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25"/>
  </p:notesMasterIdLst>
  <p:handoutMasterIdLst>
    <p:handoutMasterId r:id="rId26"/>
  </p:handoutMasterIdLst>
  <p:sldIdLst>
    <p:sldId id="256" r:id="rId5"/>
    <p:sldId id="264" r:id="rId6"/>
    <p:sldId id="284" r:id="rId7"/>
    <p:sldId id="263" r:id="rId8"/>
    <p:sldId id="267" r:id="rId9"/>
    <p:sldId id="265" r:id="rId10"/>
    <p:sldId id="268" r:id="rId11"/>
    <p:sldId id="266" r:id="rId12"/>
    <p:sldId id="270" r:id="rId13"/>
    <p:sldId id="271" r:id="rId14"/>
    <p:sldId id="273" r:id="rId15"/>
    <p:sldId id="272" r:id="rId16"/>
    <p:sldId id="274" r:id="rId17"/>
    <p:sldId id="275" r:id="rId18"/>
    <p:sldId id="278" r:id="rId19"/>
    <p:sldId id="276" r:id="rId20"/>
    <p:sldId id="277" r:id="rId21"/>
    <p:sldId id="281" r:id="rId22"/>
    <p:sldId id="280" r:id="rId23"/>
    <p:sldId id="279" r:id="rId24"/>
  </p:sldIdLst>
  <p:sldSz cx="9144000" cy="6858000" type="screen4x3"/>
  <p:notesSz cx="6858000" cy="9144000"/>
  <p:defaultTextStyle>
    <a:defPPr>
      <a:defRPr lang="fr-FR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12" autoAdjust="0"/>
    <p:restoredTop sz="94796" autoAdjust="0"/>
  </p:normalViewPr>
  <p:slideViewPr>
    <p:cSldViewPr snapToGrid="0" snapToObjects="1" showGuides="1">
      <p:cViewPr varScale="1">
        <p:scale>
          <a:sx n="69" d="100"/>
          <a:sy n="69" d="100"/>
        </p:scale>
        <p:origin x="768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60" d="100"/>
          <a:sy n="60" d="100"/>
        </p:scale>
        <p:origin x="250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 dirty="0">
              <a:latin typeface="Arial" panose="020B0604020202020204" pitchFamily="34" charset="0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79B33-A94D-4C8C-88C2-619932967EF3}" type="datetimeFigureOut">
              <a:rPr lang="fr-CH" smtClean="0">
                <a:latin typeface="Arial" panose="020B0604020202020204" pitchFamily="34" charset="0"/>
              </a:rPr>
              <a:t>13.02.2020</a:t>
            </a:fld>
            <a:endParaRPr lang="fr-CH" dirty="0">
              <a:latin typeface="Arial" panose="020B060402020202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 dirty="0">
              <a:latin typeface="Arial" panose="020B060402020202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BF4AF0-8439-436D-BEF0-52070F19E1B6}" type="slidenum">
              <a:rPr lang="fr-CH" smtClean="0">
                <a:latin typeface="Arial" panose="020B0604020202020204" pitchFamily="34" charset="0"/>
              </a:rPr>
              <a:t>‹#›</a:t>
            </a:fld>
            <a:endParaRPr lang="fr-CH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9056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F8103E42-5239-1A40-AD33-3EE7E9DDF5FD}" type="datetimeFigureOut">
              <a:rPr lang="fr-FR" smtClean="0"/>
              <a:pPr/>
              <a:t>13/02/2020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4CF50783-AAED-1941-8BCC-9F6140F0A6B1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6742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04361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α</a:t>
            </a:r>
            <a:r>
              <a:rPr lang="en-US" dirty="0" smtClean="0"/>
              <a:t>_Inconel600=15.5e-6</a:t>
            </a:r>
            <a:r>
              <a:rPr lang="en-US" baseline="0" dirty="0" smtClean="0"/>
              <a:t> K</a:t>
            </a:r>
            <a:r>
              <a:rPr lang="en-US" baseline="30000" dirty="0" smtClean="0"/>
              <a:t>-1</a:t>
            </a:r>
            <a:r>
              <a:rPr lang="en-US" baseline="0" dirty="0" smtClean="0"/>
              <a:t> average between 20 and 650 degrees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α</a:t>
            </a:r>
            <a:r>
              <a:rPr lang="en-US" dirty="0" smtClean="0"/>
              <a:t>_AISI304=17.5e-6</a:t>
            </a:r>
            <a:r>
              <a:rPr lang="en-US" baseline="0" dirty="0" smtClean="0"/>
              <a:t> K</a:t>
            </a:r>
            <a:r>
              <a:rPr lang="en-US" baseline="30000" dirty="0" smtClean="0"/>
              <a:t>-1</a:t>
            </a:r>
            <a:r>
              <a:rPr lang="en-US" baseline="0" dirty="0" smtClean="0"/>
              <a:t> average between 20 and 650 degrees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α</a:t>
            </a:r>
            <a:r>
              <a:rPr lang="en-US" dirty="0" smtClean="0"/>
              <a:t>_AISI316=18.5e-6</a:t>
            </a:r>
            <a:r>
              <a:rPr lang="en-US" baseline="0" dirty="0" smtClean="0"/>
              <a:t> K</a:t>
            </a:r>
            <a:r>
              <a:rPr lang="en-US" baseline="30000" dirty="0" smtClean="0"/>
              <a:t>-1</a:t>
            </a:r>
            <a:r>
              <a:rPr lang="en-US" baseline="0" dirty="0" smtClean="0"/>
              <a:t> average between 20 and 650 degrees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α</a:t>
            </a:r>
            <a:r>
              <a:rPr lang="en-US" dirty="0" smtClean="0"/>
              <a:t>_cable=16.5e-6</a:t>
            </a:r>
            <a:r>
              <a:rPr lang="en-US" baseline="0" dirty="0" smtClean="0"/>
              <a:t> K</a:t>
            </a:r>
            <a:r>
              <a:rPr lang="en-US" baseline="30000" dirty="0" smtClean="0"/>
              <a:t>-1</a:t>
            </a:r>
            <a:r>
              <a:rPr lang="en-US" baseline="0" dirty="0" smtClean="0"/>
              <a:t> average between 20 and </a:t>
            </a:r>
            <a:r>
              <a:rPr lang="en-US" baseline="0" smtClean="0"/>
              <a:t>650 degrees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30901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CH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de-CH" dirty="0" smtClean="0"/>
              </a:p>
              <a:p>
                <a:r>
                  <a:rPr lang="el-GR" dirty="0" smtClean="0"/>
                  <a:t>δ</a:t>
                </a:r>
                <a:r>
                  <a:rPr lang="en-US" dirty="0" smtClean="0"/>
                  <a:t>: penetration depth [m]</a:t>
                </a:r>
              </a:p>
              <a:p>
                <a:r>
                  <a:rPr lang="el-GR" dirty="0" smtClean="0"/>
                  <a:t>ρ</a:t>
                </a:r>
                <a:r>
                  <a:rPr lang="en-US" dirty="0" smtClean="0"/>
                  <a:t>: resistivity [</a:t>
                </a:r>
                <a:r>
                  <a:rPr lang="el-GR" dirty="0" smtClean="0"/>
                  <a:t>Ω</a:t>
                </a:r>
                <a:r>
                  <a:rPr lang="en-US" dirty="0" smtClean="0"/>
                  <a:t>m]</a:t>
                </a:r>
              </a:p>
              <a:p>
                <a:r>
                  <a:rPr lang="el-GR" dirty="0" smtClean="0"/>
                  <a:t>μ</a:t>
                </a:r>
                <a:r>
                  <a:rPr lang="en-US" dirty="0" smtClean="0"/>
                  <a:t>: magnetic permeability [H/m]</a:t>
                </a:r>
              </a:p>
              <a:p>
                <a:r>
                  <a:rPr lang="en-US" dirty="0" smtClean="0"/>
                  <a:t>f: frequency [Hz}</a:t>
                </a:r>
              </a:p>
              <a:p>
                <a:r>
                  <a:rPr lang="en-US" dirty="0" smtClean="0"/>
                  <a:t>It shouldn’t be higher</a:t>
                </a:r>
                <a:r>
                  <a:rPr lang="en-US" baseline="0" dirty="0" smtClean="0"/>
                  <a:t> than 1/8 diameter of work piece. </a:t>
                </a:r>
                <a:r>
                  <a:rPr lang="el-GR" dirty="0" smtClean="0"/>
                  <a:t>δ</a:t>
                </a:r>
                <a:r>
                  <a:rPr lang="en-US" dirty="0" smtClean="0"/>
                  <a:t>=2.2 mm for Inconel 600</a:t>
                </a:r>
                <a:endParaRPr lang="de-CH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de-CH" i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𝛿</a:t>
                </a:r>
                <a:r>
                  <a:rPr lang="en-US" b="0" i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=√(𝜌/(𝜋∙𝜇∙𝑓))</a:t>
                </a:r>
                <a:endParaRPr lang="de-CH" dirty="0" smtClean="0"/>
              </a:p>
              <a:p>
                <a:r>
                  <a:rPr lang="el-GR" dirty="0" smtClean="0"/>
                  <a:t>δ</a:t>
                </a:r>
                <a:r>
                  <a:rPr lang="en-US" dirty="0" smtClean="0"/>
                  <a:t>: penetration depth [m]</a:t>
                </a:r>
              </a:p>
              <a:p>
                <a:r>
                  <a:rPr lang="el-GR" dirty="0" smtClean="0"/>
                  <a:t>ρ</a:t>
                </a:r>
                <a:r>
                  <a:rPr lang="en-US" dirty="0" smtClean="0"/>
                  <a:t>: resistivity [</a:t>
                </a:r>
                <a:r>
                  <a:rPr lang="el-GR" dirty="0" smtClean="0"/>
                  <a:t>Ω</a:t>
                </a:r>
                <a:r>
                  <a:rPr lang="en-US" dirty="0" smtClean="0"/>
                  <a:t>m]</a:t>
                </a:r>
              </a:p>
              <a:p>
                <a:r>
                  <a:rPr lang="el-GR" dirty="0" smtClean="0"/>
                  <a:t>μ</a:t>
                </a:r>
                <a:r>
                  <a:rPr lang="en-US" dirty="0" smtClean="0"/>
                  <a:t>: magnetic permeability [H/m]</a:t>
                </a:r>
              </a:p>
              <a:p>
                <a:r>
                  <a:rPr lang="en-US" dirty="0" smtClean="0"/>
                  <a:t>f: frequency [Hz}</a:t>
                </a:r>
              </a:p>
              <a:p>
                <a:r>
                  <a:rPr lang="en-US" dirty="0" smtClean="0"/>
                  <a:t>It shouldn’t be higher</a:t>
                </a:r>
                <a:r>
                  <a:rPr lang="en-US" baseline="0" dirty="0" smtClean="0"/>
                  <a:t> than 1/8 diameter of work piece. </a:t>
                </a:r>
                <a:r>
                  <a:rPr lang="el-GR" dirty="0" smtClean="0"/>
                  <a:t>δ</a:t>
                </a:r>
                <a:r>
                  <a:rPr lang="en-US" dirty="0" smtClean="0"/>
                  <a:t>=2.2 mm for Inconel 600</a:t>
                </a:r>
                <a:endParaRPr lang="de-CH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6370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79268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Joint works at 8 T, but it is important also test at 10.9 T because we use two high-grade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We suspect damage because of difference between R450 and</a:t>
            </a:r>
            <a:r>
              <a:rPr lang="en-US" baseline="0" dirty="0" smtClean="0"/>
              <a:t> R600 (not shown). Also because @ low fields, far from strands saturation, the average R after cycling is lower than the “initial” curve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4257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Joint costs: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Spray</a:t>
            </a:r>
            <a:r>
              <a:rPr lang="en-US" baseline="0" dirty="0" smtClean="0"/>
              <a:t> ≈350 CHF/cable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aseline="0" dirty="0" smtClean="0"/>
              <a:t>Inductors ≈1500 CHF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aseline="0" dirty="0" smtClean="0"/>
              <a:t>AC power supply rent ≈1200 CHF/week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47302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4CF6F629-51E7-9F40-939D-F50AE3925A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77266" y="0"/>
            <a:ext cx="7466737" cy="6597651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53937" y="1048721"/>
            <a:ext cx="4390065" cy="3117849"/>
          </a:xfrm>
          <a:solidFill>
            <a:schemeClr val="accent1"/>
          </a:solidFill>
        </p:spPr>
        <p:txBody>
          <a:bodyPr lIns="216000" anchor="ctr" anchorCtr="0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7267" y="4166563"/>
            <a:ext cx="3076669" cy="2091267"/>
          </a:xfrm>
          <a:solidFill>
            <a:schemeClr val="tx1"/>
          </a:solidFill>
        </p:spPr>
        <p:txBody>
          <a:bodyPr lIns="90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882" indent="0" algn="ctr">
              <a:buNone/>
              <a:defRPr sz="1500"/>
            </a:lvl2pPr>
            <a:lvl3pPr marL="685766" indent="0" algn="ctr">
              <a:buNone/>
              <a:defRPr sz="1351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4" indent="0" algn="ctr">
              <a:buNone/>
              <a:defRPr sz="1200"/>
            </a:lvl6pPr>
            <a:lvl7pPr marL="2057298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2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01960462-6F28-0740-916D-499D3BEDB2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00800" y="6244174"/>
            <a:ext cx="1828800" cy="613833"/>
          </a:xfrm>
          <a:solidFill>
            <a:schemeClr val="bg1"/>
          </a:solidFill>
        </p:spPr>
        <p:txBody>
          <a:bodyPr lIns="90000"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8" name="Image 8">
            <a:extLst>
              <a:ext uri="{FF2B5EF4-FFF2-40B4-BE49-F238E27FC236}">
                <a16:creationId xmlns:a16="http://schemas.microsoft.com/office/drawing/2014/main" id="{6535A482-EC85-1C41-A1E4-7882A0E39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98" y="107047"/>
            <a:ext cx="1567068" cy="678207"/>
          </a:xfrm>
          <a:prstGeom prst="rect">
            <a:avLst/>
          </a:prstGeom>
        </p:spPr>
      </p:pic>
      <p:pic>
        <p:nvPicPr>
          <p:cNvPr id="11" name="Imag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6" y="6007131"/>
            <a:ext cx="941743" cy="59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8087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127" userDrawn="1">
          <p15:clr>
            <a:srgbClr val="FBAE40"/>
          </p15:clr>
        </p15:guide>
        <p15:guide id="5" orient="horz" pos="164" userDrawn="1">
          <p15:clr>
            <a:srgbClr val="FBAE40"/>
          </p15:clr>
        </p15:guide>
        <p15:guide id="6" orient="horz" pos="4156" userDrawn="1">
          <p15:clr>
            <a:srgbClr val="FBAE40"/>
          </p15:clr>
        </p15:guide>
        <p15:guide id="7" pos="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8" y="2084917"/>
            <a:ext cx="3144839" cy="4773083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396" y="2084917"/>
            <a:ext cx="4581525" cy="451569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C026A30B-6F8E-1445-88F0-A5FB77E12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C830A539-93F1-2541-B9F0-330893BD519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z="933"/>
            </a:lvl1pPr>
          </a:lstStyle>
          <a:p>
            <a:r>
              <a:rPr lang="fr-FR" smtClean="0"/>
              <a:t>Speaker 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82F21D18-8706-7E4D-8FBE-C1E2584541D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933"/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2" name="Espace réservé de la date 8">
            <a:extLst>
              <a:ext uri="{FF2B5EF4-FFF2-40B4-BE49-F238E27FC236}">
                <a16:creationId xmlns:a16="http://schemas.microsoft.com/office/drawing/2014/main" id="{E34C2B73-67B7-BB4C-AE0F-7D16D8DDD2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83093" y="6602611"/>
            <a:ext cx="4848147" cy="206660"/>
          </a:xfrm>
          <a:prstGeom prst="rect">
            <a:avLst/>
          </a:prstGeom>
        </p:spPr>
        <p:txBody>
          <a:bodyPr/>
          <a:lstStyle>
            <a:lvl1pPr algn="r">
              <a:defRPr sz="900" i="1"/>
            </a:lvl1pPr>
          </a:lstStyle>
          <a:p>
            <a:r>
              <a:rPr lang="fr-CH" smtClean="0"/>
              <a:t>Event, date, place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4545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4876" y="2084917"/>
            <a:ext cx="3671467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9773" y="2084917"/>
            <a:ext cx="3671467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897D737-724C-984A-82E1-2A2DBD5F6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C9FF6AA9-AC16-D748-B815-56221BFFF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33"/>
            </a:lvl1pPr>
          </a:lstStyle>
          <a:p>
            <a:r>
              <a:rPr lang="fr-FR" smtClean="0"/>
              <a:t>Speaker 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D59D891-3F23-D04C-AB43-6FA4220AF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33"/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2" name="Espace réservé de la date 8">
            <a:extLst>
              <a:ext uri="{FF2B5EF4-FFF2-40B4-BE49-F238E27FC236}">
                <a16:creationId xmlns:a16="http://schemas.microsoft.com/office/drawing/2014/main" id="{E34C2B73-67B7-BB4C-AE0F-7D16D8DDD2B2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783093" y="6602611"/>
            <a:ext cx="4848147" cy="206660"/>
          </a:xfrm>
          <a:prstGeom prst="rect">
            <a:avLst/>
          </a:prstGeom>
        </p:spPr>
        <p:txBody>
          <a:bodyPr/>
          <a:lstStyle>
            <a:lvl1pPr algn="r">
              <a:defRPr sz="900" i="1"/>
            </a:lvl1pPr>
          </a:lstStyle>
          <a:p>
            <a:r>
              <a:rPr lang="fr-CH" smtClean="0"/>
              <a:t>Event, date, place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76706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BFFD8D9-6AAA-B44F-8BD5-98D7A6546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948AF20-C2DF-3542-BB6A-8354A9817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33"/>
            </a:lvl1pPr>
          </a:lstStyle>
          <a:p>
            <a:r>
              <a:rPr lang="fr-FR" smtClean="0"/>
              <a:t>Speaker 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1083942-1443-BC45-9F95-32C82A8DC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33"/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0" name="Espace réservé de la date 8">
            <a:extLst>
              <a:ext uri="{FF2B5EF4-FFF2-40B4-BE49-F238E27FC236}">
                <a16:creationId xmlns:a16="http://schemas.microsoft.com/office/drawing/2014/main" id="{E34C2B73-67B7-BB4C-AE0F-7D16D8DDD2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83093" y="6602611"/>
            <a:ext cx="4848147" cy="206660"/>
          </a:xfrm>
          <a:prstGeom prst="rect">
            <a:avLst/>
          </a:prstGeom>
        </p:spPr>
        <p:txBody>
          <a:bodyPr/>
          <a:lstStyle>
            <a:lvl1pPr algn="r">
              <a:defRPr sz="900" i="1"/>
            </a:lvl1pPr>
          </a:lstStyle>
          <a:p>
            <a:r>
              <a:rPr lang="fr-CH" smtClean="0"/>
              <a:t>Event, date, place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4039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6" y="0"/>
            <a:ext cx="8239125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5564" y="3429003"/>
            <a:ext cx="2738437" cy="2815167"/>
          </a:xfrm>
          <a:solidFill>
            <a:schemeClr val="accent2"/>
          </a:solidFill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E7A5892-F23D-BD48-84D1-FD279BA168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z="933"/>
            </a:lvl1pPr>
          </a:lstStyle>
          <a:p>
            <a:r>
              <a:rPr lang="fr-FR" dirty="0" smtClean="0"/>
              <a:t>Speaker 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C516D46-C7BB-2141-A4EE-18D1756414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933"/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8" name="Espace réservé de la date 8">
            <a:extLst>
              <a:ext uri="{FF2B5EF4-FFF2-40B4-BE49-F238E27FC236}">
                <a16:creationId xmlns:a16="http://schemas.microsoft.com/office/drawing/2014/main" id="{E34C2B73-67B7-BB4C-AE0F-7D16D8DDD2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83093" y="6602611"/>
            <a:ext cx="4848147" cy="206660"/>
          </a:xfrm>
          <a:prstGeom prst="rect">
            <a:avLst/>
          </a:prstGeom>
        </p:spPr>
        <p:txBody>
          <a:bodyPr/>
          <a:lstStyle>
            <a:lvl1pPr algn="r">
              <a:defRPr sz="900" i="1"/>
            </a:lvl1pPr>
          </a:lstStyle>
          <a:p>
            <a:r>
              <a:rPr lang="fr-CH" smtClean="0"/>
              <a:t>Event, date, place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0948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6" y="0"/>
            <a:ext cx="7726363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ED4AA2C-29B3-CA42-B7C3-C932911A758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z="933"/>
            </a:lvl1pPr>
          </a:lstStyle>
          <a:p>
            <a:r>
              <a:rPr lang="fr-FR" smtClean="0"/>
              <a:t>Speaker 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FE7A1E3-AAEC-7641-B6C5-8D9FC0B6A21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933"/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E34C2B73-67B7-BB4C-AE0F-7D16D8DDD2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83093" y="6602611"/>
            <a:ext cx="4848147" cy="206660"/>
          </a:xfrm>
          <a:prstGeom prst="rect">
            <a:avLst/>
          </a:prstGeom>
        </p:spPr>
        <p:txBody>
          <a:bodyPr/>
          <a:lstStyle>
            <a:lvl1pPr algn="r">
              <a:defRPr sz="900" i="1"/>
            </a:lvl1pPr>
          </a:lstStyle>
          <a:p>
            <a:r>
              <a:rPr lang="fr-CH" smtClean="0"/>
              <a:t>Event, date, place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1727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625DAC6D-23F0-6941-BE81-E7A79CA3AF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6" y="4152901"/>
            <a:ext cx="8239125" cy="27051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7"/>
          </p:nvPr>
        </p:nvSpPr>
        <p:spPr>
          <a:xfrm>
            <a:off x="904875" y="2084925"/>
            <a:ext cx="7646988" cy="1915583"/>
          </a:xfrm>
        </p:spPr>
        <p:txBody>
          <a:bodyPr/>
          <a:lstStyle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AF73E2A-22D7-894A-9267-185CB4E4B13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 sz="933"/>
            </a:lvl1pPr>
          </a:lstStyle>
          <a:p>
            <a:r>
              <a:rPr lang="fr-FR" smtClean="0"/>
              <a:t>Speaker 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9D9777C-EC90-1141-9E30-4B4F669C2BE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 sz="933"/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0E011164-727C-4C46-B34E-7729CB350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10" name="Espace réservé de la date 8">
            <a:extLst>
              <a:ext uri="{FF2B5EF4-FFF2-40B4-BE49-F238E27FC236}">
                <a16:creationId xmlns:a16="http://schemas.microsoft.com/office/drawing/2014/main" id="{E34C2B73-67B7-BB4C-AE0F-7D16D8DDD2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83093" y="6602611"/>
            <a:ext cx="4848147" cy="206660"/>
          </a:xfrm>
          <a:prstGeom prst="rect">
            <a:avLst/>
          </a:prstGeom>
        </p:spPr>
        <p:txBody>
          <a:bodyPr/>
          <a:lstStyle>
            <a:lvl1pPr algn="r">
              <a:defRPr sz="900" i="1"/>
            </a:lvl1pPr>
          </a:lstStyle>
          <a:p>
            <a:r>
              <a:rPr lang="fr-CH" smtClean="0"/>
              <a:t>Event, date, place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31156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F9CFC1D-0B2A-0A4E-9C0D-682EECA55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33"/>
            </a:lvl1pPr>
          </a:lstStyle>
          <a:p>
            <a:r>
              <a:rPr lang="fr-FR" smtClean="0"/>
              <a:t>Speaker 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6622065-A833-2340-B0FD-ACB065A3B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33"/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8" name="Espace réservé de la date 8">
            <a:extLst>
              <a:ext uri="{FF2B5EF4-FFF2-40B4-BE49-F238E27FC236}">
                <a16:creationId xmlns:a16="http://schemas.microsoft.com/office/drawing/2014/main" id="{E34C2B73-67B7-BB4C-AE0F-7D16D8DDD2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83093" y="6602611"/>
            <a:ext cx="4848147" cy="206660"/>
          </a:xfrm>
          <a:prstGeom prst="rect">
            <a:avLst/>
          </a:prstGeom>
        </p:spPr>
        <p:txBody>
          <a:bodyPr/>
          <a:lstStyle>
            <a:lvl1pPr algn="r">
              <a:defRPr sz="900" i="1"/>
            </a:lvl1pPr>
          </a:lstStyle>
          <a:p>
            <a:r>
              <a:rPr lang="fr-CH" smtClean="0"/>
              <a:t>Event, date, place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4840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4CF6F629-51E7-9F40-939D-F50AE3925A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77266" y="613251"/>
            <a:ext cx="7466737" cy="6244749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79238" y="1048721"/>
            <a:ext cx="3964764" cy="3117849"/>
          </a:xfrm>
          <a:solidFill>
            <a:schemeClr val="accent1"/>
          </a:solidFill>
        </p:spPr>
        <p:txBody>
          <a:bodyPr lIns="216000" anchor="ctr" anchorCtr="0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7266" y="4166563"/>
            <a:ext cx="3501972" cy="2091267"/>
          </a:xfrm>
          <a:solidFill>
            <a:schemeClr val="tx1"/>
          </a:solidFill>
        </p:spPr>
        <p:txBody>
          <a:bodyPr lIns="90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882" indent="0" algn="ctr">
              <a:buNone/>
              <a:defRPr sz="1500"/>
            </a:lvl2pPr>
            <a:lvl3pPr marL="685766" indent="0" algn="ctr">
              <a:buNone/>
              <a:defRPr sz="1351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4" indent="0" algn="ctr">
              <a:buNone/>
              <a:defRPr sz="1200"/>
            </a:lvl6pPr>
            <a:lvl7pPr marL="2057298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2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01960462-6F28-0740-916D-499D3BEDB2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00800" y="6244174"/>
            <a:ext cx="1828800" cy="613833"/>
          </a:xfrm>
          <a:solidFill>
            <a:schemeClr val="bg1"/>
          </a:solidFill>
        </p:spPr>
        <p:txBody>
          <a:bodyPr lIns="90000"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8" name="Image 8">
            <a:extLst>
              <a:ext uri="{FF2B5EF4-FFF2-40B4-BE49-F238E27FC236}">
                <a16:creationId xmlns:a16="http://schemas.microsoft.com/office/drawing/2014/main" id="{6535A482-EC85-1C41-A1E4-7882A0E39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98" y="107047"/>
            <a:ext cx="1567068" cy="67820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6" y="6007131"/>
            <a:ext cx="941743" cy="59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89225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127" userDrawn="1">
          <p15:clr>
            <a:srgbClr val="FBAE40"/>
          </p15:clr>
        </p15:guide>
        <p15:guide id="5" orient="horz" pos="164" userDrawn="1">
          <p15:clr>
            <a:srgbClr val="FBAE40"/>
          </p15:clr>
        </p15:guide>
        <p15:guide id="6" orient="horz" pos="4156" userDrawn="1">
          <p15:clr>
            <a:srgbClr val="FBAE40"/>
          </p15:clr>
        </p15:guide>
        <p15:guide id="7" pos="83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1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1037168"/>
            <a:ext cx="4058920" cy="2391833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3429000"/>
            <a:ext cx="4058920" cy="2875344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8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6" y="0"/>
            <a:ext cx="3667125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fr-FR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z="933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Speaker </a:t>
            </a:r>
            <a:endParaRPr lang="fr-FR" dirty="0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933"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0" name="Espace réservé de la date 8">
            <a:extLst>
              <a:ext uri="{FF2B5EF4-FFF2-40B4-BE49-F238E27FC236}">
                <a16:creationId xmlns:a16="http://schemas.microsoft.com/office/drawing/2014/main" id="{E34C2B73-67B7-BB4C-AE0F-7D16D8DDD2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83093" y="6602611"/>
            <a:ext cx="4848147" cy="206660"/>
          </a:xfrm>
          <a:prstGeom prst="rect">
            <a:avLst/>
          </a:prstGeom>
        </p:spPr>
        <p:txBody>
          <a:bodyPr/>
          <a:lstStyle>
            <a:lvl1pPr algn="r">
              <a:defRPr sz="900" i="1"/>
            </a:lvl1pPr>
          </a:lstStyle>
          <a:p>
            <a:r>
              <a:rPr lang="fr-CH" smtClean="0"/>
              <a:t>Event, date, place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88864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1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1037168"/>
            <a:ext cx="4058920" cy="2391833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3429000"/>
            <a:ext cx="4058920" cy="2875344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8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6" y="0"/>
            <a:ext cx="3667125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fr-FR" dirty="0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z="933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Speaker </a:t>
            </a:r>
            <a:endParaRPr lang="fr-FR" dirty="0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933"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0" name="Espace réservé de la date 8">
            <a:extLst>
              <a:ext uri="{FF2B5EF4-FFF2-40B4-BE49-F238E27FC236}">
                <a16:creationId xmlns:a16="http://schemas.microsoft.com/office/drawing/2014/main" id="{E34C2B73-67B7-BB4C-AE0F-7D16D8DDD2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83093" y="6602611"/>
            <a:ext cx="4848147" cy="206660"/>
          </a:xfrm>
          <a:prstGeom prst="rect">
            <a:avLst/>
          </a:prstGeom>
        </p:spPr>
        <p:txBody>
          <a:bodyPr/>
          <a:lstStyle>
            <a:lvl1pPr algn="r">
              <a:defRPr sz="900" i="1"/>
            </a:lvl1pPr>
          </a:lstStyle>
          <a:p>
            <a:r>
              <a:rPr lang="fr-CH" smtClean="0"/>
              <a:t>Event, date, place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8177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9F6C81-AE59-DE44-BF60-E773080CD91C}"/>
              </a:ext>
            </a:extLst>
          </p:cNvPr>
          <p:cNvSpPr/>
          <p:nvPr userDrawn="1"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1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1037168"/>
            <a:ext cx="4058920" cy="2391833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3429000"/>
            <a:ext cx="4058920" cy="2875344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8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C58F136D-3292-C745-91DE-A21191C16F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6" y="0"/>
            <a:ext cx="3667125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z="933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Speaker 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933"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2" name="Espace réservé de la date 8">
            <a:extLst>
              <a:ext uri="{FF2B5EF4-FFF2-40B4-BE49-F238E27FC236}">
                <a16:creationId xmlns:a16="http://schemas.microsoft.com/office/drawing/2014/main" id="{E34C2B73-67B7-BB4C-AE0F-7D16D8DDD2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83093" y="6602611"/>
            <a:ext cx="4848147" cy="206660"/>
          </a:xfrm>
          <a:prstGeom prst="rect">
            <a:avLst/>
          </a:prstGeom>
        </p:spPr>
        <p:txBody>
          <a:bodyPr/>
          <a:lstStyle>
            <a:lvl1pPr algn="r">
              <a:defRPr sz="900" i="1">
                <a:solidFill>
                  <a:schemeClr val="bg1"/>
                </a:solidFill>
              </a:defRPr>
            </a:lvl1pPr>
          </a:lstStyle>
          <a:p>
            <a:r>
              <a:rPr lang="fr-CH" smtClean="0"/>
              <a:t>Event, date, place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2229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4876" y="759402"/>
            <a:ext cx="7726363" cy="584121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A30C78BE-DAD0-D748-8B93-AD898D00C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6" y="174717"/>
            <a:ext cx="7726360" cy="49905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942AF23-4BDC-8C4A-9212-AF88439C6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33"/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7" name="Espace réservé de la date 8">
            <a:extLst>
              <a:ext uri="{FF2B5EF4-FFF2-40B4-BE49-F238E27FC236}">
                <a16:creationId xmlns:a16="http://schemas.microsoft.com/office/drawing/2014/main" id="{E34C2B73-67B7-BB4C-AE0F-7D16D8DDD2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4877" y="6602611"/>
            <a:ext cx="7726364" cy="206660"/>
          </a:xfrm>
          <a:prstGeom prst="rect">
            <a:avLst/>
          </a:prstGeom>
        </p:spPr>
        <p:txBody>
          <a:bodyPr/>
          <a:lstStyle>
            <a:lvl1pPr algn="r">
              <a:defRPr sz="900" i="1"/>
            </a:lvl1pPr>
          </a:lstStyle>
          <a:p>
            <a:r>
              <a:rPr lang="fr-FR" dirty="0" smtClean="0"/>
              <a:t>Vincenzo D’Auria		WPMAG Final Meeting 2019	</a:t>
            </a:r>
            <a:r>
              <a:rPr lang="fr-FR" dirty="0" err="1" smtClean="0"/>
              <a:t>February</a:t>
            </a:r>
            <a:r>
              <a:rPr lang="fr-FR" dirty="0" smtClean="0"/>
              <a:t> 11-13 2020</a:t>
            </a:r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535A482-EC85-1C41-A1E4-7882A0E39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3" y="139132"/>
            <a:ext cx="776361" cy="336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Imag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1" y="6135469"/>
            <a:ext cx="765491" cy="480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369627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4876" y="2084917"/>
            <a:ext cx="4581525" cy="451569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6403" y="0"/>
            <a:ext cx="3144839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55F20A3C-6DA6-684F-8F84-A7C8F1339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CABC000E-4E22-1A40-9D3F-FE2F141E5CA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z="933"/>
            </a:lvl1pPr>
          </a:lstStyle>
          <a:p>
            <a:r>
              <a:rPr lang="fr-FR" smtClean="0"/>
              <a:t>Speaker </a:t>
            </a:r>
            <a:endParaRPr lang="fr-FR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0AF49D93-C78A-F646-92B0-A7932C43D9E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933"/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E34C2B73-67B7-BB4C-AE0F-7D16D8DDD2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83093" y="6602611"/>
            <a:ext cx="4848147" cy="206660"/>
          </a:xfrm>
          <a:prstGeom prst="rect">
            <a:avLst/>
          </a:prstGeom>
        </p:spPr>
        <p:txBody>
          <a:bodyPr/>
          <a:lstStyle>
            <a:lvl1pPr algn="r">
              <a:defRPr sz="900" i="1"/>
            </a:lvl1pPr>
          </a:lstStyle>
          <a:p>
            <a:r>
              <a:rPr lang="fr-CH" smtClean="0"/>
              <a:t>Event, date, place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43184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8" y="0"/>
            <a:ext cx="3144839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396" y="2084917"/>
            <a:ext cx="4581525" cy="451569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CEF5AC5C-A2B6-2848-8C47-96A168E211D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dirty="0"/>
              <a:t>Speaker 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31B90E33-03D8-2143-B49F-B1474EE1A1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933"/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FC7B5EC-066E-EC4A-B320-77DF64E6E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6" y="174717"/>
            <a:ext cx="3144520" cy="14303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12" name="Espace réservé de la date 8">
            <a:extLst>
              <a:ext uri="{FF2B5EF4-FFF2-40B4-BE49-F238E27FC236}">
                <a16:creationId xmlns:a16="http://schemas.microsoft.com/office/drawing/2014/main" id="{E34C2B73-67B7-BB4C-AE0F-7D16D8DDD2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83093" y="6602611"/>
            <a:ext cx="4848147" cy="206660"/>
          </a:xfrm>
          <a:prstGeom prst="rect">
            <a:avLst/>
          </a:prstGeom>
        </p:spPr>
        <p:txBody>
          <a:bodyPr/>
          <a:lstStyle>
            <a:lvl1pPr algn="r">
              <a:defRPr sz="900" i="1"/>
            </a:lvl1pPr>
          </a:lstStyle>
          <a:p>
            <a:r>
              <a:rPr lang="fr-CH" smtClean="0"/>
              <a:t>Event, date, place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98958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0ED9B2D-C513-AF40-B94F-355C174B8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8" y="0"/>
            <a:ext cx="3144839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396" y="2084917"/>
            <a:ext cx="4581525" cy="451569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CEF5AC5C-A2B6-2848-8C47-96A168E211D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z="933"/>
            </a:lvl1pPr>
          </a:lstStyle>
          <a:p>
            <a:r>
              <a:rPr lang="fr-FR" smtClean="0"/>
              <a:t>Speaker </a:t>
            </a:r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31B90E33-03D8-2143-B49F-B1474EE1A1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933"/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FC7B5EC-066E-EC4A-B320-77DF64E6E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9395" y="174717"/>
            <a:ext cx="3144520" cy="14303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12" name="Espace réservé de la date 8">
            <a:extLst>
              <a:ext uri="{FF2B5EF4-FFF2-40B4-BE49-F238E27FC236}">
                <a16:creationId xmlns:a16="http://schemas.microsoft.com/office/drawing/2014/main" id="{E34C2B73-67B7-BB4C-AE0F-7D16D8DDD2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83093" y="6602611"/>
            <a:ext cx="4848147" cy="206660"/>
          </a:xfrm>
          <a:prstGeom prst="rect">
            <a:avLst/>
          </a:prstGeom>
        </p:spPr>
        <p:txBody>
          <a:bodyPr/>
          <a:lstStyle>
            <a:lvl1pPr algn="r">
              <a:defRPr sz="900" i="1"/>
            </a:lvl1pPr>
          </a:lstStyle>
          <a:p>
            <a:r>
              <a:rPr lang="fr-CH" smtClean="0"/>
              <a:t>Event, date, place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31427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4876" y="174717"/>
            <a:ext cx="3667125" cy="1430337"/>
          </a:xfrm>
          <a:prstGeom prst="rect">
            <a:avLst/>
          </a:prstGeom>
        </p:spPr>
        <p:txBody>
          <a:bodyPr vert="horz" lIns="180000" tIns="0" rIns="72000" bIns="46800" rtlCol="0" anchor="t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4876" y="2084917"/>
            <a:ext cx="7726363" cy="4515696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
Quatrième niveau
Cinquième niveau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6525445" y="2584215"/>
            <a:ext cx="4724347" cy="5127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/>
              <a:t>Speaker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1237" y="260351"/>
            <a:ext cx="512763" cy="218069"/>
          </a:xfrm>
          <a:prstGeom prst="rect">
            <a:avLst/>
          </a:prstGeom>
        </p:spPr>
        <p:txBody>
          <a:bodyPr vert="horz" lIns="90000" tIns="0" rIns="90000" bIns="0" rtlCol="0" anchor="t"/>
          <a:lstStyle>
            <a:lvl1pPr algn="ctr">
              <a:defRPr sz="700" b="1">
                <a:solidFill>
                  <a:schemeClr val="tx1"/>
                </a:solidFill>
                <a:latin typeface="+mj-lt"/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17E6E68-87EB-C34E-85D5-C26372DFEC99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30273" y="176445"/>
            <a:ext cx="653952" cy="37736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77" y="6180292"/>
            <a:ext cx="502745" cy="420329"/>
          </a:xfrm>
          <a:prstGeom prst="rect">
            <a:avLst/>
          </a:prstGeom>
        </p:spPr>
      </p:pic>
      <p:sp>
        <p:nvSpPr>
          <p:cNvPr id="12" name="Espace réservé de la date 8">
            <a:extLst>
              <a:ext uri="{FF2B5EF4-FFF2-40B4-BE49-F238E27FC236}">
                <a16:creationId xmlns:a16="http://schemas.microsoft.com/office/drawing/2014/main" id="{E34C2B73-67B7-BB4C-AE0F-7D16D8DDD2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83093" y="6602611"/>
            <a:ext cx="4848147" cy="206660"/>
          </a:xfrm>
          <a:prstGeom prst="rect">
            <a:avLst/>
          </a:prstGeom>
        </p:spPr>
        <p:txBody>
          <a:bodyPr/>
          <a:lstStyle>
            <a:lvl1pPr algn="r">
              <a:defRPr sz="900" i="1"/>
            </a:lvl1pPr>
          </a:lstStyle>
          <a:p>
            <a:r>
              <a:rPr lang="fr-CH" smtClean="0"/>
              <a:t>Event, date, place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9486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0" r:id="rId2"/>
    <p:sldLayoutId id="2147483663" r:id="rId3"/>
    <p:sldLayoutId id="2147483681" r:id="rId4"/>
    <p:sldLayoutId id="2147483673" r:id="rId5"/>
    <p:sldLayoutId id="2147483662" r:id="rId6"/>
    <p:sldLayoutId id="2147483674" r:id="rId7"/>
    <p:sldLayoutId id="2147483675" r:id="rId8"/>
    <p:sldLayoutId id="2147483682" r:id="rId9"/>
    <p:sldLayoutId id="2147483676" r:id="rId10"/>
    <p:sldLayoutId id="2147483664" r:id="rId11"/>
    <p:sldLayoutId id="2147483666" r:id="rId12"/>
    <p:sldLayoutId id="2147483677" r:id="rId13"/>
    <p:sldLayoutId id="2147483678" r:id="rId14"/>
    <p:sldLayoutId id="2147483679" r:id="rId15"/>
    <p:sldLayoutId id="2147483667" r:id="rId16"/>
  </p:sldLayoutIdLst>
  <p:timing>
    <p:tnLst>
      <p:par>
        <p:cTn id="1" dur="indefinite" restart="never" nodeType="tmRoot"/>
      </p:par>
    </p:tnLst>
  </p:timing>
  <p:hf hdr="0"/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200" b="1" i="0" kern="1000" spc="-71" baseline="0">
          <a:solidFill>
            <a:schemeClr val="tx1"/>
          </a:solidFill>
          <a:latin typeface="Franklin Gothic Demi Cond" panose="020B0706030402020204" pitchFamily="34" charset="0"/>
          <a:ea typeface="Roboto Black" panose="02000000000000000000" pitchFamily="2" charset="0"/>
          <a:cs typeface="Arial" panose="020B0604020202020204" pitchFamily="34" charset="0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1"/>
        </a:spcBef>
        <a:buClr>
          <a:schemeClr val="accent1"/>
        </a:buClr>
        <a:buSzPct val="90000"/>
        <a:buFont typeface="Wingdings" pitchFamily="2" charset="2"/>
        <a:buChar char="§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26" indent="-171442" algn="l" defTabSz="685766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08" indent="-171442" algn="l" defTabSz="685766" rtl="0" eaLnBrk="1" latinLnBrk="0" hangingPunct="1">
        <a:lnSpc>
          <a:spcPct val="90000"/>
        </a:lnSpc>
        <a:spcBef>
          <a:spcPts val="375"/>
        </a:spcBef>
        <a:buSzPct val="90000"/>
        <a:buFont typeface="Wingdings" pitchFamily="2" charset="2"/>
        <a:buChar char="§"/>
        <a:defRPr sz="15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091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3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82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4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8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2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127" userDrawn="1">
          <p15:clr>
            <a:srgbClr val="F26B43"/>
          </p15:clr>
        </p15:guide>
        <p15:guide id="3" pos="5603" userDrawn="1">
          <p15:clr>
            <a:srgbClr val="F26B43"/>
          </p15:clr>
        </p15:guide>
        <p15:guide id="4" pos="2880" userDrawn="1">
          <p15:clr>
            <a:srgbClr val="F26B43"/>
          </p15:clr>
        </p15:guide>
        <p15:guide id="5" orient="horz" pos="164" userDrawn="1">
          <p15:clr>
            <a:srgbClr val="F26B43"/>
          </p15:clr>
        </p15:guide>
        <p15:guide id="6" orient="horz" pos="4156" userDrawn="1">
          <p15:clr>
            <a:srgbClr val="F26B43"/>
          </p15:clr>
        </p15:guide>
        <p15:guide id="7" pos="571" userDrawn="1">
          <p15:clr>
            <a:srgbClr val="F26B43"/>
          </p15:clr>
        </p15:guide>
        <p15:guide id="8" pos="1155" userDrawn="1">
          <p15:clr>
            <a:srgbClr val="F26B43"/>
          </p15:clr>
        </p15:guide>
        <p15:guide id="9" pos="1728" userDrawn="1">
          <p15:clr>
            <a:srgbClr val="F26B43"/>
          </p15:clr>
        </p15:guide>
        <p15:guide id="10" pos="2304" userDrawn="1">
          <p15:clr>
            <a:srgbClr val="F26B43"/>
          </p15:clr>
        </p15:guide>
        <p15:guide id="11" pos="3456" userDrawn="1">
          <p15:clr>
            <a:srgbClr val="F26B43"/>
          </p15:clr>
        </p15:guide>
        <p15:guide id="12" pos="4035" userDrawn="1">
          <p15:clr>
            <a:srgbClr val="F26B43"/>
          </p15:clr>
        </p15:guide>
        <p15:guide id="13" pos="4608" userDrawn="1">
          <p15:clr>
            <a:srgbClr val="F26B43"/>
          </p15:clr>
        </p15:guide>
        <p15:guide id="14" pos="5180" userDrawn="1">
          <p15:clr>
            <a:srgbClr val="F26B43"/>
          </p15:clr>
        </p15:guide>
        <p15:guide id="15" orient="horz" pos="653" userDrawn="1">
          <p15:clr>
            <a:srgbClr val="F26B43"/>
          </p15:clr>
        </p15:guide>
        <p15:guide id="16" orient="horz" pos="1313" userDrawn="1">
          <p15:clr>
            <a:srgbClr val="F26B43"/>
          </p15:clr>
        </p15:guide>
        <p15:guide id="17" orient="horz" pos="1967" userDrawn="1">
          <p15:clr>
            <a:srgbClr val="F26B43"/>
          </p15:clr>
        </p15:guide>
        <p15:guide id="18" orient="horz" pos="2616" userDrawn="1">
          <p15:clr>
            <a:srgbClr val="F26B43"/>
          </p15:clr>
        </p15:guide>
        <p15:guide id="19" orient="horz" pos="3277" userDrawn="1">
          <p15:clr>
            <a:srgbClr val="F26B43"/>
          </p15:clr>
        </p15:guide>
        <p15:guide id="20" orient="horz" pos="3933" userDrawn="1">
          <p15:clr>
            <a:srgbClr val="F26B43"/>
          </p15:clr>
        </p15:guide>
        <p15:guide id="21" pos="5437" userDrawn="1">
          <p15:clr>
            <a:srgbClr val="F26B43"/>
          </p15:clr>
        </p15:guide>
        <p15:guide id="22" orient="horz" userDrawn="1">
          <p15:clr>
            <a:srgbClr val="F26B43"/>
          </p15:clr>
        </p15:guide>
        <p15:guide id="23" pos="5760" userDrawn="1">
          <p15:clr>
            <a:srgbClr val="F26B43"/>
          </p15:clr>
        </p15:guide>
        <p15:guide id="24" orient="horz" pos="4320" userDrawn="1">
          <p15:clr>
            <a:srgbClr val="F26B43"/>
          </p15:clr>
        </p15:guide>
        <p15:guide id="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6AF2DA65-CF00-774A-9D7C-EEFA627B21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65085" y="1429215"/>
            <a:ext cx="5882096" cy="2338387"/>
          </a:xfrm>
        </p:spPr>
        <p:txBody>
          <a:bodyPr>
            <a:normAutofit/>
          </a:bodyPr>
          <a:lstStyle/>
          <a:p>
            <a:r>
              <a:rPr lang="fr-FR" sz="4000" dirty="0" smtClean="0"/>
              <a:t>MAG-4.2-T011-D002</a:t>
            </a:r>
            <a:r>
              <a:rPr lang="fr-FR" sz="4000" dirty="0"/>
              <a:t/>
            </a:r>
            <a:br>
              <a:rPr lang="fr-FR" sz="4000" dirty="0"/>
            </a:br>
            <a:r>
              <a:rPr lang="en-US" sz="4000" dirty="0"/>
              <a:t>Test </a:t>
            </a:r>
            <a:r>
              <a:rPr lang="en-US" sz="4000" dirty="0" smtClean="0"/>
              <a:t>of R&amp;W Prototype Joint</a:t>
            </a:r>
            <a:endParaRPr lang="fr-FR" sz="4000" dirty="0"/>
          </a:p>
        </p:txBody>
      </p:sp>
      <p:sp>
        <p:nvSpPr>
          <p:cNvPr id="10" name="Sous-titre 9">
            <a:extLst>
              <a:ext uri="{FF2B5EF4-FFF2-40B4-BE49-F238E27FC236}">
                <a16:creationId xmlns:a16="http://schemas.microsoft.com/office/drawing/2014/main" id="{2F4A7CFE-65FA-E249-9125-D938BCA440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165" y="3767602"/>
            <a:ext cx="2693919" cy="1187173"/>
          </a:xfrm>
        </p:spPr>
        <p:txBody>
          <a:bodyPr vert="horz" lIns="90000" tIns="60960" rIns="121920" bIns="60960" rtlCol="0" anchor="ctr" anchorCtr="0">
            <a:normAutofit/>
          </a:bodyPr>
          <a:lstStyle/>
          <a:p>
            <a:r>
              <a:rPr lang="en-US" sz="1400" b="1" dirty="0" smtClean="0"/>
              <a:t>WPMAG Final Meeting </a:t>
            </a:r>
            <a:r>
              <a:rPr lang="fr-FR" sz="1400" b="1" dirty="0" smtClean="0"/>
              <a:t>2019</a:t>
            </a:r>
            <a:endParaRPr lang="fr-FR" sz="1400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EAE5AA54-9807-4542-B338-330D2FC673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20605" y="5301465"/>
            <a:ext cx="5959011" cy="1556535"/>
          </a:xfrm>
        </p:spPr>
        <p:txBody>
          <a:bodyPr vert="horz" lIns="90000" tIns="60960" rIns="121920" bIns="60960" rtlCol="0" anchor="ctr">
            <a:noAutofit/>
          </a:bodyPr>
          <a:lstStyle/>
          <a:p>
            <a:r>
              <a:rPr lang="fr-FR" sz="2000" b="1" u="sng" dirty="0" smtClean="0"/>
              <a:t>V. D’</a:t>
            </a:r>
            <a:r>
              <a:rPr lang="fr-FR" sz="2000" b="1" u="sng" dirty="0" err="1" smtClean="0"/>
              <a:t>Auria</a:t>
            </a:r>
            <a:r>
              <a:rPr lang="fr-FR" sz="2000" b="1" dirty="0" smtClean="0"/>
              <a:t>, B. Stepanov, K. Sedlak, P. Bruzzone</a:t>
            </a:r>
          </a:p>
          <a:p>
            <a:endParaRPr lang="fr-FR" sz="1400" b="1" dirty="0"/>
          </a:p>
        </p:txBody>
      </p:sp>
    </p:spTree>
    <p:extLst>
      <p:ext uri="{BB962C8B-B14F-4D97-AF65-F5344CB8AC3E}">
        <p14:creationId xmlns:p14="http://schemas.microsoft.com/office/powerpoint/2010/main" val="213017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RW2J2 – 3. Oven to keep temperature (</a:t>
            </a:r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II</a:t>
            </a:r>
            <a:r>
              <a:rPr lang="en-US" dirty="0" smtClean="0"/>
              <a:t>)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10</a:t>
            </a:fld>
            <a:r>
              <a:rPr lang="fr-FR" dirty="0"/>
              <a:t>/17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-1480519" y="6602611"/>
            <a:ext cx="7726364" cy="206660"/>
          </a:xfrm>
        </p:spPr>
        <p:txBody>
          <a:bodyPr/>
          <a:lstStyle/>
          <a:p>
            <a:r>
              <a:rPr lang="fr-FR" dirty="0" smtClean="0"/>
              <a:t>Vincenzo D’Auria		WPMAG Final Meeting 2019	</a:t>
            </a:r>
            <a:r>
              <a:rPr lang="fr-FR" dirty="0" err="1" smtClean="0"/>
              <a:t>February</a:t>
            </a:r>
            <a:r>
              <a:rPr lang="fr-FR" dirty="0" smtClean="0"/>
              <a:t> 11-13 2019</a:t>
            </a:r>
            <a:endParaRPr lang="fr-FR" dirty="0"/>
          </a:p>
        </p:txBody>
      </p:sp>
      <p:grpSp>
        <p:nvGrpSpPr>
          <p:cNvPr id="7" name="Group 6"/>
          <p:cNvGrpSpPr/>
          <p:nvPr/>
        </p:nvGrpSpPr>
        <p:grpSpPr>
          <a:xfrm>
            <a:off x="165102" y="636067"/>
            <a:ext cx="6105491" cy="3373789"/>
            <a:chOff x="5042255" y="580445"/>
            <a:chExt cx="6120000" cy="3381806"/>
          </a:xfrm>
        </p:grpSpPr>
        <p:grpSp>
          <p:nvGrpSpPr>
            <p:cNvPr id="22" name="Group 21"/>
            <p:cNvGrpSpPr/>
            <p:nvPr/>
          </p:nvGrpSpPr>
          <p:grpSpPr>
            <a:xfrm>
              <a:off x="5042255" y="580445"/>
              <a:ext cx="6120000" cy="3381806"/>
              <a:chOff x="1432363" y="803082"/>
              <a:chExt cx="6120000" cy="3381806"/>
            </a:xfrm>
          </p:grpSpPr>
          <p:grpSp>
            <p:nvGrpSpPr>
              <p:cNvPr id="27" name="Group 26"/>
              <p:cNvGrpSpPr>
                <a:grpSpLocks noChangeAspect="1"/>
              </p:cNvGrpSpPr>
              <p:nvPr/>
            </p:nvGrpSpPr>
            <p:grpSpPr>
              <a:xfrm>
                <a:off x="1432363" y="803082"/>
                <a:ext cx="6120000" cy="3381806"/>
                <a:chOff x="1080654" y="931734"/>
                <a:chExt cx="3800776" cy="2100243"/>
              </a:xfrm>
            </p:grpSpPr>
            <p:pic>
              <p:nvPicPr>
                <p:cNvPr id="42" name="Picture 41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7113"/>
                <a:stretch/>
              </p:blipFill>
              <p:spPr>
                <a:xfrm>
                  <a:off x="1080654" y="931734"/>
                  <a:ext cx="3800776" cy="2100243"/>
                </a:xfrm>
                <a:prstGeom prst="rect">
                  <a:avLst/>
                </a:prstGeom>
              </p:spPr>
            </p:pic>
            <p:sp>
              <p:nvSpPr>
                <p:cNvPr id="43" name="TextBox 42"/>
                <p:cNvSpPr txBox="1"/>
                <p:nvPr/>
              </p:nvSpPr>
              <p:spPr>
                <a:xfrm>
                  <a:off x="1080654" y="931734"/>
                  <a:ext cx="328494" cy="22991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0000"/>
                      </a:solidFill>
                    </a:rPr>
                    <a:t>(a)</a:t>
                  </a:r>
                  <a:endParaRPr lang="de-CH" b="1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30" name="TextBox 29"/>
              <p:cNvSpPr txBox="1"/>
              <p:nvPr/>
            </p:nvSpPr>
            <p:spPr>
              <a:xfrm>
                <a:off x="3637954" y="3213323"/>
                <a:ext cx="1202217" cy="30850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Cu Inductors</a:t>
                </a:r>
                <a:endParaRPr lang="de-CH" sz="1400" dirty="0"/>
              </a:p>
            </p:txBody>
          </p:sp>
          <p:cxnSp>
            <p:nvCxnSpPr>
              <p:cNvPr id="31" name="Straight Arrow Connector 30"/>
              <p:cNvCxnSpPr>
                <a:stCxn id="30" idx="0"/>
              </p:cNvCxnSpPr>
              <p:nvPr/>
            </p:nvCxnSpPr>
            <p:spPr>
              <a:xfrm flipH="1" flipV="1">
                <a:off x="3999703" y="2961660"/>
                <a:ext cx="239360" cy="251663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39"/>
              <p:cNvSpPr txBox="1"/>
              <p:nvPr/>
            </p:nvSpPr>
            <p:spPr>
              <a:xfrm>
                <a:off x="5944676" y="3204045"/>
                <a:ext cx="1562143" cy="30850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Cu cooling plates</a:t>
                </a:r>
                <a:endParaRPr lang="de-CH" sz="1400" dirty="0"/>
              </a:p>
            </p:txBody>
          </p:sp>
          <p:cxnSp>
            <p:nvCxnSpPr>
              <p:cNvPr id="41" name="Straight Arrow Connector 40"/>
              <p:cNvCxnSpPr>
                <a:stCxn id="40" idx="0"/>
              </p:cNvCxnSpPr>
              <p:nvPr/>
            </p:nvCxnSpPr>
            <p:spPr>
              <a:xfrm flipH="1" flipV="1">
                <a:off x="6657353" y="2778441"/>
                <a:ext cx="68394" cy="425604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/>
            <p:cNvSpPr txBox="1"/>
            <p:nvPr/>
          </p:nvSpPr>
          <p:spPr>
            <a:xfrm>
              <a:off x="8426444" y="1638008"/>
              <a:ext cx="1431991" cy="3085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Pressure clamp</a:t>
              </a:r>
              <a:endParaRPr lang="de-CH" sz="1400" dirty="0"/>
            </a:p>
          </p:txBody>
        </p:sp>
        <p:cxnSp>
          <p:nvCxnSpPr>
            <p:cNvPr id="24" name="Straight Arrow Connector 23"/>
            <p:cNvCxnSpPr>
              <a:stCxn id="23" idx="2"/>
            </p:cNvCxnSpPr>
            <p:nvPr/>
          </p:nvCxnSpPr>
          <p:spPr>
            <a:xfrm flipH="1">
              <a:off x="8652554" y="1946516"/>
              <a:ext cx="489885" cy="383358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6732408" y="3537837"/>
              <a:ext cx="761950" cy="3085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N</a:t>
              </a:r>
              <a:r>
                <a:rPr lang="en-US" sz="1400" baseline="-25000" dirty="0" smtClean="0"/>
                <a:t>2</a:t>
              </a:r>
              <a:r>
                <a:rPr lang="en-US" sz="1400" dirty="0" smtClean="0"/>
                <a:t> inlet</a:t>
              </a:r>
              <a:endParaRPr lang="de-CH" sz="1400" dirty="0"/>
            </a:p>
          </p:txBody>
        </p:sp>
        <p:cxnSp>
          <p:nvCxnSpPr>
            <p:cNvPr id="26" name="Straight Arrow Connector 25"/>
            <p:cNvCxnSpPr>
              <a:stCxn id="25" idx="3"/>
            </p:cNvCxnSpPr>
            <p:nvPr/>
          </p:nvCxnSpPr>
          <p:spPr>
            <a:xfrm>
              <a:off x="7494358" y="3692092"/>
              <a:ext cx="379285" cy="84313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3232356" y="4015286"/>
            <a:ext cx="3052746" cy="2040354"/>
            <a:chOff x="7425035" y="3816188"/>
            <a:chExt cx="3060000" cy="2045202"/>
          </a:xfrm>
        </p:grpSpPr>
        <p:grpSp>
          <p:nvGrpSpPr>
            <p:cNvPr id="10" name="Group 9"/>
            <p:cNvGrpSpPr/>
            <p:nvPr/>
          </p:nvGrpSpPr>
          <p:grpSpPr>
            <a:xfrm>
              <a:off x="7425035" y="3816188"/>
              <a:ext cx="3060000" cy="2045202"/>
              <a:chOff x="7425035" y="3816188"/>
              <a:chExt cx="3060000" cy="2045202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25035" y="3821390"/>
                <a:ext cx="3060000" cy="2040000"/>
              </a:xfrm>
              <a:prstGeom prst="rect">
                <a:avLst/>
              </a:prstGeom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7425035" y="3816188"/>
                <a:ext cx="535756" cy="3702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0000"/>
                    </a:solidFill>
                  </a:rPr>
                  <a:t>(c)</a:t>
                </a:r>
                <a:endParaRPr lang="de-CH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9162152" y="4391356"/>
              <a:ext cx="1272917" cy="3085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Ceramic wool</a:t>
              </a:r>
              <a:endParaRPr lang="de-CH" sz="1400" dirty="0"/>
            </a:p>
          </p:txBody>
        </p:sp>
        <p:cxnSp>
          <p:nvCxnSpPr>
            <p:cNvPr id="12" name="Straight Arrow Connector 11"/>
            <p:cNvCxnSpPr>
              <a:stCxn id="11" idx="2"/>
            </p:cNvCxnSpPr>
            <p:nvPr/>
          </p:nvCxnSpPr>
          <p:spPr>
            <a:xfrm flipH="1">
              <a:off x="9072602" y="4699865"/>
              <a:ext cx="726009" cy="341880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9072601" y="5412032"/>
              <a:ext cx="921024" cy="3085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N</a:t>
              </a:r>
              <a:r>
                <a:rPr lang="en-US" sz="1400" baseline="-25000" dirty="0" smtClean="0"/>
                <a:t>2</a:t>
              </a:r>
              <a:r>
                <a:rPr lang="en-US" sz="1400" dirty="0" smtClean="0"/>
                <a:t> </a:t>
              </a:r>
              <a:r>
                <a:rPr lang="en-US" sz="1400" dirty="0" err="1" smtClean="0"/>
                <a:t>dewar</a:t>
              </a:r>
              <a:endParaRPr lang="de-CH" sz="1400" dirty="0"/>
            </a:p>
          </p:txBody>
        </p:sp>
        <p:cxnSp>
          <p:nvCxnSpPr>
            <p:cNvPr id="14" name="Straight Arrow Connector 13"/>
            <p:cNvCxnSpPr>
              <a:stCxn id="13" idx="1"/>
            </p:cNvCxnSpPr>
            <p:nvPr/>
          </p:nvCxnSpPr>
          <p:spPr>
            <a:xfrm flipH="1">
              <a:off x="8409583" y="5566286"/>
              <a:ext cx="663018" cy="127946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165102" y="4020476"/>
            <a:ext cx="3052746" cy="2029579"/>
            <a:chOff x="1531702" y="4359097"/>
            <a:chExt cx="3052746" cy="2029579"/>
          </a:xfrm>
        </p:grpSpPr>
        <p:grpSp>
          <p:nvGrpSpPr>
            <p:cNvPr id="8" name="Group 7"/>
            <p:cNvGrpSpPr/>
            <p:nvPr/>
          </p:nvGrpSpPr>
          <p:grpSpPr>
            <a:xfrm>
              <a:off x="1531702" y="4359097"/>
              <a:ext cx="3052746" cy="2029579"/>
              <a:chOff x="4350492" y="3821390"/>
              <a:chExt cx="3060000" cy="2034402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112" t="4177" r="19888" b="28162"/>
              <a:stretch/>
            </p:blipFill>
            <p:spPr>
              <a:xfrm>
                <a:off x="4350492" y="3826001"/>
                <a:ext cx="3060000" cy="2029791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4350492" y="3821390"/>
                <a:ext cx="528940" cy="3702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0000"/>
                    </a:solidFill>
                  </a:rPr>
                  <a:t>(b)</a:t>
                </a:r>
                <a:endParaRPr lang="de-CH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1710867" y="4776342"/>
              <a:ext cx="1090363" cy="30777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Mica plates</a:t>
              </a:r>
              <a:endParaRPr lang="de-CH" sz="1400" dirty="0"/>
            </a:p>
          </p:txBody>
        </p:sp>
        <p:cxnSp>
          <p:nvCxnSpPr>
            <p:cNvPr id="45" name="Straight Arrow Connector 44"/>
            <p:cNvCxnSpPr>
              <a:stCxn id="44" idx="2"/>
            </p:cNvCxnSpPr>
            <p:nvPr/>
          </p:nvCxnSpPr>
          <p:spPr>
            <a:xfrm>
              <a:off x="2256049" y="5084119"/>
              <a:ext cx="169099" cy="243119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Content Placeholder 1"/>
          <p:cNvSpPr txBox="1">
            <a:spLocks/>
          </p:cNvSpPr>
          <p:nvPr/>
        </p:nvSpPr>
        <p:spPr>
          <a:xfrm>
            <a:off x="1898410" y="6169202"/>
            <a:ext cx="3032863" cy="40415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lIns="18000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1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2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08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091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i="1" dirty="0" smtClean="0">
                <a:latin typeface="Times" panose="02020603050405020304" pitchFamily="18" charset="0"/>
                <a:cs typeface="Times" panose="02020603050405020304" pitchFamily="18" charset="0"/>
              </a:rPr>
              <a:t>f=52.3 kHz, P=4.6 kW</a:t>
            </a:r>
            <a:endParaRPr lang="de-CH" sz="2000" i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80252" y="4896869"/>
            <a:ext cx="2700599" cy="170574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48" name="Straight Connector 47"/>
          <p:cNvCxnSpPr>
            <a:stCxn id="46" idx="3"/>
          </p:cNvCxnSpPr>
          <p:nvPr/>
        </p:nvCxnSpPr>
        <p:spPr>
          <a:xfrm>
            <a:off x="4931273" y="6371278"/>
            <a:ext cx="144897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70592" y="634015"/>
            <a:ext cx="2873407" cy="6135502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lphaLcParenR"/>
            </a:pPr>
            <a:r>
              <a:rPr lang="en-US" dirty="0" smtClean="0"/>
              <a:t>Oven and cable ends active cooling</a:t>
            </a:r>
            <a:endParaRPr lang="en-US" dirty="0" smtClean="0"/>
          </a:p>
          <a:p>
            <a:pPr marL="457200" indent="-457200">
              <a:buFont typeface="+mj-lt"/>
              <a:buAutoNum type="alphaLcParenR"/>
            </a:pPr>
            <a:r>
              <a:rPr lang="en-US" dirty="0" smtClean="0"/>
              <a:t>Mica plates shield from thermal radiation.</a:t>
            </a:r>
          </a:p>
          <a:p>
            <a:pPr marL="457200" indent="-457200">
              <a:buFont typeface="+mj-lt"/>
              <a:buAutoNum type="alphaLcParenR"/>
            </a:pPr>
            <a:r>
              <a:rPr lang="en-US" dirty="0" smtClean="0"/>
              <a:t>Inert atmosphere with N</a:t>
            </a:r>
            <a:r>
              <a:rPr lang="en-US" baseline="-25000" dirty="0" smtClean="0"/>
              <a:t>2</a:t>
            </a:r>
          </a:p>
          <a:p>
            <a:pPr marL="457200" indent="-457200">
              <a:buFont typeface="+mj-lt"/>
              <a:buAutoNum type="alphaLcParenR"/>
            </a:pPr>
            <a:endParaRPr lang="en-US" baseline="-25000" dirty="0" smtClean="0"/>
          </a:p>
          <a:p>
            <a:r>
              <a:rPr lang="en-US" dirty="0" smtClean="0"/>
              <a:t>Cable </a:t>
            </a:r>
            <a:r>
              <a:rPr lang="en-US" dirty="0" smtClean="0"/>
              <a:t>T @ steady-state (</a:t>
            </a:r>
            <a:r>
              <a:rPr lang="en-US" i="1" dirty="0" smtClean="0">
                <a:latin typeface="Times" panose="02020603050405020304" pitchFamily="18" charset="0"/>
                <a:cs typeface="Times" panose="02020603050405020304" pitchFamily="18" charset="0"/>
              </a:rPr>
              <a:t>P=4.6 kW, f=52.3 kHz</a:t>
            </a:r>
            <a:r>
              <a:rPr lang="en-US" dirty="0" smtClean="0"/>
              <a:t>):</a:t>
            </a:r>
          </a:p>
          <a:p>
            <a:pPr lvl="1"/>
            <a:r>
              <a:rPr lang="en-US" sz="1800" dirty="0" smtClean="0"/>
              <a:t>690 </a:t>
            </a:r>
            <a:r>
              <a:rPr lang="en-US" sz="1800" dirty="0"/>
              <a:t>°</a:t>
            </a:r>
            <a:r>
              <a:rPr lang="en-US" sz="1800" dirty="0" smtClean="0"/>
              <a:t>C @ cable center</a:t>
            </a:r>
          </a:p>
          <a:p>
            <a:pPr lvl="1"/>
            <a:r>
              <a:rPr lang="en-US" sz="1800" dirty="0" smtClean="0"/>
              <a:t>620 </a:t>
            </a:r>
            <a:r>
              <a:rPr lang="en-US" sz="1800" dirty="0"/>
              <a:t>°</a:t>
            </a:r>
            <a:r>
              <a:rPr lang="en-US" sz="1800" dirty="0" smtClean="0"/>
              <a:t>C @ cable ends</a:t>
            </a:r>
          </a:p>
          <a:p>
            <a:pPr lvl="1"/>
            <a:r>
              <a:rPr lang="en-US" sz="1800" dirty="0" smtClean="0"/>
              <a:t>20 </a:t>
            </a:r>
            <a:r>
              <a:rPr lang="en-US" sz="1800" dirty="0"/>
              <a:t>°</a:t>
            </a:r>
            <a:r>
              <a:rPr lang="en-US" sz="1800" dirty="0" smtClean="0"/>
              <a:t>C @ Cu plates</a:t>
            </a:r>
          </a:p>
          <a:p>
            <a:r>
              <a:rPr lang="en-US" dirty="0" smtClean="0"/>
              <a:t>Times:</a:t>
            </a:r>
          </a:p>
          <a:p>
            <a:pPr lvl="1"/>
            <a:r>
              <a:rPr lang="en-US" sz="1800" dirty="0" smtClean="0"/>
              <a:t>1.5 h to get steady-state</a:t>
            </a:r>
          </a:p>
          <a:p>
            <a:pPr lvl="1"/>
            <a:r>
              <a:rPr lang="en-US" sz="1800" dirty="0" smtClean="0"/>
              <a:t>2 h of diffusion-bonding</a:t>
            </a:r>
          </a:p>
          <a:p>
            <a:pPr lvl="1"/>
            <a:r>
              <a:rPr lang="en-US" sz="1800" dirty="0"/>
              <a:t>6</a:t>
            </a:r>
            <a:r>
              <a:rPr lang="en-US" sz="1800" dirty="0" smtClean="0"/>
              <a:t> h cool-down</a:t>
            </a:r>
            <a:endParaRPr lang="de-CH" sz="1800" dirty="0"/>
          </a:p>
        </p:txBody>
      </p:sp>
    </p:spTree>
    <p:extLst>
      <p:ext uri="{BB962C8B-B14F-4D97-AF65-F5344CB8AC3E}">
        <p14:creationId xmlns:p14="http://schemas.microsoft.com/office/powerpoint/2010/main" val="3667846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04876" y="1447137"/>
            <a:ext cx="7726363" cy="5153476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Background of RW2 joint</a:t>
            </a:r>
          </a:p>
          <a:p>
            <a:r>
              <a:rPr lang="en-US" sz="2200" dirty="0" smtClean="0">
                <a:latin typeface="+mn-lt"/>
              </a:rPr>
              <a:t>RW2 joint using diffusion-bonding </a:t>
            </a:r>
            <a:r>
              <a:rPr lang="en-US" sz="2200" dirty="0" smtClean="0">
                <a:latin typeface="+mn-lt"/>
              </a:rPr>
              <a:t>technique</a:t>
            </a:r>
            <a:r>
              <a:rPr lang="en-US" sz="2200" dirty="0"/>
              <a:t> (RW2J2)</a:t>
            </a:r>
            <a:endParaRPr lang="en-US" sz="2200" dirty="0" smtClean="0">
              <a:latin typeface="+mn-lt"/>
            </a:endParaRPr>
          </a:p>
          <a:p>
            <a:pPr lvl="1"/>
            <a:r>
              <a:rPr lang="en-US" sz="2200" dirty="0" smtClean="0">
                <a:latin typeface="+mn-lt"/>
              </a:rPr>
              <a:t>Assembly</a:t>
            </a:r>
          </a:p>
          <a:p>
            <a:pPr lvl="2"/>
            <a:r>
              <a:rPr lang="en-US" sz="21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Cables preparation before bonding</a:t>
            </a:r>
          </a:p>
          <a:p>
            <a:pPr lvl="2"/>
            <a:r>
              <a:rPr lang="en-US" sz="21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Diffusion bonding</a:t>
            </a:r>
          </a:p>
          <a:p>
            <a:pPr lvl="2"/>
            <a:r>
              <a:rPr lang="en-US" sz="2100" dirty="0" smtClean="0">
                <a:latin typeface="+mn-lt"/>
              </a:rPr>
              <a:t>SULTAN sample</a:t>
            </a:r>
          </a:p>
          <a:p>
            <a:pPr lvl="1"/>
            <a:r>
              <a:rPr lang="en-US" sz="2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Test results</a:t>
            </a:r>
          </a:p>
          <a:p>
            <a:pPr lvl="2"/>
            <a:r>
              <a:rPr lang="en-US" sz="21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Electrical resistance</a:t>
            </a:r>
          </a:p>
          <a:p>
            <a:pPr lvl="2"/>
            <a:r>
              <a:rPr lang="en-US" sz="21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AC losses </a:t>
            </a:r>
            <a:r>
              <a:rPr lang="en-US" sz="2100" dirty="0" smtClean="0">
                <a:solidFill>
                  <a:schemeClr val="bg1">
                    <a:lumMod val="75000"/>
                  </a:schemeClr>
                </a:solidFill>
                <a:latin typeface="+mn-lt"/>
                <a:cs typeface="Calibri" panose="020F0502020204030204" pitchFamily="34" charset="0"/>
              </a:rPr>
              <a:t>ꓕ and ‖ to the broad side</a:t>
            </a:r>
          </a:p>
          <a:p>
            <a:pPr lvl="1"/>
            <a:r>
              <a:rPr lang="en-US" sz="2200" dirty="0">
                <a:solidFill>
                  <a:schemeClr val="bg1">
                    <a:lumMod val="75000"/>
                  </a:schemeClr>
                </a:solidFill>
                <a:latin typeface="+mn-lt"/>
                <a:cs typeface="Calibri" panose="020F0502020204030204" pitchFamily="34" charset="0"/>
              </a:rPr>
              <a:t>Conclusions and perspectives</a:t>
            </a:r>
            <a:endParaRPr lang="en-US" sz="2200" dirty="0" smtClean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11</a:t>
            </a:fld>
            <a:r>
              <a:rPr lang="fr-FR" dirty="0"/>
              <a:t>/17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2"/>
          </p:nvPr>
        </p:nvSpPr>
        <p:spPr>
          <a:xfrm>
            <a:off x="904877" y="6602611"/>
            <a:ext cx="7726364" cy="206660"/>
          </a:xfrm>
        </p:spPr>
        <p:txBody>
          <a:bodyPr/>
          <a:lstStyle/>
          <a:p>
            <a:r>
              <a:rPr lang="fr-FR" dirty="0" smtClean="0"/>
              <a:t>Vincenzo D’Auria		WPMAG Final Meeting 2019	11-13 </a:t>
            </a:r>
            <a:r>
              <a:rPr lang="fr-FR" dirty="0" err="1" smtClean="0"/>
              <a:t>February</a:t>
            </a:r>
            <a:r>
              <a:rPr lang="fr-FR" dirty="0" smtClean="0"/>
              <a:t> 2020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066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32590" y="622307"/>
            <a:ext cx="1998001" cy="1332000"/>
          </a:xfrm>
          <a:ln>
            <a:solidFill>
              <a:schemeClr val="tx1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RW2J2 – </a:t>
            </a:r>
            <a:r>
              <a:rPr lang="en-US" dirty="0" smtClean="0"/>
              <a:t>SULTAN sample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12</a:t>
            </a:fld>
            <a:r>
              <a:rPr lang="fr-FR" dirty="0"/>
              <a:t>/17</a:t>
            </a:r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0" y="656039"/>
            <a:ext cx="4563331" cy="5841211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1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2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08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091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§"/>
            </a:pPr>
            <a:r>
              <a:rPr lang="en-US" sz="2200" dirty="0" smtClean="0"/>
              <a:t>Stabilizer is machined according to joint dimensions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 smtClean="0"/>
              <a:t>Copper bridge with indium ensures full matrix stabilizer electrical continuity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62" t="28368" r="31792" b="41000"/>
          <a:stretch/>
        </p:blipFill>
        <p:spPr>
          <a:xfrm>
            <a:off x="6864309" y="4672861"/>
            <a:ext cx="2006682" cy="1656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7" name="Content Placeholder 1"/>
          <p:cNvSpPr txBox="1">
            <a:spLocks/>
          </p:cNvSpPr>
          <p:nvPr/>
        </p:nvSpPr>
        <p:spPr>
          <a:xfrm>
            <a:off x="0" y="4090565"/>
            <a:ext cx="9144000" cy="2363378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1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2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08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091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§"/>
            </a:pPr>
            <a:r>
              <a:rPr lang="en-US" sz="2200" dirty="0" smtClean="0"/>
              <a:t>Cable preload with </a:t>
            </a:r>
            <a:r>
              <a:rPr lang="en-US" sz="2200" u="sng" dirty="0" smtClean="0"/>
              <a:t>thin </a:t>
            </a:r>
            <a:r>
              <a:rPr lang="en-US" sz="2200" u="sng" dirty="0" smtClean="0"/>
              <a:t>steel </a:t>
            </a:r>
            <a:r>
              <a:rPr lang="en-US" sz="2200" u="sng" dirty="0" smtClean="0"/>
              <a:t>foil </a:t>
            </a:r>
            <a:r>
              <a:rPr lang="en-US" sz="2200" dirty="0" smtClean="0"/>
              <a:t>between jacket and stabilizer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2200" dirty="0" smtClean="0"/>
          </a:p>
        </p:txBody>
      </p:sp>
      <p:sp>
        <p:nvSpPr>
          <p:cNvPr id="48" name="Content Placeholder 1"/>
          <p:cNvSpPr txBox="1">
            <a:spLocks/>
          </p:cNvSpPr>
          <p:nvPr/>
        </p:nvSpPr>
        <p:spPr>
          <a:xfrm>
            <a:off x="0" y="4524067"/>
            <a:ext cx="3931541" cy="2082275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1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2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08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091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§"/>
            </a:pPr>
            <a:r>
              <a:rPr lang="en-US" sz="2200" dirty="0" smtClean="0"/>
              <a:t>Steel end caps and bars are welded to the jacket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81417" y="1148927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RRR=70</a:t>
            </a:r>
            <a:endParaRPr lang="de-CH" i="1" dirty="0"/>
          </a:p>
        </p:txBody>
      </p:sp>
      <p:sp>
        <p:nvSpPr>
          <p:cNvPr id="9" name="Rectangle 8"/>
          <p:cNvSpPr/>
          <p:nvPr/>
        </p:nvSpPr>
        <p:spPr>
          <a:xfrm>
            <a:off x="6175986" y="1348952"/>
            <a:ext cx="314325" cy="169307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08" b="28706"/>
          <a:stretch/>
        </p:blipFill>
        <p:spPr>
          <a:xfrm>
            <a:off x="1728276" y="5328285"/>
            <a:ext cx="5040000" cy="1219201"/>
          </a:xfrm>
          <a:prstGeom prst="rect">
            <a:avLst/>
          </a:prstGeom>
        </p:spPr>
      </p:pic>
      <p:cxnSp>
        <p:nvCxnSpPr>
          <p:cNvPr id="12" name="Straight Connector 11"/>
          <p:cNvCxnSpPr>
            <a:endCxn id="2" idx="3"/>
          </p:cNvCxnSpPr>
          <p:nvPr/>
        </p:nvCxnSpPr>
        <p:spPr>
          <a:xfrm flipH="1" flipV="1">
            <a:off x="5757353" y="1333593"/>
            <a:ext cx="418633" cy="101084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/>
          <p:cNvGrpSpPr/>
          <p:nvPr/>
        </p:nvGrpSpPr>
        <p:grpSpPr>
          <a:xfrm>
            <a:off x="3996277" y="2123463"/>
            <a:ext cx="5084982" cy="1826450"/>
            <a:chOff x="3809084" y="2378618"/>
            <a:chExt cx="5084982" cy="1826450"/>
          </a:xfrm>
        </p:grpSpPr>
        <p:grpSp>
          <p:nvGrpSpPr>
            <p:cNvPr id="14" name="Group 13"/>
            <p:cNvGrpSpPr/>
            <p:nvPr/>
          </p:nvGrpSpPr>
          <p:grpSpPr>
            <a:xfrm>
              <a:off x="3809084" y="2519270"/>
              <a:ext cx="5084982" cy="1685798"/>
              <a:chOff x="1163515" y="3100463"/>
              <a:chExt cx="5084982" cy="1685798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3515" y="3106261"/>
                <a:ext cx="2520000" cy="168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28497" y="3100463"/>
                <a:ext cx="2520000" cy="168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20" name="TextBox 19"/>
            <p:cNvSpPr txBox="1"/>
            <p:nvPr/>
          </p:nvSpPr>
          <p:spPr>
            <a:xfrm>
              <a:off x="3959139" y="2378618"/>
              <a:ext cx="1184940" cy="3693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Cu bridge</a:t>
              </a:r>
              <a:endParaRPr lang="de-CH" i="1" dirty="0"/>
            </a:p>
          </p:txBody>
        </p:sp>
        <p:cxnSp>
          <p:nvCxnSpPr>
            <p:cNvPr id="23" name="Straight Arrow Connector 22"/>
            <p:cNvCxnSpPr>
              <a:stCxn id="20" idx="3"/>
            </p:cNvCxnSpPr>
            <p:nvPr/>
          </p:nvCxnSpPr>
          <p:spPr>
            <a:xfrm>
              <a:off x="5144079" y="2563284"/>
              <a:ext cx="500801" cy="64081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20" idx="3"/>
            </p:cNvCxnSpPr>
            <p:nvPr/>
          </p:nvCxnSpPr>
          <p:spPr>
            <a:xfrm>
              <a:off x="5144079" y="2563284"/>
              <a:ext cx="2280777" cy="96250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Straight Arrow Connector 5"/>
          <p:cNvCxnSpPr/>
          <p:nvPr/>
        </p:nvCxnSpPr>
        <p:spPr>
          <a:xfrm>
            <a:off x="3996277" y="4428877"/>
            <a:ext cx="3615772" cy="1267073"/>
          </a:xfrm>
          <a:prstGeom prst="straightConnector1">
            <a:avLst/>
          </a:prstGeom>
          <a:ln w="28575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274658" y="2273803"/>
            <a:ext cx="3656883" cy="1629574"/>
            <a:chOff x="274658" y="2273803"/>
            <a:chExt cx="3656883" cy="1629574"/>
          </a:xfrm>
        </p:grpSpPr>
        <p:grpSp>
          <p:nvGrpSpPr>
            <p:cNvPr id="34" name="Group 33"/>
            <p:cNvGrpSpPr/>
            <p:nvPr/>
          </p:nvGrpSpPr>
          <p:grpSpPr>
            <a:xfrm>
              <a:off x="274658" y="2273803"/>
              <a:ext cx="3656883" cy="1629574"/>
              <a:chOff x="87465" y="2528958"/>
              <a:chExt cx="3656883" cy="1629574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1230" b="44644"/>
              <a:stretch/>
            </p:blipFill>
            <p:spPr>
              <a:xfrm>
                <a:off x="87465" y="2571777"/>
                <a:ext cx="3600000" cy="278609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435" t="24566" r="36000" b="30993"/>
              <a:stretch/>
            </p:blipFill>
            <p:spPr>
              <a:xfrm>
                <a:off x="2247465" y="2989690"/>
                <a:ext cx="1440000" cy="1110744"/>
              </a:xfrm>
              <a:prstGeom prst="rect">
                <a:avLst/>
              </a:prstGeom>
            </p:spPr>
          </p:pic>
          <p:sp>
            <p:nvSpPr>
              <p:cNvPr id="29" name="Rounded Rectangle 28"/>
              <p:cNvSpPr/>
              <p:nvPr/>
            </p:nvSpPr>
            <p:spPr>
              <a:xfrm>
                <a:off x="620201" y="2528958"/>
                <a:ext cx="198783" cy="321427"/>
              </a:xfrm>
              <a:prstGeom prst="roundRect">
                <a:avLst/>
              </a:prstGeom>
              <a:noFill/>
              <a:ln w="285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30" name="Rounded Rectangle 29"/>
              <p:cNvSpPr/>
              <p:nvPr/>
            </p:nvSpPr>
            <p:spPr>
              <a:xfrm>
                <a:off x="2195168" y="2989690"/>
                <a:ext cx="1549180" cy="1168842"/>
              </a:xfrm>
              <a:prstGeom prst="roundRect">
                <a:avLst>
                  <a:gd name="adj" fmla="val 8273"/>
                </a:avLst>
              </a:prstGeom>
              <a:noFill/>
              <a:ln w="2857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cxnSp>
            <p:nvCxnSpPr>
              <p:cNvPr id="32" name="Elbow Connector 31"/>
              <p:cNvCxnSpPr>
                <a:stCxn id="29" idx="3"/>
              </p:cNvCxnSpPr>
              <p:nvPr/>
            </p:nvCxnSpPr>
            <p:spPr>
              <a:xfrm>
                <a:off x="818984" y="2689672"/>
                <a:ext cx="1428481" cy="300018"/>
              </a:xfrm>
              <a:prstGeom prst="bentConnector3">
                <a:avLst>
                  <a:gd name="adj1" fmla="val 99929"/>
                </a:avLst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" name="Straight Arrow Connector 24"/>
            <p:cNvCxnSpPr/>
            <p:nvPr/>
          </p:nvCxnSpPr>
          <p:spPr>
            <a:xfrm flipV="1">
              <a:off x="2103245" y="3639312"/>
              <a:ext cx="475363" cy="0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1368889" y="2764277"/>
              <a:ext cx="886756" cy="3693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Jacket</a:t>
              </a:r>
              <a:endParaRPr lang="de-CH" i="1" dirty="0"/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2255645" y="2933530"/>
              <a:ext cx="322963" cy="167813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1006177" y="3470059"/>
              <a:ext cx="1133644" cy="3693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Stabilizer</a:t>
              </a:r>
              <a:endParaRPr lang="de-CH" i="1" dirty="0"/>
            </a:p>
          </p:txBody>
        </p:sp>
        <p:cxnSp>
          <p:nvCxnSpPr>
            <p:cNvPr id="43" name="Straight Arrow Connector 42"/>
            <p:cNvCxnSpPr>
              <a:stCxn id="42" idx="3"/>
            </p:cNvCxnSpPr>
            <p:nvPr/>
          </p:nvCxnSpPr>
          <p:spPr>
            <a:xfrm>
              <a:off x="1250772" y="3133609"/>
              <a:ext cx="2169084" cy="184666"/>
            </a:xfrm>
            <a:prstGeom prst="straightConnector1">
              <a:avLst/>
            </a:prstGeom>
            <a:ln w="28575">
              <a:solidFill>
                <a:schemeClr val="tx1">
                  <a:lumMod val="50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364016" y="2948943"/>
              <a:ext cx="886756" cy="3693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joint</a:t>
              </a:r>
              <a:endParaRPr lang="de-CH" i="1" dirty="0"/>
            </a:p>
          </p:txBody>
        </p:sp>
      </p:grpSp>
      <p:cxnSp>
        <p:nvCxnSpPr>
          <p:cNvPr id="49" name="Straight Arrow Connector 48"/>
          <p:cNvCxnSpPr/>
          <p:nvPr/>
        </p:nvCxnSpPr>
        <p:spPr>
          <a:xfrm flipH="1">
            <a:off x="3118104" y="2316622"/>
            <a:ext cx="1028228" cy="78472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Date Placeholder 4"/>
          <p:cNvSpPr>
            <a:spLocks noGrp="1"/>
          </p:cNvSpPr>
          <p:nvPr>
            <p:ph type="dt" sz="half" idx="2"/>
          </p:nvPr>
        </p:nvSpPr>
        <p:spPr>
          <a:xfrm>
            <a:off x="904877" y="6602611"/>
            <a:ext cx="7726364" cy="206660"/>
          </a:xfrm>
        </p:spPr>
        <p:txBody>
          <a:bodyPr/>
          <a:lstStyle/>
          <a:p>
            <a:r>
              <a:rPr lang="fr-FR" dirty="0" smtClean="0"/>
              <a:t>Vincenzo D’Auria		WPMAG Final Meeting 2019	11-13 </a:t>
            </a:r>
            <a:r>
              <a:rPr lang="fr-FR" dirty="0" err="1" smtClean="0"/>
              <a:t>February</a:t>
            </a:r>
            <a:r>
              <a:rPr lang="fr-FR" dirty="0" smtClean="0"/>
              <a:t> 2020</a:t>
            </a:r>
            <a:endParaRPr lang="fr-FR" dirty="0"/>
          </a:p>
        </p:txBody>
      </p:sp>
      <p:sp>
        <p:nvSpPr>
          <p:cNvPr id="5" name="TextBox 4"/>
          <p:cNvSpPr txBox="1"/>
          <p:nvPr/>
        </p:nvSpPr>
        <p:spPr>
          <a:xfrm>
            <a:off x="7821259" y="914944"/>
            <a:ext cx="902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" panose="02020603050405020304" pitchFamily="18" charset="0"/>
                <a:cs typeface="Times" panose="02020603050405020304" pitchFamily="18" charset="0"/>
              </a:rPr>
              <a:t>Dummy</a:t>
            </a:r>
          </a:p>
          <a:p>
            <a:r>
              <a:rPr lang="en-US" i="1" dirty="0" smtClean="0">
                <a:latin typeface="Times" panose="02020603050405020304" pitchFamily="18" charset="0"/>
                <a:cs typeface="Times" panose="02020603050405020304" pitchFamily="18" charset="0"/>
              </a:rPr>
              <a:t>joint</a:t>
            </a:r>
            <a:endParaRPr lang="de-CH" i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71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04876" y="1447137"/>
            <a:ext cx="7726363" cy="5153476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Background of RW2 joint</a:t>
            </a:r>
          </a:p>
          <a:p>
            <a:r>
              <a:rPr lang="en-US" sz="2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RW2 joint using diffusion-bonding </a:t>
            </a:r>
            <a:r>
              <a:rPr lang="en-US" sz="2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technique (RW2J2)</a:t>
            </a:r>
            <a:endParaRPr lang="en-US" sz="2200" dirty="0" smtClean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lvl="1"/>
            <a:r>
              <a:rPr lang="en-US" sz="2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Assembly</a:t>
            </a:r>
          </a:p>
          <a:p>
            <a:pPr lvl="2"/>
            <a:r>
              <a:rPr lang="en-US" sz="21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Cables preparation before bonding</a:t>
            </a:r>
          </a:p>
          <a:p>
            <a:pPr lvl="2"/>
            <a:r>
              <a:rPr lang="en-US" sz="21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Diffusion bonding</a:t>
            </a:r>
          </a:p>
          <a:p>
            <a:pPr lvl="2"/>
            <a:r>
              <a:rPr lang="en-US" sz="21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SULTAN sample</a:t>
            </a:r>
          </a:p>
          <a:p>
            <a:pPr lvl="1"/>
            <a:r>
              <a:rPr lang="en-US" sz="2200" dirty="0" smtClean="0">
                <a:latin typeface="+mn-lt"/>
              </a:rPr>
              <a:t>Test results</a:t>
            </a:r>
          </a:p>
          <a:p>
            <a:pPr lvl="2"/>
            <a:r>
              <a:rPr lang="en-US" sz="2100" dirty="0" smtClean="0">
                <a:latin typeface="+mn-lt"/>
              </a:rPr>
              <a:t>Electrical resistance</a:t>
            </a:r>
          </a:p>
          <a:p>
            <a:pPr lvl="2"/>
            <a:r>
              <a:rPr lang="en-US" sz="21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AC losses </a:t>
            </a:r>
            <a:r>
              <a:rPr lang="en-US" sz="2100" dirty="0" smtClean="0">
                <a:solidFill>
                  <a:schemeClr val="bg1">
                    <a:lumMod val="75000"/>
                  </a:schemeClr>
                </a:solidFill>
                <a:latin typeface="+mn-lt"/>
                <a:cs typeface="Calibri" panose="020F0502020204030204" pitchFamily="34" charset="0"/>
              </a:rPr>
              <a:t>ꓕ and ‖ to the broad side</a:t>
            </a:r>
          </a:p>
          <a:p>
            <a:pPr lvl="1"/>
            <a:r>
              <a:rPr lang="en-US" sz="2200" dirty="0" smtClean="0">
                <a:solidFill>
                  <a:schemeClr val="bg1">
                    <a:lumMod val="75000"/>
                  </a:schemeClr>
                </a:solidFill>
                <a:latin typeface="+mn-lt"/>
                <a:cs typeface="Calibri" panose="020F0502020204030204" pitchFamily="34" charset="0"/>
              </a:rPr>
              <a:t>Conclusions and perspectives</a:t>
            </a:r>
            <a:endParaRPr lang="en-US" sz="2200" dirty="0" smtClean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13</a:t>
            </a:fld>
            <a:r>
              <a:rPr lang="fr-FR" dirty="0"/>
              <a:t>/17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2"/>
          </p:nvPr>
        </p:nvSpPr>
        <p:spPr>
          <a:xfrm>
            <a:off x="904877" y="6602611"/>
            <a:ext cx="7726364" cy="206660"/>
          </a:xfrm>
        </p:spPr>
        <p:txBody>
          <a:bodyPr/>
          <a:lstStyle/>
          <a:p>
            <a:r>
              <a:rPr lang="fr-FR" dirty="0" smtClean="0"/>
              <a:t>Vincenzo D’Auria		WPMAG Final Meeting 2019	11-13 </a:t>
            </a:r>
            <a:r>
              <a:rPr lang="fr-FR" dirty="0" err="1" smtClean="0"/>
              <a:t>February</a:t>
            </a:r>
            <a:r>
              <a:rPr lang="fr-FR" dirty="0" smtClean="0"/>
              <a:t> 2020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2193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5535" y="3355716"/>
            <a:ext cx="4651512" cy="2788388"/>
          </a:xfrm>
        </p:spPr>
        <p:txBody>
          <a:bodyPr>
            <a:normAutofit/>
          </a:bodyPr>
          <a:lstStyle/>
          <a:p>
            <a:r>
              <a:rPr lang="en-US" sz="2000" i="1" dirty="0" smtClean="0">
                <a:latin typeface="Times" panose="02020603050405020304" pitchFamily="18" charset="0"/>
                <a:cs typeface="Times" panose="02020603050405020304" pitchFamily="18" charset="0"/>
              </a:rPr>
              <a:t>R(B</a:t>
            </a:r>
            <a:r>
              <a:rPr lang="en-US" sz="2000" i="1" dirty="0">
                <a:latin typeface="Times" panose="02020603050405020304" pitchFamily="18" charset="0"/>
                <a:cs typeface="Times" panose="02020603050405020304" pitchFamily="18" charset="0"/>
              </a:rPr>
              <a:t>)</a:t>
            </a:r>
            <a:r>
              <a:rPr lang="en-US" sz="2000" dirty="0"/>
              <a:t> behavior according to </a:t>
            </a:r>
            <a:r>
              <a:rPr lang="en-US" sz="2000" dirty="0">
                <a:solidFill>
                  <a:srgbClr val="FF0000"/>
                </a:solidFill>
              </a:rPr>
              <a:t>Cu magneto-resistance </a:t>
            </a:r>
            <a:r>
              <a:rPr lang="en-US" sz="2000" dirty="0"/>
              <a:t>for the “initial” curve</a:t>
            </a:r>
          </a:p>
          <a:p>
            <a:r>
              <a:rPr lang="en-US" sz="2000" dirty="0"/>
              <a:t>Higher difference between </a:t>
            </a:r>
            <a:r>
              <a:rPr lang="en-US" sz="2000" i="1" dirty="0">
                <a:latin typeface="Times" panose="02020603050405020304" pitchFamily="18" charset="0"/>
                <a:cs typeface="Times" panose="02020603050405020304" pitchFamily="18" charset="0"/>
              </a:rPr>
              <a:t>R</a:t>
            </a:r>
            <a:r>
              <a:rPr lang="en-US" sz="2000" i="1" baseline="-25000" dirty="0">
                <a:latin typeface="Times" panose="02020603050405020304" pitchFamily="18" charset="0"/>
                <a:cs typeface="Times" panose="02020603050405020304" pitchFamily="18" charset="0"/>
              </a:rPr>
              <a:t>450mm</a:t>
            </a:r>
            <a:r>
              <a:rPr lang="en-US" sz="2000" dirty="0"/>
              <a:t> and </a:t>
            </a:r>
            <a:r>
              <a:rPr lang="en-US" sz="2000" i="1" dirty="0">
                <a:latin typeface="Times" panose="02020603050405020304" pitchFamily="18" charset="0"/>
                <a:cs typeface="Times" panose="02020603050405020304" pitchFamily="18" charset="0"/>
              </a:rPr>
              <a:t>R</a:t>
            </a:r>
            <a:r>
              <a:rPr lang="en-US" sz="2000" i="1" baseline="-25000" dirty="0">
                <a:latin typeface="Times" panose="02020603050405020304" pitchFamily="18" charset="0"/>
                <a:cs typeface="Times" panose="02020603050405020304" pitchFamily="18" charset="0"/>
              </a:rPr>
              <a:t>600mm</a:t>
            </a:r>
            <a:r>
              <a:rPr lang="en-US" sz="2000" dirty="0"/>
              <a:t> after cycling (8Tx63.3kA=506 </a:t>
            </a:r>
            <a:r>
              <a:rPr lang="en-US" sz="2000" dirty="0" err="1"/>
              <a:t>kN</a:t>
            </a:r>
            <a:r>
              <a:rPr lang="en-US" sz="2000" dirty="0"/>
              <a:t>/m). We suspect </a:t>
            </a:r>
            <a:r>
              <a:rPr lang="en-US" sz="2000" dirty="0">
                <a:solidFill>
                  <a:srgbClr val="FF0000"/>
                </a:solidFill>
              </a:rPr>
              <a:t>damage @ joint sides</a:t>
            </a:r>
          </a:p>
          <a:p>
            <a:endParaRPr lang="en-US" sz="2000" i="1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endParaRPr lang="de-CH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results – Electrical Resistance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14</a:t>
            </a:fld>
            <a:r>
              <a:rPr lang="fr-FR" dirty="0"/>
              <a:t>/17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011" y="2897210"/>
            <a:ext cx="4320000" cy="35884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011" y="2897210"/>
            <a:ext cx="4320000" cy="358841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011" y="2897210"/>
            <a:ext cx="4320000" cy="3588417"/>
          </a:xfrm>
          <a:prstGeom prst="rect">
            <a:avLst/>
          </a:prstGeom>
        </p:spPr>
      </p:pic>
      <p:sp>
        <p:nvSpPr>
          <p:cNvPr id="17" name="TextBox 16"/>
          <p:cNvSpPr txBox="1">
            <a:spLocks noChangeAspect="1"/>
          </p:cNvSpPr>
          <p:nvPr/>
        </p:nvSpPr>
        <p:spPr>
          <a:xfrm>
            <a:off x="7210466" y="3056817"/>
            <a:ext cx="11657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Times" panose="02020603050405020304" pitchFamily="18" charset="0"/>
                <a:cs typeface="Times" panose="02020603050405020304" pitchFamily="18" charset="0"/>
              </a:rPr>
              <a:t>I=63.3 kA</a:t>
            </a:r>
            <a:endParaRPr lang="de-CH" b="1" i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5" name="TextBox 24"/>
          <p:cNvSpPr txBox="1">
            <a:spLocks noChangeAspect="1"/>
          </p:cNvSpPr>
          <p:nvPr/>
        </p:nvSpPr>
        <p:spPr>
          <a:xfrm>
            <a:off x="7886283" y="5123348"/>
            <a:ext cx="12577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" panose="02020603050405020304" pitchFamily="18" charset="0"/>
                <a:cs typeface="Times" panose="02020603050405020304" pitchFamily="18" charset="0"/>
              </a:rPr>
              <a:t>Joint in TF</a:t>
            </a:r>
            <a:endParaRPr lang="de-CH" i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58571" y="713087"/>
            <a:ext cx="4609485" cy="2184123"/>
            <a:chOff x="4521308" y="539930"/>
            <a:chExt cx="4609485" cy="218412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21308" y="564053"/>
              <a:ext cx="4609485" cy="216000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5965318" y="539930"/>
              <a:ext cx="1041621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900" b="1" dirty="0" smtClean="0"/>
                <a:t>Stabilizer</a:t>
              </a:r>
              <a:endParaRPr lang="de-CH" sz="900" b="1" dirty="0"/>
            </a:p>
          </p:txBody>
        </p:sp>
      </p:grpSp>
      <p:sp>
        <p:nvSpPr>
          <p:cNvPr id="30" name="Date Placeholder 4"/>
          <p:cNvSpPr>
            <a:spLocks noGrp="1"/>
          </p:cNvSpPr>
          <p:nvPr>
            <p:ph type="dt" sz="half" idx="2"/>
          </p:nvPr>
        </p:nvSpPr>
        <p:spPr>
          <a:xfrm>
            <a:off x="904877" y="6602611"/>
            <a:ext cx="7726364" cy="206660"/>
          </a:xfrm>
        </p:spPr>
        <p:txBody>
          <a:bodyPr/>
          <a:lstStyle/>
          <a:p>
            <a:r>
              <a:rPr lang="fr-FR" dirty="0" smtClean="0"/>
              <a:t>Vincenzo D’Auria		WPMAG Final Meeting 2019	11-13 </a:t>
            </a:r>
            <a:r>
              <a:rPr lang="fr-FR" dirty="0" err="1" smtClean="0"/>
              <a:t>February</a:t>
            </a:r>
            <a:r>
              <a:rPr lang="fr-FR" dirty="0" smtClean="0"/>
              <a:t> 2020</a:t>
            </a:r>
            <a:endParaRPr lang="fr-FR" dirty="0"/>
          </a:p>
        </p:txBody>
      </p:sp>
      <p:cxnSp>
        <p:nvCxnSpPr>
          <p:cNvPr id="7" name="Straight Connector 6"/>
          <p:cNvCxnSpPr>
            <a:cxnSpLocks noChangeAspect="1"/>
          </p:cNvCxnSpPr>
          <p:nvPr/>
        </p:nvCxnSpPr>
        <p:spPr>
          <a:xfrm>
            <a:off x="7813195" y="3545959"/>
            <a:ext cx="1954" cy="2520000"/>
          </a:xfrm>
          <a:prstGeom prst="line">
            <a:avLst/>
          </a:prstGeom>
          <a:ln w="28575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1"/>
          <p:cNvSpPr txBox="1">
            <a:spLocks/>
          </p:cNvSpPr>
          <p:nvPr/>
        </p:nvSpPr>
        <p:spPr>
          <a:xfrm>
            <a:off x="4707047" y="945940"/>
            <a:ext cx="4651512" cy="2788388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1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2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08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091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V-taps arrays at 450 mm and 600 mm.   </a:t>
            </a:r>
            <a:r>
              <a:rPr lang="en-US" sz="2000" i="1" dirty="0" smtClean="0">
                <a:latin typeface="Times" panose="02020603050405020304" pitchFamily="18" charset="0"/>
                <a:cs typeface="Times" panose="02020603050405020304" pitchFamily="18" charset="0"/>
              </a:rPr>
              <a:t>R</a:t>
            </a:r>
            <a:r>
              <a:rPr lang="en-US" sz="2000" dirty="0" smtClean="0"/>
              <a:t> @ different </a:t>
            </a:r>
            <a:r>
              <a:rPr lang="en-US" sz="2000" i="1" dirty="0" smtClean="0">
                <a:latin typeface="Times" panose="02020603050405020304" pitchFamily="18" charset="0"/>
                <a:cs typeface="Times" panose="02020603050405020304" pitchFamily="18" charset="0"/>
              </a:rPr>
              <a:t>I-flat-top</a:t>
            </a:r>
            <a:r>
              <a:rPr lang="en-US" sz="2000" dirty="0" smtClean="0"/>
              <a:t> and </a:t>
            </a:r>
            <a:r>
              <a:rPr lang="en-US" sz="2000" i="1" dirty="0" smtClean="0"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5930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04876" y="1447137"/>
            <a:ext cx="7726363" cy="5153476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Background of RW2 joint</a:t>
            </a:r>
          </a:p>
          <a:p>
            <a:r>
              <a:rPr lang="en-US" sz="2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RW2 joint using diffusion-bonding</a:t>
            </a:r>
            <a:r>
              <a:rPr lang="en-US" sz="2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technique (RW2J2)</a:t>
            </a:r>
            <a:endParaRPr lang="en-US" sz="2200" dirty="0" smtClean="0">
              <a:solidFill>
                <a:schemeClr val="bg1">
                  <a:lumMod val="75000"/>
                </a:schemeClr>
              </a:solidFill>
              <a:latin typeface="+mn-lt"/>
            </a:endParaRPr>
          </a:p>
          <a:p>
            <a:pPr lvl="1"/>
            <a:r>
              <a:rPr lang="en-US" sz="2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Assembly</a:t>
            </a:r>
          </a:p>
          <a:p>
            <a:pPr lvl="2"/>
            <a:r>
              <a:rPr lang="en-US" sz="21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Cables preparation before bonding</a:t>
            </a:r>
          </a:p>
          <a:p>
            <a:pPr lvl="2"/>
            <a:r>
              <a:rPr lang="en-US" sz="21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Diffusion bonding</a:t>
            </a:r>
          </a:p>
          <a:p>
            <a:pPr lvl="2"/>
            <a:r>
              <a:rPr lang="en-US" sz="21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SULTAN sample</a:t>
            </a:r>
          </a:p>
          <a:p>
            <a:pPr lvl="1"/>
            <a:r>
              <a:rPr lang="en-US" sz="2200" dirty="0" smtClean="0">
                <a:latin typeface="+mn-lt"/>
              </a:rPr>
              <a:t>Test results</a:t>
            </a:r>
          </a:p>
          <a:p>
            <a:pPr lvl="2"/>
            <a:r>
              <a:rPr lang="en-US" sz="21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Electrical resistance</a:t>
            </a:r>
          </a:p>
          <a:p>
            <a:pPr lvl="2"/>
            <a:r>
              <a:rPr lang="en-US" sz="2100" dirty="0" smtClean="0">
                <a:latin typeface="+mn-lt"/>
              </a:rPr>
              <a:t>AC losses </a:t>
            </a:r>
            <a:r>
              <a:rPr lang="en-US" sz="2100" dirty="0" smtClean="0">
                <a:latin typeface="+mn-lt"/>
                <a:cs typeface="Calibri" panose="020F0502020204030204" pitchFamily="34" charset="0"/>
              </a:rPr>
              <a:t>ꓕ and ‖ to the broad side</a:t>
            </a:r>
          </a:p>
          <a:p>
            <a:pPr lvl="1"/>
            <a:r>
              <a:rPr lang="en-US" sz="2200" dirty="0" smtClean="0">
                <a:solidFill>
                  <a:schemeClr val="bg1">
                    <a:lumMod val="75000"/>
                  </a:schemeClr>
                </a:solidFill>
                <a:latin typeface="+mn-lt"/>
                <a:cs typeface="Calibri" panose="020F0502020204030204" pitchFamily="34" charset="0"/>
              </a:rPr>
              <a:t>Conclusions and perspectives</a:t>
            </a:r>
            <a:endParaRPr lang="en-US" sz="2200" dirty="0" smtClean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15</a:t>
            </a:fld>
            <a:r>
              <a:rPr lang="fr-FR" dirty="0"/>
              <a:t>/17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2"/>
          </p:nvPr>
        </p:nvSpPr>
        <p:spPr>
          <a:xfrm>
            <a:off x="904877" y="6602611"/>
            <a:ext cx="7726364" cy="206660"/>
          </a:xfrm>
        </p:spPr>
        <p:txBody>
          <a:bodyPr/>
          <a:lstStyle/>
          <a:p>
            <a:r>
              <a:rPr lang="fr-FR" dirty="0" smtClean="0"/>
              <a:t>Vincenzo D’Auria		WPMAG Final Meeting 2019	11-13 </a:t>
            </a:r>
            <a:r>
              <a:rPr lang="fr-FR" dirty="0" err="1" smtClean="0"/>
              <a:t>February</a:t>
            </a:r>
            <a:r>
              <a:rPr lang="fr-FR" dirty="0" smtClean="0"/>
              <a:t> 2020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4542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results – </a:t>
            </a:r>
            <a:r>
              <a:rPr lang="en-US" dirty="0" smtClean="0"/>
              <a:t>AC losses and Transient Stability </a:t>
            </a:r>
            <a:r>
              <a:rPr lang="en-US" dirty="0"/>
              <a:t>T</a:t>
            </a:r>
            <a:r>
              <a:rPr lang="en-US" dirty="0" smtClean="0"/>
              <a:t>est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16</a:t>
            </a:fld>
            <a:r>
              <a:rPr lang="fr-FR" dirty="0"/>
              <a:t>/17</a:t>
            </a:r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0" y="680691"/>
            <a:ext cx="9144000" cy="2583887"/>
          </a:xfrm>
          <a:prstGeom prst="rect">
            <a:avLst/>
          </a:prstGeom>
        </p:spPr>
        <p:txBody>
          <a:bodyPr vert="horz" lIns="180000" tIns="45720" rIns="91440" bIns="45720" rtlCol="0">
            <a:no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1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2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08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091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+mn-lt"/>
              </a:rPr>
              <a:t>Comparison between joint and conductor at </a:t>
            </a:r>
            <a:r>
              <a:rPr lang="en-US" i="1" dirty="0" smtClean="0"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  <a:r>
              <a:rPr lang="en-US" dirty="0" smtClean="0">
                <a:latin typeface="+mn-lt"/>
              </a:rPr>
              <a:t>=2 ± 0.3 T sinusoidal pulse</a:t>
            </a:r>
          </a:p>
          <a:p>
            <a:r>
              <a:rPr lang="en-US" dirty="0" smtClean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AC field ꓕ</a:t>
            </a:r>
            <a:r>
              <a:rPr lang="en-US" dirty="0" smtClean="0">
                <a:latin typeface="+mn-lt"/>
                <a:cs typeface="Calibri" panose="020F0502020204030204" pitchFamily="34" charset="0"/>
              </a:rPr>
              <a:t> broad face</a:t>
            </a:r>
          </a:p>
          <a:p>
            <a:pPr lvl="1"/>
            <a:r>
              <a:rPr lang="en-US" sz="1800" dirty="0" smtClean="0">
                <a:latin typeface="+mn-lt"/>
                <a:cs typeface="Calibri" panose="020F0502020204030204" pitchFamily="34" charset="0"/>
              </a:rPr>
              <a:t>No screening @ lower f </a:t>
            </a:r>
            <a:r>
              <a:rPr lang="en-US" sz="1800" dirty="0" smtClean="0">
                <a:latin typeface="+mn-lt"/>
                <a:cs typeface="Calibri" panose="020F0502020204030204" pitchFamily="34" charset="0"/>
                <a:sym typeface="Wingdings" panose="05000000000000000000" pitchFamily="2" charset="2"/>
              </a:rPr>
              <a:t> joint AC losses ≈ twice as conductor ones</a:t>
            </a:r>
          </a:p>
          <a:p>
            <a:pPr lvl="1"/>
            <a:r>
              <a:rPr lang="en-US" sz="1800" dirty="0" smtClean="0">
                <a:latin typeface="+mn-lt"/>
                <a:cs typeface="Calibri" panose="020F0502020204030204" pitchFamily="34" charset="0"/>
                <a:sym typeface="Wingdings" panose="05000000000000000000" pitchFamily="2" charset="2"/>
              </a:rPr>
              <a:t>Screening @ higher f  joint and conductor losses are similar</a:t>
            </a:r>
          </a:p>
          <a:p>
            <a:r>
              <a:rPr lang="en-US" dirty="0" smtClean="0">
                <a:solidFill>
                  <a:srgbClr val="FF0000"/>
                </a:solidFill>
                <a:latin typeface="+mn-lt"/>
                <a:cs typeface="Calibri" panose="020F0502020204030204" pitchFamily="34" charset="0"/>
                <a:sym typeface="Wingdings" panose="05000000000000000000" pitchFamily="2" charset="2"/>
              </a:rPr>
              <a:t>AC field ‖ </a:t>
            </a:r>
            <a:r>
              <a:rPr lang="en-US" dirty="0" smtClean="0">
                <a:latin typeface="+mn-lt"/>
                <a:cs typeface="Calibri" panose="020F0502020204030204" pitchFamily="34" charset="0"/>
                <a:sym typeface="Wingdings" panose="05000000000000000000" pitchFamily="2" charset="2"/>
              </a:rPr>
              <a:t>broad face: new current loops make comparison with conductor not scalable</a:t>
            </a:r>
          </a:p>
          <a:p>
            <a:r>
              <a:rPr lang="en-US" dirty="0" smtClean="0">
                <a:latin typeface="+mn-lt"/>
                <a:cs typeface="Calibri" panose="020F0502020204030204" pitchFamily="34" charset="0"/>
                <a:sym typeface="Wingdings" panose="05000000000000000000" pitchFamily="2" charset="2"/>
              </a:rPr>
              <a:t>Transient stability test at </a:t>
            </a:r>
            <a:r>
              <a:rPr lang="en-US" i="1" dirty="0" smtClean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B</a:t>
            </a:r>
            <a:r>
              <a:rPr lang="en-US" dirty="0" smtClean="0">
                <a:latin typeface="+mn-lt"/>
                <a:cs typeface="Calibri" panose="020F0502020204030204" pitchFamily="34" charset="0"/>
                <a:sym typeface="Wingdings" panose="05000000000000000000" pitchFamily="2" charset="2"/>
              </a:rPr>
              <a:t>=8 T, </a:t>
            </a:r>
            <a:r>
              <a:rPr lang="en-US" i="1" dirty="0" smtClean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I</a:t>
            </a:r>
            <a:r>
              <a:rPr lang="en-US" dirty="0" smtClean="0">
                <a:latin typeface="+mn-lt"/>
                <a:cs typeface="Calibri" panose="020F0502020204030204" pitchFamily="34" charset="0"/>
                <a:sym typeface="Wingdings" panose="05000000000000000000" pitchFamily="2" charset="2"/>
              </a:rPr>
              <a:t>=63.3 kA  </a:t>
            </a:r>
            <a:r>
              <a:rPr lang="en-US" dirty="0" smtClean="0">
                <a:latin typeface="+mn-lt"/>
                <a:cs typeface="Calibri" panose="020F0502020204030204" pitchFamily="34" charset="0"/>
                <a:sym typeface="Wingdings" panose="05000000000000000000" pitchFamily="2" charset="2"/>
              </a:rPr>
              <a:t>quench in </a:t>
            </a:r>
            <a:r>
              <a:rPr lang="en-US" dirty="0" smtClean="0">
                <a:latin typeface="+mn-lt"/>
                <a:cs typeface="Calibri" panose="020F0502020204030204" pitchFamily="34" charset="0"/>
                <a:sym typeface="Wingdings" panose="05000000000000000000" pitchFamily="2" charset="2"/>
              </a:rPr>
              <a:t>conductor leg if </a:t>
            </a:r>
            <a:r>
              <a:rPr lang="en-US" i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dB/</a:t>
            </a:r>
            <a:r>
              <a:rPr lang="en-US" i="1" dirty="0" err="1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dt</a:t>
            </a:r>
            <a:r>
              <a:rPr lang="en-US" i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&gt;17.6 T/s</a:t>
            </a:r>
            <a:r>
              <a:rPr lang="en-US" i="1" dirty="0" smtClean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smtClean="0">
                <a:latin typeface="+mn-lt"/>
                <a:cs typeface="Times" panose="02020603050405020304" pitchFamily="18" charset="0"/>
                <a:sym typeface="Wingdings" panose="05000000000000000000" pitchFamily="2" charset="2"/>
              </a:rPr>
              <a:t>in 128 </a:t>
            </a:r>
            <a:r>
              <a:rPr lang="en-US" dirty="0" err="1" smtClean="0">
                <a:latin typeface="+mn-lt"/>
                <a:cs typeface="Times" panose="02020603050405020304" pitchFamily="18" charset="0"/>
                <a:sym typeface="Wingdings" panose="05000000000000000000" pitchFamily="2" charset="2"/>
              </a:rPr>
              <a:t>ms</a:t>
            </a:r>
            <a:r>
              <a:rPr lang="en-US" dirty="0" err="1" smtClean="0">
                <a:latin typeface="+mn-lt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r>
              <a:rPr lang="en-US" dirty="0" smtClean="0">
                <a:latin typeface="+mn-lt"/>
                <a:cs typeface="Calibri" panose="020F0502020204030204" pitchFamily="34" charset="0"/>
                <a:sym typeface="Wingdings" panose="05000000000000000000" pitchFamily="2" charset="2"/>
              </a:rPr>
              <a:t> Deposited energy in joint </a:t>
            </a:r>
            <a:r>
              <a:rPr lang="en-US" dirty="0" smtClean="0">
                <a:solidFill>
                  <a:srgbClr val="FF0000"/>
                </a:solidFill>
                <a:latin typeface="+mn-lt"/>
                <a:cs typeface="Calibri" panose="020F0502020204030204" pitchFamily="34" charset="0"/>
                <a:sym typeface="Wingdings" panose="05000000000000000000" pitchFamily="2" charset="2"/>
              </a:rPr>
              <a:t>65 J</a:t>
            </a:r>
            <a:endParaRPr lang="de-CH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8" t="38225" r="38641" b="33937"/>
          <a:stretch/>
        </p:blipFill>
        <p:spPr>
          <a:xfrm rot="3578275">
            <a:off x="5846309" y="3635625"/>
            <a:ext cx="1486927" cy="1394581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6267360" y="3894979"/>
            <a:ext cx="217271" cy="971833"/>
            <a:chOff x="3855170" y="3319298"/>
            <a:chExt cx="217271" cy="971833"/>
          </a:xfrm>
        </p:grpSpPr>
        <p:cxnSp>
          <p:nvCxnSpPr>
            <p:cNvPr id="37" name="Straight Arrow Connector 36"/>
            <p:cNvCxnSpPr/>
            <p:nvPr/>
          </p:nvCxnSpPr>
          <p:spPr>
            <a:xfrm flipV="1">
              <a:off x="3867552" y="3350958"/>
              <a:ext cx="0" cy="72931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rot="10800000" flipV="1">
              <a:off x="4072441" y="3523188"/>
              <a:ext cx="0" cy="72931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3867552" y="3319298"/>
              <a:ext cx="204888" cy="18360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rot="10800000">
              <a:off x="3855170" y="4107531"/>
              <a:ext cx="204888" cy="18360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6563302" y="3788781"/>
            <a:ext cx="215753" cy="1110522"/>
            <a:chOff x="4151112" y="3213100"/>
            <a:chExt cx="215753" cy="1110522"/>
          </a:xfrm>
        </p:grpSpPr>
        <p:cxnSp>
          <p:nvCxnSpPr>
            <p:cNvPr id="33" name="Straight Arrow Connector 32"/>
            <p:cNvCxnSpPr/>
            <p:nvPr/>
          </p:nvCxnSpPr>
          <p:spPr>
            <a:xfrm flipH="1" flipV="1">
              <a:off x="4151112" y="3344313"/>
              <a:ext cx="0" cy="936000"/>
            </a:xfrm>
            <a:prstGeom prst="straightConnector1">
              <a:avLst/>
            </a:prstGeom>
            <a:ln w="1905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rot="10800000" flipH="1" flipV="1">
              <a:off x="4363972" y="3249081"/>
              <a:ext cx="0" cy="936000"/>
            </a:xfrm>
            <a:prstGeom prst="straightConnector1">
              <a:avLst/>
            </a:prstGeom>
            <a:ln w="1905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4157326" y="3213100"/>
              <a:ext cx="198673" cy="124291"/>
            </a:xfrm>
            <a:prstGeom prst="straightConnector1">
              <a:avLst/>
            </a:prstGeom>
            <a:ln w="1905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rot="10800000" flipV="1">
              <a:off x="4168192" y="4199331"/>
              <a:ext cx="198673" cy="124291"/>
            </a:xfrm>
            <a:prstGeom prst="straightConnector1">
              <a:avLst/>
            </a:prstGeom>
            <a:ln w="1905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6589772" y="3987457"/>
            <a:ext cx="69112" cy="810378"/>
            <a:chOff x="4177582" y="3411776"/>
            <a:chExt cx="69112" cy="810378"/>
          </a:xfrm>
        </p:grpSpPr>
        <p:grpSp>
          <p:nvGrpSpPr>
            <p:cNvPr id="28" name="Group 27"/>
            <p:cNvGrpSpPr/>
            <p:nvPr/>
          </p:nvGrpSpPr>
          <p:grpSpPr>
            <a:xfrm flipH="1">
              <a:off x="4185583" y="3411776"/>
              <a:ext cx="50185" cy="810378"/>
              <a:chOff x="4413618" y="3482069"/>
              <a:chExt cx="50185" cy="810378"/>
            </a:xfrm>
          </p:grpSpPr>
          <p:cxnSp>
            <p:nvCxnSpPr>
              <p:cNvPr id="31" name="Straight Arrow Connector 30"/>
              <p:cNvCxnSpPr/>
              <p:nvPr/>
            </p:nvCxnSpPr>
            <p:spPr>
              <a:xfrm rot="10800000" flipV="1">
                <a:off x="4413618" y="3482069"/>
                <a:ext cx="0" cy="72931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 flipV="1">
                <a:off x="4463803" y="3563137"/>
                <a:ext cx="0" cy="72931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" name="Straight Connector 28"/>
            <p:cNvCxnSpPr/>
            <p:nvPr/>
          </p:nvCxnSpPr>
          <p:spPr>
            <a:xfrm flipV="1">
              <a:off x="4177582" y="3418699"/>
              <a:ext cx="46075" cy="741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4200619" y="4148009"/>
              <a:ext cx="46075" cy="741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6691989" y="3927726"/>
            <a:ext cx="69112" cy="810378"/>
            <a:chOff x="4177582" y="3411776"/>
            <a:chExt cx="69112" cy="810378"/>
          </a:xfrm>
        </p:grpSpPr>
        <p:grpSp>
          <p:nvGrpSpPr>
            <p:cNvPr id="23" name="Group 22"/>
            <p:cNvGrpSpPr/>
            <p:nvPr/>
          </p:nvGrpSpPr>
          <p:grpSpPr>
            <a:xfrm flipH="1">
              <a:off x="4185583" y="3411776"/>
              <a:ext cx="50185" cy="810378"/>
              <a:chOff x="4413618" y="3482069"/>
              <a:chExt cx="50185" cy="810378"/>
            </a:xfrm>
          </p:grpSpPr>
          <p:cxnSp>
            <p:nvCxnSpPr>
              <p:cNvPr id="26" name="Straight Arrow Connector 25"/>
              <p:cNvCxnSpPr/>
              <p:nvPr/>
            </p:nvCxnSpPr>
            <p:spPr>
              <a:xfrm rot="10800000" flipV="1">
                <a:off x="4413618" y="3482069"/>
                <a:ext cx="0" cy="72931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 flipV="1">
                <a:off x="4463803" y="3563137"/>
                <a:ext cx="0" cy="72931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4" name="Straight Connector 23"/>
            <p:cNvCxnSpPr/>
            <p:nvPr/>
          </p:nvCxnSpPr>
          <p:spPr>
            <a:xfrm flipV="1">
              <a:off x="4177582" y="3418699"/>
              <a:ext cx="46075" cy="741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4200619" y="4148009"/>
              <a:ext cx="46075" cy="741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5630039" y="4361427"/>
            <a:ext cx="805868" cy="378852"/>
            <a:chOff x="5436967" y="4444492"/>
            <a:chExt cx="805868" cy="378852"/>
          </a:xfrm>
        </p:grpSpPr>
        <p:sp>
          <p:nvSpPr>
            <p:cNvPr id="16" name="TextBox 15"/>
            <p:cNvSpPr txBox="1"/>
            <p:nvPr/>
          </p:nvSpPr>
          <p:spPr>
            <a:xfrm rot="19934096">
              <a:off x="5436967" y="4444492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b="1" dirty="0" smtClean="0"/>
                <a:t>Δ</a:t>
              </a:r>
              <a:r>
                <a:rPr lang="en-US" b="1" dirty="0" smtClean="0"/>
                <a:t>B</a:t>
              </a:r>
              <a:r>
                <a:rPr lang="en-US" b="1" baseline="-25000" dirty="0" smtClean="0"/>
                <a:t>ꓕ</a:t>
              </a:r>
              <a:endParaRPr lang="de-CH" b="1" baseline="-25000" dirty="0"/>
            </a:p>
          </p:txBody>
        </p:sp>
        <p:sp>
          <p:nvSpPr>
            <p:cNvPr id="17" name="Right Arrow 16"/>
            <p:cNvSpPr/>
            <p:nvPr/>
          </p:nvSpPr>
          <p:spPr>
            <a:xfrm rot="19820758">
              <a:off x="5608972" y="4666481"/>
              <a:ext cx="633863" cy="156863"/>
            </a:xfrm>
            <a:prstGeom prst="rightArrow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803093" y="4313548"/>
            <a:ext cx="444747" cy="684035"/>
            <a:chOff x="6610021" y="4396613"/>
            <a:chExt cx="444747" cy="684035"/>
          </a:xfrm>
        </p:grpSpPr>
        <p:sp>
          <p:nvSpPr>
            <p:cNvPr id="14" name="TextBox 13"/>
            <p:cNvSpPr txBox="1"/>
            <p:nvPr/>
          </p:nvSpPr>
          <p:spPr>
            <a:xfrm rot="3000560">
              <a:off x="6572584" y="4509465"/>
              <a:ext cx="595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b="1" dirty="0" smtClean="0">
                  <a:solidFill>
                    <a:srgbClr val="00B050"/>
                  </a:solidFill>
                </a:rPr>
                <a:t>Δ</a:t>
              </a:r>
              <a:r>
                <a:rPr lang="en-US" b="1" dirty="0" smtClean="0">
                  <a:solidFill>
                    <a:srgbClr val="00B050"/>
                  </a:solidFill>
                </a:rPr>
                <a:t>B</a:t>
              </a:r>
              <a:r>
                <a:rPr lang="en-US" b="1" baseline="-25000" dirty="0" smtClean="0">
                  <a:solidFill>
                    <a:srgbClr val="00B050"/>
                  </a:solidFill>
                </a:rPr>
                <a:t>‖</a:t>
              </a:r>
              <a:endParaRPr lang="de-CH" b="1" baseline="-25000" dirty="0">
                <a:solidFill>
                  <a:srgbClr val="00B050"/>
                </a:solidFill>
              </a:endParaRPr>
            </a:p>
          </p:txBody>
        </p:sp>
        <p:sp>
          <p:nvSpPr>
            <p:cNvPr id="15" name="Right Arrow 14"/>
            <p:cNvSpPr/>
            <p:nvPr/>
          </p:nvSpPr>
          <p:spPr>
            <a:xfrm rot="13879723">
              <a:off x="6368266" y="4723375"/>
              <a:ext cx="599028" cy="115517"/>
            </a:xfrm>
            <a:prstGeom prst="rightArrow">
              <a:avLst/>
            </a:prstGeom>
            <a:solidFill>
              <a:srgbClr val="92D05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3" t="25819" r="55151" b="45546"/>
          <a:stretch/>
        </p:blipFill>
        <p:spPr>
          <a:xfrm rot="3600000">
            <a:off x="7190533" y="3668837"/>
            <a:ext cx="1620042" cy="1395261"/>
          </a:xfrm>
          <a:prstGeom prst="rect">
            <a:avLst/>
          </a:prstGeom>
        </p:spPr>
      </p:pic>
      <p:grpSp>
        <p:nvGrpSpPr>
          <p:cNvPr id="50" name="Group 49"/>
          <p:cNvGrpSpPr/>
          <p:nvPr/>
        </p:nvGrpSpPr>
        <p:grpSpPr>
          <a:xfrm>
            <a:off x="8164068" y="4017511"/>
            <a:ext cx="69112" cy="810378"/>
            <a:chOff x="6549100" y="4222922"/>
            <a:chExt cx="69112" cy="810378"/>
          </a:xfrm>
        </p:grpSpPr>
        <p:cxnSp>
          <p:nvCxnSpPr>
            <p:cNvPr id="56" name="Straight Arrow Connector 55"/>
            <p:cNvCxnSpPr/>
            <p:nvPr/>
          </p:nvCxnSpPr>
          <p:spPr>
            <a:xfrm rot="10800000" flipH="1" flipV="1">
              <a:off x="6607286" y="4222922"/>
              <a:ext cx="0" cy="72931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H="1" flipV="1">
              <a:off x="6557101" y="4303990"/>
              <a:ext cx="0" cy="72931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V="1">
              <a:off x="6549100" y="4229845"/>
              <a:ext cx="46075" cy="741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V="1">
              <a:off x="6572137" y="4959155"/>
              <a:ext cx="46075" cy="741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7856010" y="3933322"/>
            <a:ext cx="217271" cy="971833"/>
            <a:chOff x="6226688" y="4130444"/>
            <a:chExt cx="217271" cy="971833"/>
          </a:xfrm>
        </p:grpSpPr>
        <p:cxnSp>
          <p:nvCxnSpPr>
            <p:cNvPr id="52" name="Straight Arrow Connector 51"/>
            <p:cNvCxnSpPr/>
            <p:nvPr/>
          </p:nvCxnSpPr>
          <p:spPr>
            <a:xfrm flipV="1">
              <a:off x="6239070" y="4162104"/>
              <a:ext cx="0" cy="72931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rot="10800000" flipV="1">
              <a:off x="6443959" y="4334334"/>
              <a:ext cx="0" cy="72931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>
              <a:off x="6239070" y="4130444"/>
              <a:ext cx="204888" cy="18360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rot="10800000">
              <a:off x="6226688" y="4918677"/>
              <a:ext cx="204888" cy="18360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8347181" y="4253357"/>
            <a:ext cx="444747" cy="684035"/>
            <a:chOff x="8056171" y="4269295"/>
            <a:chExt cx="444747" cy="684035"/>
          </a:xfrm>
        </p:grpSpPr>
        <p:sp>
          <p:nvSpPr>
            <p:cNvPr id="47" name="TextBox 46"/>
            <p:cNvSpPr txBox="1"/>
            <p:nvPr/>
          </p:nvSpPr>
          <p:spPr>
            <a:xfrm rot="3000560">
              <a:off x="8018734" y="4382147"/>
              <a:ext cx="595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b="1" dirty="0" smtClean="0">
                  <a:solidFill>
                    <a:srgbClr val="00B050"/>
                  </a:solidFill>
                </a:rPr>
                <a:t>Δ</a:t>
              </a:r>
              <a:r>
                <a:rPr lang="en-US" b="1" dirty="0" smtClean="0">
                  <a:solidFill>
                    <a:srgbClr val="00B050"/>
                  </a:solidFill>
                </a:rPr>
                <a:t>B</a:t>
              </a:r>
              <a:r>
                <a:rPr lang="en-US" b="1" baseline="-25000" dirty="0" smtClean="0">
                  <a:solidFill>
                    <a:srgbClr val="00B050"/>
                  </a:solidFill>
                </a:rPr>
                <a:t>‖</a:t>
              </a:r>
              <a:endParaRPr lang="de-CH" b="1" baseline="-25000" dirty="0">
                <a:solidFill>
                  <a:srgbClr val="00B050"/>
                </a:solidFill>
              </a:endParaRPr>
            </a:p>
          </p:txBody>
        </p:sp>
        <p:sp>
          <p:nvSpPr>
            <p:cNvPr id="48" name="Right Arrow 47"/>
            <p:cNvSpPr/>
            <p:nvPr/>
          </p:nvSpPr>
          <p:spPr>
            <a:xfrm rot="13879723">
              <a:off x="7814416" y="4596057"/>
              <a:ext cx="599028" cy="115517"/>
            </a:xfrm>
            <a:prstGeom prst="rightArrow">
              <a:avLst/>
            </a:prstGeom>
            <a:solidFill>
              <a:srgbClr val="92D05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213668" y="4281335"/>
            <a:ext cx="805868" cy="378852"/>
            <a:chOff x="6922658" y="4297273"/>
            <a:chExt cx="805868" cy="378852"/>
          </a:xfrm>
        </p:grpSpPr>
        <p:sp>
          <p:nvSpPr>
            <p:cNvPr id="45" name="TextBox 44"/>
            <p:cNvSpPr txBox="1"/>
            <p:nvPr/>
          </p:nvSpPr>
          <p:spPr>
            <a:xfrm rot="19934096">
              <a:off x="6922658" y="4297273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b="1" dirty="0" smtClean="0"/>
                <a:t>Δ</a:t>
              </a:r>
              <a:r>
                <a:rPr lang="en-US" b="1" dirty="0" smtClean="0"/>
                <a:t>B</a:t>
              </a:r>
              <a:r>
                <a:rPr lang="en-US" b="1" baseline="-25000" dirty="0" smtClean="0"/>
                <a:t>ꓕ</a:t>
              </a:r>
              <a:endParaRPr lang="de-CH" b="1" baseline="-25000" dirty="0"/>
            </a:p>
          </p:txBody>
        </p:sp>
        <p:sp>
          <p:nvSpPr>
            <p:cNvPr id="46" name="Right Arrow 45"/>
            <p:cNvSpPr/>
            <p:nvPr/>
          </p:nvSpPr>
          <p:spPr>
            <a:xfrm rot="19820758">
              <a:off x="7094663" y="4519262"/>
              <a:ext cx="633863" cy="156863"/>
            </a:xfrm>
            <a:prstGeom prst="rightArrow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7535865" y="5739297"/>
            <a:ext cx="961933" cy="428625"/>
            <a:chOff x="7600950" y="3724275"/>
            <a:chExt cx="961933" cy="428625"/>
          </a:xfrm>
        </p:grpSpPr>
        <p:sp>
          <p:nvSpPr>
            <p:cNvPr id="75" name="Rounded Rectangle 74"/>
            <p:cNvSpPr/>
            <p:nvPr/>
          </p:nvSpPr>
          <p:spPr>
            <a:xfrm>
              <a:off x="7600950" y="3724275"/>
              <a:ext cx="961933" cy="428625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50000"/>
              </a:scheme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Rounded Rectangle 75"/>
            <p:cNvSpPr/>
            <p:nvPr/>
          </p:nvSpPr>
          <p:spPr>
            <a:xfrm>
              <a:off x="7639050" y="3768091"/>
              <a:ext cx="876299" cy="342900"/>
            </a:xfrm>
            <a:prstGeom prst="roundRect">
              <a:avLst/>
            </a:prstGeom>
            <a:solidFill>
              <a:srgbClr val="FFC000">
                <a:lumMod val="75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7734870" y="3852862"/>
              <a:ext cx="684657" cy="171450"/>
            </a:xfrm>
            <a:prstGeom prst="roundRect">
              <a:avLst/>
            </a:prstGeom>
            <a:pattFill prst="lgConfetti">
              <a:fgClr>
                <a:sysClr val="windowText" lastClr="000000"/>
              </a:fgClr>
              <a:bgClr>
                <a:srgbClr val="FF0000"/>
              </a:bgClr>
            </a:patt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Isosceles Triangle 77"/>
            <p:cNvSpPr/>
            <p:nvPr/>
          </p:nvSpPr>
          <p:spPr>
            <a:xfrm rot="16200000">
              <a:off x="8422861" y="3893343"/>
              <a:ext cx="83820" cy="90488"/>
            </a:xfrm>
            <a:prstGeom prst="triangl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Isosceles Triangle 78"/>
            <p:cNvSpPr/>
            <p:nvPr/>
          </p:nvSpPr>
          <p:spPr>
            <a:xfrm rot="5400000" flipH="1">
              <a:off x="7647716" y="3893343"/>
              <a:ext cx="83820" cy="90488"/>
            </a:xfrm>
            <a:prstGeom prst="triangl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6029444" y="5573506"/>
            <a:ext cx="961933" cy="595851"/>
            <a:chOff x="6434291" y="5473162"/>
            <a:chExt cx="961933" cy="595851"/>
          </a:xfrm>
        </p:grpSpPr>
        <p:sp>
          <p:nvSpPr>
            <p:cNvPr id="81" name="Rounded Rectangle 80"/>
            <p:cNvSpPr/>
            <p:nvPr/>
          </p:nvSpPr>
          <p:spPr>
            <a:xfrm>
              <a:off x="6434291" y="5473162"/>
              <a:ext cx="961933" cy="595851"/>
            </a:xfrm>
            <a:prstGeom prst="roundRect">
              <a:avLst>
                <a:gd name="adj" fmla="val 415"/>
              </a:avLst>
            </a:prstGeom>
            <a:solidFill>
              <a:schemeClr val="bg1">
                <a:lumMod val="50000"/>
              </a:scheme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Rounded Rectangle 81"/>
            <p:cNvSpPr/>
            <p:nvPr/>
          </p:nvSpPr>
          <p:spPr>
            <a:xfrm>
              <a:off x="6477110" y="5517425"/>
              <a:ext cx="876299" cy="509587"/>
            </a:xfrm>
            <a:prstGeom prst="roundRect">
              <a:avLst/>
            </a:prstGeom>
            <a:solidFill>
              <a:srgbClr val="FFC000">
                <a:lumMod val="75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Trapezoid 82"/>
            <p:cNvSpPr/>
            <p:nvPr/>
          </p:nvSpPr>
          <p:spPr>
            <a:xfrm rot="5400000">
              <a:off x="6427047" y="5706392"/>
              <a:ext cx="238128" cy="138003"/>
            </a:xfrm>
            <a:prstGeom prst="trapezoid">
              <a:avLst>
                <a:gd name="adj" fmla="val 37532"/>
              </a:avLst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Trapezoid 83"/>
            <p:cNvSpPr/>
            <p:nvPr/>
          </p:nvSpPr>
          <p:spPr>
            <a:xfrm rot="16200000">
              <a:off x="7162956" y="5704002"/>
              <a:ext cx="238128" cy="142783"/>
            </a:xfrm>
            <a:prstGeom prst="trapezoid">
              <a:avLst>
                <a:gd name="adj" fmla="val 37532"/>
              </a:avLst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5" name="Group 84"/>
            <p:cNvGrpSpPr/>
            <p:nvPr/>
          </p:nvGrpSpPr>
          <p:grpSpPr>
            <a:xfrm>
              <a:off x="6572930" y="5601897"/>
              <a:ext cx="684657" cy="340642"/>
              <a:chOff x="7810480" y="5310128"/>
              <a:chExt cx="684657" cy="340642"/>
            </a:xfrm>
          </p:grpSpPr>
          <p:sp>
            <p:nvSpPr>
              <p:cNvPr id="86" name="Rounded Rectangle 85"/>
              <p:cNvSpPr/>
              <p:nvPr/>
            </p:nvSpPr>
            <p:spPr>
              <a:xfrm>
                <a:off x="7810480" y="5310128"/>
                <a:ext cx="684657" cy="171450"/>
              </a:xfrm>
              <a:prstGeom prst="roundRect">
                <a:avLst/>
              </a:prstGeom>
              <a:pattFill prst="lgConfetti">
                <a:fgClr>
                  <a:sysClr val="windowText" lastClr="000000"/>
                </a:fgClr>
                <a:bgClr>
                  <a:srgbClr val="FF0000"/>
                </a:bgClr>
              </a:patt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Rounded Rectangle 86"/>
              <p:cNvSpPr/>
              <p:nvPr/>
            </p:nvSpPr>
            <p:spPr>
              <a:xfrm>
                <a:off x="7810480" y="5479320"/>
                <a:ext cx="684657" cy="171450"/>
              </a:xfrm>
              <a:prstGeom prst="roundRect">
                <a:avLst/>
              </a:prstGeom>
              <a:pattFill prst="lgConfetti">
                <a:fgClr>
                  <a:sysClr val="windowText" lastClr="000000"/>
                </a:fgClr>
                <a:bgClr>
                  <a:srgbClr val="FF0000"/>
                </a:bgClr>
              </a:patt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68" name="TextBox 67"/>
          <p:cNvSpPr txBox="1"/>
          <p:nvPr/>
        </p:nvSpPr>
        <p:spPr>
          <a:xfrm>
            <a:off x="5466510" y="5873691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rgbClr val="00B050"/>
                </a:solidFill>
              </a:rPr>
              <a:t>Δ</a:t>
            </a:r>
            <a:r>
              <a:rPr lang="en-US" b="1" dirty="0" smtClean="0">
                <a:solidFill>
                  <a:srgbClr val="00B050"/>
                </a:solidFill>
              </a:rPr>
              <a:t>B</a:t>
            </a:r>
            <a:r>
              <a:rPr lang="en-US" b="1" baseline="-25000" dirty="0" smtClean="0">
                <a:solidFill>
                  <a:srgbClr val="00B050"/>
                </a:solidFill>
              </a:rPr>
              <a:t>‖</a:t>
            </a:r>
            <a:endParaRPr lang="de-CH" b="1" baseline="-25000" dirty="0">
              <a:solidFill>
                <a:srgbClr val="00B050"/>
              </a:solidFill>
            </a:endParaRPr>
          </a:p>
        </p:txBody>
      </p:sp>
      <p:sp>
        <p:nvSpPr>
          <p:cNvPr id="69" name="Right Arrow 68"/>
          <p:cNvSpPr/>
          <p:nvPr/>
        </p:nvSpPr>
        <p:spPr>
          <a:xfrm>
            <a:off x="5528892" y="5815932"/>
            <a:ext cx="540000" cy="115517"/>
          </a:xfrm>
          <a:prstGeom prst="rightArrow">
            <a:avLst/>
          </a:prstGeom>
          <a:solidFill>
            <a:srgbClr val="92D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0" name="TextBox 69"/>
          <p:cNvSpPr txBox="1"/>
          <p:nvPr/>
        </p:nvSpPr>
        <p:spPr>
          <a:xfrm>
            <a:off x="5906575" y="6159748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/>
              <a:t>Δ</a:t>
            </a:r>
            <a:r>
              <a:rPr lang="en-US" b="1" dirty="0" smtClean="0"/>
              <a:t>B</a:t>
            </a:r>
            <a:r>
              <a:rPr lang="en-US" b="1" baseline="-25000" dirty="0" smtClean="0"/>
              <a:t>ꓕ</a:t>
            </a:r>
            <a:endParaRPr lang="de-CH" b="1" baseline="-25000" dirty="0"/>
          </a:p>
        </p:txBody>
      </p:sp>
      <p:sp>
        <p:nvSpPr>
          <p:cNvPr id="71" name="Right Arrow 70"/>
          <p:cNvSpPr/>
          <p:nvPr/>
        </p:nvSpPr>
        <p:spPr>
          <a:xfrm rot="16200000">
            <a:off x="6276456" y="6219676"/>
            <a:ext cx="468000" cy="156863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2" name="Date Placeholder 4"/>
          <p:cNvSpPr>
            <a:spLocks noGrp="1"/>
          </p:cNvSpPr>
          <p:nvPr>
            <p:ph type="dt" sz="half" idx="2"/>
          </p:nvPr>
        </p:nvSpPr>
        <p:spPr>
          <a:xfrm>
            <a:off x="904877" y="6602611"/>
            <a:ext cx="7726364" cy="206660"/>
          </a:xfrm>
        </p:spPr>
        <p:txBody>
          <a:bodyPr/>
          <a:lstStyle/>
          <a:p>
            <a:r>
              <a:rPr lang="fr-FR" dirty="0" smtClean="0"/>
              <a:t>Vincenzo D’Auria		WPMAG Final Meeting 2019	11-13 </a:t>
            </a:r>
            <a:r>
              <a:rPr lang="fr-FR" dirty="0" err="1" smtClean="0"/>
              <a:t>February</a:t>
            </a:r>
            <a:r>
              <a:rPr lang="fr-FR" dirty="0" smtClean="0"/>
              <a:t> 2020</a:t>
            </a:r>
            <a:endParaRPr lang="fr-F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90" y="3214642"/>
            <a:ext cx="4379985" cy="32827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90" y="3214642"/>
            <a:ext cx="4379985" cy="328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71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04876" y="759403"/>
            <a:ext cx="7726363" cy="5841210"/>
          </a:xfrm>
        </p:spPr>
        <p:txBody>
          <a:bodyPr>
            <a:normAutofit/>
          </a:bodyPr>
          <a:lstStyle/>
          <a:p>
            <a:r>
              <a:rPr lang="en-US" sz="2200" dirty="0" smtClean="0"/>
              <a:t>MAG-4.2-T011-D002 completed</a:t>
            </a:r>
            <a:endParaRPr lang="en-US" sz="2200" dirty="0"/>
          </a:p>
          <a:p>
            <a:r>
              <a:rPr lang="en-US" sz="2200" dirty="0" smtClean="0"/>
              <a:t>We have a joint reference for layer-wound </a:t>
            </a:r>
            <a:r>
              <a:rPr lang="en-US" sz="2200" dirty="0"/>
              <a:t>DEMO </a:t>
            </a:r>
            <a:r>
              <a:rPr lang="en-US" sz="2200" dirty="0" smtClean="0"/>
              <a:t>RW </a:t>
            </a:r>
            <a:r>
              <a:rPr lang="en-US" sz="2200" dirty="0" smtClean="0"/>
              <a:t>magnets</a:t>
            </a:r>
          </a:p>
          <a:p>
            <a:pPr marL="0" indent="0">
              <a:buNone/>
            </a:pPr>
            <a:endParaRPr lang="en-US" sz="2200" b="1" dirty="0" smtClean="0"/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r>
              <a:rPr lang="en-US" sz="3200" b="1" dirty="0" smtClean="0">
                <a:latin typeface="+mj-lt"/>
              </a:rPr>
              <a:t>Further</a:t>
            </a:r>
            <a:r>
              <a:rPr lang="en-US" sz="2200" b="1" dirty="0" smtClean="0">
                <a:latin typeface="+mj-lt"/>
              </a:rPr>
              <a:t> </a:t>
            </a:r>
            <a:r>
              <a:rPr lang="en-US" sz="3200" b="1" dirty="0" smtClean="0">
                <a:latin typeface="+mj-lt"/>
              </a:rPr>
              <a:t>R&amp;D</a:t>
            </a:r>
            <a:endParaRPr lang="en-US" sz="3200" b="1" dirty="0" smtClean="0">
              <a:latin typeface="+mj-lt"/>
            </a:endParaRPr>
          </a:p>
          <a:p>
            <a:r>
              <a:rPr lang="en-US" sz="2200" dirty="0" smtClean="0">
                <a:latin typeface="+mn-lt"/>
                <a:cs typeface="Calibri" panose="020F0502020204030204" pitchFamily="34" charset="0"/>
              </a:rPr>
              <a:t>Further </a:t>
            </a:r>
            <a:r>
              <a:rPr lang="en-US" sz="2200" dirty="0" smtClean="0">
                <a:latin typeface="+mn-lt"/>
                <a:cs typeface="Calibri" panose="020F0502020204030204" pitchFamily="34" charset="0"/>
              </a:rPr>
              <a:t>characterization of the </a:t>
            </a:r>
            <a:r>
              <a:rPr lang="en-US" sz="2200" dirty="0" smtClean="0">
                <a:latin typeface="+mn-lt"/>
                <a:cs typeface="Calibri" panose="020F0502020204030204" pitchFamily="34" charset="0"/>
              </a:rPr>
              <a:t>joint</a:t>
            </a:r>
          </a:p>
          <a:p>
            <a:pPr lvl="1"/>
            <a:r>
              <a:rPr lang="en-US" sz="2000" dirty="0" smtClean="0">
                <a:latin typeface="+mn-lt"/>
                <a:cs typeface="Calibri" panose="020F0502020204030204" pitchFamily="34" charset="0"/>
              </a:rPr>
              <a:t>Mechanical </a:t>
            </a:r>
            <a:r>
              <a:rPr lang="en-US" sz="2000" dirty="0" smtClean="0">
                <a:latin typeface="+mn-lt"/>
                <a:cs typeface="Calibri" panose="020F0502020204030204" pitchFamily="34" charset="0"/>
              </a:rPr>
              <a:t>tests with </a:t>
            </a:r>
            <a:r>
              <a:rPr lang="en-US" sz="2000" dirty="0" smtClean="0">
                <a:latin typeface="+mn-lt"/>
                <a:cs typeface="Calibri" panose="020F0502020204030204" pitchFamily="34" charset="0"/>
              </a:rPr>
              <a:t>KIT (TS for KIT)</a:t>
            </a:r>
          </a:p>
          <a:p>
            <a:pPr lvl="1"/>
            <a:r>
              <a:rPr lang="en-US" sz="2000" dirty="0" smtClean="0">
                <a:latin typeface="+mn-lt"/>
                <a:cs typeface="Calibri" panose="020F0502020204030204" pitchFamily="34" charset="0"/>
              </a:rPr>
              <a:t>Micrographs to study joint uniformity</a:t>
            </a:r>
          </a:p>
          <a:p>
            <a:r>
              <a:rPr lang="en-US" sz="2200" dirty="0"/>
              <a:t>The mechanical design of the joint (jacket, stabilizer, fillers) can be improved</a:t>
            </a:r>
          </a:p>
          <a:p>
            <a:r>
              <a:rPr lang="en-US" sz="2200" dirty="0" smtClean="0">
                <a:latin typeface="+mn-lt"/>
                <a:cs typeface="Calibri" panose="020F0502020204030204" pitchFamily="34" charset="0"/>
              </a:rPr>
              <a:t>A </a:t>
            </a:r>
            <a:r>
              <a:rPr lang="en-US" sz="2200" dirty="0" smtClean="0">
                <a:latin typeface="+mn-lt"/>
                <a:cs typeface="Calibri" panose="020F0502020204030204" pitchFamily="34" charset="0"/>
              </a:rPr>
              <a:t>new joint may be prepared using RW3 late next year</a:t>
            </a:r>
            <a:endParaRPr lang="en-US" sz="2200" dirty="0" smtClean="0">
              <a:latin typeface="+mn-lt"/>
            </a:endParaRPr>
          </a:p>
          <a:p>
            <a:endParaRPr lang="de-CH" sz="2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and perspectives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17</a:t>
            </a:fld>
            <a:r>
              <a:rPr lang="fr-FR" dirty="0"/>
              <a:t>/17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2"/>
          </p:nvPr>
        </p:nvSpPr>
        <p:spPr>
          <a:xfrm>
            <a:off x="904877" y="6602611"/>
            <a:ext cx="7726364" cy="206660"/>
          </a:xfrm>
        </p:spPr>
        <p:txBody>
          <a:bodyPr/>
          <a:lstStyle/>
          <a:p>
            <a:r>
              <a:rPr lang="fr-FR" dirty="0" smtClean="0"/>
              <a:t>Vincenzo D’Auria		WPMAG Final Meeting 2019	11-13 </a:t>
            </a:r>
            <a:r>
              <a:rPr lang="fr-FR" dirty="0" err="1" smtClean="0"/>
              <a:t>February</a:t>
            </a:r>
            <a:r>
              <a:rPr lang="fr-FR" dirty="0" smtClean="0"/>
              <a:t> 2020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9274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2"/>
          </p:nvPr>
        </p:nvSpPr>
        <p:spPr>
          <a:xfrm>
            <a:off x="904877" y="6602611"/>
            <a:ext cx="7726364" cy="206660"/>
          </a:xfrm>
        </p:spPr>
        <p:txBody>
          <a:bodyPr/>
          <a:lstStyle/>
          <a:p>
            <a:r>
              <a:rPr lang="fr-FR" dirty="0" smtClean="0"/>
              <a:t>Vincenzo D’Auria		WPMAG Final Meeting 2019	11-13 </a:t>
            </a:r>
            <a:r>
              <a:rPr lang="fr-FR" dirty="0" err="1" smtClean="0"/>
              <a:t>February</a:t>
            </a:r>
            <a:r>
              <a:rPr lang="fr-FR" dirty="0" smtClean="0"/>
              <a:t> 2020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190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Measuring RRR sprayed copper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19</a:t>
            </a:fld>
            <a:endParaRPr lang="fr-F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8005"/>
          <a:stretch/>
        </p:blipFill>
        <p:spPr>
          <a:xfrm>
            <a:off x="1197864" y="1252612"/>
            <a:ext cx="6480000" cy="3906863"/>
          </a:xfrm>
          <a:prstGeom prst="rect">
            <a:avLst/>
          </a:prstGeom>
        </p:spPr>
      </p:pic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904877" y="6602611"/>
            <a:ext cx="7726364" cy="206660"/>
          </a:xfrm>
        </p:spPr>
        <p:txBody>
          <a:bodyPr/>
          <a:lstStyle/>
          <a:p>
            <a:r>
              <a:rPr lang="fr-FR" dirty="0" smtClean="0"/>
              <a:t>Vincenzo D’Auria		WPMAG Final Meeting 2019	11-13 </a:t>
            </a:r>
            <a:r>
              <a:rPr lang="fr-FR" dirty="0" err="1" smtClean="0"/>
              <a:t>February</a:t>
            </a:r>
            <a:r>
              <a:rPr lang="fr-FR" dirty="0" smtClean="0"/>
              <a:t> 2020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6073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04876" y="1447137"/>
            <a:ext cx="7726363" cy="5153476"/>
          </a:xfrm>
        </p:spPr>
        <p:txBody>
          <a:bodyPr>
            <a:normAutofit/>
          </a:bodyPr>
          <a:lstStyle/>
          <a:p>
            <a:r>
              <a:rPr lang="en-US" sz="2200" dirty="0" smtClean="0">
                <a:latin typeface="+mn-lt"/>
              </a:rPr>
              <a:t>Background of RW2 joint</a:t>
            </a:r>
          </a:p>
          <a:p>
            <a:r>
              <a:rPr lang="en-US" sz="2200" dirty="0" smtClean="0">
                <a:latin typeface="+mn-lt"/>
              </a:rPr>
              <a:t>RW2 joint using diffusion-bonding </a:t>
            </a:r>
            <a:r>
              <a:rPr lang="en-US" sz="2200" dirty="0" smtClean="0">
                <a:latin typeface="+mn-lt"/>
              </a:rPr>
              <a:t>technique (RW2J2)</a:t>
            </a:r>
            <a:endParaRPr lang="en-US" sz="2200" dirty="0" smtClean="0">
              <a:latin typeface="+mn-lt"/>
            </a:endParaRPr>
          </a:p>
          <a:p>
            <a:pPr lvl="1"/>
            <a:r>
              <a:rPr lang="en-US" sz="2200" dirty="0" smtClean="0">
                <a:latin typeface="+mn-lt"/>
              </a:rPr>
              <a:t>Assembly</a:t>
            </a:r>
          </a:p>
          <a:p>
            <a:pPr lvl="2"/>
            <a:r>
              <a:rPr lang="en-US" sz="2100" dirty="0" smtClean="0">
                <a:latin typeface="+mn-lt"/>
              </a:rPr>
              <a:t>Cables preparation before bonding</a:t>
            </a:r>
          </a:p>
          <a:p>
            <a:pPr lvl="2"/>
            <a:r>
              <a:rPr lang="en-US" sz="2100" dirty="0" smtClean="0">
                <a:latin typeface="+mn-lt"/>
              </a:rPr>
              <a:t>Diffusion bonding</a:t>
            </a:r>
          </a:p>
          <a:p>
            <a:pPr lvl="2"/>
            <a:r>
              <a:rPr lang="en-US" sz="2100" dirty="0" smtClean="0">
                <a:latin typeface="+mn-lt"/>
              </a:rPr>
              <a:t>SULTAN sample</a:t>
            </a:r>
          </a:p>
          <a:p>
            <a:pPr lvl="1"/>
            <a:r>
              <a:rPr lang="en-US" sz="2200" dirty="0" smtClean="0">
                <a:latin typeface="+mn-lt"/>
              </a:rPr>
              <a:t>Test results</a:t>
            </a:r>
          </a:p>
          <a:p>
            <a:pPr lvl="2"/>
            <a:r>
              <a:rPr lang="en-US" sz="2100" dirty="0" smtClean="0">
                <a:latin typeface="+mn-lt"/>
              </a:rPr>
              <a:t>Electrical resistance</a:t>
            </a:r>
          </a:p>
          <a:p>
            <a:pPr lvl="2"/>
            <a:r>
              <a:rPr lang="en-US" sz="2100" dirty="0" smtClean="0">
                <a:latin typeface="+mn-lt"/>
              </a:rPr>
              <a:t>AC losses </a:t>
            </a:r>
            <a:r>
              <a:rPr lang="en-US" sz="2100" dirty="0" smtClean="0">
                <a:latin typeface="+mn-lt"/>
                <a:cs typeface="Calibri" panose="020F0502020204030204" pitchFamily="34" charset="0"/>
              </a:rPr>
              <a:t>ꓕ and ‖ to the broad side</a:t>
            </a:r>
          </a:p>
          <a:p>
            <a:pPr lvl="1"/>
            <a:r>
              <a:rPr lang="en-US" sz="2200" dirty="0" smtClean="0">
                <a:latin typeface="+mn-lt"/>
                <a:cs typeface="Calibri" panose="020F0502020204030204" pitchFamily="34" charset="0"/>
              </a:rPr>
              <a:t>Conclusions and perspectives</a:t>
            </a:r>
            <a:endParaRPr lang="en-US" sz="2200" dirty="0" smtClean="0">
              <a:latin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</a:t>
            </a:fld>
            <a:r>
              <a:rPr lang="fr-FR" dirty="0" smtClean="0"/>
              <a:t>/17</a:t>
            </a:r>
            <a:endParaRPr lang="fr-FR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2"/>
          </p:nvPr>
        </p:nvSpPr>
        <p:spPr>
          <a:xfrm>
            <a:off x="904877" y="6602611"/>
            <a:ext cx="7726364" cy="206660"/>
          </a:xfrm>
        </p:spPr>
        <p:txBody>
          <a:bodyPr/>
          <a:lstStyle/>
          <a:p>
            <a:r>
              <a:rPr lang="fr-FR" dirty="0" smtClean="0"/>
              <a:t>Vincenzo D’Auria		WPMAG Final Meeting 2019	11-13 </a:t>
            </a:r>
            <a:r>
              <a:rPr lang="fr-FR" dirty="0" err="1" smtClean="0"/>
              <a:t>February</a:t>
            </a:r>
            <a:r>
              <a:rPr lang="fr-FR" dirty="0" smtClean="0"/>
              <a:t> 2020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528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Diffusion bonding temperature distribution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20</a:t>
            </a:fld>
            <a:endParaRPr lang="fr-FR" dirty="0"/>
          </a:p>
        </p:txBody>
      </p:sp>
      <p:pic>
        <p:nvPicPr>
          <p:cNvPr id="133" name="Picture 1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56" y="1163432"/>
            <a:ext cx="9000000" cy="38916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043" y="3124072"/>
            <a:ext cx="4680000" cy="350855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904877" y="6602611"/>
            <a:ext cx="7726364" cy="206660"/>
          </a:xfrm>
        </p:spPr>
        <p:txBody>
          <a:bodyPr/>
          <a:lstStyle/>
          <a:p>
            <a:r>
              <a:rPr lang="fr-FR" dirty="0" smtClean="0"/>
              <a:t>Vincenzo D’Auria		WPMAG Final Meeting 2019	11-13 </a:t>
            </a:r>
            <a:r>
              <a:rPr lang="fr-FR" dirty="0" err="1" smtClean="0"/>
              <a:t>February</a:t>
            </a:r>
            <a:r>
              <a:rPr lang="fr-FR" dirty="0" smtClean="0"/>
              <a:t> 2020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4932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 smtClean="0"/>
              <a:t>In 2017 failed test of a butt-joint with superconducting bridges (RW2J1). Resistance 3-13 n</a:t>
            </a:r>
            <a:r>
              <a:rPr lang="el-GR" sz="2200" dirty="0" smtClean="0"/>
              <a:t>Ω</a:t>
            </a:r>
            <a:r>
              <a:rPr lang="en-US" sz="2200" dirty="0" smtClean="0"/>
              <a:t> at 0-11 T</a:t>
            </a:r>
            <a:endParaRPr lang="de-CH" sz="2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of RW2 Joint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3</a:t>
            </a:fld>
            <a:r>
              <a:rPr lang="fr-FR" dirty="0"/>
              <a:t>/17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Vincenzo D’Auria		WPMAG Final Meeting 2019	February 11-13 2020</a:t>
            </a:r>
            <a:endParaRPr lang="fr-FR" dirty="0"/>
          </a:p>
        </p:txBody>
      </p:sp>
      <p:pic>
        <p:nvPicPr>
          <p:cNvPr id="6" name="Picture 5" descr="IMG_0807.JPG"/>
          <p:cNvPicPr>
            <a:picLocks noChangeAspect="1"/>
          </p:cNvPicPr>
          <p:nvPr/>
        </p:nvPicPr>
        <p:blipFill>
          <a:blip r:embed="rId2"/>
          <a:srcRect t="50226" b="32456"/>
          <a:stretch>
            <a:fillRect/>
          </a:stretch>
        </p:blipFill>
        <p:spPr>
          <a:xfrm>
            <a:off x="711241" y="1712008"/>
            <a:ext cx="7920000" cy="914400"/>
          </a:xfrm>
          <a:prstGeom prst="rect">
            <a:avLst/>
          </a:prstGeom>
        </p:spPr>
      </p:pic>
      <p:pic>
        <p:nvPicPr>
          <p:cNvPr id="8" name="Picture 7" descr="IMG_0841.JPG"/>
          <p:cNvPicPr>
            <a:picLocks noChangeAspect="1"/>
          </p:cNvPicPr>
          <p:nvPr/>
        </p:nvPicPr>
        <p:blipFill>
          <a:blip r:embed="rId3"/>
          <a:srcRect t="35000" b="46250"/>
          <a:stretch>
            <a:fillRect/>
          </a:stretch>
        </p:blipFill>
        <p:spPr>
          <a:xfrm>
            <a:off x="711241" y="2907390"/>
            <a:ext cx="7920000" cy="990000"/>
          </a:xfrm>
          <a:prstGeom prst="rect">
            <a:avLst/>
          </a:prstGeom>
        </p:spPr>
      </p:pic>
      <p:pic>
        <p:nvPicPr>
          <p:cNvPr id="9" name="Picture 8" descr="IMG_0911.JPG"/>
          <p:cNvPicPr>
            <a:picLocks noChangeAspect="1"/>
          </p:cNvPicPr>
          <p:nvPr/>
        </p:nvPicPr>
        <p:blipFill>
          <a:blip r:embed="rId4"/>
          <a:srcRect t="37500" b="36250"/>
          <a:stretch>
            <a:fillRect/>
          </a:stretch>
        </p:blipFill>
        <p:spPr>
          <a:xfrm>
            <a:off x="711241" y="4178372"/>
            <a:ext cx="7920000" cy="13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1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04876" y="759402"/>
            <a:ext cx="7921072" cy="5841211"/>
          </a:xfrm>
        </p:spPr>
        <p:txBody>
          <a:bodyPr>
            <a:normAutofit/>
          </a:bodyPr>
          <a:lstStyle/>
          <a:p>
            <a:r>
              <a:rPr lang="en-US" sz="2200" dirty="0" smtClean="0"/>
              <a:t>Inter-layer joint for </a:t>
            </a:r>
            <a:r>
              <a:rPr lang="en-US" sz="2200" dirty="0" err="1" smtClean="0">
                <a:solidFill>
                  <a:srgbClr val="FF0000"/>
                </a:solidFill>
              </a:rPr>
              <a:t>React&amp;Wind</a:t>
            </a:r>
            <a:r>
              <a:rPr lang="en-US" sz="2200" dirty="0" smtClean="0"/>
              <a:t> </a:t>
            </a:r>
            <a:r>
              <a:rPr lang="en-US" sz="2200" dirty="0" smtClean="0"/>
              <a:t>cables </a:t>
            </a:r>
            <a:r>
              <a:rPr lang="en-US" sz="2200" dirty="0" smtClean="0">
                <a:sym typeface="Wingdings" panose="05000000000000000000" pitchFamily="2" charset="2"/>
              </a:rPr>
              <a:t> joint during winding</a:t>
            </a:r>
            <a:endParaRPr lang="en-US" sz="2200" dirty="0" smtClean="0"/>
          </a:p>
          <a:p>
            <a:r>
              <a:rPr lang="en-US" sz="2200" dirty="0" smtClean="0">
                <a:solidFill>
                  <a:srgbClr val="FF0000"/>
                </a:solidFill>
              </a:rPr>
              <a:t>Overlap </a:t>
            </a:r>
            <a:r>
              <a:rPr lang="en-US" sz="2200" dirty="0" smtClean="0">
                <a:solidFill>
                  <a:srgbClr val="FF0000"/>
                </a:solidFill>
              </a:rPr>
              <a:t>geometry</a:t>
            </a:r>
            <a:endParaRPr lang="en-US" sz="2200" dirty="0"/>
          </a:p>
          <a:p>
            <a:endParaRPr lang="en-US" sz="2200" dirty="0" smtClean="0"/>
          </a:p>
          <a:p>
            <a:endParaRPr lang="en-US" sz="2200" dirty="0"/>
          </a:p>
          <a:p>
            <a:endParaRPr lang="en-US" sz="2200" dirty="0" smtClean="0"/>
          </a:p>
          <a:p>
            <a:endParaRPr lang="en-US" sz="2200" dirty="0" smtClean="0"/>
          </a:p>
          <a:p>
            <a:r>
              <a:rPr lang="en-US" sz="2200" dirty="0" smtClean="0"/>
              <a:t>Target </a:t>
            </a:r>
            <a:r>
              <a:rPr lang="en-US" sz="2200" i="1" dirty="0" smtClean="0">
                <a:latin typeface="Times" panose="02020603050405020304" pitchFamily="18" charset="0"/>
                <a:cs typeface="Times" panose="02020603050405020304" pitchFamily="18" charset="0"/>
              </a:rPr>
              <a:t>R</a:t>
            </a:r>
            <a:r>
              <a:rPr lang="en-US" sz="2200" i="1" dirty="0" smtClean="0">
                <a:latin typeface="Times" panose="02020603050405020304" pitchFamily="18" charset="0"/>
                <a:cs typeface="Times" panose="02020603050405020304" pitchFamily="18" charset="0"/>
              </a:rPr>
              <a:t>≤1 n</a:t>
            </a:r>
            <a:r>
              <a:rPr lang="el-GR" sz="2200" i="1" dirty="0" smtClean="0">
                <a:latin typeface="Times" panose="02020603050405020304" pitchFamily="18" charset="0"/>
                <a:cs typeface="Times" panose="02020603050405020304" pitchFamily="18" charset="0"/>
              </a:rPr>
              <a:t>Ω</a:t>
            </a:r>
            <a:r>
              <a:rPr lang="en-US" sz="2200" dirty="0"/>
              <a:t> </a:t>
            </a:r>
            <a:r>
              <a:rPr lang="en-US" sz="2200" dirty="0" smtClean="0"/>
              <a:t>at operating </a:t>
            </a:r>
            <a:r>
              <a:rPr lang="en-US" sz="2200" dirty="0"/>
              <a:t>conditions, </a:t>
            </a:r>
            <a:r>
              <a:rPr lang="en-US" sz="2200" i="1" dirty="0">
                <a:latin typeface="Times" panose="02020603050405020304" pitchFamily="18" charset="0"/>
                <a:cs typeface="Times" panose="02020603050405020304" pitchFamily="18" charset="0"/>
              </a:rPr>
              <a:t>B=8 T </a:t>
            </a:r>
            <a:r>
              <a:rPr lang="en-US" sz="2200" dirty="0"/>
              <a:t>and </a:t>
            </a:r>
            <a:r>
              <a:rPr lang="en-US" sz="2200" i="1" dirty="0">
                <a:latin typeface="Times" panose="02020603050405020304" pitchFamily="18" charset="0"/>
                <a:cs typeface="Times" panose="02020603050405020304" pitchFamily="18" charset="0"/>
              </a:rPr>
              <a:t>I=63.3 </a:t>
            </a:r>
            <a:r>
              <a:rPr lang="en-US" sz="2200" i="1" dirty="0" smtClean="0">
                <a:latin typeface="Times" panose="02020603050405020304" pitchFamily="18" charset="0"/>
                <a:cs typeface="Times" panose="02020603050405020304" pitchFamily="18" charset="0"/>
              </a:rPr>
              <a:t>kA</a:t>
            </a:r>
            <a:endParaRPr lang="en-US" sz="2200" dirty="0" smtClean="0"/>
          </a:p>
          <a:p>
            <a:r>
              <a:rPr lang="en-US" sz="2200" dirty="0" smtClean="0">
                <a:solidFill>
                  <a:srgbClr val="FF0000"/>
                </a:solidFill>
              </a:rPr>
              <a:t>Diffusion </a:t>
            </a:r>
            <a:r>
              <a:rPr lang="en-US" sz="2200" dirty="0">
                <a:solidFill>
                  <a:srgbClr val="FF0000"/>
                </a:solidFill>
              </a:rPr>
              <a:t>bonding </a:t>
            </a:r>
            <a:r>
              <a:rPr lang="en-US" sz="2200" dirty="0" smtClean="0">
                <a:solidFill>
                  <a:srgbClr val="FF0000"/>
                </a:solidFill>
              </a:rPr>
              <a:t>joint </a:t>
            </a:r>
            <a:r>
              <a:rPr lang="en-US" sz="2200" dirty="0" smtClean="0"/>
              <a:t>(N.B. cables already heat treated</a:t>
            </a:r>
            <a:r>
              <a:rPr lang="en-US" sz="2200" dirty="0" smtClean="0"/>
              <a:t>) </a:t>
            </a:r>
            <a:r>
              <a:rPr lang="en-US" sz="2200" dirty="0" smtClean="0">
                <a:sym typeface="Wingdings" panose="05000000000000000000" pitchFamily="2" charset="2"/>
              </a:rPr>
              <a:t> n</a:t>
            </a:r>
            <a:r>
              <a:rPr lang="en-US" sz="2200" dirty="0" smtClean="0"/>
              <a:t>o </a:t>
            </a:r>
            <a:r>
              <a:rPr lang="en-US" sz="2200" dirty="0"/>
              <a:t>solder, no flux agents, no indium wires</a:t>
            </a:r>
            <a:r>
              <a:rPr lang="en-US" sz="2200" dirty="0" smtClean="0"/>
              <a:t>.</a:t>
            </a:r>
            <a:endParaRPr lang="en-US" sz="2200" dirty="0" smtClean="0"/>
          </a:p>
          <a:p>
            <a:r>
              <a:rPr lang="en-US" sz="2200" dirty="0" smtClean="0"/>
              <a:t>Techniques/tools </a:t>
            </a:r>
            <a:r>
              <a:rPr lang="en-US" sz="2200" dirty="0" smtClean="0"/>
              <a:t>compatible with </a:t>
            </a:r>
            <a:r>
              <a:rPr lang="en-US" sz="2200" dirty="0" smtClean="0">
                <a:solidFill>
                  <a:srgbClr val="FF0000"/>
                </a:solidFill>
              </a:rPr>
              <a:t>in</a:t>
            </a:r>
            <a:r>
              <a:rPr lang="en-US" sz="2200" dirty="0" smtClean="0"/>
              <a:t> </a:t>
            </a:r>
            <a:r>
              <a:rPr lang="en-US" sz="2200" dirty="0" smtClean="0">
                <a:solidFill>
                  <a:srgbClr val="FF0000"/>
                </a:solidFill>
              </a:rPr>
              <a:t>situ assembly</a:t>
            </a:r>
            <a:r>
              <a:rPr lang="en-US" sz="2200" dirty="0" smtClean="0"/>
              <a:t>, including:</a:t>
            </a:r>
          </a:p>
          <a:p>
            <a:pPr marL="800084" lvl="1" indent="-457200">
              <a:buFont typeface="+mj-lt"/>
              <a:buAutoNum type="arabicPeriod"/>
            </a:pPr>
            <a:r>
              <a:rPr lang="en-US" sz="2200" dirty="0" smtClean="0"/>
              <a:t>Copper spraying method to </a:t>
            </a:r>
            <a:r>
              <a:rPr lang="en-US" sz="2200" dirty="0" smtClean="0">
                <a:solidFill>
                  <a:srgbClr val="FF0000"/>
                </a:solidFill>
              </a:rPr>
              <a:t>flatten the surfaces</a:t>
            </a:r>
            <a:endParaRPr lang="de-CH" sz="2200" dirty="0" smtClean="0">
              <a:solidFill>
                <a:srgbClr val="FF0000"/>
              </a:solidFill>
            </a:endParaRPr>
          </a:p>
          <a:p>
            <a:pPr marL="800084" lvl="1" indent="-457200">
              <a:buFont typeface="+mj-lt"/>
              <a:buAutoNum type="arabicPeriod"/>
            </a:pPr>
            <a:r>
              <a:rPr lang="en-US" sz="2200" dirty="0" smtClean="0"/>
              <a:t>Clamp to keep </a:t>
            </a:r>
            <a:r>
              <a:rPr lang="en-US" sz="2200" dirty="0" smtClean="0">
                <a:solidFill>
                  <a:srgbClr val="FF0000"/>
                </a:solidFill>
              </a:rPr>
              <a:t>pressure</a:t>
            </a:r>
            <a:r>
              <a:rPr lang="en-US" sz="2200" dirty="0" smtClean="0"/>
              <a:t>, ≈30 MPa</a:t>
            </a:r>
          </a:p>
          <a:p>
            <a:pPr marL="800084" lvl="1" indent="-457200">
              <a:buFont typeface="+mj-lt"/>
              <a:buAutoNum type="arabicPeriod"/>
            </a:pPr>
            <a:r>
              <a:rPr lang="en-US" sz="2200" dirty="0" smtClean="0"/>
              <a:t>Oven to keep </a:t>
            </a:r>
            <a:r>
              <a:rPr lang="en-US" sz="2200" dirty="0" smtClean="0">
                <a:solidFill>
                  <a:srgbClr val="FF0000"/>
                </a:solidFill>
              </a:rPr>
              <a:t>temperature</a:t>
            </a:r>
            <a:r>
              <a:rPr lang="en-US" sz="2200" dirty="0"/>
              <a:t>, ≈650 °</a:t>
            </a:r>
            <a:r>
              <a:rPr lang="en-US" sz="2200" dirty="0" smtClean="0"/>
              <a:t>C</a:t>
            </a:r>
            <a:endParaRPr lang="en-US" sz="22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RW2J2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4</a:t>
            </a:fld>
            <a:r>
              <a:rPr lang="fr-FR" dirty="0"/>
              <a:t>/17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t="34054" r="7478" b="50163"/>
          <a:stretch/>
        </p:blipFill>
        <p:spPr>
          <a:xfrm>
            <a:off x="775352" y="2155823"/>
            <a:ext cx="7855889" cy="962109"/>
          </a:xfrm>
          <a:prstGeom prst="rect">
            <a:avLst/>
          </a:prstGeom>
        </p:spPr>
      </p:pic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904877" y="6602611"/>
            <a:ext cx="7726364" cy="206660"/>
          </a:xfrm>
        </p:spPr>
        <p:txBody>
          <a:bodyPr/>
          <a:lstStyle/>
          <a:p>
            <a:r>
              <a:rPr lang="fr-FR" dirty="0" smtClean="0"/>
              <a:t>Vincenzo D’Auria		WPMAG Final Meeting 2019	11-13 </a:t>
            </a:r>
            <a:r>
              <a:rPr lang="fr-FR" dirty="0" err="1" smtClean="0"/>
              <a:t>February</a:t>
            </a:r>
            <a:r>
              <a:rPr lang="fr-FR" dirty="0" smtClean="0"/>
              <a:t> 2020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1852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04876" y="1447137"/>
            <a:ext cx="7726363" cy="5153476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Background of RW2 joint</a:t>
            </a:r>
          </a:p>
          <a:p>
            <a:r>
              <a:rPr lang="en-US" sz="2200" dirty="0" smtClean="0">
                <a:latin typeface="+mn-lt"/>
              </a:rPr>
              <a:t>RW2 joint using </a:t>
            </a:r>
            <a:r>
              <a:rPr lang="en-US" sz="2200" dirty="0">
                <a:latin typeface="+mn-lt"/>
              </a:rPr>
              <a:t>diffusion-bonding </a:t>
            </a:r>
            <a:r>
              <a:rPr lang="en-US" sz="2200" dirty="0" smtClean="0">
                <a:latin typeface="+mn-lt"/>
              </a:rPr>
              <a:t>technique</a:t>
            </a:r>
            <a:r>
              <a:rPr lang="en-US" sz="2200" dirty="0"/>
              <a:t> (RW2J2)</a:t>
            </a:r>
            <a:endParaRPr lang="en-US" sz="2200" dirty="0" smtClean="0">
              <a:latin typeface="+mn-lt"/>
            </a:endParaRPr>
          </a:p>
          <a:p>
            <a:pPr lvl="1"/>
            <a:r>
              <a:rPr lang="en-US" sz="2200" dirty="0" smtClean="0">
                <a:latin typeface="+mn-lt"/>
              </a:rPr>
              <a:t>Assembly</a:t>
            </a:r>
          </a:p>
          <a:p>
            <a:pPr lvl="2"/>
            <a:r>
              <a:rPr lang="en-US" sz="2100" dirty="0" smtClean="0">
                <a:latin typeface="+mn-lt"/>
              </a:rPr>
              <a:t>Cables preparation before bonding</a:t>
            </a:r>
          </a:p>
          <a:p>
            <a:pPr lvl="2"/>
            <a:r>
              <a:rPr lang="en-US" sz="21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Diffusion bonding</a:t>
            </a:r>
          </a:p>
          <a:p>
            <a:pPr lvl="2"/>
            <a:r>
              <a:rPr lang="en-US" sz="21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SULTAN sample</a:t>
            </a:r>
          </a:p>
          <a:p>
            <a:pPr lvl="1"/>
            <a:r>
              <a:rPr lang="en-US" sz="2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Test results</a:t>
            </a:r>
          </a:p>
          <a:p>
            <a:pPr lvl="2"/>
            <a:r>
              <a:rPr lang="en-US" sz="21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Electrical resistance</a:t>
            </a:r>
          </a:p>
          <a:p>
            <a:pPr lvl="2"/>
            <a:r>
              <a:rPr lang="en-US" sz="21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AC losses </a:t>
            </a:r>
            <a:r>
              <a:rPr lang="en-US" sz="2100" dirty="0" smtClean="0">
                <a:solidFill>
                  <a:schemeClr val="bg1">
                    <a:lumMod val="75000"/>
                  </a:schemeClr>
                </a:solidFill>
                <a:latin typeface="+mn-lt"/>
                <a:cs typeface="Calibri" panose="020F0502020204030204" pitchFamily="34" charset="0"/>
              </a:rPr>
              <a:t>ꓕ and ‖ to the broad side</a:t>
            </a:r>
          </a:p>
          <a:p>
            <a:pPr lvl="1"/>
            <a:r>
              <a:rPr lang="en-US" sz="2200" dirty="0">
                <a:solidFill>
                  <a:schemeClr val="bg1">
                    <a:lumMod val="75000"/>
                  </a:schemeClr>
                </a:solidFill>
                <a:latin typeface="+mn-lt"/>
                <a:cs typeface="Calibri" panose="020F0502020204030204" pitchFamily="34" charset="0"/>
              </a:rPr>
              <a:t>Conclusions and perspectives</a:t>
            </a:r>
            <a:endParaRPr lang="en-US" sz="2200" dirty="0" smtClean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5</a:t>
            </a:fld>
            <a:r>
              <a:rPr lang="fr-FR" dirty="0"/>
              <a:t>/17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2"/>
          </p:nvPr>
        </p:nvSpPr>
        <p:spPr>
          <a:xfrm>
            <a:off x="904877" y="6602611"/>
            <a:ext cx="7726364" cy="206660"/>
          </a:xfrm>
        </p:spPr>
        <p:txBody>
          <a:bodyPr/>
          <a:lstStyle/>
          <a:p>
            <a:r>
              <a:rPr lang="fr-FR" dirty="0" smtClean="0"/>
              <a:t>Vincenzo D’Auria		WPMAG Final Meeting 2019	11-13 </a:t>
            </a:r>
            <a:r>
              <a:rPr lang="fr-FR" dirty="0" err="1" smtClean="0"/>
              <a:t>February</a:t>
            </a:r>
            <a:r>
              <a:rPr lang="fr-FR" dirty="0" smtClean="0"/>
              <a:t> 2020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0759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06907" y="759402"/>
            <a:ext cx="2937094" cy="5841211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Aluminum </a:t>
            </a:r>
            <a:r>
              <a:rPr lang="en-US" dirty="0" smtClean="0"/>
              <a:t>clamps </a:t>
            </a:r>
            <a:r>
              <a:rPr lang="en-US" dirty="0"/>
              <a:t>&amp;</a:t>
            </a:r>
            <a:r>
              <a:rPr lang="en-US" dirty="0" smtClean="0"/>
              <a:t> bars as support</a:t>
            </a:r>
          </a:p>
          <a:p>
            <a:pPr marL="342900" indent="-342900">
              <a:buFont typeface="+mj-lt"/>
              <a:buAutoNum type="alphaLcParenR"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Sandblasting </a:t>
            </a:r>
            <a:r>
              <a:rPr lang="en-US" dirty="0" smtClean="0">
                <a:sym typeface="Wingdings" panose="05000000000000000000" pitchFamily="2" charset="2"/>
              </a:rPr>
              <a:t>&amp; copper-spray in multistage</a:t>
            </a:r>
            <a:endParaRPr lang="en-US" dirty="0" smtClean="0"/>
          </a:p>
          <a:p>
            <a:pPr marL="342900" indent="-342900">
              <a:buFont typeface="+mj-lt"/>
              <a:buAutoNum type="alphaLcParenR"/>
            </a:pPr>
            <a:endParaRPr lang="en-US" dirty="0" smtClean="0"/>
          </a:p>
          <a:p>
            <a:r>
              <a:rPr lang="en-US" dirty="0" smtClean="0"/>
              <a:t>Surfaces </a:t>
            </a:r>
            <a:r>
              <a:rPr lang="en-US" dirty="0" smtClean="0"/>
              <a:t>milled flat</a:t>
            </a:r>
          </a:p>
          <a:p>
            <a:pPr marL="342900" indent="-342900">
              <a:buFont typeface="+mj-lt"/>
              <a:buAutoNum type="alphaLcParenR"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RW2J2 – 1. Thermal copper spray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6</a:t>
            </a:fld>
            <a:r>
              <a:rPr lang="fr-FR" dirty="0"/>
              <a:t>/17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27" b="37672"/>
          <a:stretch/>
        </p:blipFill>
        <p:spPr>
          <a:xfrm>
            <a:off x="94921" y="923575"/>
            <a:ext cx="6120000" cy="12772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76" r="9739" b="45468"/>
          <a:stretch/>
        </p:blipFill>
        <p:spPr>
          <a:xfrm>
            <a:off x="86907" y="2324798"/>
            <a:ext cx="6120000" cy="7664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9" t="30794" b="27598"/>
          <a:stretch/>
        </p:blipFill>
        <p:spPr>
          <a:xfrm>
            <a:off x="86907" y="3185286"/>
            <a:ext cx="6120000" cy="20357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85" r="10743" b="41424"/>
          <a:stretch/>
        </p:blipFill>
        <p:spPr>
          <a:xfrm>
            <a:off x="94921" y="5359265"/>
            <a:ext cx="6120000" cy="7035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2" name="Date Placeholder 4"/>
          <p:cNvSpPr>
            <a:spLocks noGrp="1"/>
          </p:cNvSpPr>
          <p:nvPr>
            <p:ph type="dt" sz="half" idx="2"/>
          </p:nvPr>
        </p:nvSpPr>
        <p:spPr>
          <a:xfrm>
            <a:off x="904877" y="6602611"/>
            <a:ext cx="7726364" cy="206660"/>
          </a:xfrm>
        </p:spPr>
        <p:txBody>
          <a:bodyPr/>
          <a:lstStyle/>
          <a:p>
            <a:r>
              <a:rPr lang="fr-FR" dirty="0" smtClean="0"/>
              <a:t>Vincenzo D’Auria		WPMAG Final Meeting 2019	11-13 </a:t>
            </a:r>
            <a:r>
              <a:rPr lang="fr-FR" dirty="0" err="1" smtClean="0"/>
              <a:t>February</a:t>
            </a:r>
            <a:r>
              <a:rPr lang="fr-FR" dirty="0" smtClean="0"/>
              <a:t> 2020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0743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04876" y="1447137"/>
            <a:ext cx="7726363" cy="5153476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Background of RW2 joint</a:t>
            </a:r>
          </a:p>
          <a:p>
            <a:r>
              <a:rPr lang="en-US" sz="2200" dirty="0" smtClean="0">
                <a:latin typeface="+mn-lt"/>
              </a:rPr>
              <a:t>RW2 joint using </a:t>
            </a:r>
            <a:r>
              <a:rPr lang="en-US" sz="2200" dirty="0">
                <a:latin typeface="+mn-lt"/>
              </a:rPr>
              <a:t>diffusion-bonding </a:t>
            </a:r>
            <a:r>
              <a:rPr lang="en-US" sz="2200" dirty="0">
                <a:latin typeface="+mn-lt"/>
              </a:rPr>
              <a:t>technique (RW2J2)</a:t>
            </a:r>
            <a:endParaRPr lang="en-US" sz="2200" dirty="0" smtClean="0">
              <a:latin typeface="+mn-lt"/>
            </a:endParaRPr>
          </a:p>
          <a:p>
            <a:pPr lvl="1"/>
            <a:r>
              <a:rPr lang="en-US" sz="2200" dirty="0" smtClean="0">
                <a:latin typeface="+mn-lt"/>
              </a:rPr>
              <a:t>Assembly</a:t>
            </a:r>
          </a:p>
          <a:p>
            <a:pPr lvl="2"/>
            <a:r>
              <a:rPr lang="en-US" sz="21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Cables preparation before bonding</a:t>
            </a:r>
          </a:p>
          <a:p>
            <a:pPr lvl="2"/>
            <a:r>
              <a:rPr lang="en-US" sz="2100" dirty="0" smtClean="0">
                <a:latin typeface="+mn-lt"/>
              </a:rPr>
              <a:t>Diffusion bonding</a:t>
            </a:r>
          </a:p>
          <a:p>
            <a:pPr lvl="2"/>
            <a:r>
              <a:rPr lang="en-US" sz="21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SULTAN sample</a:t>
            </a:r>
          </a:p>
          <a:p>
            <a:pPr lvl="1"/>
            <a:r>
              <a:rPr lang="en-US" sz="2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Test results</a:t>
            </a:r>
          </a:p>
          <a:p>
            <a:pPr lvl="2"/>
            <a:r>
              <a:rPr lang="en-US" sz="21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Electrical resistance</a:t>
            </a:r>
          </a:p>
          <a:p>
            <a:pPr lvl="2"/>
            <a:r>
              <a:rPr lang="en-US" sz="21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AC losses </a:t>
            </a:r>
            <a:r>
              <a:rPr lang="en-US" sz="2100" dirty="0" smtClean="0">
                <a:solidFill>
                  <a:schemeClr val="bg1">
                    <a:lumMod val="75000"/>
                  </a:schemeClr>
                </a:solidFill>
                <a:latin typeface="+mn-lt"/>
                <a:cs typeface="Calibri" panose="020F0502020204030204" pitchFamily="34" charset="0"/>
              </a:rPr>
              <a:t>ꓕ and ‖ to the broad side</a:t>
            </a:r>
          </a:p>
          <a:p>
            <a:pPr lvl="1"/>
            <a:r>
              <a:rPr lang="en-US" sz="2200" dirty="0">
                <a:solidFill>
                  <a:schemeClr val="bg1">
                    <a:lumMod val="75000"/>
                  </a:schemeClr>
                </a:solidFill>
                <a:latin typeface="+mn-lt"/>
                <a:cs typeface="Calibri" panose="020F0502020204030204" pitchFamily="34" charset="0"/>
              </a:rPr>
              <a:t>Conclusions and perspectives</a:t>
            </a:r>
            <a:endParaRPr lang="en-US" sz="2200" dirty="0" smtClean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31237" y="260351"/>
            <a:ext cx="512763" cy="218069"/>
          </a:xfrm>
        </p:spPr>
        <p:txBody>
          <a:bodyPr/>
          <a:lstStyle/>
          <a:p>
            <a:fld id="{E1E1CD7C-2161-7D43-862E-CE4C333CD873}" type="slidenum">
              <a:rPr lang="fr-FR" smtClean="0"/>
              <a:pPr/>
              <a:t>7</a:t>
            </a:fld>
            <a:r>
              <a:rPr lang="fr-FR" dirty="0"/>
              <a:t>/17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2"/>
          </p:nvPr>
        </p:nvSpPr>
        <p:spPr>
          <a:xfrm>
            <a:off x="904877" y="6602611"/>
            <a:ext cx="7726364" cy="206660"/>
          </a:xfrm>
        </p:spPr>
        <p:txBody>
          <a:bodyPr/>
          <a:lstStyle/>
          <a:p>
            <a:r>
              <a:rPr lang="fr-FR" dirty="0" smtClean="0"/>
              <a:t>Vincenzo D’Auria		WPMAG Final Meeting 2019	11-13 </a:t>
            </a:r>
            <a:r>
              <a:rPr lang="fr-FR" dirty="0" err="1" smtClean="0"/>
              <a:t>February</a:t>
            </a:r>
            <a:r>
              <a:rPr lang="fr-FR" dirty="0" smtClean="0"/>
              <a:t> 2020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9592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8532" y="604300"/>
            <a:ext cx="9035468" cy="5996314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Target joint pressure </a:t>
            </a:r>
            <a:r>
              <a:rPr lang="en-US" sz="2000" dirty="0"/>
              <a:t>@ 650 °</a:t>
            </a:r>
            <a:r>
              <a:rPr lang="en-US" sz="2000" dirty="0" smtClean="0"/>
              <a:t>C is 30 MPa</a:t>
            </a:r>
          </a:p>
          <a:p>
            <a:r>
              <a:rPr lang="en-US" sz="2000" dirty="0" smtClean="0"/>
              <a:t>Clamp design criteria:</a:t>
            </a:r>
          </a:p>
          <a:p>
            <a:pPr lvl="1"/>
            <a:r>
              <a:rPr lang="en-US" sz="2000" dirty="0" smtClean="0"/>
              <a:t>Disassembly after diffusion-bonding</a:t>
            </a:r>
          </a:p>
          <a:p>
            <a:pPr lvl="1"/>
            <a:r>
              <a:rPr lang="en-US" sz="2000" dirty="0" smtClean="0"/>
              <a:t>Joint </a:t>
            </a:r>
            <a:r>
              <a:rPr lang="en-US" sz="2000" dirty="0"/>
              <a:t>pressure </a:t>
            </a:r>
            <a:r>
              <a:rPr lang="en-US" sz="2000" dirty="0" smtClean="0"/>
              <a:t>homogeneity</a:t>
            </a:r>
          </a:p>
          <a:p>
            <a:pPr lvl="1"/>
            <a:r>
              <a:rPr lang="en-US" sz="2000" dirty="0" smtClean="0"/>
              <a:t>Choice of materials </a:t>
            </a:r>
            <a:r>
              <a:rPr lang="en-US" sz="2000" dirty="0" smtClean="0">
                <a:sym typeface="Wingdings" panose="05000000000000000000" pitchFamily="2" charset="2"/>
              </a:rPr>
              <a:t>such that </a:t>
            </a:r>
            <a:r>
              <a:rPr lang="en-US" sz="2000" i="1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p</a:t>
            </a:r>
            <a:r>
              <a:rPr lang="en-US" sz="2000" i="1" dirty="0" smtClean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=24 MPa </a:t>
            </a:r>
            <a:r>
              <a:rPr lang="en-US" sz="2000" dirty="0" smtClean="0">
                <a:sym typeface="Wingdings" panose="05000000000000000000" pitchFamily="2" charset="2"/>
              </a:rPr>
              <a:t>@ 20</a:t>
            </a:r>
            <a:r>
              <a:rPr lang="en-US" sz="2000" dirty="0"/>
              <a:t> °</a:t>
            </a:r>
            <a:r>
              <a:rPr lang="en-US" sz="2000" dirty="0" smtClean="0"/>
              <a:t>C </a:t>
            </a:r>
            <a:r>
              <a:rPr lang="en-US" sz="2000" dirty="0" smtClean="0">
                <a:sym typeface="Wingdings" panose="05000000000000000000" pitchFamily="2" charset="2"/>
              </a:rPr>
              <a:t> </a:t>
            </a:r>
            <a:r>
              <a:rPr lang="en-US" sz="2000" i="1" dirty="0" smtClean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p=30 MPa </a:t>
            </a:r>
            <a:r>
              <a:rPr lang="en-US" sz="2000" dirty="0" smtClean="0">
                <a:sym typeface="Wingdings" panose="05000000000000000000" pitchFamily="2" charset="2"/>
              </a:rPr>
              <a:t>@ 650 </a:t>
            </a:r>
            <a:r>
              <a:rPr lang="en-US" sz="2000" dirty="0"/>
              <a:t>°C</a:t>
            </a:r>
            <a:endParaRPr lang="de-CH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RW2J2 – </a:t>
            </a:r>
            <a:r>
              <a:rPr lang="en-US" dirty="0" smtClean="0"/>
              <a:t>2. Clamp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8</a:t>
            </a:fld>
            <a:r>
              <a:rPr lang="fr-FR" dirty="0"/>
              <a:t>/17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59901" y="1734272"/>
            <a:ext cx="5329529" cy="4724492"/>
            <a:chOff x="79610" y="1413570"/>
            <a:chExt cx="5329529" cy="4724492"/>
          </a:xfrm>
        </p:grpSpPr>
        <p:grpSp>
          <p:nvGrpSpPr>
            <p:cNvPr id="16" name="Group 15"/>
            <p:cNvGrpSpPr>
              <a:grpSpLocks noChangeAspect="1"/>
            </p:cNvGrpSpPr>
            <p:nvPr/>
          </p:nvGrpSpPr>
          <p:grpSpPr>
            <a:xfrm>
              <a:off x="137451" y="1413570"/>
              <a:ext cx="5271688" cy="4724492"/>
              <a:chOff x="274318" y="-950862"/>
              <a:chExt cx="6881667" cy="6167360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913" t="4054" r="35566" b="36598"/>
              <a:stretch/>
            </p:blipFill>
            <p:spPr>
              <a:xfrm>
                <a:off x="274318" y="2635035"/>
                <a:ext cx="2160000" cy="2475567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218" t="2345" r="35565" b="12106"/>
              <a:stretch/>
            </p:blipFill>
            <p:spPr>
              <a:xfrm>
                <a:off x="2626201" y="2635035"/>
                <a:ext cx="2160000" cy="2581463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4596364" y="3270909"/>
                <a:ext cx="2559621" cy="19285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US" dirty="0" smtClean="0">
                    <a:solidFill>
                      <a:prstClr val="black"/>
                    </a:solidFill>
                  </a:rPr>
                  <a:t>Materials:</a:t>
                </a:r>
              </a:p>
              <a:p>
                <a:pPr marL="285750" indent="-285750" defTabSz="45720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rgbClr val="00B050"/>
                    </a:solidFill>
                  </a:rPr>
                  <a:t>Inconel 600</a:t>
                </a:r>
              </a:p>
              <a:p>
                <a:pPr marL="285750" indent="-285750" defTabSz="45720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bg2">
                        <a:lumMod val="50000"/>
                      </a:schemeClr>
                    </a:solidFill>
                  </a:rPr>
                  <a:t>Stainless steel</a:t>
                </a:r>
              </a:p>
              <a:p>
                <a:pPr marL="285750" indent="-285750" defTabSz="45720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prstClr val="black"/>
                    </a:solidFill>
                  </a:rPr>
                  <a:t>Glass-fiber</a:t>
                </a:r>
              </a:p>
              <a:p>
                <a:pPr marL="285750" indent="-285750" defTabSz="45720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Cable</a:t>
                </a:r>
                <a:endParaRPr lang="de-CH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6812" b="86240" l="33061" r="83833">
                            <a14:foregroundMark x1="74432" y1="82084" x2="80018" y2="76703"/>
                            <a14:foregroundMark x1="34605" y1="12262" x2="36013" y2="29087"/>
                            <a14:foregroundMark x1="36421" y1="30654" x2="64623" y2="82153"/>
                            <a14:foregroundMark x1="66621" y1="83515" x2="79064" y2="73025"/>
                            <a14:foregroundMark x1="80018" y1="80722" x2="79292" y2="75272"/>
                            <a14:foregroundMark x1="70890" y1="76703" x2="74251" y2="82561"/>
                            <a14:foregroundMark x1="42280" y1="8992" x2="42371" y2="10559"/>
                            <a14:foregroundMark x1="41371" y1="11444" x2="41144" y2="10082"/>
                            <a14:foregroundMark x1="40100" y1="11444" x2="40054" y2="10490"/>
                            <a14:foregroundMark x1="79246" y1="73501" x2="81789" y2="78065"/>
                            <a14:foregroundMark x1="82062" y1="78134" x2="75341" y2="84332"/>
                            <a14:foregroundMark x1="76521" y1="68392" x2="82470" y2="76771"/>
                            <a14:backgroundMark x1="39282" y1="10899" x2="39055" y2="7766"/>
                            <a14:backgroundMark x1="34605" y1="10627" x2="37511" y2="9809"/>
                            <a14:backgroundMark x1="34650" y1="26839" x2="34242" y2="15531"/>
                            <a14:backgroundMark x1="39737" y1="8856" x2="41689" y2="9196"/>
                            <a14:backgroundMark x1="41916" y1="10627" x2="41689" y2="8992"/>
                            <a14:backgroundMark x1="41667" y1="7260" x2="39310" y2="751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957" t="6142" r="16000" b="13641"/>
              <a:stretch/>
            </p:blipFill>
            <p:spPr>
              <a:xfrm rot="18823578">
                <a:off x="969107" y="-1071066"/>
                <a:ext cx="5040001" cy="5280409"/>
              </a:xfrm>
              <a:prstGeom prst="rect">
                <a:avLst/>
              </a:prstGeom>
            </p:spPr>
          </p:pic>
        </p:grpSp>
        <p:sp>
          <p:nvSpPr>
            <p:cNvPr id="18" name="Rounded Rectangle 17"/>
            <p:cNvSpPr/>
            <p:nvPr/>
          </p:nvSpPr>
          <p:spPr>
            <a:xfrm>
              <a:off x="79610" y="2289975"/>
              <a:ext cx="5316448" cy="3827213"/>
            </a:xfrm>
            <a:prstGeom prst="roundRect">
              <a:avLst>
                <a:gd name="adj" fmla="val 2648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151750" y="3030297"/>
            <a:ext cx="3603119" cy="3240000"/>
            <a:chOff x="-625033" y="-711208"/>
            <a:chExt cx="4669812" cy="4199191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625033" y="-711208"/>
              <a:ext cx="1833798" cy="4199191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269078" y="871872"/>
              <a:ext cx="2775701" cy="1196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Displacement amplification</a:t>
              </a:r>
              <a:r>
                <a:rPr kumimoji="0" lang="en-US" b="0" i="1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r>
                <a:rPr kumimoji="0" lang="en-US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factor=50</a:t>
              </a:r>
              <a:endParaRPr kumimoji="0" lang="de-CH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28" name="Date Placeholder 4"/>
          <p:cNvSpPr>
            <a:spLocks noGrp="1"/>
          </p:cNvSpPr>
          <p:nvPr>
            <p:ph type="dt" sz="half" idx="2"/>
          </p:nvPr>
        </p:nvSpPr>
        <p:spPr>
          <a:xfrm>
            <a:off x="904877" y="6602611"/>
            <a:ext cx="7726364" cy="206660"/>
          </a:xfrm>
        </p:spPr>
        <p:txBody>
          <a:bodyPr/>
          <a:lstStyle/>
          <a:p>
            <a:r>
              <a:rPr lang="fr-FR" dirty="0" smtClean="0"/>
              <a:t>Vincenzo D’Auria		WPMAG Final Meeting 2019	11-13 </a:t>
            </a:r>
            <a:r>
              <a:rPr lang="fr-FR" dirty="0" err="1" smtClean="0"/>
              <a:t>February</a:t>
            </a:r>
            <a:r>
              <a:rPr lang="fr-FR" dirty="0" smtClean="0"/>
              <a:t> 2020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940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04876" y="759402"/>
            <a:ext cx="7726363" cy="735443"/>
          </a:xfrm>
        </p:spPr>
        <p:txBody>
          <a:bodyPr>
            <a:normAutofit/>
          </a:bodyPr>
          <a:lstStyle/>
          <a:p>
            <a:r>
              <a:rPr lang="en-US" sz="2200" dirty="0" smtClean="0"/>
              <a:t>Portable inductive copper oven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RW2J2 – 3. Oven to keep </a:t>
            </a:r>
            <a:r>
              <a:rPr lang="en-US" dirty="0" smtClean="0"/>
              <a:t>temperature (</a:t>
            </a:r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I</a:t>
            </a:r>
            <a:r>
              <a:rPr lang="en-US" dirty="0" smtClean="0"/>
              <a:t>)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9</a:t>
            </a:fld>
            <a:r>
              <a:rPr lang="fr-FR" dirty="0"/>
              <a:t>/17</a:t>
            </a:r>
          </a:p>
        </p:txBody>
      </p:sp>
      <p:pic>
        <p:nvPicPr>
          <p:cNvPr id="6" name="Content Placeholder 4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9" t="16997" r="33499" b="25424"/>
          <a:stretch/>
        </p:blipFill>
        <p:spPr>
          <a:xfrm>
            <a:off x="5840332" y="1240404"/>
            <a:ext cx="2790909" cy="29658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14" t="30918" r="7273" b="30716"/>
          <a:stretch/>
        </p:blipFill>
        <p:spPr>
          <a:xfrm>
            <a:off x="7664457" y="4656154"/>
            <a:ext cx="1079408" cy="1674309"/>
          </a:xfrm>
          <a:prstGeom prst="rect">
            <a:avLst/>
          </a:prstGeom>
          <a:ln w="28575">
            <a:solidFill>
              <a:srgbClr val="FF0000"/>
            </a:solidFill>
            <a:prstDash val="sysDash"/>
          </a:ln>
        </p:spPr>
      </p:pic>
      <p:sp>
        <p:nvSpPr>
          <p:cNvPr id="8" name="Rounded Rectangle 7"/>
          <p:cNvSpPr/>
          <p:nvPr/>
        </p:nvSpPr>
        <p:spPr>
          <a:xfrm>
            <a:off x="6059643" y="3523241"/>
            <a:ext cx="406784" cy="62427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9" name="Straight Connector 8"/>
          <p:cNvCxnSpPr>
            <a:stCxn id="8" idx="3"/>
            <a:endCxn id="7" idx="0"/>
          </p:cNvCxnSpPr>
          <p:nvPr/>
        </p:nvCxnSpPr>
        <p:spPr>
          <a:xfrm>
            <a:off x="6466427" y="3835376"/>
            <a:ext cx="1737734" cy="820778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884447" y="5070497"/>
            <a:ext cx="1830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Ferrite blocks focus field lines</a:t>
            </a:r>
            <a:endParaRPr lang="de-CH" i="1" dirty="0"/>
          </a:p>
        </p:txBody>
      </p:sp>
      <p:sp>
        <p:nvSpPr>
          <p:cNvPr id="15" name="Content Placeholder 1"/>
          <p:cNvSpPr txBox="1">
            <a:spLocks/>
          </p:cNvSpPr>
          <p:nvPr/>
        </p:nvSpPr>
        <p:spPr>
          <a:xfrm>
            <a:off x="904873" y="1144989"/>
            <a:ext cx="4935459" cy="4772510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1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2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08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091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/>
              <a:t>Inductors optimized </a:t>
            </a:r>
            <a:r>
              <a:rPr lang="en-US" sz="2200" dirty="0" smtClean="0">
                <a:sym typeface="Wingdings" panose="05000000000000000000" pitchFamily="2" charset="2"/>
              </a:rPr>
              <a:t> </a:t>
            </a:r>
            <a:r>
              <a:rPr lang="en-US" sz="2200" dirty="0" smtClean="0"/>
              <a:t>cable temperature as homogeneous as possible</a:t>
            </a:r>
            <a:endParaRPr lang="de-CH" sz="2200" dirty="0"/>
          </a:p>
        </p:txBody>
      </p:sp>
      <p:grpSp>
        <p:nvGrpSpPr>
          <p:cNvPr id="5" name="Group 4"/>
          <p:cNvGrpSpPr/>
          <p:nvPr/>
        </p:nvGrpSpPr>
        <p:grpSpPr>
          <a:xfrm>
            <a:off x="95019" y="2145770"/>
            <a:ext cx="5745313" cy="4585316"/>
            <a:chOff x="95019" y="2145770"/>
            <a:chExt cx="5745313" cy="4585316"/>
          </a:xfrm>
        </p:grpSpPr>
        <p:grpSp>
          <p:nvGrpSpPr>
            <p:cNvPr id="17" name="Group 16"/>
            <p:cNvGrpSpPr>
              <a:grpSpLocks noChangeAspect="1"/>
            </p:cNvGrpSpPr>
            <p:nvPr/>
          </p:nvGrpSpPr>
          <p:grpSpPr>
            <a:xfrm>
              <a:off x="95019" y="2145770"/>
              <a:ext cx="5400000" cy="4417466"/>
              <a:chOff x="2344263" y="1169379"/>
              <a:chExt cx="7034264" cy="5754374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44263" y="1169379"/>
                <a:ext cx="3723660" cy="324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70804" y="3683753"/>
                <a:ext cx="3507723" cy="3240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grpSp>
          <p:nvGrpSpPr>
            <p:cNvPr id="18" name="Group 17"/>
            <p:cNvGrpSpPr>
              <a:grpSpLocks noChangeAspect="1"/>
            </p:cNvGrpSpPr>
            <p:nvPr/>
          </p:nvGrpSpPr>
          <p:grpSpPr>
            <a:xfrm>
              <a:off x="95019" y="4436830"/>
              <a:ext cx="2559477" cy="2294256"/>
              <a:chOff x="5385923" y="1843672"/>
              <a:chExt cx="2320810" cy="2080318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7"/>
              <a:srcRect l="5196" t="14550" r="5450" b="2816"/>
              <a:stretch/>
            </p:blipFill>
            <p:spPr>
              <a:xfrm>
                <a:off x="6741724" y="1843672"/>
                <a:ext cx="965009" cy="208031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5385923" y="2299297"/>
                <a:ext cx="1359337" cy="5023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5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Normalized</a:t>
                </a:r>
              </a:p>
              <a:p>
                <a:r>
                  <a:rPr lang="en-US" sz="15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Ohmic</a:t>
                </a:r>
                <a:r>
                  <a:rPr lang="en-US" sz="15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Losses</a:t>
                </a:r>
                <a:endParaRPr lang="de-CH" sz="15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5" name="Content Placeholder 1"/>
            <p:cNvSpPr txBox="1">
              <a:spLocks/>
            </p:cNvSpPr>
            <p:nvPr/>
          </p:nvSpPr>
          <p:spPr>
            <a:xfrm>
              <a:off x="2953565" y="2331658"/>
              <a:ext cx="2886767" cy="923248"/>
            </a:xfrm>
            <a:prstGeom prst="rect">
              <a:avLst/>
            </a:prstGeom>
          </p:spPr>
          <p:txBody>
            <a:bodyPr vert="horz" lIns="180000" tIns="45720" rIns="91440" bIns="45720" rtlCol="0">
              <a:normAutofit/>
            </a:bodyPr>
            <a:lstStyle>
              <a:lvl1pPr marL="171442" indent="-171442" algn="l" defTabSz="685766" rtl="0" eaLnBrk="1" latinLnBrk="0" hangingPunct="1">
                <a:lnSpc>
                  <a:spcPct val="90000"/>
                </a:lnSpc>
                <a:spcBef>
                  <a:spcPts val="751"/>
                </a:spcBef>
                <a:buClr>
                  <a:schemeClr val="accent1"/>
                </a:buClr>
                <a:buSzPct val="90000"/>
                <a:buFont typeface="Wingdings" pitchFamily="2" charset="2"/>
                <a:buChar char="§"/>
                <a:defRPr sz="18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514326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chemeClr val="accent1"/>
                </a:buClr>
                <a:buSzPct val="100000"/>
                <a:buFont typeface="Arial" panose="020B0604020202020204" pitchFamily="34" charset="0"/>
                <a:buChar char="•"/>
                <a:defRPr sz="16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857208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SzPct val="90000"/>
                <a:buFont typeface="Wingdings" pitchFamily="2" charset="2"/>
                <a:buChar char="§"/>
                <a:defRPr sz="15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200091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2973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857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739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622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506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200" i="1" dirty="0">
                  <a:latin typeface="Times" panose="02020603050405020304" pitchFamily="18" charset="0"/>
                  <a:cs typeface="Times" panose="02020603050405020304" pitchFamily="18" charset="0"/>
                </a:rPr>
                <a:t>f</a:t>
              </a:r>
              <a:r>
                <a:rPr lang="en-US" sz="2200" i="1" dirty="0" smtClean="0">
                  <a:latin typeface="Times" panose="02020603050405020304" pitchFamily="18" charset="0"/>
                  <a:cs typeface="Times" panose="02020603050405020304" pitchFamily="18" charset="0"/>
                </a:rPr>
                <a:t>=52.3 kHz</a:t>
              </a:r>
            </a:p>
            <a:p>
              <a:r>
                <a:rPr lang="en-US" sz="2200" i="1" dirty="0" smtClean="0">
                  <a:latin typeface="Times" panose="02020603050405020304" pitchFamily="18" charset="0"/>
                  <a:cs typeface="Times" panose="02020603050405020304" pitchFamily="18" charset="0"/>
                </a:rPr>
                <a:t>P=4.6 kW</a:t>
              </a:r>
              <a:endParaRPr lang="de-CH" sz="2200" i="1" dirty="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102598" y="3828112"/>
              <a:ext cx="1556836" cy="3693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Clamp center</a:t>
              </a:r>
              <a:endParaRPr lang="de-CH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738634" y="3466044"/>
              <a:ext cx="1300356" cy="3693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Clamp end</a:t>
              </a:r>
              <a:endParaRPr lang="de-CH" dirty="0"/>
            </a:p>
          </p:txBody>
        </p:sp>
        <p:cxnSp>
          <p:nvCxnSpPr>
            <p:cNvPr id="13" name="Straight Arrow Connector 12"/>
            <p:cNvCxnSpPr>
              <a:stCxn id="10" idx="2"/>
            </p:cNvCxnSpPr>
            <p:nvPr/>
          </p:nvCxnSpPr>
          <p:spPr>
            <a:xfrm flipH="1">
              <a:off x="4681728" y="4197444"/>
              <a:ext cx="199288" cy="1179944"/>
            </a:xfrm>
            <a:prstGeom prst="straightConnector1">
              <a:avLst/>
            </a:prstGeom>
            <a:ln w="57150">
              <a:solidFill>
                <a:schemeClr val="tx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22" idx="1"/>
            </p:cNvCxnSpPr>
            <p:nvPr/>
          </p:nvCxnSpPr>
          <p:spPr>
            <a:xfrm flipH="1" flipV="1">
              <a:off x="788751" y="3523241"/>
              <a:ext cx="1949883" cy="127469"/>
            </a:xfrm>
            <a:prstGeom prst="straightConnector1">
              <a:avLst/>
            </a:prstGeom>
            <a:ln w="57150">
              <a:solidFill>
                <a:schemeClr val="tx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Date Placeholder 4"/>
          <p:cNvSpPr>
            <a:spLocks noGrp="1"/>
          </p:cNvSpPr>
          <p:nvPr>
            <p:ph type="dt" sz="half" idx="2"/>
          </p:nvPr>
        </p:nvSpPr>
        <p:spPr>
          <a:xfrm>
            <a:off x="904877" y="6602611"/>
            <a:ext cx="7726364" cy="206660"/>
          </a:xfrm>
        </p:spPr>
        <p:txBody>
          <a:bodyPr/>
          <a:lstStyle/>
          <a:p>
            <a:r>
              <a:rPr lang="fr-FR" dirty="0" smtClean="0"/>
              <a:t>Vincenzo D’Auria		WPMAG Final Meeting 2019	11-13 </a:t>
            </a:r>
            <a:r>
              <a:rPr lang="fr-FR" dirty="0" err="1" smtClean="0"/>
              <a:t>February</a:t>
            </a:r>
            <a:r>
              <a:rPr lang="fr-FR" dirty="0" smtClean="0"/>
              <a:t> 2020</a:t>
            </a:r>
            <a:endParaRPr lang="fr-FR" dirty="0"/>
          </a:p>
        </p:txBody>
      </p:sp>
      <p:sp>
        <p:nvSpPr>
          <p:cNvPr id="28" name="Rounded Rectangle 27"/>
          <p:cNvSpPr/>
          <p:nvPr/>
        </p:nvSpPr>
        <p:spPr>
          <a:xfrm>
            <a:off x="8000769" y="3556735"/>
            <a:ext cx="406784" cy="62427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29" name="Straight Connector 28"/>
          <p:cNvCxnSpPr>
            <a:stCxn id="28" idx="2"/>
            <a:endCxn id="7" idx="0"/>
          </p:cNvCxnSpPr>
          <p:nvPr/>
        </p:nvCxnSpPr>
        <p:spPr>
          <a:xfrm>
            <a:off x="8204161" y="4181005"/>
            <a:ext cx="0" cy="475149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2532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EPFL - New Colors 2019">
      <a:dk1>
        <a:srgbClr val="413C3A"/>
      </a:dk1>
      <a:lt1>
        <a:srgbClr val="FFFFFF"/>
      </a:lt1>
      <a:dk2>
        <a:srgbClr val="413C3A"/>
      </a:dk2>
      <a:lt2>
        <a:srgbClr val="CAC7C7"/>
      </a:lt2>
      <a:accent1>
        <a:srgbClr val="E30613"/>
      </a:accent1>
      <a:accent2>
        <a:srgbClr val="00A79F"/>
      </a:accent2>
      <a:accent3>
        <a:srgbClr val="413C3A"/>
      </a:accent3>
      <a:accent4>
        <a:srgbClr val="007480"/>
      </a:accent4>
      <a:accent5>
        <a:srgbClr val="F39869"/>
      </a:accent5>
      <a:accent6>
        <a:srgbClr val="B51F1F"/>
      </a:accent6>
      <a:hlink>
        <a:srgbClr val="ED6E9C"/>
      </a:hlink>
      <a:folHlink>
        <a:srgbClr val="4F8FCC"/>
      </a:folHlink>
    </a:clrScheme>
    <a:fontScheme name="EPFL_Beta2">
      <a:majorFont>
        <a:latin typeface="Franklin Gothic Demi Cond"/>
        <a:ea typeface=""/>
        <a:cs typeface=""/>
      </a:majorFont>
      <a:minorFont>
        <a:latin typeface="Arial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96E007DF-1316-8443-8FA9-26CE4B662F63}" vid="{22C073A0-9DC3-C24F-83C0-C694CCC07FF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PFLAuthor xmlns="366578e5-d8fa-4ca3-80b4-96d4f4020af2">
      <UserInfo>
        <DisplayName/>
        <AccountId xsi:nil="true"/>
        <AccountType/>
      </UserInfo>
    </EPFLAuthor>
    <a822da24a7be47f7b2b8d6471b611ecd xmlns="366578e5-d8fa-4ca3-80b4-96d4f4020af2">
      <Terms xmlns="http://schemas.microsoft.com/office/infopath/2007/PartnerControls">
        <TermInfo xmlns="http://schemas.microsoft.com/office/infopath/2007/PartnerControls">
          <TermName xmlns="http://schemas.microsoft.com/office/infopath/2007/PartnerControls">Public</TermName>
          <TermId xmlns="http://schemas.microsoft.com/office/infopath/2007/PartnerControls">bed90794-060d-40e3-8efd-fc84c2f09e8f</TermId>
        </TermInfo>
      </Terms>
    </a822da24a7be47f7b2b8d6471b611ecd>
    <EPFLUsageTaxHTField0 xmlns="366578e5-d8fa-4ca3-80b4-96d4f4020af2" xsi:nil="true"/>
    <TaxCatchAll xmlns="505a1229-fefc-4964-aa43-a843a2e4cec8">
      <Value>1</Value>
    </TaxCatchAl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EPFL Document" ma:contentTypeID="0x0101009E359B892F0745A488A3BA50FA95E220008D12AA6DD8705844A8F440FB2627C65C" ma:contentTypeVersion="2" ma:contentTypeDescription="Base Content Type for all EPFL documents" ma:contentTypeScope="" ma:versionID="243fe3aa2b7702eb0a8fc0aba44d7aac">
  <xsd:schema xmlns:xsd="http://www.w3.org/2001/XMLSchema" xmlns:xs="http://www.w3.org/2001/XMLSchema" xmlns:p="http://schemas.microsoft.com/office/2006/metadata/properties" xmlns:ns2="366578e5-d8fa-4ca3-80b4-96d4f4020af2" xmlns:ns3="505a1229-fefc-4964-aa43-a843a2e4cec8" targetNamespace="http://schemas.microsoft.com/office/2006/metadata/properties" ma:root="true" ma:fieldsID="874849853f62a370529474de8c246750" ns2:_="" ns3:_="">
    <xsd:import namespace="366578e5-d8fa-4ca3-80b4-96d4f4020af2"/>
    <xsd:import namespace="505a1229-fefc-4964-aa43-a843a2e4cec8"/>
    <xsd:element name="properties">
      <xsd:complexType>
        <xsd:sequence>
          <xsd:element name="documentManagement">
            <xsd:complexType>
              <xsd:all>
                <xsd:element ref="ns2:EPFLAuthor" minOccurs="0"/>
                <xsd:element ref="ns2:EPFLUsageTaxHTField0" minOccurs="0"/>
                <xsd:element ref="ns2:a822da24a7be47f7b2b8d6471b611ecd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6578e5-d8fa-4ca3-80b4-96d4f4020af2" elementFormDefault="qualified">
    <xsd:import namespace="http://schemas.microsoft.com/office/2006/documentManagement/types"/>
    <xsd:import namespace="http://schemas.microsoft.com/office/infopath/2007/PartnerControls"/>
    <xsd:element name="EPFLAuthor" ma:index="8" nillable="true" ma:displayName="Author" ma:internalName="EPFLAutho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PFLUsageTaxHTField0" ma:index="10" nillable="true" ma:displayName="EPFLUsage_0" ma:hidden="true" ma:internalName="EPFLUsageTaxHTField0">
      <xsd:simpleType>
        <xsd:restriction base="dms:Note"/>
      </xsd:simpleType>
    </xsd:element>
    <xsd:element name="a822da24a7be47f7b2b8d6471b611ecd" ma:index="11" nillable="true" ma:taxonomy="true" ma:internalName="a822da24a7be47f7b2b8d6471b611ecd" ma:taxonomyFieldName="EPFLUsage" ma:displayName="Usage" ma:default="1;#Public|bed90794-060d-40e3-8efd-fc84c2f09e8f" ma:fieldId="{a822da24-a7be-47f7-b2b8-d6471b611ecd}" ma:sspId="4f2e420a-9f6b-4a85-b7a0-ff810e6e8c0b" ma:termSetId="4b8e3540-9bf8-418b-ab3b-31a19bad2536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5a1229-fefc-4964-aa43-a843a2e4cec8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description="" ma:hidden="true" ma:list="{93f37c08-bd19-42a9-9d3a-635e83ef494a}" ma:internalName="TaxCatchAll" ma:showField="CatchAllData" ma:web="505a1229-fefc-4964-aa43-a843a2e4ce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6EC99A6-5E64-4A2A-9ABF-C3A21F434FE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9A7CB31-E4DC-4063-BDCD-36DC5F1DA1C8}">
  <ds:schemaRefs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505a1229-fefc-4964-aa43-a843a2e4cec8"/>
    <ds:schemaRef ds:uri="http://schemas.microsoft.com/office/2006/documentManagement/types"/>
    <ds:schemaRef ds:uri="366578e5-d8fa-4ca3-80b4-96d4f4020af2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83F701F-4DB5-423A-8196-014F597820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66578e5-d8fa-4ca3-80b4-96d4f4020af2"/>
    <ds:schemaRef ds:uri="505a1229-fefc-4964-aa43-a843a2e4ce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SPC_Presentation_Template</Template>
  <TotalTime>0</TotalTime>
  <Words>1288</Words>
  <Application>Microsoft Office PowerPoint</Application>
  <PresentationFormat>On-screen Show (4:3)</PresentationFormat>
  <Paragraphs>244</Paragraphs>
  <Slides>20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Cambria Math</vt:lpstr>
      <vt:lpstr>Franklin Gothic Demi Cond</vt:lpstr>
      <vt:lpstr>Roboto Black</vt:lpstr>
      <vt:lpstr>Times</vt:lpstr>
      <vt:lpstr>Wingdings</vt:lpstr>
      <vt:lpstr>Thème Office</vt:lpstr>
      <vt:lpstr>MAG-4.2-T011-D002 Test of R&amp;W Prototype Joint</vt:lpstr>
      <vt:lpstr>Outline</vt:lpstr>
      <vt:lpstr>Background of RW2 Joint</vt:lpstr>
      <vt:lpstr>RW2J2</vt:lpstr>
      <vt:lpstr>Outline</vt:lpstr>
      <vt:lpstr>RW2J2 – 1. Thermal copper spray</vt:lpstr>
      <vt:lpstr>Outline</vt:lpstr>
      <vt:lpstr>RW2J2 – 2. Clamp</vt:lpstr>
      <vt:lpstr>RW2J2 – 3. Oven to keep temperature (I)</vt:lpstr>
      <vt:lpstr>RW2J2 – 3. Oven to keep temperature (II)</vt:lpstr>
      <vt:lpstr>Outline</vt:lpstr>
      <vt:lpstr>RW2J2 – SULTAN sample</vt:lpstr>
      <vt:lpstr>Outline</vt:lpstr>
      <vt:lpstr>Test results – Electrical Resistance</vt:lpstr>
      <vt:lpstr>Outline</vt:lpstr>
      <vt:lpstr>Test results – AC losses and Transient Stability Test</vt:lpstr>
      <vt:lpstr>Conclusions and perspectives</vt:lpstr>
      <vt:lpstr>Backup</vt:lpstr>
      <vt:lpstr>PowerPoint Presentation</vt:lpstr>
      <vt:lpstr>PowerPoint Presentation</vt:lpstr>
    </vt:vector>
  </TitlesOfParts>
  <Manager/>
  <Company>PSI - Paul Scherrer Institut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subject/>
  <dc:creator>DAuria Vincenzo</dc:creator>
  <cp:keywords/>
  <dc:description/>
  <cp:lastModifiedBy>DAuria Vincenzo</cp:lastModifiedBy>
  <cp:revision>356</cp:revision>
  <dcterms:created xsi:type="dcterms:W3CDTF">2019-09-23T09:06:45Z</dcterms:created>
  <dcterms:modified xsi:type="dcterms:W3CDTF">2020-02-13T11:04:51Z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0x0101009E359B892F0745A488A3BA50FA95E220008D12AA6DD8705844A8F440FB2627C65C</vt:lpwstr>
  </property>
  <property fmtid="{D5CDD505-2E9C-101B-9397-08002B2CF9AE}" pid="3" name="EPFLUsage">
    <vt:lpwstr>1;#Public|bed90794-060d-40e3-8efd-fc84c2f09e8f</vt:lpwstr>
  </property>
</Properties>
</file>