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5"/>
  </p:notesMasterIdLst>
  <p:handoutMasterIdLst>
    <p:handoutMasterId r:id="rId16"/>
  </p:handoutMasterIdLst>
  <p:sldIdLst>
    <p:sldId id="273" r:id="rId7"/>
    <p:sldId id="309" r:id="rId8"/>
    <p:sldId id="310" r:id="rId9"/>
    <p:sldId id="311" r:id="rId10"/>
    <p:sldId id="300" r:id="rId11"/>
    <p:sldId id="312" r:id="rId12"/>
    <p:sldId id="308" r:id="rId13"/>
    <p:sldId id="263" r:id="rId14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008000"/>
    <a:srgbClr val="66FF33"/>
    <a:srgbClr val="71BF44"/>
    <a:srgbClr val="BC141C"/>
    <a:srgbClr val="B5131B"/>
    <a:srgbClr val="C2141C"/>
    <a:srgbClr val="A3091B"/>
    <a:srgbClr val="D8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1345" autoAdjust="0"/>
  </p:normalViewPr>
  <p:slideViewPr>
    <p:cSldViewPr snapToGrid="0" showGuides="1">
      <p:cViewPr varScale="1">
        <p:scale>
          <a:sx n="85" d="100"/>
          <a:sy n="85" d="100"/>
        </p:scale>
        <p:origin x="-523" y="-82"/>
      </p:cViewPr>
      <p:guideLst>
        <p:guide orient="horz" pos="1620"/>
        <p:guide orient="horz" pos="3083"/>
        <p:guide orient="horz" pos="2074"/>
        <p:guide orient="horz" pos="2160"/>
        <p:guide orient="horz" pos="4111"/>
        <p:guide orient="horz" pos="2765"/>
        <p:guide pos="2880"/>
        <p:guide pos="309"/>
        <p:guide pos="5535"/>
        <p:guide pos="5443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232" y="-5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2" y="-200439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8" y="418588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24" y="5051985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=""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194229"/>
            <a:ext cx="1183049" cy="7422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75" y="194229"/>
            <a:ext cx="1172509" cy="74223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04" y="199857"/>
            <a:ext cx="736108" cy="73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76" y="153732"/>
            <a:ext cx="1950244" cy="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=""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=""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=""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=""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=""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=""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=""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=""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=""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=""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=""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=""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=""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=""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=""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=""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=""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=""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=""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=""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" y="919142"/>
            <a:ext cx="888842" cy="5576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36" y="919142"/>
            <a:ext cx="880923" cy="55764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0" y="923704"/>
            <a:ext cx="553049" cy="5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=""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12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=""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=""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=""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12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=""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12 février 2020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=""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=""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=""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=""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=""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=""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=""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=""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=""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=""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=""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=""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=""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64" y="81666"/>
            <a:ext cx="888842" cy="5576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040" y="121431"/>
            <a:ext cx="1611772" cy="46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=""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=""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7849354" y="6666682"/>
            <a:ext cx="3053721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/>
                </a:solidFill>
              </a:rPr>
              <a:t>WPMAG Final meeting – 12</a:t>
            </a:r>
            <a:r>
              <a:rPr lang="fr-FR" sz="1100" baseline="30000" dirty="0" smtClean="0">
                <a:solidFill>
                  <a:schemeClr val="tx1"/>
                </a:solidFill>
              </a:rPr>
              <a:t>th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</a:rPr>
              <a:t>Feb</a:t>
            </a:r>
            <a:r>
              <a:rPr lang="fr-FR" sz="1100" dirty="0" smtClean="0">
                <a:solidFill>
                  <a:schemeClr val="tx1"/>
                </a:solidFill>
              </a:rPr>
              <a:t>. 2020 - Frascati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615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L. ZANI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=""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=""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=""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88510" y="4281796"/>
            <a:ext cx="8763803" cy="599869"/>
          </a:xfrm>
        </p:spPr>
        <p:txBody>
          <a:bodyPr/>
          <a:lstStyle/>
          <a:p>
            <a:r>
              <a:rPr lang="fr-FR" dirty="0" smtClean="0"/>
              <a:t>MAG-2.1-T023-D001: </a:t>
            </a:r>
            <a:r>
              <a:rPr lang="fr-FR" dirty="0" smtClean="0"/>
              <a:t>CEA </a:t>
            </a:r>
            <a:r>
              <a:rPr lang="fr-FR" dirty="0" smtClean="0"/>
              <a:t>R&amp;D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7180730" y="5302788"/>
            <a:ext cx="4849906" cy="416694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WPMAG Final Meeting,  12</a:t>
            </a:r>
            <a:r>
              <a:rPr lang="fr-FR" sz="1600" baseline="30000" dirty="0" smtClean="0">
                <a:solidFill>
                  <a:schemeClr val="bg1"/>
                </a:solidFill>
              </a:rPr>
              <a:t>th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Feb</a:t>
            </a:r>
            <a:r>
              <a:rPr lang="fr-FR" sz="1600" dirty="0" smtClean="0">
                <a:solidFill>
                  <a:schemeClr val="bg1"/>
                </a:solidFill>
              </a:rPr>
              <a:t>. 2020, Frascati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 smtClean="0"/>
              <a:t>L. ZANI &amp; CEA team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CEA R&amp;D on TFCNSS-1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4930" y="1567648"/>
            <a:ext cx="11692598" cy="43455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i="1" u="sng" dirty="0" smtClean="0"/>
              <a:t>Nb</a:t>
            </a:r>
            <a:r>
              <a:rPr lang="en-US" i="1" u="sng" baseline="-25000" dirty="0" smtClean="0"/>
              <a:t>3</a:t>
            </a:r>
            <a:r>
              <a:rPr lang="en-US" i="1" u="sng" dirty="0" smtClean="0"/>
              <a:t>Sn </a:t>
            </a:r>
            <a:r>
              <a:rPr lang="en-US" i="1" u="sng" dirty="0"/>
              <a:t>strand </a:t>
            </a:r>
            <a:r>
              <a:rPr lang="en-US" i="1" u="sng" dirty="0" smtClean="0"/>
              <a:t>production &amp; QA checks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/>
              <a:t>125 kg ordered for both </a:t>
            </a:r>
            <a:r>
              <a:rPr lang="en-US" i="1" dirty="0" smtClean="0"/>
              <a:t>Nb</a:t>
            </a:r>
            <a:r>
              <a:rPr lang="en-US" i="1" baseline="-25000" dirty="0" smtClean="0"/>
              <a:t>3</a:t>
            </a:r>
            <a:r>
              <a:rPr lang="en-US" i="1" dirty="0" smtClean="0"/>
              <a:t>Sn &amp; Cu material</a:t>
            </a:r>
            <a:endParaRPr lang="en-US" i="1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/>
              <a:t>Fabrication started in </a:t>
            </a:r>
            <a:r>
              <a:rPr lang="en-US" i="1" dirty="0" smtClean="0"/>
              <a:t>May, completion </a:t>
            </a:r>
            <a:r>
              <a:rPr lang="en-US" i="1" dirty="0"/>
              <a:t>of production by </a:t>
            </a:r>
            <a:r>
              <a:rPr lang="en-US" i="1" dirty="0" smtClean="0"/>
              <a:t>WST in September 2019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Material received by cabling company (</a:t>
            </a:r>
            <a:r>
              <a:rPr lang="en-US" i="1" dirty="0" err="1" smtClean="0"/>
              <a:t>Changtong</a:t>
            </a:r>
            <a:r>
              <a:rPr lang="en-US" i="1" dirty="0" smtClean="0"/>
              <a:t>) in December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Production inventory received  (49 unit lengths  between 100 m &amp; 700 m)</a:t>
            </a:r>
            <a:endParaRPr lang="en-US" i="1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Samples chosen (29 unit lengths of 4 meter each)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2 samples tested for I</a:t>
            </a:r>
            <a:r>
              <a:rPr lang="en-US" i="1" baseline="-25000" dirty="0" smtClean="0"/>
              <a:t>C</a:t>
            </a:r>
            <a:endParaRPr lang="en-US" i="1" baseline="-25000" dirty="0"/>
          </a:p>
          <a:p>
            <a:pPr marL="0" indent="0">
              <a:spcBef>
                <a:spcPts val="600"/>
              </a:spcBef>
              <a:buNone/>
            </a:pPr>
            <a:endParaRPr lang="en-US" i="1" u="sng" dirty="0"/>
          </a:p>
          <a:p>
            <a:pPr>
              <a:spcBef>
                <a:spcPts val="600"/>
              </a:spcBef>
            </a:pPr>
            <a:r>
              <a:rPr lang="en-US" i="1" u="sng" dirty="0" err="1"/>
              <a:t>Superdummy</a:t>
            </a:r>
            <a:r>
              <a:rPr lang="en-US" i="1" u="sng" dirty="0"/>
              <a:t> strand purchase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i="1" dirty="0" smtClean="0"/>
              <a:t>      Objective </a:t>
            </a:r>
            <a:r>
              <a:rPr lang="en-US" sz="1600" i="1" dirty="0"/>
              <a:t>= provide strand for cabling trials before using the Nb</a:t>
            </a:r>
            <a:r>
              <a:rPr lang="en-US" sz="1600" i="1" baseline="-25000" dirty="0"/>
              <a:t>3</a:t>
            </a:r>
            <a:r>
              <a:rPr lang="en-US" sz="1600" i="1" dirty="0"/>
              <a:t>Sn  </a:t>
            </a:r>
            <a:endParaRPr lang="en-US" i="1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Material ordered by CEA, 208 kg </a:t>
            </a:r>
            <a:r>
              <a:rPr lang="en-US" i="1" dirty="0"/>
              <a:t>produced by </a:t>
            </a:r>
            <a:r>
              <a:rPr lang="en-US" i="1" dirty="0" err="1" smtClean="0"/>
              <a:t>Luvata</a:t>
            </a:r>
            <a:r>
              <a:rPr lang="en-US" i="1" dirty="0" smtClean="0"/>
              <a:t> (stiffness adapted for cabling)</a:t>
            </a:r>
            <a:endParaRPr lang="en-US" i="1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Delivery at CEA early December </a:t>
            </a:r>
            <a:r>
              <a:rPr lang="en-US" i="1" dirty="0"/>
              <a:t>2019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 smtClean="0"/>
              <a:t>Sent to </a:t>
            </a:r>
            <a:r>
              <a:rPr lang="en-US" i="1" dirty="0" err="1"/>
              <a:t>Changtong</a:t>
            </a:r>
            <a:r>
              <a:rPr lang="en-US" i="1" dirty="0"/>
              <a:t> </a:t>
            </a:r>
            <a:r>
              <a:rPr lang="en-US" i="1" dirty="0" smtClean="0"/>
              <a:t>company </a:t>
            </a:r>
            <a:r>
              <a:rPr lang="en-US" i="1" dirty="0"/>
              <a:t>~ </a:t>
            </a:r>
            <a:r>
              <a:rPr lang="en-US" i="1" dirty="0" smtClean="0"/>
              <a:t>received end </a:t>
            </a:r>
            <a:r>
              <a:rPr lang="en-US" i="1" dirty="0" err="1" smtClean="0"/>
              <a:t>december</a:t>
            </a:r>
            <a:r>
              <a:rPr lang="en-US" i="1" dirty="0" smtClean="0"/>
              <a:t> 2019</a:t>
            </a:r>
            <a:endParaRPr lang="en-US" i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63900" y="933172"/>
            <a:ext cx="10565835" cy="37827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u="sng" dirty="0"/>
              <a:t>Update on TFCNSS-1 fabrication </a:t>
            </a:r>
          </a:p>
        </p:txBody>
      </p:sp>
    </p:spTree>
    <p:extLst>
      <p:ext uri="{BB962C8B-B14F-4D97-AF65-F5344CB8AC3E}">
        <p14:creationId xmlns:p14="http://schemas.microsoft.com/office/powerpoint/2010/main" val="1128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WST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strands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tests 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7001" y="1415248"/>
            <a:ext cx="11692598" cy="1018317"/>
          </a:xfrm>
        </p:spPr>
        <p:txBody>
          <a:bodyPr/>
          <a:lstStyle/>
          <a:p>
            <a:pPr marL="0" lvl="0" indent="0">
              <a:lnSpc>
                <a:spcPts val="1500"/>
              </a:lnSpc>
              <a:buNone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Actions</a:t>
            </a:r>
            <a:endParaRPr lang="fr-FR" b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ts val="1500"/>
              </a:lnSpc>
              <a:spcBef>
                <a:spcPts val="1200"/>
              </a:spcBef>
            </a:pPr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November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2019: f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irst tests in BERENICE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facility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: R&amp;D WST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samples</a:t>
            </a:r>
            <a:endParaRPr lang="fr-FR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ts val="1500"/>
              </a:lnSpc>
              <a:spcBef>
                <a:spcPts val="1200"/>
              </a:spcBef>
            </a:pPr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January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2020: tests of 2 production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strands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63900" y="933172"/>
            <a:ext cx="10565835" cy="378270"/>
          </a:xfrm>
        </p:spPr>
        <p:txBody>
          <a:bodyPr/>
          <a:lstStyle/>
          <a:p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WST production </a:t>
            </a:r>
            <a:r>
              <a:rPr lang="fr-FR" u="sng" dirty="0" err="1" smtClean="0">
                <a:solidFill>
                  <a:schemeClr val="tx1">
                    <a:lumMod val="50000"/>
                  </a:schemeClr>
                </a:solidFill>
              </a:rPr>
              <a:t>strand</a:t>
            </a:r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 tests</a:t>
            </a:r>
            <a:endParaRPr lang="fr-FR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1503" r="5766" b="4505"/>
          <a:stretch/>
        </p:blipFill>
        <p:spPr bwMode="auto">
          <a:xfrm>
            <a:off x="1057835" y="2454965"/>
            <a:ext cx="5396754" cy="403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98188" y="3564765"/>
            <a:ext cx="502733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baseline="-25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 330 A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Less than declared WST values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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be checked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mandrels ordered to extend the measurements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filling lines to be ordered</a:t>
            </a:r>
          </a:p>
        </p:txBody>
      </p:sp>
    </p:spTree>
    <p:extLst>
      <p:ext uri="{BB962C8B-B14F-4D97-AF65-F5344CB8AC3E}">
        <p14:creationId xmlns:p14="http://schemas.microsoft.com/office/powerpoint/2010/main" val="1128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CEA R&amp;D on TFCNSS-1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9094" y="850471"/>
            <a:ext cx="11692598" cy="143702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Compaction </a:t>
            </a:r>
            <a:r>
              <a:rPr lang="en-US" u="sng" dirty="0"/>
              <a:t>trial</a:t>
            </a:r>
          </a:p>
          <a:p>
            <a:pPr>
              <a:spcBef>
                <a:spcPts val="1200"/>
              </a:spcBef>
            </a:pPr>
            <a:r>
              <a:rPr lang="en-US" i="1" dirty="0"/>
              <a:t>Objective = simulate the jacket compaction before acting on the definitive material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i="1" dirty="0"/>
              <a:t>Definitive cable dimensions set</a:t>
            </a:r>
            <a:endParaRPr lang="en-US" sz="1400" i="1" dirty="0"/>
          </a:p>
          <a:p>
            <a:pPr marL="0" indent="0">
              <a:buNone/>
            </a:pPr>
            <a:endParaRPr lang="fr-FR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4" y="2140792"/>
            <a:ext cx="4237662" cy="25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76177"/>
              </p:ext>
            </p:extLst>
          </p:nvPr>
        </p:nvGraphicFramePr>
        <p:xfrm>
          <a:off x="2780184" y="4492643"/>
          <a:ext cx="1798130" cy="88432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02170"/>
                <a:gridCol w="695960"/>
              </a:tblGrid>
              <a:tr h="355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Void fraction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31.3 % </a:t>
                      </a:r>
                      <a:endParaRPr lang="fr-FR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r</a:t>
                      </a:r>
                      <a:r>
                        <a:rPr lang="en-US" sz="1200" kern="1200" baseline="-25000" dirty="0" smtClean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 mm</a:t>
                      </a:r>
                      <a:endParaRPr lang="fr-FR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effectLst/>
                        </a:rPr>
                        <a:t>a</a:t>
                      </a:r>
                      <a:r>
                        <a:rPr lang="en-US" sz="1200" kern="1200" baseline="-25000" dirty="0" smtClean="0">
                          <a:effectLst/>
                        </a:rPr>
                        <a:t>1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45 mm</a:t>
                      </a:r>
                      <a:endParaRPr lang="fr-FR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96831"/>
              </p:ext>
            </p:extLst>
          </p:nvPr>
        </p:nvGraphicFramePr>
        <p:xfrm>
          <a:off x="259904" y="4784100"/>
          <a:ext cx="2268220" cy="143673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96048"/>
                <a:gridCol w="872172"/>
              </a:tblGrid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Jacket thickness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5 mm</a:t>
                      </a:r>
                      <a:endParaRPr lang="fr-FR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Void fraction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40.0 % </a:t>
                      </a:r>
                      <a:endParaRPr lang="fr-FR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Gap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0.8 mm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Spiral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diam.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10 mm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(mm)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66.18 mm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271749" y="5048165"/>
            <a:ext cx="639154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1" dirty="0" smtClean="0"/>
              <a:t>Issues to procure a EU jacket at nominal dimensions (non standard)</a:t>
            </a:r>
          </a:p>
          <a:p>
            <a:pPr marL="742950" lvl="2" indent="-285750">
              <a:spcBef>
                <a:spcPts val="600"/>
              </a:spcBef>
              <a:buFont typeface="Wingdings"/>
              <a:buChar char="è"/>
            </a:pPr>
            <a:r>
              <a:rPr lang="en-US" sz="1600" i="1" dirty="0" smtClean="0">
                <a:sym typeface="Wingdings"/>
              </a:rPr>
              <a:t>Will be produced in CN  OK</a:t>
            </a:r>
            <a:endParaRPr lang="en-US" sz="1600" i="1" dirty="0" smtClean="0"/>
          </a:p>
          <a:p>
            <a:pPr marL="271463" lvl="1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1" dirty="0" smtClean="0"/>
              <a:t>Discussions with ICAS to arrange the compaction trial</a:t>
            </a:r>
          </a:p>
          <a:p>
            <a:pPr marL="742950" lvl="2" indent="-285750">
              <a:spcBef>
                <a:spcPts val="600"/>
              </a:spcBef>
              <a:buFont typeface="Wingdings"/>
              <a:buChar char="è"/>
            </a:pPr>
            <a:r>
              <a:rPr lang="en-US" sz="1600" i="1" dirty="0" smtClean="0">
                <a:sym typeface="Wingdings"/>
              </a:rPr>
              <a:t>Ongoing</a:t>
            </a:r>
            <a:endParaRPr lang="en-US" sz="16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91" y="2346866"/>
            <a:ext cx="4279642" cy="24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60659" y="1671264"/>
            <a:ext cx="5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i="1" dirty="0" smtClean="0"/>
              <a:t>A short </a:t>
            </a:r>
            <a:r>
              <a:rPr lang="en-US" sz="1600" i="1" dirty="0" smtClean="0"/>
              <a:t>dummy length produced by ASIPP in August (some meters</a:t>
            </a:r>
            <a:r>
              <a:rPr lang="en-US" sz="1600" i="1" dirty="0" smtClean="0"/>
              <a:t>) &gt; sent to INFLPR for tomography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128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CEA R&amp;D on TFCNSS-1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63900" y="933172"/>
            <a:ext cx="10565835" cy="378270"/>
          </a:xfrm>
        </p:spPr>
        <p:txBody>
          <a:bodyPr/>
          <a:lstStyle/>
          <a:p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TFCNSS-1 </a:t>
            </a:r>
            <a:r>
              <a:rPr lang="fr-FR" u="sng" dirty="0" err="1" smtClean="0">
                <a:solidFill>
                  <a:schemeClr val="tx1">
                    <a:lumMod val="50000"/>
                  </a:schemeClr>
                </a:solidFill>
              </a:rPr>
              <a:t>pieces</a:t>
            </a:r>
            <a:r>
              <a:rPr lang="fr-FR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fr-FR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76" y="2070846"/>
            <a:ext cx="5208387" cy="30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4799" y="1520570"/>
            <a:ext cx="625905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Bottom Joint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Terminals</a:t>
            </a: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completed </a:t>
            </a: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 started (completion ~ April)</a:t>
            </a: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Cable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insertion tests to 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at CEA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Leftover to procure</a:t>
            </a:r>
          </a:p>
          <a:p>
            <a:pPr marL="924367" lvl="2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heat treatment support</a:t>
            </a:r>
          </a:p>
          <a:p>
            <a:pPr marL="1277234" lvl="3">
              <a:spcBef>
                <a:spcPts val="6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 drawing ongoing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CEA R&amp;D on TFCNSS-1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73895" y="1182166"/>
            <a:ext cx="11692598" cy="4330121"/>
          </a:xfrm>
        </p:spPr>
        <p:txBody>
          <a:bodyPr/>
          <a:lstStyle/>
          <a:p>
            <a:pPr marL="0" lvl="0" indent="0">
              <a:buNone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Schedule</a:t>
            </a:r>
            <a:endParaRPr lang="fr-FR" b="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Compaction trials by ICAS ~ March </a:t>
            </a:r>
          </a:p>
          <a:p>
            <a:pPr marL="957926" lvl="2" indent="0">
              <a:spcBef>
                <a:spcPts val="600"/>
              </a:spcBef>
              <a:buNone/>
            </a:pP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 To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be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stabilized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Cabling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 trials ~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Feb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 - March</a:t>
            </a:r>
          </a:p>
          <a:p>
            <a:pPr marL="478963" lvl="1" indent="0">
              <a:spcBef>
                <a:spcPts val="600"/>
              </a:spcBef>
              <a:buNone/>
            </a:pP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	 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To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  <a:sym typeface="Wingdings"/>
              </a:rPr>
              <a:t>be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agreed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with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 ASIPP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</a:rPr>
              <a:t>Conductor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</a:rPr>
              <a:t> fabrication ~ April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78963" lvl="1" indent="0">
              <a:spcBef>
                <a:spcPts val="600"/>
              </a:spcBef>
              <a:buNone/>
            </a:pP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	 To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  <a:sym typeface="Wingdings"/>
              </a:rPr>
              <a:t>be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  <a:sym typeface="Wingdings"/>
              </a:rPr>
              <a:t>agreed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  <a:sym typeface="Wingdings"/>
              </a:rPr>
              <a:t>with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ASIPP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TFCNSS-1 assembly at CEA ~ [May to September]</a:t>
            </a:r>
          </a:p>
          <a:p>
            <a:pPr marL="0" lvl="1" indent="0">
              <a:spcBef>
                <a:spcPts val="600"/>
              </a:spcBef>
              <a:buSzPct val="80000"/>
              <a:buNone/>
            </a:pP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	 To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  <a:sym typeface="Wingdings"/>
              </a:rPr>
              <a:t>be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consolidated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TFCNSS-1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tests at SPC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~ 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October-November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buSzPct val="80000"/>
              <a:buNone/>
            </a:pPr>
            <a:r>
              <a:rPr lang="fr-FR" sz="1800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	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 3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weeks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 tests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targeted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, to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be</a:t>
            </a:r>
            <a:r>
              <a:rPr lang="fr-FR" sz="1800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 </a:t>
            </a:r>
            <a:r>
              <a:rPr lang="fr-FR" sz="1800" dirty="0" err="1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consolidated</a:t>
            </a:r>
            <a:endParaRPr lang="fr-FR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- perspectives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</p:nvPr>
        </p:nvSpPr>
        <p:spPr>
          <a:xfrm>
            <a:off x="122879" y="993901"/>
            <a:ext cx="11692598" cy="1467799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Conclusions</a:t>
            </a:r>
          </a:p>
          <a:p>
            <a:pPr marL="0" lvl="0" indent="0">
              <a:spcBef>
                <a:spcPts val="600"/>
              </a:spcBef>
              <a:buNone/>
            </a:pPr>
            <a:endParaRPr lang="fr-FR" b="0" dirty="0">
              <a:solidFill>
                <a:schemeClr val="tx1">
                  <a:lumMod val="50000"/>
                </a:schemeClr>
              </a:solidFill>
            </a:endParaRP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TFCNSS-1 manufacture is ongoing </a:t>
            </a: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b="0" dirty="0" smtClean="0">
                <a:solidFill>
                  <a:schemeClr val="tx1">
                    <a:lumMod val="50000"/>
                  </a:schemeClr>
                </a:solidFill>
              </a:rPr>
              <a:t>Tests in SULTAN are targeted for end 2020</a:t>
            </a:r>
            <a:endParaRPr lang="fr-FR" b="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194597" y="2903381"/>
            <a:ext cx="11692598" cy="1790965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Perspectives TS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2020</a:t>
            </a:r>
          </a:p>
          <a:p>
            <a:pPr marL="0" indent="0">
              <a:spcBef>
                <a:spcPts val="600"/>
              </a:spcBef>
              <a:buFont typeface="Wingdings 3" panose="05040102010807070707" pitchFamily="18" charset="2"/>
              <a:buNone/>
            </a:pPr>
            <a:endParaRPr lang="fr-FR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Extend the I</a:t>
            </a:r>
            <a:r>
              <a:rPr lang="en-GB" sz="1800" baseline="-25000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-strain tests on WST strands (check </a:t>
            </a:r>
            <a:r>
              <a:rPr lang="en-GB" sz="1800" dirty="0" err="1" smtClean="0">
                <a:solidFill>
                  <a:schemeClr val="tx1">
                    <a:lumMod val="50000"/>
                  </a:schemeClr>
                </a:solidFill>
              </a:rPr>
              <a:t>possiblities</a:t>
            </a:r>
            <a:r>
              <a:rPr lang="en-GB" sz="1800" smtClean="0">
                <a:solidFill>
                  <a:schemeClr val="tx1">
                    <a:lumMod val="50000"/>
                  </a:schemeClr>
                </a:solidFill>
              </a:rPr>
              <a:t> with 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Univ. </a:t>
            </a:r>
            <a:r>
              <a:rPr lang="en-GB" sz="1800" dirty="0" err="1" smtClean="0">
                <a:solidFill>
                  <a:schemeClr val="tx1">
                    <a:lumMod val="50000"/>
                  </a:schemeClr>
                </a:solidFill>
              </a:rPr>
              <a:t>Twente</a:t>
            </a:r>
            <a:r>
              <a:rPr lang="en-GB" sz="18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627063" lvl="1" indent="-447675">
              <a:spcBef>
                <a:spcPts val="600"/>
              </a:spcBef>
              <a:buClrTx/>
              <a:buFont typeface="Wingdings 2" panose="05020102010507070707" pitchFamily="18" charset="2"/>
              <a:buChar char="±"/>
            </a:pP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076" y="5856802"/>
            <a:ext cx="930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NB: this proposal should be adjusted according to the volume of work 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(when identified) </a:t>
            </a:r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which is needed for addressing Gate Review documentation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59965" y="1754197"/>
            <a:ext cx="6354635" cy="1671213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9-Presentation-PPT-16-9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1820</TotalTime>
  <Words>429</Words>
  <Application>Microsoft Office PowerPoint</Application>
  <PresentationFormat>Personnalisé</PresentationFormat>
  <Paragraphs>94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2019-Presentation-PPT-16-9</vt:lpstr>
      <vt:lpstr>Template CEA 2019 Clair</vt:lpstr>
      <vt:lpstr>Template CEA 2019 Marron</vt:lpstr>
      <vt:lpstr>Présentation PowerPoint</vt:lpstr>
      <vt:lpstr>CEA R&amp;D on TFCNSS-1</vt:lpstr>
      <vt:lpstr>WST strands tests </vt:lpstr>
      <vt:lpstr>CEA R&amp;D on TFCNSS-1</vt:lpstr>
      <vt:lpstr>CEA R&amp;D on TFCNSS-1</vt:lpstr>
      <vt:lpstr>CEA R&amp;D on TFCNSS-1</vt:lpstr>
      <vt:lpstr>Conclusions - perspectives</vt:lpstr>
      <vt:lpstr>Thank you for your attention  Questions ?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ZANI Louis 169512</dc:creator>
  <cp:lastModifiedBy>ZANI Louis 169512</cp:lastModifiedBy>
  <cp:revision>271</cp:revision>
  <cp:lastPrinted>2018-12-05T09:44:31Z</cp:lastPrinted>
  <dcterms:created xsi:type="dcterms:W3CDTF">2020-01-15T15:27:59Z</dcterms:created>
  <dcterms:modified xsi:type="dcterms:W3CDTF">2020-02-12T14:52:56Z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