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661" r:id="rId2"/>
    <p:sldId id="662" r:id="rId3"/>
    <p:sldId id="1014" r:id="rId4"/>
    <p:sldId id="1009" r:id="rId5"/>
    <p:sldId id="1015" r:id="rId6"/>
    <p:sldId id="665" r:id="rId7"/>
    <p:sldId id="694" r:id="rId8"/>
    <p:sldId id="474" r:id="rId9"/>
    <p:sldId id="881" r:id="rId10"/>
    <p:sldId id="1047" r:id="rId11"/>
    <p:sldId id="888" r:id="rId12"/>
    <p:sldId id="1046" r:id="rId13"/>
    <p:sldId id="1054" r:id="rId14"/>
    <p:sldId id="1048" r:id="rId15"/>
    <p:sldId id="1013" r:id="rId16"/>
    <p:sldId id="1053" r:id="rId17"/>
    <p:sldId id="471" r:id="rId18"/>
    <p:sldId id="469" r:id="rId19"/>
  </p:sldIdLst>
  <p:sldSz cx="9144000" cy="5143500" type="screen16x9"/>
  <p:notesSz cx="9144000" cy="6858000"/>
  <p:defaultTextStyle>
    <a:defPPr>
      <a:defRPr lang="nl-NL"/>
    </a:defPPr>
    <a:lvl1pPr marL="0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3969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7939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1906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5876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19845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3815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7783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1753" algn="l" defTabSz="7679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79" userDrawn="1">
          <p15:clr>
            <a:srgbClr val="A4A3A4"/>
          </p15:clr>
        </p15:guide>
        <p15:guide id="2" pos="471" userDrawn="1">
          <p15:clr>
            <a:srgbClr val="A4A3A4"/>
          </p15:clr>
        </p15:guide>
        <p15:guide id="3" orient="horz" pos="4650">
          <p15:clr>
            <a:srgbClr val="A4A3A4"/>
          </p15:clr>
        </p15:guide>
        <p15:guide id="4" pos="480">
          <p15:clr>
            <a:srgbClr val="A4A3A4"/>
          </p15:clr>
        </p15:guide>
        <p15:guide id="5" orient="horz" pos="3138">
          <p15:clr>
            <a:srgbClr val="A4A3A4"/>
          </p15:clr>
        </p15:guide>
        <p15:guide id="6" orient="horz" pos="2616">
          <p15:clr>
            <a:srgbClr val="A4A3A4"/>
          </p15:clr>
        </p15:guide>
        <p15:guide id="7" pos="265">
          <p15:clr>
            <a:srgbClr val="A4A3A4"/>
          </p15:clr>
        </p15:guide>
        <p15:guide id="8" pos="2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var V A" initials="AV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00"/>
    <a:srgbClr val="E71C21"/>
    <a:srgbClr val="000000"/>
    <a:srgbClr val="0079BD"/>
    <a:srgbClr val="EF8221"/>
    <a:srgbClr val="52B6E7"/>
    <a:srgbClr val="21AE4A"/>
    <a:srgbClr val="FFFFFF"/>
    <a:srgbClr val="EF008C"/>
    <a:srgbClr val="CED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4" autoAdjust="0"/>
    <p:restoredTop sz="92675" autoAdjust="0"/>
  </p:normalViewPr>
  <p:slideViewPr>
    <p:cSldViewPr snapToGrid="0" showGuides="1">
      <p:cViewPr varScale="1">
        <p:scale>
          <a:sx n="133" d="100"/>
          <a:sy n="133" d="100"/>
        </p:scale>
        <p:origin x="744" y="800"/>
      </p:cViewPr>
      <p:guideLst>
        <p:guide orient="horz" pos="5579"/>
        <p:guide pos="471"/>
        <p:guide orient="horz" pos="4650"/>
        <p:guide pos="480"/>
        <p:guide orient="horz" pos="3138"/>
        <p:guide orient="horz" pos="2616"/>
        <p:guide pos="265"/>
        <p:guide pos="2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108" y="64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owmailedu-my.sharepoint.com/personal/ava887_uowmail_edu_au/Documents/Experiments/Nb3Sn%20subsize/Contact%20resistance/Rc%20Six%20Nb3Sn%20subsize%20cables%20ASISPP_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Summary!$A$5:$A$10</c:f>
              <c:strCache>
                <c:ptCount val="6"/>
                <c:pt idx="0">
                  <c:v>Cable 1</c:v>
                </c:pt>
                <c:pt idx="1">
                  <c:v>Cable 2</c:v>
                </c:pt>
                <c:pt idx="2">
                  <c:v>Cable 3</c:v>
                </c:pt>
                <c:pt idx="3">
                  <c:v>Cable 4</c:v>
                </c:pt>
                <c:pt idx="4">
                  <c:v>Cable 5</c:v>
                </c:pt>
                <c:pt idx="5">
                  <c:v>Cable 6</c:v>
                </c:pt>
              </c:strCache>
            </c:strRef>
          </c:cat>
          <c:val>
            <c:numRef>
              <c:f>Summary!$B$5:$B$10</c:f>
              <c:numCache>
                <c:formatCode>0.0</c:formatCode>
                <c:ptCount val="6"/>
                <c:pt idx="0">
                  <c:v>14.226000000000001</c:v>
                </c:pt>
                <c:pt idx="1">
                  <c:v>60.502000000000002</c:v>
                </c:pt>
                <c:pt idx="2">
                  <c:v>4.4960000000000004</c:v>
                </c:pt>
                <c:pt idx="3">
                  <c:v>19.100000000000001</c:v>
                </c:pt>
                <c:pt idx="4">
                  <c:v>3.6500000000000004</c:v>
                </c:pt>
                <c:pt idx="5">
                  <c:v>3.5760000000000005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C-8749-B480-33A719611F3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Summary!$A$5:$A$10</c:f>
              <c:strCache>
                <c:ptCount val="6"/>
                <c:pt idx="0">
                  <c:v>Cable 1</c:v>
                </c:pt>
                <c:pt idx="1">
                  <c:v>Cable 2</c:v>
                </c:pt>
                <c:pt idx="2">
                  <c:v>Cable 3</c:v>
                </c:pt>
                <c:pt idx="3">
                  <c:v>Cable 4</c:v>
                </c:pt>
                <c:pt idx="4">
                  <c:v>Cable 5</c:v>
                </c:pt>
                <c:pt idx="5">
                  <c:v>Cable 6</c:v>
                </c:pt>
              </c:strCache>
            </c:strRef>
          </c:cat>
          <c:val>
            <c:numRef>
              <c:f>Summary!$C$5:$C$10</c:f>
              <c:numCache>
                <c:formatCode>0.0</c:formatCode>
                <c:ptCount val="6"/>
                <c:pt idx="0">
                  <c:v>16.998000000000001</c:v>
                </c:pt>
                <c:pt idx="1">
                  <c:v>58.460000000000008</c:v>
                </c:pt>
                <c:pt idx="2">
                  <c:v>5.516</c:v>
                </c:pt>
                <c:pt idx="3">
                  <c:v>17.102</c:v>
                </c:pt>
                <c:pt idx="4">
                  <c:v>5.0960000000000001</c:v>
                </c:pt>
                <c:pt idx="5">
                  <c:v>6.4460000000000006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5C-8749-B480-33A719611F39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Summary!$A$5:$A$10</c:f>
              <c:strCache>
                <c:ptCount val="6"/>
                <c:pt idx="0">
                  <c:v>Cable 1</c:v>
                </c:pt>
                <c:pt idx="1">
                  <c:v>Cable 2</c:v>
                </c:pt>
                <c:pt idx="2">
                  <c:v>Cable 3</c:v>
                </c:pt>
                <c:pt idx="3">
                  <c:v>Cable 4</c:v>
                </c:pt>
                <c:pt idx="4">
                  <c:v>Cable 5</c:v>
                </c:pt>
                <c:pt idx="5">
                  <c:v>Cable 6</c:v>
                </c:pt>
              </c:strCache>
            </c:strRef>
          </c:cat>
          <c:val>
            <c:numRef>
              <c:f>Summary!$D$5:$D$10</c:f>
              <c:numCache>
                <c:formatCode>0.0</c:formatCode>
                <c:ptCount val="6"/>
                <c:pt idx="0">
                  <c:v>17.978666666666665</c:v>
                </c:pt>
                <c:pt idx="1">
                  <c:v>76.573333333333338</c:v>
                </c:pt>
                <c:pt idx="2">
                  <c:v>6.1586666666666661</c:v>
                </c:pt>
                <c:pt idx="3">
                  <c:v>19.922666666666668</c:v>
                </c:pt>
                <c:pt idx="4">
                  <c:v>5.8413333333333339</c:v>
                </c:pt>
                <c:pt idx="5">
                  <c:v>5.8613333333333344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5C-8749-B480-33A719611F39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Summary!$A$5:$A$10</c:f>
              <c:strCache>
                <c:ptCount val="6"/>
                <c:pt idx="0">
                  <c:v>Cable 1</c:v>
                </c:pt>
                <c:pt idx="1">
                  <c:v>Cable 2</c:v>
                </c:pt>
                <c:pt idx="2">
                  <c:v>Cable 3</c:v>
                </c:pt>
                <c:pt idx="3">
                  <c:v>Cable 4</c:v>
                </c:pt>
                <c:pt idx="4">
                  <c:v>Cable 5</c:v>
                </c:pt>
                <c:pt idx="5">
                  <c:v>Cable 6</c:v>
                </c:pt>
              </c:strCache>
            </c:strRef>
          </c:cat>
          <c:val>
            <c:numRef>
              <c:f>Summary!$E$5:$E$10</c:f>
              <c:numCache>
                <c:formatCode>0.0</c:formatCode>
                <c:ptCount val="6"/>
                <c:pt idx="0">
                  <c:v>18.145333333333337</c:v>
                </c:pt>
                <c:pt idx="1">
                  <c:v>83.216000000000008</c:v>
                </c:pt>
                <c:pt idx="2">
                  <c:v>6.5333333333333341</c:v>
                </c:pt>
                <c:pt idx="3">
                  <c:v>33.210666666666668</c:v>
                </c:pt>
                <c:pt idx="4">
                  <c:v>7.7213333333333338</c:v>
                </c:pt>
                <c:pt idx="5">
                  <c:v>6.6546666666666665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5C-8749-B480-33A719611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9826032"/>
        <c:axId val="1906845104"/>
      </c:barChart>
      <c:catAx>
        <c:axId val="32982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845104"/>
        <c:crosses val="autoZero"/>
        <c:auto val="1"/>
        <c:lblAlgn val="ctr"/>
        <c:lblOffset val="100"/>
        <c:noMultiLvlLbl val="0"/>
      </c:catAx>
      <c:valAx>
        <c:axId val="190684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Contact resistance[n</a:t>
                </a:r>
                <a:r>
                  <a:rPr lang="el-GR" sz="1400">
                    <a:solidFill>
                      <a:schemeClr val="tx1"/>
                    </a:solidFill>
                  </a:rPr>
                  <a:t>Ω.</a:t>
                </a:r>
                <a:r>
                  <a:rPr lang="en-US" sz="1400">
                    <a:solidFill>
                      <a:schemeClr val="tx1"/>
                    </a:solidFill>
                  </a:rPr>
                  <a:t>m]  </a:t>
                </a:r>
              </a:p>
            </c:rich>
          </c:tx>
          <c:layout>
            <c:manualLayout>
              <c:xMode val="edge"/>
              <c:yMode val="edge"/>
              <c:x val="1.3857445943958307E-2"/>
              <c:y val="0.207166712658658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82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3">
        <a:lumMod val="20000"/>
        <a:lumOff val="80000"/>
      </a:schemeClr>
    </a:solidFill>
    <a:ln>
      <a:noFill/>
    </a:ln>
    <a:effectLst/>
  </c:spPr>
  <c:txPr>
    <a:bodyPr/>
    <a:lstStyle/>
    <a:p>
      <a:pPr>
        <a:defRPr sz="1200">
          <a:latin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13272-8365-4CEF-A400-6C0687C4C6CE}" type="datetimeFigureOut">
              <a:rPr lang="nl-NL" smtClean="0"/>
              <a:t>13-02-2020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75AA7-C66D-483D-A3CA-882C6B9E6B9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038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C3191-6BC3-4197-B744-AC7EDFFC6078}" type="datetimeFigureOut">
              <a:rPr lang="nl-NL" smtClean="0"/>
              <a:t>13-02-2020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7A2E1-0EF5-4F6C-A697-A12883C24F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37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87962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575925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863888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151850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439812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27775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15737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03699" algn="l" defTabSz="5759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787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736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467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3941" indent="0" algn="ctr">
              <a:buNone/>
              <a:defRPr sz="1700"/>
            </a:lvl2pPr>
            <a:lvl3pPr marL="767881" indent="0" algn="ctr">
              <a:buNone/>
              <a:defRPr sz="1500"/>
            </a:lvl3pPr>
            <a:lvl4pPr marL="1151821" indent="0" algn="ctr">
              <a:buNone/>
              <a:defRPr sz="1300"/>
            </a:lvl4pPr>
            <a:lvl5pPr marL="1535762" indent="0" algn="ctr">
              <a:buNone/>
              <a:defRPr sz="1300"/>
            </a:lvl5pPr>
            <a:lvl6pPr marL="1919702" indent="0" algn="ctr">
              <a:buNone/>
              <a:defRPr sz="1300"/>
            </a:lvl6pPr>
            <a:lvl7pPr marL="2303642" indent="0" algn="ctr">
              <a:buNone/>
              <a:defRPr sz="1300"/>
            </a:lvl7pPr>
            <a:lvl8pPr marL="2687582" indent="0" algn="ctr">
              <a:buNone/>
              <a:defRPr sz="1300"/>
            </a:lvl8pPr>
            <a:lvl9pPr marL="3071522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1812" y="4767264"/>
            <a:ext cx="2057400" cy="273844"/>
          </a:xfrm>
        </p:spPr>
        <p:txBody>
          <a:bodyPr/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fld id="{60CD3593-5731-41EF-B15F-B27141419D0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extBox 6"/>
          <p:cNvSpPr txBox="1"/>
          <p:nvPr userDrawn="1"/>
        </p:nvSpPr>
        <p:spPr>
          <a:xfrm>
            <a:off x="1179221" y="4913872"/>
            <a:ext cx="184648" cy="323157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5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98522" y="4842274"/>
            <a:ext cx="329591" cy="198834"/>
          </a:xfrm>
        </p:spPr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1330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4594" y="1386362"/>
            <a:ext cx="7867775" cy="326350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Narrow" panose="020B0606020202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44594" y="4767264"/>
            <a:ext cx="3086100" cy="273844"/>
          </a:xfrm>
        </p:spPr>
        <p:txBody>
          <a:bodyPr/>
          <a:lstStyle>
            <a:lvl1pPr>
              <a:defRPr/>
            </a:lvl1pPr>
          </a:lstStyle>
          <a:p>
            <a:endParaRPr lang="en-US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98522" y="4842274"/>
            <a:ext cx="329591" cy="198834"/>
          </a:xfrm>
        </p:spPr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244594" y="0"/>
            <a:ext cx="7775378" cy="549739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200" b="1" cap="none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noProof="0" dirty="0"/>
              <a:t>Click Here And Type The Title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244579" y="753737"/>
            <a:ext cx="7775393" cy="214313"/>
          </a:xfrm>
        </p:spPr>
        <p:txBody>
          <a:bodyPr lIns="0" tIns="0" rIns="0" bIns="0" anchor="b" anchorCtr="0">
            <a:noAutofit/>
          </a:bodyPr>
          <a:lstStyle>
            <a:lvl1pPr>
              <a:buFontTx/>
              <a:buNone/>
              <a:defRPr sz="1600" cap="none" baseline="0">
                <a:latin typeface="Arial Narrow" panose="020B0606020202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/>
              <a:t>Click here and type the subtitle</a:t>
            </a:r>
          </a:p>
        </p:txBody>
      </p:sp>
    </p:spTree>
    <p:extLst>
      <p:ext uri="{BB962C8B-B14F-4D97-AF65-F5344CB8AC3E}">
        <p14:creationId xmlns:p14="http://schemas.microsoft.com/office/powerpoint/2010/main" val="1846429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EF20-55FE-B24E-91C0-DD091296C674}" type="datetime1">
              <a:rPr lang="en-US" smtClean="0"/>
              <a:t>2/13/20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2A253-A87F-0F40-8649-047349545C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08" y="4737538"/>
            <a:ext cx="2106840" cy="40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8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20547" y="1401068"/>
            <a:ext cx="4083665" cy="9001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1381" y="1526963"/>
            <a:ext cx="3992831" cy="446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7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518150" y="1809932"/>
            <a:ext cx="493999" cy="446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7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029491" y="1806973"/>
            <a:ext cx="3474722" cy="446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7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21282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57592" tIns="28797" rIns="57592" bIns="2879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57592" tIns="28797" rIns="57592" bIns="287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1725" y="4767264"/>
            <a:ext cx="2057400" cy="273844"/>
          </a:xfrm>
          <a:prstGeom prst="rect">
            <a:avLst/>
          </a:prstGeom>
        </p:spPr>
        <p:txBody>
          <a:bodyPr vert="horz" lIns="57592" tIns="28797" rIns="57592" bIns="2879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0158" y="4767264"/>
            <a:ext cx="3086100" cy="273844"/>
          </a:xfrm>
          <a:prstGeom prst="rect">
            <a:avLst/>
          </a:prstGeom>
        </p:spPr>
        <p:txBody>
          <a:bodyPr vert="horz" lIns="57592" tIns="28797" rIns="57592" bIns="28797" rtlCol="0" anchor="ctr"/>
          <a:lstStyle>
            <a:lvl1pPr algn="l">
              <a:defRPr sz="16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57592" tIns="28797" rIns="57592" bIns="2879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D3593-5731-41EF-B15F-B27141419D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0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767881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970" indent="-191970" algn="l" defTabSz="767881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10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9851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3791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731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1672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612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553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492" indent="-191970" algn="l" defTabSz="767881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941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881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821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762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702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642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582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522" algn="l" defTabSz="7678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tiff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8323" y="4889584"/>
            <a:ext cx="3999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1" dirty="0" err="1">
                <a:solidFill>
                  <a:schemeClr val="bg1"/>
                </a:solidFill>
              </a:rPr>
              <a:t>EUROfusion</a:t>
            </a:r>
            <a:r>
              <a:rPr lang="nl-NL" sz="1050" b="1" dirty="0">
                <a:solidFill>
                  <a:schemeClr val="bg1"/>
                </a:solidFill>
              </a:rPr>
              <a:t>, WPMAG19, </a:t>
            </a:r>
            <a:r>
              <a:rPr lang="nl-NL" sz="1050" b="1" dirty="0" err="1">
                <a:solidFill>
                  <a:schemeClr val="bg1"/>
                </a:solidFill>
              </a:rPr>
              <a:t>Final</a:t>
            </a:r>
            <a:r>
              <a:rPr lang="nl-NL" sz="1050" b="1" dirty="0">
                <a:solidFill>
                  <a:schemeClr val="bg1"/>
                </a:solidFill>
              </a:rPr>
              <a:t> Meeting, ENEA,  </a:t>
            </a:r>
            <a:r>
              <a:rPr lang="nl-NL" sz="1050" b="1" dirty="0" err="1">
                <a:solidFill>
                  <a:schemeClr val="bg1"/>
                </a:solidFill>
              </a:rPr>
              <a:t>February</a:t>
            </a:r>
            <a:r>
              <a:rPr lang="nl-NL" sz="1050" b="1" dirty="0">
                <a:solidFill>
                  <a:schemeClr val="bg1"/>
                </a:solidFill>
              </a:rPr>
              <a:t> 2020</a:t>
            </a:r>
          </a:p>
        </p:txBody>
      </p:sp>
      <p:sp>
        <p:nvSpPr>
          <p:cNvPr id="42" name="Titel 1"/>
          <p:cNvSpPr>
            <a:spLocks noGrp="1"/>
          </p:cNvSpPr>
          <p:nvPr>
            <p:ph type="ctrTitle"/>
          </p:nvPr>
        </p:nvSpPr>
        <p:spPr>
          <a:xfrm>
            <a:off x="2436383" y="1847539"/>
            <a:ext cx="6488360" cy="6381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MAG-4.3-T0021, AC Loss in CICCs with different cable patterns, measurement and modeling</a:t>
            </a:r>
            <a:endParaRPr lang="en-US" sz="24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72414" y="3227600"/>
            <a:ext cx="6454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1 </a:t>
            </a: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University of Twente, Faculty of Science &amp; Technology, 7522 NB Enschede, the Netherlands</a:t>
            </a:r>
          </a:p>
          <a:p>
            <a:r>
              <a:rPr lang="en-US" sz="10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 </a:t>
            </a: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University of Wollongong, Institute for Superconducting and Electronic Materials, Wollongong, Australia</a:t>
            </a:r>
          </a:p>
          <a:p>
            <a:r>
              <a:rPr lang="en-US" sz="10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Institute of Plasma Physics, Chinese Academy of Sciences, China </a:t>
            </a:r>
          </a:p>
          <a:p>
            <a:r>
              <a:rPr lang="en-US" sz="10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4 </a:t>
            </a: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CERN, Technology Department, CH-1211 Geneva 23, Switzerland </a:t>
            </a:r>
          </a:p>
          <a:p>
            <a:r>
              <a:rPr lang="en-US" sz="10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5 </a:t>
            </a: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US Air Force Research Laboratory, Wright Patterson AFB, OH 45433, USA</a:t>
            </a:r>
          </a:p>
          <a:p>
            <a:r>
              <a:rPr lang="en-US" sz="10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6 </a:t>
            </a: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Department of Mechanical Engineering, T.K.M.C.E, Kerala, India </a:t>
            </a:r>
          </a:p>
          <a:p>
            <a:r>
              <a:rPr lang="en-US" sz="10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University of Queensland, School of Mechanical and Mining Engineering, Brisbane, QLD 4072, Australia 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668253" y="2546555"/>
            <a:ext cx="4374481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5716" rIns="0" bIns="45716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A. Nijhuis</a:t>
            </a:r>
            <a:r>
              <a:rPr lang="en-US" sz="1400" i="1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1</a:t>
            </a:r>
            <a: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V.A. Anvar</a:t>
            </a:r>
            <a:r>
              <a:rPr lang="en-US" sz="1400" i="1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1,2</a:t>
            </a:r>
            <a: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T.E.W. Hamer</a:t>
            </a:r>
            <a:r>
              <a:rPr lang="en-US" sz="1400" i="1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1</a:t>
            </a:r>
            <a: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J. Qin</a:t>
            </a:r>
            <a:r>
              <a:rPr lang="en-US" sz="1400" i="1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3</a:t>
            </a:r>
            <a: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Y. Wu</a:t>
            </a:r>
            <a:r>
              <a:rPr lang="en-US" sz="1400" i="1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3</a:t>
            </a:r>
            <a: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A. Devred</a:t>
            </a:r>
            <a:r>
              <a:rPr lang="en-US" sz="1400" i="1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4</a:t>
            </a:r>
            <a: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T.J. Haugan</a:t>
            </a:r>
            <a:r>
              <a:rPr lang="en-US" sz="1400" i="1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5</a:t>
            </a:r>
            <a: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R. J. Thomas</a:t>
            </a:r>
            <a:r>
              <a:rPr lang="en-US" sz="1400" i="1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3</a:t>
            </a:r>
            <a: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, M.S.A. Hossain</a:t>
            </a:r>
            <a:r>
              <a:rPr lang="en-US" sz="1400" i="1" baseline="30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2,7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64" y="251811"/>
            <a:ext cx="5392991" cy="19472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72" y="454637"/>
            <a:ext cx="5383077" cy="194726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09470" y="2037562"/>
            <a:ext cx="154591" cy="154607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3209" y="2101536"/>
            <a:ext cx="80684" cy="8069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61859" y="1299751"/>
            <a:ext cx="146679" cy="14669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812743" y="1177755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25247" y="1263994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r>
              <a:rPr lang="en-US">
                <a:latin typeface="Arial Narrow" panose="020B0606020202030204" pitchFamily="34" charset="0"/>
              </a:rPr>
              <a:t> </a:t>
            </a:r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091757" y="1526287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r>
              <a:rPr lang="en-US">
                <a:latin typeface="Arial Narrow" panose="020B0606020202030204" pitchFamily="34" charset="0"/>
              </a:rPr>
              <a:t> </a:t>
            </a:r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64680" y="1994992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r>
              <a:rPr lang="en-US">
                <a:latin typeface="Arial Narrow" panose="020B0606020202030204" pitchFamily="34" charset="0"/>
              </a:rPr>
              <a:t> </a:t>
            </a:r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34265" y="1398290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r>
              <a:rPr lang="en-US">
                <a:latin typeface="Arial Narrow" panose="020B0606020202030204" pitchFamily="34" charset="0"/>
              </a:rPr>
              <a:t> </a:t>
            </a:r>
            <a:endParaRPr lang="nl-NL">
              <a:latin typeface="Arial Narrow" panose="020B060602020203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513062" y="349457"/>
            <a:ext cx="106534" cy="106544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2" tIns="28797" rIns="57592" bIns="28797" rtlCol="0" anchor="ctr"/>
          <a:lstStyle/>
          <a:p>
            <a:pPr algn="ctr"/>
            <a:r>
              <a:rPr lang="en-US">
                <a:latin typeface="Arial Narrow" panose="020B0606020202030204" pitchFamily="34" charset="0"/>
              </a:rPr>
              <a:t> </a:t>
            </a:r>
            <a:endParaRPr lang="nl-NL">
              <a:latin typeface="Arial Narrow" panose="020B0606020202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17">
            <a:off x="9087426" y="330663"/>
            <a:ext cx="183158" cy="12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17">
            <a:off x="8018103" y="928085"/>
            <a:ext cx="556319" cy="2106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17">
            <a:off x="7633522" y="645960"/>
            <a:ext cx="197509" cy="1382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17">
            <a:off x="8016910" y="-118435"/>
            <a:ext cx="98755" cy="1119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17">
            <a:off x="8716870" y="55356"/>
            <a:ext cx="362100" cy="1580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17">
            <a:off x="8998354" y="897759"/>
            <a:ext cx="174466" cy="187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4352">
            <a:off x="8293836" y="525984"/>
            <a:ext cx="469311" cy="3451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17">
            <a:off x="5685399" y="-634228"/>
            <a:ext cx="766993" cy="9514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17">
            <a:off x="6459294" y="1141023"/>
            <a:ext cx="194217" cy="2074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3617">
            <a:off x="6585285" y="401479"/>
            <a:ext cx="1678827" cy="12345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02924">
            <a:off x="5110068" y="4400815"/>
            <a:ext cx="986622" cy="9775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06488">
            <a:off x="8013964" y="3676191"/>
            <a:ext cx="803149" cy="7959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71295">
            <a:off x="565283" y="2975356"/>
            <a:ext cx="1847231" cy="18305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438967-CE2D-2049-81B4-2AFF055F3A55}"/>
              </a:ext>
            </a:extLst>
          </p:cNvPr>
          <p:cNvSpPr txBox="1"/>
          <p:nvPr/>
        </p:nvSpPr>
        <p:spPr>
          <a:xfrm>
            <a:off x="13544" y="0"/>
            <a:ext cx="366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UNIVERSITY OF TWENTE.</a:t>
            </a:r>
          </a:p>
        </p:txBody>
      </p:sp>
    </p:spTree>
    <p:extLst>
      <p:ext uri="{BB962C8B-B14F-4D97-AF65-F5344CB8AC3E}">
        <p14:creationId xmlns:p14="http://schemas.microsoft.com/office/powerpoint/2010/main" val="243395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2" presetClass="entr" presetSubtype="9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2" presetClass="entr" presetSubtype="6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2" presetClass="entr" presetSubtype="4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" presetClass="entr" presetSubtype="1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0B0624-4305-3241-874A-7548DDB398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95814"/>
          </a:xfrm>
          <a:prstGeom prst="rect">
            <a:avLst/>
          </a:prstGeom>
        </p:spPr>
        <p:txBody>
          <a:bodyPr>
            <a:noAutofit/>
          </a:bodyPr>
          <a:lstStyle>
            <a:lvl1pPr marL="128565" indent="-128565" algn="l" defTabSz="514259" rtl="0" eaLnBrk="1" latinLnBrk="0" hangingPunct="1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694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823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995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08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211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4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7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9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chemeClr val="accent1"/>
                </a:solidFill>
              </a:rPr>
              <a:t>JackPot</a:t>
            </a:r>
            <a:r>
              <a:rPr lang="en-US" sz="3200" b="1" dirty="0">
                <a:solidFill>
                  <a:schemeClr val="accent1"/>
                </a:solidFill>
              </a:rPr>
              <a:t> coupling loss ITER CSJA8, sinus &amp; trapezium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388FA8-F60E-774E-A443-FC8439D85816}"/>
              </a:ext>
            </a:extLst>
          </p:cNvPr>
          <p:cNvSpPr/>
          <p:nvPr/>
        </p:nvSpPr>
        <p:spPr>
          <a:xfrm>
            <a:off x="0" y="68570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cs typeface="Arial Narrow" panose="020B0604020202020204" pitchFamily="34" charset="0"/>
              </a:rPr>
              <a:t>Effective single </a:t>
            </a:r>
            <a:r>
              <a:rPr lang="en-US" sz="1600" i="1" dirty="0" err="1">
                <a:solidFill>
                  <a:schemeClr val="bg1"/>
                </a:solidFill>
                <a:cs typeface="Arial Narrow" panose="020B0604020202020204" pitchFamily="34" charset="0"/>
              </a:rPr>
              <a:t>n</a:t>
            </a:r>
            <a:r>
              <a:rPr lang="en-US" sz="1600" i="1" dirty="0" err="1">
                <a:solidFill>
                  <a:schemeClr val="bg1"/>
                </a:solidFill>
                <a:latin typeface="Symbol" pitchFamily="2" charset="2"/>
                <a:cs typeface="Arial Narrow" panose="020B0604020202020204" pitchFamily="34" charset="0"/>
              </a:rPr>
              <a:t>t</a:t>
            </a:r>
            <a:r>
              <a:rPr lang="en-US" sz="1600" dirty="0">
                <a:solidFill>
                  <a:schemeClr val="bg1"/>
                </a:solidFill>
                <a:cs typeface="Arial Narrow" panose="020B0604020202020204" pitchFamily="34" charset="0"/>
              </a:rPr>
              <a:t> from </a:t>
            </a:r>
            <a:r>
              <a:rPr lang="en-US" sz="1600" dirty="0" err="1">
                <a:solidFill>
                  <a:schemeClr val="bg1"/>
                </a:solidFill>
                <a:cs typeface="Arial Narrow" panose="020B0604020202020204" pitchFamily="34" charset="0"/>
              </a:rPr>
              <a:t>JackPot</a:t>
            </a:r>
            <a:r>
              <a:rPr lang="en-US" sz="1600" dirty="0">
                <a:solidFill>
                  <a:schemeClr val="bg1"/>
                </a:solidFill>
                <a:cs typeface="Arial Narrow" panose="020B0604020202020204" pitchFamily="34" charset="0"/>
              </a:rPr>
              <a:t> coupling loss generation sinusoidal and trapezoidal applied magnetic field. </a:t>
            </a:r>
            <a:endParaRPr lang="en-US" sz="16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CS conductor at plasma initiation, </a:t>
            </a:r>
            <a:r>
              <a:rPr lang="en-US" sz="1600" dirty="0">
                <a:solidFill>
                  <a:srgbClr val="FFFFFF"/>
                </a:solidFill>
                <a:latin typeface="Symbol" pitchFamily="2" charset="2"/>
              </a:rPr>
              <a:t>D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 1.2 T (ITER) and 0.9 T (DEMO) over 0.8 s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5655FB-8506-B142-A31C-B42E00549908}"/>
              </a:ext>
            </a:extLst>
          </p:cNvPr>
          <p:cNvSpPr/>
          <p:nvPr/>
        </p:nvSpPr>
        <p:spPr>
          <a:xfrm>
            <a:off x="236442" y="4316959"/>
            <a:ext cx="86711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Single </a:t>
            </a:r>
            <a:r>
              <a:rPr lang="en-US" sz="1600" i="1" dirty="0" err="1">
                <a:solidFill>
                  <a:schemeClr val="bg1"/>
                </a:solidFill>
              </a:rPr>
              <a:t>n</a:t>
            </a:r>
            <a:r>
              <a:rPr lang="en-US" sz="1600" i="1" dirty="0" err="1">
                <a:solidFill>
                  <a:schemeClr val="bg1"/>
                </a:solidFill>
                <a:latin typeface="Symbol" pitchFamily="2" charset="2"/>
              </a:rPr>
              <a:t>t</a:t>
            </a:r>
            <a:r>
              <a:rPr lang="en-US" sz="1600" dirty="0">
                <a:solidFill>
                  <a:schemeClr val="bg1"/>
                </a:solidFill>
                <a:latin typeface="Symbol" pitchFamily="2" charset="2"/>
              </a:rPr>
              <a:t>-</a:t>
            </a:r>
            <a:r>
              <a:rPr lang="en-US" sz="1600" i="1" dirty="0">
                <a:solidFill>
                  <a:schemeClr val="bg1"/>
                </a:solidFill>
              </a:rPr>
              <a:t>eff</a:t>
            </a:r>
            <a:r>
              <a:rPr lang="en-US" sz="1600" dirty="0">
                <a:solidFill>
                  <a:schemeClr val="bg1"/>
                </a:solidFill>
                <a:latin typeface="Symbol" pitchFamily="2" charset="2"/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derived for very low </a:t>
            </a:r>
            <a:r>
              <a:rPr lang="en-US" sz="1600" i="1" dirty="0">
                <a:solidFill>
                  <a:schemeClr val="bg1"/>
                </a:solidFill>
              </a:rPr>
              <a:t>dB/</a:t>
            </a:r>
            <a:r>
              <a:rPr lang="en-US" sz="1600" i="1" dirty="0" err="1">
                <a:solidFill>
                  <a:schemeClr val="bg1"/>
                </a:solidFill>
              </a:rPr>
              <a:t>dt</a:t>
            </a:r>
            <a:r>
              <a:rPr lang="en-US" sz="1600" dirty="0">
                <a:solidFill>
                  <a:schemeClr val="bg1"/>
                </a:solidFill>
              </a:rPr>
              <a:t> (trapezoidal) equals </a:t>
            </a:r>
            <a:r>
              <a:rPr lang="en-US" sz="1600" i="1" dirty="0" err="1">
                <a:solidFill>
                  <a:schemeClr val="bg1"/>
                </a:solidFill>
              </a:rPr>
              <a:t>n</a:t>
            </a:r>
            <a:r>
              <a:rPr lang="en-US" sz="1600" i="1" dirty="0" err="1">
                <a:solidFill>
                  <a:schemeClr val="bg1"/>
                </a:solidFill>
                <a:latin typeface="Symbol" pitchFamily="2" charset="2"/>
              </a:rPr>
              <a:t>t</a:t>
            </a:r>
            <a:r>
              <a:rPr lang="en-US" sz="1600" dirty="0">
                <a:solidFill>
                  <a:schemeClr val="bg1"/>
                </a:solidFill>
                <a:latin typeface="Symbol" pitchFamily="2" charset="2"/>
              </a:rPr>
              <a:t>-</a:t>
            </a:r>
            <a:r>
              <a:rPr lang="en-US" sz="1600" i="1" dirty="0">
                <a:solidFill>
                  <a:schemeClr val="bg1"/>
                </a:solidFill>
              </a:rPr>
              <a:t>eff</a:t>
            </a:r>
            <a:r>
              <a:rPr lang="en-US" sz="1600" dirty="0">
                <a:solidFill>
                  <a:schemeClr val="bg1"/>
                </a:solidFill>
              </a:rPr>
              <a:t> from sinusoidal initial slope value. </a:t>
            </a:r>
          </a:p>
        </p:txBody>
      </p:sp>
      <p:pic>
        <p:nvPicPr>
          <p:cNvPr id="13314" name="Picture 2" descr="/var/folders/1y/4_f_ncj54jv5lwx4lv2jmf7r0000gn/T/com.microsoft.Powerpoint/WebArchiveCopyPasteTempFiles/cidimage002.png@01D5AA4B.3D68B8C0">
            <a:extLst>
              <a:ext uri="{FF2B5EF4-FFF2-40B4-BE49-F238E27FC236}">
                <a16:creationId xmlns:a16="http://schemas.microsoft.com/office/drawing/2014/main" id="{2AB2F7BE-D849-9B4C-8E6D-E56E7CA6C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2426" y="1360372"/>
            <a:ext cx="6905132" cy="29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567A1C2A-C224-EA49-8E40-601AF30795DB}"/>
              </a:ext>
            </a:extLst>
          </p:cNvPr>
          <p:cNvSpPr/>
          <p:nvPr/>
        </p:nvSpPr>
        <p:spPr>
          <a:xfrm rot="10800000">
            <a:off x="2481533" y="3112074"/>
            <a:ext cx="246888" cy="365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E6E5E-9836-3246-B00D-A55575C548B2}"/>
              </a:ext>
            </a:extLst>
          </p:cNvPr>
          <p:cNvSpPr txBox="1"/>
          <p:nvPr/>
        </p:nvSpPr>
        <p:spPr>
          <a:xfrm>
            <a:off x="2728420" y="3177753"/>
            <a:ext cx="1189061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dB/</a:t>
            </a:r>
            <a:r>
              <a:rPr lang="en-US" dirty="0" err="1"/>
              <a:t>dt</a:t>
            </a:r>
            <a:r>
              <a:rPr lang="en-US" dirty="0"/>
              <a:t> = 1 T/s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406996-7584-E847-85B9-BFAA4C5B4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47" y="1360372"/>
            <a:ext cx="1663357" cy="13901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2997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388FA8-F60E-774E-A443-FC8439D85816}"/>
              </a:ext>
            </a:extLst>
          </p:cNvPr>
          <p:cNvSpPr/>
          <p:nvPr/>
        </p:nvSpPr>
        <p:spPr>
          <a:xfrm>
            <a:off x="0" y="88404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cs typeface="Arial Narrow" panose="020B0604020202020204" pitchFamily="34" charset="0"/>
              </a:rPr>
              <a:t>Effective single </a:t>
            </a:r>
            <a:r>
              <a:rPr lang="en-US" sz="1600" i="1" dirty="0" err="1">
                <a:solidFill>
                  <a:schemeClr val="bg1"/>
                </a:solidFill>
                <a:cs typeface="Arial Narrow" panose="020B0604020202020204" pitchFamily="34" charset="0"/>
              </a:rPr>
              <a:t>n</a:t>
            </a:r>
            <a:r>
              <a:rPr lang="en-US" sz="1600" i="1" dirty="0" err="1">
                <a:solidFill>
                  <a:schemeClr val="bg1"/>
                </a:solidFill>
                <a:latin typeface="Symbol" pitchFamily="2" charset="2"/>
                <a:cs typeface="Arial Narrow" panose="020B0604020202020204" pitchFamily="34" charset="0"/>
              </a:rPr>
              <a:t>t</a:t>
            </a:r>
            <a:r>
              <a:rPr lang="en-US" sz="1600" dirty="0">
                <a:solidFill>
                  <a:schemeClr val="bg1"/>
                </a:solidFill>
                <a:cs typeface="Arial Narrow" panose="020B0604020202020204" pitchFamily="34" charset="0"/>
              </a:rPr>
              <a:t> from coupling loss generation sinusoidal and trapezoidal applied magnetic field. </a:t>
            </a:r>
            <a:endParaRPr lang="en-US" sz="16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CS conductor at plasma initiation, </a:t>
            </a:r>
            <a:r>
              <a:rPr lang="en-US" sz="1600" dirty="0">
                <a:solidFill>
                  <a:srgbClr val="FFFFFF"/>
                </a:solidFill>
                <a:latin typeface="Symbol" pitchFamily="2" charset="2"/>
              </a:rPr>
              <a:t>D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B 1.2 T (ITER) and 0.9 T (DEMO) over 0.8 s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5655FB-8506-B142-A31C-B42E00549908}"/>
              </a:ext>
            </a:extLst>
          </p:cNvPr>
          <p:cNvSpPr/>
          <p:nvPr/>
        </p:nvSpPr>
        <p:spPr>
          <a:xfrm>
            <a:off x="236442" y="4323455"/>
            <a:ext cx="86711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Loss scales with </a:t>
            </a:r>
            <a:r>
              <a:rPr lang="en-US" sz="1600" i="1" dirty="0">
                <a:solidFill>
                  <a:schemeClr val="bg1"/>
                </a:solidFill>
              </a:rPr>
              <a:t>B</a:t>
            </a:r>
            <a:r>
              <a:rPr lang="en-US" sz="1600" baseline="-25000" dirty="0">
                <a:solidFill>
                  <a:schemeClr val="bg1"/>
                </a:solidFill>
              </a:rPr>
              <a:t>a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for a sinewave, and ΔB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for trapezoidal shape.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9FF808-433C-AA45-AC46-2D5E1128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17716"/>
            <a:ext cx="3593721" cy="2695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772B54-373A-8D40-99D8-2BF912552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26" y="1517716"/>
            <a:ext cx="3593721" cy="269529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FEA7E83-8C8B-ED49-A503-0E994025E2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95814"/>
          </a:xfrm>
          <a:prstGeom prst="rect">
            <a:avLst/>
          </a:prstGeom>
        </p:spPr>
        <p:txBody>
          <a:bodyPr>
            <a:noAutofit/>
          </a:bodyPr>
          <a:lstStyle>
            <a:lvl1pPr marL="128565" indent="-128565" algn="l" defTabSz="514259" rtl="0" eaLnBrk="1" latinLnBrk="0" hangingPunct="1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694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823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995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08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211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4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7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9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chemeClr val="accent1"/>
                </a:solidFill>
              </a:rPr>
              <a:t>JackPot</a:t>
            </a:r>
            <a:r>
              <a:rPr lang="en-US" sz="3200" b="1" dirty="0">
                <a:solidFill>
                  <a:schemeClr val="accent1"/>
                </a:solidFill>
              </a:rPr>
              <a:t> scaling single </a:t>
            </a:r>
            <a:r>
              <a:rPr lang="en-US" sz="3200" b="1" i="1" dirty="0" err="1">
                <a:solidFill>
                  <a:schemeClr val="accent1"/>
                </a:solidFill>
              </a:rPr>
              <a:t>n</a:t>
            </a:r>
            <a:r>
              <a:rPr lang="en-US" sz="3200" b="1" i="1" dirty="0" err="1">
                <a:solidFill>
                  <a:schemeClr val="accent1"/>
                </a:solidFill>
                <a:latin typeface="Symbol" pitchFamily="2" charset="2"/>
              </a:rPr>
              <a:t>t</a:t>
            </a:r>
            <a:r>
              <a:rPr lang="en-US" sz="3200" b="1" dirty="0">
                <a:solidFill>
                  <a:schemeClr val="accent1"/>
                </a:solidFill>
              </a:rPr>
              <a:t> for ITER CSJA8, </a:t>
            </a:r>
            <a:r>
              <a:rPr lang="en-US" sz="3200" b="1" i="1" dirty="0">
                <a:solidFill>
                  <a:schemeClr val="accent1"/>
                </a:solidFill>
                <a:latin typeface="Symbol" pitchFamily="2" charset="2"/>
              </a:rPr>
              <a:t>D</a:t>
            </a:r>
            <a:r>
              <a:rPr lang="en-US" sz="3200" b="1" i="1" dirty="0">
                <a:solidFill>
                  <a:schemeClr val="accent1"/>
                </a:solidFill>
              </a:rPr>
              <a:t>B</a:t>
            </a:r>
            <a:r>
              <a:rPr lang="en-US" sz="3200" b="1" dirty="0">
                <a:solidFill>
                  <a:schemeClr val="accent1"/>
                </a:solidFill>
              </a:rPr>
              <a:t> varied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C8778-C07D-0D46-A0B1-DDDF6CFE93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6684" y="2897205"/>
            <a:ext cx="1129866" cy="944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2249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0B0624-4305-3241-874A-7548DDB398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95814"/>
          </a:xfrm>
          <a:prstGeom prst="rect">
            <a:avLst/>
          </a:prstGeom>
        </p:spPr>
        <p:txBody>
          <a:bodyPr>
            <a:noAutofit/>
          </a:bodyPr>
          <a:lstStyle>
            <a:lvl1pPr marL="128565" indent="-128565" algn="l" defTabSz="514259" rtl="0" eaLnBrk="1" latinLnBrk="0" hangingPunct="1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694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823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995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08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211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4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7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9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chemeClr val="accent1"/>
                </a:solidFill>
              </a:rPr>
              <a:t>JackPot</a:t>
            </a:r>
            <a:r>
              <a:rPr lang="en-US" sz="3200" b="1" dirty="0">
                <a:solidFill>
                  <a:schemeClr val="accent1"/>
                </a:solidFill>
              </a:rPr>
              <a:t> scaling single </a:t>
            </a:r>
            <a:r>
              <a:rPr lang="en-US" sz="3200" b="1" i="1" dirty="0" err="1">
                <a:solidFill>
                  <a:schemeClr val="accent1"/>
                </a:solidFill>
              </a:rPr>
              <a:t>n</a:t>
            </a:r>
            <a:r>
              <a:rPr lang="en-US" sz="3200" b="1" i="1" dirty="0" err="1">
                <a:solidFill>
                  <a:schemeClr val="accent1"/>
                </a:solidFill>
                <a:latin typeface="Symbol" pitchFamily="2" charset="2"/>
              </a:rPr>
              <a:t>t</a:t>
            </a:r>
            <a:r>
              <a:rPr lang="en-US" sz="3200" b="1" dirty="0">
                <a:solidFill>
                  <a:schemeClr val="accent1"/>
                </a:solidFill>
              </a:rPr>
              <a:t> for ITER CSJA8 &amp; </a:t>
            </a:r>
            <a:r>
              <a:rPr lang="en-US" sz="3200" b="1" i="1" dirty="0" err="1">
                <a:solidFill>
                  <a:schemeClr val="accent1"/>
                </a:solidFill>
              </a:rPr>
              <a:t>R</a:t>
            </a:r>
            <a:r>
              <a:rPr lang="en-US" sz="3200" b="1" baseline="-25000" dirty="0" err="1">
                <a:solidFill>
                  <a:schemeClr val="accent1"/>
                </a:solidFill>
              </a:rPr>
              <a:t>c</a:t>
            </a:r>
            <a:r>
              <a:rPr lang="en-US" sz="3200" b="1" dirty="0">
                <a:solidFill>
                  <a:schemeClr val="accent1"/>
                </a:solidFill>
              </a:rPr>
              <a:t> varied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5655FB-8506-B142-A31C-B42E00549908}"/>
              </a:ext>
            </a:extLst>
          </p:cNvPr>
          <p:cNvSpPr/>
          <p:nvPr/>
        </p:nvSpPr>
        <p:spPr>
          <a:xfrm>
            <a:off x="260602" y="4017112"/>
            <a:ext cx="8623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Unified </a:t>
            </a:r>
            <a:r>
              <a:rPr lang="en-US" sz="1600" i="1" dirty="0" err="1">
                <a:solidFill>
                  <a:schemeClr val="bg1"/>
                </a:solidFill>
              </a:rPr>
              <a:t>n</a:t>
            </a:r>
            <a:r>
              <a:rPr lang="en-US" sz="1600" i="1" dirty="0" err="1">
                <a:solidFill>
                  <a:schemeClr val="bg1"/>
                </a:solidFill>
                <a:latin typeface="Symbol" pitchFamily="2" charset="2"/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  scales with unified ramp time (shape curvature depends on cable pattern/design?, TBD).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➜ general scaling for </a:t>
            </a:r>
            <a:r>
              <a:rPr lang="en-US" sz="1600" b="1" i="1" dirty="0">
                <a:solidFill>
                  <a:srgbClr val="FFFF00"/>
                </a:solidFill>
              </a:rPr>
              <a:t>dB/</a:t>
            </a:r>
            <a:r>
              <a:rPr lang="en-US" sz="1600" b="1" i="1" dirty="0" err="1">
                <a:solidFill>
                  <a:srgbClr val="FFFF00"/>
                </a:solidFill>
              </a:rPr>
              <a:t>dt</a:t>
            </a:r>
            <a:r>
              <a:rPr lang="en-US" sz="1600" b="1" dirty="0">
                <a:solidFill>
                  <a:srgbClr val="FFFF00"/>
                </a:solidFill>
              </a:rPr>
              <a:t> and </a:t>
            </a:r>
            <a:r>
              <a:rPr lang="en-US" sz="1600" b="1" i="1" dirty="0">
                <a:solidFill>
                  <a:srgbClr val="FFFF00"/>
                </a:solidFill>
              </a:rPr>
              <a:t>n</a:t>
            </a:r>
            <a:r>
              <a:rPr lang="en-US" sz="1600" b="1" i="1" dirty="0">
                <a:solidFill>
                  <a:srgbClr val="FFFF00"/>
                </a:solidFill>
                <a:latin typeface="Symbol" pitchFamily="2" charset="2"/>
              </a:rPr>
              <a:t>t</a:t>
            </a:r>
            <a:r>
              <a:rPr lang="en-US" sz="16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6F439-AA46-EA43-B9E3-C66D46AEC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09" y="926442"/>
            <a:ext cx="3793073" cy="3017749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CE044577-185B-EB42-94FF-A0BCAED752B9}"/>
              </a:ext>
            </a:extLst>
          </p:cNvPr>
          <p:cNvSpPr/>
          <p:nvPr/>
        </p:nvSpPr>
        <p:spPr>
          <a:xfrm rot="16200000">
            <a:off x="4420592" y="2080750"/>
            <a:ext cx="379576" cy="451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0BEED-0231-6445-8445-B2886BEA6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801" y="926442"/>
            <a:ext cx="3792236" cy="3000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4D8C7C-AB2D-944E-8389-E4CEF73668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312" y="1251285"/>
            <a:ext cx="1129866" cy="944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6528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0B0624-4305-3241-874A-7548DDB398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95814"/>
          </a:xfrm>
          <a:prstGeom prst="rect">
            <a:avLst/>
          </a:prstGeom>
        </p:spPr>
        <p:txBody>
          <a:bodyPr>
            <a:noAutofit/>
          </a:bodyPr>
          <a:lstStyle>
            <a:lvl1pPr marL="128565" indent="-128565" algn="l" defTabSz="514259" rtl="0" eaLnBrk="1" latinLnBrk="0" hangingPunct="1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694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823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995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08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211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4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7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9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chemeClr val="accent1"/>
                </a:solidFill>
              </a:rPr>
              <a:t>JackPot</a:t>
            </a:r>
            <a:r>
              <a:rPr lang="en-US" sz="3200" b="1" dirty="0">
                <a:solidFill>
                  <a:schemeClr val="accent1"/>
                </a:solidFill>
              </a:rPr>
              <a:t> scaling single </a:t>
            </a:r>
            <a:r>
              <a:rPr lang="en-US" sz="3200" b="1" i="1" dirty="0" err="1">
                <a:solidFill>
                  <a:schemeClr val="accent1"/>
                </a:solidFill>
              </a:rPr>
              <a:t>n</a:t>
            </a:r>
            <a:r>
              <a:rPr lang="en-US" sz="3200" b="1" i="1" dirty="0" err="1">
                <a:solidFill>
                  <a:schemeClr val="accent1"/>
                </a:solidFill>
                <a:latin typeface="Symbol" pitchFamily="2" charset="2"/>
              </a:rPr>
              <a:t>t</a:t>
            </a:r>
            <a:r>
              <a:rPr lang="en-US" sz="3200" b="1" dirty="0">
                <a:solidFill>
                  <a:schemeClr val="accent1"/>
                </a:solidFill>
              </a:rPr>
              <a:t> for </a:t>
            </a:r>
            <a:r>
              <a:rPr lang="en-US" sz="3200" b="1" dirty="0">
                <a:solidFill>
                  <a:srgbClr val="FFEF00"/>
                </a:solidFill>
              </a:rPr>
              <a:t>DEMO WP2</a:t>
            </a:r>
            <a:r>
              <a:rPr lang="en-US" sz="3200" b="1" dirty="0">
                <a:solidFill>
                  <a:schemeClr val="accent1"/>
                </a:solidFill>
              </a:rPr>
              <a:t> &amp; </a:t>
            </a:r>
            <a:r>
              <a:rPr lang="en-US" sz="3200" b="1" i="1" dirty="0" err="1">
                <a:solidFill>
                  <a:schemeClr val="accent1"/>
                </a:solidFill>
              </a:rPr>
              <a:t>R</a:t>
            </a:r>
            <a:r>
              <a:rPr lang="en-US" sz="3200" b="1" baseline="-25000" dirty="0" err="1">
                <a:solidFill>
                  <a:schemeClr val="accent1"/>
                </a:solidFill>
              </a:rPr>
              <a:t>c</a:t>
            </a:r>
            <a:r>
              <a:rPr lang="en-US" sz="3200" b="1" dirty="0">
                <a:solidFill>
                  <a:schemeClr val="accent1"/>
                </a:solidFill>
              </a:rPr>
              <a:t> varied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5655FB-8506-B142-A31C-B42E00549908}"/>
              </a:ext>
            </a:extLst>
          </p:cNvPr>
          <p:cNvSpPr/>
          <p:nvPr/>
        </p:nvSpPr>
        <p:spPr>
          <a:xfrm>
            <a:off x="260602" y="4017112"/>
            <a:ext cx="8623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Unified </a:t>
            </a:r>
            <a:r>
              <a:rPr lang="en-US" sz="1600" i="1" dirty="0" err="1">
                <a:solidFill>
                  <a:schemeClr val="bg1"/>
                </a:solidFill>
              </a:rPr>
              <a:t>n</a:t>
            </a:r>
            <a:r>
              <a:rPr lang="en-US" sz="1600" i="1" dirty="0" err="1">
                <a:solidFill>
                  <a:schemeClr val="bg1"/>
                </a:solidFill>
                <a:latin typeface="Symbol" pitchFamily="2" charset="2"/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  scales with unified ramp time (shape curvature depends on cable pattern/design?, TBD).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➜ general scaling for </a:t>
            </a:r>
            <a:r>
              <a:rPr lang="en-US" sz="1600" b="1" i="1" dirty="0">
                <a:solidFill>
                  <a:srgbClr val="FFFF00"/>
                </a:solidFill>
              </a:rPr>
              <a:t>dB/</a:t>
            </a:r>
            <a:r>
              <a:rPr lang="en-US" sz="1600" b="1" i="1" dirty="0" err="1">
                <a:solidFill>
                  <a:srgbClr val="FFFF00"/>
                </a:solidFill>
              </a:rPr>
              <a:t>dt</a:t>
            </a:r>
            <a:r>
              <a:rPr lang="en-US" sz="1600" b="1" dirty="0">
                <a:solidFill>
                  <a:srgbClr val="FFFF00"/>
                </a:solidFill>
              </a:rPr>
              <a:t> and </a:t>
            </a:r>
            <a:r>
              <a:rPr lang="en-US" sz="1600" b="1" i="1" dirty="0">
                <a:solidFill>
                  <a:srgbClr val="FFFF00"/>
                </a:solidFill>
              </a:rPr>
              <a:t>n</a:t>
            </a:r>
            <a:r>
              <a:rPr lang="en-US" sz="1600" b="1" i="1" dirty="0">
                <a:solidFill>
                  <a:srgbClr val="FFFF00"/>
                </a:solidFill>
                <a:latin typeface="Symbol" pitchFamily="2" charset="2"/>
              </a:rPr>
              <a:t>t</a:t>
            </a:r>
            <a:r>
              <a:rPr lang="en-US" sz="16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CE044577-185B-EB42-94FF-A0BCAED752B9}"/>
              </a:ext>
            </a:extLst>
          </p:cNvPr>
          <p:cNvSpPr/>
          <p:nvPr/>
        </p:nvSpPr>
        <p:spPr>
          <a:xfrm rot="16200000">
            <a:off x="4412245" y="2071009"/>
            <a:ext cx="379576" cy="451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EED54-F421-D24F-AD60-2453282D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899" y="968795"/>
            <a:ext cx="3901748" cy="2926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B523F-17C8-F046-85A0-1659C3D08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325" y="1457771"/>
            <a:ext cx="1456411" cy="154267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2BC37A5-45A6-5944-A2F3-879D87AC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079" y="1208815"/>
            <a:ext cx="1469981" cy="73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BE522F-01A6-4A41-9DF4-AB4C7FE71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19" y="968795"/>
            <a:ext cx="3901748" cy="29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87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2E5D737-F5E4-431F-B66E-372B61270B2A}"/>
              </a:ext>
            </a:extLst>
          </p:cNvPr>
          <p:cNvSpPr txBox="1"/>
          <p:nvPr/>
        </p:nvSpPr>
        <p:spPr>
          <a:xfrm>
            <a:off x="3917099" y="4647461"/>
            <a:ext cx="153805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0.02s Dwell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62AB74-3EAB-43AC-916C-ACC1F268A183}"/>
              </a:ext>
            </a:extLst>
          </p:cNvPr>
          <p:cNvSpPr txBox="1"/>
          <p:nvPr/>
        </p:nvSpPr>
        <p:spPr>
          <a:xfrm>
            <a:off x="819777" y="4647461"/>
            <a:ext cx="153805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0s Dwell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2FAB52-F6E7-4B8C-AA6A-FA65C70D5141}"/>
              </a:ext>
            </a:extLst>
          </p:cNvPr>
          <p:cNvSpPr txBox="1"/>
          <p:nvPr/>
        </p:nvSpPr>
        <p:spPr>
          <a:xfrm>
            <a:off x="829267" y="-5371"/>
            <a:ext cx="153805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0.05 s ramp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2B48D9-78C6-4430-A469-321F35BB1D7B}"/>
              </a:ext>
            </a:extLst>
          </p:cNvPr>
          <p:cNvSpPr txBox="1"/>
          <p:nvPr/>
        </p:nvSpPr>
        <p:spPr>
          <a:xfrm>
            <a:off x="4004236" y="34147"/>
            <a:ext cx="153805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0.05 s ramp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185E0F-E062-46D8-9EB8-030E359D86DD}"/>
              </a:ext>
            </a:extLst>
          </p:cNvPr>
          <p:cNvSpPr txBox="1"/>
          <p:nvPr/>
        </p:nvSpPr>
        <p:spPr>
          <a:xfrm>
            <a:off x="7003209" y="34147"/>
            <a:ext cx="153805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0.05 s ramp time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AE319EE-16E3-BB4A-8073-D73FA3B0CA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95814"/>
          </a:xfrm>
          <a:prstGeom prst="rect">
            <a:avLst/>
          </a:prstGeom>
        </p:spPr>
        <p:txBody>
          <a:bodyPr>
            <a:noAutofit/>
          </a:bodyPr>
          <a:lstStyle>
            <a:lvl1pPr marL="128565" indent="-128565" algn="l" defTabSz="514259" rtl="0" eaLnBrk="1" latinLnBrk="0" hangingPunct="1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694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823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995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08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211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4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7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9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accent1"/>
                </a:solidFill>
              </a:rPr>
              <a:t>Trapezoidal pulse, effect dwell time</a:t>
            </a:r>
            <a:endParaRPr lang="en-US" sz="3600" b="1" dirty="0">
              <a:solidFill>
                <a:schemeClr val="accent1"/>
              </a:solidFill>
              <a:latin typeface="Symbol" pitchFamily="2" charset="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4DC938-B8FF-524B-B07E-03AC89AB42F9}"/>
              </a:ext>
            </a:extLst>
          </p:cNvPr>
          <p:cNvSpPr/>
          <p:nvPr/>
        </p:nvSpPr>
        <p:spPr>
          <a:xfrm>
            <a:off x="2098307" y="4166324"/>
            <a:ext cx="67347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Arial Narrow" panose="020B0604020202020204" pitchFamily="34" charset="0"/>
              </a:rPr>
              <a:t>Effective single </a:t>
            </a:r>
            <a:r>
              <a:rPr lang="en-US" sz="1600" i="1" dirty="0" err="1">
                <a:solidFill>
                  <a:schemeClr val="bg1"/>
                </a:solidFill>
                <a:cs typeface="Arial Narrow" panose="020B0604020202020204" pitchFamily="34" charset="0"/>
              </a:rPr>
              <a:t>n</a:t>
            </a:r>
            <a:r>
              <a:rPr lang="en-US" sz="1600" i="1" dirty="0" err="1">
                <a:solidFill>
                  <a:schemeClr val="bg1"/>
                </a:solidFill>
                <a:latin typeface="Symbol" pitchFamily="2" charset="2"/>
                <a:cs typeface="Arial Narrow" panose="020B0604020202020204" pitchFamily="34" charset="0"/>
              </a:rPr>
              <a:t>t</a:t>
            </a:r>
            <a:r>
              <a:rPr lang="en-US" sz="1600" dirty="0">
                <a:solidFill>
                  <a:schemeClr val="bg1"/>
                </a:solidFill>
                <a:cs typeface="Arial Narrow" panose="020B0604020202020204" pitchFamily="34" charset="0"/>
              </a:rPr>
              <a:t> from coupling loss generation trapezoidal applied field  depends on dwell time (example is from full-size CICC with large </a:t>
            </a:r>
            <a:r>
              <a:rPr lang="en-US" sz="1600" i="1" dirty="0" err="1">
                <a:solidFill>
                  <a:schemeClr val="bg1"/>
                </a:solidFill>
                <a:cs typeface="Arial Narrow" panose="020B0604020202020204" pitchFamily="34" charset="0"/>
              </a:rPr>
              <a:t>n</a:t>
            </a:r>
            <a:r>
              <a:rPr lang="en-US" sz="1600" i="1" dirty="0" err="1">
                <a:solidFill>
                  <a:schemeClr val="bg1"/>
                </a:solidFill>
                <a:latin typeface="Symbol" pitchFamily="2" charset="2"/>
                <a:cs typeface="Arial Narrow" panose="020B0604020202020204" pitchFamily="34" charset="0"/>
              </a:rPr>
              <a:t>t</a:t>
            </a:r>
            <a:r>
              <a:rPr lang="en-US" sz="1600" dirty="0">
                <a:solidFill>
                  <a:schemeClr val="bg1"/>
                </a:solidFill>
                <a:latin typeface="Symbol" pitchFamily="2" charset="2"/>
                <a:cs typeface="Arial Narrow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cs typeface="Arial Narrow" panose="020B0604020202020204" pitchFamily="34" charset="0"/>
              </a:rPr>
              <a:t>(9,000 </a:t>
            </a:r>
            <a:r>
              <a:rPr lang="en-US" sz="1600" dirty="0" err="1">
                <a:solidFill>
                  <a:schemeClr val="bg1"/>
                </a:solidFill>
                <a:cs typeface="Arial Narrow" panose="020B0604020202020204" pitchFamily="34" charset="0"/>
              </a:rPr>
              <a:t>ms</a:t>
            </a:r>
            <a:r>
              <a:rPr lang="en-US" sz="1600" dirty="0">
                <a:solidFill>
                  <a:schemeClr val="bg1"/>
                </a:solidFill>
                <a:cs typeface="Arial Narrow" panose="020B0604020202020204" pitchFamily="34" charset="0"/>
              </a:rPr>
              <a:t>).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3E313C-64FF-1E49-9DAF-42FDB05B9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126" y="994224"/>
            <a:ext cx="4047067" cy="303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298F74-5333-0540-9A4B-5B4B9C6EB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94224"/>
            <a:ext cx="4267200" cy="3035300"/>
          </a:xfrm>
          <a:prstGeom prst="rect">
            <a:avLst/>
          </a:prstGeom>
        </p:spPr>
      </p:pic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74258BFE-1993-034F-B331-D0F7E3BFDD53}"/>
              </a:ext>
            </a:extLst>
          </p:cNvPr>
          <p:cNvSpPr/>
          <p:nvPr/>
        </p:nvSpPr>
        <p:spPr>
          <a:xfrm>
            <a:off x="932688" y="1418992"/>
            <a:ext cx="987552" cy="2834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B5A861-C304-0946-B665-916B2006B016}"/>
              </a:ext>
            </a:extLst>
          </p:cNvPr>
          <p:cNvSpPr txBox="1"/>
          <p:nvPr/>
        </p:nvSpPr>
        <p:spPr>
          <a:xfrm>
            <a:off x="1287399" y="1751201"/>
            <a:ext cx="987552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= 300 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4B6A9-894B-BE48-8613-63CB7903563D}"/>
              </a:ext>
            </a:extLst>
          </p:cNvPr>
          <p:cNvSpPr txBox="1"/>
          <p:nvPr/>
        </p:nvSpPr>
        <p:spPr>
          <a:xfrm>
            <a:off x="2274951" y="3163824"/>
            <a:ext cx="1729285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dwell time = 1000 s</a:t>
            </a:r>
          </a:p>
        </p:txBody>
      </p:sp>
    </p:spTree>
    <p:extLst>
      <p:ext uri="{BB962C8B-B14F-4D97-AF65-F5344CB8AC3E}">
        <p14:creationId xmlns:p14="http://schemas.microsoft.com/office/powerpoint/2010/main" val="641286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2061041" y="-2961499"/>
            <a:ext cx="5329501" cy="10238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F73E1A-EFA0-994D-86BC-474D03275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787" y="927687"/>
            <a:ext cx="4809899" cy="368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BFC7A1-A00F-694C-84E0-F737C7CFE470}"/>
              </a:ext>
            </a:extLst>
          </p:cNvPr>
          <p:cNvSpPr/>
          <p:nvPr/>
        </p:nvSpPr>
        <p:spPr>
          <a:xfrm>
            <a:off x="260795" y="927688"/>
            <a:ext cx="35329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Average electric field versus perturbation period (magnetic filed pulse) and the temperature margin of the CS conductor simulated with </a:t>
            </a:r>
            <a:r>
              <a:rPr lang="en-US" sz="1600" dirty="0" err="1">
                <a:solidFill>
                  <a:schemeClr val="bg1"/>
                </a:solidFill>
              </a:rPr>
              <a:t>JackPot</a:t>
            </a:r>
            <a:r>
              <a:rPr lang="en-US" sz="1600" dirty="0">
                <a:solidFill>
                  <a:schemeClr val="bg1"/>
                </a:solidFill>
              </a:rPr>
              <a:t>-THEA and compared to the quench electric field measured in SULTAN during </a:t>
            </a:r>
            <a:r>
              <a:rPr lang="en-US" sz="1600" i="1" dirty="0" err="1">
                <a:solidFill>
                  <a:schemeClr val="bg1"/>
                </a:solidFill>
              </a:rPr>
              <a:t>T</a:t>
            </a:r>
            <a:r>
              <a:rPr lang="en-US" sz="1600" baseline="-25000" dirty="0" err="1">
                <a:solidFill>
                  <a:schemeClr val="bg1"/>
                </a:solidFill>
              </a:rPr>
              <a:t>cs</a:t>
            </a:r>
            <a:r>
              <a:rPr lang="en-US" sz="1600" dirty="0">
                <a:solidFill>
                  <a:schemeClr val="bg1"/>
                </a:solidFill>
              </a:rPr>
              <a:t> tests.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992B63D-F133-524D-AB13-16BC42CA5F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46088"/>
          </a:xfrm>
          <a:prstGeom prst="rect">
            <a:avLst/>
          </a:prstGeom>
        </p:spPr>
        <p:txBody>
          <a:bodyPr/>
          <a:lstStyle>
            <a:lvl1pPr marL="128565" indent="-128565" algn="l" defTabSz="514259" rtl="0" eaLnBrk="1" latinLnBrk="0" hangingPunct="1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694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823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995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08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211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4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7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9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chemeClr val="accent1"/>
                </a:solidFill>
                <a:cs typeface="Arial" panose="020B0604020202020204" pitchFamily="34" charset="0"/>
              </a:rPr>
              <a:t>JackPot</a:t>
            </a:r>
            <a:r>
              <a:rPr lang="en-US" sz="3200" b="1" dirty="0">
                <a:solidFill>
                  <a:schemeClr val="accent1"/>
                </a:solidFill>
                <a:cs typeface="Arial" panose="020B0604020202020204" pitchFamily="34" charset="0"/>
              </a:rPr>
              <a:t>-THEA: </a:t>
            </a:r>
            <a:r>
              <a:rPr lang="en-US" sz="3200" b="1" i="1" dirty="0">
                <a:solidFill>
                  <a:schemeClr val="accent1"/>
                </a:solidFill>
                <a:cs typeface="Arial" panose="020B0604020202020204" pitchFamily="34" charset="0"/>
              </a:rPr>
              <a:t>E</a:t>
            </a:r>
            <a:r>
              <a:rPr lang="en-US" sz="3200" b="1" i="1" baseline="-25000" dirty="0">
                <a:solidFill>
                  <a:schemeClr val="accent1"/>
                </a:solidFill>
                <a:cs typeface="Arial" panose="020B0604020202020204" pitchFamily="34" charset="0"/>
              </a:rPr>
              <a:t>ave</a:t>
            </a:r>
            <a:r>
              <a:rPr lang="en-US" sz="3200" b="1" dirty="0">
                <a:solidFill>
                  <a:schemeClr val="accent1"/>
                </a:solidFill>
                <a:cs typeface="Arial" panose="020B0604020202020204" pitchFamily="34" charset="0"/>
              </a:rPr>
              <a:t> field threshold ITER CS conductor</a:t>
            </a:r>
          </a:p>
          <a:p>
            <a:pPr marL="0" indent="0">
              <a:buNone/>
            </a:pPr>
            <a:endParaRPr lang="en-US" sz="3200" b="1" dirty="0" err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4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2129279" y="-2877970"/>
            <a:ext cx="5329501" cy="1023861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6591E1-9474-9C42-BBBB-586C9F2549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46088"/>
          </a:xfrm>
          <a:prstGeom prst="rect">
            <a:avLst/>
          </a:prstGeom>
        </p:spPr>
        <p:txBody>
          <a:bodyPr/>
          <a:lstStyle>
            <a:lvl1pPr marL="128565" indent="-128565" algn="l" defTabSz="514259" rtl="0" eaLnBrk="1" latinLnBrk="0" hangingPunct="1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694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823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995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08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211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4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7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9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cs typeface="Arial" panose="020B0604020202020204" pitchFamily="34" charset="0"/>
              </a:rPr>
              <a:t>Proposal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351EBA-5FCB-F845-A298-094AD582CBDD}"/>
              </a:ext>
            </a:extLst>
          </p:cNvPr>
          <p:cNvSpPr/>
          <p:nvPr/>
        </p:nvSpPr>
        <p:spPr>
          <a:xfrm>
            <a:off x="77720" y="580841"/>
            <a:ext cx="88302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D001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Identify a scaling law for use of single time constant (from sinewave pulsed field) for linear ramped magnetic fields exploring influence of conductor geometry, B, shielding, ramp and dwell time with </a:t>
            </a:r>
            <a:r>
              <a:rPr lang="en-US" sz="1800" dirty="0" err="1">
                <a:solidFill>
                  <a:schemeClr val="bg1"/>
                </a:solidFill>
              </a:rPr>
              <a:t>JackPot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Validate single time constant scaling law against experimental data.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D002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Comparison between peak / average electric field threshold (as identified and reported previously) and MQE (analytical vs numerical).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D003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Transport current test of a SS CICC with Twente cable pattern, TPR-1, </a:t>
            </a:r>
            <a:r>
              <a:rPr lang="en-US" sz="1800" i="1" dirty="0">
                <a:solidFill>
                  <a:schemeClr val="bg1"/>
                </a:solidFill>
              </a:rPr>
              <a:t>L</a:t>
            </a:r>
            <a:r>
              <a:rPr lang="en-US" sz="1800" baseline="-25000" dirty="0">
                <a:solidFill>
                  <a:schemeClr val="bg1"/>
                </a:solidFill>
              </a:rPr>
              <a:t>p</a:t>
            </a:r>
            <a:r>
              <a:rPr lang="en-US" sz="1800" dirty="0">
                <a:solidFill>
                  <a:schemeClr val="bg1"/>
                </a:solidFill>
              </a:rPr>
              <a:t>1=100 mm, and 27% void fraction.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Alternatively with MgB</a:t>
            </a:r>
            <a:r>
              <a:rPr lang="en-US" sz="1800" baseline="-25000" dirty="0">
                <a:solidFill>
                  <a:schemeClr val="bg1"/>
                </a:solidFill>
              </a:rPr>
              <a:t>2</a:t>
            </a:r>
            <a:r>
              <a:rPr lang="en-US" sz="1800" dirty="0">
                <a:solidFill>
                  <a:schemeClr val="bg1"/>
                </a:solidFill>
              </a:rPr>
              <a:t> as innovation for DEMO Feeder and low field PF sections. Manufacture and testing of MgB</a:t>
            </a:r>
            <a:r>
              <a:rPr lang="en-US" sz="1800" baseline="-25000" dirty="0">
                <a:solidFill>
                  <a:schemeClr val="bg1"/>
                </a:solidFill>
              </a:rPr>
              <a:t>2</a:t>
            </a:r>
            <a:r>
              <a:rPr lang="en-US" sz="1800" dirty="0">
                <a:solidFill>
                  <a:schemeClr val="bg1"/>
                </a:solidFill>
              </a:rPr>
              <a:t> sub-size CICC to validate the optimized cable pattern evaluated with </a:t>
            </a:r>
            <a:r>
              <a:rPr lang="en-US" sz="1800" dirty="0" err="1">
                <a:solidFill>
                  <a:schemeClr val="bg1"/>
                </a:solidFill>
              </a:rPr>
              <a:t>JackPot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46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1905250" y="-3372182"/>
            <a:ext cx="5329501" cy="10238612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0" y="251"/>
            <a:ext cx="9144000" cy="446180"/>
          </a:xfrm>
        </p:spPr>
        <p:txBody>
          <a:bodyPr/>
          <a:lstStyle/>
          <a:p>
            <a:r>
              <a:rPr lang="en-US" b="1" cap="none" dirty="0"/>
              <a:t>DEMO TF – RW2: Twente Press test WP1 TF conductor (1)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90669"/>
            <a:ext cx="103929" cy="18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0" tIns="25715" rIns="51430" bIns="2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844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90669"/>
            <a:ext cx="103929" cy="18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0" tIns="25715" rIns="51430" bIns="2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844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266551" y="611448"/>
            <a:ext cx="1999350" cy="43465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1442" y="1304635"/>
            <a:ext cx="2769249" cy="3653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833015" y="443691"/>
            <a:ext cx="3310985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75" dirty="0">
                <a:solidFill>
                  <a:schemeClr val="bg1"/>
                </a:solidFill>
              </a:rPr>
              <a:t>Press sample section with slits, bolts, PU-coils, extensometers &amp; ISCR contacts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68835" y="2731153"/>
            <a:ext cx="3319376" cy="2226847"/>
            <a:chOff x="4211674" y="4855410"/>
            <a:chExt cx="5901689" cy="3959225"/>
          </a:xfrm>
        </p:grpSpPr>
        <p:pic>
          <p:nvPicPr>
            <p:cNvPr id="13" name="Picture 12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1674" y="4855410"/>
              <a:ext cx="5901689" cy="39592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580391" y="5397605"/>
              <a:ext cx="1610854" cy="44107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012" dirty="0"/>
                <a:t>Support plate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53040" y="5776542"/>
              <a:ext cx="2326220" cy="44107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012" dirty="0"/>
                <a:t>Displacement meters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38169" y="7385209"/>
              <a:ext cx="2075415" cy="44107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012" dirty="0"/>
                <a:t>Compensation coil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21004" y="6465690"/>
              <a:ext cx="1399950" cy="44107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012" dirty="0"/>
                <a:t>Pick-up coil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27F90CD-435F-FB4F-87D0-2F9BFEC5AB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587" y="532120"/>
            <a:ext cx="185166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2051517" y="-2942450"/>
            <a:ext cx="5329501" cy="10238612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034" y="4611621"/>
            <a:ext cx="1016354" cy="359429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0" y="251"/>
            <a:ext cx="4514434" cy="446180"/>
          </a:xfrm>
        </p:spPr>
        <p:txBody>
          <a:bodyPr/>
          <a:lstStyle/>
          <a:p>
            <a:r>
              <a:rPr lang="en-US" b="1" cap="none" dirty="0"/>
              <a:t>WORK DELAYED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3037" y="676705"/>
            <a:ext cx="83096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29" indent="-257129">
              <a:buFont typeface="Wingdings" pitchFamily="2" charset="2"/>
              <a:buChar char="§"/>
            </a:pPr>
            <a:r>
              <a:rPr lang="en-US" sz="2025" dirty="0">
                <a:solidFill>
                  <a:schemeClr val="bg1"/>
                </a:solidFill>
              </a:rPr>
              <a:t>MAG2018: WP2 DEMO TF (ENEA) sample AC loss cyclic load test in Press for 2018: sample received and work started </a:t>
            </a:r>
            <a:r>
              <a:rPr lang="en-US" sz="2025" dirty="0">
                <a:solidFill>
                  <a:srgbClr val="FFFF00"/>
                </a:solidFill>
              </a:rPr>
              <a:t>December 2019</a:t>
            </a:r>
            <a:r>
              <a:rPr lang="en-US" sz="2025" dirty="0">
                <a:solidFill>
                  <a:schemeClr val="bg1"/>
                </a:solidFill>
              </a:rPr>
              <a:t>. Test completion March2020.</a:t>
            </a:r>
          </a:p>
          <a:p>
            <a:pPr marL="257129" indent="-257129">
              <a:buFont typeface="Wingdings" pitchFamily="2" charset="2"/>
              <a:buChar char="§"/>
            </a:pPr>
            <a:r>
              <a:rPr lang="en-US" sz="2025" dirty="0">
                <a:solidFill>
                  <a:schemeClr val="bg1"/>
                </a:solidFill>
                <a:latin typeface="Calibri" panose="020F0502020204030204" pitchFamily="34" charset="0"/>
              </a:rPr>
              <a:t>MAG 2019: WP3 DEMO TF (CEA) sample; TFCNSS-1 conductor delivery </a:t>
            </a:r>
            <a:r>
              <a:rPr lang="en-US" sz="2025" dirty="0">
                <a:solidFill>
                  <a:srgbClr val="FFEF00"/>
                </a:solidFill>
                <a:latin typeface="Calibri" panose="020F0502020204030204" pitchFamily="34" charset="0"/>
              </a:rPr>
              <a:t>March-April 2020.</a:t>
            </a:r>
            <a:r>
              <a:rPr lang="en-US" sz="2025" dirty="0">
                <a:solidFill>
                  <a:schemeClr val="bg1"/>
                </a:solidFill>
                <a:latin typeface="Calibri" panose="020F0502020204030204" pitchFamily="34" charset="0"/>
              </a:rPr>
              <a:t> Press test completion August 2020.</a:t>
            </a:r>
          </a:p>
          <a:p>
            <a:pPr marL="257129" indent="-257129">
              <a:buFont typeface="Wingdings" pitchFamily="2" charset="2"/>
              <a:buChar char="§"/>
            </a:pPr>
            <a:endParaRPr lang="en-US" sz="2025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57129" indent="-257129">
              <a:buFont typeface="Wingdings" pitchFamily="2" charset="2"/>
              <a:buChar char="§"/>
            </a:pPr>
            <a:r>
              <a:rPr lang="en-US" sz="2025" i="1" dirty="0">
                <a:solidFill>
                  <a:schemeClr val="bg1"/>
                </a:solidFill>
                <a:latin typeface="Calibri" panose="020F0502020204030204" pitchFamily="34" charset="0"/>
              </a:rPr>
              <a:t>(The sample tested and reported during MAG18, was also delayed and actually belonged to MAG17).</a:t>
            </a:r>
            <a:endParaRPr lang="en-US" sz="2025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67480" y="127572"/>
            <a:ext cx="8001000" cy="48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kern="0" dirty="0">
                <a:solidFill>
                  <a:schemeClr val="accent1"/>
                </a:solidFill>
                <a:latin typeface="Arial Narrow"/>
                <a:cs typeface="Arial Narrow"/>
              </a:rPr>
              <a:t>Introduction; three CICC cable patterns</a:t>
            </a:r>
          </a:p>
        </p:txBody>
      </p:sp>
      <p:sp>
        <p:nvSpPr>
          <p:cNvPr id="22" name="Slide Number Placeholder 59"/>
          <p:cNvSpPr>
            <a:spLocks noGrp="1"/>
          </p:cNvSpPr>
          <p:nvPr>
            <p:ph type="sldNum" sz="quarter" idx="12"/>
          </p:nvPr>
        </p:nvSpPr>
        <p:spPr>
          <a:xfrm>
            <a:off x="8698522" y="4842274"/>
            <a:ext cx="329591" cy="198834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3</a:t>
            </a:r>
            <a:endParaRPr lang="en-US" noProof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E6EFC1-0A0A-794A-9C4D-362D4C12C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45620">
            <a:off x="45735" y="2102529"/>
            <a:ext cx="3063564" cy="17518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7182FEF-3B18-2141-906D-1F676E028E98}"/>
              </a:ext>
            </a:extLst>
          </p:cNvPr>
          <p:cNvSpPr/>
          <p:nvPr/>
        </p:nvSpPr>
        <p:spPr>
          <a:xfrm>
            <a:off x="0" y="1916627"/>
            <a:ext cx="3176336" cy="923330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endParaRPr lang="en-US" sz="1800">
              <a:solidFill>
                <a:srgbClr val="FFFF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sz="180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Soft copper strand around Nb</a:t>
            </a:r>
            <a:r>
              <a:rPr lang="en-US" sz="1800" baseline="-2500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  <a:r>
              <a:rPr lang="en-US" sz="180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Sn strands in short twist pitch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3620CD-024F-A144-868B-48AF7192436A}"/>
              </a:ext>
            </a:extLst>
          </p:cNvPr>
          <p:cNvSpPr/>
          <p:nvPr/>
        </p:nvSpPr>
        <p:spPr>
          <a:xfrm>
            <a:off x="3332093" y="2174612"/>
            <a:ext cx="2745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Twente design with twist pitch ratio close to one</a:t>
            </a:r>
          </a:p>
          <a:p>
            <a:pPr algn="ctr"/>
            <a:r>
              <a:rPr lang="en-US" sz="180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Short twist pitch version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4BE31A-353A-294D-8D53-DDED1B1298E1}"/>
              </a:ext>
            </a:extLst>
          </p:cNvPr>
          <p:cNvSpPr/>
          <p:nvPr/>
        </p:nvSpPr>
        <p:spPr>
          <a:xfrm>
            <a:off x="6485020" y="2174612"/>
            <a:ext cx="2201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ITER Baseline for comparison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A0B447-2895-CD45-94CF-688EF06DC11F}"/>
              </a:ext>
            </a:extLst>
          </p:cNvPr>
          <p:cNvSpPr/>
          <p:nvPr/>
        </p:nvSpPr>
        <p:spPr>
          <a:xfrm>
            <a:off x="155757" y="3157826"/>
            <a:ext cx="2745335" cy="136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F42C5C-2092-0D4F-8245-9B8D28A331C4}"/>
              </a:ext>
            </a:extLst>
          </p:cNvPr>
          <p:cNvSpPr/>
          <p:nvPr/>
        </p:nvSpPr>
        <p:spPr>
          <a:xfrm>
            <a:off x="2901091" y="3157826"/>
            <a:ext cx="528217" cy="17686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E56FBD-BB78-844B-85E8-9AC49464F6FD}"/>
              </a:ext>
            </a:extLst>
          </p:cNvPr>
          <p:cNvSpPr/>
          <p:nvPr/>
        </p:nvSpPr>
        <p:spPr>
          <a:xfrm>
            <a:off x="5911176" y="3073605"/>
            <a:ext cx="528217" cy="1852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759AD2-C910-814D-9AA5-B8A11C498E0B}"/>
              </a:ext>
            </a:extLst>
          </p:cNvPr>
          <p:cNvSpPr/>
          <p:nvPr/>
        </p:nvSpPr>
        <p:spPr>
          <a:xfrm>
            <a:off x="2901091" y="2602053"/>
            <a:ext cx="615801" cy="6239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687A86-1AB2-8040-8FBA-D320E36265B2}"/>
              </a:ext>
            </a:extLst>
          </p:cNvPr>
          <p:cNvSpPr/>
          <p:nvPr/>
        </p:nvSpPr>
        <p:spPr>
          <a:xfrm>
            <a:off x="-6026" y="2666480"/>
            <a:ext cx="259966" cy="805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D1595B-7496-9545-992D-2F3ABF9C4253}"/>
              </a:ext>
            </a:extLst>
          </p:cNvPr>
          <p:cNvSpPr txBox="1"/>
          <p:nvPr/>
        </p:nvSpPr>
        <p:spPr>
          <a:xfrm>
            <a:off x="167480" y="755792"/>
            <a:ext cx="8860633" cy="1477328"/>
          </a:xfrm>
          <a:prstGeom prst="rect">
            <a:avLst/>
          </a:prstGeom>
          <a:solidFill>
            <a:schemeClr val="tx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CWS design aims for more lateral strand support and less Nb</a:t>
            </a:r>
            <a:r>
              <a:rPr lang="en-US" sz="1800" baseline="-25000" dirty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Sn strand indentation. The Twente design aims for reduction of coupling loss and maximizing strand mechanical lateral support (TP ratio close-to-one). The CSMC-CEFTR cable pattern (close to ITER CS is taken as a reference.</a:t>
            </a:r>
          </a:p>
          <a:p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Three cabling twist patterns have been selected for further studies with full-size and sub-size CICCs.</a:t>
            </a:r>
          </a:p>
          <a:p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CICCs manufactured at ASIPP, Hefei, China and tested at Twente.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6DBA60-D8E5-ED4C-8D00-31CCB18EDB68}"/>
              </a:ext>
            </a:extLst>
          </p:cNvPr>
          <p:cNvSpPr txBox="1"/>
          <p:nvPr/>
        </p:nvSpPr>
        <p:spPr>
          <a:xfrm>
            <a:off x="0" y="4804946"/>
            <a:ext cx="201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UNIVERSITY OF TWENTE.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4CC485-7010-DE49-AFA8-A5E620A10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352" y="3294186"/>
            <a:ext cx="8580842" cy="145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278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46537"/>
            <a:ext cx="8783637" cy="549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</a:rPr>
              <a:t>New set sub-size CICCs with cabling variations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5ECAFC-C1CE-F340-B8EF-4BDD83D02FD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3453" y="1487913"/>
          <a:ext cx="7891203" cy="2808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80770">
                  <a:extLst>
                    <a:ext uri="{9D8B030D-6E8A-4147-A177-3AD203B41FA5}">
                      <a16:colId xmlns:a16="http://schemas.microsoft.com/office/drawing/2014/main" val="1960988482"/>
                    </a:ext>
                  </a:extLst>
                </a:gridCol>
                <a:gridCol w="815846">
                  <a:extLst>
                    <a:ext uri="{9D8B030D-6E8A-4147-A177-3AD203B41FA5}">
                      <a16:colId xmlns:a16="http://schemas.microsoft.com/office/drawing/2014/main" val="1852085726"/>
                    </a:ext>
                  </a:extLst>
                </a:gridCol>
                <a:gridCol w="1364433">
                  <a:extLst>
                    <a:ext uri="{9D8B030D-6E8A-4147-A177-3AD203B41FA5}">
                      <a16:colId xmlns:a16="http://schemas.microsoft.com/office/drawing/2014/main" val="37687120"/>
                    </a:ext>
                  </a:extLst>
                </a:gridCol>
                <a:gridCol w="2138080">
                  <a:extLst>
                    <a:ext uri="{9D8B030D-6E8A-4147-A177-3AD203B41FA5}">
                      <a16:colId xmlns:a16="http://schemas.microsoft.com/office/drawing/2014/main" val="1488661371"/>
                    </a:ext>
                  </a:extLst>
                </a:gridCol>
                <a:gridCol w="1097173">
                  <a:extLst>
                    <a:ext uri="{9D8B030D-6E8A-4147-A177-3AD203B41FA5}">
                      <a16:colId xmlns:a16="http://schemas.microsoft.com/office/drawing/2014/main" val="3904624795"/>
                    </a:ext>
                  </a:extLst>
                </a:gridCol>
                <a:gridCol w="1994901">
                  <a:extLst>
                    <a:ext uri="{9D8B030D-6E8A-4147-A177-3AD203B41FA5}">
                      <a16:colId xmlns:a16="http://schemas.microsoft.com/office/drawing/2014/main" val="3187325608"/>
                    </a:ext>
                  </a:extLst>
                </a:gridCol>
              </a:tblGrid>
              <a:tr h="5567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Design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Void fraction</a:t>
                      </a:r>
                    </a:p>
                    <a:p>
                      <a:pPr algn="ctr"/>
                      <a:r>
                        <a:rPr lang="en-US" sz="1600" dirty="0"/>
                        <a:t>[%]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Twist pitch lengths [mm]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cos</a:t>
                      </a:r>
                      <a:r>
                        <a:rPr lang="el-GR" sz="1600" baseline="0" dirty="0"/>
                        <a:t>θ</a:t>
                      </a:r>
                      <a:endParaRPr lang="en-US" sz="1600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Jacket inner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diameter [mm]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02943801"/>
                  </a:ext>
                </a:extLst>
              </a:tr>
              <a:tr h="3897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Twente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27.9 ± 1</a:t>
                      </a:r>
                      <a:endParaRPr 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58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66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76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0.941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11.95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226200740"/>
                  </a:ext>
                </a:extLst>
              </a:tr>
              <a:tr h="3897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Twente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28.0 ± 1</a:t>
                      </a:r>
                      <a:endParaRPr 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110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118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126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140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0.983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11.70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908873647"/>
                  </a:ext>
                </a:extLst>
              </a:tr>
              <a:tr h="3897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Twente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23.2 ± 1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58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66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76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0.945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11.55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52314877"/>
                  </a:ext>
                </a:extLst>
              </a:tr>
              <a:tr h="3897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Twente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32.3 ± 1</a:t>
                      </a:r>
                      <a:endParaRPr lang="en-US" sz="1600" b="1" dirty="0">
                        <a:solidFill>
                          <a:schemeClr val="accent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58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66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76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0.938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12.35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7109900"/>
                  </a:ext>
                </a:extLst>
              </a:tr>
              <a:tr h="2623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CSMC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32.6 ± 1</a:t>
                      </a:r>
                      <a:endParaRPr lang="en-US" sz="1600" b="1" dirty="0">
                        <a:solidFill>
                          <a:schemeClr val="accent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50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dirty="0"/>
                        <a:t>90</a:t>
                      </a:r>
                      <a:r>
                        <a:rPr lang="en-US" sz="1600" u="none" strike="noStrike" kern="1200" baseline="0" dirty="0"/>
                        <a:t>×</a:t>
                      </a:r>
                      <a:r>
                        <a:rPr lang="en-US" sz="1600" u="none" strike="noStrike" kern="1200" baseline="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60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0.966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12.20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07508105"/>
                  </a:ext>
                </a:extLst>
              </a:tr>
              <a:tr h="2623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CWS-I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32.5 ± 1</a:t>
                      </a:r>
                      <a:endParaRPr lang="en-US" sz="1600" b="1" dirty="0">
                        <a:solidFill>
                          <a:schemeClr val="accent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(40+10)</a:t>
                      </a:r>
                      <a:r>
                        <a:rPr lang="en-US" sz="1600" u="none" strike="noStrike" kern="1200" baseline="0" dirty="0"/>
                        <a:t>×60×90×</a:t>
                      </a:r>
                      <a:r>
                        <a:rPr lang="en-US" sz="1600" u="none" strike="noStrike" kern="1200" baseline="0" dirty="0">
                          <a:solidFill>
                            <a:srgbClr val="FF0000"/>
                          </a:solidFill>
                        </a:rPr>
                        <a:t>160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0.925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12.45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7758399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041A79E-9757-0242-937A-CBA1DDA1DC42}"/>
              </a:ext>
            </a:extLst>
          </p:cNvPr>
          <p:cNvSpPr txBox="1"/>
          <p:nvPr/>
        </p:nvSpPr>
        <p:spPr>
          <a:xfrm>
            <a:off x="110434" y="995308"/>
            <a:ext cx="8917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Strand diameter, </a:t>
            </a:r>
            <a:r>
              <a:rPr lang="en-US" sz="1600" i="1" dirty="0">
                <a:solidFill>
                  <a:schemeClr val="bg1"/>
                </a:solidFill>
              </a:rPr>
              <a:t>d</a:t>
            </a:r>
            <a:r>
              <a:rPr lang="en-US" sz="1600" i="1" baseline="-25000" dirty="0">
                <a:solidFill>
                  <a:schemeClr val="bg1"/>
                </a:solidFill>
              </a:rPr>
              <a:t>s</a:t>
            </a:r>
            <a:r>
              <a:rPr lang="en-US" sz="1600" dirty="0">
                <a:solidFill>
                  <a:schemeClr val="bg1"/>
                </a:solidFill>
              </a:rPr>
              <a:t> = 0.82 ± 0.005 mm, Layout = (2 Sc+1 Cu) × 3 × 4 × 4, tube wall thickness 1.5 mm</a:t>
            </a:r>
          </a:p>
        </p:txBody>
      </p:sp>
    </p:spTree>
    <p:extLst>
      <p:ext uri="{BB962C8B-B14F-4D97-AF65-F5344CB8AC3E}">
        <p14:creationId xmlns:p14="http://schemas.microsoft.com/office/powerpoint/2010/main" val="1552176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2061041" y="-2961499"/>
            <a:ext cx="5329501" cy="10238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BB391-5591-2A41-A66E-48F5C4659E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8242" y="1480827"/>
            <a:ext cx="3890617" cy="262734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CCDD1DE-DEE6-404F-B8E3-A5A399C45415}"/>
              </a:ext>
            </a:extLst>
          </p:cNvPr>
          <p:cNvSpPr txBox="1">
            <a:spLocks/>
          </p:cNvSpPr>
          <p:nvPr/>
        </p:nvSpPr>
        <p:spPr>
          <a:xfrm>
            <a:off x="244594" y="19183"/>
            <a:ext cx="8783518" cy="549739"/>
          </a:xfrm>
          <a:prstGeom prst="rect">
            <a:avLst/>
          </a:prstGeom>
        </p:spPr>
        <p:txBody>
          <a:bodyPr>
            <a:noAutofit/>
          </a:bodyPr>
          <a:lstStyle>
            <a:lvl1pPr marL="128565" indent="-128565" algn="l" defTabSz="514259" rtl="0" eaLnBrk="1" latinLnBrk="0" hangingPunct="1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694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823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995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08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211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4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7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9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chemeClr val="accent1"/>
                </a:solidFill>
              </a:rPr>
              <a:t>Interstrand</a:t>
            </a:r>
            <a:r>
              <a:rPr lang="en-US" sz="3200" b="1" dirty="0">
                <a:solidFill>
                  <a:schemeClr val="accent1"/>
                </a:solidFill>
              </a:rPr>
              <a:t> contact resistance sub-size CICCs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4EC1E1D-5561-094E-9A6D-D199B3BC7E9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8118" y="1516352"/>
          <a:ext cx="5300527" cy="3223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30048DB-B471-8D45-934C-AB5FCBA93F7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94" y="636199"/>
            <a:ext cx="1626101" cy="15247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BDDD56-058D-C845-8A3B-A257BE3C8103}"/>
              </a:ext>
            </a:extLst>
          </p:cNvPr>
          <p:cNvSpPr/>
          <p:nvPr/>
        </p:nvSpPr>
        <p:spPr>
          <a:xfrm>
            <a:off x="1868350" y="638865"/>
            <a:ext cx="1291014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Selected strand set from each cable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DB864F-5F44-1A49-9C76-B6AC01B7C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076" y="1188604"/>
            <a:ext cx="3440802" cy="20147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2720B6-9075-514E-B121-ABA4BFF4267D}"/>
              </a:ext>
            </a:extLst>
          </p:cNvPr>
          <p:cNvSpPr/>
          <p:nvPr/>
        </p:nvSpPr>
        <p:spPr>
          <a:xfrm>
            <a:off x="2785912" y="4739805"/>
            <a:ext cx="2548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Cables 3, 4 and 5 similar </a:t>
            </a:r>
            <a:r>
              <a:rPr lang="en-US" sz="1400" i="1" dirty="0" err="1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</a:t>
            </a:r>
            <a:r>
              <a:rPr lang="en-US" sz="1400" baseline="-25000" dirty="0" err="1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</a:t>
            </a:r>
            <a:r>
              <a:rPr lang="en-US" sz="14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range.</a:t>
            </a:r>
          </a:p>
        </p:txBody>
      </p:sp>
    </p:spTree>
    <p:extLst>
      <p:ext uri="{BB962C8B-B14F-4D97-AF65-F5344CB8AC3E}">
        <p14:creationId xmlns:p14="http://schemas.microsoft.com/office/powerpoint/2010/main" val="17288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112801"/>
            <a:ext cx="7775575" cy="54927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</a:rPr>
              <a:t>AC Loss results sub-size CICCs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DB5BFF-8E54-D248-8C4F-7A3A6FD26D71}"/>
              </a:ext>
            </a:extLst>
          </p:cNvPr>
          <p:cNvSpPr/>
          <p:nvPr/>
        </p:nvSpPr>
        <p:spPr>
          <a:xfrm>
            <a:off x="5317724" y="1796075"/>
            <a:ext cx="3826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Irrespective of cable parametric variations or low void fraction, all 4 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Twente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cables show lowest coupling loss.</a:t>
            </a:r>
          </a:p>
          <a:p>
            <a:endParaRPr lang="en-US" sz="1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1400" b="1" dirty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CWS-I</a:t>
            </a:r>
            <a:r>
              <a:rPr lang="en-US" sz="1400" dirty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highest coupling loss, 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CSMC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is in between.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595671-5656-7B42-A0B1-E82BBAC6CF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50" y="966107"/>
            <a:ext cx="5183674" cy="3568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26D68B-4652-9242-9DFF-63FEA0486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682" y="2806419"/>
            <a:ext cx="3409376" cy="2045626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ABE2D50-4A28-3D41-9DDE-3267F40F0CD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22917" y="169038"/>
          <a:ext cx="2599141" cy="1570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8262">
                  <a:extLst>
                    <a:ext uri="{9D8B030D-6E8A-4147-A177-3AD203B41FA5}">
                      <a16:colId xmlns:a16="http://schemas.microsoft.com/office/drawing/2014/main" val="1960988482"/>
                    </a:ext>
                  </a:extLst>
                </a:gridCol>
                <a:gridCol w="579835">
                  <a:extLst>
                    <a:ext uri="{9D8B030D-6E8A-4147-A177-3AD203B41FA5}">
                      <a16:colId xmlns:a16="http://schemas.microsoft.com/office/drawing/2014/main" val="1852085726"/>
                    </a:ext>
                  </a:extLst>
                </a:gridCol>
                <a:gridCol w="541537">
                  <a:extLst>
                    <a:ext uri="{9D8B030D-6E8A-4147-A177-3AD203B41FA5}">
                      <a16:colId xmlns:a16="http://schemas.microsoft.com/office/drawing/2014/main" val="37687120"/>
                    </a:ext>
                  </a:extLst>
                </a:gridCol>
                <a:gridCol w="1269507">
                  <a:extLst>
                    <a:ext uri="{9D8B030D-6E8A-4147-A177-3AD203B41FA5}">
                      <a16:colId xmlns:a16="http://schemas.microsoft.com/office/drawing/2014/main" val="1488661371"/>
                    </a:ext>
                  </a:extLst>
                </a:gridCol>
              </a:tblGrid>
              <a:tr h="1698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#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Design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VF [%]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>
                          <a:latin typeface="Calibri" panose="020F0502020204030204" pitchFamily="34" charset="0"/>
                        </a:rPr>
                        <a:t>L</a:t>
                      </a:r>
                      <a:r>
                        <a:rPr lang="en-US" sz="1000" baseline="-25000" dirty="0" err="1"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1000" dirty="0" err="1">
                          <a:latin typeface="Calibri" panose="020F0502020204030204" pitchFamily="34" charset="0"/>
                        </a:rPr>
                        <a:t>’s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 [mm]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402943801"/>
                  </a:ext>
                </a:extLst>
              </a:tr>
              <a:tr h="1698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Twente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</a:rPr>
                        <a:t>27.9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58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66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76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226200740"/>
                  </a:ext>
                </a:extLst>
              </a:tr>
              <a:tr h="1698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Calibri" panose="020F0502020204030204" pitchFamily="34" charset="0"/>
                        </a:rPr>
                        <a:t>Twente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</a:rPr>
                        <a:t>28.0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110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118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126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2908873647"/>
                  </a:ext>
                </a:extLst>
              </a:tr>
              <a:tr h="1698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Calibri" panose="020F0502020204030204" pitchFamily="34" charset="0"/>
                        </a:rPr>
                        <a:t>Twente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23.2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58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66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76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652314877"/>
                  </a:ext>
                </a:extLst>
              </a:tr>
              <a:tr h="1698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Calibri" panose="020F0502020204030204" pitchFamily="34" charset="0"/>
                        </a:rPr>
                        <a:t>Twente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</a:rPr>
                        <a:t>32.3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58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66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76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587109900"/>
                  </a:ext>
                </a:extLst>
              </a:tr>
              <a:tr h="1698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CSMC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</a:rPr>
                        <a:t>32.6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dirty="0">
                          <a:latin typeface="Calibri" panose="020F0502020204030204" pitchFamily="34" charset="0"/>
                        </a:rPr>
                        <a:t>90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</a:t>
                      </a:r>
                      <a:r>
                        <a:rPr lang="en-US" sz="1000" u="none" strike="noStrike" kern="1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507508105"/>
                  </a:ext>
                </a:extLst>
              </a:tr>
              <a:tr h="1698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6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CWS-I</a:t>
                      </a:r>
                      <a:endParaRPr 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</a:rPr>
                        <a:t>32.5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</a:rPr>
                        <a:t>(40+10)</a:t>
                      </a:r>
                      <a:r>
                        <a:rPr lang="en-US" sz="1000" u="none" strike="noStrike" kern="1200" baseline="0" dirty="0">
                          <a:latin typeface="Calibri" panose="020F0502020204030204" pitchFamily="34" charset="0"/>
                        </a:rPr>
                        <a:t>×60×90×</a:t>
                      </a:r>
                      <a:r>
                        <a:rPr lang="en-US" sz="1000" u="none" strike="noStrike" kern="1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160</a:t>
                      </a:r>
                      <a:endParaRPr lang="en-US" sz="1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2775839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09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>
                <a:solidFill>
                  <a:schemeClr val="bg1"/>
                </a:solidFill>
              </a:rPr>
              <a:pPr/>
              <a:t>6</a:t>
            </a:fld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82366" y="116890"/>
            <a:ext cx="7775378" cy="5497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Strand indentation in Full-Size CICCs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13549-3F65-B54B-9ACD-36109C99FBFD}"/>
              </a:ext>
            </a:extLst>
          </p:cNvPr>
          <p:cNvSpPr/>
          <p:nvPr/>
        </p:nvSpPr>
        <p:spPr>
          <a:xfrm>
            <a:off x="182366" y="3943171"/>
            <a:ext cx="2767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 Narrow" panose="020B0606020202030204" pitchFamily="34" charset="0"/>
              </a:rPr>
              <a:t>Strands are highly deformed and disordered </a:t>
            </a:r>
          </a:p>
          <a:p>
            <a:pPr algn="ctr"/>
            <a:r>
              <a:rPr lang="en-US" sz="1800">
                <a:solidFill>
                  <a:schemeClr val="bg1"/>
                </a:solidFill>
                <a:latin typeface="Arial Narrow" panose="020B0606020202030204" pitchFamily="34" charset="0"/>
              </a:rPr>
              <a:t>Damage Cr coating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F22377-7202-744D-BD89-E3A638526E3B}"/>
              </a:ext>
            </a:extLst>
          </p:cNvPr>
          <p:cNvSpPr/>
          <p:nvPr/>
        </p:nvSpPr>
        <p:spPr>
          <a:xfrm>
            <a:off x="3066116" y="3943171"/>
            <a:ext cx="2910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No visible strand indentation and strands are well ordered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69CD97-7108-4C4F-A2A7-D7E96EBC4F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6" y="962782"/>
            <a:ext cx="8751377" cy="2890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BFB2518-7CDA-104C-B14A-BB559FCC5029}"/>
              </a:ext>
            </a:extLst>
          </p:cNvPr>
          <p:cNvSpPr/>
          <p:nvPr/>
        </p:nvSpPr>
        <p:spPr>
          <a:xfrm>
            <a:off x="6092343" y="3943171"/>
            <a:ext cx="2847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Visible strand indentation and disorder but less compared to CWS-I, but more compared to Twente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9FEC3-C1A2-EC4D-8D08-5B72AB484F2E}"/>
              </a:ext>
            </a:extLst>
          </p:cNvPr>
          <p:cNvSpPr/>
          <p:nvPr/>
        </p:nvSpPr>
        <p:spPr>
          <a:xfrm>
            <a:off x="281121" y="1039188"/>
            <a:ext cx="949748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 Narrow" panose="020B0606020202030204" pitchFamily="34" charset="0"/>
              </a:rPr>
              <a:t>CWS – 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3E6C2B-09BF-8C43-B2B0-259D00632627}"/>
              </a:ext>
            </a:extLst>
          </p:cNvPr>
          <p:cNvSpPr/>
          <p:nvPr/>
        </p:nvSpPr>
        <p:spPr>
          <a:xfrm>
            <a:off x="3066116" y="1039188"/>
            <a:ext cx="820109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 Narrow" panose="020B0606020202030204" pitchFamily="34" charset="0"/>
              </a:rPr>
              <a:t>Twente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8DC1A3-0FA1-244F-8E26-F72DC65EA350}"/>
              </a:ext>
            </a:extLst>
          </p:cNvPr>
          <p:cNvSpPr/>
          <p:nvPr/>
        </p:nvSpPr>
        <p:spPr>
          <a:xfrm>
            <a:off x="6182354" y="1039188"/>
            <a:ext cx="740960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CSMC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0EB1F3-631F-8943-9909-091045619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2343" y="140752"/>
            <a:ext cx="2852013" cy="719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8F5832-6475-C542-AFBE-DC3275D4F84F}"/>
              </a:ext>
            </a:extLst>
          </p:cNvPr>
          <p:cNvSpPr txBox="1"/>
          <p:nvPr/>
        </p:nvSpPr>
        <p:spPr>
          <a:xfrm>
            <a:off x="0" y="4804946"/>
            <a:ext cx="201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UNIVERSITY OF TWENTE.</a:t>
            </a:r>
          </a:p>
        </p:txBody>
      </p:sp>
    </p:spTree>
    <p:extLst>
      <p:ext uri="{BB962C8B-B14F-4D97-AF65-F5344CB8AC3E}">
        <p14:creationId xmlns:p14="http://schemas.microsoft.com/office/powerpoint/2010/main" val="2155461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>
                <a:solidFill>
                  <a:schemeClr val="bg1"/>
                </a:solidFill>
              </a:rPr>
              <a:pPr/>
              <a:t>7</a:t>
            </a:fld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12BE9-BEB7-F144-BA1B-475D8C6F3B20}"/>
              </a:ext>
            </a:extLst>
          </p:cNvPr>
          <p:cNvSpPr txBox="1"/>
          <p:nvPr/>
        </p:nvSpPr>
        <p:spPr>
          <a:xfrm>
            <a:off x="0" y="4804946"/>
            <a:ext cx="201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UNIVERSITY OF TWENTE.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5EA6D09-AB31-D549-98D3-0218B2CE1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8C98356-DE37-1149-926A-9C25A8C19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1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64C18-81B3-3A4B-B302-D5CF1A93B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010" y="0"/>
            <a:ext cx="7775378" cy="549739"/>
          </a:xfrm>
        </p:spPr>
        <p:txBody>
          <a:bodyPr/>
          <a:lstStyle/>
          <a:p>
            <a:r>
              <a:rPr lang="en-US" i="1" dirty="0" err="1">
                <a:solidFill>
                  <a:schemeClr val="accent1"/>
                </a:solidFill>
              </a:rPr>
              <a:t>I</a:t>
            </a:r>
            <a:r>
              <a:rPr lang="en-US" i="1" baseline="-25000" dirty="0" err="1">
                <a:solidFill>
                  <a:schemeClr val="accent1"/>
                </a:solidFill>
              </a:rPr>
              <a:t>c</a:t>
            </a:r>
            <a:r>
              <a:rPr lang="en-US" i="1" dirty="0">
                <a:solidFill>
                  <a:schemeClr val="accent1"/>
                </a:solidFill>
              </a:rPr>
              <a:t>(B)</a:t>
            </a:r>
            <a:r>
              <a:rPr lang="en-US" dirty="0">
                <a:solidFill>
                  <a:schemeClr val="accent1"/>
                </a:solidFill>
              </a:rPr>
              <a:t> ITER barrel</a:t>
            </a:r>
          </a:p>
        </p:txBody>
      </p:sp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9641ACD8-0D6B-2C41-992C-3BDD838947A4}"/>
              </a:ext>
            </a:extLst>
          </p:cNvPr>
          <p:cNvSpPr txBox="1">
            <a:spLocks/>
          </p:cNvSpPr>
          <p:nvPr/>
        </p:nvSpPr>
        <p:spPr>
          <a:xfrm>
            <a:off x="8698521" y="4842274"/>
            <a:ext cx="329591" cy="198834"/>
          </a:xfrm>
          <a:prstGeom prst="rect">
            <a:avLst/>
          </a:prstGeom>
        </p:spPr>
        <p:txBody>
          <a:bodyPr vert="horz" lIns="57592" tIns="28797" rIns="57592" bIns="28797" rtlCol="0" anchor="ctr"/>
          <a:lstStyle>
            <a:defPPr>
              <a:defRPr lang="nl-NL"/>
            </a:defPPr>
            <a:lvl1pPr marL="0" algn="r" defTabSz="767939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3969" algn="l" defTabSz="767939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7939" algn="l" defTabSz="767939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1906" algn="l" defTabSz="767939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5876" algn="l" defTabSz="767939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19845" algn="l" defTabSz="767939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3815" algn="l" defTabSz="767939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7783" algn="l" defTabSz="767939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71753" algn="l" defTabSz="767939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9CC7F-86E1-48DE-82DC-E9AC50D04532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726257-65F6-2648-807A-A32B98F3C306}"/>
              </a:ext>
            </a:extLst>
          </p:cNvPr>
          <p:cNvSpPr/>
          <p:nvPr/>
        </p:nvSpPr>
        <p:spPr>
          <a:xfrm>
            <a:off x="4199466" y="646017"/>
            <a:ext cx="48286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4 strands extracted from each CICC, before heat treatment, heat treated and tested on ITER barrel.</a:t>
            </a:r>
          </a:p>
          <a:p>
            <a:endParaRPr lang="en-U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Un-cabled similar strands measured as reference.</a:t>
            </a:r>
          </a:p>
          <a:p>
            <a:endParaRPr lang="en-US" sz="18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800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Ic</a:t>
            </a: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800" i="1" dirty="0">
                <a:solidFill>
                  <a:schemeClr val="bg1"/>
                </a:solidFill>
                <a:latin typeface="Arial Narrow" panose="020B0606020202030204" pitchFamily="34" charset="0"/>
              </a:rPr>
              <a:t>B</a:t>
            </a: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) results show that strands have good performance, except for cable 6 (CWS), </a:t>
            </a:r>
            <a:r>
              <a:rPr lang="en-US" sz="1800" dirty="0">
                <a:solidFill>
                  <a:srgbClr val="FFEF00"/>
                </a:solidFill>
                <a:latin typeface="Arial Narrow" panose="020B0606020202030204" pitchFamily="34" charset="0"/>
              </a:rPr>
              <a:t>10% at 13 T</a:t>
            </a: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4A5D56A-75E4-5549-9B45-7BB7E41E5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985364"/>
              </p:ext>
            </p:extLst>
          </p:nvPr>
        </p:nvGraphicFramePr>
        <p:xfrm>
          <a:off x="4591251" y="2773621"/>
          <a:ext cx="4013734" cy="186680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02091">
                  <a:extLst>
                    <a:ext uri="{9D8B030D-6E8A-4147-A177-3AD203B41FA5}">
                      <a16:colId xmlns:a16="http://schemas.microsoft.com/office/drawing/2014/main" val="1960988482"/>
                    </a:ext>
                  </a:extLst>
                </a:gridCol>
                <a:gridCol w="682330">
                  <a:extLst>
                    <a:ext uri="{9D8B030D-6E8A-4147-A177-3AD203B41FA5}">
                      <a16:colId xmlns:a16="http://schemas.microsoft.com/office/drawing/2014/main" val="1852085726"/>
                    </a:ext>
                  </a:extLst>
                </a:gridCol>
                <a:gridCol w="1141137">
                  <a:extLst>
                    <a:ext uri="{9D8B030D-6E8A-4147-A177-3AD203B41FA5}">
                      <a16:colId xmlns:a16="http://schemas.microsoft.com/office/drawing/2014/main" val="37687120"/>
                    </a:ext>
                  </a:extLst>
                </a:gridCol>
                <a:gridCol w="1788176">
                  <a:extLst>
                    <a:ext uri="{9D8B030D-6E8A-4147-A177-3AD203B41FA5}">
                      <a16:colId xmlns:a16="http://schemas.microsoft.com/office/drawing/2014/main" val="1488661371"/>
                    </a:ext>
                  </a:extLst>
                </a:gridCol>
              </a:tblGrid>
              <a:tr h="27527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#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Design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VF [%]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TP lengths [mm]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943801"/>
                  </a:ext>
                </a:extLst>
              </a:tr>
              <a:tr h="26525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Twente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27.9 ± 1</a:t>
                      </a:r>
                      <a:endParaRPr lang="en-US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58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66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76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200740"/>
                  </a:ext>
                </a:extLst>
              </a:tr>
              <a:tr h="26525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Twente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28.0 ± 1</a:t>
                      </a:r>
                      <a:endParaRPr lang="en-US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110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118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126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140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873647"/>
                  </a:ext>
                </a:extLst>
              </a:tr>
              <a:tr h="26525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Twente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23.2 ± 1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58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66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76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314877"/>
                  </a:ext>
                </a:extLst>
              </a:tr>
              <a:tr h="26525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Twente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</a:rPr>
                        <a:t>32.3 ± 1</a:t>
                      </a:r>
                      <a:endParaRPr lang="en-US" sz="1000" b="1" dirty="0">
                        <a:solidFill>
                          <a:schemeClr val="accent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58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66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76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109900"/>
                  </a:ext>
                </a:extLst>
              </a:tr>
              <a:tr h="26525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CSMC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</a:rPr>
                        <a:t>32.6 ± 1</a:t>
                      </a:r>
                      <a:endParaRPr lang="en-US" sz="1000" b="1" dirty="0">
                        <a:solidFill>
                          <a:schemeClr val="accent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25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50</a:t>
                      </a:r>
                      <a:r>
                        <a:rPr lang="en-US" sz="1000" u="none" strike="noStrike" kern="1200" baseline="0" dirty="0"/>
                        <a:t>×</a:t>
                      </a:r>
                      <a:r>
                        <a:rPr lang="en-US" sz="1000" dirty="0"/>
                        <a:t>90</a:t>
                      </a:r>
                      <a:r>
                        <a:rPr lang="en-US" sz="1000" u="none" strike="noStrike" kern="1200" baseline="0" dirty="0"/>
                        <a:t>×1</a:t>
                      </a:r>
                      <a:r>
                        <a:rPr lang="en-US" sz="1000" dirty="0"/>
                        <a:t>60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508105"/>
                  </a:ext>
                </a:extLst>
              </a:tr>
              <a:tr h="26525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CWS-I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</a:rPr>
                        <a:t>32.5 ± 1</a:t>
                      </a:r>
                      <a:endParaRPr lang="en-US" sz="1000" b="1" dirty="0">
                        <a:solidFill>
                          <a:schemeClr val="accent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(40+10)</a:t>
                      </a:r>
                      <a:r>
                        <a:rPr lang="en-US" sz="1000" u="none" strike="noStrike" kern="1200" baseline="0" dirty="0"/>
                        <a:t>×60×90×160</a:t>
                      </a:r>
                      <a:endParaRPr lang="en-US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8399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9DED74C-20FE-4946-A705-72BFC63BB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25" y="714255"/>
            <a:ext cx="3926174" cy="392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1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6466" y="931278"/>
            <a:ext cx="7840133" cy="340365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Twente cable design lowest coupling loss for both full and sub-size CICCs; with CSMC 4 and CWS 8 X higher coupling loss (same void fraction).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For low void fraction (23%), coupling loss still 2X lower than ITER CS STP.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No strand deformation observed for Twente design, strong deformation in CWS, intermediate in CSMC.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Extracted strands show degraded performance for CWS design (10%), other samples perform like non-cabled reference.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>
                <a:solidFill>
                  <a:schemeClr val="bg1"/>
                </a:solidFill>
              </a:rPr>
              <a:pPr/>
              <a:t>8</a:t>
            </a:fld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4010" y="0"/>
            <a:ext cx="7775378" cy="54973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12BE9-BEB7-F144-BA1B-475D8C6F3B20}"/>
              </a:ext>
            </a:extLst>
          </p:cNvPr>
          <p:cNvSpPr txBox="1"/>
          <p:nvPr/>
        </p:nvSpPr>
        <p:spPr>
          <a:xfrm>
            <a:off x="0" y="4804946"/>
            <a:ext cx="201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UNIVERSITY OF TWENTE.</a:t>
            </a:r>
          </a:p>
        </p:txBody>
      </p:sp>
    </p:spTree>
    <p:extLst>
      <p:ext uri="{BB962C8B-B14F-4D97-AF65-F5344CB8AC3E}">
        <p14:creationId xmlns:p14="http://schemas.microsoft.com/office/powerpoint/2010/main" val="381366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4F9BFB-0F69-C64D-9F68-33B4676DAA6E}"/>
              </a:ext>
            </a:extLst>
          </p:cNvPr>
          <p:cNvSpPr/>
          <p:nvPr/>
        </p:nvSpPr>
        <p:spPr>
          <a:xfrm>
            <a:off x="171542" y="699190"/>
            <a:ext cx="8691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Coupling loss for sinusoidal and trapezoidal applied magnetic field.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07EA9B-6F16-E543-9639-66B4CDDBB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58" y="1144687"/>
            <a:ext cx="3266432" cy="244982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F537398-2060-AD47-93A9-0A4A9FC5E1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95814"/>
          </a:xfrm>
          <a:prstGeom prst="rect">
            <a:avLst/>
          </a:prstGeom>
        </p:spPr>
        <p:txBody>
          <a:bodyPr>
            <a:noAutofit/>
          </a:bodyPr>
          <a:lstStyle>
            <a:lvl1pPr marL="128565" indent="-128565" algn="l" defTabSz="514259" rtl="0" eaLnBrk="1" latinLnBrk="0" hangingPunct="1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694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823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995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082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211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4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70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9" indent="-128565" algn="l" defTabSz="514259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accent1"/>
                </a:solidFill>
              </a:rPr>
              <a:t>Single </a:t>
            </a:r>
            <a:r>
              <a:rPr lang="en-US" sz="3600" b="1" i="1" dirty="0" err="1">
                <a:solidFill>
                  <a:schemeClr val="accent1"/>
                </a:solidFill>
              </a:rPr>
              <a:t>n</a:t>
            </a:r>
            <a:r>
              <a:rPr lang="en-US" sz="3600" b="1" i="1" dirty="0" err="1">
                <a:solidFill>
                  <a:schemeClr val="accent1"/>
                </a:solidFill>
                <a:latin typeface="Symbol" pitchFamily="2" charset="2"/>
              </a:rPr>
              <a:t>t</a:t>
            </a:r>
            <a:r>
              <a:rPr lang="en-US" sz="3600" b="1" dirty="0">
                <a:solidFill>
                  <a:schemeClr val="accent1"/>
                </a:solidFill>
                <a:latin typeface="Symbol" pitchFamily="2" charset="2"/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for simple coupling loss calculation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78D7A-46F4-2340-89ED-C06664507DD6}"/>
              </a:ext>
            </a:extLst>
          </p:cNvPr>
          <p:cNvSpPr/>
          <p:nvPr/>
        </p:nvSpPr>
        <p:spPr>
          <a:xfrm>
            <a:off x="4794693" y="4628357"/>
            <a:ext cx="4267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P. </a:t>
            </a:r>
            <a:r>
              <a:rPr lang="en-US" sz="1000" dirty="0" err="1">
                <a:solidFill>
                  <a:schemeClr val="bg1"/>
                </a:solidFill>
              </a:rPr>
              <a:t>Bruzzone</a:t>
            </a:r>
            <a:r>
              <a:rPr lang="en-US" sz="1000" dirty="0">
                <a:solidFill>
                  <a:schemeClr val="bg1"/>
                </a:solidFill>
              </a:rPr>
              <a:t>, A new test method of AC loss assessment for fusion conductors, </a:t>
            </a:r>
            <a:r>
              <a:rPr lang="en-US" sz="1000" dirty="0" err="1">
                <a:solidFill>
                  <a:schemeClr val="bg1"/>
                </a:solidFill>
              </a:rPr>
              <a:t>Fus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Eng</a:t>
            </a:r>
            <a:r>
              <a:rPr lang="en-US" sz="1000" dirty="0">
                <a:solidFill>
                  <a:schemeClr val="bg1"/>
                </a:solidFill>
              </a:rPr>
              <a:t> Des 146 (2019) 928–931.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4B9000-7DF3-5347-A611-4B8A334525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" b="-17"/>
          <a:stretch/>
        </p:blipFill>
        <p:spPr>
          <a:xfrm>
            <a:off x="5408560" y="1179038"/>
            <a:ext cx="3040044" cy="245259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6DF83F-FC3C-D545-8BC9-52DCC0F80E7D}"/>
              </a:ext>
            </a:extLst>
          </p:cNvPr>
          <p:cNvSpPr/>
          <p:nvPr/>
        </p:nvSpPr>
        <p:spPr>
          <a:xfrm>
            <a:off x="4794693" y="35945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Values of </a:t>
            </a:r>
            <a:r>
              <a:rPr lang="en-US" sz="1800" i="1" dirty="0" err="1">
                <a:solidFill>
                  <a:schemeClr val="bg1"/>
                </a:solidFill>
              </a:rPr>
              <a:t>nτ</a:t>
            </a:r>
            <a:r>
              <a:rPr lang="en-US" sz="1800" dirty="0">
                <a:solidFill>
                  <a:schemeClr val="bg1"/>
                </a:solidFill>
              </a:rPr>
              <a:t>-pulse from energy measured on trapezoidal runs, after subtracting </a:t>
            </a:r>
            <a:r>
              <a:rPr lang="en-US" sz="1800" i="1" dirty="0" err="1">
                <a:solidFill>
                  <a:schemeClr val="bg1"/>
                </a:solidFill>
              </a:rPr>
              <a:t>Q</a:t>
            </a:r>
            <a:r>
              <a:rPr lang="en-US" sz="1800" baseline="-25000" dirty="0" err="1">
                <a:solidFill>
                  <a:schemeClr val="bg1"/>
                </a:solidFill>
              </a:rPr>
              <a:t>hyst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42F869-7A96-174A-AC7D-E1E24F7CB2A5}"/>
              </a:ext>
            </a:extLst>
          </p:cNvPr>
          <p:cNvSpPr/>
          <p:nvPr/>
        </p:nvSpPr>
        <p:spPr>
          <a:xfrm>
            <a:off x="222693" y="36316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Magnetic field pulse comparison with </a:t>
            </a:r>
            <a:r>
              <a:rPr lang="en-US" sz="1800" dirty="0" err="1">
                <a:solidFill>
                  <a:schemeClr val="bg1"/>
                </a:solidFill>
              </a:rPr>
              <a:t>JackPot</a:t>
            </a:r>
            <a:r>
              <a:rPr lang="en-US" sz="1800" dirty="0">
                <a:solidFill>
                  <a:schemeClr val="bg1"/>
                </a:solidFill>
              </a:rPr>
              <a:t>-ACDC for sinus and trapezoidal runs with different </a:t>
            </a:r>
            <a:r>
              <a:rPr lang="en-US" sz="1800" dirty="0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en-US" sz="1800" i="1" dirty="0">
                <a:solidFill>
                  <a:schemeClr val="bg1"/>
                </a:solidFill>
              </a:rPr>
              <a:t>B </a:t>
            </a:r>
            <a:r>
              <a:rPr lang="en-US" sz="1800" dirty="0">
                <a:solidFill>
                  <a:schemeClr val="bg1"/>
                </a:solidFill>
              </a:rPr>
              <a:t>and </a:t>
            </a:r>
            <a:r>
              <a:rPr lang="en-US" sz="1800" i="1" dirty="0">
                <a:solidFill>
                  <a:schemeClr val="bg1"/>
                </a:solidFill>
              </a:rPr>
              <a:t>dB/</a:t>
            </a:r>
            <a:r>
              <a:rPr lang="en-US" sz="1800" i="1" dirty="0" err="1">
                <a:solidFill>
                  <a:schemeClr val="bg1"/>
                </a:solidFill>
              </a:rPr>
              <a:t>dt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i="1" dirty="0" err="1">
                <a:solidFill>
                  <a:schemeClr val="bg1"/>
                </a:solidFill>
              </a:rPr>
              <a:t>Q</a:t>
            </a:r>
            <a:r>
              <a:rPr lang="en-US" sz="1800" baseline="-25000" dirty="0" err="1">
                <a:solidFill>
                  <a:schemeClr val="bg1"/>
                </a:solidFill>
              </a:rPr>
              <a:t>hyst</a:t>
            </a:r>
            <a:r>
              <a:rPr lang="en-US" sz="1800" dirty="0">
                <a:solidFill>
                  <a:schemeClr val="bg1"/>
                </a:solidFill>
              </a:rPr>
              <a:t>=zero.</a:t>
            </a:r>
          </a:p>
        </p:txBody>
      </p:sp>
    </p:spTree>
    <p:extLst>
      <p:ext uri="{BB962C8B-B14F-4D97-AF65-F5344CB8AC3E}">
        <p14:creationId xmlns:p14="http://schemas.microsoft.com/office/powerpoint/2010/main" val="1028740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2247</TotalTime>
  <Words>1391</Words>
  <Application>Microsoft Macintosh PowerPoint</Application>
  <PresentationFormat>On-screen Show (16:9)</PresentationFormat>
  <Paragraphs>216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Symbol</vt:lpstr>
      <vt:lpstr>Wingdings</vt:lpstr>
      <vt:lpstr>Office Theme</vt:lpstr>
      <vt:lpstr>MAG-4.3-T0021, AC Loss in CICCs with different cable patterns, measurement and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Arend Nijhuis</dc:creator>
  <cp:keywords/>
  <dc:description/>
  <cp:lastModifiedBy>AN</cp:lastModifiedBy>
  <cp:revision>1205</cp:revision>
  <cp:lastPrinted>2019-08-30T08:43:43Z</cp:lastPrinted>
  <dcterms:created xsi:type="dcterms:W3CDTF">2015-05-28T08:27:42Z</dcterms:created>
  <dcterms:modified xsi:type="dcterms:W3CDTF">2020-02-13T07:04:20Z</dcterms:modified>
  <cp:category/>
</cp:coreProperties>
</file>