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15"/>
  </p:notesMasterIdLst>
  <p:handoutMasterIdLst>
    <p:handoutMasterId r:id="rId16"/>
  </p:handoutMasterIdLst>
  <p:sldIdLst>
    <p:sldId id="273" r:id="rId7"/>
    <p:sldId id="300" r:id="rId8"/>
    <p:sldId id="324" r:id="rId9"/>
    <p:sldId id="325" r:id="rId10"/>
    <p:sldId id="327" r:id="rId11"/>
    <p:sldId id="328" r:id="rId12"/>
    <p:sldId id="308" r:id="rId13"/>
    <p:sldId id="263" r:id="rId14"/>
  </p:sldIdLst>
  <p:sldSz cx="12192000" cy="6858000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5535" userDrawn="1">
          <p15:clr>
            <a:srgbClr val="A4A3A4"/>
          </p15:clr>
        </p15:guide>
        <p15:guide id="12" pos="5443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3840" userDrawn="1">
          <p15:clr>
            <a:srgbClr val="A4A3A4"/>
          </p15:clr>
        </p15:guide>
        <p15:guide id="17" pos="412" userDrawn="1">
          <p15:clr>
            <a:srgbClr val="A4A3A4"/>
          </p15:clr>
        </p15:guide>
        <p15:guide id="18" pos="7380" userDrawn="1">
          <p15:clr>
            <a:srgbClr val="A4A3A4"/>
          </p15:clr>
        </p15:guide>
        <p15:guide id="19" pos="7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  <a:srgbClr val="008000"/>
    <a:srgbClr val="FFFFCC"/>
    <a:srgbClr val="71BF44"/>
    <a:srgbClr val="BC141C"/>
    <a:srgbClr val="B5131B"/>
    <a:srgbClr val="C2141C"/>
    <a:srgbClr val="A3091B"/>
    <a:srgbClr val="D8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1345" autoAdjust="0"/>
  </p:normalViewPr>
  <p:slideViewPr>
    <p:cSldViewPr snapToGrid="0" showGuides="1">
      <p:cViewPr varScale="1">
        <p:scale>
          <a:sx n="85" d="100"/>
          <a:sy n="85" d="100"/>
        </p:scale>
        <p:origin x="-523" y="-82"/>
      </p:cViewPr>
      <p:guideLst>
        <p:guide orient="horz" pos="1620"/>
        <p:guide orient="horz" pos="3083"/>
        <p:guide orient="horz" pos="2074"/>
        <p:guide orient="horz" pos="2160"/>
        <p:guide orient="horz" pos="4111"/>
        <p:guide orient="horz" pos="2765"/>
        <p:guide pos="2880"/>
        <p:guide pos="309"/>
        <p:guide pos="5535"/>
        <p:guide pos="5443"/>
        <p:guide pos="3840"/>
        <p:guide pos="412"/>
        <p:guide pos="7380"/>
        <p:guide pos="7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2232" y="-5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5.jp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2" y="-200439"/>
            <a:ext cx="12205547" cy="6011852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3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8" y="4185883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2824" y="5051985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2" name="Picture 9" descr="cea_logo_small2.jpg">
            <a:extLst>
              <a:ext uri="{FF2B5EF4-FFF2-40B4-BE49-F238E27FC236}">
                <a16:creationId xmlns:a16="http://schemas.microsoft.com/office/drawing/2014/main" xmlns="" id="{61A89C60-6BFE-4912-9B9B-D56E846D59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2" y="194229"/>
            <a:ext cx="1183049" cy="74223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75" y="194229"/>
            <a:ext cx="1172509" cy="742231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04" y="199857"/>
            <a:ext cx="736108" cy="73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676" y="153732"/>
            <a:ext cx="1950244" cy="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2719" y="1358084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367" y="1358085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F95E4514-E62C-42B5-BE1E-5F1CD3D2A789}"/>
              </a:ext>
            </a:extLst>
          </p:cNvPr>
          <p:cNvCxnSpPr/>
          <p:nvPr userDrawn="1"/>
        </p:nvCxnSpPr>
        <p:spPr>
          <a:xfrm flipH="1">
            <a:off x="1310932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99" y="1358085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6653795C-036F-4780-863C-5F5B75D45AC9}"/>
              </a:ext>
            </a:extLst>
          </p:cNvPr>
          <p:cNvCxnSpPr/>
          <p:nvPr userDrawn="1"/>
        </p:nvCxnSpPr>
        <p:spPr>
          <a:xfrm flipH="1">
            <a:off x="6228757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space réservé pour une image  4">
            <a:extLst>
              <a:ext uri="{FF2B5EF4-FFF2-40B4-BE49-F238E27FC236}">
                <a16:creationId xmlns:a16="http://schemas.microsoft.com/office/drawing/2014/main" xmlns="" id="{B755FE5F-FBAE-4CEA-8895-84E4F212E51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28757" y="1358084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:a16="http://schemas.microsoft.com/office/drawing/2014/main" xmlns="" id="{22ADC67F-E797-4291-A8E3-0F55CBC950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622719" y="2599419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xmlns="" id="{8B209393-3874-4ED2-8083-767200A49E1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367" y="2599420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9">
            <a:extLst>
              <a:ext uri="{FF2B5EF4-FFF2-40B4-BE49-F238E27FC236}">
                <a16:creationId xmlns:a16="http://schemas.microsoft.com/office/drawing/2014/main" xmlns="" id="{89635DC8-0DE1-45BF-B660-9978E7ECF557}"/>
              </a:ext>
            </a:extLst>
          </p:cNvPr>
          <p:cNvCxnSpPr/>
          <p:nvPr userDrawn="1"/>
        </p:nvCxnSpPr>
        <p:spPr>
          <a:xfrm flipH="1">
            <a:off x="1310932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Espace réservé du texte 7">
            <a:extLst>
              <a:ext uri="{FF2B5EF4-FFF2-40B4-BE49-F238E27FC236}">
                <a16:creationId xmlns:a16="http://schemas.microsoft.com/office/drawing/2014/main" xmlns="" id="{9946E2AE-62D6-4FF6-ADAD-DB3C797B84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802399" y="2599420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51" name="Connecteur droit 11">
            <a:extLst>
              <a:ext uri="{FF2B5EF4-FFF2-40B4-BE49-F238E27FC236}">
                <a16:creationId xmlns:a16="http://schemas.microsoft.com/office/drawing/2014/main" xmlns="" id="{F1FD97AF-E44C-4020-83DE-C9ED10C337D5}"/>
              </a:ext>
            </a:extLst>
          </p:cNvPr>
          <p:cNvCxnSpPr/>
          <p:nvPr userDrawn="1"/>
        </p:nvCxnSpPr>
        <p:spPr>
          <a:xfrm flipH="1">
            <a:off x="6228757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Espace réservé pour une image  4">
            <a:extLst>
              <a:ext uri="{FF2B5EF4-FFF2-40B4-BE49-F238E27FC236}">
                <a16:creationId xmlns:a16="http://schemas.microsoft.com/office/drawing/2014/main" xmlns="" id="{C7A6CB66-2EE7-4D61-B8D8-B792649D951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28757" y="2599419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59" name="Espace réservé pour une image  4">
            <a:extLst>
              <a:ext uri="{FF2B5EF4-FFF2-40B4-BE49-F238E27FC236}">
                <a16:creationId xmlns:a16="http://schemas.microsoft.com/office/drawing/2014/main" xmlns="" id="{3796C7BE-5840-414D-923B-EAC0AD68146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22719" y="3979165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0" name="Espace réservé du texte 7">
            <a:extLst>
              <a:ext uri="{FF2B5EF4-FFF2-40B4-BE49-F238E27FC236}">
                <a16:creationId xmlns:a16="http://schemas.microsoft.com/office/drawing/2014/main" xmlns="" id="{CE59C844-7624-436B-B75F-12C324F1688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33367" y="3979166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1" name="Connecteur droit 9">
            <a:extLst>
              <a:ext uri="{FF2B5EF4-FFF2-40B4-BE49-F238E27FC236}">
                <a16:creationId xmlns:a16="http://schemas.microsoft.com/office/drawing/2014/main" xmlns="" id="{9B1F7315-6020-43F3-A5F2-9D49CFABB18F}"/>
              </a:ext>
            </a:extLst>
          </p:cNvPr>
          <p:cNvCxnSpPr/>
          <p:nvPr userDrawn="1"/>
        </p:nvCxnSpPr>
        <p:spPr>
          <a:xfrm flipH="1">
            <a:off x="1310932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Espace réservé du texte 7">
            <a:extLst>
              <a:ext uri="{FF2B5EF4-FFF2-40B4-BE49-F238E27FC236}">
                <a16:creationId xmlns:a16="http://schemas.microsoft.com/office/drawing/2014/main" xmlns="" id="{4B68E589-D2AB-420B-BDA7-B784342965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02399" y="3979166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3" name="Connecteur droit 11">
            <a:extLst>
              <a:ext uri="{FF2B5EF4-FFF2-40B4-BE49-F238E27FC236}">
                <a16:creationId xmlns:a16="http://schemas.microsoft.com/office/drawing/2014/main" xmlns="" id="{29D8923A-A92A-409D-890D-0ADA5FE8AE8B}"/>
              </a:ext>
            </a:extLst>
          </p:cNvPr>
          <p:cNvCxnSpPr/>
          <p:nvPr userDrawn="1"/>
        </p:nvCxnSpPr>
        <p:spPr>
          <a:xfrm flipH="1">
            <a:off x="6228757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space réservé pour une image  4">
            <a:extLst>
              <a:ext uri="{FF2B5EF4-FFF2-40B4-BE49-F238E27FC236}">
                <a16:creationId xmlns:a16="http://schemas.microsoft.com/office/drawing/2014/main" xmlns="" id="{C520D07C-5182-487C-93B4-740F5F6694B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28757" y="3979165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5" name="Espace réservé pour une image  4">
            <a:extLst>
              <a:ext uri="{FF2B5EF4-FFF2-40B4-BE49-F238E27FC236}">
                <a16:creationId xmlns:a16="http://schemas.microsoft.com/office/drawing/2014/main" xmlns="" id="{88E492D9-B1FB-497C-AE54-9777D95A617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626660" y="5228680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6" name="Espace réservé du texte 7">
            <a:extLst>
              <a:ext uri="{FF2B5EF4-FFF2-40B4-BE49-F238E27FC236}">
                <a16:creationId xmlns:a16="http://schemas.microsoft.com/office/drawing/2014/main" xmlns="" id="{7EC16F37-C59A-4483-A7AC-A499B083B3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37308" y="5228681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7" name="Connecteur droit 9">
            <a:extLst>
              <a:ext uri="{FF2B5EF4-FFF2-40B4-BE49-F238E27FC236}">
                <a16:creationId xmlns:a16="http://schemas.microsoft.com/office/drawing/2014/main" xmlns="" id="{E75DD157-1B84-4D38-B8C3-CEF8C99055BA}"/>
              </a:ext>
            </a:extLst>
          </p:cNvPr>
          <p:cNvCxnSpPr/>
          <p:nvPr userDrawn="1"/>
        </p:nvCxnSpPr>
        <p:spPr>
          <a:xfrm flipH="1">
            <a:off x="1314873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Espace réservé du texte 7">
            <a:extLst>
              <a:ext uri="{FF2B5EF4-FFF2-40B4-BE49-F238E27FC236}">
                <a16:creationId xmlns:a16="http://schemas.microsoft.com/office/drawing/2014/main" xmlns="" id="{31812CFC-354D-4188-A115-40F9E1BE95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806340" y="5228681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9" name="Connecteur droit 11">
            <a:extLst>
              <a:ext uri="{FF2B5EF4-FFF2-40B4-BE49-F238E27FC236}">
                <a16:creationId xmlns:a16="http://schemas.microsoft.com/office/drawing/2014/main" xmlns="" id="{DF7F2929-78B2-469D-8E02-2703095EC7FF}"/>
              </a:ext>
            </a:extLst>
          </p:cNvPr>
          <p:cNvCxnSpPr/>
          <p:nvPr userDrawn="1"/>
        </p:nvCxnSpPr>
        <p:spPr>
          <a:xfrm flipH="1">
            <a:off x="6232698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Espace réservé pour une image  4">
            <a:extLst>
              <a:ext uri="{FF2B5EF4-FFF2-40B4-BE49-F238E27FC236}">
                <a16:creationId xmlns:a16="http://schemas.microsoft.com/office/drawing/2014/main" xmlns="" id="{803C1564-8FCE-41DC-879F-588392A66C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2698" y="5228680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59965" y="2277417"/>
            <a:ext cx="6354635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22359" y="4403564"/>
            <a:ext cx="9130864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4359965" y="3140287"/>
            <a:ext cx="6285653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39916" y="3564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6" name="Picture 9" descr="cea_logo_small2.jpg">
            <a:extLst>
              <a:ext uri="{FF2B5EF4-FFF2-40B4-BE49-F238E27FC236}">
                <a16:creationId xmlns:a16="http://schemas.microsoft.com/office/drawing/2014/main" xmlns="" id="{9ACC02E3-8987-4096-B349-1EDE0C3CF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15" y="919142"/>
            <a:ext cx="888842" cy="5576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336" y="919142"/>
            <a:ext cx="880923" cy="557649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870" y="923704"/>
            <a:ext cx="553049" cy="55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5998464"/>
          </a:xfrm>
          <a:prstGeom prst="rect">
            <a:avLst/>
          </a:prstGeom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  <p:pic>
        <p:nvPicPr>
          <p:cNvPr id="9" name="Picture 9" descr="cea_logo_small2.jpg">
            <a:extLst>
              <a:ext uri="{FF2B5EF4-FFF2-40B4-BE49-F238E27FC236}">
                <a16:creationId xmlns:a16="http://schemas.microsoft.com/office/drawing/2014/main" xmlns="" id="{E3F4C435-57FD-44D7-87B7-AFBBAF147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12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2FD105EA-94EE-46C1-B868-95A7A374C9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12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EAA2C111-6F79-47B2-B9C7-2600B24884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12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68C201E4-093D-4AEE-A767-CB9D97D23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xmlns="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xmlns="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75259" y="1835212"/>
            <a:ext cx="2029261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xmlns="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2336050" y="1835213"/>
            <a:ext cx="1971551" cy="118408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xmlns="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446232" y="1835151"/>
            <a:ext cx="1571453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xmlns="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437705" y="3298825"/>
            <a:ext cx="1579355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xmlns="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2343153" y="3201989"/>
            <a:ext cx="195592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xmlns="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75684" y="3968620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xmlns="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75684" y="4673601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xmlns="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2336049" y="3968619"/>
            <a:ext cx="1955800" cy="122290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xmlns="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425952" y="4619627"/>
            <a:ext cx="1591733" cy="57189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4" y="81666"/>
            <a:ext cx="888842" cy="5576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040" y="121431"/>
            <a:ext cx="1611772" cy="46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4000" y="1600805"/>
            <a:ext cx="58420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476587" y="196178"/>
            <a:ext cx="109728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7849354" y="6666682"/>
            <a:ext cx="3053721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solidFill>
                  <a:schemeClr val="tx1"/>
                </a:solidFill>
              </a:rPr>
              <a:t>WPMAG Final meeting – 12</a:t>
            </a:r>
            <a:r>
              <a:rPr lang="fr-FR" sz="1100" baseline="30000" dirty="0" smtClean="0">
                <a:solidFill>
                  <a:schemeClr val="tx1"/>
                </a:solidFill>
              </a:rPr>
              <a:t>th</a:t>
            </a:r>
            <a:r>
              <a:rPr lang="fr-FR" sz="1100" dirty="0" smtClean="0">
                <a:solidFill>
                  <a:schemeClr val="tx1"/>
                </a:solidFill>
              </a:rPr>
              <a:t> </a:t>
            </a:r>
            <a:r>
              <a:rPr lang="fr-FR" sz="1100" dirty="0" err="1" smtClean="0">
                <a:solidFill>
                  <a:schemeClr val="tx1"/>
                </a:solidFill>
              </a:rPr>
              <a:t>Feb</a:t>
            </a:r>
            <a:r>
              <a:rPr lang="fr-FR" sz="1100" dirty="0" smtClean="0">
                <a:solidFill>
                  <a:schemeClr val="tx1"/>
                </a:solidFill>
              </a:rPr>
              <a:t>. 2020 - Frascati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6157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L. ZANI</a:t>
            </a:r>
            <a:endParaRPr lang="fr-FR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E3A1A842-E559-4871-963A-CC87460B1B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10" r:id="rId4"/>
    <p:sldLayoutId id="2147483706" r:id="rId5"/>
    <p:sldLayoutId id="2147483709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12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D93EF9F4-AE34-49DC-97D0-FAD9D8820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12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4F291D3A-8C0C-4FFD-BCAB-01B375405E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088510" y="4052047"/>
            <a:ext cx="10843514" cy="599869"/>
          </a:xfrm>
        </p:spPr>
        <p:txBody>
          <a:bodyPr/>
          <a:lstStyle/>
          <a:p>
            <a:r>
              <a:rPr lang="fr-FR" dirty="0" smtClean="0"/>
              <a:t>MAG-3.4-T008-D001</a:t>
            </a:r>
            <a:r>
              <a:rPr lang="fr-FR" dirty="0" smtClean="0"/>
              <a:t>: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feasibility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7180730" y="5302788"/>
            <a:ext cx="4849906" cy="416694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WPMAG Final Meeting,  12</a:t>
            </a:r>
            <a:r>
              <a:rPr lang="fr-FR" sz="1600" baseline="30000" dirty="0" smtClean="0">
                <a:solidFill>
                  <a:schemeClr val="bg1"/>
                </a:solidFill>
              </a:rPr>
              <a:t>th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Feb</a:t>
            </a:r>
            <a:r>
              <a:rPr lang="fr-FR" sz="1600" dirty="0" smtClean="0">
                <a:solidFill>
                  <a:schemeClr val="bg1"/>
                </a:solidFill>
              </a:rPr>
              <a:t>. 2020, Frascati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/>
              <a:t>L. ZANI &amp; CEA team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Introduction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4930" y="1567648"/>
            <a:ext cx="11692598" cy="4068511"/>
          </a:xfrm>
        </p:spPr>
        <p:txBody>
          <a:bodyPr/>
          <a:lstStyle/>
          <a:p>
            <a:pPr marL="0" lvl="0" indent="0">
              <a:buNone/>
            </a:pPr>
            <a:r>
              <a:rPr lang="en-GB" sz="1600" b="0" dirty="0" smtClean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en-GB" sz="1600" b="0" dirty="0">
                <a:solidFill>
                  <a:schemeClr val="tx1">
                    <a:lumMod val="50000"/>
                  </a:schemeClr>
                </a:solidFill>
              </a:rPr>
              <a:t>system (~ </a:t>
            </a:r>
            <a:r>
              <a:rPr lang="en-GB" sz="1600" b="0" dirty="0" smtClean="0">
                <a:solidFill>
                  <a:schemeClr val="tx1">
                    <a:lumMod val="50000"/>
                  </a:schemeClr>
                </a:solidFill>
              </a:rPr>
              <a:t>0.75 </a:t>
            </a:r>
            <a:r>
              <a:rPr lang="en-GB" sz="1600" b="0" dirty="0" err="1">
                <a:solidFill>
                  <a:schemeClr val="tx1">
                    <a:lumMod val="50000"/>
                  </a:schemeClr>
                </a:solidFill>
              </a:rPr>
              <a:t>ppy</a:t>
            </a:r>
            <a:r>
              <a:rPr lang="en-GB" sz="1600" b="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0" lvl="0" indent="0">
              <a:buNone/>
            </a:pPr>
            <a:endParaRPr lang="en-GB" sz="1600" b="0" dirty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en-GB" sz="1600" b="0" dirty="0"/>
              <a:t>An extensive descriptive list of the different </a:t>
            </a:r>
            <a:r>
              <a:rPr lang="en-GB" sz="1600" dirty="0"/>
              <a:t>stations</a:t>
            </a:r>
            <a:r>
              <a:rPr lang="en-GB" sz="1600" b="0" dirty="0"/>
              <a:t> used for the PF WPs fabrication of the two PF systems sets. </a:t>
            </a:r>
            <a:endParaRPr lang="fr-FR" sz="2000" b="0" dirty="0"/>
          </a:p>
          <a:p>
            <a:pPr lvl="0"/>
            <a:r>
              <a:rPr lang="en-GB" sz="1600" b="0" dirty="0"/>
              <a:t>A detailed </a:t>
            </a:r>
            <a:r>
              <a:rPr lang="en-GB" sz="1600" dirty="0"/>
              <a:t>description of workstations </a:t>
            </a:r>
            <a:r>
              <a:rPr lang="en-GB" sz="1600" b="0" dirty="0"/>
              <a:t>including their scope with their manufacturing technical procedures detailed</a:t>
            </a:r>
            <a:r>
              <a:rPr lang="en-GB" sz="1600" b="0" dirty="0" smtClean="0"/>
              <a:t>,.</a:t>
            </a:r>
            <a:endParaRPr lang="fr-FR" sz="2000" b="0" dirty="0"/>
          </a:p>
          <a:p>
            <a:pPr lvl="0"/>
            <a:r>
              <a:rPr lang="en-GB" sz="1600" b="0" dirty="0" smtClean="0"/>
              <a:t>Description </a:t>
            </a:r>
            <a:r>
              <a:rPr lang="en-GB" sz="1600" b="0" dirty="0"/>
              <a:t>of the </a:t>
            </a:r>
            <a:r>
              <a:rPr lang="en-GB" sz="1600" dirty="0"/>
              <a:t>tooling needed </a:t>
            </a:r>
            <a:r>
              <a:rPr lang="en-GB" sz="1600" b="0" dirty="0"/>
              <a:t>for the transformations carried out in the manufacture objective and if applicable the differences between the two PF sets requirements will be highlighted. </a:t>
            </a:r>
            <a:endParaRPr lang="fr-FR" sz="2000" b="0" dirty="0"/>
          </a:p>
          <a:p>
            <a:pPr lvl="0"/>
            <a:r>
              <a:rPr lang="en-GB" sz="1600" b="0" dirty="0"/>
              <a:t>A technical analysis of the </a:t>
            </a:r>
            <a:r>
              <a:rPr lang="en-GB" sz="1600" dirty="0"/>
              <a:t>manufacture workflow </a:t>
            </a:r>
            <a:r>
              <a:rPr lang="en-GB" sz="1600" b="0" dirty="0"/>
              <a:t>of two sets of PFs </a:t>
            </a:r>
            <a:r>
              <a:rPr lang="en-GB" sz="1600" b="0" dirty="0" smtClean="0"/>
              <a:t>with rationales </a:t>
            </a:r>
            <a:r>
              <a:rPr lang="en-GB" sz="1600" b="0" dirty="0"/>
              <a:t>of the chosen organization of the overall production including space occupancy and considering if possible schedule options (fast track / slow track). </a:t>
            </a:r>
            <a:endParaRPr lang="en-GB" sz="1600" b="0" dirty="0" smtClean="0"/>
          </a:p>
          <a:p>
            <a:pPr lvl="0"/>
            <a:r>
              <a:rPr lang="en-GB" sz="1600" b="0" dirty="0" smtClean="0"/>
              <a:t>For </a:t>
            </a:r>
            <a:r>
              <a:rPr lang="en-GB" sz="1600" b="0" dirty="0"/>
              <a:t>each PF and each set of PF will be provided a list including:</a:t>
            </a:r>
            <a:endParaRPr lang="fr-FR" sz="2000" b="0" dirty="0"/>
          </a:p>
          <a:p>
            <a:pPr lvl="1"/>
            <a:r>
              <a:rPr lang="en-GB" sz="1400" b="1" dirty="0" smtClean="0"/>
              <a:t>Breakdown </a:t>
            </a:r>
            <a:r>
              <a:rPr lang="en-GB" sz="1400" b="1" dirty="0"/>
              <a:t>of the fabrication flow </a:t>
            </a:r>
            <a:r>
              <a:rPr lang="en-GB" sz="1400" dirty="0"/>
              <a:t>detailing the working effort at each station. </a:t>
            </a:r>
            <a:r>
              <a:rPr lang="en-GB" sz="1400" dirty="0" smtClean="0"/>
              <a:t>Effort total in </a:t>
            </a:r>
            <a:r>
              <a:rPr lang="en-GB" sz="1400" dirty="0"/>
              <a:t>units that can be </a:t>
            </a:r>
            <a:r>
              <a:rPr lang="en-GB" sz="1400" b="1" dirty="0" smtClean="0"/>
              <a:t>convertible </a:t>
            </a:r>
            <a:r>
              <a:rPr lang="en-GB" sz="1400" b="1" dirty="0"/>
              <a:t>into costs</a:t>
            </a:r>
            <a:r>
              <a:rPr lang="en-GB" sz="1400" dirty="0"/>
              <a:t>.</a:t>
            </a:r>
            <a:endParaRPr lang="fr-FR" sz="1800" dirty="0"/>
          </a:p>
          <a:p>
            <a:pPr lvl="1"/>
            <a:r>
              <a:rPr lang="en-GB" sz="1400" b="1" dirty="0" smtClean="0"/>
              <a:t>Risks </a:t>
            </a:r>
            <a:r>
              <a:rPr lang="en-GB" sz="1400" dirty="0"/>
              <a:t>attached to each manufacturing stage in relation to the coils concept themselves or to the chosen fabrication methodology. </a:t>
            </a:r>
            <a:endParaRPr lang="fr-FR" sz="1800" dirty="0"/>
          </a:p>
          <a:p>
            <a:pPr lvl="1"/>
            <a:r>
              <a:rPr lang="en-GB" sz="1400" dirty="0"/>
              <a:t>(if applicable) </a:t>
            </a:r>
            <a:r>
              <a:rPr lang="en-GB" sz="1400" b="1" dirty="0"/>
              <a:t>the R&amp;D needed </a:t>
            </a:r>
            <a:r>
              <a:rPr lang="en-GB" sz="1400" dirty="0"/>
              <a:t>at each stage to ensure a safe manufacture path. This R&amp;D should be somehow quantified in terms of working effort and global schedule</a:t>
            </a:r>
            <a:r>
              <a:rPr lang="en-GB" sz="1400" dirty="0" smtClean="0"/>
              <a:t>. </a:t>
            </a:r>
            <a:endParaRPr lang="fr-FR" sz="1800" dirty="0"/>
          </a:p>
          <a:p>
            <a:pPr lvl="1"/>
            <a:r>
              <a:rPr lang="en-GB" sz="1400" b="1" dirty="0" smtClean="0"/>
              <a:t>QA </a:t>
            </a:r>
            <a:r>
              <a:rPr lang="en-GB" sz="1400" b="1" dirty="0"/>
              <a:t>approach </a:t>
            </a:r>
            <a:r>
              <a:rPr lang="en-GB" sz="1400" b="1" dirty="0" smtClean="0"/>
              <a:t>considerations</a:t>
            </a:r>
            <a:r>
              <a:rPr lang="en-GB" sz="1400" dirty="0" smtClean="0"/>
              <a:t> would </a:t>
            </a:r>
            <a:r>
              <a:rPr lang="en-GB" sz="1400" dirty="0"/>
              <a:t>also be mentioned, roughly exposing the weight of controls and reports in the global cost. </a:t>
            </a:r>
            <a:endParaRPr lang="fr-FR" sz="1800" dirty="0"/>
          </a:p>
          <a:p>
            <a:pPr lvl="1"/>
            <a:r>
              <a:rPr lang="en-GB" sz="1400" dirty="0"/>
              <a:t>An </a:t>
            </a:r>
            <a:r>
              <a:rPr lang="en-GB" sz="1400" b="1" dirty="0"/>
              <a:t>overall time schedule </a:t>
            </a:r>
            <a:r>
              <a:rPr lang="en-GB" sz="1400" dirty="0"/>
              <a:t>should be provided, with a detail on the different stages of manufacture considered. A reasonable detailing (at minimum the workstation level) should be considered and agreed.</a:t>
            </a:r>
            <a:endParaRPr lang="fr-FR" sz="1800" dirty="0"/>
          </a:p>
          <a:p>
            <a:pPr lvl="1"/>
            <a:r>
              <a:rPr lang="en-GB" sz="1400" dirty="0"/>
              <a:t>when possible </a:t>
            </a:r>
            <a:r>
              <a:rPr lang="en-GB" sz="1400" b="1" dirty="0"/>
              <a:t>illustrative sketches </a:t>
            </a:r>
            <a:r>
              <a:rPr lang="en-GB" sz="1400" dirty="0"/>
              <a:t>should be included. </a:t>
            </a:r>
            <a:endParaRPr lang="fr-FR" sz="1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0565835" cy="378270"/>
          </a:xfrm>
        </p:spPr>
        <p:txBody>
          <a:bodyPr/>
          <a:lstStyle/>
          <a:p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Task</a:t>
            </a:r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order</a:t>
            </a:r>
            <a:endParaRPr lang="fr-FR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7882" y="5911625"/>
            <a:ext cx="10049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the study was applied to both SPC and CEA PF system designs on DEMO 2018 configuration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elements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0565835" cy="378270"/>
          </a:xfrm>
        </p:spPr>
        <p:txBody>
          <a:bodyPr/>
          <a:lstStyle/>
          <a:p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First </a:t>
            </a:r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outcomes</a:t>
            </a:r>
            <a:endParaRPr lang="fr-FR" u="sng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4021"/>
              </p:ext>
            </p:extLst>
          </p:nvPr>
        </p:nvGraphicFramePr>
        <p:xfrm>
          <a:off x="1358862" y="2142948"/>
          <a:ext cx="7363796" cy="975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840593"/>
                <a:gridCol w="1840593"/>
                <a:gridCol w="1841305"/>
                <a:gridCol w="184130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Category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Length [m]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Width [m]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Mass [kg]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en-US" sz="1600" baseline="30000">
                          <a:effectLst/>
                        </a:rPr>
                        <a:t>st</a:t>
                      </a:r>
                      <a:r>
                        <a:rPr lang="en-US" sz="1600">
                          <a:effectLst/>
                        </a:rPr>
                        <a:t> category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 ≤ 20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 ≤ 3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 ≤ 48 000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en-US" sz="1600" baseline="30000">
                          <a:effectLst/>
                        </a:rPr>
                        <a:t>nd</a:t>
                      </a:r>
                      <a:r>
                        <a:rPr lang="en-US" sz="1600">
                          <a:effectLst/>
                        </a:rPr>
                        <a:t> category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 &lt; L ≤ 25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&lt; l ≤ 4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48 000 &lt; M ≤ 72 000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r>
                        <a:rPr lang="en-US" sz="1600" baseline="30000" dirty="0">
                          <a:effectLst/>
                        </a:rPr>
                        <a:t>rd</a:t>
                      </a:r>
                      <a:r>
                        <a:rPr lang="en-US" sz="1600" dirty="0">
                          <a:effectLst/>
                        </a:rPr>
                        <a:t> category</a:t>
                      </a:r>
                      <a:endParaRPr lang="fr-FR" sz="1600" dirty="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 &gt; 25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 &gt; 4</a:t>
                      </a:r>
                      <a:endParaRPr lang="fr-FR" sz="160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 &gt; 72 000</a:t>
                      </a:r>
                      <a:endParaRPr lang="fr-FR" sz="1600" dirty="0">
                        <a:effectLst/>
                        <a:latin typeface="GE Inspira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13958" y="1482025"/>
            <a:ext cx="5243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 on transport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regulation)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8392" y="3494387"/>
            <a:ext cx="467820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Diameter &gt; 4 m &gt; 3</a:t>
            </a:r>
            <a:r>
              <a:rPr lang="en-GB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category 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Calculations of jacket deformation </a:t>
            </a:r>
          </a:p>
          <a:p>
            <a:pPr>
              <a:lnSpc>
                <a:spcPct val="15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of spool diameter to &lt; 4 m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Switch to 2</a:t>
            </a:r>
            <a:r>
              <a:rPr lang="en-GB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category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86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elements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722" y="962072"/>
            <a:ext cx="388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of the joint fabrication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2" descr="S:\Commun\Photos\1_JT60SA\2015\2015-01-08 essai décoquillage\DSCN4176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1812" y="1572839"/>
            <a:ext cx="3203575" cy="2403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4258" descr="S:\Commun\Photos\1_JT60SA\2015\2015-01-08 essai décoquillage\DSCN4190.JPG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33202" y="1572839"/>
            <a:ext cx="5039995" cy="1498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 descr="Termination silvered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3202" y="3290513"/>
            <a:ext cx="4659630" cy="215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62396" y="3720782"/>
            <a:ext cx="2321560" cy="21596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Connecteur droit avec flèche 13"/>
          <p:cNvCxnSpPr/>
          <p:nvPr/>
        </p:nvCxnSpPr>
        <p:spPr>
          <a:xfrm flipV="1">
            <a:off x="3370729" y="2707342"/>
            <a:ext cx="779390" cy="2868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11271" y="2931459"/>
            <a:ext cx="886965" cy="9821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7997432" y="5315462"/>
            <a:ext cx="1703294" cy="2693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6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elements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722" y="962072"/>
            <a:ext cx="22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Manufacture flow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2" y="1588845"/>
            <a:ext cx="4200511" cy="476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7" y="1712447"/>
            <a:ext cx="6583363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25228" y="1042755"/>
            <a:ext cx="3880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Surface of the manufacture areas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elements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722" y="962072"/>
            <a:ext cx="3499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operation breakdown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5" y="1540344"/>
            <a:ext cx="10806545" cy="397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39043" y="5650613"/>
            <a:ext cx="582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[…]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370748" y="5850668"/>
            <a:ext cx="3230452" cy="379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lnSpc>
                <a:spcPts val="2500"/>
              </a:lnSpc>
              <a:spcBef>
                <a:spcPts val="600"/>
              </a:spcBef>
              <a:buFont typeface="Wingdings"/>
              <a:buChar char="è"/>
            </a:pP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endParaRPr lang="fr-FR" sz="1600" b="1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- perspectives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Espace réservé du contenu 4"/>
          <p:cNvSpPr>
            <a:spLocks noGrp="1"/>
          </p:cNvSpPr>
          <p:nvPr>
            <p:ph idx="1"/>
          </p:nvPr>
        </p:nvSpPr>
        <p:spPr>
          <a:xfrm>
            <a:off x="140809" y="850466"/>
            <a:ext cx="11692598" cy="1898687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Conclusions</a:t>
            </a:r>
            <a:endParaRPr lang="fr-FR" b="0" dirty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12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The feasibility study on PF system was addressed by GE on both CEA and SPC approaches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Work is quite advanced (80% on CEA option / 30% on SPC option) optimization still ongoing.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Comparative part still to be done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b="0" dirty="0" smtClean="0">
                <a:solidFill>
                  <a:schemeClr val="tx1">
                    <a:lumMod val="50000"/>
                  </a:schemeClr>
                </a:solidFill>
              </a:rPr>
              <a:t>Completion schedule depending on </a:t>
            </a:r>
            <a:r>
              <a:rPr lang="en-GB" sz="1800" b="0" smtClean="0">
                <a:solidFill>
                  <a:schemeClr val="tx1">
                    <a:lumMod val="50000"/>
                  </a:schemeClr>
                </a:solidFill>
              </a:rPr>
              <a:t>overlap with TS </a:t>
            </a:r>
            <a:r>
              <a:rPr lang="en-GB" sz="1800" b="0" dirty="0" smtClean="0">
                <a:solidFill>
                  <a:schemeClr val="tx1">
                    <a:lumMod val="50000"/>
                  </a:schemeClr>
                </a:solidFill>
              </a:rPr>
              <a:t>2020 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Espace réservé du contenu 4"/>
          <p:cNvSpPr txBox="1">
            <a:spLocks/>
          </p:cNvSpPr>
          <p:nvPr/>
        </p:nvSpPr>
        <p:spPr>
          <a:xfrm>
            <a:off x="194597" y="3665379"/>
            <a:ext cx="11692598" cy="1729409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 marL="239481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SzPct val="80000"/>
              <a:buFont typeface="Wingdings 3" panose="05040102010807070707" pitchFamily="18" charset="2"/>
              <a:buChar char="u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18444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97407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76370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155332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634295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258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220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1183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Perspectives TS 2020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Conduct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feasibility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on WP#2</a:t>
            </a:r>
          </a:p>
          <a:p>
            <a:pPr marL="1106026" lvl="2" indent="-447675">
              <a:spcBef>
                <a:spcPts val="600"/>
              </a:spcBef>
              <a:buClrTx/>
              <a:buFont typeface="Wingdings" panose="05000000000000000000" pitchFamily="2" charset="2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CEA-GE agreement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amendement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started</a:t>
            </a:r>
            <a:endParaRPr lang="fr-FR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106026" lvl="2" indent="-447675">
              <a:spcBef>
                <a:spcPts val="600"/>
              </a:spcBef>
              <a:buClrTx/>
              <a:buFont typeface="Wingdings" panose="05000000000000000000" pitchFamily="2" charset="2"/>
              <a:buChar char="è"/>
            </a:pP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Assess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the objectives /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reference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documents for coordination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same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SPC-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driven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then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GE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can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</a:rPr>
              <a:t>start</a:t>
            </a:r>
            <a:endParaRPr lang="fr-FR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106026" lvl="2" indent="-447675">
              <a:spcBef>
                <a:spcPts val="600"/>
              </a:spcBef>
              <a:buClrTx/>
              <a:buFont typeface="Wingdings" panose="05000000000000000000" pitchFamily="2" charset="2"/>
              <a:buChar char="è"/>
            </a:pPr>
            <a:endParaRPr lang="fr-FR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59965" y="1754197"/>
            <a:ext cx="6354635" cy="1671213"/>
          </a:xfrm>
        </p:spPr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-Presentation-PPT-16-9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>
              <a:lumMod val="50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709D2C56-0C01-4A68-A325-4FFD430A3600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5846DFC2-8D7E-4335-8C09-415EDC6C5089}"/>
    </a:ext>
  </a:extLst>
</a:theme>
</file>

<file path=ppt/theme/theme3.xml><?xml version="1.0" encoding="utf-8"?>
<a:theme xmlns:a="http://schemas.openxmlformats.org/drawingml/2006/main" name="Template CEA 2019 Marron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48DB1935-4DB2-49BA-AEDC-D8FE50F2938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09A53C-8D88-4760-8267-C28D6D92D7C7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7AC35C-3B9B-457D-863A-1C1FD396D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ADB5F-8552-41F6-8E41-B7291DF5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2019-Presentation-PPT-16-9</Template>
  <TotalTime>4633</TotalTime>
  <Words>508</Words>
  <Application>Microsoft Office PowerPoint</Application>
  <PresentationFormat>Personnalisé</PresentationFormat>
  <Paragraphs>68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2019-Presentation-PPT-16-9</vt:lpstr>
      <vt:lpstr>Template CEA 2019 Clair</vt:lpstr>
      <vt:lpstr>Template CEA 2019 Marron</vt:lpstr>
      <vt:lpstr>Présentation PowerPoint</vt:lpstr>
      <vt:lpstr>Introduction</vt:lpstr>
      <vt:lpstr>PF study elements</vt:lpstr>
      <vt:lpstr>PF study elements</vt:lpstr>
      <vt:lpstr>PF study elements</vt:lpstr>
      <vt:lpstr>PF study elements</vt:lpstr>
      <vt:lpstr>Conclusions - perspectives</vt:lpstr>
      <vt:lpstr>Thank you for your attention  Questions ?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ZANI Louis 169512</dc:creator>
  <cp:lastModifiedBy>ZANI Louis 169512</cp:lastModifiedBy>
  <cp:revision>356</cp:revision>
  <cp:lastPrinted>2018-12-05T09:44:31Z</cp:lastPrinted>
  <dcterms:created xsi:type="dcterms:W3CDTF">2020-01-15T15:27:59Z</dcterms:created>
  <dcterms:modified xsi:type="dcterms:W3CDTF">2020-02-12T18:11:28Z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