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70" r:id="rId5"/>
    <p:sldId id="271" r:id="rId6"/>
    <p:sldId id="272" r:id="rId7"/>
    <p:sldId id="273" r:id="rId8"/>
    <p:sldId id="275" r:id="rId9"/>
    <p:sldId id="282" r:id="rId10"/>
    <p:sldId id="276" r:id="rId11"/>
    <p:sldId id="277" r:id="rId12"/>
    <p:sldId id="283" r:id="rId13"/>
    <p:sldId id="284" r:id="rId14"/>
    <p:sldId id="279" r:id="rId15"/>
    <p:sldId id="269" r:id="rId16"/>
    <p:sldId id="285" r:id="rId17"/>
    <p:sldId id="281" r:id="rId18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4B426"/>
    <a:srgbClr val="BFBF2A"/>
    <a:srgbClr val="66FF33"/>
    <a:srgbClr val="E39C1D"/>
    <a:srgbClr val="008000"/>
    <a:srgbClr val="003399"/>
    <a:srgbClr val="402D99"/>
    <a:srgbClr val="FFFF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63208" autoAdjust="0"/>
  </p:normalViewPr>
  <p:slideViewPr>
    <p:cSldViewPr showGuides="1">
      <p:cViewPr varScale="1">
        <p:scale>
          <a:sx n="114" d="100"/>
          <a:sy n="114" d="100"/>
        </p:scale>
        <p:origin x="112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12/02/2020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5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5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lang="it-IT" sz="2400" smtClean="0"/>
            </a:lvl1pPr>
          </a:lstStyle>
          <a:p>
            <a:r>
              <a:rPr lang="it-IT" sz="1800" dirty="0">
                <a:solidFill>
                  <a:srgbClr val="1A1A1A"/>
                </a:solidFill>
                <a:latin typeface="ArialMT"/>
              </a:rPr>
              <a:t>Kick Off Meeting T15-03 </a:t>
            </a:r>
            <a:r>
              <a:rPr lang="it-IT" sz="1800" dirty="0" err="1">
                <a:solidFill>
                  <a:srgbClr val="1A1A1A"/>
                </a:solidFill>
                <a:latin typeface="ArialMT"/>
              </a:rPr>
              <a:t>Disruption</a:t>
            </a:r>
            <a:r>
              <a:rPr lang="it-IT" sz="1800" dirty="0">
                <a:solidFill>
                  <a:srgbClr val="1A1A1A"/>
                </a:solidFill>
                <a:latin typeface="ArialMT"/>
              </a:rPr>
              <a:t> </a:t>
            </a:r>
            <a:r>
              <a:rPr lang="it-IT" sz="1800" dirty="0" err="1">
                <a:solidFill>
                  <a:srgbClr val="1A1A1A"/>
                </a:solidFill>
                <a:latin typeface="ArialMT"/>
              </a:rPr>
              <a:t>prevention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9654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WPMAG Intermediate Meeting | 02/10/2019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186" y="2535399"/>
            <a:ext cx="9001000" cy="1296144"/>
          </a:xfrm>
        </p:spPr>
        <p:txBody>
          <a:bodyPr/>
          <a:lstStyle/>
          <a:p>
            <a:pPr algn="ctr"/>
            <a:r>
              <a:rPr lang="en-US" sz="3600" dirty="0"/>
              <a:t>3D mechanical analysis of TF WP#2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ENEA-UNITUS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0" y="4106514"/>
            <a:ext cx="8884086" cy="1080120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F. Giorgetti</a:t>
            </a:r>
            <a:r>
              <a:rPr lang="en-US" dirty="0"/>
              <a:t>, G. </a:t>
            </a:r>
            <a:r>
              <a:rPr lang="en-US" dirty="0" err="1"/>
              <a:t>Calabrò</a:t>
            </a:r>
            <a:r>
              <a:rPr lang="en-US" dirty="0"/>
              <a:t>, P. Fanelli, </a:t>
            </a:r>
          </a:p>
          <a:p>
            <a:pPr algn="ctr"/>
            <a:r>
              <a:rPr lang="en-US" dirty="0"/>
              <a:t>G. </a:t>
            </a:r>
            <a:r>
              <a:rPr lang="en-US" dirty="0" err="1"/>
              <a:t>Tomassetti</a:t>
            </a:r>
            <a:r>
              <a:rPr lang="en-US" dirty="0"/>
              <a:t>, V. Corato, L. </a:t>
            </a:r>
            <a:r>
              <a:rPr lang="en-US" dirty="0" err="1"/>
              <a:t>Muzzi</a:t>
            </a:r>
            <a:r>
              <a:rPr lang="en-US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301317"/>
            <a:ext cx="84969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logo unitus">
            <a:extLst>
              <a:ext uri="{FF2B5EF4-FFF2-40B4-BE49-F238E27FC236}">
                <a16:creationId xmlns:a16="http://schemas.microsoft.com/office/drawing/2014/main" id="{55B78E8B-45A8-47E8-A6CE-A80EA1A9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67303"/>
            <a:ext cx="1889517" cy="7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2EA5B1-EBC0-49F0-856C-A161607E1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767493"/>
            <a:ext cx="2508723" cy="79544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824D406-F127-4CAB-BC0F-4A8D6A8B3F5A}"/>
              </a:ext>
            </a:extLst>
          </p:cNvPr>
          <p:cNvSpPr txBox="1">
            <a:spLocks/>
          </p:cNvSpPr>
          <p:nvPr/>
        </p:nvSpPr>
        <p:spPr>
          <a:xfrm>
            <a:off x="1907704" y="4993164"/>
            <a:ext cx="5527307" cy="3869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WPMAG Final Meeting   11-13 February 2020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A925-8048-490A-A444-32C36FCA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Mechanical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68CB-92E0-471A-8E79-7D00400A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Analysis performed inside ANSYS Workbench environment.</a:t>
            </a:r>
          </a:p>
          <a:p>
            <a:r>
              <a:rPr lang="it-IT" dirty="0"/>
              <a:t>The EM loads are interpolated inside ANSYS Maxwell on the structural mesh nodes (68904 points). </a:t>
            </a:r>
          </a:p>
          <a:p>
            <a:r>
              <a:rPr lang="it-IT" dirty="0"/>
              <a:t>Material properties are extracted from [4] </a:t>
            </a:r>
          </a:p>
          <a:p>
            <a:endParaRPr lang="it-I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D2C1F-0EE3-4710-8E62-886F698B07BE}"/>
              </a:ext>
            </a:extLst>
          </p:cNvPr>
          <p:cNvSpPr txBox="1"/>
          <p:nvPr/>
        </p:nvSpPr>
        <p:spPr>
          <a:xfrm>
            <a:off x="323528" y="6268238"/>
            <a:ext cx="803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[4] F. Nunio et al., </a:t>
            </a:r>
            <a:r>
              <a:rPr lang="en-US" sz="1200" i="1" dirty="0"/>
              <a:t>Reference basis for mechanical &amp; thermal analysis of TFC (EFDA_D_2MC8T4)</a:t>
            </a:r>
            <a:endParaRPr lang="it-IT" sz="1200" i="1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830B005-90EE-469E-94AF-29C67D4D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1C6C84AA-022D-4A65-A36E-DB00E91D75E2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2594568"/>
            <a:ext cx="6517266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0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A925-8048-490A-A444-32C36FCA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Mechanical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68CB-92E0-471A-8E79-7D00400A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Mesh stats</a:t>
            </a:r>
          </a:p>
          <a:p>
            <a:pPr lvl="1"/>
            <a:r>
              <a:rPr lang="it-IT" dirty="0"/>
              <a:t>Number of elements: 356k</a:t>
            </a:r>
          </a:p>
          <a:p>
            <a:pPr lvl="1"/>
            <a:r>
              <a:rPr lang="it-IT" dirty="0"/>
              <a:t>Number of nodes: 393k</a:t>
            </a:r>
          </a:p>
          <a:p>
            <a:r>
              <a:rPr lang="it-IT" dirty="0"/>
              <a:t>Boundary conditions</a:t>
            </a:r>
          </a:p>
          <a:p>
            <a:pPr lvl="1"/>
            <a:r>
              <a:rPr lang="it-IT" dirty="0"/>
              <a:t>Cyclic symmetry (16 sectors) applied </a:t>
            </a:r>
            <a:br>
              <a:rPr lang="it-IT" dirty="0"/>
            </a:br>
            <a:r>
              <a:rPr lang="it-IT" dirty="0"/>
              <a:t>through CEs</a:t>
            </a:r>
          </a:p>
          <a:p>
            <a:pPr lvl="1"/>
            <a:r>
              <a:rPr lang="it-IT" dirty="0"/>
              <a:t>Friction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=0.2</a:t>
            </a:r>
            <a:r>
              <a:rPr lang="it-IT" dirty="0"/>
              <a:t>) between casing and WP</a:t>
            </a:r>
          </a:p>
          <a:p>
            <a:pPr lvl="1"/>
            <a:r>
              <a:rPr lang="en-GB" dirty="0"/>
              <a:t>Casing-wedge insulation (left -12.5°): friction </a:t>
            </a:r>
            <a:r>
              <a:rPr lang="it-IT" dirty="0"/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=0.2</a:t>
            </a:r>
            <a:r>
              <a:rPr lang="it-IT" dirty="0"/>
              <a:t>) </a:t>
            </a:r>
          </a:p>
          <a:p>
            <a:pPr lvl="1"/>
            <a:r>
              <a:rPr lang="en-GB" dirty="0"/>
              <a:t>Casing-wedge insulation (right +12.5°): bonded [1]</a:t>
            </a:r>
            <a:endParaRPr lang="it-IT" dirty="0"/>
          </a:p>
          <a:p>
            <a:pPr lvl="1"/>
            <a:r>
              <a:rPr lang="it-IT" dirty="0"/>
              <a:t>Vertical support</a:t>
            </a:r>
          </a:p>
          <a:p>
            <a:pPr lvl="1"/>
            <a:r>
              <a:rPr lang="it-IT" dirty="0"/>
              <a:t>Load steps:</a:t>
            </a:r>
          </a:p>
          <a:p>
            <a:pPr lvl="2"/>
            <a:r>
              <a:rPr lang="it-IT" dirty="0"/>
              <a:t>Cooling Down </a:t>
            </a:r>
          </a:p>
          <a:p>
            <a:pPr lvl="2"/>
            <a:r>
              <a:rPr lang="it-IT" dirty="0"/>
              <a:t>EM loads (@Energization)</a:t>
            </a:r>
          </a:p>
          <a:p>
            <a:pPr lvl="2"/>
            <a:r>
              <a:rPr lang="it-IT" dirty="0"/>
              <a:t>EM loads (@EoF)</a:t>
            </a:r>
          </a:p>
          <a:p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2C0CE-69AF-4907-BD8E-296D3020B1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B8CDE"/>
              </a:clrFrom>
              <a:clrTo>
                <a:srgbClr val="6B8C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5521723"/>
            <a:ext cx="5389429" cy="123311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753765F-0564-430B-BBC0-ED7AAB77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6C66E6-F2AF-4902-9456-95A45C238F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47997" y="1808034"/>
            <a:ext cx="2386698" cy="373525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D95689-26B5-4D76-966D-51E47DA59B9B}"/>
              </a:ext>
            </a:extLst>
          </p:cNvPr>
          <p:cNvSpPr/>
          <p:nvPr/>
        </p:nvSpPr>
        <p:spPr>
          <a:xfrm>
            <a:off x="7815853" y="5176793"/>
            <a:ext cx="340519" cy="295275"/>
          </a:xfrm>
          <a:custGeom>
            <a:avLst/>
            <a:gdLst>
              <a:gd name="connsiteX0" fmla="*/ 0 w 340519"/>
              <a:gd name="connsiteY0" fmla="*/ 295275 h 295275"/>
              <a:gd name="connsiteX1" fmla="*/ 207169 w 340519"/>
              <a:gd name="connsiteY1" fmla="*/ 183357 h 295275"/>
              <a:gd name="connsiteX2" fmla="*/ 340519 w 340519"/>
              <a:gd name="connsiteY2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519" h="295275">
                <a:moveTo>
                  <a:pt x="0" y="295275"/>
                </a:moveTo>
                <a:cubicBezTo>
                  <a:pt x="75208" y="263922"/>
                  <a:pt x="150416" y="232569"/>
                  <a:pt x="207169" y="183357"/>
                </a:cubicBezTo>
                <a:cubicBezTo>
                  <a:pt x="263922" y="134145"/>
                  <a:pt x="302220" y="67072"/>
                  <a:pt x="34051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4315D-4FAA-49BA-9B6D-DCC20A40C92F}"/>
              </a:ext>
            </a:extLst>
          </p:cNvPr>
          <p:cNvCxnSpPr/>
          <p:nvPr/>
        </p:nvCxnSpPr>
        <p:spPr>
          <a:xfrm flipV="1">
            <a:off x="6806747" y="5482043"/>
            <a:ext cx="933605" cy="4059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E772F5-6CDF-42D0-9870-6ABD883CA358}"/>
              </a:ext>
            </a:extLst>
          </p:cNvPr>
          <p:cNvSpPr txBox="1"/>
          <p:nvPr/>
        </p:nvSpPr>
        <p:spPr>
          <a:xfrm>
            <a:off x="190683" y="6368608"/>
            <a:ext cx="803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[1] L. Muzzi et al., </a:t>
            </a:r>
            <a:r>
              <a:rPr lang="en-US" sz="1200" i="1" dirty="0"/>
              <a:t>ENEA TF Winding Pack Design and Analysis (2NGZ2G_v1_1)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10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8345-0890-4194-8E08-818882B7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Mechanical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BC54-68B0-4419-B4D6-7D5B188F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Casing results: deformation</a:t>
            </a:r>
          </a:p>
          <a:p>
            <a:pPr lvl="1"/>
            <a:r>
              <a:rPr lang="it-IT" dirty="0"/>
              <a:t>Maximum Casing deformation is 0.223 m @EoF instat of scenario (almost double with respet to @Energization)</a:t>
            </a:r>
          </a:p>
          <a:p>
            <a:pPr lvl="1"/>
            <a:endParaRPr lang="it-IT" dirty="0"/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4FBB4ECE-8A8F-4F38-8F09-BD9E54A26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8580"/>
              </p:ext>
            </p:extLst>
          </p:nvPr>
        </p:nvGraphicFramePr>
        <p:xfrm>
          <a:off x="827584" y="1951587"/>
          <a:ext cx="4284935" cy="70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43">
                  <a:extLst>
                    <a:ext uri="{9D8B030D-6E8A-4147-A177-3AD203B41FA5}">
                      <a16:colId xmlns:a16="http://schemas.microsoft.com/office/drawing/2014/main" val="3125813834"/>
                    </a:ext>
                  </a:extLst>
                </a:gridCol>
                <a:gridCol w="1377246">
                  <a:extLst>
                    <a:ext uri="{9D8B030D-6E8A-4147-A177-3AD203B41FA5}">
                      <a16:colId xmlns:a16="http://schemas.microsoft.com/office/drawing/2014/main" val="4139767709"/>
                    </a:ext>
                  </a:extLst>
                </a:gridCol>
                <a:gridCol w="1377246">
                  <a:extLst>
                    <a:ext uri="{9D8B030D-6E8A-4147-A177-3AD203B41FA5}">
                      <a16:colId xmlns:a16="http://schemas.microsoft.com/office/drawing/2014/main" val="1521036078"/>
                    </a:ext>
                  </a:extLst>
                </a:gridCol>
              </a:tblGrid>
              <a:tr h="404238"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72495" marR="72495" marT="36247" marB="36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CD+EM loads @Energization</a:t>
                      </a:r>
                    </a:p>
                  </a:txBody>
                  <a:tcPr marL="72495" marR="72495" marT="36247" marB="36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CD+EM Loads </a:t>
                      </a:r>
                      <a:br>
                        <a:rPr lang="it-IT" sz="1100" dirty="0"/>
                      </a:br>
                      <a:r>
                        <a:rPr lang="it-IT" sz="1100" dirty="0"/>
                        <a:t>@EoF</a:t>
                      </a:r>
                    </a:p>
                  </a:txBody>
                  <a:tcPr marL="72495" marR="72495" marT="36247" marB="36247"/>
                </a:tc>
                <a:extLst>
                  <a:ext uri="{0D108BD9-81ED-4DB2-BD59-A6C34878D82A}">
                    <a16:rowId xmlns:a16="http://schemas.microsoft.com/office/drawing/2014/main" val="1219298836"/>
                  </a:ext>
                </a:extLst>
              </a:tr>
              <a:tr h="294009">
                <a:tc>
                  <a:txBody>
                    <a:bodyPr/>
                    <a:lstStyle/>
                    <a:p>
                      <a:r>
                        <a:rPr lang="it-IT" sz="1100" dirty="0"/>
                        <a:t>Total Deformation [m]</a:t>
                      </a:r>
                    </a:p>
                  </a:txBody>
                  <a:tcPr marL="72495" marR="72495" marT="36247" marB="36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0.115</a:t>
                      </a:r>
                    </a:p>
                  </a:txBody>
                  <a:tcPr marL="72495" marR="72495" marT="36247" marB="362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0.223</a:t>
                      </a:r>
                    </a:p>
                  </a:txBody>
                  <a:tcPr marL="72495" marR="72495" marT="36247" marB="36247"/>
                </a:tc>
                <a:extLst>
                  <a:ext uri="{0D108BD9-81ED-4DB2-BD59-A6C34878D82A}">
                    <a16:rowId xmlns:a16="http://schemas.microsoft.com/office/drawing/2014/main" val="3788358674"/>
                  </a:ext>
                </a:extLst>
              </a:tr>
            </a:tbl>
          </a:graphicData>
        </a:graphic>
      </p:graphicFrame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3DFC8A70-D21C-4D98-B47D-5F2B8F81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9E00442-83F4-4FF4-AFDA-FD232053E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782840"/>
            <a:ext cx="2879725" cy="3230245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B66C3E84-90FF-4429-85A4-DE00F6F8BA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60282" y="2782840"/>
            <a:ext cx="2879725" cy="3230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4EBC1C-EFA4-4269-9CF3-D9C096B1B814}"/>
              </a:ext>
            </a:extLst>
          </p:cNvPr>
          <p:cNvSpPr txBox="1"/>
          <p:nvPr/>
        </p:nvSpPr>
        <p:spPr>
          <a:xfrm>
            <a:off x="1921984" y="6009445"/>
            <a:ext cx="147308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CD+EM loads @Energization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3CAE71-57B6-4EEA-BF84-D3AA535F5698}"/>
              </a:ext>
            </a:extLst>
          </p:cNvPr>
          <p:cNvSpPr txBox="1"/>
          <p:nvPr/>
        </p:nvSpPr>
        <p:spPr>
          <a:xfrm>
            <a:off x="5795956" y="6009445"/>
            <a:ext cx="147308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CD+EM loads @EoF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7EDB25-ED7E-4CB9-95F2-24DC5ECBA026}"/>
              </a:ext>
            </a:extLst>
          </p:cNvPr>
          <p:cNvCxnSpPr/>
          <p:nvPr/>
        </p:nvCxnSpPr>
        <p:spPr>
          <a:xfrm flipV="1">
            <a:off x="6655662" y="2407444"/>
            <a:ext cx="0" cy="864096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AF2946-1BDC-4636-A9E7-FD0621034C02}"/>
              </a:ext>
            </a:extLst>
          </p:cNvPr>
          <p:cNvCxnSpPr>
            <a:cxnSpLocks/>
          </p:cNvCxnSpPr>
          <p:nvPr/>
        </p:nvCxnSpPr>
        <p:spPr>
          <a:xfrm flipV="1">
            <a:off x="6804842" y="3603604"/>
            <a:ext cx="1037031" cy="135938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613368-F317-4FFF-B46E-7D358F78E998}"/>
              </a:ext>
            </a:extLst>
          </p:cNvPr>
          <p:cNvSpPr txBox="1"/>
          <p:nvPr/>
        </p:nvSpPr>
        <p:spPr>
          <a:xfrm>
            <a:off x="6804842" y="2302479"/>
            <a:ext cx="781207" cy="307777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0.05 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65B373-05FB-4EE5-ABDA-C9A548806DEF}"/>
              </a:ext>
            </a:extLst>
          </p:cNvPr>
          <p:cNvSpPr txBox="1"/>
          <p:nvPr/>
        </p:nvSpPr>
        <p:spPr>
          <a:xfrm>
            <a:off x="7865023" y="3449715"/>
            <a:ext cx="781207" cy="307777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0.21 m</a:t>
            </a:r>
          </a:p>
        </p:txBody>
      </p:sp>
    </p:spTree>
    <p:extLst>
      <p:ext uri="{BB962C8B-B14F-4D97-AF65-F5344CB8AC3E}">
        <p14:creationId xmlns:p14="http://schemas.microsoft.com/office/powerpoint/2010/main" val="240142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8345-0890-4194-8E08-818882B7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Mechanical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BC54-68B0-4419-B4D6-7D5B188F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Casing results: Stress (SINT)</a:t>
            </a:r>
          </a:p>
          <a:p>
            <a:pPr lvl="1"/>
            <a:r>
              <a:rPr lang="en-GB" dirty="0"/>
              <a:t>The critical locations are in the upper and lower curved portion of the casing above and below the inner straight leg. </a:t>
            </a:r>
          </a:p>
          <a:p>
            <a:pPr lvl="1"/>
            <a:r>
              <a:rPr lang="en-GB" dirty="0"/>
              <a:t>Another critical location is in the outer leg near the equatorial plane. </a:t>
            </a:r>
          </a:p>
          <a:p>
            <a:pPr lvl="1"/>
            <a:r>
              <a:rPr lang="en-GB" dirty="0"/>
              <a:t>The presence of OIS could be helpful to mitigate the stresses and to reduce the structure deformation.</a:t>
            </a:r>
            <a:endParaRPr lang="it-IT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3DFC8A70-D21C-4D98-B47D-5F2B8F81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C654DC-6526-4316-A8E1-3C75BBBBE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7295" y="3138686"/>
            <a:ext cx="2832735" cy="3230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D9401A-DFC2-4627-B0F8-9372A610C0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3140968"/>
            <a:ext cx="2832735" cy="323024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8C30494-E340-48C6-A885-065DC8C7E344}"/>
              </a:ext>
            </a:extLst>
          </p:cNvPr>
          <p:cNvSpPr/>
          <p:nvPr/>
        </p:nvSpPr>
        <p:spPr>
          <a:xfrm>
            <a:off x="3491880" y="3814968"/>
            <a:ext cx="576064" cy="1385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FE3121-4C6C-4A7D-95ED-410584540790}"/>
              </a:ext>
            </a:extLst>
          </p:cNvPr>
          <p:cNvSpPr/>
          <p:nvPr/>
        </p:nvSpPr>
        <p:spPr>
          <a:xfrm>
            <a:off x="6125555" y="3138686"/>
            <a:ext cx="576064" cy="8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435D50-222B-4D85-A9CC-4B3DF3040B7F}"/>
              </a:ext>
            </a:extLst>
          </p:cNvPr>
          <p:cNvSpPr/>
          <p:nvPr/>
        </p:nvSpPr>
        <p:spPr>
          <a:xfrm>
            <a:off x="6125555" y="5360802"/>
            <a:ext cx="576064" cy="8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0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8EB2BD58-1065-4A30-ABF0-1476203770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32401" y="3283262"/>
            <a:ext cx="2435964" cy="2422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18345-0890-4194-8E08-818882B7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Mechanical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BC54-68B0-4419-B4D6-7D5B188F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Smeared WP results: deformations and Stresses</a:t>
            </a:r>
          </a:p>
          <a:p>
            <a:pPr lvl="1"/>
            <a:r>
              <a:rPr lang="it-IT" sz="1600" dirty="0"/>
              <a:t>Maximum WP deformation is 0.21 m @EoF instant of scenario (almost double with respet to @Energization)</a:t>
            </a:r>
          </a:p>
          <a:p>
            <a:pPr lvl="1"/>
            <a:r>
              <a:rPr lang="en-GB" sz="1600" dirty="0"/>
              <a:t>In the inner leg straight portion an almost constant compression of 103 MPa is observed</a:t>
            </a:r>
          </a:p>
          <a:p>
            <a:pPr lvl="1"/>
            <a:r>
              <a:rPr lang="en-GB" sz="1600" dirty="0"/>
              <a:t>Another critical location can be found in the lower part, but is influenced by roughly representation of the GS</a:t>
            </a:r>
          </a:p>
          <a:p>
            <a:pPr lvl="1"/>
            <a:r>
              <a:rPr lang="en-GB" sz="1600" dirty="0"/>
              <a:t>In the vertical direction a critical location could be found in the upper portion of straight leg</a:t>
            </a:r>
            <a:endParaRPr lang="it-IT" dirty="0"/>
          </a:p>
        </p:txBody>
      </p:sp>
      <p:graphicFrame>
        <p:nvGraphicFramePr>
          <p:cNvPr id="9" name="Table 20">
            <a:extLst>
              <a:ext uri="{FF2B5EF4-FFF2-40B4-BE49-F238E27FC236}">
                <a16:creationId xmlns:a16="http://schemas.microsoft.com/office/drawing/2014/main" id="{17993E06-625A-468A-8D86-FFA044791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90955"/>
              </p:ext>
            </p:extLst>
          </p:nvPr>
        </p:nvGraphicFramePr>
        <p:xfrm>
          <a:off x="4860032" y="5795317"/>
          <a:ext cx="4074479" cy="6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15">
                  <a:extLst>
                    <a:ext uri="{9D8B030D-6E8A-4147-A177-3AD203B41FA5}">
                      <a16:colId xmlns:a16="http://schemas.microsoft.com/office/drawing/2014/main" val="3125813834"/>
                    </a:ext>
                  </a:extLst>
                </a:gridCol>
                <a:gridCol w="1253632">
                  <a:extLst>
                    <a:ext uri="{9D8B030D-6E8A-4147-A177-3AD203B41FA5}">
                      <a16:colId xmlns:a16="http://schemas.microsoft.com/office/drawing/2014/main" val="4139767709"/>
                    </a:ext>
                  </a:extLst>
                </a:gridCol>
                <a:gridCol w="1253632">
                  <a:extLst>
                    <a:ext uri="{9D8B030D-6E8A-4147-A177-3AD203B41FA5}">
                      <a16:colId xmlns:a16="http://schemas.microsoft.com/office/drawing/2014/main" val="1521036078"/>
                    </a:ext>
                  </a:extLst>
                </a:gridCol>
              </a:tblGrid>
              <a:tr h="282203"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9584" marR="69584" marT="34792" marB="347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CD+EM loads @Energization</a:t>
                      </a:r>
                    </a:p>
                  </a:txBody>
                  <a:tcPr marL="69584" marR="69584" marT="34792" marB="347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CD+EM Loads</a:t>
                      </a:r>
                    </a:p>
                    <a:p>
                      <a:pPr algn="ctr"/>
                      <a:r>
                        <a:rPr lang="it-IT" sz="1000" dirty="0"/>
                        <a:t>@EoF</a:t>
                      </a:r>
                    </a:p>
                  </a:txBody>
                  <a:tcPr marL="69584" marR="69584" marT="34792" marB="34792"/>
                </a:tc>
                <a:extLst>
                  <a:ext uri="{0D108BD9-81ED-4DB2-BD59-A6C34878D82A}">
                    <a16:rowId xmlns:a16="http://schemas.microsoft.com/office/drawing/2014/main" val="1219298836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r>
                        <a:rPr lang="it-IT" sz="1000" dirty="0"/>
                        <a:t>Total Deformation [m]</a:t>
                      </a:r>
                    </a:p>
                  </a:txBody>
                  <a:tcPr marL="69584" marR="69584" marT="34792" marB="347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0.108</a:t>
                      </a:r>
                    </a:p>
                  </a:txBody>
                  <a:tcPr marL="69584" marR="69584" marT="34792" marB="347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0.211</a:t>
                      </a:r>
                    </a:p>
                  </a:txBody>
                  <a:tcPr marL="69584" marR="69584" marT="34792" marB="34792"/>
                </a:tc>
                <a:extLst>
                  <a:ext uri="{0D108BD9-81ED-4DB2-BD59-A6C34878D82A}">
                    <a16:rowId xmlns:a16="http://schemas.microsoft.com/office/drawing/2014/main" val="3788358674"/>
                  </a:ext>
                </a:extLst>
              </a:tr>
            </a:tbl>
          </a:graphicData>
        </a:graphic>
      </p:graphicFrame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6B169F6-9EE4-49EC-BBB4-A25923A9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9A8CBA0-82CF-4325-B7A5-1769F60131AE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856" y="3283262"/>
            <a:ext cx="2435964" cy="2422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843B5A-D000-42F0-817E-3C8ABF3CAB4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3979" y="3415045"/>
            <a:ext cx="2273432" cy="23142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4C8DCD5-A2F2-4647-9C6F-D814B19BEA38}"/>
              </a:ext>
            </a:extLst>
          </p:cNvPr>
          <p:cNvSpPr/>
          <p:nvPr/>
        </p:nvSpPr>
        <p:spPr>
          <a:xfrm>
            <a:off x="1979712" y="526529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83D03A-DF42-4C2C-B2D2-98792EC14168}"/>
              </a:ext>
            </a:extLst>
          </p:cNvPr>
          <p:cNvSpPr/>
          <p:nvPr/>
        </p:nvSpPr>
        <p:spPr>
          <a:xfrm>
            <a:off x="1547664" y="3879664"/>
            <a:ext cx="432047" cy="1385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737BB4-A5A6-4B65-A5FB-C89E05B86E68}"/>
              </a:ext>
            </a:extLst>
          </p:cNvPr>
          <p:cNvSpPr/>
          <p:nvPr/>
        </p:nvSpPr>
        <p:spPr>
          <a:xfrm>
            <a:off x="4047357" y="3902137"/>
            <a:ext cx="4498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31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BA97-3D37-4D2E-AC27-6DE02313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Conlusions </a:t>
            </a:r>
            <a:r>
              <a:rPr lang="it-IT" dirty="0"/>
              <a:t>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D0E6-6BD9-47A7-89E7-A3F2EF9C8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08719"/>
            <a:ext cx="8229600" cy="5355731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/>
              <a:t>The TFC WP#2 configuration of 2018 DEMO has been analyzed. </a:t>
            </a:r>
          </a:p>
          <a:p>
            <a:r>
              <a:rPr lang="it-IT" sz="2800" dirty="0"/>
              <a:t>Homogenization procedure allowed to extrapolate for each DL the equivalent elastic properties.</a:t>
            </a:r>
          </a:p>
          <a:p>
            <a:r>
              <a:rPr lang="it-IT" sz="2800" dirty="0"/>
              <a:t>Both EM and structural analyses have been performed within ANSYS Workbech.</a:t>
            </a:r>
          </a:p>
          <a:p>
            <a:r>
              <a:rPr lang="it-IT" sz="2800" dirty="0"/>
              <a:t>EM loads evaluated @Energization and @EoF instants of scenario.</a:t>
            </a:r>
          </a:p>
          <a:p>
            <a:r>
              <a:rPr lang="it-IT" sz="2800" dirty="0"/>
              <a:t>Critical location were highlighted on steel casing and on smeared WP.</a:t>
            </a:r>
          </a:p>
          <a:p>
            <a:r>
              <a:rPr lang="it-IT" sz="2800" dirty="0"/>
              <a:t>The availability of geometrical entities (i.e. gravity support, OIS) could be helpful to mitigate the stress state and to reduce the total deformations.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DF71F6A-BD57-4BB1-9A9A-02CF9FF5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40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EEFD-AA06-4DE5-BF00-F9DF0BBD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2020 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08D0-657E-49CA-8069-5EA791CE7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3D Mechanical and electro-magnetic analysis of the optimized solution proposed by Giordano Tomassetti [5].</a:t>
            </a:r>
          </a:p>
          <a:p>
            <a:pPr lvl="1" algn="just"/>
            <a:endParaRPr lang="it-IT" dirty="0"/>
          </a:p>
          <a:p>
            <a:pPr algn="just"/>
            <a:r>
              <a:rPr lang="it-IT" dirty="0"/>
              <a:t>The analysis presented will be repeated considering the optimized WP#2 layout. The effects of the increased EM field peak (from 12T to 12.5T) will be evaluated highlighting the differences with the baseline solution.</a:t>
            </a:r>
          </a:p>
          <a:p>
            <a:pPr lvl="1" algn="just"/>
            <a:endParaRPr lang="it-IT" dirty="0"/>
          </a:p>
          <a:p>
            <a:r>
              <a:rPr lang="it-IT" dirty="0"/>
              <a:t>Work to be addressed:</a:t>
            </a:r>
          </a:p>
          <a:p>
            <a:pPr lvl="1"/>
            <a:r>
              <a:rPr lang="it-IT" dirty="0"/>
              <a:t>Geometry, considering the increased WP radial dimension</a:t>
            </a:r>
          </a:p>
          <a:p>
            <a:pPr lvl="1"/>
            <a:r>
              <a:rPr lang="it-IT" dirty="0"/>
              <a:t>Homogenization, because of the variation of the steel jacket thicknesses</a:t>
            </a:r>
          </a:p>
          <a:p>
            <a:pPr lvl="1"/>
            <a:r>
              <a:rPr lang="it-IT" dirty="0"/>
              <a:t>EM analysis, to reach the required 12.5T peak field</a:t>
            </a:r>
          </a:p>
          <a:p>
            <a:pPr lvl="1"/>
            <a:r>
              <a:rPr lang="it-IT" dirty="0"/>
              <a:t>Structural analysis, with the same BCs but the updated EM forces</a:t>
            </a:r>
          </a:p>
          <a:p>
            <a:pPr marL="457200" lvl="1" indent="0">
              <a:buNone/>
            </a:pPr>
            <a:r>
              <a:rPr lang="it-IT" dirty="0"/>
              <a:t> </a:t>
            </a:r>
          </a:p>
          <a:p>
            <a:pPr algn="just"/>
            <a:r>
              <a:rPr lang="it-IT" dirty="0"/>
              <a:t>GS and OIS will be considered (if available) to make a more reliable comparison.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4E11E-0373-4943-8AF0-AD7A0564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WPMAG Intermediate Meeting | 02/10/2019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67082-1533-4F7D-AE6A-9701C9A422CE}"/>
              </a:ext>
            </a:extLst>
          </p:cNvPr>
          <p:cNvSpPr txBox="1"/>
          <p:nvPr/>
        </p:nvSpPr>
        <p:spPr>
          <a:xfrm>
            <a:off x="190683" y="6368608"/>
            <a:ext cx="803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/>
              <a:t>[5] </a:t>
            </a:r>
            <a:r>
              <a:rPr lang="it-IT" sz="1200" dirty="0"/>
              <a:t>G. Tomassetti et al., </a:t>
            </a:r>
            <a:r>
              <a:rPr lang="en-US" sz="1200" i="1" dirty="0"/>
              <a:t>2D optimization to maximize the magnetic field (2P8X5E)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4663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186" y="2535399"/>
            <a:ext cx="9001000" cy="1296144"/>
          </a:xfrm>
        </p:spPr>
        <p:txBody>
          <a:bodyPr/>
          <a:lstStyle/>
          <a:p>
            <a:pPr algn="ctr"/>
            <a:r>
              <a:rPr lang="en-US" sz="3600" dirty="0"/>
              <a:t>3D mechanical analysis of TF WP#2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ENEA-UNITUS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0" y="4106514"/>
            <a:ext cx="8884086" cy="1080120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F. Giorgetti</a:t>
            </a:r>
            <a:r>
              <a:rPr lang="en-US" dirty="0"/>
              <a:t>, G. </a:t>
            </a:r>
            <a:r>
              <a:rPr lang="en-US" dirty="0" err="1"/>
              <a:t>Calabrò</a:t>
            </a:r>
            <a:r>
              <a:rPr lang="en-US" dirty="0"/>
              <a:t>, P. Fanelli, </a:t>
            </a:r>
          </a:p>
          <a:p>
            <a:pPr algn="ctr"/>
            <a:r>
              <a:rPr lang="en-US" dirty="0"/>
              <a:t>G. </a:t>
            </a:r>
            <a:r>
              <a:rPr lang="en-US" dirty="0" err="1"/>
              <a:t>Tomassetti</a:t>
            </a:r>
            <a:r>
              <a:rPr lang="en-US" dirty="0"/>
              <a:t>, V. Corato, L. </a:t>
            </a:r>
            <a:r>
              <a:rPr lang="en-US" dirty="0" err="1"/>
              <a:t>Muzzi</a:t>
            </a:r>
            <a:r>
              <a:rPr lang="en-US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301317"/>
            <a:ext cx="84969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kern="120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logo unitus">
            <a:extLst>
              <a:ext uri="{FF2B5EF4-FFF2-40B4-BE49-F238E27FC236}">
                <a16:creationId xmlns:a16="http://schemas.microsoft.com/office/drawing/2014/main" id="{55B78E8B-45A8-47E8-A6CE-A80EA1A9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67303"/>
            <a:ext cx="1889517" cy="7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2EA5B1-EBC0-49F0-856C-A161607E1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767493"/>
            <a:ext cx="2508723" cy="79544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824D406-F127-4CAB-BC0F-4A8D6A8B3F5A}"/>
              </a:ext>
            </a:extLst>
          </p:cNvPr>
          <p:cNvSpPr txBox="1">
            <a:spLocks/>
          </p:cNvSpPr>
          <p:nvPr/>
        </p:nvSpPr>
        <p:spPr>
          <a:xfrm>
            <a:off x="1907704" y="4993164"/>
            <a:ext cx="5527307" cy="3869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WPMAG Final Meeting   11-13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39652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F664-C2B4-4CB6-A938-0CBA5342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6F8D0-9BAA-493C-9A63-650EE47DF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/>
              <a:t>Geometry</a:t>
            </a:r>
          </a:p>
          <a:p>
            <a:endParaRPr lang="it-IT" dirty="0"/>
          </a:p>
          <a:p>
            <a:r>
              <a:rPr lang="it-IT" sz="2800" dirty="0"/>
              <a:t>Homogenization</a:t>
            </a:r>
          </a:p>
          <a:p>
            <a:endParaRPr lang="it-IT" dirty="0"/>
          </a:p>
          <a:p>
            <a:r>
              <a:rPr lang="it-IT" sz="2800" dirty="0"/>
              <a:t>3D EM analsyis</a:t>
            </a:r>
          </a:p>
          <a:p>
            <a:endParaRPr lang="it-IT" dirty="0"/>
          </a:p>
          <a:p>
            <a:r>
              <a:rPr lang="it-IT" sz="2800" dirty="0"/>
              <a:t>3D Mechanical analysis</a:t>
            </a:r>
          </a:p>
          <a:p>
            <a:endParaRPr lang="it-IT" dirty="0"/>
          </a:p>
          <a:p>
            <a:r>
              <a:rPr lang="it-IT" sz="2800" dirty="0"/>
              <a:t>Conclusions</a:t>
            </a:r>
          </a:p>
          <a:p>
            <a:endParaRPr lang="it-IT" sz="2800" dirty="0"/>
          </a:p>
          <a:p>
            <a:r>
              <a:rPr lang="it-IT" sz="2800" dirty="0"/>
              <a:t>2020 TS</a:t>
            </a:r>
            <a:endParaRPr lang="it-IT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969BE8E-630D-4EAF-A579-35BE7160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63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D8ED-EEF7-4FE8-84FD-77DD0A45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1026-D290-457C-9904-2F7E26C2A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WP#2 layer-wound configuration is composed of 6 </a:t>
            </a:r>
            <a:r>
              <a:rPr lang="en-US" dirty="0"/>
              <a:t>graded Double Layers (DL) </a:t>
            </a:r>
            <a:r>
              <a:rPr lang="it-IT" dirty="0"/>
              <a:t>[1]</a:t>
            </a:r>
            <a:r>
              <a:rPr lang="en-US" dirty="0"/>
              <a:t>. </a:t>
            </a:r>
          </a:p>
          <a:p>
            <a:r>
              <a:rPr lang="en-US" dirty="0"/>
              <a:t>Baseline vs WP#2 configurations: </a:t>
            </a:r>
          </a:p>
          <a:p>
            <a:pPr lvl="1"/>
            <a:r>
              <a:rPr lang="en-US" dirty="0"/>
              <a:t>Reduced radial space (from 820 mm to 607 mm), maintaining the same 12 T maximum field.</a:t>
            </a:r>
          </a:p>
          <a:p>
            <a:pPr lvl="1"/>
            <a:r>
              <a:rPr lang="en-US" dirty="0"/>
              <a:t>Same inner TF coil (plasma facing) radius (i.e. 4323 mm).</a:t>
            </a:r>
          </a:p>
          <a:p>
            <a:pPr lvl="1"/>
            <a:r>
              <a:rPr lang="en-US" dirty="0"/>
              <a:t>Same 520 mm casing nose thickness.</a:t>
            </a:r>
          </a:p>
          <a:p>
            <a:endParaRPr lang="it-IT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30A1A46C-9F17-48DD-BDDE-D2CF46B05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12"/>
          <a:stretch/>
        </p:blipFill>
        <p:spPr>
          <a:xfrm>
            <a:off x="1225549" y="3579270"/>
            <a:ext cx="2988458" cy="2631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92DFD1-7B34-4C5E-A908-E1AE6396E99A}"/>
              </a:ext>
            </a:extLst>
          </p:cNvPr>
          <p:cNvSpPr txBox="1"/>
          <p:nvPr/>
        </p:nvSpPr>
        <p:spPr>
          <a:xfrm>
            <a:off x="436228" y="6268238"/>
            <a:ext cx="803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[1] L. Muzzi et al., </a:t>
            </a:r>
            <a:r>
              <a:rPr lang="en-US" sz="1200" i="1" dirty="0"/>
              <a:t>ENEA TF Winding Pack Design and Analysis (2NGZ2G_v1_1)</a:t>
            </a:r>
            <a:endParaRPr lang="it-IT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2575E-F487-4061-95B6-040295A29E82}"/>
              </a:ext>
            </a:extLst>
          </p:cNvPr>
          <p:cNvGrpSpPr/>
          <p:nvPr/>
        </p:nvGrpSpPr>
        <p:grpSpPr>
          <a:xfrm>
            <a:off x="5119004" y="3391300"/>
            <a:ext cx="2560828" cy="2927027"/>
            <a:chOff x="4625064" y="2273702"/>
            <a:chExt cx="4114800" cy="4114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51F3AF-50EF-475B-A6CA-8E808AB05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413" y="2715484"/>
              <a:ext cx="3497981" cy="27816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0A6B22-6A0E-4950-A69B-1B6335213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A2E8"/>
                </a:clrFrom>
                <a:clrTo>
                  <a:srgbClr val="00A2E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25064" y="2273702"/>
              <a:ext cx="4114800" cy="4114800"/>
            </a:xfrm>
            <a:prstGeom prst="rect">
              <a:avLst/>
            </a:prstGeom>
          </p:spPr>
        </p:pic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399AE5E-B959-4E44-B9A0-A382EECA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07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DCE3-B2DB-46A3-B781-8656B669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C0A2-1C2F-4158-BDB2-F40F4146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geometry domains of the TF coils and the WP as well were properly divided in sub-regions in order to obtain a mapped mesh in almost all TF parts.</a:t>
            </a:r>
          </a:p>
          <a:p>
            <a:r>
              <a:rPr lang="it-IT" dirty="0"/>
              <a:t>Gravity support and Outer Inter Coil Structures not included in the simulations</a:t>
            </a:r>
            <a:r>
              <a:rPr lang="en-US" dirty="0"/>
              <a:t> </a:t>
            </a:r>
          </a:p>
          <a:p>
            <a:endParaRPr lang="it-IT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137FBA4-E312-4340-B13C-13E2DC27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E0FB030-2865-4912-9351-4377F002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5" y="2925264"/>
            <a:ext cx="3756175" cy="2880000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7FB99F9-C6D8-4EE6-93CD-EA1D08B81C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7764" y="2925264"/>
            <a:ext cx="3651667" cy="288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3A57DD-B06B-489F-8C16-5542C5E0BE5C}"/>
              </a:ext>
            </a:extLst>
          </p:cNvPr>
          <p:cNvSpPr txBox="1"/>
          <p:nvPr/>
        </p:nvSpPr>
        <p:spPr>
          <a:xfrm rot="5400000">
            <a:off x="6080844" y="5154786"/>
            <a:ext cx="738664" cy="19314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ENEA CONFIGURATION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CFAC5D-2572-49B1-9F15-A9A2DEF3C31B}"/>
              </a:ext>
            </a:extLst>
          </p:cNvPr>
          <p:cNvSpPr txBox="1"/>
          <p:nvPr/>
        </p:nvSpPr>
        <p:spPr>
          <a:xfrm rot="5400000">
            <a:off x="1981679" y="5276567"/>
            <a:ext cx="738664" cy="16878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BASELINE</a:t>
            </a:r>
          </a:p>
          <a:p>
            <a:pPr algn="ctr"/>
            <a:r>
              <a:rPr lang="it-IT" dirty="0">
                <a:solidFill>
                  <a:schemeClr val="accent1"/>
                </a:solidFill>
              </a:rPr>
              <a:t>CONFIGURATION</a:t>
            </a:r>
          </a:p>
        </p:txBody>
      </p:sp>
    </p:spTree>
    <p:extLst>
      <p:ext uri="{BB962C8B-B14F-4D97-AF65-F5344CB8AC3E}">
        <p14:creationId xmlns:p14="http://schemas.microsoft.com/office/powerpoint/2010/main" val="202829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9A32752-8333-4373-A9BD-F2F0A36AD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9" t="-705" r="45955" b="1950"/>
          <a:stretch/>
        </p:blipFill>
        <p:spPr>
          <a:xfrm flipV="1">
            <a:off x="5220072" y="1509442"/>
            <a:ext cx="3357232" cy="4896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BD4A4-EC65-494C-8A1F-72E02E16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Homogenization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E4EA-49FB-4BF4-B123-11988276B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DLs equivalent orthotropic properties obtained with the procedure exposed in [2].</a:t>
            </a:r>
            <a:endParaRPr lang="en-US" dirty="0"/>
          </a:p>
          <a:p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66176-849B-464A-AB30-FA002FC32F86}"/>
              </a:ext>
            </a:extLst>
          </p:cNvPr>
          <p:cNvSpPr txBox="1"/>
          <p:nvPr/>
        </p:nvSpPr>
        <p:spPr>
          <a:xfrm>
            <a:off x="251520" y="6280919"/>
            <a:ext cx="805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[2] M.E. Biancolini et al., </a:t>
            </a:r>
            <a:r>
              <a:rPr lang="nl-NL" sz="1200" i="1" dirty="0"/>
              <a:t>Mechanical analysis </a:t>
            </a:r>
            <a:r>
              <a:rPr lang="en-US" sz="1200" i="1" dirty="0"/>
              <a:t>of PF4 and TF systems </a:t>
            </a:r>
            <a:r>
              <a:rPr lang="nl-NL" sz="1200" i="1" dirty="0"/>
              <a:t>(2MZKNX_v1_0)</a:t>
            </a:r>
            <a:endParaRPr lang="it-IT" sz="1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B4465-5752-4D32-9D13-5776547E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81" y="1835719"/>
            <a:ext cx="1889420" cy="1477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911A-5BF2-48E0-8B21-66953AC06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34" y="4720469"/>
            <a:ext cx="1805314" cy="111518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5F794EFE-5C33-4BE6-ABEB-055B3B37D391}"/>
              </a:ext>
            </a:extLst>
          </p:cNvPr>
          <p:cNvSpPr/>
          <p:nvPr/>
        </p:nvSpPr>
        <p:spPr>
          <a:xfrm>
            <a:off x="1531791" y="3364419"/>
            <a:ext cx="76200" cy="1276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FD004-C206-4858-8DE9-D9930CB0CDC7}"/>
              </a:ext>
            </a:extLst>
          </p:cNvPr>
          <p:cNvSpPr txBox="1"/>
          <p:nvPr/>
        </p:nvSpPr>
        <p:spPr>
          <a:xfrm>
            <a:off x="292062" y="2126133"/>
            <a:ext cx="461665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DL6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B01D5-7913-432D-AC7C-6D1099EFAEF0}"/>
              </a:ext>
            </a:extLst>
          </p:cNvPr>
          <p:cNvSpPr txBox="1"/>
          <p:nvPr/>
        </p:nvSpPr>
        <p:spPr>
          <a:xfrm>
            <a:off x="292062" y="4816394"/>
            <a:ext cx="461665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DL1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D7D6D-C848-455D-A718-53D785C9C9EF}"/>
              </a:ext>
            </a:extLst>
          </p:cNvPr>
          <p:cNvSpPr txBox="1"/>
          <p:nvPr/>
        </p:nvSpPr>
        <p:spPr>
          <a:xfrm>
            <a:off x="2565400" y="1887812"/>
            <a:ext cx="292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/>
                </a:solidFill>
              </a:rPr>
              <a:t>Steel Jacket thickness = 10.4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/>
                </a:solidFill>
              </a:rPr>
              <a:t>Aspect Ratio 1.35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/>
                </a:solidFill>
              </a:rPr>
              <a:t>Layers 17+15</a:t>
            </a:r>
          </a:p>
          <a:p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821FC-3382-482D-BEE9-237AB090F1AE}"/>
              </a:ext>
            </a:extLst>
          </p:cNvPr>
          <p:cNvSpPr txBox="1"/>
          <p:nvPr/>
        </p:nvSpPr>
        <p:spPr>
          <a:xfrm>
            <a:off x="2565400" y="4720469"/>
            <a:ext cx="292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/>
                </a:solidFill>
              </a:rPr>
              <a:t>Steel Jacket thickness 4.6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/>
                </a:solidFill>
              </a:rPr>
              <a:t>Aspect Ratio 1.76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/>
                </a:solidFill>
              </a:rPr>
              <a:t>Layers 17+17</a:t>
            </a:r>
          </a:p>
          <a:p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0B8B50F-A13F-4656-BCF7-BE741110707E}"/>
              </a:ext>
            </a:extLst>
          </p:cNvPr>
          <p:cNvSpPr/>
          <p:nvPr/>
        </p:nvSpPr>
        <p:spPr>
          <a:xfrm>
            <a:off x="7697751" y="4024167"/>
            <a:ext cx="76200" cy="18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97CACF-DDD1-4434-91CA-AF8B748053AF}"/>
              </a:ext>
            </a:extLst>
          </p:cNvPr>
          <p:cNvSpPr txBox="1"/>
          <p:nvPr/>
        </p:nvSpPr>
        <p:spPr>
          <a:xfrm rot="5400000">
            <a:off x="7486841" y="3301284"/>
            <a:ext cx="523220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FF0000"/>
                </a:solidFill>
              </a:rPr>
              <a:t>DL6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254C86-B79A-407A-A219-08061EEFE105}"/>
              </a:ext>
            </a:extLst>
          </p:cNvPr>
          <p:cNvSpPr txBox="1"/>
          <p:nvPr/>
        </p:nvSpPr>
        <p:spPr>
          <a:xfrm rot="5400000">
            <a:off x="7486841" y="5732796"/>
            <a:ext cx="523220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FF0000"/>
                </a:solidFill>
              </a:rPr>
              <a:t>DL1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6E3D5B37-E503-4675-87AB-750C98D8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55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D9B2-34BB-4C03-B872-5D46BF08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Homogenization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1184-C01A-4FE7-B600-D2B8CC9BB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Homogenization results.</a:t>
            </a:r>
          </a:p>
          <a:p>
            <a:pPr lvl="1"/>
            <a:r>
              <a:rPr lang="it-IT" dirty="0"/>
              <a:t>Young and shear moduli increase from DL1 to DL6 (increasing amount of steel passing from DL1 to DL6).</a:t>
            </a:r>
          </a:p>
          <a:p>
            <a:pPr lvl="1"/>
            <a:r>
              <a:rPr lang="it-IT" dirty="0"/>
              <a:t>Higher values obtained at 4.2K, due to stiffer behviour of steel at lower temperatures.</a:t>
            </a:r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D8819-5EDF-4625-9FE3-AA757B30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38" y="2925264"/>
            <a:ext cx="2980612" cy="27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5442B-8251-451F-90AC-25B14332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41" y="2935208"/>
            <a:ext cx="2980612" cy="27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CE398-2C6D-4203-BD9D-EC986C933F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47" y="2935208"/>
            <a:ext cx="2980613" cy="27720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6DB4552-FE21-4D89-928C-31A466B9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6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AD7F-FB66-4CE1-9E22-DFF8BF79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EM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C086-F7F8-4F02-91C8-369544F0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EM analysis is based on reference scenario of 8</a:t>
            </a:r>
            <a:r>
              <a:rPr lang="it-IT" baseline="30000" dirty="0"/>
              <a:t>th</a:t>
            </a:r>
            <a:r>
              <a:rPr lang="it-IT" dirty="0"/>
              <a:t> of July [3].</a:t>
            </a:r>
          </a:p>
          <a:p>
            <a:r>
              <a:rPr lang="it-IT" dirty="0"/>
              <a:t>Total current flowing in the 202 TF conductors is 14.8MAt</a:t>
            </a:r>
          </a:p>
          <a:p>
            <a:pPr lvl="1"/>
            <a:r>
              <a:rPr lang="it-IT" dirty="0"/>
              <a:t>Coils treated as a homogeneous media</a:t>
            </a:r>
          </a:p>
          <a:p>
            <a:r>
              <a:rPr lang="it-IT" dirty="0"/>
              <a:t>EM analysis performed with ANSYS Maxwell</a:t>
            </a:r>
          </a:p>
          <a:p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B2B5A-9B0F-46A5-93A6-90CCCD76BF32}"/>
              </a:ext>
            </a:extLst>
          </p:cNvPr>
          <p:cNvSpPr txBox="1"/>
          <p:nvPr/>
        </p:nvSpPr>
        <p:spPr>
          <a:xfrm>
            <a:off x="323528" y="6258468"/>
            <a:ext cx="803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[3] </a:t>
            </a:r>
            <a:r>
              <a:rPr lang="it-IT" sz="1200" i="1" dirty="0"/>
              <a:t>Reference Equilibrium for 2018 WPMAG DEMO Single Null (8th July 2019)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27888-2244-4AA9-A757-AA123D7E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49" y="2969076"/>
            <a:ext cx="4138851" cy="257200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15DDEA7-2728-40CC-967A-110928FE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DC46FB2-38CB-43CF-9526-055F09DA74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12337" y="2395582"/>
            <a:ext cx="4536207" cy="37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E952-296A-43F2-94CA-4858619E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EM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19B10-B667-48B8-B108-56EA8B9F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EM calculation results </a:t>
            </a:r>
          </a:p>
          <a:p>
            <a:pPr lvl="1"/>
            <a:r>
              <a:rPr lang="it-IT" dirty="0"/>
              <a:t>@Energization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@EoF</a:t>
            </a:r>
          </a:p>
          <a:p>
            <a:endParaRPr lang="it-IT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E80B36F-A462-4628-9FD5-C7CDF50E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314033EF-1ADB-4847-BE41-2EA62E3F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3" y="1642355"/>
            <a:ext cx="4815977" cy="23123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79EC8A-DE71-4940-B94C-9541C95FADEC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754966" y="1672218"/>
            <a:ext cx="1224136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B8C0C9-A921-473B-A881-01F6E38E8FEC}"/>
              </a:ext>
            </a:extLst>
          </p:cNvPr>
          <p:cNvSpPr txBox="1"/>
          <p:nvPr/>
        </p:nvSpPr>
        <p:spPr>
          <a:xfrm>
            <a:off x="2979102" y="1672218"/>
            <a:ext cx="92994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|B| = 12 T</a:t>
            </a:r>
          </a:p>
        </p:txBody>
      </p:sp>
      <p:pic>
        <p:nvPicPr>
          <p:cNvPr id="16" name="Picture 1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C34C6910-594A-4510-8EF0-CE4864491AA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58" y="1196752"/>
            <a:ext cx="2978798" cy="2638552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825AAE98-F4FA-421A-BFF0-043FABEC7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78" y="4309079"/>
            <a:ext cx="4843306" cy="231452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8C375A-A44F-42CA-A124-8641B9C4A0D2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757962" y="4415964"/>
            <a:ext cx="1224136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334A01-3E19-4749-84D4-DA354532E055}"/>
              </a:ext>
            </a:extLst>
          </p:cNvPr>
          <p:cNvSpPr txBox="1"/>
          <p:nvPr/>
        </p:nvSpPr>
        <p:spPr>
          <a:xfrm>
            <a:off x="2982098" y="4415964"/>
            <a:ext cx="92994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|B| = 12 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14F91E-5708-42C1-94EA-4C1EFAE4B26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12158" y="3920946"/>
            <a:ext cx="2978799" cy="26385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B34E6C-AD45-4BB3-8AB8-10390ED64AB8}"/>
              </a:ext>
            </a:extLst>
          </p:cNvPr>
          <p:cNvSpPr txBox="1"/>
          <p:nvPr/>
        </p:nvSpPr>
        <p:spPr>
          <a:xfrm>
            <a:off x="6012155" y="866317"/>
            <a:ext cx="297879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it-IT" b="1" i="1" dirty="0"/>
              <a:t>B</a:t>
            </a:r>
            <a:r>
              <a:rPr lang="it-IT" dirty="0"/>
              <a:t> field contour @Equatorial plane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3558E-ADC7-41C6-A718-01EFA1B5F19E}"/>
              </a:ext>
            </a:extLst>
          </p:cNvPr>
          <p:cNvSpPr/>
          <p:nvPr/>
        </p:nvSpPr>
        <p:spPr>
          <a:xfrm>
            <a:off x="6012156" y="866775"/>
            <a:ext cx="2978800" cy="57148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54BD2E-8A34-431C-ACAE-69F24A8302B8}"/>
              </a:ext>
            </a:extLst>
          </p:cNvPr>
          <p:cNvSpPr txBox="1"/>
          <p:nvPr/>
        </p:nvSpPr>
        <p:spPr>
          <a:xfrm>
            <a:off x="6012152" y="1172623"/>
            <a:ext cx="11437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Energization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948F68-A7B6-4B2D-A24A-C9607C37562E}"/>
              </a:ext>
            </a:extLst>
          </p:cNvPr>
          <p:cNvSpPr txBox="1"/>
          <p:nvPr/>
        </p:nvSpPr>
        <p:spPr>
          <a:xfrm>
            <a:off x="6012153" y="3954730"/>
            <a:ext cx="5760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EoF</a:t>
            </a:r>
          </a:p>
        </p:txBody>
      </p:sp>
    </p:spTree>
    <p:extLst>
      <p:ext uri="{BB962C8B-B14F-4D97-AF65-F5344CB8AC3E}">
        <p14:creationId xmlns:p14="http://schemas.microsoft.com/office/powerpoint/2010/main" val="92111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E952-296A-43F2-94CA-4858619E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3D EM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19B10-B667-48B8-B108-56EA8B9F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EM forces vs. TF curvilinear abscissa</a:t>
            </a:r>
          </a:p>
          <a:p>
            <a:pPr lvl="1"/>
            <a:r>
              <a:rPr lang="it-IT" dirty="0"/>
              <a:t>@Energization (no out of plane forces)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@EoF</a:t>
            </a:r>
          </a:p>
          <a:p>
            <a:endParaRPr lang="it-IT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E80B36F-A462-4628-9FD5-C7CDF50E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WPMAG Final Meeting | 11-13 February 2020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0289B1F5-E3CF-4E8F-967C-89F716DA8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659027"/>
            <a:ext cx="3960440" cy="2212956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B1B26CB8-A3E0-49F2-A024-94141CB80C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4384396"/>
            <a:ext cx="4038533" cy="2212956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49C5A14-6C6D-49EE-AF0F-D5E586D85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8"/>
          <a:stretch/>
        </p:blipFill>
        <p:spPr>
          <a:xfrm>
            <a:off x="5205200" y="3233738"/>
            <a:ext cx="3880126" cy="1998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66CFD6-99A4-4ABE-B7F5-02D1C2314FD4}"/>
              </a:ext>
            </a:extLst>
          </p:cNvPr>
          <p:cNvSpPr/>
          <p:nvPr/>
        </p:nvSpPr>
        <p:spPr>
          <a:xfrm>
            <a:off x="6156176" y="3246214"/>
            <a:ext cx="2016224" cy="84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05034-69AA-4BED-AD14-EA1F3FDC8701}"/>
              </a:ext>
            </a:extLst>
          </p:cNvPr>
          <p:cNvSpPr txBox="1"/>
          <p:nvPr/>
        </p:nvSpPr>
        <p:spPr>
          <a:xfrm>
            <a:off x="5205200" y="2918594"/>
            <a:ext cx="388012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TF - EM force densities @Equatorial plane </a:t>
            </a:r>
          </a:p>
        </p:txBody>
      </p:sp>
    </p:spTree>
    <p:extLst>
      <p:ext uri="{BB962C8B-B14F-4D97-AF65-F5344CB8AC3E}">
        <p14:creationId xmlns:p14="http://schemas.microsoft.com/office/powerpoint/2010/main" val="389130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38819</TotalTime>
  <Words>1218</Words>
  <Application>Microsoft Office PowerPoint</Application>
  <PresentationFormat>On-screen Show (4:3)</PresentationFormat>
  <Paragraphs>170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ArialMT</vt:lpstr>
      <vt:lpstr>Calibri</vt:lpstr>
      <vt:lpstr>Times New Roman</vt:lpstr>
      <vt:lpstr>Office Theme</vt:lpstr>
      <vt:lpstr>3D mechanical analysis of TF WP#2 ENEA-UNITUS</vt:lpstr>
      <vt:lpstr>Outline</vt:lpstr>
      <vt:lpstr>Geometry</vt:lpstr>
      <vt:lpstr>Geometry</vt:lpstr>
      <vt:lpstr>Homogenization</vt:lpstr>
      <vt:lpstr>Homogenization</vt:lpstr>
      <vt:lpstr>3D EM Analysis</vt:lpstr>
      <vt:lpstr>3D EM Analysis</vt:lpstr>
      <vt:lpstr>3D EM Analysis</vt:lpstr>
      <vt:lpstr>3D Mechanical Analysis</vt:lpstr>
      <vt:lpstr>3D Mechanical Analysis</vt:lpstr>
      <vt:lpstr>3D Mechanical Analysis</vt:lpstr>
      <vt:lpstr>3D Mechanical Analysis</vt:lpstr>
      <vt:lpstr>3D Mechanical Analysis</vt:lpstr>
      <vt:lpstr>Conlusions and future work</vt:lpstr>
      <vt:lpstr>2020 TS</vt:lpstr>
      <vt:lpstr>3D mechanical analysis of TF WP#2 ENEA-UNITUS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Pau</dc:creator>
  <cp:lastModifiedBy>Francesco</cp:lastModifiedBy>
  <cp:revision>1156</cp:revision>
  <cp:lastPrinted>2019-05-28T17:38:44Z</cp:lastPrinted>
  <dcterms:created xsi:type="dcterms:W3CDTF">2014-10-27T16:40:37Z</dcterms:created>
  <dcterms:modified xsi:type="dcterms:W3CDTF">2020-02-12T12:34:59Z</dcterms:modified>
</cp:coreProperties>
</file>