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58" r:id="rId2"/>
    <p:sldId id="435" r:id="rId3"/>
    <p:sldId id="367" r:id="rId4"/>
    <p:sldId id="429" r:id="rId5"/>
    <p:sldId id="430" r:id="rId6"/>
    <p:sldId id="431" r:id="rId7"/>
    <p:sldId id="443" r:id="rId8"/>
    <p:sldId id="444" r:id="rId9"/>
    <p:sldId id="445" r:id="rId10"/>
    <p:sldId id="433" r:id="rId11"/>
    <p:sldId id="432" r:id="rId12"/>
    <p:sldId id="289" r:id="rId13"/>
    <p:sldId id="284" r:id="rId14"/>
    <p:sldId id="436" r:id="rId15"/>
    <p:sldId id="413" r:id="rId16"/>
    <p:sldId id="335" r:id="rId17"/>
    <p:sldId id="368" r:id="rId18"/>
    <p:sldId id="371" r:id="rId19"/>
    <p:sldId id="375" r:id="rId20"/>
    <p:sldId id="370" r:id="rId21"/>
    <p:sldId id="374" r:id="rId22"/>
    <p:sldId id="418" r:id="rId23"/>
    <p:sldId id="419" r:id="rId24"/>
    <p:sldId id="383" r:id="rId25"/>
    <p:sldId id="420" r:id="rId26"/>
    <p:sldId id="388" r:id="rId27"/>
    <p:sldId id="386" r:id="rId28"/>
    <p:sldId id="421" r:id="rId29"/>
    <p:sldId id="392" r:id="rId30"/>
    <p:sldId id="387" r:id="rId31"/>
    <p:sldId id="395" r:id="rId32"/>
    <p:sldId id="393" r:id="rId33"/>
    <p:sldId id="425" r:id="rId34"/>
    <p:sldId id="426" r:id="rId35"/>
    <p:sldId id="451" r:id="rId36"/>
    <p:sldId id="422" r:id="rId37"/>
    <p:sldId id="423" r:id="rId38"/>
    <p:sldId id="414" r:id="rId39"/>
    <p:sldId id="427" r:id="rId40"/>
    <p:sldId id="428" r:id="rId41"/>
    <p:sldId id="399" r:id="rId42"/>
    <p:sldId id="400" r:id="rId43"/>
    <p:sldId id="405" r:id="rId44"/>
    <p:sldId id="402" r:id="rId45"/>
    <p:sldId id="406" r:id="rId46"/>
    <p:sldId id="407" r:id="rId47"/>
    <p:sldId id="408" r:id="rId48"/>
    <p:sldId id="452" r:id="rId49"/>
    <p:sldId id="453" r:id="rId50"/>
    <p:sldId id="454" r:id="rId51"/>
    <p:sldId id="455" r:id="rId52"/>
    <p:sldId id="456" r:id="rId53"/>
    <p:sldId id="437" r:id="rId54"/>
    <p:sldId id="450" r:id="rId55"/>
    <p:sldId id="415" r:id="rId5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FFFFF"/>
    <a:srgbClr val="B32223"/>
    <a:srgbClr val="C00000"/>
    <a:srgbClr val="CF2727"/>
    <a:srgbClr val="0E65FF"/>
    <a:srgbClr val="D04040"/>
    <a:srgbClr val="BEC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1" autoAdjust="0"/>
    <p:restoredTop sz="94179" autoAdjust="0"/>
  </p:normalViewPr>
  <p:slideViewPr>
    <p:cSldViewPr snapToGrid="0" showGuides="1">
      <p:cViewPr varScale="1">
        <p:scale>
          <a:sx n="96" d="100"/>
          <a:sy n="96" d="100"/>
        </p:scale>
        <p:origin x="1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976"/>
    </p:cViewPr>
  </p:sorterViewPr>
  <p:notesViewPr>
    <p:cSldViewPr snapToGrid="0" showGuides="1">
      <p:cViewPr varScale="1">
        <p:scale>
          <a:sx n="90" d="100"/>
          <a:sy n="90" d="100"/>
        </p:scale>
        <p:origin x="37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F2F7C-6A8B-46E3-B4D9-82DCDCCB02F7}" type="datetimeFigureOut">
              <a:rPr lang="en-US" smtClean="0"/>
              <a:t>2/13/20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BB380-F9E5-4D53-B48C-95C0B22F805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40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7C01E-9362-4459-96B4-8DEFE479C2F4}" type="datetimeFigureOut">
              <a:rPr lang="it-IT" smtClean="0"/>
              <a:t>13/02/20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09C3E-76C6-4B7E-BDAB-4B2B606B3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81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915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667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646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481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47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82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86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590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82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51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902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09C3E-76C6-4B7E-BDAB-4B2B606B3235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85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png" descr="EUROFUSION PowerPoint MASTER DECKBLATT.png">
            <a:extLst>
              <a:ext uri="{FF2B5EF4-FFF2-40B4-BE49-F238E27FC236}">
                <a16:creationId xmlns:a16="http://schemas.microsoft.com/office/drawing/2014/main" id="{2D976FE5-717A-1E4C-96F2-6689379D5285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467"/>
          <a:stretch/>
        </p:blipFill>
        <p:spPr>
          <a:xfrm>
            <a:off x="0" y="769054"/>
            <a:ext cx="9144000" cy="52336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E3331FA-20B8-5C41-ACDF-DBF3E871A152}"/>
              </a:ext>
            </a:extLst>
          </p:cNvPr>
          <p:cNvSpPr/>
          <p:nvPr userDrawn="1"/>
        </p:nvSpPr>
        <p:spPr>
          <a:xfrm>
            <a:off x="0" y="0"/>
            <a:ext cx="9144000" cy="990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C:\Users\maistrello\Desktop\g3185.png">
            <a:extLst>
              <a:ext uri="{FF2B5EF4-FFF2-40B4-BE49-F238E27FC236}">
                <a16:creationId xmlns:a16="http://schemas.microsoft.com/office/drawing/2014/main" id="{59B7F115-A657-1240-852C-6340E790C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051" y="0"/>
            <a:ext cx="1195949" cy="99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2" descr="ottocentenariouniversitadipadova">
            <a:extLst>
              <a:ext uri="{FF2B5EF4-FFF2-40B4-BE49-F238E27FC236}">
                <a16:creationId xmlns:a16="http://schemas.microsoft.com/office/drawing/2014/main" id="{71E88F69-C090-7242-A0A7-401C38D7E2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5166" cy="9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22">
            <a:extLst>
              <a:ext uri="{FF2B5EF4-FFF2-40B4-BE49-F238E27FC236}">
                <a16:creationId xmlns:a16="http://schemas.microsoft.com/office/drawing/2014/main" id="{04D04344-0A46-9A46-B8B6-F17813DAB732}"/>
              </a:ext>
            </a:extLst>
          </p:cNvPr>
          <p:cNvGrpSpPr/>
          <p:nvPr userDrawn="1"/>
        </p:nvGrpSpPr>
        <p:grpSpPr>
          <a:xfrm>
            <a:off x="5380570" y="6123722"/>
            <a:ext cx="3610184" cy="648072"/>
            <a:chOff x="18230283" y="40396912"/>
            <a:chExt cx="9924896" cy="1781641"/>
          </a:xfrm>
        </p:grpSpPr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F8AB0C82-4EAB-0045-B04C-5E822B3349E4}"/>
                </a:ext>
              </a:extLst>
            </p:cNvPr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24" descr="EuropeanFlag-stars.eps">
              <a:extLst>
                <a:ext uri="{FF2B5EF4-FFF2-40B4-BE49-F238E27FC236}">
                  <a16:creationId xmlns:a16="http://schemas.microsoft.com/office/drawing/2014/main" id="{3CC032D5-0AA9-D843-BAEB-C5F2B575E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2589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>
            <a:extLst>
              <a:ext uri="{FF2B5EF4-FFF2-40B4-BE49-F238E27FC236}">
                <a16:creationId xmlns:a16="http://schemas.microsoft.com/office/drawing/2014/main" id="{3850DABB-D58F-494A-9A99-5242A40DC66F}"/>
              </a:ext>
            </a:extLst>
          </p:cNvPr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B322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DB50E4-13AE-3447-87B8-2D5F6D96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11ABB417-5A76-49D0-B6ED-019159A0AF48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1EAF95-FC64-2B4A-BA7C-E3DC9A972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Daniela P. </a:t>
            </a:r>
            <a:r>
              <a:rPr lang="it-IT" dirty="0" err="1"/>
              <a:t>Boso</a:t>
            </a:r>
            <a:r>
              <a:rPr lang="it-IT" dirty="0"/>
              <a:t> | </a:t>
            </a:r>
            <a:r>
              <a:rPr lang="it-IT" dirty="0" err="1"/>
              <a:t>UniPd</a:t>
            </a:r>
            <a:r>
              <a:rPr lang="it-IT" dirty="0"/>
              <a:t>-RFX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2018FCD-D8FC-594A-AC09-B06456FB08AD}"/>
              </a:ext>
            </a:extLst>
          </p:cNvPr>
          <p:cNvSpPr txBox="1">
            <a:spLocks/>
          </p:cNvSpPr>
          <p:nvPr userDrawn="1"/>
        </p:nvSpPr>
        <p:spPr>
          <a:xfrm>
            <a:off x="2533650" y="6498224"/>
            <a:ext cx="490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WPMAG </a:t>
            </a:r>
            <a:r>
              <a:rPr lang="it-IT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Final</a:t>
            </a:r>
            <a:r>
              <a:rPr lang="it-IT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meeting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5F20C9A-D1AF-B94C-89FE-BB9BEAE636EA}"/>
              </a:ext>
            </a:extLst>
          </p:cNvPr>
          <p:cNvSpPr/>
          <p:nvPr userDrawn="1"/>
        </p:nvSpPr>
        <p:spPr>
          <a:xfrm>
            <a:off x="0" y="-3"/>
            <a:ext cx="9144000" cy="663578"/>
          </a:xfrm>
          <a:prstGeom prst="rect">
            <a:avLst/>
          </a:prstGeom>
          <a:solidFill>
            <a:srgbClr val="B322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Immagine 7">
            <a:extLst>
              <a:ext uri="{FF2B5EF4-FFF2-40B4-BE49-F238E27FC236}">
                <a16:creationId xmlns:a16="http://schemas.microsoft.com/office/drawing/2014/main" id="{F6997C36-1D75-844A-8398-B21758477D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" y="19482"/>
            <a:ext cx="2202093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maistrello\Desktop\g3185.png">
            <a:extLst>
              <a:ext uri="{FF2B5EF4-FFF2-40B4-BE49-F238E27FC236}">
                <a16:creationId xmlns:a16="http://schemas.microsoft.com/office/drawing/2014/main" id="{DC5C25B4-B2A1-5A4D-982E-CB115504373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r="15323" b="29505"/>
          <a:stretch/>
        </p:blipFill>
        <p:spPr bwMode="auto">
          <a:xfrm>
            <a:off x="8333047" y="0"/>
            <a:ext cx="810953" cy="666000"/>
          </a:xfrm>
          <a:prstGeom prst="rect">
            <a:avLst/>
          </a:prstGeom>
          <a:solidFill>
            <a:srgbClr val="CF2727">
              <a:alpha val="90000"/>
            </a:srgbClr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88A18C4-6A28-8B49-B43B-25E846BB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5369475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aistrello\Desktop\g3185.png">
            <a:extLst>
              <a:ext uri="{FF2B5EF4-FFF2-40B4-BE49-F238E27FC236}">
                <a16:creationId xmlns:a16="http://schemas.microsoft.com/office/drawing/2014/main" id="{D2259ABA-C301-B049-B622-817110EA2F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100" y="0"/>
            <a:ext cx="1329390" cy="11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:\Users\franket\Desktop\EUROfusion_PPPT_Logo_small.jpg">
            <a:extLst>
              <a:ext uri="{FF2B5EF4-FFF2-40B4-BE49-F238E27FC236}">
                <a16:creationId xmlns:a16="http://schemas.microsoft.com/office/drawing/2014/main" id="{3757C9F4-F563-3149-87E9-8AC91FDB19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20357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ottocentenariouniversitadipadova">
            <a:extLst>
              <a:ext uri="{FF2B5EF4-FFF2-40B4-BE49-F238E27FC236}">
                <a16:creationId xmlns:a16="http://schemas.microsoft.com/office/drawing/2014/main" id="{D723F98A-7E20-5849-8B82-A1E098C55B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5166" cy="9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5F2B90AC-66DD-DC44-81EC-43B0BAC2666D}"/>
              </a:ext>
            </a:extLst>
          </p:cNvPr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B322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10662E-E291-CA44-9EC6-6DA0B99F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11ABB417-5A76-49D0-B6ED-019159A0AF48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AD22C81-E945-6A47-B109-87825A30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Daniela P. </a:t>
            </a:r>
            <a:r>
              <a:rPr lang="it-IT" dirty="0" err="1"/>
              <a:t>Boso</a:t>
            </a:r>
            <a:r>
              <a:rPr lang="it-IT" dirty="0"/>
              <a:t> | </a:t>
            </a:r>
            <a:r>
              <a:rPr lang="it-IT" dirty="0" err="1"/>
              <a:t>UniPd</a:t>
            </a:r>
            <a:r>
              <a:rPr lang="it-IT" dirty="0"/>
              <a:t>-RFX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681EE27-65ED-B84E-9C1A-29C9FEAF1EFB}"/>
              </a:ext>
            </a:extLst>
          </p:cNvPr>
          <p:cNvSpPr txBox="1">
            <a:spLocks/>
          </p:cNvSpPr>
          <p:nvPr userDrawn="1"/>
        </p:nvSpPr>
        <p:spPr>
          <a:xfrm>
            <a:off x="2533650" y="6498224"/>
            <a:ext cx="490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WPMAG </a:t>
            </a:r>
            <a:r>
              <a:rPr lang="it-IT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Final</a:t>
            </a:r>
            <a:r>
              <a:rPr lang="it-IT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meeting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48DA490-D72A-A44C-84FA-3D4B4DFDC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423577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C3D8F3C7-BB0B-AF43-A4BD-A1B552D2C9F8}"/>
              </a:ext>
            </a:extLst>
          </p:cNvPr>
          <p:cNvSpPr/>
          <p:nvPr userDrawn="1"/>
        </p:nvSpPr>
        <p:spPr>
          <a:xfrm>
            <a:off x="0" y="-3"/>
            <a:ext cx="9144000" cy="663578"/>
          </a:xfrm>
          <a:prstGeom prst="rect">
            <a:avLst/>
          </a:prstGeom>
          <a:solidFill>
            <a:srgbClr val="B322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Immagine 7">
            <a:extLst>
              <a:ext uri="{FF2B5EF4-FFF2-40B4-BE49-F238E27FC236}">
                <a16:creationId xmlns:a16="http://schemas.microsoft.com/office/drawing/2014/main" id="{CC160B99-42C5-2B48-BD0C-DC80372EB1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" y="29775"/>
            <a:ext cx="2196000" cy="61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maistrello\Desktop\g3185.png">
            <a:extLst>
              <a:ext uri="{FF2B5EF4-FFF2-40B4-BE49-F238E27FC236}">
                <a16:creationId xmlns:a16="http://schemas.microsoft.com/office/drawing/2014/main" id="{1C164B16-B5B1-7740-9D7C-391DE67F612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r="15323" b="29505"/>
          <a:stretch/>
        </p:blipFill>
        <p:spPr bwMode="auto">
          <a:xfrm>
            <a:off x="4165600" y="-4109"/>
            <a:ext cx="810953" cy="666000"/>
          </a:xfrm>
          <a:prstGeom prst="rect">
            <a:avLst/>
          </a:prstGeom>
          <a:solidFill>
            <a:srgbClr val="CF2727">
              <a:alpha val="90000"/>
            </a:srgbClr>
          </a:solidFill>
          <a:ln w="9525">
            <a:noFill/>
            <a:miter lim="800000"/>
            <a:headEnd/>
            <a:tailEnd/>
          </a:ln>
          <a:extLst/>
        </p:spPr>
      </p:pic>
      <p:pic>
        <p:nvPicPr>
          <p:cNvPr id="21" name="Picture 9" descr="C:\Users\franket\Desktop\EUROfusion_PPPT_Logo_small.jpg">
            <a:extLst>
              <a:ext uri="{FF2B5EF4-FFF2-40B4-BE49-F238E27FC236}">
                <a16:creationId xmlns:a16="http://schemas.microsoft.com/office/drawing/2014/main" id="{4BD0A9B2-92E3-AF46-BBAA-A6ADE3DC04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0" y="0"/>
            <a:ext cx="1944000" cy="66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A1B8BFF2-F38C-594E-BB2F-1DE5678D6ADA}"/>
              </a:ext>
            </a:extLst>
          </p:cNvPr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rgbClr val="B322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45D1A7A-6B20-1C43-9B86-547B1A176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11ABB417-5A76-49D0-B6ED-019159A0AF48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B0F4036-4187-374E-AD06-CA183C35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Daniela P. </a:t>
            </a:r>
            <a:r>
              <a:rPr lang="it-IT" dirty="0" err="1"/>
              <a:t>Boso</a:t>
            </a:r>
            <a:r>
              <a:rPr lang="it-IT" dirty="0"/>
              <a:t> | </a:t>
            </a:r>
            <a:r>
              <a:rPr lang="it-IT" dirty="0" err="1"/>
              <a:t>UniPd</a:t>
            </a:r>
            <a:r>
              <a:rPr lang="it-IT" dirty="0"/>
              <a:t>-RFX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63381D3-99E4-9441-A944-F803D9BF2C41}"/>
              </a:ext>
            </a:extLst>
          </p:cNvPr>
          <p:cNvSpPr txBox="1">
            <a:spLocks/>
          </p:cNvSpPr>
          <p:nvPr userDrawn="1"/>
        </p:nvSpPr>
        <p:spPr>
          <a:xfrm>
            <a:off x="2533650" y="6498224"/>
            <a:ext cx="490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WPMAG </a:t>
            </a:r>
            <a:r>
              <a:rPr lang="it-IT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Final</a:t>
            </a:r>
            <a:r>
              <a:rPr lang="it-IT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meeting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A6B406-853A-754D-8FC2-D5A1795F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988496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47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6305"/>
            <a:ext cx="6381328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779373"/>
            <a:ext cx="7643192" cy="552994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Kamil </a:t>
            </a:r>
            <a:r>
              <a:rPr lang="en-GB" dirty="0" err="1"/>
              <a:t>Sedl</a:t>
            </a:r>
            <a:r>
              <a:rPr lang="cs-CZ" dirty="0"/>
              <a:t>á</a:t>
            </a:r>
            <a:r>
              <a:rPr lang="en-GB" dirty="0"/>
              <a:t>k | Design Progress Review | </a:t>
            </a:r>
            <a:r>
              <a:rPr lang="en-GB" dirty="0" err="1"/>
              <a:t>Garching</a:t>
            </a:r>
            <a:r>
              <a:rPr lang="en-GB" dirty="0"/>
              <a:t> | 12</a:t>
            </a:r>
            <a:r>
              <a:rPr lang="en-GB" baseline="30000" dirty="0"/>
              <a:t>th</a:t>
            </a:r>
            <a:r>
              <a:rPr lang="en-GB" dirty="0"/>
              <a:t> Dec. 2019 | Page </a:t>
            </a:r>
            <a:fld id="{6A6D9FA1-99C7-4910-8E32-B85D378B0060}" type="slidenum">
              <a:rPr lang="en-GB" smtClean="0"/>
              <a:pPr algn="r"/>
              <a:t>‹N›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93574"/>
            <a:ext cx="367958" cy="4986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1384"/>
            <a:ext cx="1151402" cy="664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48" y="6066205"/>
            <a:ext cx="67983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2969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March 7th, 2018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B417-5A76-49D0-B6ED-019159A0AF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10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79" r:id="rId3"/>
    <p:sldLayoutId id="2147483662" r:id="rId4"/>
    <p:sldLayoutId id="2147483680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s://idm.euro-fusion.org/?uid=2N622S&amp;version=v1.1&amp;action=get_docum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idm.euro-fusion.org/?uid=2N622S&amp;version=v1.1&amp;action=get_docum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dm.euro-fusion.org/?uid=2NNCRK&amp;version=v1.0&amp;action=get_documen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dm.euro-fusion.org/?uid=2N622S&amp;version=v1.1&amp;action=get_document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dm.euro-fusion.org/?uid=2N622S&amp;version=v1.1&amp;action=get_documen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idm.euro-fusion.org/?uid=2N622S&amp;version=v1.1&amp;action=get_documen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3330" y="2377403"/>
            <a:ext cx="579529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b="1" dirty="0">
                <a:solidFill>
                  <a:schemeClr val="bg1"/>
                </a:solidFill>
              </a:rPr>
              <a:t>Coordination of the Mechanical Analysis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Design of the mechanical structures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and supports of the magnetic system</a:t>
            </a:r>
          </a:p>
          <a:p>
            <a:pPr algn="ctr">
              <a:spcBef>
                <a:spcPts val="1800"/>
              </a:spcBef>
            </a:pPr>
            <a:r>
              <a:rPr lang="en-GB" sz="2000" dirty="0">
                <a:solidFill>
                  <a:schemeClr val="bg1"/>
                </a:solidFill>
              </a:rPr>
              <a:t>Daniela P. </a:t>
            </a:r>
            <a:r>
              <a:rPr lang="en-GB" sz="2000" dirty="0" err="1">
                <a:solidFill>
                  <a:schemeClr val="bg1"/>
                </a:solidFill>
              </a:rPr>
              <a:t>Boso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60265D-F685-E743-A0B6-38C8905BA2E0}"/>
              </a:ext>
            </a:extLst>
          </p:cNvPr>
          <p:cNvSpPr/>
          <p:nvPr/>
        </p:nvSpPr>
        <p:spPr>
          <a:xfrm>
            <a:off x="0" y="4697108"/>
            <a:ext cx="49550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chemeClr val="bg1"/>
                </a:solidFill>
                <a:latin typeface="+mj-lt"/>
              </a:rPr>
              <a:t>WPMAG Final meeting</a:t>
            </a:r>
            <a:br>
              <a:rPr lang="en-GB" sz="2000" b="1" i="1" dirty="0">
                <a:solidFill>
                  <a:schemeClr val="bg1"/>
                </a:solidFill>
                <a:latin typeface="+mj-lt"/>
              </a:rPr>
            </a:br>
            <a:endParaRPr lang="en-GB" sz="2000" b="1" i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2000" i="1" dirty="0">
                <a:solidFill>
                  <a:schemeClr val="bg1"/>
                </a:solidFill>
                <a:latin typeface="+mj-lt"/>
              </a:rPr>
              <a:t>Frascati 11-13/02/2020 </a:t>
            </a:r>
          </a:p>
          <a:p>
            <a:pPr algn="ctr"/>
            <a:endParaRPr lang="en-GB" sz="20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9056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Daniela P. </a:t>
            </a:r>
            <a:r>
              <a:rPr lang="it-IT" dirty="0" err="1"/>
              <a:t>Boso</a:t>
            </a:r>
            <a:r>
              <a:rPr lang="it-IT" dirty="0"/>
              <a:t> | </a:t>
            </a:r>
            <a:r>
              <a:rPr lang="it-IT" dirty="0" err="1"/>
              <a:t>UniPd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AD4AA03-99B6-E044-B8D0-64EC8D97FD72}"/>
              </a:ext>
            </a:extLst>
          </p:cNvPr>
          <p:cNvSpPr/>
          <p:nvPr/>
        </p:nvSpPr>
        <p:spPr>
          <a:xfrm>
            <a:off x="209050" y="904257"/>
            <a:ext cx="534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Phys_mag_PROCESS_baseline_July_18 (2N622S v1.1)</a:t>
            </a:r>
            <a:r>
              <a:rPr lang="en-GB" dirty="0"/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0D3DBED-A66B-B14C-ACE5-6465BCAFB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9" y="1439333"/>
            <a:ext cx="3362434" cy="47582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98A31DE-4A8C-D747-B09D-BC962D9DF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4901" y="1096281"/>
            <a:ext cx="3451263" cy="4883974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5A1D63C-3AB2-F149-BD90-34BC35D30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276529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AD4AA03-99B6-E044-B8D0-64EC8D97FD72}"/>
              </a:ext>
            </a:extLst>
          </p:cNvPr>
          <p:cNvSpPr/>
          <p:nvPr/>
        </p:nvSpPr>
        <p:spPr>
          <a:xfrm>
            <a:off x="209050" y="904257"/>
            <a:ext cx="534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Phys_mag_PROCESS_baseline_July_18 (2N622S v1.1)</a:t>
            </a:r>
            <a:r>
              <a:rPr lang="en-GB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9FB419-15F9-854B-9AD2-6BCC7881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86" y="1261534"/>
            <a:ext cx="3356450" cy="47498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1284881-1D85-C345-AFCF-A9EFC2B12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3" y="1286931"/>
            <a:ext cx="3368416" cy="476673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2B657E6-A3BA-484B-9250-43311DAC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50848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 Coils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5135" y="6151833"/>
            <a:ext cx="8240228" cy="268139"/>
          </a:xfrm>
        </p:spPr>
        <p:txBody>
          <a:bodyPr/>
          <a:lstStyle/>
          <a:p>
            <a:pPr algn="r"/>
            <a:r>
              <a:rPr lang="en-GB" sz="1400" i="1" dirty="0"/>
              <a:t>Courtesy: </a:t>
            </a:r>
            <a:r>
              <a:rPr lang="it-IT" sz="1400" i="1" dirty="0" err="1"/>
              <a:t>Mithlesh</a:t>
            </a:r>
            <a:r>
              <a:rPr lang="it-IT" sz="1400" i="1" dirty="0"/>
              <a:t> Kumar </a:t>
            </a:r>
            <a:r>
              <a:rPr lang="en-GB" sz="1400" i="1" dirty="0"/>
              <a:t>| Design Progress Review | </a:t>
            </a:r>
            <a:r>
              <a:rPr lang="en-GB" sz="1400" i="1" dirty="0" err="1"/>
              <a:t>Garching</a:t>
            </a:r>
            <a:r>
              <a:rPr lang="en-GB" sz="1400" i="1" dirty="0"/>
              <a:t> | 12</a:t>
            </a:r>
            <a:r>
              <a:rPr lang="en-GB" sz="1400" i="1" baseline="30000" dirty="0"/>
              <a:t>th</a:t>
            </a:r>
            <a:r>
              <a:rPr lang="en-GB" sz="1400" i="1" dirty="0"/>
              <a:t> Dec. 2019 | Page </a:t>
            </a:r>
            <a:fld id="{6A6D9FA1-99C7-4910-8E32-B85D378B0060}" type="slidenum">
              <a:rPr lang="en-GB" sz="1400" i="1" smtClean="0"/>
              <a:pPr algn="r"/>
              <a:t>12</a:t>
            </a:fld>
            <a:endParaRPr lang="en-GB" sz="1400" i="1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183446" y="1364719"/>
            <a:ext cx="3316546" cy="4402320"/>
            <a:chOff x="4705350" y="757238"/>
            <a:chExt cx="6400800" cy="8496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5350" y="757238"/>
              <a:ext cx="6400800" cy="84963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6031703" y="2277903"/>
              <a:ext cx="302419" cy="336709"/>
              <a:chOff x="6031703" y="2277903"/>
              <a:chExt cx="302419" cy="33670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031703" y="2309813"/>
                <a:ext cx="302419" cy="304799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79678" y="2277903"/>
                <a:ext cx="201696" cy="335279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050757" y="2350294"/>
                <a:ext cx="261938" cy="262888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317703" y="2816068"/>
              <a:ext cx="230985" cy="218595"/>
              <a:chOff x="8317703" y="2816068"/>
              <a:chExt cx="230985" cy="21859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8317703" y="2817019"/>
                <a:ext cx="230985" cy="216693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318053" y="2816068"/>
                <a:ext cx="113953" cy="216214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317709" y="2874169"/>
                <a:ext cx="147635" cy="160494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9327353" y="4200525"/>
              <a:ext cx="297659" cy="280987"/>
              <a:chOff x="9327353" y="4200525"/>
              <a:chExt cx="297659" cy="28098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327353" y="4200525"/>
                <a:ext cx="297659" cy="280987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330084" y="4200525"/>
                <a:ext cx="104429" cy="279557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329740" y="4283868"/>
                <a:ext cx="159541" cy="196213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9326161" y="5512117"/>
              <a:ext cx="298852" cy="431483"/>
              <a:chOff x="9326161" y="5512117"/>
              <a:chExt cx="298852" cy="431483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9326161" y="5513071"/>
                <a:ext cx="298852" cy="28527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9326512" y="5512117"/>
                <a:ext cx="108001" cy="431483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9330928" y="5515451"/>
                <a:ext cx="227410" cy="216218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280796" y="6904672"/>
              <a:ext cx="315517" cy="370047"/>
              <a:chOff x="8280796" y="6904672"/>
              <a:chExt cx="315517" cy="37004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8280796" y="6910386"/>
                <a:ext cx="315517" cy="32385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280796" y="6904672"/>
                <a:ext cx="108348" cy="370047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280796" y="6908005"/>
                <a:ext cx="203598" cy="204789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411516" y="7588562"/>
              <a:ext cx="372666" cy="386243"/>
              <a:chOff x="6411516" y="7588562"/>
              <a:chExt cx="372666" cy="38624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411516" y="7588567"/>
                <a:ext cx="372666" cy="36957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463778" y="7588562"/>
                <a:ext cx="272777" cy="386243"/>
              </a:xfrm>
              <a:prstGeom prst="rect">
                <a:avLst/>
              </a:prstGeom>
              <a:noFill/>
              <a:ln w="63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442480" y="7590948"/>
                <a:ext cx="317892" cy="321945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</p:grpSp>
      <p:sp>
        <p:nvSpPr>
          <p:cNvPr id="31" name="TextBox 30"/>
          <p:cNvSpPr txBox="1">
            <a:spLocks noChangeAspect="1"/>
          </p:cNvSpPr>
          <p:nvPr/>
        </p:nvSpPr>
        <p:spPr>
          <a:xfrm>
            <a:off x="4517639" y="1409965"/>
            <a:ext cx="459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Latest CAD from IDM dated April 2019 based on </a:t>
            </a:r>
            <a:r>
              <a:rPr lang="de-CH" sz="1400" i="1" dirty="0"/>
              <a:t>DEMO </a:t>
            </a:r>
            <a:r>
              <a:rPr lang="de-CH" sz="1400" i="1" dirty="0" err="1"/>
              <a:t>baseline</a:t>
            </a:r>
            <a:r>
              <a:rPr lang="de-CH" sz="1400" i="1" dirty="0"/>
              <a:t> 2017: Reference flat-top </a:t>
            </a:r>
            <a:r>
              <a:rPr lang="de-CH" sz="1400" i="1" dirty="0" err="1"/>
              <a:t>equilibria</a:t>
            </a:r>
            <a:r>
              <a:rPr lang="de-CH" sz="1400" i="1" dirty="0"/>
              <a:t>, </a:t>
            </a:r>
            <a:r>
              <a:rPr lang="de-CH" sz="1400" i="1" dirty="0" err="1"/>
              <a:t>Ambrosino</a:t>
            </a:r>
            <a:r>
              <a:rPr lang="de-CH" sz="1400" i="1" dirty="0"/>
              <a:t> et al.</a:t>
            </a:r>
            <a:r>
              <a:rPr lang="en-US" sz="1400" i="1" dirty="0"/>
              <a:t> </a:t>
            </a:r>
            <a:endParaRPr lang="de-CH" sz="1400" i="1" dirty="0"/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5046580" y="2061817"/>
            <a:ext cx="3527746" cy="2318903"/>
            <a:chOff x="7149650" y="811836"/>
            <a:chExt cx="5307088" cy="3488523"/>
          </a:xfrm>
        </p:grpSpPr>
        <p:sp>
          <p:nvSpPr>
            <p:cNvPr id="33" name="Rectangle 32"/>
            <p:cNvSpPr/>
            <p:nvPr/>
          </p:nvSpPr>
          <p:spPr>
            <a:xfrm>
              <a:off x="7150100" y="927100"/>
              <a:ext cx="482600" cy="419100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149650" y="1809651"/>
              <a:ext cx="482600" cy="4191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180159" y="2799715"/>
              <a:ext cx="482600" cy="4191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180159" y="3731418"/>
              <a:ext cx="482600" cy="4191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645401" y="811836"/>
              <a:ext cx="4798637" cy="694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200" dirty="0"/>
                <a:t>Design </a:t>
              </a:r>
              <a:r>
                <a:rPr lang="de-CH" sz="1200" dirty="0" err="1"/>
                <a:t>given</a:t>
              </a:r>
              <a:r>
                <a:rPr lang="de-CH" sz="1200" dirty="0"/>
                <a:t> in</a:t>
              </a:r>
              <a:r>
                <a:rPr lang="de-CH" sz="1200" i="1" dirty="0"/>
                <a:t> DEMO </a:t>
              </a:r>
              <a:r>
                <a:rPr lang="de-CH" sz="1200" i="1" dirty="0" err="1"/>
                <a:t>baseline</a:t>
              </a:r>
              <a:r>
                <a:rPr lang="de-CH" sz="1200" i="1" dirty="0"/>
                <a:t> 2017: Reference flat-top </a:t>
              </a:r>
              <a:r>
                <a:rPr lang="de-CH" sz="1200" i="1" dirty="0" err="1"/>
                <a:t>equilibria</a:t>
              </a:r>
              <a:r>
                <a:rPr lang="de-CH" sz="1200" i="1" dirty="0"/>
                <a:t>, </a:t>
              </a:r>
              <a:r>
                <a:rPr lang="de-CH" sz="1200" i="1" dirty="0" err="1"/>
                <a:t>Ambrosino</a:t>
              </a:r>
              <a:r>
                <a:rPr lang="de-CH" sz="1200" i="1" dirty="0"/>
                <a:t> et al.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645401" y="1557138"/>
              <a:ext cx="4798637" cy="972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200" dirty="0"/>
                <a:t>Design </a:t>
              </a:r>
              <a:r>
                <a:rPr lang="de-CH" sz="1200" dirty="0" err="1"/>
                <a:t>given</a:t>
              </a:r>
              <a:r>
                <a:rPr lang="de-CH" sz="1200" dirty="0"/>
                <a:t> in</a:t>
              </a:r>
              <a:r>
                <a:rPr lang="de-CH" sz="1200" i="1" dirty="0"/>
                <a:t> Reference </a:t>
              </a:r>
              <a:r>
                <a:rPr lang="de-CH" sz="1200" i="1" dirty="0" err="1"/>
                <a:t>equilibrium</a:t>
              </a:r>
              <a:r>
                <a:rPr lang="de-CH" sz="1200" i="1" dirty="0"/>
                <a:t> </a:t>
              </a:r>
              <a:r>
                <a:rPr lang="de-CH" sz="1200" i="1" dirty="0" err="1"/>
                <a:t>for</a:t>
              </a:r>
              <a:r>
                <a:rPr lang="de-CH" sz="1200" i="1" dirty="0"/>
                <a:t> 2018 WPMAG DEMO Single Null </a:t>
              </a:r>
              <a:r>
                <a:rPr lang="de-CH" sz="1200" i="1" dirty="0" err="1"/>
                <a:t>July</a:t>
              </a:r>
              <a:r>
                <a:rPr lang="de-CH" sz="1200" i="1" dirty="0"/>
                <a:t> 2019 </a:t>
              </a:r>
              <a:r>
                <a:rPr lang="de-CH" sz="1200" dirty="0" err="1"/>
                <a:t>and</a:t>
              </a:r>
              <a:r>
                <a:rPr lang="de-CH" sz="1200" dirty="0"/>
                <a:t> </a:t>
              </a:r>
              <a:r>
                <a:rPr lang="de-CH" sz="1200" i="1" dirty="0"/>
                <a:t>EU DEMO 2018 Equilibrium Description March 2019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45401" y="2551735"/>
              <a:ext cx="4798637" cy="1111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200" dirty="0"/>
                <a:t>Design </a:t>
              </a:r>
              <a:r>
                <a:rPr lang="de-CH" sz="1200" dirty="0" err="1"/>
                <a:t>proposed</a:t>
              </a:r>
              <a:r>
                <a:rPr lang="de-CH" sz="1200" dirty="0"/>
                <a:t> at MT </a:t>
              </a:r>
              <a:r>
                <a:rPr lang="de-CH" sz="1200" dirty="0" err="1"/>
                <a:t>conference</a:t>
              </a:r>
              <a:r>
                <a:rPr lang="de-CH" sz="1200" dirty="0"/>
                <a:t> Vancouver </a:t>
              </a:r>
              <a:r>
                <a:rPr lang="de-CH" sz="1200" dirty="0" err="1"/>
                <a:t>based</a:t>
              </a:r>
              <a:r>
                <a:rPr lang="de-CH" sz="1200" dirty="0"/>
                <a:t> on </a:t>
              </a:r>
              <a:r>
                <a:rPr lang="de-CH" sz="1200" i="1" dirty="0"/>
                <a:t>Reference </a:t>
              </a:r>
              <a:r>
                <a:rPr lang="de-CH" sz="1200" i="1" dirty="0" err="1"/>
                <a:t>equilibrium</a:t>
              </a:r>
              <a:r>
                <a:rPr lang="de-CH" sz="1200" i="1" dirty="0"/>
                <a:t> </a:t>
              </a:r>
              <a:r>
                <a:rPr lang="de-CH" sz="1200" i="1" dirty="0" err="1"/>
                <a:t>for</a:t>
              </a:r>
              <a:r>
                <a:rPr lang="de-CH" sz="1200" i="1" dirty="0"/>
                <a:t> 2018 WPMAG DEMO Single Null </a:t>
              </a:r>
              <a:r>
                <a:rPr lang="de-CH" sz="1200" i="1" dirty="0" err="1"/>
                <a:t>July</a:t>
              </a:r>
              <a:r>
                <a:rPr lang="de-CH" sz="1200" i="1" dirty="0"/>
                <a:t> </a:t>
              </a:r>
              <a:r>
                <a:rPr lang="de-CH" i="1" dirty="0"/>
                <a:t>2019.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658101" y="3605837"/>
              <a:ext cx="4798637" cy="694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CH" sz="1200" b="1" dirty="0"/>
                <a:t>New </a:t>
              </a:r>
              <a:r>
                <a:rPr lang="de-CH" sz="1200" b="1" dirty="0" err="1"/>
                <a:t>Proposal</a:t>
              </a:r>
              <a:r>
                <a:rPr lang="de-CH" sz="1200" b="1" dirty="0"/>
                <a:t> </a:t>
              </a:r>
              <a:r>
                <a:rPr lang="de-CH" sz="1200" dirty="0" err="1"/>
                <a:t>based</a:t>
              </a:r>
              <a:r>
                <a:rPr lang="de-CH" sz="1200" dirty="0"/>
                <a:t> on </a:t>
              </a:r>
              <a:r>
                <a:rPr lang="de-CH" sz="1200" i="1" dirty="0"/>
                <a:t>Reference </a:t>
              </a:r>
              <a:r>
                <a:rPr lang="de-CH" sz="1200" i="1" dirty="0" err="1"/>
                <a:t>equilibrium</a:t>
              </a:r>
              <a:r>
                <a:rPr lang="de-CH" sz="1200" i="1" dirty="0"/>
                <a:t> </a:t>
              </a:r>
              <a:r>
                <a:rPr lang="de-CH" sz="1200" i="1" dirty="0" err="1"/>
                <a:t>for</a:t>
              </a:r>
              <a:r>
                <a:rPr lang="de-CH" sz="1200" i="1" dirty="0"/>
                <a:t> 2018 WPMAG DEMO Single Null </a:t>
              </a:r>
              <a:r>
                <a:rPr lang="de-CH" sz="1200" i="1" dirty="0" err="1"/>
                <a:t>July</a:t>
              </a:r>
              <a:r>
                <a:rPr lang="de-CH" sz="1200" i="1" dirty="0"/>
                <a:t> 2019.</a:t>
              </a:r>
            </a:p>
          </p:txBody>
        </p:sp>
      </p:grp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4860032" y="4504483"/>
            <a:ext cx="4068388" cy="11402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dirty="0"/>
              <a:t>The aspect ratio differing from 1 can:</a:t>
            </a:r>
          </a:p>
          <a:p>
            <a:pPr marL="180975" indent="-180975"/>
            <a:r>
              <a:rPr lang="en-US" sz="1600" dirty="0"/>
              <a:t>Reduce the peak field.</a:t>
            </a:r>
          </a:p>
          <a:p>
            <a:pPr marL="180975" indent="-180975"/>
            <a:r>
              <a:rPr lang="en-US" sz="1600" dirty="0"/>
              <a:t>Reduce the conductor hydraulic length.</a:t>
            </a:r>
          </a:p>
          <a:p>
            <a:pPr marL="180975" indent="-180975"/>
            <a:r>
              <a:rPr lang="en-US" sz="1600" dirty="0"/>
              <a:t>Reduce the size of the cryostat.</a:t>
            </a:r>
          </a:p>
        </p:txBody>
      </p:sp>
    </p:spTree>
    <p:extLst>
      <p:ext uri="{BB962C8B-B14F-4D97-AF65-F5344CB8AC3E}">
        <p14:creationId xmlns:p14="http://schemas.microsoft.com/office/powerpoint/2010/main" val="1725200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14400"/>
            <a:ext cx="7677472" cy="342900"/>
          </a:xfrm>
        </p:spPr>
        <p:txBody>
          <a:bodyPr/>
          <a:lstStyle/>
          <a:p>
            <a:pPr algn="ctr"/>
            <a:r>
              <a:rPr lang="en-US" dirty="0"/>
              <a:t>CS Coils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160" y="3289649"/>
            <a:ext cx="7643192" cy="410586"/>
          </a:xfrm>
        </p:spPr>
        <p:txBody>
          <a:bodyPr>
            <a:normAutofit/>
          </a:bodyPr>
          <a:lstStyle/>
          <a:p>
            <a:r>
              <a:rPr lang="en-US" sz="1800" b="1" dirty="0"/>
              <a:t>Hybrid, layer wound CS coil:</a:t>
            </a:r>
            <a:r>
              <a:rPr lang="en-US" sz="1800" dirty="0"/>
              <a:t>  HTS, (R&amp;W) Nb</a:t>
            </a:r>
            <a:r>
              <a:rPr lang="en-US" sz="1800" baseline="-25000" dirty="0"/>
              <a:t>3</a:t>
            </a:r>
            <a:r>
              <a:rPr lang="en-US" sz="1800" dirty="0"/>
              <a:t>Sn, </a:t>
            </a:r>
            <a:r>
              <a:rPr lang="en-US" sz="1800" dirty="0" err="1"/>
              <a:t>Nb-Ti</a:t>
            </a:r>
            <a:endParaRPr lang="en-US" sz="1800" dirty="0"/>
          </a:p>
        </p:txBody>
      </p:sp>
      <p:pic>
        <p:nvPicPr>
          <p:cNvPr id="5" name="Image 9">
            <a:extLst>
              <a:ext uri="{FF2B5EF4-FFF2-40B4-BE49-F238E27FC236}">
                <a16:creationId xmlns:a16="http://schemas.microsoft.com/office/drawing/2014/main" id="{BF571007-CA0C-5940-AD08-7E250447F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73" y="3717032"/>
            <a:ext cx="5172000" cy="1535240"/>
          </a:xfrm>
          <a:prstGeom prst="rect">
            <a:avLst/>
          </a:prstGeom>
        </p:spPr>
      </p:pic>
      <p:pic>
        <p:nvPicPr>
          <p:cNvPr id="6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1648" r="2847" b="3800"/>
          <a:stretch/>
        </p:blipFill>
        <p:spPr>
          <a:xfrm rot="16200000">
            <a:off x="1465293" y="4483877"/>
            <a:ext cx="1516625" cy="1249083"/>
          </a:xfrm>
          <a:prstGeom prst="rect">
            <a:avLst/>
          </a:prstGeom>
        </p:spPr>
      </p:pic>
      <p:cxnSp>
        <p:nvCxnSpPr>
          <p:cNvPr id="7" name="Connettore 1 54"/>
          <p:cNvCxnSpPr/>
          <p:nvPr/>
        </p:nvCxnSpPr>
        <p:spPr>
          <a:xfrm flipH="1" flipV="1">
            <a:off x="2311860" y="4432016"/>
            <a:ext cx="2167494" cy="2666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54"/>
          <p:cNvCxnSpPr/>
          <p:nvPr/>
        </p:nvCxnSpPr>
        <p:spPr>
          <a:xfrm flipH="1">
            <a:off x="2418502" y="4871674"/>
            <a:ext cx="2067594" cy="8814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55"/>
          <a:stretch/>
        </p:blipFill>
        <p:spPr bwMode="auto">
          <a:xfrm>
            <a:off x="5925847" y="1448861"/>
            <a:ext cx="3348411" cy="174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965853" y="1515613"/>
            <a:ext cx="5608240" cy="220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3399"/>
                </a:solidFill>
              </a:rPr>
              <a:t>Two design variants:</a:t>
            </a:r>
          </a:p>
          <a:p>
            <a:r>
              <a:rPr lang="en-US" sz="1800" b="1" dirty="0"/>
              <a:t>ITER-like Nb</a:t>
            </a:r>
            <a:r>
              <a:rPr lang="en-US" sz="1800" b="1" baseline="-25000" dirty="0"/>
              <a:t>3</a:t>
            </a:r>
            <a:r>
              <a:rPr lang="en-US" sz="1800" b="1" dirty="0"/>
              <a:t>Sn design.</a:t>
            </a:r>
            <a:r>
              <a:rPr lang="en-US" sz="1800" dirty="0"/>
              <a:t> Differences to ITER:</a:t>
            </a:r>
          </a:p>
          <a:p>
            <a:pPr lvl="1"/>
            <a:r>
              <a:rPr lang="en-US" sz="1800" dirty="0"/>
              <a:t>Overall size of the coil</a:t>
            </a:r>
          </a:p>
          <a:p>
            <a:pPr lvl="1"/>
            <a:r>
              <a:rPr lang="en-US" sz="1800" dirty="0"/>
              <a:t>Square-in-square CICC (unlike round-in-square in ITER)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B0AC17F-BCFF-3F47-8C5C-3C192B84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665" y="6290056"/>
            <a:ext cx="8240228" cy="268139"/>
          </a:xfrm>
        </p:spPr>
        <p:txBody>
          <a:bodyPr/>
          <a:lstStyle/>
          <a:p>
            <a:pPr algn="r"/>
            <a:r>
              <a:rPr lang="en-GB" sz="1400" i="1" dirty="0"/>
              <a:t>Courtesy: </a:t>
            </a:r>
            <a:r>
              <a:rPr lang="en-GB" sz="1400" i="1" dirty="0" err="1"/>
              <a:t>Kamil</a:t>
            </a:r>
            <a:r>
              <a:rPr lang="en-GB" sz="1400" i="1" dirty="0"/>
              <a:t> </a:t>
            </a:r>
            <a:r>
              <a:rPr lang="en-GB" sz="1400" i="1" dirty="0" err="1"/>
              <a:t>Sedl</a:t>
            </a:r>
            <a:r>
              <a:rPr lang="cs-CZ" sz="1400" i="1" dirty="0"/>
              <a:t>á</a:t>
            </a:r>
            <a:r>
              <a:rPr lang="en-GB" sz="1400" i="1" dirty="0"/>
              <a:t>k | Design Progress Review | </a:t>
            </a:r>
            <a:r>
              <a:rPr lang="en-GB" sz="1400" i="1" dirty="0" err="1"/>
              <a:t>Garching</a:t>
            </a:r>
            <a:r>
              <a:rPr lang="en-GB" sz="1400" i="1" dirty="0"/>
              <a:t> | 12</a:t>
            </a:r>
            <a:r>
              <a:rPr lang="en-GB" sz="1400" i="1" baseline="30000" dirty="0"/>
              <a:t>th</a:t>
            </a:r>
            <a:r>
              <a:rPr lang="en-GB" sz="1400" i="1" dirty="0"/>
              <a:t> Dec. 2019 | Page </a:t>
            </a:r>
            <a:fld id="{6A6D9FA1-99C7-4910-8E32-B85D378B0060}" type="slidenum">
              <a:rPr lang="en-GB" sz="1400" i="1" smtClean="0"/>
              <a:pPr algn="r"/>
              <a:t>13</a:t>
            </a:fld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644710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3330" y="2377403"/>
            <a:ext cx="579529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Coordination of the Mechanical Analysis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Design of the mechanical structures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and supports of the magnetic system</a:t>
            </a:r>
          </a:p>
          <a:p>
            <a:pPr algn="ctr">
              <a:spcBef>
                <a:spcPts val="1800"/>
              </a:spcBef>
            </a:pPr>
            <a:r>
              <a:rPr lang="en-GB" sz="2000" dirty="0">
                <a:solidFill>
                  <a:schemeClr val="bg1"/>
                </a:solidFill>
              </a:rPr>
              <a:t>Daniela P. </a:t>
            </a:r>
            <a:r>
              <a:rPr lang="en-GB" sz="2000" dirty="0" err="1">
                <a:solidFill>
                  <a:schemeClr val="bg1"/>
                </a:solidFill>
              </a:rPr>
              <a:t>Boso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60265D-F685-E743-A0B6-38C8905BA2E0}"/>
              </a:ext>
            </a:extLst>
          </p:cNvPr>
          <p:cNvSpPr/>
          <p:nvPr/>
        </p:nvSpPr>
        <p:spPr>
          <a:xfrm>
            <a:off x="0" y="4697108"/>
            <a:ext cx="49550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chemeClr val="bg1"/>
                </a:solidFill>
                <a:latin typeface="+mj-lt"/>
              </a:rPr>
              <a:t>WPMAG Final meeting</a:t>
            </a:r>
            <a:br>
              <a:rPr lang="en-GB" sz="2000" b="1" i="1" dirty="0">
                <a:solidFill>
                  <a:schemeClr val="bg1"/>
                </a:solidFill>
                <a:latin typeface="+mj-lt"/>
              </a:rPr>
            </a:br>
            <a:endParaRPr lang="en-GB" sz="2000" b="1" i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2000" i="1" dirty="0">
                <a:solidFill>
                  <a:schemeClr val="bg1"/>
                </a:solidFill>
                <a:latin typeface="+mj-lt"/>
              </a:rPr>
              <a:t>Frascati 11-13/02/2020 </a:t>
            </a:r>
          </a:p>
          <a:p>
            <a:pPr algn="ctr"/>
            <a:endParaRPr lang="en-GB" sz="20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6373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64" name="Rounded Rectangle 63"/>
          <p:cNvSpPr/>
          <p:nvPr/>
        </p:nvSpPr>
        <p:spPr>
          <a:xfrm>
            <a:off x="443338" y="813355"/>
            <a:ext cx="2573327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OUTLINE</a:t>
            </a:r>
          </a:p>
        </p:txBody>
      </p:sp>
      <p:sp>
        <p:nvSpPr>
          <p:cNvPr id="2" name="Rettangolo 1"/>
          <p:cNvSpPr/>
          <p:nvPr/>
        </p:nvSpPr>
        <p:spPr>
          <a:xfrm>
            <a:off x="373967" y="1396268"/>
            <a:ext cx="83932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Finite element global model of the magnet system and its mechanical structures</a:t>
            </a:r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Motivation</a:t>
            </a:r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Analysis results</a:t>
            </a:r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Comparison with CEA model of one TF with continuum elements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Pre-Compression Ring Stiffness</a:t>
            </a:r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Sensitivity analysis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Contact of the inner straight leg of the TF coils</a:t>
            </a:r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Influence of the spring stiffness</a:t>
            </a:r>
          </a:p>
          <a:p>
            <a:pPr marL="314325" lvl="1" indent="-288925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Structural Design Path</a:t>
            </a:r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Focus on the Outer Inter-coil Structures</a:t>
            </a:r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From the global model to a two-leg model with continuum elements</a:t>
            </a:r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Two proposals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7D47A3-0042-F649-B273-05CB5FA7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43607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6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+mj-lt"/>
              </a:rPr>
              <a:t>3D global model  of the magnet system</a:t>
            </a:r>
          </a:p>
        </p:txBody>
      </p:sp>
      <p:sp>
        <p:nvSpPr>
          <p:cNvPr id="2" name="Rettangolo 1"/>
          <p:cNvSpPr/>
          <p:nvPr/>
        </p:nvSpPr>
        <p:spPr>
          <a:xfrm>
            <a:off x="373967" y="1542163"/>
            <a:ext cx="86338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dirty="0"/>
              <a:t>A finite element mechanical model of the whole magnet system is developed. 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dirty="0"/>
              <a:t>The global model is composed of beam elements with smeared properties and spring elements connecting the inner leg of the TF coils.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dirty="0"/>
              <a:t>This model allows evaluating:</a:t>
            </a:r>
          </a:p>
          <a:p>
            <a:pPr marL="625475" lvl="1">
              <a:lnSpc>
                <a:spcPct val="150000"/>
              </a:lnSpc>
            </a:pPr>
            <a:r>
              <a:rPr lang="en-US" dirty="0"/>
              <a:t>- the mechanical behavior of the magnet system on its whole;</a:t>
            </a:r>
          </a:p>
          <a:p>
            <a:pPr marL="625475" lvl="1">
              <a:lnSpc>
                <a:spcPct val="150000"/>
              </a:lnSpc>
            </a:pPr>
            <a:r>
              <a:rPr lang="en-US" dirty="0"/>
              <a:t>- the torsional effects on the TF coils;</a:t>
            </a:r>
          </a:p>
          <a:p>
            <a:pPr marL="625475" lvl="1">
              <a:lnSpc>
                <a:spcPct val="150000"/>
              </a:lnSpc>
            </a:pPr>
            <a:r>
              <a:rPr lang="en-US" dirty="0"/>
              <a:t>- the in-plane and out-of-plane bending of the TF coils;</a:t>
            </a:r>
          </a:p>
          <a:p>
            <a:pPr marL="757238" lvl="1" indent="-127000">
              <a:lnSpc>
                <a:spcPct val="150000"/>
              </a:lnSpc>
            </a:pPr>
            <a:r>
              <a:rPr lang="en-US" dirty="0"/>
              <a:t>- the role played by the relative stiffness of the Inner Inter-coil Structures (IIS), the Outer Inter-coil Structure (OIS) and the Pre-Compression Rings (PCR);</a:t>
            </a:r>
          </a:p>
          <a:p>
            <a:pPr marL="625475" lvl="1">
              <a:lnSpc>
                <a:spcPct val="150000"/>
              </a:lnSpc>
            </a:pPr>
            <a:r>
              <a:rPr lang="en-US" dirty="0"/>
              <a:t>- the influence of the position of the Gravity Supports (GS) on the system.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1F2C65-3299-8F4D-9D06-4F5E6B24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436267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6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+mj-lt"/>
              </a:rPr>
              <a:t>3D global model  of the </a:t>
            </a:r>
            <a:r>
              <a:rPr lang="it-IT" sz="2000" b="1" dirty="0" err="1">
                <a:latin typeface="+mj-lt"/>
              </a:rPr>
              <a:t>magnet</a:t>
            </a:r>
            <a:r>
              <a:rPr lang="it-IT" sz="2000" b="1" dirty="0">
                <a:latin typeface="+mj-lt"/>
              </a:rPr>
              <a:t> </a:t>
            </a:r>
            <a:r>
              <a:rPr lang="it-IT" sz="2000" b="1" dirty="0" err="1">
                <a:latin typeface="+mj-lt"/>
              </a:rPr>
              <a:t>system</a:t>
            </a:r>
            <a:endParaRPr lang="it-IT" sz="2000" b="1" dirty="0">
              <a:latin typeface="+mj-l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0EA377B-435D-FD4B-A4D7-6EF288352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572000" y="1432174"/>
            <a:ext cx="4572000" cy="399365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1"/>
          <a:stretch/>
        </p:blipFill>
        <p:spPr>
          <a:xfrm>
            <a:off x="0" y="1384530"/>
            <a:ext cx="4716393" cy="399365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553452" y="5628055"/>
            <a:ext cx="8037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Computational model with beam finite elements (structural elements).</a:t>
            </a:r>
          </a:p>
          <a:p>
            <a:pPr algn="ctr"/>
            <a:r>
              <a:rPr lang="en-US" dirty="0"/>
              <a:t>Front view and top view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58" y="2873345"/>
            <a:ext cx="1458000" cy="1138597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F5BB869-5880-6443-9597-0A5212B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393902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6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+mj-lt"/>
              </a:rPr>
              <a:t>Finite elements of the 3D global model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43338" y="1669314"/>
            <a:ext cx="45697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3051175" algn="l"/>
              </a:tabLst>
            </a:pPr>
            <a:r>
              <a:rPr lang="en-US" b="1" dirty="0"/>
              <a:t>Details of the global model</a:t>
            </a:r>
          </a:p>
          <a:p>
            <a:pPr>
              <a:spcAft>
                <a:spcPts val="600"/>
              </a:spcAft>
              <a:tabLst>
                <a:tab pos="3051175" algn="l"/>
              </a:tabLst>
            </a:pPr>
            <a:endParaRPr lang="en-US" b="1" dirty="0"/>
          </a:p>
          <a:p>
            <a:pPr>
              <a:tabLst>
                <a:tab pos="3051175" algn="l"/>
              </a:tabLst>
            </a:pPr>
            <a:r>
              <a:rPr lang="en-US" i="1" dirty="0"/>
              <a:t>Without spring elements</a:t>
            </a:r>
          </a:p>
          <a:p>
            <a:pPr>
              <a:tabLst>
                <a:tab pos="3232150" algn="l"/>
              </a:tabLst>
            </a:pPr>
            <a:r>
              <a:rPr lang="en-US" dirty="0"/>
              <a:t>number of elements: 	14416</a:t>
            </a:r>
          </a:p>
          <a:p>
            <a:pPr>
              <a:tabLst>
                <a:tab pos="3232150" algn="l"/>
              </a:tabLst>
            </a:pPr>
            <a:r>
              <a:rPr lang="en-US" dirty="0"/>
              <a:t>number of nodes: 	38992</a:t>
            </a:r>
          </a:p>
          <a:p>
            <a:pPr>
              <a:spcAft>
                <a:spcPts val="600"/>
              </a:spcAft>
              <a:tabLst>
                <a:tab pos="3232150" algn="l"/>
              </a:tabLst>
            </a:pPr>
            <a:r>
              <a:rPr lang="en-US" dirty="0"/>
              <a:t>total number of variables:	 61344</a:t>
            </a:r>
          </a:p>
          <a:p>
            <a:pPr>
              <a:spcAft>
                <a:spcPts val="600"/>
              </a:spcAft>
              <a:tabLst>
                <a:tab pos="3232150" algn="l"/>
              </a:tabLst>
            </a:pPr>
            <a:r>
              <a:rPr lang="en-US" dirty="0"/>
              <a:t>(degrees of freedom) 	</a:t>
            </a:r>
          </a:p>
          <a:p>
            <a:pPr>
              <a:tabLst>
                <a:tab pos="3232150" algn="l"/>
              </a:tabLst>
            </a:pPr>
            <a:endParaRPr lang="en-US" i="1" dirty="0"/>
          </a:p>
          <a:p>
            <a:pPr>
              <a:tabLst>
                <a:tab pos="3232150" algn="l"/>
              </a:tabLst>
            </a:pPr>
            <a:endParaRPr lang="en-US" i="1" dirty="0"/>
          </a:p>
          <a:p>
            <a:pPr>
              <a:tabLst>
                <a:tab pos="3232150" algn="l"/>
              </a:tabLst>
            </a:pPr>
            <a:r>
              <a:rPr lang="en-US" i="1" dirty="0"/>
              <a:t>With spring elements</a:t>
            </a:r>
          </a:p>
          <a:p>
            <a:pPr>
              <a:tabLst>
                <a:tab pos="3232150" algn="l"/>
              </a:tabLst>
            </a:pPr>
            <a:r>
              <a:rPr lang="en-US" dirty="0"/>
              <a:t>number of elements: 	16096</a:t>
            </a:r>
          </a:p>
          <a:p>
            <a:pPr>
              <a:tabLst>
                <a:tab pos="3232150" algn="l"/>
              </a:tabLst>
            </a:pPr>
            <a:r>
              <a:rPr lang="en-US" dirty="0"/>
              <a:t>number of nodes: 	38992</a:t>
            </a:r>
          </a:p>
          <a:p>
            <a:pPr>
              <a:tabLst>
                <a:tab pos="3232150" algn="l"/>
              </a:tabLst>
            </a:pPr>
            <a:r>
              <a:rPr lang="en-US" dirty="0"/>
              <a:t>total number of variables:	61344</a:t>
            </a:r>
          </a:p>
          <a:p>
            <a:pPr>
              <a:tabLst>
                <a:tab pos="3232150" algn="l"/>
              </a:tabLst>
            </a:pPr>
            <a:r>
              <a:rPr lang="en-US" dirty="0"/>
              <a:t>(degrees of freedom)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5607D3-C31C-0D40-AAF6-2175E800D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97" y="1669314"/>
            <a:ext cx="3513605" cy="15827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A192FBB-EB8D-4E43-9200-DCC3B855E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49" y="4282575"/>
            <a:ext cx="2832100" cy="9525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B1D6E18-4E7C-B648-858B-542E1390E977}"/>
              </a:ext>
            </a:extLst>
          </p:cNvPr>
          <p:cNvSpPr/>
          <p:nvPr/>
        </p:nvSpPr>
        <p:spPr>
          <a:xfrm>
            <a:off x="4572000" y="52199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The chosen spring element introduces a stiffness between two degrees of freedom. It acts between two nodes, with its line of action being the line joining the two nodes.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56C37EE-CF62-1543-A1C6-FAA6569CB470}"/>
              </a:ext>
            </a:extLst>
          </p:cNvPr>
          <p:cNvSpPr/>
          <p:nvPr/>
        </p:nvSpPr>
        <p:spPr>
          <a:xfrm>
            <a:off x="4800599" y="3222528"/>
            <a:ext cx="411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chosen beam element is a 3-node linear beam, with 6 </a:t>
            </a:r>
            <a:r>
              <a:rPr lang="en-US" dirty="0" err="1"/>
              <a:t>dof</a:t>
            </a:r>
            <a:r>
              <a:rPr lang="en-US" dirty="0"/>
              <a:t> per node (three translations and three rotations)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C241035-626A-FF41-8634-F496AAD7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3600911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8184468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FE model characteristics, applied forces and prescribed boundary conditions</a:t>
            </a:r>
          </a:p>
        </p:txBody>
      </p:sp>
      <p:sp>
        <p:nvSpPr>
          <p:cNvPr id="8" name="Rettangolo 7"/>
          <p:cNvSpPr/>
          <p:nvPr/>
        </p:nvSpPr>
        <p:spPr>
          <a:xfrm>
            <a:off x="558799" y="1746451"/>
            <a:ext cx="839329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All beams are fully connected each other (no pins)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The straight portion of each TF inner leg is connected with the adjacent ones by means of the spring elements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All lower nodes of the gravity supports are fixed to the ground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Poloidal Field coils are not taken into account for the moment (already present as FE)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EM forces are applied to the TF coils, EOF scenario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Smeared properties are considered for TF coils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4EB1EB1-B336-FB47-97D1-2C787C1A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642834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3330" y="2377403"/>
            <a:ext cx="579529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b="1" dirty="0">
                <a:solidFill>
                  <a:schemeClr val="bg1"/>
                </a:solidFill>
              </a:rPr>
              <a:t>Coordination of the Mechanical Analysis</a:t>
            </a:r>
          </a:p>
          <a:p>
            <a:pPr algn="ctr"/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Design of the mechanical structures</a:t>
            </a:r>
          </a:p>
          <a:p>
            <a:pPr algn="ctr"/>
            <a:r>
              <a:rPr lang="en-GB" sz="2400" b="1" dirty="0">
                <a:solidFill>
                  <a:schemeClr val="bg1">
                    <a:lumMod val="65000"/>
                  </a:schemeClr>
                </a:solidFill>
              </a:rPr>
              <a:t>and supports of the magnetic system</a:t>
            </a:r>
          </a:p>
          <a:p>
            <a:pPr algn="ctr">
              <a:spcBef>
                <a:spcPts val="1800"/>
              </a:spcBef>
            </a:pPr>
            <a:r>
              <a:rPr lang="en-GB" sz="2000" dirty="0">
                <a:solidFill>
                  <a:schemeClr val="bg1"/>
                </a:solidFill>
              </a:rPr>
              <a:t>Daniela P. </a:t>
            </a:r>
            <a:r>
              <a:rPr lang="en-GB" sz="2000" dirty="0" err="1">
                <a:solidFill>
                  <a:schemeClr val="bg1"/>
                </a:solidFill>
              </a:rPr>
              <a:t>Boso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60265D-F685-E743-A0B6-38C8905BA2E0}"/>
              </a:ext>
            </a:extLst>
          </p:cNvPr>
          <p:cNvSpPr/>
          <p:nvPr/>
        </p:nvSpPr>
        <p:spPr>
          <a:xfrm>
            <a:off x="0" y="4697108"/>
            <a:ext cx="49550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chemeClr val="bg1"/>
                </a:solidFill>
                <a:latin typeface="+mj-lt"/>
              </a:rPr>
              <a:t>WPMAG Final meeting</a:t>
            </a:r>
            <a:br>
              <a:rPr lang="en-GB" sz="2000" b="1" i="1" dirty="0">
                <a:solidFill>
                  <a:schemeClr val="bg1"/>
                </a:solidFill>
                <a:latin typeface="+mj-lt"/>
              </a:rPr>
            </a:br>
            <a:endParaRPr lang="en-GB" sz="2000" b="1" i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2000" i="1" dirty="0">
                <a:solidFill>
                  <a:schemeClr val="bg1"/>
                </a:solidFill>
                <a:latin typeface="+mj-lt"/>
              </a:rPr>
              <a:t>Frascati 11-13/02/2020 </a:t>
            </a:r>
          </a:p>
          <a:p>
            <a:pPr algn="ctr"/>
            <a:endParaRPr lang="en-GB" sz="20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67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EM resultant forces per unit length [N/m]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952"/>
            <a:ext cx="9144000" cy="399365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42829" y="1491053"/>
            <a:ext cx="8037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EOF Scenario – WP#3 (Provided by F. </a:t>
            </a:r>
            <a:r>
              <a:rPr lang="en-US" dirty="0" err="1"/>
              <a:t>Nunio</a:t>
            </a:r>
            <a:r>
              <a:rPr lang="en-US" dirty="0"/>
              <a:t> – CEA)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A07B2E8-6FC8-644D-AFB7-475A2E59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883448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EM resultant forces per unit length[MN/m] </a:t>
            </a:r>
          </a:p>
        </p:txBody>
      </p:sp>
      <p:sp>
        <p:nvSpPr>
          <p:cNvPr id="7" name="Rettangolo 6"/>
          <p:cNvSpPr/>
          <p:nvPr/>
        </p:nvSpPr>
        <p:spPr>
          <a:xfrm>
            <a:off x="542829" y="1491053"/>
            <a:ext cx="8037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EOF Scenario – WP#3 (Provided by F. </a:t>
            </a:r>
            <a:r>
              <a:rPr lang="en-US" dirty="0" err="1"/>
              <a:t>Nunio</a:t>
            </a:r>
            <a:r>
              <a:rPr lang="en-US" dirty="0"/>
              <a:t> – CEA)</a:t>
            </a:r>
          </a:p>
          <a:p>
            <a:pPr algn="ctr"/>
            <a:r>
              <a:rPr lang="en-US" dirty="0"/>
              <a:t>Distribution of EM components along coils axis [MN/m]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54" y="2135753"/>
            <a:ext cx="6512311" cy="425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D17A841-1465-DE4C-9210-2547FB3E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425362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17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+mj-lt"/>
              </a:rPr>
              <a:t>Ux</a:t>
            </a:r>
            <a:r>
              <a:rPr lang="en-US" sz="2000" b="1" dirty="0">
                <a:latin typeface="+mj-lt"/>
              </a:rPr>
              <a:t> displacement – Two IIS connections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2" y="1946274"/>
            <a:ext cx="8280000" cy="320626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11C7AAE-F92E-674A-8483-7FBCE6C9C035}"/>
              </a:ext>
            </a:extLst>
          </p:cNvPr>
          <p:cNvSpPr/>
          <p:nvPr/>
        </p:nvSpPr>
        <p:spPr>
          <a:xfrm>
            <a:off x="681622" y="5440918"/>
            <a:ext cx="7786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Displacement along x axis with IIS fully connected (left) and pinned (right) to the vertical legs of the toroidal field coils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4AFAE23-1974-EC4F-840C-7787AA06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960960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+mj-lt"/>
              </a:rPr>
              <a:t>Uy</a:t>
            </a:r>
            <a:r>
              <a:rPr lang="en-US" sz="2000" b="1" dirty="0">
                <a:latin typeface="+mj-lt"/>
              </a:rPr>
              <a:t> displacement – Two IIS connections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2" y="1946275"/>
            <a:ext cx="8280000" cy="3206269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11C7AAE-F92E-674A-8483-7FBCE6C9C035}"/>
              </a:ext>
            </a:extLst>
          </p:cNvPr>
          <p:cNvSpPr/>
          <p:nvPr/>
        </p:nvSpPr>
        <p:spPr>
          <a:xfrm>
            <a:off x="681622" y="5440918"/>
            <a:ext cx="7786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Displacement along y axis with IIS fully connected (left) and pinned (right) to the vertical legs of the toroidal field coils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7DA91B1-D38D-5A42-83E3-0090FB37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872755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10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Vertical displacement – Two IIS connections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6" y="1946275"/>
            <a:ext cx="8280000" cy="320626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11C7AAE-F92E-674A-8483-7FBCE6C9C035}"/>
              </a:ext>
            </a:extLst>
          </p:cNvPr>
          <p:cNvSpPr/>
          <p:nvPr/>
        </p:nvSpPr>
        <p:spPr>
          <a:xfrm>
            <a:off x="681622" y="5440918"/>
            <a:ext cx="7786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Displacement along z axis with IIS fully connected (left) and pinned (right) to the vertical legs of the toroidal field coils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DC239D-7D9F-9E44-A50B-C51A70FBA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304375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7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Total displacement – Two IIS connections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4" y="1946275"/>
            <a:ext cx="8280000" cy="320626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11C7AAE-F92E-674A-8483-7FBCE6C9C035}"/>
              </a:ext>
            </a:extLst>
          </p:cNvPr>
          <p:cNvSpPr/>
          <p:nvPr/>
        </p:nvSpPr>
        <p:spPr>
          <a:xfrm>
            <a:off x="681622" y="5440918"/>
            <a:ext cx="7786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Total displacement with IIS fully connected (left) and pinned (right) to the vertical legs of the toroidal field coils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D31AD31-3FC8-1E4D-9D10-27CE56061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699591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2AC9C33-E96E-AC4B-B172-FA4255F23D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57"/>
          <a:stretch/>
        </p:blipFill>
        <p:spPr>
          <a:xfrm>
            <a:off x="4980943" y="1331667"/>
            <a:ext cx="3988184" cy="4738965"/>
          </a:xfrm>
          <a:prstGeom prst="rect">
            <a:avLst/>
          </a:prstGeom>
        </p:spPr>
      </p:pic>
      <p:sp>
        <p:nvSpPr>
          <p:cNvPr id="17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Radial displacement – comparison with  CEA model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8" y="1722538"/>
            <a:ext cx="5317932" cy="4152967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9DF5AA9-E28F-434A-88C9-E2439D2C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702155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D5351D7-1ED2-C74B-9549-77ED31B3A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3" t="1258" r="55525" b="-1258"/>
          <a:stretch/>
        </p:blipFill>
        <p:spPr>
          <a:xfrm>
            <a:off x="4708554" y="1401247"/>
            <a:ext cx="4329429" cy="4738965"/>
          </a:xfrm>
          <a:prstGeom prst="rect">
            <a:avLst/>
          </a:prstGeom>
        </p:spPr>
      </p:pic>
      <p:sp>
        <p:nvSpPr>
          <p:cNvPr id="10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Lateral displacement – comparison with  CEA model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8" y="1732268"/>
            <a:ext cx="5317932" cy="4152967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383079B-31E1-CE47-9899-BCFB5ECF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3720388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FEE979F-E45E-A54E-A202-CFA98372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30"/>
          <a:stretch/>
        </p:blipFill>
        <p:spPr>
          <a:xfrm>
            <a:off x="4943094" y="1337809"/>
            <a:ext cx="3919981" cy="4738965"/>
          </a:xfrm>
          <a:prstGeom prst="rect">
            <a:avLst/>
          </a:prstGeom>
        </p:spPr>
      </p:pic>
      <p:sp>
        <p:nvSpPr>
          <p:cNvPr id="10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Vertical displacement – comparison with  CEA model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" y="1732259"/>
            <a:ext cx="5305830" cy="4143516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F7C52F9-56B7-024E-998A-DC93C380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311269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8" y="1732264"/>
            <a:ext cx="5317932" cy="41529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5B5754-C83C-0A40-AB63-1607C4AC1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2" t="9602" r="85967" b="24118"/>
          <a:stretch/>
        </p:blipFill>
        <p:spPr>
          <a:xfrm>
            <a:off x="4675910" y="1562234"/>
            <a:ext cx="1347445" cy="3449838"/>
          </a:xfrm>
          <a:prstGeom prst="rect">
            <a:avLst/>
          </a:prstGeom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BACE7645-8FC6-8A4F-9CE2-882F84C13D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44" t="5797"/>
          <a:stretch/>
        </p:blipFill>
        <p:spPr>
          <a:xfrm>
            <a:off x="6023355" y="1562234"/>
            <a:ext cx="2688159" cy="4498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7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Total displacement – comparison with  CEA model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75BAC21-1B0B-8B4A-A745-9A9192B1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3192279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64" name="Rounded Rectangle 63"/>
          <p:cNvSpPr/>
          <p:nvPr/>
        </p:nvSpPr>
        <p:spPr>
          <a:xfrm>
            <a:off x="443338" y="813355"/>
            <a:ext cx="4314191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+mj-lt"/>
              </a:rPr>
              <a:t>2019 TASKS -  Status as last Friday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54245C7-D851-7E48-A413-909A8E758F29}"/>
              </a:ext>
            </a:extLst>
          </p:cNvPr>
          <p:cNvSpPr/>
          <p:nvPr/>
        </p:nvSpPr>
        <p:spPr>
          <a:xfrm>
            <a:off x="417008" y="1569359"/>
            <a:ext cx="872699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accent1">
                    <a:lumMod val="50000"/>
                  </a:schemeClr>
                </a:solidFill>
              </a:rPr>
              <a:t>MAG-3 - Magnet Conceptual Design - Structures &amp; Fabrication</a:t>
            </a:r>
          </a:p>
          <a:p>
            <a:pPr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accent1">
                    <a:lumMod val="50000"/>
                  </a:schemeClr>
                </a:solidFill>
              </a:rPr>
              <a:t>MAG-3.1 &gt; Mechanics</a:t>
            </a:r>
          </a:p>
          <a:p>
            <a:pPr>
              <a:tabLst>
                <a:tab pos="457200" algn="l"/>
              </a:tabLst>
            </a:pPr>
            <a:endParaRPr lang="en-US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MAG-3.1-T017-D001 - Mechanical analysis of the CS coil</a:t>
            </a:r>
          </a:p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Xabier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Sarasola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(signed)</a:t>
            </a:r>
          </a:p>
          <a:p>
            <a:pPr lvl="0"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MAG-3.1-T017-D002 - Mechanical analysis of the PF coils</a:t>
            </a:r>
          </a:p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Mithlesh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Kumar (in work)</a:t>
            </a:r>
          </a:p>
          <a:p>
            <a:pPr lvl="0"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MAG-3.1-T018-D001 – Mech. evaluation of 2018 TF WP#4 and PF system</a:t>
            </a:r>
          </a:p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Christophe </a:t>
            </a: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Portafaix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Francois </a:t>
            </a: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Nunio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(in work)</a:t>
            </a:r>
          </a:p>
          <a:p>
            <a:pPr lvl="0"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MAG-3.1-T018-D002 - Mechanical evaluation of PF system</a:t>
            </a:r>
          </a:p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Christophe </a:t>
            </a: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Portafaix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Francois </a:t>
            </a: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Nunio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(in work)</a:t>
            </a:r>
          </a:p>
          <a:p>
            <a:pPr lvl="0"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MAG-3.1-T019-D001 - 2D optimization to maximize the magnetic field</a:t>
            </a:r>
          </a:p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Giordano </a:t>
            </a: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Tomassetti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(recommended)</a:t>
            </a:r>
          </a:p>
          <a:p>
            <a:pPr lvl="0"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MAG-3.1-T019-D002 - 3D mechanical analysis of TF WP#2</a:t>
            </a:r>
          </a:p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Francesco </a:t>
            </a: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Giorgetti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(recommended)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2204EBF-5C3C-5E46-B648-F4FDA4C7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789769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8" name="Rettangolo 7"/>
          <p:cNvSpPr/>
          <p:nvPr/>
        </p:nvSpPr>
        <p:spPr>
          <a:xfrm>
            <a:off x="558799" y="1746451"/>
            <a:ext cx="7978450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dirty="0"/>
              <a:t>A sensitivity analysis is performed to investigate the influence of the stiffness of the pre-compression ring (PCR) on the structural behavior of the magnet system.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dirty="0"/>
              <a:t>The study is performed by varying the PCR stiffness and keeping constant all the other structures, namely the inner inter-coil structures and the gravity supports.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dirty="0"/>
              <a:t>With respect to the reference case, ten different configurations where tested.</a:t>
            </a:r>
          </a:p>
          <a:p>
            <a:pPr>
              <a:lnSpc>
                <a:spcPct val="150000"/>
              </a:lnSpc>
              <a:buSzPct val="70000"/>
            </a:pPr>
            <a:endParaRPr lang="en-US" dirty="0"/>
          </a:p>
          <a:p>
            <a:pPr>
              <a:lnSpc>
                <a:spcPct val="150000"/>
              </a:lnSpc>
              <a:buSzPct val="70000"/>
            </a:pP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5CC1E4-96A2-AA44-9926-A566C18D3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968104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6" y="2254918"/>
            <a:ext cx="4320000" cy="282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027FAB5-AC2C-C049-A9FF-19F4EFAB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96" y="2254918"/>
            <a:ext cx="4320000" cy="282081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3313F213-74FC-FD49-83D3-F97B6351D826}"/>
              </a:ext>
            </a:extLst>
          </p:cNvPr>
          <p:cNvSpPr/>
          <p:nvPr/>
        </p:nvSpPr>
        <p:spPr>
          <a:xfrm>
            <a:off x="579093" y="5486685"/>
            <a:ext cx="7978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Displacement components and rotations components as a function of the PCR stiffness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54"/>
          <a:stretch/>
        </p:blipFill>
        <p:spPr>
          <a:xfrm>
            <a:off x="6788496" y="900830"/>
            <a:ext cx="1423793" cy="122884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788496" y="813355"/>
            <a:ext cx="1498768" cy="134927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5F3A6DF-37E0-1C4C-9A05-246C6D6858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3099793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367"/>
          <a:stretch/>
        </p:blipFill>
        <p:spPr>
          <a:xfrm>
            <a:off x="996603" y="1475684"/>
            <a:ext cx="2662328" cy="207710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4"/>
          <a:stretch/>
        </p:blipFill>
        <p:spPr>
          <a:xfrm>
            <a:off x="4913493" y="1475684"/>
            <a:ext cx="2922065" cy="2077104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11C7AAE-F92E-674A-8483-7FBCE6C9C035}"/>
              </a:ext>
            </a:extLst>
          </p:cNvPr>
          <p:cNvSpPr/>
          <p:nvPr/>
        </p:nvSpPr>
        <p:spPr>
          <a:xfrm>
            <a:off x="681622" y="5939070"/>
            <a:ext cx="7786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Radial displacements and UR1 rotation with “soft” (on the left) and “hard” (on the right) pre-compression rings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5F1C17D-D4B8-B84D-9AC3-45D826B056EB}"/>
              </a:ext>
            </a:extLst>
          </p:cNvPr>
          <p:cNvSpPr/>
          <p:nvPr/>
        </p:nvSpPr>
        <p:spPr>
          <a:xfrm>
            <a:off x="443337" y="1475684"/>
            <a:ext cx="7932177" cy="432429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1E23094D-24FC-274A-ABAF-555A61308B21}"/>
              </a:ext>
            </a:extLst>
          </p:cNvPr>
          <p:cNvCxnSpPr>
            <a:stCxn id="8" idx="0"/>
          </p:cNvCxnSpPr>
          <p:nvPr/>
        </p:nvCxnSpPr>
        <p:spPr>
          <a:xfrm>
            <a:off x="4409426" y="1475684"/>
            <a:ext cx="32918" cy="43242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75FF215B-4FF1-1541-B87F-B3A75FD37E48}"/>
              </a:ext>
            </a:extLst>
          </p:cNvPr>
          <p:cNvCxnSpPr>
            <a:cxnSpLocks/>
            <a:stCxn id="8" idx="1"/>
            <a:endCxn id="8" idx="3"/>
          </p:cNvCxnSpPr>
          <p:nvPr/>
        </p:nvCxnSpPr>
        <p:spPr>
          <a:xfrm>
            <a:off x="443337" y="3637829"/>
            <a:ext cx="793217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269669" y="1688599"/>
            <a:ext cx="73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Soft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550975" y="1688761"/>
            <a:ext cx="73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Hard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265547" y="3851071"/>
            <a:ext cx="73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Soft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546853" y="3851233"/>
            <a:ext cx="73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Hard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6"/>
          <a:stretch/>
        </p:blipFill>
        <p:spPr>
          <a:xfrm>
            <a:off x="1010278" y="3637829"/>
            <a:ext cx="2503157" cy="207720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173273" y="3637829"/>
            <a:ext cx="2682124" cy="20772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E431FC9-1528-044F-9BF0-02232CAFF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738420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33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11C7AAE-F92E-674A-8483-7FBCE6C9C035}"/>
              </a:ext>
            </a:extLst>
          </p:cNvPr>
          <p:cNvSpPr/>
          <p:nvPr/>
        </p:nvSpPr>
        <p:spPr>
          <a:xfrm>
            <a:off x="681622" y="5939070"/>
            <a:ext cx="7786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Radial displacements and UR1 rotation with “soft” (on the left) and “hard” (on the right) pre-compression rings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5F1C17D-D4B8-B84D-9AC3-45D826B056EB}"/>
              </a:ext>
            </a:extLst>
          </p:cNvPr>
          <p:cNvSpPr/>
          <p:nvPr/>
        </p:nvSpPr>
        <p:spPr>
          <a:xfrm>
            <a:off x="443337" y="1475684"/>
            <a:ext cx="7932177" cy="432429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1E23094D-24FC-274A-ABAF-555A61308B21}"/>
              </a:ext>
            </a:extLst>
          </p:cNvPr>
          <p:cNvCxnSpPr>
            <a:stCxn id="8" idx="0"/>
          </p:cNvCxnSpPr>
          <p:nvPr/>
        </p:nvCxnSpPr>
        <p:spPr>
          <a:xfrm>
            <a:off x="4409426" y="1475684"/>
            <a:ext cx="32918" cy="43242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75FF215B-4FF1-1541-B87F-B3A75FD37E48}"/>
              </a:ext>
            </a:extLst>
          </p:cNvPr>
          <p:cNvCxnSpPr>
            <a:cxnSpLocks/>
            <a:stCxn id="8" idx="1"/>
            <a:endCxn id="8" idx="3"/>
          </p:cNvCxnSpPr>
          <p:nvPr/>
        </p:nvCxnSpPr>
        <p:spPr>
          <a:xfrm>
            <a:off x="443337" y="3637829"/>
            <a:ext cx="793217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269669" y="1688599"/>
            <a:ext cx="73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Soft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550975" y="1688761"/>
            <a:ext cx="73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Hard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265547" y="3851071"/>
            <a:ext cx="73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Soft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546853" y="3851233"/>
            <a:ext cx="73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Hard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61"/>
          <a:stretch/>
        </p:blipFill>
        <p:spPr>
          <a:xfrm>
            <a:off x="1000894" y="1470224"/>
            <a:ext cx="2512542" cy="20772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7"/>
          <a:stretch/>
        </p:blipFill>
        <p:spPr>
          <a:xfrm>
            <a:off x="4926227" y="1470224"/>
            <a:ext cx="2925843" cy="20772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88"/>
          <a:stretch/>
        </p:blipFill>
        <p:spPr>
          <a:xfrm>
            <a:off x="1009130" y="3646346"/>
            <a:ext cx="2393098" cy="207720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8"/>
          <a:stretch/>
        </p:blipFill>
        <p:spPr>
          <a:xfrm>
            <a:off x="5090984" y="3637829"/>
            <a:ext cx="2761086" cy="20772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B535838-F8B6-834A-BB0A-C3C46372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1510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32280DB-7BBF-8B42-99CC-E9923B5C327C}"/>
              </a:ext>
            </a:extLst>
          </p:cNvPr>
          <p:cNvSpPr/>
          <p:nvPr/>
        </p:nvSpPr>
        <p:spPr>
          <a:xfrm>
            <a:off x="582775" y="5684722"/>
            <a:ext cx="7978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Out of TF plane rotation as a function of the position along the TF coil for different PCR stiffnesses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FF5F038-2D81-BF44-B21C-93851131D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86" y="1652012"/>
            <a:ext cx="1098056" cy="17769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4"/>
          <a:stretch/>
        </p:blipFill>
        <p:spPr>
          <a:xfrm>
            <a:off x="7007746" y="3579167"/>
            <a:ext cx="1321336" cy="18008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56" y="1652012"/>
            <a:ext cx="5896612" cy="385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462CA04-4195-254A-B903-4FCB04204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3902621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35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462CA04-4195-254A-B903-4FCB04204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D74D83C-806C-C340-B7B9-7F809936C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796" b="56659"/>
          <a:stretch/>
        </p:blipFill>
        <p:spPr>
          <a:xfrm>
            <a:off x="4286060" y="2154275"/>
            <a:ext cx="2853267" cy="2546857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1974252B-3A87-CA4D-9F23-739368F6DF70}"/>
              </a:ext>
            </a:extLst>
          </p:cNvPr>
          <p:cNvGrpSpPr>
            <a:grpSpLocks noChangeAspect="1"/>
          </p:cNvGrpSpPr>
          <p:nvPr/>
        </p:nvGrpSpPr>
        <p:grpSpPr>
          <a:xfrm>
            <a:off x="1792216" y="1484730"/>
            <a:ext cx="2371037" cy="4877998"/>
            <a:chOff x="6502400" y="1205948"/>
            <a:chExt cx="2495824" cy="513473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A635A4A-C263-3444-823A-7687F80C1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21"/>
            <a:stretch/>
          </p:blipFill>
          <p:spPr>
            <a:xfrm>
              <a:off x="6636890" y="1378224"/>
              <a:ext cx="2361334" cy="4962459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D7D2704-1D51-714E-BF94-26AA895A7B08}"/>
                </a:ext>
              </a:extLst>
            </p:cNvPr>
            <p:cNvSpPr/>
            <p:nvPr/>
          </p:nvSpPr>
          <p:spPr>
            <a:xfrm>
              <a:off x="6573078" y="1205948"/>
              <a:ext cx="1446974" cy="490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4E38775-79BA-C54E-8C29-D827ACAFDDAF}"/>
                </a:ext>
              </a:extLst>
            </p:cNvPr>
            <p:cNvSpPr/>
            <p:nvPr/>
          </p:nvSpPr>
          <p:spPr>
            <a:xfrm>
              <a:off x="6577049" y="2971505"/>
              <a:ext cx="276447" cy="233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4C2BAA9F-5179-0F4F-8B3E-F4ED64EA1851}"/>
                </a:ext>
              </a:extLst>
            </p:cNvPr>
            <p:cNvSpPr/>
            <p:nvPr/>
          </p:nvSpPr>
          <p:spPr>
            <a:xfrm>
              <a:off x="6502400" y="3983182"/>
              <a:ext cx="215900" cy="25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6BA8951A-A304-8247-B097-4C169A16A6C0}"/>
              </a:ext>
            </a:extLst>
          </p:cNvPr>
          <p:cNvSpPr/>
          <p:nvPr/>
        </p:nvSpPr>
        <p:spPr>
          <a:xfrm>
            <a:off x="4253696" y="498093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IIS: bolted and pinned flanges at the inboard leg </a:t>
            </a:r>
            <a:endParaRPr lang="en-GB" sz="1600" dirty="0">
              <a:effectLst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FE41D50-BEB7-DE43-B2D9-3F4888F3CBE7}"/>
              </a:ext>
            </a:extLst>
          </p:cNvPr>
          <p:cNvSpPr/>
          <p:nvPr/>
        </p:nvSpPr>
        <p:spPr>
          <a:xfrm>
            <a:off x="4810179" y="1658603"/>
            <a:ext cx="962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JT-60SA 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6194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36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32280DB-7BBF-8B42-99CC-E9923B5C327C}"/>
              </a:ext>
            </a:extLst>
          </p:cNvPr>
          <p:cNvSpPr/>
          <p:nvPr/>
        </p:nvSpPr>
        <p:spPr>
          <a:xfrm>
            <a:off x="582775" y="5684722"/>
            <a:ext cx="7978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Out of TF plane rotation as a function of the position along the TF coil for different PCR stiffnesses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FF5F038-2D81-BF44-B21C-93851131D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86" y="1652012"/>
            <a:ext cx="1098056" cy="17769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4"/>
          <a:stretch/>
        </p:blipFill>
        <p:spPr>
          <a:xfrm>
            <a:off x="7007746" y="3579167"/>
            <a:ext cx="1321336" cy="180084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56" y="1652012"/>
            <a:ext cx="5896612" cy="385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80A0E9D-66FE-C049-BF37-7BF0FAE1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528811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37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32280DB-7BBF-8B42-99CC-E9923B5C327C}"/>
              </a:ext>
            </a:extLst>
          </p:cNvPr>
          <p:cNvSpPr/>
          <p:nvPr/>
        </p:nvSpPr>
        <p:spPr>
          <a:xfrm>
            <a:off x="582775" y="5684722"/>
            <a:ext cx="7978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70000"/>
            </a:pPr>
            <a:r>
              <a:rPr lang="en-US" sz="1600" dirty="0"/>
              <a:t>Out of TF plane rotation as a function of the position along the TF coil for different PCR stiffnesses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FF5F038-2D81-BF44-B21C-93851131D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86" y="1652012"/>
            <a:ext cx="1098056" cy="17769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4"/>
          <a:stretch/>
        </p:blipFill>
        <p:spPr>
          <a:xfrm>
            <a:off x="7007746" y="3579167"/>
            <a:ext cx="1321336" cy="180084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55" y="1659906"/>
            <a:ext cx="5896613" cy="385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048EC88-C853-014A-A0C7-AED669976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499807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38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Influence of the spring stiffness</a:t>
            </a:r>
          </a:p>
        </p:txBody>
      </p:sp>
      <p:sp>
        <p:nvSpPr>
          <p:cNvPr id="8" name="Rettangolo 7"/>
          <p:cNvSpPr/>
          <p:nvPr/>
        </p:nvSpPr>
        <p:spPr>
          <a:xfrm>
            <a:off x="629296" y="4937391"/>
            <a:ext cx="83030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1600" dirty="0"/>
              <a:t>To investigate the influence of the stiffness of the springs  on the structural behavior of the magnet system, a sensitivity analysis is performed. With respect to the reference case, five different configurations where tested. The image reports the out of TF plane displacement as a function of the position along the coil axis.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51" y="1276258"/>
            <a:ext cx="2654494" cy="207299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28" y="3233243"/>
            <a:ext cx="1809940" cy="14134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1" y="1634344"/>
            <a:ext cx="4955674" cy="323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4EF3BBB-A56A-0B4E-8AA3-7B124FE0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489670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39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Influence of the spring stiffness</a:t>
            </a:r>
          </a:p>
        </p:txBody>
      </p:sp>
      <p:sp>
        <p:nvSpPr>
          <p:cNvPr id="8" name="Rettangolo 7"/>
          <p:cNvSpPr/>
          <p:nvPr/>
        </p:nvSpPr>
        <p:spPr>
          <a:xfrm>
            <a:off x="629296" y="4937391"/>
            <a:ext cx="83030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1600" dirty="0"/>
              <a:t>To investigate the influence of the stiffness of the springs  on the structural behavior of the magnet system, a sensitivity analysis is performed. With respect to the reference case, five different configurations where tested. The image reports the rotation around the first axis as a function of the position along the coil axis.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51" y="1276258"/>
            <a:ext cx="2654494" cy="207299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28" y="3233243"/>
            <a:ext cx="1809940" cy="141344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1" y="1634344"/>
            <a:ext cx="4955674" cy="323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3A2A2F1-663D-E24C-B033-5403E0B8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391989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54245C7-D851-7E48-A413-909A8E758F29}"/>
              </a:ext>
            </a:extLst>
          </p:cNvPr>
          <p:cNvSpPr/>
          <p:nvPr/>
        </p:nvSpPr>
        <p:spPr>
          <a:xfrm>
            <a:off x="417008" y="1569359"/>
            <a:ext cx="87269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accent1">
                    <a:lumMod val="50000"/>
                  </a:schemeClr>
                </a:solidFill>
              </a:rPr>
              <a:t>MAG-3 - Magnet Conceptual Design - Structures &amp; Fabrication</a:t>
            </a:r>
          </a:p>
          <a:p>
            <a:pPr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accent1">
                    <a:lumMod val="50000"/>
                  </a:schemeClr>
                </a:solidFill>
              </a:rPr>
              <a:t>MAG-3.4 &gt; Industry interface</a:t>
            </a:r>
          </a:p>
          <a:p>
            <a:pPr>
              <a:tabLst>
                <a:tab pos="457200" algn="l"/>
              </a:tabLst>
            </a:pPr>
            <a:endParaRPr lang="en-US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MAG-3.4-T007-D001 - Report on Studies on manufacturing process for conductor and winding of the DEMO hybrid CS coil</a:t>
            </a:r>
          </a:p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Pier Luigi </a:t>
            </a:r>
            <a:r>
              <a:rPr lang="en-US" altLang="en-US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Bruzzone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(In work)</a:t>
            </a:r>
          </a:p>
          <a:p>
            <a:pPr lvl="0"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MAG-3.4-T008-D001 - CEA industry feasibility studies</a:t>
            </a:r>
          </a:p>
          <a:p>
            <a:pPr lvl="0">
              <a:tabLst>
                <a:tab pos="457200" algn="l"/>
              </a:tabLst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Louis Zani (</a:t>
            </a:r>
            <a:r>
              <a:rPr lang="en-US" alt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work)</a:t>
            </a:r>
            <a:endParaRPr lang="en-US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457200" algn="l"/>
              </a:tabLst>
            </a:pPr>
            <a:endParaRPr lang="it-IT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7572C72-8FD2-A244-8524-150F3F83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  <p:sp>
        <p:nvSpPr>
          <p:cNvPr id="10" name="Rounded Rectangle 63">
            <a:extLst>
              <a:ext uri="{FF2B5EF4-FFF2-40B4-BE49-F238E27FC236}">
                <a16:creationId xmlns:a16="http://schemas.microsoft.com/office/drawing/2014/main" id="{40D8899B-004A-EB40-9767-3D0A6BEC6C86}"/>
              </a:ext>
            </a:extLst>
          </p:cNvPr>
          <p:cNvSpPr/>
          <p:nvPr/>
        </p:nvSpPr>
        <p:spPr>
          <a:xfrm>
            <a:off x="443338" y="813355"/>
            <a:ext cx="4314191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+mj-lt"/>
              </a:rPr>
              <a:t>2019 TASKS -  Status as last Friday</a:t>
            </a:r>
          </a:p>
        </p:txBody>
      </p:sp>
    </p:spTree>
    <p:extLst>
      <p:ext uri="{BB962C8B-B14F-4D97-AF65-F5344CB8AC3E}">
        <p14:creationId xmlns:p14="http://schemas.microsoft.com/office/powerpoint/2010/main" val="3530584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Influence of the spring stiffness</a:t>
            </a:r>
          </a:p>
        </p:txBody>
      </p:sp>
      <p:sp>
        <p:nvSpPr>
          <p:cNvPr id="8" name="Rettangolo 7"/>
          <p:cNvSpPr/>
          <p:nvPr/>
        </p:nvSpPr>
        <p:spPr>
          <a:xfrm>
            <a:off x="629296" y="4937391"/>
            <a:ext cx="83030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70000"/>
            </a:pPr>
            <a:r>
              <a:rPr lang="en-US" sz="1600" dirty="0"/>
              <a:t>To investigate the influence of the stiffness of the springs  on the structural behavior of the magnet system, a sensitivity analysis is performed. With respect to the reference case, five different configurations where tested. The image reports the rotation around the third axis as a function of the position along the coil axis.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51" y="1276258"/>
            <a:ext cx="2654494" cy="207299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28" y="3233243"/>
            <a:ext cx="1809940" cy="141344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2" y="1634344"/>
            <a:ext cx="4955674" cy="323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5C1A3B9-3ADE-0948-87DF-1B35DFD8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370045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41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Structural Design Path</a:t>
            </a:r>
          </a:p>
        </p:txBody>
      </p:sp>
      <p:sp>
        <p:nvSpPr>
          <p:cNvPr id="8" name="Rettangolo 7"/>
          <p:cNvSpPr/>
          <p:nvPr/>
        </p:nvSpPr>
        <p:spPr>
          <a:xfrm>
            <a:off x="558799" y="1746451"/>
            <a:ext cx="839329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dirty="0"/>
              <a:t>The finite element model made of structural beam elements allows identifying the most solicited areas as well as obtaining the related forces.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dirty="0"/>
              <a:t>As a second step, a finite element model made of continuum elements is developed to analyze the stress and strain fields in details.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dirty="0"/>
              <a:t>As a final step, the structural design can be performed.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dirty="0"/>
              <a:t>In the following the Outer Inter-coil Structures are considered.</a:t>
            </a:r>
          </a:p>
          <a:p>
            <a:pPr>
              <a:lnSpc>
                <a:spcPct val="150000"/>
              </a:lnSpc>
              <a:buSzPct val="70000"/>
            </a:pPr>
            <a:endParaRPr lang="en-US" dirty="0"/>
          </a:p>
          <a:p>
            <a:pPr>
              <a:lnSpc>
                <a:spcPct val="150000"/>
              </a:lnSpc>
              <a:buSzPct val="70000"/>
            </a:pPr>
            <a:endParaRPr lang="en-US" dirty="0"/>
          </a:p>
          <a:p>
            <a:pPr>
              <a:lnSpc>
                <a:spcPct val="150000"/>
              </a:lnSpc>
              <a:buSzPct val="70000"/>
            </a:pP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FB06574-B39F-DD4C-BB81-DF3DEF24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425164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Structural Design Path - OIS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55" y="1727199"/>
            <a:ext cx="6315489" cy="405887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BEA7F97-A69E-3940-9FCC-A867E257A4E0}"/>
              </a:ext>
            </a:extLst>
          </p:cNvPr>
          <p:cNvSpPr/>
          <p:nvPr/>
        </p:nvSpPr>
        <p:spPr>
          <a:xfrm>
            <a:off x="1179874" y="5176523"/>
            <a:ext cx="6768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Global 3D beam model: detail of the Outer Inter-coil Structures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48B0B43-A0B6-DD41-A889-C2AEA487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808836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43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Structural Design Path - OIS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94" y="1384530"/>
            <a:ext cx="4647862" cy="465510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" y="1188265"/>
            <a:ext cx="4843822" cy="485136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D5E66EF-A9E1-A94A-89E3-F24681DD42F9}"/>
              </a:ext>
            </a:extLst>
          </p:cNvPr>
          <p:cNvSpPr/>
          <p:nvPr/>
        </p:nvSpPr>
        <p:spPr>
          <a:xfrm>
            <a:off x="1187655" y="5755863"/>
            <a:ext cx="6768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Finite element model of 1/8 of the magnet system and related structures. 3D continuum elements are used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23C7590-3047-9644-BBC6-002E179D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3912750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44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Structural Design Path - OIS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5" y="1574863"/>
            <a:ext cx="8166837" cy="370827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54D469F9-76B2-3840-8B65-9271E55E7580}"/>
              </a:ext>
            </a:extLst>
          </p:cNvPr>
          <p:cNvSpPr/>
          <p:nvPr/>
        </p:nvSpPr>
        <p:spPr>
          <a:xfrm>
            <a:off x="1179874" y="5176523"/>
            <a:ext cx="6768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Tresca</a:t>
            </a:r>
            <a:r>
              <a:rPr lang="en-GB" dirty="0"/>
              <a:t> stress distribution on the upper OIS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EFFBC53-60B7-8E47-ADCC-1F14F3F0D9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355215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45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Structural Design Path - OIS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7" y="1581622"/>
            <a:ext cx="8166837" cy="370827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8FFF975-32C0-CE40-9106-B17403581B38}"/>
              </a:ext>
            </a:extLst>
          </p:cNvPr>
          <p:cNvSpPr/>
          <p:nvPr/>
        </p:nvSpPr>
        <p:spPr>
          <a:xfrm>
            <a:off x="1179874" y="5176523"/>
            <a:ext cx="6768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latin typeface="Symbol" pitchFamily="2" charset="2"/>
              </a:rPr>
              <a:t>s</a:t>
            </a:r>
            <a:r>
              <a:rPr lang="en-GB" baseline="-25000" dirty="0" err="1"/>
              <a:t>zz</a:t>
            </a:r>
            <a:r>
              <a:rPr lang="en-GB" dirty="0"/>
              <a:t> stress distribution on the upper OIS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D8F0BD6-B9CB-624C-9EC7-5783053C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233248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46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Structural Design Path - OIS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016"/>
            <a:ext cx="9144000" cy="415196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560CAE4-68C8-BD4B-85BB-87DC914DAF4F}"/>
              </a:ext>
            </a:extLst>
          </p:cNvPr>
          <p:cNvSpPr/>
          <p:nvPr/>
        </p:nvSpPr>
        <p:spPr>
          <a:xfrm>
            <a:off x="1179874" y="5176523"/>
            <a:ext cx="6768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Tresca</a:t>
            </a:r>
            <a:r>
              <a:rPr lang="en-GB" dirty="0"/>
              <a:t> stress distribution on the lower OIS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88432EE-D1B7-A34B-99FB-026C24C3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4258423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47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5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Pre-Compression Ring stiffness: sensitivity analysis</a:t>
            </a:r>
          </a:p>
        </p:txBody>
      </p:sp>
      <p:sp>
        <p:nvSpPr>
          <p:cNvPr id="14" name="Rounded Rectangle 63"/>
          <p:cNvSpPr/>
          <p:nvPr/>
        </p:nvSpPr>
        <p:spPr>
          <a:xfrm>
            <a:off x="443338" y="813355"/>
            <a:ext cx="5652662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Structural Design Path - OIS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016"/>
            <a:ext cx="9144000" cy="415196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C3EBB1C-477B-4D44-873A-DAD4CDB6E47A}"/>
              </a:ext>
            </a:extLst>
          </p:cNvPr>
          <p:cNvSpPr/>
          <p:nvPr/>
        </p:nvSpPr>
        <p:spPr>
          <a:xfrm>
            <a:off x="1179874" y="5176523"/>
            <a:ext cx="6768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latin typeface="Symbol" pitchFamily="2" charset="2"/>
              </a:rPr>
              <a:t>s</a:t>
            </a:r>
            <a:r>
              <a:rPr lang="en-GB" baseline="-25000" dirty="0" err="1"/>
              <a:t>zz</a:t>
            </a:r>
            <a:r>
              <a:rPr lang="en-GB" dirty="0"/>
              <a:t> stress distribution on the lower OIS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D213364-94EC-F149-AABD-022AA0F01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768214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48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EFF4E43-DE29-7C4E-AD5F-57773E5B6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1A4107-2798-2C49-A707-D2D7E1D2D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47700"/>
            <a:ext cx="8712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93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49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621AB6-7935-1D4D-844B-B6DA3E41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6C0EF4-033B-0045-9646-24DD30B9A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641350"/>
            <a:ext cx="87376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90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83A4AD-0994-1240-B6FB-8FC407368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8" t="15880"/>
          <a:stretch/>
        </p:blipFill>
        <p:spPr>
          <a:xfrm>
            <a:off x="0" y="659958"/>
            <a:ext cx="9144000" cy="584071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2CBA664-3B7C-8744-AC43-4BAEB6A57C74}"/>
              </a:ext>
            </a:extLst>
          </p:cNvPr>
          <p:cNvSpPr/>
          <p:nvPr/>
        </p:nvSpPr>
        <p:spPr>
          <a:xfrm>
            <a:off x="209050" y="904257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Baseline machine 31-07-2019 (2NNCRK v1.0)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3EB0B7-EA39-6E41-8682-221C0A35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36419810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50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2B8C115-E74B-C743-B508-F7F9C6A1FA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E6AD0C7-3A25-0541-84B4-BAB000CF3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685800"/>
            <a:ext cx="86995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5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51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EBBD27-6DDA-A04A-83D5-424D98526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192130-10CF-1D49-91AD-B361CC064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60400"/>
            <a:ext cx="86868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59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51800" y="6507051"/>
            <a:ext cx="1092200" cy="365125"/>
          </a:xfrm>
        </p:spPr>
        <p:txBody>
          <a:bodyPr/>
          <a:lstStyle/>
          <a:p>
            <a:fld id="{11ABB417-5A76-49D0-B6ED-019159A0AF48}" type="slidenum">
              <a:rPr lang="it-IT" smtClean="0"/>
              <a:pPr/>
              <a:t>52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29296" y="6501197"/>
            <a:ext cx="1904354" cy="365125"/>
          </a:xfrm>
        </p:spPr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A038C07-1279-F641-85A2-12F6C239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8B8EAA-04B7-9E46-9BDF-1DAD4AB3A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66750"/>
            <a:ext cx="86868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5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BD542D-090A-404B-ACEB-6E671DF1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53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AB45C1-72EC-AA42-AFC1-8717D35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Daniela P. Boso | UniPd-RFX</a:t>
            </a:r>
            <a:endParaRPr lang="it-IT" dirty="0"/>
          </a:p>
        </p:txBody>
      </p:sp>
      <p:sp>
        <p:nvSpPr>
          <p:cNvPr id="8" name="Rounded Rectangle 63">
            <a:extLst>
              <a:ext uri="{FF2B5EF4-FFF2-40B4-BE49-F238E27FC236}">
                <a16:creationId xmlns:a16="http://schemas.microsoft.com/office/drawing/2014/main" id="{30FBDF2A-C9E1-9944-AE33-C0186982A552}"/>
              </a:ext>
            </a:extLst>
          </p:cNvPr>
          <p:cNvSpPr/>
          <p:nvPr/>
        </p:nvSpPr>
        <p:spPr>
          <a:xfrm>
            <a:off x="443338" y="813355"/>
            <a:ext cx="3446737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CONCLUDING REMARKS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7684CC-2AD6-674C-804A-A6C6122CF416}"/>
              </a:ext>
            </a:extLst>
          </p:cNvPr>
          <p:cNvSpPr/>
          <p:nvPr/>
        </p:nvSpPr>
        <p:spPr>
          <a:xfrm>
            <a:off x="420462" y="1783725"/>
            <a:ext cx="8393290" cy="3419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Finite element global model of the magnet system and its mechanical structures: very flexible and suitable for sensitivity and parametric analyses</a:t>
            </a:r>
          </a:p>
          <a:p>
            <a:pPr marL="912813" indent="-285750">
              <a:lnSpc>
                <a:spcPct val="150000"/>
              </a:lnSpc>
              <a:buSzPct val="70000"/>
              <a:buFont typeface="Font di sistema Regolare"/>
              <a:buChar char="-"/>
            </a:pPr>
            <a:r>
              <a:rPr lang="en-US" dirty="0"/>
              <a:t>Pre-Compression Ring Stiffness</a:t>
            </a:r>
          </a:p>
          <a:p>
            <a:pPr marL="912813" indent="-285750">
              <a:lnSpc>
                <a:spcPct val="150000"/>
              </a:lnSpc>
              <a:buSzPct val="70000"/>
              <a:buFont typeface="Font di sistema Regolare"/>
              <a:buChar char="-"/>
            </a:pPr>
            <a:r>
              <a:rPr lang="en-US" dirty="0"/>
              <a:t>Contact of the inner straight leg of the TF coils</a:t>
            </a:r>
          </a:p>
          <a:p>
            <a:pPr marL="314325" lvl="1" indent="-288925">
              <a:lnSpc>
                <a:spcPct val="15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Structural Design Path</a:t>
            </a:r>
          </a:p>
          <a:p>
            <a:pPr marL="314325" lvl="1" indent="-288925">
              <a:lnSpc>
                <a:spcPct val="15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Bottleneck: </a:t>
            </a:r>
            <a:r>
              <a:rPr lang="en-US" b="1" dirty="0"/>
              <a:t>applied loads (EM forces)</a:t>
            </a:r>
          </a:p>
          <a:p>
            <a:pPr marL="314325" lvl="1" indent="-288925">
              <a:lnSpc>
                <a:spcPct val="15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q"/>
            </a:pPr>
            <a:r>
              <a:rPr lang="en-US" b="1" dirty="0"/>
              <a:t>WP #?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E2E365-AEB4-7846-8927-8AEDC1A5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0957705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BD542D-090A-404B-ACEB-6E671DF1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54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AB45C1-72EC-AA42-AFC1-8717D35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Daniela P. </a:t>
            </a:r>
            <a:r>
              <a:rPr lang="it-IT" dirty="0" err="1"/>
              <a:t>Boso</a:t>
            </a:r>
            <a:r>
              <a:rPr lang="it-IT" dirty="0"/>
              <a:t> | </a:t>
            </a:r>
            <a:r>
              <a:rPr lang="it-IT" dirty="0" err="1"/>
              <a:t>UniPd</a:t>
            </a:r>
            <a:r>
              <a:rPr lang="it-IT" dirty="0"/>
              <a:t>-RFX</a:t>
            </a:r>
          </a:p>
        </p:txBody>
      </p:sp>
      <p:sp>
        <p:nvSpPr>
          <p:cNvPr id="8" name="Rounded Rectangle 63">
            <a:extLst>
              <a:ext uri="{FF2B5EF4-FFF2-40B4-BE49-F238E27FC236}">
                <a16:creationId xmlns:a16="http://schemas.microsoft.com/office/drawing/2014/main" id="{30FBDF2A-C9E1-9944-AE33-C0186982A552}"/>
              </a:ext>
            </a:extLst>
          </p:cNvPr>
          <p:cNvSpPr/>
          <p:nvPr/>
        </p:nvSpPr>
        <p:spPr>
          <a:xfrm>
            <a:off x="443338" y="813355"/>
            <a:ext cx="3446737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2020 ACTIVITY PROPOSAL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7684CC-2AD6-674C-804A-A6C6122CF416}"/>
              </a:ext>
            </a:extLst>
          </p:cNvPr>
          <p:cNvSpPr/>
          <p:nvPr/>
        </p:nvSpPr>
        <p:spPr>
          <a:xfrm>
            <a:off x="750710" y="3860500"/>
            <a:ext cx="8393290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Refinement of finite element global </a:t>
            </a:r>
            <a:r>
              <a:rPr lang="en-US" dirty="0" err="1"/>
              <a:t>model:</a:t>
            </a:r>
            <a:r>
              <a:rPr lang="en-US" b="1" dirty="0" err="1"/>
              <a:t>WP</a:t>
            </a:r>
            <a:r>
              <a:rPr lang="en-US" b="1" dirty="0"/>
              <a:t> #? EM loads?</a:t>
            </a:r>
            <a:endParaRPr lang="en-US" dirty="0"/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Parametric analyses (Review panel suggestion)</a:t>
            </a:r>
          </a:p>
          <a:p>
            <a:pPr marL="1079500" lvl="1" indent="-360363">
              <a:lnSpc>
                <a:spcPct val="150000"/>
              </a:lnSpc>
              <a:buSzPct val="70000"/>
              <a:buFont typeface="Calibri" panose="020F0502020204030204" pitchFamily="34" charset="0"/>
              <a:buChar char="-"/>
            </a:pPr>
            <a:r>
              <a:rPr lang="en-US" dirty="0"/>
              <a:t>GS position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Outer Inter-coil Structures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Inner Inter-coil Structures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Tie-plates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03D7C91-7214-064B-B290-CE05444CF767}"/>
              </a:ext>
            </a:extLst>
          </p:cNvPr>
          <p:cNvSpPr/>
          <p:nvPr/>
        </p:nvSpPr>
        <p:spPr>
          <a:xfrm>
            <a:off x="444539" y="1632509"/>
            <a:ext cx="403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ea typeface="Times New Roman" panose="02020603050405020304" pitchFamily="18" charset="0"/>
              </a:rPr>
              <a:t>Coordination of the Mechanical Analysis</a:t>
            </a:r>
            <a:endParaRPr lang="it-IT" dirty="0">
              <a:ea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DCF51BB-D384-4E44-B364-A087783AEBC0}"/>
              </a:ext>
            </a:extLst>
          </p:cNvPr>
          <p:cNvSpPr/>
          <p:nvPr/>
        </p:nvSpPr>
        <p:spPr>
          <a:xfrm>
            <a:off x="402380" y="2013618"/>
            <a:ext cx="8393290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preparation of a catalogue of FEM Reference Data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review of the documentation produced by the analysts 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dirty="0"/>
              <a:t>Preparation of the documents for the gate-review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7F287EB-9EDA-6946-9434-307EE8EC9163}"/>
              </a:ext>
            </a:extLst>
          </p:cNvPr>
          <p:cNvSpPr/>
          <p:nvPr/>
        </p:nvSpPr>
        <p:spPr>
          <a:xfrm>
            <a:off x="379963" y="3427729"/>
            <a:ext cx="7224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/>
              <a:t>Design of the mechanical structures and supports of the magnetic system</a:t>
            </a:r>
            <a:r>
              <a:rPr lang="it-IT" dirty="0"/>
              <a:t> </a:t>
            </a:r>
            <a:endParaRPr lang="it-IT" dirty="0">
              <a:ea typeface="Times New Roman" panose="02020603050405020304" pitchFamily="18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0BE3693-0CD0-B84D-B8FA-0176E62D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660600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2485" y="3013089"/>
            <a:ext cx="629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+mj-lt"/>
              </a:rPr>
              <a:t>Thank you for your attention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860265D-F685-E743-A0B6-38C8905BA2E0}"/>
              </a:ext>
            </a:extLst>
          </p:cNvPr>
          <p:cNvSpPr/>
          <p:nvPr/>
        </p:nvSpPr>
        <p:spPr>
          <a:xfrm>
            <a:off x="-1485899" y="4548827"/>
            <a:ext cx="75580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solidFill>
                  <a:schemeClr val="bg1"/>
                </a:solidFill>
                <a:latin typeface="+mj-lt"/>
              </a:rPr>
              <a:t>DEMO Magnets review </a:t>
            </a:r>
          </a:p>
          <a:p>
            <a:pPr algn="ctr"/>
            <a:r>
              <a:rPr lang="en-GB" sz="2000" b="1" i="1" dirty="0">
                <a:solidFill>
                  <a:schemeClr val="bg1"/>
                </a:solidFill>
                <a:latin typeface="+mj-lt"/>
              </a:rPr>
              <a:t>2019 WPMAG DPRM#3</a:t>
            </a:r>
          </a:p>
          <a:p>
            <a:pPr algn="ctr"/>
            <a:endParaRPr lang="en-GB" sz="2000" b="1" i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2000" i="1" dirty="0" err="1">
                <a:solidFill>
                  <a:schemeClr val="bg1"/>
                </a:solidFill>
                <a:latin typeface="+mj-lt"/>
              </a:rPr>
              <a:t>Garching</a:t>
            </a:r>
            <a:r>
              <a:rPr lang="en-GB" sz="20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000" i="1" dirty="0" err="1">
                <a:solidFill>
                  <a:schemeClr val="bg1"/>
                </a:solidFill>
                <a:latin typeface="+mj-lt"/>
              </a:rPr>
              <a:t>bei</a:t>
            </a:r>
            <a:r>
              <a:rPr lang="en-GB" sz="2000" i="1" dirty="0">
                <a:solidFill>
                  <a:schemeClr val="bg1"/>
                </a:solidFill>
                <a:latin typeface="+mj-lt"/>
              </a:rPr>
              <a:t> München 12.12-13.12.2019 </a:t>
            </a:r>
          </a:p>
          <a:p>
            <a:pPr algn="ctr"/>
            <a:endParaRPr lang="en-GB" sz="20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729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578D1303-273E-C846-BD5E-15DA44CAA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52" y="2115400"/>
            <a:ext cx="3355848" cy="41948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9444BE5-C004-1747-B630-D14CFD3415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70"/>
          <a:stretch/>
        </p:blipFill>
        <p:spPr>
          <a:xfrm>
            <a:off x="245512" y="2045220"/>
            <a:ext cx="2457040" cy="4409698"/>
          </a:xfrm>
          <a:prstGeom prst="rect">
            <a:avLst/>
          </a:prstGeom>
          <a:noFill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18CAB8C-F465-D64E-9F2D-2D990C314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/>
          <a:stretch/>
        </p:blipFill>
        <p:spPr>
          <a:xfrm>
            <a:off x="3290947" y="1992189"/>
            <a:ext cx="2830665" cy="4374573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7968E5A-F339-F244-BB5A-A5BEB9708667}"/>
              </a:ext>
            </a:extLst>
          </p:cNvPr>
          <p:cNvSpPr/>
          <p:nvPr/>
        </p:nvSpPr>
        <p:spPr>
          <a:xfrm>
            <a:off x="209050" y="904257"/>
            <a:ext cx="534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Phys_mag_PROCESS_baseline_July_18 (2N622S v1.1)</a:t>
            </a:r>
            <a:r>
              <a:rPr lang="en-GB" dirty="0"/>
              <a:t>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D063A45-E0A1-4648-8C3F-C03ED825AC29}"/>
              </a:ext>
            </a:extLst>
          </p:cNvPr>
          <p:cNvSpPr/>
          <p:nvPr/>
        </p:nvSpPr>
        <p:spPr>
          <a:xfrm>
            <a:off x="233917" y="1276483"/>
            <a:ext cx="8389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had been decided earlier already that this MAG-baseline configuration will be used to do CAD work on the coils etc. (analysis…) within WPMAG, but not outside 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(2nd_August_2018_discussion_minutes_2MZ5ZY_v1_0)</a:t>
            </a:r>
            <a:r>
              <a:rPr lang="it-IT" i="1" dirty="0"/>
              <a:t> </a:t>
            </a:r>
            <a:endParaRPr lang="en-GB" i="1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217B474-4490-C042-B245-459257BC6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91003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AD4AA03-99B6-E044-B8D0-64EC8D97FD72}"/>
              </a:ext>
            </a:extLst>
          </p:cNvPr>
          <p:cNvSpPr/>
          <p:nvPr/>
        </p:nvSpPr>
        <p:spPr>
          <a:xfrm>
            <a:off x="209050" y="904257"/>
            <a:ext cx="534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Phys_mag_PROCESS_baseline_July_18 (2N622S v1.1)</a:t>
            </a:r>
            <a:r>
              <a:rPr lang="en-GB" dirty="0"/>
              <a:t>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6587FEA-D854-FB4C-9A14-EA45FFD173A4}"/>
              </a:ext>
            </a:extLst>
          </p:cNvPr>
          <p:cNvSpPr/>
          <p:nvPr/>
        </p:nvSpPr>
        <p:spPr>
          <a:xfrm>
            <a:off x="489430" y="1542645"/>
            <a:ext cx="8143875" cy="401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In autumn 2018 a substantial change in DEMO magnetic system became official: the number of toroidal field coils was decreased from 18 to 16.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Basing on the PROCESS run “Phys_mag_PROCESS_baseline_July_18_2N622S_v1_1”, and after the initial iterations and adjustments, in November 2018 it was decided to fix the following parameters for the mechanical design: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Minimum steel thickness = 50 mm;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Toroidal width of the WP (including the insertion gap) = 1240mm (corresponding to 152.5 mm thickness of the casing on the lateral side of the outboard coil);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Thickness of the case lid = 60 mm;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External edge (R out, including lid) of the inboard leg = 4323 mm;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Decrease the WP corner from 80 mm (original PROCESS value) to R=38mm;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Increase the discharge time from 24 s (original PROCESS value) to 35 s;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Increase the value of the nose thickness from 382 mm (original PROCESS value) to 520 mm.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0155292-22C6-8A43-AAFB-8062554E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2075838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AD4AA03-99B6-E044-B8D0-64EC8D97FD72}"/>
              </a:ext>
            </a:extLst>
          </p:cNvPr>
          <p:cNvSpPr/>
          <p:nvPr/>
        </p:nvSpPr>
        <p:spPr>
          <a:xfrm>
            <a:off x="209050" y="904257"/>
            <a:ext cx="534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Phys_mag_PROCESS_baseline_July_18 (2N622S v1.1)</a:t>
            </a:r>
            <a:r>
              <a:rPr lang="en-GB" dirty="0"/>
              <a:t>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6587FEA-D854-FB4C-9A14-EA45FFD173A4}"/>
              </a:ext>
            </a:extLst>
          </p:cNvPr>
          <p:cNvSpPr/>
          <p:nvPr/>
        </p:nvSpPr>
        <p:spPr>
          <a:xfrm>
            <a:off x="519333" y="1383156"/>
            <a:ext cx="8143875" cy="470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In this new baseline the space for the TF winding pack is bigger, therefore the thickness of the proposed designs is likely to be lower than the allocated volume. As a consequence, it was decided to split the activities in two different steps: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The first step consists in producing a reference design by starting from the PROCESS run having a peak field = 12T. The thickness of the proposed configurations shall be optimized.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The second step consists in trying to maximize the magnetic field by keeping the same allocated space (total TF thickness = 1400 mm, including case) for all winding packs. Obviously, the stress limits must be satisfied in the whole structure for the maximum magnetic field obtained. In this way a single overall radial build is obtained, with different fields as a function of winding pack. In maximizing the WP performance, the amount of stainless steel of the case can be increased:  a complete flexibility on the thickness of the WP vs case structure is allowed.  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For further details, readers are referred to the enclosed documents: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Phys_mag_PROCESS_baseline_July_18_2N622S_v1_1.dat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DEMO-2018-0000-REV04.pdf</a:t>
            </a:r>
            <a:endParaRPr lang="it-IT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74283F-537D-4043-87AB-6AC347D6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77492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B417-5A76-49D0-B6ED-019159A0AF48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Daniela P. Boso | UniPd</a:t>
            </a:r>
            <a:endParaRPr lang="it-IT" dirty="0"/>
          </a:p>
        </p:txBody>
      </p:sp>
      <p:sp>
        <p:nvSpPr>
          <p:cNvPr id="9" name="Rounded Rectangle 63">
            <a:extLst>
              <a:ext uri="{FF2B5EF4-FFF2-40B4-BE49-F238E27FC236}">
                <a16:creationId xmlns:a16="http://schemas.microsoft.com/office/drawing/2014/main" id="{323D2A8F-66D4-7143-A301-086C123BFC03}"/>
              </a:ext>
            </a:extLst>
          </p:cNvPr>
          <p:cNvSpPr/>
          <p:nvPr/>
        </p:nvSpPr>
        <p:spPr>
          <a:xfrm>
            <a:off x="443338" y="813355"/>
            <a:ext cx="5213183" cy="571175"/>
          </a:xfrm>
          <a:prstGeom prst="roundRect">
            <a:avLst>
              <a:gd name="adj" fmla="val 27784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TOROIDAL FIELD COIL: ALLOCATED SPACE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6C54958-3CF4-144D-911F-7D82D7C08D85}"/>
              </a:ext>
            </a:extLst>
          </p:cNvPr>
          <p:cNvSpPr/>
          <p:nvPr/>
        </p:nvSpPr>
        <p:spPr>
          <a:xfrm>
            <a:off x="3553102" y="2055486"/>
            <a:ext cx="4591437" cy="1900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</a:rPr>
              <a:t>WP#1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</a:rPr>
              <a:t>WP#2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</a:rPr>
              <a:t>WP#3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</a:rPr>
              <a:t>WP#4</a:t>
            </a:r>
          </a:p>
          <a:p>
            <a:pPr marL="285750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2C3A984E-3F08-2B43-9A65-19CACE14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5" t="15618" b="8919"/>
          <a:stretch/>
        </p:blipFill>
        <p:spPr>
          <a:xfrm>
            <a:off x="248900" y="1859525"/>
            <a:ext cx="2770747" cy="329335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9522314-3AF0-A941-905F-8A3D18BEE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8254" y="1861016"/>
            <a:ext cx="1681401" cy="840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Bild 2">
            <a:extLst>
              <a:ext uri="{FF2B5EF4-FFF2-40B4-BE49-F238E27FC236}">
                <a16:creationId xmlns:a16="http://schemas.microsoft.com/office/drawing/2014/main" id="{ED2AA13B-F934-6445-AAD8-1F7AC8E6B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07" y="1765003"/>
            <a:ext cx="1440268" cy="1071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27">
            <a:extLst>
              <a:ext uri="{FF2B5EF4-FFF2-40B4-BE49-F238E27FC236}">
                <a16:creationId xmlns:a16="http://schemas.microsoft.com/office/drawing/2014/main" id="{2847C2F8-0811-784E-9426-BB0577EE51C6}"/>
              </a:ext>
            </a:extLst>
          </p:cNvPr>
          <p:cNvGrpSpPr/>
          <p:nvPr/>
        </p:nvGrpSpPr>
        <p:grpSpPr>
          <a:xfrm>
            <a:off x="4837813" y="2913321"/>
            <a:ext cx="1936781" cy="802681"/>
            <a:chOff x="323528" y="4581128"/>
            <a:chExt cx="2411998" cy="1088822"/>
          </a:xfrm>
        </p:grpSpPr>
        <p:pic>
          <p:nvPicPr>
            <p:cNvPr id="16" name="Picture 2" descr="Conducteur DEMO WP3-sp">
              <a:extLst>
                <a:ext uri="{FF2B5EF4-FFF2-40B4-BE49-F238E27FC236}">
                  <a16:creationId xmlns:a16="http://schemas.microsoft.com/office/drawing/2014/main" id="{34C8F71A-6B28-504E-B335-263AAE6AE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5" r="50000"/>
            <a:stretch>
              <a:fillRect/>
            </a:stretch>
          </p:blipFill>
          <p:spPr bwMode="auto">
            <a:xfrm>
              <a:off x="323528" y="4581128"/>
              <a:ext cx="106545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Image 1">
              <a:extLst>
                <a:ext uri="{FF2B5EF4-FFF2-40B4-BE49-F238E27FC236}">
                  <a16:creationId xmlns:a16="http://schemas.microsoft.com/office/drawing/2014/main" id="{9011951D-4193-2E49-9C28-3A1A4B1C5F2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9672" y="4581128"/>
              <a:ext cx="1115854" cy="1088822"/>
            </a:xfrm>
            <a:prstGeom prst="rect">
              <a:avLst/>
            </a:prstGeom>
          </p:spPr>
        </p:pic>
        <p:cxnSp>
          <p:nvCxnSpPr>
            <p:cNvPr id="18" name="Connettore 1 54">
              <a:extLst>
                <a:ext uri="{FF2B5EF4-FFF2-40B4-BE49-F238E27FC236}">
                  <a16:creationId xmlns:a16="http://schemas.microsoft.com/office/drawing/2014/main" id="{8B8C7426-9526-C541-B509-8F0F25E997B8}"/>
                </a:ext>
              </a:extLst>
            </p:cNvPr>
            <p:cNvCxnSpPr/>
            <p:nvPr/>
          </p:nvCxnSpPr>
          <p:spPr>
            <a:xfrm flipH="1">
              <a:off x="827584" y="4653136"/>
              <a:ext cx="1008112" cy="506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56">
              <a:extLst>
                <a:ext uri="{FF2B5EF4-FFF2-40B4-BE49-F238E27FC236}">
                  <a16:creationId xmlns:a16="http://schemas.microsoft.com/office/drawing/2014/main" id="{396CAA71-A7CC-CF44-9C53-2CABF9B08C96}"/>
                </a:ext>
              </a:extLst>
            </p:cNvPr>
            <p:cNvCxnSpPr>
              <a:endCxn id="16" idx="2"/>
            </p:cNvCxnSpPr>
            <p:nvPr/>
          </p:nvCxnSpPr>
          <p:spPr>
            <a:xfrm flipH="1">
              <a:off x="856253" y="5589240"/>
              <a:ext cx="1411491" cy="718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D10FAEBC-9812-E247-B717-7439890C7DB0}"/>
              </a:ext>
            </a:extLst>
          </p:cNvPr>
          <p:cNvSpPr/>
          <p:nvPr/>
        </p:nvSpPr>
        <p:spPr>
          <a:xfrm>
            <a:off x="4731488" y="1818167"/>
            <a:ext cx="4008475" cy="19989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070715F8-293C-CA48-B74B-23FFC673AB86}"/>
              </a:ext>
            </a:extLst>
          </p:cNvPr>
          <p:cNvCxnSpPr>
            <a:cxnSpLocks/>
            <a:stCxn id="2" idx="0"/>
            <a:endCxn id="2" idx="2"/>
          </p:cNvCxnSpPr>
          <p:nvPr/>
        </p:nvCxnSpPr>
        <p:spPr>
          <a:xfrm>
            <a:off x="6735726" y="1818167"/>
            <a:ext cx="0" cy="19989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694A03C5-76CC-B740-8FB6-2CB41873A4F7}"/>
              </a:ext>
            </a:extLst>
          </p:cNvPr>
          <p:cNvCxnSpPr>
            <a:cxnSpLocks/>
            <a:stCxn id="2" idx="1"/>
            <a:endCxn id="2" idx="3"/>
          </p:cNvCxnSpPr>
          <p:nvPr/>
        </p:nvCxnSpPr>
        <p:spPr>
          <a:xfrm>
            <a:off x="4731488" y="2817628"/>
            <a:ext cx="4008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3">
            <a:extLst>
              <a:ext uri="{FF2B5EF4-FFF2-40B4-BE49-F238E27FC236}">
                <a16:creationId xmlns:a16="http://schemas.microsoft.com/office/drawing/2014/main" id="{7FB8D6DC-E9DF-8F47-B458-F4539776707B}"/>
              </a:ext>
            </a:extLst>
          </p:cNvPr>
          <p:cNvGrpSpPr>
            <a:grpSpLocks noChangeAspect="1"/>
          </p:cNvGrpSpPr>
          <p:nvPr/>
        </p:nvGrpSpPr>
        <p:grpSpPr>
          <a:xfrm>
            <a:off x="6772939" y="3040910"/>
            <a:ext cx="1838459" cy="681360"/>
            <a:chOff x="3887344" y="4598405"/>
            <a:chExt cx="2988912" cy="1107735"/>
          </a:xfrm>
        </p:grpSpPr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0C38134E-C28B-0C4E-9147-A9E5AEFF73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604" r="6862"/>
            <a:stretch/>
          </p:blipFill>
          <p:spPr bwMode="auto">
            <a:xfrm>
              <a:off x="5435649" y="4598405"/>
              <a:ext cx="1440607" cy="1034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ZoneTexte 1162">
              <a:extLst>
                <a:ext uri="{FF2B5EF4-FFF2-40B4-BE49-F238E27FC236}">
                  <a16:creationId xmlns:a16="http://schemas.microsoft.com/office/drawing/2014/main" id="{FC4D28F6-5031-CA47-AF7B-D807C19A2B78}"/>
                </a:ext>
              </a:extLst>
            </p:cNvPr>
            <p:cNvSpPr txBox="1"/>
            <p:nvPr/>
          </p:nvSpPr>
          <p:spPr>
            <a:xfrm>
              <a:off x="4319497" y="5269250"/>
              <a:ext cx="1114240" cy="43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fr-FR" sz="1100" b="1" dirty="0"/>
                <a:t>jacket</a:t>
              </a:r>
              <a:endParaRPr lang="fr-FR" sz="1100" b="1" baseline="-25000" dirty="0"/>
            </a:p>
          </p:txBody>
        </p:sp>
        <p:cxnSp>
          <p:nvCxnSpPr>
            <p:cNvPr id="34" name="Connecteur droit avec flèche 1164">
              <a:extLst>
                <a:ext uri="{FF2B5EF4-FFF2-40B4-BE49-F238E27FC236}">
                  <a16:creationId xmlns:a16="http://schemas.microsoft.com/office/drawing/2014/main" id="{937E26B4-ECF7-A044-8D4F-E39F5300F179}"/>
                </a:ext>
              </a:extLst>
            </p:cNvPr>
            <p:cNvCxnSpPr/>
            <p:nvPr/>
          </p:nvCxnSpPr>
          <p:spPr>
            <a:xfrm flipV="1">
              <a:off x="5292080" y="5269249"/>
              <a:ext cx="485378" cy="13583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1168">
              <a:extLst>
                <a:ext uri="{FF2B5EF4-FFF2-40B4-BE49-F238E27FC236}">
                  <a16:creationId xmlns:a16="http://schemas.microsoft.com/office/drawing/2014/main" id="{61CED30A-6C27-9842-B510-790AA35A4255}"/>
                </a:ext>
              </a:extLst>
            </p:cNvPr>
            <p:cNvCxnSpPr/>
            <p:nvPr/>
          </p:nvCxnSpPr>
          <p:spPr>
            <a:xfrm flipV="1">
              <a:off x="5292080" y="4869160"/>
              <a:ext cx="485378" cy="3738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1169">
              <a:extLst>
                <a:ext uri="{FF2B5EF4-FFF2-40B4-BE49-F238E27FC236}">
                  <a16:creationId xmlns:a16="http://schemas.microsoft.com/office/drawing/2014/main" id="{474AB481-FDA9-9443-AF9B-D6AF042DA856}"/>
                </a:ext>
              </a:extLst>
            </p:cNvPr>
            <p:cNvSpPr txBox="1"/>
            <p:nvPr/>
          </p:nvSpPr>
          <p:spPr>
            <a:xfrm>
              <a:off x="3887344" y="4661605"/>
              <a:ext cx="1546390" cy="43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fr-FR" sz="1100" b="1" dirty="0"/>
                <a:t>radial plate</a:t>
              </a:r>
              <a:endParaRPr lang="fr-FR" sz="1100" b="1" baseline="-25000" dirty="0"/>
            </a:p>
          </p:txBody>
        </p:sp>
      </p:grpSp>
      <p:sp>
        <p:nvSpPr>
          <p:cNvPr id="37" name="Rettangolo 36">
            <a:extLst>
              <a:ext uri="{FF2B5EF4-FFF2-40B4-BE49-F238E27FC236}">
                <a16:creationId xmlns:a16="http://schemas.microsoft.com/office/drawing/2014/main" id="{25716490-5F2F-9845-820C-50B4D56A8C6D}"/>
              </a:ext>
            </a:extLst>
          </p:cNvPr>
          <p:cNvSpPr/>
          <p:nvPr/>
        </p:nvSpPr>
        <p:spPr>
          <a:xfrm>
            <a:off x="3147236" y="4290026"/>
            <a:ext cx="5996764" cy="79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buSzPct val="70000"/>
            </a:pPr>
            <a:r>
              <a:rPr lang="en-US" sz="1600" dirty="0"/>
              <a:t>Nominal-field TF coil (minimizing the radial build).</a:t>
            </a:r>
          </a:p>
          <a:p>
            <a:pPr marL="0" lvl="1" algn="ctr">
              <a:lnSpc>
                <a:spcPct val="150000"/>
              </a:lnSpc>
              <a:buSzPct val="70000"/>
            </a:pPr>
            <a:r>
              <a:rPr lang="en-US" sz="1600" dirty="0"/>
              <a:t> Maximum-field TF coil (using all available radial build allocated)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2A5E130C-D060-5946-9C4B-5850D752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725" y="6498000"/>
            <a:ext cx="1626476" cy="360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 err="1"/>
              <a:t>February</a:t>
            </a:r>
            <a:r>
              <a:rPr lang="it-IT" dirty="0"/>
              <a:t> 11-13th, 2020</a:t>
            </a:r>
          </a:p>
        </p:txBody>
      </p:sp>
    </p:spTree>
    <p:extLst>
      <p:ext uri="{BB962C8B-B14F-4D97-AF65-F5344CB8AC3E}">
        <p14:creationId xmlns:p14="http://schemas.microsoft.com/office/powerpoint/2010/main" val="1322542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11580</TotalTime>
  <Words>2874</Words>
  <Application>Microsoft Macintosh PowerPoint</Application>
  <PresentationFormat>Presentazione su schermo (4:3)</PresentationFormat>
  <Paragraphs>403</Paragraphs>
  <Slides>55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Font di sistema Regolare</vt:lpstr>
      <vt:lpstr>Symbol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PF Coils</vt:lpstr>
      <vt:lpstr>CS Coils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Pietro Mascheroni</dc:creator>
  <cp:lastModifiedBy>Daniela Boso</cp:lastModifiedBy>
  <cp:revision>415</cp:revision>
  <cp:lastPrinted>2020-02-13T00:18:34Z</cp:lastPrinted>
  <dcterms:created xsi:type="dcterms:W3CDTF">2016-05-23T12:49:48Z</dcterms:created>
  <dcterms:modified xsi:type="dcterms:W3CDTF">2020-02-13T07:38:53Z</dcterms:modified>
</cp:coreProperties>
</file>