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56" r:id="rId3"/>
    <p:sldId id="306" r:id="rId4"/>
    <p:sldId id="323" r:id="rId5"/>
    <p:sldId id="324" r:id="rId6"/>
    <p:sldId id="325" r:id="rId7"/>
    <p:sldId id="314" r:id="rId8"/>
    <p:sldId id="326" r:id="rId9"/>
    <p:sldId id="315" r:id="rId10"/>
    <p:sldId id="305" r:id="rId11"/>
    <p:sldId id="330" r:id="rId12"/>
    <p:sldId id="321" r:id="rId13"/>
    <p:sldId id="331" r:id="rId14"/>
    <p:sldId id="303" r:id="rId15"/>
    <p:sldId id="290" r:id="rId16"/>
    <p:sldId id="327" r:id="rId17"/>
    <p:sldId id="328" r:id="rId18"/>
    <p:sldId id="329" r:id="rId19"/>
  </p:sldIdLst>
  <p:sldSz cx="9144000" cy="6858000" type="screen4x3"/>
  <p:notesSz cx="6819900" cy="99187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73"/>
    <a:srgbClr val="2A6037"/>
    <a:srgbClr val="1E99C0"/>
    <a:srgbClr val="0099CC"/>
    <a:srgbClr val="6699FF"/>
    <a:srgbClr val="FFFFFF"/>
    <a:srgbClr val="3399FF"/>
    <a:srgbClr val="497BB7"/>
    <a:srgbClr val="CC00FF"/>
    <a:srgbClr val="A6A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9290" autoAdjust="0"/>
  </p:normalViewPr>
  <p:slideViewPr>
    <p:cSldViewPr snapToGrid="0">
      <p:cViewPr varScale="1">
        <p:scale>
          <a:sx n="60" d="100"/>
          <a:sy n="60" d="100"/>
        </p:scale>
        <p:origin x="10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5395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4506" y="0"/>
            <a:ext cx="295539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2765"/>
            <a:ext cx="2955395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4506" y="9422765"/>
            <a:ext cx="295539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E8BDCD-195F-48FF-95E4-A723A8FFE3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2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5395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4506" y="0"/>
            <a:ext cx="295539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111" y="4711383"/>
            <a:ext cx="5001679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2765"/>
            <a:ext cx="2955395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4506" y="9422765"/>
            <a:ext cx="295539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63CCD6-CD2C-49ED-AC2E-B409C8C6C5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8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3CCD6-CD2C-49ED-AC2E-B409C8C6C58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45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5309-E30B-4F70-85DA-CAB1914826E7}" type="datetime1">
              <a:rPr lang="fr-FR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AE3E-5571-4A23-81A4-820F2F67CD8B}" type="datetime1">
              <a:rPr lang="fr-FR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9D1C-C6BB-479B-9218-CFA4DE311592}" type="datetime1">
              <a:rPr lang="fr-FR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2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023F-54ED-40D9-B64C-C11E4ABA8123}" type="datetime1">
              <a:rPr lang="fr-FR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D7C5-E085-483B-9F6F-5AB83B126C27}" type="datetime1">
              <a:rPr lang="fr-FR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0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152C-0A36-4B66-8A72-9628C3FB683B}" type="datetime1">
              <a:rPr lang="fr-FR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AAAC-9D09-4BD8-837C-4A452898C05C}" type="datetime1">
              <a:rPr lang="fr-FR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DF17-D73C-476E-AB80-17F30DC1D489}" type="datetime1">
              <a:rPr lang="fr-FR" smtClean="0"/>
              <a:t>12/02/2020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F9D-84E1-4089-B302-582C2DA1D6A1}" type="datetime1">
              <a:rPr lang="fr-FR" smtClean="0"/>
              <a:t>12/02/2020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7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7969-F2D1-4EBE-91B8-A64990F40085}" type="datetime1">
              <a:rPr lang="fr-FR" smtClean="0"/>
              <a:t>12/02/2020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85FD-CD2E-4D17-AF67-B73206BE4069}" type="datetime1">
              <a:rPr lang="fr-FR" smtClean="0"/>
              <a:t>12/02/2020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3" name="Rectangle 1103"/>
          <p:cNvSpPr>
            <a:spLocks noChangeArrowheads="1"/>
          </p:cNvSpPr>
          <p:nvPr/>
        </p:nvSpPr>
        <p:spPr bwMode="auto">
          <a:xfrm>
            <a:off x="90033" y="6534912"/>
            <a:ext cx="8936736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marR="0" indent="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0000" algn="ctr"/>
              </a:tabLst>
              <a:defRPr/>
            </a:pPr>
            <a:r>
              <a:rPr lang="en-US" sz="1200" i="1" noProof="0" dirty="0" smtClean="0">
                <a:solidFill>
                  <a:srgbClr val="5E5E5E"/>
                </a:solidFill>
                <a:latin typeface="Arial" charset="0"/>
              </a:rPr>
              <a:t> F. </a:t>
            </a:r>
            <a:r>
              <a:rPr lang="en-US" sz="1200" i="1" noProof="0" dirty="0" err="1" smtClean="0">
                <a:solidFill>
                  <a:srgbClr val="5E5E5E"/>
                </a:solidFill>
                <a:latin typeface="Arial" charset="0"/>
              </a:rPr>
              <a:t>Nunio</a:t>
            </a:r>
            <a:r>
              <a:rPr lang="en-US" sz="1200" i="1" noProof="0" dirty="0" smtClean="0">
                <a:solidFill>
                  <a:srgbClr val="5E5E5E"/>
                </a:solidFill>
                <a:latin typeface="Arial" charset="0"/>
              </a:rPr>
              <a:t>, WPMAG final meeting 2018 	CEA/IRFU   			13 </a:t>
            </a:r>
            <a:r>
              <a:rPr lang="en-US" sz="1200" i="1" noProof="0" dirty="0" err="1" smtClean="0">
                <a:solidFill>
                  <a:srgbClr val="5E5E5E"/>
                </a:solidFill>
                <a:latin typeface="Arial" charset="0"/>
              </a:rPr>
              <a:t>feb.</a:t>
            </a:r>
            <a:r>
              <a:rPr lang="en-US" sz="1200" i="1" noProof="0" dirty="0" smtClean="0">
                <a:solidFill>
                  <a:srgbClr val="5E5E5E"/>
                </a:solidFill>
                <a:latin typeface="Arial" charset="0"/>
              </a:rPr>
              <a:t> 2019 (</a:t>
            </a:r>
            <a:fld id="{48288ED3-FA54-4E08-8A41-B378A73A8B69}" type="slidenum">
              <a:rPr lang="en-US" sz="1200" i="1" noProof="0" smtClean="0">
                <a:solidFill>
                  <a:srgbClr val="5E5E5E"/>
                </a:solidFill>
                <a:latin typeface="Arial" charset="0"/>
              </a:rPr>
              <a:pPr marL="0" marR="0" indent="0" algn="l" defTabSz="952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0000" algn="ctr"/>
                </a:tabLst>
                <a:defRPr/>
              </a:pPr>
              <a:t>‹N°›</a:t>
            </a:fld>
            <a:r>
              <a:rPr lang="en-US" sz="1200" i="1" noProof="0" dirty="0" smtClean="0">
                <a:solidFill>
                  <a:srgbClr val="5E5E5E"/>
                </a:solidFill>
                <a:latin typeface="Arial" charset="0"/>
              </a:rPr>
              <a:t>)</a:t>
            </a:r>
            <a:endParaRPr lang="en-US" sz="1200" i="1" noProof="0" dirty="0"/>
          </a:p>
        </p:txBody>
      </p:sp>
      <p:pic>
        <p:nvPicPr>
          <p:cNvPr id="9" name="Imag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5" y="73000"/>
            <a:ext cx="1387104" cy="413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 CEA_20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" y="67095"/>
            <a:ext cx="533912" cy="4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24" y="126213"/>
            <a:ext cx="436941" cy="30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37DE-DA24-4177-8F3D-27396540921E}" type="datetime1">
              <a:rPr lang="fr-FR" smtClean="0"/>
              <a:t>12/02/2020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A2700-2F48-4C19-AC37-4F3A49E9B89D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5" y="73000"/>
            <a:ext cx="1387104" cy="413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 CEA_20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" y="67095"/>
            <a:ext cx="533912" cy="4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24" y="126213"/>
            <a:ext cx="436941" cy="30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hyperlink" Target="http://www.thegridmethod.net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3.wmf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71807" y="2792041"/>
            <a:ext cx="8000395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Presentation on </a:t>
            </a:r>
            <a:r>
              <a:rPr lang="en-US" sz="2800" smtClean="0">
                <a:latin typeface="Arial" panose="020B0604020202020204" pitchFamily="34" charset="0"/>
                <a:ea typeface="Calibri" panose="020F0502020204030204" pitchFamily="34" charset="0"/>
              </a:rPr>
              <a:t>EEG </a:t>
            </a:r>
            <a:r>
              <a:rPr lang="en-US" sz="2800" smtClean="0">
                <a:latin typeface="Arial" panose="020B0604020202020204" pitchFamily="34" charset="0"/>
                <a:ea typeface="Calibri" panose="020F0502020204030204" pitchFamily="34" charset="0"/>
              </a:rPr>
              <a:t>activities </a:t>
            </a: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cap="small" dirty="0">
                <a:latin typeface="Arial" panose="020B0604020202020204" pitchFamily="34" charset="0"/>
              </a:rPr>
              <a:t>Wide-Range Studies on </a:t>
            </a:r>
            <a:r>
              <a:rPr lang="en-US" sz="2800" cap="small" dirty="0" smtClean="0">
                <a:latin typeface="Arial" panose="020B0604020202020204" pitchFamily="34" charset="0"/>
              </a:rPr>
              <a:t>Insulation (</a:t>
            </a:r>
            <a:r>
              <a:rPr lang="en-US" sz="2800" cap="small" dirty="0">
                <a:latin typeface="Arial" panose="020B0604020202020204" pitchFamily="34" charset="0"/>
              </a:rPr>
              <a:t>2019-2020</a:t>
            </a:r>
            <a:r>
              <a:rPr lang="en-US" sz="2800" cap="small" dirty="0" smtClean="0">
                <a:latin typeface="Arial" panose="020B0604020202020204" pitchFamily="34" charset="0"/>
              </a:rPr>
              <a:t>)</a:t>
            </a:r>
            <a:endParaRPr lang="en-US" sz="2800" cap="small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8963" y="4204447"/>
            <a:ext cx="193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Bennet Jose</a:t>
            </a:r>
          </a:p>
          <a:p>
            <a:pPr algn="ctr"/>
            <a:r>
              <a:rPr lang="en-US" sz="2000" b="1" dirty="0" smtClean="0">
                <a:latin typeface="+mj-lt"/>
              </a:rPr>
              <a:t>CEA Paris-</a:t>
            </a:r>
            <a:r>
              <a:rPr lang="en-US" sz="2000" b="1" dirty="0" err="1" smtClean="0">
                <a:latin typeface="+mj-lt"/>
              </a:rPr>
              <a:t>Saclay</a:t>
            </a:r>
            <a:endParaRPr lang="en-US" sz="2000" b="1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8373-DEBD-47B7-91CF-01DBBC16A4D1}" type="datetime1">
              <a:rPr lang="fr-FR" smtClean="0"/>
              <a:t>12/02/2020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Timeline Phase 2 &gt;Nov 2019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348752" y="2430568"/>
            <a:ext cx="1966677" cy="6252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Dec- Jan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635" y="1090787"/>
            <a:ext cx="2070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of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Mould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procurement of tubes and tape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37881" y="1671952"/>
            <a:ext cx="1810871" cy="6252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Nov - Dec 2019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315429" y="3599284"/>
            <a:ext cx="1667434" cy="623382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Jan – Feb 2020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970494" y="4204179"/>
            <a:ext cx="1810871" cy="625265"/>
          </a:xfrm>
          <a:prstGeom prst="rightArrow">
            <a:avLst/>
          </a:prstGeom>
          <a:solidFill>
            <a:srgbClr val="71AF4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March 2020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6666" y="1889463"/>
            <a:ext cx="207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Procurement of resin and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Mould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5446" y="4352438"/>
            <a:ext cx="2070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Preparation of grid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48752" y="1766047"/>
            <a:ext cx="0" cy="16315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314077" y="2349919"/>
            <a:ext cx="0" cy="16315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970494" y="3397624"/>
            <a:ext cx="0" cy="16315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710518" y="3722174"/>
            <a:ext cx="207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of samples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ENSTA Brest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2159" y="3032886"/>
            <a:ext cx="181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Impregnation and cutting of samples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5929" y="5029201"/>
            <a:ext cx="199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processing and FEM Validation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992471" y="5449102"/>
            <a:ext cx="1923037" cy="625265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March –June 2020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992471" y="4670612"/>
            <a:ext cx="0" cy="12984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7904" y="567984"/>
            <a:ext cx="782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99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Quotation for testing of 4 samples in place between CEA and ENSTA</a:t>
            </a:r>
            <a:endParaRPr lang="en-US" sz="2000" b="1" dirty="0">
              <a:solidFill>
                <a:srgbClr val="0099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Wide range Studies on Insulation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F994-BBE6-4127-BD26-46E806A5FB05}" type="datetime1">
              <a:rPr lang="fr-FR" smtClean="0"/>
              <a:t>12/02/2020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3"/>
          <p:cNvSpPr txBox="1"/>
          <p:nvPr/>
        </p:nvSpPr>
        <p:spPr>
          <a:xfrm>
            <a:off x="0" y="550142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sz="2000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of ITER CS module - 8 (4x5)</a:t>
            </a:r>
            <a:endParaRPr lang="en-US" sz="2000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tasks and New collaborations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7309"/>
            <a:ext cx="829029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collaboration of CEA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ITER, the cut sample of Full scale ITER CS is at CEA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Saclay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 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ompression test with full field measurement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860" y="3364591"/>
            <a:ext cx="2858657" cy="190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81" y="1611694"/>
            <a:ext cx="2842736" cy="164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3458" y="1939851"/>
            <a:ext cx="6446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21cm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2683" y="4743930"/>
            <a:ext cx="6446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9 cm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83031" y="2753224"/>
            <a:ext cx="3991599" cy="2832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86" y="2952309"/>
            <a:ext cx="6446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30 cm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4139" y="2635624"/>
            <a:ext cx="164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x 21 x 9 cm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~46 Kg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11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3B16-2BE2-4705-B1F0-59BD689879F3}" type="datetime1">
              <a:rPr lang="fr-FR" smtClean="0"/>
              <a:t>12/02/2020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28950" y="5645928"/>
            <a:ext cx="46725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planned for end of 2020 or 2021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(discussion ongoing)</a:t>
            </a:r>
          </a:p>
        </p:txBody>
      </p:sp>
    </p:spTree>
    <p:extLst>
      <p:ext uri="{BB962C8B-B14F-4D97-AF65-F5344CB8AC3E}">
        <p14:creationId xmlns:p14="http://schemas.microsoft.com/office/powerpoint/2010/main" val="22242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3"/>
          <p:cNvSpPr txBox="1"/>
          <p:nvPr/>
        </p:nvSpPr>
        <p:spPr>
          <a:xfrm>
            <a:off x="0" y="550142"/>
            <a:ext cx="6277729" cy="404663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sz="2000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in ITER CS module qualification activities</a:t>
            </a:r>
            <a:endParaRPr lang="en-US" sz="2000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tasks and New collaborations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12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A24E-C5A3-4DEB-B208-76ABFA713CE2}" type="datetime1">
              <a:rPr lang="fr-FR" smtClean="0"/>
              <a:t>12/02/2020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44" y="1031228"/>
            <a:ext cx="5894456" cy="3762032"/>
          </a:xfrm>
          <a:prstGeom prst="rect">
            <a:avLst/>
          </a:prstGeom>
        </p:spPr>
      </p:pic>
      <p:sp>
        <p:nvSpPr>
          <p:cNvPr id="20" name="Rettangolo 8"/>
          <p:cNvSpPr/>
          <p:nvPr/>
        </p:nvSpPr>
        <p:spPr>
          <a:xfrm>
            <a:off x="2027104" y="6166786"/>
            <a:ext cx="69177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Calibri"/>
                <a:sym typeface="Symbol"/>
              </a:rPr>
              <a:t>	</a:t>
            </a:r>
            <a:r>
              <a:rPr lang="en-US" sz="1050" dirty="0" smtClean="0">
                <a:latin typeface="Calibri"/>
                <a:sym typeface="Symbol"/>
              </a:rPr>
              <a:t>				*Image courtesy: T.SCHILD, ITER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031228"/>
            <a:ext cx="3412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2,6 and 7 to CERN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articipation in Pushout tests at CERN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(Feb 2020)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CTE testing at CEA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Saclay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-15586" y="4952687"/>
            <a:ext cx="701905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sz="2000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 on insulation studies for accelerator magnets</a:t>
            </a:r>
            <a:endParaRPr lang="en-US" sz="2000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586" y="5428122"/>
            <a:ext cx="9269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collaboration with accelerator magnet team at CEA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Saclay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studies on insulation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  <a:defRPr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13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21AE-64F1-4985-8AC1-896D25D76412}" type="datetime1">
              <a:rPr lang="fr-FR" smtClean="0"/>
              <a:t>12/02/2020</a:t>
            </a:fld>
            <a:endParaRPr lang="en-US"/>
          </a:p>
        </p:txBody>
      </p:sp>
      <p:sp>
        <p:nvSpPr>
          <p:cNvPr id="8" name="Rettangolo 8"/>
          <p:cNvSpPr/>
          <p:nvPr/>
        </p:nvSpPr>
        <p:spPr>
          <a:xfrm>
            <a:off x="0" y="820944"/>
            <a:ext cx="8584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Phase 1 activities as per the work program is completed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/>
              <a:sym typeface="Symbol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Phase 2 activities are ongoing as planned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/>
              <a:sym typeface="Symbol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Two new collaborations in place </a:t>
            </a:r>
          </a:p>
          <a:p>
            <a:pPr marL="457200" lvl="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Calibri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428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87027" y="3070302"/>
            <a:ext cx="2369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Thank</a:t>
            </a:r>
            <a:r>
              <a:rPr lang="fr-F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fr-F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you</a:t>
            </a:r>
            <a:r>
              <a:rPr lang="fr-F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…</a:t>
            </a:r>
            <a:endParaRPr lang="fr-F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300D-30AC-4C3A-8FED-C76E07498F40}" type="datetime1">
              <a:rPr lang="fr-FR" smtClean="0"/>
              <a:t>12/02/2020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scale WP samples to test </a:t>
            </a: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insulation*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5" name="Objet 174"/>
          <p:cNvGraphicFramePr>
            <a:graphicFrameLocks noChangeAspect="1"/>
          </p:cNvGraphicFramePr>
          <p:nvPr>
            <p:extLst/>
          </p:nvPr>
        </p:nvGraphicFramePr>
        <p:xfrm>
          <a:off x="6916757" y="4939108"/>
          <a:ext cx="1714004" cy="126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 bitmap" r:id="rId3" imgW="5867280" imgH="4334040" progId="Paint.Picture">
                  <p:embed/>
                </p:oleObj>
              </mc:Choice>
              <mc:Fallback>
                <p:oleObj name="Image bitmap" r:id="rId3" imgW="5867280" imgH="4334040" progId="Paint.Picture">
                  <p:embed/>
                  <p:pic>
                    <p:nvPicPr>
                      <p:cNvPr id="175" name="Objet 1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6757" y="4939108"/>
                        <a:ext cx="1714004" cy="1266026"/>
                      </a:xfrm>
                      <a:prstGeom prst="rect">
                        <a:avLst/>
                      </a:prstGeom>
                      <a:ln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Rettangolo 8"/>
          <p:cNvSpPr/>
          <p:nvPr/>
        </p:nvSpPr>
        <p:spPr>
          <a:xfrm>
            <a:off x="179512" y="7258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Motivation</a:t>
            </a:r>
            <a:r>
              <a:rPr lang="en-US" dirty="0" smtClean="0">
                <a:solidFill>
                  <a:srgbClr val="FF0000"/>
                </a:solidFill>
                <a:latin typeface="Calibri"/>
                <a:sym typeface="Symbol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improve the understanding of the structural strength of the insulation, refine the strength criteria and validate FE analyses.</a:t>
            </a:r>
          </a:p>
          <a:p>
            <a:pPr marL="0" lvl="1" indent="-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marL="0" lvl="1" indent="-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sym typeface="Symbol"/>
              </a:rPr>
              <a:t>Full strain field measurement technique : </a:t>
            </a:r>
            <a:r>
              <a:rPr lang="en-US" sz="1600" dirty="0">
                <a:solidFill>
                  <a:prstClr val="black"/>
                </a:solidFill>
                <a:latin typeface="Calibri"/>
                <a:sym typeface="Symbol"/>
              </a:rPr>
              <a:t>see </a:t>
            </a:r>
            <a:r>
              <a:rPr lang="en-US" sz="1600" dirty="0">
                <a:solidFill>
                  <a:prstClr val="black"/>
                </a:solidFill>
                <a:latin typeface="Calibri"/>
                <a:sym typeface="Symbol"/>
                <a:hlinkClick r:id="rId5"/>
              </a:rPr>
              <a:t>http://www.thegridmethod.net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sym typeface="Symbol"/>
                <a:hlinkClick r:id="rId5"/>
              </a:rPr>
              <a:t>/</a:t>
            </a:r>
            <a:endParaRPr lang="en-US" sz="1600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pic>
        <p:nvPicPr>
          <p:cNvPr id="177" name="Image 17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38227" r="44082" b="38508"/>
          <a:stretch/>
        </p:blipFill>
        <p:spPr>
          <a:xfrm>
            <a:off x="927219" y="4597257"/>
            <a:ext cx="1296144" cy="1224136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  <p:pic>
        <p:nvPicPr>
          <p:cNvPr id="178" name="Image 1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43850"/>
            <a:ext cx="1214356" cy="1517944"/>
          </a:xfrm>
          <a:prstGeom prst="rect">
            <a:avLst/>
          </a:prstGeom>
        </p:spPr>
      </p:pic>
      <p:pic>
        <p:nvPicPr>
          <p:cNvPr id="179" name="Image 1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18" y="2643850"/>
            <a:ext cx="1214356" cy="1517944"/>
          </a:xfrm>
          <a:prstGeom prst="rect">
            <a:avLst/>
          </a:prstGeom>
        </p:spPr>
      </p:pic>
      <p:pic>
        <p:nvPicPr>
          <p:cNvPr id="180" name="Image 1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10" y="2643850"/>
            <a:ext cx="1214356" cy="1517944"/>
          </a:xfrm>
          <a:prstGeom prst="rect">
            <a:avLst/>
          </a:prstGeom>
        </p:spPr>
      </p:pic>
      <p:pic>
        <p:nvPicPr>
          <p:cNvPr id="181" name="Image 18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8719" r="24013" b="7343"/>
          <a:stretch/>
        </p:blipFill>
        <p:spPr>
          <a:xfrm>
            <a:off x="268183" y="2562044"/>
            <a:ext cx="1946084" cy="1771808"/>
          </a:xfrm>
          <a:prstGeom prst="rect">
            <a:avLst/>
          </a:prstGeom>
        </p:spPr>
      </p:pic>
      <p:sp>
        <p:nvSpPr>
          <p:cNvPr id="182" name="Parallélogramme 181"/>
          <p:cNvSpPr/>
          <p:nvPr/>
        </p:nvSpPr>
        <p:spPr>
          <a:xfrm rot="16200000">
            <a:off x="1010767" y="3358636"/>
            <a:ext cx="360040" cy="287272"/>
          </a:xfrm>
          <a:prstGeom prst="parallelogram">
            <a:avLst>
              <a:gd name="adj" fmla="val 19474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3" name="Connecteur en arc 182"/>
          <p:cNvCxnSpPr>
            <a:stCxn id="182" idx="5"/>
            <a:endCxn id="177" idx="0"/>
          </p:cNvCxnSpPr>
          <p:nvPr/>
        </p:nvCxnSpPr>
        <p:spPr>
          <a:xfrm rot="16200000" flipH="1">
            <a:off x="911571" y="3933536"/>
            <a:ext cx="942937" cy="384504"/>
          </a:xfrm>
          <a:prstGeom prst="curvedConnector3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tailEnd type="triangle"/>
          </a:ln>
          <a:effectLst/>
        </p:spPr>
      </p:cxnSp>
      <p:grpSp>
        <p:nvGrpSpPr>
          <p:cNvPr id="184" name="Groupe 183"/>
          <p:cNvGrpSpPr/>
          <p:nvPr/>
        </p:nvGrpSpPr>
        <p:grpSpPr>
          <a:xfrm>
            <a:off x="909292" y="4584483"/>
            <a:ext cx="1332000" cy="1226516"/>
            <a:chOff x="1088985" y="5056613"/>
            <a:chExt cx="1332000" cy="1226516"/>
          </a:xfrm>
        </p:grpSpPr>
        <p:grpSp>
          <p:nvGrpSpPr>
            <p:cNvPr id="185" name="Groupe 184"/>
            <p:cNvGrpSpPr/>
            <p:nvPr/>
          </p:nvGrpSpPr>
          <p:grpSpPr>
            <a:xfrm>
              <a:off x="1088985" y="5056613"/>
              <a:ext cx="1332000" cy="604635"/>
              <a:chOff x="1079461" y="5056613"/>
              <a:chExt cx="1332000" cy="263405"/>
            </a:xfrm>
          </p:grpSpPr>
          <p:cxnSp>
            <p:nvCxnSpPr>
              <p:cNvPr id="222" name="Connecteur droit 221"/>
              <p:cNvCxnSpPr/>
              <p:nvPr/>
            </p:nvCxnSpPr>
            <p:spPr>
              <a:xfrm>
                <a:off x="1079461" y="505661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3" name="Connecteur droit 222"/>
              <p:cNvCxnSpPr/>
              <p:nvPr/>
            </p:nvCxnSpPr>
            <p:spPr>
              <a:xfrm>
                <a:off x="1079461" y="507210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4" name="Connecteur droit 223"/>
              <p:cNvCxnSpPr/>
              <p:nvPr/>
            </p:nvCxnSpPr>
            <p:spPr>
              <a:xfrm>
                <a:off x="1079461" y="507985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5" name="Connecteur droit 224"/>
              <p:cNvCxnSpPr/>
              <p:nvPr/>
            </p:nvCxnSpPr>
            <p:spPr>
              <a:xfrm>
                <a:off x="1079461" y="509534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6" name="Connecteur droit 225"/>
              <p:cNvCxnSpPr/>
              <p:nvPr/>
            </p:nvCxnSpPr>
            <p:spPr>
              <a:xfrm>
                <a:off x="1079461" y="508760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7" name="Connecteur droit 226"/>
              <p:cNvCxnSpPr/>
              <p:nvPr/>
            </p:nvCxnSpPr>
            <p:spPr>
              <a:xfrm>
                <a:off x="1079461" y="510309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8" name="Connecteur droit 227"/>
              <p:cNvCxnSpPr/>
              <p:nvPr/>
            </p:nvCxnSpPr>
            <p:spPr>
              <a:xfrm>
                <a:off x="1079461" y="506436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9" name="Connecteur droit 228"/>
              <p:cNvCxnSpPr/>
              <p:nvPr/>
            </p:nvCxnSpPr>
            <p:spPr>
              <a:xfrm>
                <a:off x="1079461" y="511084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0" name="Connecteur droit 229"/>
              <p:cNvCxnSpPr/>
              <p:nvPr/>
            </p:nvCxnSpPr>
            <p:spPr>
              <a:xfrm>
                <a:off x="1079461" y="512633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1" name="Connecteur droit 230"/>
              <p:cNvCxnSpPr/>
              <p:nvPr/>
            </p:nvCxnSpPr>
            <p:spPr>
              <a:xfrm>
                <a:off x="1079461" y="513408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2" name="Connecteur droit 231"/>
              <p:cNvCxnSpPr/>
              <p:nvPr/>
            </p:nvCxnSpPr>
            <p:spPr>
              <a:xfrm>
                <a:off x="1079461" y="514957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3" name="Connecteur droit 232"/>
              <p:cNvCxnSpPr/>
              <p:nvPr/>
            </p:nvCxnSpPr>
            <p:spPr>
              <a:xfrm>
                <a:off x="1079461" y="514183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4" name="Connecteur droit 233"/>
              <p:cNvCxnSpPr/>
              <p:nvPr/>
            </p:nvCxnSpPr>
            <p:spPr>
              <a:xfrm>
                <a:off x="1079461" y="515732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5" name="Connecteur droit 234"/>
              <p:cNvCxnSpPr/>
              <p:nvPr/>
            </p:nvCxnSpPr>
            <p:spPr>
              <a:xfrm>
                <a:off x="1079461" y="511858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6" name="Connecteur droit 235"/>
              <p:cNvCxnSpPr/>
              <p:nvPr/>
            </p:nvCxnSpPr>
            <p:spPr>
              <a:xfrm>
                <a:off x="1079461" y="516507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7" name="Connecteur droit 236"/>
              <p:cNvCxnSpPr/>
              <p:nvPr/>
            </p:nvCxnSpPr>
            <p:spPr>
              <a:xfrm>
                <a:off x="1079461" y="518056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8" name="Connecteur droit 237"/>
              <p:cNvCxnSpPr/>
              <p:nvPr/>
            </p:nvCxnSpPr>
            <p:spPr>
              <a:xfrm>
                <a:off x="1079461" y="518831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9" name="Connecteur droit 238"/>
              <p:cNvCxnSpPr/>
              <p:nvPr/>
            </p:nvCxnSpPr>
            <p:spPr>
              <a:xfrm>
                <a:off x="1079461" y="520380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0" name="Connecteur droit 239"/>
              <p:cNvCxnSpPr/>
              <p:nvPr/>
            </p:nvCxnSpPr>
            <p:spPr>
              <a:xfrm>
                <a:off x="1079461" y="519605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1" name="Connecteur droit 240"/>
              <p:cNvCxnSpPr/>
              <p:nvPr/>
            </p:nvCxnSpPr>
            <p:spPr>
              <a:xfrm>
                <a:off x="1079461" y="521155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2" name="Connecteur droit 241"/>
              <p:cNvCxnSpPr/>
              <p:nvPr/>
            </p:nvCxnSpPr>
            <p:spPr>
              <a:xfrm>
                <a:off x="1079461" y="517281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3" name="Connecteur droit 242"/>
              <p:cNvCxnSpPr/>
              <p:nvPr/>
            </p:nvCxnSpPr>
            <p:spPr>
              <a:xfrm>
                <a:off x="1079461" y="521930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4" name="Connecteur droit 243"/>
              <p:cNvCxnSpPr/>
              <p:nvPr/>
            </p:nvCxnSpPr>
            <p:spPr>
              <a:xfrm>
                <a:off x="1079461" y="523479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5" name="Connecteur droit 244"/>
              <p:cNvCxnSpPr/>
              <p:nvPr/>
            </p:nvCxnSpPr>
            <p:spPr>
              <a:xfrm>
                <a:off x="1079461" y="524254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6" name="Connecteur droit 245"/>
              <p:cNvCxnSpPr/>
              <p:nvPr/>
            </p:nvCxnSpPr>
            <p:spPr>
              <a:xfrm>
                <a:off x="1079461" y="525803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7" name="Connecteur droit 246"/>
              <p:cNvCxnSpPr/>
              <p:nvPr/>
            </p:nvCxnSpPr>
            <p:spPr>
              <a:xfrm>
                <a:off x="1079461" y="525028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8" name="Connecteur droit 247"/>
              <p:cNvCxnSpPr/>
              <p:nvPr/>
            </p:nvCxnSpPr>
            <p:spPr>
              <a:xfrm>
                <a:off x="1079461" y="526578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9" name="Connecteur droit 248"/>
              <p:cNvCxnSpPr/>
              <p:nvPr/>
            </p:nvCxnSpPr>
            <p:spPr>
              <a:xfrm>
                <a:off x="1079461" y="522704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50" name="Connecteur droit 249"/>
              <p:cNvCxnSpPr/>
              <p:nvPr/>
            </p:nvCxnSpPr>
            <p:spPr>
              <a:xfrm>
                <a:off x="1079461" y="527352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51" name="Connecteur droit 250"/>
              <p:cNvCxnSpPr/>
              <p:nvPr/>
            </p:nvCxnSpPr>
            <p:spPr>
              <a:xfrm>
                <a:off x="1079461" y="528902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52" name="Connecteur droit 251"/>
              <p:cNvCxnSpPr/>
              <p:nvPr/>
            </p:nvCxnSpPr>
            <p:spPr>
              <a:xfrm>
                <a:off x="1079461" y="529677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53" name="Connecteur droit 252"/>
              <p:cNvCxnSpPr/>
              <p:nvPr/>
            </p:nvCxnSpPr>
            <p:spPr>
              <a:xfrm>
                <a:off x="1079461" y="531226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54" name="Connecteur droit 253"/>
              <p:cNvCxnSpPr/>
              <p:nvPr/>
            </p:nvCxnSpPr>
            <p:spPr>
              <a:xfrm>
                <a:off x="1079461" y="530451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55" name="Connecteur droit 254"/>
              <p:cNvCxnSpPr/>
              <p:nvPr/>
            </p:nvCxnSpPr>
            <p:spPr>
              <a:xfrm>
                <a:off x="1079461" y="532001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56" name="Connecteur droit 255"/>
              <p:cNvCxnSpPr/>
              <p:nvPr/>
            </p:nvCxnSpPr>
            <p:spPr>
              <a:xfrm>
                <a:off x="1079461" y="528127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186" name="Groupe 185"/>
            <p:cNvGrpSpPr/>
            <p:nvPr/>
          </p:nvGrpSpPr>
          <p:grpSpPr>
            <a:xfrm>
              <a:off x="1088985" y="5678494"/>
              <a:ext cx="1332000" cy="604635"/>
              <a:chOff x="1079461" y="5056613"/>
              <a:chExt cx="1332000" cy="263405"/>
            </a:xfrm>
          </p:grpSpPr>
          <p:cxnSp>
            <p:nvCxnSpPr>
              <p:cNvPr id="187" name="Connecteur droit 186"/>
              <p:cNvCxnSpPr/>
              <p:nvPr/>
            </p:nvCxnSpPr>
            <p:spPr>
              <a:xfrm>
                <a:off x="1079461" y="505661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88" name="Connecteur droit 187"/>
              <p:cNvCxnSpPr/>
              <p:nvPr/>
            </p:nvCxnSpPr>
            <p:spPr>
              <a:xfrm>
                <a:off x="1079461" y="507210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89" name="Connecteur droit 188"/>
              <p:cNvCxnSpPr/>
              <p:nvPr/>
            </p:nvCxnSpPr>
            <p:spPr>
              <a:xfrm>
                <a:off x="1079461" y="507985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0" name="Connecteur droit 189"/>
              <p:cNvCxnSpPr/>
              <p:nvPr/>
            </p:nvCxnSpPr>
            <p:spPr>
              <a:xfrm>
                <a:off x="1079461" y="509534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1" name="Connecteur droit 190"/>
              <p:cNvCxnSpPr/>
              <p:nvPr/>
            </p:nvCxnSpPr>
            <p:spPr>
              <a:xfrm>
                <a:off x="1079461" y="508760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2" name="Connecteur droit 191"/>
              <p:cNvCxnSpPr/>
              <p:nvPr/>
            </p:nvCxnSpPr>
            <p:spPr>
              <a:xfrm>
                <a:off x="1079461" y="510309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3" name="Connecteur droit 192"/>
              <p:cNvCxnSpPr/>
              <p:nvPr/>
            </p:nvCxnSpPr>
            <p:spPr>
              <a:xfrm>
                <a:off x="1079461" y="506436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4" name="Connecteur droit 193"/>
              <p:cNvCxnSpPr/>
              <p:nvPr/>
            </p:nvCxnSpPr>
            <p:spPr>
              <a:xfrm>
                <a:off x="1079461" y="511084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5" name="Connecteur droit 194"/>
              <p:cNvCxnSpPr/>
              <p:nvPr/>
            </p:nvCxnSpPr>
            <p:spPr>
              <a:xfrm>
                <a:off x="1079461" y="512633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6" name="Connecteur droit 195"/>
              <p:cNvCxnSpPr/>
              <p:nvPr/>
            </p:nvCxnSpPr>
            <p:spPr>
              <a:xfrm>
                <a:off x="1079461" y="513408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7" name="Connecteur droit 196"/>
              <p:cNvCxnSpPr/>
              <p:nvPr/>
            </p:nvCxnSpPr>
            <p:spPr>
              <a:xfrm>
                <a:off x="1079461" y="514957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8" name="Connecteur droit 197"/>
              <p:cNvCxnSpPr/>
              <p:nvPr/>
            </p:nvCxnSpPr>
            <p:spPr>
              <a:xfrm>
                <a:off x="1079461" y="514183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9" name="Connecteur droit 198"/>
              <p:cNvCxnSpPr/>
              <p:nvPr/>
            </p:nvCxnSpPr>
            <p:spPr>
              <a:xfrm>
                <a:off x="1079461" y="515732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0" name="Connecteur droit 199"/>
              <p:cNvCxnSpPr/>
              <p:nvPr/>
            </p:nvCxnSpPr>
            <p:spPr>
              <a:xfrm>
                <a:off x="1079461" y="511858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1" name="Connecteur droit 200"/>
              <p:cNvCxnSpPr/>
              <p:nvPr/>
            </p:nvCxnSpPr>
            <p:spPr>
              <a:xfrm>
                <a:off x="1079461" y="516507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2" name="Connecteur droit 201"/>
              <p:cNvCxnSpPr/>
              <p:nvPr/>
            </p:nvCxnSpPr>
            <p:spPr>
              <a:xfrm>
                <a:off x="1079461" y="518056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3" name="Connecteur droit 202"/>
              <p:cNvCxnSpPr/>
              <p:nvPr/>
            </p:nvCxnSpPr>
            <p:spPr>
              <a:xfrm>
                <a:off x="1079461" y="518831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4" name="Connecteur droit 203"/>
              <p:cNvCxnSpPr/>
              <p:nvPr/>
            </p:nvCxnSpPr>
            <p:spPr>
              <a:xfrm>
                <a:off x="1079461" y="520380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5" name="Connecteur droit 204"/>
              <p:cNvCxnSpPr/>
              <p:nvPr/>
            </p:nvCxnSpPr>
            <p:spPr>
              <a:xfrm>
                <a:off x="1079461" y="519605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6" name="Connecteur droit 205"/>
              <p:cNvCxnSpPr/>
              <p:nvPr/>
            </p:nvCxnSpPr>
            <p:spPr>
              <a:xfrm>
                <a:off x="1079461" y="521155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7" name="Connecteur droit 206"/>
              <p:cNvCxnSpPr/>
              <p:nvPr/>
            </p:nvCxnSpPr>
            <p:spPr>
              <a:xfrm>
                <a:off x="1079461" y="517281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8" name="Connecteur droit 207"/>
              <p:cNvCxnSpPr/>
              <p:nvPr/>
            </p:nvCxnSpPr>
            <p:spPr>
              <a:xfrm>
                <a:off x="1079461" y="521930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9" name="Connecteur droit 208"/>
              <p:cNvCxnSpPr/>
              <p:nvPr/>
            </p:nvCxnSpPr>
            <p:spPr>
              <a:xfrm>
                <a:off x="1079461" y="523479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0" name="Connecteur droit 209"/>
              <p:cNvCxnSpPr/>
              <p:nvPr/>
            </p:nvCxnSpPr>
            <p:spPr>
              <a:xfrm>
                <a:off x="1079461" y="524254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1" name="Connecteur droit 210"/>
              <p:cNvCxnSpPr/>
              <p:nvPr/>
            </p:nvCxnSpPr>
            <p:spPr>
              <a:xfrm>
                <a:off x="1079461" y="525803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2" name="Connecteur droit 211"/>
              <p:cNvCxnSpPr/>
              <p:nvPr/>
            </p:nvCxnSpPr>
            <p:spPr>
              <a:xfrm>
                <a:off x="1079461" y="525028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3" name="Connecteur droit 212"/>
              <p:cNvCxnSpPr/>
              <p:nvPr/>
            </p:nvCxnSpPr>
            <p:spPr>
              <a:xfrm>
                <a:off x="1079461" y="526578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4" name="Connecteur droit 213"/>
              <p:cNvCxnSpPr/>
              <p:nvPr/>
            </p:nvCxnSpPr>
            <p:spPr>
              <a:xfrm>
                <a:off x="1079461" y="522704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5" name="Connecteur droit 214"/>
              <p:cNvCxnSpPr/>
              <p:nvPr/>
            </p:nvCxnSpPr>
            <p:spPr>
              <a:xfrm>
                <a:off x="1079461" y="527352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6" name="Connecteur droit 215"/>
              <p:cNvCxnSpPr/>
              <p:nvPr/>
            </p:nvCxnSpPr>
            <p:spPr>
              <a:xfrm>
                <a:off x="1079461" y="528902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7" name="Connecteur droit 216"/>
              <p:cNvCxnSpPr/>
              <p:nvPr/>
            </p:nvCxnSpPr>
            <p:spPr>
              <a:xfrm>
                <a:off x="1079461" y="529677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8" name="Connecteur droit 217"/>
              <p:cNvCxnSpPr/>
              <p:nvPr/>
            </p:nvCxnSpPr>
            <p:spPr>
              <a:xfrm>
                <a:off x="1079461" y="531226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9" name="Connecteur droit 218"/>
              <p:cNvCxnSpPr/>
              <p:nvPr/>
            </p:nvCxnSpPr>
            <p:spPr>
              <a:xfrm>
                <a:off x="1079461" y="530451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0" name="Connecteur droit 219"/>
              <p:cNvCxnSpPr/>
              <p:nvPr/>
            </p:nvCxnSpPr>
            <p:spPr>
              <a:xfrm>
                <a:off x="1079461" y="532001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1" name="Connecteur droit 220"/>
              <p:cNvCxnSpPr/>
              <p:nvPr/>
            </p:nvCxnSpPr>
            <p:spPr>
              <a:xfrm>
                <a:off x="1079461" y="528127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</p:grpSp>
      </p:grpSp>
      <p:grpSp>
        <p:nvGrpSpPr>
          <p:cNvPr id="257" name="Groupe 256"/>
          <p:cNvGrpSpPr/>
          <p:nvPr/>
        </p:nvGrpSpPr>
        <p:grpSpPr>
          <a:xfrm rot="16200000">
            <a:off x="930181" y="4548140"/>
            <a:ext cx="1271602" cy="1313380"/>
            <a:chOff x="1088985" y="5056613"/>
            <a:chExt cx="1332000" cy="1226516"/>
          </a:xfrm>
        </p:grpSpPr>
        <p:grpSp>
          <p:nvGrpSpPr>
            <p:cNvPr id="258" name="Groupe 257"/>
            <p:cNvGrpSpPr/>
            <p:nvPr/>
          </p:nvGrpSpPr>
          <p:grpSpPr>
            <a:xfrm>
              <a:off x="1088985" y="5056613"/>
              <a:ext cx="1332000" cy="604635"/>
              <a:chOff x="1079461" y="5056613"/>
              <a:chExt cx="1332000" cy="263405"/>
            </a:xfrm>
          </p:grpSpPr>
          <p:cxnSp>
            <p:nvCxnSpPr>
              <p:cNvPr id="295" name="Connecteur droit 294"/>
              <p:cNvCxnSpPr/>
              <p:nvPr/>
            </p:nvCxnSpPr>
            <p:spPr>
              <a:xfrm>
                <a:off x="1079461" y="505661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6" name="Connecteur droit 295"/>
              <p:cNvCxnSpPr/>
              <p:nvPr/>
            </p:nvCxnSpPr>
            <p:spPr>
              <a:xfrm>
                <a:off x="1079461" y="507210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7" name="Connecteur droit 296"/>
              <p:cNvCxnSpPr/>
              <p:nvPr/>
            </p:nvCxnSpPr>
            <p:spPr>
              <a:xfrm>
                <a:off x="1079461" y="507985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8" name="Connecteur droit 297"/>
              <p:cNvCxnSpPr/>
              <p:nvPr/>
            </p:nvCxnSpPr>
            <p:spPr>
              <a:xfrm>
                <a:off x="1079461" y="509534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9" name="Connecteur droit 298"/>
              <p:cNvCxnSpPr/>
              <p:nvPr/>
            </p:nvCxnSpPr>
            <p:spPr>
              <a:xfrm>
                <a:off x="1079461" y="508760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0" name="Connecteur droit 299"/>
              <p:cNvCxnSpPr/>
              <p:nvPr/>
            </p:nvCxnSpPr>
            <p:spPr>
              <a:xfrm>
                <a:off x="1079461" y="510309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1" name="Connecteur droit 300"/>
              <p:cNvCxnSpPr/>
              <p:nvPr/>
            </p:nvCxnSpPr>
            <p:spPr>
              <a:xfrm>
                <a:off x="1079461" y="506436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2" name="Connecteur droit 301"/>
              <p:cNvCxnSpPr/>
              <p:nvPr/>
            </p:nvCxnSpPr>
            <p:spPr>
              <a:xfrm>
                <a:off x="1079461" y="511084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3" name="Connecteur droit 302"/>
              <p:cNvCxnSpPr/>
              <p:nvPr/>
            </p:nvCxnSpPr>
            <p:spPr>
              <a:xfrm>
                <a:off x="1079461" y="512633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4" name="Connecteur droit 303"/>
              <p:cNvCxnSpPr/>
              <p:nvPr/>
            </p:nvCxnSpPr>
            <p:spPr>
              <a:xfrm>
                <a:off x="1079461" y="513408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5" name="Connecteur droit 304"/>
              <p:cNvCxnSpPr/>
              <p:nvPr/>
            </p:nvCxnSpPr>
            <p:spPr>
              <a:xfrm>
                <a:off x="1079461" y="514957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6" name="Connecteur droit 305"/>
              <p:cNvCxnSpPr/>
              <p:nvPr/>
            </p:nvCxnSpPr>
            <p:spPr>
              <a:xfrm>
                <a:off x="1079461" y="514183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7" name="Connecteur droit 306"/>
              <p:cNvCxnSpPr/>
              <p:nvPr/>
            </p:nvCxnSpPr>
            <p:spPr>
              <a:xfrm>
                <a:off x="1079461" y="515732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8" name="Connecteur droit 307"/>
              <p:cNvCxnSpPr/>
              <p:nvPr/>
            </p:nvCxnSpPr>
            <p:spPr>
              <a:xfrm>
                <a:off x="1079461" y="511858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9" name="Connecteur droit 308"/>
              <p:cNvCxnSpPr/>
              <p:nvPr/>
            </p:nvCxnSpPr>
            <p:spPr>
              <a:xfrm>
                <a:off x="1079461" y="516507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0" name="Connecteur droit 309"/>
              <p:cNvCxnSpPr/>
              <p:nvPr/>
            </p:nvCxnSpPr>
            <p:spPr>
              <a:xfrm>
                <a:off x="1079461" y="518056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1" name="Connecteur droit 310"/>
              <p:cNvCxnSpPr/>
              <p:nvPr/>
            </p:nvCxnSpPr>
            <p:spPr>
              <a:xfrm>
                <a:off x="1079461" y="518831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2" name="Connecteur droit 311"/>
              <p:cNvCxnSpPr/>
              <p:nvPr/>
            </p:nvCxnSpPr>
            <p:spPr>
              <a:xfrm>
                <a:off x="1079461" y="520380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3" name="Connecteur droit 312"/>
              <p:cNvCxnSpPr/>
              <p:nvPr/>
            </p:nvCxnSpPr>
            <p:spPr>
              <a:xfrm>
                <a:off x="1079461" y="519605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4" name="Connecteur droit 313"/>
              <p:cNvCxnSpPr/>
              <p:nvPr/>
            </p:nvCxnSpPr>
            <p:spPr>
              <a:xfrm>
                <a:off x="1079461" y="521155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5" name="Connecteur droit 314"/>
              <p:cNvCxnSpPr/>
              <p:nvPr/>
            </p:nvCxnSpPr>
            <p:spPr>
              <a:xfrm>
                <a:off x="1079461" y="517281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6" name="Connecteur droit 315"/>
              <p:cNvCxnSpPr/>
              <p:nvPr/>
            </p:nvCxnSpPr>
            <p:spPr>
              <a:xfrm>
                <a:off x="1079461" y="521930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7" name="Connecteur droit 316"/>
              <p:cNvCxnSpPr/>
              <p:nvPr/>
            </p:nvCxnSpPr>
            <p:spPr>
              <a:xfrm>
                <a:off x="1079461" y="523479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8" name="Connecteur droit 317"/>
              <p:cNvCxnSpPr/>
              <p:nvPr/>
            </p:nvCxnSpPr>
            <p:spPr>
              <a:xfrm>
                <a:off x="1079461" y="524254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9" name="Connecteur droit 318"/>
              <p:cNvCxnSpPr/>
              <p:nvPr/>
            </p:nvCxnSpPr>
            <p:spPr>
              <a:xfrm>
                <a:off x="1079461" y="525803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0" name="Connecteur droit 319"/>
              <p:cNvCxnSpPr/>
              <p:nvPr/>
            </p:nvCxnSpPr>
            <p:spPr>
              <a:xfrm>
                <a:off x="1079461" y="525028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1" name="Connecteur droit 320"/>
              <p:cNvCxnSpPr/>
              <p:nvPr/>
            </p:nvCxnSpPr>
            <p:spPr>
              <a:xfrm>
                <a:off x="1079461" y="526578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2" name="Connecteur droit 321"/>
              <p:cNvCxnSpPr/>
              <p:nvPr/>
            </p:nvCxnSpPr>
            <p:spPr>
              <a:xfrm>
                <a:off x="1079461" y="522704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3" name="Connecteur droit 322"/>
              <p:cNvCxnSpPr/>
              <p:nvPr/>
            </p:nvCxnSpPr>
            <p:spPr>
              <a:xfrm>
                <a:off x="1079461" y="527352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4" name="Connecteur droit 323"/>
              <p:cNvCxnSpPr/>
              <p:nvPr/>
            </p:nvCxnSpPr>
            <p:spPr>
              <a:xfrm>
                <a:off x="1079461" y="528902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5" name="Connecteur droit 324"/>
              <p:cNvCxnSpPr/>
              <p:nvPr/>
            </p:nvCxnSpPr>
            <p:spPr>
              <a:xfrm>
                <a:off x="1079461" y="529677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6" name="Connecteur droit 325"/>
              <p:cNvCxnSpPr/>
              <p:nvPr/>
            </p:nvCxnSpPr>
            <p:spPr>
              <a:xfrm>
                <a:off x="1079461" y="531226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7" name="Connecteur droit 326"/>
              <p:cNvCxnSpPr/>
              <p:nvPr/>
            </p:nvCxnSpPr>
            <p:spPr>
              <a:xfrm>
                <a:off x="1079461" y="530451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8" name="Connecteur droit 327"/>
              <p:cNvCxnSpPr/>
              <p:nvPr/>
            </p:nvCxnSpPr>
            <p:spPr>
              <a:xfrm>
                <a:off x="1079461" y="532001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9" name="Connecteur droit 328"/>
              <p:cNvCxnSpPr/>
              <p:nvPr/>
            </p:nvCxnSpPr>
            <p:spPr>
              <a:xfrm>
                <a:off x="1079461" y="528127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259" name="Groupe 258"/>
            <p:cNvGrpSpPr/>
            <p:nvPr/>
          </p:nvGrpSpPr>
          <p:grpSpPr>
            <a:xfrm>
              <a:off x="1088985" y="5678494"/>
              <a:ext cx="1332000" cy="604635"/>
              <a:chOff x="1079461" y="5056613"/>
              <a:chExt cx="1332000" cy="263405"/>
            </a:xfrm>
          </p:grpSpPr>
          <p:cxnSp>
            <p:nvCxnSpPr>
              <p:cNvPr id="260" name="Connecteur droit 259"/>
              <p:cNvCxnSpPr/>
              <p:nvPr/>
            </p:nvCxnSpPr>
            <p:spPr>
              <a:xfrm>
                <a:off x="1079461" y="505661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1" name="Connecteur droit 260"/>
              <p:cNvCxnSpPr/>
              <p:nvPr/>
            </p:nvCxnSpPr>
            <p:spPr>
              <a:xfrm>
                <a:off x="1079461" y="507210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2" name="Connecteur droit 261"/>
              <p:cNvCxnSpPr/>
              <p:nvPr/>
            </p:nvCxnSpPr>
            <p:spPr>
              <a:xfrm>
                <a:off x="1079461" y="507985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3" name="Connecteur droit 262"/>
              <p:cNvCxnSpPr/>
              <p:nvPr/>
            </p:nvCxnSpPr>
            <p:spPr>
              <a:xfrm>
                <a:off x="1079461" y="509534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4" name="Connecteur droit 263"/>
              <p:cNvCxnSpPr/>
              <p:nvPr/>
            </p:nvCxnSpPr>
            <p:spPr>
              <a:xfrm>
                <a:off x="1079461" y="508760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5" name="Connecteur droit 264"/>
              <p:cNvCxnSpPr/>
              <p:nvPr/>
            </p:nvCxnSpPr>
            <p:spPr>
              <a:xfrm>
                <a:off x="1079461" y="510309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6" name="Connecteur droit 265"/>
              <p:cNvCxnSpPr/>
              <p:nvPr/>
            </p:nvCxnSpPr>
            <p:spPr>
              <a:xfrm>
                <a:off x="1079461" y="506436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7" name="Connecteur droit 266"/>
              <p:cNvCxnSpPr/>
              <p:nvPr/>
            </p:nvCxnSpPr>
            <p:spPr>
              <a:xfrm>
                <a:off x="1079461" y="511084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8" name="Connecteur droit 267"/>
              <p:cNvCxnSpPr/>
              <p:nvPr/>
            </p:nvCxnSpPr>
            <p:spPr>
              <a:xfrm>
                <a:off x="1079461" y="512633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9" name="Connecteur droit 268"/>
              <p:cNvCxnSpPr/>
              <p:nvPr/>
            </p:nvCxnSpPr>
            <p:spPr>
              <a:xfrm>
                <a:off x="1079461" y="513408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0" name="Connecteur droit 269"/>
              <p:cNvCxnSpPr/>
              <p:nvPr/>
            </p:nvCxnSpPr>
            <p:spPr>
              <a:xfrm>
                <a:off x="1079461" y="514957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1" name="Connecteur droit 270"/>
              <p:cNvCxnSpPr/>
              <p:nvPr/>
            </p:nvCxnSpPr>
            <p:spPr>
              <a:xfrm>
                <a:off x="1079461" y="514183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2" name="Connecteur droit 271"/>
              <p:cNvCxnSpPr/>
              <p:nvPr/>
            </p:nvCxnSpPr>
            <p:spPr>
              <a:xfrm>
                <a:off x="1079461" y="515732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3" name="Connecteur droit 272"/>
              <p:cNvCxnSpPr/>
              <p:nvPr/>
            </p:nvCxnSpPr>
            <p:spPr>
              <a:xfrm>
                <a:off x="1079461" y="511858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4" name="Connecteur droit 273"/>
              <p:cNvCxnSpPr/>
              <p:nvPr/>
            </p:nvCxnSpPr>
            <p:spPr>
              <a:xfrm>
                <a:off x="1079461" y="516507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5" name="Connecteur droit 274"/>
              <p:cNvCxnSpPr/>
              <p:nvPr/>
            </p:nvCxnSpPr>
            <p:spPr>
              <a:xfrm>
                <a:off x="1079461" y="518056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6" name="Connecteur droit 275"/>
              <p:cNvCxnSpPr/>
              <p:nvPr/>
            </p:nvCxnSpPr>
            <p:spPr>
              <a:xfrm>
                <a:off x="1079461" y="518831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7" name="Connecteur droit 276"/>
              <p:cNvCxnSpPr/>
              <p:nvPr/>
            </p:nvCxnSpPr>
            <p:spPr>
              <a:xfrm>
                <a:off x="1079461" y="520380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8" name="Connecteur droit 277"/>
              <p:cNvCxnSpPr/>
              <p:nvPr/>
            </p:nvCxnSpPr>
            <p:spPr>
              <a:xfrm>
                <a:off x="1079461" y="519605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9" name="Connecteur droit 278"/>
              <p:cNvCxnSpPr/>
              <p:nvPr/>
            </p:nvCxnSpPr>
            <p:spPr>
              <a:xfrm>
                <a:off x="1079461" y="521155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0" name="Connecteur droit 279"/>
              <p:cNvCxnSpPr/>
              <p:nvPr/>
            </p:nvCxnSpPr>
            <p:spPr>
              <a:xfrm>
                <a:off x="1079461" y="517281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1" name="Connecteur droit 280"/>
              <p:cNvCxnSpPr/>
              <p:nvPr/>
            </p:nvCxnSpPr>
            <p:spPr>
              <a:xfrm>
                <a:off x="1079461" y="521930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2" name="Connecteur droit 281"/>
              <p:cNvCxnSpPr/>
              <p:nvPr/>
            </p:nvCxnSpPr>
            <p:spPr>
              <a:xfrm>
                <a:off x="1079461" y="523479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3" name="Connecteur droit 282"/>
              <p:cNvCxnSpPr/>
              <p:nvPr/>
            </p:nvCxnSpPr>
            <p:spPr>
              <a:xfrm>
                <a:off x="1079461" y="5242541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4" name="Connecteur droit 283"/>
              <p:cNvCxnSpPr/>
              <p:nvPr/>
            </p:nvCxnSpPr>
            <p:spPr>
              <a:xfrm>
                <a:off x="1079461" y="5258035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5" name="Connecteur droit 284"/>
              <p:cNvCxnSpPr/>
              <p:nvPr/>
            </p:nvCxnSpPr>
            <p:spPr>
              <a:xfrm>
                <a:off x="1079461" y="525028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6" name="Connecteur droit 285"/>
              <p:cNvCxnSpPr/>
              <p:nvPr/>
            </p:nvCxnSpPr>
            <p:spPr>
              <a:xfrm>
                <a:off x="1079461" y="5265782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7" name="Connecteur droit 286"/>
              <p:cNvCxnSpPr/>
              <p:nvPr/>
            </p:nvCxnSpPr>
            <p:spPr>
              <a:xfrm>
                <a:off x="1079461" y="522704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8" name="Connecteur droit 287"/>
              <p:cNvCxnSpPr/>
              <p:nvPr/>
            </p:nvCxnSpPr>
            <p:spPr>
              <a:xfrm>
                <a:off x="1079461" y="5273529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9" name="Connecteur droit 288"/>
              <p:cNvCxnSpPr/>
              <p:nvPr/>
            </p:nvCxnSpPr>
            <p:spPr>
              <a:xfrm>
                <a:off x="1079461" y="5289023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0" name="Connecteur droit 289"/>
              <p:cNvCxnSpPr/>
              <p:nvPr/>
            </p:nvCxnSpPr>
            <p:spPr>
              <a:xfrm>
                <a:off x="1079461" y="5296770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1" name="Connecteur droit 290"/>
              <p:cNvCxnSpPr/>
              <p:nvPr/>
            </p:nvCxnSpPr>
            <p:spPr>
              <a:xfrm>
                <a:off x="1079461" y="5312264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2" name="Connecteur droit 291"/>
              <p:cNvCxnSpPr/>
              <p:nvPr/>
            </p:nvCxnSpPr>
            <p:spPr>
              <a:xfrm>
                <a:off x="1079461" y="5304517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3" name="Connecteur droit 292"/>
              <p:cNvCxnSpPr/>
              <p:nvPr/>
            </p:nvCxnSpPr>
            <p:spPr>
              <a:xfrm>
                <a:off x="1079461" y="5320018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94" name="Connecteur droit 293"/>
              <p:cNvCxnSpPr/>
              <p:nvPr/>
            </p:nvCxnSpPr>
            <p:spPr>
              <a:xfrm>
                <a:off x="1079461" y="5281276"/>
                <a:ext cx="1332000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</p:grpSp>
      </p:grpSp>
      <p:sp>
        <p:nvSpPr>
          <p:cNvPr id="330" name="Rectangle 329"/>
          <p:cNvSpPr/>
          <p:nvPr/>
        </p:nvSpPr>
        <p:spPr>
          <a:xfrm>
            <a:off x="182335" y="2093992"/>
            <a:ext cx="246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sym typeface="Symbol"/>
              </a:rPr>
              <a:t>4x4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1200" b="1" i="1" dirty="0" smtClean="0">
                <a:solidFill>
                  <a:prstClr val="black"/>
                </a:solidFill>
                <a:latin typeface="Calibri"/>
                <a:sym typeface="Symbol"/>
              </a:rPr>
              <a:t>conductor pattern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(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 10 cm²)</a:t>
            </a:r>
            <a:endParaRPr lang="en-US" sz="1200" i="1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(2D plane stress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 1 cm thickness)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430677" y="5969835"/>
            <a:ext cx="2245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Fine pitch grid glued onto sample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  <a:sym typeface="Symbol"/>
              </a:rPr>
              <a:t>(grid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method)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4258630" y="2021984"/>
            <a:ext cx="3313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sym typeface="Symbol"/>
              </a:rPr>
              <a:t>ARCAN</a:t>
            </a:r>
            <a:r>
              <a:rPr lang="en-US" sz="1200" i="1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test fixture allowing different stress state : </a:t>
            </a:r>
          </a:p>
        </p:txBody>
      </p:sp>
      <p:pic>
        <p:nvPicPr>
          <p:cNvPr id="333" name="Image 3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0814" y="4686280"/>
            <a:ext cx="3807275" cy="1561113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cxnSp>
        <p:nvCxnSpPr>
          <p:cNvPr id="334" name="Connecteur droit avec flèche 333"/>
          <p:cNvCxnSpPr/>
          <p:nvPr/>
        </p:nvCxnSpPr>
        <p:spPr>
          <a:xfrm flipV="1">
            <a:off x="4266243" y="2562704"/>
            <a:ext cx="0" cy="2880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35" name="Connecteur droit avec flèche 334"/>
          <p:cNvCxnSpPr/>
          <p:nvPr/>
        </p:nvCxnSpPr>
        <p:spPr>
          <a:xfrm>
            <a:off x="4266119" y="3935553"/>
            <a:ext cx="0" cy="2880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36" name="Connecteur droit avec flèche 335"/>
          <p:cNvCxnSpPr/>
          <p:nvPr/>
        </p:nvCxnSpPr>
        <p:spPr>
          <a:xfrm flipV="1">
            <a:off x="5756310" y="2562704"/>
            <a:ext cx="0" cy="2880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37" name="Connecteur droit avec flèche 336"/>
          <p:cNvCxnSpPr/>
          <p:nvPr/>
        </p:nvCxnSpPr>
        <p:spPr>
          <a:xfrm>
            <a:off x="5756186" y="3935553"/>
            <a:ext cx="0" cy="2880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38" name="Connecteur droit avec flèche 337"/>
          <p:cNvCxnSpPr/>
          <p:nvPr/>
        </p:nvCxnSpPr>
        <p:spPr>
          <a:xfrm flipV="1">
            <a:off x="7240920" y="2562704"/>
            <a:ext cx="0" cy="2880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39" name="Connecteur droit avec flèche 338"/>
          <p:cNvCxnSpPr/>
          <p:nvPr/>
        </p:nvCxnSpPr>
        <p:spPr>
          <a:xfrm>
            <a:off x="7240796" y="3935553"/>
            <a:ext cx="0" cy="2880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40" name="Rectangle 339"/>
          <p:cNvSpPr/>
          <p:nvPr/>
        </p:nvSpPr>
        <p:spPr>
          <a:xfrm>
            <a:off x="5220072" y="2274110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       shear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3756030" y="2274110"/>
            <a:ext cx="1128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shear + tension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6574098" y="2274110"/>
            <a:ext cx="1501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  <a:sym typeface="Symbol"/>
              </a:rPr>
              <a:t>shear + compression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7050061" y="4326240"/>
            <a:ext cx="158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  <a:sym typeface="Symbol"/>
              </a:rPr>
              <a:t>Output : strain field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over the entire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surface</a:t>
            </a:r>
            <a:br>
              <a:rPr lang="en-US" sz="1200" i="1" dirty="0" smtClean="0">
                <a:solidFill>
                  <a:prstClr val="black"/>
                </a:solidFill>
                <a:latin typeface="Calibri"/>
              </a:rPr>
            </a:b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of the 4x4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sample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4212792" y="4394106"/>
            <a:ext cx="824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  <a:sym typeface="Symbol"/>
              </a:rPr>
              <a:t>Test setup</a:t>
            </a:r>
            <a:endParaRPr lang="en-US" sz="1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7331755" y="5501837"/>
            <a:ext cx="43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e</a:t>
            </a:r>
            <a:r>
              <a:rPr lang="en-US" sz="1800" baseline="-25000" dirty="0" err="1" smtClean="0">
                <a:solidFill>
                  <a:prstClr val="black"/>
                </a:solidFill>
                <a:latin typeface="Calibri"/>
              </a:rPr>
              <a:t>xy</a:t>
            </a:r>
            <a:endParaRPr lang="en-US" sz="1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62" y="6477376"/>
            <a:ext cx="394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*F.NUNIO, WPMAG Final Meeting 2018</a:t>
            </a:r>
            <a:endParaRPr lang="en-US" sz="1400" dirty="0"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6992-620F-4C4B-B166-EB20AB23724F}" type="datetime1">
              <a:rPr lang="fr-FR" smtClean="0"/>
              <a:t>12/02/2020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grille_CEA\18_03_07_ESSAIS_ARCAN_SUPRA\DSC09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43" y="3683088"/>
            <a:ext cx="2036646" cy="2715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133" y="1595223"/>
            <a:ext cx="3060710" cy="302121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sz="1900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Feasibility study of </a:t>
            </a:r>
            <a:r>
              <a:rPr lang="en-US" sz="1900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"full-field" </a:t>
            </a:r>
            <a:r>
              <a:rPr lang="en-US" sz="1900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 on SC </a:t>
            </a:r>
            <a:r>
              <a:rPr lang="en-US" sz="1900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stacks</a:t>
            </a:r>
            <a:endParaRPr lang="en-US" sz="1900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0" y="1633601"/>
            <a:ext cx="1972972" cy="1889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5527" y="1356602"/>
            <a:ext cx="1838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sym typeface="Symbol"/>
              </a:rPr>
              <a:t>Specimen (</a:t>
            </a:r>
            <a:r>
              <a:rPr lang="en-US" sz="1200" b="1" dirty="0" err="1" smtClean="0">
                <a:solidFill>
                  <a:prstClr val="black"/>
                </a:solidFill>
                <a:latin typeface="Calibri"/>
                <a:sym typeface="Symbol"/>
              </a:rPr>
              <a:t>NbTi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sym typeface="Symbol"/>
              </a:rPr>
              <a:t>-Cu / G11)</a:t>
            </a:r>
            <a:endParaRPr lang="en-US" sz="1200" i="1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498" y="470955"/>
            <a:ext cx="8675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“Measuring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in-plane displacement and strain fields with the grid method. A feasibility study on superconducting magnet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”</a:t>
            </a:r>
            <a:b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</a:b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Workshop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#2 on Nb3Sn technology for accelerator magnets,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session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2 on “Material aspect / characterization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”</a:t>
            </a:r>
            <a:b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</a:b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C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. </a:t>
            </a:r>
            <a:r>
              <a:rPr lang="en-US" sz="1200" i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Badulescu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, B. Blaysat and M. Grédiac</a:t>
            </a:r>
          </a:p>
        </p:txBody>
      </p:sp>
      <p:pic>
        <p:nvPicPr>
          <p:cNvPr id="6" name="Picture 4" descr="D:\RECHERCHE\18_CEA_GRILLE_NUNIO\PHOTOS\DSCN60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5530" r="21351" b="28526"/>
          <a:stretch/>
        </p:blipFill>
        <p:spPr bwMode="auto">
          <a:xfrm>
            <a:off x="398520" y="4111080"/>
            <a:ext cx="1972179" cy="1993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578924" y="3831334"/>
            <a:ext cx="1612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sym typeface="Symbol"/>
              </a:rPr>
              <a:t>Specimen with clamps</a:t>
            </a:r>
            <a:endParaRPr lang="en-US" sz="1200" i="1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44" y="1269332"/>
            <a:ext cx="2036645" cy="234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ri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0" r="71407"/>
          <a:stretch/>
        </p:blipFill>
        <p:spPr bwMode="auto">
          <a:xfrm rot="18801694">
            <a:off x="2232982" y="3254725"/>
            <a:ext cx="1538471" cy="8540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45528" y="869458"/>
            <a:ext cx="2005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sym typeface="Symbol"/>
              </a:rPr>
              <a:t>Specimen </a:t>
            </a:r>
            <a:r>
              <a:rPr lang="en-US" sz="1200" b="1" dirty="0">
                <a:solidFill>
                  <a:prstClr val="black"/>
                </a:solidFill>
                <a:latin typeface="Calibri"/>
                <a:sym typeface="Symbol"/>
              </a:rPr>
              <a:t>in an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sym typeface="Symbol"/>
              </a:rPr>
              <a:t>Arcan</a:t>
            </a:r>
            <a:r>
              <a:rPr lang="en-US" sz="1200" b="1" dirty="0">
                <a:solidFill>
                  <a:prstClr val="black"/>
                </a:solidFill>
                <a:latin typeface="Calibri"/>
                <a:sym typeface="Symbol"/>
              </a:rPr>
              <a:t> fixture</a:t>
            </a:r>
            <a:endParaRPr lang="en-US" sz="1200" i="1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4516319" y="1369951"/>
            <a:ext cx="0" cy="25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4518293" y="3357501"/>
            <a:ext cx="0" cy="25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6" name="Connecteur droit avec flèche 15"/>
          <p:cNvCxnSpPr>
            <a:stCxn id="2050" idx="3"/>
          </p:cNvCxnSpPr>
          <p:nvPr/>
        </p:nvCxnSpPr>
        <p:spPr bwMode="auto">
          <a:xfrm flipV="1">
            <a:off x="3530375" y="2569433"/>
            <a:ext cx="917991" cy="5530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b="20049"/>
          <a:stretch/>
        </p:blipFill>
        <p:spPr bwMode="auto">
          <a:xfrm>
            <a:off x="5915062" y="5014831"/>
            <a:ext cx="3169464" cy="13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necteur droit avec flèche 18"/>
          <p:cNvCxnSpPr>
            <a:stCxn id="2050" idx="1"/>
          </p:cNvCxnSpPr>
          <p:nvPr/>
        </p:nvCxnSpPr>
        <p:spPr bwMode="auto">
          <a:xfrm flipH="1">
            <a:off x="1683909" y="4240998"/>
            <a:ext cx="790152" cy="698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3479517" y="1045735"/>
            <a:ext cx="1886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sym typeface="Symbol"/>
              </a:rPr>
              <a:t>Shear/Compression setup</a:t>
            </a:r>
            <a:endParaRPr lang="en-US" sz="1200" i="1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06127" y="1217755"/>
            <a:ext cx="2598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sym typeface="Symbol"/>
              </a:rPr>
              <a:t>Results for shear/compression setup</a:t>
            </a:r>
            <a:endParaRPr lang="en-US" sz="1200" i="1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7396386" y="4687050"/>
            <a:ext cx="0" cy="25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2049" name="Groupe 2048"/>
          <p:cNvGrpSpPr/>
          <p:nvPr/>
        </p:nvGrpSpPr>
        <p:grpSpPr>
          <a:xfrm>
            <a:off x="2670794" y="3329855"/>
            <a:ext cx="808723" cy="614182"/>
            <a:chOff x="2670794" y="3329855"/>
            <a:chExt cx="808723" cy="614182"/>
          </a:xfrm>
        </p:grpSpPr>
        <p:cxnSp>
          <p:nvCxnSpPr>
            <p:cNvPr id="31" name="Connecteur droit avec flèche 30"/>
            <p:cNvCxnSpPr/>
            <p:nvPr/>
          </p:nvCxnSpPr>
          <p:spPr bwMode="auto">
            <a:xfrm flipV="1">
              <a:off x="3009360" y="3598282"/>
              <a:ext cx="334537" cy="341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Connecteur droit avec flèche 33"/>
            <p:cNvCxnSpPr/>
            <p:nvPr/>
          </p:nvCxnSpPr>
          <p:spPr bwMode="auto">
            <a:xfrm rot="16200000" flipV="1">
              <a:off x="2674510" y="3605784"/>
              <a:ext cx="334537" cy="341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Rectangle 34"/>
            <p:cNvSpPr/>
            <p:nvPr/>
          </p:nvSpPr>
          <p:spPr>
            <a:xfrm>
              <a:off x="2678227" y="3384921"/>
              <a:ext cx="2648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/>
                  <a:sym typeface="Symbol"/>
                </a:rPr>
                <a:t>Y</a:t>
              </a:r>
              <a:endParaRPr lang="en-US" sz="1200" i="1" dirty="0" smtClean="0">
                <a:solidFill>
                  <a:schemeClr val="bg1"/>
                </a:solidFill>
                <a:latin typeface="Calibri"/>
                <a:sym typeface="Symbo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09891" y="332985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/>
                  <a:sym typeface="Symbol"/>
                </a:rPr>
                <a:t>X</a:t>
              </a:r>
              <a:endParaRPr lang="en-US" sz="1200" i="1" dirty="0" smtClean="0">
                <a:solidFill>
                  <a:schemeClr val="bg1"/>
                </a:solidFill>
                <a:latin typeface="Calibri"/>
                <a:sym typeface="Symbo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1962" y="6477376"/>
            <a:ext cx="394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*F.NUNIO, WPMAG Final Meeting 2018</a:t>
            </a:r>
            <a:endParaRPr lang="en-US" sz="1400" dirty="0">
              <a:latin typeface="+mn-lt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4185-7E0C-4863-A116-B4B11415C8A3}" type="datetime1">
              <a:rPr lang="fr-FR" smtClean="0"/>
              <a:t>12/02/2020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02033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sz="1900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Feasibility study of </a:t>
            </a:r>
            <a:r>
              <a:rPr lang="en-US" sz="1900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"full-field" </a:t>
            </a:r>
            <a:r>
              <a:rPr lang="en-US" sz="1900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 on SC stacks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498" y="470955"/>
            <a:ext cx="8675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“Measuring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in-plane displacement and strain fields with the grid method. A feasibility study on superconducting magnet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”</a:t>
            </a:r>
            <a:b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</a:b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Workshop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#2 on Nb3Sn technology for accelerator magnets,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session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2 on “Material aspect / characterization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”</a:t>
            </a:r>
            <a:b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</a:b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C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. </a:t>
            </a:r>
            <a:r>
              <a:rPr lang="en-US" sz="1200" i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Badulescu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, B. Blaysat and M. Grédiac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024" y="1708410"/>
            <a:ext cx="6004975" cy="44692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" y="4253544"/>
            <a:ext cx="3064683" cy="20518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13624" y="1281189"/>
            <a:ext cx="306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prstClr val="black"/>
                </a:solidFill>
                <a:latin typeface="Calibri"/>
              </a:rPr>
              <a:t>Crack initiation + propagation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232" y="1282843"/>
            <a:ext cx="180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Pure </a:t>
            </a: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Shear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setup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07575" y="185152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C1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07575" y="538274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C2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73950" y="1848319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C3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51412" y="2032594"/>
            <a:ext cx="1609138" cy="1898956"/>
            <a:chOff x="4932040" y="1588730"/>
            <a:chExt cx="3984140" cy="4701717"/>
          </a:xfrm>
        </p:grpSpPr>
        <p:pic>
          <p:nvPicPr>
            <p:cNvPr id="36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2" t="4200" r="12015" b="9978"/>
            <a:stretch/>
          </p:blipFill>
          <p:spPr bwMode="auto">
            <a:xfrm>
              <a:off x="4932040" y="1938771"/>
              <a:ext cx="3984140" cy="4065242"/>
            </a:xfrm>
            <a:prstGeom prst="roundRect">
              <a:avLst>
                <a:gd name="adj" fmla="val 4803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7" name="Connecteur droit avec flèche 36"/>
            <p:cNvCxnSpPr/>
            <p:nvPr/>
          </p:nvCxnSpPr>
          <p:spPr>
            <a:xfrm flipV="1">
              <a:off x="7020272" y="1588730"/>
              <a:ext cx="0" cy="739092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oval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6948264" y="5589240"/>
              <a:ext cx="0" cy="701207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oval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 descr="gri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0" r="71407"/>
          <a:stretch/>
        </p:blipFill>
        <p:spPr bwMode="auto">
          <a:xfrm rot="16200000">
            <a:off x="1803567" y="2529266"/>
            <a:ext cx="1538471" cy="8540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/>
          <p:cNvGrpSpPr/>
          <p:nvPr/>
        </p:nvGrpSpPr>
        <p:grpSpPr>
          <a:xfrm rot="18953270">
            <a:off x="2160980" y="2525959"/>
            <a:ext cx="808723" cy="614182"/>
            <a:chOff x="2670794" y="3329855"/>
            <a:chExt cx="808723" cy="614182"/>
          </a:xfrm>
        </p:grpSpPr>
        <p:cxnSp>
          <p:nvCxnSpPr>
            <p:cNvPr id="41" name="Connecteur droit avec flèche 40"/>
            <p:cNvCxnSpPr/>
            <p:nvPr/>
          </p:nvCxnSpPr>
          <p:spPr bwMode="auto">
            <a:xfrm flipV="1">
              <a:off x="3009360" y="3598282"/>
              <a:ext cx="334537" cy="341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Connecteur droit avec flèche 41"/>
            <p:cNvCxnSpPr/>
            <p:nvPr/>
          </p:nvCxnSpPr>
          <p:spPr bwMode="auto">
            <a:xfrm rot="16200000" flipV="1">
              <a:off x="2674510" y="3605784"/>
              <a:ext cx="334537" cy="3419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 rot="2646730">
              <a:off x="2678227" y="3384921"/>
              <a:ext cx="2648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/>
                  <a:sym typeface="Symbol"/>
                </a:rPr>
                <a:t>Y</a:t>
              </a:r>
              <a:endParaRPr lang="en-US" sz="1200" i="1" dirty="0" smtClean="0">
                <a:solidFill>
                  <a:schemeClr val="bg1"/>
                </a:solidFill>
                <a:latin typeface="Calibri"/>
                <a:sym typeface="Symbo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2646730">
              <a:off x="3209891" y="332985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latin typeface="Calibri"/>
                  <a:sym typeface="Symbol"/>
                </a:rPr>
                <a:t>X</a:t>
              </a:r>
              <a:endParaRPr lang="en-US" sz="1200" i="1" dirty="0" smtClean="0">
                <a:solidFill>
                  <a:schemeClr val="bg1"/>
                </a:solidFill>
                <a:latin typeface="Calibri"/>
                <a:sym typeface="Symbol"/>
              </a:endParaRPr>
            </a:p>
          </p:txBody>
        </p:sp>
      </p:grpSp>
      <p:cxnSp>
        <p:nvCxnSpPr>
          <p:cNvPr id="45" name="Connecteur droit avec flèche 44"/>
          <p:cNvCxnSpPr/>
          <p:nvPr/>
        </p:nvCxnSpPr>
        <p:spPr bwMode="auto">
          <a:xfrm flipH="1">
            <a:off x="1131310" y="2939402"/>
            <a:ext cx="1014482" cy="50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41962" y="6477376"/>
            <a:ext cx="394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*F.NUNIO, WPMAG Final Meeting 2018</a:t>
            </a:r>
            <a:endParaRPr lang="en-US" sz="1400" dirty="0"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014A-C5E6-4D96-8FBF-C95251326192}" type="datetime1">
              <a:rPr lang="fr-FR" smtClean="0"/>
              <a:t>12/02/2020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 droite 11"/>
          <p:cNvSpPr/>
          <p:nvPr/>
        </p:nvSpPr>
        <p:spPr bwMode="auto">
          <a:xfrm>
            <a:off x="648471" y="1536192"/>
            <a:ext cx="7932402" cy="4401312"/>
          </a:xfrm>
          <a:prstGeom prst="rightArrow">
            <a:avLst/>
          </a:prstGeom>
          <a:solidFill>
            <a:srgbClr val="0099CC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EEG work program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365760" y="3035808"/>
            <a:ext cx="2353056" cy="1402080"/>
          </a:xfrm>
          <a:prstGeom prst="roundRect">
            <a:avLst/>
          </a:prstGeom>
          <a:solidFill>
            <a:srgbClr val="1E99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STUDY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existing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insulation techniques, mechanical behavior, failure etc.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6327648" y="3035808"/>
            <a:ext cx="2353056" cy="1402080"/>
          </a:xfrm>
          <a:prstGeom prst="roundRect">
            <a:avLst/>
          </a:prstGeom>
          <a:solidFill>
            <a:srgbClr val="2A60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Large </a:t>
            </a: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</a:rPr>
              <a:t>scale </a:t>
            </a: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WP model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design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feasibility study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987040" y="1950720"/>
            <a:ext cx="3072384" cy="1402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MOCK UPS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tests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on small scale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models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RT and cryogenic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standard and alternate insulation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FE models and criteria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2987040" y="4011168"/>
            <a:ext cx="3072384" cy="1402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</a:rPr>
              <a:t>ALTERNATE TECHNIQUES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hybridization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, ceramics,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coatings /surface treatment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0415" y="303580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05776" y="196083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05776" y="401116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27648" y="303580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4676079" y="3352800"/>
            <a:ext cx="0" cy="658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73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>
            <a:off x="4226313" y="3352800"/>
            <a:ext cx="0" cy="658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73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2</a:t>
            </a:fld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0BC-6FB7-4240-AEDD-3DE4C95A649D}" type="datetime1">
              <a:rPr lang="fr-FR" smtClean="0"/>
              <a:t>12/02/2020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5536" y="1254735"/>
            <a:ext cx="6046561" cy="4815559"/>
            <a:chOff x="75536" y="1254735"/>
            <a:chExt cx="6046561" cy="4815559"/>
          </a:xfrm>
        </p:grpSpPr>
        <p:sp>
          <p:nvSpPr>
            <p:cNvPr id="3" name="Rectangle 2"/>
            <p:cNvSpPr/>
            <p:nvPr/>
          </p:nvSpPr>
          <p:spPr bwMode="auto">
            <a:xfrm>
              <a:off x="188260" y="2590800"/>
              <a:ext cx="2693374" cy="2259106"/>
            </a:xfrm>
            <a:prstGeom prst="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29195" y="1254735"/>
              <a:ext cx="1534181" cy="1167760"/>
              <a:chOff x="715960" y="2095393"/>
              <a:chExt cx="1534181" cy="1167760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715960" y="2788821"/>
                <a:ext cx="493059" cy="430306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99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1192595" y="2095393"/>
                <a:ext cx="1057546" cy="116776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99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Rectangle 20"/>
            <p:cNvSpPr/>
            <p:nvPr/>
          </p:nvSpPr>
          <p:spPr bwMode="auto">
            <a:xfrm>
              <a:off x="2944306" y="1514775"/>
              <a:ext cx="3177791" cy="218862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7836" y="1489055"/>
              <a:ext cx="13536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Current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5937504"/>
              <a:ext cx="3572076" cy="13279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36" y="5506617"/>
              <a:ext cx="6856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May 2019</a:t>
              </a:r>
              <a:endParaRPr lang="en-US" sz="1100" b="1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0654" y="5479261"/>
              <a:ext cx="6856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atin typeface="+mn-lt"/>
                </a:rPr>
                <a:t>Fev</a:t>
              </a:r>
              <a:endParaRPr lang="en-US" sz="1100" b="1" dirty="0" smtClean="0">
                <a:latin typeface="+mn-lt"/>
              </a:endParaRPr>
            </a:p>
            <a:p>
              <a:pPr algn="ctr"/>
              <a:r>
                <a:rPr lang="en-US" sz="1100" b="1" dirty="0" smtClean="0">
                  <a:latin typeface="+mn-lt"/>
                </a:rPr>
                <a:t>2020</a:t>
              </a:r>
              <a:endParaRPr lang="en-US" sz="11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0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of the EEG work program</a:t>
            </a:r>
          </a:p>
        </p:txBody>
      </p:sp>
      <p:sp>
        <p:nvSpPr>
          <p:cNvPr id="3" name="Rettangolo 8"/>
          <p:cNvSpPr/>
          <p:nvPr/>
        </p:nvSpPr>
        <p:spPr>
          <a:xfrm>
            <a:off x="0" y="104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Studies on insulation and literature survey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Training on FE modelling by participating in WPMAG activities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Kick start of activities with CEA </a:t>
            </a:r>
            <a:r>
              <a:rPr lang="en-US" sz="2000" b="1" dirty="0" err="1" smtClean="0">
                <a:solidFill>
                  <a:srgbClr val="009973"/>
                </a:solidFill>
                <a:latin typeface="Calibri"/>
                <a:sym typeface="Symbol"/>
              </a:rPr>
              <a:t>Cadarache</a:t>
            </a: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 and ITER (MIFI Facility)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Start of experimental activities</a:t>
            </a:r>
            <a:endParaRPr lang="en-US" sz="2000" b="1" dirty="0">
              <a:solidFill>
                <a:srgbClr val="009973"/>
              </a:solidFill>
              <a:latin typeface="Calibri"/>
              <a:sym typeface="Symbol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Training on Grid Method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Training </a:t>
            </a:r>
            <a:r>
              <a:rPr lang="en-US" sz="2000" b="1" dirty="0">
                <a:solidFill>
                  <a:srgbClr val="009973"/>
                </a:solidFill>
                <a:latin typeface="Calibri"/>
                <a:sym typeface="Symbol"/>
              </a:rPr>
              <a:t>on Fusion and Plasma physics at IPP (Summer </a:t>
            </a: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university, </a:t>
            </a:r>
            <a:r>
              <a:rPr lang="en-US" sz="2000" b="1" dirty="0" err="1" smtClean="0">
                <a:solidFill>
                  <a:srgbClr val="009973"/>
                </a:solidFill>
                <a:latin typeface="Calibri"/>
                <a:sym typeface="Symbol"/>
              </a:rPr>
              <a:t>Garching</a:t>
            </a: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 </a:t>
            </a:r>
            <a:r>
              <a:rPr lang="en-US" sz="2000" b="1" dirty="0">
                <a:solidFill>
                  <a:srgbClr val="009973"/>
                </a:solidFill>
                <a:latin typeface="Calibri"/>
                <a:sym typeface="Symbol"/>
              </a:rPr>
              <a:t>2019</a:t>
            </a: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)</a:t>
            </a:r>
            <a:endParaRPr lang="en-US" sz="2000" b="1" dirty="0">
              <a:solidFill>
                <a:srgbClr val="009973"/>
              </a:solidFill>
              <a:latin typeface="Calibri"/>
              <a:sym typeface="Symbol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0" y="557468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1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3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701-0A8B-4596-B52E-7EB4740A5BCF}" type="datetime1">
              <a:rPr lang="fr-FR" smtClean="0"/>
              <a:t>12/02/2020</a:t>
            </a:fld>
            <a:endParaRPr lang="en-US"/>
          </a:p>
        </p:txBody>
      </p:sp>
      <p:sp>
        <p:nvSpPr>
          <p:cNvPr id="8" name="ZoneTexte 3"/>
          <p:cNvSpPr txBox="1"/>
          <p:nvPr/>
        </p:nvSpPr>
        <p:spPr>
          <a:xfrm>
            <a:off x="0" y="3303823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06135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Preparation of test specimen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Procurement of materials (Ribbon, Resin, design of </a:t>
            </a:r>
            <a:r>
              <a:rPr lang="en-US" sz="2000" b="1" dirty="0" err="1" smtClean="0">
                <a:solidFill>
                  <a:srgbClr val="009973"/>
                </a:solidFill>
                <a:latin typeface="Calibri"/>
                <a:sym typeface="Symbol"/>
              </a:rPr>
              <a:t>mould</a:t>
            </a: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9973"/>
                </a:solidFill>
                <a:latin typeface="Calibri"/>
                <a:sym typeface="Symbol"/>
              </a:rPr>
              <a:t>etc</a:t>
            </a:r>
            <a:r>
              <a:rPr lang="en-US" sz="2000" b="1" dirty="0" smtClean="0">
                <a:solidFill>
                  <a:srgbClr val="009973"/>
                </a:solidFill>
                <a:latin typeface="Calibri"/>
                <a:sym typeface="Symbol"/>
              </a:rPr>
              <a:t>)</a:t>
            </a:r>
            <a:endParaRPr lang="en-US" sz="2000" b="1" dirty="0">
              <a:solidFill>
                <a:srgbClr val="009973"/>
              </a:solidFill>
              <a:latin typeface="Calibri"/>
              <a:sym typeface="Symbol"/>
            </a:endParaRP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sym typeface="Symbol"/>
              </a:rPr>
              <a:t>Resin Impregnation of test sample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sym typeface="Symbol"/>
              </a:rPr>
              <a:t>Machining of the test sample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sym typeface="Symbol"/>
              </a:rPr>
              <a:t>Placement of grids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sym typeface="Symbol"/>
              </a:rPr>
              <a:t>Tests in ENSTA Brest (IRDL)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sym typeface="Symbol"/>
              </a:rPr>
              <a:t>Image processing and FE Modelling</a:t>
            </a:r>
          </a:p>
        </p:txBody>
      </p:sp>
    </p:spTree>
    <p:extLst>
      <p:ext uri="{BB962C8B-B14F-4D97-AF65-F5344CB8AC3E}">
        <p14:creationId xmlns:p14="http://schemas.microsoft.com/office/powerpoint/2010/main" val="9352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on FE modelling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4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9B1D-62C8-4494-AAD7-870759A77A8E}" type="datetime1">
              <a:rPr lang="fr-FR" smtClean="0"/>
              <a:t>12/02/2020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782" y="1740525"/>
            <a:ext cx="3340080" cy="4049184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534" y="1492973"/>
            <a:ext cx="1819712" cy="4296736"/>
          </a:xfrm>
          <a:prstGeom prst="rect">
            <a:avLst/>
          </a:prstGeom>
        </p:spPr>
      </p:pic>
      <p:sp>
        <p:nvSpPr>
          <p:cNvPr id="13" name="ZoneTexte 3"/>
          <p:cNvSpPr txBox="1"/>
          <p:nvPr/>
        </p:nvSpPr>
        <p:spPr>
          <a:xfrm>
            <a:off x="0" y="557468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Analysis of TF coil with WP4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ttangolo 8"/>
          <p:cNvSpPr/>
          <p:nvPr/>
        </p:nvSpPr>
        <p:spPr>
          <a:xfrm>
            <a:off x="64035" y="1492973"/>
            <a:ext cx="3935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Mechanical Modelling of the global TF structure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/>
              <a:sym typeface="Symbol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Homogenization of coil properties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/>
              <a:sym typeface="Symbol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Post processing</a:t>
            </a:r>
            <a:endParaRPr lang="en-US" sz="2000" dirty="0">
              <a:latin typeface="Calibri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4405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with CEA </a:t>
            </a:r>
            <a:r>
              <a:rPr lang="en-US" dirty="0" err="1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Cadarache</a:t>
            </a: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ITER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5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BC0B-4BA5-4ED7-A0EF-66FAAD8CC3D9}" type="datetime1">
              <a:rPr lang="fr-FR" smtClean="0"/>
              <a:t>12/02/2020</a:t>
            </a:fld>
            <a:endParaRPr lang="en-US"/>
          </a:p>
        </p:txBody>
      </p:sp>
      <p:sp>
        <p:nvSpPr>
          <p:cNvPr id="14" name="Rettangolo 8"/>
          <p:cNvSpPr/>
          <p:nvPr/>
        </p:nvSpPr>
        <p:spPr>
          <a:xfrm>
            <a:off x="64035" y="1492973"/>
            <a:ext cx="85842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Discussion on activities at IRFM 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/>
                <a:sym typeface="Symbol"/>
              </a:rPr>
              <a:t>Overview on mechanical analysis and criteria used for ITER and JT60sa Coils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/>
                <a:sym typeface="Symbol"/>
              </a:rPr>
              <a:t>Overview on thermo-hydraulics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/>
              <a:sym typeface="Symbol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Visit to MIFI Facility (ITER) 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/>
                <a:sym typeface="Symbol"/>
              </a:rPr>
              <a:t>Discussion on various tests performed on magnets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/>
                <a:sym typeface="Symbol"/>
              </a:rPr>
              <a:t>Discussion on tooling and preparation of small test specimens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/>
                <a:sym typeface="Symbol"/>
              </a:rPr>
              <a:t>Procurement of resin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 smtClean="0">
              <a:latin typeface="Calibri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1908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Activities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6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5254-1197-450B-8E20-FF95D319E250}" type="datetime1">
              <a:rPr lang="fr-FR" smtClean="0"/>
              <a:t>12/02/2020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76877" y="2506962"/>
            <a:ext cx="6590246" cy="2867491"/>
            <a:chOff x="1268150" y="1570529"/>
            <a:chExt cx="6590246" cy="2867491"/>
          </a:xfrm>
        </p:grpSpPr>
        <p:pic>
          <p:nvPicPr>
            <p:cNvPr id="12" name="Image 1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740" y="2093006"/>
              <a:ext cx="1760800" cy="2200999"/>
            </a:xfrm>
            <a:prstGeom prst="rect">
              <a:avLst/>
            </a:prstGeom>
          </p:spPr>
        </p:pic>
        <p:pic>
          <p:nvPicPr>
            <p:cNvPr id="14" name="Image 1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596" y="2093005"/>
              <a:ext cx="1760800" cy="2200999"/>
            </a:xfrm>
            <a:prstGeom prst="rect">
              <a:avLst/>
            </a:prstGeom>
          </p:spPr>
        </p:pic>
        <p:pic>
          <p:nvPicPr>
            <p:cNvPr id="15" name="Image 1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150" y="2093006"/>
              <a:ext cx="1760800" cy="220099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84714" y="1591395"/>
              <a:ext cx="774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       shear</a:t>
              </a:r>
              <a:endParaRPr lang="en-US" sz="1200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57279" y="1570529"/>
              <a:ext cx="11287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shear + tension</a:t>
              </a:r>
              <a:endParaRPr lang="en-US" sz="1200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7344" y="1596361"/>
              <a:ext cx="15010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shear + compression</a:t>
              </a:r>
              <a:endParaRPr lang="en-US" sz="1200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" name="Connecteur droit avec flèche 333"/>
            <p:cNvCxnSpPr/>
            <p:nvPr/>
          </p:nvCxnSpPr>
          <p:spPr>
            <a:xfrm flipV="1">
              <a:off x="2135396" y="1948989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5" name="Connecteur droit avec flèche 334"/>
            <p:cNvCxnSpPr/>
            <p:nvPr/>
          </p:nvCxnSpPr>
          <p:spPr>
            <a:xfrm>
              <a:off x="2121664" y="4149988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6" name="Connecteur droit avec flèche 333"/>
            <p:cNvCxnSpPr/>
            <p:nvPr/>
          </p:nvCxnSpPr>
          <p:spPr>
            <a:xfrm flipV="1">
              <a:off x="4674140" y="1948989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7" name="Connecteur droit avec flèche 334"/>
            <p:cNvCxnSpPr/>
            <p:nvPr/>
          </p:nvCxnSpPr>
          <p:spPr>
            <a:xfrm>
              <a:off x="4660408" y="4149988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8" name="Connecteur droit avec flèche 333"/>
            <p:cNvCxnSpPr/>
            <p:nvPr/>
          </p:nvCxnSpPr>
          <p:spPr>
            <a:xfrm flipV="1">
              <a:off x="6991728" y="1948989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9" name="Connecteur droit avec flèche 334"/>
            <p:cNvCxnSpPr/>
            <p:nvPr/>
          </p:nvCxnSpPr>
          <p:spPr>
            <a:xfrm>
              <a:off x="6977996" y="4149988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  <p:sp>
        <p:nvSpPr>
          <p:cNvPr id="30" name="ZoneTexte 3"/>
          <p:cNvSpPr txBox="1"/>
          <p:nvPr/>
        </p:nvSpPr>
        <p:spPr>
          <a:xfrm>
            <a:off x="0" y="557468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ARCAN test fixture 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1173611"/>
            <a:ext cx="8604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Contract in place with ENSTA Brest(IRDL) for testing small scale samples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/>
              <a:sym typeface="Symbol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Full field measurement using grid method</a:t>
            </a:r>
            <a:endParaRPr lang="en-US" sz="2000" dirty="0">
              <a:latin typeface="Calibri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5290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</a:t>
            </a: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– Phase 2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3"/>
          <p:cNvSpPr txBox="1"/>
          <p:nvPr/>
        </p:nvSpPr>
        <p:spPr>
          <a:xfrm>
            <a:off x="0" y="624868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of test specimen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tangolo 8"/>
          <p:cNvSpPr/>
          <p:nvPr/>
        </p:nvSpPr>
        <p:spPr>
          <a:xfrm>
            <a:off x="0" y="118068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Initial tests will be performed on 3x3 CICC type specimens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2" y="2366683"/>
            <a:ext cx="4540950" cy="3200328"/>
          </a:xfrm>
          <a:prstGeom prst="rect">
            <a:avLst/>
          </a:prstGeom>
        </p:spPr>
      </p:pic>
      <p:sp>
        <p:nvSpPr>
          <p:cNvPr id="13" name="Rettangolo 8"/>
          <p:cNvSpPr/>
          <p:nvPr/>
        </p:nvSpPr>
        <p:spPr>
          <a:xfrm>
            <a:off x="873919" y="1806018"/>
            <a:ext cx="7144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latin typeface="Calibri"/>
                <a:sym typeface="Symbol"/>
              </a:rPr>
              <a:t>Mould</a:t>
            </a:r>
            <a:r>
              <a:rPr lang="en-US" sz="2000" dirty="0" smtClean="0">
                <a:latin typeface="Calibri"/>
                <a:sym typeface="Symbol"/>
              </a:rPr>
              <a:t> to be used for the impregnation of a specimen of 88 mm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307" y="2253832"/>
            <a:ext cx="3578599" cy="2736214"/>
          </a:xfrm>
          <a:prstGeom prst="rect">
            <a:avLst/>
          </a:prstGeom>
        </p:spPr>
      </p:pic>
      <p:sp>
        <p:nvSpPr>
          <p:cNvPr id="17" name="Rettangolo 8"/>
          <p:cNvSpPr/>
          <p:nvPr/>
        </p:nvSpPr>
        <p:spPr>
          <a:xfrm>
            <a:off x="5307105" y="5083748"/>
            <a:ext cx="280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alibri"/>
                <a:sym typeface="Symbol"/>
              </a:rPr>
              <a:t>Existing </a:t>
            </a:r>
            <a:r>
              <a:rPr lang="en-US" sz="2000" dirty="0" err="1" smtClean="0">
                <a:latin typeface="Calibri"/>
                <a:sym typeface="Symbol"/>
              </a:rPr>
              <a:t>mould</a:t>
            </a:r>
            <a:r>
              <a:rPr lang="en-US" sz="2000" dirty="0" smtClean="0">
                <a:latin typeface="Calibri"/>
                <a:sym typeface="Symbol"/>
              </a:rPr>
              <a:t> to be used in CEA </a:t>
            </a:r>
            <a:r>
              <a:rPr lang="en-US" sz="2000" dirty="0" err="1" smtClean="0">
                <a:latin typeface="Calibri"/>
                <a:sym typeface="Symbol"/>
              </a:rPr>
              <a:t>Saclay</a:t>
            </a:r>
            <a:endParaRPr lang="en-US" sz="2000" dirty="0" smtClean="0">
              <a:latin typeface="Calibri"/>
              <a:sym typeface="Symbol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7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D1A-44F3-4ECC-A246-8D2F139AEF6C}" type="datetime1">
              <a:rPr lang="fr-FR" smtClean="0"/>
              <a:t>12/02/2020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61841" y="4494882"/>
            <a:ext cx="137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Procurement ongoing</a:t>
            </a:r>
            <a:endParaRPr lang="en-US" sz="16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7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Activities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3"/>
          <p:cNvSpPr txBox="1"/>
          <p:nvPr/>
        </p:nvSpPr>
        <p:spPr>
          <a:xfrm>
            <a:off x="0" y="624868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of test specimen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ttangolo 8"/>
          <p:cNvSpPr/>
          <p:nvPr/>
        </p:nvSpPr>
        <p:spPr>
          <a:xfrm>
            <a:off x="2337955" y="1228759"/>
            <a:ext cx="4887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alibri"/>
                <a:sym typeface="Symbol"/>
              </a:rPr>
              <a:t>Preparation and Machining of test specimen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56" y="1862635"/>
            <a:ext cx="2386515" cy="18374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093694" y="3714234"/>
            <a:ext cx="1344706" cy="216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494135" y="3731669"/>
            <a:ext cx="7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88 mm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260434" y="2113507"/>
            <a:ext cx="0" cy="1335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376724" y="2359778"/>
            <a:ext cx="193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(25x25x3)x3  +  (0,5x6) mm</a:t>
            </a:r>
          </a:p>
          <a:p>
            <a:r>
              <a:rPr lang="en-US" sz="1200" dirty="0" smtClean="0">
                <a:latin typeface="+mn-lt"/>
              </a:rPr>
              <a:t>(Square tube)    (Ribbon)</a:t>
            </a:r>
            <a:endParaRPr lang="en-US" sz="1200" dirty="0">
              <a:latin typeface="+mn-lt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5411358" y="2379871"/>
            <a:ext cx="1308847" cy="4328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58" y="2002991"/>
            <a:ext cx="1479519" cy="17220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39803" y="3648945"/>
            <a:ext cx="1843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10~12 mm x 4 Specimens</a:t>
            </a:r>
            <a:endParaRPr lang="en-US" sz="1200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977" y="3417993"/>
            <a:ext cx="2993857" cy="19116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22872" y="4076090"/>
            <a:ext cx="268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Glass </a:t>
            </a:r>
            <a:r>
              <a:rPr lang="en-US" sz="1600" dirty="0" err="1" smtClean="0">
                <a:solidFill>
                  <a:srgbClr val="00B050"/>
                </a:solidFill>
                <a:latin typeface="+mn-lt"/>
              </a:rPr>
              <a:t>fibre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ribbon and 25x25x3 mm tube procured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5" name="Rettangolo 8"/>
          <p:cNvSpPr/>
          <p:nvPr/>
        </p:nvSpPr>
        <p:spPr>
          <a:xfrm>
            <a:off x="0" y="538408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Resin: CTD 435A/B from MIFI (ITER) Epoxy resin used in ground insulation</a:t>
            </a:r>
          </a:p>
        </p:txBody>
      </p:sp>
      <p:sp>
        <p:nvSpPr>
          <p:cNvPr id="26" name="Rettangolo 8"/>
          <p:cNvSpPr/>
          <p:nvPr/>
        </p:nvSpPr>
        <p:spPr>
          <a:xfrm>
            <a:off x="0" y="59155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Procurement of new resin for future studies - </a:t>
            </a:r>
            <a:r>
              <a:rPr lang="en-US" sz="2000" dirty="0" smtClean="0">
                <a:solidFill>
                  <a:srgbClr val="00B050"/>
                </a:solidFill>
                <a:latin typeface="Calibri"/>
                <a:sym typeface="Symbol"/>
              </a:rPr>
              <a:t>in progress from CTD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8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9AB-8C8D-48E4-8F3D-DCEAF469B78B}" type="datetime1">
              <a:rPr lang="fr-FR" smtClean="0"/>
              <a:t>12/02/2020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3919" y="69056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performed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3"/>
          <p:cNvSpPr txBox="1"/>
          <p:nvPr/>
        </p:nvSpPr>
        <p:spPr>
          <a:xfrm>
            <a:off x="0" y="624868"/>
            <a:ext cx="6277729" cy="438582"/>
          </a:xfrm>
          <a:prstGeom prst="rect">
            <a:avLst/>
          </a:prstGeom>
          <a:solidFill>
            <a:srgbClr val="5B9BD4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75"/>
              </a:lnSpc>
            </a:pPr>
            <a:r>
              <a:rPr lang="en-US" dirty="0" smtClean="0">
                <a:solidFill>
                  <a:srgbClr val="497B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on grid method</a:t>
            </a:r>
            <a:endParaRPr lang="en-US" dirty="0">
              <a:solidFill>
                <a:srgbClr val="497B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tangolo 8"/>
          <p:cNvSpPr/>
          <p:nvPr/>
        </p:nvSpPr>
        <p:spPr>
          <a:xfrm>
            <a:off x="0" y="10705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Training on grid method by using the script in Python by processing images of existing samples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224" y="3691137"/>
            <a:ext cx="2915406" cy="1919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575736"/>
            <a:ext cx="2829758" cy="1843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549" y="3712686"/>
            <a:ext cx="2955260" cy="1927814"/>
          </a:xfrm>
          <a:prstGeom prst="rect">
            <a:avLst/>
          </a:prstGeom>
        </p:spPr>
      </p:pic>
      <p:sp>
        <p:nvSpPr>
          <p:cNvPr id="14" name="Rettangolo 8"/>
          <p:cNvSpPr/>
          <p:nvPr/>
        </p:nvSpPr>
        <p:spPr>
          <a:xfrm>
            <a:off x="0" y="572643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/>
                <a:sym typeface="Symbol"/>
              </a:rPr>
              <a:t>It was decided to use the script in MATLAB for better resolution of the results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Wide range Studies on Insulation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2700-2F48-4C19-AC37-4F3A49E9B89D}" type="slidenum">
              <a:rPr lang="en-US" smtClean="0"/>
              <a:t>9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DE72-F75D-42DA-924C-0B864BECA9E5}" type="datetime1">
              <a:rPr lang="fr-FR" smtClean="0"/>
              <a:t>12/02/2020</a:t>
            </a:fld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9" y="2005796"/>
            <a:ext cx="2036645" cy="234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50" y="1552171"/>
            <a:ext cx="2809240" cy="18288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3" idx="1"/>
          </p:cNvCxnSpPr>
          <p:nvPr/>
        </p:nvCxnSpPr>
        <p:spPr>
          <a:xfrm flipV="1">
            <a:off x="1032012" y="2466571"/>
            <a:ext cx="1996938" cy="474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8"/>
          <p:cNvSpPr/>
          <p:nvPr/>
        </p:nvSpPr>
        <p:spPr>
          <a:xfrm>
            <a:off x="2027104" y="6166786"/>
            <a:ext cx="69177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Calibri"/>
                <a:sym typeface="Symbol"/>
              </a:rPr>
              <a:t>	</a:t>
            </a:r>
            <a:r>
              <a:rPr lang="en-US" sz="1050" dirty="0" smtClean="0">
                <a:latin typeface="Calibri"/>
                <a:sym typeface="Symbol"/>
              </a:rPr>
              <a:t>				*courtesy: F.NUNIO, </a:t>
            </a:r>
            <a:r>
              <a:rPr lang="en-US" sz="1050" dirty="0">
                <a:latin typeface="Calibri"/>
                <a:sym typeface="Symbol"/>
              </a:rPr>
              <a:t>C. BADULESCU</a:t>
            </a:r>
            <a:endParaRPr lang="en-US" sz="1050" dirty="0" smtClean="0">
              <a:latin typeface="Calibri"/>
              <a:sym typeface="Symbo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752" y="4626189"/>
            <a:ext cx="162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Sample tested*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3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">
  <a:themeElements>
    <a:clrScheme name="ma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20010</TotalTime>
  <Words>980</Words>
  <Application>Microsoft Office PowerPoint</Application>
  <PresentationFormat>Affichage à l'écran (4:3)</PresentationFormat>
  <Paragraphs>221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mac</vt:lpstr>
      <vt:lpstr>Office Theme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jbennet</dc:creator>
  <cp:lastModifiedBy>BENNET Jose</cp:lastModifiedBy>
  <cp:revision>1177</cp:revision>
  <cp:lastPrinted>2018-01-30T13:29:11Z</cp:lastPrinted>
  <dcterms:created xsi:type="dcterms:W3CDTF">2003-09-24T14:30:46Z</dcterms:created>
  <dcterms:modified xsi:type="dcterms:W3CDTF">2020-02-12T08:36:36Z</dcterms:modified>
</cp:coreProperties>
</file>