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417" r:id="rId6"/>
    <p:sldId id="418" r:id="rId7"/>
    <p:sldId id="419" r:id="rId8"/>
    <p:sldId id="420" r:id="rId9"/>
    <p:sldId id="421" r:id="rId10"/>
    <p:sldId id="413" r:id="rId11"/>
    <p:sldId id="422" r:id="rId12"/>
    <p:sldId id="414" r:id="rId13"/>
    <p:sldId id="416" r:id="rId14"/>
    <p:sldId id="423" r:id="rId15"/>
  </p:sldIdLst>
  <p:sldSz cx="9144000" cy="5143500" type="screen16x9"/>
  <p:notesSz cx="6794500" cy="99314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3" autoAdjust="0"/>
    <p:restoredTop sz="77946"/>
  </p:normalViewPr>
  <p:slideViewPr>
    <p:cSldViewPr snapToGrid="0" snapToObjects="1" showGuides="1">
      <p:cViewPr varScale="1">
        <p:scale>
          <a:sx n="130" d="100"/>
          <a:sy n="130" d="100"/>
        </p:scale>
        <p:origin x="1248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11.02.2020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11/02/2020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1450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78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928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442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82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567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2199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306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187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254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4549654"/>
            <a:ext cx="679837" cy="411480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459938"/>
            <a:ext cx="7812087" cy="468356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A61A89-D1E3-8A40-82D6-9A86AEBFA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5BFF46-A721-4641-AD59-B3251C9D9E0D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38922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81" r:id="rId4"/>
    <p:sldLayoutId id="2147483673" r:id="rId5"/>
    <p:sldLayoutId id="2147483662" r:id="rId6"/>
    <p:sldLayoutId id="2147483674" r:id="rId7"/>
    <p:sldLayoutId id="2147483675" r:id="rId8"/>
    <p:sldLayoutId id="2147483682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3779" y="571961"/>
            <a:ext cx="4553397" cy="233838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Sizing and Preliminary </a:t>
            </a:r>
            <a:r>
              <a:rPr lang="en-US" sz="4400" dirty="0"/>
              <a:t>D</a:t>
            </a:r>
            <a:r>
              <a:rPr lang="en-US" sz="4400" dirty="0" smtClean="0"/>
              <a:t>esign of Feeders</a:t>
            </a:r>
            <a:endParaRPr lang="en-US" sz="3200" dirty="0"/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144" y="2910348"/>
            <a:ext cx="1385635" cy="1187173"/>
          </a:xfrm>
        </p:spPr>
        <p:txBody>
          <a:bodyPr lIns="90000">
            <a:normAutofit/>
          </a:bodyPr>
          <a:lstStyle/>
          <a:p>
            <a:pPr algn="l"/>
            <a:r>
              <a:rPr lang="fr-FR" sz="1400" b="1" dirty="0" smtClean="0"/>
              <a:t>R</a:t>
            </a:r>
            <a:r>
              <a:rPr lang="fr-FR" sz="1400" b="1" dirty="0"/>
              <a:t>.</a:t>
            </a:r>
            <a:r>
              <a:rPr lang="fr-FR" sz="1400" b="1" dirty="0" smtClean="0"/>
              <a:t> Guarino</a:t>
            </a:r>
          </a:p>
          <a:p>
            <a:pPr algn="l"/>
            <a:r>
              <a:rPr lang="fr-FR" sz="1400" b="1" dirty="0" smtClean="0"/>
              <a:t>R. Wesche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AE5AA54-9807-4542-B338-330D2FC673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3779" y="4097521"/>
            <a:ext cx="1421068" cy="1045979"/>
          </a:xfrm>
        </p:spPr>
        <p:txBody>
          <a:bodyPr lIns="90000"/>
          <a:lstStyle/>
          <a:p>
            <a:r>
              <a:rPr lang="fr-FR" b="1" dirty="0" smtClean="0"/>
              <a:t>WPMAG </a:t>
            </a:r>
          </a:p>
          <a:p>
            <a:r>
              <a:rPr lang="fr-FR" b="1" dirty="0" smtClean="0"/>
              <a:t>Final Meeting</a:t>
            </a:r>
          </a:p>
          <a:p>
            <a:r>
              <a:rPr lang="fr-FR" b="1" dirty="0" smtClean="0"/>
              <a:t>11-13 Feb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56539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904875" y="687572"/>
            <a:ext cx="7516111" cy="4262887"/>
          </a:xfrm>
        </p:spPr>
        <p:txBody>
          <a:bodyPr>
            <a:normAutofit/>
          </a:bodyPr>
          <a:lstStyle/>
          <a:p>
            <a:r>
              <a:rPr lang="en-US" dirty="0" smtClean="0"/>
              <a:t>A preliminary integration study of the feeders has been presented</a:t>
            </a:r>
          </a:p>
          <a:p>
            <a:r>
              <a:rPr lang="en-US" dirty="0" smtClean="0"/>
              <a:t>The design of 3 bus bars has been performed</a:t>
            </a:r>
          </a:p>
          <a:p>
            <a:r>
              <a:rPr lang="en-US" dirty="0" smtClean="0"/>
              <a:t>An S-bend bus bar geometry suitable for DEMO has been proposed</a:t>
            </a:r>
          </a:p>
          <a:p>
            <a:r>
              <a:rPr lang="en-US" dirty="0" smtClean="0"/>
              <a:t>A structural verification of the bus bar (including maximum load on HTS current leads) has been performed</a:t>
            </a:r>
          </a:p>
          <a:p>
            <a:r>
              <a:rPr lang="en-US" dirty="0" smtClean="0"/>
              <a:t>An outline of the bus bar support structure has been proposed</a:t>
            </a:r>
          </a:p>
          <a:p>
            <a:r>
              <a:rPr lang="en-US" dirty="0" smtClean="0"/>
              <a:t>The outline designs of the HTS current leads have been prepared (also based on the simulation of a loss of flow accident)</a:t>
            </a:r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 smtClean="0"/>
              <a:t>WPMAG Final Meeting 2019 / Sizing and preliminary design of feeders</a:t>
            </a:r>
            <a:endParaRPr lang="fr-FR" dirty="0"/>
          </a:p>
        </p:txBody>
      </p:sp>
      <p:sp>
        <p:nvSpPr>
          <p:cNvPr id="10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/>
          <a:lstStyle/>
          <a:p>
            <a:r>
              <a:rPr lang="fr-FR" dirty="0" smtClean="0"/>
              <a:t>R. Guarino / R. Wesche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71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56539"/>
          </a:xfrm>
        </p:spPr>
        <p:txBody>
          <a:bodyPr/>
          <a:lstStyle/>
          <a:p>
            <a:r>
              <a:rPr lang="en-US" dirty="0" smtClean="0"/>
              <a:t>Future Work (2020 Task)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904875" y="687572"/>
            <a:ext cx="7516111" cy="4262887"/>
          </a:xfrm>
        </p:spPr>
        <p:txBody>
          <a:bodyPr>
            <a:normAutofit/>
          </a:bodyPr>
          <a:lstStyle/>
          <a:p>
            <a:r>
              <a:rPr lang="en-US" dirty="0" smtClean="0"/>
              <a:t>Conceptual design of the bus bar cable</a:t>
            </a:r>
          </a:p>
          <a:p>
            <a:r>
              <a:rPr lang="en-US" dirty="0" smtClean="0"/>
              <a:t>Conceptual study of alternative in-cryostat bus bar designs (e.g. HTS)</a:t>
            </a:r>
          </a:p>
          <a:p>
            <a:r>
              <a:rPr lang="en-US" dirty="0" smtClean="0"/>
              <a:t>Preliminary design of HTS bus bars to the power supply (Al bus bars used in ITER)</a:t>
            </a:r>
          </a:p>
          <a:p>
            <a:r>
              <a:rPr lang="en-US" dirty="0" smtClean="0"/>
              <a:t>Considerations on bus bar joints and terminations (including review of ITER solutions)</a:t>
            </a:r>
            <a:endParaRPr lang="en-US" dirty="0" smtClean="0"/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 smtClean="0"/>
              <a:t>WPMAG Final Meeting 2019 / Sizing and preliminary design of feeders</a:t>
            </a:r>
            <a:endParaRPr lang="fr-FR" dirty="0"/>
          </a:p>
        </p:txBody>
      </p:sp>
      <p:sp>
        <p:nvSpPr>
          <p:cNvPr id="10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/>
          <a:lstStyle/>
          <a:p>
            <a:r>
              <a:rPr lang="fr-FR" dirty="0" smtClean="0"/>
              <a:t>R. Guarino / R. Wesche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76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56539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904875" y="687572"/>
            <a:ext cx="7726363" cy="4262887"/>
          </a:xfrm>
        </p:spPr>
        <p:txBody>
          <a:bodyPr>
            <a:normAutofit/>
          </a:bodyPr>
          <a:lstStyle/>
          <a:p>
            <a:r>
              <a:rPr lang="en-US" dirty="0"/>
              <a:t>WPMAG Task “EXTRA – Sizing and Preliminary Design of Feeders” (MAG-2.4-T007)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EPFL SPC works on sizing of the bus bars and HTS current leads</a:t>
            </a:r>
          </a:p>
          <a:p>
            <a:pPr lvl="1"/>
            <a:r>
              <a:rPr lang="en-US" dirty="0" smtClean="0"/>
              <a:t>POLITO studies heat loads and cooling</a:t>
            </a:r>
          </a:p>
          <a:p>
            <a:pPr lvl="1"/>
            <a:endParaRPr lang="en-US" dirty="0"/>
          </a:p>
          <a:p>
            <a:r>
              <a:rPr lang="en-US" dirty="0" smtClean="0"/>
              <a:t>Work done at EPFL SPC:</a:t>
            </a:r>
          </a:p>
          <a:p>
            <a:pPr lvl="1"/>
            <a:r>
              <a:rPr lang="en-US" dirty="0"/>
              <a:t>preliminary 3D arrangement of the feeders within DEMO tokamak</a:t>
            </a:r>
          </a:p>
          <a:p>
            <a:pPr lvl="1"/>
            <a:r>
              <a:rPr lang="en-US" dirty="0" smtClean="0"/>
              <a:t>preliminary sizing of the bus bars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reliminary evaluation of the mechanical loads and </a:t>
            </a:r>
            <a:r>
              <a:rPr lang="en-US" dirty="0"/>
              <a:t>support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outline </a:t>
            </a:r>
            <a:r>
              <a:rPr lang="en-US" dirty="0"/>
              <a:t>design of the HTS current leads</a:t>
            </a:r>
          </a:p>
          <a:p>
            <a:pPr lvl="1"/>
            <a:endParaRPr lang="en-US" dirty="0" smtClean="0"/>
          </a:p>
        </p:txBody>
      </p:sp>
      <p:sp>
        <p:nvSpPr>
          <p:cNvPr id="10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 smtClean="0"/>
              <a:t>WPMAG Final Meeting 2019 / Sizing and preliminary design of feeders</a:t>
            </a:r>
            <a:endParaRPr lang="fr-FR" dirty="0"/>
          </a:p>
        </p:txBody>
      </p:sp>
      <p:sp>
        <p:nvSpPr>
          <p:cNvPr id="11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/>
          <a:lstStyle/>
          <a:p>
            <a:r>
              <a:rPr lang="fr-FR" dirty="0" smtClean="0"/>
              <a:t>R. Guarino / R. Wesche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84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904875" y="687572"/>
            <a:ext cx="7726363" cy="4262887"/>
          </a:xfrm>
        </p:spPr>
        <p:txBody>
          <a:bodyPr/>
          <a:lstStyle/>
          <a:p>
            <a:r>
              <a:rPr lang="fr-FR" dirty="0" smtClean="0"/>
              <a:t>First </a:t>
            </a:r>
            <a:r>
              <a:rPr lang="en-US" dirty="0" smtClean="0"/>
              <a:t>iteration based on scaling up linearly the ITER design</a:t>
            </a:r>
          </a:p>
          <a:p>
            <a:r>
              <a:rPr lang="en-US" dirty="0" smtClean="0"/>
              <a:t>Feeders positioned at the B4 and L2 levels of the tokamak building</a:t>
            </a:r>
          </a:p>
          <a:p>
            <a:pPr marL="176213" indent="-176213"/>
            <a:r>
              <a:rPr lang="en-US" dirty="0" smtClean="0"/>
              <a:t>Fixing the coil terminal joint positions and preliminary bus bar routing </a:t>
            </a:r>
          </a:p>
          <a:p>
            <a:pPr marL="3590925" indent="-176213"/>
            <a:endParaRPr lang="en-US" dirty="0" smtClean="0"/>
          </a:p>
          <a:p>
            <a:pPr marL="3590925" indent="-176213"/>
            <a:r>
              <a:rPr lang="en-US" dirty="0" smtClean="0"/>
              <a:t>Our proposal based on current cryostat design:</a:t>
            </a:r>
          </a:p>
          <a:p>
            <a:pPr marL="3933825" lvl="1" indent="-176213"/>
            <a:r>
              <a:rPr lang="en-US" dirty="0" smtClean="0"/>
              <a:t>16 TF feeders, 6 CS feeders, PF6 feeder @ B4 level</a:t>
            </a:r>
          </a:p>
          <a:p>
            <a:pPr marL="3933825" lvl="1" indent="-176213"/>
            <a:r>
              <a:rPr lang="en-US" dirty="0" smtClean="0"/>
              <a:t>PF1 to PF5 feeder @ L2 level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9" y="1779226"/>
            <a:ext cx="3463894" cy="320073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56539"/>
          </a:xfrm>
        </p:spPr>
        <p:txBody>
          <a:bodyPr/>
          <a:lstStyle/>
          <a:p>
            <a:r>
              <a:rPr lang="en-US" dirty="0" smtClean="0"/>
              <a:t>Feeder Integration Studies</a:t>
            </a:r>
            <a:endParaRPr lang="en-US" dirty="0"/>
          </a:p>
        </p:txBody>
      </p:sp>
      <p:sp>
        <p:nvSpPr>
          <p:cNvPr id="20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 smtClean="0"/>
              <a:t>WPMAG Final Meeting 2019 / Sizing and preliminary design of feeders</a:t>
            </a:r>
            <a:endParaRPr lang="fr-FR" dirty="0"/>
          </a:p>
        </p:txBody>
      </p:sp>
      <p:sp>
        <p:nvSpPr>
          <p:cNvPr id="21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/>
          <a:lstStyle/>
          <a:p>
            <a:r>
              <a:rPr lang="fr-FR" dirty="0" smtClean="0"/>
              <a:t>R. Guarino / R. Wesche </a:t>
            </a:r>
            <a:endParaRPr lang="fr-FR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731342" y="4569445"/>
            <a:ext cx="1010264" cy="0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693568" y="4426780"/>
            <a:ext cx="2032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SBB/CTB/DB</a:t>
            </a:r>
            <a:r>
              <a:rPr lang="fr-FR" dirty="0" smtClean="0"/>
              <a:t> assembly</a:t>
            </a:r>
            <a:endParaRPr lang="de-CH" dirty="0"/>
          </a:p>
        </p:txBody>
      </p:sp>
      <p:sp>
        <p:nvSpPr>
          <p:cNvPr id="24" name="Rectangle 23"/>
          <p:cNvSpPr/>
          <p:nvPr/>
        </p:nvSpPr>
        <p:spPr>
          <a:xfrm>
            <a:off x="3136303" y="3675966"/>
            <a:ext cx="532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CFT</a:t>
            </a:r>
            <a:endParaRPr lang="de-CH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448232" y="3902076"/>
            <a:ext cx="752168" cy="655176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5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904875" y="687572"/>
            <a:ext cx="7726363" cy="4262887"/>
          </a:xfrm>
        </p:spPr>
        <p:txBody>
          <a:bodyPr>
            <a:normAutofit/>
          </a:bodyPr>
          <a:lstStyle/>
          <a:p>
            <a:r>
              <a:rPr lang="en-US" dirty="0" smtClean="0"/>
              <a:t>3D electromagnetic FE simulations for magnetic field along bus bars</a:t>
            </a:r>
          </a:p>
          <a:p>
            <a:r>
              <a:rPr lang="en-US" dirty="0" smtClean="0"/>
              <a:t>3 bus </a:t>
            </a:r>
            <a:r>
              <a:rPr lang="en-US" dirty="0"/>
              <a:t>bar </a:t>
            </a:r>
            <a:r>
              <a:rPr lang="en-US" dirty="0" smtClean="0"/>
              <a:t>designs </a:t>
            </a:r>
            <a:r>
              <a:rPr lang="en-US" dirty="0"/>
              <a:t>based on </a:t>
            </a:r>
            <a:r>
              <a:rPr lang="en-US" dirty="0" smtClean="0"/>
              <a:t>worst-case operational conditions</a:t>
            </a:r>
          </a:p>
          <a:p>
            <a:r>
              <a:rPr lang="en-US" dirty="0" smtClean="0"/>
              <a:t>(ITER </a:t>
            </a:r>
            <a:r>
              <a:rPr lang="en-US" dirty="0"/>
              <a:t>design is based on 1 main bus bar and 1 correction coil bus </a:t>
            </a:r>
            <a:r>
              <a:rPr lang="en-US" dirty="0" smtClean="0"/>
              <a:t>bar)</a:t>
            </a:r>
            <a:endParaRPr lang="en-US" dirty="0"/>
          </a:p>
          <a:p>
            <a:r>
              <a:rPr lang="fr-FR" dirty="0" smtClean="0"/>
              <a:t>NbTi-Cu bus bars:</a:t>
            </a:r>
          </a:p>
          <a:p>
            <a:pPr lvl="1"/>
            <a:r>
              <a:rPr lang="fr-FR" dirty="0"/>
              <a:t>m</a:t>
            </a:r>
            <a:r>
              <a:rPr lang="fr-FR" dirty="0" smtClean="0"/>
              <a:t>aximum </a:t>
            </a:r>
            <a:r>
              <a:rPr lang="fr-FR" dirty="0" err="1" smtClean="0"/>
              <a:t>adiabatic</a:t>
            </a:r>
            <a:r>
              <a:rPr lang="fr-FR" dirty="0" smtClean="0"/>
              <a:t> hot spot temperature 250 K, temperature </a:t>
            </a:r>
            <a:r>
              <a:rPr lang="fr-FR" dirty="0" err="1" smtClean="0"/>
              <a:t>margin</a:t>
            </a:r>
            <a:r>
              <a:rPr lang="fr-FR" dirty="0" smtClean="0"/>
              <a:t> 2.5 K</a:t>
            </a:r>
          </a:p>
          <a:p>
            <a:pPr lvl="1"/>
            <a:r>
              <a:rPr lang="fr-FR" dirty="0" err="1"/>
              <a:t>c</a:t>
            </a:r>
            <a:r>
              <a:rPr lang="fr-FR" dirty="0" err="1" smtClean="0"/>
              <a:t>urrent</a:t>
            </a:r>
            <a:r>
              <a:rPr lang="fr-FR" dirty="0" smtClean="0"/>
              <a:t> </a:t>
            </a:r>
            <a:r>
              <a:rPr lang="fr-FR" dirty="0" err="1" smtClean="0"/>
              <a:t>discharge</a:t>
            </a:r>
            <a:r>
              <a:rPr lang="fr-FR" dirty="0" smtClean="0"/>
              <a:t> time 2</a:t>
            </a:r>
            <a:r>
              <a:rPr lang="el-G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endParaRPr lang="fr-FR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 smtClean="0"/>
              <a:t>2 mm </a:t>
            </a:r>
            <a:r>
              <a:rPr lang="fr-FR" dirty="0" err="1" smtClean="0"/>
              <a:t>stainless</a:t>
            </a:r>
            <a:r>
              <a:rPr lang="fr-FR" dirty="0" smtClean="0"/>
              <a:t> </a:t>
            </a:r>
            <a:r>
              <a:rPr lang="fr-FR" dirty="0" err="1" smtClean="0"/>
              <a:t>steel</a:t>
            </a:r>
            <a:r>
              <a:rPr lang="fr-FR" dirty="0" smtClean="0"/>
              <a:t> jacket + 6 mm 30 kV </a:t>
            </a:r>
            <a:r>
              <a:rPr lang="fr-FR" dirty="0" err="1" smtClean="0"/>
              <a:t>insulation</a:t>
            </a:r>
            <a:endParaRPr lang="fr-FR" dirty="0"/>
          </a:p>
          <a:p>
            <a:pPr marL="342900" lvl="1" indent="0">
              <a:buNone/>
            </a:pP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56539"/>
          </a:xfrm>
        </p:spPr>
        <p:txBody>
          <a:bodyPr/>
          <a:lstStyle/>
          <a:p>
            <a:r>
              <a:rPr lang="en-US" dirty="0" smtClean="0"/>
              <a:t>Bus Bar Design</a:t>
            </a:r>
            <a:endParaRPr lang="en-US" dirty="0"/>
          </a:p>
        </p:txBody>
      </p:sp>
      <p:sp>
        <p:nvSpPr>
          <p:cNvPr id="13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 smtClean="0"/>
              <a:t>WPMAG Final Meeting 2019 / Sizing and preliminary design of feeders</a:t>
            </a:r>
            <a:endParaRPr lang="fr-FR" dirty="0"/>
          </a:p>
        </p:txBody>
      </p:sp>
      <p:sp>
        <p:nvSpPr>
          <p:cNvPr id="14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/>
          <a:lstStyle/>
          <a:p>
            <a:r>
              <a:rPr lang="fr-FR" dirty="0" smtClean="0"/>
              <a:t>R. Guarino / R. Wesche </a:t>
            </a:r>
            <a:endParaRPr lang="fr-FR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896476"/>
              </p:ext>
            </p:extLst>
          </p:nvPr>
        </p:nvGraphicFramePr>
        <p:xfrm>
          <a:off x="1063398" y="2963402"/>
          <a:ext cx="561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000">
                  <a:extLst>
                    <a:ext uri="{9D8B030D-6E8A-4147-A177-3AD203B41FA5}">
                      <a16:colId xmlns:a16="http://schemas.microsoft.com/office/drawing/2014/main" val="15025851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705806616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9041822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627534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TF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CS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893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i="1" dirty="0" smtClean="0"/>
                        <a:t>I</a:t>
                      </a:r>
                      <a:r>
                        <a:rPr lang="en-US" b="0" i="1" baseline="-25000" dirty="0" smtClean="0"/>
                        <a:t>op</a:t>
                      </a:r>
                      <a:endParaRPr lang="de-CH" b="0" i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66.0 kA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46.3 kA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59.0 kA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926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i="1" dirty="0" smtClean="0"/>
                        <a:t>B</a:t>
                      </a:r>
                      <a:r>
                        <a:rPr lang="en-US" b="0" i="1" baseline="-25000" dirty="0" smtClean="0"/>
                        <a:t>tot</a:t>
                      </a:r>
                      <a:r>
                        <a:rPr lang="en-US" b="0" dirty="0" smtClean="0"/>
                        <a:t> (background</a:t>
                      </a:r>
                      <a:r>
                        <a:rPr lang="en-US" b="0" baseline="0" dirty="0" smtClean="0"/>
                        <a:t> + self)</a:t>
                      </a:r>
                      <a:endParaRPr lang="de-CH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 T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 T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 T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393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</a:t>
                      </a:r>
                      <a:endParaRPr lang="fr-FR" b="0" i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 s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s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s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316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i="1" dirty="0" err="1" smtClean="0"/>
                        <a:t>D</a:t>
                      </a:r>
                      <a:r>
                        <a:rPr lang="en-US" b="0" i="1" baseline="-25000" dirty="0" err="1" smtClean="0"/>
                        <a:t>tot</a:t>
                      </a:r>
                      <a:endParaRPr lang="de-CH" b="0" i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62.4 mm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52.7 mm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52.6 mm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372733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5"/>
          <a:stretch/>
        </p:blipFill>
        <p:spPr>
          <a:xfrm>
            <a:off x="6758659" y="2636016"/>
            <a:ext cx="1872579" cy="226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56539"/>
          </a:xfrm>
        </p:spPr>
        <p:txBody>
          <a:bodyPr/>
          <a:lstStyle/>
          <a:p>
            <a:r>
              <a:rPr lang="en-US" dirty="0" smtClean="0"/>
              <a:t>Bus Bar Mechanics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904875" y="687572"/>
            <a:ext cx="7726363" cy="4262887"/>
          </a:xfrm>
        </p:spPr>
        <p:txBody>
          <a:bodyPr>
            <a:normAutofit/>
          </a:bodyPr>
          <a:lstStyle/>
          <a:p>
            <a:r>
              <a:rPr lang="fr-FR" dirty="0" smtClean="0"/>
              <a:t>S-</a:t>
            </a:r>
            <a:r>
              <a:rPr lang="fr-FR" dirty="0" err="1" smtClean="0"/>
              <a:t>bend</a:t>
            </a:r>
            <a:r>
              <a:rPr lang="fr-FR" dirty="0" smtClean="0"/>
              <a:t> bus bar (</a:t>
            </a:r>
            <a:r>
              <a:rPr lang="fr-FR" dirty="0" err="1" smtClean="0"/>
              <a:t>from</a:t>
            </a:r>
            <a:r>
              <a:rPr lang="fr-FR" dirty="0" smtClean="0"/>
              <a:t> ITER) for </a:t>
            </a:r>
            <a:r>
              <a:rPr lang="fr-FR" dirty="0" err="1" smtClean="0"/>
              <a:t>reducing</a:t>
            </a:r>
            <a:r>
              <a:rPr lang="fr-FR" dirty="0" smtClean="0"/>
              <a:t> cool-down </a:t>
            </a:r>
            <a:r>
              <a:rPr lang="fr-FR" dirty="0" err="1" smtClean="0"/>
              <a:t>loads</a:t>
            </a:r>
            <a:r>
              <a:rPr lang="fr-FR" dirty="0" smtClean="0"/>
              <a:t> on HTS </a:t>
            </a:r>
            <a:r>
              <a:rPr lang="fr-FR" dirty="0" err="1" smtClean="0"/>
              <a:t>CLs</a:t>
            </a:r>
            <a:r>
              <a:rPr lang="fr-FR" dirty="0" smtClean="0"/>
              <a:t> </a:t>
            </a:r>
          </a:p>
          <a:p>
            <a:r>
              <a:rPr lang="fr-FR" dirty="0" smtClean="0"/>
              <a:t>S-</a:t>
            </a:r>
            <a:r>
              <a:rPr lang="fr-FR" dirty="0" err="1" smtClean="0"/>
              <a:t>bend</a:t>
            </a:r>
            <a:r>
              <a:rPr lang="fr-FR" dirty="0" smtClean="0"/>
              <a:t> </a:t>
            </a:r>
            <a:r>
              <a:rPr lang="fr-FR" dirty="0" err="1" smtClean="0"/>
              <a:t>geometry</a:t>
            </a:r>
            <a:r>
              <a:rPr lang="fr-FR" dirty="0" smtClean="0"/>
              <a:t> </a:t>
            </a:r>
            <a:r>
              <a:rPr lang="fr-FR" dirty="0" err="1" smtClean="0"/>
              <a:t>suitable</a:t>
            </a:r>
            <a:r>
              <a:rPr lang="fr-FR" dirty="0" smtClean="0"/>
              <a:t> for the </a:t>
            </a:r>
            <a:r>
              <a:rPr lang="fr-FR" dirty="0" err="1" smtClean="0"/>
              <a:t>proposed</a:t>
            </a:r>
            <a:r>
              <a:rPr lang="fr-FR" dirty="0" smtClean="0"/>
              <a:t> 3 DEMO bus bars: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342900" lvl="1" indent="0">
              <a:buNone/>
            </a:pPr>
            <a:endParaRPr lang="fr-FR" dirty="0" smtClean="0"/>
          </a:p>
          <a:p>
            <a:pPr marL="342900" lvl="1" indent="0">
              <a:buNone/>
            </a:pPr>
            <a:endParaRPr lang="fr-FR" dirty="0" smtClean="0"/>
          </a:p>
          <a:p>
            <a:r>
              <a:rPr lang="fr-FR" dirty="0" err="1" smtClean="0"/>
              <a:t>Overall</a:t>
            </a:r>
            <a:r>
              <a:rPr lang="fr-FR" dirty="0" smtClean="0"/>
              <a:t> </a:t>
            </a:r>
            <a:r>
              <a:rPr lang="fr-FR" dirty="0" err="1" smtClean="0"/>
              <a:t>mechanical</a:t>
            </a:r>
            <a:r>
              <a:rPr lang="fr-FR" dirty="0" smtClean="0"/>
              <a:t> </a:t>
            </a:r>
            <a:r>
              <a:rPr lang="fr-FR" dirty="0" err="1" smtClean="0"/>
              <a:t>loads</a:t>
            </a:r>
            <a:r>
              <a:rPr lang="fr-FR" dirty="0" smtClean="0"/>
              <a:t> on the HTS </a:t>
            </a:r>
            <a:r>
              <a:rPr lang="fr-FR" dirty="0" err="1" smtClean="0"/>
              <a:t>current</a:t>
            </a:r>
            <a:r>
              <a:rPr lang="fr-FR" dirty="0" smtClean="0"/>
              <a:t> leads: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ool-down </a:t>
            </a:r>
            <a:r>
              <a:rPr lang="fr-FR" dirty="0" err="1" smtClean="0"/>
              <a:t>load</a:t>
            </a:r>
            <a:r>
              <a:rPr lang="fr-FR" dirty="0" smtClean="0"/>
              <a:t> 1.5÷3.1 kN (≈79 mm </a:t>
            </a:r>
            <a:r>
              <a:rPr lang="fr-FR" dirty="0" err="1" smtClean="0"/>
              <a:t>displacement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 smtClean="0"/>
              <a:t>Lorentz forces due to background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1.4÷5.5 kN/m</a:t>
            </a:r>
          </a:p>
          <a:p>
            <a:pPr lvl="1"/>
            <a:r>
              <a:rPr lang="fr-FR" dirty="0" smtClean="0"/>
              <a:t>Lorentz forces due to self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1.2÷2.2 kN/m</a:t>
            </a:r>
          </a:p>
          <a:p>
            <a:pPr lvl="1"/>
            <a:r>
              <a:rPr lang="fr-FR" dirty="0" err="1"/>
              <a:t>n</a:t>
            </a:r>
            <a:r>
              <a:rPr lang="fr-FR" dirty="0" err="1" smtClean="0"/>
              <a:t>egligible</a:t>
            </a:r>
            <a:r>
              <a:rPr lang="fr-FR" dirty="0" smtClean="0"/>
              <a:t> bus bar </a:t>
            </a:r>
            <a:r>
              <a:rPr lang="fr-FR" dirty="0" err="1" smtClean="0"/>
              <a:t>weight</a:t>
            </a:r>
            <a:r>
              <a:rPr lang="fr-FR" dirty="0" smtClean="0"/>
              <a:t> (&lt; 0.2 kN/m)</a:t>
            </a:r>
            <a:endParaRPr lang="fr-FR" dirty="0"/>
          </a:p>
          <a:p>
            <a:pPr lvl="1"/>
            <a:r>
              <a:rPr lang="fr-FR" dirty="0" smtClean="0"/>
              <a:t>total </a:t>
            </a:r>
            <a:r>
              <a:rPr lang="fr-FR" dirty="0" err="1" smtClean="0"/>
              <a:t>load</a:t>
            </a:r>
            <a:r>
              <a:rPr lang="fr-FR" dirty="0" smtClean="0"/>
              <a:t> on HTS </a:t>
            </a:r>
            <a:r>
              <a:rPr lang="fr-FR" dirty="0" err="1" smtClean="0"/>
              <a:t>current</a:t>
            </a:r>
            <a:r>
              <a:rPr lang="fr-FR" dirty="0" smtClean="0"/>
              <a:t> leads 2÷4 kN (&lt; 5 kN as </a:t>
            </a:r>
            <a:r>
              <a:rPr lang="fr-FR" dirty="0" err="1" smtClean="0"/>
              <a:t>prescribed</a:t>
            </a:r>
            <a:r>
              <a:rPr lang="fr-FR" dirty="0" smtClean="0"/>
              <a:t> in ITER) </a:t>
            </a:r>
          </a:p>
          <a:p>
            <a:r>
              <a:rPr lang="fr-FR" dirty="0" err="1" smtClean="0"/>
              <a:t>Verification</a:t>
            </a:r>
            <a:r>
              <a:rPr lang="fr-FR" dirty="0" smtClean="0"/>
              <a:t> of the jacket and </a:t>
            </a:r>
            <a:r>
              <a:rPr lang="fr-FR" dirty="0" err="1" smtClean="0"/>
              <a:t>insulation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according</a:t>
            </a:r>
            <a:r>
              <a:rPr lang="fr-FR" dirty="0" smtClean="0"/>
              <a:t> to ITER SDC)</a:t>
            </a:r>
          </a:p>
        </p:txBody>
      </p:sp>
      <p:sp>
        <p:nvSpPr>
          <p:cNvPr id="13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 smtClean="0"/>
              <a:t>WPMAG Final Meeting 2019 / Sizing and preliminary design of feeders</a:t>
            </a:r>
            <a:endParaRPr lang="fr-FR" dirty="0"/>
          </a:p>
        </p:txBody>
      </p:sp>
      <p:sp>
        <p:nvSpPr>
          <p:cNvPr id="14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/>
          <a:lstStyle/>
          <a:p>
            <a:r>
              <a:rPr lang="fr-FR" dirty="0" smtClean="0"/>
              <a:t>R. Guarino / R. Wesche </a:t>
            </a:r>
            <a:endParaRPr lang="fr-F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7" b="18292"/>
          <a:stretch/>
        </p:blipFill>
        <p:spPr bwMode="auto">
          <a:xfrm>
            <a:off x="2751069" y="1489357"/>
            <a:ext cx="3641863" cy="1209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3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2"/>
          <a:stretch/>
        </p:blipFill>
        <p:spPr>
          <a:xfrm>
            <a:off x="4396623" y="3267099"/>
            <a:ext cx="3454170" cy="1646142"/>
          </a:xfrm>
          <a:prstGeom prst="rect">
            <a:avLst/>
          </a:prstGeom>
        </p:spPr>
      </p:pic>
      <p:sp>
        <p:nvSpPr>
          <p:cNvPr id="14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/>
          <a:lstStyle/>
          <a:p>
            <a:r>
              <a:rPr lang="fr-FR" dirty="0" smtClean="0"/>
              <a:t>R. Guarino / R. Wesche </a:t>
            </a:r>
            <a:endParaRPr lang="fr-FR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085115" y="1824324"/>
            <a:ext cx="2369826" cy="3047803"/>
            <a:chOff x="1085114" y="1563688"/>
            <a:chExt cx="2572485" cy="3308440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085114" y="1563688"/>
              <a:ext cx="2572485" cy="3308440"/>
              <a:chOff x="1729257" y="1563688"/>
              <a:chExt cx="2356046" cy="303008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6" t="5089" r="51700"/>
              <a:stretch/>
            </p:blipFill>
            <p:spPr bwMode="auto">
              <a:xfrm>
                <a:off x="1729257" y="1563688"/>
                <a:ext cx="2356046" cy="303008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669458" y="1703439"/>
                <a:ext cx="1253613" cy="5604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30" t="71994" r="10912" b="13452"/>
            <a:stretch/>
          </p:blipFill>
          <p:spPr bwMode="auto">
            <a:xfrm>
              <a:off x="2499851" y="1716278"/>
              <a:ext cx="961903" cy="56041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56539"/>
          </a:xfrm>
        </p:spPr>
        <p:txBody>
          <a:bodyPr/>
          <a:lstStyle/>
          <a:p>
            <a:r>
              <a:rPr lang="en-US" dirty="0" smtClean="0"/>
              <a:t>Bus Bar Support Structure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904875" y="687572"/>
            <a:ext cx="7796673" cy="4262887"/>
          </a:xfrm>
        </p:spPr>
        <p:txBody>
          <a:bodyPr>
            <a:normAutofit/>
          </a:bodyPr>
          <a:lstStyle/>
          <a:p>
            <a:r>
              <a:rPr lang="fr-FR" dirty="0" smtClean="0"/>
              <a:t>Total </a:t>
            </a:r>
            <a:r>
              <a:rPr lang="fr-FR" dirty="0" err="1" smtClean="0"/>
              <a:t>load</a:t>
            </a:r>
            <a:r>
              <a:rPr lang="fr-FR" dirty="0" smtClean="0"/>
              <a:t> on the bus bars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 of the distance </a:t>
            </a:r>
            <a:r>
              <a:rPr lang="fr-FR" i="1" dirty="0" smtClean="0"/>
              <a:t>x</a:t>
            </a:r>
          </a:p>
          <a:p>
            <a:r>
              <a:rPr lang="fr-FR" dirty="0" smtClean="0"/>
              <a:t>PREMAG scenario </a:t>
            </a:r>
            <a:r>
              <a:rPr lang="fr-FR" dirty="0" err="1" smtClean="0"/>
              <a:t>represents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case (</a:t>
            </a:r>
            <a:r>
              <a:rPr lang="fr-FR" dirty="0" err="1" smtClean="0"/>
              <a:t>from</a:t>
            </a:r>
            <a:r>
              <a:rPr lang="fr-FR" dirty="0" smtClean="0"/>
              <a:t> 3D FE simulations)</a:t>
            </a:r>
          </a:p>
          <a:p>
            <a:r>
              <a:rPr lang="fr-FR" dirty="0" err="1" smtClean="0"/>
              <a:t>Linearly</a:t>
            </a:r>
            <a:r>
              <a:rPr lang="fr-FR" dirty="0" smtClean="0"/>
              <a:t> </a:t>
            </a:r>
            <a:r>
              <a:rPr lang="fr-FR" dirty="0" err="1" smtClean="0"/>
              <a:t>increasing</a:t>
            </a:r>
            <a:r>
              <a:rPr lang="fr-FR" dirty="0" smtClean="0"/>
              <a:t> arrangement of the bus bar supports (as in ITER)</a:t>
            </a:r>
          </a:p>
          <a:p>
            <a:pPr marL="3230563"/>
            <a:r>
              <a:rPr lang="fr-FR" dirty="0" err="1" smtClean="0"/>
              <a:t>Proposed</a:t>
            </a:r>
            <a:r>
              <a:rPr lang="fr-FR" dirty="0" smtClean="0"/>
              <a:t> support inter-distance:</a:t>
            </a:r>
          </a:p>
          <a:p>
            <a:pPr marL="3573463" lvl="1"/>
            <a:r>
              <a:rPr lang="fr-FR" dirty="0"/>
              <a:t>(</a:t>
            </a:r>
            <a:r>
              <a:rPr lang="fr-FR" i="1" dirty="0"/>
              <a:t>x </a:t>
            </a:r>
            <a:r>
              <a:rPr lang="fr-FR" dirty="0"/>
              <a:t>= 0 m at the </a:t>
            </a:r>
            <a:r>
              <a:rPr lang="fr-FR" dirty="0" err="1"/>
              <a:t>coil</a:t>
            </a:r>
            <a:r>
              <a:rPr lang="fr-FR" dirty="0"/>
              <a:t> terminal joint in </a:t>
            </a:r>
            <a:r>
              <a:rPr lang="fr-FR" dirty="0" smtClean="0"/>
              <a:t>cryostat)</a:t>
            </a:r>
            <a:endParaRPr lang="fr-FR" dirty="0"/>
          </a:p>
          <a:p>
            <a:pPr marL="3573463" lvl="1"/>
            <a:r>
              <a:rPr lang="fr-FR" dirty="0" smtClean="0"/>
              <a:t>TF bus bars </a:t>
            </a:r>
            <a:r>
              <a:rPr lang="fr-FR" dirty="0" err="1" smtClean="0"/>
              <a:t>from</a:t>
            </a:r>
            <a:r>
              <a:rPr lang="fr-FR" dirty="0"/>
              <a:t> </a:t>
            </a:r>
            <a:r>
              <a:rPr lang="fr-FR" dirty="0" smtClean="0"/>
              <a:t>0.8 to 1.6 m</a:t>
            </a:r>
          </a:p>
          <a:p>
            <a:pPr marL="3573463" lvl="1"/>
            <a:r>
              <a:rPr lang="fr-FR" dirty="0" smtClean="0"/>
              <a:t>CS bus bars </a:t>
            </a:r>
            <a:r>
              <a:rPr lang="fr-FR" dirty="0" err="1" smtClean="0"/>
              <a:t>from</a:t>
            </a:r>
            <a:r>
              <a:rPr lang="fr-FR" dirty="0" smtClean="0"/>
              <a:t> 0.6 to 1.6 m</a:t>
            </a:r>
          </a:p>
          <a:p>
            <a:pPr marL="3573463" lvl="1"/>
            <a:r>
              <a:rPr lang="fr-FR" dirty="0" smtClean="0"/>
              <a:t>PF bus bars </a:t>
            </a:r>
            <a:r>
              <a:rPr lang="fr-FR" dirty="0" err="1" smtClean="0"/>
              <a:t>from</a:t>
            </a:r>
            <a:r>
              <a:rPr lang="fr-FR" dirty="0" smtClean="0"/>
              <a:t> 0.6 to 1.4 m</a:t>
            </a:r>
          </a:p>
          <a:p>
            <a:pPr marL="3573463" lvl="1"/>
            <a:r>
              <a:rPr lang="fr-FR" dirty="0"/>
              <a:t>m</a:t>
            </a:r>
            <a:r>
              <a:rPr lang="fr-FR" dirty="0" smtClean="0"/>
              <a:t>aximum </a:t>
            </a:r>
            <a:r>
              <a:rPr lang="fr-FR" dirty="0" err="1" smtClean="0"/>
              <a:t>lateral</a:t>
            </a:r>
            <a:r>
              <a:rPr lang="fr-FR" dirty="0" smtClean="0"/>
              <a:t> </a:t>
            </a:r>
            <a:r>
              <a:rPr lang="fr-FR" dirty="0" err="1" smtClean="0"/>
              <a:t>displacement</a:t>
            </a:r>
            <a:r>
              <a:rPr lang="fr-FR" dirty="0" smtClean="0"/>
              <a:t> &lt; 5.0 mm</a:t>
            </a:r>
          </a:p>
        </p:txBody>
      </p:sp>
      <p:sp>
        <p:nvSpPr>
          <p:cNvPr id="13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 smtClean="0"/>
              <a:t>WPMAG Final Meeting 2019 / Sizing and preliminary design of feeders</a:t>
            </a:r>
            <a:endParaRPr lang="fr-FR" dirty="0"/>
          </a:p>
        </p:txBody>
      </p:sp>
      <p:sp>
        <p:nvSpPr>
          <p:cNvPr id="16" name="Textfeld 3"/>
          <p:cNvSpPr txBox="1"/>
          <p:nvPr/>
        </p:nvSpPr>
        <p:spPr>
          <a:xfrm>
            <a:off x="1929440" y="3196421"/>
            <a:ext cx="230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dirty="0" smtClean="0"/>
              <a:t>istribution of </a:t>
            </a:r>
          </a:p>
          <a:p>
            <a:r>
              <a:rPr lang="en-US" sz="1400" dirty="0" smtClean="0"/>
              <a:t>the total load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745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904875" y="687572"/>
            <a:ext cx="7726363" cy="4262887"/>
          </a:xfrm>
        </p:spPr>
        <p:txBody>
          <a:bodyPr/>
          <a:lstStyle/>
          <a:p>
            <a:r>
              <a:rPr lang="en-US" dirty="0" smtClean="0"/>
              <a:t>TF coils (8 or 16 sectors): 	66 kA HTS current leads (16 or 32 CLs)</a:t>
            </a:r>
          </a:p>
          <a:p>
            <a:r>
              <a:rPr lang="en-US" dirty="0" smtClean="0"/>
              <a:t>CS coils:				47 kA HTS current leads (12 CLs)</a:t>
            </a:r>
          </a:p>
          <a:p>
            <a:r>
              <a:rPr lang="en-US" dirty="0" smtClean="0"/>
              <a:t>PF coils:				59 kA HTS current leads (6 CLs)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56539"/>
          </a:xfrm>
        </p:spPr>
        <p:txBody>
          <a:bodyPr/>
          <a:lstStyle/>
          <a:p>
            <a:r>
              <a:rPr lang="en-US" dirty="0" smtClean="0"/>
              <a:t>Outline Design of HTS Current Leads</a:t>
            </a:r>
            <a:endParaRPr lang="en-US" dirty="0"/>
          </a:p>
        </p:txBody>
      </p:sp>
      <p:sp>
        <p:nvSpPr>
          <p:cNvPr id="10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 smtClean="0"/>
              <a:t>WPMAG Final Meeting 2019 / Sizing and preliminary design of feeders</a:t>
            </a:r>
            <a:endParaRPr lang="fr-FR" dirty="0"/>
          </a:p>
        </p:txBody>
      </p:sp>
      <p:sp>
        <p:nvSpPr>
          <p:cNvPr id="11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/>
          <a:lstStyle/>
          <a:p>
            <a:r>
              <a:rPr lang="fr-FR" dirty="0" smtClean="0"/>
              <a:t>R. Guarino / R. Wesche </a:t>
            </a:r>
            <a:endParaRPr lang="fr-FR" dirty="0"/>
          </a:p>
        </p:txBody>
      </p:sp>
      <p:pic>
        <p:nvPicPr>
          <p:cNvPr id="12" name="Grafik 5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" r="-42" b="31649"/>
          <a:stretch/>
        </p:blipFill>
        <p:spPr bwMode="auto">
          <a:xfrm>
            <a:off x="1635760" y="2197202"/>
            <a:ext cx="5872480" cy="2533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020999" y="4164657"/>
            <a:ext cx="276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ketch of the proposed </a:t>
            </a:r>
          </a:p>
          <a:p>
            <a:r>
              <a:rPr lang="en-US" sz="1400" dirty="0" smtClean="0"/>
              <a:t>66 kA TF current lead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49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068" y="721086"/>
            <a:ext cx="6993001" cy="431568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 smtClean="0"/>
              <a:t>WPMAG Final Meeting 2019 / Sizing and preliminary design of feeders</a:t>
            </a:r>
            <a:endParaRPr lang="fr-FR" dirty="0"/>
          </a:p>
        </p:txBody>
      </p:sp>
      <p:sp>
        <p:nvSpPr>
          <p:cNvPr id="11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/>
          <a:lstStyle/>
          <a:p>
            <a:r>
              <a:rPr lang="fr-FR" dirty="0" smtClean="0"/>
              <a:t>R. Guarino / R. Wesche </a:t>
            </a:r>
            <a:endParaRPr lang="fr-FR" dirty="0"/>
          </a:p>
        </p:txBody>
      </p:sp>
      <p:pic>
        <p:nvPicPr>
          <p:cNvPr id="17" name="Inhaltsplatzhalter 1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04093" y="638306"/>
            <a:ext cx="2700076" cy="209952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 rot="17773337">
            <a:off x="5129710" y="2033767"/>
            <a:ext cx="10866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384 s after loss of flow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5710265" y="3624353"/>
            <a:ext cx="2177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 smtClean="0">
                <a:solidFill>
                  <a:srgbClr val="00B050"/>
                </a:solidFill>
              </a:rPr>
              <a:t>T</a:t>
            </a:r>
            <a:r>
              <a:rPr lang="de-CH" i="1" baseline="-25000" dirty="0" smtClean="0">
                <a:solidFill>
                  <a:srgbClr val="00B050"/>
                </a:solidFill>
              </a:rPr>
              <a:t>max</a:t>
            </a:r>
            <a:r>
              <a:rPr lang="de-CH" dirty="0" smtClean="0">
                <a:solidFill>
                  <a:srgbClr val="00B050"/>
                </a:solidFill>
              </a:rPr>
              <a:t>(HEX) </a:t>
            </a:r>
            <a:r>
              <a:rPr lang="de-CH" dirty="0" smtClean="0">
                <a:solidFill>
                  <a:srgbClr val="00B050"/>
                </a:solidFill>
                <a:sym typeface="Symbol" panose="05050102010706020507" pitchFamily="18" charset="2"/>
              </a:rPr>
              <a:t> 433 K </a:t>
            </a:r>
          </a:p>
          <a:p>
            <a:r>
              <a:rPr lang="de-CH" i="1" dirty="0" smtClean="0">
                <a:solidFill>
                  <a:srgbClr val="00B050"/>
                </a:solidFill>
                <a:sym typeface="Symbol" panose="05050102010706020507" pitchFamily="18" charset="2"/>
              </a:rPr>
              <a:t>T</a:t>
            </a:r>
            <a:r>
              <a:rPr lang="de-CH" i="1" baseline="-25000" dirty="0" smtClean="0">
                <a:solidFill>
                  <a:srgbClr val="00B050"/>
                </a:solidFill>
                <a:sym typeface="Symbol" panose="05050102010706020507" pitchFamily="18" charset="2"/>
              </a:rPr>
              <a:t>max</a:t>
            </a:r>
            <a:r>
              <a:rPr lang="de-CH" dirty="0" smtClean="0">
                <a:solidFill>
                  <a:srgbClr val="00B050"/>
                </a:solidFill>
                <a:sym typeface="Symbol" panose="05050102010706020507" pitchFamily="18" charset="2"/>
              </a:rPr>
              <a:t>(HTSM)  160 K 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endParaRPr lang="de-CH" dirty="0">
              <a:solidFill>
                <a:srgbClr val="00B05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286044" y="4164142"/>
            <a:ext cx="40720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i="1" baseline="-25000" dirty="0" smtClean="0">
                <a:solidFill>
                  <a:srgbClr val="FF0000"/>
                </a:solidFill>
              </a:rPr>
              <a:t>Cu</a:t>
            </a:r>
            <a:r>
              <a:rPr lang="en-US" dirty="0" smtClean="0">
                <a:solidFill>
                  <a:srgbClr val="FF0000"/>
                </a:solidFill>
              </a:rPr>
              <a:t>(HEX) needs to be limited to 16 A/mm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56539"/>
          </a:xfrm>
        </p:spPr>
        <p:txBody>
          <a:bodyPr/>
          <a:lstStyle/>
          <a:p>
            <a:r>
              <a:rPr lang="en-US" dirty="0" smtClean="0"/>
              <a:t>Simulation of a Loss of Flow Accident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556539"/>
          </a:xfrm>
        </p:spPr>
        <p:txBody>
          <a:bodyPr/>
          <a:lstStyle/>
          <a:p>
            <a:r>
              <a:rPr lang="en-US" dirty="0" smtClean="0"/>
              <a:t>Outline Design of HTS Current Leads</a:t>
            </a:r>
            <a:endParaRPr lang="en-US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473262"/>
              </p:ext>
            </p:extLst>
          </p:nvPr>
        </p:nvGraphicFramePr>
        <p:xfrm>
          <a:off x="904874" y="751798"/>
          <a:ext cx="7726364" cy="3926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940">
                  <a:extLst>
                    <a:ext uri="{9D8B030D-6E8A-4147-A177-3AD203B41FA5}">
                      <a16:colId xmlns:a16="http://schemas.microsoft.com/office/drawing/2014/main" val="2951162169"/>
                    </a:ext>
                  </a:extLst>
                </a:gridCol>
                <a:gridCol w="1531088">
                  <a:extLst>
                    <a:ext uri="{9D8B030D-6E8A-4147-A177-3AD203B41FA5}">
                      <a16:colId xmlns:a16="http://schemas.microsoft.com/office/drawing/2014/main" val="2566243097"/>
                    </a:ext>
                  </a:extLst>
                </a:gridCol>
                <a:gridCol w="1481470">
                  <a:extLst>
                    <a:ext uri="{9D8B030D-6E8A-4147-A177-3AD203B41FA5}">
                      <a16:colId xmlns:a16="http://schemas.microsoft.com/office/drawing/2014/main" val="1419132628"/>
                    </a:ext>
                  </a:extLst>
                </a:gridCol>
                <a:gridCol w="1542866">
                  <a:extLst>
                    <a:ext uri="{9D8B030D-6E8A-4147-A177-3AD203B41FA5}">
                      <a16:colId xmlns:a16="http://schemas.microsoft.com/office/drawing/2014/main" val="840716954"/>
                    </a:ext>
                  </a:extLst>
                </a:gridCol>
              </a:tblGrid>
              <a:tr h="467414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66 </a:t>
                      </a:r>
                      <a:r>
                        <a:rPr lang="de-CH" dirty="0" err="1" smtClean="0"/>
                        <a:t>kA</a:t>
                      </a:r>
                      <a:r>
                        <a:rPr lang="de-CH" dirty="0" smtClean="0"/>
                        <a:t> CL (TF)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47 </a:t>
                      </a:r>
                      <a:r>
                        <a:rPr lang="de-CH" dirty="0" err="1" smtClean="0"/>
                        <a:t>kA</a:t>
                      </a:r>
                      <a:r>
                        <a:rPr lang="de-CH" dirty="0" smtClean="0"/>
                        <a:t> CL (CS)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59 </a:t>
                      </a:r>
                      <a:r>
                        <a:rPr lang="de-CH" dirty="0" err="1" smtClean="0"/>
                        <a:t>kA</a:t>
                      </a:r>
                      <a:r>
                        <a:rPr lang="de-CH" dirty="0" smtClean="0"/>
                        <a:t> CL (PF)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4149054"/>
                  </a:ext>
                </a:extLst>
              </a:tr>
              <a:tr h="385822">
                <a:tc>
                  <a:txBody>
                    <a:bodyPr/>
                    <a:lstStyle/>
                    <a:p>
                      <a:r>
                        <a:rPr lang="de-CH" i="1" dirty="0" err="1" smtClean="0"/>
                        <a:t>T</a:t>
                      </a:r>
                      <a:r>
                        <a:rPr lang="de-CH" i="1" baseline="-25000" dirty="0" err="1" smtClean="0"/>
                        <a:t>cold</a:t>
                      </a:r>
                      <a:r>
                        <a:rPr lang="de-CH" baseline="0" dirty="0" smtClean="0"/>
                        <a:t> (K)  / </a:t>
                      </a:r>
                      <a:r>
                        <a:rPr lang="de-CH" i="1" baseline="0" dirty="0" err="1" smtClean="0"/>
                        <a:t>T</a:t>
                      </a:r>
                      <a:r>
                        <a:rPr lang="de-CH" i="1" baseline="-25000" dirty="0" err="1" smtClean="0"/>
                        <a:t>warm</a:t>
                      </a:r>
                      <a:r>
                        <a:rPr lang="de-CH" baseline="0" dirty="0" smtClean="0"/>
                        <a:t> (K)  / </a:t>
                      </a:r>
                      <a:r>
                        <a:rPr lang="de-CH" i="1" baseline="0" dirty="0" err="1" smtClean="0"/>
                        <a:t>dQ</a:t>
                      </a:r>
                      <a:r>
                        <a:rPr lang="de-CH" baseline="0" dirty="0" smtClean="0"/>
                        <a:t>/</a:t>
                      </a:r>
                      <a:r>
                        <a:rPr lang="de-CH" i="1" baseline="0" dirty="0" err="1" smtClean="0"/>
                        <a:t>dt</a:t>
                      </a:r>
                      <a:r>
                        <a:rPr lang="de-CH" baseline="0" dirty="0" smtClean="0"/>
                        <a:t> (W)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5  /  65  /  14.14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 /  65  /  7.23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 /  65</a:t>
                      </a:r>
                      <a:r>
                        <a:rPr lang="en-US" baseline="0" dirty="0" smtClean="0"/>
                        <a:t>  /  8.74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9177467"/>
                  </a:ext>
                </a:extLst>
              </a:tr>
              <a:tr h="352986">
                <a:tc>
                  <a:txBody>
                    <a:bodyPr/>
                    <a:lstStyle/>
                    <a:p>
                      <a:r>
                        <a:rPr lang="de-CH" i="1" dirty="0" smtClean="0"/>
                        <a:t>T</a:t>
                      </a:r>
                      <a:r>
                        <a:rPr lang="de-CH" i="1" baseline="-25000" dirty="0" smtClean="0"/>
                        <a:t>He,in</a:t>
                      </a:r>
                      <a:r>
                        <a:rPr lang="de-CH" dirty="0" smtClean="0"/>
                        <a:t> (K) / </a:t>
                      </a:r>
                      <a:r>
                        <a:rPr lang="de-CH" i="1" dirty="0" err="1" smtClean="0"/>
                        <a:t>dm</a:t>
                      </a:r>
                      <a:r>
                        <a:rPr lang="de-CH" dirty="0" smtClean="0"/>
                        <a:t>/</a:t>
                      </a:r>
                      <a:r>
                        <a:rPr lang="de-CH" i="1" dirty="0" err="1" smtClean="0"/>
                        <a:t>dt</a:t>
                      </a:r>
                      <a:r>
                        <a:rPr lang="de-CH" dirty="0" smtClean="0"/>
                        <a:t> (g/s)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50  /  4.34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 /  3.09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 /  3.90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718117"/>
                  </a:ext>
                </a:extLst>
              </a:tr>
              <a:tr h="435076">
                <a:tc>
                  <a:txBody>
                    <a:bodyPr/>
                    <a:lstStyle/>
                    <a:p>
                      <a:r>
                        <a:rPr lang="de-CH" i="1" dirty="0" err="1" smtClean="0"/>
                        <a:t>N</a:t>
                      </a:r>
                      <a:r>
                        <a:rPr lang="de-CH" i="1" baseline="-25000" dirty="0" err="1" smtClean="0"/>
                        <a:t>stacks</a:t>
                      </a:r>
                      <a:r>
                        <a:rPr lang="de-CH" dirty="0" smtClean="0"/>
                        <a:t> / </a:t>
                      </a:r>
                      <a:r>
                        <a:rPr lang="de-CH" i="1" dirty="0" smtClean="0"/>
                        <a:t>N</a:t>
                      </a:r>
                      <a:r>
                        <a:rPr lang="de-CH" i="1" baseline="-25000" dirty="0" smtClean="0"/>
                        <a:t>RE-123</a:t>
                      </a:r>
                      <a:r>
                        <a:rPr lang="de-CH" dirty="0" smtClean="0"/>
                        <a:t> / </a:t>
                      </a:r>
                      <a:r>
                        <a:rPr lang="de-CH" i="1" dirty="0" smtClean="0"/>
                        <a:t>N</a:t>
                      </a:r>
                      <a:r>
                        <a:rPr lang="de-CH" i="1" baseline="-25000" dirty="0" smtClean="0"/>
                        <a:t>brass</a:t>
                      </a:r>
                      <a:endParaRPr lang="de-CH" i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30  /  210  /  210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 /  140  /  140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 /  180  /  180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704439"/>
                  </a:ext>
                </a:extLst>
              </a:tr>
              <a:tr h="361195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rgbClr val="0070C0"/>
                          </a:solidFill>
                        </a:rPr>
                        <a:t>RE-123</a:t>
                      </a:r>
                      <a:r>
                        <a:rPr lang="de-CH" dirty="0" smtClean="0"/>
                        <a:t> / </a:t>
                      </a:r>
                      <a:r>
                        <a:rPr lang="de-CH" dirty="0" smtClean="0">
                          <a:solidFill>
                            <a:srgbClr val="FF0000"/>
                          </a:solidFill>
                        </a:rPr>
                        <a:t>brass </a:t>
                      </a:r>
                      <a:r>
                        <a:rPr lang="de-CH" dirty="0" err="1" smtClean="0">
                          <a:solidFill>
                            <a:srgbClr val="FF0000"/>
                          </a:solidFill>
                        </a:rPr>
                        <a:t>tapes</a:t>
                      </a:r>
                      <a:r>
                        <a:rPr lang="de-CH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CH" dirty="0" smtClean="0"/>
                        <a:t>(</a:t>
                      </a:r>
                      <a:r>
                        <a:rPr lang="de-CH" i="1" dirty="0" smtClean="0"/>
                        <a:t>w</a:t>
                      </a:r>
                      <a:r>
                        <a:rPr lang="de-CH" baseline="0" dirty="0" smtClean="0"/>
                        <a:t> x </a:t>
                      </a:r>
                      <a:r>
                        <a:rPr lang="de-CH" i="1" baseline="0" dirty="0" smtClean="0"/>
                        <a:t>t</a:t>
                      </a:r>
                      <a:r>
                        <a:rPr lang="de-CH" baseline="0" dirty="0" smtClean="0"/>
                        <a:t>) (mm</a:t>
                      </a:r>
                      <a:r>
                        <a:rPr lang="de-CH" baseline="30000" dirty="0" smtClean="0"/>
                        <a:t>2</a:t>
                      </a:r>
                      <a:r>
                        <a:rPr lang="de-CH" baseline="0" dirty="0" smtClean="0"/>
                        <a:t>)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12 x </a:t>
                      </a:r>
                      <a:r>
                        <a:rPr lang="de-CH" dirty="0" smtClean="0">
                          <a:solidFill>
                            <a:srgbClr val="0070C0"/>
                          </a:solidFill>
                        </a:rPr>
                        <a:t>0.07 </a:t>
                      </a:r>
                      <a:r>
                        <a:rPr lang="de-CH" dirty="0" smtClean="0"/>
                        <a:t> /  </a:t>
                      </a:r>
                      <a:r>
                        <a:rPr lang="de-CH" dirty="0" smtClean="0">
                          <a:solidFill>
                            <a:srgbClr val="FF0000"/>
                          </a:solidFill>
                        </a:rPr>
                        <a:t>0.8</a:t>
                      </a:r>
                      <a:endParaRPr lang="de-CH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12 x </a:t>
                      </a:r>
                      <a:r>
                        <a:rPr lang="de-CH" dirty="0" smtClean="0">
                          <a:solidFill>
                            <a:srgbClr val="0070C0"/>
                          </a:solidFill>
                        </a:rPr>
                        <a:t>0.07 </a:t>
                      </a:r>
                      <a:r>
                        <a:rPr lang="de-CH" dirty="0" smtClean="0"/>
                        <a:t> /  </a:t>
                      </a:r>
                      <a:r>
                        <a:rPr lang="de-CH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12 x </a:t>
                      </a:r>
                      <a:r>
                        <a:rPr lang="de-CH" dirty="0" smtClean="0">
                          <a:solidFill>
                            <a:srgbClr val="0070C0"/>
                          </a:solidFill>
                        </a:rPr>
                        <a:t>0.07 </a:t>
                      </a:r>
                      <a:r>
                        <a:rPr lang="de-CH" dirty="0" smtClean="0"/>
                        <a:t> /  </a:t>
                      </a:r>
                      <a:r>
                        <a:rPr lang="de-CH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369646"/>
                  </a:ext>
                </a:extLst>
              </a:tr>
              <a:tr h="394031">
                <a:tc>
                  <a:txBody>
                    <a:bodyPr/>
                    <a:lstStyle/>
                    <a:p>
                      <a:r>
                        <a:rPr lang="de-CH" i="1" dirty="0" smtClean="0"/>
                        <a:t>D</a:t>
                      </a:r>
                      <a:r>
                        <a:rPr lang="de-CH" i="1" baseline="-25000" dirty="0" smtClean="0"/>
                        <a:t>i</a:t>
                      </a:r>
                      <a:r>
                        <a:rPr lang="de-CH" i="1" dirty="0" smtClean="0"/>
                        <a:t> </a:t>
                      </a:r>
                      <a:r>
                        <a:rPr lang="de-CH" dirty="0" smtClean="0"/>
                        <a:t>/ </a:t>
                      </a:r>
                      <a:r>
                        <a:rPr lang="de-CH" i="1" dirty="0" smtClean="0"/>
                        <a:t>D</a:t>
                      </a:r>
                      <a:r>
                        <a:rPr lang="de-CH" i="1" baseline="-25000" dirty="0" smtClean="0"/>
                        <a:t>o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steel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support</a:t>
                      </a:r>
                      <a:r>
                        <a:rPr lang="de-CH" dirty="0" smtClean="0"/>
                        <a:t> (mm)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150  /  170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140  /  155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150.9  /  165.1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879993"/>
                  </a:ext>
                </a:extLst>
              </a:tr>
              <a:tr h="385823">
                <a:tc>
                  <a:txBody>
                    <a:bodyPr/>
                    <a:lstStyle/>
                    <a:p>
                      <a:r>
                        <a:rPr lang="de-CH" i="1" dirty="0" smtClean="0"/>
                        <a:t>L</a:t>
                      </a:r>
                      <a:r>
                        <a:rPr lang="de-CH" i="1" baseline="-25000" dirty="0" smtClean="0"/>
                        <a:t>eff</a:t>
                      </a:r>
                      <a:r>
                        <a:rPr lang="de-CH" dirty="0" smtClean="0"/>
                        <a:t> HTS </a:t>
                      </a:r>
                      <a:r>
                        <a:rPr lang="de-CH" dirty="0" err="1" smtClean="0"/>
                        <a:t>module</a:t>
                      </a:r>
                      <a:r>
                        <a:rPr lang="de-CH" dirty="0" smtClean="0"/>
                        <a:t> (mm)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400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927514"/>
                  </a:ext>
                </a:extLst>
              </a:tr>
              <a:tr h="410448">
                <a:tc>
                  <a:txBody>
                    <a:bodyPr/>
                    <a:lstStyle/>
                    <a:p>
                      <a:r>
                        <a:rPr lang="de-CH" i="1" dirty="0" smtClean="0"/>
                        <a:t>D</a:t>
                      </a:r>
                      <a:r>
                        <a:rPr lang="de-CH" i="1" baseline="-25000" dirty="0" smtClean="0"/>
                        <a:t>i</a:t>
                      </a:r>
                      <a:r>
                        <a:rPr lang="de-CH" dirty="0" smtClean="0"/>
                        <a:t> / </a:t>
                      </a:r>
                      <a:r>
                        <a:rPr lang="de-CH" i="1" dirty="0" smtClean="0"/>
                        <a:t>D</a:t>
                      </a:r>
                      <a:r>
                        <a:rPr lang="de-CH" i="1" baseline="-25000" dirty="0" smtClean="0"/>
                        <a:t>o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steel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tube</a:t>
                      </a:r>
                      <a:r>
                        <a:rPr lang="de-CH" dirty="0" smtClean="0"/>
                        <a:t> HX (mm)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190  /  200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  /  170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  /  190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9097171"/>
                  </a:ext>
                </a:extLst>
              </a:tr>
              <a:tr h="344162">
                <a:tc>
                  <a:txBody>
                    <a:bodyPr/>
                    <a:lstStyle/>
                    <a:p>
                      <a:r>
                        <a:rPr lang="de-CH" i="1" dirty="0" smtClean="0"/>
                        <a:t>A</a:t>
                      </a:r>
                      <a:r>
                        <a:rPr lang="de-CH" i="1" baseline="-25000" dirty="0" smtClean="0"/>
                        <a:t>Cu</a:t>
                      </a:r>
                      <a:r>
                        <a:rPr lang="de-CH" dirty="0" smtClean="0"/>
                        <a:t> (mm</a:t>
                      </a:r>
                      <a:r>
                        <a:rPr lang="de-CH" baseline="30000" dirty="0" smtClean="0"/>
                        <a:t>2</a:t>
                      </a:r>
                      <a:r>
                        <a:rPr lang="de-CH" dirty="0" smtClean="0"/>
                        <a:t>) / </a:t>
                      </a:r>
                      <a:r>
                        <a:rPr lang="de-CH" i="1" dirty="0" smtClean="0"/>
                        <a:t>L</a:t>
                      </a:r>
                      <a:r>
                        <a:rPr lang="de-CH" i="1" baseline="-25000" dirty="0" smtClean="0"/>
                        <a:t>eff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Cu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wires</a:t>
                      </a:r>
                      <a:r>
                        <a:rPr lang="de-CH" dirty="0" smtClean="0"/>
                        <a:t> (mm)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4125  /  626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2938  /  628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3688  /  634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7213789"/>
                  </a:ext>
                </a:extLst>
              </a:tr>
              <a:tr h="389570">
                <a:tc>
                  <a:txBody>
                    <a:bodyPr/>
                    <a:lstStyle/>
                    <a:p>
                      <a:r>
                        <a:rPr lang="de-CH" i="1" dirty="0" smtClean="0"/>
                        <a:t>N</a:t>
                      </a:r>
                      <a:r>
                        <a:rPr lang="de-CH" i="1" baseline="-25000" dirty="0" smtClean="0"/>
                        <a:t>wires</a:t>
                      </a:r>
                      <a:r>
                        <a:rPr lang="de-CH" dirty="0" smtClean="0"/>
                        <a:t> (</a:t>
                      </a:r>
                      <a:r>
                        <a:rPr lang="de-CH" i="1" dirty="0" smtClean="0"/>
                        <a:t>D</a:t>
                      </a:r>
                      <a:r>
                        <a:rPr lang="de-CH" dirty="0" smtClean="0"/>
                        <a:t> = 0.1 mm) / </a:t>
                      </a:r>
                      <a:r>
                        <a:rPr lang="de-CH" i="1" dirty="0" smtClean="0"/>
                        <a:t>RRR</a:t>
                      </a:r>
                      <a:r>
                        <a:rPr lang="de-CH" dirty="0" smtClean="0"/>
                        <a:t> </a:t>
                      </a:r>
                      <a:r>
                        <a:rPr lang="de-CH" dirty="0" err="1" smtClean="0"/>
                        <a:t>Cu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525210  /  90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374014  /  90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469506  /  90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9006188"/>
                  </a:ext>
                </a:extLst>
              </a:tr>
            </a:tbl>
          </a:graphicData>
        </a:graphic>
      </p:graphicFrame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 smtClean="0"/>
              <a:t>WPMAG Final Meeting 2019 / Sizing and preliminary design of feeders</a:t>
            </a:r>
            <a:endParaRPr lang="fr-FR" dirty="0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/>
          <a:lstStyle/>
          <a:p>
            <a:r>
              <a:rPr lang="fr-FR" dirty="0" smtClean="0"/>
              <a:t>R. Guarino / R. Wesche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2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ADDCDA-3DFF-476E-AE9E-38C4DA62B4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A7CB31-E4DC-4063-BDCD-36DC5F1DA1C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EC99A6-5E64-4A2A-9ABF-C3A21F434F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1061</Words>
  <Application>Microsoft Office PowerPoint</Application>
  <PresentationFormat>On-screen Show (16:9)</PresentationFormat>
  <Paragraphs>184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Demi Cond</vt:lpstr>
      <vt:lpstr>Roboto Black</vt:lpstr>
      <vt:lpstr>Symbol</vt:lpstr>
      <vt:lpstr>Wingdings</vt:lpstr>
      <vt:lpstr>Thème Office</vt:lpstr>
      <vt:lpstr>Sizing and Preliminary Design of Feeders</vt:lpstr>
      <vt:lpstr>Introduction</vt:lpstr>
      <vt:lpstr>Feeder Integration Studies</vt:lpstr>
      <vt:lpstr>Bus Bar Design</vt:lpstr>
      <vt:lpstr>Bus Bar Mechanics</vt:lpstr>
      <vt:lpstr>Bus Bar Support Structure</vt:lpstr>
      <vt:lpstr>Outline Design of HTS Current Leads</vt:lpstr>
      <vt:lpstr>Simulation of a Loss of Flow Accident</vt:lpstr>
      <vt:lpstr>Outline Design of HTS Current Leads</vt:lpstr>
      <vt:lpstr>Summary</vt:lpstr>
      <vt:lpstr>Future Work (2020 Task)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Guarino Roberto</cp:lastModifiedBy>
  <cp:revision>360</cp:revision>
  <cp:lastPrinted>2019-09-26T07:10:19Z</cp:lastPrinted>
  <dcterms:created xsi:type="dcterms:W3CDTF">2019-04-02T06:24:35Z</dcterms:created>
  <dcterms:modified xsi:type="dcterms:W3CDTF">2020-02-11T08:51:15Z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  <property fmtid="{D5CDD505-2E9C-101B-9397-08002B2CF9AE}" pid="3" name="EPFLUsage">
    <vt:lpwstr>1;#Public|bed90794-060d-40e3-8efd-fc84c2f09e8f</vt:lpwstr>
  </property>
</Properties>
</file>