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  <p:sldMasterId id="2147483712" r:id="rId5"/>
    <p:sldMasterId id="2147483724" r:id="rId6"/>
  </p:sldMasterIdLst>
  <p:notesMasterIdLst>
    <p:notesMasterId r:id="rId17"/>
  </p:notesMasterIdLst>
  <p:handoutMasterIdLst>
    <p:handoutMasterId r:id="rId18"/>
  </p:handoutMasterIdLst>
  <p:sldIdLst>
    <p:sldId id="285" r:id="rId7"/>
    <p:sldId id="300" r:id="rId8"/>
    <p:sldId id="308" r:id="rId9"/>
    <p:sldId id="291" r:id="rId10"/>
    <p:sldId id="311" r:id="rId11"/>
    <p:sldId id="309" r:id="rId12"/>
    <p:sldId id="312" r:id="rId13"/>
    <p:sldId id="310" r:id="rId14"/>
    <p:sldId id="301" r:id="rId15"/>
    <p:sldId id="263" r:id="rId16"/>
  </p:sldIdLst>
  <p:sldSz cx="12192000" cy="6858000"/>
  <p:notesSz cx="7099300" cy="1023461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5535" userDrawn="1">
          <p15:clr>
            <a:srgbClr val="A4A3A4"/>
          </p15:clr>
        </p15:guide>
        <p15:guide id="12" pos="5443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pos="412" userDrawn="1">
          <p15:clr>
            <a:srgbClr val="A4A3A4"/>
          </p15:clr>
        </p15:guide>
        <p15:guide id="18" pos="7380" userDrawn="1">
          <p15:clr>
            <a:srgbClr val="A4A3A4"/>
          </p15:clr>
        </p15:guide>
        <p15:guide id="19" pos="7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54CC"/>
    <a:srgbClr val="C9151E"/>
    <a:srgbClr val="BB141B"/>
    <a:srgbClr val="71BF44"/>
    <a:srgbClr val="BC141C"/>
    <a:srgbClr val="B5131B"/>
    <a:srgbClr val="C2141C"/>
    <a:srgbClr val="A3091B"/>
    <a:srgbClr val="D8161F"/>
    <a:srgbClr val="DF1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345" autoAdjust="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1620"/>
        <p:guide pos="2880"/>
        <p:guide orient="horz" pos="3083"/>
        <p:guide pos="309"/>
        <p:guide orient="horz" pos="2074"/>
        <p:guide pos="5535"/>
        <p:guide pos="5443"/>
        <p:guide orient="horz" pos="2160"/>
        <p:guide orient="horz" pos="4111"/>
        <p:guide orient="horz" pos="2765"/>
        <p:guide pos="3840"/>
        <p:guide pos="412"/>
        <p:guide pos="7380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2436" y="-114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481E118-1CEA-43E8-BD51-A8A2CBD62889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0389419-4E28-4B58-9AA2-383238311FDA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277938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0" tIns="47960" rIns="95920" bIns="4796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5920" tIns="47960" rIns="95920" bIns="4796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3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22719" y="1358084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367" y="1358085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1310932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02399" y="1358085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6228757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B755FE5F-FBAE-4CEA-8895-84E4F212E5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8757" y="1358084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8" name="Espace réservé pour une image  4">
            <a:extLst>
              <a:ext uri="{FF2B5EF4-FFF2-40B4-BE49-F238E27FC236}">
                <a16:creationId xmlns:a16="http://schemas.microsoft.com/office/drawing/2014/main" id="{22ADC67F-E797-4291-A8E3-0F55CBC9501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22719" y="2599419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8B209393-3874-4ED2-8083-767200A49E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33367" y="2599420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30" name="Connecteur droit 9">
            <a:extLst>
              <a:ext uri="{FF2B5EF4-FFF2-40B4-BE49-F238E27FC236}">
                <a16:creationId xmlns:a16="http://schemas.microsoft.com/office/drawing/2014/main" id="{89635DC8-0DE1-45BF-B660-9978E7ECF557}"/>
              </a:ext>
            </a:extLst>
          </p:cNvPr>
          <p:cNvCxnSpPr/>
          <p:nvPr userDrawn="1"/>
        </p:nvCxnSpPr>
        <p:spPr>
          <a:xfrm flipH="1">
            <a:off x="1310932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Espace réservé du texte 7">
            <a:extLst>
              <a:ext uri="{FF2B5EF4-FFF2-40B4-BE49-F238E27FC236}">
                <a16:creationId xmlns:a16="http://schemas.microsoft.com/office/drawing/2014/main" id="{9946E2AE-62D6-4FF6-ADAD-DB3C797B84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02399" y="2599420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51" name="Connecteur droit 11">
            <a:extLst>
              <a:ext uri="{FF2B5EF4-FFF2-40B4-BE49-F238E27FC236}">
                <a16:creationId xmlns:a16="http://schemas.microsoft.com/office/drawing/2014/main" id="{F1FD97AF-E44C-4020-83DE-C9ED10C337D5}"/>
              </a:ext>
            </a:extLst>
          </p:cNvPr>
          <p:cNvCxnSpPr/>
          <p:nvPr userDrawn="1"/>
        </p:nvCxnSpPr>
        <p:spPr>
          <a:xfrm flipH="1">
            <a:off x="6228757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Espace réservé pour une image  4">
            <a:extLst>
              <a:ext uri="{FF2B5EF4-FFF2-40B4-BE49-F238E27FC236}">
                <a16:creationId xmlns:a16="http://schemas.microsoft.com/office/drawing/2014/main" id="{C7A6CB66-2EE7-4D61-B8D8-B792649D951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28757" y="2599419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59" name="Espace réservé pour une image  4">
            <a:extLst>
              <a:ext uri="{FF2B5EF4-FFF2-40B4-BE49-F238E27FC236}">
                <a16:creationId xmlns:a16="http://schemas.microsoft.com/office/drawing/2014/main" id="{3796C7BE-5840-414D-923B-EAC0AD681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22719" y="3979165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0" name="Espace réservé du texte 7">
            <a:extLst>
              <a:ext uri="{FF2B5EF4-FFF2-40B4-BE49-F238E27FC236}">
                <a16:creationId xmlns:a16="http://schemas.microsoft.com/office/drawing/2014/main" id="{CE59C844-7624-436B-B75F-12C324F168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33367" y="3979166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1" name="Connecteur droit 9">
            <a:extLst>
              <a:ext uri="{FF2B5EF4-FFF2-40B4-BE49-F238E27FC236}">
                <a16:creationId xmlns:a16="http://schemas.microsoft.com/office/drawing/2014/main" id="{9B1F7315-6020-43F3-A5F2-9D49CFABB18F}"/>
              </a:ext>
            </a:extLst>
          </p:cNvPr>
          <p:cNvCxnSpPr/>
          <p:nvPr userDrawn="1"/>
        </p:nvCxnSpPr>
        <p:spPr>
          <a:xfrm flipH="1">
            <a:off x="1310932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Espace réservé du texte 7">
            <a:extLst>
              <a:ext uri="{FF2B5EF4-FFF2-40B4-BE49-F238E27FC236}">
                <a16:creationId xmlns:a16="http://schemas.microsoft.com/office/drawing/2014/main" id="{4B68E589-D2AB-420B-BDA7-B784342965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02399" y="3979166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3" name="Connecteur droit 11">
            <a:extLst>
              <a:ext uri="{FF2B5EF4-FFF2-40B4-BE49-F238E27FC236}">
                <a16:creationId xmlns:a16="http://schemas.microsoft.com/office/drawing/2014/main" id="{29D8923A-A92A-409D-890D-0ADA5FE8AE8B}"/>
              </a:ext>
            </a:extLst>
          </p:cNvPr>
          <p:cNvCxnSpPr/>
          <p:nvPr userDrawn="1"/>
        </p:nvCxnSpPr>
        <p:spPr>
          <a:xfrm flipH="1">
            <a:off x="6228757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space réservé pour une image  4">
            <a:extLst>
              <a:ext uri="{FF2B5EF4-FFF2-40B4-BE49-F238E27FC236}">
                <a16:creationId xmlns:a16="http://schemas.microsoft.com/office/drawing/2014/main" id="{C520D07C-5182-487C-93B4-740F5F6694B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28757" y="3979165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65" name="Espace réservé pour une image  4">
            <a:extLst>
              <a:ext uri="{FF2B5EF4-FFF2-40B4-BE49-F238E27FC236}">
                <a16:creationId xmlns:a16="http://schemas.microsoft.com/office/drawing/2014/main" id="{88E492D9-B1FB-497C-AE54-9777D95A617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26660" y="5228680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7EC16F37-C59A-4483-A7AC-A499B083B3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37308" y="5228681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7" name="Connecteur droit 9">
            <a:extLst>
              <a:ext uri="{FF2B5EF4-FFF2-40B4-BE49-F238E27FC236}">
                <a16:creationId xmlns:a16="http://schemas.microsoft.com/office/drawing/2014/main" id="{E75DD157-1B84-4D38-B8C3-CEF8C99055BA}"/>
              </a:ext>
            </a:extLst>
          </p:cNvPr>
          <p:cNvCxnSpPr/>
          <p:nvPr userDrawn="1"/>
        </p:nvCxnSpPr>
        <p:spPr>
          <a:xfrm flipH="1">
            <a:off x="1314873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Espace réservé du texte 7">
            <a:extLst>
              <a:ext uri="{FF2B5EF4-FFF2-40B4-BE49-F238E27FC236}">
                <a16:creationId xmlns:a16="http://schemas.microsoft.com/office/drawing/2014/main" id="{31812CFC-354D-4188-A115-40F9E1BE95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06340" y="5228681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9" name="Connecteur droit 11">
            <a:extLst>
              <a:ext uri="{FF2B5EF4-FFF2-40B4-BE49-F238E27FC236}">
                <a16:creationId xmlns:a16="http://schemas.microsoft.com/office/drawing/2014/main" id="{DF7F2929-78B2-469D-8E02-2703095EC7FF}"/>
              </a:ext>
            </a:extLst>
          </p:cNvPr>
          <p:cNvCxnSpPr/>
          <p:nvPr userDrawn="1"/>
        </p:nvCxnSpPr>
        <p:spPr>
          <a:xfrm flipH="1">
            <a:off x="6232698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Espace réservé pour une image  4">
            <a:extLst>
              <a:ext uri="{FF2B5EF4-FFF2-40B4-BE49-F238E27FC236}">
                <a16:creationId xmlns:a16="http://schemas.microsoft.com/office/drawing/2014/main" id="{803C1564-8FCE-41DC-879F-588392A66C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32698" y="5228680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90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59965" y="2277417"/>
            <a:ext cx="6354635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22359" y="4403564"/>
            <a:ext cx="9130864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4359965" y="3140287"/>
            <a:ext cx="6285653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39916" y="3564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6" name="Picture 9" descr="cea_logo_small2.jpg">
            <a:extLst>
              <a:ext uri="{FF2B5EF4-FFF2-40B4-BE49-F238E27FC236}">
                <a16:creationId xmlns:a16="http://schemas.microsoft.com/office/drawing/2014/main" id="{9ACC02E3-8987-4096-B349-1EDE0C3CF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5998464"/>
          </a:xfrm>
          <a:prstGeom prst="rect">
            <a:avLst/>
          </a:prstGeom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  <p:pic>
        <p:nvPicPr>
          <p:cNvPr id="9" name="Picture 9" descr="cea_logo_small2.jpg">
            <a:extLst>
              <a:ext uri="{FF2B5EF4-FFF2-40B4-BE49-F238E27FC236}">
                <a16:creationId xmlns:a16="http://schemas.microsoft.com/office/drawing/2014/main" id="{E3F4C435-57FD-44D7-87B7-AFBBAF147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2FD105EA-94EE-46C1-B868-95A7A374C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EAA2C111-6F79-47B2-B9C7-2600B24884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68C201E4-093D-4AEE-A767-CB9D97D23D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28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5259" y="1835212"/>
            <a:ext cx="2029261" cy="195071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336050" y="1835213"/>
            <a:ext cx="1971551" cy="118408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46232" y="1835151"/>
            <a:ext cx="1571453" cy="128098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37705" y="3298825"/>
            <a:ext cx="1579355" cy="1138108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343153" y="3201989"/>
            <a:ext cx="1955921" cy="58393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75684" y="3968620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75684" y="4673601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336049" y="3968619"/>
            <a:ext cx="1955800" cy="1222904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425952" y="4619627"/>
            <a:ext cx="1591733" cy="57189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2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77697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00" y="1600805"/>
            <a:ext cx="58420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691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12 février 2020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E3A1A842-E559-4871-963A-CC87460B1B6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5" r:id="rId3"/>
    <p:sldLayoutId id="2147483710" r:id="rId4"/>
    <p:sldLayoutId id="2147483706" r:id="rId5"/>
    <p:sldLayoutId id="2147483709" r:id="rId6"/>
    <p:sldLayoutId id="2147483711" r:id="rId7"/>
    <p:sldLayoutId id="2147483708" r:id="rId8"/>
    <p:sldLayoutId id="2147483707" r:id="rId9"/>
    <p:sldLayoutId id="2147483732" r:id="rId10"/>
    <p:sldLayoutId id="2147483701" r:id="rId11"/>
    <p:sldLayoutId id="2147483702" r:id="rId12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12 février 2020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D93EF9F4-AE34-49DC-97D0-FAD9D8820AC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12 février 2020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4F291D3A-8C0C-4FFD-BCAB-01B375405E0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MAG-2.5-T008 </a:t>
            </a:r>
            <a:r>
              <a:rPr lang="fr-FR" dirty="0" err="1"/>
              <a:t>Cryogenics</a:t>
            </a:r>
            <a:r>
              <a:rPr lang="fr-FR" dirty="0"/>
              <a:t> </a:t>
            </a:r>
            <a:r>
              <a:rPr lang="fr-FR" dirty="0" err="1"/>
              <a:t>studies</a:t>
            </a:r>
            <a:r>
              <a:rPr lang="fr-FR" dirty="0"/>
              <a:t> for EU DEMO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10th-13th </a:t>
            </a:r>
            <a:r>
              <a:rPr lang="fr-FR" dirty="0" err="1"/>
              <a:t>February</a:t>
            </a:r>
            <a:r>
              <a:rPr lang="fr-FR" dirty="0"/>
              <a:t> 2020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6367960" y="975576"/>
            <a:ext cx="5722439" cy="2764565"/>
          </a:xfrm>
        </p:spPr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Status</a:t>
            </a:r>
            <a:r>
              <a:rPr lang="fr-FR" dirty="0" smtClean="0">
                <a:solidFill>
                  <a:schemeClr val="bg1"/>
                </a:solidFill>
              </a:rPr>
              <a:t> of the 2019 </a:t>
            </a:r>
            <a:r>
              <a:rPr lang="fr-FR" dirty="0" err="1" smtClean="0">
                <a:solidFill>
                  <a:schemeClr val="bg1"/>
                </a:solidFill>
              </a:rPr>
              <a:t>tasks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Task</a:t>
            </a:r>
            <a:r>
              <a:rPr lang="fr-FR" dirty="0" smtClean="0">
                <a:solidFill>
                  <a:schemeClr val="bg1"/>
                </a:solidFill>
              </a:rPr>
              <a:t> 1a: </a:t>
            </a:r>
            <a:r>
              <a:rPr lang="fr-FR" dirty="0" err="1" smtClean="0">
                <a:solidFill>
                  <a:schemeClr val="bg1"/>
                </a:solidFill>
              </a:rPr>
              <a:t>Exploratory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study</a:t>
            </a:r>
            <a:r>
              <a:rPr lang="fr-FR" dirty="0" smtClean="0">
                <a:solidFill>
                  <a:schemeClr val="bg1"/>
                </a:solidFill>
              </a:rPr>
              <a:t> on EU DEMO </a:t>
            </a:r>
            <a:r>
              <a:rPr lang="fr-FR" dirty="0" err="1" smtClean="0">
                <a:solidFill>
                  <a:schemeClr val="bg1"/>
                </a:solidFill>
              </a:rPr>
              <a:t>cryoplant</a:t>
            </a:r>
            <a:r>
              <a:rPr lang="fr-FR" dirty="0" smtClean="0">
                <a:solidFill>
                  <a:schemeClr val="bg1"/>
                </a:solidFill>
              </a:rPr>
              <a:t> &amp; </a:t>
            </a:r>
            <a:r>
              <a:rPr lang="fr-FR" dirty="0" err="1" smtClean="0">
                <a:solidFill>
                  <a:schemeClr val="bg1"/>
                </a:solidFill>
              </a:rPr>
              <a:t>cryodistribution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Task</a:t>
            </a:r>
            <a:r>
              <a:rPr lang="fr-FR" dirty="0" smtClean="0">
                <a:solidFill>
                  <a:schemeClr val="bg1"/>
                </a:solidFill>
              </a:rPr>
              <a:t> 1b: Cryo-</a:t>
            </a:r>
            <a:r>
              <a:rPr lang="fr-FR" dirty="0" err="1" smtClean="0">
                <a:solidFill>
                  <a:schemeClr val="bg1"/>
                </a:solidFill>
              </a:rPr>
              <a:t>magnetic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optimization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with</a:t>
            </a:r>
            <a:r>
              <a:rPr lang="fr-FR" dirty="0" smtClean="0">
                <a:solidFill>
                  <a:schemeClr val="bg1"/>
                </a:solidFill>
              </a:rPr>
              <a:t> SIMCRYOGENICS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Task</a:t>
            </a:r>
            <a:r>
              <a:rPr lang="fr-FR" dirty="0" smtClean="0">
                <a:solidFill>
                  <a:schemeClr val="bg1"/>
                </a:solidFill>
              </a:rPr>
              <a:t> 2 : Contribution to the </a:t>
            </a:r>
            <a:r>
              <a:rPr lang="fr-FR" dirty="0">
                <a:solidFill>
                  <a:schemeClr val="bg1"/>
                </a:solidFill>
              </a:rPr>
              <a:t>d</a:t>
            </a:r>
            <a:r>
              <a:rPr lang="fr-FR" dirty="0" smtClean="0">
                <a:solidFill>
                  <a:schemeClr val="bg1"/>
                </a:solidFill>
              </a:rPr>
              <a:t>esign </a:t>
            </a:r>
            <a:r>
              <a:rPr lang="fr-FR" dirty="0" err="1" smtClean="0">
                <a:solidFill>
                  <a:schemeClr val="bg1"/>
                </a:solidFill>
              </a:rPr>
              <a:t>philosophy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manual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Proposals</a:t>
            </a:r>
            <a:r>
              <a:rPr lang="fr-FR" dirty="0" smtClean="0">
                <a:solidFill>
                  <a:schemeClr val="bg1"/>
                </a:solidFill>
              </a:rPr>
              <a:t> for 2020</a:t>
            </a:r>
          </a:p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1113034" y="5469234"/>
            <a:ext cx="7735401" cy="627569"/>
          </a:xfrm>
        </p:spPr>
        <p:txBody>
          <a:bodyPr/>
          <a:lstStyle/>
          <a:p>
            <a:r>
              <a:rPr lang="fr-FR" dirty="0"/>
              <a:t>C. </a:t>
            </a:r>
            <a:r>
              <a:rPr lang="fr-FR" dirty="0" err="1"/>
              <a:t>Hoa</a:t>
            </a:r>
            <a:r>
              <a:rPr lang="fr-FR" dirty="0"/>
              <a:t>, </a:t>
            </a:r>
            <a:r>
              <a:rPr lang="fr-FR" dirty="0" smtClean="0"/>
              <a:t>V. </a:t>
            </a:r>
            <a:r>
              <a:rPr lang="fr-FR" dirty="0" err="1" smtClean="0"/>
              <a:t>Lamaison</a:t>
            </a:r>
            <a:r>
              <a:rPr lang="fr-FR" dirty="0" smtClean="0"/>
              <a:t>, F</a:t>
            </a:r>
            <a:r>
              <a:rPr lang="fr-FR" dirty="0"/>
              <a:t>. Bonne, S. </a:t>
            </a:r>
            <a:r>
              <a:rPr lang="fr-FR" dirty="0" smtClean="0"/>
              <a:t>Varin, L. Zani, Q. Le </a:t>
            </a:r>
            <a:r>
              <a:rPr lang="fr-FR" dirty="0" err="1" smtClean="0"/>
              <a:t>Coz</a:t>
            </a:r>
            <a:r>
              <a:rPr lang="fr-FR" dirty="0" smtClean="0"/>
              <a:t>, M</a:t>
            </a:r>
            <a:r>
              <a:rPr lang="fr-FR" dirty="0"/>
              <a:t>. </a:t>
            </a:r>
            <a:r>
              <a:rPr lang="fr-FR" dirty="0" err="1"/>
              <a:t>Lewandowska</a:t>
            </a:r>
            <a:endParaRPr lang="fr-FR" dirty="0"/>
          </a:p>
        </p:txBody>
      </p:sp>
      <p:pic>
        <p:nvPicPr>
          <p:cNvPr id="6" name="Picture 3" descr="C:\Users\franket\Desktop\EUROfusion_PPPT_Logo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95" y="197019"/>
            <a:ext cx="2498944" cy="85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IRFMbla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25" y="986529"/>
            <a:ext cx="1107303" cy="69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74" y="197019"/>
            <a:ext cx="1107303" cy="77855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8831" y="565043"/>
            <a:ext cx="869011" cy="82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RÃ©sultat de recherche d'images pour &quot;logo air liquide advanced technologies&quot;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1394" y="1332137"/>
            <a:ext cx="1745655" cy="65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3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1E5FA4-2561-46F7-87F2-2CFCDA39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STATUS of 2019 TASKS </a:t>
            </a:r>
            <a:endParaRPr lang="fr-FR" dirty="0"/>
          </a:p>
        </p:txBody>
      </p:sp>
      <p:graphicFrame>
        <p:nvGraphicFramePr>
          <p:cNvPr id="6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726579"/>
              </p:ext>
            </p:extLst>
          </p:nvPr>
        </p:nvGraphicFramePr>
        <p:xfrm>
          <a:off x="221674" y="808612"/>
          <a:ext cx="11822544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7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3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5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Tasks</a:t>
                      </a:r>
                      <a:endParaRPr lang="fr-FR" sz="1600" dirty="0"/>
                    </a:p>
                  </a:txBody>
                  <a:tcPr marL="162560" marR="162560" marT="60960" marB="6096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Deliverable</a:t>
                      </a:r>
                      <a:endParaRPr lang="fr-FR" sz="1400" dirty="0"/>
                    </a:p>
                  </a:txBody>
                  <a:tcPr marL="162560" marR="162560" marT="60960" marB="6096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Status</a:t>
                      </a:r>
                      <a:endParaRPr lang="fr-FR" sz="1600" dirty="0"/>
                    </a:p>
                  </a:txBody>
                  <a:tcPr marL="162560" marR="162560" marT="60960" marB="6096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Task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owner</a:t>
                      </a:r>
                      <a:endParaRPr lang="fr-FR" sz="1600" dirty="0"/>
                    </a:p>
                  </a:txBody>
                  <a:tcPr marL="162560" marR="162560" marT="60960" marB="6096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2020 </a:t>
                      </a:r>
                      <a:r>
                        <a:rPr lang="fr-FR" sz="1600" dirty="0" err="1" smtClean="0"/>
                        <a:t>proposals</a:t>
                      </a:r>
                      <a:endParaRPr lang="fr-FR" sz="1600" dirty="0"/>
                    </a:p>
                  </a:txBody>
                  <a:tcPr marL="162560" marR="162560" marT="60960" marB="6096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GB" sz="1400" b="1" i="1" dirty="0" smtClean="0">
                          <a:solidFill>
                            <a:srgbClr val="0070C0"/>
                          </a:solidFill>
                        </a:rPr>
                        <a:t>1a- Engineering Studies on DEMO </a:t>
                      </a:r>
                      <a:endParaRPr lang="fr-FR" sz="1400" dirty="0"/>
                    </a:p>
                  </a:txBody>
                  <a:tcPr marL="162560" marR="16256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D001</a:t>
                      </a:r>
                      <a:endParaRPr lang="fr-FR" sz="1200" dirty="0"/>
                    </a:p>
                  </a:txBody>
                  <a:tcPr marL="162560" marR="16256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Optimization study on capital and operation costs related to the refrigeration power, for one given architecture of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cryoplant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one given TF design. CAPEX/OPEX:</a:t>
                      </a:r>
                    </a:p>
                    <a:p>
                      <a:pPr marL="764713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CAPEX is the capital expenditures (turbine, heat exchanger,</a:t>
                      </a:r>
                    </a:p>
                    <a:p>
                      <a:r>
                        <a:rPr lang="en-US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cryomachines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capacities …)</a:t>
                      </a:r>
                    </a:p>
                    <a:p>
                      <a:pPr marL="764713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OPEX is the operating expenditures (electricity, cryogenic fluids: nitrogen,…)</a:t>
                      </a:r>
                    </a:p>
                    <a:p>
                      <a:endParaRPr lang="en-US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Replaced by: </a:t>
                      </a:r>
                    </a:p>
                    <a:p>
                      <a:r>
                        <a:rPr lang="fr-FR" sz="1400" b="1" dirty="0" err="1" smtClean="0">
                          <a:solidFill>
                            <a:srgbClr val="0070C0"/>
                          </a:solidFill>
                        </a:rPr>
                        <a:t>Summary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 of WPPMI </a:t>
                      </a:r>
                      <a:r>
                        <a:rPr lang="fr-FR" sz="1400" b="1" dirty="0" err="1" smtClean="0">
                          <a:solidFill>
                            <a:srgbClr val="0070C0"/>
                          </a:solidFill>
                        </a:rPr>
                        <a:t>task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 Phase 1 (</a:t>
                      </a:r>
                      <a:r>
                        <a:rPr lang="fr-FR" sz="1400" b="1" dirty="0" err="1" smtClean="0">
                          <a:solidFill>
                            <a:srgbClr val="0070C0"/>
                          </a:solidFill>
                        </a:rPr>
                        <a:t>parametric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0070C0"/>
                          </a:solidFill>
                        </a:rPr>
                        <a:t>study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 and </a:t>
                      </a:r>
                      <a:r>
                        <a:rPr lang="fr-FR" sz="1400" b="1" dirty="0" err="1" smtClean="0">
                          <a:solidFill>
                            <a:srgbClr val="0070C0"/>
                          </a:solidFill>
                        </a:rPr>
                        <a:t>review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 of the </a:t>
                      </a:r>
                      <a:r>
                        <a:rPr lang="fr-FR" sz="1400" b="1" dirty="0" err="1" smtClean="0">
                          <a:solidFill>
                            <a:srgbClr val="0070C0"/>
                          </a:solidFill>
                        </a:rPr>
                        <a:t>technical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0070C0"/>
                          </a:solidFill>
                        </a:rPr>
                        <a:t>requirements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) –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rgbClr val="0070C0"/>
                          </a:solidFill>
                        </a:rPr>
                        <a:t>summary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report </a:t>
                      </a:r>
                      <a:r>
                        <a:rPr lang="fr-FR" sz="1400" b="1" baseline="0" dirty="0" err="1" smtClean="0">
                          <a:solidFill>
                            <a:srgbClr val="0070C0"/>
                          </a:solidFill>
                        </a:rPr>
                        <a:t>under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rgbClr val="0070C0"/>
                          </a:solidFill>
                        </a:rPr>
                        <a:t>finalization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162560" marR="16256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70C0"/>
                          </a:solidFill>
                        </a:rPr>
                        <a:t>Christine</a:t>
                      </a:r>
                      <a:r>
                        <a:rPr lang="fr-FR" sz="14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baseline="0" dirty="0" err="1" smtClean="0">
                          <a:solidFill>
                            <a:srgbClr val="0070C0"/>
                          </a:solidFill>
                        </a:rPr>
                        <a:t>Hoa</a:t>
                      </a:r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 marL="162560" marR="16256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fr-FR" sz="1400" dirty="0" smtClean="0">
                          <a:sym typeface="Wingdings" panose="05000000000000000000" pitchFamily="2" charset="2"/>
                        </a:rPr>
                        <a:t>2021-2027 </a:t>
                      </a:r>
                      <a:r>
                        <a:rPr lang="fr-FR" sz="1400" dirty="0" err="1" smtClean="0">
                          <a:sym typeface="Wingdings" panose="05000000000000000000" pitchFamily="2" charset="2"/>
                        </a:rPr>
                        <a:t>proposal</a:t>
                      </a:r>
                      <a:endParaRPr lang="fr-FR" sz="1400" dirty="0" smtClean="0">
                        <a:sym typeface="Wingdings" panose="05000000000000000000" pitchFamily="2" charset="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endParaRPr lang="fr-FR" sz="1400" dirty="0" smtClean="0">
                        <a:sym typeface="Wingdings" panose="05000000000000000000" pitchFamily="2" charset="2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dirty="0" smtClean="0">
                        <a:sym typeface="Wingdings" panose="05000000000000000000" pitchFamily="2" charset="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endParaRPr lang="fr-FR" sz="1400" dirty="0" smtClean="0">
                        <a:sym typeface="Wingdings" panose="05000000000000000000" pitchFamily="2" charset="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endParaRPr lang="fr-FR" sz="1400" dirty="0" smtClean="0">
                        <a:sym typeface="Wingdings" panose="05000000000000000000" pitchFamily="2" charset="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endParaRPr lang="fr-FR" sz="1400" dirty="0" smtClean="0">
                        <a:sym typeface="Wingdings" panose="05000000000000000000" pitchFamily="2" charset="2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dirty="0" smtClean="0">
                        <a:sym typeface="Wingdings" panose="05000000000000000000" pitchFamily="2" charset="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fr-FR" sz="1400" dirty="0" smtClean="0">
                          <a:sym typeface="Wingdings" panose="05000000000000000000" pitchFamily="2" charset="2"/>
                        </a:rPr>
                        <a:t>2020:</a:t>
                      </a: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400" dirty="0" smtClean="0">
                          <a:sym typeface="Wingdings" panose="05000000000000000000" pitchFamily="2" charset="2"/>
                        </a:rPr>
                        <a:t>WPPMI final </a:t>
                      </a:r>
                      <a:r>
                        <a:rPr lang="fr-FR" sz="1400" dirty="0" err="1" smtClean="0">
                          <a:sym typeface="Wingdings" panose="05000000000000000000" pitchFamily="2" charset="2"/>
                        </a:rPr>
                        <a:t>results</a:t>
                      </a:r>
                      <a:r>
                        <a:rPr lang="fr-FR" sz="1400" dirty="0" smtClean="0">
                          <a:sym typeface="Wingdings" panose="05000000000000000000" pitchFamily="2" charset="2"/>
                        </a:rPr>
                        <a:t> (April 2021)</a:t>
                      </a: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400" baseline="0" dirty="0" err="1" smtClean="0">
                          <a:sym typeface="Wingdings" panose="05000000000000000000" pitchFamily="2" charset="2"/>
                        </a:rPr>
                        <a:t>with</a:t>
                      </a: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400" dirty="0" smtClean="0">
                          <a:sym typeface="Wingdings" panose="05000000000000000000" pitchFamily="2" charset="2"/>
                        </a:rPr>
                        <a:t>Baseline concept, </a:t>
                      </a:r>
                      <a:r>
                        <a:rPr lang="fr-FR" sz="1400" dirty="0" err="1" smtClean="0">
                          <a:sym typeface="Wingdings" panose="05000000000000000000" pitchFamily="2" charset="2"/>
                        </a:rPr>
                        <a:t>general</a:t>
                      </a:r>
                      <a:r>
                        <a:rPr lang="fr-FR" sz="14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400" dirty="0" err="1" smtClean="0">
                          <a:sym typeface="Wingdings" panose="05000000000000000000" pitchFamily="2" charset="2"/>
                        </a:rPr>
                        <a:t>layout</a:t>
                      </a:r>
                      <a:r>
                        <a:rPr lang="fr-FR" sz="1400" dirty="0" smtClean="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fr-FR" sz="1400" dirty="0" err="1" smtClean="0">
                          <a:sym typeface="Wingdings" panose="05000000000000000000" pitchFamily="2" charset="2"/>
                        </a:rPr>
                        <a:t>cost</a:t>
                      </a:r>
                      <a:r>
                        <a:rPr lang="fr-FR" sz="1400" dirty="0" smtClean="0">
                          <a:sym typeface="Wingdings" panose="05000000000000000000" pitchFamily="2" charset="2"/>
                        </a:rPr>
                        <a:t> estimations</a:t>
                      </a:r>
                      <a:endParaRPr lang="fr-FR" sz="1400" dirty="0"/>
                    </a:p>
                  </a:txBody>
                  <a:tcPr marL="162560" marR="16256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57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1b- </a:t>
                      </a:r>
                      <a:r>
                        <a:rPr lang="fr-FR" sz="1400" b="1" dirty="0" err="1" smtClean="0">
                          <a:solidFill>
                            <a:srgbClr val="0070C0"/>
                          </a:solidFill>
                        </a:rPr>
                        <a:t>Refrigeration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rgbClr val="0070C0"/>
                          </a:solidFill>
                        </a:rPr>
                        <a:t>cooling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0070C0"/>
                          </a:solidFill>
                        </a:rPr>
                        <a:t>optimization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0070C0"/>
                          </a:solidFill>
                        </a:rPr>
                        <a:t>with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 SIMCRYOGENICS on 3 TF </a:t>
                      </a:r>
                      <a:r>
                        <a:rPr lang="fr-FR" sz="1400" b="1" dirty="0" err="1" smtClean="0">
                          <a:solidFill>
                            <a:srgbClr val="0070C0"/>
                          </a:solidFill>
                        </a:rPr>
                        <a:t>winding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 pack designs</a:t>
                      </a:r>
                    </a:p>
                  </a:txBody>
                  <a:tcPr marL="162560" marR="16256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D001</a:t>
                      </a:r>
                      <a:endParaRPr lang="fr-FR" sz="1200" dirty="0"/>
                    </a:p>
                  </a:txBody>
                  <a:tcPr marL="162560" marR="16256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rgbClr val="0070C0"/>
                          </a:solidFill>
                        </a:rPr>
                        <a:t>Modelling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b="1" dirty="0" err="1" smtClean="0">
                          <a:solidFill>
                            <a:srgbClr val="0070C0"/>
                          </a:solidFill>
                        </a:rPr>
                        <a:t>work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rgbClr val="0070C0"/>
                          </a:solidFill>
                        </a:rPr>
                        <a:t>already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rgbClr val="0070C0"/>
                          </a:solidFill>
                        </a:rPr>
                        <a:t>performed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(</a:t>
                      </a:r>
                      <a:r>
                        <a:rPr lang="fr-FR" sz="1400" b="1" baseline="0" dirty="0" err="1" smtClean="0">
                          <a:solidFill>
                            <a:srgbClr val="0070C0"/>
                          </a:solidFill>
                        </a:rPr>
                        <a:t>presented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at the </a:t>
                      </a:r>
                      <a:r>
                        <a:rPr lang="fr-FR" sz="1400" b="1" baseline="0" dirty="0" err="1" smtClean="0">
                          <a:solidFill>
                            <a:srgbClr val="0070C0"/>
                          </a:solidFill>
                        </a:rPr>
                        <a:t>Intermediate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meeting in Oct. 2019)- Report </a:t>
                      </a:r>
                      <a:r>
                        <a:rPr lang="fr-FR" sz="1400" b="1" baseline="0" dirty="0" err="1" smtClean="0">
                          <a:solidFill>
                            <a:srgbClr val="0070C0"/>
                          </a:solidFill>
                        </a:rPr>
                        <a:t>under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rgbClr val="0070C0"/>
                          </a:solidFill>
                        </a:rPr>
                        <a:t>finalization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Contribution </a:t>
                      </a:r>
                      <a:r>
                        <a:rPr lang="fr-FR" sz="1400" b="1" baseline="0" dirty="0" err="1" smtClean="0">
                          <a:solidFill>
                            <a:srgbClr val="0070C0"/>
                          </a:solidFill>
                        </a:rPr>
                        <a:t>from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M. </a:t>
                      </a:r>
                      <a:r>
                        <a:rPr lang="fr-FR" sz="1400" b="1" baseline="0" dirty="0" err="1" smtClean="0">
                          <a:solidFill>
                            <a:srgbClr val="0070C0"/>
                          </a:solidFill>
                        </a:rPr>
                        <a:t>Lewandowska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162560" marR="16256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0070C0"/>
                          </a:solidFill>
                        </a:rPr>
                        <a:t>Christine</a:t>
                      </a:r>
                      <a:r>
                        <a:rPr lang="fr-FR" sz="14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baseline="0" dirty="0" err="1" smtClean="0">
                          <a:solidFill>
                            <a:srgbClr val="0070C0"/>
                          </a:solidFill>
                        </a:rPr>
                        <a:t>Hoa</a:t>
                      </a:r>
                      <a:endParaRPr lang="fr-FR" sz="14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 marL="162560" marR="16256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ym typeface="Wingdings" panose="05000000000000000000" pitchFamily="2" charset="2"/>
                        </a:rPr>
                        <a:t> 2020</a:t>
                      </a: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 publication</a:t>
                      </a:r>
                      <a:endParaRPr lang="fr-FR" sz="1400" dirty="0"/>
                    </a:p>
                  </a:txBody>
                  <a:tcPr marL="162560" marR="16256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GB" sz="1400" b="1" i="1" dirty="0" smtClean="0">
                          <a:solidFill>
                            <a:srgbClr val="0070C0"/>
                          </a:solidFill>
                        </a:rPr>
                        <a:t>2- Preparation of design philosophy manual and the Gate review G1 </a:t>
                      </a:r>
                      <a:endParaRPr lang="fr-FR" sz="1400" b="1" dirty="0"/>
                    </a:p>
                  </a:txBody>
                  <a:tcPr marL="162560" marR="16256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D002</a:t>
                      </a:r>
                      <a:endParaRPr lang="fr-FR" sz="1200" dirty="0"/>
                    </a:p>
                  </a:txBody>
                  <a:tcPr marL="162560" marR="16256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70C0"/>
                          </a:solidFill>
                        </a:rPr>
                        <a:t>On </a:t>
                      </a:r>
                      <a:r>
                        <a:rPr lang="fr-FR" sz="1400" dirty="0" err="1" smtClean="0">
                          <a:solidFill>
                            <a:srgbClr val="0070C0"/>
                          </a:solidFill>
                        </a:rPr>
                        <a:t>going</a:t>
                      </a:r>
                      <a:r>
                        <a:rPr lang="fr-FR" sz="14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dirty="0" err="1" smtClean="0">
                          <a:solidFill>
                            <a:srgbClr val="0070C0"/>
                          </a:solidFill>
                        </a:rPr>
                        <a:t>with</a:t>
                      </a:r>
                      <a:r>
                        <a:rPr lang="fr-FR" sz="1400" dirty="0" smtClean="0">
                          <a:solidFill>
                            <a:srgbClr val="0070C0"/>
                          </a:solidFill>
                        </a:rPr>
                        <a:t> outputs </a:t>
                      </a:r>
                      <a:r>
                        <a:rPr lang="fr-FR" sz="1400" dirty="0" err="1" smtClean="0">
                          <a:solidFill>
                            <a:srgbClr val="0070C0"/>
                          </a:solidFill>
                        </a:rPr>
                        <a:t>from</a:t>
                      </a:r>
                      <a:r>
                        <a:rPr lang="fr-FR" sz="1400" dirty="0" smtClean="0">
                          <a:solidFill>
                            <a:srgbClr val="0070C0"/>
                          </a:solidFill>
                        </a:rPr>
                        <a:t> D001</a:t>
                      </a:r>
                    </a:p>
                    <a:p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 marL="162560" marR="16256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0070C0"/>
                          </a:solidFill>
                        </a:rPr>
                        <a:t>Christine</a:t>
                      </a:r>
                      <a:r>
                        <a:rPr lang="fr-FR" sz="14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baseline="0" dirty="0" err="1" smtClean="0">
                          <a:solidFill>
                            <a:srgbClr val="0070C0"/>
                          </a:solidFill>
                        </a:rPr>
                        <a:t>Hoa</a:t>
                      </a:r>
                      <a:endParaRPr lang="fr-FR" sz="14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 marL="162560" marR="16256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fr-FR" sz="1400" dirty="0" smtClean="0">
                          <a:sym typeface="Wingdings" panose="05000000000000000000" pitchFamily="2" charset="2"/>
                        </a:rPr>
                        <a:t>2020 </a:t>
                      </a:r>
                      <a:r>
                        <a:rPr lang="fr-FR" sz="1400" dirty="0" err="1" smtClean="0">
                          <a:sym typeface="Wingdings" panose="05000000000000000000" pitchFamily="2" charset="2"/>
                        </a:rPr>
                        <a:t>further</a:t>
                      </a:r>
                      <a:r>
                        <a:rPr lang="fr-FR" sz="1400" dirty="0" smtClean="0">
                          <a:sym typeface="Wingdings" panose="05000000000000000000" pitchFamily="2" charset="2"/>
                        </a:rPr>
                        <a:t> contribution</a:t>
                      </a: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 for </a:t>
                      </a:r>
                      <a:r>
                        <a:rPr lang="fr-FR" sz="1400" baseline="0" dirty="0" err="1" smtClean="0">
                          <a:sym typeface="Wingdings" panose="05000000000000000000" pitchFamily="2" charset="2"/>
                        </a:rPr>
                        <a:t>Gate</a:t>
                      </a: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400" baseline="0" dirty="0" err="1" smtClean="0">
                          <a:sym typeface="Wingdings" panose="05000000000000000000" pitchFamily="2" charset="2"/>
                        </a:rPr>
                        <a:t>review</a:t>
                      </a: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 G1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dirty="0"/>
                    </a:p>
                  </a:txBody>
                  <a:tcPr marL="162560" marR="16256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2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1E5FA4-2561-46F7-87F2-2CFCDA39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STATUS of 2019 TASKS </a:t>
            </a:r>
            <a:endParaRPr lang="fr-FR" dirty="0"/>
          </a:p>
        </p:txBody>
      </p:sp>
      <p:graphicFrame>
        <p:nvGraphicFramePr>
          <p:cNvPr id="6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837423"/>
              </p:ext>
            </p:extLst>
          </p:nvPr>
        </p:nvGraphicFramePr>
        <p:xfrm>
          <a:off x="221674" y="808612"/>
          <a:ext cx="1182254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2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3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5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Tasks</a:t>
                      </a:r>
                      <a:endParaRPr lang="fr-FR" sz="1600" dirty="0"/>
                    </a:p>
                  </a:txBody>
                  <a:tcPr marL="162560" marR="162560" marT="60960" marB="6096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Deliverable</a:t>
                      </a:r>
                      <a:endParaRPr lang="fr-FR" sz="1600" dirty="0"/>
                    </a:p>
                  </a:txBody>
                  <a:tcPr marL="162560" marR="162560" marT="60960" marB="6096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Status</a:t>
                      </a:r>
                      <a:endParaRPr lang="fr-FR" sz="1600" dirty="0"/>
                    </a:p>
                  </a:txBody>
                  <a:tcPr marL="162560" marR="162560" marT="60960" marB="6096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Task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dirty="0" err="1" smtClean="0"/>
                        <a:t>owner</a:t>
                      </a:r>
                      <a:endParaRPr lang="fr-FR" sz="1600" dirty="0"/>
                    </a:p>
                  </a:txBody>
                  <a:tcPr marL="162560" marR="162560" marT="60960" marB="6096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2020 </a:t>
                      </a:r>
                      <a:r>
                        <a:rPr lang="fr-FR" sz="1600" dirty="0" err="1" smtClean="0"/>
                        <a:t>proposals</a:t>
                      </a:r>
                      <a:endParaRPr lang="fr-FR" sz="1600" dirty="0"/>
                    </a:p>
                  </a:txBody>
                  <a:tcPr marL="162560" marR="162560" marT="60960" marB="60960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EXTRA 2019</a:t>
                      </a:r>
                    </a:p>
                    <a:p>
                      <a:pPr marL="0" marR="0" lvl="0" indent="0" algn="l" defTabSz="957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1" dirty="0" smtClean="0">
                          <a:solidFill>
                            <a:srgbClr val="0070C0"/>
                          </a:solidFill>
                        </a:rPr>
                        <a:t>3- Impact of the cryogenic studies on the TF conductors towards an optimal </a:t>
                      </a:r>
                      <a:r>
                        <a:rPr lang="en-GB" sz="1400" b="1" i="1" dirty="0" err="1" smtClean="0">
                          <a:solidFill>
                            <a:srgbClr val="0070C0"/>
                          </a:solidFill>
                        </a:rPr>
                        <a:t>cryo</a:t>
                      </a:r>
                      <a:r>
                        <a:rPr lang="en-GB" sz="1400" b="1" i="1" dirty="0" smtClean="0">
                          <a:solidFill>
                            <a:srgbClr val="0070C0"/>
                          </a:solidFill>
                        </a:rPr>
                        <a:t>-magnetic system</a:t>
                      </a:r>
                      <a:endParaRPr lang="en-US" sz="14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162560" marR="16256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D003</a:t>
                      </a:r>
                      <a:endParaRPr lang="fr-FR" sz="1400" dirty="0"/>
                    </a:p>
                  </a:txBody>
                  <a:tcPr marL="162560" marR="16256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70C0"/>
                          </a:solidFill>
                        </a:rPr>
                        <a:t>First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rgbClr val="0070C0"/>
                          </a:solidFill>
                        </a:rPr>
                        <a:t>encouraging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rgbClr val="0070C0"/>
                          </a:solidFill>
                        </a:rPr>
                        <a:t>results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in 2019 </a:t>
                      </a:r>
                      <a:r>
                        <a:rPr lang="fr-FR" sz="1400" b="1" baseline="0" dirty="0" err="1" smtClean="0">
                          <a:solidFill>
                            <a:srgbClr val="0070C0"/>
                          </a:solidFill>
                        </a:rPr>
                        <a:t>with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rgbClr val="0070C0"/>
                          </a:solidFill>
                        </a:rPr>
                        <a:t>modelling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rgbClr val="0070C0"/>
                          </a:solidFill>
                        </a:rPr>
                        <a:t>tools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rgbClr val="0070C0"/>
                          </a:solidFill>
                        </a:rPr>
                        <a:t>under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rgbClr val="0070C0"/>
                          </a:solidFill>
                        </a:rPr>
                        <a:t>development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(Multi-</a:t>
                      </a:r>
                      <a:r>
                        <a:rPr lang="fr-FR" sz="1400" b="1" baseline="0" dirty="0" err="1" smtClean="0">
                          <a:solidFill>
                            <a:srgbClr val="0070C0"/>
                          </a:solidFill>
                        </a:rPr>
                        <a:t>physic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rgbClr val="0070C0"/>
                          </a:solidFill>
                        </a:rPr>
                        <a:t>platform</a:t>
                      </a:r>
                      <a:r>
                        <a:rPr lang="fr-FR" sz="1400" b="1" baseline="0" dirty="0" smtClean="0">
                          <a:solidFill>
                            <a:srgbClr val="0070C0"/>
                          </a:solidFill>
                        </a:rPr>
                        <a:t>): SIMCRYOGENICS, THEA, CAST3M, MADMACS</a:t>
                      </a:r>
                    </a:p>
                    <a:p>
                      <a:endParaRPr lang="fr-FR" sz="140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 marL="162560" marR="16256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0070C0"/>
                          </a:solidFill>
                        </a:rPr>
                        <a:t>Sandra Varin, </a:t>
                      </a:r>
                    </a:p>
                    <a:p>
                      <a:pPr marL="0" marR="0" lvl="0" indent="0" algn="l" defTabSz="957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579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0070C0"/>
                          </a:solidFill>
                        </a:rPr>
                        <a:t>François Bonne</a:t>
                      </a:r>
                    </a:p>
                    <a:p>
                      <a:endParaRPr lang="fr-FR" sz="1400" dirty="0"/>
                    </a:p>
                  </a:txBody>
                  <a:tcPr marL="162560" marR="16256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fr-FR" sz="1400" dirty="0" smtClean="0">
                          <a:sym typeface="Wingdings" panose="05000000000000000000" pitchFamily="2" charset="2"/>
                        </a:rPr>
                        <a:t>2020 final </a:t>
                      </a:r>
                      <a:r>
                        <a:rPr lang="fr-FR" sz="1400" dirty="0" err="1" smtClean="0">
                          <a:sym typeface="Wingdings" panose="05000000000000000000" pitchFamily="2" charset="2"/>
                        </a:rPr>
                        <a:t>deliverable</a:t>
                      </a:r>
                      <a:r>
                        <a:rPr lang="fr-FR" sz="1400" dirty="0" smtClean="0">
                          <a:sym typeface="Wingdings" panose="05000000000000000000" pitchFamily="2" charset="2"/>
                        </a:rPr>
                        <a:t> in July 2020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dirty="0" smtClean="0">
                        <a:sym typeface="Wingdings" panose="05000000000000000000" pitchFamily="2" charset="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fr-FR" sz="1400" dirty="0" smtClean="0">
                          <a:sym typeface="Wingdings" panose="05000000000000000000" pitchFamily="2" charset="2"/>
                        </a:rPr>
                        <a:t>Communication in SOFT</a:t>
                      </a: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 in Sept 2020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aseline="0" dirty="0" smtClean="0">
                        <a:sym typeface="Wingdings" panose="05000000000000000000" pitchFamily="2" charset="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à"/>
                      </a:pP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2021-2027 </a:t>
                      </a:r>
                      <a:r>
                        <a:rPr lang="fr-FR" sz="1400" baseline="0" dirty="0" err="1" smtClean="0">
                          <a:sym typeface="Wingdings" panose="05000000000000000000" pitchFamily="2" charset="2"/>
                        </a:rPr>
                        <a:t>proposals</a:t>
                      </a: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400" baseline="0" dirty="0" err="1" smtClean="0">
                          <a:sym typeface="Wingdings" panose="05000000000000000000" pitchFamily="2" charset="2"/>
                        </a:rPr>
                        <a:t>optimization</a:t>
                      </a: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400" baseline="0" dirty="0" err="1" smtClean="0">
                          <a:sym typeface="Wingdings" panose="05000000000000000000" pitchFamily="2" charset="2"/>
                        </a:rPr>
                        <a:t>methodology</a:t>
                      </a: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 to </a:t>
                      </a:r>
                      <a:r>
                        <a:rPr lang="fr-FR" sz="1400" baseline="0" dirty="0" err="1" smtClean="0">
                          <a:sym typeface="Wingdings" panose="05000000000000000000" pitchFamily="2" charset="2"/>
                        </a:rPr>
                        <a:t>apply</a:t>
                      </a: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 on the </a:t>
                      </a:r>
                      <a:r>
                        <a:rPr lang="fr-FR" sz="1400" baseline="0" dirty="0" err="1" smtClean="0">
                          <a:sym typeface="Wingdings" panose="05000000000000000000" pitchFamily="2" charset="2"/>
                        </a:rPr>
                        <a:t>pre-selected</a:t>
                      </a: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400" baseline="0" dirty="0" err="1" smtClean="0">
                          <a:sym typeface="Wingdings" panose="05000000000000000000" pitchFamily="2" charset="2"/>
                        </a:rPr>
                        <a:t>magnet</a:t>
                      </a: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 designs ( TF, CS, PF </a:t>
                      </a:r>
                      <a:r>
                        <a:rPr lang="fr-FR" sz="1400" baseline="0" dirty="0" err="1" smtClean="0">
                          <a:sym typeface="Wingdings" panose="05000000000000000000" pitchFamily="2" charset="2"/>
                        </a:rPr>
                        <a:t>winding</a:t>
                      </a:r>
                      <a:r>
                        <a:rPr lang="fr-FR" sz="1400" baseline="0" dirty="0" smtClean="0">
                          <a:sym typeface="Wingdings" panose="05000000000000000000" pitchFamily="2" charset="2"/>
                        </a:rPr>
                        <a:t> packs)</a:t>
                      </a:r>
                      <a:endParaRPr lang="fr-FR" sz="1400" dirty="0"/>
                    </a:p>
                  </a:txBody>
                  <a:tcPr marL="162560" marR="16256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3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D001: Engineering </a:t>
            </a:r>
            <a:r>
              <a:rPr lang="fr-FR" dirty="0" err="1" smtClean="0"/>
              <a:t>study</a:t>
            </a:r>
            <a:r>
              <a:rPr lang="fr-FR" dirty="0" smtClean="0"/>
              <a:t> on EU DEMO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84825" y="1630410"/>
            <a:ext cx="7924376" cy="405970"/>
          </a:xfrm>
        </p:spPr>
        <p:txBody>
          <a:bodyPr/>
          <a:lstStyle/>
          <a:p>
            <a:r>
              <a:rPr lang="fr-FR" dirty="0" smtClean="0"/>
              <a:t>Phase 1: </a:t>
            </a:r>
            <a:r>
              <a:rPr lang="fr-FR" dirty="0" err="1" smtClean="0"/>
              <a:t>review</a:t>
            </a:r>
            <a:r>
              <a:rPr lang="fr-FR" dirty="0" smtClean="0"/>
              <a:t> of the </a:t>
            </a:r>
            <a:r>
              <a:rPr lang="fr-FR" dirty="0" err="1" smtClean="0"/>
              <a:t>cooling</a:t>
            </a:r>
            <a:r>
              <a:rPr lang="fr-FR" dirty="0" smtClean="0"/>
              <a:t> </a:t>
            </a:r>
            <a:r>
              <a:rPr lang="fr-FR" dirty="0" err="1" smtClean="0"/>
              <a:t>requirements</a:t>
            </a:r>
            <a:r>
              <a:rPr lang="fr-FR" dirty="0" smtClean="0"/>
              <a:t> (</a:t>
            </a:r>
            <a:r>
              <a:rPr lang="fr-FR" dirty="0" err="1" smtClean="0"/>
              <a:t>June</a:t>
            </a:r>
            <a:r>
              <a:rPr lang="fr-FR" dirty="0" smtClean="0"/>
              <a:t> –Sept 2019)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WPPMI </a:t>
            </a:r>
            <a:r>
              <a:rPr lang="fr-FR" dirty="0" err="1" smtClean="0"/>
              <a:t>Exploratory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Industry</a:t>
            </a:r>
            <a:r>
              <a:rPr lang="fr-FR" dirty="0" smtClean="0"/>
              <a:t> ( </a:t>
            </a:r>
            <a:r>
              <a:rPr lang="fr-FR" dirty="0" err="1" smtClean="0"/>
              <a:t>Contract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Air Liquide </a:t>
            </a:r>
            <a:r>
              <a:rPr lang="fr-FR" dirty="0" err="1" smtClean="0"/>
              <a:t>signed</a:t>
            </a:r>
            <a:r>
              <a:rPr lang="fr-FR" dirty="0" smtClean="0"/>
              <a:t> in March 2019 </a:t>
            </a:r>
            <a:r>
              <a:rPr lang="fr-FR" dirty="0" smtClean="0">
                <a:sym typeface="Wingdings" panose="05000000000000000000" pitchFamily="2" charset="2"/>
              </a:rPr>
              <a:t> April 2020)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" y="2388609"/>
            <a:ext cx="5676421" cy="3923409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6709317" y="2388610"/>
            <a:ext cx="5372431" cy="3053685"/>
            <a:chOff x="505230" y="3587711"/>
            <a:chExt cx="5372431" cy="3053685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3"/>
            <a:srcRect l="26629" t="11578" r="26220" b="12561"/>
            <a:stretch/>
          </p:blipFill>
          <p:spPr>
            <a:xfrm rot="850215">
              <a:off x="505230" y="3587711"/>
              <a:ext cx="3158986" cy="3053685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2192529" y="4512054"/>
              <a:ext cx="9973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4.4 K loads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28%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899592" y="4983639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80 K loads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64 %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291192" y="5636133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50 K loads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8%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4"/>
            <a:srcRect l="25986" t="14069" r="25189" b="12431"/>
            <a:stretch/>
          </p:blipFill>
          <p:spPr>
            <a:xfrm>
              <a:off x="3682792" y="3828444"/>
              <a:ext cx="2194869" cy="1982463"/>
            </a:xfrm>
            <a:prstGeom prst="rect">
              <a:avLst/>
            </a:prstGeom>
          </p:spPr>
        </p:pic>
        <p:cxnSp>
          <p:nvCxnSpPr>
            <p:cNvPr id="19" name="Connecteur droit 18"/>
            <p:cNvCxnSpPr/>
            <p:nvPr/>
          </p:nvCxnSpPr>
          <p:spPr>
            <a:xfrm>
              <a:off x="2330142" y="3881523"/>
              <a:ext cx="23858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3256060" y="5732622"/>
              <a:ext cx="13884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3829954" y="4629715"/>
              <a:ext cx="9525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Structures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14%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794427" y="4130013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TF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4 %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076697" y="4577468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CS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6 %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852637" y="5214471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P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F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4 %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Espace réservé du contenu 1"/>
          <p:cNvSpPr txBox="1">
            <a:spLocks/>
          </p:cNvSpPr>
          <p:nvPr/>
        </p:nvSpPr>
        <p:spPr>
          <a:xfrm>
            <a:off x="6939280" y="5290209"/>
            <a:ext cx="4923091" cy="744524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8963" lvl="1" indent="0" algn="ctr">
              <a:buNone/>
            </a:pPr>
            <a:r>
              <a:rPr lang="en-US" sz="2000" dirty="0" smtClean="0"/>
              <a:t>Total equivalent load @4.5 K</a:t>
            </a:r>
          </a:p>
          <a:p>
            <a:pPr marL="478963" lvl="1" indent="0" algn="ctr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103 kW (</a:t>
            </a:r>
            <a:r>
              <a:rPr lang="en-US" sz="2000" b="1" dirty="0" smtClean="0"/>
              <a:t>32,6 MW electrical power)</a:t>
            </a:r>
          </a:p>
        </p:txBody>
      </p:sp>
      <p:pic>
        <p:nvPicPr>
          <p:cNvPr id="26" name="Picture 6" descr="RÃ©sultat de recherche d'images pour &quot;logo air liquide advanced technologies&quot;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54389" y="21411"/>
            <a:ext cx="1745655" cy="65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3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D001: Engineering </a:t>
            </a:r>
            <a:r>
              <a:rPr lang="fr-FR" dirty="0" err="1" smtClean="0"/>
              <a:t>study</a:t>
            </a:r>
            <a:r>
              <a:rPr lang="fr-FR" dirty="0" smtClean="0"/>
              <a:t> on EU DEMO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84825" y="1538050"/>
            <a:ext cx="7924376" cy="405970"/>
          </a:xfrm>
        </p:spPr>
        <p:txBody>
          <a:bodyPr/>
          <a:lstStyle/>
          <a:p>
            <a:r>
              <a:rPr lang="fr-FR" dirty="0" smtClean="0"/>
              <a:t>Phase 1: </a:t>
            </a:r>
            <a:r>
              <a:rPr lang="fr-FR" dirty="0" err="1" smtClean="0"/>
              <a:t>review</a:t>
            </a:r>
            <a:r>
              <a:rPr lang="fr-FR" dirty="0" smtClean="0"/>
              <a:t> of the </a:t>
            </a:r>
            <a:r>
              <a:rPr lang="fr-FR" dirty="0" err="1" smtClean="0"/>
              <a:t>cooling</a:t>
            </a:r>
            <a:r>
              <a:rPr lang="fr-FR" dirty="0" smtClean="0"/>
              <a:t> </a:t>
            </a:r>
            <a:r>
              <a:rPr lang="fr-FR" dirty="0" err="1" smtClean="0"/>
              <a:t>requirements</a:t>
            </a:r>
            <a:r>
              <a:rPr lang="fr-FR" dirty="0" smtClean="0"/>
              <a:t> (</a:t>
            </a:r>
            <a:r>
              <a:rPr lang="fr-FR" dirty="0" err="1" smtClean="0"/>
              <a:t>June</a:t>
            </a:r>
            <a:r>
              <a:rPr lang="fr-FR" dirty="0" smtClean="0"/>
              <a:t> –Sept 2019)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WPPMI </a:t>
            </a:r>
            <a:r>
              <a:rPr lang="fr-FR" dirty="0" err="1" smtClean="0"/>
              <a:t>Exploratory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Industry</a:t>
            </a:r>
            <a:r>
              <a:rPr lang="fr-FR" dirty="0" smtClean="0"/>
              <a:t> ( </a:t>
            </a:r>
            <a:r>
              <a:rPr lang="fr-FR" dirty="0" err="1" smtClean="0"/>
              <a:t>Contract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Air Liquide </a:t>
            </a:r>
            <a:r>
              <a:rPr lang="fr-FR" dirty="0" err="1" smtClean="0"/>
              <a:t>signed</a:t>
            </a:r>
            <a:r>
              <a:rPr lang="fr-FR" dirty="0" smtClean="0"/>
              <a:t> in March 2019 </a:t>
            </a:r>
            <a:r>
              <a:rPr lang="fr-FR" dirty="0" smtClean="0">
                <a:sym typeface="Wingdings" panose="05000000000000000000" pitchFamily="2" charset="2"/>
              </a:rPr>
              <a:t> April 2020)</a:t>
            </a:r>
            <a:endParaRPr lang="fr-FR" dirty="0"/>
          </a:p>
        </p:txBody>
      </p:sp>
      <p:sp>
        <p:nvSpPr>
          <p:cNvPr id="25" name="Espace réservé du numéro de diapositive 8"/>
          <p:cNvSpPr txBox="1">
            <a:spLocks/>
          </p:cNvSpPr>
          <p:nvPr/>
        </p:nvSpPr>
        <p:spPr>
          <a:xfrm>
            <a:off x="9253740" y="7625043"/>
            <a:ext cx="11186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701" y="1976072"/>
            <a:ext cx="7994094" cy="4711750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4127082" y="2127894"/>
            <a:ext cx="310927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TF magnets 2000 g/s</a:t>
            </a:r>
            <a:endParaRPr lang="en-US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7457151" y="1995225"/>
            <a:ext cx="47118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Isoline</a:t>
            </a:r>
            <a:r>
              <a:rPr lang="en-US" sz="1800" dirty="0" smtClean="0"/>
              <a:t> estimated electrical power (MW) </a:t>
            </a:r>
          </a:p>
        </p:txBody>
      </p:sp>
      <p:sp>
        <p:nvSpPr>
          <p:cNvPr id="31" name="ZoneTexte 30"/>
          <p:cNvSpPr txBox="1"/>
          <p:nvPr/>
        </p:nvSpPr>
        <p:spPr>
          <a:xfrm rot="16200000">
            <a:off x="380132" y="3570300"/>
            <a:ext cx="33843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Estimated electrical power (MW) </a:t>
            </a:r>
          </a:p>
        </p:txBody>
      </p:sp>
      <p:sp>
        <p:nvSpPr>
          <p:cNvPr id="32" name="ZoneTexte 31"/>
          <p:cNvSpPr txBox="1"/>
          <p:nvPr/>
        </p:nvSpPr>
        <p:spPr>
          <a:xfrm rot="16200000">
            <a:off x="8183086" y="3936723"/>
            <a:ext cx="33843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Estimated electrical power (MW) </a:t>
            </a:r>
          </a:p>
        </p:txBody>
      </p:sp>
      <p:sp>
        <p:nvSpPr>
          <p:cNvPr id="33" name="Étoile à 6 branches 32"/>
          <p:cNvSpPr/>
          <p:nvPr/>
        </p:nvSpPr>
        <p:spPr>
          <a:xfrm>
            <a:off x="8489401" y="4193759"/>
            <a:ext cx="360040" cy="360040"/>
          </a:xfrm>
          <a:prstGeom prst="star6">
            <a:avLst/>
          </a:prstGeom>
          <a:solidFill>
            <a:srgbClr val="BB141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Étoile à 6 branches 33"/>
          <p:cNvSpPr/>
          <p:nvPr/>
        </p:nvSpPr>
        <p:spPr>
          <a:xfrm>
            <a:off x="3058517" y="3928046"/>
            <a:ext cx="360040" cy="360040"/>
          </a:xfrm>
          <a:prstGeom prst="star6">
            <a:avLst/>
          </a:prstGeom>
          <a:solidFill>
            <a:srgbClr val="9654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ZoneTexte 34"/>
          <p:cNvSpPr txBox="1"/>
          <p:nvPr/>
        </p:nvSpPr>
        <p:spPr>
          <a:xfrm>
            <a:off x="2568043" y="2531043"/>
            <a:ext cx="16129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9654CC"/>
                </a:solidFill>
              </a:rPr>
              <a:t>Tin=4,1 K</a:t>
            </a:r>
          </a:p>
          <a:p>
            <a:pPr algn="ctr"/>
            <a:r>
              <a:rPr lang="en-US" sz="1800" b="1" dirty="0" smtClean="0">
                <a:solidFill>
                  <a:srgbClr val="9654CC"/>
                </a:solidFill>
              </a:rPr>
              <a:t>DP= 0,2 bar</a:t>
            </a:r>
          </a:p>
          <a:p>
            <a:pPr algn="ctr"/>
            <a:r>
              <a:rPr lang="en-US" sz="1800" b="1" dirty="0" smtClean="0">
                <a:solidFill>
                  <a:srgbClr val="9654CC"/>
                </a:solidFill>
              </a:rPr>
              <a:t>2000 g/s</a:t>
            </a:r>
          </a:p>
          <a:p>
            <a:pPr algn="ctr"/>
            <a:r>
              <a:rPr lang="en-US" sz="1800" b="1" dirty="0" smtClean="0">
                <a:solidFill>
                  <a:srgbClr val="9654CC"/>
                </a:solidFill>
              </a:rPr>
              <a:t>7,3 MW (-13%)</a:t>
            </a:r>
            <a:endParaRPr lang="en-US" sz="1800" b="1" dirty="0">
              <a:solidFill>
                <a:srgbClr val="9654CC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496789" y="4741935"/>
            <a:ext cx="231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9151E"/>
                </a:solidFill>
              </a:rPr>
              <a:t>Tin=4,5 K</a:t>
            </a:r>
          </a:p>
          <a:p>
            <a:pPr algn="ctr"/>
            <a:r>
              <a:rPr lang="en-US" sz="1800" b="1" dirty="0" smtClean="0">
                <a:solidFill>
                  <a:srgbClr val="C9151E"/>
                </a:solidFill>
              </a:rPr>
              <a:t>DP= 1 bar</a:t>
            </a:r>
          </a:p>
          <a:p>
            <a:pPr algn="ctr"/>
            <a:r>
              <a:rPr lang="en-US" sz="1800" b="1" dirty="0" smtClean="0">
                <a:solidFill>
                  <a:srgbClr val="C9151E"/>
                </a:solidFill>
              </a:rPr>
              <a:t>2000 g/s</a:t>
            </a:r>
          </a:p>
          <a:p>
            <a:pPr algn="ctr"/>
            <a:r>
              <a:rPr lang="en-US" sz="1800" b="1" dirty="0" smtClean="0">
                <a:solidFill>
                  <a:srgbClr val="C9151E"/>
                </a:solidFill>
              </a:rPr>
              <a:t>8,2 MW</a:t>
            </a:r>
            <a:endParaRPr lang="en-US" sz="1800" b="1" dirty="0">
              <a:solidFill>
                <a:srgbClr val="C9151E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164017" y="6274814"/>
            <a:ext cx="21487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DP magnet (mbar)</a:t>
            </a:r>
            <a:endParaRPr lang="en-US" sz="18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1842867" y="5689126"/>
            <a:ext cx="13422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/>
              <a:t>Tsupply</a:t>
            </a:r>
            <a:r>
              <a:rPr lang="en-US" sz="1800" b="1" dirty="0" smtClean="0"/>
              <a:t>(K)</a:t>
            </a:r>
            <a:endParaRPr lang="en-US" sz="1800" b="1" dirty="0"/>
          </a:p>
        </p:txBody>
      </p:sp>
      <p:pic>
        <p:nvPicPr>
          <p:cNvPr id="39" name="Picture 6" descr="RÃ©sultat de recherche d'images pour &quot;logo air liquide advanced technologies&quot;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61795" y="19023"/>
            <a:ext cx="1745655" cy="65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76588" y="199577"/>
            <a:ext cx="7067048" cy="372396"/>
          </a:xfrm>
        </p:spPr>
        <p:txBody>
          <a:bodyPr/>
          <a:lstStyle/>
          <a:p>
            <a:r>
              <a:rPr lang="fr-FR" dirty="0" smtClean="0"/>
              <a:t>D001: </a:t>
            </a:r>
            <a:r>
              <a:rPr lang="fr-FR" dirty="0"/>
              <a:t>Cryo-</a:t>
            </a:r>
            <a:r>
              <a:rPr lang="fr-FR" dirty="0" err="1"/>
              <a:t>magnetic</a:t>
            </a:r>
            <a:r>
              <a:rPr lang="fr-FR" dirty="0"/>
              <a:t> </a:t>
            </a:r>
            <a:r>
              <a:rPr lang="fr-FR" dirty="0" err="1" smtClean="0"/>
              <a:t>optimization</a:t>
            </a:r>
            <a:r>
              <a:rPr lang="fr-FR" dirty="0" smtClean="0"/>
              <a:t> </a:t>
            </a:r>
            <a:r>
              <a:rPr lang="fr-FR" dirty="0" err="1"/>
              <a:t>with</a:t>
            </a:r>
            <a:r>
              <a:rPr lang="fr-FR" dirty="0"/>
              <a:t> SIMCRYOGENICS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829850" y="2965477"/>
            <a:ext cx="3724620" cy="2520280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545818" y="1093269"/>
            <a:ext cx="8149214" cy="5034837"/>
          </a:xfrm>
          <a:prstGeom prst="roundRect">
            <a:avLst/>
          </a:prstGeom>
          <a:noFill/>
          <a:ln>
            <a:solidFill>
              <a:srgbClr val="CC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97481" y="1287227"/>
            <a:ext cx="55721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654CC"/>
                </a:solidFill>
              </a:rPr>
              <a:t>Optimization model </a:t>
            </a:r>
            <a:r>
              <a:rPr lang="en-US" b="1" dirty="0" smtClean="0">
                <a:solidFill>
                  <a:srgbClr val="9654CC"/>
                </a:solidFill>
                <a:sym typeface="Wingdings" panose="05000000000000000000" pitchFamily="2" charset="2"/>
              </a:rPr>
              <a:t> (Tin, </a:t>
            </a:r>
            <a:r>
              <a:rPr lang="fr-FR" sz="2800" b="1" dirty="0" smtClean="0">
                <a:solidFill>
                  <a:srgbClr val="9654CC"/>
                </a:solidFill>
              </a:rPr>
              <a:t>∆P) </a:t>
            </a:r>
          </a:p>
          <a:p>
            <a:r>
              <a:rPr lang="fr-FR" sz="2800" b="1" dirty="0" smtClean="0">
                <a:solidFill>
                  <a:srgbClr val="9654CC"/>
                </a:solidFill>
              </a:rPr>
              <a:t>for minimum </a:t>
            </a:r>
            <a:r>
              <a:rPr lang="fr-FR" sz="2800" b="1" dirty="0" err="1" smtClean="0">
                <a:solidFill>
                  <a:srgbClr val="9654CC"/>
                </a:solidFill>
              </a:rPr>
              <a:t>P</a:t>
            </a:r>
            <a:r>
              <a:rPr lang="fr-FR" sz="2000" b="1" dirty="0" err="1" smtClean="0">
                <a:solidFill>
                  <a:srgbClr val="9654CC"/>
                </a:solidFill>
              </a:rPr>
              <a:t>refrigeration</a:t>
            </a:r>
            <a:r>
              <a:rPr lang="fr-FR" sz="2000" b="1" dirty="0" smtClean="0">
                <a:solidFill>
                  <a:srgbClr val="9654CC"/>
                </a:solidFill>
              </a:rPr>
              <a:t> </a:t>
            </a:r>
            <a:r>
              <a:rPr lang="fr-FR" sz="2400" b="1" dirty="0" smtClean="0">
                <a:solidFill>
                  <a:srgbClr val="9654CC"/>
                </a:solidFill>
              </a:rPr>
              <a:t>(W)</a:t>
            </a:r>
            <a:r>
              <a:rPr lang="fr-FR" sz="3200" b="1" dirty="0" smtClean="0">
                <a:solidFill>
                  <a:srgbClr val="9654CC"/>
                </a:solidFill>
              </a:rPr>
              <a:t> </a:t>
            </a:r>
            <a:r>
              <a:rPr lang="fr-FR" sz="2800" b="1" dirty="0" smtClean="0">
                <a:solidFill>
                  <a:srgbClr val="9654CC"/>
                </a:solidFill>
              </a:rPr>
              <a:t>at 300 K</a:t>
            </a:r>
            <a:endParaRPr lang="en-US" b="1" dirty="0">
              <a:solidFill>
                <a:srgbClr val="9654CC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53986" y="259455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1D CICC model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2351198" y="3604812"/>
            <a:ext cx="3233651" cy="208059"/>
          </a:xfrm>
          <a:custGeom>
            <a:avLst/>
            <a:gdLst>
              <a:gd name="connsiteX0" fmla="*/ 0 w 3233651"/>
              <a:gd name="connsiteY0" fmla="*/ 174808 h 208059"/>
              <a:gd name="connsiteX1" fmla="*/ 789709 w 3233651"/>
              <a:gd name="connsiteY1" fmla="*/ 166496 h 208059"/>
              <a:gd name="connsiteX2" fmla="*/ 1828800 w 3233651"/>
              <a:gd name="connsiteY2" fmla="*/ 241 h 208059"/>
              <a:gd name="connsiteX3" fmla="*/ 3233651 w 3233651"/>
              <a:gd name="connsiteY3" fmla="*/ 208059 h 20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3651" h="208059">
                <a:moveTo>
                  <a:pt x="0" y="174808"/>
                </a:moveTo>
                <a:cubicBezTo>
                  <a:pt x="242454" y="185199"/>
                  <a:pt x="484909" y="195591"/>
                  <a:pt x="789709" y="166496"/>
                </a:cubicBezTo>
                <a:cubicBezTo>
                  <a:pt x="1094509" y="137401"/>
                  <a:pt x="1421476" y="-6686"/>
                  <a:pt x="1828800" y="241"/>
                </a:cubicBezTo>
                <a:cubicBezTo>
                  <a:pt x="2236124" y="7168"/>
                  <a:pt x="2734887" y="107613"/>
                  <a:pt x="3233651" y="208059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3096513" y="2213415"/>
            <a:ext cx="1698626" cy="1290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52" idx="3"/>
          </p:cNvCxnSpPr>
          <p:nvPr/>
        </p:nvCxnSpPr>
        <p:spPr>
          <a:xfrm flipH="1">
            <a:off x="4506363" y="2213416"/>
            <a:ext cx="113186" cy="3712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en angle 13"/>
          <p:cNvCxnSpPr>
            <a:stCxn id="24" idx="3"/>
            <a:endCxn id="21" idx="0"/>
          </p:cNvCxnSpPr>
          <p:nvPr/>
        </p:nvCxnSpPr>
        <p:spPr>
          <a:xfrm flipH="1">
            <a:off x="4678758" y="3990439"/>
            <a:ext cx="4037446" cy="1351102"/>
          </a:xfrm>
          <a:prstGeom prst="bentConnector3">
            <a:avLst>
              <a:gd name="adj1" fmla="val -5662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280575" y="4810246"/>
            <a:ext cx="243562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2359511" y="3122915"/>
            <a:ext cx="3225338" cy="3010914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717921" y="1150954"/>
            <a:ext cx="766054" cy="73778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dirty="0" smtClean="0"/>
              <a:t>Pout=</a:t>
            </a:r>
          </a:p>
          <a:p>
            <a:pPr algn="ctr"/>
            <a:r>
              <a:rPr lang="fr-FR" sz="1200" dirty="0" smtClean="0"/>
              <a:t>1,3 bar</a:t>
            </a:r>
          </a:p>
        </p:txBody>
      </p:sp>
      <p:sp>
        <p:nvSpPr>
          <p:cNvPr id="18" name="Ellipse 17"/>
          <p:cNvSpPr/>
          <p:nvPr/>
        </p:nvSpPr>
        <p:spPr>
          <a:xfrm>
            <a:off x="4399095" y="1150954"/>
            <a:ext cx="792088" cy="73778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dirty="0" smtClean="0"/>
              <a:t>Pin=</a:t>
            </a:r>
          </a:p>
          <a:p>
            <a:pPr algn="ctr"/>
            <a:r>
              <a:rPr lang="fr-FR" sz="1200" dirty="0" smtClean="0"/>
              <a:t>10 bar</a:t>
            </a:r>
          </a:p>
          <a:p>
            <a:pPr algn="ctr"/>
            <a:endParaRPr lang="fr-FR" sz="1050" dirty="0"/>
          </a:p>
        </p:txBody>
      </p:sp>
      <p:sp>
        <p:nvSpPr>
          <p:cNvPr id="19" name="Rectangle 18"/>
          <p:cNvSpPr/>
          <p:nvPr/>
        </p:nvSpPr>
        <p:spPr>
          <a:xfrm rot="5400000">
            <a:off x="3671550" y="3573376"/>
            <a:ext cx="665018" cy="132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cxnSp>
        <p:nvCxnSpPr>
          <p:cNvPr id="20" name="Connecteur droit 19"/>
          <p:cNvCxnSpPr>
            <a:stCxn id="19" idx="0"/>
            <a:endCxn id="19" idx="0"/>
          </p:cNvCxnSpPr>
          <p:nvPr/>
        </p:nvCxnSpPr>
        <p:spPr>
          <a:xfrm>
            <a:off x="4668159" y="42374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5400000">
            <a:off x="3679914" y="4675206"/>
            <a:ext cx="665018" cy="13326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cxnSp>
        <p:nvCxnSpPr>
          <p:cNvPr id="22" name="Connecteur droit 21"/>
          <p:cNvCxnSpPr>
            <a:stCxn id="21" idx="0"/>
            <a:endCxn id="21" idx="0"/>
          </p:cNvCxnSpPr>
          <p:nvPr/>
        </p:nvCxnSpPr>
        <p:spPr>
          <a:xfrm>
            <a:off x="4678758" y="534154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iangle isocèle 22"/>
          <p:cNvSpPr/>
          <p:nvPr/>
        </p:nvSpPr>
        <p:spPr>
          <a:xfrm>
            <a:off x="1815747" y="4665549"/>
            <a:ext cx="292892" cy="28847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280575" y="3855008"/>
            <a:ext cx="2435629" cy="2708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/>
              <a:t>BUNDLE</a:t>
            </a:r>
            <a:endParaRPr lang="fr-FR" sz="1400" dirty="0"/>
          </a:p>
        </p:txBody>
      </p:sp>
      <p:sp>
        <p:nvSpPr>
          <p:cNvPr id="25" name="Rectangle 24"/>
          <p:cNvSpPr/>
          <p:nvPr/>
        </p:nvSpPr>
        <p:spPr>
          <a:xfrm>
            <a:off x="6280575" y="4146603"/>
            <a:ext cx="2435629" cy="2708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dirty="0" smtClean="0"/>
              <a:t>CICC MASS</a:t>
            </a:r>
            <a:endParaRPr lang="fr-FR" sz="1200" dirty="0"/>
          </a:p>
        </p:txBody>
      </p:sp>
      <p:sp>
        <p:nvSpPr>
          <p:cNvPr id="26" name="Rectangle 25"/>
          <p:cNvSpPr/>
          <p:nvPr/>
        </p:nvSpPr>
        <p:spPr>
          <a:xfrm>
            <a:off x="6280575" y="4396732"/>
            <a:ext cx="2435629" cy="2708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/>
              <a:t>CENTRAL CHANNEL</a:t>
            </a:r>
            <a:endParaRPr lang="fr-FR" sz="1400" dirty="0"/>
          </a:p>
        </p:txBody>
      </p:sp>
      <p:sp>
        <p:nvSpPr>
          <p:cNvPr id="27" name="Double flèche horizontale 26"/>
          <p:cNvSpPr/>
          <p:nvPr/>
        </p:nvSpPr>
        <p:spPr>
          <a:xfrm>
            <a:off x="6346041" y="3671908"/>
            <a:ext cx="2294312" cy="136118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28" name="ZoneTexte 81"/>
          <p:cNvSpPr txBox="1"/>
          <p:nvPr/>
        </p:nvSpPr>
        <p:spPr>
          <a:xfrm>
            <a:off x="7026951" y="3344341"/>
            <a:ext cx="942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 smtClean="0">
                <a:solidFill>
                  <a:srgbClr val="9654CC"/>
                </a:solidFill>
              </a:rPr>
              <a:t>∆P / ṁ</a:t>
            </a:r>
            <a:endParaRPr lang="fr-FR" sz="2000" b="1" dirty="0">
              <a:solidFill>
                <a:srgbClr val="9654CC"/>
              </a:solidFill>
            </a:endParaRPr>
          </a:p>
        </p:txBody>
      </p:sp>
      <p:sp>
        <p:nvSpPr>
          <p:cNvPr id="29" name="ZoneTexte 82"/>
          <p:cNvSpPr txBox="1"/>
          <p:nvPr/>
        </p:nvSpPr>
        <p:spPr>
          <a:xfrm>
            <a:off x="5021554" y="3356014"/>
            <a:ext cx="1487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err="1" smtClean="0">
                <a:solidFill>
                  <a:srgbClr val="9654CC"/>
                </a:solidFill>
              </a:rPr>
              <a:t>Pbath</a:t>
            </a:r>
            <a:r>
              <a:rPr lang="fr-FR" sz="2000" b="1" dirty="0" smtClean="0">
                <a:solidFill>
                  <a:srgbClr val="9654CC"/>
                </a:solidFill>
              </a:rPr>
              <a:t> / Tin</a:t>
            </a:r>
            <a:endParaRPr lang="fr-FR" sz="2000" b="1" dirty="0">
              <a:solidFill>
                <a:srgbClr val="9654CC"/>
              </a:solidFill>
            </a:endParaRPr>
          </a:p>
        </p:txBody>
      </p:sp>
      <p:sp>
        <p:nvSpPr>
          <p:cNvPr id="30" name="ZoneTexte 83"/>
          <p:cNvSpPr txBox="1"/>
          <p:nvPr/>
        </p:nvSpPr>
        <p:spPr>
          <a:xfrm>
            <a:off x="2592268" y="3181104"/>
            <a:ext cx="282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err="1" smtClean="0"/>
              <a:t>Saturated</a:t>
            </a:r>
            <a:r>
              <a:rPr lang="fr-FR" sz="1400" dirty="0" smtClean="0"/>
              <a:t> </a:t>
            </a:r>
            <a:r>
              <a:rPr lang="fr-FR" sz="1400" dirty="0" err="1" smtClean="0"/>
              <a:t>helium</a:t>
            </a:r>
            <a:r>
              <a:rPr lang="fr-FR" sz="1400" dirty="0" smtClean="0"/>
              <a:t> bath</a:t>
            </a:r>
            <a:endParaRPr lang="fr-FR" sz="1400" dirty="0"/>
          </a:p>
        </p:txBody>
      </p:sp>
      <p:sp>
        <p:nvSpPr>
          <p:cNvPr id="31" name="ZoneTexte 84"/>
          <p:cNvSpPr txBox="1"/>
          <p:nvPr/>
        </p:nvSpPr>
        <p:spPr>
          <a:xfrm>
            <a:off x="1887053" y="2347854"/>
            <a:ext cx="112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/>
              <a:t>Cold </a:t>
            </a:r>
            <a:r>
              <a:rPr lang="fr-FR" sz="1400" dirty="0" err="1" smtClean="0"/>
              <a:t>compressor</a:t>
            </a:r>
            <a:endParaRPr lang="fr-FR" sz="1400" dirty="0"/>
          </a:p>
        </p:txBody>
      </p:sp>
      <p:sp>
        <p:nvSpPr>
          <p:cNvPr id="32" name="ZoneTexte 85"/>
          <p:cNvSpPr txBox="1"/>
          <p:nvPr/>
        </p:nvSpPr>
        <p:spPr>
          <a:xfrm>
            <a:off x="1365354" y="3691967"/>
            <a:ext cx="1097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/>
              <a:t>Cold </a:t>
            </a:r>
            <a:r>
              <a:rPr lang="fr-FR" sz="1400" dirty="0" err="1" smtClean="0"/>
              <a:t>circulator</a:t>
            </a:r>
            <a:endParaRPr lang="fr-FR" sz="1400" dirty="0"/>
          </a:p>
        </p:txBody>
      </p:sp>
      <p:sp>
        <p:nvSpPr>
          <p:cNvPr id="33" name="ZoneTexte 87"/>
          <p:cNvSpPr txBox="1"/>
          <p:nvPr/>
        </p:nvSpPr>
        <p:spPr>
          <a:xfrm>
            <a:off x="6056256" y="5638797"/>
            <a:ext cx="2946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 err="1" smtClean="0"/>
              <a:t>Nuclear</a:t>
            </a:r>
            <a:r>
              <a:rPr lang="fr-FR" sz="2000" dirty="0" smtClean="0"/>
              <a:t> </a:t>
            </a:r>
            <a:r>
              <a:rPr lang="fr-FR" sz="2000" dirty="0" err="1" smtClean="0"/>
              <a:t>load</a:t>
            </a:r>
            <a:r>
              <a:rPr lang="fr-FR" sz="2000" dirty="0" smtClean="0"/>
              <a:t> Q(x)/ joints</a:t>
            </a:r>
            <a:endParaRPr lang="fr-FR" sz="2000" dirty="0"/>
          </a:p>
        </p:txBody>
      </p:sp>
      <p:sp>
        <p:nvSpPr>
          <p:cNvPr id="34" name="Triangle isocèle 33"/>
          <p:cNvSpPr/>
          <p:nvPr/>
        </p:nvSpPr>
        <p:spPr>
          <a:xfrm>
            <a:off x="2953720" y="2465226"/>
            <a:ext cx="292892" cy="28847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4678759" y="2630766"/>
            <a:ext cx="116380" cy="45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6" name="Triangle isocèle 35"/>
          <p:cNvSpPr/>
          <p:nvPr/>
        </p:nvSpPr>
        <p:spPr>
          <a:xfrm>
            <a:off x="4678761" y="2651581"/>
            <a:ext cx="232757" cy="26600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7" name="Triangle isocèle 36"/>
          <p:cNvSpPr/>
          <p:nvPr/>
        </p:nvSpPr>
        <p:spPr>
          <a:xfrm rot="10800000">
            <a:off x="4678761" y="2385574"/>
            <a:ext cx="232757" cy="26600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8" name="Arc plein 37"/>
          <p:cNvSpPr/>
          <p:nvPr/>
        </p:nvSpPr>
        <p:spPr>
          <a:xfrm rot="16200000">
            <a:off x="4625483" y="2584907"/>
            <a:ext cx="106550" cy="133347"/>
          </a:xfrm>
          <a:prstGeom prst="blockArc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ZoneTexte 93"/>
          <p:cNvSpPr txBox="1"/>
          <p:nvPr/>
        </p:nvSpPr>
        <p:spPr>
          <a:xfrm>
            <a:off x="2592268" y="4657434"/>
            <a:ext cx="282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err="1" smtClean="0"/>
              <a:t>Immersed</a:t>
            </a:r>
            <a:r>
              <a:rPr lang="fr-FR" sz="1400" dirty="0" smtClean="0"/>
              <a:t> </a:t>
            </a:r>
            <a:r>
              <a:rPr lang="fr-FR" sz="1400" dirty="0" err="1" smtClean="0"/>
              <a:t>heat</a:t>
            </a:r>
            <a:r>
              <a:rPr lang="fr-FR" sz="1400" dirty="0" smtClean="0"/>
              <a:t> </a:t>
            </a:r>
            <a:r>
              <a:rPr lang="fr-FR" sz="1400" dirty="0" err="1" smtClean="0"/>
              <a:t>exchangers</a:t>
            </a:r>
            <a:endParaRPr lang="fr-FR" sz="1400" dirty="0"/>
          </a:p>
        </p:txBody>
      </p:sp>
      <p:cxnSp>
        <p:nvCxnSpPr>
          <p:cNvPr id="40" name="Connecteur droit avec flèche 39"/>
          <p:cNvCxnSpPr>
            <a:stCxn id="41" idx="2"/>
          </p:cNvCxnSpPr>
          <p:nvPr/>
        </p:nvCxnSpPr>
        <p:spPr>
          <a:xfrm flipH="1">
            <a:off x="8524536" y="3431742"/>
            <a:ext cx="568252" cy="6779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ZoneTexte 95"/>
          <p:cNvSpPr txBox="1"/>
          <p:nvPr/>
        </p:nvSpPr>
        <p:spPr>
          <a:xfrm>
            <a:off x="7619373" y="3062410"/>
            <a:ext cx="294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 smtClean="0"/>
              <a:t>Tcicc</a:t>
            </a:r>
            <a:r>
              <a:rPr lang="fr-FR" dirty="0" smtClean="0"/>
              <a:t> &lt; Tcs-1,5K</a:t>
            </a:r>
            <a:endParaRPr lang="fr-FR" dirty="0"/>
          </a:p>
        </p:txBody>
      </p:sp>
      <p:cxnSp>
        <p:nvCxnSpPr>
          <p:cNvPr id="42" name="Connecteur droit avec flèche 41"/>
          <p:cNvCxnSpPr/>
          <p:nvPr/>
        </p:nvCxnSpPr>
        <p:spPr>
          <a:xfrm>
            <a:off x="6270244" y="4147251"/>
            <a:ext cx="243562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Connecteur en angle 42"/>
          <p:cNvCxnSpPr>
            <a:stCxn id="19" idx="0"/>
            <a:endCxn id="24" idx="1"/>
          </p:cNvCxnSpPr>
          <p:nvPr/>
        </p:nvCxnSpPr>
        <p:spPr>
          <a:xfrm flipV="1">
            <a:off x="4668159" y="3990439"/>
            <a:ext cx="1612416" cy="24703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Connecteur en angle 43"/>
          <p:cNvCxnSpPr>
            <a:stCxn id="19" idx="0"/>
            <a:endCxn id="26" idx="1"/>
          </p:cNvCxnSpPr>
          <p:nvPr/>
        </p:nvCxnSpPr>
        <p:spPr>
          <a:xfrm>
            <a:off x="4668159" y="4237476"/>
            <a:ext cx="1612416" cy="29468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Connecteur en angle 44"/>
          <p:cNvCxnSpPr>
            <a:stCxn id="23" idx="0"/>
            <a:endCxn id="19" idx="2"/>
          </p:cNvCxnSpPr>
          <p:nvPr/>
        </p:nvCxnSpPr>
        <p:spPr>
          <a:xfrm rot="5400000" flipH="1" flipV="1">
            <a:off x="2437040" y="3762630"/>
            <a:ext cx="428073" cy="137776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Connecteur en angle 45"/>
          <p:cNvCxnSpPr>
            <a:stCxn id="21" idx="2"/>
            <a:endCxn id="23" idx="3"/>
          </p:cNvCxnSpPr>
          <p:nvPr/>
        </p:nvCxnSpPr>
        <p:spPr>
          <a:xfrm rot="10800000">
            <a:off x="1962194" y="4954025"/>
            <a:ext cx="1383895" cy="38751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Connecteur en angle 46"/>
          <p:cNvCxnSpPr>
            <a:stCxn id="26" idx="3"/>
            <a:endCxn id="21" idx="0"/>
          </p:cNvCxnSpPr>
          <p:nvPr/>
        </p:nvCxnSpPr>
        <p:spPr>
          <a:xfrm flipH="1">
            <a:off x="4678758" y="4532163"/>
            <a:ext cx="4037446" cy="809378"/>
          </a:xfrm>
          <a:prstGeom prst="bentConnector3">
            <a:avLst>
              <a:gd name="adj1" fmla="val -5662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18" idx="4"/>
            <a:endCxn id="37" idx="3"/>
          </p:cNvCxnSpPr>
          <p:nvPr/>
        </p:nvCxnSpPr>
        <p:spPr>
          <a:xfrm>
            <a:off x="4795139" y="1888743"/>
            <a:ext cx="0" cy="496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4795139" y="2917588"/>
            <a:ext cx="1" cy="2053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34" idx="0"/>
          </p:cNvCxnSpPr>
          <p:nvPr/>
        </p:nvCxnSpPr>
        <p:spPr>
          <a:xfrm flipV="1">
            <a:off x="3100166" y="1909476"/>
            <a:ext cx="0" cy="5557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endCxn id="34" idx="3"/>
          </p:cNvCxnSpPr>
          <p:nvPr/>
        </p:nvCxnSpPr>
        <p:spPr>
          <a:xfrm flipV="1">
            <a:off x="3096513" y="2753702"/>
            <a:ext cx="3653" cy="3617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284803" y="2001723"/>
            <a:ext cx="1334746" cy="4233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err="1" smtClean="0"/>
              <a:t>Prefrigeration</a:t>
            </a:r>
            <a:r>
              <a:rPr lang="fr-FR" sz="1400" dirty="0" smtClean="0"/>
              <a:t> at 300 K</a:t>
            </a:r>
            <a:endParaRPr lang="fr-FR" sz="1400" dirty="0"/>
          </a:p>
        </p:txBody>
      </p:sp>
      <p:sp>
        <p:nvSpPr>
          <p:cNvPr id="53" name="Flèche droite 52"/>
          <p:cNvSpPr/>
          <p:nvPr/>
        </p:nvSpPr>
        <p:spPr>
          <a:xfrm rot="16200000">
            <a:off x="7200007" y="4934483"/>
            <a:ext cx="659329" cy="41085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3459390" y="1568400"/>
            <a:ext cx="1017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smtClean="0"/>
              <a:t>DT=0,2 K</a:t>
            </a:r>
            <a:endParaRPr lang="fr-FR" sz="1800" dirty="0"/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3483975" y="1540581"/>
            <a:ext cx="9151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59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76588" y="199577"/>
            <a:ext cx="7067048" cy="372396"/>
          </a:xfrm>
        </p:spPr>
        <p:txBody>
          <a:bodyPr/>
          <a:lstStyle/>
          <a:p>
            <a:r>
              <a:rPr lang="fr-FR" dirty="0" smtClean="0"/>
              <a:t>D001: </a:t>
            </a:r>
            <a:r>
              <a:rPr lang="fr-FR" dirty="0"/>
              <a:t>Cryo-</a:t>
            </a:r>
            <a:r>
              <a:rPr lang="fr-FR" dirty="0" err="1"/>
              <a:t>magnetic</a:t>
            </a:r>
            <a:r>
              <a:rPr lang="fr-FR" dirty="0"/>
              <a:t> </a:t>
            </a:r>
            <a:r>
              <a:rPr lang="fr-FR" dirty="0" err="1" smtClean="0"/>
              <a:t>optimization</a:t>
            </a:r>
            <a:r>
              <a:rPr lang="fr-FR" dirty="0" smtClean="0"/>
              <a:t> </a:t>
            </a:r>
            <a:r>
              <a:rPr lang="fr-FR" dirty="0" err="1"/>
              <a:t>with</a:t>
            </a:r>
            <a:r>
              <a:rPr lang="fr-FR" dirty="0"/>
              <a:t> SIMCRYOGENICS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15" y="1821519"/>
            <a:ext cx="4689553" cy="4669972"/>
          </a:xfrm>
          <a:prstGeom prst="rect">
            <a:avLst/>
          </a:prstGeom>
        </p:spPr>
      </p:pic>
      <p:sp>
        <p:nvSpPr>
          <p:cNvPr id="55" name="Espace réservé du contenu 4"/>
          <p:cNvSpPr>
            <a:spLocks noGrp="1"/>
          </p:cNvSpPr>
          <p:nvPr>
            <p:ph idx="1"/>
          </p:nvPr>
        </p:nvSpPr>
        <p:spPr>
          <a:xfrm>
            <a:off x="2201829" y="1541230"/>
            <a:ext cx="7924376" cy="405970"/>
          </a:xfrm>
        </p:spPr>
        <p:txBody>
          <a:bodyPr/>
          <a:lstStyle/>
          <a:p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load</a:t>
            </a:r>
            <a:r>
              <a:rPr lang="fr-FR" dirty="0" smtClean="0"/>
              <a:t> </a:t>
            </a:r>
            <a:r>
              <a:rPr lang="fr-FR" dirty="0" err="1" smtClean="0"/>
              <a:t>repartition</a:t>
            </a:r>
            <a:r>
              <a:rPr lang="fr-FR" dirty="0" smtClean="0"/>
              <a:t> </a:t>
            </a:r>
            <a:r>
              <a:rPr lang="fr-FR" dirty="0" err="1" smtClean="0"/>
              <a:t>P</a:t>
            </a:r>
            <a:r>
              <a:rPr lang="fr-FR" sz="1100" dirty="0" err="1" smtClean="0"/>
              <a:t>ideal</a:t>
            </a:r>
            <a:r>
              <a:rPr lang="fr-FR" sz="1100" dirty="0" smtClean="0"/>
              <a:t> </a:t>
            </a:r>
            <a:r>
              <a:rPr lang="fr-FR" dirty="0" err="1" smtClean="0"/>
              <a:t>refrigeration</a:t>
            </a:r>
            <a:r>
              <a:rPr lang="fr-FR" dirty="0" smtClean="0"/>
              <a:t> at 300 K</a:t>
            </a:r>
            <a:endParaRPr lang="fr-FR" dirty="0"/>
          </a:p>
        </p:txBody>
      </p:sp>
      <p:sp>
        <p:nvSpPr>
          <p:cNvPr id="5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881100" y="1067647"/>
            <a:ext cx="10565835" cy="378270"/>
          </a:xfrm>
        </p:spPr>
        <p:txBody>
          <a:bodyPr/>
          <a:lstStyle/>
          <a:p>
            <a:r>
              <a:rPr lang="fr-FR" dirty="0" err="1"/>
              <a:t>Summary</a:t>
            </a:r>
            <a:r>
              <a:rPr lang="fr-FR" dirty="0"/>
              <a:t> </a:t>
            </a:r>
            <a:r>
              <a:rPr lang="fr-FR" dirty="0" err="1"/>
              <a:t>comparison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on 3 TF designs (2015)</a:t>
            </a: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 rotWithShape="1">
          <a:blip r:embed="rId3"/>
          <a:srcRect r="65505" b="52457"/>
          <a:stretch/>
        </p:blipFill>
        <p:spPr>
          <a:xfrm>
            <a:off x="1315166" y="2042513"/>
            <a:ext cx="1923614" cy="1708869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 rotWithShape="1">
          <a:blip r:embed="rId3"/>
          <a:srcRect l="34374" r="32490" b="52268"/>
          <a:stretch/>
        </p:blipFill>
        <p:spPr>
          <a:xfrm>
            <a:off x="238968" y="3942263"/>
            <a:ext cx="1686610" cy="1565946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3"/>
          <a:srcRect l="69695" b="45866"/>
          <a:stretch/>
        </p:blipFill>
        <p:spPr>
          <a:xfrm>
            <a:off x="2004291" y="4471939"/>
            <a:ext cx="1576691" cy="1815394"/>
          </a:xfrm>
          <a:prstGeom prst="rect">
            <a:avLst/>
          </a:prstGeom>
        </p:spPr>
      </p:pic>
      <p:sp>
        <p:nvSpPr>
          <p:cNvPr id="60" name="Espace réservé du contenu 4"/>
          <p:cNvSpPr txBox="1">
            <a:spLocks/>
          </p:cNvSpPr>
          <p:nvPr/>
        </p:nvSpPr>
        <p:spPr>
          <a:xfrm>
            <a:off x="8173116" y="2646671"/>
            <a:ext cx="3821331" cy="2591184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Constraint</a:t>
            </a:r>
            <a:r>
              <a:rPr lang="fr-FR" dirty="0" smtClean="0"/>
              <a:t> : </a:t>
            </a:r>
            <a:r>
              <a:rPr lang="fr-FR" dirty="0" err="1" smtClean="0"/>
              <a:t>Tcicc</a:t>
            </a:r>
            <a:r>
              <a:rPr lang="fr-FR" dirty="0" smtClean="0"/>
              <a:t> (x) </a:t>
            </a:r>
            <a:r>
              <a:rPr lang="fr-FR" dirty="0"/>
              <a:t>&lt; </a:t>
            </a:r>
            <a:r>
              <a:rPr lang="fr-FR" dirty="0" err="1" smtClean="0"/>
              <a:t>Tcs</a:t>
            </a:r>
            <a:r>
              <a:rPr lang="fr-FR" dirty="0" smtClean="0"/>
              <a:t> (x)-1,5K</a:t>
            </a:r>
          </a:p>
          <a:p>
            <a:endParaRPr lang="fr-FR" dirty="0" smtClean="0"/>
          </a:p>
          <a:p>
            <a:r>
              <a:rPr lang="fr-FR" dirty="0" smtClean="0"/>
              <a:t>Reference: Tin=4.5 K, DP=1bar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err="1" smtClean="0"/>
              <a:t>Optimization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endParaRPr lang="fr-FR" dirty="0" smtClean="0"/>
          </a:p>
          <a:p>
            <a:pPr lvl="1"/>
            <a:r>
              <a:rPr lang="fr-FR" sz="1800" dirty="0" smtClean="0"/>
              <a:t>WP#1 </a:t>
            </a:r>
            <a:r>
              <a:rPr lang="fr-FR" sz="1800" dirty="0" smtClean="0">
                <a:sym typeface="Wingdings" panose="05000000000000000000" pitchFamily="2" charset="2"/>
              </a:rPr>
              <a:t> (4.58 K, </a:t>
            </a:r>
            <a:r>
              <a:rPr lang="fr-FR" sz="1800" dirty="0" smtClean="0"/>
              <a:t>0.48 bar)</a:t>
            </a:r>
          </a:p>
          <a:p>
            <a:pPr lvl="1"/>
            <a:r>
              <a:rPr lang="fr-FR" sz="1800" dirty="0" smtClean="0"/>
              <a:t>WP#2 </a:t>
            </a:r>
            <a:r>
              <a:rPr lang="fr-FR" sz="1800" dirty="0" smtClean="0">
                <a:sym typeface="Wingdings" panose="05000000000000000000" pitchFamily="2" charset="2"/>
              </a:rPr>
              <a:t> (4.05K, 0.89 bar)</a:t>
            </a:r>
            <a:endParaRPr lang="fr-FR" sz="1800" dirty="0" smtClean="0"/>
          </a:p>
          <a:p>
            <a:pPr lvl="1"/>
            <a:r>
              <a:rPr lang="fr-FR" sz="1800" dirty="0" smtClean="0"/>
              <a:t>WP#3 </a:t>
            </a:r>
            <a:r>
              <a:rPr lang="fr-FR" sz="1800" dirty="0" smtClean="0">
                <a:sym typeface="Wingdings" panose="05000000000000000000" pitchFamily="2" charset="2"/>
              </a:rPr>
              <a:t> (4.26K, 0.20 bar)</a:t>
            </a:r>
            <a:endParaRPr lang="fr-FR" sz="1800" dirty="0"/>
          </a:p>
          <a:p>
            <a:pPr marL="478963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65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76588" y="196179"/>
            <a:ext cx="7067048" cy="379192"/>
          </a:xfrm>
        </p:spPr>
        <p:txBody>
          <a:bodyPr/>
          <a:lstStyle/>
          <a:p>
            <a:r>
              <a:rPr lang="fr-FR" dirty="0" smtClean="0"/>
              <a:t>D002: Contributions </a:t>
            </a:r>
            <a:r>
              <a:rPr lang="fr-FR" dirty="0"/>
              <a:t>to the design </a:t>
            </a:r>
            <a:r>
              <a:rPr lang="fr-FR" dirty="0" err="1"/>
              <a:t>philosophy</a:t>
            </a:r>
            <a:r>
              <a:rPr lang="fr-FR" dirty="0"/>
              <a:t> </a:t>
            </a:r>
            <a:r>
              <a:rPr lang="fr-FR" dirty="0" err="1"/>
              <a:t>manual</a:t>
            </a:r>
            <a:r>
              <a:rPr lang="fr-FR" dirty="0"/>
              <a:t>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881100" y="947579"/>
            <a:ext cx="10565835" cy="378270"/>
          </a:xfrm>
        </p:spPr>
        <p:txBody>
          <a:bodyPr/>
          <a:lstStyle/>
          <a:p>
            <a:pPr marL="478963" lvl="1" indent="0">
              <a:buNone/>
            </a:pPr>
            <a:r>
              <a:rPr lang="en-US" sz="1800" b="1" dirty="0" smtClean="0"/>
              <a:t>WPMAG and WPPMI tasks (</a:t>
            </a:r>
            <a:r>
              <a:rPr lang="en-US" sz="1800" b="1" dirty="0" smtClean="0"/>
              <a:t>D001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7" name="Espace réservé du contenu 4"/>
          <p:cNvSpPr>
            <a:spLocks noGrp="1"/>
          </p:cNvSpPr>
          <p:nvPr>
            <p:ph idx="1"/>
          </p:nvPr>
        </p:nvSpPr>
        <p:spPr>
          <a:xfrm>
            <a:off x="345179" y="4862712"/>
            <a:ext cx="5397116" cy="1667854"/>
          </a:xfrm>
        </p:spPr>
        <p:txBody>
          <a:bodyPr/>
          <a:lstStyle/>
          <a:p>
            <a:r>
              <a:rPr lang="en-US" dirty="0" smtClean="0"/>
              <a:t>50 </a:t>
            </a:r>
            <a:r>
              <a:rPr lang="en-US" dirty="0"/>
              <a:t>K </a:t>
            </a:r>
            <a:r>
              <a:rPr lang="en-US" dirty="0" smtClean="0"/>
              <a:t>loads</a:t>
            </a:r>
          </a:p>
          <a:p>
            <a:pPr lvl="1"/>
            <a:r>
              <a:rPr lang="en-US" dirty="0" smtClean="0"/>
              <a:t>With reduction </a:t>
            </a:r>
            <a:r>
              <a:rPr lang="en-US" dirty="0"/>
              <a:t>of pressure </a:t>
            </a:r>
            <a:r>
              <a:rPr lang="en-US" dirty="0" smtClean="0"/>
              <a:t>drop (&lt; 1bar)</a:t>
            </a:r>
          </a:p>
          <a:p>
            <a:pPr lvl="1"/>
            <a:r>
              <a:rPr lang="en-US" dirty="0" smtClean="0"/>
              <a:t>Pin  (5 to 3 bar)</a:t>
            </a:r>
          </a:p>
          <a:p>
            <a:pPr marL="478963" lvl="1" indent="0">
              <a:buNone/>
            </a:pPr>
            <a:endParaRPr lang="en-US" dirty="0" smtClean="0"/>
          </a:p>
          <a:p>
            <a:r>
              <a:rPr lang="en-US" dirty="0" smtClean="0"/>
              <a:t>80 </a:t>
            </a:r>
            <a:r>
              <a:rPr lang="en-US" dirty="0"/>
              <a:t>K </a:t>
            </a:r>
            <a:r>
              <a:rPr lang="en-US" dirty="0" smtClean="0"/>
              <a:t>loads</a:t>
            </a:r>
          </a:p>
          <a:p>
            <a:pPr lvl="1"/>
            <a:r>
              <a:rPr lang="en-US" dirty="0"/>
              <a:t>Baking requirements 473 K vs 373 </a:t>
            </a:r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58" name="ZoneTexte 57"/>
          <p:cNvSpPr txBox="1"/>
          <p:nvPr/>
        </p:nvSpPr>
        <p:spPr>
          <a:xfrm>
            <a:off x="5809389" y="3367916"/>
            <a:ext cx="611476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Figures (THEA +SIMCRYOGENICS) for </a:t>
            </a:r>
            <a:r>
              <a:rPr lang="fr-FR" sz="1200" dirty="0" err="1" smtClean="0"/>
              <a:t>optimization</a:t>
            </a:r>
            <a:r>
              <a:rPr lang="fr-FR" sz="1200" dirty="0" smtClean="0"/>
              <a:t> of P </a:t>
            </a:r>
            <a:r>
              <a:rPr lang="fr-FR" sz="1200" dirty="0" err="1" smtClean="0"/>
              <a:t>refrigeration</a:t>
            </a:r>
            <a:r>
              <a:rPr lang="fr-FR" sz="1200" dirty="0" smtClean="0"/>
              <a:t> for one </a:t>
            </a:r>
            <a:r>
              <a:rPr lang="fr-FR" sz="1200" dirty="0" err="1" smtClean="0"/>
              <a:t>given</a:t>
            </a:r>
            <a:r>
              <a:rPr lang="fr-FR" sz="1200" dirty="0" smtClean="0"/>
              <a:t> TF design</a:t>
            </a:r>
          </a:p>
        </p:txBody>
      </p:sp>
      <p:pic>
        <p:nvPicPr>
          <p:cNvPr id="1026" name="Imag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036" y="3831216"/>
            <a:ext cx="3176730" cy="245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ZoneTexte 59"/>
          <p:cNvSpPr txBox="1"/>
          <p:nvPr/>
        </p:nvSpPr>
        <p:spPr>
          <a:xfrm>
            <a:off x="7275812" y="6289965"/>
            <a:ext cx="3752374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1200" dirty="0" smtClean="0"/>
              <a:t>Figure (MADMACS +THEA)  for optimisation of TF designs</a:t>
            </a:r>
            <a:endParaRPr lang="fr-FR" sz="1200" dirty="0"/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61" y="938343"/>
            <a:ext cx="3099687" cy="2356006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278" y="948280"/>
            <a:ext cx="3239504" cy="2346069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6759026" y="704735"/>
            <a:ext cx="133402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/>
              <a:t>ΔT</a:t>
            </a:r>
            <a:r>
              <a:rPr lang="fr-FR" sz="1600" baseline="-25000" dirty="0" smtClean="0"/>
              <a:t>ma</a:t>
            </a:r>
            <a:r>
              <a:rPr lang="fr-FR" sz="1600" dirty="0" smtClean="0"/>
              <a:t> min [K]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9968618" y="725140"/>
            <a:ext cx="126829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600" dirty="0" smtClean="0"/>
              <a:t>Φ</a:t>
            </a:r>
            <a:r>
              <a:rPr lang="fr-FR" sz="1600" baseline="-25000" dirty="0" smtClean="0"/>
              <a:t>cryoplant</a:t>
            </a:r>
            <a:r>
              <a:rPr lang="fr-FR" sz="1600" dirty="0" smtClean="0"/>
              <a:t> [W]</a:t>
            </a:r>
            <a:endParaRPr lang="fr-FR" sz="1600" dirty="0"/>
          </a:p>
        </p:txBody>
      </p:sp>
      <p:sp>
        <p:nvSpPr>
          <p:cNvPr id="65" name="ZoneTexte 64"/>
          <p:cNvSpPr txBox="1"/>
          <p:nvPr/>
        </p:nvSpPr>
        <p:spPr>
          <a:xfrm>
            <a:off x="8553117" y="3632345"/>
            <a:ext cx="119776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/>
              <a:t>A</a:t>
            </a:r>
            <a:r>
              <a:rPr lang="fr-FR" sz="1600" baseline="-25000" dirty="0" smtClean="0"/>
              <a:t>SUPRA</a:t>
            </a:r>
            <a:r>
              <a:rPr lang="fr-FR" sz="1600" dirty="0" smtClean="0"/>
              <a:t>[mm²]</a:t>
            </a:r>
            <a:endParaRPr lang="fr-FR" sz="1600" dirty="0"/>
          </a:p>
        </p:txBody>
      </p:sp>
      <p:sp>
        <p:nvSpPr>
          <p:cNvPr id="59" name="Flèche droite 58"/>
          <p:cNvSpPr/>
          <p:nvPr/>
        </p:nvSpPr>
        <p:spPr>
          <a:xfrm>
            <a:off x="5342337" y="3371608"/>
            <a:ext cx="467052" cy="33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lèche droite 66"/>
          <p:cNvSpPr/>
          <p:nvPr/>
        </p:nvSpPr>
        <p:spPr>
          <a:xfrm>
            <a:off x="5404927" y="4395163"/>
            <a:ext cx="467052" cy="33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 rot="19490075">
            <a:off x="5359723" y="4782774"/>
            <a:ext cx="209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dirty="0" err="1" smtClean="0">
                <a:solidFill>
                  <a:srgbClr val="FF0000"/>
                </a:solidFill>
              </a:rPr>
              <a:t>Preliminary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results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70" name="Espace réservé du contenu 4"/>
          <p:cNvSpPr txBox="1">
            <a:spLocks/>
          </p:cNvSpPr>
          <p:nvPr/>
        </p:nvSpPr>
        <p:spPr>
          <a:xfrm>
            <a:off x="287856" y="1391967"/>
            <a:ext cx="5397116" cy="2975905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 </a:t>
            </a:r>
            <a:r>
              <a:rPr lang="en-US" dirty="0" smtClean="0"/>
              <a:t>4 K loads: </a:t>
            </a:r>
          </a:p>
          <a:p>
            <a:pPr lvl="1"/>
            <a:r>
              <a:rPr lang="en-US" b="1" dirty="0" smtClean="0"/>
              <a:t>Potential reduction of about 20% on the electrical power consumption</a:t>
            </a:r>
          </a:p>
          <a:p>
            <a:pPr lvl="2"/>
            <a:r>
              <a:rPr lang="en-US" sz="1500" dirty="0" smtClean="0"/>
              <a:t>with reduction of mass flows/pressure drop 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sz="1500" b="1" dirty="0" smtClean="0">
                <a:sym typeface="Wingdings" panose="05000000000000000000" pitchFamily="2" charset="2"/>
              </a:rPr>
              <a:t>[0,2-1 bar]</a:t>
            </a:r>
          </a:p>
          <a:p>
            <a:pPr marL="957926" lvl="2" indent="0">
              <a:buFont typeface="Wingdings" panose="05000000000000000000" pitchFamily="2" charset="2"/>
              <a:buNone/>
            </a:pPr>
            <a:endParaRPr lang="en-US" sz="1500" b="1" dirty="0" smtClean="0"/>
          </a:p>
          <a:p>
            <a:pPr lvl="2"/>
            <a:r>
              <a:rPr lang="en-US" sz="1500" dirty="0" smtClean="0"/>
              <a:t>with decrease of the inlet temperature to comply with the temperature margin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sz="1500" b="1" dirty="0" smtClean="0"/>
              <a:t>[4,1-4,7 K]</a:t>
            </a:r>
          </a:p>
          <a:p>
            <a:pPr marL="957926" lvl="2" indent="0">
              <a:buFont typeface="Wingdings" panose="05000000000000000000" pitchFamily="2" charset="2"/>
              <a:buNone/>
            </a:pPr>
            <a:endParaRPr lang="en-US" sz="1500" b="1" dirty="0" smtClean="0"/>
          </a:p>
          <a:p>
            <a:pPr lvl="2"/>
            <a:r>
              <a:rPr lang="en-US" sz="1500" dirty="0" smtClean="0"/>
              <a:t>with increase of the inlet pressure </a:t>
            </a:r>
          </a:p>
          <a:p>
            <a:pPr marL="957926" lvl="2" indent="0">
              <a:buFont typeface="Wingdings" panose="05000000000000000000" pitchFamily="2" charset="2"/>
              <a:buNone/>
            </a:pPr>
            <a:r>
              <a:rPr lang="en-US" sz="1500" b="1" dirty="0" smtClean="0">
                <a:sym typeface="Wingdings" panose="05000000000000000000" pitchFamily="2" charset="2"/>
              </a:rPr>
              <a:t> </a:t>
            </a:r>
            <a:r>
              <a:rPr lang="en-US" sz="1500" b="1" dirty="0" smtClean="0"/>
              <a:t>5 to 10 bar</a:t>
            </a:r>
          </a:p>
        </p:txBody>
      </p:sp>
      <p:sp>
        <p:nvSpPr>
          <p:cNvPr id="71" name="Espace réservé du contenu 4"/>
          <p:cNvSpPr txBox="1">
            <a:spLocks/>
          </p:cNvSpPr>
          <p:nvPr/>
        </p:nvSpPr>
        <p:spPr>
          <a:xfrm>
            <a:off x="287856" y="4363620"/>
            <a:ext cx="5397116" cy="375193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 smtClean="0"/>
              <a:t>Optimization on the superconducting cable mass</a:t>
            </a:r>
          </a:p>
        </p:txBody>
      </p:sp>
    </p:spTree>
    <p:extLst>
      <p:ext uri="{BB962C8B-B14F-4D97-AF65-F5344CB8AC3E}">
        <p14:creationId xmlns:p14="http://schemas.microsoft.com/office/powerpoint/2010/main" val="57535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  <p:bldP spid="58" grpId="0" animBg="1"/>
      <p:bldP spid="60" grpId="0" animBg="1"/>
      <p:bldP spid="63" grpId="0" animBg="1"/>
      <p:bldP spid="64" grpId="0" animBg="1"/>
      <p:bldP spid="65" grpId="0" animBg="1"/>
      <p:bldP spid="59" grpId="0" animBg="1"/>
      <p:bldP spid="67" grpId="0" animBg="1"/>
      <p:bldP spid="66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697A5-F0F8-4A0E-8802-0A9BD2BD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Proposals</a:t>
            </a:r>
            <a:r>
              <a:rPr lang="fr-FR" dirty="0" smtClean="0"/>
              <a:t> for 2020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3C8B2E-30BE-4BE3-964B-5AE8D1CCB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9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Espace réservé du contenu 4"/>
          <p:cNvSpPr>
            <a:spLocks noGrp="1"/>
          </p:cNvSpPr>
          <p:nvPr>
            <p:ph idx="1"/>
          </p:nvPr>
        </p:nvSpPr>
        <p:spPr>
          <a:xfrm>
            <a:off x="846657" y="892837"/>
            <a:ext cx="11010063" cy="5776671"/>
          </a:xfrm>
        </p:spPr>
        <p:txBody>
          <a:bodyPr/>
          <a:lstStyle/>
          <a:p>
            <a:r>
              <a:rPr lang="fr-FR" dirty="0" smtClean="0"/>
              <a:t>EXTRA TASK: </a:t>
            </a:r>
            <a:r>
              <a:rPr lang="en-GB" i="1" dirty="0">
                <a:solidFill>
                  <a:srgbClr val="0070C0"/>
                </a:solidFill>
              </a:rPr>
              <a:t>3- Impact of the cryogenic studies on the TF conductors towards an optimal </a:t>
            </a:r>
            <a:r>
              <a:rPr lang="en-GB" i="1" dirty="0" err="1">
                <a:solidFill>
                  <a:srgbClr val="0070C0"/>
                </a:solidFill>
              </a:rPr>
              <a:t>cryo</a:t>
            </a:r>
            <a:r>
              <a:rPr lang="en-GB" i="1" dirty="0">
                <a:solidFill>
                  <a:srgbClr val="0070C0"/>
                </a:solidFill>
              </a:rPr>
              <a:t>-magnetic </a:t>
            </a:r>
            <a:r>
              <a:rPr lang="en-GB" i="1" dirty="0" smtClean="0">
                <a:solidFill>
                  <a:srgbClr val="0070C0"/>
                </a:solidFill>
              </a:rPr>
              <a:t>system</a:t>
            </a:r>
          </a:p>
          <a:p>
            <a:pPr lvl="1">
              <a:lnSpc>
                <a:spcPct val="150000"/>
              </a:lnSpc>
            </a:pPr>
            <a:r>
              <a:rPr lang="fr-FR" sz="1800" b="1" dirty="0"/>
              <a:t>2019: First </a:t>
            </a:r>
            <a:r>
              <a:rPr lang="fr-FR" sz="1800" b="1" dirty="0" err="1"/>
              <a:t>encouraging</a:t>
            </a:r>
            <a:r>
              <a:rPr lang="fr-FR" sz="1800" b="1" dirty="0"/>
              <a:t> </a:t>
            </a:r>
            <a:r>
              <a:rPr lang="fr-FR" sz="1800" b="1" dirty="0" err="1" smtClean="0"/>
              <a:t>results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with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Cryogenics</a:t>
            </a:r>
            <a:r>
              <a:rPr lang="fr-FR" sz="1800" b="1" dirty="0" smtClean="0"/>
              <a:t> &amp; Thermal </a:t>
            </a:r>
            <a:r>
              <a:rPr lang="fr-FR" sz="1800" b="1" dirty="0" err="1" smtClean="0"/>
              <a:t>hydraulics</a:t>
            </a:r>
            <a:r>
              <a:rPr lang="fr-FR" sz="1800" b="1" dirty="0" smtClean="0"/>
              <a:t> (SIMCRYOGENICS,THEA) on </a:t>
            </a:r>
            <a:r>
              <a:rPr lang="fr-FR" sz="1800" b="1" dirty="0" err="1" smtClean="0"/>
              <a:t>given</a:t>
            </a:r>
            <a:r>
              <a:rPr lang="fr-FR" sz="1800" b="1" dirty="0" smtClean="0"/>
              <a:t> TF design WP#3</a:t>
            </a:r>
            <a:endParaRPr lang="fr-FR" sz="1800" dirty="0"/>
          </a:p>
          <a:p>
            <a:pPr lvl="1">
              <a:lnSpc>
                <a:spcPct val="150000"/>
              </a:lnSpc>
            </a:pPr>
            <a:r>
              <a:rPr lang="fr-FR" sz="1800" dirty="0"/>
              <a:t>2020: </a:t>
            </a:r>
            <a:r>
              <a:rPr lang="fr-FR" sz="1800" dirty="0" err="1"/>
              <a:t>Methodology</a:t>
            </a:r>
            <a:r>
              <a:rPr lang="fr-FR" sz="1800" dirty="0"/>
              <a:t> </a:t>
            </a:r>
            <a:r>
              <a:rPr lang="fr-FR" sz="1800" dirty="0" err="1"/>
              <a:t>assessment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 smtClean="0"/>
              <a:t>optimization</a:t>
            </a:r>
            <a:r>
              <a:rPr lang="fr-FR" sz="1800" dirty="0" smtClean="0"/>
              <a:t> </a:t>
            </a:r>
            <a:r>
              <a:rPr lang="fr-FR" sz="1800" dirty="0" err="1"/>
              <a:t>tools</a:t>
            </a:r>
            <a:r>
              <a:rPr lang="fr-FR" sz="1800" dirty="0"/>
              <a:t> (</a:t>
            </a:r>
            <a:r>
              <a:rPr lang="fr-FR" sz="1800" dirty="0" smtClean="0"/>
              <a:t>SIMCRYOGENICS</a:t>
            </a:r>
            <a:r>
              <a:rPr lang="fr-FR" sz="1800" dirty="0"/>
              <a:t>, THEA, MADMACS) </a:t>
            </a:r>
            <a:r>
              <a:rPr lang="fr-FR" sz="1800" dirty="0" smtClean="0"/>
              <a:t>for the </a:t>
            </a:r>
            <a:r>
              <a:rPr lang="fr-FR" sz="1800" dirty="0" err="1" smtClean="0"/>
              <a:t>m</a:t>
            </a:r>
            <a:r>
              <a:rPr lang="fr-FR" sz="1800" dirty="0" err="1" smtClean="0">
                <a:solidFill>
                  <a:schemeClr val="bg2">
                    <a:lumMod val="25000"/>
                  </a:schemeClr>
                </a:solidFill>
              </a:rPr>
              <a:t>inimization</a:t>
            </a: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800" dirty="0">
                <a:solidFill>
                  <a:schemeClr val="bg2">
                    <a:lumMod val="25000"/>
                  </a:schemeClr>
                </a:solidFill>
              </a:rPr>
              <a:t>of </a:t>
            </a:r>
            <a:r>
              <a:rPr lang="fr-FR" sz="1800" dirty="0" err="1">
                <a:solidFill>
                  <a:schemeClr val="bg2">
                    <a:lumMod val="25000"/>
                  </a:schemeClr>
                </a:solidFill>
              </a:rPr>
              <a:t>both</a:t>
            </a:r>
            <a:r>
              <a:rPr lang="fr-FR" sz="1800" dirty="0">
                <a:solidFill>
                  <a:schemeClr val="bg2">
                    <a:lumMod val="25000"/>
                  </a:schemeClr>
                </a:solidFill>
              </a:rPr>
              <a:t> the </a:t>
            </a:r>
            <a:r>
              <a:rPr lang="fr-FR" sz="1800" dirty="0" err="1">
                <a:solidFill>
                  <a:schemeClr val="bg2">
                    <a:lumMod val="25000"/>
                  </a:schemeClr>
                </a:solidFill>
              </a:rPr>
              <a:t>magnet</a:t>
            </a:r>
            <a:r>
              <a:rPr lang="fr-FR" sz="1800" dirty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fr-FR" sz="1800" dirty="0" err="1">
                <a:solidFill>
                  <a:schemeClr val="bg2">
                    <a:lumMod val="25000"/>
                  </a:schemeClr>
                </a:solidFill>
              </a:rPr>
              <a:t>cryogenic</a:t>
            </a:r>
            <a:r>
              <a:rPr lang="fr-FR" sz="1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2">
                    <a:lumMod val="25000"/>
                  </a:schemeClr>
                </a:solidFill>
              </a:rPr>
              <a:t>costs</a:t>
            </a:r>
            <a:endParaRPr lang="fr-FR" sz="1800" dirty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</a:rPr>
              <a:t>Applications on </a:t>
            </a:r>
            <a:r>
              <a:rPr lang="fr-FR" sz="1800" dirty="0" err="1" smtClean="0">
                <a:solidFill>
                  <a:schemeClr val="bg2">
                    <a:lumMod val="25000"/>
                  </a:schemeClr>
                </a:solidFill>
              </a:rPr>
              <a:t>several</a:t>
            </a: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</a:rPr>
              <a:t> TF designs (</a:t>
            </a:r>
            <a:r>
              <a:rPr lang="fr-FR" sz="1800" dirty="0">
                <a:solidFill>
                  <a:schemeClr val="bg2">
                    <a:lumMod val="25000"/>
                  </a:schemeClr>
                </a:solidFill>
              </a:rPr>
              <a:t>WP#3 and </a:t>
            </a: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</a:rPr>
              <a:t>WP#4)</a:t>
            </a:r>
          </a:p>
          <a:p>
            <a:pPr lvl="1">
              <a:lnSpc>
                <a:spcPct val="150000"/>
              </a:lnSpc>
            </a:pP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</a:rPr>
              <a:t>Participations</a:t>
            </a:r>
            <a:r>
              <a:rPr lang="fr-FR" sz="1800" dirty="0">
                <a:solidFill>
                  <a:schemeClr val="bg2">
                    <a:lumMod val="25000"/>
                  </a:schemeClr>
                </a:solidFill>
              </a:rPr>
              <a:t>: CEA MAG 2.1 (TF design), 2.2 (Thermal </a:t>
            </a:r>
            <a:r>
              <a:rPr lang="fr-FR" sz="1800" dirty="0" err="1">
                <a:solidFill>
                  <a:schemeClr val="bg2">
                    <a:lumMod val="25000"/>
                  </a:schemeClr>
                </a:solidFill>
              </a:rPr>
              <a:t>hydraulics</a:t>
            </a:r>
            <a:r>
              <a:rPr lang="fr-FR" sz="1800" dirty="0">
                <a:solidFill>
                  <a:schemeClr val="bg2">
                    <a:lumMod val="25000"/>
                  </a:schemeClr>
                </a:solidFill>
              </a:rPr>
              <a:t>) and 2.5 </a:t>
            </a: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fr-FR" sz="1800" dirty="0" err="1" smtClean="0">
                <a:solidFill>
                  <a:schemeClr val="bg2">
                    <a:lumMod val="25000"/>
                  </a:schemeClr>
                </a:solidFill>
              </a:rPr>
              <a:t>Cryogenics</a:t>
            </a:r>
            <a:r>
              <a:rPr lang="fr-FR" sz="1800" dirty="0">
                <a:solidFill>
                  <a:schemeClr val="bg2">
                    <a:lumMod val="25000"/>
                  </a:schemeClr>
                </a:solidFill>
              </a:rPr>
              <a:t>), 3.1 (</a:t>
            </a:r>
            <a:r>
              <a:rPr lang="fr-FR" sz="1800" dirty="0" err="1">
                <a:solidFill>
                  <a:schemeClr val="bg2">
                    <a:lumMod val="25000"/>
                  </a:schemeClr>
                </a:solidFill>
              </a:rPr>
              <a:t>Mechanics</a:t>
            </a: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fr-FR" sz="1800" dirty="0" smtClean="0"/>
          </a:p>
          <a:p>
            <a:pPr lvl="1">
              <a:lnSpc>
                <a:spcPct val="150000"/>
              </a:lnSpc>
            </a:pPr>
            <a:r>
              <a:rPr lang="fr-FR" sz="1800" dirty="0" smtClean="0">
                <a:sym typeface="Wingdings" panose="05000000000000000000" pitchFamily="2" charset="2"/>
              </a:rPr>
              <a:t>TOTAL : (9+9) PM </a:t>
            </a:r>
            <a:r>
              <a:rPr lang="fr-FR" sz="1800" b="1" dirty="0" smtClean="0">
                <a:sym typeface="Wingdings" panose="05000000000000000000" pitchFamily="2" charset="2"/>
              </a:rPr>
              <a:t>to </a:t>
            </a:r>
            <a:r>
              <a:rPr lang="fr-FR" sz="1800" b="1" dirty="0" err="1" smtClean="0">
                <a:sym typeface="Wingdings" panose="05000000000000000000" pitchFamily="2" charset="2"/>
              </a:rPr>
              <a:t>be</a:t>
            </a:r>
            <a:r>
              <a:rPr lang="fr-FR" sz="1800" b="1" dirty="0" smtClean="0">
                <a:sym typeface="Wingdings" panose="05000000000000000000" pitchFamily="2" charset="2"/>
              </a:rPr>
              <a:t> </a:t>
            </a:r>
            <a:r>
              <a:rPr lang="fr-FR" sz="1800" b="1" dirty="0" err="1" smtClean="0">
                <a:sym typeface="Wingdings" panose="05000000000000000000" pitchFamily="2" charset="2"/>
              </a:rPr>
              <a:t>confirmed</a:t>
            </a:r>
            <a:r>
              <a:rPr lang="fr-FR" sz="1800" dirty="0" smtClean="0">
                <a:sym typeface="Wingdings" panose="05000000000000000000" pitchFamily="2" charset="2"/>
              </a:rPr>
              <a:t>, </a:t>
            </a:r>
            <a:r>
              <a:rPr lang="fr-FR" sz="1800" dirty="0" err="1" smtClean="0">
                <a:sym typeface="Wingdings" panose="05000000000000000000" pitchFamily="2" charset="2"/>
              </a:rPr>
              <a:t>deliverable</a:t>
            </a:r>
            <a:r>
              <a:rPr lang="fr-FR" sz="1800" dirty="0" smtClean="0">
                <a:sym typeface="Wingdings" panose="05000000000000000000" pitchFamily="2" charset="2"/>
              </a:rPr>
              <a:t> MAG 2.5-T008 -D003  </a:t>
            </a:r>
            <a:r>
              <a:rPr lang="fr-FR" sz="1800" b="1" dirty="0" smtClean="0">
                <a:sym typeface="Wingdings" panose="05000000000000000000" pitchFamily="2" charset="2"/>
              </a:rPr>
              <a:t>shift to July 2020</a:t>
            </a:r>
            <a:endParaRPr lang="fr-FR" sz="1800" b="1" dirty="0"/>
          </a:p>
          <a:p>
            <a:pPr marL="0" indent="0">
              <a:buNone/>
            </a:pPr>
            <a:endParaRPr lang="en-GB" i="1" dirty="0" smtClean="0">
              <a:solidFill>
                <a:srgbClr val="0070C0"/>
              </a:solidFill>
            </a:endParaRPr>
          </a:p>
          <a:p>
            <a:r>
              <a:rPr lang="en-GB" dirty="0" smtClean="0"/>
              <a:t>Gate review documentation 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WPMAG outputs from TASK 1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WPPMI </a:t>
            </a:r>
            <a:r>
              <a:rPr lang="en-GB" sz="1800" dirty="0" smtClean="0"/>
              <a:t>summary results (phases 2 &amp; 3, general layout and cost estimations)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Review of RAMI analysis on Cryogenic system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Total: 4.8 PM</a:t>
            </a:r>
          </a:p>
          <a:p>
            <a:pPr lvl="1"/>
            <a:endParaRPr lang="en-US" b="0" dirty="0"/>
          </a:p>
        </p:txBody>
      </p:sp>
      <p:sp>
        <p:nvSpPr>
          <p:cNvPr id="7" name="Rectangle 6"/>
          <p:cNvSpPr/>
          <p:nvPr/>
        </p:nvSpPr>
        <p:spPr>
          <a:xfrm>
            <a:off x="3382288" y="5922401"/>
            <a:ext cx="8543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ctr"/>
            <a:r>
              <a:rPr lang="en-GB" sz="1600" i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NB: this proposal should be adjusted according to the volume of work </a:t>
            </a:r>
            <a:r>
              <a:rPr lang="en-GB" sz="1600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(when identified) </a:t>
            </a:r>
            <a:endParaRPr lang="en-GB" sz="1600" i="1" dirty="0" smtClean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 algn="ctr"/>
            <a:r>
              <a:rPr lang="en-GB" sz="1600" i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which is needed for addressing Gate Review documentation</a:t>
            </a:r>
            <a:endParaRPr lang="en-US" sz="1600" i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theme/theme1.xml><?xml version="1.0" encoding="utf-8"?>
<a:theme xmlns:a="http://schemas.openxmlformats.org/drawingml/2006/main" name="Template CEA 2019 Défaut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709D2C56-0C01-4A68-A325-4FFD430A3600}"/>
    </a:ext>
  </a:extLst>
</a:theme>
</file>

<file path=ppt/theme/theme2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5846DFC2-8D7E-4335-8C09-415EDC6C5089}"/>
    </a:ext>
  </a:extLst>
</a:theme>
</file>

<file path=ppt/theme/theme3.xml><?xml version="1.0" encoding="utf-8"?>
<a:theme xmlns:a="http://schemas.openxmlformats.org/drawingml/2006/main" name="Template CEA 2019 Marron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48DB1935-4DB2-49BA-AEDC-D8FE50F2938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ADB5F-8552-41F6-8E41-B7291DF52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07AC35C-3B9B-457D-863A-1C1FD396D7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09A53C-8D88-4760-8267-C28D6D92D7C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2019-Presentation-PPT-16-9_V2</Template>
  <TotalTime>2832</TotalTime>
  <Words>990</Words>
  <Application>Microsoft Office PowerPoint</Application>
  <PresentationFormat>Grand écran</PresentationFormat>
  <Paragraphs>177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Wingdings 3</vt:lpstr>
      <vt:lpstr>Template CEA 2019 Défaut</vt:lpstr>
      <vt:lpstr>Template CEA 2019 Clair</vt:lpstr>
      <vt:lpstr>Template CEA 2019 Marron</vt:lpstr>
      <vt:lpstr>Présentation PowerPoint</vt:lpstr>
      <vt:lpstr>STATUS of 2019 TASKS </vt:lpstr>
      <vt:lpstr>STATUS of 2019 TASKS </vt:lpstr>
      <vt:lpstr>D001: Engineering study on EU DEMO</vt:lpstr>
      <vt:lpstr>D001: Engineering study on EU DEMO</vt:lpstr>
      <vt:lpstr>D001: Cryo-magnetic optimization with SIMCRYOGENICS</vt:lpstr>
      <vt:lpstr>D001: Cryo-magnetic optimization with SIMCRYOGENICS</vt:lpstr>
      <vt:lpstr>D002: Contributions to the design philosophy manual </vt:lpstr>
      <vt:lpstr>Proposals for 2020</vt:lpstr>
      <vt:lpstr>Thank you for your attention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HOA Christine 218862</dc:creator>
  <cp:lastModifiedBy>HOA Christine 218862</cp:lastModifiedBy>
  <cp:revision>44</cp:revision>
  <cp:lastPrinted>2018-12-05T09:44:31Z</cp:lastPrinted>
  <dcterms:created xsi:type="dcterms:W3CDTF">2020-02-10T09:00:19Z</dcterms:created>
  <dcterms:modified xsi:type="dcterms:W3CDTF">2020-02-12T13:37:08Z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