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37" r:id="rId2"/>
    <p:sldId id="507" r:id="rId3"/>
    <p:sldId id="517" r:id="rId4"/>
    <p:sldId id="530" r:id="rId5"/>
    <p:sldId id="526" r:id="rId6"/>
    <p:sldId id="538" r:id="rId7"/>
    <p:sldId id="547" r:id="rId8"/>
    <p:sldId id="546" r:id="rId9"/>
    <p:sldId id="548" r:id="rId10"/>
    <p:sldId id="549" r:id="rId11"/>
    <p:sldId id="550" r:id="rId12"/>
    <p:sldId id="551" r:id="rId13"/>
    <p:sldId id="552" r:id="rId14"/>
    <p:sldId id="553" r:id="rId15"/>
    <p:sldId id="555" r:id="rId16"/>
    <p:sldId id="536" r:id="rId17"/>
    <p:sldId id="557" r:id="rId18"/>
    <p:sldId id="558" r:id="rId19"/>
    <p:sldId id="559" r:id="rId20"/>
    <p:sldId id="560" r:id="rId21"/>
    <p:sldId id="469" r:id="rId22"/>
    <p:sldId id="554" r:id="rId23"/>
    <p:sldId id="556" r:id="rId24"/>
  </p:sldIdLst>
  <p:sldSz cx="9144000" cy="6858000" type="screen4x3"/>
  <p:notesSz cx="6794500" cy="9906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rgbClr val="000099"/>
      </a:buClr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rgbClr val="000099"/>
      </a:buClr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rgbClr val="000099"/>
      </a:buClr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rgbClr val="000099"/>
      </a:buClr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rgbClr val="000099"/>
      </a:buClr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Mattia" initials="DM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BF3"/>
    <a:srgbClr val="DE7070"/>
    <a:srgbClr val="A6DEC3"/>
    <a:srgbClr val="F4DDAE"/>
    <a:srgbClr val="C1DCF7"/>
    <a:srgbClr val="F9E5E5"/>
    <a:srgbClr val="55A0EB"/>
    <a:srgbClr val="5599FF"/>
    <a:srgbClr val="D42C2C"/>
    <a:srgbClr val="D6E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593" autoAdjust="0"/>
    <p:restoredTop sz="94268" autoAdjust="0"/>
  </p:normalViewPr>
  <p:slideViewPr>
    <p:cSldViewPr>
      <p:cViewPr varScale="1">
        <p:scale>
          <a:sx n="120" d="100"/>
          <a:sy n="120" d="100"/>
        </p:scale>
        <p:origin x="8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000" y="-84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3" tIns="45888" rIns="91773" bIns="45888" numCol="1" anchor="t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3" tIns="45888" rIns="91773" bIns="45888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3" tIns="45888" rIns="91773" bIns="45888" numCol="1" anchor="b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1070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3" tIns="45888" rIns="91773" bIns="45888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C3C306-7CEF-46BB-836D-AC86F5F2DA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0677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3" tIns="45888" rIns="91773" bIns="45888" numCol="1" anchor="t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3" tIns="45888" rIns="91773" bIns="45888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3" tIns="45888" rIns="91773" bIns="458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 smtClean="0"/>
              <a:t>Fare clic per modificare gli stili del testo dello schema</a:t>
            </a:r>
          </a:p>
          <a:p>
            <a:pPr lvl="1"/>
            <a:r>
              <a:rPr lang="it-IT" altLang="en-US" noProof="0" smtClean="0"/>
              <a:t>Secondo livello</a:t>
            </a:r>
          </a:p>
          <a:p>
            <a:pPr lvl="2"/>
            <a:r>
              <a:rPr lang="it-IT" altLang="en-US" noProof="0" smtClean="0"/>
              <a:t>Terzo livello</a:t>
            </a:r>
          </a:p>
          <a:p>
            <a:pPr lvl="3"/>
            <a:r>
              <a:rPr lang="it-IT" altLang="en-US" noProof="0" smtClean="0"/>
              <a:t>Quarto livello</a:t>
            </a:r>
          </a:p>
          <a:p>
            <a:pPr lvl="4"/>
            <a:r>
              <a:rPr lang="it-IT" altLang="en-US" noProof="0" smtClean="0"/>
              <a:t>Quinto livello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3" tIns="45888" rIns="91773" bIns="45888" numCol="1" anchor="b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1070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773" tIns="45888" rIns="91773" bIns="45888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A86AE0A-13B1-48B0-ADFE-6E379B122421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17931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AE0A-13B1-48B0-ADFE-6E379B122421}" type="slidenum">
              <a:rPr lang="it-IT" altLang="en-US" smtClean="0"/>
              <a:pPr>
                <a:defRPr/>
              </a:pPr>
              <a:t>2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0763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AE0A-13B1-48B0-ADFE-6E379B122421}" type="slidenum">
              <a:rPr lang="it-IT" altLang="en-US" smtClean="0"/>
              <a:pPr>
                <a:defRPr/>
              </a:pPr>
              <a:t>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0763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AE0A-13B1-48B0-ADFE-6E379B122421}" type="slidenum">
              <a:rPr lang="it-IT" altLang="en-US" smtClean="0"/>
              <a:pPr>
                <a:defRPr/>
              </a:pPr>
              <a:t>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07634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AE0A-13B1-48B0-ADFE-6E379B122421}" type="slidenum">
              <a:rPr lang="it-IT" altLang="en-US" smtClean="0"/>
              <a:pPr>
                <a:defRPr/>
              </a:pPr>
              <a:t>5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5241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AE0A-13B1-48B0-ADFE-6E379B122421}" type="slidenum">
              <a:rPr lang="it-IT" altLang="en-US" smtClean="0"/>
              <a:pPr>
                <a:defRPr/>
              </a:pPr>
              <a:t>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0499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AE0A-13B1-48B0-ADFE-6E379B122421}" type="slidenum">
              <a:rPr lang="it-IT" altLang="en-US" smtClean="0"/>
              <a:pPr>
                <a:defRPr/>
              </a:pPr>
              <a:t>8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09449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AE0A-13B1-48B0-ADFE-6E379B122421}" type="slidenum">
              <a:rPr lang="it-IT" altLang="en-US" smtClean="0"/>
              <a:pPr>
                <a:defRPr/>
              </a:pPr>
              <a:t>16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94918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AE0A-13B1-48B0-ADFE-6E379B122421}" type="slidenum">
              <a:rPr lang="it-IT" altLang="en-US" smtClean="0"/>
              <a:pPr>
                <a:defRPr/>
              </a:pPr>
              <a:t>22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5060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AE0A-13B1-48B0-ADFE-6E379B122421}" type="slidenum">
              <a:rPr lang="it-IT" altLang="en-US" smtClean="0"/>
              <a:pPr>
                <a:defRPr/>
              </a:pPr>
              <a:t>23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6213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3714750"/>
            <a:ext cx="9148763" cy="3170238"/>
          </a:xfrm>
          <a:prstGeom prst="rect">
            <a:avLst/>
          </a:prstGeom>
          <a:solidFill>
            <a:srgbClr val="55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5" name="Picture 3" descr="C:\Users\maistrello\Desktop\g318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825"/>
            <a:ext cx="350996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Users\franket\Desktop\EUROfusion_PPPT_Logo_smal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0"/>
            <a:ext cx="32035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787" y="1412776"/>
            <a:ext cx="7772400" cy="1470025"/>
          </a:xfrm>
        </p:spPr>
        <p:txBody>
          <a:bodyPr/>
          <a:lstStyle>
            <a:lvl1pPr algn="ctr">
              <a:defRPr sz="3200">
                <a:solidFill>
                  <a:srgbClr val="5599D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254" y="3886200"/>
            <a:ext cx="4263146" cy="27831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5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-3175" y="0"/>
            <a:ext cx="9150350" cy="790575"/>
            <a:chOff x="-3249" y="-79"/>
            <a:chExt cx="9150424" cy="791262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-74" y="3099"/>
              <a:ext cx="9147249" cy="788084"/>
            </a:xfrm>
            <a:prstGeom prst="rect">
              <a:avLst/>
            </a:prstGeom>
            <a:solidFill>
              <a:srgbClr val="55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pic>
          <p:nvPicPr>
            <p:cNvPr id="6" name="Picture 23" descr="C:\Users\maistrello\Desktop\g3185.pn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49" y="-79"/>
              <a:ext cx="938845" cy="773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3175"/>
            <a:ext cx="79692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785225" cy="5292725"/>
          </a:xfrm>
        </p:spPr>
        <p:txBody>
          <a:bodyPr/>
          <a:lstStyle>
            <a:lvl1pPr marL="285750" indent="-285750">
              <a:buClr>
                <a:srgbClr val="5599DE"/>
              </a:buClr>
              <a:buSzPct val="120000"/>
              <a:buFont typeface="Arial" panose="020B0604020202020204" pitchFamily="34" charset="0"/>
              <a:buChar char="■"/>
              <a:defRPr/>
            </a:lvl1pPr>
            <a:lvl2pPr marL="742950" indent="-285750">
              <a:buFont typeface="Arial" panose="020B0604020202020204" pitchFamily="34" charset="0"/>
              <a:buChar char="□"/>
              <a:defRPr/>
            </a:lvl2pPr>
            <a:lvl3pPr marL="1201738" indent="-285750">
              <a:buSzPct val="80000"/>
              <a:buFont typeface="Arial" panose="020B0604020202020204" pitchFamily="34" charset="0"/>
              <a:buChar char="►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4"/>
          </p:nvPr>
        </p:nvSpPr>
        <p:spPr>
          <a:xfrm>
            <a:off x="179512" y="6376243"/>
            <a:ext cx="285466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18/12/2019 WPPES final meeting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Mattia Dan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E4D7-C048-4541-ABDC-BB82D55A5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09600" y="6508750"/>
            <a:ext cx="2854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defRPr sz="1200" kern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2975" y="44450"/>
            <a:ext cx="72294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57200" y="1089025"/>
            <a:ext cx="8229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18/12/2019 WPPES final meeting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Mattia Dan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354F09-8291-4E4E-81C2-8693A0A0F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285750" indent="-285750" algn="just" rtl="0" eaLnBrk="0" fontAlgn="base" hangingPunct="0">
        <a:spcBef>
          <a:spcPct val="20000"/>
        </a:spcBef>
        <a:spcAft>
          <a:spcPct val="0"/>
        </a:spcAft>
        <a:buClr>
          <a:srgbClr val="5599DE"/>
        </a:buClr>
        <a:buSzPct val="120000"/>
        <a:buFont typeface="Arial" charset="0"/>
        <a:buChar char="■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5599DE"/>
        </a:buClr>
        <a:buFont typeface="Arial" charset="0"/>
        <a:buChar char="■"/>
        <a:defRPr lang="en-GB" altLang="en-US" dirty="0">
          <a:solidFill>
            <a:schemeClr val="tx1"/>
          </a:solidFill>
          <a:latin typeface="+mn-lt"/>
          <a:cs typeface="+mn-cs"/>
        </a:defRPr>
      </a:lvl2pPr>
      <a:lvl3pPr marL="1144588" indent="-228600" algn="just" rtl="0" eaLnBrk="0" fontAlgn="base" hangingPunct="0">
        <a:spcBef>
          <a:spcPct val="20000"/>
        </a:spcBef>
        <a:spcAft>
          <a:spcPct val="0"/>
        </a:spcAft>
        <a:buClr>
          <a:srgbClr val="5599DE"/>
        </a:buClr>
        <a:buFont typeface="Arial" charset="0"/>
        <a:buChar char="□"/>
        <a:defRPr lang="en-GB" altLang="en-US" dirty="0">
          <a:solidFill>
            <a:schemeClr val="tx1"/>
          </a:solidFill>
          <a:latin typeface="+mn-lt"/>
          <a:cs typeface="+mn-cs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5599DE"/>
        </a:buClr>
        <a:buFont typeface="Arial" charset="0"/>
        <a:buChar char="•"/>
        <a:defRPr lang="en-GB" altLang="en-US" dirty="0">
          <a:solidFill>
            <a:schemeClr val="tx1"/>
          </a:solidFill>
          <a:latin typeface="+mn-lt"/>
          <a:cs typeface="+mn-cs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5599DE"/>
        </a:buClr>
        <a:buFont typeface="Arial" charset="0"/>
        <a:buChar char="-"/>
        <a:defRPr lang="en-GB" altLang="en-US" dirty="0">
          <a:solidFill>
            <a:schemeClr val="tx1"/>
          </a:solidFill>
          <a:latin typeface="+mn-lt"/>
          <a:cs typeface="+mn-cs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ctrTitle"/>
          </p:nvPr>
        </p:nvSpPr>
        <p:spPr>
          <a:xfrm>
            <a:off x="687388" y="1412875"/>
            <a:ext cx="8061076" cy="1470025"/>
          </a:xfrm>
        </p:spPr>
        <p:txBody>
          <a:bodyPr/>
          <a:lstStyle/>
          <a:p>
            <a:pPr eaLnBrk="1" hangingPunct="1"/>
            <a:r>
              <a:rPr lang="en-US" altLang="it-IT" dirty="0" smtClean="0">
                <a:solidFill>
                  <a:schemeClr val="tx1"/>
                </a:solidFill>
              </a:rPr>
              <a:t>Studies on TF circuit and transient voltages in case of coil fast discharge and transient conditions</a:t>
            </a:r>
            <a:endParaRPr lang="en-US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099" name="Subtitle 7"/>
          <p:cNvSpPr>
            <a:spLocks noGrp="1"/>
          </p:cNvSpPr>
          <p:nvPr>
            <p:ph type="subTitle" idx="1"/>
          </p:nvPr>
        </p:nvSpPr>
        <p:spPr>
          <a:xfrm>
            <a:off x="3509963" y="3886200"/>
            <a:ext cx="4878461" cy="2782888"/>
          </a:xfrm>
        </p:spPr>
        <p:txBody>
          <a:bodyPr/>
          <a:lstStyle/>
          <a:p>
            <a:pPr eaLnBrk="1" hangingPunct="1"/>
            <a:r>
              <a:rPr lang="it-IT" altLang="en-US" dirty="0" smtClean="0"/>
              <a:t>Mattia Dan and Alberto </a:t>
            </a:r>
            <a:r>
              <a:rPr lang="it-IT" altLang="en-US" dirty="0" err="1" smtClean="0"/>
              <a:t>Maistrello</a:t>
            </a:r>
            <a:endParaRPr lang="it-IT" altLang="en-US" dirty="0" smtClean="0"/>
          </a:p>
          <a:p>
            <a:pPr eaLnBrk="1" hangingPunct="1"/>
            <a:r>
              <a:rPr lang="it-IT" altLang="en-US" dirty="0" smtClean="0"/>
              <a:t>for Consorzio RFX team</a:t>
            </a:r>
          </a:p>
          <a:p>
            <a:pPr eaLnBrk="1" hangingPunct="1"/>
            <a:endParaRPr lang="it-IT" altLang="en-US" dirty="0" smtClean="0"/>
          </a:p>
          <a:p>
            <a:pPr eaLnBrk="1" hangingPunct="1"/>
            <a:r>
              <a:rPr lang="it-IT" altLang="en-US" dirty="0" smtClean="0">
                <a:solidFill>
                  <a:schemeClr val="tx1"/>
                </a:solidFill>
              </a:rPr>
              <a:t>12/02/2020 </a:t>
            </a:r>
            <a:r>
              <a:rPr lang="en-US" altLang="en-US" dirty="0" smtClean="0">
                <a:solidFill>
                  <a:schemeClr val="tx1"/>
                </a:solidFill>
              </a:rPr>
              <a:t>WPMAG final meeting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Operational</a:t>
            </a:r>
            <a:r>
              <a:rPr lang="it-IT" dirty="0" smtClean="0"/>
              <a:t> </a:t>
            </a:r>
            <a:r>
              <a:rPr lang="it-IT" dirty="0" err="1" smtClean="0"/>
              <a:t>conditions</a:t>
            </a:r>
            <a:r>
              <a:rPr lang="it-IT" dirty="0" smtClean="0"/>
              <a:t> of the FDU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388" y="908050"/>
            <a:ext cx="8893112" cy="52927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DEMO 2016 and 2017 baseline scenarios an analysis on the operational conditions of the FDU was performed* and the conditions considered were:</a:t>
            </a:r>
            <a:endParaRPr lang="en-US" dirty="0"/>
          </a:p>
          <a:p>
            <a:pPr marL="415925" lvl="1" indent="-342900">
              <a:buFont typeface="+mj-lt"/>
              <a:buAutoNum type="arabicPeriod"/>
            </a:pPr>
            <a:r>
              <a:rPr lang="en-GB" dirty="0"/>
              <a:t>FDU intervention </a:t>
            </a:r>
            <a:endParaRPr lang="en-US" dirty="0"/>
          </a:p>
          <a:p>
            <a:pPr marL="415925" lvl="1" indent="-342900">
              <a:buFont typeface="+mj-lt"/>
              <a:buAutoNum type="arabicPeriod"/>
            </a:pPr>
            <a:r>
              <a:rPr lang="en-US" dirty="0"/>
              <a:t>FDU intervention + ground fault at one FDU terminals</a:t>
            </a:r>
          </a:p>
          <a:p>
            <a:pPr marL="415925" lvl="1" indent="-342900">
              <a:buFont typeface="+mj-lt"/>
              <a:buAutoNum type="arabicPeriod"/>
            </a:pPr>
            <a:r>
              <a:rPr lang="en-US" dirty="0"/>
              <a:t>FDU intervention + 1 FDU does not operate</a:t>
            </a:r>
          </a:p>
          <a:p>
            <a:pPr marL="415925" lvl="1" indent="-342900">
              <a:buFont typeface="+mj-lt"/>
              <a:buAutoNum type="arabicPeriod"/>
            </a:pPr>
            <a:r>
              <a:rPr lang="en-US" dirty="0"/>
              <a:t>FDU intervention + 1 FDU opens with a delay of 10 </a:t>
            </a:r>
            <a:r>
              <a:rPr lang="en-US" dirty="0" err="1"/>
              <a:t>ms</a:t>
            </a:r>
            <a:endParaRPr lang="en-US" dirty="0"/>
          </a:p>
          <a:p>
            <a:pPr marL="415925" lvl="1" indent="-342900">
              <a:buFont typeface="+mj-lt"/>
              <a:buAutoNum type="arabicPeriod"/>
            </a:pPr>
            <a:r>
              <a:rPr lang="en-US" dirty="0"/>
              <a:t>FDU intervention + 1 FDU does not operate + ground fault near faulted FDU</a:t>
            </a:r>
          </a:p>
          <a:p>
            <a:pPr marL="415925" lvl="1" indent="-342900">
              <a:buFont typeface="+mj-lt"/>
              <a:buAutoNum type="arabicPeriod"/>
            </a:pPr>
            <a:r>
              <a:rPr lang="en-US" dirty="0"/>
              <a:t>FDU intervention + 1 FDU does not operate + ground fault opposite to faulted FDU</a:t>
            </a:r>
          </a:p>
          <a:p>
            <a:pPr marL="415925" lvl="1" indent="-342900">
              <a:buFont typeface="+mj-lt"/>
              <a:buAutoNum type="arabicPeriod"/>
            </a:pPr>
            <a:r>
              <a:rPr lang="en-US" b="1" dirty="0" smtClean="0"/>
              <a:t>FDU intervention </a:t>
            </a:r>
            <a:r>
              <a:rPr lang="en-US" b="1" dirty="0"/>
              <a:t>+ 1 FDU does not operate +ground fault next to the  not operating FDU </a:t>
            </a:r>
          </a:p>
          <a:p>
            <a:pPr marL="415925" lvl="1" indent="-342900">
              <a:buFont typeface="+mj-lt"/>
              <a:buAutoNum type="arabicPeriod"/>
            </a:pPr>
            <a:r>
              <a:rPr lang="en-US" dirty="0"/>
              <a:t>Untimed intervention of 1 </a:t>
            </a:r>
            <a:r>
              <a:rPr lang="en-US" dirty="0" smtClean="0"/>
              <a:t>FDU</a:t>
            </a:r>
          </a:p>
          <a:p>
            <a:pPr marL="182563" lvl="1" indent="-109538"/>
            <a:endParaRPr lang="it-IT" dirty="0" smtClean="0"/>
          </a:p>
          <a:p>
            <a:pPr marL="73025" lvl="1" indent="0">
              <a:buNone/>
            </a:pPr>
            <a:r>
              <a:rPr lang="en-US" altLang="en-US" dirty="0"/>
              <a:t>The analyses pointed out that for the ITER-like topology the worst </a:t>
            </a:r>
            <a:r>
              <a:rPr lang="en-US" altLang="en-US" dirty="0" smtClean="0"/>
              <a:t>(double) fault </a:t>
            </a:r>
            <a:r>
              <a:rPr lang="en-US" altLang="en-US" dirty="0"/>
              <a:t>condition is the number 7, both for the voltage peaks applied to the coils and for the I</a:t>
            </a:r>
            <a:r>
              <a:rPr lang="en-US" altLang="en-US" baseline="30000" dirty="0"/>
              <a:t>2</a:t>
            </a:r>
            <a:r>
              <a:rPr lang="en-US" altLang="en-US" dirty="0"/>
              <a:t>t </a:t>
            </a:r>
            <a:r>
              <a:rPr lang="en-US" altLang="en-US" dirty="0" smtClean="0"/>
              <a:t>increment.</a:t>
            </a:r>
          </a:p>
          <a:p>
            <a:pPr marL="73025" lvl="1" indent="0">
              <a:buNone/>
            </a:pPr>
            <a:r>
              <a:rPr lang="it-IT" dirty="0" err="1" smtClean="0"/>
              <a:t>Then</a:t>
            </a:r>
            <a:r>
              <a:rPr lang="it-IT" dirty="0" smtClean="0"/>
              <a:t> the </a:t>
            </a:r>
            <a:r>
              <a:rPr lang="it-IT" dirty="0" err="1" smtClean="0"/>
              <a:t>analysis</a:t>
            </a:r>
            <a:r>
              <a:rPr lang="it-IT" dirty="0" smtClean="0"/>
              <a:t> on the fault </a:t>
            </a:r>
            <a:r>
              <a:rPr lang="it-IT" dirty="0" err="1" smtClean="0"/>
              <a:t>event</a:t>
            </a:r>
            <a:r>
              <a:rPr lang="it-IT" dirty="0" smtClean="0"/>
              <a:t> for the FDU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focused</a:t>
            </a:r>
            <a:r>
              <a:rPr lang="it-IT" dirty="0" smtClean="0"/>
              <a:t> in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condition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12/02/2020 WPMAG final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36323" y="6415087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*</a:t>
            </a:r>
            <a:r>
              <a:rPr lang="de-DE" i="1" dirty="0"/>
              <a:t> MAG-2.4-T005-D001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44450"/>
            <a:ext cx="7677070" cy="649288"/>
          </a:xfrm>
        </p:spPr>
        <p:txBody>
          <a:bodyPr/>
          <a:lstStyle/>
          <a:p>
            <a:r>
              <a:rPr lang="it-IT" dirty="0" smtClean="0"/>
              <a:t>Voltage </a:t>
            </a:r>
            <a:r>
              <a:rPr lang="it-IT" dirty="0" err="1" smtClean="0"/>
              <a:t>peaks</a:t>
            </a:r>
            <a:r>
              <a:rPr lang="it-IT" dirty="0" smtClean="0"/>
              <a:t> and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t</a:t>
            </a:r>
            <a:r>
              <a:rPr lang="it-IT" dirty="0" smtClean="0"/>
              <a:t> on the coils with the </a:t>
            </a:r>
            <a:r>
              <a:rPr lang="it-IT" dirty="0" err="1" smtClean="0"/>
              <a:t>worst</a:t>
            </a:r>
            <a:r>
              <a:rPr lang="it-IT" dirty="0" smtClean="0"/>
              <a:t> fault </a:t>
            </a:r>
            <a:r>
              <a:rPr lang="it-IT" dirty="0" err="1" smtClean="0"/>
              <a:t>condition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22" name="Canvas 91"/>
          <p:cNvGrpSpPr/>
          <p:nvPr/>
        </p:nvGrpSpPr>
        <p:grpSpPr>
          <a:xfrm>
            <a:off x="359532" y="909843"/>
            <a:ext cx="8396360" cy="4608228"/>
            <a:chOff x="0" y="0"/>
            <a:chExt cx="5871845" cy="3222682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5871845" cy="3220720"/>
            </a:xfrm>
            <a:prstGeom prst="rect">
              <a:avLst/>
            </a:prstGeom>
          </p:spPr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529" y="1787074"/>
              <a:ext cx="2482706" cy="14004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750" y="1764221"/>
              <a:ext cx="2482706" cy="14004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272" y="0"/>
              <a:ext cx="2482706" cy="14004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5962" y="0"/>
              <a:ext cx="2410881" cy="1400400"/>
            </a:xfrm>
            <a:prstGeom prst="rect">
              <a:avLst/>
            </a:prstGeom>
          </p:spPr>
        </p:pic>
        <p:pic>
          <p:nvPicPr>
            <p:cNvPr id="28" name="Picture 27" descr="R:\ricercatori\SE\Roadmap_WP_PPPT\WPMAG\Task_work\deliverable\2016\WorkingDocs\Disegni\Topologies.pn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7" r="1013" b="56241"/>
            <a:stretch/>
          </p:blipFill>
          <p:spPr bwMode="auto">
            <a:xfrm>
              <a:off x="9402" y="126561"/>
              <a:ext cx="1019129" cy="10297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Rectangle 28"/>
            <p:cNvSpPr/>
            <p:nvPr/>
          </p:nvSpPr>
          <p:spPr bwMode="auto">
            <a:xfrm>
              <a:off x="1145711" y="42278"/>
              <a:ext cx="254441" cy="1249017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145711" y="1787074"/>
              <a:ext cx="2213031" cy="143560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504576" y="1781481"/>
              <a:ext cx="2196979" cy="1430632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41630" y="42239"/>
              <a:ext cx="212759" cy="1249056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ight Arrow 32"/>
            <p:cNvSpPr/>
            <p:nvPr/>
          </p:nvSpPr>
          <p:spPr bwMode="auto">
            <a:xfrm rot="3342078">
              <a:off x="1233033" y="1396649"/>
              <a:ext cx="449963" cy="287655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ight Arrow 33"/>
            <p:cNvSpPr/>
            <p:nvPr/>
          </p:nvSpPr>
          <p:spPr bwMode="auto">
            <a:xfrm rot="3342078">
              <a:off x="3562067" y="1414317"/>
              <a:ext cx="449580" cy="287020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Box 22"/>
            <p:cNvSpPr txBox="1"/>
            <p:nvPr/>
          </p:nvSpPr>
          <p:spPr>
            <a:xfrm>
              <a:off x="3842725" y="549136"/>
              <a:ext cx="1760220" cy="64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180340" algn="ctr" fontAlgn="base">
                <a:lnSpc>
                  <a:spcPct val="120000"/>
                </a:lnSpc>
                <a:spcBef>
                  <a:spcPts val="385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V</a:t>
              </a:r>
              <a:r>
                <a:rPr lang="en-US" sz="1400" kern="12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Am</a:t>
              </a:r>
              <a:r>
                <a:rPr lang="en-US" sz="14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and V</a:t>
              </a:r>
              <a:r>
                <a:rPr lang="en-US" sz="1400" kern="12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mB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indent="180340" algn="ctr" fontAlgn="base">
                <a:lnSpc>
                  <a:spcPct val="120000"/>
                </a:lnSpc>
                <a:spcBef>
                  <a:spcPts val="385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sp>
          <p:nvSpPr>
            <p:cNvPr id="36" name="TextBox 16"/>
            <p:cNvSpPr txBox="1"/>
            <p:nvPr/>
          </p:nvSpPr>
          <p:spPr>
            <a:xfrm>
              <a:off x="1717523" y="549136"/>
              <a:ext cx="1729105" cy="436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180340" fontAlgn="base">
                <a:lnSpc>
                  <a:spcPct val="120000"/>
                </a:lnSpc>
                <a:spcBef>
                  <a:spcPts val="385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V</a:t>
              </a:r>
              <a:r>
                <a:rPr lang="en-US" sz="1400" kern="1200" baseline="-25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</a:t>
              </a:r>
              <a:r>
                <a:rPr lang="en-US" sz="1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, V</a:t>
              </a:r>
              <a:r>
                <a:rPr lang="en-US" sz="1400" kern="1200" baseline="-25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B </a:t>
              </a:r>
              <a:r>
                <a:rPr lang="en-US" sz="1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and </a:t>
              </a:r>
              <a:r>
                <a:rPr lang="en-US" sz="14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V</a:t>
              </a:r>
              <a:r>
                <a:rPr lang="en-US" sz="1400" kern="1200" baseline="-250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7" y="1533787"/>
              <a:ext cx="966034" cy="603771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129219" y="5575664"/>
            <a:ext cx="885698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The maximum fault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22.5 </a:t>
            </a:r>
            <a:r>
              <a:rPr lang="it-IT" dirty="0" err="1" smtClean="0"/>
              <a:t>kV</a:t>
            </a:r>
            <a:r>
              <a:rPr lang="it-IT" dirty="0" smtClean="0"/>
              <a:t>,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the </a:t>
            </a:r>
            <a:r>
              <a:rPr lang="it-IT" dirty="0" err="1" smtClean="0"/>
              <a:t>limit</a:t>
            </a:r>
            <a:r>
              <a:rPr lang="it-IT" dirty="0" smtClean="0"/>
              <a:t> of 28 </a:t>
            </a:r>
            <a:r>
              <a:rPr lang="it-IT" dirty="0" err="1" smtClean="0"/>
              <a:t>kV</a:t>
            </a:r>
            <a:r>
              <a:rPr lang="it-IT" dirty="0" smtClean="0"/>
              <a:t> for the fault </a:t>
            </a:r>
            <a:r>
              <a:rPr lang="it-IT" dirty="0" err="1" smtClean="0"/>
              <a:t>condition</a:t>
            </a:r>
            <a:r>
              <a:rPr lang="it-IT" dirty="0" smtClean="0"/>
              <a:t>.</a:t>
            </a:r>
          </a:p>
          <a:p>
            <a:pPr algn="l"/>
            <a:r>
              <a:rPr lang="en-GB" dirty="0"/>
              <a:t>The I</a:t>
            </a:r>
            <a:r>
              <a:rPr lang="en-GB" baseline="30000" dirty="0"/>
              <a:t>2</a:t>
            </a:r>
            <a:r>
              <a:rPr lang="en-GB" dirty="0"/>
              <a:t>t </a:t>
            </a:r>
            <a:r>
              <a:rPr lang="en-GB" dirty="0" smtClean="0"/>
              <a:t>is </a:t>
            </a:r>
            <a:r>
              <a:rPr lang="en-GB" dirty="0"/>
              <a:t>109.1 </a:t>
            </a:r>
            <a:r>
              <a:rPr lang="en-GB" dirty="0" smtClean="0"/>
              <a:t>GA</a:t>
            </a:r>
            <a:r>
              <a:rPr lang="en-GB" baseline="30000" dirty="0" smtClean="0"/>
              <a:t>2</a:t>
            </a:r>
            <a:r>
              <a:rPr lang="en-GB" dirty="0" smtClean="0"/>
              <a:t>s</a:t>
            </a:r>
            <a:r>
              <a:rPr lang="it-IT" dirty="0" smtClean="0"/>
              <a:t>, </a:t>
            </a:r>
            <a:r>
              <a:rPr lang="it-IT" dirty="0" err="1" smtClean="0"/>
              <a:t>while</a:t>
            </a:r>
            <a:r>
              <a:rPr lang="it-IT" dirty="0" smtClean="0"/>
              <a:t> the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en-GB" dirty="0" smtClean="0"/>
              <a:t>determined </a:t>
            </a:r>
            <a:r>
              <a:rPr lang="en-GB" dirty="0"/>
              <a:t>by the coil discharge with τ=35 s with a constant value of DR is 103.7 </a:t>
            </a:r>
            <a:r>
              <a:rPr lang="en-GB" dirty="0" smtClean="0"/>
              <a:t>GA</a:t>
            </a:r>
            <a:r>
              <a:rPr lang="en-GB" baseline="30000" dirty="0" smtClean="0"/>
              <a:t>2</a:t>
            </a:r>
            <a:r>
              <a:rPr lang="en-GB" dirty="0" smtClean="0"/>
              <a:t>s.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608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44450"/>
            <a:ext cx="7668852" cy="649288"/>
          </a:xfrm>
        </p:spPr>
        <p:txBody>
          <a:bodyPr/>
          <a:lstStyle/>
          <a:p>
            <a:r>
              <a:rPr lang="it-IT" dirty="0" smtClean="0"/>
              <a:t>DEMO layout – connection </a:t>
            </a:r>
            <a:r>
              <a:rPr lang="it-IT" dirty="0" err="1" smtClean="0"/>
              <a:t>between</a:t>
            </a:r>
            <a:r>
              <a:rPr lang="it-IT" dirty="0" smtClean="0"/>
              <a:t> the TF FDU </a:t>
            </a:r>
            <a:r>
              <a:rPr lang="it-IT" dirty="0" err="1" smtClean="0"/>
              <a:t>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6" y="764704"/>
            <a:ext cx="8928992" cy="525658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 bwMode="auto">
          <a:xfrm flipV="1">
            <a:off x="4772804" y="3789040"/>
            <a:ext cx="756084" cy="1044116"/>
          </a:xfrm>
          <a:prstGeom prst="line">
            <a:avLst/>
          </a:prstGeom>
          <a:solidFill>
            <a:srgbClr val="FF0000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375756" y="1628800"/>
            <a:ext cx="2772308" cy="2700300"/>
          </a:xfrm>
          <a:prstGeom prst="straightConnector1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71745" y="828995"/>
            <a:ext cx="2356222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connection </a:t>
            </a:r>
          </a:p>
          <a:p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TF CB and DR</a:t>
            </a:r>
          </a:p>
          <a:p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to 250m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2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Impedance</a:t>
            </a:r>
            <a:r>
              <a:rPr lang="it-IT" dirty="0" smtClean="0"/>
              <a:t> of the </a:t>
            </a:r>
            <a:r>
              <a:rPr lang="it-IT" dirty="0" err="1" smtClean="0"/>
              <a:t>cable</a:t>
            </a:r>
            <a:r>
              <a:rPr lang="it-IT" dirty="0" smtClean="0"/>
              <a:t> connection </a:t>
            </a:r>
            <a:r>
              <a:rPr lang="it-IT" dirty="0" err="1" smtClean="0"/>
              <a:t>between</a:t>
            </a:r>
            <a:r>
              <a:rPr lang="it-IT" dirty="0" smtClean="0"/>
              <a:t> CB and DR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" y="1072062"/>
            <a:ext cx="3791360" cy="3237506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298496"/>
              </p:ext>
            </p:extLst>
          </p:nvPr>
        </p:nvGraphicFramePr>
        <p:xfrm>
          <a:off x="167828" y="4610636"/>
          <a:ext cx="442849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016">
                  <a:extLst>
                    <a:ext uri="{9D8B030D-6E8A-4147-A177-3AD203B41FA5}">
                      <a16:colId xmlns:a16="http://schemas.microsoft.com/office/drawing/2014/main" val="2293415108"/>
                    </a:ext>
                  </a:extLst>
                </a:gridCol>
                <a:gridCol w="1428476">
                  <a:extLst>
                    <a:ext uri="{9D8B030D-6E8A-4147-A177-3AD203B41FA5}">
                      <a16:colId xmlns:a16="http://schemas.microsoft.com/office/drawing/2014/main" val="1349125307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it-IT" sz="1600" dirty="0" err="1" smtClean="0"/>
                        <a:t>Parameters</a:t>
                      </a:r>
                      <a:endParaRPr lang="en-US" sz="1600" dirty="0"/>
                    </a:p>
                  </a:txBody>
                  <a:tcPr anchor="ctr">
                    <a:solidFill>
                      <a:srgbClr val="55A0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Values</a:t>
                      </a:r>
                      <a:endParaRPr lang="en-US" sz="1600" dirty="0"/>
                    </a:p>
                  </a:txBody>
                  <a:tcPr anchor="ctr">
                    <a:solidFill>
                      <a:srgbClr val="55A0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9133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Inductance</a:t>
                      </a:r>
                      <a:r>
                        <a:rPr lang="it-IT" sz="1600" baseline="0" dirty="0" smtClean="0"/>
                        <a:t> of the </a:t>
                      </a:r>
                      <a:r>
                        <a:rPr lang="it-IT" sz="1600" baseline="0" dirty="0" err="1" smtClean="0"/>
                        <a:t>cable</a:t>
                      </a:r>
                      <a:endParaRPr lang="en-US" sz="1600" dirty="0"/>
                    </a:p>
                  </a:txBody>
                  <a:tcPr>
                    <a:solidFill>
                      <a:srgbClr val="C1D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7.14 µH</a:t>
                      </a:r>
                      <a:endParaRPr lang="en-US" sz="1600" dirty="0"/>
                    </a:p>
                  </a:txBody>
                  <a:tcPr anchor="ctr">
                    <a:solidFill>
                      <a:srgbClr val="C1D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8337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Capacitance</a:t>
                      </a:r>
                      <a:r>
                        <a:rPr lang="it-IT" sz="1600" dirty="0" smtClean="0"/>
                        <a:t> of the </a:t>
                      </a:r>
                      <a:r>
                        <a:rPr lang="it-IT" sz="1600" dirty="0" err="1" smtClean="0"/>
                        <a:t>cable</a:t>
                      </a:r>
                      <a:endParaRPr lang="en-US" sz="1600" dirty="0"/>
                    </a:p>
                  </a:txBody>
                  <a:tcPr>
                    <a:solidFill>
                      <a:srgbClr val="C1D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411.3 </a:t>
                      </a:r>
                      <a:r>
                        <a:rPr lang="el-GR" sz="1600" dirty="0" smtClean="0"/>
                        <a:t>η</a:t>
                      </a:r>
                      <a:r>
                        <a:rPr lang="it-IT" sz="1600" dirty="0" smtClean="0"/>
                        <a:t>F</a:t>
                      </a:r>
                      <a:endParaRPr lang="en-US" sz="1600" dirty="0"/>
                    </a:p>
                  </a:txBody>
                  <a:tcPr anchor="ctr">
                    <a:solidFill>
                      <a:srgbClr val="C1D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7736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Resistance</a:t>
                      </a:r>
                      <a:r>
                        <a:rPr lang="it-IT" sz="1600" baseline="0" dirty="0" smtClean="0"/>
                        <a:t> of the </a:t>
                      </a:r>
                      <a:r>
                        <a:rPr lang="it-IT" sz="1600" baseline="0" dirty="0" err="1" smtClean="0"/>
                        <a:t>cable</a:t>
                      </a:r>
                      <a:r>
                        <a:rPr lang="it-IT" sz="1600" baseline="0" dirty="0" smtClean="0"/>
                        <a:t> (</a:t>
                      </a:r>
                      <a:r>
                        <a:rPr lang="it-IT" sz="1600" baseline="0" dirty="0" err="1" smtClean="0"/>
                        <a:t>splitted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between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inner</a:t>
                      </a:r>
                      <a:r>
                        <a:rPr lang="it-IT" sz="1600" baseline="0" dirty="0" smtClean="0"/>
                        <a:t> and </a:t>
                      </a:r>
                      <a:r>
                        <a:rPr lang="it-IT" sz="1600" baseline="0" dirty="0" err="1" smtClean="0"/>
                        <a:t>outer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conductors</a:t>
                      </a:r>
                      <a:r>
                        <a:rPr lang="it-IT" sz="1600" baseline="0" dirty="0" smtClean="0"/>
                        <a:t>)</a:t>
                      </a:r>
                      <a:endParaRPr lang="en-US" sz="1600" dirty="0"/>
                    </a:p>
                  </a:txBody>
                  <a:tcPr>
                    <a:solidFill>
                      <a:srgbClr val="C1D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1.68 m</a:t>
                      </a:r>
                      <a:r>
                        <a:rPr lang="el-GR" sz="1600" dirty="0" smtClean="0"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Ω</a:t>
                      </a:r>
                      <a:endParaRPr lang="en-US" sz="1600" dirty="0"/>
                    </a:p>
                  </a:txBody>
                  <a:tcPr anchor="ctr">
                    <a:solidFill>
                      <a:srgbClr val="C1D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6927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218" y="785267"/>
            <a:ext cx="8892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The </a:t>
            </a:r>
            <a:r>
              <a:rPr lang="it-IT" dirty="0" err="1" smtClean="0"/>
              <a:t>coaxial</a:t>
            </a:r>
            <a:r>
              <a:rPr lang="it-IT" dirty="0" smtClean="0"/>
              <a:t> </a:t>
            </a:r>
            <a:r>
              <a:rPr lang="it-IT" dirty="0" err="1" smtClean="0"/>
              <a:t>cable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in ITER for the </a:t>
            </a:r>
            <a:r>
              <a:rPr lang="it-IT" dirty="0" err="1" smtClean="0"/>
              <a:t>connections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considered</a:t>
            </a:r>
            <a:r>
              <a:rPr lang="it-IT" dirty="0" smtClean="0"/>
              <a:t> for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: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32" y="1052554"/>
            <a:ext cx="5356034" cy="3211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475" y="4252574"/>
            <a:ext cx="8892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7 </a:t>
            </a:r>
            <a:r>
              <a:rPr lang="it-IT" dirty="0" err="1" smtClean="0"/>
              <a:t>cables</a:t>
            </a:r>
            <a:r>
              <a:rPr lang="it-IT" dirty="0" smtClean="0"/>
              <a:t> of 250m </a:t>
            </a:r>
            <a:r>
              <a:rPr lang="it-IT" dirty="0" err="1" smtClean="0"/>
              <a:t>length</a:t>
            </a:r>
            <a:r>
              <a:rPr lang="it-IT" dirty="0" smtClean="0"/>
              <a:t> (maximum </a:t>
            </a:r>
            <a:r>
              <a:rPr lang="it-IT" dirty="0" err="1" smtClean="0"/>
              <a:t>estimated</a:t>
            </a:r>
            <a:r>
              <a:rPr lang="it-IT" dirty="0" smtClean="0"/>
              <a:t> </a:t>
            </a:r>
            <a:r>
              <a:rPr lang="it-IT" dirty="0" err="1" smtClean="0"/>
              <a:t>distance</a:t>
            </a:r>
            <a:r>
              <a:rPr lang="it-IT" dirty="0" smtClean="0"/>
              <a:t>) in </a:t>
            </a:r>
            <a:r>
              <a:rPr lang="it-IT" dirty="0" err="1" smtClean="0"/>
              <a:t>parallel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considered</a:t>
            </a:r>
            <a:r>
              <a:rPr lang="it-IT" dirty="0" smtClean="0"/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63" y="4646095"/>
            <a:ext cx="2954326" cy="206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Effect</a:t>
            </a:r>
            <a:r>
              <a:rPr lang="it-IT" dirty="0" smtClean="0"/>
              <a:t> of the </a:t>
            </a:r>
            <a:r>
              <a:rPr lang="it-IT" dirty="0" err="1" smtClean="0"/>
              <a:t>cables</a:t>
            </a:r>
            <a:r>
              <a:rPr lang="it-IT" dirty="0" smtClean="0"/>
              <a:t> on the terminal to </a:t>
            </a:r>
            <a:r>
              <a:rPr lang="it-IT" dirty="0" err="1" smtClean="0"/>
              <a:t>ground</a:t>
            </a:r>
            <a:r>
              <a:rPr lang="it-IT" dirty="0" smtClean="0"/>
              <a:t>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13"/>
          </p:nvPr>
        </p:nvSpPr>
        <p:spPr>
          <a:xfrm>
            <a:off x="230929" y="897666"/>
            <a:ext cx="8785225" cy="1512837"/>
          </a:xfrm>
        </p:spPr>
        <p:txBody>
          <a:bodyPr/>
          <a:lstStyle/>
          <a:p>
            <a:r>
              <a:rPr lang="it-IT" dirty="0" smtClean="0"/>
              <a:t>A high </a:t>
            </a:r>
            <a:r>
              <a:rPr lang="it-IT" dirty="0" err="1" smtClean="0"/>
              <a:t>frequency</a:t>
            </a:r>
            <a:r>
              <a:rPr lang="it-IT" dirty="0" smtClean="0"/>
              <a:t> </a:t>
            </a:r>
            <a:r>
              <a:rPr lang="it-IT" dirty="0" err="1" smtClean="0"/>
              <a:t>oscillation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generated</a:t>
            </a:r>
            <a:r>
              <a:rPr lang="it-IT" dirty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beginning</a:t>
            </a:r>
            <a:r>
              <a:rPr lang="it-IT" dirty="0" smtClean="0"/>
              <a:t> of the </a:t>
            </a:r>
            <a:r>
              <a:rPr lang="it-IT" dirty="0" err="1" smtClean="0"/>
              <a:t>transient</a:t>
            </a:r>
            <a:r>
              <a:rPr lang="it-IT" dirty="0" smtClean="0"/>
              <a:t> of the LR </a:t>
            </a:r>
            <a:r>
              <a:rPr lang="it-IT" dirty="0" err="1" smtClean="0"/>
              <a:t>discharge</a:t>
            </a:r>
            <a:r>
              <a:rPr lang="it-IT" dirty="0" smtClean="0"/>
              <a:t>, </a:t>
            </a:r>
            <a:r>
              <a:rPr lang="it-IT" dirty="0" err="1" smtClean="0"/>
              <a:t>when</a:t>
            </a:r>
            <a:r>
              <a:rPr lang="it-IT" dirty="0" smtClean="0"/>
              <a:t> the CB </a:t>
            </a:r>
            <a:r>
              <a:rPr lang="it-IT" dirty="0" err="1" smtClean="0"/>
              <a:t>is</a:t>
            </a:r>
            <a:r>
              <a:rPr lang="it-IT" dirty="0" smtClean="0"/>
              <a:t> opening (</a:t>
            </a:r>
            <a:r>
              <a:rPr lang="it-IT" dirty="0" err="1" smtClean="0"/>
              <a:t>less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1ms). </a:t>
            </a:r>
            <a:endParaRPr lang="it-IT" dirty="0"/>
          </a:p>
          <a:p>
            <a:r>
              <a:rPr lang="it-IT" dirty="0" smtClean="0"/>
              <a:t>CB </a:t>
            </a:r>
            <a:r>
              <a:rPr lang="it-IT" dirty="0" err="1" smtClean="0"/>
              <a:t>simulated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linear </a:t>
            </a:r>
            <a:r>
              <a:rPr lang="it-IT" dirty="0" err="1" smtClean="0"/>
              <a:t>decay</a:t>
            </a:r>
            <a:r>
              <a:rPr lang="it-IT" dirty="0" smtClean="0"/>
              <a:t> of the </a:t>
            </a:r>
            <a:r>
              <a:rPr lang="it-IT" dirty="0" err="1" smtClean="0"/>
              <a:t>current</a:t>
            </a:r>
            <a:r>
              <a:rPr lang="it-IT" dirty="0" smtClean="0"/>
              <a:t> with </a:t>
            </a:r>
            <a:r>
              <a:rPr lang="it-IT" dirty="0" err="1" smtClean="0"/>
              <a:t>constant</a:t>
            </a:r>
            <a:r>
              <a:rPr lang="it-IT" dirty="0" smtClean="0"/>
              <a:t> derivative: </a:t>
            </a:r>
            <a:r>
              <a:rPr lang="it-IT" dirty="0"/>
              <a:t>t</a:t>
            </a:r>
            <a:r>
              <a:rPr lang="it-IT" dirty="0" smtClean="0"/>
              <a:t>he </a:t>
            </a:r>
            <a:r>
              <a:rPr lang="it-IT" dirty="0" err="1" smtClean="0"/>
              <a:t>oscillation</a:t>
            </a:r>
            <a:r>
              <a:rPr lang="it-IT" dirty="0" smtClean="0"/>
              <a:t> </a:t>
            </a:r>
            <a:r>
              <a:rPr lang="it-IT" dirty="0" err="1" smtClean="0"/>
              <a:t>amplitude</a:t>
            </a:r>
            <a:r>
              <a:rPr lang="it-IT" dirty="0" smtClean="0"/>
              <a:t> </a:t>
            </a:r>
            <a:r>
              <a:rPr lang="it-IT" dirty="0" err="1" smtClean="0"/>
              <a:t>depends</a:t>
            </a:r>
            <a:r>
              <a:rPr lang="it-IT" dirty="0" smtClean="0"/>
              <a:t> on the derivative; the turn-off time </a:t>
            </a:r>
            <a:r>
              <a:rPr lang="it-IT" dirty="0"/>
              <a:t>of </a:t>
            </a:r>
            <a:r>
              <a:rPr lang="it-IT" dirty="0" smtClean="0"/>
              <a:t>100</a:t>
            </a:r>
            <a:r>
              <a:rPr lang="el-GR" dirty="0">
                <a:latin typeface="GreekC" panose="00000400000000000000" pitchFamily="2" charset="0"/>
                <a:cs typeface="GreekC" panose="00000400000000000000" pitchFamily="2" charset="0"/>
              </a:rPr>
              <a:t>μ</a:t>
            </a:r>
            <a:r>
              <a:rPr lang="it-IT" dirty="0" smtClean="0"/>
              <a:t>s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considered</a:t>
            </a:r>
            <a:r>
              <a:rPr lang="it-IT" dirty="0" smtClean="0"/>
              <a:t>, for </a:t>
            </a:r>
            <a:r>
              <a:rPr lang="it-IT" dirty="0" err="1" smtClean="0"/>
              <a:t>simulating</a:t>
            </a:r>
            <a:r>
              <a:rPr lang="it-IT" dirty="0" smtClean="0"/>
              <a:t> the </a:t>
            </a:r>
            <a:r>
              <a:rPr lang="it-IT" dirty="0" err="1" smtClean="0"/>
              <a:t>pyrobreaker</a:t>
            </a:r>
            <a:r>
              <a:rPr lang="it-IT" dirty="0" smtClean="0"/>
              <a:t> </a:t>
            </a:r>
            <a:r>
              <a:rPr lang="it-IT" dirty="0" err="1" smtClean="0"/>
              <a:t>intervention</a:t>
            </a:r>
            <a:r>
              <a:rPr lang="it-IT" dirty="0"/>
              <a:t>*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grpSp>
        <p:nvGrpSpPr>
          <p:cNvPr id="13" name="Canvas 93"/>
          <p:cNvGrpSpPr/>
          <p:nvPr/>
        </p:nvGrpSpPr>
        <p:grpSpPr>
          <a:xfrm>
            <a:off x="1511660" y="2410503"/>
            <a:ext cx="6367780" cy="3714750"/>
            <a:chOff x="0" y="0"/>
            <a:chExt cx="6367780" cy="371475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6367780" cy="3714750"/>
            </a:xfrm>
            <a:prstGeom prst="rect">
              <a:avLst/>
            </a:prstGeom>
          </p:spPr>
        </p:sp>
        <p:pic>
          <p:nvPicPr>
            <p:cNvPr id="15" name="Picture 14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67780" cy="3592208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 flipV="1">
              <a:off x="831803" y="1695450"/>
              <a:ext cx="4933997" cy="63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 Box 95"/>
            <p:cNvSpPr txBox="1"/>
            <p:nvPr/>
          </p:nvSpPr>
          <p:spPr>
            <a:xfrm>
              <a:off x="4123302" y="1289714"/>
              <a:ext cx="592455" cy="41208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just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it-IT" sz="1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LIMIT</a:t>
              </a:r>
              <a:endPara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91980" y="6325547"/>
            <a:ext cx="414046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</a:t>
            </a:r>
            <a:r>
              <a:rPr lang="it-IT" sz="1050" dirty="0" smtClean="0"/>
              <a:t>The 70 </a:t>
            </a:r>
            <a:r>
              <a:rPr lang="it-IT" sz="1050" dirty="0" err="1" smtClean="0"/>
              <a:t>kA</a:t>
            </a:r>
            <a:r>
              <a:rPr lang="it-IT" sz="1050" dirty="0" smtClean="0"/>
              <a:t> </a:t>
            </a:r>
            <a:r>
              <a:rPr lang="it-IT" sz="1050" dirty="0" err="1" smtClean="0"/>
              <a:t>pyrobreaker</a:t>
            </a:r>
            <a:r>
              <a:rPr lang="it-IT" sz="1050" dirty="0" smtClean="0"/>
              <a:t> for ITER </a:t>
            </a:r>
            <a:r>
              <a:rPr lang="it-IT" sz="1050" dirty="0" err="1" smtClean="0"/>
              <a:t>magnet</a:t>
            </a:r>
            <a:r>
              <a:rPr lang="it-IT" sz="1050" dirty="0" smtClean="0"/>
              <a:t> back-up </a:t>
            </a:r>
            <a:r>
              <a:rPr lang="it-IT" sz="1050" dirty="0" err="1" smtClean="0"/>
              <a:t>protection</a:t>
            </a:r>
            <a:r>
              <a:rPr lang="it-IT" sz="1050" dirty="0" smtClean="0"/>
              <a:t>, </a:t>
            </a:r>
          </a:p>
          <a:p>
            <a:r>
              <a:rPr lang="it-IT" sz="1050" dirty="0" smtClean="0"/>
              <a:t>M. </a:t>
            </a:r>
            <a:r>
              <a:rPr lang="it-IT" sz="1050" dirty="0" err="1" smtClean="0"/>
              <a:t>Manzuk</a:t>
            </a:r>
            <a:r>
              <a:rPr lang="it-IT" sz="1050" dirty="0" smtClean="0"/>
              <a:t> et al., Fusion </a:t>
            </a:r>
            <a:r>
              <a:rPr lang="it-IT" sz="1050" dirty="0" err="1" smtClean="0"/>
              <a:t>Engineering</a:t>
            </a:r>
            <a:r>
              <a:rPr lang="it-IT" sz="1050" dirty="0" smtClean="0"/>
              <a:t> and design, 2013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42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anvas 96"/>
          <p:cNvGrpSpPr/>
          <p:nvPr/>
        </p:nvGrpSpPr>
        <p:grpSpPr>
          <a:xfrm>
            <a:off x="-180528" y="2384884"/>
            <a:ext cx="6937744" cy="4046844"/>
            <a:chOff x="0" y="0"/>
            <a:chExt cx="6421755" cy="374586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6421755" cy="3745865"/>
            </a:xfrm>
            <a:prstGeom prst="rect">
              <a:avLst/>
            </a:prstGeom>
          </p:spPr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421755" cy="3678866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867308" y="1726323"/>
              <a:ext cx="4932045" cy="63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 Box 95"/>
            <p:cNvSpPr txBox="1"/>
            <p:nvPr/>
          </p:nvSpPr>
          <p:spPr>
            <a:xfrm>
              <a:off x="4247033" y="1321723"/>
              <a:ext cx="774700" cy="41084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it-IT" sz="140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LIMIT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Effect</a:t>
            </a:r>
            <a:r>
              <a:rPr lang="it-IT" dirty="0" smtClean="0"/>
              <a:t> of a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r>
              <a:rPr lang="it-IT" dirty="0" err="1" smtClean="0"/>
              <a:t>clamping</a:t>
            </a:r>
            <a:r>
              <a:rPr lang="it-IT" dirty="0" smtClean="0"/>
              <a:t> </a:t>
            </a:r>
            <a:r>
              <a:rPr lang="it-IT" dirty="0" err="1" smtClean="0"/>
              <a:t>circuit</a:t>
            </a:r>
            <a:r>
              <a:rPr lang="it-IT" dirty="0" smtClean="0"/>
              <a:t> in </a:t>
            </a:r>
            <a:r>
              <a:rPr lang="it-IT" dirty="0" err="1" smtClean="0"/>
              <a:t>parallel</a:t>
            </a:r>
            <a:r>
              <a:rPr lang="it-IT" dirty="0" smtClean="0"/>
              <a:t> to the CB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9532" y="1054001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adoption</a:t>
            </a:r>
            <a:r>
              <a:rPr lang="it-IT" dirty="0" smtClean="0"/>
              <a:t> of a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r>
              <a:rPr lang="it-IT" dirty="0" err="1" smtClean="0"/>
              <a:t>clamping</a:t>
            </a:r>
            <a:r>
              <a:rPr lang="it-IT" dirty="0" smtClean="0"/>
              <a:t> </a:t>
            </a:r>
            <a:r>
              <a:rPr lang="it-IT" dirty="0" err="1" smtClean="0"/>
              <a:t>circuit</a:t>
            </a:r>
            <a:r>
              <a:rPr lang="it-IT" dirty="0" smtClean="0"/>
              <a:t> can </a:t>
            </a:r>
            <a:r>
              <a:rPr lang="it-IT" dirty="0" err="1" smtClean="0"/>
              <a:t>dump</a:t>
            </a:r>
            <a:r>
              <a:rPr lang="it-IT" dirty="0" smtClean="0"/>
              <a:t> the </a:t>
            </a:r>
            <a:r>
              <a:rPr lang="it-IT" dirty="0" err="1" smtClean="0"/>
              <a:t>oscillations</a:t>
            </a:r>
            <a:r>
              <a:rPr lang="it-IT" dirty="0" smtClean="0"/>
              <a:t>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affecting</a:t>
            </a:r>
            <a:r>
              <a:rPr lang="it-IT" dirty="0" smtClean="0"/>
              <a:t> the </a:t>
            </a:r>
            <a:r>
              <a:rPr lang="it-IT" dirty="0" err="1" smtClean="0"/>
              <a:t>evolution</a:t>
            </a:r>
            <a:r>
              <a:rPr lang="it-IT" dirty="0" smtClean="0"/>
              <a:t> of the </a:t>
            </a:r>
            <a:r>
              <a:rPr lang="it-IT" dirty="0" err="1" smtClean="0"/>
              <a:t>transient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7870880" y="1015529"/>
            <a:ext cx="936104" cy="50822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71" y="836573"/>
            <a:ext cx="3893234" cy="273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Conclusions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71500" y="872716"/>
            <a:ext cx="8785225" cy="4608512"/>
          </a:xfrm>
        </p:spPr>
        <p:txBody>
          <a:bodyPr/>
          <a:lstStyle/>
          <a:p>
            <a:r>
              <a:rPr lang="it-IT" altLang="en-US" dirty="0" smtClean="0"/>
              <a:t>The </a:t>
            </a:r>
            <a:r>
              <a:rPr lang="it-IT" altLang="en-US" dirty="0" err="1"/>
              <a:t>analyses</a:t>
            </a:r>
            <a:r>
              <a:rPr lang="it-IT" altLang="en-US" dirty="0"/>
              <a:t> </a:t>
            </a:r>
            <a:r>
              <a:rPr lang="it-IT" altLang="en-US" dirty="0" err="1"/>
              <a:t>have</a:t>
            </a:r>
            <a:r>
              <a:rPr lang="it-IT" altLang="en-US" dirty="0"/>
              <a:t> </a:t>
            </a:r>
            <a:r>
              <a:rPr lang="it-IT" altLang="en-US" dirty="0" err="1"/>
              <a:t>demonstrated</a:t>
            </a:r>
            <a:r>
              <a:rPr lang="it-IT" altLang="en-US" dirty="0"/>
              <a:t> </a:t>
            </a:r>
            <a:r>
              <a:rPr lang="it-IT" altLang="en-US" dirty="0" err="1" smtClean="0"/>
              <a:t>that</a:t>
            </a:r>
            <a:r>
              <a:rPr lang="it-IT" altLang="en-US" dirty="0" smtClean="0"/>
              <a:t> the </a:t>
            </a:r>
            <a:r>
              <a:rPr lang="it-IT" altLang="en-US" dirty="0" err="1" smtClean="0"/>
              <a:t>peak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voltage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value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at</a:t>
            </a:r>
            <a:r>
              <a:rPr lang="it-IT" altLang="en-US" dirty="0" smtClean="0"/>
              <a:t> the coil </a:t>
            </a:r>
            <a:r>
              <a:rPr lang="it-IT" altLang="en-US" dirty="0" err="1" smtClean="0"/>
              <a:t>discharge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is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strongly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dependent</a:t>
            </a:r>
            <a:r>
              <a:rPr lang="it-IT" altLang="en-US" dirty="0" smtClean="0"/>
              <a:t> on the </a:t>
            </a:r>
            <a:r>
              <a:rPr lang="it-IT" altLang="en-US" dirty="0" err="1" smtClean="0"/>
              <a:t>values</a:t>
            </a:r>
            <a:r>
              <a:rPr lang="it-IT" altLang="en-US" dirty="0" smtClean="0"/>
              <a:t> of the </a:t>
            </a:r>
            <a:r>
              <a:rPr lang="it-IT" altLang="en-US" dirty="0" err="1" smtClean="0"/>
              <a:t>discharge</a:t>
            </a:r>
            <a:r>
              <a:rPr lang="it-IT" altLang="en-US" dirty="0" smtClean="0"/>
              <a:t> time </a:t>
            </a:r>
            <a:r>
              <a:rPr lang="it-IT" altLang="en-US" dirty="0" err="1" smtClean="0"/>
              <a:t>constant</a:t>
            </a:r>
            <a:r>
              <a:rPr lang="it-IT" altLang="en-US" dirty="0" smtClean="0"/>
              <a:t>, coil </a:t>
            </a:r>
            <a:r>
              <a:rPr lang="it-IT" altLang="en-US" dirty="0" err="1" smtClean="0"/>
              <a:t>current</a:t>
            </a:r>
            <a:r>
              <a:rPr lang="it-IT" altLang="en-US" dirty="0" smtClean="0"/>
              <a:t> and </a:t>
            </a:r>
            <a:r>
              <a:rPr lang="it-IT" altLang="en-US" dirty="0" err="1" smtClean="0"/>
              <a:t>inductance</a:t>
            </a:r>
            <a:r>
              <a:rPr lang="it-IT" altLang="en-US" dirty="0" smtClean="0"/>
              <a:t>. </a:t>
            </a:r>
          </a:p>
          <a:p>
            <a:endParaRPr lang="it-IT" altLang="en-US" dirty="0" smtClean="0"/>
          </a:p>
          <a:p>
            <a:r>
              <a:rPr lang="it-IT" altLang="en-US" dirty="0" smtClean="0"/>
              <a:t>With the data set 1: 35 s, 90 </a:t>
            </a:r>
            <a:r>
              <a:rPr lang="it-IT" altLang="en-US" dirty="0" err="1" smtClean="0"/>
              <a:t>kA</a:t>
            </a:r>
            <a:r>
              <a:rPr lang="it-IT" altLang="en-US" dirty="0" smtClean="0"/>
              <a:t>, 2.25 H and the </a:t>
            </a:r>
            <a:r>
              <a:rPr lang="it-IT" altLang="en-US" dirty="0" err="1" smtClean="0"/>
              <a:t>adoption</a:t>
            </a:r>
            <a:r>
              <a:rPr lang="it-IT" altLang="en-US" dirty="0" smtClean="0"/>
              <a:t> of temperature </a:t>
            </a:r>
            <a:r>
              <a:rPr lang="it-IT" altLang="en-US" dirty="0" err="1" smtClean="0"/>
              <a:t>dependent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resistors</a:t>
            </a:r>
            <a:r>
              <a:rPr lang="it-IT" altLang="en-US" dirty="0" smtClean="0"/>
              <a:t>, the </a:t>
            </a:r>
            <a:r>
              <a:rPr lang="it-IT" altLang="en-US" dirty="0" err="1" smtClean="0"/>
              <a:t>limits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both</a:t>
            </a:r>
            <a:r>
              <a:rPr lang="it-IT" altLang="en-US" dirty="0" smtClean="0"/>
              <a:t> of coil terminal to terminal and terminal to </a:t>
            </a:r>
            <a:r>
              <a:rPr lang="it-IT" altLang="en-US" dirty="0" err="1" smtClean="0"/>
              <a:t>ground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voltages</a:t>
            </a:r>
            <a:r>
              <a:rPr lang="it-IT" altLang="en-US" dirty="0" smtClean="0"/>
              <a:t> are </a:t>
            </a:r>
            <a:r>
              <a:rPr lang="it-IT" altLang="en-US" dirty="0" err="1" smtClean="0"/>
              <a:t>respected</a:t>
            </a:r>
            <a:r>
              <a:rPr lang="it-IT" altLang="en-US" dirty="0" smtClean="0"/>
              <a:t>. </a:t>
            </a:r>
            <a:endParaRPr lang="it-IT" altLang="en-US" dirty="0"/>
          </a:p>
          <a:p>
            <a:pPr marL="0" indent="0">
              <a:buNone/>
            </a:pPr>
            <a:endParaRPr lang="it-IT" altLang="en-US" dirty="0" smtClean="0"/>
          </a:p>
          <a:p>
            <a:r>
              <a:rPr lang="it-IT" altLang="en-US" dirty="0"/>
              <a:t>W</a:t>
            </a:r>
            <a:r>
              <a:rPr lang="it-IT" altLang="en-US" dirty="0" smtClean="0"/>
              <a:t>ith </a:t>
            </a:r>
            <a:r>
              <a:rPr lang="it-IT" altLang="en-US" dirty="0"/>
              <a:t>the data </a:t>
            </a:r>
            <a:r>
              <a:rPr lang="it-IT" altLang="en-US" dirty="0" smtClean="0"/>
              <a:t>set 2 : </a:t>
            </a:r>
            <a:r>
              <a:rPr lang="it-IT" altLang="en-US" dirty="0"/>
              <a:t>35 s, </a:t>
            </a:r>
            <a:r>
              <a:rPr lang="it-IT" altLang="en-US" dirty="0" smtClean="0"/>
              <a:t>75 </a:t>
            </a:r>
            <a:r>
              <a:rPr lang="it-IT" altLang="en-US" dirty="0" err="1"/>
              <a:t>kA</a:t>
            </a:r>
            <a:r>
              <a:rPr lang="it-IT" altLang="en-US" dirty="0"/>
              <a:t>, </a:t>
            </a:r>
            <a:r>
              <a:rPr lang="it-IT" altLang="en-US" dirty="0" smtClean="0"/>
              <a:t>3.6 </a:t>
            </a:r>
            <a:r>
              <a:rPr lang="it-IT" altLang="en-US" dirty="0"/>
              <a:t>H (DEMO 2018 </a:t>
            </a:r>
            <a:r>
              <a:rPr lang="it-IT" altLang="en-US" dirty="0" err="1"/>
              <a:t>reference</a:t>
            </a:r>
            <a:r>
              <a:rPr lang="it-IT" altLang="en-US" dirty="0"/>
              <a:t> scenario) </a:t>
            </a:r>
            <a:r>
              <a:rPr lang="it-IT" altLang="en-US" dirty="0" smtClean="0"/>
              <a:t>the </a:t>
            </a:r>
            <a:r>
              <a:rPr lang="it-IT" altLang="en-US" dirty="0" err="1" smtClean="0"/>
              <a:t>limit</a:t>
            </a:r>
            <a:r>
              <a:rPr lang="it-IT" altLang="en-US" dirty="0"/>
              <a:t> </a:t>
            </a:r>
            <a:r>
              <a:rPr lang="it-IT" altLang="en-US" dirty="0" smtClean="0"/>
              <a:t>of the coil terminal </a:t>
            </a:r>
            <a:r>
              <a:rPr lang="it-IT" altLang="en-US" dirty="0"/>
              <a:t>to </a:t>
            </a:r>
            <a:r>
              <a:rPr lang="it-IT" altLang="en-US" dirty="0" err="1"/>
              <a:t>ground</a:t>
            </a:r>
            <a:r>
              <a:rPr lang="it-IT" altLang="en-US" dirty="0"/>
              <a:t> </a:t>
            </a:r>
            <a:r>
              <a:rPr lang="it-IT" altLang="en-US" dirty="0" err="1"/>
              <a:t>voltages</a:t>
            </a:r>
            <a:r>
              <a:rPr lang="it-IT" altLang="en-US" dirty="0"/>
              <a:t> </a:t>
            </a:r>
            <a:r>
              <a:rPr lang="it-IT" altLang="en-US" dirty="0" err="1" smtClean="0"/>
              <a:t>is</a:t>
            </a:r>
            <a:r>
              <a:rPr lang="it-IT" altLang="en-US" dirty="0"/>
              <a:t> </a:t>
            </a:r>
            <a:r>
              <a:rPr lang="it-IT" altLang="en-US" dirty="0" err="1"/>
              <a:t>not</a:t>
            </a:r>
            <a:r>
              <a:rPr lang="it-IT" altLang="en-US" dirty="0"/>
              <a:t> </a:t>
            </a:r>
            <a:r>
              <a:rPr lang="it-IT" altLang="en-US" dirty="0" err="1" smtClean="0"/>
              <a:t>exceeded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too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much</a:t>
            </a:r>
            <a:r>
              <a:rPr lang="it-IT" altLang="en-US" dirty="0" smtClean="0"/>
              <a:t>.</a:t>
            </a:r>
          </a:p>
          <a:p>
            <a:endParaRPr lang="it-IT" altLang="en-US" dirty="0"/>
          </a:p>
          <a:p>
            <a:r>
              <a:rPr lang="it-IT" altLang="en-US" dirty="0" smtClean="0"/>
              <a:t>The fault </a:t>
            </a:r>
            <a:r>
              <a:rPr lang="it-IT" altLang="en-US" dirty="0" err="1" smtClean="0"/>
              <a:t>analysis</a:t>
            </a:r>
            <a:r>
              <a:rPr lang="it-IT" altLang="en-US" dirty="0" smtClean="0"/>
              <a:t> of the FDU </a:t>
            </a:r>
            <a:r>
              <a:rPr lang="it-IT" altLang="en-US" dirty="0" err="1"/>
              <a:t>topology</a:t>
            </a:r>
            <a:r>
              <a:rPr lang="it-IT" altLang="en-US" dirty="0"/>
              <a:t> with 8 </a:t>
            </a:r>
            <a:r>
              <a:rPr lang="it-IT" altLang="en-US" dirty="0" err="1"/>
              <a:t>sectors</a:t>
            </a:r>
            <a:r>
              <a:rPr lang="it-IT" altLang="en-US" dirty="0"/>
              <a:t> </a:t>
            </a:r>
            <a:r>
              <a:rPr lang="it-IT" altLang="en-US" dirty="0" smtClean="0"/>
              <a:t>in the </a:t>
            </a:r>
            <a:r>
              <a:rPr lang="it-IT" altLang="en-US" dirty="0" err="1" smtClean="0"/>
              <a:t>worst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condition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considered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indicates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that</a:t>
            </a:r>
            <a:r>
              <a:rPr lang="it-IT" altLang="en-US" dirty="0" smtClean="0"/>
              <a:t> the </a:t>
            </a:r>
            <a:r>
              <a:rPr lang="it-IT" altLang="en-US" dirty="0" err="1" smtClean="0"/>
              <a:t>overvoltages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values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remain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within</a:t>
            </a:r>
            <a:r>
              <a:rPr lang="it-IT" altLang="en-US" dirty="0" smtClean="0"/>
              <a:t> the </a:t>
            </a:r>
            <a:r>
              <a:rPr lang="it-IT" altLang="en-US" dirty="0" err="1" smtClean="0"/>
              <a:t>limits</a:t>
            </a:r>
            <a:r>
              <a:rPr lang="it-IT" altLang="en-US" dirty="0" smtClean="0"/>
              <a:t>.</a:t>
            </a:r>
          </a:p>
          <a:p>
            <a:endParaRPr lang="it-IT" altLang="en-US" dirty="0"/>
          </a:p>
          <a:p>
            <a:r>
              <a:rPr lang="it-IT" altLang="en-US" dirty="0" smtClean="0"/>
              <a:t>The </a:t>
            </a:r>
            <a:r>
              <a:rPr lang="it-IT" altLang="en-US" dirty="0" err="1" smtClean="0"/>
              <a:t>analysis</a:t>
            </a:r>
            <a:r>
              <a:rPr lang="it-IT" altLang="en-US" dirty="0" smtClean="0"/>
              <a:t> on the </a:t>
            </a:r>
            <a:r>
              <a:rPr lang="it-IT" altLang="en-US" dirty="0" err="1" smtClean="0"/>
              <a:t>effect</a:t>
            </a:r>
            <a:r>
              <a:rPr lang="it-IT" altLang="en-US" dirty="0" smtClean="0"/>
              <a:t> of the </a:t>
            </a:r>
            <a:r>
              <a:rPr lang="it-IT" altLang="en-US" dirty="0" err="1" smtClean="0"/>
              <a:t>stray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impedance</a:t>
            </a:r>
            <a:r>
              <a:rPr lang="it-IT" altLang="en-US" dirty="0" smtClean="0"/>
              <a:t> of </a:t>
            </a:r>
            <a:r>
              <a:rPr lang="it-IT" altLang="en-US" dirty="0" err="1" smtClean="0"/>
              <a:t>cables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connecting</a:t>
            </a:r>
            <a:r>
              <a:rPr lang="it-IT" altLang="en-US" dirty="0" smtClean="0"/>
              <a:t> the </a:t>
            </a:r>
            <a:r>
              <a:rPr lang="it-IT" altLang="en-US" dirty="0" err="1" smtClean="0"/>
              <a:t>CBs</a:t>
            </a:r>
            <a:r>
              <a:rPr lang="it-IT" altLang="en-US" dirty="0" smtClean="0"/>
              <a:t> to the </a:t>
            </a:r>
            <a:r>
              <a:rPr lang="it-IT" altLang="en-US" dirty="0" err="1" smtClean="0"/>
              <a:t>DRs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points</a:t>
            </a:r>
            <a:r>
              <a:rPr lang="it-IT" altLang="en-US" dirty="0" smtClean="0"/>
              <a:t> out a high </a:t>
            </a:r>
            <a:r>
              <a:rPr lang="it-IT" altLang="en-US" dirty="0" err="1" smtClean="0"/>
              <a:t>frequency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oscillation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occurring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during</a:t>
            </a:r>
            <a:r>
              <a:rPr lang="it-IT" altLang="en-US" dirty="0" smtClean="0"/>
              <a:t> the opening of the CB, </a:t>
            </a:r>
            <a:r>
              <a:rPr lang="it-IT" altLang="en-US" dirty="0" err="1" smtClean="0"/>
              <a:t>dangerous</a:t>
            </a:r>
            <a:r>
              <a:rPr lang="it-IT" altLang="en-US" dirty="0" smtClean="0"/>
              <a:t> for the coil </a:t>
            </a:r>
            <a:r>
              <a:rPr lang="it-IT" altLang="en-US" dirty="0" err="1" smtClean="0"/>
              <a:t>insulation</a:t>
            </a:r>
            <a:r>
              <a:rPr lang="it-IT" altLang="en-US" dirty="0" smtClean="0"/>
              <a:t>; </a:t>
            </a:r>
            <a:r>
              <a:rPr lang="it-IT" altLang="en-US" dirty="0" err="1" smtClean="0"/>
              <a:t>it</a:t>
            </a:r>
            <a:r>
              <a:rPr lang="it-IT" altLang="en-US" dirty="0" smtClean="0"/>
              <a:t> can be </a:t>
            </a:r>
            <a:r>
              <a:rPr lang="it-IT" altLang="en-US" dirty="0" err="1" smtClean="0"/>
              <a:t>damped</a:t>
            </a:r>
            <a:r>
              <a:rPr lang="it-IT" altLang="en-US" dirty="0" smtClean="0"/>
              <a:t> by a </a:t>
            </a:r>
            <a:r>
              <a:rPr lang="it-IT" altLang="en-US" dirty="0" err="1" smtClean="0"/>
              <a:t>properly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designed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clamping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circuit</a:t>
            </a:r>
            <a:r>
              <a:rPr lang="it-IT" altLang="en-US" dirty="0" smtClean="0"/>
              <a:t>.</a:t>
            </a:r>
          </a:p>
          <a:p>
            <a:endParaRPr lang="it-IT" altLang="en-US" dirty="0" smtClean="0"/>
          </a:p>
          <a:p>
            <a:pPr marL="0" indent="0">
              <a:buNone/>
            </a:pPr>
            <a:endParaRPr lang="it-IT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4"/>
          </p:nvPr>
        </p:nvSpPr>
        <p:spPr>
          <a:xfrm>
            <a:off x="179512" y="6376243"/>
            <a:ext cx="3384376" cy="365125"/>
          </a:xfrm>
        </p:spPr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Future work in 2020– Collection of </a:t>
            </a:r>
            <a:r>
              <a:rPr lang="it-IT" dirty="0" err="1" smtClean="0"/>
              <a:t>interface</a:t>
            </a:r>
            <a:r>
              <a:rPr lang="it-IT" dirty="0" smtClean="0"/>
              <a:t> data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31185677"/>
              </p:ext>
            </p:extLst>
          </p:nvPr>
        </p:nvGraphicFramePr>
        <p:xfrm>
          <a:off x="215517" y="2240868"/>
          <a:ext cx="8781546" cy="1661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658">
                  <a:extLst>
                    <a:ext uri="{9D8B030D-6E8A-4147-A177-3AD203B41FA5}">
                      <a16:colId xmlns:a16="http://schemas.microsoft.com/office/drawing/2014/main" val="2723235197"/>
                    </a:ext>
                  </a:extLst>
                </a:gridCol>
                <a:gridCol w="1573070">
                  <a:extLst>
                    <a:ext uri="{9D8B030D-6E8A-4147-A177-3AD203B41FA5}">
                      <a16:colId xmlns:a16="http://schemas.microsoft.com/office/drawing/2014/main" val="1130157129"/>
                    </a:ext>
                  </a:extLst>
                </a:gridCol>
                <a:gridCol w="1474787">
                  <a:extLst>
                    <a:ext uri="{9D8B030D-6E8A-4147-A177-3AD203B41FA5}">
                      <a16:colId xmlns:a16="http://schemas.microsoft.com/office/drawing/2014/main" val="2928414142"/>
                    </a:ext>
                  </a:extLst>
                </a:gridCol>
                <a:gridCol w="1364124">
                  <a:extLst>
                    <a:ext uri="{9D8B030D-6E8A-4147-A177-3AD203B41FA5}">
                      <a16:colId xmlns:a16="http://schemas.microsoft.com/office/drawing/2014/main" val="1539260729"/>
                    </a:ext>
                  </a:extLst>
                </a:gridCol>
                <a:gridCol w="570112">
                  <a:extLst>
                    <a:ext uri="{9D8B030D-6E8A-4147-A177-3AD203B41FA5}">
                      <a16:colId xmlns:a16="http://schemas.microsoft.com/office/drawing/2014/main" val="826140585"/>
                    </a:ext>
                  </a:extLst>
                </a:gridCol>
                <a:gridCol w="847265">
                  <a:extLst>
                    <a:ext uri="{9D8B030D-6E8A-4147-A177-3AD203B41FA5}">
                      <a16:colId xmlns:a16="http://schemas.microsoft.com/office/drawing/2014/main" val="4241616927"/>
                    </a:ext>
                  </a:extLst>
                </a:gridCol>
                <a:gridCol w="847265">
                  <a:extLst>
                    <a:ext uri="{9D8B030D-6E8A-4147-A177-3AD203B41FA5}">
                      <a16:colId xmlns:a16="http://schemas.microsoft.com/office/drawing/2014/main" val="127152058"/>
                    </a:ext>
                  </a:extLst>
                </a:gridCol>
                <a:gridCol w="847265">
                  <a:extLst>
                    <a:ext uri="{9D8B030D-6E8A-4147-A177-3AD203B41FA5}">
                      <a16:colId xmlns:a16="http://schemas.microsoft.com/office/drawing/2014/main" val="3853769781"/>
                    </a:ext>
                  </a:extLst>
                </a:gridCol>
              </a:tblGrid>
              <a:tr h="119496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WP1 (EPFL) 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[1]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WP2 (ENEA) 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[2]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WP3 (CEA) 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[3]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4DDAE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HTC (KIT) </a:t>
                      </a:r>
                      <a:r>
                        <a:rPr lang="en-US" sz="13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[4]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516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4D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opt 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opt2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opt3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opt4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066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Iop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[kA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63.3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88.1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4D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68.0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63.4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55.8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46.4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1056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number of coils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4D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360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TF energy [GJ]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160.70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160.70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160.70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F4D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160.70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160.70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160.70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160.70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977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discharge time constant [s]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4D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A6DE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711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inductance [H]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0" marR="0" marT="0" marB="0" anchor="b">
                    <a:solidFill>
                      <a:srgbClr val="F4D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2.97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3.41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4.41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6.39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8886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18/12/2019 WPPES final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48461" y="1285997"/>
            <a:ext cx="201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smtClean="0"/>
              <a:t>TF coils </a:t>
            </a:r>
            <a:r>
              <a:rPr lang="it-IT" sz="1800" b="1" dirty="0" err="1" smtClean="0"/>
              <a:t>options</a:t>
            </a:r>
            <a:r>
              <a:rPr lang="it-IT" sz="1800" b="1" dirty="0" smtClean="0"/>
              <a:t> </a:t>
            </a:r>
            <a:endParaRPr lang="en-US" sz="18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153501"/>
              </p:ext>
            </p:extLst>
          </p:nvPr>
        </p:nvGraphicFramePr>
        <p:xfrm>
          <a:off x="514406" y="4941168"/>
          <a:ext cx="7045926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5926">
                  <a:extLst>
                    <a:ext uri="{9D8B030D-6E8A-4147-A177-3AD203B41FA5}">
                      <a16:colId xmlns:a16="http://schemas.microsoft.com/office/drawing/2014/main" val="302258822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[1] </a:t>
                      </a:r>
                      <a:r>
                        <a:rPr lang="en-GB" sz="1400" u="none" strike="noStrike" dirty="0">
                          <a:effectLst/>
                        </a:rPr>
                        <a:t>Report on TF Winding Pack Design and Analysis MAG-2.1-T004-D002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42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[2] </a:t>
                      </a:r>
                      <a:r>
                        <a:rPr lang="en-GB" sz="1400" u="none" strike="noStrike" dirty="0">
                          <a:effectLst/>
                        </a:rPr>
                        <a:t>Report on TF peak field evaluation </a:t>
                      </a:r>
                      <a:r>
                        <a:rPr lang="en-GB" sz="1400" u="none" strike="noStrike" dirty="0" smtClean="0">
                          <a:effectLst/>
                        </a:rPr>
                        <a:t>MAG-2.1-T017-D001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25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[3] </a:t>
                      </a:r>
                      <a:r>
                        <a:rPr lang="en-GB" sz="1400" u="none" strike="noStrike" dirty="0">
                          <a:effectLst/>
                        </a:rPr>
                        <a:t>CEA TF and CS winding pack optimization </a:t>
                      </a:r>
                      <a:r>
                        <a:rPr lang="en-GB" sz="1400" u="none" strike="noStrike" dirty="0" smtClean="0">
                          <a:effectLst/>
                        </a:rPr>
                        <a:t>MAG-2.1-T006-D001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4DD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1618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</a:rPr>
                        <a:t>[4] </a:t>
                      </a:r>
                      <a:r>
                        <a:rPr lang="en-GB" sz="1400" u="none" strike="noStrike" dirty="0">
                          <a:effectLst/>
                        </a:rPr>
                        <a:t>Overall compilation of previous deliverables of MAG-2.1-T007-2016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A6DE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28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18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Future work </a:t>
            </a:r>
            <a:r>
              <a:rPr lang="it-IT" dirty="0" smtClean="0"/>
              <a:t>in 2020 – </a:t>
            </a:r>
            <a:r>
              <a:rPr lang="it-IT" dirty="0"/>
              <a:t>Collection of </a:t>
            </a:r>
            <a:r>
              <a:rPr lang="it-IT" dirty="0" err="1"/>
              <a:t>interface</a:t>
            </a:r>
            <a:r>
              <a:rPr lang="it-IT" dirty="0"/>
              <a:t>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4346883"/>
              </p:ext>
            </p:extLst>
          </p:nvPr>
        </p:nvGraphicFramePr>
        <p:xfrm>
          <a:off x="577260" y="1232770"/>
          <a:ext cx="7308864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008">
                  <a:extLst>
                    <a:ext uri="{9D8B030D-6E8A-4147-A177-3AD203B41FA5}">
                      <a16:colId xmlns:a16="http://schemas.microsoft.com/office/drawing/2014/main" val="2266566203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186246853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3614045973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1563537450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1415467748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2480031108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42135112"/>
                    </a:ext>
                  </a:extLst>
                </a:gridCol>
              </a:tblGrid>
              <a:tr h="20002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EPFL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-baseline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2018/2019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052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PF1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PF2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PF3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PF4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PF5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PF6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59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max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[MA]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16.53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5.89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8.47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9.91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24.03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44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nturns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 layer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14.00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51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nlayers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20.00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955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turns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30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Icoil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[kA]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59.04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58.90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58.82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58.97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55.06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58.04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993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Inductance [H]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1.37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0.71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1.94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3.71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2.13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488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discharge time constant [s]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  <a:latin typeface="+mn-lt"/>
                        </a:rPr>
                        <a:t>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75681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18/12/2019 WPPES final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2862" y="3366370"/>
            <a:ext cx="25859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b"/>
            <a:r>
              <a:rPr lang="en-GB" sz="1100" dirty="0"/>
              <a:t>values from the meeting of 02/10/2019</a:t>
            </a:r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3868" y="770964"/>
            <a:ext cx="203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smtClean="0"/>
              <a:t>PF coils </a:t>
            </a:r>
            <a:r>
              <a:rPr lang="it-IT" sz="1800" b="1" dirty="0" err="1" smtClean="0"/>
              <a:t>options</a:t>
            </a:r>
            <a:r>
              <a:rPr lang="it-IT" sz="1800" b="1" dirty="0" smtClean="0"/>
              <a:t> </a:t>
            </a:r>
            <a:endParaRPr lang="en-US" sz="1800" b="1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624299"/>
              </p:ext>
            </p:extLst>
          </p:nvPr>
        </p:nvGraphicFramePr>
        <p:xfrm>
          <a:off x="575556" y="3720454"/>
          <a:ext cx="7308864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008">
                  <a:extLst>
                    <a:ext uri="{9D8B030D-6E8A-4147-A177-3AD203B41FA5}">
                      <a16:colId xmlns:a16="http://schemas.microsoft.com/office/drawing/2014/main" val="2266566203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186246853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3614045973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1563537450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1415467748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2480031108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42135112"/>
                    </a:ext>
                  </a:extLst>
                </a:gridCol>
              </a:tblGrid>
              <a:tr h="20002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ENEA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052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PF1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PF2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PF3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PF4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PF5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PF6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59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max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[MA]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44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nturns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 layer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51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nlayers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955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 turns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309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309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549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30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Icoil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[kA]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993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Inductance [H]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2.63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6.22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6.22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22.9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488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discharge time constant [s]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75681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6526" y="5854054"/>
            <a:ext cx="94325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Preliminary DEMO CS and PF circuits current and </a:t>
            </a:r>
            <a:r>
              <a:rPr lang="en-US" sz="1100" dirty="0" smtClean="0"/>
              <a:t>voltage ratings </a:t>
            </a:r>
            <a:r>
              <a:rPr lang="en-US" sz="1100" dirty="0"/>
              <a:t>based on a first set of control requirements - Draft v1.1 (IDM 2NEVTT)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1540" y="6066114"/>
            <a:ext cx="3244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Annex A to PMI-5.2.1-T030-D001 Final </a:t>
            </a:r>
            <a:r>
              <a:rPr lang="en-US" sz="1100" dirty="0" smtClean="0"/>
              <a:t>Report 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95350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Future work </a:t>
            </a:r>
            <a:r>
              <a:rPr lang="it-IT" dirty="0" smtClean="0"/>
              <a:t>in 2020 – </a:t>
            </a:r>
            <a:r>
              <a:rPr lang="it-IT" dirty="0"/>
              <a:t>Collection of </a:t>
            </a:r>
            <a:r>
              <a:rPr lang="it-IT" dirty="0" err="1"/>
              <a:t>interface</a:t>
            </a:r>
            <a:r>
              <a:rPr lang="it-IT" dirty="0"/>
              <a:t>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6555850"/>
              </p:ext>
            </p:extLst>
          </p:nvPr>
        </p:nvGraphicFramePr>
        <p:xfrm>
          <a:off x="1247198" y="1160758"/>
          <a:ext cx="6305888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008">
                  <a:extLst>
                    <a:ext uri="{9D8B030D-6E8A-4147-A177-3AD203B41FA5}">
                      <a16:colId xmlns:a16="http://schemas.microsoft.com/office/drawing/2014/main" val="2266566203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3614045973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1563537450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1415467748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2480031108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42135112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EPFL-SPC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052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CS3U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CS2U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CS1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CS2L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CS3L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59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max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[MA]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36.117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36.117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72.235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36.117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34.893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44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nturns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 layer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51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nlayers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955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Icoil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[kA]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46.304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46.304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46.305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46.304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44.735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30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Inductance [H]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993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discharge time constant [s]</a:t>
                      </a: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solidFill>
                      <a:srgbClr val="DE7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solidFill>
                      <a:srgbClr val="DE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4889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18/12/2019 WPPES final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9552" y="3100142"/>
            <a:ext cx="25859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b"/>
            <a:r>
              <a:rPr lang="en-GB" sz="1100" dirty="0" smtClean="0"/>
              <a:t>Values </a:t>
            </a:r>
            <a:r>
              <a:rPr lang="en-GB" sz="1100" dirty="0"/>
              <a:t>from the meeting of 02/10/2019</a:t>
            </a:r>
            <a:endParaRPr lang="en-GB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5049" y="801742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CS </a:t>
            </a:r>
            <a:r>
              <a:rPr lang="it-IT" b="1" dirty="0" smtClean="0"/>
              <a:t>coils </a:t>
            </a:r>
            <a:r>
              <a:rPr lang="it-IT" b="1" dirty="0" err="1" smtClean="0"/>
              <a:t>options</a:t>
            </a:r>
            <a:r>
              <a:rPr lang="it-IT" b="1" dirty="0" smtClean="0"/>
              <a:t>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6526" y="5854054"/>
            <a:ext cx="94325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Preliminary DEMO CS and PF circuits current and </a:t>
            </a:r>
            <a:r>
              <a:rPr lang="en-US" sz="1100" dirty="0" smtClean="0"/>
              <a:t>voltage ratings </a:t>
            </a:r>
            <a:r>
              <a:rPr lang="en-US" sz="1100" dirty="0"/>
              <a:t>based on a first set of control requirements - Draft v1.1 (IDM 2NEVTT)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1540" y="6066114"/>
            <a:ext cx="32447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Annex A to PMI-5.2.1-T030-D001 Final </a:t>
            </a:r>
            <a:r>
              <a:rPr lang="en-US" sz="1100" dirty="0" smtClean="0"/>
              <a:t>Report   </a:t>
            </a:r>
            <a:endParaRPr lang="en-US" sz="1100" dirty="0"/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349495"/>
              </p:ext>
            </p:extLst>
          </p:nvPr>
        </p:nvGraphicFramePr>
        <p:xfrm>
          <a:off x="1247198" y="3673235"/>
          <a:ext cx="6305888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008">
                  <a:extLst>
                    <a:ext uri="{9D8B030D-6E8A-4147-A177-3AD203B41FA5}">
                      <a16:colId xmlns:a16="http://schemas.microsoft.com/office/drawing/2014/main" val="2266566203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3614045973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1563537450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1415467748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2480031108"/>
                    </a:ext>
                  </a:extLst>
                </a:gridCol>
                <a:gridCol w="1002976">
                  <a:extLst>
                    <a:ext uri="{9D8B030D-6E8A-4147-A177-3AD203B41FA5}">
                      <a16:colId xmlns:a16="http://schemas.microsoft.com/office/drawing/2014/main" val="42135112"/>
                    </a:ext>
                  </a:extLst>
                </a:gridCol>
              </a:tblGrid>
              <a:tr h="2000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ENEA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DE70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052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CS3U</a:t>
                      </a:r>
                    </a:p>
                  </a:txBody>
                  <a:tcPr marL="0" marR="0" marT="0" marB="0" anchor="ctr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CS2U</a:t>
                      </a:r>
                    </a:p>
                  </a:txBody>
                  <a:tcPr marL="0" marR="0" marT="0" marB="0" anchor="ctr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CS1U</a:t>
                      </a:r>
                    </a:p>
                  </a:txBody>
                  <a:tcPr marL="0" marR="0" marT="0" marB="0" anchor="ctr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CS1L</a:t>
                      </a:r>
                    </a:p>
                  </a:txBody>
                  <a:tcPr marL="0" marR="0" marT="0" marB="0" anchor="ctr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CS2L</a:t>
                      </a:r>
                    </a:p>
                  </a:txBody>
                  <a:tcPr marL="0" marR="0" marT="0" marB="0" anchor="ctr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59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max [MA]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044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nturns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per layer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51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nlayers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9550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Icoil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[kA]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4307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Inductance [H]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5.57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5.57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993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discharge time constant [s]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rgbClr val="A3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848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52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880345"/>
            <a:ext cx="8892988" cy="5257253"/>
          </a:xfrm>
        </p:spPr>
        <p:txBody>
          <a:bodyPr/>
          <a:lstStyle/>
          <a:p>
            <a:pPr algn="l"/>
            <a:r>
              <a:rPr lang="en-US" spc="-15" dirty="0" smtClean="0">
                <a:solidFill>
                  <a:srgbClr val="000000"/>
                </a:solidFill>
              </a:rPr>
              <a:t>The 2018 </a:t>
            </a:r>
            <a:r>
              <a:rPr lang="en-US" spc="-15" dirty="0">
                <a:solidFill>
                  <a:srgbClr val="000000"/>
                </a:solidFill>
              </a:rPr>
              <a:t>DEMO baseline with 16 toroidal coils </a:t>
            </a:r>
            <a:r>
              <a:rPr lang="en-US" spc="-15" dirty="0" smtClean="0">
                <a:solidFill>
                  <a:srgbClr val="000000"/>
                </a:solidFill>
              </a:rPr>
              <a:t> </a:t>
            </a:r>
            <a:r>
              <a:rPr lang="en-US" spc="-15" dirty="0">
                <a:solidFill>
                  <a:srgbClr val="000000"/>
                </a:solidFill>
              </a:rPr>
              <a:t>assumed as </a:t>
            </a:r>
            <a:r>
              <a:rPr lang="en-US" spc="-15" dirty="0" smtClean="0">
                <a:solidFill>
                  <a:srgbClr val="000000"/>
                </a:solidFill>
              </a:rPr>
              <a:t>reference</a:t>
            </a:r>
          </a:p>
          <a:p>
            <a:pPr marL="0" indent="0" algn="l">
              <a:buNone/>
            </a:pPr>
            <a:r>
              <a:rPr lang="en-US" spc="-15" dirty="0" smtClean="0">
                <a:solidFill>
                  <a:srgbClr val="000000"/>
                </a:solidFill>
              </a:rPr>
              <a:t> </a:t>
            </a:r>
            <a:endParaRPr lang="en-US" spc="-15" dirty="0">
              <a:solidFill>
                <a:srgbClr val="000000"/>
              </a:solidFill>
            </a:endParaRPr>
          </a:p>
          <a:p>
            <a:r>
              <a:rPr lang="en-US" spc="-15" dirty="0" smtClean="0">
                <a:solidFill>
                  <a:srgbClr val="000000"/>
                </a:solidFill>
              </a:rPr>
              <a:t>The analyses performed on the TF FDU in the 2018 were </a:t>
            </a:r>
            <a:r>
              <a:rPr lang="en-US" spc="-15" dirty="0">
                <a:solidFill>
                  <a:srgbClr val="000000"/>
                </a:solidFill>
              </a:rPr>
              <a:t>based on a </a:t>
            </a:r>
            <a:r>
              <a:rPr lang="en-US" spc="-15" dirty="0" smtClean="0">
                <a:solidFill>
                  <a:srgbClr val="000000"/>
                </a:solidFill>
              </a:rPr>
              <a:t>discharge time </a:t>
            </a:r>
            <a:r>
              <a:rPr lang="en-US" spc="-15" dirty="0">
                <a:solidFill>
                  <a:srgbClr val="000000"/>
                </a:solidFill>
              </a:rPr>
              <a:t>constant of </a:t>
            </a:r>
            <a:r>
              <a:rPr lang="en-US" b="1" spc="-15" dirty="0" smtClean="0">
                <a:solidFill>
                  <a:srgbClr val="000000"/>
                </a:solidFill>
              </a:rPr>
              <a:t>23s</a:t>
            </a:r>
            <a:r>
              <a:rPr lang="en-US" spc="-15" dirty="0" smtClean="0">
                <a:solidFill>
                  <a:srgbClr val="000000"/>
                </a:solidFill>
              </a:rPr>
              <a:t>. As a results </a:t>
            </a:r>
            <a:r>
              <a:rPr lang="en-US" b="1" spc="-15" dirty="0" smtClean="0">
                <a:solidFill>
                  <a:srgbClr val="000000"/>
                </a:solidFill>
              </a:rPr>
              <a:t>16 TF coils sectors </a:t>
            </a:r>
            <a:r>
              <a:rPr lang="en-US" spc="-15" dirty="0" smtClean="0">
                <a:solidFill>
                  <a:srgbClr val="000000"/>
                </a:solidFill>
              </a:rPr>
              <a:t>were necessary to comply with the voltage limits;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pc="-15" dirty="0" smtClean="0">
                <a:solidFill>
                  <a:srgbClr val="000000"/>
                </a:solidFill>
              </a:rPr>
              <a:t>New analyses performed in 2019 with the </a:t>
            </a:r>
            <a:r>
              <a:rPr lang="en-US" b="1" spc="-15" dirty="0" smtClean="0">
                <a:solidFill>
                  <a:srgbClr val="000000"/>
                </a:solidFill>
              </a:rPr>
              <a:t>35s* </a:t>
            </a:r>
            <a:r>
              <a:rPr lang="en-US" spc="-15" dirty="0" smtClean="0">
                <a:solidFill>
                  <a:srgbClr val="000000"/>
                </a:solidFill>
              </a:rPr>
              <a:t>assumed as discharge time constant for evaluating the possibility of moving from the 16 sectors to the 8 sectors option;</a:t>
            </a:r>
            <a:r>
              <a:rPr lang="en-US" b="1" spc="-15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it-IT" b="1" spc="-15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>
                <a:ea typeface="Verdana" panose="020B0604030504040204" pitchFamily="34" charset="0"/>
              </a:rPr>
              <a:t>T</a:t>
            </a:r>
            <a:r>
              <a:rPr lang="en-US" dirty="0" smtClean="0">
                <a:ea typeface="Verdana" panose="020B0604030504040204" pitchFamily="34" charset="0"/>
              </a:rPr>
              <a:t>he </a:t>
            </a:r>
            <a:r>
              <a:rPr lang="en-US" dirty="0">
                <a:ea typeface="Verdana" panose="020B0604030504040204" pitchFamily="34" charset="0"/>
              </a:rPr>
              <a:t>effect of </a:t>
            </a:r>
            <a:r>
              <a:rPr lang="en-US" dirty="0" smtClean="0">
                <a:ea typeface="Verdana" panose="020B0604030504040204" pitchFamily="34" charset="0"/>
              </a:rPr>
              <a:t>temperature </a:t>
            </a:r>
            <a:r>
              <a:rPr lang="en-US" dirty="0">
                <a:ea typeface="Verdana" panose="020B0604030504040204" pitchFamily="34" charset="0"/>
              </a:rPr>
              <a:t>dependent </a:t>
            </a:r>
            <a:r>
              <a:rPr lang="en-US" dirty="0" smtClean="0">
                <a:ea typeface="Verdana" panose="020B0604030504040204" pitchFamily="34" charset="0"/>
              </a:rPr>
              <a:t>resistors </a:t>
            </a:r>
            <a:r>
              <a:rPr lang="en-US" dirty="0">
                <a:ea typeface="Verdana" panose="020B0604030504040204" pitchFamily="34" charset="0"/>
              </a:rPr>
              <a:t>has been </a:t>
            </a:r>
            <a:r>
              <a:rPr lang="en-US" dirty="0" smtClean="0">
                <a:ea typeface="Verdana" panose="020B0604030504040204" pitchFamily="34" charset="0"/>
              </a:rPr>
              <a:t>considered</a:t>
            </a:r>
            <a:r>
              <a:rPr lang="en-US" dirty="0">
                <a:ea typeface="Verdana" panose="020B0604030504040204" pitchFamily="34" charset="0"/>
              </a:rPr>
              <a:t>;</a:t>
            </a:r>
            <a:endParaRPr lang="en-US" dirty="0" smtClean="0"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it-IT" b="1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The fault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condition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determining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the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worst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situation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has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been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analyzed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it-IT" dirty="0">
              <a:solidFill>
                <a:srgbClr val="000000"/>
              </a:solidFill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The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effect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of the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stray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impedances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of the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connections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on the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voltage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peaks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generating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on the TF coils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at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the FDU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intervention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has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been</a:t>
            </a:r>
            <a:r>
              <a:rPr lang="it-IT" dirty="0" smtClean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ea typeface="Verdana" panose="020B0604030504040204" pitchFamily="34" charset="0"/>
              </a:rPr>
              <a:t>studied</a:t>
            </a:r>
            <a:r>
              <a:rPr lang="it-IT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66700" lvl="1" indent="0">
              <a:buNone/>
            </a:pPr>
            <a:endParaRPr lang="en-US" sz="2400" b="1" dirty="0" smtClean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42975" y="44450"/>
            <a:ext cx="7229475" cy="649288"/>
          </a:xfrm>
        </p:spPr>
        <p:txBody>
          <a:bodyPr/>
          <a:lstStyle/>
          <a:p>
            <a:pPr algn="ctr"/>
            <a:r>
              <a:rPr lang="en-US" dirty="0" smtClean="0"/>
              <a:t>New developments on of the TF FDU analysis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>
          <a:xfrm>
            <a:off x="179512" y="6376243"/>
            <a:ext cx="3384376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12/02/2020 WPMAG final meeting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47591" y="6385180"/>
            <a:ext cx="4328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*PDD </a:t>
            </a:r>
            <a:r>
              <a:rPr lang="en-US" sz="1400" i="1" dirty="0"/>
              <a:t>- Plant Description Document (2KVWQZ v1.5)</a:t>
            </a:r>
          </a:p>
        </p:txBody>
      </p:sp>
    </p:spTree>
    <p:extLst>
      <p:ext uri="{BB962C8B-B14F-4D97-AF65-F5344CB8AC3E}">
        <p14:creationId xmlns:p14="http://schemas.microsoft.com/office/powerpoint/2010/main" val="33202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5099" y="800708"/>
            <a:ext cx="8785225" cy="5292725"/>
          </a:xfrm>
        </p:spPr>
        <p:txBody>
          <a:bodyPr/>
          <a:lstStyle/>
          <a:p>
            <a:r>
              <a:rPr lang="en-US" dirty="0"/>
              <a:t>The present constraints on the voltage for the design of the systems </a:t>
            </a:r>
            <a:r>
              <a:rPr lang="en-US" dirty="0" smtClean="0"/>
              <a:t>are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TF coils:</a:t>
            </a:r>
            <a:endParaRPr lang="en-US" b="1" dirty="0"/>
          </a:p>
          <a:p>
            <a:pPr marL="555625">
              <a:buFont typeface="Wingdings" panose="05000000000000000000" pitchFamily="2" charset="2"/>
              <a:buChar char="Ø"/>
            </a:pPr>
            <a:r>
              <a:rPr lang="en-US" dirty="0"/>
              <a:t>Nominal and maximum coil </a:t>
            </a:r>
            <a:r>
              <a:rPr lang="en-US" b="1" dirty="0"/>
              <a:t>terminal to terminal voltage</a:t>
            </a:r>
            <a:r>
              <a:rPr lang="en-US" dirty="0"/>
              <a:t> at current dump (FDU intervention, no fault) is below </a:t>
            </a:r>
            <a:r>
              <a:rPr lang="en-US" b="1" dirty="0"/>
              <a:t>10 kV</a:t>
            </a:r>
            <a:r>
              <a:rPr lang="en-US" dirty="0"/>
              <a:t>;</a:t>
            </a:r>
          </a:p>
          <a:p>
            <a:pPr marL="555625">
              <a:buFont typeface="Wingdings" panose="05000000000000000000" pitchFamily="2" charset="2"/>
              <a:buChar char="Ø"/>
            </a:pPr>
            <a:r>
              <a:rPr lang="en-US" dirty="0"/>
              <a:t>Nominal and maximum coil </a:t>
            </a:r>
            <a:r>
              <a:rPr lang="en-US" b="1" dirty="0"/>
              <a:t>terminal to ground voltage </a:t>
            </a:r>
            <a:r>
              <a:rPr lang="en-US" dirty="0"/>
              <a:t>at current dump (FDU intervention, no fault) is below </a:t>
            </a:r>
            <a:r>
              <a:rPr lang="en-US" b="1" dirty="0"/>
              <a:t>5 kV</a:t>
            </a:r>
            <a:r>
              <a:rPr lang="en-US" dirty="0" smtClean="0"/>
              <a:t>;</a:t>
            </a:r>
          </a:p>
          <a:p>
            <a:pPr marL="555625"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it-IT" b="1" dirty="0"/>
              <a:t>PF and CS coils</a:t>
            </a:r>
            <a:r>
              <a:rPr lang="it-IT" dirty="0"/>
              <a:t>:</a:t>
            </a:r>
          </a:p>
          <a:p>
            <a:pPr marL="555625">
              <a:buFont typeface="Wingdings" panose="05000000000000000000" pitchFamily="2" charset="2"/>
              <a:buChar char="Ø"/>
            </a:pPr>
            <a:r>
              <a:rPr lang="en-US" dirty="0"/>
              <a:t>Nominal and maximum coil </a:t>
            </a:r>
            <a:r>
              <a:rPr lang="en-US" b="1" dirty="0"/>
              <a:t>terminal to terminal voltage</a:t>
            </a:r>
            <a:r>
              <a:rPr lang="en-US" dirty="0"/>
              <a:t> at current dump (FDU intervention, no fault) is below </a:t>
            </a:r>
            <a:r>
              <a:rPr lang="en-US" b="1" dirty="0"/>
              <a:t>10 kV</a:t>
            </a:r>
            <a:r>
              <a:rPr lang="en-US" dirty="0"/>
              <a:t>;</a:t>
            </a:r>
          </a:p>
          <a:p>
            <a:pPr marL="555625">
              <a:buFont typeface="Wingdings" panose="05000000000000000000" pitchFamily="2" charset="2"/>
              <a:buChar char="Ø"/>
            </a:pPr>
            <a:r>
              <a:rPr lang="en-US" dirty="0"/>
              <a:t>Nominal and maximum coil </a:t>
            </a:r>
            <a:r>
              <a:rPr lang="en-US" b="1" dirty="0"/>
              <a:t>terminal to ground voltage </a:t>
            </a:r>
            <a:r>
              <a:rPr lang="en-US" dirty="0"/>
              <a:t>at current dump (FDU intervention, no fault) is below </a:t>
            </a:r>
            <a:r>
              <a:rPr lang="en-US" b="1" dirty="0"/>
              <a:t>5 kV</a:t>
            </a:r>
            <a:r>
              <a:rPr lang="en-US" dirty="0"/>
              <a:t>;</a:t>
            </a:r>
            <a:endParaRPr lang="it-IT" dirty="0"/>
          </a:p>
          <a:p>
            <a:endParaRPr lang="it-IT" dirty="0" smtClean="0"/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In </a:t>
            </a:r>
            <a:r>
              <a:rPr lang="it-IT" b="1" dirty="0"/>
              <a:t>fault </a:t>
            </a:r>
            <a:r>
              <a:rPr lang="it-IT" b="1" dirty="0" err="1"/>
              <a:t>conditions</a:t>
            </a:r>
            <a:r>
              <a:rPr lang="it-IT" b="1" dirty="0"/>
              <a:t> </a:t>
            </a:r>
            <a:r>
              <a:rPr lang="it-IT" dirty="0"/>
              <a:t>for </a:t>
            </a:r>
            <a:r>
              <a:rPr lang="it-IT" dirty="0" err="1"/>
              <a:t>both</a:t>
            </a:r>
            <a:r>
              <a:rPr lang="it-IT" dirty="0"/>
              <a:t> TF,PF and CS coils</a:t>
            </a:r>
            <a:r>
              <a:rPr lang="it-IT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The maximum </a:t>
            </a:r>
            <a:r>
              <a:rPr lang="en-GB" dirty="0"/>
              <a:t>voltage to ground </a:t>
            </a:r>
            <a:r>
              <a:rPr lang="en-GB" dirty="0" smtClean="0"/>
              <a:t>is </a:t>
            </a:r>
            <a:r>
              <a:rPr lang="en-GB" b="1" dirty="0" smtClean="0"/>
              <a:t>28 kV</a:t>
            </a:r>
            <a:r>
              <a:rPr lang="en-GB" dirty="0" smtClean="0"/>
              <a:t>;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69875" indent="0">
              <a:buNone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18/12/2019 WPPES final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Future work </a:t>
            </a:r>
            <a:r>
              <a:rPr lang="it-IT" dirty="0" smtClean="0"/>
              <a:t>in 2020 –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r>
              <a:rPr lang="it-IT" dirty="0" err="1" smtClean="0"/>
              <a:t>limits</a:t>
            </a:r>
            <a:r>
              <a:rPr lang="it-IT" dirty="0"/>
              <a:t> </a:t>
            </a:r>
            <a:r>
              <a:rPr lang="it-IT" dirty="0" smtClean="0"/>
              <a:t>on the coils</a:t>
            </a:r>
            <a:r>
              <a:rPr lang="it-IT" dirty="0" smtClean="0"/>
              <a:t> 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04348" y="795491"/>
            <a:ext cx="268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 smtClean="0"/>
              <a:t>1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2360502" y="6189329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0" algn="l">
              <a:buNone/>
            </a:pPr>
            <a:r>
              <a:rPr lang="en-GB" sz="1400" i="1" dirty="0" smtClean="0"/>
              <a:t>1- Common </a:t>
            </a:r>
            <a:r>
              <a:rPr lang="en-GB" sz="1400" i="1" dirty="0"/>
              <a:t>operating values for DEMO magnets design (</a:t>
            </a:r>
            <a:r>
              <a:rPr lang="en-GB" sz="1400" dirty="0"/>
              <a:t>EFDA_D_2MMDTG)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185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altLang="en-US" i="1" dirty="0" err="1" smtClean="0"/>
              <a:t>Thank</a:t>
            </a:r>
            <a:r>
              <a:rPr lang="it-IT" altLang="en-US" i="1" dirty="0" smtClean="0"/>
              <a:t> </a:t>
            </a:r>
            <a:r>
              <a:rPr lang="it-IT" altLang="en-US" i="1" dirty="0" err="1" smtClean="0"/>
              <a:t>you</a:t>
            </a:r>
            <a:r>
              <a:rPr lang="it-IT" altLang="en-US" i="1" dirty="0" smtClean="0"/>
              <a:t> </a:t>
            </a:r>
            <a:r>
              <a:rPr lang="it-IT" altLang="en-US" i="1" dirty="0"/>
              <a:t>for the </a:t>
            </a:r>
            <a:r>
              <a:rPr lang="it-IT" altLang="en-US" i="1" dirty="0" err="1"/>
              <a:t>attention</a:t>
            </a:r>
            <a:endParaRPr lang="it-IT" altLang="en-US" i="1" dirty="0"/>
          </a:p>
        </p:txBody>
      </p:sp>
    </p:spTree>
    <p:extLst>
      <p:ext uri="{BB962C8B-B14F-4D97-AF65-F5344CB8AC3E}">
        <p14:creationId xmlns:p14="http://schemas.microsoft.com/office/powerpoint/2010/main" val="32000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332" y="58497"/>
            <a:ext cx="7427418" cy="649288"/>
          </a:xfrm>
        </p:spPr>
        <p:txBody>
          <a:bodyPr/>
          <a:lstStyle/>
          <a:p>
            <a:r>
              <a:rPr lang="it-IT" dirty="0" err="1" smtClean="0"/>
              <a:t>Dependence</a:t>
            </a:r>
            <a:r>
              <a:rPr lang="it-IT" dirty="0" smtClean="0"/>
              <a:t> of the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r>
              <a:rPr lang="it-IT" dirty="0" err="1" smtClean="0"/>
              <a:t>peak</a:t>
            </a:r>
            <a:r>
              <a:rPr lang="it-IT" dirty="0" smtClean="0"/>
              <a:t> on the </a:t>
            </a:r>
            <a:r>
              <a:rPr lang="it-IT" dirty="0" err="1" smtClean="0"/>
              <a:t>lenght</a:t>
            </a:r>
            <a:r>
              <a:rPr lang="it-IT" dirty="0" smtClean="0"/>
              <a:t> of the </a:t>
            </a:r>
            <a:r>
              <a:rPr lang="it-IT" dirty="0" err="1" smtClean="0"/>
              <a:t>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2979" y="946788"/>
            <a:ext cx="8785225" cy="1296814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Reducing</a:t>
            </a:r>
            <a:r>
              <a:rPr lang="it-IT" dirty="0" smtClean="0"/>
              <a:t> the </a:t>
            </a:r>
            <a:r>
              <a:rPr lang="it-IT" dirty="0" err="1" smtClean="0"/>
              <a:t>lenght</a:t>
            </a:r>
            <a:r>
              <a:rPr lang="it-IT" dirty="0" smtClean="0"/>
              <a:t> of the </a:t>
            </a:r>
            <a:r>
              <a:rPr lang="it-IT" dirty="0" err="1" smtClean="0"/>
              <a:t>cable</a:t>
            </a:r>
            <a:r>
              <a:rPr lang="it-IT" dirty="0" smtClean="0"/>
              <a:t>, the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r>
              <a:rPr lang="it-IT" dirty="0" err="1" smtClean="0"/>
              <a:t>peak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reduced</a:t>
            </a:r>
            <a:r>
              <a:rPr lang="it-IT" dirty="0" smtClean="0"/>
              <a:t> and the </a:t>
            </a:r>
            <a:r>
              <a:rPr lang="it-IT" dirty="0" err="1" smtClean="0"/>
              <a:t>oscillation</a:t>
            </a:r>
            <a:r>
              <a:rPr lang="it-IT" dirty="0" smtClean="0"/>
              <a:t> time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shorter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still</a:t>
            </a:r>
            <a:r>
              <a:rPr lang="it-IT" dirty="0" smtClean="0"/>
              <a:t> the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r>
              <a:rPr lang="it-IT" dirty="0" err="1" smtClean="0"/>
              <a:t>limits</a:t>
            </a:r>
            <a:r>
              <a:rPr lang="it-IT" dirty="0" smtClean="0"/>
              <a:t> are </a:t>
            </a:r>
            <a:r>
              <a:rPr lang="it-IT" dirty="0" err="1" smtClean="0"/>
              <a:t>overcome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with 50m </a:t>
            </a:r>
            <a:r>
              <a:rPr lang="it-IT" dirty="0" err="1" smtClean="0"/>
              <a:t>cables</a:t>
            </a:r>
            <a:r>
              <a:rPr lang="it-IT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10" name="Canvas 88"/>
          <p:cNvGrpSpPr/>
          <p:nvPr/>
        </p:nvGrpSpPr>
        <p:grpSpPr>
          <a:xfrm>
            <a:off x="745032" y="1556792"/>
            <a:ext cx="7625360" cy="4456062"/>
            <a:chOff x="0" y="0"/>
            <a:chExt cx="6433185" cy="375285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6433185" cy="3752850"/>
            </a:xfrm>
            <a:prstGeom prst="rect">
              <a:avLst/>
            </a:prstGeom>
          </p:spPr>
        </p:sp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905"/>
              <a:ext cx="6433185" cy="3628945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843148" y="1828800"/>
              <a:ext cx="4962664" cy="829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 Box 95"/>
            <p:cNvSpPr txBox="1"/>
            <p:nvPr/>
          </p:nvSpPr>
          <p:spPr>
            <a:xfrm>
              <a:off x="4018397" y="1527820"/>
              <a:ext cx="775335" cy="4114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it-IT" sz="1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LIMIT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4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Canvas 92"/>
          <p:cNvGrpSpPr/>
          <p:nvPr/>
        </p:nvGrpSpPr>
        <p:grpSpPr>
          <a:xfrm>
            <a:off x="-3030" y="3284984"/>
            <a:ext cx="6044120" cy="3524606"/>
            <a:chOff x="0" y="0"/>
            <a:chExt cx="6789420" cy="3959225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6789420" cy="3959225"/>
            </a:xfrm>
            <a:prstGeom prst="rect">
              <a:avLst/>
            </a:prstGeom>
          </p:spPr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38"/>
              <a:ext cx="6605653" cy="3726000"/>
            </a:xfrm>
            <a:prstGeom prst="rect">
              <a:avLst/>
            </a:prstGeom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885779" y="1772063"/>
              <a:ext cx="5069748" cy="134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 Box 95"/>
            <p:cNvSpPr txBox="1"/>
            <p:nvPr/>
          </p:nvSpPr>
          <p:spPr>
            <a:xfrm>
              <a:off x="3980899" y="1362058"/>
              <a:ext cx="775335" cy="4114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indent="182880" algn="just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it-IT" sz="14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LIMIT</a:t>
              </a:r>
              <a:endPara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885769" y="2353232"/>
              <a:ext cx="5085528" cy="111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Analyses</a:t>
            </a:r>
            <a:r>
              <a:rPr lang="it-IT" dirty="0" smtClean="0"/>
              <a:t> with </a:t>
            </a:r>
            <a:r>
              <a:rPr lang="it-IT" dirty="0" err="1" smtClean="0"/>
              <a:t>different</a:t>
            </a:r>
            <a:r>
              <a:rPr lang="it-IT" dirty="0" smtClean="0"/>
              <a:t> turn-off </a:t>
            </a:r>
            <a:r>
              <a:rPr lang="it-IT" dirty="0" err="1" smtClean="0"/>
              <a:t>times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7" name="Content Placeholder 25"/>
          <p:cNvSpPr>
            <a:spLocks noGrp="1"/>
          </p:cNvSpPr>
          <p:nvPr>
            <p:ph sz="quarter" idx="13"/>
          </p:nvPr>
        </p:nvSpPr>
        <p:spPr>
          <a:xfrm>
            <a:off x="215588" y="778013"/>
            <a:ext cx="8785225" cy="1512837"/>
          </a:xfrm>
        </p:spPr>
        <p:txBody>
          <a:bodyPr/>
          <a:lstStyle/>
          <a:p>
            <a:r>
              <a:rPr lang="it-IT" dirty="0"/>
              <a:t>T</a:t>
            </a:r>
            <a:r>
              <a:rPr lang="it-IT" dirty="0" smtClean="0"/>
              <a:t>he turn-off time </a:t>
            </a:r>
            <a:r>
              <a:rPr lang="it-IT" dirty="0"/>
              <a:t>of </a:t>
            </a:r>
            <a:r>
              <a:rPr lang="it-IT" dirty="0" smtClean="0"/>
              <a:t>the PB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100</a:t>
            </a:r>
            <a:r>
              <a:rPr lang="el-GR" dirty="0">
                <a:latin typeface="GreekC" panose="00000400000000000000" pitchFamily="2" charset="0"/>
                <a:cs typeface="GreekC" panose="00000400000000000000" pitchFamily="2" charset="0"/>
              </a:rPr>
              <a:t>μ</a:t>
            </a:r>
            <a:r>
              <a:rPr lang="it-IT" dirty="0" smtClean="0"/>
              <a:t>s for 75 </a:t>
            </a:r>
            <a:r>
              <a:rPr lang="it-IT" dirty="0" err="1" smtClean="0"/>
              <a:t>kA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the </a:t>
            </a:r>
            <a:r>
              <a:rPr lang="it-IT" dirty="0" err="1" smtClean="0"/>
              <a:t>intervention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high </a:t>
            </a:r>
            <a:r>
              <a:rPr lang="it-IT" dirty="0" err="1" smtClean="0"/>
              <a:t>current</a:t>
            </a:r>
            <a:r>
              <a:rPr lang="it-IT" dirty="0" smtClean="0"/>
              <a:t> derivative in the </a:t>
            </a:r>
            <a:r>
              <a:rPr lang="it-IT" dirty="0" err="1" smtClean="0"/>
              <a:t>final</a:t>
            </a:r>
            <a:r>
              <a:rPr lang="it-IT" dirty="0" smtClean="0"/>
              <a:t> part*</a:t>
            </a:r>
          </a:p>
          <a:p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turn-off time with </a:t>
            </a:r>
            <a:r>
              <a:rPr lang="it-IT" dirty="0" err="1" smtClean="0"/>
              <a:t>constant</a:t>
            </a:r>
            <a:r>
              <a:rPr lang="it-IT" dirty="0" smtClean="0"/>
              <a:t> </a:t>
            </a:r>
            <a:r>
              <a:rPr lang="it-IT" dirty="0" err="1" smtClean="0"/>
              <a:t>current</a:t>
            </a:r>
            <a:r>
              <a:rPr lang="it-IT" dirty="0" smtClean="0"/>
              <a:t> derivative are </a:t>
            </a:r>
            <a:r>
              <a:rPr lang="it-IT" dirty="0" err="1" smtClean="0"/>
              <a:t>simulated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20</a:t>
            </a:r>
            <a:r>
              <a:rPr lang="el-GR" dirty="0" smtClean="0">
                <a:latin typeface="GreekC" panose="00000400000000000000" pitchFamily="2" charset="0"/>
                <a:cs typeface="GreekC" panose="00000400000000000000" pitchFamily="2" charset="0"/>
              </a:rPr>
              <a:t>μ</a:t>
            </a:r>
            <a:r>
              <a:rPr lang="it-IT" dirty="0"/>
              <a:t>s, </a:t>
            </a:r>
            <a:r>
              <a:rPr lang="it-IT" dirty="0" err="1" smtClean="0"/>
              <a:t>precautionary</a:t>
            </a:r>
            <a:r>
              <a:rPr lang="it-IT" dirty="0" smtClean="0"/>
              <a:t> </a:t>
            </a:r>
            <a:r>
              <a:rPr lang="it-IT" dirty="0" err="1" smtClean="0"/>
              <a:t>condition</a:t>
            </a:r>
            <a:r>
              <a:rPr lang="it-IT" dirty="0" smtClean="0"/>
              <a:t>,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than</a:t>
            </a:r>
            <a:r>
              <a:rPr lang="it-IT" dirty="0" smtClean="0"/>
              <a:t> PB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derviative</a:t>
            </a:r>
            <a:endParaRPr lang="it-IT" dirty="0"/>
          </a:p>
          <a:p>
            <a:pPr lvl="1"/>
            <a:r>
              <a:rPr lang="it-IT" dirty="0" smtClean="0"/>
              <a:t>50</a:t>
            </a:r>
            <a:r>
              <a:rPr lang="el-GR" dirty="0" smtClean="0">
                <a:latin typeface="GreekC" panose="00000400000000000000" pitchFamily="2" charset="0"/>
                <a:cs typeface="GreekC" panose="00000400000000000000" pitchFamily="2" charset="0"/>
              </a:rPr>
              <a:t>μ</a:t>
            </a:r>
            <a:r>
              <a:rPr lang="it-IT" dirty="0"/>
              <a:t>s, </a:t>
            </a:r>
            <a:r>
              <a:rPr lang="it-IT" dirty="0" err="1" smtClean="0"/>
              <a:t>condition</a:t>
            </a:r>
            <a:r>
              <a:rPr lang="it-IT" dirty="0" smtClean="0"/>
              <a:t> </a:t>
            </a:r>
            <a:r>
              <a:rPr lang="it-IT" dirty="0" err="1" smtClean="0"/>
              <a:t>simulating</a:t>
            </a:r>
            <a:r>
              <a:rPr lang="it-IT" dirty="0" smtClean="0"/>
              <a:t> the </a:t>
            </a:r>
            <a:r>
              <a:rPr lang="it-IT" dirty="0" err="1" smtClean="0"/>
              <a:t>maxium</a:t>
            </a:r>
            <a:r>
              <a:rPr lang="it-IT" dirty="0" smtClean="0"/>
              <a:t> derivative of PB</a:t>
            </a:r>
          </a:p>
          <a:p>
            <a:pPr lvl="1"/>
            <a:r>
              <a:rPr lang="it-IT" dirty="0" smtClean="0"/>
              <a:t>100</a:t>
            </a:r>
            <a:r>
              <a:rPr lang="el-GR" dirty="0" smtClean="0">
                <a:latin typeface="GreekC" panose="00000400000000000000" pitchFamily="2" charset="0"/>
                <a:cs typeface="GreekC" panose="00000400000000000000" pitchFamily="2" charset="0"/>
              </a:rPr>
              <a:t>μ</a:t>
            </a:r>
            <a:r>
              <a:rPr lang="it-IT" dirty="0"/>
              <a:t>s, </a:t>
            </a:r>
            <a:r>
              <a:rPr lang="it-IT" dirty="0" err="1" smtClean="0"/>
              <a:t>considering</a:t>
            </a:r>
            <a:r>
              <a:rPr lang="it-IT" dirty="0" smtClean="0"/>
              <a:t> the PB turn-off time</a:t>
            </a:r>
          </a:p>
          <a:p>
            <a:pPr lvl="1"/>
            <a:r>
              <a:rPr lang="it-IT" dirty="0" smtClean="0"/>
              <a:t>150</a:t>
            </a:r>
            <a:r>
              <a:rPr lang="el-GR" dirty="0" smtClean="0">
                <a:latin typeface="GreekC" panose="00000400000000000000" pitchFamily="2" charset="0"/>
                <a:cs typeface="GreekC" panose="00000400000000000000" pitchFamily="2" charset="0"/>
              </a:rPr>
              <a:t>μ</a:t>
            </a:r>
            <a:r>
              <a:rPr lang="it-IT" dirty="0"/>
              <a:t>s,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current</a:t>
            </a:r>
            <a:r>
              <a:rPr lang="it-IT" dirty="0" smtClean="0"/>
              <a:t> derivative</a:t>
            </a:r>
          </a:p>
          <a:p>
            <a:pPr lvl="1"/>
            <a:endParaRPr lang="it-IT" dirty="0" smtClean="0"/>
          </a:p>
        </p:txBody>
      </p:sp>
      <p:sp>
        <p:nvSpPr>
          <p:cNvPr id="20" name="Right Arrow 19"/>
          <p:cNvSpPr/>
          <p:nvPr/>
        </p:nvSpPr>
        <p:spPr bwMode="auto">
          <a:xfrm>
            <a:off x="5544108" y="1121261"/>
            <a:ext cx="864096" cy="278059"/>
          </a:xfrm>
          <a:prstGeom prst="rightArrow">
            <a:avLst/>
          </a:prstGeom>
          <a:solidFill>
            <a:srgbClr val="55A0E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8442" y="1075625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err="1" smtClean="0"/>
              <a:t>Higher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oscillations</a:t>
            </a:r>
            <a:endParaRPr lang="en-US" sz="18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97464" y="3479223"/>
            <a:ext cx="3337308" cy="2877127"/>
            <a:chOff x="5587809" y="3499116"/>
            <a:chExt cx="3337308" cy="2877127"/>
          </a:xfrm>
        </p:grpSpPr>
        <p:grpSp>
          <p:nvGrpSpPr>
            <p:cNvPr id="22" name="Group 21"/>
            <p:cNvGrpSpPr/>
            <p:nvPr/>
          </p:nvGrpSpPr>
          <p:grpSpPr>
            <a:xfrm>
              <a:off x="5587809" y="3784505"/>
              <a:ext cx="3337308" cy="2591738"/>
              <a:chOff x="5806692" y="2697409"/>
              <a:chExt cx="3337308" cy="259173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06692" y="2697409"/>
                <a:ext cx="3337308" cy="2591738"/>
              </a:xfrm>
              <a:prstGeom prst="rect">
                <a:avLst/>
              </a:prstGeom>
            </p:spPr>
          </p:pic>
          <p:sp>
            <p:nvSpPr>
              <p:cNvPr id="19" name="Oval 18"/>
              <p:cNvSpPr/>
              <p:nvPr/>
            </p:nvSpPr>
            <p:spPr bwMode="auto">
              <a:xfrm rot="19994332">
                <a:off x="7890147" y="3349654"/>
                <a:ext cx="479689" cy="1614550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00099"/>
                  </a:buClr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397341" y="3499116"/>
              <a:ext cx="1878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 smtClean="0"/>
                <a:t>Tests</a:t>
              </a:r>
              <a:r>
                <a:rPr lang="it-IT" b="1" dirty="0" smtClean="0"/>
                <a:t> on ITER PB</a:t>
              </a:r>
              <a:endParaRPr lang="en-US" b="1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462203" y="6341406"/>
            <a:ext cx="4140460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*</a:t>
            </a:r>
            <a:r>
              <a:rPr lang="it-IT" sz="1050" dirty="0" smtClean="0"/>
              <a:t>The 70 </a:t>
            </a:r>
            <a:r>
              <a:rPr lang="it-IT" sz="1050" dirty="0" err="1" smtClean="0"/>
              <a:t>kA</a:t>
            </a:r>
            <a:r>
              <a:rPr lang="it-IT" sz="1050" dirty="0" smtClean="0"/>
              <a:t> </a:t>
            </a:r>
            <a:r>
              <a:rPr lang="it-IT" sz="1050" dirty="0" err="1" smtClean="0"/>
              <a:t>pyrobreaker</a:t>
            </a:r>
            <a:r>
              <a:rPr lang="it-IT" sz="1050" dirty="0" smtClean="0"/>
              <a:t> for ITER </a:t>
            </a:r>
            <a:r>
              <a:rPr lang="it-IT" sz="1050" dirty="0" err="1" smtClean="0"/>
              <a:t>magnet</a:t>
            </a:r>
            <a:r>
              <a:rPr lang="it-IT" sz="1050" dirty="0" smtClean="0"/>
              <a:t> back-up </a:t>
            </a:r>
            <a:r>
              <a:rPr lang="it-IT" sz="1050" dirty="0" err="1" smtClean="0"/>
              <a:t>protection</a:t>
            </a:r>
            <a:r>
              <a:rPr lang="it-IT" sz="1050" dirty="0" smtClean="0"/>
              <a:t>, </a:t>
            </a:r>
          </a:p>
          <a:p>
            <a:r>
              <a:rPr lang="it-IT" sz="1050" dirty="0" smtClean="0"/>
              <a:t>M. </a:t>
            </a:r>
            <a:r>
              <a:rPr lang="it-IT" sz="1050" dirty="0" err="1" smtClean="0"/>
              <a:t>Manzuk</a:t>
            </a:r>
            <a:r>
              <a:rPr lang="it-IT" sz="1050" dirty="0" smtClean="0"/>
              <a:t> et al., Fusion </a:t>
            </a:r>
            <a:r>
              <a:rPr lang="it-IT" sz="1050" dirty="0" err="1" smtClean="0"/>
              <a:t>Engineering</a:t>
            </a:r>
            <a:r>
              <a:rPr lang="it-IT" sz="1050" dirty="0" smtClean="0"/>
              <a:t> and design, 2013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08348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165099" y="1052736"/>
            <a:ext cx="8785225" cy="507656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GB" dirty="0"/>
              <a:t>Input data </a:t>
            </a:r>
            <a:r>
              <a:rPr lang="en-GB" dirty="0" smtClean="0"/>
              <a:t>set for </a:t>
            </a:r>
            <a:r>
              <a:rPr lang="en-GB" dirty="0"/>
              <a:t>the analyses </a:t>
            </a:r>
            <a:endParaRPr lang="it-IT" dirty="0">
              <a:latin typeface="Calibri"/>
              <a:cs typeface="Times New Roman"/>
            </a:endParaRPr>
          </a:p>
          <a:p>
            <a:endParaRPr lang="en-US" sz="1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1400" i="1" dirty="0" smtClean="0"/>
              <a:t>Considering 1.1 s of the delay in the intervention of the protection</a:t>
            </a:r>
            <a:endParaRPr lang="en-US" dirty="0"/>
          </a:p>
          <a:p>
            <a:r>
              <a:rPr lang="en-US" dirty="0"/>
              <a:t>The present </a:t>
            </a:r>
            <a:r>
              <a:rPr lang="en-US" dirty="0" smtClean="0"/>
              <a:t>constraints on the voltage </a:t>
            </a:r>
            <a:r>
              <a:rPr lang="en-US" dirty="0"/>
              <a:t>for the design of the systems </a:t>
            </a:r>
            <a:r>
              <a:rPr lang="en-US" dirty="0" smtClean="0"/>
              <a:t>are:</a:t>
            </a:r>
          </a:p>
          <a:p>
            <a:pPr marL="541338" indent="-271463">
              <a:buFont typeface="Arial" panose="020B0604020202020204" pitchFamily="34" charset="0"/>
              <a:buChar char="•"/>
            </a:pPr>
            <a:r>
              <a:rPr lang="en-US" dirty="0"/>
              <a:t>Nominal and maximum </a:t>
            </a:r>
            <a:r>
              <a:rPr lang="en-US" dirty="0" smtClean="0"/>
              <a:t>coil </a:t>
            </a:r>
            <a:r>
              <a:rPr lang="en-US" b="1" dirty="0" smtClean="0"/>
              <a:t>terminal </a:t>
            </a:r>
            <a:r>
              <a:rPr lang="en-US" b="1" dirty="0"/>
              <a:t>to terminal voltage</a:t>
            </a:r>
            <a:r>
              <a:rPr lang="en-US" dirty="0" smtClean="0"/>
              <a:t> at </a:t>
            </a:r>
            <a:r>
              <a:rPr lang="en-US" dirty="0"/>
              <a:t>current dump (FDU intervention, no fault) is below </a:t>
            </a:r>
            <a:r>
              <a:rPr lang="en-US" b="1" dirty="0"/>
              <a:t>10 kV</a:t>
            </a:r>
            <a:r>
              <a:rPr lang="en-US" dirty="0" smtClean="0"/>
              <a:t>;</a:t>
            </a:r>
          </a:p>
          <a:p>
            <a:pPr marL="541338" indent="-271463">
              <a:buFont typeface="Arial" panose="020B0604020202020204" pitchFamily="34" charset="0"/>
              <a:buChar char="•"/>
            </a:pPr>
            <a:r>
              <a:rPr lang="en-US" dirty="0"/>
              <a:t>Nominal and maximum </a:t>
            </a:r>
            <a:r>
              <a:rPr lang="en-US" dirty="0" smtClean="0"/>
              <a:t>coil </a:t>
            </a:r>
            <a:r>
              <a:rPr lang="en-US" b="1" dirty="0" smtClean="0"/>
              <a:t>terminal </a:t>
            </a:r>
            <a:r>
              <a:rPr lang="en-US" b="1" dirty="0"/>
              <a:t>to ground voltage </a:t>
            </a:r>
            <a:r>
              <a:rPr lang="en-US" dirty="0" smtClean="0"/>
              <a:t>at </a:t>
            </a:r>
            <a:r>
              <a:rPr lang="en-US" dirty="0"/>
              <a:t>current dump (FDU intervention, no fault) is below </a:t>
            </a:r>
            <a:r>
              <a:rPr lang="en-US" b="1" dirty="0"/>
              <a:t>5 kV</a:t>
            </a:r>
            <a:r>
              <a:rPr lang="en-US" dirty="0" smtClean="0"/>
              <a:t>;</a:t>
            </a:r>
          </a:p>
          <a:p>
            <a:pPr marL="541338" indent="-271463">
              <a:buFont typeface="Arial" panose="020B0604020202020204" pitchFamily="34" charset="0"/>
              <a:buChar char="•"/>
            </a:pPr>
            <a:r>
              <a:rPr lang="en-GB" dirty="0"/>
              <a:t>The voltage to ground applicable for acceptance test by the coil manufacturer (the maximum of twice the normal operation ground voltage plus 1kV or </a:t>
            </a:r>
            <a:r>
              <a:rPr lang="en-GB" b="1" dirty="0"/>
              <a:t>fault ground voltage plus 1kV</a:t>
            </a:r>
            <a:r>
              <a:rPr lang="en-GB" dirty="0"/>
              <a:t>) </a:t>
            </a:r>
            <a:r>
              <a:rPr lang="en-GB" dirty="0" smtClean="0"/>
              <a:t>will </a:t>
            </a:r>
            <a:r>
              <a:rPr lang="en-GB" dirty="0"/>
              <a:t>not exceed</a:t>
            </a:r>
            <a:r>
              <a:rPr lang="en-GB" b="1" dirty="0"/>
              <a:t> 29 kV</a:t>
            </a:r>
            <a:endParaRPr lang="en-US" b="1" dirty="0"/>
          </a:p>
          <a:p>
            <a:pPr marL="541338" indent="-271463">
              <a:buFont typeface="Arial" panose="020B0604020202020204" pitchFamily="34" charset="0"/>
              <a:buChar char="•"/>
            </a:pPr>
            <a:endParaRPr lang="en-US" dirty="0"/>
          </a:p>
          <a:p>
            <a:pPr marL="541338" indent="-271463">
              <a:buFont typeface="Arial" panose="020B0604020202020204" pitchFamily="34" charset="0"/>
              <a:buChar char="•"/>
            </a:pPr>
            <a:endParaRPr lang="it-IT" dirty="0"/>
          </a:p>
          <a:p>
            <a:pPr marL="268288" indent="0">
              <a:buNone/>
            </a:pPr>
            <a:endParaRPr lang="it-IT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42975" y="44450"/>
            <a:ext cx="7229475" cy="6492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Input data for the analysis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85468"/>
              </p:ext>
            </p:extLst>
          </p:nvPr>
        </p:nvGraphicFramePr>
        <p:xfrm>
          <a:off x="287524" y="1449332"/>
          <a:ext cx="8172908" cy="1511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7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cs typeface="+mn-cs"/>
                        </a:rPr>
                        <a:t>Data set</a:t>
                      </a:r>
                      <a:r>
                        <a:rPr lang="it-IT" sz="1600" baseline="0" dirty="0" smtClean="0">
                          <a:effectLst/>
                          <a:latin typeface="Calibri"/>
                          <a:cs typeface="Times New Roman"/>
                        </a:rPr>
                        <a:t> 1</a:t>
                      </a:r>
                      <a:endParaRPr lang="en-GB" sz="1600" dirty="0" smtClean="0">
                        <a:effectLst/>
                        <a:latin typeface="+mn-lt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55A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Data set 2</a:t>
                      </a:r>
                    </a:p>
                  </a:txBody>
                  <a:tcPr marL="68580" marR="68580" marT="0" marB="0" anchor="ctr">
                    <a:solidFill>
                      <a:srgbClr val="A8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Discharge time constant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35 </a:t>
                      </a:r>
                      <a:r>
                        <a:rPr lang="en-GB" sz="1600" dirty="0">
                          <a:effectLst/>
                        </a:rPr>
                        <a:t>s</a:t>
                      </a:r>
                      <a:endParaRPr lang="it-IT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C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35 s</a:t>
                      </a:r>
                      <a:endParaRPr lang="it-IT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7B1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Nominal TF coils current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90 kA</a:t>
                      </a:r>
                      <a:endParaRPr lang="it-IT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C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74.61 </a:t>
                      </a:r>
                      <a:r>
                        <a:rPr lang="en-GB" sz="1600" dirty="0">
                          <a:effectLst/>
                        </a:rPr>
                        <a:t>kA</a:t>
                      </a:r>
                      <a:endParaRPr lang="it-IT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7B1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Inductance value of one TF coil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2.25 H</a:t>
                      </a:r>
                      <a:endParaRPr lang="it-IT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C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3.61 H</a:t>
                      </a:r>
                      <a:endParaRPr lang="it-IT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7B1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Maximum ∫i</a:t>
                      </a:r>
                      <a:r>
                        <a:rPr lang="en-GB" sz="1600" b="1" kern="1200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(t) </a:t>
                      </a:r>
                      <a:r>
                        <a:rPr lang="en-GB" sz="1600" b="1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dt</a:t>
                      </a:r>
                      <a:r>
                        <a:rPr lang="en-GB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during fast discharge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150 GA</a:t>
                      </a:r>
                      <a:r>
                        <a:rPr lang="en-GB" sz="1600" baseline="30000" dirty="0" smtClean="0">
                          <a:effectLst/>
                        </a:rPr>
                        <a:t>2</a:t>
                      </a:r>
                      <a:r>
                        <a:rPr lang="en-GB" sz="1600" dirty="0" smtClean="0">
                          <a:effectLst/>
                        </a:rPr>
                        <a:t>s*</a:t>
                      </a:r>
                      <a:endParaRPr lang="it-IT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1DC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103.7 GA</a:t>
                      </a:r>
                      <a:r>
                        <a:rPr lang="en-GB" sz="1600" baseline="30000" dirty="0" smtClean="0">
                          <a:effectLst/>
                        </a:rPr>
                        <a:t>2</a:t>
                      </a:r>
                      <a:r>
                        <a:rPr lang="en-GB" sz="1600" dirty="0" smtClean="0">
                          <a:effectLst/>
                        </a:rPr>
                        <a:t>s*</a:t>
                      </a:r>
                      <a:endParaRPr lang="it-IT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D7B1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ate Placeholder 1"/>
          <p:cNvSpPr>
            <a:spLocks noGrp="1"/>
          </p:cNvSpPr>
          <p:nvPr>
            <p:ph type="dt" sz="half" idx="14"/>
          </p:nvPr>
        </p:nvSpPr>
        <p:spPr>
          <a:xfrm>
            <a:off x="179512" y="6376243"/>
            <a:ext cx="3384376" cy="365125"/>
          </a:xfrm>
        </p:spPr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8416" y="5882671"/>
            <a:ext cx="5442516" cy="1717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i="1" dirty="0" smtClean="0"/>
              <a:t>1-</a:t>
            </a:r>
            <a:r>
              <a:rPr lang="en-US" sz="1200" i="1" dirty="0" smtClean="0"/>
              <a:t>PDD </a:t>
            </a:r>
            <a:r>
              <a:rPr lang="en-US" sz="1200" i="1" dirty="0"/>
              <a:t>- Plant Description Document (2KVWQZ v1.5</a:t>
            </a:r>
            <a:r>
              <a:rPr lang="en-US" sz="1200" i="1" dirty="0" smtClean="0"/>
              <a:t>)</a:t>
            </a:r>
          </a:p>
          <a:p>
            <a:pPr algn="l"/>
            <a:r>
              <a:rPr lang="it-IT" sz="1100" i="1" dirty="0"/>
              <a:t>2</a:t>
            </a:r>
            <a:r>
              <a:rPr lang="it-IT" sz="1200" i="1" dirty="0"/>
              <a:t>-PROCESS </a:t>
            </a:r>
            <a:r>
              <a:rPr lang="it-IT" sz="1200" i="1" dirty="0" smtClean="0"/>
              <a:t>2017 (EU_2ML9ZC_v1_0)</a:t>
            </a:r>
          </a:p>
          <a:p>
            <a:pPr algn="l"/>
            <a:r>
              <a:rPr lang="it-IT" sz="1100" i="1" dirty="0"/>
              <a:t>3</a:t>
            </a:r>
            <a:r>
              <a:rPr lang="it-IT" sz="1200" i="1" dirty="0"/>
              <a:t>-PROCESS 2018 </a:t>
            </a:r>
            <a:r>
              <a:rPr lang="it-IT" sz="1200" i="1" dirty="0" smtClean="0"/>
              <a:t>(EFDA_D_2MKZUL v1.0</a:t>
            </a:r>
            <a:r>
              <a:rPr lang="it-IT" sz="1200" i="1" dirty="0"/>
              <a:t>)</a:t>
            </a:r>
            <a:endParaRPr lang="it-IT" sz="1200" i="1" dirty="0" smtClean="0"/>
          </a:p>
          <a:p>
            <a:pPr algn="l"/>
            <a:r>
              <a:rPr lang="it-IT" sz="1100" i="1" dirty="0" smtClean="0"/>
              <a:t>4</a:t>
            </a:r>
            <a:r>
              <a:rPr lang="it-IT" sz="1200" i="1" dirty="0" smtClean="0"/>
              <a:t>-</a:t>
            </a:r>
            <a:r>
              <a:rPr lang="en-GB" sz="1200" i="1" dirty="0" smtClean="0"/>
              <a:t>Common </a:t>
            </a:r>
            <a:r>
              <a:rPr lang="en-GB" sz="1200" i="1" dirty="0"/>
              <a:t>operating values for DEMO magnets design (</a:t>
            </a:r>
            <a:r>
              <a:rPr lang="en-GB" sz="1200" dirty="0" smtClean="0"/>
              <a:t>EFDA_D_2MMDTG)</a:t>
            </a:r>
            <a:endParaRPr lang="en-US" sz="1200" dirty="0"/>
          </a:p>
          <a:p>
            <a:pPr algn="l"/>
            <a:endParaRPr lang="it-IT" sz="1400" i="1" dirty="0"/>
          </a:p>
          <a:p>
            <a:endParaRPr lang="en-US" sz="1400" i="1" dirty="0" smtClean="0"/>
          </a:p>
          <a:p>
            <a:endParaRPr lang="en-US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436096" y="17728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1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606538" y="17728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1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5558521" y="203442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2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7703" y="234989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2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5755620" y="260417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2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901878" y="204048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3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7824594" y="2334553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3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8033485" y="261150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3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7727790" y="324536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1548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42975" y="44450"/>
            <a:ext cx="7229475" cy="649288"/>
          </a:xfrm>
        </p:spPr>
        <p:txBody>
          <a:bodyPr/>
          <a:lstStyle/>
          <a:p>
            <a:pPr algn="ctr"/>
            <a:r>
              <a:rPr lang="en-US" dirty="0"/>
              <a:t>TF circuit configuration presently </a:t>
            </a:r>
            <a:r>
              <a:rPr lang="en-US" dirty="0" smtClean="0"/>
              <a:t>assumed: ITER-like 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" b="4985"/>
          <a:stretch/>
        </p:blipFill>
        <p:spPr bwMode="auto">
          <a:xfrm>
            <a:off x="323528" y="1448780"/>
            <a:ext cx="5904654" cy="42844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1"/>
          <p:cNvSpPr>
            <a:spLocks noGrp="1"/>
          </p:cNvSpPr>
          <p:nvPr>
            <p:ph type="dt" sz="half" idx="14"/>
          </p:nvPr>
        </p:nvSpPr>
        <p:spPr>
          <a:xfrm>
            <a:off x="179512" y="6376243"/>
            <a:ext cx="3384376" cy="365125"/>
          </a:xfrm>
        </p:spPr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483" y="1520788"/>
            <a:ext cx="1752845" cy="14861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722807" y="1523926"/>
            <a:ext cx="539594" cy="432048"/>
          </a:xfrm>
          <a:prstGeom prst="rect">
            <a:avLst/>
          </a:prstGeom>
          <a:noFill/>
          <a:ln w="19050" cap="flat" cmpd="sng" algn="ctr">
            <a:solidFill>
              <a:srgbClr val="55A0E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319503" y="1955974"/>
            <a:ext cx="942897" cy="572926"/>
          </a:xfrm>
          <a:prstGeom prst="rect">
            <a:avLst/>
          </a:prstGeom>
          <a:noFill/>
          <a:ln w="19050" cap="flat" cmpd="sng" algn="ctr">
            <a:solidFill>
              <a:srgbClr val="55A0E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803780" y="1385541"/>
            <a:ext cx="1944216" cy="1621354"/>
          </a:xfrm>
          <a:prstGeom prst="rect">
            <a:avLst/>
          </a:prstGeom>
          <a:noFill/>
          <a:ln w="19050" cap="flat" cmpd="sng" algn="ctr">
            <a:solidFill>
              <a:srgbClr val="55A0E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262400" y="1808820"/>
            <a:ext cx="1505376" cy="147154"/>
          </a:xfrm>
          <a:prstGeom prst="straightConnector1">
            <a:avLst/>
          </a:prstGeom>
          <a:solidFill>
            <a:srgbClr val="FF0000"/>
          </a:solidFill>
          <a:ln w="28575" cap="flat" cmpd="sng" algn="ctr">
            <a:solidFill>
              <a:srgbClr val="55A0E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969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4450"/>
            <a:ext cx="7128842" cy="649288"/>
          </a:xfrm>
        </p:spPr>
        <p:txBody>
          <a:bodyPr/>
          <a:lstStyle/>
          <a:p>
            <a:pPr algn="ctr"/>
            <a:r>
              <a:rPr lang="en-US" dirty="0" smtClean="0"/>
              <a:t>Data set 1 – FDU nominal operation</a:t>
            </a:r>
            <a:br>
              <a:rPr lang="en-US" dirty="0" smtClean="0"/>
            </a:br>
            <a:r>
              <a:rPr lang="en-US" dirty="0" smtClean="0"/>
              <a:t>constant DR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32679"/>
              </p:ext>
            </p:extLst>
          </p:nvPr>
        </p:nvGraphicFramePr>
        <p:xfrm>
          <a:off x="594426" y="3250369"/>
          <a:ext cx="7578024" cy="1577474"/>
        </p:xfrm>
        <a:graphic>
          <a:graphicData uri="http://schemas.openxmlformats.org/drawingml/2006/table">
            <a:tbl>
              <a:tblPr firstRow="1" firstCol="1" bandRow="1"/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C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sectors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C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sectors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Discharge Resistor value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C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64.3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128.6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Terminal to terminal maximum voltage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(of one coil)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C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 kV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1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Terminal to ground maximum voltage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C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</a:t>
                      </a:r>
                      <a:endParaRPr lang="it-I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Date Placeholder 1"/>
          <p:cNvSpPr>
            <a:spLocks noGrp="1"/>
          </p:cNvSpPr>
          <p:nvPr>
            <p:ph type="dt" sz="half" idx="14"/>
          </p:nvPr>
        </p:nvSpPr>
        <p:spPr>
          <a:xfrm>
            <a:off x="179512" y="6376243"/>
            <a:ext cx="3384376" cy="365125"/>
          </a:xfrm>
        </p:spPr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  <p:sp>
        <p:nvSpPr>
          <p:cNvPr id="17" name="CasellaDiTesto 10"/>
          <p:cNvSpPr txBox="1"/>
          <p:nvPr/>
        </p:nvSpPr>
        <p:spPr>
          <a:xfrm>
            <a:off x="183366" y="4985150"/>
            <a:ext cx="874947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 smtClean="0"/>
              <a:t>The use of temperature </a:t>
            </a:r>
            <a:r>
              <a:rPr lang="it-IT" sz="1800" dirty="0" err="1" smtClean="0"/>
              <a:t>dependent</a:t>
            </a:r>
            <a:r>
              <a:rPr lang="it-IT" sz="1800" dirty="0" smtClean="0"/>
              <a:t> </a:t>
            </a:r>
            <a:r>
              <a:rPr lang="it-IT" sz="1800" dirty="0" err="1" smtClean="0"/>
              <a:t>resistors</a:t>
            </a:r>
            <a:r>
              <a:rPr lang="it-IT" sz="1800" dirty="0" smtClean="0"/>
              <a:t> </a:t>
            </a:r>
            <a:r>
              <a:rPr lang="it-IT" sz="1800" dirty="0" err="1" smtClean="0"/>
              <a:t>reduces</a:t>
            </a:r>
            <a:r>
              <a:rPr lang="it-IT" sz="1800" dirty="0" smtClean="0"/>
              <a:t> the </a:t>
            </a:r>
            <a:r>
              <a:rPr lang="it-IT" sz="1800" dirty="0" err="1" smtClean="0"/>
              <a:t>initial</a:t>
            </a:r>
            <a:r>
              <a:rPr lang="it-IT" sz="1800" dirty="0" smtClean="0"/>
              <a:t> </a:t>
            </a:r>
            <a:r>
              <a:rPr lang="it-IT" sz="1800" dirty="0" err="1" smtClean="0"/>
              <a:t>voltage</a:t>
            </a:r>
            <a:r>
              <a:rPr lang="it-IT" sz="1800" dirty="0" smtClean="0"/>
              <a:t> </a:t>
            </a:r>
            <a:r>
              <a:rPr lang="it-IT" sz="1800" dirty="0" err="1" smtClean="0"/>
              <a:t>peak</a:t>
            </a:r>
            <a:r>
              <a:rPr lang="it-IT" sz="1800" dirty="0" smtClean="0"/>
              <a:t> </a:t>
            </a:r>
            <a:r>
              <a:rPr lang="it-IT" sz="1800" dirty="0" err="1" smtClean="0"/>
              <a:t>thanks</a:t>
            </a:r>
            <a:r>
              <a:rPr lang="it-IT" sz="1800" dirty="0" smtClean="0"/>
              <a:t> to a </a:t>
            </a:r>
            <a:r>
              <a:rPr lang="it-IT" sz="1800" dirty="0" err="1" smtClean="0"/>
              <a:t>lower</a:t>
            </a:r>
            <a:r>
              <a:rPr lang="it-IT" sz="1800" dirty="0" smtClean="0"/>
              <a:t> </a:t>
            </a:r>
            <a:r>
              <a:rPr lang="it-IT" sz="1800" dirty="0" err="1" smtClean="0"/>
              <a:t>initial</a:t>
            </a:r>
            <a:r>
              <a:rPr lang="it-IT" sz="1800" dirty="0" smtClean="0"/>
              <a:t> </a:t>
            </a:r>
            <a:r>
              <a:rPr lang="it-IT" sz="1800" dirty="0" err="1" smtClean="0"/>
              <a:t>resistance</a:t>
            </a:r>
            <a:r>
              <a:rPr lang="it-IT" sz="1800" dirty="0" smtClean="0"/>
              <a:t> </a:t>
            </a:r>
            <a:r>
              <a:rPr lang="it-IT" sz="1800" dirty="0" err="1" smtClean="0"/>
              <a:t>value</a:t>
            </a:r>
            <a:r>
              <a:rPr lang="it-IT" sz="1800" dirty="0" smtClean="0"/>
              <a:t>, </a:t>
            </a:r>
            <a:r>
              <a:rPr lang="it-IT" sz="1800" dirty="0" err="1" smtClean="0"/>
              <a:t>keeping</a:t>
            </a:r>
            <a:r>
              <a:rPr lang="it-IT" sz="1800" dirty="0" smtClean="0"/>
              <a:t> the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t </a:t>
            </a:r>
            <a:r>
              <a:rPr lang="it-IT" sz="1800" dirty="0" err="1" smtClean="0"/>
              <a:t>value</a:t>
            </a:r>
            <a:r>
              <a:rPr lang="it-IT" sz="1800" dirty="0" smtClean="0"/>
              <a:t> </a:t>
            </a:r>
            <a:r>
              <a:rPr lang="it-IT" sz="1800" dirty="0" err="1" smtClean="0"/>
              <a:t>as</a:t>
            </a:r>
            <a:r>
              <a:rPr lang="it-IT" sz="1800" dirty="0" smtClean="0"/>
              <a:t> </a:t>
            </a:r>
            <a:r>
              <a:rPr lang="it-IT" sz="1800" dirty="0" err="1" smtClean="0"/>
              <a:t>constraint</a:t>
            </a:r>
            <a:r>
              <a:rPr lang="it-IT" sz="1800" dirty="0" smtClean="0"/>
              <a:t>.</a:t>
            </a:r>
          </a:p>
          <a:p>
            <a:pPr algn="l"/>
            <a:r>
              <a:rPr lang="it-IT" sz="1800" dirty="0" smtClean="0"/>
              <a:t>The </a:t>
            </a:r>
            <a:r>
              <a:rPr lang="it-IT" sz="1800" dirty="0" err="1" smtClean="0"/>
              <a:t>resistor</a:t>
            </a:r>
            <a:r>
              <a:rPr lang="it-IT" sz="1800" dirty="0" smtClean="0"/>
              <a:t> </a:t>
            </a:r>
            <a:r>
              <a:rPr lang="it-IT" sz="1800" dirty="0" err="1" smtClean="0"/>
              <a:t>modules</a:t>
            </a:r>
            <a:r>
              <a:rPr lang="it-IT" sz="1800" dirty="0" smtClean="0"/>
              <a:t> </a:t>
            </a:r>
            <a:r>
              <a:rPr lang="it-IT" sz="1800" dirty="0" err="1" smtClean="0"/>
              <a:t>used</a:t>
            </a:r>
            <a:r>
              <a:rPr lang="it-IT" sz="1800" dirty="0" smtClean="0"/>
              <a:t> in ITER </a:t>
            </a:r>
            <a:r>
              <a:rPr lang="it-IT" sz="1800" dirty="0" err="1" smtClean="0"/>
              <a:t>have</a:t>
            </a:r>
            <a:r>
              <a:rPr lang="it-IT" sz="1800" dirty="0" smtClean="0"/>
              <a:t> </a:t>
            </a:r>
            <a:r>
              <a:rPr lang="it-IT" sz="1800" dirty="0" err="1" smtClean="0"/>
              <a:t>been</a:t>
            </a:r>
            <a:r>
              <a:rPr lang="it-IT" sz="1800" dirty="0" smtClean="0"/>
              <a:t> </a:t>
            </a:r>
            <a:r>
              <a:rPr lang="it-IT" sz="1800" dirty="0" err="1" smtClean="0"/>
              <a:t>considered</a:t>
            </a:r>
            <a:r>
              <a:rPr lang="it-IT" sz="1800" dirty="0" smtClean="0"/>
              <a:t> for a first design of the </a:t>
            </a:r>
            <a:r>
              <a:rPr lang="it-IT" sz="1800" dirty="0" err="1" smtClean="0"/>
              <a:t>resistor</a:t>
            </a:r>
            <a:r>
              <a:rPr lang="it-IT" sz="1800" dirty="0" smtClean="0"/>
              <a:t>.</a:t>
            </a:r>
            <a:endParaRPr lang="it-IT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2090" y="1226422"/>
                <a:ext cx="3287374" cy="5075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𝑐𝑜𝑖𝑙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𝑠𝑒𝑐𝑡𝑜𝑟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𝐷𝑅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𝐷𝑅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𝑐𝑜𝑖𝑙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𝑐𝑜𝑖𝑙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0" y="1226422"/>
                <a:ext cx="3287374" cy="5075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83438" y="943222"/>
                <a:ext cx="2649315" cy="601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𝑡𝑡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38" y="943222"/>
                <a:ext cx="2649315" cy="601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94250" y="1671577"/>
                <a:ext cx="2679131" cy="559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𝑜𝑝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𝑐𝑜𝑖𝑙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250" y="1671577"/>
                <a:ext cx="2679131" cy="559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42975" y="2361893"/>
                <a:ext cx="2244140" cy="652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𝑜𝑝</m:t>
                        </m:r>
                      </m:sub>
                    </m:sSub>
                  </m:oMath>
                </a14:m>
                <a:r>
                  <a:rPr lang="en-US" dirty="0" smtClean="0"/>
                  <a:t>: operative current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smtClean="0"/>
                  <a:t>: </a:t>
                </a:r>
                <a:r>
                  <a:rPr lang="it-IT" dirty="0" err="1" smtClean="0"/>
                  <a:t>discharge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resistor</a:t>
                </a:r>
                <a:endParaRPr lang="it-IT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75" y="2361893"/>
                <a:ext cx="2244140" cy="652999"/>
              </a:xfrm>
              <a:prstGeom prst="rect">
                <a:avLst/>
              </a:prstGeom>
              <a:blipFill>
                <a:blip r:embed="rId6"/>
                <a:stretch>
                  <a:fillRect t="-277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14437" y="2361893"/>
                <a:ext cx="4572000" cy="6340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r>
                  <a:rPr lang="it-IT" dirty="0"/>
                  <a:t>: </a:t>
                </a:r>
                <a:r>
                  <a:rPr lang="it-IT" dirty="0" err="1"/>
                  <a:t>inductance</a:t>
                </a:r>
                <a:r>
                  <a:rPr lang="it-IT" dirty="0"/>
                  <a:t> of 1 TF coil</a:t>
                </a: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r>
                  <a:rPr lang="it-IT" dirty="0"/>
                  <a:t>= </a:t>
                </a:r>
                <a:r>
                  <a:rPr lang="it-IT" dirty="0" err="1"/>
                  <a:t>number</a:t>
                </a:r>
                <a:r>
                  <a:rPr lang="it-IT" dirty="0"/>
                  <a:t> of TF coils for </a:t>
                </a:r>
                <a:r>
                  <a:rPr lang="it-IT" dirty="0" err="1"/>
                  <a:t>each</a:t>
                </a:r>
                <a:r>
                  <a:rPr lang="it-IT" dirty="0"/>
                  <a:t> </a:t>
                </a:r>
                <a:r>
                  <a:rPr lang="it-IT" dirty="0" err="1"/>
                  <a:t>sector</a:t>
                </a:r>
                <a:endParaRPr lang="it-IT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437" y="2361893"/>
                <a:ext cx="4572000" cy="634020"/>
              </a:xfrm>
              <a:prstGeom prst="rect">
                <a:avLst/>
              </a:prstGeom>
              <a:blipFill>
                <a:blip r:embed="rId7"/>
                <a:stretch>
                  <a:fillRect t="-2885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 bwMode="auto">
          <a:xfrm>
            <a:off x="3419464" y="1283059"/>
            <a:ext cx="972108" cy="507511"/>
          </a:xfrm>
          <a:prstGeom prst="rightArrow">
            <a:avLst/>
          </a:prstGeom>
          <a:solidFill>
            <a:srgbClr val="55A0E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2021" y="978365"/>
            <a:ext cx="1974900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Terminal to terminal</a:t>
            </a:r>
          </a:p>
          <a:p>
            <a:r>
              <a:rPr lang="it-IT" dirty="0" smtClean="0"/>
              <a:t>Coil </a:t>
            </a:r>
            <a:r>
              <a:rPr lang="it-IT" dirty="0" err="1" smtClean="0"/>
              <a:t>voltage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66888" y="1708144"/>
            <a:ext cx="1883529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Terminal to </a:t>
            </a:r>
            <a:r>
              <a:rPr lang="it-IT" dirty="0" err="1" smtClean="0"/>
              <a:t>ground</a:t>
            </a:r>
            <a:endParaRPr lang="it-IT" dirty="0" smtClean="0"/>
          </a:p>
          <a:p>
            <a:r>
              <a:rPr lang="it-IT" dirty="0" smtClean="0"/>
              <a:t>Coil </a:t>
            </a:r>
            <a:r>
              <a:rPr lang="it-IT" dirty="0" err="1" smtClean="0"/>
              <a:t>voltage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reccia in giù 4"/>
          <p:cNvSpPr/>
          <p:nvPr/>
        </p:nvSpPr>
        <p:spPr bwMode="auto">
          <a:xfrm flipV="1">
            <a:off x="6690281" y="3729193"/>
            <a:ext cx="362344" cy="506384"/>
          </a:xfrm>
          <a:prstGeom prst="downArrow">
            <a:avLst/>
          </a:prstGeom>
          <a:solidFill>
            <a:srgbClr val="55A0E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313174" y="3418429"/>
            <a:ext cx="3116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8 </a:t>
            </a:r>
            <a:r>
              <a:rPr lang="it-IT" b="1" dirty="0" err="1" smtClean="0"/>
              <a:t>sectors</a:t>
            </a:r>
            <a:r>
              <a:rPr lang="it-IT" b="1" dirty="0" smtClean="0"/>
              <a:t> option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acceptable</a:t>
            </a:r>
            <a:endParaRPr lang="it-IT" b="1" dirty="0"/>
          </a:p>
        </p:txBody>
      </p:sp>
      <p:sp>
        <p:nvSpPr>
          <p:cNvPr id="16" name="Freccia in giù 4"/>
          <p:cNvSpPr/>
          <p:nvPr/>
        </p:nvSpPr>
        <p:spPr bwMode="auto">
          <a:xfrm rot="10800000" flipV="1">
            <a:off x="6690281" y="2927644"/>
            <a:ext cx="362344" cy="506384"/>
          </a:xfrm>
          <a:prstGeom prst="downArrow">
            <a:avLst/>
          </a:prstGeom>
          <a:solidFill>
            <a:srgbClr val="55A0E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08" y="4694380"/>
            <a:ext cx="3124792" cy="153831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71795" y="3571253"/>
            <a:ext cx="5151766" cy="2905918"/>
            <a:chOff x="-71795" y="3777696"/>
            <a:chExt cx="5151766" cy="29059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795" y="3777696"/>
              <a:ext cx="5151766" cy="2905918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 bwMode="auto">
            <a:xfrm>
              <a:off x="604167" y="3982385"/>
              <a:ext cx="3953545" cy="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2915816" y="3982385"/>
              <a:ext cx="7104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LIMIT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>
              <a:off x="604167" y="6309320"/>
              <a:ext cx="3996444" cy="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2915816" y="5903844"/>
              <a:ext cx="7104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LIMIT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618" y="924151"/>
            <a:ext cx="3160782" cy="155753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910024" y="4299766"/>
            <a:ext cx="4114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Maximum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r>
              <a:rPr lang="it-IT" b="1" dirty="0" smtClean="0"/>
              <a:t>4.7 </a:t>
            </a:r>
            <a:r>
              <a:rPr lang="it-IT" b="1" dirty="0" err="1" smtClean="0"/>
              <a:t>kV</a:t>
            </a:r>
            <a:r>
              <a:rPr lang="it-IT" b="1" dirty="0" smtClean="0"/>
              <a:t> </a:t>
            </a:r>
            <a:r>
              <a:rPr lang="it-IT" dirty="0" smtClean="0"/>
              <a:t>&lt; 5 </a:t>
            </a:r>
            <a:r>
              <a:rPr lang="it-IT" dirty="0" err="1" smtClean="0"/>
              <a:t>kV</a:t>
            </a:r>
            <a:r>
              <a:rPr lang="it-IT" dirty="0" smtClean="0"/>
              <a:t>, </a:t>
            </a:r>
            <a:r>
              <a:rPr lang="it-IT" dirty="0" err="1"/>
              <a:t>limit</a:t>
            </a:r>
            <a:r>
              <a:rPr lang="it-IT" dirty="0"/>
              <a:t> </a:t>
            </a:r>
            <a:r>
              <a:rPr lang="it-IT" dirty="0" err="1" smtClean="0"/>
              <a:t>value</a:t>
            </a:r>
            <a:endParaRPr lang="it-IT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942975" y="44450"/>
            <a:ext cx="7229475" cy="649288"/>
          </a:xfrm>
        </p:spPr>
        <p:txBody>
          <a:bodyPr/>
          <a:lstStyle/>
          <a:p>
            <a:pPr algn="ctr"/>
            <a:r>
              <a:rPr lang="en-US" dirty="0"/>
              <a:t>Data set </a:t>
            </a:r>
            <a:r>
              <a:rPr lang="en-US" dirty="0" smtClean="0"/>
              <a:t>1 – FDU nominal operation</a:t>
            </a:r>
            <a:br>
              <a:rPr lang="en-US" dirty="0" smtClean="0"/>
            </a:br>
            <a:r>
              <a:rPr lang="en-US" dirty="0" smtClean="0"/>
              <a:t>temperature dependent DR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95" y="766263"/>
            <a:ext cx="5151766" cy="290591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914770" y="2550816"/>
            <a:ext cx="4171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Maximum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r>
              <a:rPr lang="it-IT" b="1" dirty="0" smtClean="0"/>
              <a:t>4.7 </a:t>
            </a:r>
            <a:r>
              <a:rPr lang="it-IT" b="1" dirty="0" err="1" smtClean="0"/>
              <a:t>kV</a:t>
            </a:r>
            <a:r>
              <a:rPr lang="it-IT" b="1" dirty="0" smtClean="0"/>
              <a:t> </a:t>
            </a:r>
            <a:r>
              <a:rPr lang="it-IT" dirty="0" smtClean="0"/>
              <a:t>&lt; 10 </a:t>
            </a:r>
            <a:r>
              <a:rPr lang="it-IT" dirty="0" err="1" smtClean="0"/>
              <a:t>kV</a:t>
            </a:r>
            <a:r>
              <a:rPr lang="it-IT" dirty="0" smtClean="0"/>
              <a:t>, </a:t>
            </a:r>
            <a:r>
              <a:rPr lang="it-IT" dirty="0" err="1" smtClean="0"/>
              <a:t>limit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9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194" y="1016732"/>
            <a:ext cx="7460256" cy="54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ITER-like TF circuit </a:t>
            </a:r>
            <a:r>
              <a:rPr lang="en-US" dirty="0" smtClean="0"/>
              <a:t>configuration with 8 sectors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16" y="3618986"/>
            <a:ext cx="5114848" cy="2885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16" y="794486"/>
            <a:ext cx="5114848" cy="28850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4892472" y="2522360"/>
            <a:ext cx="4210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Maximum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r>
              <a:rPr lang="it-IT" b="1" dirty="0" smtClean="0"/>
              <a:t>6.1 </a:t>
            </a:r>
            <a:r>
              <a:rPr lang="it-IT" b="1" dirty="0" err="1" smtClean="0"/>
              <a:t>kV</a:t>
            </a:r>
            <a:r>
              <a:rPr lang="it-IT" b="1" dirty="0" smtClean="0"/>
              <a:t> </a:t>
            </a:r>
            <a:r>
              <a:rPr lang="it-IT" dirty="0" smtClean="0"/>
              <a:t>&lt; 10 </a:t>
            </a:r>
            <a:r>
              <a:rPr lang="it-IT" dirty="0" err="1" smtClean="0"/>
              <a:t>kV</a:t>
            </a:r>
            <a:r>
              <a:rPr lang="it-IT" dirty="0" smtClean="0"/>
              <a:t>, </a:t>
            </a:r>
            <a:r>
              <a:rPr lang="it-IT" dirty="0" err="1" smtClean="0"/>
              <a:t>limit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endParaRPr lang="it-IT" dirty="0"/>
          </a:p>
        </p:txBody>
      </p:sp>
      <p:sp>
        <p:nvSpPr>
          <p:cNvPr id="5" name="Freccia in giù 4"/>
          <p:cNvSpPr/>
          <p:nvPr/>
        </p:nvSpPr>
        <p:spPr bwMode="auto">
          <a:xfrm flipV="1">
            <a:off x="6690281" y="4015669"/>
            <a:ext cx="362344" cy="50638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113600" y="3387256"/>
            <a:ext cx="3515706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8 </a:t>
            </a:r>
            <a:r>
              <a:rPr lang="it-IT" b="1" dirty="0" err="1" smtClean="0"/>
              <a:t>sectors</a:t>
            </a:r>
            <a:r>
              <a:rPr lang="it-IT" b="1" dirty="0" smtClean="0"/>
              <a:t> option </a:t>
            </a:r>
            <a:r>
              <a:rPr lang="it-IT" b="1" dirty="0" err="1" smtClean="0"/>
              <a:t>does</a:t>
            </a:r>
            <a:r>
              <a:rPr lang="it-IT" b="1" dirty="0" smtClean="0"/>
              <a:t> </a:t>
            </a:r>
            <a:r>
              <a:rPr lang="it-IT" b="1" dirty="0" err="1" smtClean="0"/>
              <a:t>not</a:t>
            </a:r>
            <a:r>
              <a:rPr lang="it-IT" b="1" dirty="0" smtClean="0"/>
              <a:t> </a:t>
            </a:r>
            <a:r>
              <a:rPr lang="it-IT" b="1" dirty="0" err="1" smtClean="0"/>
              <a:t>comply</a:t>
            </a:r>
            <a:r>
              <a:rPr lang="it-IT" b="1" dirty="0" smtClean="0"/>
              <a:t> </a:t>
            </a:r>
          </a:p>
          <a:p>
            <a:r>
              <a:rPr lang="it-IT" b="1" dirty="0" smtClean="0"/>
              <a:t>with the </a:t>
            </a:r>
            <a:r>
              <a:rPr lang="it-IT" b="1" dirty="0" err="1" smtClean="0"/>
              <a:t>insulation</a:t>
            </a:r>
            <a:r>
              <a:rPr lang="it-IT" b="1" dirty="0" smtClean="0"/>
              <a:t> </a:t>
            </a:r>
            <a:r>
              <a:rPr lang="it-IT" b="1" dirty="0" err="1" smtClean="0"/>
              <a:t>limits</a:t>
            </a:r>
            <a:endParaRPr lang="it-IT" b="1" dirty="0" smtClean="0"/>
          </a:p>
        </p:txBody>
      </p:sp>
      <p:sp>
        <p:nvSpPr>
          <p:cNvPr id="16" name="Freccia in giù 4"/>
          <p:cNvSpPr/>
          <p:nvPr/>
        </p:nvSpPr>
        <p:spPr bwMode="auto">
          <a:xfrm rot="10800000" flipV="1">
            <a:off x="6690281" y="2886479"/>
            <a:ext cx="362344" cy="506384"/>
          </a:xfrm>
          <a:prstGeom prst="downArrow">
            <a:avLst/>
          </a:prstGeom>
          <a:solidFill>
            <a:srgbClr val="55A0E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Tx/>
              <a:buFontTx/>
              <a:buNone/>
              <a:tabLst/>
            </a:pPr>
            <a:endParaRPr kumimoji="0" lang="it-IT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08" y="4903309"/>
            <a:ext cx="3124792" cy="153831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>
            <a:off x="604167" y="4235577"/>
            <a:ext cx="3893854" cy="0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914688" y="3846392"/>
            <a:ext cx="710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LIMIT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04167" y="5733256"/>
            <a:ext cx="3996444" cy="0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914688" y="5733256"/>
            <a:ext cx="710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LIMIT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62" y="845959"/>
            <a:ext cx="3160782" cy="155753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563513" y="4568909"/>
            <a:ext cx="4650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Maximum </a:t>
            </a:r>
            <a:r>
              <a:rPr lang="it-IT" dirty="0" err="1" smtClean="0"/>
              <a:t>voltage</a:t>
            </a:r>
            <a:r>
              <a:rPr lang="it-IT" dirty="0" smtClean="0"/>
              <a:t> </a:t>
            </a:r>
            <a:r>
              <a:rPr lang="it-IT" b="1" dirty="0" smtClean="0"/>
              <a:t>6.1 </a:t>
            </a:r>
            <a:r>
              <a:rPr lang="it-IT" b="1" dirty="0" err="1" smtClean="0"/>
              <a:t>kV</a:t>
            </a:r>
            <a:r>
              <a:rPr lang="it-IT" b="1" dirty="0" smtClean="0"/>
              <a:t> </a:t>
            </a:r>
            <a:r>
              <a:rPr lang="it-IT" dirty="0" smtClean="0"/>
              <a:t>&gt;5 </a:t>
            </a:r>
            <a:r>
              <a:rPr lang="it-IT" dirty="0" err="1" smtClean="0"/>
              <a:t>kV</a:t>
            </a:r>
            <a:r>
              <a:rPr lang="it-IT" dirty="0" smtClean="0"/>
              <a:t>, </a:t>
            </a:r>
            <a:r>
              <a:rPr lang="it-IT" dirty="0" err="1"/>
              <a:t>limit</a:t>
            </a:r>
            <a:r>
              <a:rPr lang="it-IT" dirty="0"/>
              <a:t> </a:t>
            </a:r>
            <a:r>
              <a:rPr lang="it-IT" dirty="0" err="1" smtClean="0"/>
              <a:t>exceeded</a:t>
            </a:r>
            <a:endParaRPr lang="it-IT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942975" y="44450"/>
            <a:ext cx="7229475" cy="649288"/>
          </a:xfrm>
        </p:spPr>
        <p:txBody>
          <a:bodyPr/>
          <a:lstStyle/>
          <a:p>
            <a:pPr algn="ctr"/>
            <a:r>
              <a:rPr lang="en-US" dirty="0"/>
              <a:t>Data set </a:t>
            </a:r>
            <a:r>
              <a:rPr lang="en-US" dirty="0" smtClean="0"/>
              <a:t>2 – FDU nominal operation</a:t>
            </a:r>
            <a:br>
              <a:rPr lang="en-US" dirty="0" smtClean="0"/>
            </a:br>
            <a:r>
              <a:rPr lang="en-US" dirty="0" smtClean="0"/>
              <a:t>temperature dependent 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Factors</a:t>
            </a:r>
            <a:r>
              <a:rPr lang="it-IT" dirty="0" smtClean="0"/>
              <a:t> in </a:t>
            </a:r>
            <a:r>
              <a:rPr lang="it-IT" dirty="0" err="1" smtClean="0"/>
              <a:t>support</a:t>
            </a:r>
            <a:r>
              <a:rPr lang="it-IT" dirty="0" smtClean="0"/>
              <a:t> to the </a:t>
            </a:r>
            <a:r>
              <a:rPr lang="it-IT" dirty="0" err="1" smtClean="0"/>
              <a:t>feasibility</a:t>
            </a:r>
            <a:r>
              <a:rPr lang="it-IT" dirty="0" smtClean="0"/>
              <a:t> of 8 TF </a:t>
            </a:r>
            <a:r>
              <a:rPr lang="it-IT" dirty="0" err="1" smtClean="0"/>
              <a:t>sectors</a:t>
            </a:r>
            <a:r>
              <a:rPr lang="it-IT" dirty="0" smtClean="0"/>
              <a:t>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Considering the energy dissipation in the passive structures of the TOKAMAK,  </a:t>
            </a:r>
            <a:r>
              <a:rPr lang="en-GB" dirty="0" smtClean="0"/>
              <a:t>the DR value could be further reduced with a consequent reduction of the voltage peaks;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Since the 8 sectors option is close the acceptability limit, it seems more interesting to perform the analyses of the </a:t>
            </a:r>
            <a:r>
              <a:rPr lang="en-GB" dirty="0" err="1" smtClean="0"/>
              <a:t>overvoltages</a:t>
            </a:r>
            <a:r>
              <a:rPr lang="en-GB" dirty="0" smtClean="0"/>
              <a:t> </a:t>
            </a:r>
            <a:r>
              <a:rPr lang="en-GB" dirty="0"/>
              <a:t>due the effect of the stray impedances of the </a:t>
            </a:r>
            <a:r>
              <a:rPr lang="en-GB" dirty="0" smtClean="0"/>
              <a:t>connections and in fault condition with the 8 sectors option of DEMO 2018 reference scenario (data set 2).</a:t>
            </a:r>
          </a:p>
          <a:p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12/02/2020 WPMAG final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56DE4D7-C048-4541-ABDC-BB82D55A54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RFX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7F7F7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99"/>
          </a:buClr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0099"/>
          </a:buClr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43027</TotalTime>
  <Words>2387</Words>
  <Application>Microsoft Office PowerPoint</Application>
  <PresentationFormat>On-screen Show (4:3)</PresentationFormat>
  <Paragraphs>514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GreekC</vt:lpstr>
      <vt:lpstr>Times New Roman</vt:lpstr>
      <vt:lpstr>Verdana</vt:lpstr>
      <vt:lpstr>Wingdings</vt:lpstr>
      <vt:lpstr>Default Design</vt:lpstr>
      <vt:lpstr>Studies on TF circuit and transient voltages in case of coil fast discharge and transient conditions</vt:lpstr>
      <vt:lpstr>New developments on of the TF FDU analysis</vt:lpstr>
      <vt:lpstr>Input data for the analysis</vt:lpstr>
      <vt:lpstr>TF circuit configuration presently assumed: ITER-like </vt:lpstr>
      <vt:lpstr>Data set 1 – FDU nominal operation constant DR</vt:lpstr>
      <vt:lpstr>Data set 1 – FDU nominal operation temperature dependent DR</vt:lpstr>
      <vt:lpstr>ITER-like TF circuit configuration with 8 sectors </vt:lpstr>
      <vt:lpstr>Data set 2 – FDU nominal operation temperature dependent DR</vt:lpstr>
      <vt:lpstr>Factors in support to the feasibility of 8 TF sectors option</vt:lpstr>
      <vt:lpstr>Operational conditions of the FDU</vt:lpstr>
      <vt:lpstr>Voltage peaks and I2t on the coils with the worst fault condition</vt:lpstr>
      <vt:lpstr>DEMO layout – connection between the TF FDU components</vt:lpstr>
      <vt:lpstr>Impedance of the cable connection between CB and DR</vt:lpstr>
      <vt:lpstr>Effect of the cables on the terminal to ground voltage </vt:lpstr>
      <vt:lpstr>Effect of a voltage clamping circuit in parallel to the CB</vt:lpstr>
      <vt:lpstr>Conclusions</vt:lpstr>
      <vt:lpstr>Future work in 2020– Collection of interface data</vt:lpstr>
      <vt:lpstr>Future work in 2020 – Collection of interface data</vt:lpstr>
      <vt:lpstr>Future work in 2020 – Collection of interface data</vt:lpstr>
      <vt:lpstr>Future work in 2020 – voltage limits on the coils  </vt:lpstr>
      <vt:lpstr>Thank you for the attention</vt:lpstr>
      <vt:lpstr>Dependence of the voltage peak on the lenght of the cables</vt:lpstr>
      <vt:lpstr>Analyses with different turn-off times</vt:lpstr>
    </vt:vector>
  </TitlesOfParts>
  <Company>Consorzio RFX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advancement of workprogram 2015   Discussion on the objectives for 2016</dc:title>
  <dc:creator>Gaio Elena</dc:creator>
  <cp:lastModifiedBy>Dan Mattia</cp:lastModifiedBy>
  <cp:revision>1448</cp:revision>
  <dcterms:created xsi:type="dcterms:W3CDTF">1601-01-01T00:00:00Z</dcterms:created>
  <dcterms:modified xsi:type="dcterms:W3CDTF">2020-02-12T09:35:39Z</dcterms:modified>
</cp:coreProperties>
</file>