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1"/>
  </p:sldMasterIdLst>
  <p:notesMasterIdLst>
    <p:notesMasterId r:id="rId37"/>
  </p:notesMasterIdLst>
  <p:sldIdLst>
    <p:sldId id="256" r:id="rId2"/>
    <p:sldId id="257" r:id="rId3"/>
    <p:sldId id="258" r:id="rId4"/>
    <p:sldId id="363" r:id="rId5"/>
    <p:sldId id="364" r:id="rId6"/>
    <p:sldId id="365" r:id="rId7"/>
    <p:sldId id="310" r:id="rId8"/>
    <p:sldId id="331" r:id="rId9"/>
    <p:sldId id="330" r:id="rId10"/>
    <p:sldId id="333" r:id="rId11"/>
    <p:sldId id="334" r:id="rId12"/>
    <p:sldId id="335" r:id="rId13"/>
    <p:sldId id="351" r:id="rId14"/>
    <p:sldId id="366" r:id="rId15"/>
    <p:sldId id="367" r:id="rId16"/>
    <p:sldId id="368" r:id="rId17"/>
    <p:sldId id="369" r:id="rId18"/>
    <p:sldId id="311" r:id="rId19"/>
    <p:sldId id="327" r:id="rId20"/>
    <p:sldId id="359" r:id="rId21"/>
    <p:sldId id="290" r:id="rId22"/>
    <p:sldId id="360" r:id="rId23"/>
    <p:sldId id="361" r:id="rId24"/>
    <p:sldId id="362" r:id="rId25"/>
    <p:sldId id="349" r:id="rId26"/>
    <p:sldId id="347" r:id="rId27"/>
    <p:sldId id="348" r:id="rId28"/>
    <p:sldId id="352" r:id="rId29"/>
    <p:sldId id="353" r:id="rId30"/>
    <p:sldId id="354" r:id="rId31"/>
    <p:sldId id="355" r:id="rId32"/>
    <p:sldId id="357" r:id="rId33"/>
    <p:sldId id="358" r:id="rId34"/>
    <p:sldId id="270" r:id="rId35"/>
    <p:sldId id="370" r:id="rId36"/>
  </p:sldIdLst>
  <p:sldSz cx="9144000" cy="6858000" type="screen4x3"/>
  <p:notesSz cx="6797675" cy="9926638"/>
  <p:defaultTextStyle>
    <a:defPPr>
      <a:defRPr lang="pl-PL"/>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00"/>
    <a:srgbClr val="FF9933"/>
    <a:srgbClr val="26697A"/>
  </p:clrMru>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5300"/>
          </a:xfrm>
          <a:prstGeom prst="rect">
            <a:avLst/>
          </a:prstGeom>
        </p:spPr>
        <p:txBody>
          <a:bodyPr vert="horz" lIns="92684" tIns="46342" rIns="92684" bIns="46342" rtlCol="0"/>
          <a:lstStyle>
            <a:lvl1pPr algn="l">
              <a:defRPr sz="1200"/>
            </a:lvl1pPr>
          </a:lstStyle>
          <a:p>
            <a:pPr>
              <a:defRPr/>
            </a:pPr>
            <a:endParaRPr lang="en-US"/>
          </a:p>
        </p:txBody>
      </p:sp>
      <p:sp>
        <p:nvSpPr>
          <p:cNvPr id="3" name="Symbol zastępczy daty 2"/>
          <p:cNvSpPr>
            <a:spLocks noGrp="1"/>
          </p:cNvSpPr>
          <p:nvPr>
            <p:ph type="dt" idx="1"/>
          </p:nvPr>
        </p:nvSpPr>
        <p:spPr>
          <a:xfrm>
            <a:off x="3849688" y="0"/>
            <a:ext cx="2946400" cy="495300"/>
          </a:xfrm>
          <a:prstGeom prst="rect">
            <a:avLst/>
          </a:prstGeom>
        </p:spPr>
        <p:txBody>
          <a:bodyPr vert="horz" lIns="92684" tIns="46342" rIns="92684" bIns="46342" rtlCol="0"/>
          <a:lstStyle>
            <a:lvl1pPr algn="r">
              <a:defRPr sz="1200"/>
            </a:lvl1pPr>
          </a:lstStyle>
          <a:p>
            <a:pPr>
              <a:defRPr/>
            </a:pPr>
            <a:fld id="{25D20120-5F95-451C-A50B-5D8BB92FCF90}" type="datetimeFigureOut">
              <a:rPr lang="en-US"/>
              <a:pPr>
                <a:defRPr/>
              </a:pPr>
              <a:t>2/12/2020</a:t>
            </a:fld>
            <a:endParaRPr lang="en-US"/>
          </a:p>
        </p:txBody>
      </p:sp>
      <p:sp>
        <p:nvSpPr>
          <p:cNvPr id="4" name="Symbol zastępczy obrazu slajd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684" tIns="46342" rIns="92684" bIns="46342" rtlCol="0" anchor="ctr"/>
          <a:lstStyle/>
          <a:p>
            <a:pPr lvl="0"/>
            <a:endParaRPr lang="en-US" noProof="0" smtClean="0"/>
          </a:p>
        </p:txBody>
      </p:sp>
      <p:sp>
        <p:nvSpPr>
          <p:cNvPr id="5" name="Symbol zastępczy notatek 4"/>
          <p:cNvSpPr>
            <a:spLocks noGrp="1"/>
          </p:cNvSpPr>
          <p:nvPr>
            <p:ph type="body" sz="quarter" idx="3"/>
          </p:nvPr>
        </p:nvSpPr>
        <p:spPr>
          <a:xfrm>
            <a:off x="679450" y="4714875"/>
            <a:ext cx="5438775" cy="4467225"/>
          </a:xfrm>
          <a:prstGeom prst="rect">
            <a:avLst/>
          </a:prstGeom>
        </p:spPr>
        <p:txBody>
          <a:bodyPr vert="horz" lIns="92684" tIns="46342" rIns="92684" bIns="46342" rtlCol="0">
            <a:normAutofit/>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en-US" noProof="0" smtClean="0"/>
          </a:p>
        </p:txBody>
      </p:sp>
      <p:sp>
        <p:nvSpPr>
          <p:cNvPr id="6" name="Symbol zastępczy stopki 5"/>
          <p:cNvSpPr>
            <a:spLocks noGrp="1"/>
          </p:cNvSpPr>
          <p:nvPr>
            <p:ph type="ftr" sz="quarter" idx="4"/>
          </p:nvPr>
        </p:nvSpPr>
        <p:spPr>
          <a:xfrm>
            <a:off x="0" y="9429750"/>
            <a:ext cx="2946400" cy="495300"/>
          </a:xfrm>
          <a:prstGeom prst="rect">
            <a:avLst/>
          </a:prstGeom>
        </p:spPr>
        <p:txBody>
          <a:bodyPr vert="horz" lIns="92684" tIns="46342" rIns="92684" bIns="46342" rtlCol="0" anchor="b"/>
          <a:lstStyle>
            <a:lvl1pPr algn="l">
              <a:defRPr sz="1200"/>
            </a:lvl1pPr>
          </a:lstStyle>
          <a:p>
            <a:pPr>
              <a:defRPr/>
            </a:pPr>
            <a:endParaRPr lang="en-US"/>
          </a:p>
        </p:txBody>
      </p:sp>
      <p:sp>
        <p:nvSpPr>
          <p:cNvPr id="7" name="Symbol zastępczy numeru slajdu 6"/>
          <p:cNvSpPr>
            <a:spLocks noGrp="1"/>
          </p:cNvSpPr>
          <p:nvPr>
            <p:ph type="sldNum" sz="quarter" idx="5"/>
          </p:nvPr>
        </p:nvSpPr>
        <p:spPr>
          <a:xfrm>
            <a:off x="3849688" y="9429750"/>
            <a:ext cx="2946400" cy="495300"/>
          </a:xfrm>
          <a:prstGeom prst="rect">
            <a:avLst/>
          </a:prstGeom>
        </p:spPr>
        <p:txBody>
          <a:bodyPr vert="horz" lIns="92684" tIns="46342" rIns="92684" bIns="46342" rtlCol="0" anchor="b"/>
          <a:lstStyle>
            <a:lvl1pPr algn="r">
              <a:defRPr sz="1200"/>
            </a:lvl1pPr>
          </a:lstStyle>
          <a:p>
            <a:pPr>
              <a:defRPr/>
            </a:pPr>
            <a:fld id="{336D3C21-8190-408A-91DF-83C6EA44F4A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a:defRPr/>
            </a:pPr>
            <a:fld id="{336D3C21-8190-408A-91DF-83C6EA44F4A3}" type="slidenum">
              <a:rPr lang="en-US" smtClean="0"/>
              <a:pPr>
                <a:defRPr/>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4" name="Elipsa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5" name="Elipsa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14" name="Tytuł 13"/>
          <p:cNvSpPr>
            <a:spLocks noGrp="1"/>
          </p:cNvSpPr>
          <p:nvPr>
            <p:ph type="ctrTitle"/>
          </p:nvPr>
        </p:nvSpPr>
        <p:spPr>
          <a:xfrm>
            <a:off x="1432560" y="359898"/>
            <a:ext cx="7406640" cy="1472184"/>
          </a:xfrm>
        </p:spPr>
        <p:txBody>
          <a:bodyPr anchor="b"/>
          <a:lstStyle>
            <a:lvl1pPr algn="l">
              <a:defRPr/>
            </a:lvl1pPr>
            <a:extLst/>
          </a:lstStyle>
          <a:p>
            <a:r>
              <a:rPr lang="pl-PL" smtClean="0"/>
              <a:t>Kliknij, aby edytować styl</a:t>
            </a:r>
            <a:endParaRPr lang="en-US"/>
          </a:p>
        </p:txBody>
      </p:sp>
      <p:sp>
        <p:nvSpPr>
          <p:cNvPr id="22" name="Podtytuł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pl-PL" smtClean="0"/>
              <a:t>Kliknij, aby edytować styl wzorca podtytułu</a:t>
            </a:r>
            <a:endParaRPr lang="en-US"/>
          </a:p>
        </p:txBody>
      </p:sp>
      <p:sp>
        <p:nvSpPr>
          <p:cNvPr id="6" name="Symbol zastępczy daty 6"/>
          <p:cNvSpPr>
            <a:spLocks noGrp="1"/>
          </p:cNvSpPr>
          <p:nvPr>
            <p:ph type="dt" sz="half" idx="10"/>
          </p:nvPr>
        </p:nvSpPr>
        <p:spPr/>
        <p:txBody>
          <a:bodyPr/>
          <a:lstStyle>
            <a:lvl1pPr>
              <a:defRPr/>
            </a:lvl1pPr>
            <a:extLst/>
          </a:lstStyle>
          <a:p>
            <a:pPr>
              <a:defRPr/>
            </a:pPr>
            <a:fld id="{E72AF52B-A267-40E1-A0FE-B2DDE0E25441}" type="datetime1">
              <a:rPr lang="en-US"/>
              <a:pPr>
                <a:defRPr/>
              </a:pPr>
              <a:t>2/12/2020</a:t>
            </a:fld>
            <a:endParaRPr lang="en-US"/>
          </a:p>
        </p:txBody>
      </p:sp>
      <p:sp>
        <p:nvSpPr>
          <p:cNvPr id="7" name="Symbol zastępczy stopki 19"/>
          <p:cNvSpPr>
            <a:spLocks noGrp="1"/>
          </p:cNvSpPr>
          <p:nvPr>
            <p:ph type="ftr" sz="quarter" idx="11"/>
          </p:nvPr>
        </p:nvSpPr>
        <p:spPr/>
        <p:txBody>
          <a:bodyPr/>
          <a:lstStyle>
            <a:lvl1pPr>
              <a:defRPr/>
            </a:lvl1pPr>
            <a:extLst/>
          </a:lstStyle>
          <a:p>
            <a:pPr>
              <a:defRPr/>
            </a:pPr>
            <a:endParaRPr lang="en-US"/>
          </a:p>
        </p:txBody>
      </p:sp>
      <p:sp>
        <p:nvSpPr>
          <p:cNvPr id="8" name="Symbol zastępczy numeru slajdu 9"/>
          <p:cNvSpPr>
            <a:spLocks noGrp="1"/>
          </p:cNvSpPr>
          <p:nvPr>
            <p:ph type="sldNum" sz="quarter" idx="12"/>
          </p:nvPr>
        </p:nvSpPr>
        <p:spPr/>
        <p:txBody>
          <a:bodyPr/>
          <a:lstStyle>
            <a:lvl1pPr>
              <a:defRPr/>
            </a:lvl1pPr>
            <a:extLst/>
          </a:lstStyle>
          <a:p>
            <a:pPr>
              <a:defRPr/>
            </a:pPr>
            <a:fld id="{206B391A-6D77-4B62-A47E-54722446552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lang="pl-PL" smtClean="0"/>
              <a:t>Kliknij, aby edytować styl</a:t>
            </a:r>
            <a:endParaRPr lang="en-US"/>
          </a:p>
        </p:txBody>
      </p:sp>
      <p:sp>
        <p:nvSpPr>
          <p:cNvPr id="3" name="Symbol zastępczy tytułu pionowego 2"/>
          <p:cNvSpPr>
            <a:spLocks noGrp="1"/>
          </p:cNvSpPr>
          <p:nvPr>
            <p:ph type="body" orient="vert" idx="1"/>
          </p:nvPr>
        </p:nvSpPr>
        <p:spPr/>
        <p:txBody>
          <a:bodyPr vert="eaVert"/>
          <a:lstStyle>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23"/>
          <p:cNvSpPr>
            <a:spLocks noGrp="1"/>
          </p:cNvSpPr>
          <p:nvPr>
            <p:ph type="dt" sz="half" idx="10"/>
          </p:nvPr>
        </p:nvSpPr>
        <p:spPr/>
        <p:txBody>
          <a:bodyPr/>
          <a:lstStyle>
            <a:lvl1pPr>
              <a:defRPr/>
            </a:lvl1pPr>
          </a:lstStyle>
          <a:p>
            <a:pPr>
              <a:defRPr/>
            </a:pPr>
            <a:fld id="{3BEB245D-B3D1-4FAD-9E90-F32CCFDDD26F}" type="datetime1">
              <a:rPr lang="en-US"/>
              <a:pPr>
                <a:defRPr/>
              </a:pPr>
              <a:t>2/12/2020</a:t>
            </a:fld>
            <a:endParaRPr lang="en-US"/>
          </a:p>
        </p:txBody>
      </p:sp>
      <p:sp>
        <p:nvSpPr>
          <p:cNvPr id="5" name="Symbol zastępczy stopki 9"/>
          <p:cNvSpPr>
            <a:spLocks noGrp="1"/>
          </p:cNvSpPr>
          <p:nvPr>
            <p:ph type="ftr" sz="quarter" idx="11"/>
          </p:nvPr>
        </p:nvSpPr>
        <p:spPr/>
        <p:txBody>
          <a:bodyPr/>
          <a:lstStyle>
            <a:lvl1pPr>
              <a:defRPr/>
            </a:lvl1pPr>
          </a:lstStyle>
          <a:p>
            <a:pPr>
              <a:defRPr/>
            </a:pPr>
            <a:endParaRPr lang="en-US"/>
          </a:p>
        </p:txBody>
      </p:sp>
      <p:sp>
        <p:nvSpPr>
          <p:cNvPr id="6" name="Symbol zastępczy numeru slajdu 21"/>
          <p:cNvSpPr>
            <a:spLocks noGrp="1"/>
          </p:cNvSpPr>
          <p:nvPr>
            <p:ph type="sldNum" sz="quarter" idx="12"/>
          </p:nvPr>
        </p:nvSpPr>
        <p:spPr/>
        <p:txBody>
          <a:bodyPr/>
          <a:lstStyle>
            <a:lvl1pPr>
              <a:defRPr/>
            </a:lvl1pPr>
          </a:lstStyle>
          <a:p>
            <a:pPr>
              <a:defRPr/>
            </a:pPr>
            <a:fld id="{BC1243A4-89D6-41DE-BC08-17B10EA9A47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58000" y="274639"/>
            <a:ext cx="1828800" cy="5851525"/>
          </a:xfrm>
        </p:spPr>
        <p:txBody>
          <a:bodyPr vert="eaVert"/>
          <a:lstStyle>
            <a:extLst/>
          </a:lstStyle>
          <a:p>
            <a:r>
              <a:rPr lang="pl-PL" smtClean="0"/>
              <a:t>Kliknij, aby edytować styl</a:t>
            </a:r>
            <a:endParaRPr lang="en-US"/>
          </a:p>
        </p:txBody>
      </p:sp>
      <p:sp>
        <p:nvSpPr>
          <p:cNvPr id="3" name="Symbol zastępczy tytułu pionowego 2"/>
          <p:cNvSpPr>
            <a:spLocks noGrp="1"/>
          </p:cNvSpPr>
          <p:nvPr>
            <p:ph type="body" orient="vert" idx="1"/>
          </p:nvPr>
        </p:nvSpPr>
        <p:spPr>
          <a:xfrm>
            <a:off x="1143000" y="274640"/>
            <a:ext cx="5562600" cy="5851525"/>
          </a:xfrm>
        </p:spPr>
        <p:txBody>
          <a:bodyPr vert="eaVert"/>
          <a:lstStyle>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23"/>
          <p:cNvSpPr>
            <a:spLocks noGrp="1"/>
          </p:cNvSpPr>
          <p:nvPr>
            <p:ph type="dt" sz="half" idx="10"/>
          </p:nvPr>
        </p:nvSpPr>
        <p:spPr/>
        <p:txBody>
          <a:bodyPr/>
          <a:lstStyle>
            <a:lvl1pPr>
              <a:defRPr/>
            </a:lvl1pPr>
          </a:lstStyle>
          <a:p>
            <a:pPr>
              <a:defRPr/>
            </a:pPr>
            <a:fld id="{A4BC3B73-8155-4BFC-8989-416FB45330C7}" type="datetime1">
              <a:rPr lang="en-US"/>
              <a:pPr>
                <a:defRPr/>
              </a:pPr>
              <a:t>2/12/2020</a:t>
            </a:fld>
            <a:endParaRPr lang="en-US"/>
          </a:p>
        </p:txBody>
      </p:sp>
      <p:sp>
        <p:nvSpPr>
          <p:cNvPr id="5" name="Symbol zastępczy stopki 9"/>
          <p:cNvSpPr>
            <a:spLocks noGrp="1"/>
          </p:cNvSpPr>
          <p:nvPr>
            <p:ph type="ftr" sz="quarter" idx="11"/>
          </p:nvPr>
        </p:nvSpPr>
        <p:spPr/>
        <p:txBody>
          <a:bodyPr/>
          <a:lstStyle>
            <a:lvl1pPr>
              <a:defRPr/>
            </a:lvl1pPr>
          </a:lstStyle>
          <a:p>
            <a:pPr>
              <a:defRPr/>
            </a:pPr>
            <a:endParaRPr lang="en-US"/>
          </a:p>
        </p:txBody>
      </p:sp>
      <p:sp>
        <p:nvSpPr>
          <p:cNvPr id="6" name="Symbol zastępczy numeru slajdu 21"/>
          <p:cNvSpPr>
            <a:spLocks noGrp="1"/>
          </p:cNvSpPr>
          <p:nvPr>
            <p:ph type="sldNum" sz="quarter" idx="12"/>
          </p:nvPr>
        </p:nvSpPr>
        <p:spPr/>
        <p:txBody>
          <a:bodyPr/>
          <a:lstStyle>
            <a:lvl1pPr>
              <a:defRPr/>
            </a:lvl1pPr>
          </a:lstStyle>
          <a:p>
            <a:pPr>
              <a:defRPr/>
            </a:pPr>
            <a:fld id="{A59D5D03-54E6-46F4-BCF3-CBED1A8904B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lang="pl-PL" smtClean="0"/>
              <a:t>Kliknij, aby edytować styl</a:t>
            </a:r>
            <a:endParaRPr lang="en-US"/>
          </a:p>
        </p:txBody>
      </p:sp>
      <p:sp>
        <p:nvSpPr>
          <p:cNvPr id="3" name="Symbol zastępczy zawartości 2"/>
          <p:cNvSpPr>
            <a:spLocks noGrp="1"/>
          </p:cNvSpPr>
          <p:nvPr>
            <p:ph idx="1"/>
          </p:nvPr>
        </p:nvSpPr>
        <p:spPr/>
        <p:txBody>
          <a:bodyPr/>
          <a:lstStyle>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23"/>
          <p:cNvSpPr>
            <a:spLocks noGrp="1"/>
          </p:cNvSpPr>
          <p:nvPr>
            <p:ph type="dt" sz="half" idx="10"/>
          </p:nvPr>
        </p:nvSpPr>
        <p:spPr/>
        <p:txBody>
          <a:bodyPr/>
          <a:lstStyle>
            <a:lvl1pPr>
              <a:defRPr/>
            </a:lvl1pPr>
          </a:lstStyle>
          <a:p>
            <a:pPr>
              <a:defRPr/>
            </a:pPr>
            <a:fld id="{DC89A230-A8AC-4546-8D00-1FA77AEED1D4}" type="datetime1">
              <a:rPr lang="en-US"/>
              <a:pPr>
                <a:defRPr/>
              </a:pPr>
              <a:t>2/12/2020</a:t>
            </a:fld>
            <a:endParaRPr lang="en-US"/>
          </a:p>
        </p:txBody>
      </p:sp>
      <p:sp>
        <p:nvSpPr>
          <p:cNvPr id="5" name="Symbol zastępczy stopki 9"/>
          <p:cNvSpPr>
            <a:spLocks noGrp="1"/>
          </p:cNvSpPr>
          <p:nvPr>
            <p:ph type="ftr" sz="quarter" idx="11"/>
          </p:nvPr>
        </p:nvSpPr>
        <p:spPr/>
        <p:txBody>
          <a:bodyPr/>
          <a:lstStyle>
            <a:lvl1pPr>
              <a:defRPr/>
            </a:lvl1pPr>
          </a:lstStyle>
          <a:p>
            <a:pPr>
              <a:defRPr/>
            </a:pPr>
            <a:endParaRPr lang="en-US"/>
          </a:p>
        </p:txBody>
      </p:sp>
      <p:sp>
        <p:nvSpPr>
          <p:cNvPr id="6" name="Symbol zastępczy numeru slajdu 21"/>
          <p:cNvSpPr>
            <a:spLocks noGrp="1"/>
          </p:cNvSpPr>
          <p:nvPr>
            <p:ph type="sldNum" sz="quarter" idx="12"/>
          </p:nvPr>
        </p:nvSpPr>
        <p:spPr/>
        <p:txBody>
          <a:bodyPr/>
          <a:lstStyle>
            <a:lvl1pPr>
              <a:defRPr/>
            </a:lvl1pPr>
          </a:lstStyle>
          <a:p>
            <a:pPr>
              <a:defRPr/>
            </a:pPr>
            <a:fld id="{07C2243A-2F24-4385-8C05-6106A7C9E76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4" name="Prostokąt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Prostokąt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Elipsa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7" name="Elipsa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2" name="Tytuł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pl-PL" smtClean="0"/>
              <a:t>Kliknij, aby edytować styl</a:t>
            </a:r>
            <a:endParaRPr lang="en-US"/>
          </a:p>
        </p:txBody>
      </p:sp>
      <p:sp>
        <p:nvSpPr>
          <p:cNvPr id="3" name="Symbol zastępczy tekstu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pl-PL" smtClean="0"/>
              <a:t>Kliknij, aby edytować style wzorca tekstu</a:t>
            </a:r>
          </a:p>
        </p:txBody>
      </p:sp>
      <p:sp>
        <p:nvSpPr>
          <p:cNvPr id="8" name="Symbol zastępczy daty 3"/>
          <p:cNvSpPr>
            <a:spLocks noGrp="1"/>
          </p:cNvSpPr>
          <p:nvPr>
            <p:ph type="dt" sz="half" idx="10"/>
          </p:nvPr>
        </p:nvSpPr>
        <p:spPr/>
        <p:txBody>
          <a:bodyPr/>
          <a:lstStyle>
            <a:lvl1pPr>
              <a:defRPr/>
            </a:lvl1pPr>
            <a:extLst/>
          </a:lstStyle>
          <a:p>
            <a:pPr>
              <a:defRPr/>
            </a:pPr>
            <a:fld id="{F629DA33-433A-4C7D-B755-C69D873DE384}" type="datetime1">
              <a:rPr lang="en-US"/>
              <a:pPr>
                <a:defRPr/>
              </a:pPr>
              <a:t>2/12/2020</a:t>
            </a:fld>
            <a:endParaRPr lang="en-US"/>
          </a:p>
        </p:txBody>
      </p:sp>
      <p:sp>
        <p:nvSpPr>
          <p:cNvPr id="9" name="Symbol zastępczy stopki 4"/>
          <p:cNvSpPr>
            <a:spLocks noGrp="1"/>
          </p:cNvSpPr>
          <p:nvPr>
            <p:ph type="ftr" sz="quarter" idx="11"/>
          </p:nvPr>
        </p:nvSpPr>
        <p:spPr/>
        <p:txBody>
          <a:bodyPr/>
          <a:lstStyle>
            <a:lvl1pPr>
              <a:defRPr/>
            </a:lvl1pPr>
            <a:extLst/>
          </a:lstStyle>
          <a:p>
            <a:pPr>
              <a:defRPr/>
            </a:pPr>
            <a:endParaRPr lang="en-US"/>
          </a:p>
        </p:txBody>
      </p:sp>
      <p:sp>
        <p:nvSpPr>
          <p:cNvPr id="10" name="Symbol zastępczy numeru slajdu 5"/>
          <p:cNvSpPr>
            <a:spLocks noGrp="1"/>
          </p:cNvSpPr>
          <p:nvPr>
            <p:ph type="sldNum" sz="quarter" idx="12"/>
          </p:nvPr>
        </p:nvSpPr>
        <p:spPr/>
        <p:txBody>
          <a:bodyPr/>
          <a:lstStyle>
            <a:lvl1pPr>
              <a:defRPr/>
            </a:lvl1pPr>
            <a:extLst/>
          </a:lstStyle>
          <a:p>
            <a:pPr>
              <a:defRPr/>
            </a:pPr>
            <a:fld id="{B46CBCB4-8B16-40EB-8DD1-A7AFE16133F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1435608" y="274320"/>
            <a:ext cx="7498080" cy="1143000"/>
          </a:xfrm>
        </p:spPr>
        <p:txBody>
          <a:bodyPr/>
          <a:lstStyle>
            <a:extLst/>
          </a:lstStyle>
          <a:p>
            <a:r>
              <a:rPr lang="pl-PL" smtClean="0"/>
              <a:t>Kliknij, aby edytować styl</a:t>
            </a:r>
            <a:endParaRPr lang="en-US"/>
          </a:p>
        </p:txBody>
      </p:sp>
      <p:sp>
        <p:nvSpPr>
          <p:cNvPr id="3" name="Symbol zastępczy zawartości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zawartości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23"/>
          <p:cNvSpPr>
            <a:spLocks noGrp="1"/>
          </p:cNvSpPr>
          <p:nvPr>
            <p:ph type="dt" sz="half" idx="10"/>
          </p:nvPr>
        </p:nvSpPr>
        <p:spPr/>
        <p:txBody>
          <a:bodyPr/>
          <a:lstStyle>
            <a:lvl1pPr>
              <a:defRPr/>
            </a:lvl1pPr>
          </a:lstStyle>
          <a:p>
            <a:pPr>
              <a:defRPr/>
            </a:pPr>
            <a:fld id="{D0408C13-200E-46E4-BDF5-6CCBD92EDF3F}" type="datetime1">
              <a:rPr lang="en-US"/>
              <a:pPr>
                <a:defRPr/>
              </a:pPr>
              <a:t>2/12/2020</a:t>
            </a:fld>
            <a:endParaRPr lang="en-US"/>
          </a:p>
        </p:txBody>
      </p:sp>
      <p:sp>
        <p:nvSpPr>
          <p:cNvPr id="6" name="Symbol zastępczy stopki 9"/>
          <p:cNvSpPr>
            <a:spLocks noGrp="1"/>
          </p:cNvSpPr>
          <p:nvPr>
            <p:ph type="ftr" sz="quarter" idx="11"/>
          </p:nvPr>
        </p:nvSpPr>
        <p:spPr/>
        <p:txBody>
          <a:bodyPr/>
          <a:lstStyle>
            <a:lvl1pPr>
              <a:defRPr/>
            </a:lvl1pPr>
          </a:lstStyle>
          <a:p>
            <a:pPr>
              <a:defRPr/>
            </a:pPr>
            <a:endParaRPr lang="en-US"/>
          </a:p>
        </p:txBody>
      </p:sp>
      <p:sp>
        <p:nvSpPr>
          <p:cNvPr id="7" name="Symbol zastępczy numeru slajdu 21"/>
          <p:cNvSpPr>
            <a:spLocks noGrp="1"/>
          </p:cNvSpPr>
          <p:nvPr>
            <p:ph type="sldNum" sz="quarter" idx="12"/>
          </p:nvPr>
        </p:nvSpPr>
        <p:spPr/>
        <p:txBody>
          <a:bodyPr/>
          <a:lstStyle>
            <a:lvl1pPr>
              <a:defRPr/>
            </a:lvl1pPr>
          </a:lstStyle>
          <a:p>
            <a:pPr>
              <a:defRPr/>
            </a:pPr>
            <a:fld id="{F4CFB3C3-A771-4CC3-BC9B-0B936045968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5160336"/>
            <a:ext cx="8229600" cy="1143000"/>
          </a:xfrm>
        </p:spPr>
        <p:txBody>
          <a:bodyPr/>
          <a:lstStyle>
            <a:lvl1pPr algn="ctr">
              <a:defRPr sz="4500" b="1" cap="none" baseline="0"/>
            </a:lvl1pPr>
            <a:extLst/>
          </a:lstStyle>
          <a:p>
            <a:r>
              <a:rPr lang="pl-PL" smtClean="0"/>
              <a:t>Kliknij, aby edytować styl</a:t>
            </a:r>
            <a:endParaRPr lang="en-US"/>
          </a:p>
        </p:txBody>
      </p:sp>
      <p:sp>
        <p:nvSpPr>
          <p:cNvPr id="3" name="Symbol zastępczy tekstu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pl-PL" smtClean="0"/>
              <a:t>Kliknij, aby edytować style wzorca tekstu</a:t>
            </a:r>
          </a:p>
        </p:txBody>
      </p:sp>
      <p:sp>
        <p:nvSpPr>
          <p:cNvPr id="4" name="Symbol zastępczy tekstu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pl-PL" smtClean="0"/>
              <a:t>Kliknij, aby edytować style wzorca tekstu</a:t>
            </a:r>
          </a:p>
        </p:txBody>
      </p:sp>
      <p:sp>
        <p:nvSpPr>
          <p:cNvPr id="5" name="Symbol zastępczy zawartości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6" name="Symbol zastępczy zawartości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Symbol zastępczy daty 6"/>
          <p:cNvSpPr>
            <a:spLocks noGrp="1"/>
          </p:cNvSpPr>
          <p:nvPr>
            <p:ph type="dt" sz="half" idx="10"/>
          </p:nvPr>
        </p:nvSpPr>
        <p:spPr/>
        <p:txBody>
          <a:bodyPr/>
          <a:lstStyle>
            <a:lvl1pPr>
              <a:defRPr/>
            </a:lvl1pPr>
            <a:extLst/>
          </a:lstStyle>
          <a:p>
            <a:pPr>
              <a:defRPr/>
            </a:pPr>
            <a:fld id="{B73DAFE2-C14F-4267-8603-A1EA06F36325}" type="datetime1">
              <a:rPr lang="en-US"/>
              <a:pPr>
                <a:defRPr/>
              </a:pPr>
              <a:t>2/12/2020</a:t>
            </a:fld>
            <a:endParaRPr lang="en-US"/>
          </a:p>
        </p:txBody>
      </p:sp>
      <p:sp>
        <p:nvSpPr>
          <p:cNvPr id="8" name="Symbol zastępczy stopki 7"/>
          <p:cNvSpPr>
            <a:spLocks noGrp="1"/>
          </p:cNvSpPr>
          <p:nvPr>
            <p:ph type="ftr" sz="quarter" idx="11"/>
          </p:nvPr>
        </p:nvSpPr>
        <p:spPr/>
        <p:txBody>
          <a:bodyPr/>
          <a:lstStyle>
            <a:lvl1pPr>
              <a:defRPr/>
            </a:lvl1pPr>
            <a:extLst/>
          </a:lstStyle>
          <a:p>
            <a:pPr>
              <a:defRPr/>
            </a:pPr>
            <a:endParaRPr lang="en-US"/>
          </a:p>
        </p:txBody>
      </p:sp>
      <p:sp>
        <p:nvSpPr>
          <p:cNvPr id="9" name="Symbol zastępczy numeru slajdu 8"/>
          <p:cNvSpPr>
            <a:spLocks noGrp="1"/>
          </p:cNvSpPr>
          <p:nvPr>
            <p:ph type="sldNum" sz="quarter" idx="12"/>
          </p:nvPr>
        </p:nvSpPr>
        <p:spPr/>
        <p:txBody>
          <a:bodyPr/>
          <a:lstStyle>
            <a:lvl1pPr>
              <a:defRPr/>
            </a:lvl1pPr>
            <a:extLst/>
          </a:lstStyle>
          <a:p>
            <a:pPr>
              <a:defRPr/>
            </a:pPr>
            <a:fld id="{96641899-AFF2-4B06-B33D-B4D7BC9D65E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1435608" y="274320"/>
            <a:ext cx="7498080" cy="1143000"/>
          </a:xfrm>
        </p:spPr>
        <p:txBody>
          <a:bodyPr/>
          <a:lstStyle>
            <a:extLst/>
          </a:lstStyle>
          <a:p>
            <a:r>
              <a:rPr lang="pl-PL" smtClean="0"/>
              <a:t>Kliknij, aby edytować styl</a:t>
            </a:r>
            <a:endParaRPr lang="en-US"/>
          </a:p>
        </p:txBody>
      </p:sp>
      <p:sp>
        <p:nvSpPr>
          <p:cNvPr id="3" name="Symbol zastępczy daty 23"/>
          <p:cNvSpPr>
            <a:spLocks noGrp="1"/>
          </p:cNvSpPr>
          <p:nvPr>
            <p:ph type="dt" sz="half" idx="10"/>
          </p:nvPr>
        </p:nvSpPr>
        <p:spPr/>
        <p:txBody>
          <a:bodyPr/>
          <a:lstStyle>
            <a:lvl1pPr>
              <a:defRPr/>
            </a:lvl1pPr>
          </a:lstStyle>
          <a:p>
            <a:pPr>
              <a:defRPr/>
            </a:pPr>
            <a:fld id="{323651E7-9D34-415D-A456-110E6C1B0E7F}" type="datetime1">
              <a:rPr lang="en-US"/>
              <a:pPr>
                <a:defRPr/>
              </a:pPr>
              <a:t>2/12/2020</a:t>
            </a:fld>
            <a:endParaRPr lang="en-US"/>
          </a:p>
        </p:txBody>
      </p:sp>
      <p:sp>
        <p:nvSpPr>
          <p:cNvPr id="4" name="Symbol zastępczy stopki 9"/>
          <p:cNvSpPr>
            <a:spLocks noGrp="1"/>
          </p:cNvSpPr>
          <p:nvPr>
            <p:ph type="ftr" sz="quarter" idx="11"/>
          </p:nvPr>
        </p:nvSpPr>
        <p:spPr/>
        <p:txBody>
          <a:bodyPr/>
          <a:lstStyle>
            <a:lvl1pPr>
              <a:defRPr/>
            </a:lvl1pPr>
          </a:lstStyle>
          <a:p>
            <a:pPr>
              <a:defRPr/>
            </a:pPr>
            <a:endParaRPr lang="en-US"/>
          </a:p>
        </p:txBody>
      </p:sp>
      <p:sp>
        <p:nvSpPr>
          <p:cNvPr id="5" name="Symbol zastępczy numeru slajdu 21"/>
          <p:cNvSpPr>
            <a:spLocks noGrp="1"/>
          </p:cNvSpPr>
          <p:nvPr>
            <p:ph type="sldNum" sz="quarter" idx="12"/>
          </p:nvPr>
        </p:nvSpPr>
        <p:spPr/>
        <p:txBody>
          <a:bodyPr/>
          <a:lstStyle>
            <a:lvl1pPr>
              <a:defRPr/>
            </a:lvl1pPr>
          </a:lstStyle>
          <a:p>
            <a:pPr>
              <a:defRPr/>
            </a:pPr>
            <a:fld id="{7C36F52B-AFF1-4C7B-9D75-2B0888538AF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Prostokąt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Prostokąt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4" name="Symbol zastępczy daty 1"/>
          <p:cNvSpPr>
            <a:spLocks noGrp="1"/>
          </p:cNvSpPr>
          <p:nvPr>
            <p:ph type="dt" sz="half" idx="10"/>
          </p:nvPr>
        </p:nvSpPr>
        <p:spPr/>
        <p:txBody>
          <a:bodyPr/>
          <a:lstStyle>
            <a:lvl1pPr>
              <a:defRPr/>
            </a:lvl1pPr>
            <a:extLst/>
          </a:lstStyle>
          <a:p>
            <a:pPr>
              <a:defRPr/>
            </a:pPr>
            <a:fld id="{4562207A-D8CB-4535-9AD4-0696A05024CF}" type="datetime1">
              <a:rPr lang="en-US"/>
              <a:pPr>
                <a:defRPr/>
              </a:pPr>
              <a:t>2/12/2020</a:t>
            </a:fld>
            <a:endParaRPr lang="en-US"/>
          </a:p>
        </p:txBody>
      </p:sp>
      <p:sp>
        <p:nvSpPr>
          <p:cNvPr id="5" name="Symbol zastępczy stopki 2"/>
          <p:cNvSpPr>
            <a:spLocks noGrp="1"/>
          </p:cNvSpPr>
          <p:nvPr>
            <p:ph type="ftr" sz="quarter" idx="11"/>
          </p:nvPr>
        </p:nvSpPr>
        <p:spPr/>
        <p:txBody>
          <a:bodyPr/>
          <a:lstStyle>
            <a:lvl1pPr>
              <a:defRPr/>
            </a:lvl1pPr>
            <a:extLst/>
          </a:lstStyle>
          <a:p>
            <a:pPr>
              <a:defRPr/>
            </a:pPr>
            <a:endParaRPr lang="en-US"/>
          </a:p>
        </p:txBody>
      </p:sp>
      <p:sp>
        <p:nvSpPr>
          <p:cNvPr id="6" name="Symbol zastępczy numeru slajdu 3"/>
          <p:cNvSpPr>
            <a:spLocks noGrp="1"/>
          </p:cNvSpPr>
          <p:nvPr>
            <p:ph type="sldNum" sz="quarter" idx="12"/>
          </p:nvPr>
        </p:nvSpPr>
        <p:spPr/>
        <p:txBody>
          <a:bodyPr/>
          <a:lstStyle>
            <a:lvl1pPr>
              <a:defRPr/>
            </a:lvl1pPr>
            <a:extLst/>
          </a:lstStyle>
          <a:p>
            <a:pPr>
              <a:defRPr/>
            </a:pPr>
            <a:fld id="{7D416B3A-6C91-432B-B569-95562C43293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pl-PL" smtClean="0"/>
              <a:t>Kliknij, aby edytować styl</a:t>
            </a:r>
            <a:endParaRPr lang="en-US"/>
          </a:p>
        </p:txBody>
      </p:sp>
      <p:sp>
        <p:nvSpPr>
          <p:cNvPr id="3" name="Symbol zastępczy tekstu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pl-PL" smtClean="0"/>
              <a:t>Kliknij, aby edytować style wzorca tekstu</a:t>
            </a:r>
          </a:p>
        </p:txBody>
      </p:sp>
      <p:sp>
        <p:nvSpPr>
          <p:cNvPr id="4" name="Symbol zastępczy zawartości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4"/>
          <p:cNvSpPr>
            <a:spLocks noGrp="1"/>
          </p:cNvSpPr>
          <p:nvPr>
            <p:ph type="dt" sz="half" idx="10"/>
          </p:nvPr>
        </p:nvSpPr>
        <p:spPr/>
        <p:txBody>
          <a:bodyPr/>
          <a:lstStyle>
            <a:lvl1pPr>
              <a:defRPr/>
            </a:lvl1pPr>
            <a:extLst/>
          </a:lstStyle>
          <a:p>
            <a:pPr>
              <a:defRPr/>
            </a:pPr>
            <a:fld id="{BE9EB8B6-A9A0-48D3-A2AA-243760EBC823}" type="datetime1">
              <a:rPr lang="en-US"/>
              <a:pPr>
                <a:defRPr/>
              </a:pPr>
              <a:t>2/12/2020</a:t>
            </a:fld>
            <a:endParaRPr lang="en-US"/>
          </a:p>
        </p:txBody>
      </p:sp>
      <p:sp>
        <p:nvSpPr>
          <p:cNvPr id="6" name="Symbol zastępczy stopki 5"/>
          <p:cNvSpPr>
            <a:spLocks noGrp="1"/>
          </p:cNvSpPr>
          <p:nvPr>
            <p:ph type="ftr" sz="quarter" idx="11"/>
          </p:nvPr>
        </p:nvSpPr>
        <p:spPr/>
        <p:txBody>
          <a:bodyPr/>
          <a:lstStyle>
            <a:lvl1pPr>
              <a:defRPr/>
            </a:lvl1pPr>
            <a:extLst/>
          </a:lstStyle>
          <a:p>
            <a:pPr>
              <a:defRPr/>
            </a:pPr>
            <a:endParaRPr lang="en-US"/>
          </a:p>
        </p:txBody>
      </p:sp>
      <p:sp>
        <p:nvSpPr>
          <p:cNvPr id="7" name="Symbol zastępczy numeru slajdu 6"/>
          <p:cNvSpPr>
            <a:spLocks noGrp="1"/>
          </p:cNvSpPr>
          <p:nvPr>
            <p:ph type="sldNum" sz="quarter" idx="12"/>
          </p:nvPr>
        </p:nvSpPr>
        <p:spPr/>
        <p:txBody>
          <a:bodyPr/>
          <a:lstStyle>
            <a:lvl1pPr>
              <a:defRPr/>
            </a:lvl1pPr>
            <a:extLst/>
          </a:lstStyle>
          <a:p>
            <a:pPr>
              <a:defRPr/>
            </a:pPr>
            <a:fld id="{5DAB46F7-A135-4439-A375-60AC72C73DC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5" name="Prostokąt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cs typeface="+mn-cs"/>
            </a:endParaRPr>
          </a:p>
        </p:txBody>
      </p:sp>
      <p:sp>
        <p:nvSpPr>
          <p:cNvPr id="6" name="Schemat blokowy: proce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Schemat blokowy: proce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ytuł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pl-PL" smtClean="0"/>
              <a:t>Kliknij, aby edytować styl</a:t>
            </a:r>
            <a:endParaRPr lang="en-US"/>
          </a:p>
        </p:txBody>
      </p:sp>
      <p:sp>
        <p:nvSpPr>
          <p:cNvPr id="3" name="Symbol zastępczy obrazu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pl-PL" noProof="0" smtClean="0"/>
              <a:t>Kliknij ikonę, aby dodać obraz</a:t>
            </a:r>
            <a:endParaRPr lang="en-US" noProof="0" dirty="0"/>
          </a:p>
        </p:txBody>
      </p:sp>
      <p:sp>
        <p:nvSpPr>
          <p:cNvPr id="4" name="Symbol zastępczy tekstu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pl-PL" smtClean="0"/>
              <a:t>Kliknij, aby edytować style wzorca tekstu</a:t>
            </a:r>
          </a:p>
        </p:txBody>
      </p:sp>
      <p:sp>
        <p:nvSpPr>
          <p:cNvPr id="8" name="Symbol zastępczy daty 4"/>
          <p:cNvSpPr>
            <a:spLocks noGrp="1"/>
          </p:cNvSpPr>
          <p:nvPr>
            <p:ph type="dt" sz="half" idx="10"/>
          </p:nvPr>
        </p:nvSpPr>
        <p:spPr/>
        <p:txBody>
          <a:bodyPr/>
          <a:lstStyle>
            <a:lvl1pPr>
              <a:defRPr/>
            </a:lvl1pPr>
            <a:extLst/>
          </a:lstStyle>
          <a:p>
            <a:pPr>
              <a:defRPr/>
            </a:pPr>
            <a:fld id="{DA39B53F-0B68-4DB7-A0A2-CFF2DE0ED89C}" type="datetime1">
              <a:rPr lang="en-US"/>
              <a:pPr>
                <a:defRPr/>
              </a:pPr>
              <a:t>2/12/2020</a:t>
            </a:fld>
            <a:endParaRPr lang="en-US"/>
          </a:p>
        </p:txBody>
      </p:sp>
      <p:sp>
        <p:nvSpPr>
          <p:cNvPr id="9" name="Symbol zastępczy stopki 5"/>
          <p:cNvSpPr>
            <a:spLocks noGrp="1"/>
          </p:cNvSpPr>
          <p:nvPr>
            <p:ph type="ftr" sz="quarter" idx="11"/>
          </p:nvPr>
        </p:nvSpPr>
        <p:spPr/>
        <p:txBody>
          <a:bodyPr/>
          <a:lstStyle>
            <a:lvl1pPr>
              <a:defRPr/>
            </a:lvl1pPr>
            <a:extLst/>
          </a:lstStyle>
          <a:p>
            <a:pPr>
              <a:defRPr/>
            </a:pPr>
            <a:endParaRPr lang="en-US"/>
          </a:p>
        </p:txBody>
      </p:sp>
      <p:sp>
        <p:nvSpPr>
          <p:cNvPr id="10" name="Symbol zastępczy numeru slajdu 6"/>
          <p:cNvSpPr>
            <a:spLocks noGrp="1"/>
          </p:cNvSpPr>
          <p:nvPr>
            <p:ph type="sldNum" sz="quarter" idx="12"/>
          </p:nvPr>
        </p:nvSpPr>
        <p:spPr/>
        <p:txBody>
          <a:bodyPr/>
          <a:lstStyle>
            <a:lvl1pPr>
              <a:defRPr/>
            </a:lvl1pPr>
            <a:extLst/>
          </a:lstStyle>
          <a:p>
            <a:pPr>
              <a:defRPr/>
            </a:pPr>
            <a:fld id="{3D6E4D22-4642-4028-982B-C6986A8A801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 name="Wycinek koła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Elipsa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Pierścień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Prostokąt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Symbol zastępczy tytułu 4"/>
          <p:cNvSpPr>
            <a:spLocks noGrp="1"/>
          </p:cNvSpPr>
          <p:nvPr>
            <p:ph type="title"/>
          </p:nvPr>
        </p:nvSpPr>
        <p:spPr>
          <a:xfrm>
            <a:off x="1435100" y="274638"/>
            <a:ext cx="7499350" cy="1143000"/>
          </a:xfrm>
          <a:prstGeom prst="rect">
            <a:avLst/>
          </a:prstGeom>
        </p:spPr>
        <p:txBody>
          <a:bodyPr anchor="ctr">
            <a:normAutofit/>
          </a:bodyPr>
          <a:lstStyle>
            <a:extLst/>
          </a:lstStyle>
          <a:p>
            <a:r>
              <a:rPr lang="pl-PL" smtClean="0"/>
              <a:t>Kliknij, aby edytować styl</a:t>
            </a:r>
            <a:endParaRPr lang="en-US"/>
          </a:p>
        </p:txBody>
      </p:sp>
      <p:sp>
        <p:nvSpPr>
          <p:cNvPr id="4105" name="Symbol zastępczy tekstu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smtClean="0"/>
          </a:p>
        </p:txBody>
      </p:sp>
      <p:sp>
        <p:nvSpPr>
          <p:cNvPr id="24" name="Symbol zastępczy daty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cs typeface="+mn-cs"/>
              </a:defRPr>
            </a:lvl1pPr>
            <a:extLst/>
          </a:lstStyle>
          <a:p>
            <a:pPr>
              <a:defRPr/>
            </a:pPr>
            <a:fld id="{CE46DDA2-E8DB-4BCF-A873-5F81832E4D05}" type="datetime1">
              <a:rPr lang="en-US"/>
              <a:pPr>
                <a:defRPr/>
              </a:pPr>
              <a:t>2/12/2020</a:t>
            </a:fld>
            <a:endParaRPr lang="en-US"/>
          </a:p>
        </p:txBody>
      </p:sp>
      <p:sp>
        <p:nvSpPr>
          <p:cNvPr id="10" name="Symbol zastępczy stopki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endParaRPr lang="en-US"/>
          </a:p>
        </p:txBody>
      </p:sp>
      <p:sp>
        <p:nvSpPr>
          <p:cNvPr id="22" name="Symbol zastępczy numeru slajdu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fld id="{F592DAAE-C1B0-4D7E-BAEF-307A7D4D63D6}" type="slidenum">
              <a:rPr lang="en-US"/>
              <a:pPr>
                <a:defRPr/>
              </a:pPr>
              <a:t>‹#›</a:t>
            </a:fld>
            <a:endParaRPr lang="en-US"/>
          </a:p>
        </p:txBody>
      </p:sp>
      <p:sp>
        <p:nvSpPr>
          <p:cNvPr id="15" name="Prostokąt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222" r:id="rId1"/>
    <p:sldLayoutId id="2147484217" r:id="rId2"/>
    <p:sldLayoutId id="2147484223" r:id="rId3"/>
    <p:sldLayoutId id="2147484218" r:id="rId4"/>
    <p:sldLayoutId id="2147484224" r:id="rId5"/>
    <p:sldLayoutId id="2147484219" r:id="rId6"/>
    <p:sldLayoutId id="2147484225" r:id="rId7"/>
    <p:sldLayoutId id="2147484226" r:id="rId8"/>
    <p:sldLayoutId id="2147484227" r:id="rId9"/>
    <p:sldLayoutId id="2147484220" r:id="rId10"/>
    <p:sldLayoutId id="2147484221" r:id="rId11"/>
  </p:sldLayoutIdLst>
  <p:hf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2.tif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1.tiff"/><Relationship Id="rId5" Type="http://schemas.openxmlformats.org/officeDocument/2006/relationships/oleObject" Target="../embeddings/oleObject3.bin"/><Relationship Id="rId4" Type="http://schemas.openxmlformats.org/officeDocument/2006/relationships/image" Target="../media/image20.tif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4.tif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2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2.tiff"/><Relationship Id="rId4" Type="http://schemas.openxmlformats.org/officeDocument/2006/relationships/oleObject" Target="../embeddings/oleObject14.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oleObject" Target="../embeddings/oleObject16.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59.tiff"/><Relationship Id="rId4" Type="http://schemas.openxmlformats.org/officeDocument/2006/relationships/image" Target="../media/image5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tif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116013" y="3146425"/>
            <a:ext cx="7559675" cy="2082800"/>
          </a:xfrm>
        </p:spPr>
        <p:txBody>
          <a:bodyPr>
            <a:normAutofit fontScale="92500" lnSpcReduction="20000"/>
          </a:bodyPr>
          <a:lstStyle/>
          <a:p>
            <a:pPr eaLnBrk="1" fontAlgn="auto" hangingPunct="1">
              <a:spcAft>
                <a:spcPts val="0"/>
              </a:spcAft>
              <a:buFont typeface="Wingdings 2"/>
              <a:buNone/>
              <a:defRPr/>
            </a:pPr>
            <a:endParaRPr lang="en-US" dirty="0" smtClean="0">
              <a:solidFill>
                <a:schemeClr val="tx1"/>
              </a:solidFill>
              <a:latin typeface="Arial" pitchFamily="34" charset="0"/>
              <a:cs typeface="Arial" pitchFamily="34" charset="0"/>
            </a:endParaRPr>
          </a:p>
          <a:p>
            <a:pPr eaLnBrk="1" fontAlgn="auto" hangingPunct="1">
              <a:lnSpc>
                <a:spcPct val="130000"/>
              </a:lnSpc>
              <a:spcAft>
                <a:spcPts val="1200"/>
              </a:spcAft>
              <a:buFont typeface="Wingdings 2"/>
              <a:buNone/>
              <a:defRPr/>
            </a:pPr>
            <a:r>
              <a:rPr lang="en-US" sz="2400" dirty="0" smtClean="0">
                <a:solidFill>
                  <a:schemeClr val="tx1"/>
                </a:solidFill>
                <a:latin typeface="Arial" pitchFamily="34" charset="0"/>
                <a:cs typeface="Arial" pitchFamily="34" charset="0"/>
              </a:rPr>
              <a:t>Monika </a:t>
            </a:r>
            <a:r>
              <a:rPr lang="en-US" sz="2400" dirty="0" err="1" smtClean="0">
                <a:solidFill>
                  <a:schemeClr val="tx1"/>
                </a:solidFill>
                <a:latin typeface="Arial" pitchFamily="34" charset="0"/>
                <a:cs typeface="Arial" pitchFamily="34" charset="0"/>
              </a:rPr>
              <a:t>Lewandowska</a:t>
            </a:r>
            <a:r>
              <a:rPr lang="pl-PL" sz="2400" dirty="0" smtClean="0">
                <a:solidFill>
                  <a:schemeClr val="tx1"/>
                </a:solidFill>
                <a:latin typeface="Arial" pitchFamily="34" charset="0"/>
                <a:cs typeface="Arial" pitchFamily="34" charset="0"/>
              </a:rPr>
              <a:t>, Aleksandra </a:t>
            </a:r>
            <a:r>
              <a:rPr lang="pl-PL" sz="2400" dirty="0" err="1" smtClean="0">
                <a:solidFill>
                  <a:schemeClr val="tx1"/>
                </a:solidFill>
                <a:latin typeface="Arial" pitchFamily="34" charset="0"/>
                <a:cs typeface="Arial" pitchFamily="34" charset="0"/>
              </a:rPr>
              <a:t>Dembkowska</a:t>
            </a:r>
            <a:r>
              <a:rPr lang="pl-PL" sz="2400" dirty="0" smtClean="0">
                <a:solidFill>
                  <a:schemeClr val="tx1"/>
                </a:solidFill>
                <a:latin typeface="Arial" pitchFamily="34" charset="0"/>
                <a:cs typeface="Arial" pitchFamily="34" charset="0"/>
              </a:rPr>
              <a:t>      Leszek Malinowski, </a:t>
            </a:r>
            <a:r>
              <a:rPr lang="pl-PL" sz="2400" dirty="0" err="1" smtClean="0">
                <a:solidFill>
                  <a:schemeClr val="tx1"/>
                </a:solidFill>
                <a:latin typeface="Arial" pitchFamily="34" charset="0"/>
                <a:cs typeface="Arial" pitchFamily="34" charset="0"/>
              </a:rPr>
              <a:t>Pawel</a:t>
            </a:r>
            <a:r>
              <a:rPr lang="pl-PL" sz="2400" dirty="0" smtClean="0">
                <a:solidFill>
                  <a:schemeClr val="tx1"/>
                </a:solidFill>
                <a:latin typeface="Arial" pitchFamily="34" charset="0"/>
                <a:cs typeface="Arial" pitchFamily="34" charset="0"/>
              </a:rPr>
              <a:t> </a:t>
            </a:r>
            <a:r>
              <a:rPr lang="pl-PL" sz="2400" dirty="0" err="1" smtClean="0">
                <a:solidFill>
                  <a:schemeClr val="tx1"/>
                </a:solidFill>
                <a:latin typeface="Arial" pitchFamily="34" charset="0"/>
                <a:cs typeface="Arial" pitchFamily="34" charset="0"/>
              </a:rPr>
              <a:t>Herbin</a:t>
            </a:r>
            <a:endParaRPr lang="en-US" sz="2400" dirty="0" smtClean="0">
              <a:solidFill>
                <a:schemeClr val="tx1"/>
              </a:solidFill>
              <a:latin typeface="Arial" pitchFamily="34" charset="0"/>
              <a:cs typeface="Arial" pitchFamily="34" charset="0"/>
            </a:endParaRPr>
          </a:p>
          <a:p>
            <a:pPr eaLnBrk="1" fontAlgn="auto" hangingPunct="1">
              <a:spcAft>
                <a:spcPts val="0"/>
              </a:spcAft>
              <a:buFont typeface="Wingdings 2"/>
              <a:buNone/>
              <a:defRPr/>
            </a:pPr>
            <a:r>
              <a:rPr lang="en-US" sz="2400" dirty="0" smtClean="0">
                <a:solidFill>
                  <a:schemeClr val="tx1"/>
                </a:solidFill>
                <a:latin typeface="Arial" pitchFamily="34" charset="0"/>
                <a:cs typeface="Arial" pitchFamily="34" charset="0"/>
              </a:rPr>
              <a:t>West Pomeranian University of Technology, Szczecin</a:t>
            </a:r>
          </a:p>
          <a:p>
            <a:pPr eaLnBrk="1" fontAlgn="auto" hangingPunct="1">
              <a:spcAft>
                <a:spcPts val="0"/>
              </a:spcAft>
              <a:buFont typeface="Wingdings 2"/>
              <a:buNone/>
              <a:defRPr/>
            </a:pPr>
            <a:r>
              <a:rPr lang="pl-PL" sz="2400" dirty="0" smtClean="0"/>
              <a:t>Poland</a:t>
            </a:r>
          </a:p>
          <a:p>
            <a:pPr eaLnBrk="1" fontAlgn="auto" hangingPunct="1">
              <a:spcAft>
                <a:spcPts val="0"/>
              </a:spcAft>
              <a:buFont typeface="Wingdings 2"/>
              <a:buNone/>
              <a:defRPr/>
            </a:pPr>
            <a:endParaRPr lang="en-US" dirty="0"/>
          </a:p>
        </p:txBody>
      </p:sp>
      <p:pic>
        <p:nvPicPr>
          <p:cNvPr id="11267" name="Picture 2"/>
          <p:cNvPicPr>
            <a:picLocks noChangeAspect="1" noChangeArrowheads="1"/>
          </p:cNvPicPr>
          <p:nvPr/>
        </p:nvPicPr>
        <p:blipFill>
          <a:blip r:embed="rId2" cstate="print"/>
          <a:srcRect/>
          <a:stretch>
            <a:fillRect/>
          </a:stretch>
        </p:blipFill>
        <p:spPr bwMode="auto">
          <a:xfrm>
            <a:off x="7762875" y="0"/>
            <a:ext cx="1381125" cy="1304925"/>
          </a:xfrm>
          <a:prstGeom prst="rect">
            <a:avLst/>
          </a:prstGeom>
          <a:noFill/>
          <a:ln w="9525">
            <a:noFill/>
            <a:miter lim="800000"/>
            <a:headEnd/>
            <a:tailEnd/>
          </a:ln>
        </p:spPr>
      </p:pic>
      <p:sp>
        <p:nvSpPr>
          <p:cNvPr id="11268" name="Prostokąt 4"/>
          <p:cNvSpPr>
            <a:spLocks noChangeArrowheads="1"/>
          </p:cNvSpPr>
          <p:nvPr/>
        </p:nvSpPr>
        <p:spPr bwMode="auto">
          <a:xfrm>
            <a:off x="1152525" y="6372225"/>
            <a:ext cx="6948488" cy="369888"/>
          </a:xfrm>
          <a:prstGeom prst="rect">
            <a:avLst/>
          </a:prstGeom>
          <a:noFill/>
          <a:ln w="9525">
            <a:noFill/>
            <a:miter lim="800000"/>
            <a:headEnd/>
            <a:tailEnd/>
          </a:ln>
        </p:spPr>
        <p:txBody>
          <a:bodyPr>
            <a:spAutoFit/>
          </a:bodyPr>
          <a:lstStyle/>
          <a:p>
            <a:r>
              <a:rPr lang="pl-PL" dirty="0"/>
              <a:t>WPMAG </a:t>
            </a:r>
            <a:r>
              <a:rPr lang="pl-PL" dirty="0" err="1" smtClean="0"/>
              <a:t>Final</a:t>
            </a:r>
            <a:r>
              <a:rPr lang="pl-PL" dirty="0" smtClean="0"/>
              <a:t> </a:t>
            </a:r>
            <a:r>
              <a:rPr lang="pl-PL" dirty="0" err="1" smtClean="0"/>
              <a:t>Meeting</a:t>
            </a:r>
            <a:r>
              <a:rPr lang="pl-PL" dirty="0" smtClean="0"/>
              <a:t>, </a:t>
            </a:r>
            <a:r>
              <a:rPr lang="pl-PL" dirty="0" err="1" smtClean="0"/>
              <a:t>Frascati</a:t>
            </a:r>
            <a:r>
              <a:rPr lang="pl-PL" dirty="0" smtClean="0"/>
              <a:t>, 12 </a:t>
            </a:r>
            <a:r>
              <a:rPr lang="pl-PL" dirty="0" err="1" smtClean="0"/>
              <a:t>February</a:t>
            </a:r>
            <a:r>
              <a:rPr lang="pl-PL" dirty="0" smtClean="0"/>
              <a:t> </a:t>
            </a:r>
            <a:r>
              <a:rPr lang="en-US" dirty="0" smtClean="0"/>
              <a:t>20</a:t>
            </a:r>
            <a:r>
              <a:rPr lang="pl-PL" dirty="0" smtClean="0"/>
              <a:t>20</a:t>
            </a:r>
            <a:endParaRPr lang="en-US" dirty="0"/>
          </a:p>
        </p:txBody>
      </p:sp>
      <p:sp>
        <p:nvSpPr>
          <p:cNvPr id="6" name="Tytuł 5"/>
          <p:cNvSpPr>
            <a:spLocks noGrp="1"/>
          </p:cNvSpPr>
          <p:nvPr>
            <p:ph type="ctrTitle"/>
          </p:nvPr>
        </p:nvSpPr>
        <p:spPr>
          <a:xfrm>
            <a:off x="1187450" y="1916113"/>
            <a:ext cx="7407275" cy="1441450"/>
          </a:xfrm>
        </p:spPr>
        <p:txBody>
          <a:bodyPr>
            <a:normAutofit fontScale="90000"/>
          </a:bodyPr>
          <a:lstStyle/>
          <a:p>
            <a:pPr>
              <a:defRPr/>
            </a:pPr>
            <a:r>
              <a:rPr lang="pl-PL" sz="3600" b="1" dirty="0" smtClean="0">
                <a:solidFill>
                  <a:schemeClr val="tx1"/>
                </a:solidFill>
                <a:effectLst/>
                <a:latin typeface="Arial" pitchFamily="34" charset="0"/>
                <a:cs typeface="Arial" pitchFamily="34" charset="0"/>
              </a:rPr>
              <a:t/>
            </a:r>
            <a:br>
              <a:rPr lang="pl-PL" sz="3600" b="1" dirty="0" smtClean="0">
                <a:solidFill>
                  <a:schemeClr val="tx1"/>
                </a:solidFill>
                <a:effectLst/>
                <a:latin typeface="Arial" pitchFamily="34" charset="0"/>
                <a:cs typeface="Arial" pitchFamily="34" charset="0"/>
              </a:rPr>
            </a:br>
            <a:r>
              <a:rPr lang="pl-PL" sz="3600" b="1" dirty="0" smtClean="0">
                <a:solidFill>
                  <a:schemeClr val="tx1"/>
                </a:solidFill>
                <a:effectLst/>
                <a:latin typeface="Arial" pitchFamily="34" charset="0"/>
                <a:cs typeface="Arial" pitchFamily="34" charset="0"/>
              </a:rPr>
              <a:t/>
            </a:r>
            <a:br>
              <a:rPr lang="pl-PL" sz="3600" b="1" dirty="0" smtClean="0">
                <a:solidFill>
                  <a:schemeClr val="tx1"/>
                </a:solidFill>
                <a:effectLst/>
                <a:latin typeface="Arial" pitchFamily="34" charset="0"/>
                <a:cs typeface="Arial" pitchFamily="34" charset="0"/>
              </a:rPr>
            </a:br>
            <a:r>
              <a:rPr lang="pl-PL" sz="3600" b="1" dirty="0" smtClean="0">
                <a:solidFill>
                  <a:schemeClr val="tx1"/>
                </a:solidFill>
                <a:effectLst/>
                <a:latin typeface="Arial" pitchFamily="34" charset="0"/>
                <a:cs typeface="Arial" pitchFamily="34" charset="0"/>
              </a:rPr>
              <a:t/>
            </a:r>
            <a:br>
              <a:rPr lang="pl-PL" sz="3600" b="1" dirty="0" smtClean="0">
                <a:solidFill>
                  <a:schemeClr val="tx1"/>
                </a:solidFill>
                <a:effectLst/>
                <a:latin typeface="Arial" pitchFamily="34" charset="0"/>
                <a:cs typeface="Arial" pitchFamily="34" charset="0"/>
              </a:rPr>
            </a:br>
            <a:r>
              <a:rPr lang="pl-PL" sz="3600" b="1" dirty="0" smtClean="0">
                <a:solidFill>
                  <a:schemeClr val="tx1"/>
                </a:solidFill>
                <a:effectLst/>
                <a:latin typeface="Arial" pitchFamily="34" charset="0"/>
                <a:cs typeface="Arial" pitchFamily="34" charset="0"/>
              </a:rPr>
              <a:t/>
            </a:r>
            <a:br>
              <a:rPr lang="pl-PL" sz="3600" b="1" dirty="0" smtClean="0">
                <a:solidFill>
                  <a:schemeClr val="tx1"/>
                </a:solidFill>
                <a:effectLst/>
                <a:latin typeface="Arial" pitchFamily="34" charset="0"/>
                <a:cs typeface="Arial" pitchFamily="34" charset="0"/>
              </a:rPr>
            </a:br>
            <a:r>
              <a:rPr lang="pl-PL" sz="3600" b="1" dirty="0" smtClean="0">
                <a:solidFill>
                  <a:schemeClr val="tx1"/>
                </a:solidFill>
                <a:effectLst/>
                <a:latin typeface="Arial" pitchFamily="34" charset="0"/>
                <a:cs typeface="Arial" pitchFamily="34" charset="0"/>
              </a:rPr>
              <a:t/>
            </a:r>
            <a:br>
              <a:rPr lang="pl-PL" sz="3600" b="1" dirty="0" smtClean="0">
                <a:solidFill>
                  <a:schemeClr val="tx1"/>
                </a:solidFill>
                <a:effectLst/>
                <a:latin typeface="Arial" pitchFamily="34" charset="0"/>
                <a:cs typeface="Arial" pitchFamily="34" charset="0"/>
              </a:rPr>
            </a:br>
            <a:r>
              <a:rPr lang="pl-PL" sz="3600" b="1" dirty="0" smtClean="0">
                <a:solidFill>
                  <a:schemeClr val="tx1"/>
                </a:solidFill>
                <a:effectLst/>
                <a:latin typeface="Arial" pitchFamily="34" charset="0"/>
                <a:cs typeface="Arial" pitchFamily="34" charset="0"/>
              </a:rPr>
              <a:t/>
            </a:r>
            <a:br>
              <a:rPr lang="pl-PL" sz="3600" b="1" dirty="0" smtClean="0">
                <a:solidFill>
                  <a:schemeClr val="tx1"/>
                </a:solidFill>
                <a:effectLst/>
                <a:latin typeface="Arial" pitchFamily="34" charset="0"/>
                <a:cs typeface="Arial" pitchFamily="34" charset="0"/>
              </a:rPr>
            </a:br>
            <a:r>
              <a:rPr lang="pl-PL" sz="3200" b="1" dirty="0" smtClean="0">
                <a:solidFill>
                  <a:schemeClr val="tx1"/>
                </a:solidFill>
                <a:effectLst/>
                <a:latin typeface="Arial" pitchFamily="34" charset="0"/>
                <a:cs typeface="Arial" pitchFamily="34" charset="0"/>
              </a:rPr>
              <a:t/>
            </a:r>
            <a:br>
              <a:rPr lang="pl-PL" sz="3200" b="1" dirty="0" smtClean="0">
                <a:solidFill>
                  <a:schemeClr val="tx1"/>
                </a:solidFill>
                <a:effectLst/>
                <a:latin typeface="Arial" pitchFamily="34" charset="0"/>
                <a:cs typeface="Arial" pitchFamily="34" charset="0"/>
              </a:rPr>
            </a:br>
            <a:r>
              <a:rPr lang="en-US" sz="3600" b="1" dirty="0" smtClean="0">
                <a:solidFill>
                  <a:schemeClr val="tx1"/>
                </a:solidFill>
                <a:effectLst/>
                <a:latin typeface="Arial" pitchFamily="34" charset="0"/>
                <a:cs typeface="Arial" pitchFamily="34" charset="0"/>
              </a:rPr>
              <a:t>Assessment of thermo</a:t>
            </a:r>
            <a:r>
              <a:rPr lang="pl-PL" sz="3600" b="1" dirty="0" smtClean="0">
                <a:solidFill>
                  <a:schemeClr val="tx1"/>
                </a:solidFill>
                <a:effectLst/>
                <a:latin typeface="Arial" pitchFamily="34" charset="0"/>
                <a:cs typeface="Arial" pitchFamily="34" charset="0"/>
              </a:rPr>
              <a:t>-</a:t>
            </a:r>
            <a:r>
              <a:rPr lang="en-US" sz="3600" b="1" dirty="0" smtClean="0">
                <a:solidFill>
                  <a:schemeClr val="tx1"/>
                </a:solidFill>
                <a:effectLst/>
                <a:latin typeface="Arial" pitchFamily="34" charset="0"/>
                <a:cs typeface="Arial" pitchFamily="34" charset="0"/>
              </a:rPr>
              <a:t>hydraulic properties of Winding Packs for DEMO </a:t>
            </a:r>
            <a:r>
              <a:rPr lang="en-US" b="1" dirty="0" smtClean="0">
                <a:solidFill>
                  <a:schemeClr val="tx1"/>
                </a:solidFill>
                <a:latin typeface="Arial" pitchFamily="34" charset="0"/>
                <a:cs typeface="Arial" pitchFamily="34" charset="0"/>
              </a:rPr>
              <a:t/>
            </a:r>
            <a:br>
              <a:rPr lang="en-US" b="1" dirty="0" smtClean="0">
                <a:solidFill>
                  <a:schemeClr val="tx1"/>
                </a:solidFill>
                <a:latin typeface="Arial" pitchFamily="34" charset="0"/>
                <a:cs typeface="Arial" pitchFamily="34" charset="0"/>
              </a:rPr>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7D416B3A-6C91-432B-B569-95562C432938}" type="slidenum">
              <a:rPr lang="en-US" smtClean="0"/>
              <a:pPr>
                <a:defRPr/>
              </a:pPr>
              <a:t>10</a:t>
            </a:fld>
            <a:endParaRPr lang="en-US"/>
          </a:p>
        </p:txBody>
      </p:sp>
      <p:sp>
        <p:nvSpPr>
          <p:cNvPr id="3" name="Symbol zastępczy numeru slajdu 3"/>
          <p:cNvSpPr txBox="1">
            <a:spLocks/>
          </p:cNvSpPr>
          <p:nvPr/>
        </p:nvSpPr>
        <p:spPr>
          <a:xfrm>
            <a:off x="8613775" y="6305550"/>
            <a:ext cx="457200" cy="476250"/>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A2A06DA3-92A4-457A-884F-4199CA2A1EA1}" type="slidenum">
              <a:rPr kumimoji="0" lang="en-US" sz="12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chemeClr val="bg2">
                  <a:shade val="50000"/>
                  <a:satMod val="200000"/>
                </a:schemeClr>
              </a:solidFill>
              <a:effectLst/>
              <a:uLnTx/>
              <a:uFillTx/>
              <a:latin typeface="+mn-lt"/>
              <a:ea typeface="+mn-ea"/>
              <a:cs typeface="+mn-cs"/>
            </a:endParaRPr>
          </a:p>
        </p:txBody>
      </p:sp>
      <p:sp>
        <p:nvSpPr>
          <p:cNvPr id="4" name="Tytuł 1"/>
          <p:cNvSpPr txBox="1">
            <a:spLocks/>
          </p:cNvSpPr>
          <p:nvPr/>
        </p:nvSpPr>
        <p:spPr bwMode="auto">
          <a:xfrm>
            <a:off x="1116013" y="196974"/>
            <a:ext cx="8027987" cy="711746"/>
          </a:xfrm>
          <a:prstGeom prst="rect">
            <a:avLst/>
          </a:prstGeom>
        </p:spPr>
        <p:txBody>
          <a:bodyPr vert="horz" wrap="square" lIns="91440" tIns="45720" rIns="91440" bIns="45720" numCol="1"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3200" b="1" i="0" u="none" strike="noStrike" kern="1200" cap="none" spc="0" normalizeH="0" baseline="0" noProof="0" dirty="0" err="1" smtClean="0">
                <a:ln>
                  <a:noFill/>
                </a:ln>
                <a:solidFill>
                  <a:srgbClr val="002060"/>
                </a:solidFill>
                <a:effectLst/>
                <a:uLnTx/>
                <a:uFillTx/>
                <a:latin typeface="Arial" pitchFamily="34" charset="0"/>
                <a:ea typeface="+mj-ea"/>
                <a:cs typeface="Arial" pitchFamily="34" charset="0"/>
              </a:rPr>
              <a:t>Outcomes</a:t>
            </a:r>
            <a:endParaRPr kumimoji="0" lang="en-US" sz="2800" b="1"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endParaRPr>
          </a:p>
        </p:txBody>
      </p:sp>
      <p:sp>
        <p:nvSpPr>
          <p:cNvPr id="5" name="Symbol zastępczy numeru slajdu 3"/>
          <p:cNvSpPr txBox="1">
            <a:spLocks/>
          </p:cNvSpPr>
          <p:nvPr/>
        </p:nvSpPr>
        <p:spPr>
          <a:xfrm>
            <a:off x="8613775" y="6305550"/>
            <a:ext cx="457200" cy="476250"/>
          </a:xfrm>
          <a:prstGeom prst="rect">
            <a:avLst/>
          </a:prstGeom>
        </p:spPr>
        <p:txBody>
          <a:bodyPr anchor="b"/>
          <a:lstStyle/>
          <a:p>
            <a:pPr algn="ctr" fontAlgn="auto">
              <a:spcBef>
                <a:spcPts val="0"/>
              </a:spcBef>
              <a:spcAft>
                <a:spcPts val="0"/>
              </a:spcAft>
              <a:defRPr/>
            </a:pPr>
            <a:fld id="{6593D905-9824-4B33-A028-C7BF9CBFB5A5}" type="slidenum">
              <a:rPr lang="en-US" sz="1200">
                <a:solidFill>
                  <a:schemeClr val="bg2">
                    <a:shade val="50000"/>
                    <a:satMod val="200000"/>
                  </a:schemeClr>
                </a:solidFill>
                <a:latin typeface="+mn-lt"/>
                <a:cs typeface="+mn-cs"/>
              </a:rPr>
              <a:pPr algn="ctr" fontAlgn="auto">
                <a:spcBef>
                  <a:spcPts val="0"/>
                </a:spcBef>
                <a:spcAft>
                  <a:spcPts val="0"/>
                </a:spcAft>
                <a:defRPr/>
              </a:pPr>
              <a:t>10</a:t>
            </a:fld>
            <a:endParaRPr lang="en-US" sz="1200" dirty="0">
              <a:solidFill>
                <a:schemeClr val="bg2">
                  <a:shade val="50000"/>
                  <a:satMod val="200000"/>
                </a:schemeClr>
              </a:solidFill>
              <a:latin typeface="+mn-lt"/>
              <a:cs typeface="+mn-cs"/>
            </a:endParaRPr>
          </a:p>
        </p:txBody>
      </p:sp>
      <p:sp>
        <p:nvSpPr>
          <p:cNvPr id="10" name="Symbol zastępczy zawartości 2"/>
          <p:cNvSpPr txBox="1">
            <a:spLocks/>
          </p:cNvSpPr>
          <p:nvPr/>
        </p:nvSpPr>
        <p:spPr>
          <a:xfrm>
            <a:off x="1115616" y="980728"/>
            <a:ext cx="8028384" cy="3671887"/>
          </a:xfrm>
          <a:prstGeom prst="rect">
            <a:avLst/>
          </a:prstGeom>
        </p:spPr>
        <p:txBody>
          <a:bodyPr/>
          <a:lstStyle/>
          <a:p>
            <a:pPr marL="365125" lvl="0" indent="-282575" eaLnBrk="0" hangingPunct="0">
              <a:spcAft>
                <a:spcPts val="1200"/>
              </a:spcAft>
              <a:buClr>
                <a:schemeClr val="accent1"/>
              </a:buClr>
              <a:buSzPct val="80000"/>
              <a:buFont typeface="Wingdings 2" pitchFamily="18" charset="2"/>
              <a:buChar char=""/>
              <a:defRPr/>
            </a:pPr>
            <a:r>
              <a:rPr kumimoji="0" lang="pl-PL" sz="2100" b="0" i="0" u="none" strike="noStrike" kern="1200" cap="none" spc="0" normalizeH="0" baseline="0" noProof="0" dirty="0" smtClean="0">
                <a:ln>
                  <a:noFill/>
                </a:ln>
                <a:solidFill>
                  <a:schemeClr val="tx1"/>
                </a:solidFill>
                <a:effectLst/>
                <a:uLnTx/>
                <a:uFillTx/>
                <a:latin typeface="Calibri" pitchFamily="34" charset="0"/>
              </a:rPr>
              <a:t>For a </a:t>
            </a:r>
            <a:r>
              <a:rPr kumimoji="0" lang="pl-PL" sz="2100" b="0" i="0" u="none" strike="noStrike" kern="1200" cap="none" spc="0" normalizeH="0" baseline="0" noProof="0" dirty="0" err="1" smtClean="0">
                <a:ln>
                  <a:noFill/>
                </a:ln>
                <a:solidFill>
                  <a:schemeClr val="tx1"/>
                </a:solidFill>
                <a:effectLst/>
                <a:uLnTx/>
                <a:uFillTx/>
                <a:latin typeface="Calibri" pitchFamily="34" charset="0"/>
              </a:rPr>
              <a:t>given</a:t>
            </a:r>
            <a:r>
              <a:rPr kumimoji="0" lang="pl-PL" sz="2100" b="0" i="0" u="none" strike="noStrike" kern="1200" cap="none" spc="0" normalizeH="0" baseline="0" noProof="0" dirty="0" smtClean="0">
                <a:ln>
                  <a:noFill/>
                </a:ln>
                <a:solidFill>
                  <a:schemeClr val="tx1"/>
                </a:solidFill>
                <a:effectLst/>
                <a:uLnTx/>
                <a:uFillTx/>
                <a:latin typeface="Calibri" pitchFamily="34" charset="0"/>
              </a:rPr>
              <a:t> </a:t>
            </a:r>
            <a:r>
              <a:rPr lang="pl-PL" sz="2100" dirty="0" err="1" smtClean="0">
                <a:latin typeface="Calibri" pitchFamily="34" charset="0"/>
              </a:rPr>
              <a:t>conductor</a:t>
            </a:r>
            <a:r>
              <a:rPr lang="pl-PL" sz="2100" dirty="0" smtClean="0">
                <a:latin typeface="Calibri" pitchFamily="34" charset="0"/>
              </a:rPr>
              <a:t> and </a:t>
            </a:r>
            <a:r>
              <a:rPr kumimoji="0" lang="pl-PL" sz="2100" b="0" i="0" u="none" strike="noStrike" kern="1200" cap="none" spc="0" normalizeH="0" baseline="0" noProof="0" dirty="0" err="1" smtClean="0">
                <a:ln>
                  <a:noFill/>
                </a:ln>
                <a:solidFill>
                  <a:schemeClr val="tx1"/>
                </a:solidFill>
                <a:effectLst/>
                <a:uLnTx/>
                <a:uFillTx/>
                <a:latin typeface="Calibri" pitchFamily="34" charset="0"/>
              </a:rPr>
              <a:t>each</a:t>
            </a:r>
            <a:r>
              <a:rPr kumimoji="0" lang="pl-PL" sz="2100" b="0" i="0" u="none" strike="noStrike" kern="1200" cap="none" spc="0" normalizeH="0" baseline="0" noProof="0" dirty="0" smtClean="0">
                <a:ln>
                  <a:noFill/>
                </a:ln>
                <a:solidFill>
                  <a:schemeClr val="tx1"/>
                </a:solidFill>
                <a:effectLst/>
                <a:uLnTx/>
                <a:uFillTx/>
                <a:latin typeface="Calibri" pitchFamily="34" charset="0"/>
              </a:rPr>
              <a:t> </a:t>
            </a:r>
            <a:r>
              <a:rPr kumimoji="0" lang="pl-PL" sz="2100" b="0" i="0" u="none" strike="noStrike" kern="1200" cap="none" spc="0" normalizeH="0" baseline="0" noProof="0" dirty="0" err="1" smtClean="0">
                <a:ln>
                  <a:noFill/>
                </a:ln>
                <a:solidFill>
                  <a:schemeClr val="tx1"/>
                </a:solidFill>
                <a:effectLst/>
                <a:uLnTx/>
                <a:uFillTx/>
                <a:latin typeface="Calibri" pitchFamily="34" charset="0"/>
              </a:rPr>
              <a:t>pair</a:t>
            </a:r>
            <a:r>
              <a:rPr kumimoji="0" lang="pl-PL" sz="2100" b="0" i="0" u="none" strike="noStrike" kern="1200" cap="none" spc="0" normalizeH="0" noProof="0" dirty="0" smtClean="0">
                <a:ln>
                  <a:noFill/>
                </a:ln>
                <a:solidFill>
                  <a:schemeClr val="tx1"/>
                </a:solidFill>
                <a:effectLst/>
                <a:uLnTx/>
                <a:uFillTx/>
                <a:latin typeface="Calibri" pitchFamily="34" charset="0"/>
              </a:rPr>
              <a:t> of </a:t>
            </a:r>
            <a:r>
              <a:rPr kumimoji="0" lang="pl-PL" sz="2100" b="0" i="0" u="none" strike="noStrike" kern="1200" cap="none" spc="0" normalizeH="0" noProof="0" dirty="0" err="1" smtClean="0">
                <a:ln>
                  <a:noFill/>
                </a:ln>
                <a:solidFill>
                  <a:schemeClr val="tx1"/>
                </a:solidFill>
                <a:effectLst/>
                <a:uLnTx/>
                <a:uFillTx/>
                <a:latin typeface="Calibri" pitchFamily="34" charset="0"/>
              </a:rPr>
              <a:t>values</a:t>
            </a:r>
            <a:r>
              <a:rPr kumimoji="0" lang="pl-PL" sz="2100" b="0" i="0" u="none" strike="noStrike" kern="1200" cap="none" spc="0" normalizeH="0" noProof="0" dirty="0" smtClean="0">
                <a:ln>
                  <a:noFill/>
                </a:ln>
                <a:solidFill>
                  <a:schemeClr val="tx1"/>
                </a:solidFill>
                <a:effectLst/>
                <a:uLnTx/>
                <a:uFillTx/>
                <a:latin typeface="Calibri" pitchFamily="34" charset="0"/>
              </a:rPr>
              <a:t> </a:t>
            </a:r>
            <a:r>
              <a:rPr kumimoji="0" lang="pl-PL" sz="2100" b="0" i="0" u="none" strike="noStrike" kern="1200" cap="none" spc="0" normalizeH="0" noProof="0" dirty="0" smtClean="0">
                <a:ln>
                  <a:noFill/>
                </a:ln>
                <a:solidFill>
                  <a:srgbClr val="0000FF"/>
                </a:solidFill>
                <a:effectLst/>
                <a:uLnTx/>
                <a:uFillTx/>
                <a:latin typeface="Calibri" pitchFamily="34" charset="0"/>
              </a:rPr>
              <a:t>(</a:t>
            </a:r>
            <a:r>
              <a:rPr lang="pl-PL" sz="2100" dirty="0" smtClean="0">
                <a:solidFill>
                  <a:srgbClr val="0000FF"/>
                </a:solidFill>
                <a:latin typeface="Calibri" pitchFamily="34" charset="0"/>
              </a:rPr>
              <a:t>T</a:t>
            </a:r>
            <a:r>
              <a:rPr lang="pl-PL" sz="2100" baseline="-25000" dirty="0" smtClean="0">
                <a:solidFill>
                  <a:srgbClr val="0000FF"/>
                </a:solidFill>
                <a:latin typeface="Calibri" pitchFamily="34" charset="0"/>
              </a:rPr>
              <a:t>in</a:t>
            </a:r>
            <a:r>
              <a:rPr lang="pl-PL" sz="2100" dirty="0" smtClean="0">
                <a:solidFill>
                  <a:srgbClr val="0000FF"/>
                </a:solidFill>
                <a:latin typeface="Calibri" pitchFamily="34" charset="0"/>
              </a:rPr>
              <a:t>, </a:t>
            </a:r>
            <a:r>
              <a:rPr lang="pl-PL" sz="2100" dirty="0" err="1" smtClean="0">
                <a:solidFill>
                  <a:srgbClr val="0000FF"/>
                </a:solidFill>
                <a:latin typeface="Symbol" pitchFamily="18" charset="2"/>
              </a:rPr>
              <a:t>D</a:t>
            </a:r>
            <a:r>
              <a:rPr lang="pl-PL" sz="2100" dirty="0" err="1" smtClean="0">
                <a:solidFill>
                  <a:srgbClr val="0000FF"/>
                </a:solidFill>
                <a:latin typeface="Calibri" pitchFamily="34" charset="0"/>
              </a:rPr>
              <a:t>p</a:t>
            </a:r>
            <a:r>
              <a:rPr lang="pl-PL" sz="2100" dirty="0" smtClean="0">
                <a:solidFill>
                  <a:srgbClr val="0000FF"/>
                </a:solidFill>
                <a:latin typeface="Calibri" pitchFamily="34" charset="0"/>
              </a:rPr>
              <a:t>) </a:t>
            </a:r>
            <a:r>
              <a:rPr lang="pl-PL" sz="2100" dirty="0" smtClean="0">
                <a:latin typeface="Calibri" pitchFamily="34" charset="0"/>
              </a:rPr>
              <a:t>we </a:t>
            </a:r>
            <a:r>
              <a:rPr lang="pl-PL" sz="2100" dirty="0" err="1" smtClean="0">
                <a:latin typeface="Calibri" pitchFamily="34" charset="0"/>
              </a:rPr>
              <a:t>calculated</a:t>
            </a:r>
            <a:r>
              <a:rPr lang="pl-PL" sz="2100" dirty="0" smtClean="0">
                <a:latin typeface="Calibri" pitchFamily="34" charset="0"/>
              </a:rPr>
              <a:t> </a:t>
            </a:r>
            <a:r>
              <a:rPr lang="pl-PL" sz="2100" dirty="0" err="1" smtClean="0">
                <a:latin typeface="Calibri" pitchFamily="34" charset="0"/>
              </a:rPr>
              <a:t>the</a:t>
            </a:r>
            <a:r>
              <a:rPr lang="pl-PL" sz="2100" dirty="0" smtClean="0">
                <a:latin typeface="Calibri" pitchFamily="34" charset="0"/>
              </a:rPr>
              <a:t> mass </a:t>
            </a:r>
            <a:r>
              <a:rPr lang="pl-PL" sz="2100" dirty="0" err="1" smtClean="0">
                <a:latin typeface="Calibri" pitchFamily="34" charset="0"/>
              </a:rPr>
              <a:t>flow</a:t>
            </a:r>
            <a:r>
              <a:rPr lang="pl-PL" sz="2100" dirty="0" smtClean="0">
                <a:latin typeface="Calibri" pitchFamily="34" charset="0"/>
              </a:rPr>
              <a:t> </a:t>
            </a:r>
            <a:r>
              <a:rPr lang="pl-PL" sz="2100" dirty="0" err="1" smtClean="0">
                <a:latin typeface="Calibri" pitchFamily="34" charset="0"/>
              </a:rPr>
              <a:t>rate</a:t>
            </a:r>
            <a:r>
              <a:rPr lang="pl-PL" sz="2100" dirty="0" smtClean="0">
                <a:latin typeface="Calibri" pitchFamily="34" charset="0"/>
              </a:rPr>
              <a:t> </a:t>
            </a:r>
            <a:r>
              <a:rPr lang="pl-PL" sz="2100" dirty="0" err="1" smtClean="0">
                <a:latin typeface="Calibri" pitchFamily="34" charset="0"/>
              </a:rPr>
              <a:t>in</a:t>
            </a:r>
            <a:r>
              <a:rPr lang="pl-PL" sz="2100" dirty="0" smtClean="0">
                <a:latin typeface="Calibri" pitchFamily="34" charset="0"/>
              </a:rPr>
              <a:t> </a:t>
            </a:r>
            <a:r>
              <a:rPr lang="pl-PL" sz="2100" dirty="0" err="1" smtClean="0">
                <a:latin typeface="Calibri" pitchFamily="34" charset="0"/>
              </a:rPr>
              <a:t>each</a:t>
            </a:r>
            <a:r>
              <a:rPr lang="pl-PL" sz="2100" dirty="0" smtClean="0">
                <a:latin typeface="Calibri" pitchFamily="34" charset="0"/>
              </a:rPr>
              <a:t> channel of </a:t>
            </a:r>
            <a:r>
              <a:rPr lang="pl-PL" sz="2100" dirty="0" err="1" smtClean="0">
                <a:latin typeface="Calibri" pitchFamily="34" charset="0"/>
              </a:rPr>
              <a:t>flow</a:t>
            </a:r>
            <a:r>
              <a:rPr lang="pl-PL" sz="2100" dirty="0" smtClean="0">
                <a:latin typeface="Calibri" pitchFamily="34" charset="0"/>
              </a:rPr>
              <a:t>, as </a:t>
            </a:r>
            <a:r>
              <a:rPr lang="pl-PL" sz="2100" dirty="0" err="1" smtClean="0">
                <a:latin typeface="Calibri" pitchFamily="34" charset="0"/>
              </a:rPr>
              <a:t>well</a:t>
            </a:r>
            <a:r>
              <a:rPr lang="pl-PL" sz="2100" dirty="0" smtClean="0">
                <a:latin typeface="Calibri" pitchFamily="34" charset="0"/>
              </a:rPr>
              <a:t> as </a:t>
            </a:r>
            <a:r>
              <a:rPr lang="pl-PL" sz="2100" dirty="0" err="1" smtClean="0">
                <a:latin typeface="Calibri" pitchFamily="34" charset="0"/>
              </a:rPr>
              <a:t>the</a:t>
            </a:r>
            <a:r>
              <a:rPr lang="pl-PL" sz="2100" dirty="0" smtClean="0">
                <a:latin typeface="Calibri" pitchFamily="34" charset="0"/>
              </a:rPr>
              <a:t> </a:t>
            </a:r>
            <a:r>
              <a:rPr lang="pl-PL" sz="2100" dirty="0" err="1" smtClean="0">
                <a:latin typeface="Calibri" pitchFamily="34" charset="0"/>
              </a:rPr>
              <a:t>temperature</a:t>
            </a:r>
            <a:r>
              <a:rPr lang="pl-PL" sz="2100" dirty="0" smtClean="0">
                <a:latin typeface="Calibri" pitchFamily="34" charset="0"/>
              </a:rPr>
              <a:t>, </a:t>
            </a:r>
            <a:r>
              <a:rPr lang="pl-PL" sz="2100" dirty="0" err="1" smtClean="0">
                <a:latin typeface="Calibri" pitchFamily="34" charset="0"/>
              </a:rPr>
              <a:t>pressure</a:t>
            </a:r>
            <a:r>
              <a:rPr lang="pl-PL" sz="2100" dirty="0" smtClean="0">
                <a:latin typeface="Calibri" pitchFamily="34" charset="0"/>
              </a:rPr>
              <a:t>, </a:t>
            </a:r>
            <a:r>
              <a:rPr lang="pl-PL" sz="2100" dirty="0" err="1" smtClean="0">
                <a:latin typeface="Calibri" pitchFamily="34" charset="0"/>
              </a:rPr>
              <a:t>T</a:t>
            </a:r>
            <a:r>
              <a:rPr lang="pl-PL" sz="2100" baseline="-25000" dirty="0" err="1" smtClean="0">
                <a:latin typeface="Calibri" pitchFamily="34" charset="0"/>
              </a:rPr>
              <a:t>cs</a:t>
            </a:r>
            <a:r>
              <a:rPr lang="pl-PL" sz="2100" dirty="0" smtClean="0">
                <a:latin typeface="Calibri" pitchFamily="34" charset="0"/>
              </a:rPr>
              <a:t> and </a:t>
            </a:r>
            <a:r>
              <a:rPr lang="pl-PL" sz="2100" dirty="0" err="1" smtClean="0">
                <a:latin typeface="Symbol" pitchFamily="18" charset="2"/>
              </a:rPr>
              <a:t>D</a:t>
            </a:r>
            <a:r>
              <a:rPr lang="pl-PL" sz="2100" dirty="0" err="1" smtClean="0">
                <a:latin typeface="Calibri" pitchFamily="34" charset="0"/>
              </a:rPr>
              <a:t>T</a:t>
            </a:r>
            <a:r>
              <a:rPr lang="pl-PL" sz="2100" baseline="-25000" dirty="0" err="1" smtClean="0">
                <a:latin typeface="Calibri" pitchFamily="34" charset="0"/>
              </a:rPr>
              <a:t>marg</a:t>
            </a:r>
            <a:r>
              <a:rPr lang="pl-PL" sz="2100" dirty="0" smtClean="0">
                <a:latin typeface="Calibri" pitchFamily="34" charset="0"/>
              </a:rPr>
              <a:t> profile </a:t>
            </a:r>
            <a:r>
              <a:rPr lang="pl-PL" sz="2100" dirty="0" err="1" smtClean="0">
                <a:latin typeface="Calibri" pitchFamily="34" charset="0"/>
              </a:rPr>
              <a:t>along</a:t>
            </a:r>
            <a:r>
              <a:rPr lang="pl-PL" sz="2100" dirty="0" smtClean="0">
                <a:latin typeface="Calibri" pitchFamily="34" charset="0"/>
              </a:rPr>
              <a:t> </a:t>
            </a:r>
            <a:r>
              <a:rPr lang="pl-PL" sz="2100" dirty="0" err="1" smtClean="0">
                <a:latin typeface="Calibri" pitchFamily="34" charset="0"/>
              </a:rPr>
              <a:t>the</a:t>
            </a:r>
            <a:r>
              <a:rPr lang="pl-PL" sz="2100" dirty="0" smtClean="0">
                <a:latin typeface="Calibri" pitchFamily="34" charset="0"/>
              </a:rPr>
              <a:t> </a:t>
            </a:r>
            <a:r>
              <a:rPr lang="pl-PL" sz="2100" dirty="0" err="1" smtClean="0">
                <a:latin typeface="Calibri" pitchFamily="34" charset="0"/>
              </a:rPr>
              <a:t>conductor</a:t>
            </a:r>
            <a:r>
              <a:rPr lang="pl-PL" sz="2100" dirty="0" smtClean="0">
                <a:latin typeface="Calibri" pitchFamily="34" charset="0"/>
              </a:rPr>
              <a:t>.</a:t>
            </a:r>
            <a:endParaRPr kumimoji="0" lang="pl-PL" sz="2100" b="0" i="0" u="none" strike="noStrike" kern="1200" cap="none" spc="0" normalizeH="0" noProof="0" dirty="0" smtClean="0">
              <a:ln>
                <a:noFill/>
              </a:ln>
              <a:effectLst/>
              <a:uLnTx/>
              <a:uFillTx/>
              <a:latin typeface="Calibri" pitchFamily="34" charset="0"/>
            </a:endParaRPr>
          </a:p>
          <a:p>
            <a:pPr marL="365125" lvl="0" indent="-282575" eaLnBrk="0" hangingPunct="0">
              <a:spcAft>
                <a:spcPts val="1200"/>
              </a:spcAft>
              <a:buClr>
                <a:schemeClr val="accent1"/>
              </a:buClr>
              <a:buSzPct val="80000"/>
              <a:buFont typeface="Wingdings 2" pitchFamily="18" charset="2"/>
              <a:buChar char=""/>
              <a:defRPr/>
            </a:pPr>
            <a:r>
              <a:rPr kumimoji="0" lang="pl-PL" sz="2100" b="0" i="0" u="none" strike="noStrike" kern="1200" cap="none" spc="0" normalizeH="0" baseline="0" noProof="0" dirty="0" smtClean="0">
                <a:ln>
                  <a:noFill/>
                </a:ln>
                <a:solidFill>
                  <a:schemeClr val="tx1"/>
                </a:solidFill>
                <a:effectLst/>
                <a:uLnTx/>
                <a:uFillTx/>
                <a:latin typeface="Calibri" pitchFamily="34" charset="0"/>
              </a:rPr>
              <a:t>Minimum of </a:t>
            </a:r>
            <a:r>
              <a:rPr lang="pl-PL" sz="2100" dirty="0" err="1" smtClean="0">
                <a:latin typeface="Symbol" pitchFamily="18" charset="2"/>
              </a:rPr>
              <a:t>D</a:t>
            </a:r>
            <a:r>
              <a:rPr lang="pl-PL" sz="2100" dirty="0" err="1" smtClean="0">
                <a:latin typeface="Calibri" pitchFamily="34" charset="0"/>
              </a:rPr>
              <a:t>T</a:t>
            </a:r>
            <a:r>
              <a:rPr lang="pl-PL" sz="2100" baseline="-25000" dirty="0" err="1" smtClean="0">
                <a:latin typeface="Calibri" pitchFamily="34" charset="0"/>
              </a:rPr>
              <a:t>marg</a:t>
            </a:r>
            <a:r>
              <a:rPr lang="pl-PL" sz="2100" dirty="0" smtClean="0">
                <a:latin typeface="Calibri" pitchFamily="34" charset="0"/>
              </a:rPr>
              <a:t> was </a:t>
            </a:r>
            <a:r>
              <a:rPr lang="pl-PL" sz="2100" dirty="0" err="1" smtClean="0">
                <a:latin typeface="Calibri" pitchFamily="34" charset="0"/>
              </a:rPr>
              <a:t>found</a:t>
            </a:r>
            <a:endParaRPr lang="pl-PL" sz="2100" dirty="0" smtClean="0">
              <a:latin typeface="Calibri" pitchFamily="34" charset="0"/>
            </a:endParaRPr>
          </a:p>
          <a:p>
            <a:pPr marL="365125" lvl="0" indent="-282575" eaLnBrk="0" hangingPunct="0">
              <a:spcAft>
                <a:spcPts val="1200"/>
              </a:spcAft>
              <a:buClr>
                <a:schemeClr val="accent1"/>
              </a:buClr>
              <a:buSzPct val="80000"/>
              <a:buFont typeface="Wingdings 2" pitchFamily="18" charset="2"/>
              <a:buChar char=""/>
              <a:defRPr/>
            </a:pPr>
            <a:r>
              <a:rPr lang="pl-PL" sz="2100" dirty="0" smtClean="0">
                <a:latin typeface="Calibri" pitchFamily="34" charset="0"/>
              </a:rPr>
              <a:t>Power of </a:t>
            </a:r>
            <a:r>
              <a:rPr lang="pl-PL" sz="2100" dirty="0" err="1" smtClean="0">
                <a:latin typeface="Calibri" pitchFamily="34" charset="0"/>
              </a:rPr>
              <a:t>the</a:t>
            </a:r>
            <a:r>
              <a:rPr lang="pl-PL" sz="2100" dirty="0" smtClean="0">
                <a:latin typeface="Calibri" pitchFamily="34" charset="0"/>
              </a:rPr>
              <a:t> </a:t>
            </a:r>
            <a:r>
              <a:rPr lang="pl-PL" sz="2100" dirty="0" err="1" smtClean="0">
                <a:latin typeface="Calibri" pitchFamily="34" charset="0"/>
              </a:rPr>
              <a:t>ideal</a:t>
            </a:r>
            <a:r>
              <a:rPr lang="pl-PL" sz="2100" dirty="0" smtClean="0">
                <a:latin typeface="Calibri" pitchFamily="34" charset="0"/>
              </a:rPr>
              <a:t> (Carnot) </a:t>
            </a:r>
            <a:r>
              <a:rPr lang="pl-PL" sz="2100" dirty="0" err="1" smtClean="0">
                <a:latin typeface="Calibri" pitchFamily="34" charset="0"/>
              </a:rPr>
              <a:t>refrigerator</a:t>
            </a:r>
            <a:r>
              <a:rPr lang="pl-PL" sz="2100" dirty="0" smtClean="0">
                <a:latin typeface="Calibri" pitchFamily="34" charset="0"/>
              </a:rPr>
              <a:t> </a:t>
            </a:r>
            <a:r>
              <a:rPr lang="pl-PL" sz="2100" dirty="0" err="1" smtClean="0">
                <a:latin typeface="Calibri" pitchFamily="34" charset="0"/>
              </a:rPr>
              <a:t>necessary</a:t>
            </a:r>
            <a:r>
              <a:rPr lang="pl-PL" sz="2100" dirty="0" smtClean="0">
                <a:latin typeface="Calibri" pitchFamily="34" charset="0"/>
              </a:rPr>
              <a:t> to </a:t>
            </a:r>
            <a:r>
              <a:rPr lang="pl-PL" sz="2100" dirty="0" err="1" smtClean="0">
                <a:latin typeface="Calibri" pitchFamily="34" charset="0"/>
              </a:rPr>
              <a:t>cool</a:t>
            </a:r>
            <a:r>
              <a:rPr lang="pl-PL" sz="2100" dirty="0" smtClean="0">
                <a:latin typeface="Calibri" pitchFamily="34" charset="0"/>
              </a:rPr>
              <a:t> </a:t>
            </a:r>
            <a:r>
              <a:rPr lang="pl-PL" sz="2100" dirty="0" err="1" smtClean="0">
                <a:latin typeface="Calibri" pitchFamily="34" charset="0"/>
              </a:rPr>
              <a:t>the</a:t>
            </a:r>
            <a:r>
              <a:rPr lang="pl-PL" sz="2100" dirty="0" smtClean="0">
                <a:latin typeface="Calibri" pitchFamily="34" charset="0"/>
              </a:rPr>
              <a:t> </a:t>
            </a:r>
            <a:r>
              <a:rPr lang="pl-PL" sz="2100" dirty="0" err="1" smtClean="0">
                <a:latin typeface="Calibri" pitchFamily="34" charset="0"/>
              </a:rPr>
              <a:t>conductor</a:t>
            </a:r>
            <a:r>
              <a:rPr lang="pl-PL" sz="2100" dirty="0" smtClean="0">
                <a:latin typeface="Calibri" pitchFamily="34" charset="0"/>
              </a:rPr>
              <a:t> was </a:t>
            </a:r>
            <a:r>
              <a:rPr lang="pl-PL" sz="2100" dirty="0" err="1" smtClean="0">
                <a:latin typeface="Calibri" pitchFamily="34" charset="0"/>
              </a:rPr>
              <a:t>calculated</a:t>
            </a:r>
            <a:r>
              <a:rPr lang="pl-PL" sz="2100" dirty="0" smtClean="0">
                <a:latin typeface="Calibri" pitchFamily="34" charset="0"/>
              </a:rPr>
              <a:t> as:</a:t>
            </a:r>
          </a:p>
          <a:p>
            <a:pPr marL="365125" lvl="0" indent="-282575" eaLnBrk="0" hangingPunct="0">
              <a:spcAft>
                <a:spcPts val="1200"/>
              </a:spcAft>
              <a:buClr>
                <a:schemeClr val="accent1"/>
              </a:buClr>
              <a:buSzPct val="80000"/>
              <a:buFont typeface="Wingdings 2" pitchFamily="18" charset="2"/>
              <a:buChar char=""/>
              <a:defRPr/>
            </a:pPr>
            <a:endParaRPr kumimoji="0" lang="pl-PL" sz="2100" b="0" i="0" u="none" strike="noStrike" kern="1200" cap="none" spc="0" normalizeH="0" baseline="0" noProof="0" dirty="0" smtClean="0">
              <a:ln>
                <a:noFill/>
              </a:ln>
              <a:solidFill>
                <a:schemeClr val="tx1"/>
              </a:solidFill>
              <a:effectLst/>
              <a:uLnTx/>
              <a:uFillTx/>
              <a:latin typeface="Calibri" pitchFamily="34" charset="0"/>
            </a:endParaRPr>
          </a:p>
          <a:p>
            <a:pPr marL="365125" lvl="0" indent="-282575" eaLnBrk="0" hangingPunct="0">
              <a:spcBef>
                <a:spcPts val="600"/>
              </a:spcBef>
              <a:spcAft>
                <a:spcPts val="1200"/>
              </a:spcAft>
              <a:buClr>
                <a:schemeClr val="accent1"/>
              </a:buClr>
              <a:buSzPct val="80000"/>
              <a:buFont typeface="Wingdings 2" pitchFamily="18" charset="2"/>
              <a:buChar char=""/>
              <a:defRPr/>
            </a:pPr>
            <a:r>
              <a:rPr lang="pl-PL" sz="2100" dirty="0" smtClean="0">
                <a:latin typeface="Calibri" pitchFamily="34" charset="0"/>
              </a:rPr>
              <a:t>As </a:t>
            </a:r>
            <a:r>
              <a:rPr lang="pl-PL" sz="2100" dirty="0" err="1" smtClean="0">
                <a:latin typeface="Calibri" pitchFamily="34" charset="0"/>
              </a:rPr>
              <a:t>requested</a:t>
            </a:r>
            <a:r>
              <a:rPr lang="pl-PL" sz="2100" dirty="0" smtClean="0">
                <a:latin typeface="Calibri" pitchFamily="34" charset="0"/>
              </a:rPr>
              <a:t> by </a:t>
            </a:r>
            <a:r>
              <a:rPr lang="pl-PL" sz="2100" dirty="0" err="1" smtClean="0">
                <a:latin typeface="Calibri" pitchFamily="34" charset="0"/>
              </a:rPr>
              <a:t>the</a:t>
            </a:r>
            <a:r>
              <a:rPr lang="pl-PL" sz="2100" dirty="0" smtClean="0">
                <a:latin typeface="Calibri" pitchFamily="34" charset="0"/>
              </a:rPr>
              <a:t> CEA team, </a:t>
            </a:r>
            <a:r>
              <a:rPr lang="pl-PL" sz="2100" dirty="0" err="1" smtClean="0">
                <a:latin typeface="Calibri" pitchFamily="34" charset="0"/>
              </a:rPr>
              <a:t>the</a:t>
            </a:r>
            <a:r>
              <a:rPr lang="pl-PL" sz="2100" dirty="0" smtClean="0">
                <a:latin typeface="Calibri" pitchFamily="34" charset="0"/>
              </a:rPr>
              <a:t> </a:t>
            </a:r>
            <a:r>
              <a:rPr lang="pl-PL" sz="2100" dirty="0" err="1" smtClean="0">
                <a:latin typeface="Calibri" pitchFamily="34" charset="0"/>
              </a:rPr>
              <a:t>analysis</a:t>
            </a:r>
            <a:r>
              <a:rPr lang="pl-PL" sz="2100" dirty="0" smtClean="0">
                <a:latin typeface="Calibri" pitchFamily="34" charset="0"/>
              </a:rPr>
              <a:t> was </a:t>
            </a:r>
            <a:r>
              <a:rPr lang="pl-PL" sz="2100" dirty="0" err="1" smtClean="0">
                <a:latin typeface="Calibri" pitchFamily="34" charset="0"/>
              </a:rPr>
              <a:t>performed</a:t>
            </a:r>
            <a:r>
              <a:rPr lang="pl-PL" sz="2100" dirty="0" smtClean="0">
                <a:latin typeface="Calibri" pitchFamily="34" charset="0"/>
              </a:rPr>
              <a:t>:</a:t>
            </a:r>
          </a:p>
          <a:p>
            <a:pPr marL="822325" lvl="1" indent="-282575" eaLnBrk="0" hangingPunct="0">
              <a:spcAft>
                <a:spcPts val="1200"/>
              </a:spcAft>
              <a:buClr>
                <a:srgbClr val="C00000"/>
              </a:buClr>
              <a:buSzPct val="80000"/>
              <a:buFont typeface="Wingdings" pitchFamily="2" charset="2"/>
              <a:buChar char="Ø"/>
              <a:defRPr/>
            </a:pPr>
            <a:r>
              <a:rPr lang="pl-PL" sz="2000" dirty="0" smtClean="0">
                <a:latin typeface="Calibri" pitchFamily="34" charset="0"/>
              </a:rPr>
              <a:t>for </a:t>
            </a:r>
            <a:r>
              <a:rPr lang="pl-PL" sz="2000" dirty="0" err="1" smtClean="0">
                <a:latin typeface="Calibri" pitchFamily="34" charset="0"/>
              </a:rPr>
              <a:t>all</a:t>
            </a:r>
            <a:r>
              <a:rPr lang="pl-PL" sz="2000" dirty="0" smtClean="0">
                <a:latin typeface="Calibri" pitchFamily="34" charset="0"/>
              </a:rPr>
              <a:t> </a:t>
            </a:r>
            <a:r>
              <a:rPr lang="pl-PL" sz="2000" dirty="0" err="1" smtClean="0">
                <a:latin typeface="Calibri" pitchFamily="34" charset="0"/>
              </a:rPr>
              <a:t>conductors</a:t>
            </a:r>
            <a:r>
              <a:rPr lang="pl-PL" sz="2000" dirty="0" smtClean="0">
                <a:latin typeface="Calibri" pitchFamily="34" charset="0"/>
              </a:rPr>
              <a:t> </a:t>
            </a:r>
            <a:r>
              <a:rPr lang="pl-PL" sz="2000" dirty="0" err="1" smtClean="0">
                <a:latin typeface="Calibri" pitchFamily="34" charset="0"/>
              </a:rPr>
              <a:t>in</a:t>
            </a:r>
            <a:r>
              <a:rPr lang="pl-PL"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SL </a:t>
            </a:r>
            <a:r>
              <a:rPr lang="pl-PL" sz="2000" dirty="0" err="1" smtClean="0">
                <a:latin typeface="Calibri" pitchFamily="34" charset="0"/>
              </a:rPr>
              <a:t>wound</a:t>
            </a:r>
            <a:r>
              <a:rPr lang="pl-PL" sz="2000" dirty="0" smtClean="0">
                <a:latin typeface="Calibri" pitchFamily="34" charset="0"/>
              </a:rPr>
              <a:t> WP#1  </a:t>
            </a:r>
          </a:p>
          <a:p>
            <a:pPr marL="822325" lvl="1" indent="-282575" eaLnBrk="0" hangingPunct="0">
              <a:spcAft>
                <a:spcPts val="1200"/>
              </a:spcAft>
              <a:buClr>
                <a:srgbClr val="C00000"/>
              </a:buClr>
              <a:buSzPct val="80000"/>
              <a:buFont typeface="Wingdings" pitchFamily="2" charset="2"/>
              <a:buChar char="Ø"/>
              <a:defRPr/>
            </a:pPr>
            <a:r>
              <a:rPr lang="pl-PL" sz="2000" dirty="0" smtClean="0">
                <a:latin typeface="Calibri" pitchFamily="34" charset="0"/>
              </a:rPr>
              <a:t>for </a:t>
            </a:r>
            <a:r>
              <a:rPr lang="pl-PL" sz="2000" dirty="0" err="1" smtClean="0">
                <a:latin typeface="Calibri" pitchFamily="34" charset="0"/>
              </a:rPr>
              <a:t>the</a:t>
            </a:r>
            <a:r>
              <a:rPr lang="pl-PL" sz="2000" dirty="0" smtClean="0">
                <a:latin typeface="Calibri" pitchFamily="34" charset="0"/>
              </a:rPr>
              <a:t> </a:t>
            </a:r>
            <a:r>
              <a:rPr lang="pl-PL" sz="2000" dirty="0" err="1" smtClean="0">
                <a:latin typeface="Calibri" pitchFamily="34" charset="0"/>
              </a:rPr>
              <a:t>odd</a:t>
            </a:r>
            <a:r>
              <a:rPr lang="pl-PL" sz="2000" dirty="0" smtClean="0">
                <a:latin typeface="Calibri" pitchFamily="34" charset="0"/>
              </a:rPr>
              <a:t> </a:t>
            </a:r>
            <a:r>
              <a:rPr lang="pl-PL" sz="2000" dirty="0" err="1" smtClean="0">
                <a:latin typeface="Calibri" pitchFamily="34" charset="0"/>
              </a:rPr>
              <a:t>conductors</a:t>
            </a:r>
            <a:r>
              <a:rPr lang="pl-PL" sz="2000" dirty="0" smtClean="0">
                <a:latin typeface="Calibri" pitchFamily="34" charset="0"/>
              </a:rPr>
              <a:t>  </a:t>
            </a:r>
            <a:r>
              <a:rPr lang="pl-PL" sz="2000" dirty="0" err="1" smtClean="0">
                <a:latin typeface="Calibri" pitchFamily="34" charset="0"/>
              </a:rPr>
              <a:t>in</a:t>
            </a:r>
            <a:r>
              <a:rPr lang="pl-PL"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DL </a:t>
            </a:r>
            <a:r>
              <a:rPr lang="pl-PL" sz="2000" dirty="0" err="1" smtClean="0">
                <a:latin typeface="Calibri" pitchFamily="34" charset="0"/>
              </a:rPr>
              <a:t>wound</a:t>
            </a:r>
            <a:r>
              <a:rPr lang="pl-PL" sz="2000" dirty="0" smtClean="0">
                <a:latin typeface="Calibri" pitchFamily="34" charset="0"/>
              </a:rPr>
              <a:t> WP#2 </a:t>
            </a:r>
          </a:p>
          <a:p>
            <a:pPr marL="822325" lvl="1" indent="-282575" eaLnBrk="0" hangingPunct="0">
              <a:spcAft>
                <a:spcPts val="1200"/>
              </a:spcAft>
              <a:buClr>
                <a:srgbClr val="C00000"/>
              </a:buClr>
              <a:buSzPct val="80000"/>
              <a:buFont typeface="Wingdings" pitchFamily="2" charset="2"/>
              <a:buChar char="Ø"/>
              <a:defRPr/>
            </a:pPr>
            <a:r>
              <a:rPr lang="pl-PL" sz="2000" dirty="0" smtClean="0">
                <a:latin typeface="Calibri" pitchFamily="34" charset="0"/>
              </a:rPr>
              <a:t>for </a:t>
            </a:r>
            <a:r>
              <a:rPr lang="pl-PL" sz="2000" dirty="0" err="1" smtClean="0">
                <a:latin typeface="Calibri" pitchFamily="34" charset="0"/>
              </a:rPr>
              <a:t>the</a:t>
            </a:r>
            <a:r>
              <a:rPr lang="pl-PL" sz="2000" dirty="0" smtClean="0">
                <a:latin typeface="Calibri" pitchFamily="34" charset="0"/>
              </a:rPr>
              <a:t> single central </a:t>
            </a:r>
            <a:r>
              <a:rPr lang="pl-PL" sz="2000" dirty="0" err="1" smtClean="0">
                <a:latin typeface="Calibri" pitchFamily="34" charset="0"/>
              </a:rPr>
              <a:t>pancake</a:t>
            </a:r>
            <a:r>
              <a:rPr lang="pl-PL" sz="2000" dirty="0" smtClean="0">
                <a:latin typeface="Calibri" pitchFamily="34" charset="0"/>
              </a:rPr>
              <a:t> </a:t>
            </a:r>
            <a:r>
              <a:rPr lang="pl-PL" sz="2000" dirty="0" err="1" smtClean="0">
                <a:latin typeface="Calibri" pitchFamily="34" charset="0"/>
              </a:rPr>
              <a:t>in</a:t>
            </a:r>
            <a:r>
              <a:rPr lang="pl-PL"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DP </a:t>
            </a:r>
            <a:r>
              <a:rPr lang="pl-PL" sz="2000" dirty="0" err="1" smtClean="0">
                <a:latin typeface="Calibri" pitchFamily="34" charset="0"/>
              </a:rPr>
              <a:t>wound</a:t>
            </a:r>
            <a:r>
              <a:rPr lang="pl-PL" sz="2000" dirty="0" smtClean="0">
                <a:latin typeface="Calibri" pitchFamily="34" charset="0"/>
              </a:rPr>
              <a:t> WP#3</a:t>
            </a:r>
            <a:endParaRPr kumimoji="0" lang="pl-PL" sz="2000" b="0" i="0" u="none" strike="noStrike" kern="1200" cap="none" spc="0" normalizeH="0" baseline="0" noProof="0" dirty="0" smtClean="0">
              <a:ln>
                <a:noFill/>
              </a:ln>
              <a:solidFill>
                <a:schemeClr val="tx1"/>
              </a:solidFill>
              <a:effectLst/>
              <a:uLnTx/>
              <a:uFillTx/>
              <a:latin typeface="Calibri" pitchFamily="34" charset="0"/>
            </a:endParaRPr>
          </a:p>
          <a:p>
            <a:pPr marL="639763" marR="0" lvl="1" indent="-236538" algn="l" defTabSz="914400" rtl="0" eaLnBrk="0" fontAlgn="base" latinLnBrk="0" hangingPunct="0">
              <a:lnSpc>
                <a:spcPct val="100000"/>
              </a:lnSpc>
              <a:spcBef>
                <a:spcPct val="0"/>
              </a:spcBef>
              <a:spcAft>
                <a:spcPts val="1200"/>
              </a:spcAft>
              <a:buClr>
                <a:srgbClr val="C00000"/>
              </a:buClr>
              <a:buSzPct val="80000"/>
              <a:tabLst/>
              <a:defRPr/>
            </a:pPr>
            <a:endParaRPr lang="pl-PL" sz="2000" dirty="0" smtClean="0">
              <a:latin typeface="Calibri" pitchFamily="34" charset="0"/>
            </a:endParaRPr>
          </a:p>
          <a:p>
            <a:pPr marL="182563" indent="-236538" eaLnBrk="0" hangingPunct="0">
              <a:spcAft>
                <a:spcPts val="1200"/>
              </a:spcAft>
              <a:buClr>
                <a:srgbClr val="C00000"/>
              </a:buClr>
              <a:buSzPct val="80000"/>
              <a:defRPr/>
            </a:pPr>
            <a:endParaRPr lang="pl-PL" sz="2000" dirty="0" smtClean="0">
              <a:latin typeface="Calibri" pitchFamily="34" charset="0"/>
            </a:endParaRPr>
          </a:p>
          <a:p>
            <a:pPr marL="182563" indent="-236538" eaLnBrk="0" hangingPunct="0">
              <a:spcAft>
                <a:spcPts val="1200"/>
              </a:spcAft>
              <a:buClr>
                <a:srgbClr val="C00000"/>
              </a:buClr>
              <a:buSzPct val="80000"/>
              <a:buFont typeface="Wingdings" pitchFamily="2" charset="2"/>
              <a:buChar char="Ø"/>
              <a:defRPr/>
            </a:pPr>
            <a:endParaRPr kumimoji="0" lang="en-US" sz="2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43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43009" name="Object 1"/>
          <p:cNvGraphicFramePr>
            <a:graphicFrameLocks noChangeAspect="1"/>
          </p:cNvGraphicFramePr>
          <p:nvPr/>
        </p:nvGraphicFramePr>
        <p:xfrm>
          <a:off x="1633289" y="3356992"/>
          <a:ext cx="7115175" cy="519113"/>
        </p:xfrm>
        <a:graphic>
          <a:graphicData uri="http://schemas.openxmlformats.org/presentationml/2006/ole">
            <p:oleObj spid="_x0000_s43009" name="Equation" r:id="rId3" imgW="4191000" imgH="304800" progId="Equation.DSMT4">
              <p:embed/>
            </p:oleObj>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7D416B3A-6C91-432B-B569-95562C432938}" type="slidenum">
              <a:rPr lang="en-US" smtClean="0"/>
              <a:pPr>
                <a:defRPr/>
              </a:pPr>
              <a:t>11</a:t>
            </a:fld>
            <a:endParaRPr lang="en-US"/>
          </a:p>
        </p:txBody>
      </p:sp>
      <p:sp>
        <p:nvSpPr>
          <p:cNvPr id="3" name="Symbol zastępczy numeru slajdu 3"/>
          <p:cNvSpPr txBox="1">
            <a:spLocks/>
          </p:cNvSpPr>
          <p:nvPr/>
        </p:nvSpPr>
        <p:spPr>
          <a:xfrm>
            <a:off x="8613775" y="6305550"/>
            <a:ext cx="457200" cy="476250"/>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29EEBE3D-3902-4910-BB52-F760EF21C284}" type="slidenum">
              <a:rPr kumimoji="0" lang="en-US" sz="12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chemeClr val="bg2">
                  <a:shade val="50000"/>
                  <a:satMod val="200000"/>
                </a:schemeClr>
              </a:solidFill>
              <a:effectLst/>
              <a:uLnTx/>
              <a:uFillTx/>
              <a:latin typeface="+mn-lt"/>
              <a:ea typeface="+mn-ea"/>
              <a:cs typeface="+mn-cs"/>
            </a:endParaRPr>
          </a:p>
        </p:txBody>
      </p:sp>
      <p:sp>
        <p:nvSpPr>
          <p:cNvPr id="4" name="Tytuł 1"/>
          <p:cNvSpPr txBox="1">
            <a:spLocks/>
          </p:cNvSpPr>
          <p:nvPr/>
        </p:nvSpPr>
        <p:spPr bwMode="auto">
          <a:xfrm>
            <a:off x="1116013" y="116632"/>
            <a:ext cx="8208962" cy="792709"/>
          </a:xfrm>
          <a:prstGeom prst="rect">
            <a:avLst/>
          </a:prstGeom>
        </p:spPr>
        <p:txBody>
          <a:bodyPr vert="horz" wrap="square" lIns="91440" tIns="45720" rIns="91440" bIns="45720" numCol="1"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2800" b="1" i="0" u="none" strike="noStrike" kern="1200" cap="none" spc="0" normalizeH="0" baseline="0" noProof="0" dirty="0" err="1" smtClean="0">
                <a:ln>
                  <a:noFill/>
                </a:ln>
                <a:solidFill>
                  <a:srgbClr val="002060"/>
                </a:solidFill>
                <a:effectLst/>
                <a:uLnTx/>
                <a:uFillTx/>
                <a:latin typeface="Arial" pitchFamily="34" charset="0"/>
                <a:ea typeface="+mj-ea"/>
                <a:cs typeface="Arial" pitchFamily="34" charset="0"/>
              </a:rPr>
              <a:t>Results</a:t>
            </a:r>
            <a:r>
              <a:rPr kumimoji="0" lang="pl-PL" sz="2800" b="1"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rPr>
              <a:t>: WP#3 (single central </a:t>
            </a:r>
            <a:r>
              <a:rPr kumimoji="0" lang="pl-PL" sz="2800" b="1" i="0" u="none" strike="noStrike" kern="1200" cap="none" spc="0" normalizeH="0" baseline="0" noProof="0" dirty="0" err="1" smtClean="0">
                <a:ln>
                  <a:noFill/>
                </a:ln>
                <a:solidFill>
                  <a:srgbClr val="002060"/>
                </a:solidFill>
                <a:effectLst/>
                <a:uLnTx/>
                <a:uFillTx/>
                <a:latin typeface="Arial" pitchFamily="34" charset="0"/>
                <a:ea typeface="+mj-ea"/>
                <a:cs typeface="Arial" pitchFamily="34" charset="0"/>
              </a:rPr>
              <a:t>pancake</a:t>
            </a:r>
            <a:r>
              <a:rPr kumimoji="0" lang="pl-PL" sz="2800" b="1"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rPr>
              <a:t>) </a:t>
            </a:r>
            <a:endParaRPr kumimoji="0" lang="en-US" sz="2800" b="1"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endParaRPr>
          </a:p>
        </p:txBody>
      </p:sp>
      <p:pic>
        <p:nvPicPr>
          <p:cNvPr id="69633" name="Picture 1"/>
          <p:cNvPicPr>
            <a:picLocks noChangeAspect="1" noChangeArrowheads="1"/>
          </p:cNvPicPr>
          <p:nvPr/>
        </p:nvPicPr>
        <p:blipFill>
          <a:blip r:embed="rId2" cstate="print"/>
          <a:srcRect/>
          <a:stretch>
            <a:fillRect/>
          </a:stretch>
        </p:blipFill>
        <p:spPr bwMode="auto">
          <a:xfrm>
            <a:off x="1187624" y="764704"/>
            <a:ext cx="3390900" cy="2700338"/>
          </a:xfrm>
          <a:prstGeom prst="rect">
            <a:avLst/>
          </a:prstGeom>
          <a:noFill/>
          <a:ln w="9525">
            <a:noFill/>
            <a:miter lim="800000"/>
            <a:headEnd/>
            <a:tailEnd/>
          </a:ln>
        </p:spPr>
      </p:pic>
      <p:sp>
        <p:nvSpPr>
          <p:cNvPr id="6963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pic>
        <p:nvPicPr>
          <p:cNvPr id="69636" name="Picture 4"/>
          <p:cNvPicPr>
            <a:picLocks noChangeAspect="1" noChangeArrowheads="1"/>
          </p:cNvPicPr>
          <p:nvPr/>
        </p:nvPicPr>
        <p:blipFill>
          <a:blip r:embed="rId3" cstate="print"/>
          <a:srcRect/>
          <a:stretch>
            <a:fillRect/>
          </a:stretch>
        </p:blipFill>
        <p:spPr bwMode="auto">
          <a:xfrm>
            <a:off x="5004048" y="764704"/>
            <a:ext cx="3328988" cy="2700338"/>
          </a:xfrm>
          <a:prstGeom prst="rect">
            <a:avLst/>
          </a:prstGeom>
          <a:noFill/>
          <a:ln w="9525">
            <a:noFill/>
            <a:miter lim="800000"/>
            <a:headEnd/>
            <a:tailEnd/>
          </a:ln>
        </p:spPr>
      </p:pic>
      <p:pic>
        <p:nvPicPr>
          <p:cNvPr id="69637" name="Picture 5"/>
          <p:cNvPicPr>
            <a:picLocks noChangeAspect="1" noChangeArrowheads="1"/>
          </p:cNvPicPr>
          <p:nvPr/>
        </p:nvPicPr>
        <p:blipFill>
          <a:blip r:embed="rId4" cstate="print"/>
          <a:srcRect/>
          <a:stretch>
            <a:fillRect/>
          </a:stretch>
        </p:blipFill>
        <p:spPr bwMode="auto">
          <a:xfrm>
            <a:off x="1272158" y="3501008"/>
            <a:ext cx="3371850" cy="2700338"/>
          </a:xfrm>
          <a:prstGeom prst="rect">
            <a:avLst/>
          </a:prstGeom>
          <a:noFill/>
          <a:ln w="9525">
            <a:noFill/>
            <a:miter lim="800000"/>
            <a:headEnd/>
            <a:tailEnd/>
          </a:ln>
        </p:spPr>
      </p:pic>
      <p:pic>
        <p:nvPicPr>
          <p:cNvPr id="69638" name="Picture 6"/>
          <p:cNvPicPr>
            <a:picLocks noChangeAspect="1" noChangeArrowheads="1"/>
          </p:cNvPicPr>
          <p:nvPr/>
        </p:nvPicPr>
        <p:blipFill>
          <a:blip r:embed="rId5" cstate="print"/>
          <a:srcRect/>
          <a:stretch>
            <a:fillRect/>
          </a:stretch>
        </p:blipFill>
        <p:spPr bwMode="auto">
          <a:xfrm>
            <a:off x="4738687" y="3501008"/>
            <a:ext cx="4405313" cy="2724150"/>
          </a:xfrm>
          <a:prstGeom prst="rect">
            <a:avLst/>
          </a:prstGeom>
          <a:noFill/>
          <a:ln w="9525">
            <a:noFill/>
            <a:miter lim="800000"/>
            <a:headEnd/>
            <a:tailEnd/>
          </a:ln>
        </p:spPr>
      </p:pic>
      <p:sp>
        <p:nvSpPr>
          <p:cNvPr id="15" name="pole tekstowe 14"/>
          <p:cNvSpPr txBox="1"/>
          <p:nvPr/>
        </p:nvSpPr>
        <p:spPr>
          <a:xfrm>
            <a:off x="1043608" y="6211669"/>
            <a:ext cx="8100392" cy="646331"/>
          </a:xfrm>
          <a:prstGeom prst="rect">
            <a:avLst/>
          </a:prstGeom>
          <a:noFill/>
        </p:spPr>
        <p:txBody>
          <a:bodyPr wrap="square" rtlCol="0">
            <a:spAutoFit/>
          </a:bodyPr>
          <a:lstStyle/>
          <a:p>
            <a:r>
              <a:rPr lang="pl-PL" dirty="0" smtClean="0">
                <a:latin typeface="Calibri" pitchFamily="34" charset="0"/>
              </a:rPr>
              <a:t>Total mass </a:t>
            </a:r>
            <a:r>
              <a:rPr lang="pl-PL" dirty="0" err="1" smtClean="0">
                <a:latin typeface="Calibri" pitchFamily="34" charset="0"/>
              </a:rPr>
              <a:t>flow</a:t>
            </a:r>
            <a:r>
              <a:rPr lang="pl-PL" dirty="0" smtClean="0">
                <a:latin typeface="Calibri" pitchFamily="34" charset="0"/>
              </a:rPr>
              <a:t> </a:t>
            </a:r>
            <a:r>
              <a:rPr lang="pl-PL" dirty="0" err="1" smtClean="0">
                <a:latin typeface="Calibri" pitchFamily="34" charset="0"/>
              </a:rPr>
              <a:t>rate</a:t>
            </a:r>
            <a:r>
              <a:rPr lang="pl-PL" dirty="0" smtClean="0">
                <a:latin typeface="Calibri" pitchFamily="34" charset="0"/>
              </a:rPr>
              <a:t> </a:t>
            </a:r>
            <a:r>
              <a:rPr lang="pl-PL" dirty="0" err="1" smtClean="0">
                <a:latin typeface="Calibri" pitchFamily="34" charset="0"/>
              </a:rPr>
              <a:t>in</a:t>
            </a:r>
            <a:r>
              <a:rPr lang="pl-PL" dirty="0" smtClean="0">
                <a:latin typeface="Calibri" pitchFamily="34" charset="0"/>
              </a:rPr>
              <a:t>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whole</a:t>
            </a:r>
            <a:r>
              <a:rPr lang="pl-PL" dirty="0" smtClean="0">
                <a:latin typeface="Calibri" pitchFamily="34" charset="0"/>
              </a:rPr>
              <a:t> WP and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ideal</a:t>
            </a:r>
            <a:r>
              <a:rPr lang="pl-PL" dirty="0" smtClean="0">
                <a:latin typeface="Calibri" pitchFamily="34" charset="0"/>
              </a:rPr>
              <a:t> </a:t>
            </a:r>
            <a:r>
              <a:rPr lang="pl-PL" dirty="0" err="1" smtClean="0">
                <a:latin typeface="Calibri" pitchFamily="34" charset="0"/>
              </a:rPr>
              <a:t>refrigerator</a:t>
            </a:r>
            <a:r>
              <a:rPr lang="pl-PL" dirty="0" smtClean="0">
                <a:latin typeface="Calibri" pitchFamily="34" charset="0"/>
              </a:rPr>
              <a:t> </a:t>
            </a:r>
            <a:r>
              <a:rPr lang="pl-PL" dirty="0" err="1" smtClean="0">
                <a:latin typeface="Calibri" pitchFamily="34" charset="0"/>
              </a:rPr>
              <a:t>power</a:t>
            </a:r>
            <a:r>
              <a:rPr lang="pl-PL" dirty="0" smtClean="0">
                <a:latin typeface="Calibri" pitchFamily="34" charset="0"/>
              </a:rPr>
              <a:t> </a:t>
            </a:r>
            <a:r>
              <a:rPr lang="pl-PL" dirty="0" err="1" smtClean="0">
                <a:latin typeface="Calibri" pitchFamily="34" charset="0"/>
              </a:rPr>
              <a:t>necessary</a:t>
            </a:r>
            <a:r>
              <a:rPr lang="pl-PL" dirty="0" smtClean="0">
                <a:latin typeface="Calibri" pitchFamily="34" charset="0"/>
              </a:rPr>
              <a:t> to </a:t>
            </a:r>
            <a:r>
              <a:rPr lang="pl-PL" dirty="0" err="1" smtClean="0">
                <a:latin typeface="Calibri" pitchFamily="34" charset="0"/>
              </a:rPr>
              <a:t>cool</a:t>
            </a:r>
            <a:r>
              <a:rPr lang="pl-PL" dirty="0" smtClean="0">
                <a:latin typeface="Calibri" pitchFamily="34" charset="0"/>
              </a:rPr>
              <a:t>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whole</a:t>
            </a:r>
            <a:r>
              <a:rPr lang="pl-PL" dirty="0" smtClean="0">
                <a:latin typeface="Calibri" pitchFamily="34" charset="0"/>
              </a:rPr>
              <a:t> WP </a:t>
            </a:r>
            <a:r>
              <a:rPr lang="pl-PL" dirty="0" err="1" smtClean="0">
                <a:latin typeface="Calibri" pitchFamily="34" charset="0"/>
              </a:rPr>
              <a:t>can</a:t>
            </a:r>
            <a:r>
              <a:rPr lang="pl-PL" dirty="0" smtClean="0">
                <a:latin typeface="Calibri" pitchFamily="34" charset="0"/>
              </a:rPr>
              <a:t> be </a:t>
            </a:r>
            <a:r>
              <a:rPr lang="pl-PL" dirty="0" err="1" smtClean="0">
                <a:latin typeface="Calibri" pitchFamily="34" charset="0"/>
              </a:rPr>
              <a:t>conservatively</a:t>
            </a:r>
            <a:r>
              <a:rPr lang="pl-PL" dirty="0" smtClean="0">
                <a:latin typeface="Calibri" pitchFamily="34" charset="0"/>
              </a:rPr>
              <a:t> </a:t>
            </a:r>
            <a:r>
              <a:rPr lang="pl-PL" dirty="0" err="1" smtClean="0">
                <a:latin typeface="Calibri" pitchFamily="34" charset="0"/>
              </a:rPr>
              <a:t>estimated</a:t>
            </a:r>
            <a:r>
              <a:rPr lang="pl-PL" dirty="0" smtClean="0">
                <a:latin typeface="Calibri" pitchFamily="34" charset="0"/>
              </a:rPr>
              <a:t> as: </a:t>
            </a:r>
            <a:r>
              <a:rPr lang="pl-PL" b="1" dirty="0" err="1" smtClean="0">
                <a:latin typeface="Calibri" pitchFamily="34" charset="0"/>
                <a:cs typeface="Times New Roman"/>
              </a:rPr>
              <a:t>ṁ</a:t>
            </a:r>
            <a:r>
              <a:rPr lang="pl-PL" b="1" baseline="-25000" dirty="0" err="1" smtClean="0">
                <a:latin typeface="Calibri" pitchFamily="34" charset="0"/>
                <a:cs typeface="Times New Roman"/>
              </a:rPr>
              <a:t>tot</a:t>
            </a:r>
            <a:r>
              <a:rPr lang="pl-PL" b="1" dirty="0" smtClean="0">
                <a:latin typeface="Calibri" pitchFamily="34" charset="0"/>
                <a:cs typeface="Times New Roman"/>
              </a:rPr>
              <a:t> x 18</a:t>
            </a:r>
            <a:r>
              <a:rPr lang="pl-PL" b="1" dirty="0" smtClean="0">
                <a:latin typeface="Calibri" pitchFamily="34" charset="0"/>
              </a:rPr>
              <a:t>  </a:t>
            </a:r>
            <a:r>
              <a:rPr lang="pl-PL" dirty="0" smtClean="0">
                <a:latin typeface="Calibri" pitchFamily="34" charset="0"/>
              </a:rPr>
              <a:t>and </a:t>
            </a:r>
            <a:r>
              <a:rPr lang="pl-PL" b="1" dirty="0" err="1" smtClean="0">
                <a:latin typeface="Calibri" pitchFamily="34" charset="0"/>
                <a:cs typeface="Times New Roman"/>
              </a:rPr>
              <a:t>P</a:t>
            </a:r>
            <a:r>
              <a:rPr lang="pl-PL" b="1" baseline="-25000" dirty="0" err="1" smtClean="0">
                <a:latin typeface="Calibri" pitchFamily="34" charset="0"/>
                <a:cs typeface="Times New Roman"/>
              </a:rPr>
              <a:t>ideal</a:t>
            </a:r>
            <a:r>
              <a:rPr lang="pl-PL" b="1" dirty="0" smtClean="0">
                <a:latin typeface="Calibri" pitchFamily="34" charset="0"/>
                <a:cs typeface="Times New Roman"/>
              </a:rPr>
              <a:t> x 18</a:t>
            </a:r>
            <a:r>
              <a:rPr lang="pl-PL" b="1" dirty="0" smtClean="0">
                <a:latin typeface="Calibri" pitchFamily="34" charset="0"/>
              </a:rPr>
              <a:t> </a:t>
            </a:r>
            <a:endParaRPr lang="pl-PL" dirty="0">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a:xfrm>
            <a:off x="8723312" y="6305550"/>
            <a:ext cx="457200" cy="476250"/>
          </a:xfrm>
        </p:spPr>
        <p:txBody>
          <a:bodyPr/>
          <a:lstStyle/>
          <a:p>
            <a:pPr>
              <a:defRPr/>
            </a:pPr>
            <a:fld id="{7D416B3A-6C91-432B-B569-95562C432938}" type="slidenum">
              <a:rPr lang="en-US" smtClean="0"/>
              <a:pPr>
                <a:defRPr/>
              </a:pPr>
              <a:t>12</a:t>
            </a:fld>
            <a:endParaRPr lang="en-US"/>
          </a:p>
        </p:txBody>
      </p:sp>
      <p:sp>
        <p:nvSpPr>
          <p:cNvPr id="3" name="Symbol zastępczy numeru slajdu 3"/>
          <p:cNvSpPr txBox="1">
            <a:spLocks/>
          </p:cNvSpPr>
          <p:nvPr/>
        </p:nvSpPr>
        <p:spPr>
          <a:xfrm>
            <a:off x="8723312" y="6305550"/>
            <a:ext cx="457200" cy="476250"/>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091A0E6F-F290-4516-B911-E9B808D3A79A}" type="slidenum">
              <a:rPr kumimoji="0" lang="en-US" sz="12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chemeClr val="bg2">
                  <a:shade val="50000"/>
                  <a:satMod val="200000"/>
                </a:schemeClr>
              </a:solidFill>
              <a:effectLst/>
              <a:uLnTx/>
              <a:uFillTx/>
              <a:latin typeface="+mn-lt"/>
              <a:ea typeface="+mn-ea"/>
              <a:cs typeface="+mn-cs"/>
            </a:endParaRPr>
          </a:p>
        </p:txBody>
      </p:sp>
      <p:sp>
        <p:nvSpPr>
          <p:cNvPr id="4" name="Tytuł 1"/>
          <p:cNvSpPr txBox="1">
            <a:spLocks/>
          </p:cNvSpPr>
          <p:nvPr/>
        </p:nvSpPr>
        <p:spPr bwMode="auto">
          <a:xfrm>
            <a:off x="1116013" y="116011"/>
            <a:ext cx="8208962" cy="720701"/>
          </a:xfrm>
          <a:prstGeom prst="rect">
            <a:avLst/>
          </a:prstGeom>
        </p:spPr>
        <p:txBody>
          <a:bodyPr vert="horz" wrap="square" lIns="91440" tIns="45720" rIns="91440" bIns="45720" numCol="1" anchorCtr="0" compatLnSpc="1">
            <a:prstTxWarp prst="textNoShape">
              <a:avLst/>
            </a:prstTxWarp>
          </a:bodyPr>
          <a:lstStyle/>
          <a:p>
            <a:pPr lvl="0" eaLnBrk="0" hangingPunct="0">
              <a:defRPr/>
            </a:pPr>
            <a:r>
              <a:rPr lang="pl-PL" sz="2700" b="1" dirty="0" err="1" smtClean="0">
                <a:solidFill>
                  <a:srgbClr val="002060"/>
                </a:solidFill>
              </a:rPr>
              <a:t>Results</a:t>
            </a:r>
            <a:r>
              <a:rPr lang="pl-PL" sz="2700" b="1" dirty="0" smtClean="0">
                <a:solidFill>
                  <a:srgbClr val="002060"/>
                </a:solidFill>
              </a:rPr>
              <a:t>: WP#1 </a:t>
            </a:r>
            <a:r>
              <a:rPr lang="pl-PL" sz="2700" b="1" dirty="0" err="1" smtClean="0">
                <a:solidFill>
                  <a:srgbClr val="002060"/>
                </a:solidFill>
              </a:rPr>
              <a:t>(al</a:t>
            </a:r>
            <a:r>
              <a:rPr lang="pl-PL" sz="2700" b="1" dirty="0" smtClean="0">
                <a:solidFill>
                  <a:srgbClr val="002060"/>
                </a:solidFill>
              </a:rPr>
              <a:t>l </a:t>
            </a:r>
            <a:r>
              <a:rPr lang="pl-PL" sz="2700" b="1" dirty="0" err="1" smtClean="0">
                <a:solidFill>
                  <a:srgbClr val="002060"/>
                </a:solidFill>
              </a:rPr>
              <a:t>layers</a:t>
            </a:r>
            <a:r>
              <a:rPr lang="pl-PL" sz="2700" b="1" dirty="0" smtClean="0">
                <a:solidFill>
                  <a:srgbClr val="002060"/>
                </a:solidFill>
              </a:rPr>
              <a:t>) and WP#2 (</a:t>
            </a:r>
            <a:r>
              <a:rPr lang="pl-PL" sz="2700" b="1" dirty="0" err="1" smtClean="0">
                <a:solidFill>
                  <a:srgbClr val="002060"/>
                </a:solidFill>
              </a:rPr>
              <a:t>odd</a:t>
            </a:r>
            <a:r>
              <a:rPr lang="pl-PL" sz="2700" b="1" dirty="0" smtClean="0">
                <a:solidFill>
                  <a:srgbClr val="002060"/>
                </a:solidFill>
              </a:rPr>
              <a:t> </a:t>
            </a:r>
            <a:r>
              <a:rPr lang="pl-PL" sz="2700" b="1" dirty="0" err="1" smtClean="0">
                <a:solidFill>
                  <a:srgbClr val="002060"/>
                </a:solidFill>
              </a:rPr>
              <a:t>layers</a:t>
            </a:r>
            <a:r>
              <a:rPr lang="pl-PL" sz="2700" b="1" dirty="0" smtClean="0">
                <a:solidFill>
                  <a:srgbClr val="002060"/>
                </a:solidFill>
              </a:rPr>
              <a:t>)</a:t>
            </a:r>
            <a:endParaRPr kumimoji="0" lang="en-US" sz="2700" b="1"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endParaRPr>
          </a:p>
        </p:txBody>
      </p:sp>
      <p:sp>
        <p:nvSpPr>
          <p:cNvPr id="6" name="Symbol zastępczy numeru slajdu 3"/>
          <p:cNvSpPr txBox="1">
            <a:spLocks/>
          </p:cNvSpPr>
          <p:nvPr/>
        </p:nvSpPr>
        <p:spPr>
          <a:xfrm>
            <a:off x="8723312" y="6305550"/>
            <a:ext cx="457200" cy="476250"/>
          </a:xfrm>
          <a:prstGeom prst="rect">
            <a:avLst/>
          </a:prstGeom>
        </p:spPr>
        <p:txBody>
          <a:bodyPr anchor="b"/>
          <a:lstStyle/>
          <a:p>
            <a:pPr algn="ctr" fontAlgn="auto">
              <a:spcBef>
                <a:spcPts val="0"/>
              </a:spcBef>
              <a:spcAft>
                <a:spcPts val="0"/>
              </a:spcAft>
              <a:defRPr/>
            </a:pPr>
            <a:fld id="{404087E2-AC36-4838-A65E-8E8572B5A9E4}" type="slidenum">
              <a:rPr lang="en-US" sz="1200">
                <a:solidFill>
                  <a:schemeClr val="bg2">
                    <a:shade val="50000"/>
                    <a:satMod val="200000"/>
                  </a:schemeClr>
                </a:solidFill>
                <a:latin typeface="+mn-lt"/>
                <a:cs typeface="+mn-cs"/>
              </a:rPr>
              <a:pPr algn="ctr" fontAlgn="auto">
                <a:spcBef>
                  <a:spcPts val="0"/>
                </a:spcBef>
                <a:spcAft>
                  <a:spcPts val="0"/>
                </a:spcAft>
                <a:defRPr/>
              </a:pPr>
              <a:t>12</a:t>
            </a:fld>
            <a:endParaRPr lang="en-US" sz="1200">
              <a:solidFill>
                <a:schemeClr val="bg2">
                  <a:shade val="50000"/>
                  <a:satMod val="200000"/>
                </a:schemeClr>
              </a:solidFill>
              <a:latin typeface="+mn-lt"/>
              <a:cs typeface="+mn-cs"/>
            </a:endParaRPr>
          </a:p>
        </p:txBody>
      </p:sp>
      <p:pic>
        <p:nvPicPr>
          <p:cNvPr id="40964" name="Picture 4"/>
          <p:cNvPicPr>
            <a:picLocks noChangeAspect="1" noChangeArrowheads="1"/>
          </p:cNvPicPr>
          <p:nvPr/>
        </p:nvPicPr>
        <p:blipFill>
          <a:blip r:embed="rId2" cstate="print"/>
          <a:srcRect/>
          <a:stretch>
            <a:fillRect/>
          </a:stretch>
        </p:blipFill>
        <p:spPr bwMode="auto">
          <a:xfrm>
            <a:off x="1115616" y="3717032"/>
            <a:ext cx="3409950" cy="2519363"/>
          </a:xfrm>
          <a:prstGeom prst="rect">
            <a:avLst/>
          </a:prstGeom>
          <a:noFill/>
          <a:ln w="9525">
            <a:noFill/>
            <a:miter lim="800000"/>
            <a:headEnd/>
            <a:tailEnd/>
          </a:ln>
        </p:spPr>
      </p:pic>
      <p:sp>
        <p:nvSpPr>
          <p:cNvPr id="16" name="pole tekstowe 15"/>
          <p:cNvSpPr txBox="1"/>
          <p:nvPr/>
        </p:nvSpPr>
        <p:spPr>
          <a:xfrm>
            <a:off x="1043608" y="6211669"/>
            <a:ext cx="8100392" cy="646331"/>
          </a:xfrm>
          <a:prstGeom prst="rect">
            <a:avLst/>
          </a:prstGeom>
          <a:noFill/>
        </p:spPr>
        <p:txBody>
          <a:bodyPr wrap="square" rtlCol="0">
            <a:spAutoFit/>
          </a:bodyPr>
          <a:lstStyle/>
          <a:p>
            <a:r>
              <a:rPr lang="pl-PL" dirty="0" smtClean="0">
                <a:latin typeface="Calibri" pitchFamily="34" charset="0"/>
              </a:rPr>
              <a:t>Total mass </a:t>
            </a:r>
            <a:r>
              <a:rPr lang="pl-PL" dirty="0" err="1" smtClean="0">
                <a:latin typeface="Calibri" pitchFamily="34" charset="0"/>
              </a:rPr>
              <a:t>flow</a:t>
            </a:r>
            <a:r>
              <a:rPr lang="pl-PL" dirty="0" smtClean="0">
                <a:latin typeface="Calibri" pitchFamily="34" charset="0"/>
              </a:rPr>
              <a:t> </a:t>
            </a:r>
            <a:r>
              <a:rPr lang="pl-PL" dirty="0" err="1" smtClean="0">
                <a:latin typeface="Calibri" pitchFamily="34" charset="0"/>
              </a:rPr>
              <a:t>rate</a:t>
            </a:r>
            <a:r>
              <a:rPr lang="pl-PL" dirty="0" smtClean="0">
                <a:latin typeface="Calibri" pitchFamily="34" charset="0"/>
              </a:rPr>
              <a:t> </a:t>
            </a:r>
            <a:r>
              <a:rPr lang="pl-PL" dirty="0" err="1" smtClean="0">
                <a:latin typeface="Calibri" pitchFamily="34" charset="0"/>
              </a:rPr>
              <a:t>in</a:t>
            </a:r>
            <a:r>
              <a:rPr lang="pl-PL" dirty="0" smtClean="0">
                <a:latin typeface="Calibri" pitchFamily="34" charset="0"/>
              </a:rPr>
              <a:t>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whole</a:t>
            </a:r>
            <a:r>
              <a:rPr lang="pl-PL" dirty="0" smtClean="0">
                <a:latin typeface="Calibri" pitchFamily="34" charset="0"/>
              </a:rPr>
              <a:t> WP#2 and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ideal</a:t>
            </a:r>
            <a:r>
              <a:rPr lang="pl-PL" dirty="0" smtClean="0">
                <a:latin typeface="Calibri" pitchFamily="34" charset="0"/>
              </a:rPr>
              <a:t> </a:t>
            </a:r>
            <a:r>
              <a:rPr lang="pl-PL" dirty="0" err="1" smtClean="0">
                <a:latin typeface="Calibri" pitchFamily="34" charset="0"/>
              </a:rPr>
              <a:t>refrigerator</a:t>
            </a:r>
            <a:r>
              <a:rPr lang="pl-PL" dirty="0" smtClean="0">
                <a:latin typeface="Calibri" pitchFamily="34" charset="0"/>
              </a:rPr>
              <a:t> </a:t>
            </a:r>
            <a:r>
              <a:rPr lang="pl-PL" dirty="0" err="1" smtClean="0">
                <a:latin typeface="Calibri" pitchFamily="34" charset="0"/>
              </a:rPr>
              <a:t>power</a:t>
            </a:r>
            <a:r>
              <a:rPr lang="pl-PL" dirty="0" smtClean="0">
                <a:latin typeface="Calibri" pitchFamily="34" charset="0"/>
              </a:rPr>
              <a:t> </a:t>
            </a:r>
            <a:r>
              <a:rPr lang="pl-PL" dirty="0" err="1" smtClean="0">
                <a:latin typeface="Calibri" pitchFamily="34" charset="0"/>
              </a:rPr>
              <a:t>necessary</a:t>
            </a:r>
            <a:r>
              <a:rPr lang="pl-PL" dirty="0" smtClean="0">
                <a:latin typeface="Calibri" pitchFamily="34" charset="0"/>
              </a:rPr>
              <a:t> to </a:t>
            </a:r>
            <a:r>
              <a:rPr lang="pl-PL" dirty="0" err="1" smtClean="0">
                <a:latin typeface="Calibri" pitchFamily="34" charset="0"/>
              </a:rPr>
              <a:t>cool</a:t>
            </a:r>
            <a:r>
              <a:rPr lang="pl-PL" dirty="0" smtClean="0">
                <a:latin typeface="Calibri" pitchFamily="34" charset="0"/>
              </a:rPr>
              <a:t>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whole</a:t>
            </a:r>
            <a:r>
              <a:rPr lang="pl-PL" dirty="0" smtClean="0">
                <a:latin typeface="Calibri" pitchFamily="34" charset="0"/>
              </a:rPr>
              <a:t> WP#2 </a:t>
            </a:r>
            <a:r>
              <a:rPr lang="pl-PL" dirty="0" err="1" smtClean="0">
                <a:latin typeface="Calibri" pitchFamily="34" charset="0"/>
              </a:rPr>
              <a:t>can</a:t>
            </a:r>
            <a:r>
              <a:rPr lang="pl-PL" dirty="0" smtClean="0">
                <a:latin typeface="Calibri" pitchFamily="34" charset="0"/>
              </a:rPr>
              <a:t> be </a:t>
            </a:r>
            <a:r>
              <a:rPr lang="pl-PL" dirty="0" err="1" smtClean="0">
                <a:latin typeface="Calibri" pitchFamily="34" charset="0"/>
              </a:rPr>
              <a:t>conservatively</a:t>
            </a:r>
            <a:r>
              <a:rPr lang="pl-PL" dirty="0" smtClean="0">
                <a:latin typeface="Calibri" pitchFamily="34" charset="0"/>
              </a:rPr>
              <a:t> </a:t>
            </a:r>
            <a:r>
              <a:rPr lang="pl-PL" dirty="0" err="1" smtClean="0">
                <a:latin typeface="Calibri" pitchFamily="34" charset="0"/>
              </a:rPr>
              <a:t>estimated</a:t>
            </a:r>
            <a:r>
              <a:rPr lang="pl-PL" dirty="0" smtClean="0">
                <a:latin typeface="Calibri" pitchFamily="34" charset="0"/>
              </a:rPr>
              <a:t> as: </a:t>
            </a:r>
            <a:r>
              <a:rPr lang="pl-PL" b="1" dirty="0" err="1" smtClean="0">
                <a:latin typeface="Calibri" pitchFamily="34" charset="0"/>
                <a:cs typeface="Times New Roman"/>
              </a:rPr>
              <a:t>ṁ</a:t>
            </a:r>
            <a:r>
              <a:rPr lang="pl-PL" b="1" baseline="-25000" dirty="0" err="1" smtClean="0">
                <a:latin typeface="Calibri" pitchFamily="34" charset="0"/>
                <a:cs typeface="Times New Roman"/>
              </a:rPr>
              <a:t>tot</a:t>
            </a:r>
            <a:r>
              <a:rPr lang="pl-PL" b="1" dirty="0" smtClean="0">
                <a:latin typeface="Calibri" pitchFamily="34" charset="0"/>
                <a:cs typeface="Times New Roman"/>
              </a:rPr>
              <a:t> x 2</a:t>
            </a:r>
            <a:r>
              <a:rPr lang="pl-PL" b="1" dirty="0" smtClean="0">
                <a:latin typeface="Calibri" pitchFamily="34" charset="0"/>
              </a:rPr>
              <a:t>  </a:t>
            </a:r>
            <a:r>
              <a:rPr lang="pl-PL" dirty="0" smtClean="0">
                <a:latin typeface="Calibri" pitchFamily="34" charset="0"/>
              </a:rPr>
              <a:t>and </a:t>
            </a:r>
            <a:r>
              <a:rPr lang="pl-PL" b="1" dirty="0" err="1" smtClean="0">
                <a:latin typeface="Calibri" pitchFamily="34" charset="0"/>
                <a:cs typeface="Times New Roman"/>
              </a:rPr>
              <a:t>P</a:t>
            </a:r>
            <a:r>
              <a:rPr lang="pl-PL" b="1" baseline="-25000" dirty="0" err="1" smtClean="0">
                <a:latin typeface="Calibri" pitchFamily="34" charset="0"/>
                <a:cs typeface="Times New Roman"/>
              </a:rPr>
              <a:t>ideal</a:t>
            </a:r>
            <a:r>
              <a:rPr lang="pl-PL" b="1" dirty="0" smtClean="0">
                <a:latin typeface="Calibri" pitchFamily="34" charset="0"/>
                <a:cs typeface="Times New Roman"/>
              </a:rPr>
              <a:t> x 2</a:t>
            </a:r>
            <a:r>
              <a:rPr lang="pl-PL" b="1" dirty="0" smtClean="0">
                <a:latin typeface="Calibri" pitchFamily="34" charset="0"/>
              </a:rPr>
              <a:t> </a:t>
            </a:r>
            <a:endParaRPr lang="pl-PL" dirty="0">
              <a:latin typeface="Calibri" pitchFamily="34" charset="0"/>
            </a:endParaRPr>
          </a:p>
        </p:txBody>
      </p:sp>
      <p:pic>
        <p:nvPicPr>
          <p:cNvPr id="40965" name="Picture 5"/>
          <p:cNvPicPr>
            <a:picLocks noChangeAspect="1" noChangeArrowheads="1"/>
          </p:cNvPicPr>
          <p:nvPr/>
        </p:nvPicPr>
        <p:blipFill>
          <a:blip r:embed="rId3" cstate="print"/>
          <a:srcRect/>
          <a:stretch>
            <a:fillRect/>
          </a:stretch>
        </p:blipFill>
        <p:spPr bwMode="auto">
          <a:xfrm>
            <a:off x="4932040" y="3717032"/>
            <a:ext cx="3309938" cy="2519363"/>
          </a:xfrm>
          <a:prstGeom prst="rect">
            <a:avLst/>
          </a:prstGeom>
          <a:noFill/>
          <a:ln w="9525">
            <a:noFill/>
            <a:miter lim="800000"/>
            <a:headEnd/>
            <a:tailEnd/>
          </a:ln>
        </p:spPr>
      </p:pic>
      <p:sp>
        <p:nvSpPr>
          <p:cNvPr id="18" name="pole tekstowe 17"/>
          <p:cNvSpPr txBox="1"/>
          <p:nvPr/>
        </p:nvSpPr>
        <p:spPr>
          <a:xfrm>
            <a:off x="3563888" y="5229200"/>
            <a:ext cx="686406" cy="338554"/>
          </a:xfrm>
          <a:prstGeom prst="rect">
            <a:avLst/>
          </a:prstGeom>
          <a:noFill/>
        </p:spPr>
        <p:txBody>
          <a:bodyPr wrap="none" rtlCol="0">
            <a:spAutoFit/>
          </a:bodyPr>
          <a:lstStyle/>
          <a:p>
            <a:r>
              <a:rPr lang="pl-PL" sz="1600" b="1" dirty="0" smtClean="0">
                <a:latin typeface="Calibri" pitchFamily="34" charset="0"/>
              </a:rPr>
              <a:t>WP#2</a:t>
            </a:r>
            <a:endParaRPr lang="pl-PL" sz="1600" b="1" dirty="0">
              <a:latin typeface="Calibri" pitchFamily="34" charset="0"/>
            </a:endParaRPr>
          </a:p>
        </p:txBody>
      </p:sp>
      <p:sp>
        <p:nvSpPr>
          <p:cNvPr id="19" name="pole tekstowe 18"/>
          <p:cNvSpPr txBox="1"/>
          <p:nvPr/>
        </p:nvSpPr>
        <p:spPr>
          <a:xfrm>
            <a:off x="7380312" y="5301208"/>
            <a:ext cx="686406" cy="338554"/>
          </a:xfrm>
          <a:prstGeom prst="rect">
            <a:avLst/>
          </a:prstGeom>
          <a:noFill/>
        </p:spPr>
        <p:txBody>
          <a:bodyPr wrap="none" rtlCol="0">
            <a:spAutoFit/>
          </a:bodyPr>
          <a:lstStyle/>
          <a:p>
            <a:r>
              <a:rPr lang="pl-PL" sz="1600" b="1" dirty="0" smtClean="0">
                <a:latin typeface="Calibri" pitchFamily="34" charset="0"/>
              </a:rPr>
              <a:t>WP#2</a:t>
            </a:r>
            <a:endParaRPr lang="pl-PL" sz="1600" b="1" dirty="0">
              <a:latin typeface="Calibri" pitchFamily="34" charset="0"/>
            </a:endParaRPr>
          </a:p>
        </p:txBody>
      </p:sp>
      <p:sp>
        <p:nvSpPr>
          <p:cNvPr id="40966" name="Rectangle 6"/>
          <p:cNvSpPr>
            <a:spLocks noChangeArrowheads="1"/>
          </p:cNvSpPr>
          <p:nvPr/>
        </p:nvSpPr>
        <p:spPr bwMode="auto">
          <a:xfrm>
            <a:off x="900936" y="3356992"/>
            <a:ext cx="8207568"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Solid symbol denote the point</a:t>
            </a:r>
            <a:r>
              <a:rPr kumimoji="0" lang="pl-PL" sz="16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s</a:t>
            </a:r>
            <a:r>
              <a:rPr kumimoji="0" lang="en-US" sz="16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 for which the minimum </a:t>
            </a:r>
            <a:r>
              <a:rPr kumimoji="0" lang="en-US" sz="1600" b="1" i="0" u="none" strike="noStrike" cap="none" normalizeH="0" baseline="0" dirty="0" err="1" smtClean="0">
                <a:ln>
                  <a:noFill/>
                </a:ln>
                <a:solidFill>
                  <a:srgbClr val="C00000"/>
                </a:solidFill>
                <a:effectLst/>
                <a:latin typeface="Symbol" pitchFamily="18" charset="2"/>
                <a:ea typeface="Calibri" pitchFamily="34" charset="0"/>
                <a:cs typeface="Times New Roman" pitchFamily="18" charset="0"/>
              </a:rPr>
              <a:t>D</a:t>
            </a:r>
            <a:r>
              <a:rPr kumimoji="0" lang="en-US" sz="1600" b="1" i="0" u="none" strike="noStrike" cap="none" normalizeH="0" baseline="0" dirty="0" err="1" smtClean="0">
                <a:ln>
                  <a:noFill/>
                </a:ln>
                <a:solidFill>
                  <a:srgbClr val="C00000"/>
                </a:solidFill>
                <a:effectLst/>
                <a:latin typeface="Calibri" pitchFamily="34" charset="0"/>
                <a:ea typeface="Calibri" pitchFamily="34" charset="0"/>
                <a:cs typeface="Times New Roman" pitchFamily="18" charset="0"/>
              </a:rPr>
              <a:t>T</a:t>
            </a:r>
            <a:r>
              <a:rPr kumimoji="0" lang="en-US" sz="1600" b="1" i="0" u="none" strike="noStrike" cap="none" normalizeH="0" baseline="-30000" dirty="0" err="1" smtClean="0">
                <a:ln>
                  <a:noFill/>
                </a:ln>
                <a:solidFill>
                  <a:srgbClr val="C00000"/>
                </a:solidFill>
                <a:effectLst/>
                <a:latin typeface="Calibri" pitchFamily="34" charset="0"/>
                <a:ea typeface="Calibri" pitchFamily="34" charset="0"/>
                <a:cs typeface="Times New Roman" pitchFamily="18" charset="0"/>
              </a:rPr>
              <a:t>marg</a:t>
            </a:r>
            <a:r>
              <a:rPr kumimoji="0" lang="en-US" sz="16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 in some layers was below 1.5 K</a:t>
            </a:r>
            <a:endParaRPr kumimoji="0" lang="en-US" sz="1600" b="1" i="0" u="none" strike="noStrike" cap="none" normalizeH="0" baseline="0" dirty="0" smtClean="0">
              <a:ln>
                <a:noFill/>
              </a:ln>
              <a:solidFill>
                <a:srgbClr val="C00000"/>
              </a:solidFill>
              <a:effectLst/>
              <a:latin typeface="Arial" pitchFamily="34" charset="0"/>
              <a:cs typeface="Arial" pitchFamily="34" charset="0"/>
            </a:endParaRPr>
          </a:p>
        </p:txBody>
      </p:sp>
      <p:pic>
        <p:nvPicPr>
          <p:cNvPr id="40967" name="Picture 7"/>
          <p:cNvPicPr>
            <a:picLocks noChangeAspect="1" noChangeArrowheads="1"/>
          </p:cNvPicPr>
          <p:nvPr/>
        </p:nvPicPr>
        <p:blipFill>
          <a:blip r:embed="rId4" cstate="print"/>
          <a:srcRect/>
          <a:stretch>
            <a:fillRect/>
          </a:stretch>
        </p:blipFill>
        <p:spPr bwMode="auto">
          <a:xfrm>
            <a:off x="1081088" y="837629"/>
            <a:ext cx="3490913" cy="2519363"/>
          </a:xfrm>
          <a:prstGeom prst="rect">
            <a:avLst/>
          </a:prstGeom>
          <a:noFill/>
          <a:ln w="9525">
            <a:noFill/>
            <a:miter lim="800000"/>
            <a:headEnd/>
            <a:tailEnd/>
          </a:ln>
        </p:spPr>
      </p:pic>
      <p:sp>
        <p:nvSpPr>
          <p:cNvPr id="22" name="pole tekstowe 21"/>
          <p:cNvSpPr txBox="1"/>
          <p:nvPr/>
        </p:nvSpPr>
        <p:spPr>
          <a:xfrm>
            <a:off x="3635896" y="2348880"/>
            <a:ext cx="686406" cy="338554"/>
          </a:xfrm>
          <a:prstGeom prst="rect">
            <a:avLst/>
          </a:prstGeom>
          <a:noFill/>
        </p:spPr>
        <p:txBody>
          <a:bodyPr wrap="none" rtlCol="0">
            <a:spAutoFit/>
          </a:bodyPr>
          <a:lstStyle/>
          <a:p>
            <a:r>
              <a:rPr lang="pl-PL" sz="1600" b="1" dirty="0" smtClean="0">
                <a:latin typeface="Calibri" pitchFamily="34" charset="0"/>
              </a:rPr>
              <a:t>WP#1</a:t>
            </a:r>
            <a:endParaRPr lang="pl-PL" sz="1600" b="1" dirty="0">
              <a:latin typeface="Calibri" pitchFamily="34" charset="0"/>
            </a:endParaRPr>
          </a:p>
        </p:txBody>
      </p:sp>
      <p:pic>
        <p:nvPicPr>
          <p:cNvPr id="40968" name="Picture 8"/>
          <p:cNvPicPr>
            <a:picLocks noChangeAspect="1" noChangeArrowheads="1"/>
          </p:cNvPicPr>
          <p:nvPr/>
        </p:nvPicPr>
        <p:blipFill>
          <a:blip r:embed="rId5" cstate="print"/>
          <a:srcRect/>
          <a:stretch>
            <a:fillRect/>
          </a:stretch>
        </p:blipFill>
        <p:spPr bwMode="auto">
          <a:xfrm>
            <a:off x="4860032" y="836712"/>
            <a:ext cx="3390900" cy="2519363"/>
          </a:xfrm>
          <a:prstGeom prst="rect">
            <a:avLst/>
          </a:prstGeom>
          <a:noFill/>
          <a:ln w="9525">
            <a:noFill/>
            <a:miter lim="800000"/>
            <a:headEnd/>
            <a:tailEnd/>
          </a:ln>
        </p:spPr>
      </p:pic>
      <p:sp>
        <p:nvSpPr>
          <p:cNvPr id="24" name="pole tekstowe 23"/>
          <p:cNvSpPr txBox="1"/>
          <p:nvPr/>
        </p:nvSpPr>
        <p:spPr>
          <a:xfrm>
            <a:off x="7053946" y="2348880"/>
            <a:ext cx="686406" cy="338554"/>
          </a:xfrm>
          <a:prstGeom prst="rect">
            <a:avLst/>
          </a:prstGeom>
          <a:noFill/>
        </p:spPr>
        <p:txBody>
          <a:bodyPr wrap="none" rtlCol="0">
            <a:spAutoFit/>
          </a:bodyPr>
          <a:lstStyle/>
          <a:p>
            <a:r>
              <a:rPr lang="pl-PL" sz="1600" b="1" dirty="0" smtClean="0">
                <a:latin typeface="Calibri" pitchFamily="34" charset="0"/>
              </a:rPr>
              <a:t>WP#1</a:t>
            </a:r>
            <a:endParaRPr lang="pl-PL" sz="1600" b="1" dirty="0">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7D416B3A-6C91-432B-B569-95562C432938}" type="slidenum">
              <a:rPr lang="en-US" smtClean="0"/>
              <a:pPr>
                <a:defRPr/>
              </a:pPr>
              <a:t>13</a:t>
            </a:fld>
            <a:endParaRPr lang="en-US"/>
          </a:p>
        </p:txBody>
      </p:sp>
      <p:sp>
        <p:nvSpPr>
          <p:cNvPr id="3" name="Tytuł 1"/>
          <p:cNvSpPr txBox="1">
            <a:spLocks/>
          </p:cNvSpPr>
          <p:nvPr/>
        </p:nvSpPr>
        <p:spPr bwMode="auto">
          <a:xfrm>
            <a:off x="1116013" y="116011"/>
            <a:ext cx="8208962" cy="720701"/>
          </a:xfrm>
          <a:prstGeom prst="rect">
            <a:avLst/>
          </a:prstGeom>
        </p:spPr>
        <p:txBody>
          <a:bodyPr vert="horz" wrap="square" lIns="91440" tIns="45720" rIns="91440" bIns="45720" numCol="1" anchorCtr="0" compatLnSpc="1">
            <a:prstTxWarp prst="textNoShape">
              <a:avLst/>
            </a:prstTxWarp>
          </a:bodyPr>
          <a:lstStyle/>
          <a:p>
            <a:pPr lvl="0" eaLnBrk="0" hangingPunct="0">
              <a:defRPr/>
            </a:pPr>
            <a:r>
              <a:rPr lang="pl-PL" sz="2700" b="1" dirty="0" err="1" smtClean="0">
                <a:solidFill>
                  <a:srgbClr val="002060"/>
                </a:solidFill>
              </a:rPr>
              <a:t>Summary</a:t>
            </a:r>
            <a:r>
              <a:rPr lang="pl-PL" sz="2700" b="1" dirty="0" smtClean="0">
                <a:solidFill>
                  <a:srgbClr val="002060"/>
                </a:solidFill>
              </a:rPr>
              <a:t> and </a:t>
            </a:r>
            <a:r>
              <a:rPr lang="pl-PL" sz="2700" b="1" dirty="0" err="1" smtClean="0">
                <a:solidFill>
                  <a:srgbClr val="002060"/>
                </a:solidFill>
              </a:rPr>
              <a:t>conclusions</a:t>
            </a:r>
            <a:endParaRPr kumimoji="0" lang="en-US" sz="2700" b="1"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endParaRPr>
          </a:p>
        </p:txBody>
      </p:sp>
      <p:sp>
        <p:nvSpPr>
          <p:cNvPr id="4" name="Symbol zastępczy zawartości 2"/>
          <p:cNvSpPr txBox="1">
            <a:spLocks/>
          </p:cNvSpPr>
          <p:nvPr/>
        </p:nvSpPr>
        <p:spPr>
          <a:xfrm>
            <a:off x="1115616" y="836712"/>
            <a:ext cx="8028384" cy="3671887"/>
          </a:xfrm>
          <a:prstGeom prst="rect">
            <a:avLst/>
          </a:prstGeom>
        </p:spPr>
        <p:txBody>
          <a:bodyPr/>
          <a:lstStyle/>
          <a:p>
            <a:pPr marL="365125" lvl="0" indent="-282575" eaLnBrk="0" hangingPunct="0">
              <a:spcAft>
                <a:spcPts val="1200"/>
              </a:spcAft>
              <a:buClr>
                <a:schemeClr val="accent1"/>
              </a:buClr>
              <a:buSzPct val="80000"/>
              <a:buFont typeface="Wingdings 2" pitchFamily="18" charset="2"/>
              <a:buChar char=""/>
              <a:defRPr/>
            </a:pPr>
            <a:r>
              <a:rPr lang="pl-PL" sz="2100" dirty="0" err="1" smtClean="0">
                <a:latin typeface="Calibri" pitchFamily="34" charset="0"/>
              </a:rPr>
              <a:t>Preliminary</a:t>
            </a:r>
            <a:r>
              <a:rPr lang="pl-PL" sz="2100" dirty="0" smtClean="0">
                <a:latin typeface="Calibri" pitchFamily="34" charset="0"/>
              </a:rPr>
              <a:t> i</a:t>
            </a:r>
            <a:r>
              <a:rPr lang="en-US" sz="2100" dirty="0" err="1" smtClean="0">
                <a:latin typeface="Calibri" pitchFamily="34" charset="0"/>
              </a:rPr>
              <a:t>nvestigations</a:t>
            </a:r>
            <a:r>
              <a:rPr lang="en-US" sz="2100" dirty="0" smtClean="0">
                <a:latin typeface="Calibri" pitchFamily="34" charset="0"/>
              </a:rPr>
              <a:t> </a:t>
            </a:r>
            <a:r>
              <a:rPr lang="pl-PL" sz="2100" dirty="0" smtClean="0">
                <a:latin typeface="Calibri" pitchFamily="34" charset="0"/>
              </a:rPr>
              <a:t>of </a:t>
            </a:r>
            <a:r>
              <a:rPr lang="pl-PL" sz="2100" dirty="0" err="1" smtClean="0">
                <a:latin typeface="Calibri" pitchFamily="34" charset="0"/>
              </a:rPr>
              <a:t>the</a:t>
            </a:r>
            <a:r>
              <a:rPr lang="pl-PL" sz="2100" dirty="0" smtClean="0">
                <a:latin typeface="Calibri" pitchFamily="34" charset="0"/>
              </a:rPr>
              <a:t> </a:t>
            </a:r>
            <a:r>
              <a:rPr lang="pl-PL" sz="2100" dirty="0" err="1" smtClean="0">
                <a:latin typeface="Calibri" pitchFamily="34" charset="0"/>
              </a:rPr>
              <a:t>impact</a:t>
            </a:r>
            <a:r>
              <a:rPr lang="pl-PL" sz="2100" dirty="0" smtClean="0">
                <a:latin typeface="Calibri" pitchFamily="34" charset="0"/>
              </a:rPr>
              <a:t> of</a:t>
            </a:r>
            <a:r>
              <a:rPr lang="en-US" sz="2100" dirty="0" smtClean="0">
                <a:latin typeface="Calibri" pitchFamily="34" charset="0"/>
              </a:rPr>
              <a:t> the cooling parameters beyond the reference values (T</a:t>
            </a:r>
            <a:r>
              <a:rPr lang="en-US" sz="2100" baseline="-25000" dirty="0" smtClean="0">
                <a:latin typeface="Calibri" pitchFamily="34" charset="0"/>
              </a:rPr>
              <a:t>in</a:t>
            </a:r>
            <a:r>
              <a:rPr lang="en-US" sz="2100" dirty="0" smtClean="0">
                <a:latin typeface="Calibri" pitchFamily="34" charset="0"/>
              </a:rPr>
              <a:t>=4.5 K, Δ</a:t>
            </a:r>
            <a:r>
              <a:rPr lang="pl-PL" sz="2100" dirty="0" smtClean="0">
                <a:latin typeface="Calibri" pitchFamily="34" charset="0"/>
              </a:rPr>
              <a:t>p</a:t>
            </a:r>
            <a:r>
              <a:rPr lang="en-US" sz="2100" dirty="0" smtClean="0">
                <a:latin typeface="Calibri" pitchFamily="34" charset="0"/>
              </a:rPr>
              <a:t>=1 bar) on </a:t>
            </a:r>
            <a:r>
              <a:rPr lang="pl-PL" sz="2100" dirty="0" err="1" smtClean="0">
                <a:latin typeface="Calibri" pitchFamily="34" charset="0"/>
              </a:rPr>
              <a:t>the</a:t>
            </a:r>
            <a:r>
              <a:rPr lang="pl-PL" sz="2100" dirty="0" smtClean="0">
                <a:latin typeface="Calibri" pitchFamily="34" charset="0"/>
              </a:rPr>
              <a:t> </a:t>
            </a:r>
            <a:r>
              <a:rPr lang="pl-PL" sz="2100" dirty="0" err="1" smtClean="0">
                <a:latin typeface="Calibri" pitchFamily="34" charset="0"/>
              </a:rPr>
              <a:t>ideal</a:t>
            </a:r>
            <a:r>
              <a:rPr lang="pl-PL" sz="2100" dirty="0" smtClean="0">
                <a:latin typeface="Calibri" pitchFamily="34" charset="0"/>
              </a:rPr>
              <a:t> </a:t>
            </a:r>
            <a:r>
              <a:rPr lang="pl-PL" sz="2100" dirty="0" err="1" smtClean="0">
                <a:latin typeface="Calibri" pitchFamily="34" charset="0"/>
              </a:rPr>
              <a:t>refrigeration</a:t>
            </a:r>
            <a:r>
              <a:rPr lang="pl-PL" sz="2100" dirty="0" smtClean="0">
                <a:latin typeface="Calibri" pitchFamily="34" charset="0"/>
              </a:rPr>
              <a:t> </a:t>
            </a:r>
            <a:r>
              <a:rPr lang="pl-PL" sz="2100" dirty="0" err="1" smtClean="0">
                <a:latin typeface="Calibri" pitchFamily="34" charset="0"/>
              </a:rPr>
              <a:t>power</a:t>
            </a:r>
            <a:r>
              <a:rPr lang="pl-PL" sz="2100" dirty="0" smtClean="0">
                <a:latin typeface="Calibri" pitchFamily="34" charset="0"/>
              </a:rPr>
              <a:t> </a:t>
            </a:r>
            <a:r>
              <a:rPr lang="pl-PL" sz="2100" dirty="0" err="1" smtClean="0">
                <a:latin typeface="Calibri" pitchFamily="34" charset="0"/>
              </a:rPr>
              <a:t>necessary</a:t>
            </a:r>
            <a:r>
              <a:rPr lang="pl-PL" sz="2100" dirty="0" smtClean="0">
                <a:latin typeface="Calibri" pitchFamily="34" charset="0"/>
              </a:rPr>
              <a:t> to </a:t>
            </a:r>
            <a:r>
              <a:rPr lang="pl-PL" sz="2100" dirty="0" err="1" smtClean="0">
                <a:latin typeface="Calibri" pitchFamily="34" charset="0"/>
              </a:rPr>
              <a:t>cool</a:t>
            </a:r>
            <a:r>
              <a:rPr lang="pl-PL" sz="2100" dirty="0" smtClean="0">
                <a:latin typeface="Calibri" pitchFamily="34" charset="0"/>
              </a:rPr>
              <a:t> </a:t>
            </a:r>
            <a:r>
              <a:rPr lang="pl-PL" sz="2100" dirty="0" err="1" smtClean="0">
                <a:latin typeface="Calibri" pitchFamily="34" charset="0"/>
              </a:rPr>
              <a:t>the</a:t>
            </a:r>
            <a:r>
              <a:rPr lang="pl-PL" sz="2100" dirty="0" smtClean="0">
                <a:latin typeface="Calibri" pitchFamily="34" charset="0"/>
              </a:rPr>
              <a:t> </a:t>
            </a:r>
            <a:r>
              <a:rPr lang="pl-PL" sz="2100" dirty="0" err="1" smtClean="0">
                <a:latin typeface="Calibri" pitchFamily="34" charset="0"/>
              </a:rPr>
              <a:t>whole</a:t>
            </a:r>
            <a:r>
              <a:rPr lang="pl-PL" sz="2100" dirty="0" smtClean="0">
                <a:latin typeface="Calibri" pitchFamily="34" charset="0"/>
              </a:rPr>
              <a:t> DEMO TF WP (WP#1-WP#3 </a:t>
            </a:r>
            <a:r>
              <a:rPr lang="pl-PL" sz="2100" dirty="0" err="1" smtClean="0">
                <a:latin typeface="Calibri" pitchFamily="34" charset="0"/>
              </a:rPr>
              <a:t>designs</a:t>
            </a:r>
            <a:r>
              <a:rPr lang="pl-PL" sz="2100" dirty="0" smtClean="0">
                <a:latin typeface="Calibri" pitchFamily="34" charset="0"/>
              </a:rPr>
              <a:t> </a:t>
            </a:r>
            <a:r>
              <a:rPr lang="pl-PL" sz="2100" dirty="0" err="1" smtClean="0">
                <a:latin typeface="Calibri" pitchFamily="34" charset="0"/>
              </a:rPr>
              <a:t>based</a:t>
            </a:r>
            <a:r>
              <a:rPr lang="pl-PL" sz="2100" dirty="0" smtClean="0">
                <a:latin typeface="Calibri" pitchFamily="34" charset="0"/>
              </a:rPr>
              <a:t> on 2015 DEMO </a:t>
            </a:r>
            <a:r>
              <a:rPr lang="pl-PL" sz="2100" dirty="0" err="1" smtClean="0">
                <a:latin typeface="Calibri" pitchFamily="34" charset="0"/>
              </a:rPr>
              <a:t>reference</a:t>
            </a:r>
            <a:r>
              <a:rPr lang="pl-PL" sz="2100" dirty="0" smtClean="0">
                <a:latin typeface="Calibri" pitchFamily="34" charset="0"/>
              </a:rPr>
              <a:t>) </a:t>
            </a:r>
            <a:r>
              <a:rPr lang="pl-PL" sz="2100" dirty="0" err="1" smtClean="0">
                <a:latin typeface="Calibri" pitchFamily="34" charset="0"/>
              </a:rPr>
              <a:t>were</a:t>
            </a:r>
            <a:r>
              <a:rPr lang="pl-PL" sz="2100" dirty="0" smtClean="0">
                <a:latin typeface="Calibri" pitchFamily="34" charset="0"/>
              </a:rPr>
              <a:t> </a:t>
            </a:r>
            <a:r>
              <a:rPr lang="pl-PL" sz="2100" dirty="0" err="1" smtClean="0">
                <a:latin typeface="Calibri" pitchFamily="34" charset="0"/>
              </a:rPr>
              <a:t>performed</a:t>
            </a:r>
            <a:endParaRPr lang="en-US" sz="2100" dirty="0" smtClean="0">
              <a:latin typeface="Calibri" pitchFamily="34" charset="0"/>
            </a:endParaRPr>
          </a:p>
          <a:p>
            <a:pPr marL="365125" lvl="0" indent="-282575" eaLnBrk="0" hangingPunct="0">
              <a:spcAft>
                <a:spcPts val="1200"/>
              </a:spcAft>
              <a:buClr>
                <a:schemeClr val="accent1"/>
              </a:buClr>
              <a:buSzPct val="80000"/>
              <a:buFont typeface="Wingdings 2" pitchFamily="18" charset="2"/>
              <a:buChar char=""/>
              <a:defRPr/>
            </a:pPr>
            <a:r>
              <a:rPr kumimoji="0" lang="pl-PL" sz="2100" b="1" i="0" u="none" strike="noStrike" kern="1200" cap="none" spc="0" normalizeH="0" baseline="0" noProof="0" dirty="0" err="1" smtClean="0">
                <a:ln>
                  <a:noFill/>
                </a:ln>
                <a:solidFill>
                  <a:schemeClr val="tx1"/>
                </a:solidFill>
                <a:effectLst/>
                <a:uLnTx/>
                <a:uFillTx/>
                <a:latin typeface="Calibri" pitchFamily="34" charset="0"/>
              </a:rPr>
              <a:t>Promising</a:t>
            </a:r>
            <a:r>
              <a:rPr kumimoji="0" lang="pl-PL" sz="2100" b="1" i="0" u="none" strike="noStrike" kern="1200" cap="none" spc="0" normalizeH="0" baseline="0" noProof="0" dirty="0" smtClean="0">
                <a:ln>
                  <a:noFill/>
                </a:ln>
                <a:solidFill>
                  <a:schemeClr val="tx1"/>
                </a:solidFill>
                <a:effectLst/>
                <a:uLnTx/>
                <a:uFillTx/>
                <a:latin typeface="Calibri" pitchFamily="34" charset="0"/>
              </a:rPr>
              <a:t> </a:t>
            </a:r>
            <a:r>
              <a:rPr kumimoji="0" lang="pl-PL" sz="2100" b="1" i="0" u="none" strike="noStrike" kern="1200" cap="none" spc="0" normalizeH="0" baseline="0" noProof="0" dirty="0" err="1" smtClean="0">
                <a:ln>
                  <a:noFill/>
                </a:ln>
                <a:solidFill>
                  <a:schemeClr val="tx1"/>
                </a:solidFill>
                <a:effectLst/>
                <a:uLnTx/>
                <a:uFillTx/>
                <a:latin typeface="Calibri" pitchFamily="34" charset="0"/>
              </a:rPr>
              <a:t>possibility</a:t>
            </a:r>
            <a:r>
              <a:rPr kumimoji="0" lang="pl-PL" sz="2100" b="1" i="0" u="none" strike="noStrike" kern="1200" cap="none" spc="0" normalizeH="0" noProof="0" dirty="0" smtClean="0">
                <a:ln>
                  <a:noFill/>
                </a:ln>
                <a:solidFill>
                  <a:schemeClr val="tx1"/>
                </a:solidFill>
                <a:effectLst/>
                <a:uLnTx/>
                <a:uFillTx/>
                <a:latin typeface="Calibri" pitchFamily="34" charset="0"/>
              </a:rPr>
              <a:t> of </a:t>
            </a:r>
            <a:r>
              <a:rPr kumimoji="0" lang="pl-PL" sz="2100" b="1" i="0" u="none" strike="noStrike" kern="1200" cap="none" spc="0" normalizeH="0" noProof="0" dirty="0" err="1" smtClean="0">
                <a:ln>
                  <a:noFill/>
                </a:ln>
                <a:solidFill>
                  <a:schemeClr val="tx1"/>
                </a:solidFill>
                <a:effectLst/>
                <a:uLnTx/>
                <a:uFillTx/>
                <a:latin typeface="Calibri" pitchFamily="34" charset="0"/>
              </a:rPr>
              <a:t>significant</a:t>
            </a:r>
            <a:r>
              <a:rPr kumimoji="0" lang="pl-PL" sz="2100" b="1" i="0" u="none" strike="noStrike" kern="1200" cap="none" spc="0" normalizeH="0" noProof="0" dirty="0" smtClean="0">
                <a:ln>
                  <a:noFill/>
                </a:ln>
                <a:solidFill>
                  <a:schemeClr val="tx1"/>
                </a:solidFill>
                <a:effectLst/>
                <a:uLnTx/>
                <a:uFillTx/>
                <a:latin typeface="Calibri" pitchFamily="34" charset="0"/>
              </a:rPr>
              <a:t> </a:t>
            </a:r>
            <a:r>
              <a:rPr kumimoji="0" lang="pl-PL" sz="2100" b="1" i="0" u="none" strike="noStrike" kern="1200" cap="none" spc="0" normalizeH="0" noProof="0" dirty="0" err="1" smtClean="0">
                <a:ln>
                  <a:noFill/>
                </a:ln>
                <a:solidFill>
                  <a:schemeClr val="tx1"/>
                </a:solidFill>
                <a:effectLst/>
                <a:uLnTx/>
                <a:uFillTx/>
                <a:latin typeface="Calibri" pitchFamily="34" charset="0"/>
              </a:rPr>
              <a:t>reduction</a:t>
            </a:r>
            <a:r>
              <a:rPr kumimoji="0" lang="pl-PL" sz="2100" b="1" i="0" u="none" strike="noStrike" kern="1200" cap="none" spc="0" normalizeH="0" noProof="0" dirty="0" smtClean="0">
                <a:ln>
                  <a:noFill/>
                </a:ln>
                <a:solidFill>
                  <a:schemeClr val="tx1"/>
                </a:solidFill>
                <a:effectLst/>
                <a:uLnTx/>
                <a:uFillTx/>
                <a:latin typeface="Calibri" pitchFamily="34" charset="0"/>
              </a:rPr>
              <a:t> of </a:t>
            </a:r>
            <a:r>
              <a:rPr kumimoji="0" lang="pl-PL" sz="2100" b="1" i="0" u="none" strike="noStrike" kern="1200" cap="none" spc="0" normalizeH="0" noProof="0" dirty="0" err="1" smtClean="0">
                <a:ln>
                  <a:noFill/>
                </a:ln>
                <a:solidFill>
                  <a:schemeClr val="tx1"/>
                </a:solidFill>
                <a:effectLst/>
                <a:uLnTx/>
                <a:uFillTx/>
                <a:latin typeface="Calibri" pitchFamily="34" charset="0"/>
              </a:rPr>
              <a:t>the</a:t>
            </a:r>
            <a:r>
              <a:rPr kumimoji="0" lang="pl-PL" sz="2100" b="1" i="0" u="none" strike="noStrike" kern="1200" cap="none" spc="0" normalizeH="0" noProof="0" dirty="0" smtClean="0">
                <a:ln>
                  <a:noFill/>
                </a:ln>
                <a:solidFill>
                  <a:schemeClr val="tx1"/>
                </a:solidFill>
                <a:effectLst/>
                <a:uLnTx/>
                <a:uFillTx/>
                <a:latin typeface="Calibri" pitchFamily="34" charset="0"/>
              </a:rPr>
              <a:t> </a:t>
            </a:r>
            <a:r>
              <a:rPr kumimoji="0" lang="pl-PL" sz="2100" b="1" i="0" u="none" strike="noStrike" kern="1200" cap="none" spc="0" normalizeH="0" noProof="0" dirty="0" err="1" smtClean="0">
                <a:ln>
                  <a:noFill/>
                </a:ln>
                <a:solidFill>
                  <a:schemeClr val="tx1"/>
                </a:solidFill>
                <a:effectLst/>
                <a:uLnTx/>
                <a:uFillTx/>
                <a:latin typeface="Calibri" pitchFamily="34" charset="0"/>
              </a:rPr>
              <a:t>refrigeration</a:t>
            </a:r>
            <a:r>
              <a:rPr kumimoji="0" lang="pl-PL" sz="2100" b="1" i="0" u="none" strike="noStrike" kern="1200" cap="none" spc="0" normalizeH="0" noProof="0" dirty="0" smtClean="0">
                <a:ln>
                  <a:noFill/>
                </a:ln>
                <a:solidFill>
                  <a:schemeClr val="tx1"/>
                </a:solidFill>
                <a:effectLst/>
                <a:uLnTx/>
                <a:uFillTx/>
                <a:latin typeface="Calibri" pitchFamily="34" charset="0"/>
              </a:rPr>
              <a:t> </a:t>
            </a:r>
            <a:r>
              <a:rPr kumimoji="0" lang="pl-PL" sz="2100" b="1" i="0" u="none" strike="noStrike" kern="1200" cap="none" spc="0" normalizeH="0" noProof="0" dirty="0" err="1" smtClean="0">
                <a:ln>
                  <a:noFill/>
                </a:ln>
                <a:solidFill>
                  <a:schemeClr val="tx1"/>
                </a:solidFill>
                <a:effectLst/>
                <a:uLnTx/>
                <a:uFillTx/>
                <a:latin typeface="Calibri" pitchFamily="34" charset="0"/>
              </a:rPr>
              <a:t>power</a:t>
            </a:r>
            <a:r>
              <a:rPr kumimoji="0" lang="pl-PL" sz="2100" b="1" i="0" u="none" strike="noStrike" kern="1200" cap="none" spc="0" normalizeH="0" noProof="0" dirty="0" smtClean="0">
                <a:ln>
                  <a:noFill/>
                </a:ln>
                <a:solidFill>
                  <a:schemeClr val="tx1"/>
                </a:solidFill>
                <a:effectLst/>
                <a:uLnTx/>
                <a:uFillTx/>
                <a:latin typeface="Calibri" pitchFamily="34" charset="0"/>
              </a:rPr>
              <a:t> for WP#1 and WP#3 was </a:t>
            </a:r>
            <a:r>
              <a:rPr kumimoji="0" lang="pl-PL" sz="2100" b="1" i="0" u="none" strike="noStrike" kern="1200" cap="none" spc="0" normalizeH="0" noProof="0" dirty="0" err="1" smtClean="0">
                <a:ln>
                  <a:noFill/>
                </a:ln>
                <a:solidFill>
                  <a:schemeClr val="tx1"/>
                </a:solidFill>
                <a:effectLst/>
                <a:uLnTx/>
                <a:uFillTx/>
                <a:latin typeface="Calibri" pitchFamily="34" charset="0"/>
              </a:rPr>
              <a:t>observed</a:t>
            </a:r>
            <a:endParaRPr lang="pl-PL" sz="2100" b="1" dirty="0" smtClean="0">
              <a:latin typeface="Calibri" pitchFamily="34" charset="0"/>
            </a:endParaRPr>
          </a:p>
          <a:p>
            <a:pPr marL="365125" lvl="0" indent="-282575" eaLnBrk="0" hangingPunct="0">
              <a:spcAft>
                <a:spcPts val="1200"/>
              </a:spcAft>
              <a:buClr>
                <a:schemeClr val="accent1"/>
              </a:buClr>
              <a:buSzPct val="80000"/>
              <a:buFont typeface="Wingdings 2" pitchFamily="18" charset="2"/>
              <a:buChar char=""/>
              <a:defRPr/>
            </a:pPr>
            <a:r>
              <a:rPr lang="pl-PL" sz="2100" b="1" dirty="0" err="1" smtClean="0">
                <a:latin typeface="Calibri" pitchFamily="34" charset="0"/>
              </a:rPr>
              <a:t>The</a:t>
            </a:r>
            <a:r>
              <a:rPr lang="pl-PL" sz="2100" b="1" dirty="0" smtClean="0">
                <a:latin typeface="Calibri" pitchFamily="34" charset="0"/>
              </a:rPr>
              <a:t> </a:t>
            </a:r>
            <a:r>
              <a:rPr lang="pl-PL" sz="2100" b="1" dirty="0" err="1" smtClean="0">
                <a:latin typeface="Calibri" pitchFamily="34" charset="0"/>
              </a:rPr>
              <a:t>obtained</a:t>
            </a:r>
            <a:r>
              <a:rPr lang="pl-PL" sz="2100" b="1" dirty="0" smtClean="0">
                <a:latin typeface="Calibri" pitchFamily="34" charset="0"/>
              </a:rPr>
              <a:t> </a:t>
            </a:r>
            <a:r>
              <a:rPr lang="pl-PL" sz="2100" b="1" dirty="0" err="1" smtClean="0">
                <a:latin typeface="Calibri" pitchFamily="34" charset="0"/>
              </a:rPr>
              <a:t>results</a:t>
            </a:r>
            <a:r>
              <a:rPr lang="pl-PL" sz="2100" b="1" dirty="0" smtClean="0">
                <a:latin typeface="Calibri" pitchFamily="34" charset="0"/>
              </a:rPr>
              <a:t> </a:t>
            </a:r>
            <a:r>
              <a:rPr lang="pl-PL" sz="2100" b="1" dirty="0" err="1" smtClean="0">
                <a:latin typeface="Calibri" pitchFamily="34" charset="0"/>
              </a:rPr>
              <a:t>served</a:t>
            </a:r>
            <a:r>
              <a:rPr lang="pl-PL" sz="2100" b="1" dirty="0" smtClean="0">
                <a:latin typeface="Calibri" pitchFamily="34" charset="0"/>
              </a:rPr>
              <a:t> </a:t>
            </a:r>
            <a:r>
              <a:rPr lang="pl-PL" sz="2100" b="1" dirty="0" smtClean="0">
                <a:latin typeface="Calibri" pitchFamily="34" charset="0"/>
              </a:rPr>
              <a:t>as a </a:t>
            </a:r>
            <a:r>
              <a:rPr lang="pl-PL" sz="2100" b="1" dirty="0" err="1" smtClean="0">
                <a:latin typeface="Calibri" pitchFamily="34" charset="0"/>
              </a:rPr>
              <a:t>reference</a:t>
            </a:r>
            <a:r>
              <a:rPr lang="pl-PL" sz="2100" b="1" dirty="0" smtClean="0">
                <a:latin typeface="Calibri" pitchFamily="34" charset="0"/>
              </a:rPr>
              <a:t> point for </a:t>
            </a:r>
            <a:r>
              <a:rPr lang="pl-PL" sz="2100" b="1" dirty="0" err="1" smtClean="0">
                <a:latin typeface="Calibri" pitchFamily="34" charset="0"/>
              </a:rPr>
              <a:t>the</a:t>
            </a:r>
            <a:r>
              <a:rPr lang="pl-PL" sz="2100" b="1" dirty="0" smtClean="0">
                <a:latin typeface="Calibri" pitchFamily="34" charset="0"/>
              </a:rPr>
              <a:t> </a:t>
            </a:r>
            <a:r>
              <a:rPr lang="pl-PL" sz="2100" b="1" dirty="0" err="1" smtClean="0">
                <a:latin typeface="Calibri" pitchFamily="34" charset="0"/>
              </a:rPr>
              <a:t>more</a:t>
            </a:r>
            <a:r>
              <a:rPr lang="pl-PL" sz="2100" b="1" dirty="0" smtClean="0">
                <a:latin typeface="Calibri" pitchFamily="34" charset="0"/>
              </a:rPr>
              <a:t> </a:t>
            </a:r>
            <a:r>
              <a:rPr lang="pl-PL" sz="2100" b="1" dirty="0" err="1" smtClean="0">
                <a:latin typeface="Calibri" pitchFamily="34" charset="0"/>
              </a:rPr>
              <a:t>detailed</a:t>
            </a:r>
            <a:r>
              <a:rPr lang="pl-PL" sz="2100" b="1" dirty="0" smtClean="0">
                <a:latin typeface="Calibri" pitchFamily="34" charset="0"/>
              </a:rPr>
              <a:t> </a:t>
            </a:r>
            <a:r>
              <a:rPr lang="pl-PL" sz="2100" b="1" dirty="0" err="1" smtClean="0">
                <a:latin typeface="Calibri" pitchFamily="34" charset="0"/>
              </a:rPr>
              <a:t>simulations</a:t>
            </a:r>
            <a:r>
              <a:rPr lang="pl-PL" sz="2100" b="1" dirty="0" smtClean="0">
                <a:latin typeface="Calibri" pitchFamily="34" charset="0"/>
              </a:rPr>
              <a:t>, </a:t>
            </a:r>
            <a:r>
              <a:rPr lang="pl-PL" sz="2100" b="1" dirty="0" err="1" smtClean="0">
                <a:latin typeface="Calibri" pitchFamily="34" charset="0"/>
              </a:rPr>
              <a:t>taking</a:t>
            </a:r>
            <a:r>
              <a:rPr lang="pl-PL" sz="2100" b="1" dirty="0" smtClean="0">
                <a:latin typeface="Calibri" pitchFamily="34" charset="0"/>
              </a:rPr>
              <a:t> </a:t>
            </a:r>
            <a:r>
              <a:rPr lang="pl-PL" sz="2100" b="1" dirty="0" err="1" smtClean="0">
                <a:latin typeface="Calibri" pitchFamily="34" charset="0"/>
              </a:rPr>
              <a:t>into</a:t>
            </a:r>
            <a:r>
              <a:rPr lang="pl-PL" sz="2100" b="1" dirty="0" smtClean="0">
                <a:latin typeface="Calibri" pitchFamily="34" charset="0"/>
              </a:rPr>
              <a:t> </a:t>
            </a:r>
            <a:r>
              <a:rPr lang="pl-PL" sz="2100" b="1" dirty="0" err="1" smtClean="0">
                <a:latin typeface="Calibri" pitchFamily="34" charset="0"/>
              </a:rPr>
              <a:t>account</a:t>
            </a:r>
            <a:r>
              <a:rPr lang="pl-PL" sz="2100" b="1" dirty="0" smtClean="0">
                <a:latin typeface="Calibri" pitchFamily="34" charset="0"/>
              </a:rPr>
              <a:t> </a:t>
            </a:r>
            <a:r>
              <a:rPr lang="en-US" sz="2100" b="1" dirty="0" smtClean="0">
                <a:latin typeface="Calibri" pitchFamily="34" charset="0"/>
              </a:rPr>
              <a:t>the pumping powers of the cold circulator and cold compressor</a:t>
            </a:r>
            <a:r>
              <a:rPr lang="pl-PL" sz="2100" b="1" dirty="0" smtClean="0">
                <a:latin typeface="Calibri" pitchFamily="34" charset="0"/>
              </a:rPr>
              <a:t>, and </a:t>
            </a:r>
            <a:r>
              <a:rPr lang="pl-PL" sz="2100" b="1" dirty="0" err="1" smtClean="0">
                <a:latin typeface="Calibri" pitchFamily="34" charset="0"/>
              </a:rPr>
              <a:t>optimization</a:t>
            </a:r>
            <a:r>
              <a:rPr lang="pl-PL" sz="2100" b="1" dirty="0" smtClean="0">
                <a:latin typeface="Calibri" pitchFamily="34" charset="0"/>
              </a:rPr>
              <a:t> </a:t>
            </a:r>
            <a:r>
              <a:rPr lang="pl-PL" sz="2100" b="1" dirty="0" err="1" smtClean="0">
                <a:latin typeface="Calibri" pitchFamily="34" charset="0"/>
              </a:rPr>
              <a:t>carried</a:t>
            </a:r>
            <a:r>
              <a:rPr lang="pl-PL" sz="2100" b="1" dirty="0" smtClean="0">
                <a:latin typeface="Calibri" pitchFamily="34" charset="0"/>
              </a:rPr>
              <a:t> out by </a:t>
            </a:r>
            <a:r>
              <a:rPr lang="pl-PL" sz="2100" b="1" dirty="0" err="1" smtClean="0">
                <a:latin typeface="Calibri" pitchFamily="34" charset="0"/>
              </a:rPr>
              <a:t>the</a:t>
            </a:r>
            <a:r>
              <a:rPr lang="pl-PL" sz="2100" b="1" dirty="0" smtClean="0">
                <a:latin typeface="Calibri" pitchFamily="34" charset="0"/>
              </a:rPr>
              <a:t> CEA Grenoble team </a:t>
            </a:r>
            <a:r>
              <a:rPr lang="pl-PL" sz="2100" b="1" dirty="0" err="1" smtClean="0">
                <a:latin typeface="Calibri" pitchFamily="34" charset="0"/>
              </a:rPr>
              <a:t>using</a:t>
            </a:r>
            <a:r>
              <a:rPr lang="pl-PL" sz="2100" b="1" dirty="0" smtClean="0">
                <a:latin typeface="Calibri" pitchFamily="34" charset="0"/>
              </a:rPr>
              <a:t> </a:t>
            </a:r>
            <a:r>
              <a:rPr lang="pl-PL" sz="2100" b="1" dirty="0" err="1" smtClean="0">
                <a:latin typeface="Calibri" pitchFamily="34" charset="0"/>
              </a:rPr>
              <a:t>the</a:t>
            </a:r>
            <a:r>
              <a:rPr lang="pl-PL" sz="2100" b="1" dirty="0" smtClean="0">
                <a:latin typeface="Calibri" pitchFamily="34" charset="0"/>
              </a:rPr>
              <a:t> </a:t>
            </a:r>
            <a:r>
              <a:rPr lang="pl-PL" sz="2100" b="1" dirty="0" err="1" smtClean="0">
                <a:latin typeface="Calibri" pitchFamily="34" charset="0"/>
              </a:rPr>
              <a:t>Simcryogenic</a:t>
            </a:r>
            <a:r>
              <a:rPr lang="pl-PL" sz="2100" b="1" dirty="0" smtClean="0">
                <a:latin typeface="Calibri" pitchFamily="34" charset="0"/>
              </a:rPr>
              <a:t> </a:t>
            </a:r>
            <a:r>
              <a:rPr lang="pl-PL" sz="2100" b="1" dirty="0" err="1" smtClean="0">
                <a:latin typeface="Calibri" pitchFamily="34" charset="0"/>
              </a:rPr>
              <a:t>code</a:t>
            </a:r>
            <a:endParaRPr lang="pl-PL" sz="2100" b="1" dirty="0" smtClean="0">
              <a:latin typeface="Calibri" pitchFamily="34" charset="0"/>
            </a:endParaRPr>
          </a:p>
          <a:p>
            <a:pPr marL="365125" lvl="0" indent="-282575" eaLnBrk="0" hangingPunct="0">
              <a:spcAft>
                <a:spcPts val="1200"/>
              </a:spcAft>
              <a:buClr>
                <a:schemeClr val="accent1"/>
              </a:buClr>
              <a:buSzPct val="80000"/>
              <a:buFont typeface="Wingdings 2" pitchFamily="18" charset="2"/>
              <a:buChar char=""/>
              <a:defRPr/>
            </a:pPr>
            <a:endParaRPr kumimoji="0" lang="pl-PL" sz="2100" b="0" i="0" u="none" strike="noStrike" kern="1200" cap="none" spc="0" normalizeH="0" baseline="0" noProof="0" dirty="0" smtClean="0">
              <a:ln>
                <a:noFill/>
              </a:ln>
              <a:solidFill>
                <a:schemeClr val="tx1"/>
              </a:solidFill>
              <a:effectLst/>
              <a:uLnTx/>
              <a:uFillTx/>
              <a:latin typeface="Calibri" pitchFamily="34" charset="0"/>
            </a:endParaRPr>
          </a:p>
          <a:p>
            <a:pPr marL="639763" marR="0" lvl="1" indent="-236538" algn="l" defTabSz="914400" rtl="0" eaLnBrk="0" fontAlgn="base" latinLnBrk="0" hangingPunct="0">
              <a:lnSpc>
                <a:spcPct val="100000"/>
              </a:lnSpc>
              <a:spcBef>
                <a:spcPct val="0"/>
              </a:spcBef>
              <a:spcAft>
                <a:spcPts val="1200"/>
              </a:spcAft>
              <a:buClr>
                <a:srgbClr val="C00000"/>
              </a:buClr>
              <a:buSzPct val="80000"/>
              <a:tabLst/>
              <a:defRPr/>
            </a:pPr>
            <a:endParaRPr lang="pl-PL" sz="2000" dirty="0" smtClean="0">
              <a:latin typeface="Calibri" pitchFamily="34" charset="0"/>
            </a:endParaRPr>
          </a:p>
          <a:p>
            <a:pPr marL="182563" indent="-236538" eaLnBrk="0" hangingPunct="0">
              <a:spcAft>
                <a:spcPts val="1200"/>
              </a:spcAft>
              <a:buClr>
                <a:srgbClr val="C00000"/>
              </a:buClr>
              <a:buSzPct val="80000"/>
              <a:defRPr/>
            </a:pPr>
            <a:endParaRPr lang="pl-PL" sz="2000" dirty="0" smtClean="0">
              <a:latin typeface="Calibri" pitchFamily="34" charset="0"/>
            </a:endParaRPr>
          </a:p>
          <a:p>
            <a:pPr marL="182563" indent="-236538" eaLnBrk="0" hangingPunct="0">
              <a:spcAft>
                <a:spcPts val="1200"/>
              </a:spcAft>
              <a:buClr>
                <a:srgbClr val="C00000"/>
              </a:buClr>
              <a:buSzPct val="80000"/>
              <a:buFont typeface="Wingdings" pitchFamily="2" charset="2"/>
              <a:buChar char="Ø"/>
              <a:defRPr/>
            </a:pPr>
            <a:endParaRPr kumimoji="0" lang="en-US" sz="2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7D416B3A-6C91-432B-B569-95562C432938}" type="slidenum">
              <a:rPr lang="en-US" smtClean="0"/>
              <a:pPr>
                <a:defRPr/>
              </a:pPr>
              <a:t>14</a:t>
            </a:fld>
            <a:endParaRPr lang="en-US"/>
          </a:p>
        </p:txBody>
      </p:sp>
      <p:sp>
        <p:nvSpPr>
          <p:cNvPr id="3" name="Tytuł 1"/>
          <p:cNvSpPr txBox="1">
            <a:spLocks/>
          </p:cNvSpPr>
          <p:nvPr/>
        </p:nvSpPr>
        <p:spPr bwMode="auto">
          <a:xfrm>
            <a:off x="1116013" y="1989138"/>
            <a:ext cx="7499350" cy="1727200"/>
          </a:xfrm>
          <a:prstGeom prst="rect">
            <a:avLst/>
          </a:prstGeom>
        </p:spPr>
        <p:txBody>
          <a:bodyPr vert="horz" wrap="square" lIns="91440" tIns="45720" rIns="91440" bIns="45720" numCol="1" anchorCtr="0" compatLnSpc="1">
            <a:prstTxWarp prst="textNoShape">
              <a:avLst/>
            </a:prstTxWarp>
            <a:normAutofit fontScale="90000" lnSpcReduction="10000"/>
          </a:bodyPr>
          <a:lstStyle/>
          <a:p>
            <a:pPr marL="0" marR="0" lvl="1" indent="0" algn="ctr" defTabSz="914400" rtl="0" eaLnBrk="0" fontAlgn="base" latinLnBrk="0" hangingPunct="0">
              <a:lnSpc>
                <a:spcPct val="150000"/>
              </a:lnSpc>
              <a:spcBef>
                <a:spcPts val="1200"/>
              </a:spcBef>
              <a:spcAft>
                <a:spcPts val="1200"/>
              </a:spcAft>
              <a:buClrTx/>
              <a:buSzTx/>
              <a:buFontTx/>
              <a:buNone/>
              <a:tabLst/>
              <a:defRPr/>
            </a:pPr>
            <a:r>
              <a:rPr kumimoji="0" lang="pl-PL" sz="3200" b="1" i="0" u="none" strike="noStrike" kern="0" cap="none" spc="0" normalizeH="0" baseline="0" noProof="0" smtClean="0">
                <a:ln>
                  <a:noFill/>
                </a:ln>
                <a:solidFill>
                  <a:srgbClr val="002060"/>
                </a:solidFill>
                <a:effectLst/>
                <a:uLnTx/>
                <a:uFillTx/>
                <a:latin typeface="Gill Sans MT"/>
              </a:rPr>
              <a:t>Summary of the modeling activities</a:t>
            </a:r>
            <a:br>
              <a:rPr kumimoji="0" lang="pl-PL" sz="3200" b="1" i="0" u="none" strike="noStrike" kern="0" cap="none" spc="0" normalizeH="0" baseline="0" noProof="0" smtClean="0">
                <a:ln>
                  <a:noFill/>
                </a:ln>
                <a:solidFill>
                  <a:srgbClr val="002060"/>
                </a:solidFill>
                <a:effectLst/>
                <a:uLnTx/>
                <a:uFillTx/>
                <a:latin typeface="Gill Sans MT"/>
              </a:rPr>
            </a:br>
            <a:r>
              <a:rPr kumimoji="0" lang="pl-PL" sz="2000" b="0" i="0" u="none" strike="noStrike" kern="0" cap="none" spc="0" normalizeH="0" baseline="0" noProof="0" smtClean="0">
                <a:ln>
                  <a:noFill/>
                </a:ln>
                <a:solidFill>
                  <a:srgbClr val="572314"/>
                </a:solidFill>
                <a:effectLst/>
                <a:uLnTx/>
                <a:uFillTx/>
                <a:latin typeface="Arial" pitchFamily="34" charset="0"/>
                <a:cs typeface="Arial" pitchFamily="34" charset="0"/>
              </a:rPr>
              <a:t/>
            </a:r>
            <a:br>
              <a:rPr kumimoji="0" lang="pl-PL" sz="2000" b="0" i="0" u="none" strike="noStrike" kern="0" cap="none" spc="0" normalizeH="0" baseline="0" noProof="0" smtClean="0">
                <a:ln>
                  <a:noFill/>
                </a:ln>
                <a:solidFill>
                  <a:srgbClr val="572314"/>
                </a:solidFill>
                <a:effectLst/>
                <a:uLnTx/>
                <a:uFillTx/>
                <a:latin typeface="Arial" pitchFamily="34" charset="0"/>
                <a:cs typeface="Arial" pitchFamily="34" charset="0"/>
              </a:rPr>
            </a:br>
            <a:endParaRPr kumimoji="0" lang="pl-PL" sz="3200" b="1" i="0" u="none" strike="noStrike" kern="0" cap="none" spc="0" normalizeH="0" baseline="0" noProof="0" dirty="0" smtClean="0">
              <a:ln>
                <a:noFill/>
              </a:ln>
              <a:solidFill>
                <a:srgbClr val="002060"/>
              </a:solidFill>
              <a:effectLst/>
              <a:uLnTx/>
              <a:uFillTx/>
              <a:latin typeface="Gill Sans MT"/>
            </a:endParaRPr>
          </a:p>
        </p:txBody>
      </p:sp>
      <p:sp>
        <p:nvSpPr>
          <p:cNvPr id="4" name="Prostokąt 3"/>
          <p:cNvSpPr/>
          <p:nvPr/>
        </p:nvSpPr>
        <p:spPr>
          <a:xfrm>
            <a:off x="1259632" y="2924944"/>
            <a:ext cx="7416824" cy="769441"/>
          </a:xfrm>
          <a:prstGeom prst="rect">
            <a:avLst/>
          </a:prstGeom>
        </p:spPr>
        <p:txBody>
          <a:bodyPr wrap="square">
            <a:spAutoFit/>
          </a:bodyPr>
          <a:lstStyle/>
          <a:p>
            <a:pPr algn="ctr">
              <a:lnSpc>
                <a:spcPct val="110000"/>
              </a:lnSpc>
            </a:pPr>
            <a:r>
              <a:rPr lang="pl-PL" sz="2000" b="1" dirty="0" err="1" smtClean="0">
                <a:solidFill>
                  <a:srgbClr val="002060"/>
                </a:solidFill>
                <a:latin typeface="Calibri" pitchFamily="34" charset="0"/>
              </a:rPr>
              <a:t>Contribution</a:t>
            </a:r>
            <a:r>
              <a:rPr lang="pl-PL" sz="2000" b="1" dirty="0" smtClean="0">
                <a:solidFill>
                  <a:srgbClr val="002060"/>
                </a:solidFill>
                <a:latin typeface="Calibri" pitchFamily="34" charset="0"/>
              </a:rPr>
              <a:t> to </a:t>
            </a:r>
            <a:r>
              <a:rPr lang="pl-PL" sz="2000" b="1" dirty="0" err="1" smtClean="0">
                <a:solidFill>
                  <a:srgbClr val="002060"/>
                </a:solidFill>
                <a:latin typeface="Calibri" pitchFamily="34" charset="0"/>
              </a:rPr>
              <a:t>the</a:t>
            </a:r>
            <a:r>
              <a:rPr lang="pl-PL" sz="2000" b="1" dirty="0" smtClean="0">
                <a:solidFill>
                  <a:srgbClr val="002060"/>
                </a:solidFill>
                <a:latin typeface="Calibri" pitchFamily="34" charset="0"/>
              </a:rPr>
              <a:t> </a:t>
            </a:r>
            <a:r>
              <a:rPr lang="en-US" sz="2000" b="1" dirty="0" smtClean="0">
                <a:solidFill>
                  <a:srgbClr val="002060"/>
                </a:solidFill>
                <a:latin typeface="Calibri" pitchFamily="34" charset="0"/>
              </a:rPr>
              <a:t>thermal-hydraulic analysis of the new CEA design of the DEMO  CS conductor</a:t>
            </a:r>
            <a:endParaRPr lang="pl-PL" sz="2000" b="1" dirty="0">
              <a:solidFill>
                <a:srgbClr val="00206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7D416B3A-6C91-432B-B569-95562C432938}" type="slidenum">
              <a:rPr lang="en-US" smtClean="0"/>
              <a:pPr>
                <a:defRPr/>
              </a:pPr>
              <a:t>15</a:t>
            </a:fld>
            <a:endParaRPr lang="en-US"/>
          </a:p>
        </p:txBody>
      </p:sp>
      <p:sp>
        <p:nvSpPr>
          <p:cNvPr id="3" name="Prostokąt 2"/>
          <p:cNvSpPr/>
          <p:nvPr/>
        </p:nvSpPr>
        <p:spPr>
          <a:xfrm>
            <a:off x="1115616" y="188640"/>
            <a:ext cx="7848872" cy="477054"/>
          </a:xfrm>
          <a:prstGeom prst="rect">
            <a:avLst/>
          </a:prstGeom>
        </p:spPr>
        <p:txBody>
          <a:bodyPr wrap="square">
            <a:spAutoFit/>
          </a:bodyPr>
          <a:lstStyle/>
          <a:p>
            <a:r>
              <a:rPr lang="pl-PL" sz="2500" b="1" dirty="0" err="1" smtClean="0">
                <a:solidFill>
                  <a:srgbClr val="002060"/>
                </a:solidFill>
                <a:latin typeface="Calibri" pitchFamily="34" charset="0"/>
              </a:rPr>
              <a:t>Input</a:t>
            </a:r>
            <a:r>
              <a:rPr lang="pl-PL" sz="2500" b="1" dirty="0" smtClean="0">
                <a:solidFill>
                  <a:srgbClr val="002060"/>
                </a:solidFill>
                <a:latin typeface="Calibri" pitchFamily="34" charset="0"/>
              </a:rPr>
              <a:t> data </a:t>
            </a:r>
            <a:r>
              <a:rPr lang="pl-PL" sz="2500" b="1" dirty="0" err="1" smtClean="0">
                <a:solidFill>
                  <a:srgbClr val="002060"/>
                </a:solidFill>
                <a:latin typeface="Calibri" pitchFamily="34" charset="0"/>
              </a:rPr>
              <a:t>provided</a:t>
            </a:r>
            <a:r>
              <a:rPr lang="pl-PL" sz="2500" b="1" dirty="0" smtClean="0">
                <a:solidFill>
                  <a:srgbClr val="002060"/>
                </a:solidFill>
                <a:latin typeface="Calibri" pitchFamily="34" charset="0"/>
              </a:rPr>
              <a:t> by </a:t>
            </a:r>
            <a:r>
              <a:rPr lang="pl-PL" sz="2500" b="1" dirty="0" err="1" smtClean="0">
                <a:solidFill>
                  <a:srgbClr val="002060"/>
                </a:solidFill>
                <a:latin typeface="Calibri" pitchFamily="34" charset="0"/>
              </a:rPr>
              <a:t>the</a:t>
            </a:r>
            <a:r>
              <a:rPr lang="pl-PL" sz="2500" b="1" dirty="0" smtClean="0">
                <a:solidFill>
                  <a:srgbClr val="002060"/>
                </a:solidFill>
                <a:latin typeface="Calibri" pitchFamily="34" charset="0"/>
              </a:rPr>
              <a:t> CEA team „4 </a:t>
            </a:r>
            <a:r>
              <a:rPr lang="pl-PL" sz="2500" b="1" dirty="0" err="1" smtClean="0">
                <a:solidFill>
                  <a:srgbClr val="002060"/>
                </a:solidFill>
                <a:latin typeface="Calibri" pitchFamily="34" charset="0"/>
              </a:rPr>
              <a:t>points</a:t>
            </a:r>
            <a:r>
              <a:rPr lang="pl-PL" sz="2500" b="1" dirty="0" smtClean="0">
                <a:solidFill>
                  <a:srgbClr val="002060"/>
                </a:solidFill>
                <a:latin typeface="Calibri" pitchFamily="34" charset="0"/>
              </a:rPr>
              <a:t> </a:t>
            </a:r>
            <a:r>
              <a:rPr lang="pl-PL" sz="2500" b="1" dirty="0" err="1" smtClean="0">
                <a:solidFill>
                  <a:srgbClr val="002060"/>
                </a:solidFill>
                <a:latin typeface="Calibri" pitchFamily="34" charset="0"/>
              </a:rPr>
              <a:t>scenario</a:t>
            </a:r>
            <a:r>
              <a:rPr lang="pl-PL" sz="2500" b="1" dirty="0" smtClean="0">
                <a:solidFill>
                  <a:srgbClr val="002060"/>
                </a:solidFill>
                <a:latin typeface="Calibri" pitchFamily="34" charset="0"/>
              </a:rPr>
              <a:t>”</a:t>
            </a:r>
            <a:endParaRPr lang="pl-PL" sz="2500" dirty="0"/>
          </a:p>
        </p:txBody>
      </p:sp>
      <p:pic>
        <p:nvPicPr>
          <p:cNvPr id="6" name="Obraz 5" descr="Current scenario.tif"/>
          <p:cNvPicPr>
            <a:picLocks noChangeAspect="1"/>
          </p:cNvPicPr>
          <p:nvPr/>
        </p:nvPicPr>
        <p:blipFill>
          <a:blip r:embed="rId3" cstate="print"/>
          <a:stretch>
            <a:fillRect/>
          </a:stretch>
        </p:blipFill>
        <p:spPr>
          <a:xfrm>
            <a:off x="1267584" y="814328"/>
            <a:ext cx="3520440" cy="2326640"/>
          </a:xfrm>
          <a:prstGeom prst="rect">
            <a:avLst/>
          </a:prstGeom>
        </p:spPr>
      </p:pic>
      <p:sp>
        <p:nvSpPr>
          <p:cNvPr id="7" name="pole tekstowe 6"/>
          <p:cNvSpPr txBox="1"/>
          <p:nvPr/>
        </p:nvSpPr>
        <p:spPr>
          <a:xfrm>
            <a:off x="2915816" y="899428"/>
            <a:ext cx="2088232" cy="369332"/>
          </a:xfrm>
          <a:prstGeom prst="rect">
            <a:avLst/>
          </a:prstGeom>
          <a:noFill/>
        </p:spPr>
        <p:txBody>
          <a:bodyPr wrap="square" rtlCol="0">
            <a:spAutoFit/>
          </a:bodyPr>
          <a:lstStyle/>
          <a:p>
            <a:r>
              <a:rPr lang="pl-PL" dirty="0" err="1" smtClean="0">
                <a:solidFill>
                  <a:srgbClr val="FF0000"/>
                </a:solidFill>
                <a:latin typeface="Calibri" pitchFamily="34" charset="0"/>
              </a:rPr>
              <a:t>I</a:t>
            </a:r>
            <a:r>
              <a:rPr lang="pl-PL" baseline="-25000" dirty="0" err="1" smtClean="0">
                <a:solidFill>
                  <a:srgbClr val="FF0000"/>
                </a:solidFill>
                <a:latin typeface="Calibri" pitchFamily="34" charset="0"/>
              </a:rPr>
              <a:t>max</a:t>
            </a:r>
            <a:r>
              <a:rPr lang="pl-PL" dirty="0" smtClean="0">
                <a:solidFill>
                  <a:srgbClr val="FF0000"/>
                </a:solidFill>
                <a:latin typeface="Calibri" pitchFamily="34" charset="0"/>
              </a:rPr>
              <a:t> = 106 </a:t>
            </a:r>
            <a:r>
              <a:rPr lang="pl-PL" dirty="0" err="1" smtClean="0">
                <a:solidFill>
                  <a:srgbClr val="FF0000"/>
                </a:solidFill>
                <a:latin typeface="Calibri" pitchFamily="34" charset="0"/>
              </a:rPr>
              <a:t>kA</a:t>
            </a:r>
            <a:endParaRPr lang="pl-PL" dirty="0">
              <a:solidFill>
                <a:srgbClr val="FF0000"/>
              </a:solidFill>
              <a:latin typeface="Calibri" pitchFamily="34" charset="0"/>
            </a:endParaRPr>
          </a:p>
        </p:txBody>
      </p:sp>
      <p:pic>
        <p:nvPicPr>
          <p:cNvPr id="11" name="Obraz 10" descr="Eps eff vs x.tif"/>
          <p:cNvPicPr>
            <a:picLocks noChangeAspect="1"/>
          </p:cNvPicPr>
          <p:nvPr/>
        </p:nvPicPr>
        <p:blipFill>
          <a:blip r:embed="rId4" cstate="print"/>
          <a:stretch>
            <a:fillRect/>
          </a:stretch>
        </p:blipFill>
        <p:spPr>
          <a:xfrm>
            <a:off x="4962088" y="3284984"/>
            <a:ext cx="3642360" cy="2326640"/>
          </a:xfrm>
          <a:prstGeom prst="rect">
            <a:avLst/>
          </a:prstGeom>
        </p:spPr>
      </p:pic>
      <p:sp>
        <p:nvSpPr>
          <p:cNvPr id="16" name="pole tekstowe 15"/>
          <p:cNvSpPr txBox="1"/>
          <p:nvPr/>
        </p:nvSpPr>
        <p:spPr>
          <a:xfrm>
            <a:off x="971600" y="5661248"/>
            <a:ext cx="5184576" cy="1154162"/>
          </a:xfrm>
          <a:prstGeom prst="rect">
            <a:avLst/>
          </a:prstGeom>
          <a:noFill/>
        </p:spPr>
        <p:txBody>
          <a:bodyPr wrap="square" rtlCol="0">
            <a:spAutoFit/>
          </a:bodyPr>
          <a:lstStyle/>
          <a:p>
            <a:r>
              <a:rPr lang="pl-PL" dirty="0" smtClean="0">
                <a:latin typeface="Calibri" pitchFamily="34" charset="0"/>
              </a:rPr>
              <a:t>As </a:t>
            </a:r>
            <a:r>
              <a:rPr lang="pl-PL" dirty="0" err="1" smtClean="0">
                <a:latin typeface="Calibri" pitchFamily="34" charset="0"/>
              </a:rPr>
              <a:t>requested</a:t>
            </a:r>
            <a:r>
              <a:rPr lang="pl-PL" dirty="0" smtClean="0">
                <a:latin typeface="Calibri" pitchFamily="34" charset="0"/>
              </a:rPr>
              <a:t> by </a:t>
            </a:r>
            <a:r>
              <a:rPr lang="pl-PL" dirty="0" err="1" smtClean="0">
                <a:latin typeface="Calibri" pitchFamily="34" charset="0"/>
              </a:rPr>
              <a:t>the</a:t>
            </a:r>
            <a:r>
              <a:rPr lang="pl-PL" dirty="0" smtClean="0">
                <a:latin typeface="Calibri" pitchFamily="34" charset="0"/>
              </a:rPr>
              <a:t> CEA team, </a:t>
            </a:r>
            <a:r>
              <a:rPr lang="pl-PL" dirty="0" err="1" smtClean="0">
                <a:latin typeface="Calibri" pitchFamily="34" charset="0"/>
              </a:rPr>
              <a:t>P</a:t>
            </a:r>
            <a:r>
              <a:rPr lang="pl-PL" baseline="-25000" dirty="0" err="1" smtClean="0">
                <a:latin typeface="Calibri" pitchFamily="34" charset="0"/>
              </a:rPr>
              <a:t>coupling</a:t>
            </a:r>
            <a:r>
              <a:rPr lang="pl-PL" dirty="0" smtClean="0">
                <a:latin typeface="Calibri" pitchFamily="34" charset="0"/>
              </a:rPr>
              <a:t> was </a:t>
            </a:r>
            <a:r>
              <a:rPr lang="pl-PL" dirty="0" err="1" smtClean="0">
                <a:latin typeface="Calibri" pitchFamily="34" charset="0"/>
              </a:rPr>
              <a:t>computed</a:t>
            </a:r>
            <a:r>
              <a:rPr lang="pl-PL" dirty="0" smtClean="0">
                <a:latin typeface="Calibri" pitchFamily="34" charset="0"/>
              </a:rPr>
              <a:t> </a:t>
            </a:r>
            <a:r>
              <a:rPr lang="pl-PL" dirty="0" err="1" smtClean="0">
                <a:latin typeface="Calibri" pitchFamily="34" charset="0"/>
              </a:rPr>
              <a:t>using</a:t>
            </a:r>
            <a:r>
              <a:rPr lang="pl-PL" dirty="0" smtClean="0">
                <a:latin typeface="Calibri" pitchFamily="34" charset="0"/>
              </a:rPr>
              <a:t> </a:t>
            </a:r>
            <a:r>
              <a:rPr lang="pl-PL" dirty="0" err="1" smtClean="0">
                <a:latin typeface="Calibri" pitchFamily="34" charset="0"/>
              </a:rPr>
              <a:t>the</a:t>
            </a:r>
            <a:r>
              <a:rPr lang="pl-PL" dirty="0" smtClean="0">
                <a:latin typeface="Calibri" pitchFamily="34" charset="0"/>
              </a:rPr>
              <a:t> </a:t>
            </a:r>
            <a:r>
              <a:rPr lang="pl-PL" b="1" dirty="0" smtClean="0">
                <a:latin typeface="Calibri" pitchFamily="34" charset="0"/>
              </a:rPr>
              <a:t>cross </a:t>
            </a:r>
            <a:r>
              <a:rPr lang="pl-PL" b="1" dirty="0" err="1" smtClean="0">
                <a:latin typeface="Calibri" pitchFamily="34" charset="0"/>
              </a:rPr>
              <a:t>section</a:t>
            </a:r>
            <a:r>
              <a:rPr lang="pl-PL" b="1" dirty="0" smtClean="0">
                <a:latin typeface="Calibri" pitchFamily="34" charset="0"/>
              </a:rPr>
              <a:t> of </a:t>
            </a:r>
            <a:r>
              <a:rPr lang="pl-PL" b="1" dirty="0" err="1" smtClean="0">
                <a:latin typeface="Calibri" pitchFamily="34" charset="0"/>
              </a:rPr>
              <a:t>superconducting</a:t>
            </a:r>
            <a:r>
              <a:rPr lang="pl-PL" b="1" dirty="0" smtClean="0">
                <a:latin typeface="Calibri" pitchFamily="34" charset="0"/>
              </a:rPr>
              <a:t> </a:t>
            </a:r>
            <a:r>
              <a:rPr lang="pl-PL" b="1" dirty="0" err="1" smtClean="0">
                <a:latin typeface="Calibri" pitchFamily="34" charset="0"/>
              </a:rPr>
              <a:t>strands</a:t>
            </a:r>
            <a:r>
              <a:rPr lang="pl-PL" b="1" dirty="0" smtClean="0">
                <a:latin typeface="Calibri" pitchFamily="34" charset="0"/>
              </a:rPr>
              <a:t>  </a:t>
            </a:r>
            <a:r>
              <a:rPr lang="pl-PL" dirty="0" smtClean="0">
                <a:latin typeface="Calibri" pitchFamily="34" charset="0"/>
              </a:rPr>
              <a:t>as a </a:t>
            </a:r>
            <a:r>
              <a:rPr lang="pl-PL" dirty="0" err="1" smtClean="0">
                <a:latin typeface="Calibri" pitchFamily="34" charset="0"/>
              </a:rPr>
              <a:t>reference</a:t>
            </a:r>
            <a:r>
              <a:rPr lang="pl-PL" dirty="0" smtClean="0">
                <a:latin typeface="Calibri" pitchFamily="34" charset="0"/>
              </a:rPr>
              <a:t> </a:t>
            </a:r>
            <a:r>
              <a:rPr lang="pl-PL" dirty="0" err="1" smtClean="0">
                <a:latin typeface="Calibri" pitchFamily="34" charset="0"/>
              </a:rPr>
              <a:t>dimension</a:t>
            </a:r>
            <a:r>
              <a:rPr lang="pl-PL" dirty="0" smtClean="0">
                <a:latin typeface="Calibri" pitchFamily="34" charset="0"/>
              </a:rPr>
              <a:t> </a:t>
            </a:r>
            <a:r>
              <a:rPr lang="pl-PL" i="1" dirty="0" smtClean="0">
                <a:latin typeface="Times New Roman" pitchFamily="18" charset="0"/>
                <a:cs typeface="Times New Roman" pitchFamily="18" charset="0"/>
              </a:rPr>
              <a:t>S </a:t>
            </a:r>
            <a:r>
              <a:rPr lang="pl-PL" sz="1500" dirty="0" smtClean="0">
                <a:solidFill>
                  <a:srgbClr val="C00000"/>
                </a:solidFill>
                <a:latin typeface="Calibri" pitchFamily="34" charset="0"/>
                <a:cs typeface="Times New Roman" pitchFamily="18" charset="0"/>
              </a:rPr>
              <a:t>(</a:t>
            </a:r>
            <a:r>
              <a:rPr lang="pl-PL" sz="1500" dirty="0" err="1" smtClean="0">
                <a:solidFill>
                  <a:srgbClr val="C00000"/>
                </a:solidFill>
                <a:latin typeface="Calibri" pitchFamily="34" charset="0"/>
                <a:cs typeface="Times New Roman" pitchFamily="18" charset="0"/>
              </a:rPr>
              <a:t>different</a:t>
            </a:r>
            <a:r>
              <a:rPr lang="pl-PL" sz="1500" dirty="0" smtClean="0">
                <a:solidFill>
                  <a:srgbClr val="C00000"/>
                </a:solidFill>
                <a:latin typeface="Calibri" pitchFamily="34" charset="0"/>
                <a:cs typeface="Times New Roman" pitchFamily="18" charset="0"/>
              </a:rPr>
              <a:t> </a:t>
            </a:r>
            <a:r>
              <a:rPr lang="pl-PL" sz="1500" dirty="0" err="1" smtClean="0">
                <a:solidFill>
                  <a:srgbClr val="C00000"/>
                </a:solidFill>
                <a:latin typeface="Calibri" pitchFamily="34" charset="0"/>
                <a:cs typeface="Times New Roman" pitchFamily="18" charset="0"/>
              </a:rPr>
              <a:t>approach</a:t>
            </a:r>
            <a:r>
              <a:rPr lang="pl-PL" sz="1500" dirty="0" smtClean="0">
                <a:solidFill>
                  <a:srgbClr val="C00000"/>
                </a:solidFill>
                <a:latin typeface="Calibri" pitchFamily="34" charset="0"/>
                <a:cs typeface="Times New Roman" pitchFamily="18" charset="0"/>
              </a:rPr>
              <a:t> </a:t>
            </a:r>
            <a:r>
              <a:rPr lang="pl-PL" sz="1500" dirty="0" err="1" smtClean="0">
                <a:solidFill>
                  <a:srgbClr val="C00000"/>
                </a:solidFill>
                <a:latin typeface="Calibri" pitchFamily="34" charset="0"/>
                <a:cs typeface="Times New Roman" pitchFamily="18" charset="0"/>
              </a:rPr>
              <a:t>than</a:t>
            </a:r>
            <a:r>
              <a:rPr lang="pl-PL" sz="1500" dirty="0" smtClean="0">
                <a:solidFill>
                  <a:srgbClr val="C00000"/>
                </a:solidFill>
                <a:latin typeface="Calibri" pitchFamily="34" charset="0"/>
                <a:cs typeface="Times New Roman" pitchFamily="18" charset="0"/>
              </a:rPr>
              <a:t> </a:t>
            </a:r>
            <a:r>
              <a:rPr lang="pl-PL" sz="1500" dirty="0" err="1" smtClean="0">
                <a:solidFill>
                  <a:srgbClr val="C00000"/>
                </a:solidFill>
                <a:latin typeface="Calibri" pitchFamily="34" charset="0"/>
                <a:cs typeface="Times New Roman" pitchFamily="18" charset="0"/>
              </a:rPr>
              <a:t>that</a:t>
            </a:r>
            <a:r>
              <a:rPr lang="pl-PL" sz="1500" dirty="0" smtClean="0">
                <a:solidFill>
                  <a:srgbClr val="C00000"/>
                </a:solidFill>
                <a:latin typeface="Calibri" pitchFamily="34" charset="0"/>
                <a:cs typeface="Times New Roman" pitchFamily="18" charset="0"/>
              </a:rPr>
              <a:t> </a:t>
            </a:r>
            <a:r>
              <a:rPr lang="pl-PL" sz="1500" dirty="0" err="1" smtClean="0">
                <a:solidFill>
                  <a:srgbClr val="C00000"/>
                </a:solidFill>
                <a:latin typeface="Calibri" pitchFamily="34" charset="0"/>
                <a:cs typeface="Times New Roman" pitchFamily="18" charset="0"/>
              </a:rPr>
              <a:t>used</a:t>
            </a:r>
            <a:r>
              <a:rPr lang="pl-PL" sz="1500" dirty="0" smtClean="0">
                <a:solidFill>
                  <a:srgbClr val="C00000"/>
                </a:solidFill>
                <a:latin typeface="Calibri" pitchFamily="34" charset="0"/>
                <a:cs typeface="Times New Roman" pitchFamily="18" charset="0"/>
              </a:rPr>
              <a:t> </a:t>
            </a:r>
            <a:r>
              <a:rPr lang="pl-PL" sz="1500" dirty="0" err="1" smtClean="0">
                <a:solidFill>
                  <a:srgbClr val="C00000"/>
                </a:solidFill>
                <a:latin typeface="Calibri" pitchFamily="34" charset="0"/>
                <a:cs typeface="Times New Roman" pitchFamily="18" charset="0"/>
              </a:rPr>
              <a:t>in</a:t>
            </a:r>
            <a:r>
              <a:rPr lang="pl-PL" sz="1500" dirty="0" smtClean="0">
                <a:solidFill>
                  <a:srgbClr val="C00000"/>
                </a:solidFill>
                <a:latin typeface="Calibri" pitchFamily="34" charset="0"/>
                <a:cs typeface="Times New Roman" pitchFamily="18" charset="0"/>
              </a:rPr>
              <a:t> </a:t>
            </a:r>
            <a:r>
              <a:rPr lang="pl-PL" sz="1500" dirty="0" err="1" smtClean="0">
                <a:solidFill>
                  <a:srgbClr val="C00000"/>
                </a:solidFill>
                <a:latin typeface="Calibri" pitchFamily="34" charset="0"/>
                <a:cs typeface="Times New Roman" pitchFamily="18" charset="0"/>
              </a:rPr>
              <a:t>analysis</a:t>
            </a:r>
            <a:r>
              <a:rPr lang="pl-PL" sz="1500" dirty="0" smtClean="0">
                <a:solidFill>
                  <a:srgbClr val="C00000"/>
                </a:solidFill>
                <a:latin typeface="Calibri" pitchFamily="34" charset="0"/>
                <a:cs typeface="Times New Roman" pitchFamily="18" charset="0"/>
              </a:rPr>
              <a:t> of </a:t>
            </a:r>
            <a:r>
              <a:rPr lang="pl-PL" sz="1500" dirty="0" err="1" smtClean="0">
                <a:solidFill>
                  <a:srgbClr val="C00000"/>
                </a:solidFill>
                <a:latin typeface="Calibri" pitchFamily="34" charset="0"/>
                <a:cs typeface="Times New Roman" pitchFamily="18" charset="0"/>
              </a:rPr>
              <a:t>the</a:t>
            </a:r>
            <a:r>
              <a:rPr lang="pl-PL" sz="1500" dirty="0" smtClean="0">
                <a:solidFill>
                  <a:srgbClr val="C00000"/>
                </a:solidFill>
                <a:latin typeface="Calibri" pitchFamily="34" charset="0"/>
                <a:cs typeface="Times New Roman" pitchFamily="18" charset="0"/>
              </a:rPr>
              <a:t> SPC design of CS1 </a:t>
            </a:r>
            <a:r>
              <a:rPr lang="pl-PL" sz="1500" dirty="0" err="1" smtClean="0">
                <a:solidFill>
                  <a:srgbClr val="C00000"/>
                </a:solidFill>
                <a:latin typeface="Calibri" pitchFamily="34" charset="0"/>
                <a:cs typeface="Times New Roman" pitchFamily="18" charset="0"/>
              </a:rPr>
              <a:t>performed</a:t>
            </a:r>
            <a:r>
              <a:rPr lang="pl-PL" sz="1500" dirty="0" smtClean="0">
                <a:solidFill>
                  <a:srgbClr val="C00000"/>
                </a:solidFill>
                <a:latin typeface="Calibri" pitchFamily="34" charset="0"/>
                <a:cs typeface="Times New Roman" pitchFamily="18" charset="0"/>
              </a:rPr>
              <a:t> </a:t>
            </a:r>
            <a:r>
              <a:rPr lang="pl-PL" sz="1500" dirty="0" err="1" smtClean="0">
                <a:solidFill>
                  <a:srgbClr val="C00000"/>
                </a:solidFill>
                <a:latin typeface="Calibri" pitchFamily="34" charset="0"/>
                <a:cs typeface="Times New Roman" pitchFamily="18" charset="0"/>
              </a:rPr>
              <a:t>in</a:t>
            </a:r>
            <a:r>
              <a:rPr lang="pl-PL" sz="1500" dirty="0" smtClean="0">
                <a:solidFill>
                  <a:srgbClr val="C00000"/>
                </a:solidFill>
                <a:latin typeface="Calibri" pitchFamily="34" charset="0"/>
                <a:cs typeface="Times New Roman" pitchFamily="18" charset="0"/>
              </a:rPr>
              <a:t> 2017-18)</a:t>
            </a:r>
            <a:r>
              <a:rPr lang="pl-PL" sz="1500" dirty="0" smtClean="0">
                <a:solidFill>
                  <a:srgbClr val="C00000"/>
                </a:solidFill>
                <a:latin typeface="Calibri" pitchFamily="34" charset="0"/>
              </a:rPr>
              <a:t>.</a:t>
            </a:r>
            <a:endParaRPr lang="pl-PL" sz="1500" dirty="0">
              <a:solidFill>
                <a:srgbClr val="C00000"/>
              </a:solidFill>
              <a:latin typeface="Calibri" pitchFamily="34" charset="0"/>
            </a:endParaRPr>
          </a:p>
        </p:txBody>
      </p:sp>
      <p:sp>
        <p:nvSpPr>
          <p:cNvPr id="1228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122881" name="Object 1"/>
          <p:cNvGraphicFramePr>
            <a:graphicFrameLocks noChangeAspect="1"/>
          </p:cNvGraphicFramePr>
          <p:nvPr/>
        </p:nvGraphicFramePr>
        <p:xfrm>
          <a:off x="6084168" y="5873452"/>
          <a:ext cx="2844800" cy="723900"/>
        </p:xfrm>
        <a:graphic>
          <a:graphicData uri="http://schemas.openxmlformats.org/presentationml/2006/ole">
            <p:oleObj spid="_x0000_s122881" name="Equation" r:id="rId5" imgW="1701720" imgH="482400" progId="Equation.DSMT4">
              <p:embed/>
            </p:oleObj>
          </a:graphicData>
        </a:graphic>
      </p:graphicFrame>
      <p:pic>
        <p:nvPicPr>
          <p:cNvPr id="20" name="Obraz 19" descr="PL coupling vs x.tif"/>
          <p:cNvPicPr>
            <a:picLocks noChangeAspect="1"/>
          </p:cNvPicPr>
          <p:nvPr/>
        </p:nvPicPr>
        <p:blipFill>
          <a:blip r:embed="rId6" cstate="print"/>
          <a:stretch>
            <a:fillRect/>
          </a:stretch>
        </p:blipFill>
        <p:spPr>
          <a:xfrm>
            <a:off x="1079624" y="3262600"/>
            <a:ext cx="3708400" cy="2326640"/>
          </a:xfrm>
          <a:prstGeom prst="rect">
            <a:avLst/>
          </a:prstGeom>
        </p:spPr>
      </p:pic>
      <p:pic>
        <p:nvPicPr>
          <p:cNvPr id="21" name="Obraz 20" descr="Bz vs x.tif"/>
          <p:cNvPicPr>
            <a:picLocks noChangeAspect="1"/>
          </p:cNvPicPr>
          <p:nvPr/>
        </p:nvPicPr>
        <p:blipFill>
          <a:blip r:embed="rId7" cstate="print"/>
          <a:stretch>
            <a:fillRect/>
          </a:stretch>
        </p:blipFill>
        <p:spPr>
          <a:xfrm>
            <a:off x="5211008" y="836712"/>
            <a:ext cx="3393440" cy="2336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7D416B3A-6C91-432B-B569-95562C432938}" type="slidenum">
              <a:rPr lang="en-US" smtClean="0"/>
              <a:pPr>
                <a:defRPr/>
              </a:pPr>
              <a:t>16</a:t>
            </a:fld>
            <a:endParaRPr lang="en-US"/>
          </a:p>
        </p:txBody>
      </p:sp>
      <p:pic>
        <p:nvPicPr>
          <p:cNvPr id="3" name="Image 12"/>
          <p:cNvPicPr>
            <a:picLocks noChangeAspect="1"/>
          </p:cNvPicPr>
          <p:nvPr/>
        </p:nvPicPr>
        <p:blipFill>
          <a:blip r:embed="rId3" cstate="print"/>
          <a:srcRect/>
          <a:stretch>
            <a:fillRect/>
          </a:stretch>
        </p:blipFill>
        <p:spPr bwMode="auto">
          <a:xfrm>
            <a:off x="6845250" y="1556792"/>
            <a:ext cx="1327150" cy="1225550"/>
          </a:xfrm>
          <a:prstGeom prst="rect">
            <a:avLst/>
          </a:prstGeom>
          <a:noFill/>
          <a:ln w="9525">
            <a:noFill/>
            <a:miter lim="800000"/>
            <a:headEnd/>
            <a:tailEnd/>
          </a:ln>
        </p:spPr>
      </p:pic>
      <p:sp>
        <p:nvSpPr>
          <p:cNvPr id="4" name="Prostokąt 3"/>
          <p:cNvSpPr/>
          <p:nvPr/>
        </p:nvSpPr>
        <p:spPr>
          <a:xfrm>
            <a:off x="1187624" y="200253"/>
            <a:ext cx="4255396" cy="492443"/>
          </a:xfrm>
          <a:prstGeom prst="rect">
            <a:avLst/>
          </a:prstGeom>
        </p:spPr>
        <p:txBody>
          <a:bodyPr wrap="none">
            <a:spAutoFit/>
          </a:bodyPr>
          <a:lstStyle/>
          <a:p>
            <a:r>
              <a:rPr lang="pl-PL" sz="2600" b="1" dirty="0" smtClean="0">
                <a:solidFill>
                  <a:srgbClr val="002060"/>
                </a:solidFill>
                <a:latin typeface="Calibri" pitchFamily="34" charset="0"/>
              </a:rPr>
              <a:t>THEA model of </a:t>
            </a:r>
            <a:r>
              <a:rPr lang="pl-PL" sz="2600" b="1" dirty="0" err="1" smtClean="0">
                <a:solidFill>
                  <a:srgbClr val="002060"/>
                </a:solidFill>
                <a:latin typeface="Calibri" pitchFamily="34" charset="0"/>
              </a:rPr>
              <a:t>the</a:t>
            </a:r>
            <a:r>
              <a:rPr lang="pl-PL" sz="2600" b="1" dirty="0" smtClean="0">
                <a:solidFill>
                  <a:srgbClr val="002060"/>
                </a:solidFill>
                <a:latin typeface="Calibri" pitchFamily="34" charset="0"/>
              </a:rPr>
              <a:t> </a:t>
            </a:r>
            <a:r>
              <a:rPr lang="pl-PL" sz="2600" b="1" dirty="0" err="1" smtClean="0">
                <a:solidFill>
                  <a:srgbClr val="002060"/>
                </a:solidFill>
                <a:latin typeface="Calibri" pitchFamily="34" charset="0"/>
              </a:rPr>
              <a:t>conductor</a:t>
            </a:r>
            <a:endParaRPr lang="pl-PL" sz="2600" dirty="0"/>
          </a:p>
        </p:txBody>
      </p:sp>
      <p:sp>
        <p:nvSpPr>
          <p:cNvPr id="1218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121857" name="Object 1"/>
          <p:cNvGraphicFramePr>
            <a:graphicFrameLocks noChangeAspect="1"/>
          </p:cNvGraphicFramePr>
          <p:nvPr/>
        </p:nvGraphicFramePr>
        <p:xfrm>
          <a:off x="1619250" y="836712"/>
          <a:ext cx="4718050" cy="2998788"/>
        </p:xfrm>
        <a:graphic>
          <a:graphicData uri="http://schemas.openxmlformats.org/presentationml/2006/ole">
            <p:oleObj spid="_x0000_s121857" r:id="rId4" imgW="6718300" imgH="4292600" progId="">
              <p:embed/>
            </p:oleObj>
          </a:graphicData>
        </a:graphic>
      </p:graphicFrame>
      <p:pic>
        <p:nvPicPr>
          <p:cNvPr id="7" name="Obraz 6" descr="THEA vs SM DTmarg.tif"/>
          <p:cNvPicPr>
            <a:picLocks noChangeAspect="1"/>
          </p:cNvPicPr>
          <p:nvPr/>
        </p:nvPicPr>
        <p:blipFill>
          <a:blip r:embed="rId5" cstate="print"/>
          <a:stretch>
            <a:fillRect/>
          </a:stretch>
        </p:blipFill>
        <p:spPr>
          <a:xfrm>
            <a:off x="1259632" y="4077072"/>
            <a:ext cx="3755136" cy="2570480"/>
          </a:xfrm>
          <a:prstGeom prst="rect">
            <a:avLst/>
          </a:prstGeom>
        </p:spPr>
      </p:pic>
      <p:sp>
        <p:nvSpPr>
          <p:cNvPr id="8" name="pole tekstowe 7"/>
          <p:cNvSpPr txBox="1"/>
          <p:nvPr/>
        </p:nvSpPr>
        <p:spPr>
          <a:xfrm>
            <a:off x="5292080" y="4145012"/>
            <a:ext cx="3600400" cy="2308324"/>
          </a:xfrm>
          <a:prstGeom prst="rect">
            <a:avLst/>
          </a:prstGeom>
          <a:noFill/>
        </p:spPr>
        <p:txBody>
          <a:bodyPr wrap="square" rtlCol="0">
            <a:spAutoFit/>
          </a:bodyPr>
          <a:lstStyle/>
          <a:p>
            <a:r>
              <a:rPr lang="pl-PL" dirty="0" smtClean="0">
                <a:latin typeface="Calibri" pitchFamily="34" charset="0"/>
              </a:rPr>
              <a:t>THEA model was </a:t>
            </a:r>
            <a:r>
              <a:rPr lang="pl-PL" dirty="0" err="1" smtClean="0">
                <a:latin typeface="Calibri" pitchFamily="34" charset="0"/>
              </a:rPr>
              <a:t>validated</a:t>
            </a:r>
            <a:r>
              <a:rPr lang="pl-PL" dirty="0" smtClean="0">
                <a:latin typeface="Calibri" pitchFamily="34" charset="0"/>
              </a:rPr>
              <a:t> by </a:t>
            </a:r>
            <a:r>
              <a:rPr lang="pl-PL" dirty="0" err="1" smtClean="0">
                <a:latin typeface="Calibri" pitchFamily="34" charset="0"/>
              </a:rPr>
              <a:t>comparison</a:t>
            </a:r>
            <a:r>
              <a:rPr lang="pl-PL" dirty="0" smtClean="0">
                <a:latin typeface="Calibri" pitchFamily="34" charset="0"/>
              </a:rPr>
              <a:t> of mass </a:t>
            </a:r>
            <a:r>
              <a:rPr lang="pl-PL" dirty="0" err="1" smtClean="0">
                <a:latin typeface="Calibri" pitchFamily="34" charset="0"/>
              </a:rPr>
              <a:t>flow</a:t>
            </a:r>
            <a:r>
              <a:rPr lang="pl-PL" dirty="0" smtClean="0">
                <a:latin typeface="Calibri" pitchFamily="34" charset="0"/>
              </a:rPr>
              <a:t> </a:t>
            </a:r>
            <a:r>
              <a:rPr lang="pl-PL" dirty="0" err="1" smtClean="0">
                <a:latin typeface="Calibri" pitchFamily="34" charset="0"/>
              </a:rPr>
              <a:t>rate</a:t>
            </a:r>
            <a:r>
              <a:rPr lang="pl-PL" dirty="0" smtClean="0">
                <a:latin typeface="Calibri" pitchFamily="34" charset="0"/>
              </a:rPr>
              <a:t>, </a:t>
            </a:r>
            <a:r>
              <a:rPr lang="pl-PL" dirty="0" err="1" smtClean="0">
                <a:latin typeface="Calibri" pitchFamily="34" charset="0"/>
              </a:rPr>
              <a:t>temperature</a:t>
            </a:r>
            <a:r>
              <a:rPr lang="pl-PL" dirty="0" smtClean="0">
                <a:latin typeface="Calibri" pitchFamily="34" charset="0"/>
              </a:rPr>
              <a:t>, </a:t>
            </a:r>
            <a:r>
              <a:rPr lang="pl-PL" dirty="0" err="1" smtClean="0">
                <a:latin typeface="Calibri" pitchFamily="34" charset="0"/>
              </a:rPr>
              <a:t>pressure</a:t>
            </a:r>
            <a:r>
              <a:rPr lang="pl-PL" dirty="0" smtClean="0">
                <a:latin typeface="Calibri" pitchFamily="34" charset="0"/>
              </a:rPr>
              <a:t>, and </a:t>
            </a:r>
            <a:r>
              <a:rPr lang="pl-PL" dirty="0" err="1" smtClean="0">
                <a:latin typeface="Symbol" pitchFamily="18" charset="2"/>
              </a:rPr>
              <a:t>D</a:t>
            </a:r>
            <a:r>
              <a:rPr lang="pl-PL" dirty="0" err="1" smtClean="0">
                <a:latin typeface="Calibri" pitchFamily="34" charset="0"/>
              </a:rPr>
              <a:t>T</a:t>
            </a:r>
            <a:r>
              <a:rPr lang="pl-PL" baseline="-25000" dirty="0" err="1" smtClean="0">
                <a:latin typeface="Calibri" pitchFamily="34" charset="0"/>
              </a:rPr>
              <a:t>marg</a:t>
            </a:r>
            <a:r>
              <a:rPr lang="pl-PL" dirty="0" smtClean="0">
                <a:latin typeface="Calibri" pitchFamily="34" charset="0"/>
              </a:rPr>
              <a:t>  </a:t>
            </a:r>
            <a:r>
              <a:rPr lang="pl-PL" dirty="0" err="1" smtClean="0">
                <a:latin typeface="Calibri" pitchFamily="34" charset="0"/>
              </a:rPr>
              <a:t>profiles</a:t>
            </a:r>
            <a:r>
              <a:rPr lang="pl-PL" dirty="0" smtClean="0">
                <a:latin typeface="Calibri" pitchFamily="34" charset="0"/>
              </a:rPr>
              <a:t> </a:t>
            </a:r>
            <a:r>
              <a:rPr lang="pl-PL" dirty="0" err="1" smtClean="0">
                <a:latin typeface="Calibri" pitchFamily="34" charset="0"/>
              </a:rPr>
              <a:t>at</a:t>
            </a:r>
            <a:r>
              <a:rPr lang="pl-PL" dirty="0" smtClean="0">
                <a:latin typeface="Calibri" pitchFamily="34" charset="0"/>
              </a:rPr>
              <a:t> </a:t>
            </a:r>
            <a:r>
              <a:rPr lang="pl-PL" dirty="0" err="1" smtClean="0">
                <a:latin typeface="Calibri" pitchFamily="34" charset="0"/>
              </a:rPr>
              <a:t>Premag</a:t>
            </a:r>
            <a:r>
              <a:rPr lang="pl-PL" dirty="0" smtClean="0">
                <a:latin typeface="Calibri" pitchFamily="34" charset="0"/>
              </a:rPr>
              <a:t> and </a:t>
            </a:r>
            <a:r>
              <a:rPr lang="pl-PL" dirty="0" err="1" smtClean="0">
                <a:latin typeface="Calibri" pitchFamily="34" charset="0"/>
              </a:rPr>
              <a:t>at</a:t>
            </a:r>
            <a:r>
              <a:rPr lang="pl-PL" dirty="0" smtClean="0">
                <a:latin typeface="Calibri" pitchFamily="34" charset="0"/>
              </a:rPr>
              <a:t>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end</a:t>
            </a:r>
            <a:r>
              <a:rPr lang="pl-PL" dirty="0" smtClean="0">
                <a:latin typeface="Calibri" pitchFamily="34" charset="0"/>
              </a:rPr>
              <a:t> of </a:t>
            </a:r>
            <a:r>
              <a:rPr lang="pl-PL" dirty="0" err="1" smtClean="0">
                <a:latin typeface="Calibri" pitchFamily="34" charset="0"/>
              </a:rPr>
              <a:t>burn</a:t>
            </a:r>
            <a:r>
              <a:rPr lang="pl-PL" dirty="0" smtClean="0">
                <a:latin typeface="Calibri" pitchFamily="34" charset="0"/>
              </a:rPr>
              <a:t>, for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case</a:t>
            </a:r>
            <a:r>
              <a:rPr lang="pl-PL" dirty="0" smtClean="0">
                <a:latin typeface="Calibri" pitchFamily="34" charset="0"/>
              </a:rPr>
              <a:t> </a:t>
            </a:r>
            <a:r>
              <a:rPr lang="pl-PL" dirty="0" err="1" smtClean="0">
                <a:latin typeface="Calibri" pitchFamily="34" charset="0"/>
              </a:rPr>
              <a:t>without</a:t>
            </a:r>
            <a:r>
              <a:rPr lang="pl-PL" dirty="0" smtClean="0">
                <a:latin typeface="Calibri" pitchFamily="34" charset="0"/>
              </a:rPr>
              <a:t> </a:t>
            </a:r>
            <a:r>
              <a:rPr lang="pl-PL" dirty="0" err="1" smtClean="0">
                <a:latin typeface="Calibri" pitchFamily="34" charset="0"/>
              </a:rPr>
              <a:t>inter-turn</a:t>
            </a:r>
            <a:r>
              <a:rPr lang="pl-PL" dirty="0" smtClean="0">
                <a:latin typeface="Calibri" pitchFamily="34" charset="0"/>
              </a:rPr>
              <a:t>  </a:t>
            </a:r>
            <a:r>
              <a:rPr lang="pl-PL" dirty="0" err="1" smtClean="0">
                <a:latin typeface="Calibri" pitchFamily="34" charset="0"/>
              </a:rPr>
              <a:t>heat</a:t>
            </a:r>
            <a:r>
              <a:rPr lang="pl-PL" dirty="0" smtClean="0">
                <a:latin typeface="Calibri" pitchFamily="34" charset="0"/>
              </a:rPr>
              <a:t> transfer (no IT), </a:t>
            </a:r>
            <a:r>
              <a:rPr lang="pl-PL" dirty="0" err="1" smtClean="0">
                <a:latin typeface="Calibri" pitchFamily="34" charset="0"/>
              </a:rPr>
              <a:t>with</a:t>
            </a:r>
            <a:r>
              <a:rPr lang="pl-PL" dirty="0" smtClean="0">
                <a:latin typeface="Calibri" pitchFamily="34" charset="0"/>
              </a:rPr>
              <a:t>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respective</a:t>
            </a:r>
            <a:r>
              <a:rPr lang="pl-PL" dirty="0" smtClean="0">
                <a:latin typeface="Calibri" pitchFamily="34" charset="0"/>
              </a:rPr>
              <a:t> </a:t>
            </a:r>
            <a:r>
              <a:rPr lang="pl-PL" dirty="0" err="1" smtClean="0">
                <a:latin typeface="Calibri" pitchFamily="34" charset="0"/>
              </a:rPr>
              <a:t>predictions</a:t>
            </a:r>
            <a:r>
              <a:rPr lang="pl-PL" dirty="0" smtClean="0">
                <a:latin typeface="Calibri" pitchFamily="34" charset="0"/>
              </a:rPr>
              <a:t> of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steady</a:t>
            </a:r>
            <a:r>
              <a:rPr lang="pl-PL" dirty="0" smtClean="0">
                <a:latin typeface="Calibri" pitchFamily="34" charset="0"/>
              </a:rPr>
              <a:t> state </a:t>
            </a:r>
            <a:r>
              <a:rPr lang="pl-PL" dirty="0" err="1" smtClean="0">
                <a:latin typeface="Calibri" pitchFamily="34" charset="0"/>
              </a:rPr>
              <a:t>simplified</a:t>
            </a:r>
            <a:r>
              <a:rPr lang="pl-PL" dirty="0" smtClean="0">
                <a:latin typeface="Calibri" pitchFamily="34" charset="0"/>
              </a:rPr>
              <a:t> model.</a:t>
            </a:r>
            <a:endParaRPr lang="pl-PL" baseline="-25000" dirty="0">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117828" y="116632"/>
            <a:ext cx="8026172" cy="523220"/>
          </a:xfrm>
          <a:prstGeom prst="rect">
            <a:avLst/>
          </a:prstGeom>
        </p:spPr>
        <p:txBody>
          <a:bodyPr wrap="none">
            <a:spAutoFit/>
          </a:bodyPr>
          <a:lstStyle/>
          <a:p>
            <a:r>
              <a:rPr lang="pl-PL" sz="2800" b="1" dirty="0" err="1" smtClean="0">
                <a:solidFill>
                  <a:srgbClr val="002060"/>
                </a:solidFill>
                <a:latin typeface="Calibri" pitchFamily="34" charset="0"/>
              </a:rPr>
              <a:t>Outcomes</a:t>
            </a:r>
            <a:r>
              <a:rPr lang="pl-PL" sz="2800" b="1" dirty="0" smtClean="0">
                <a:solidFill>
                  <a:srgbClr val="002060"/>
                </a:solidFill>
                <a:latin typeface="Calibri" pitchFamily="34" charset="0"/>
              </a:rPr>
              <a:t> – </a:t>
            </a:r>
            <a:r>
              <a:rPr lang="pl-PL" sz="2800" b="1" dirty="0" err="1" smtClean="0">
                <a:solidFill>
                  <a:srgbClr val="002060"/>
                </a:solidFill>
                <a:latin typeface="Calibri" pitchFamily="34" charset="0"/>
              </a:rPr>
              <a:t>parametric</a:t>
            </a:r>
            <a:r>
              <a:rPr lang="pl-PL" sz="2800" b="1" dirty="0" smtClean="0">
                <a:solidFill>
                  <a:srgbClr val="002060"/>
                </a:solidFill>
                <a:latin typeface="Calibri" pitchFamily="34" charset="0"/>
              </a:rPr>
              <a:t> </a:t>
            </a:r>
            <a:r>
              <a:rPr lang="pl-PL" sz="2800" b="1" dirty="0" err="1" smtClean="0">
                <a:solidFill>
                  <a:srgbClr val="002060"/>
                </a:solidFill>
                <a:latin typeface="Calibri" pitchFamily="34" charset="0"/>
              </a:rPr>
              <a:t>study</a:t>
            </a:r>
            <a:r>
              <a:rPr lang="pl-PL" sz="2800" b="1" dirty="0" smtClean="0">
                <a:solidFill>
                  <a:srgbClr val="002060"/>
                </a:solidFill>
                <a:latin typeface="Calibri" pitchFamily="34" charset="0"/>
              </a:rPr>
              <a:t> of </a:t>
            </a:r>
            <a:r>
              <a:rPr lang="pl-PL" sz="2800" b="1" dirty="0" err="1" smtClean="0">
                <a:solidFill>
                  <a:srgbClr val="002060"/>
                </a:solidFill>
                <a:latin typeface="Calibri" pitchFamily="34" charset="0"/>
              </a:rPr>
              <a:t>the</a:t>
            </a:r>
            <a:r>
              <a:rPr lang="pl-PL" sz="2800" b="1" dirty="0" smtClean="0">
                <a:solidFill>
                  <a:srgbClr val="002060"/>
                </a:solidFill>
                <a:latin typeface="Calibri" pitchFamily="34" charset="0"/>
              </a:rPr>
              <a:t> minimum </a:t>
            </a:r>
            <a:r>
              <a:rPr lang="pl-PL" sz="2800" b="1" dirty="0" err="1" smtClean="0">
                <a:solidFill>
                  <a:srgbClr val="002060"/>
                </a:solidFill>
                <a:latin typeface="Symbol" pitchFamily="18" charset="2"/>
              </a:rPr>
              <a:t>D</a:t>
            </a:r>
            <a:r>
              <a:rPr lang="pl-PL" sz="2800" b="1" dirty="0" err="1" smtClean="0">
                <a:solidFill>
                  <a:srgbClr val="002060"/>
                </a:solidFill>
                <a:latin typeface="Calibri" pitchFamily="34" charset="0"/>
              </a:rPr>
              <a:t>T</a:t>
            </a:r>
            <a:r>
              <a:rPr lang="pl-PL" sz="2800" b="1" baseline="-25000" dirty="0" err="1" smtClean="0">
                <a:solidFill>
                  <a:srgbClr val="002060"/>
                </a:solidFill>
                <a:latin typeface="Calibri" pitchFamily="34" charset="0"/>
              </a:rPr>
              <a:t>marg</a:t>
            </a:r>
            <a:endParaRPr lang="pl-PL" sz="2800" baseline="-25000" dirty="0"/>
          </a:p>
        </p:txBody>
      </p:sp>
      <p:pic>
        <p:nvPicPr>
          <p:cNvPr id="5" name="Obraz 4" descr="DTmarg at x15_3913 vs time.tif"/>
          <p:cNvPicPr>
            <a:picLocks noChangeAspect="1"/>
          </p:cNvPicPr>
          <p:nvPr/>
        </p:nvPicPr>
        <p:blipFill>
          <a:blip r:embed="rId2" cstate="print"/>
          <a:stretch>
            <a:fillRect/>
          </a:stretch>
        </p:blipFill>
        <p:spPr>
          <a:xfrm>
            <a:off x="1115616" y="908720"/>
            <a:ext cx="3454400" cy="2336800"/>
          </a:xfrm>
          <a:prstGeom prst="rect">
            <a:avLst/>
          </a:prstGeom>
        </p:spPr>
      </p:pic>
      <p:pic>
        <p:nvPicPr>
          <p:cNvPr id="6" name="Obraz 5" descr="minDTmarg vs ntau different cycles No.tif"/>
          <p:cNvPicPr>
            <a:picLocks noChangeAspect="1"/>
          </p:cNvPicPr>
          <p:nvPr/>
        </p:nvPicPr>
        <p:blipFill>
          <a:blip r:embed="rId3" cstate="print"/>
          <a:srcRect b="62392"/>
          <a:stretch>
            <a:fillRect/>
          </a:stretch>
        </p:blipFill>
        <p:spPr>
          <a:xfrm>
            <a:off x="1115616" y="4340710"/>
            <a:ext cx="3753206" cy="2472666"/>
          </a:xfrm>
          <a:prstGeom prst="rect">
            <a:avLst/>
          </a:prstGeom>
        </p:spPr>
      </p:pic>
      <p:pic>
        <p:nvPicPr>
          <p:cNvPr id="7" name="Obraz 6" descr="minDTmarg vs ntau single cycle.tif"/>
          <p:cNvPicPr>
            <a:picLocks noChangeAspect="1"/>
          </p:cNvPicPr>
          <p:nvPr/>
        </p:nvPicPr>
        <p:blipFill>
          <a:blip r:embed="rId4" cstate="print"/>
          <a:srcRect b="61812"/>
          <a:stretch>
            <a:fillRect/>
          </a:stretch>
        </p:blipFill>
        <p:spPr>
          <a:xfrm>
            <a:off x="5004048" y="4374584"/>
            <a:ext cx="3753206" cy="2510800"/>
          </a:xfrm>
          <a:prstGeom prst="rect">
            <a:avLst/>
          </a:prstGeom>
        </p:spPr>
      </p:pic>
      <p:sp>
        <p:nvSpPr>
          <p:cNvPr id="2" name="Symbol zastępczy numeru slajdu 1"/>
          <p:cNvSpPr>
            <a:spLocks noGrp="1"/>
          </p:cNvSpPr>
          <p:nvPr>
            <p:ph type="sldNum" sz="quarter" idx="12"/>
          </p:nvPr>
        </p:nvSpPr>
        <p:spPr/>
        <p:txBody>
          <a:bodyPr/>
          <a:lstStyle/>
          <a:p>
            <a:pPr>
              <a:defRPr/>
            </a:pPr>
            <a:fld id="{7D416B3A-6C91-432B-B569-95562C432938}" type="slidenum">
              <a:rPr lang="en-US" smtClean="0"/>
              <a:pPr>
                <a:defRPr/>
              </a:pPr>
              <a:t>17</a:t>
            </a:fld>
            <a:endParaRPr lang="en-US"/>
          </a:p>
        </p:txBody>
      </p:sp>
      <p:sp>
        <p:nvSpPr>
          <p:cNvPr id="8" name="pole tekstowe 7"/>
          <p:cNvSpPr txBox="1"/>
          <p:nvPr/>
        </p:nvSpPr>
        <p:spPr>
          <a:xfrm>
            <a:off x="1043608" y="3284984"/>
            <a:ext cx="3600400" cy="646331"/>
          </a:xfrm>
          <a:prstGeom prst="rect">
            <a:avLst/>
          </a:prstGeom>
          <a:noFill/>
        </p:spPr>
        <p:txBody>
          <a:bodyPr wrap="square" rtlCol="0">
            <a:spAutoFit/>
          </a:bodyPr>
          <a:lstStyle/>
          <a:p>
            <a:pPr algn="ctr"/>
            <a:r>
              <a:rPr lang="en-GB" dirty="0" smtClean="0">
                <a:latin typeface="Calibri" pitchFamily="34" charset="0"/>
              </a:rPr>
              <a:t>Typical minimum </a:t>
            </a:r>
            <a:r>
              <a:rPr lang="en-GB" dirty="0" err="1" smtClean="0">
                <a:latin typeface="Symbol" pitchFamily="18" charset="2"/>
              </a:rPr>
              <a:t>D</a:t>
            </a:r>
            <a:r>
              <a:rPr lang="en-GB" dirty="0" err="1" smtClean="0">
                <a:latin typeface="Calibri" pitchFamily="34" charset="0"/>
              </a:rPr>
              <a:t>T</a:t>
            </a:r>
            <a:r>
              <a:rPr lang="en-GB" baseline="-25000" dirty="0" err="1" smtClean="0">
                <a:latin typeface="Calibri" pitchFamily="34" charset="0"/>
              </a:rPr>
              <a:t>marg</a:t>
            </a:r>
            <a:r>
              <a:rPr lang="en-GB" dirty="0" smtClean="0">
                <a:latin typeface="Calibri" pitchFamily="34" charset="0"/>
              </a:rPr>
              <a:t> evolution during a single current cycle </a:t>
            </a:r>
            <a:endParaRPr lang="en-GB" dirty="0">
              <a:latin typeface="Calibri" pitchFamily="34" charset="0"/>
            </a:endParaRPr>
          </a:p>
        </p:txBody>
      </p:sp>
      <p:sp>
        <p:nvSpPr>
          <p:cNvPr id="9" name="pole tekstowe 8"/>
          <p:cNvSpPr txBox="1"/>
          <p:nvPr/>
        </p:nvSpPr>
        <p:spPr>
          <a:xfrm>
            <a:off x="4644008" y="629394"/>
            <a:ext cx="4499992" cy="3801041"/>
          </a:xfrm>
          <a:prstGeom prst="rect">
            <a:avLst/>
          </a:prstGeom>
          <a:noFill/>
        </p:spPr>
        <p:txBody>
          <a:bodyPr wrap="square" rtlCol="0">
            <a:spAutoFit/>
          </a:bodyPr>
          <a:lstStyle/>
          <a:p>
            <a:pPr marL="144000" indent="-144000">
              <a:spcAft>
                <a:spcPts val="500"/>
              </a:spcAft>
              <a:buClr>
                <a:schemeClr val="accent1">
                  <a:lumMod val="75000"/>
                </a:schemeClr>
              </a:buClr>
              <a:buFont typeface="Arial" pitchFamily="34" charset="0"/>
              <a:buChar char="•"/>
            </a:pPr>
            <a:r>
              <a:rPr lang="en-GB" sz="1700" dirty="0" smtClean="0">
                <a:latin typeface="Calibri" pitchFamily="34" charset="0"/>
              </a:rPr>
              <a:t>Min </a:t>
            </a:r>
            <a:r>
              <a:rPr lang="en-GB" sz="1700" dirty="0" err="1" smtClean="0">
                <a:latin typeface="Symbol" pitchFamily="18" charset="2"/>
              </a:rPr>
              <a:t>D</a:t>
            </a:r>
            <a:r>
              <a:rPr lang="en-GB" sz="1700" dirty="0" err="1" smtClean="0">
                <a:latin typeface="Calibri" pitchFamily="34" charset="0"/>
              </a:rPr>
              <a:t>T</a:t>
            </a:r>
            <a:r>
              <a:rPr lang="en-GB" sz="1700" baseline="-25000" dirty="0" err="1" smtClean="0">
                <a:latin typeface="Calibri" pitchFamily="34" charset="0"/>
              </a:rPr>
              <a:t>marg</a:t>
            </a:r>
            <a:r>
              <a:rPr lang="en-GB" sz="1700" dirty="0" smtClean="0">
                <a:latin typeface="Calibri" pitchFamily="34" charset="0"/>
              </a:rPr>
              <a:t> was typically located at the end of the 1</a:t>
            </a:r>
            <a:r>
              <a:rPr lang="en-GB" sz="1700" baseline="30000" dirty="0" smtClean="0">
                <a:latin typeface="Calibri" pitchFamily="34" charset="0"/>
              </a:rPr>
              <a:t>st</a:t>
            </a:r>
            <a:r>
              <a:rPr lang="en-GB" sz="1700" dirty="0" smtClean="0">
                <a:latin typeface="Calibri" pitchFamily="34" charset="0"/>
              </a:rPr>
              <a:t> turn</a:t>
            </a:r>
          </a:p>
          <a:p>
            <a:pPr marL="144000" indent="-144000">
              <a:spcAft>
                <a:spcPts val="500"/>
              </a:spcAft>
              <a:buClr>
                <a:schemeClr val="accent1">
                  <a:lumMod val="75000"/>
                </a:schemeClr>
              </a:buClr>
              <a:buFont typeface="Arial" pitchFamily="34" charset="0"/>
              <a:buChar char="•"/>
            </a:pPr>
            <a:r>
              <a:rPr lang="en-GB" sz="1700" dirty="0" smtClean="0">
                <a:latin typeface="Calibri" pitchFamily="34" charset="0"/>
              </a:rPr>
              <a:t>In the simulations of a single current cycle the global min </a:t>
            </a:r>
            <a:r>
              <a:rPr lang="en-GB" sz="1700" dirty="0" err="1" smtClean="0">
                <a:latin typeface="Symbol" pitchFamily="18" charset="2"/>
              </a:rPr>
              <a:t>D</a:t>
            </a:r>
            <a:r>
              <a:rPr lang="en-GB" sz="1700" dirty="0" err="1" smtClean="0">
                <a:latin typeface="Calibri" pitchFamily="34" charset="0"/>
              </a:rPr>
              <a:t>T</a:t>
            </a:r>
            <a:r>
              <a:rPr lang="en-GB" sz="1700" baseline="-25000" dirty="0" err="1" smtClean="0">
                <a:latin typeface="Calibri" pitchFamily="34" charset="0"/>
              </a:rPr>
              <a:t>marg</a:t>
            </a:r>
            <a:r>
              <a:rPr lang="en-GB" sz="1700" dirty="0" smtClean="0">
                <a:latin typeface="Calibri" pitchFamily="34" charset="0"/>
              </a:rPr>
              <a:t> was reached at the end of the cycle, in simulations of several cycles global min </a:t>
            </a:r>
            <a:r>
              <a:rPr lang="en-GB" sz="1700" dirty="0" err="1" smtClean="0">
                <a:latin typeface="Symbol" pitchFamily="18" charset="2"/>
              </a:rPr>
              <a:t>D</a:t>
            </a:r>
            <a:r>
              <a:rPr lang="en-GB" sz="1700" dirty="0" err="1" smtClean="0">
                <a:latin typeface="Calibri" pitchFamily="34" charset="0"/>
              </a:rPr>
              <a:t>T</a:t>
            </a:r>
            <a:r>
              <a:rPr lang="en-GB" sz="1700" baseline="-25000" dirty="0" err="1" smtClean="0">
                <a:latin typeface="Calibri" pitchFamily="34" charset="0"/>
              </a:rPr>
              <a:t>marg</a:t>
            </a:r>
            <a:r>
              <a:rPr lang="en-GB" sz="1700" dirty="0" smtClean="0">
                <a:latin typeface="Calibri" pitchFamily="34" charset="0"/>
              </a:rPr>
              <a:t>  was typically about 1 </a:t>
            </a:r>
            <a:r>
              <a:rPr lang="en-GB" sz="1700" dirty="0" err="1" smtClean="0">
                <a:latin typeface="Calibri" pitchFamily="34" charset="0"/>
              </a:rPr>
              <a:t>mK</a:t>
            </a:r>
            <a:r>
              <a:rPr lang="en-GB" sz="1700" dirty="0" smtClean="0">
                <a:latin typeface="Calibri" pitchFamily="34" charset="0"/>
              </a:rPr>
              <a:t> lower and was observed at the very beginning of </a:t>
            </a:r>
            <a:r>
              <a:rPr lang="en-GB" sz="1700" dirty="0" err="1" smtClean="0">
                <a:latin typeface="Calibri" pitchFamily="34" charset="0"/>
              </a:rPr>
              <a:t>Premag</a:t>
            </a:r>
            <a:endParaRPr lang="en-GB" sz="1700" dirty="0" smtClean="0">
              <a:latin typeface="Calibri" pitchFamily="34" charset="0"/>
            </a:endParaRPr>
          </a:p>
          <a:p>
            <a:pPr marL="144000" indent="-144000">
              <a:spcAft>
                <a:spcPts val="500"/>
              </a:spcAft>
              <a:buClr>
                <a:schemeClr val="accent1">
                  <a:lumMod val="75000"/>
                </a:schemeClr>
              </a:buClr>
              <a:buFont typeface="Arial" pitchFamily="34" charset="0"/>
              <a:buChar char="•"/>
            </a:pPr>
            <a:r>
              <a:rPr lang="en-GB" sz="1700" dirty="0" smtClean="0">
                <a:latin typeface="Calibri" pitchFamily="34" charset="0"/>
              </a:rPr>
              <a:t>At EOF steady state is reached, so there is no difference between the </a:t>
            </a:r>
            <a:r>
              <a:rPr lang="en-GB" sz="1700" dirty="0" smtClean="0">
                <a:latin typeface="Calibri" pitchFamily="34" charset="0"/>
              </a:rPr>
              <a:t>min </a:t>
            </a:r>
            <a:r>
              <a:rPr lang="en-GB" sz="1700" dirty="0" err="1" smtClean="0">
                <a:latin typeface="Symbol" pitchFamily="18" charset="2"/>
              </a:rPr>
              <a:t>D</a:t>
            </a:r>
            <a:r>
              <a:rPr lang="en-GB" sz="1700" dirty="0" err="1" smtClean="0">
                <a:latin typeface="Calibri" pitchFamily="34" charset="0"/>
              </a:rPr>
              <a:t>T</a:t>
            </a:r>
            <a:r>
              <a:rPr lang="en-GB" sz="1700" baseline="-25000" dirty="0" err="1" smtClean="0">
                <a:latin typeface="Calibri" pitchFamily="34" charset="0"/>
              </a:rPr>
              <a:t>marg</a:t>
            </a:r>
            <a:r>
              <a:rPr lang="en-GB" sz="1700" dirty="0" smtClean="0">
                <a:latin typeface="Calibri" pitchFamily="34" charset="0"/>
              </a:rPr>
              <a:t> obtained for two </a:t>
            </a:r>
            <a:r>
              <a:rPr lang="en-GB" sz="1700" dirty="0" smtClean="0">
                <a:latin typeface="Calibri" pitchFamily="34" charset="0"/>
              </a:rPr>
              <a:t>or</a:t>
            </a:r>
            <a:r>
              <a:rPr lang="en-GB" sz="1700" dirty="0" smtClean="0">
                <a:latin typeface="Calibri" pitchFamily="34" charset="0"/>
              </a:rPr>
              <a:t> more cycles.</a:t>
            </a:r>
          </a:p>
          <a:p>
            <a:pPr marL="144000" indent="-144000">
              <a:spcAft>
                <a:spcPts val="500"/>
              </a:spcAft>
              <a:buClr>
                <a:schemeClr val="accent1">
                  <a:lumMod val="75000"/>
                </a:schemeClr>
              </a:buClr>
              <a:buFont typeface="Arial" pitchFamily="34" charset="0"/>
              <a:buChar char="•"/>
            </a:pPr>
            <a:r>
              <a:rPr lang="en-GB" sz="1700" dirty="0" smtClean="0">
                <a:latin typeface="Calibri" pitchFamily="34" charset="0"/>
              </a:rPr>
              <a:t>Taking into account IT heat transfer =&gt; small reduction of min </a:t>
            </a:r>
            <a:r>
              <a:rPr lang="en-GB" sz="1700" dirty="0" err="1" smtClean="0">
                <a:latin typeface="Symbol" pitchFamily="18" charset="2"/>
              </a:rPr>
              <a:t>D</a:t>
            </a:r>
            <a:r>
              <a:rPr lang="en-GB" sz="1700" dirty="0" err="1" smtClean="0">
                <a:latin typeface="Calibri" pitchFamily="34" charset="0"/>
              </a:rPr>
              <a:t>T</a:t>
            </a:r>
            <a:r>
              <a:rPr lang="en-GB" sz="1700" baseline="-25000" dirty="0" err="1" smtClean="0">
                <a:latin typeface="Calibri" pitchFamily="34" charset="0"/>
              </a:rPr>
              <a:t>marg</a:t>
            </a:r>
            <a:endParaRPr lang="en-GB" sz="1700" baseline="-25000" dirty="0" smtClean="0">
              <a:latin typeface="Calibri" pitchFamily="34" charset="0"/>
            </a:endParaRPr>
          </a:p>
          <a:p>
            <a:pPr marL="144000" indent="-144000">
              <a:spcAft>
                <a:spcPts val="500"/>
              </a:spcAft>
              <a:buClr>
                <a:schemeClr val="accent1">
                  <a:lumMod val="75000"/>
                </a:schemeClr>
              </a:buClr>
              <a:buFont typeface="Arial" pitchFamily="34" charset="0"/>
              <a:buChar char="•"/>
            </a:pPr>
            <a:r>
              <a:rPr lang="en-GB" sz="1700" b="1" dirty="0" smtClean="0">
                <a:latin typeface="Calibri" pitchFamily="34" charset="0"/>
              </a:rPr>
              <a:t>min </a:t>
            </a:r>
            <a:r>
              <a:rPr lang="en-GB" sz="1700" b="1" dirty="0" err="1" smtClean="0">
                <a:latin typeface="Symbol" pitchFamily="18" charset="2"/>
              </a:rPr>
              <a:t>D</a:t>
            </a:r>
            <a:r>
              <a:rPr lang="en-GB" sz="1700" b="1" dirty="0" err="1" smtClean="0">
                <a:latin typeface="Calibri" pitchFamily="34" charset="0"/>
              </a:rPr>
              <a:t>T</a:t>
            </a:r>
            <a:r>
              <a:rPr lang="en-GB" sz="1700" b="1" baseline="-25000" dirty="0" err="1" smtClean="0">
                <a:latin typeface="Calibri" pitchFamily="34" charset="0"/>
              </a:rPr>
              <a:t>marg</a:t>
            </a:r>
            <a:r>
              <a:rPr lang="en-GB" sz="1700" b="1" dirty="0" smtClean="0">
                <a:latin typeface="Calibri" pitchFamily="34" charset="0"/>
              </a:rPr>
              <a:t> &gt; 1.5 K even for </a:t>
            </a:r>
            <a:r>
              <a:rPr lang="en-GB" sz="1700" b="1" dirty="0" err="1" smtClean="0">
                <a:latin typeface="Calibri" pitchFamily="34" charset="0"/>
              </a:rPr>
              <a:t>n</a:t>
            </a:r>
            <a:r>
              <a:rPr lang="en-GB" sz="1700" b="1" dirty="0" err="1" smtClean="0">
                <a:latin typeface="Symbol" pitchFamily="18" charset="2"/>
              </a:rPr>
              <a:t>t</a:t>
            </a:r>
            <a:r>
              <a:rPr lang="en-GB" sz="1700" b="1" dirty="0" smtClean="0">
                <a:latin typeface="Calibri" pitchFamily="34" charset="0"/>
              </a:rPr>
              <a:t> = 400 ms</a:t>
            </a:r>
            <a:endParaRPr lang="en-GB" sz="1700" b="1" dirty="0">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AAE48A1B-3EDE-49DC-9BD0-54EAF9D07032}" type="slidenum">
              <a:rPr lang="en-US" smtClean="0"/>
              <a:pPr>
                <a:defRPr/>
              </a:pPr>
              <a:t>18</a:t>
            </a:fld>
            <a:endParaRPr lang="en-US"/>
          </a:p>
        </p:txBody>
      </p:sp>
      <p:sp>
        <p:nvSpPr>
          <p:cNvPr id="5" name="Tytuł 1"/>
          <p:cNvSpPr>
            <a:spLocks noGrp="1"/>
          </p:cNvSpPr>
          <p:nvPr>
            <p:ph type="title"/>
          </p:nvPr>
        </p:nvSpPr>
        <p:spPr>
          <a:xfrm>
            <a:off x="1435100" y="2646040"/>
            <a:ext cx="7499350" cy="1143000"/>
          </a:xfrm>
        </p:spPr>
        <p:txBody>
          <a:bodyPr>
            <a:normAutofit fontScale="90000"/>
          </a:bodyPr>
          <a:lstStyle/>
          <a:p>
            <a:pPr algn="ctr">
              <a:lnSpc>
                <a:spcPct val="110000"/>
              </a:lnSpc>
              <a:spcBef>
                <a:spcPts val="1200"/>
              </a:spcBef>
              <a:spcAft>
                <a:spcPts val="0"/>
              </a:spcAft>
              <a:defRPr/>
            </a:pPr>
            <a:r>
              <a:rPr lang="pl-PL" sz="3200" b="1" dirty="0" err="1" smtClean="0">
                <a:solidFill>
                  <a:srgbClr val="002060"/>
                </a:solidFill>
                <a:effectLst/>
              </a:rPr>
              <a:t>Summary</a:t>
            </a:r>
            <a:r>
              <a:rPr lang="pl-PL" sz="3200" b="1" dirty="0" smtClean="0">
                <a:solidFill>
                  <a:srgbClr val="002060"/>
                </a:solidFill>
                <a:effectLst/>
              </a:rPr>
              <a:t> of </a:t>
            </a:r>
            <a:r>
              <a:rPr lang="pl-PL" sz="3200" b="1" dirty="0" err="1" smtClean="0">
                <a:solidFill>
                  <a:srgbClr val="002060"/>
                </a:solidFill>
                <a:effectLst/>
              </a:rPr>
              <a:t>experimental</a:t>
            </a:r>
            <a:r>
              <a:rPr lang="pl-PL" sz="3200" b="1" dirty="0" smtClean="0">
                <a:solidFill>
                  <a:srgbClr val="002060"/>
                </a:solidFill>
                <a:effectLst/>
              </a:rPr>
              <a:t> </a:t>
            </a:r>
            <a:r>
              <a:rPr lang="pl-PL" sz="3200" b="1" dirty="0" err="1" smtClean="0">
                <a:solidFill>
                  <a:srgbClr val="002060"/>
                </a:solidFill>
                <a:effectLst/>
              </a:rPr>
              <a:t>activities</a:t>
            </a:r>
            <a:r>
              <a:rPr lang="pl-PL" sz="3200" b="1" dirty="0" smtClean="0">
                <a:solidFill>
                  <a:srgbClr val="002060"/>
                </a:solidFill>
                <a:effectLst/>
              </a:rPr>
              <a:t/>
            </a:r>
            <a:br>
              <a:rPr lang="pl-PL" sz="3200" b="1" dirty="0" smtClean="0">
                <a:solidFill>
                  <a:srgbClr val="002060"/>
                </a:solidFill>
                <a:effectLst/>
              </a:rPr>
            </a:br>
            <a:r>
              <a:rPr lang="pl-PL" sz="1000" b="1" dirty="0" smtClean="0">
                <a:solidFill>
                  <a:srgbClr val="002060"/>
                </a:solidFill>
                <a:effectLst/>
              </a:rPr>
              <a:t> </a:t>
            </a:r>
            <a:r>
              <a:rPr lang="pl-PL" sz="3600" b="1" dirty="0" smtClean="0">
                <a:solidFill>
                  <a:srgbClr val="002060"/>
                </a:solidFill>
                <a:effectLst/>
              </a:rPr>
              <a:t/>
            </a:r>
            <a:br>
              <a:rPr lang="pl-PL" sz="3600" b="1" dirty="0" smtClean="0">
                <a:solidFill>
                  <a:srgbClr val="002060"/>
                </a:solidFill>
                <a:effectLst/>
              </a:rPr>
            </a:br>
            <a:r>
              <a:rPr lang="en-US" sz="2200" b="1" dirty="0" smtClean="0">
                <a:solidFill>
                  <a:srgbClr val="002060"/>
                </a:solidFill>
                <a:effectLst/>
                <a:latin typeface="Calibri" pitchFamily="34" charset="0"/>
              </a:rPr>
              <a:t>Completion of the analysis of the results of measurements of the heat transfer coefficient </a:t>
            </a:r>
            <a:r>
              <a:rPr lang="pl-PL" sz="2200" b="1" dirty="0" smtClean="0">
                <a:solidFill>
                  <a:srgbClr val="002060"/>
                </a:solidFill>
                <a:effectLst/>
                <a:latin typeface="Calibri" pitchFamily="34" charset="0"/>
              </a:rPr>
              <a:t>(HTC) </a:t>
            </a:r>
            <a:r>
              <a:rPr lang="en-US" sz="2200" b="1" dirty="0" smtClean="0">
                <a:solidFill>
                  <a:srgbClr val="002060"/>
                </a:solidFill>
                <a:effectLst/>
                <a:latin typeface="Calibri" pitchFamily="34" charset="0"/>
              </a:rPr>
              <a:t>between the fluid flowing in a CICC bundle region and a jacket wall performed in 2018</a:t>
            </a:r>
            <a:r>
              <a:rPr lang="en-US" sz="2700" b="1" dirty="0" smtClean="0">
                <a:solidFill>
                  <a:srgbClr val="002060"/>
                </a:solidFill>
                <a:effectLst/>
              </a:rPr>
              <a:t/>
            </a:r>
            <a:br>
              <a:rPr lang="en-US" sz="2700" b="1" dirty="0" smtClean="0">
                <a:solidFill>
                  <a:srgbClr val="002060"/>
                </a:solidFill>
                <a:effectLst/>
              </a:rPr>
            </a:br>
            <a:endParaRPr lang="pl-PL" sz="2700" b="1" dirty="0">
              <a:solidFill>
                <a:srgbClr val="002060"/>
              </a:solidFill>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382E595C-E0D1-4D57-98AD-58759871D421}" type="slidenum">
              <a:rPr lang="en-US" smtClean="0"/>
              <a:pPr>
                <a:defRPr/>
              </a:pPr>
              <a:t>19</a:t>
            </a:fld>
            <a:endParaRPr lang="en-US"/>
          </a:p>
        </p:txBody>
      </p:sp>
      <p:sp>
        <p:nvSpPr>
          <p:cNvPr id="5" name="Tytuł 1"/>
          <p:cNvSpPr>
            <a:spLocks noGrp="1"/>
          </p:cNvSpPr>
          <p:nvPr>
            <p:ph type="title"/>
          </p:nvPr>
        </p:nvSpPr>
        <p:spPr>
          <a:xfrm>
            <a:off x="971551" y="-90264"/>
            <a:ext cx="8172450" cy="1143000"/>
          </a:xfrm>
        </p:spPr>
        <p:txBody>
          <a:bodyPr>
            <a:noAutofit/>
          </a:bodyPr>
          <a:lstStyle/>
          <a:p>
            <a:pPr>
              <a:lnSpc>
                <a:spcPct val="110000"/>
              </a:lnSpc>
              <a:defRPr/>
            </a:pPr>
            <a:r>
              <a:rPr lang="pl-PL" sz="2500" b="1" dirty="0" err="1" smtClean="0">
                <a:solidFill>
                  <a:srgbClr val="002060"/>
                </a:solidFill>
                <a:effectLst/>
                <a:latin typeface="Calibri" pitchFamily="34" charset="0"/>
                <a:cs typeface="Arial" pitchFamily="34" charset="0"/>
              </a:rPr>
              <a:t>Measurements</a:t>
            </a:r>
            <a:r>
              <a:rPr lang="pl-PL" sz="2500" b="1" dirty="0" smtClean="0">
                <a:solidFill>
                  <a:srgbClr val="002060"/>
                </a:solidFill>
                <a:effectLst/>
                <a:latin typeface="Calibri" pitchFamily="34" charset="0"/>
                <a:cs typeface="Arial" pitchFamily="34" charset="0"/>
              </a:rPr>
              <a:t> of </a:t>
            </a:r>
            <a:r>
              <a:rPr lang="pl-PL" sz="2500" b="1" dirty="0" err="1" smtClean="0">
                <a:solidFill>
                  <a:srgbClr val="002060"/>
                </a:solidFill>
                <a:effectLst/>
                <a:latin typeface="Calibri" pitchFamily="34" charset="0"/>
                <a:cs typeface="Arial" pitchFamily="34" charset="0"/>
              </a:rPr>
              <a:t>the</a:t>
            </a:r>
            <a:r>
              <a:rPr lang="pl-PL" sz="2500" b="1" dirty="0" smtClean="0">
                <a:solidFill>
                  <a:srgbClr val="002060"/>
                </a:solidFill>
                <a:effectLst/>
                <a:latin typeface="Calibri" pitchFamily="34" charset="0"/>
                <a:cs typeface="Arial" pitchFamily="34" charset="0"/>
              </a:rPr>
              <a:t> </a:t>
            </a:r>
            <a:r>
              <a:rPr lang="pl-PL" sz="2500" b="1" dirty="0" err="1" smtClean="0">
                <a:solidFill>
                  <a:srgbClr val="002060"/>
                </a:solidFill>
                <a:effectLst/>
                <a:latin typeface="Calibri" pitchFamily="34" charset="0"/>
                <a:cs typeface="Arial" pitchFamily="34" charset="0"/>
              </a:rPr>
              <a:t>transverse</a:t>
            </a:r>
            <a:r>
              <a:rPr lang="pl-PL" sz="2500" b="1" dirty="0" smtClean="0">
                <a:solidFill>
                  <a:srgbClr val="002060"/>
                </a:solidFill>
                <a:effectLst/>
                <a:latin typeface="Calibri" pitchFamily="34" charset="0"/>
                <a:cs typeface="Arial" pitchFamily="34" charset="0"/>
              </a:rPr>
              <a:t> HTC </a:t>
            </a:r>
            <a:r>
              <a:rPr lang="pl-PL" sz="2500" b="1" dirty="0" err="1" smtClean="0">
                <a:solidFill>
                  <a:srgbClr val="002060"/>
                </a:solidFill>
                <a:effectLst/>
                <a:latin typeface="Calibri" pitchFamily="34" charset="0"/>
                <a:cs typeface="Arial" pitchFamily="34" charset="0"/>
              </a:rPr>
              <a:t>between</a:t>
            </a:r>
            <a:r>
              <a:rPr lang="pl-PL" sz="2500" b="1" dirty="0" smtClean="0">
                <a:solidFill>
                  <a:srgbClr val="002060"/>
                </a:solidFill>
                <a:effectLst/>
                <a:latin typeface="Calibri" pitchFamily="34" charset="0"/>
                <a:cs typeface="Arial" pitchFamily="34" charset="0"/>
              </a:rPr>
              <a:t> </a:t>
            </a:r>
            <a:r>
              <a:rPr lang="pl-PL" sz="2500" b="1" dirty="0" err="1" smtClean="0">
                <a:solidFill>
                  <a:srgbClr val="002060"/>
                </a:solidFill>
                <a:effectLst/>
                <a:latin typeface="Calibri" pitchFamily="34" charset="0"/>
                <a:cs typeface="Arial" pitchFamily="34" charset="0"/>
              </a:rPr>
              <a:t>the</a:t>
            </a:r>
            <a:r>
              <a:rPr lang="pl-PL" sz="2500" b="1" dirty="0" smtClean="0">
                <a:solidFill>
                  <a:srgbClr val="002060"/>
                </a:solidFill>
                <a:effectLst/>
                <a:latin typeface="Calibri" pitchFamily="34" charset="0"/>
                <a:cs typeface="Arial" pitchFamily="34" charset="0"/>
              </a:rPr>
              <a:t> </a:t>
            </a:r>
            <a:r>
              <a:rPr lang="pl-PL" sz="2500" b="1" dirty="0" err="1" smtClean="0">
                <a:solidFill>
                  <a:srgbClr val="002060"/>
                </a:solidFill>
                <a:effectLst/>
                <a:latin typeface="Calibri" pitchFamily="34" charset="0"/>
                <a:cs typeface="Arial" pitchFamily="34" charset="0"/>
              </a:rPr>
              <a:t>wall</a:t>
            </a:r>
            <a:r>
              <a:rPr lang="pl-PL" sz="2500" b="1" dirty="0" smtClean="0">
                <a:solidFill>
                  <a:srgbClr val="002060"/>
                </a:solidFill>
                <a:effectLst/>
                <a:latin typeface="Calibri" pitchFamily="34" charset="0"/>
                <a:cs typeface="Arial" pitchFamily="34" charset="0"/>
              </a:rPr>
              <a:t> and </a:t>
            </a:r>
            <a:r>
              <a:rPr lang="pl-PL" sz="2500" b="1" dirty="0" err="1" smtClean="0">
                <a:solidFill>
                  <a:srgbClr val="002060"/>
                </a:solidFill>
                <a:effectLst/>
                <a:latin typeface="Calibri" pitchFamily="34" charset="0"/>
                <a:cs typeface="Arial" pitchFamily="34" charset="0"/>
              </a:rPr>
              <a:t>the</a:t>
            </a:r>
            <a:r>
              <a:rPr lang="pl-PL" sz="2500" b="1" dirty="0" smtClean="0">
                <a:solidFill>
                  <a:srgbClr val="002060"/>
                </a:solidFill>
                <a:effectLst/>
                <a:latin typeface="Calibri" pitchFamily="34" charset="0"/>
                <a:cs typeface="Arial" pitchFamily="34" charset="0"/>
              </a:rPr>
              <a:t> fluid </a:t>
            </a:r>
            <a:r>
              <a:rPr lang="pl-PL" sz="2500" b="1" dirty="0" err="1" smtClean="0">
                <a:solidFill>
                  <a:srgbClr val="002060"/>
                </a:solidFill>
                <a:effectLst/>
                <a:latin typeface="Calibri" pitchFamily="34" charset="0"/>
                <a:cs typeface="Arial" pitchFamily="34" charset="0"/>
              </a:rPr>
              <a:t>in</a:t>
            </a:r>
            <a:r>
              <a:rPr lang="pl-PL" sz="2500" b="1" dirty="0" smtClean="0">
                <a:solidFill>
                  <a:srgbClr val="002060"/>
                </a:solidFill>
                <a:effectLst/>
                <a:latin typeface="Calibri" pitchFamily="34" charset="0"/>
                <a:cs typeface="Arial" pitchFamily="34" charset="0"/>
              </a:rPr>
              <a:t> a </a:t>
            </a:r>
            <a:r>
              <a:rPr lang="pl-PL" sz="2500" b="1" dirty="0" err="1" smtClean="0">
                <a:solidFill>
                  <a:srgbClr val="002060"/>
                </a:solidFill>
                <a:effectLst/>
                <a:latin typeface="Calibri" pitchFamily="34" charset="0"/>
                <a:cs typeface="Arial" pitchFamily="34" charset="0"/>
              </a:rPr>
              <a:t>smooth</a:t>
            </a:r>
            <a:r>
              <a:rPr lang="pl-PL" sz="2500" b="1" dirty="0" smtClean="0">
                <a:solidFill>
                  <a:srgbClr val="002060"/>
                </a:solidFill>
                <a:effectLst/>
                <a:latin typeface="Calibri" pitchFamily="34" charset="0"/>
                <a:cs typeface="Arial" pitchFamily="34" charset="0"/>
              </a:rPr>
              <a:t> </a:t>
            </a:r>
            <a:r>
              <a:rPr lang="pl-PL" sz="2500" b="1" dirty="0" err="1" smtClean="0">
                <a:solidFill>
                  <a:srgbClr val="002060"/>
                </a:solidFill>
                <a:effectLst/>
                <a:latin typeface="Calibri" pitchFamily="34" charset="0"/>
                <a:cs typeface="Arial" pitchFamily="34" charset="0"/>
              </a:rPr>
              <a:t>tube</a:t>
            </a:r>
            <a:r>
              <a:rPr lang="pl-PL" sz="2500" b="1" dirty="0" smtClean="0">
                <a:solidFill>
                  <a:srgbClr val="002060"/>
                </a:solidFill>
                <a:effectLst/>
                <a:latin typeface="Calibri" pitchFamily="34" charset="0"/>
                <a:cs typeface="Arial" pitchFamily="34" charset="0"/>
              </a:rPr>
              <a:t> and </a:t>
            </a:r>
            <a:r>
              <a:rPr lang="pl-PL" sz="2500" b="1" dirty="0" err="1" smtClean="0">
                <a:solidFill>
                  <a:srgbClr val="002060"/>
                </a:solidFill>
                <a:effectLst/>
                <a:latin typeface="Calibri" pitchFamily="34" charset="0"/>
                <a:cs typeface="Arial" pitchFamily="34" charset="0"/>
              </a:rPr>
              <a:t>in</a:t>
            </a:r>
            <a:r>
              <a:rPr lang="pl-PL" sz="2500" b="1" dirty="0" smtClean="0">
                <a:solidFill>
                  <a:srgbClr val="002060"/>
                </a:solidFill>
                <a:effectLst/>
                <a:latin typeface="Calibri" pitchFamily="34" charset="0"/>
                <a:cs typeface="Arial" pitchFamily="34" charset="0"/>
              </a:rPr>
              <a:t> a CICC </a:t>
            </a:r>
            <a:r>
              <a:rPr lang="pl-PL" sz="2500" b="1" dirty="0" err="1" smtClean="0">
                <a:solidFill>
                  <a:srgbClr val="002060"/>
                </a:solidFill>
                <a:effectLst/>
                <a:latin typeface="Calibri" pitchFamily="34" charset="0"/>
                <a:cs typeface="Arial" pitchFamily="34" charset="0"/>
              </a:rPr>
              <a:t>sample</a:t>
            </a:r>
            <a:r>
              <a:rPr lang="pl-PL" sz="2500" b="1" dirty="0" smtClean="0">
                <a:solidFill>
                  <a:srgbClr val="002060"/>
                </a:solidFill>
                <a:effectLst/>
                <a:latin typeface="Calibri" pitchFamily="34" charset="0"/>
                <a:cs typeface="Arial" pitchFamily="34" charset="0"/>
              </a:rPr>
              <a:t> (JTF091) </a:t>
            </a:r>
            <a:endParaRPr lang="en-US" sz="2500" dirty="0">
              <a:solidFill>
                <a:srgbClr val="002060"/>
              </a:solidFill>
              <a:latin typeface="Calibri" pitchFamily="34" charset="0"/>
            </a:endParaRPr>
          </a:p>
        </p:txBody>
      </p:sp>
      <p:pic>
        <p:nvPicPr>
          <p:cNvPr id="3077" name="Obraz 15" descr="Tube instrumentation.tif"/>
          <p:cNvPicPr>
            <a:picLocks noChangeAspect="1"/>
          </p:cNvPicPr>
          <p:nvPr/>
        </p:nvPicPr>
        <p:blipFill>
          <a:blip r:embed="rId2" cstate="print"/>
          <a:srcRect/>
          <a:stretch>
            <a:fillRect/>
          </a:stretch>
        </p:blipFill>
        <p:spPr bwMode="auto">
          <a:xfrm>
            <a:off x="1230313" y="1203400"/>
            <a:ext cx="7154862" cy="1433512"/>
          </a:xfrm>
          <a:prstGeom prst="rect">
            <a:avLst/>
          </a:prstGeom>
          <a:noFill/>
          <a:ln w="9525">
            <a:noFill/>
            <a:miter lim="800000"/>
            <a:headEnd/>
            <a:tailEnd/>
          </a:ln>
        </p:spPr>
      </p:pic>
      <p:sp>
        <p:nvSpPr>
          <p:cNvPr id="3082" name="pole tekstowe 10"/>
          <p:cNvSpPr txBox="1">
            <a:spLocks noChangeArrowheads="1"/>
          </p:cNvSpPr>
          <p:nvPr/>
        </p:nvSpPr>
        <p:spPr bwMode="auto">
          <a:xfrm>
            <a:off x="1042988" y="5085184"/>
            <a:ext cx="8101012" cy="1200329"/>
          </a:xfrm>
          <a:prstGeom prst="rect">
            <a:avLst/>
          </a:prstGeom>
          <a:noFill/>
          <a:ln w="9525">
            <a:noFill/>
            <a:miter lim="800000"/>
            <a:headEnd/>
            <a:tailEnd/>
          </a:ln>
        </p:spPr>
        <p:txBody>
          <a:bodyPr>
            <a:spAutoFit/>
          </a:bodyPr>
          <a:lstStyle/>
          <a:p>
            <a:r>
              <a:rPr lang="pl-PL" b="1" dirty="0" err="1">
                <a:latin typeface="Calibri" pitchFamily="34" charset="0"/>
              </a:rPr>
              <a:t>Encountered</a:t>
            </a:r>
            <a:r>
              <a:rPr lang="pl-PL" b="1" dirty="0">
                <a:latin typeface="Calibri" pitchFamily="34" charset="0"/>
              </a:rPr>
              <a:t> </a:t>
            </a:r>
            <a:r>
              <a:rPr lang="pl-PL" b="1" dirty="0" smtClean="0">
                <a:latin typeface="Calibri" pitchFamily="34" charset="0"/>
              </a:rPr>
              <a:t>problem</a:t>
            </a:r>
            <a:r>
              <a:rPr lang="pl-PL" dirty="0" smtClean="0">
                <a:latin typeface="Calibri" pitchFamily="34" charset="0"/>
              </a:rPr>
              <a:t>:</a:t>
            </a:r>
            <a:endParaRPr lang="pl-PL" dirty="0">
              <a:latin typeface="Calibri" pitchFamily="34" charset="0"/>
            </a:endParaRPr>
          </a:p>
          <a:p>
            <a:r>
              <a:rPr lang="pl-PL" dirty="0" smtClean="0">
                <a:latin typeface="Calibri" pitchFamily="34" charset="0"/>
              </a:rPr>
              <a:t>   </a:t>
            </a:r>
            <a:r>
              <a:rPr lang="pl-PL" dirty="0" err="1" smtClean="0">
                <a:latin typeface="Calibri" pitchFamily="34" charset="0"/>
              </a:rPr>
              <a:t>Observed</a:t>
            </a:r>
            <a:r>
              <a:rPr lang="pl-PL" dirty="0" smtClean="0">
                <a:latin typeface="Calibri" pitchFamily="34" charset="0"/>
              </a:rPr>
              <a:t> </a:t>
            </a:r>
            <a:r>
              <a:rPr lang="pl-PL" dirty="0" err="1">
                <a:latin typeface="Calibri" pitchFamily="34" charset="0"/>
              </a:rPr>
              <a:t>large</a:t>
            </a:r>
            <a:r>
              <a:rPr lang="pl-PL" dirty="0">
                <a:latin typeface="Calibri" pitchFamily="34" charset="0"/>
              </a:rPr>
              <a:t> </a:t>
            </a:r>
            <a:r>
              <a:rPr lang="pl-PL" dirty="0" err="1">
                <a:latin typeface="Calibri" pitchFamily="34" charset="0"/>
              </a:rPr>
              <a:t>discrepancy</a:t>
            </a:r>
            <a:r>
              <a:rPr lang="pl-PL" dirty="0">
                <a:latin typeface="Calibri" pitchFamily="34" charset="0"/>
              </a:rPr>
              <a:t> </a:t>
            </a:r>
            <a:r>
              <a:rPr lang="pl-PL" dirty="0" err="1">
                <a:latin typeface="Calibri" pitchFamily="34" charset="0"/>
              </a:rPr>
              <a:t>between</a:t>
            </a:r>
            <a:r>
              <a:rPr lang="pl-PL" dirty="0">
                <a:latin typeface="Calibri" pitchFamily="34" charset="0"/>
              </a:rPr>
              <a:t> </a:t>
            </a:r>
            <a:r>
              <a:rPr lang="pl-PL" dirty="0" err="1">
                <a:latin typeface="Calibri" pitchFamily="34" charset="0"/>
              </a:rPr>
              <a:t>the</a:t>
            </a:r>
            <a:r>
              <a:rPr lang="pl-PL" dirty="0">
                <a:latin typeface="Calibri" pitchFamily="34" charset="0"/>
              </a:rPr>
              <a:t> </a:t>
            </a:r>
            <a:r>
              <a:rPr lang="pl-PL" dirty="0" err="1">
                <a:latin typeface="Calibri" pitchFamily="34" charset="0"/>
              </a:rPr>
              <a:t>readings</a:t>
            </a:r>
            <a:r>
              <a:rPr lang="pl-PL" dirty="0">
                <a:latin typeface="Calibri" pitchFamily="34" charset="0"/>
              </a:rPr>
              <a:t> of </a:t>
            </a:r>
            <a:r>
              <a:rPr lang="pl-PL" dirty="0" err="1">
                <a:latin typeface="Calibri" pitchFamily="34" charset="0"/>
              </a:rPr>
              <a:t>sensors</a:t>
            </a:r>
            <a:r>
              <a:rPr lang="pl-PL" dirty="0">
                <a:latin typeface="Calibri" pitchFamily="34" charset="0"/>
              </a:rPr>
              <a:t> </a:t>
            </a:r>
            <a:r>
              <a:rPr lang="pl-PL" dirty="0" err="1">
                <a:latin typeface="Calibri" pitchFamily="34" charset="0"/>
              </a:rPr>
              <a:t>T</a:t>
            </a:r>
            <a:r>
              <a:rPr lang="pl-PL" baseline="-25000" dirty="0" err="1">
                <a:latin typeface="Calibri" pitchFamily="34" charset="0"/>
              </a:rPr>
              <a:t>Mx</a:t>
            </a:r>
            <a:r>
              <a:rPr lang="pl-PL" baseline="-25000" dirty="0">
                <a:latin typeface="Calibri" pitchFamily="34" charset="0"/>
              </a:rPr>
              <a:t> </a:t>
            </a:r>
            <a:r>
              <a:rPr lang="pl-PL" dirty="0">
                <a:latin typeface="Calibri" pitchFamily="34" charset="0"/>
              </a:rPr>
              <a:t>and </a:t>
            </a:r>
            <a:r>
              <a:rPr lang="pl-PL" dirty="0" err="1" smtClean="0">
                <a:latin typeface="Calibri" pitchFamily="34" charset="0"/>
              </a:rPr>
              <a:t>T</a:t>
            </a:r>
            <a:r>
              <a:rPr lang="pl-PL" baseline="-25000" dirty="0" err="1">
                <a:latin typeface="Calibri" pitchFamily="34" charset="0"/>
              </a:rPr>
              <a:t>G</a:t>
            </a:r>
            <a:r>
              <a:rPr lang="pl-PL" baseline="-25000" dirty="0" err="1" smtClean="0">
                <a:latin typeface="Calibri" pitchFamily="34" charset="0"/>
              </a:rPr>
              <a:t>x</a:t>
            </a:r>
            <a:r>
              <a:rPr lang="pl-PL" dirty="0" smtClean="0">
                <a:latin typeface="Calibri" pitchFamily="34" charset="0"/>
              </a:rPr>
              <a:t> </a:t>
            </a:r>
            <a:r>
              <a:rPr lang="pl-PL" dirty="0">
                <a:latin typeface="Calibri" pitchFamily="34" charset="0"/>
              </a:rPr>
              <a:t>,    </a:t>
            </a:r>
          </a:p>
          <a:p>
            <a:r>
              <a:rPr lang="pl-PL" dirty="0">
                <a:latin typeface="Calibri" pitchFamily="34" charset="0"/>
              </a:rPr>
              <a:t>   </a:t>
            </a:r>
            <a:r>
              <a:rPr lang="pl-PL" dirty="0" err="1">
                <a:latin typeface="Calibri" pitchFamily="34" charset="0"/>
              </a:rPr>
              <a:t>particularly</a:t>
            </a:r>
            <a:r>
              <a:rPr lang="pl-PL" dirty="0">
                <a:latin typeface="Calibri" pitchFamily="34" charset="0"/>
              </a:rPr>
              <a:t> </a:t>
            </a:r>
            <a:r>
              <a:rPr lang="pl-PL" dirty="0" err="1">
                <a:latin typeface="Calibri" pitchFamily="34" charset="0"/>
              </a:rPr>
              <a:t>in</a:t>
            </a:r>
            <a:r>
              <a:rPr lang="pl-PL" dirty="0">
                <a:latin typeface="Calibri" pitchFamily="34" charset="0"/>
              </a:rPr>
              <a:t> CICC, </a:t>
            </a:r>
            <a:r>
              <a:rPr lang="pl-PL" dirty="0" err="1">
                <a:latin typeface="Calibri" pitchFamily="34" charset="0"/>
              </a:rPr>
              <a:t>confirmed</a:t>
            </a:r>
            <a:r>
              <a:rPr lang="pl-PL" dirty="0">
                <a:latin typeface="Calibri" pitchFamily="34" charset="0"/>
              </a:rPr>
              <a:t> by </a:t>
            </a:r>
            <a:r>
              <a:rPr lang="pl-PL" dirty="0" err="1">
                <a:latin typeface="Calibri" pitchFamily="34" charset="0"/>
              </a:rPr>
              <a:t>observation</a:t>
            </a:r>
            <a:r>
              <a:rPr lang="pl-PL" dirty="0">
                <a:latin typeface="Calibri" pitchFamily="34" charset="0"/>
              </a:rPr>
              <a:t> </a:t>
            </a:r>
            <a:r>
              <a:rPr lang="pl-PL" dirty="0" err="1">
                <a:latin typeface="Calibri" pitchFamily="34" charset="0"/>
              </a:rPr>
              <a:t>with</a:t>
            </a:r>
            <a:r>
              <a:rPr lang="pl-PL" dirty="0">
                <a:latin typeface="Calibri" pitchFamily="34" charset="0"/>
              </a:rPr>
              <a:t> a </a:t>
            </a:r>
            <a:r>
              <a:rPr lang="pl-PL" dirty="0" err="1">
                <a:latin typeface="Calibri" pitchFamily="34" charset="0"/>
              </a:rPr>
              <a:t>thermovision</a:t>
            </a:r>
            <a:r>
              <a:rPr lang="pl-PL" dirty="0">
                <a:latin typeface="Calibri" pitchFamily="34" charset="0"/>
              </a:rPr>
              <a:t> camera =&gt;   </a:t>
            </a:r>
          </a:p>
          <a:p>
            <a:r>
              <a:rPr lang="pl-PL" dirty="0">
                <a:latin typeface="Calibri" pitchFamily="34" charset="0"/>
              </a:rPr>
              <a:t>   </a:t>
            </a:r>
            <a:r>
              <a:rPr lang="pl-PL" dirty="0" err="1">
                <a:latin typeface="Calibri" pitchFamily="34" charset="0"/>
              </a:rPr>
              <a:t>problems</a:t>
            </a:r>
            <a:r>
              <a:rPr lang="pl-PL" dirty="0">
                <a:latin typeface="Calibri" pitchFamily="34" charset="0"/>
              </a:rPr>
              <a:t> </a:t>
            </a:r>
            <a:r>
              <a:rPr lang="pl-PL" dirty="0" err="1">
                <a:latin typeface="Calibri" pitchFamily="34" charset="0"/>
              </a:rPr>
              <a:t>with</a:t>
            </a:r>
            <a:r>
              <a:rPr lang="pl-PL" dirty="0">
                <a:latin typeface="Calibri" pitchFamily="34" charset="0"/>
              </a:rPr>
              <a:t> </a:t>
            </a:r>
            <a:r>
              <a:rPr lang="pl-PL" dirty="0" err="1">
                <a:latin typeface="Calibri" pitchFamily="34" charset="0"/>
              </a:rPr>
              <a:t>reliable</a:t>
            </a:r>
            <a:r>
              <a:rPr lang="pl-PL" dirty="0">
                <a:latin typeface="Calibri" pitchFamily="34" charset="0"/>
              </a:rPr>
              <a:t> </a:t>
            </a:r>
            <a:r>
              <a:rPr lang="pl-PL" dirty="0" err="1">
                <a:latin typeface="Calibri" pitchFamily="34" charset="0"/>
              </a:rPr>
              <a:t>estimation</a:t>
            </a:r>
            <a:r>
              <a:rPr lang="pl-PL" dirty="0">
                <a:latin typeface="Calibri" pitchFamily="34" charset="0"/>
              </a:rPr>
              <a:t> of </a:t>
            </a:r>
            <a:r>
              <a:rPr lang="pl-PL" dirty="0" err="1">
                <a:latin typeface="Calibri" pitchFamily="34" charset="0"/>
              </a:rPr>
              <a:t>the</a:t>
            </a:r>
            <a:r>
              <a:rPr lang="pl-PL" dirty="0">
                <a:latin typeface="Calibri" pitchFamily="34" charset="0"/>
              </a:rPr>
              <a:t> </a:t>
            </a:r>
            <a:r>
              <a:rPr lang="pl-PL" dirty="0" err="1">
                <a:latin typeface="Calibri" pitchFamily="34" charset="0"/>
              </a:rPr>
              <a:t>jacket</a:t>
            </a:r>
            <a:r>
              <a:rPr lang="pl-PL" dirty="0">
                <a:latin typeface="Calibri" pitchFamily="34" charset="0"/>
              </a:rPr>
              <a:t> </a:t>
            </a:r>
            <a:r>
              <a:rPr lang="pl-PL" dirty="0" err="1">
                <a:latin typeface="Calibri" pitchFamily="34" charset="0"/>
              </a:rPr>
              <a:t>wall</a:t>
            </a:r>
            <a:r>
              <a:rPr lang="pl-PL" dirty="0">
                <a:latin typeface="Calibri" pitchFamily="34" charset="0"/>
              </a:rPr>
              <a:t> </a:t>
            </a:r>
            <a:r>
              <a:rPr lang="pl-PL" dirty="0" err="1">
                <a:latin typeface="Calibri" pitchFamily="34" charset="0"/>
              </a:rPr>
              <a:t>temperature</a:t>
            </a:r>
            <a:r>
              <a:rPr lang="pl-PL" dirty="0">
                <a:latin typeface="Calibri" pitchFamily="34" charset="0"/>
              </a:rPr>
              <a:t> </a:t>
            </a:r>
          </a:p>
        </p:txBody>
      </p:sp>
      <p:pic>
        <p:nvPicPr>
          <p:cNvPr id="11" name="Obraz 10" descr="Fig 1b CICC instrumentation 2018.tif"/>
          <p:cNvPicPr>
            <a:picLocks noChangeAspect="1"/>
          </p:cNvPicPr>
          <p:nvPr/>
        </p:nvPicPr>
        <p:blipFill>
          <a:blip r:embed="rId3" cstate="print"/>
          <a:stretch>
            <a:fillRect/>
          </a:stretch>
        </p:blipFill>
        <p:spPr>
          <a:xfrm>
            <a:off x="1259626" y="2694429"/>
            <a:ext cx="7198697" cy="1600408"/>
          </a:xfrm>
          <a:prstGeom prst="rect">
            <a:avLst/>
          </a:prstGeom>
        </p:spPr>
      </p:pic>
      <p:sp>
        <p:nvSpPr>
          <p:cNvPr id="3080" name="Prostokąt 12"/>
          <p:cNvSpPr>
            <a:spLocks noChangeArrowheads="1"/>
          </p:cNvSpPr>
          <p:nvPr/>
        </p:nvSpPr>
        <p:spPr bwMode="auto">
          <a:xfrm>
            <a:off x="790575" y="4149080"/>
            <a:ext cx="8353425" cy="646331"/>
          </a:xfrm>
          <a:prstGeom prst="rect">
            <a:avLst/>
          </a:prstGeom>
          <a:noFill/>
          <a:ln w="9525">
            <a:noFill/>
            <a:miter lim="800000"/>
            <a:headEnd/>
            <a:tailEnd/>
          </a:ln>
        </p:spPr>
        <p:txBody>
          <a:bodyPr>
            <a:spAutoFit/>
          </a:bodyPr>
          <a:lstStyle/>
          <a:p>
            <a:pPr algn="ctr"/>
            <a:r>
              <a:rPr lang="en-US" dirty="0">
                <a:latin typeface="Calibri" pitchFamily="34" charset="0"/>
              </a:rPr>
              <a:t>Instrumentation scheme of the (a) </a:t>
            </a:r>
            <a:r>
              <a:rPr lang="pl-PL" dirty="0">
                <a:latin typeface="Calibri" pitchFamily="34" charset="0"/>
              </a:rPr>
              <a:t>2017 </a:t>
            </a:r>
            <a:r>
              <a:rPr lang="pl-PL" dirty="0" err="1">
                <a:latin typeface="Calibri" pitchFamily="34" charset="0"/>
              </a:rPr>
              <a:t>configuration</a:t>
            </a:r>
            <a:r>
              <a:rPr lang="pl-PL" dirty="0">
                <a:latin typeface="Calibri" pitchFamily="34" charset="0"/>
              </a:rPr>
              <a:t> </a:t>
            </a:r>
            <a:r>
              <a:rPr lang="en-US" dirty="0" smtClean="0">
                <a:latin typeface="Calibri" pitchFamily="34" charset="0"/>
              </a:rPr>
              <a:t> </a:t>
            </a:r>
            <a:r>
              <a:rPr lang="en-US" dirty="0">
                <a:latin typeface="Calibri" pitchFamily="34" charset="0"/>
              </a:rPr>
              <a:t>(b) </a:t>
            </a:r>
            <a:r>
              <a:rPr lang="pl-PL" dirty="0">
                <a:latin typeface="Calibri" pitchFamily="34" charset="0"/>
              </a:rPr>
              <a:t>2018 </a:t>
            </a:r>
            <a:r>
              <a:rPr lang="pl-PL" dirty="0" err="1" smtClean="0">
                <a:latin typeface="Calibri" pitchFamily="34" charset="0"/>
              </a:rPr>
              <a:t>configuration</a:t>
            </a:r>
            <a:r>
              <a:rPr lang="pl-PL" dirty="0" smtClean="0">
                <a:latin typeface="Calibri" pitchFamily="34" charset="0"/>
              </a:rPr>
              <a:t>             (not </a:t>
            </a:r>
            <a:r>
              <a:rPr lang="pl-PL" dirty="0" err="1" smtClean="0">
                <a:latin typeface="Calibri" pitchFamily="34" charset="0"/>
              </a:rPr>
              <a:t>in</a:t>
            </a:r>
            <a:r>
              <a:rPr lang="pl-PL" dirty="0" smtClean="0">
                <a:latin typeface="Calibri" pitchFamily="34" charset="0"/>
              </a:rPr>
              <a:t> </a:t>
            </a:r>
            <a:r>
              <a:rPr lang="pl-PL" dirty="0" err="1" smtClean="0">
                <a:latin typeface="Calibri" pitchFamily="34" charset="0"/>
              </a:rPr>
              <a:t>scale</a:t>
            </a:r>
            <a:r>
              <a:rPr lang="pl-PL" dirty="0" smtClean="0">
                <a:latin typeface="Calibri" pitchFamily="34" charset="0"/>
              </a:rPr>
              <a:t>). </a:t>
            </a:r>
            <a:r>
              <a:rPr lang="pl-PL" dirty="0" err="1" smtClean="0">
                <a:latin typeface="Calibri" pitchFamily="34" charset="0"/>
              </a:rPr>
              <a:t>Dimensions</a:t>
            </a:r>
            <a:r>
              <a:rPr lang="pl-PL" dirty="0" smtClean="0">
                <a:latin typeface="Calibri" pitchFamily="34" charset="0"/>
              </a:rPr>
              <a:t> </a:t>
            </a:r>
            <a:r>
              <a:rPr lang="pl-PL" dirty="0" err="1" smtClean="0">
                <a:latin typeface="Calibri" pitchFamily="34" charset="0"/>
              </a:rPr>
              <a:t>in</a:t>
            </a:r>
            <a:r>
              <a:rPr lang="pl-PL" dirty="0" smtClean="0">
                <a:latin typeface="Calibri" pitchFamily="34" charset="0"/>
              </a:rPr>
              <a:t> mm</a:t>
            </a:r>
            <a:endParaRPr lang="pl-PL" dirty="0">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ytuł 1"/>
          <p:cNvSpPr>
            <a:spLocks noGrp="1"/>
          </p:cNvSpPr>
          <p:nvPr>
            <p:ph type="title"/>
          </p:nvPr>
        </p:nvSpPr>
        <p:spPr bwMode="auto">
          <a:xfrm>
            <a:off x="1435100" y="-99392"/>
            <a:ext cx="3208338" cy="1143001"/>
          </a:xfrm>
        </p:spPr>
        <p:txBody>
          <a:bodyPr vert="horz" wrap="square" lIns="91440" tIns="45720" rIns="91440" bIns="45720" numCol="1" anchorCtr="0" compatLnSpc="1">
            <a:prstTxWarp prst="textNoShape">
              <a:avLst/>
            </a:prstTxWarp>
          </a:bodyPr>
          <a:lstStyle/>
          <a:p>
            <a:pPr eaLnBrk="1" hangingPunct="1"/>
            <a:r>
              <a:rPr lang="pl-PL" sz="3200" b="1" dirty="0" err="1" smtClean="0">
                <a:solidFill>
                  <a:schemeClr val="tx1"/>
                </a:solidFill>
                <a:effectLst/>
                <a:latin typeface="Arial" pitchFamily="34" charset="0"/>
                <a:cs typeface="Arial" pitchFamily="34" charset="0"/>
              </a:rPr>
              <a:t>Outline</a:t>
            </a:r>
            <a:endParaRPr lang="en-US" sz="3200" b="1" dirty="0" smtClean="0">
              <a:solidFill>
                <a:schemeClr val="tx1"/>
              </a:solidFill>
              <a:effectLst/>
              <a:latin typeface="Arial" pitchFamily="34" charset="0"/>
              <a:cs typeface="Arial" pitchFamily="34" charset="0"/>
            </a:endParaRPr>
          </a:p>
        </p:txBody>
      </p:sp>
      <p:sp>
        <p:nvSpPr>
          <p:cNvPr id="12291" name="Symbol zastępczy zawartości 2"/>
          <p:cNvSpPr>
            <a:spLocks noGrp="1"/>
          </p:cNvSpPr>
          <p:nvPr>
            <p:ph idx="1"/>
          </p:nvPr>
        </p:nvSpPr>
        <p:spPr>
          <a:xfrm>
            <a:off x="1187624" y="908720"/>
            <a:ext cx="7956376" cy="4800600"/>
          </a:xfrm>
        </p:spPr>
        <p:txBody>
          <a:bodyPr/>
          <a:lstStyle/>
          <a:p>
            <a:pPr eaLnBrk="1" hangingPunct="1">
              <a:spcBef>
                <a:spcPct val="0"/>
              </a:spcBef>
              <a:spcAft>
                <a:spcPts val="600"/>
              </a:spcAft>
            </a:pPr>
            <a:r>
              <a:rPr lang="pl-PL" sz="2400" dirty="0" smtClean="0">
                <a:latin typeface="Calibri" pitchFamily="34" charset="0"/>
                <a:cs typeface="Arial" pitchFamily="34" charset="0"/>
              </a:rPr>
              <a:t>2019 </a:t>
            </a:r>
            <a:r>
              <a:rPr lang="pl-PL" sz="2400" dirty="0" err="1" smtClean="0">
                <a:latin typeface="Calibri" pitchFamily="34" charset="0"/>
                <a:cs typeface="Arial" pitchFamily="34" charset="0"/>
              </a:rPr>
              <a:t>Task</a:t>
            </a:r>
            <a:r>
              <a:rPr lang="pl-PL" sz="2400" dirty="0" smtClean="0">
                <a:latin typeface="Calibri" pitchFamily="34" charset="0"/>
                <a:cs typeface="Arial" pitchFamily="34" charset="0"/>
              </a:rPr>
              <a:t> </a:t>
            </a:r>
            <a:r>
              <a:rPr lang="pl-PL" sz="2400" dirty="0" err="1" smtClean="0">
                <a:latin typeface="Calibri" pitchFamily="34" charset="0"/>
                <a:cs typeface="Arial" pitchFamily="34" charset="0"/>
              </a:rPr>
              <a:t>description</a:t>
            </a:r>
            <a:endParaRPr lang="pl-PL" sz="2400" dirty="0" smtClean="0">
              <a:latin typeface="Calibri" pitchFamily="34" charset="0"/>
              <a:cs typeface="Arial" pitchFamily="34" charset="0"/>
            </a:endParaRPr>
          </a:p>
          <a:p>
            <a:pPr eaLnBrk="1" hangingPunct="1">
              <a:spcBef>
                <a:spcPct val="0"/>
              </a:spcBef>
              <a:spcAft>
                <a:spcPts val="600"/>
              </a:spcAft>
            </a:pPr>
            <a:r>
              <a:rPr lang="pl-PL" sz="2400" dirty="0" err="1" smtClean="0">
                <a:latin typeface="Calibri" pitchFamily="34" charset="0"/>
                <a:cs typeface="Arial" pitchFamily="34" charset="0"/>
              </a:rPr>
              <a:t>Summary</a:t>
            </a:r>
            <a:r>
              <a:rPr lang="pl-PL" sz="2400" dirty="0" smtClean="0">
                <a:latin typeface="Calibri" pitchFamily="34" charset="0"/>
                <a:cs typeface="Arial" pitchFamily="34" charset="0"/>
              </a:rPr>
              <a:t> of </a:t>
            </a:r>
            <a:r>
              <a:rPr lang="pl-PL" sz="2400" dirty="0" err="1" smtClean="0">
                <a:latin typeface="Calibri" pitchFamily="34" charset="0"/>
                <a:cs typeface="Arial" pitchFamily="34" charset="0"/>
              </a:rPr>
              <a:t>the</a:t>
            </a:r>
            <a:r>
              <a:rPr lang="pl-PL" sz="2400" dirty="0" smtClean="0">
                <a:latin typeface="Calibri" pitchFamily="34" charset="0"/>
                <a:cs typeface="Arial" pitchFamily="34" charset="0"/>
              </a:rPr>
              <a:t> </a:t>
            </a:r>
            <a:r>
              <a:rPr lang="pl-PL" sz="2400" dirty="0" err="1" smtClean="0">
                <a:latin typeface="Calibri" pitchFamily="34" charset="0"/>
                <a:cs typeface="Arial" pitchFamily="34" charset="0"/>
              </a:rPr>
              <a:t>modeling</a:t>
            </a:r>
            <a:r>
              <a:rPr lang="pl-PL" sz="2400" dirty="0" smtClean="0">
                <a:latin typeface="Calibri" pitchFamily="34" charset="0"/>
                <a:cs typeface="Arial" pitchFamily="34" charset="0"/>
              </a:rPr>
              <a:t> </a:t>
            </a:r>
            <a:r>
              <a:rPr lang="pl-PL" sz="2400" dirty="0" err="1" smtClean="0">
                <a:latin typeface="Calibri" pitchFamily="34" charset="0"/>
                <a:cs typeface="Arial" pitchFamily="34" charset="0"/>
              </a:rPr>
              <a:t>activities</a:t>
            </a:r>
            <a:endParaRPr lang="pl-PL" sz="2000" dirty="0" smtClean="0">
              <a:latin typeface="Calibri" pitchFamily="34" charset="0"/>
              <a:cs typeface="Arial" pitchFamily="34" charset="0"/>
            </a:endParaRPr>
          </a:p>
          <a:p>
            <a:pPr lvl="1" eaLnBrk="1" hangingPunct="1">
              <a:spcBef>
                <a:spcPct val="0"/>
              </a:spcBef>
              <a:spcAft>
                <a:spcPts val="600"/>
              </a:spcAft>
            </a:pPr>
            <a:r>
              <a:rPr lang="pl-PL" sz="2000" dirty="0" err="1" smtClean="0">
                <a:latin typeface="Calibri" pitchFamily="34" charset="0"/>
                <a:cs typeface="Arial" pitchFamily="34" charset="0"/>
              </a:rPr>
              <a:t>Completion</a:t>
            </a:r>
            <a:r>
              <a:rPr lang="pl-PL" sz="2000" dirty="0" smtClean="0">
                <a:latin typeface="Calibri" pitchFamily="34" charset="0"/>
                <a:cs typeface="Arial" pitchFamily="34" charset="0"/>
              </a:rPr>
              <a:t> of </a:t>
            </a:r>
            <a:r>
              <a:rPr lang="pl-PL" sz="2000" dirty="0" err="1" smtClean="0">
                <a:latin typeface="Calibri" pitchFamily="34" charset="0"/>
                <a:cs typeface="Arial" pitchFamily="34" charset="0"/>
              </a:rPr>
              <a:t>the</a:t>
            </a:r>
            <a:r>
              <a:rPr lang="pl-PL" sz="2000" dirty="0" smtClean="0">
                <a:latin typeface="Calibri" pitchFamily="34" charset="0"/>
                <a:cs typeface="Arial" pitchFamily="34" charset="0"/>
              </a:rPr>
              <a:t> </a:t>
            </a:r>
            <a:r>
              <a:rPr lang="pl-PL" sz="2000" dirty="0" err="1" smtClean="0">
                <a:latin typeface="Calibri" pitchFamily="34" charset="0"/>
                <a:cs typeface="Arial" pitchFamily="34" charset="0"/>
              </a:rPr>
              <a:t>quech</a:t>
            </a:r>
            <a:r>
              <a:rPr lang="pl-PL" sz="2000" dirty="0" smtClean="0">
                <a:latin typeface="Calibri" pitchFamily="34" charset="0"/>
                <a:cs typeface="Arial" pitchFamily="34" charset="0"/>
              </a:rPr>
              <a:t> </a:t>
            </a:r>
            <a:r>
              <a:rPr lang="pl-PL" sz="2000" dirty="0" err="1" smtClean="0">
                <a:latin typeface="Calibri" pitchFamily="34" charset="0"/>
                <a:cs typeface="Arial" pitchFamily="34" charset="0"/>
              </a:rPr>
              <a:t>analysis</a:t>
            </a:r>
            <a:r>
              <a:rPr lang="pl-PL" sz="2000" dirty="0" smtClean="0">
                <a:latin typeface="Calibri" pitchFamily="34" charset="0"/>
                <a:cs typeface="Arial" pitchFamily="34" charset="0"/>
              </a:rPr>
              <a:t> of </a:t>
            </a:r>
            <a:r>
              <a:rPr lang="pl-PL" sz="2000" dirty="0" err="1" smtClean="0">
                <a:latin typeface="Calibri" pitchFamily="34" charset="0"/>
                <a:cs typeface="Arial" pitchFamily="34" charset="0"/>
              </a:rPr>
              <a:t>the</a:t>
            </a:r>
            <a:r>
              <a:rPr lang="pl-PL" sz="2000" dirty="0" smtClean="0">
                <a:latin typeface="Calibri" pitchFamily="34" charset="0"/>
                <a:cs typeface="Arial" pitchFamily="34" charset="0"/>
              </a:rPr>
              <a:t> DEMO CS1 </a:t>
            </a:r>
            <a:r>
              <a:rPr lang="pl-PL" sz="2000" dirty="0" err="1" smtClean="0">
                <a:latin typeface="Calibri" pitchFamily="34" charset="0"/>
                <a:cs typeface="Arial" pitchFamily="34" charset="0"/>
              </a:rPr>
              <a:t>coil</a:t>
            </a:r>
            <a:r>
              <a:rPr lang="pl-PL" sz="2000" dirty="0" smtClean="0">
                <a:latin typeface="Calibri" pitchFamily="34" charset="0"/>
                <a:cs typeface="Arial" pitchFamily="34" charset="0"/>
              </a:rPr>
              <a:t> (SPC design)</a:t>
            </a:r>
          </a:p>
          <a:p>
            <a:pPr lvl="1" eaLnBrk="1" hangingPunct="1">
              <a:spcBef>
                <a:spcPct val="0"/>
              </a:spcBef>
              <a:spcAft>
                <a:spcPts val="600"/>
              </a:spcAft>
            </a:pPr>
            <a:r>
              <a:rPr lang="en-US" sz="2000" dirty="0" smtClean="0">
                <a:latin typeface="Calibri" pitchFamily="34" charset="0"/>
                <a:cs typeface="Arial" pitchFamily="34" charset="0"/>
              </a:rPr>
              <a:t>Comparative  parametric thermal-hydraulic study of different design of  DEMO TF coils using simplified models (WP#1-3 based on 2015 reference) aimed at the assessment of temperature margin at various values of T</a:t>
            </a:r>
            <a:r>
              <a:rPr lang="en-US" sz="2000" baseline="-25000" dirty="0" smtClean="0">
                <a:latin typeface="Calibri" pitchFamily="34" charset="0"/>
                <a:cs typeface="Arial" pitchFamily="34" charset="0"/>
              </a:rPr>
              <a:t>in</a:t>
            </a:r>
            <a:r>
              <a:rPr lang="en-US" sz="2000" dirty="0" smtClean="0">
                <a:latin typeface="Calibri" pitchFamily="34" charset="0"/>
                <a:cs typeface="Arial" pitchFamily="34" charset="0"/>
              </a:rPr>
              <a:t> and </a:t>
            </a:r>
            <a:r>
              <a:rPr lang="en-US" sz="2000" dirty="0" err="1" smtClean="0">
                <a:latin typeface="Symbol" pitchFamily="18" charset="2"/>
                <a:cs typeface="Arial" pitchFamily="34" charset="0"/>
              </a:rPr>
              <a:t>D</a:t>
            </a:r>
            <a:r>
              <a:rPr lang="en-US" sz="2000" dirty="0" err="1" smtClean="0">
                <a:latin typeface="Calibri" pitchFamily="34" charset="0"/>
                <a:cs typeface="Arial" pitchFamily="34" charset="0"/>
              </a:rPr>
              <a:t>p</a:t>
            </a:r>
            <a:r>
              <a:rPr lang="en-US" sz="2000" dirty="0" smtClean="0">
                <a:latin typeface="Calibri" pitchFamily="34" charset="0"/>
                <a:cs typeface="Arial" pitchFamily="34" charset="0"/>
              </a:rPr>
              <a:t>. </a:t>
            </a:r>
            <a:endParaRPr lang="pl-PL" sz="2000" dirty="0" smtClean="0">
              <a:latin typeface="Calibri" pitchFamily="34" charset="0"/>
              <a:cs typeface="Arial" pitchFamily="34" charset="0"/>
            </a:endParaRPr>
          </a:p>
          <a:p>
            <a:pPr lvl="1" eaLnBrk="1" hangingPunct="1">
              <a:spcBef>
                <a:spcPct val="0"/>
              </a:spcBef>
              <a:spcAft>
                <a:spcPts val="600"/>
              </a:spcAft>
            </a:pPr>
            <a:r>
              <a:rPr lang="pl-PL" sz="2000" dirty="0" err="1" smtClean="0">
                <a:latin typeface="Calibri" pitchFamily="34" charset="0"/>
                <a:cs typeface="Arial" pitchFamily="34" charset="0"/>
              </a:rPr>
              <a:t>Preliminary</a:t>
            </a:r>
            <a:r>
              <a:rPr lang="pl-PL" sz="2000" dirty="0" smtClean="0">
                <a:latin typeface="Calibri" pitchFamily="34" charset="0"/>
                <a:cs typeface="Arial" pitchFamily="34" charset="0"/>
              </a:rPr>
              <a:t> </a:t>
            </a:r>
            <a:r>
              <a:rPr lang="pl-PL" sz="2000" dirty="0" err="1" smtClean="0">
                <a:latin typeface="Calibri" pitchFamily="34" charset="0"/>
                <a:cs typeface="Arial" pitchFamily="34" charset="0"/>
              </a:rPr>
              <a:t>thermal-hydraulic</a:t>
            </a:r>
            <a:r>
              <a:rPr lang="pl-PL" sz="2000" dirty="0" smtClean="0">
                <a:latin typeface="Calibri" pitchFamily="34" charset="0"/>
                <a:cs typeface="Arial" pitchFamily="34" charset="0"/>
              </a:rPr>
              <a:t> </a:t>
            </a:r>
            <a:r>
              <a:rPr lang="pl-PL" sz="2000" dirty="0" err="1" smtClean="0">
                <a:latin typeface="Calibri" pitchFamily="34" charset="0"/>
                <a:cs typeface="Arial" pitchFamily="34" charset="0"/>
              </a:rPr>
              <a:t>analysis</a:t>
            </a:r>
            <a:r>
              <a:rPr lang="pl-PL" sz="2000" dirty="0" smtClean="0">
                <a:latin typeface="Calibri" pitchFamily="34" charset="0"/>
                <a:cs typeface="Arial" pitchFamily="34" charset="0"/>
              </a:rPr>
              <a:t> of </a:t>
            </a:r>
            <a:r>
              <a:rPr lang="pl-PL" sz="2000" dirty="0" err="1" smtClean="0">
                <a:latin typeface="Calibri" pitchFamily="34" charset="0"/>
                <a:cs typeface="Arial" pitchFamily="34" charset="0"/>
              </a:rPr>
              <a:t>the</a:t>
            </a:r>
            <a:r>
              <a:rPr lang="pl-PL" sz="2000" dirty="0" smtClean="0">
                <a:latin typeface="Calibri" pitchFamily="34" charset="0"/>
                <a:cs typeface="Arial" pitchFamily="34" charset="0"/>
              </a:rPr>
              <a:t> DEMO CS1 </a:t>
            </a:r>
            <a:r>
              <a:rPr lang="pl-PL" sz="2000" dirty="0" err="1" smtClean="0">
                <a:latin typeface="Calibri" pitchFamily="34" charset="0"/>
                <a:cs typeface="Arial" pitchFamily="34" charset="0"/>
              </a:rPr>
              <a:t>coil</a:t>
            </a:r>
            <a:r>
              <a:rPr lang="pl-PL" sz="2000" dirty="0" smtClean="0">
                <a:latin typeface="Calibri" pitchFamily="34" charset="0"/>
                <a:cs typeface="Arial" pitchFamily="34" charset="0"/>
              </a:rPr>
              <a:t> (CEA design) </a:t>
            </a:r>
            <a:r>
              <a:rPr lang="pl-PL" sz="2000" dirty="0" err="1" smtClean="0">
                <a:latin typeface="Calibri" pitchFamily="34" charset="0"/>
                <a:cs typeface="Arial" pitchFamily="34" charset="0"/>
              </a:rPr>
              <a:t>at</a:t>
            </a:r>
            <a:r>
              <a:rPr lang="pl-PL" sz="2000" dirty="0" smtClean="0">
                <a:latin typeface="Calibri" pitchFamily="34" charset="0"/>
                <a:cs typeface="Arial" pitchFamily="34" charset="0"/>
              </a:rPr>
              <a:t> </a:t>
            </a:r>
            <a:r>
              <a:rPr lang="pl-PL" sz="2000" dirty="0" err="1" smtClean="0">
                <a:latin typeface="Calibri" pitchFamily="34" charset="0"/>
                <a:cs typeface="Arial" pitchFamily="34" charset="0"/>
              </a:rPr>
              <a:t>normal</a:t>
            </a:r>
            <a:r>
              <a:rPr lang="pl-PL" sz="2000" dirty="0" smtClean="0">
                <a:latin typeface="Calibri" pitchFamily="34" charset="0"/>
                <a:cs typeface="Arial" pitchFamily="34" charset="0"/>
              </a:rPr>
              <a:t> </a:t>
            </a:r>
            <a:r>
              <a:rPr lang="pl-PL" sz="2000" dirty="0" err="1" smtClean="0">
                <a:latin typeface="Calibri" pitchFamily="34" charset="0"/>
                <a:cs typeface="Arial" pitchFamily="34" charset="0"/>
              </a:rPr>
              <a:t>operating</a:t>
            </a:r>
            <a:r>
              <a:rPr lang="pl-PL" sz="2000" dirty="0" smtClean="0">
                <a:latin typeface="Calibri" pitchFamily="34" charset="0"/>
                <a:cs typeface="Arial" pitchFamily="34" charset="0"/>
              </a:rPr>
              <a:t> </a:t>
            </a:r>
            <a:r>
              <a:rPr lang="pl-PL" sz="2000" dirty="0" err="1" smtClean="0">
                <a:latin typeface="Calibri" pitchFamily="34" charset="0"/>
                <a:cs typeface="Arial" pitchFamily="34" charset="0"/>
              </a:rPr>
              <a:t>conditions</a:t>
            </a:r>
            <a:endParaRPr lang="pl-PL" sz="2000" dirty="0" smtClean="0">
              <a:latin typeface="Calibri" pitchFamily="34" charset="0"/>
              <a:cs typeface="Arial" pitchFamily="34" charset="0"/>
            </a:endParaRPr>
          </a:p>
          <a:p>
            <a:pPr eaLnBrk="1" hangingPunct="1">
              <a:spcBef>
                <a:spcPct val="0"/>
              </a:spcBef>
              <a:spcAft>
                <a:spcPts val="600"/>
              </a:spcAft>
            </a:pPr>
            <a:r>
              <a:rPr lang="pl-PL" sz="2400" dirty="0" err="1" smtClean="0">
                <a:latin typeface="Calibri" pitchFamily="34" charset="0"/>
                <a:cs typeface="Arial" pitchFamily="34" charset="0"/>
              </a:rPr>
              <a:t>Summary</a:t>
            </a:r>
            <a:r>
              <a:rPr lang="pl-PL" sz="2400" dirty="0" smtClean="0">
                <a:latin typeface="Calibri" pitchFamily="34" charset="0"/>
                <a:cs typeface="Arial" pitchFamily="34" charset="0"/>
              </a:rPr>
              <a:t> of </a:t>
            </a:r>
            <a:r>
              <a:rPr lang="pl-PL" sz="2400" dirty="0" err="1" smtClean="0">
                <a:latin typeface="Calibri" pitchFamily="34" charset="0"/>
                <a:cs typeface="Arial" pitchFamily="34" charset="0"/>
              </a:rPr>
              <a:t>the</a:t>
            </a:r>
            <a:r>
              <a:rPr lang="pl-PL" sz="2400" dirty="0" smtClean="0">
                <a:latin typeface="Calibri" pitchFamily="34" charset="0"/>
                <a:cs typeface="Arial" pitchFamily="34" charset="0"/>
              </a:rPr>
              <a:t> </a:t>
            </a:r>
            <a:r>
              <a:rPr lang="pl-PL" sz="2400" dirty="0" err="1" smtClean="0">
                <a:latin typeface="Calibri" pitchFamily="34" charset="0"/>
                <a:cs typeface="Arial" pitchFamily="34" charset="0"/>
              </a:rPr>
              <a:t>experimental</a:t>
            </a:r>
            <a:r>
              <a:rPr lang="pl-PL" sz="2400" dirty="0" smtClean="0">
                <a:latin typeface="Calibri" pitchFamily="34" charset="0"/>
                <a:cs typeface="Arial" pitchFamily="34" charset="0"/>
              </a:rPr>
              <a:t> </a:t>
            </a:r>
            <a:r>
              <a:rPr lang="pl-PL" sz="2400" dirty="0" err="1" smtClean="0">
                <a:latin typeface="Calibri" pitchFamily="34" charset="0"/>
                <a:cs typeface="Arial" pitchFamily="34" charset="0"/>
              </a:rPr>
              <a:t>activities</a:t>
            </a:r>
            <a:endParaRPr lang="pl-PL" sz="2400" dirty="0" smtClean="0">
              <a:latin typeface="Calibri" pitchFamily="34" charset="0"/>
              <a:cs typeface="Arial" pitchFamily="34" charset="0"/>
            </a:endParaRPr>
          </a:p>
          <a:p>
            <a:pPr lvl="1" eaLnBrk="1" hangingPunct="1">
              <a:spcBef>
                <a:spcPct val="0"/>
              </a:spcBef>
              <a:spcAft>
                <a:spcPts val="600"/>
              </a:spcAft>
            </a:pPr>
            <a:r>
              <a:rPr lang="en-US" sz="2000" dirty="0" smtClean="0">
                <a:latin typeface="Calibri" pitchFamily="34" charset="0"/>
                <a:cs typeface="Arial" pitchFamily="34" charset="0"/>
              </a:rPr>
              <a:t>Completion of the analysis of the results of measurements of the heat transfer coefficient between the fluid flowing in a CICC bundle region and a jacket wall performed in 2018</a:t>
            </a:r>
            <a:endParaRPr lang="pl-PL" sz="2000" dirty="0" smtClean="0">
              <a:latin typeface="Calibri" pitchFamily="34" charset="0"/>
              <a:cs typeface="Arial" pitchFamily="34" charset="0"/>
            </a:endParaRPr>
          </a:p>
          <a:p>
            <a:pPr lvl="1" eaLnBrk="1" hangingPunct="1">
              <a:spcBef>
                <a:spcPct val="0"/>
              </a:spcBef>
              <a:spcAft>
                <a:spcPts val="600"/>
              </a:spcAft>
            </a:pPr>
            <a:r>
              <a:rPr lang="pl-PL" sz="2000" dirty="0" err="1" smtClean="0">
                <a:latin typeface="Calibri" pitchFamily="34" charset="0"/>
                <a:cs typeface="Arial" pitchFamily="34" charset="0"/>
              </a:rPr>
              <a:t>Hydraulic</a:t>
            </a:r>
            <a:r>
              <a:rPr lang="pl-PL" sz="2000" dirty="0" smtClean="0">
                <a:latin typeface="Calibri" pitchFamily="34" charset="0"/>
                <a:cs typeface="Arial" pitchFamily="34" charset="0"/>
              </a:rPr>
              <a:t> test of </a:t>
            </a:r>
            <a:r>
              <a:rPr lang="pl-PL" sz="2000" dirty="0" err="1" smtClean="0">
                <a:latin typeface="Calibri" pitchFamily="34" charset="0"/>
                <a:cs typeface="Arial" pitchFamily="34" charset="0"/>
              </a:rPr>
              <a:t>the</a:t>
            </a:r>
            <a:r>
              <a:rPr lang="pl-PL" sz="2000" dirty="0" smtClean="0">
                <a:latin typeface="Calibri" pitchFamily="34" charset="0"/>
                <a:cs typeface="Arial" pitchFamily="34" charset="0"/>
              </a:rPr>
              <a:t> WD8 and WD6 </a:t>
            </a:r>
            <a:r>
              <a:rPr lang="pl-PL" sz="2000" dirty="0" err="1" smtClean="0">
                <a:latin typeface="Calibri" pitchFamily="34" charset="0"/>
                <a:cs typeface="Arial" pitchFamily="34" charset="0"/>
              </a:rPr>
              <a:t>dummy</a:t>
            </a:r>
            <a:r>
              <a:rPr lang="pl-PL" sz="2000" dirty="0" smtClean="0">
                <a:latin typeface="Calibri" pitchFamily="34" charset="0"/>
                <a:cs typeface="Arial" pitchFamily="34" charset="0"/>
              </a:rPr>
              <a:t> </a:t>
            </a:r>
            <a:r>
              <a:rPr lang="pl-PL" sz="2000" dirty="0" err="1" smtClean="0">
                <a:latin typeface="Calibri" pitchFamily="34" charset="0"/>
                <a:cs typeface="Arial" pitchFamily="34" charset="0"/>
              </a:rPr>
              <a:t>conductors</a:t>
            </a:r>
            <a:r>
              <a:rPr lang="pl-PL" sz="2000" dirty="0" smtClean="0">
                <a:latin typeface="Calibri" pitchFamily="34" charset="0"/>
                <a:cs typeface="Arial" pitchFamily="34" charset="0"/>
              </a:rPr>
              <a:t> </a:t>
            </a:r>
            <a:r>
              <a:rPr lang="en-US" sz="2000" dirty="0" smtClean="0">
                <a:latin typeface="Calibri" pitchFamily="34" charset="0"/>
                <a:cs typeface="Arial" pitchFamily="34" charset="0"/>
              </a:rPr>
              <a:t>similar to HTS </a:t>
            </a:r>
            <a:r>
              <a:rPr lang="en-US" sz="2000" dirty="0" err="1" smtClean="0">
                <a:latin typeface="Calibri" pitchFamily="34" charset="0"/>
                <a:cs typeface="Arial" pitchFamily="34" charset="0"/>
              </a:rPr>
              <a:t>conducto</a:t>
            </a:r>
            <a:r>
              <a:rPr lang="pl-PL" sz="2000" dirty="0" err="1" smtClean="0">
                <a:latin typeface="Calibri" pitchFamily="34" charset="0"/>
                <a:cs typeface="Arial" pitchFamily="34" charset="0"/>
              </a:rPr>
              <a:t>rs</a:t>
            </a:r>
            <a:r>
              <a:rPr lang="pl-PL" sz="2000" dirty="0" smtClean="0">
                <a:latin typeface="Calibri" pitchFamily="34" charset="0"/>
                <a:cs typeface="Arial" pitchFamily="34" charset="0"/>
              </a:rPr>
              <a:t> and of </a:t>
            </a:r>
            <a:r>
              <a:rPr lang="pl-PL" sz="2000" dirty="0" err="1" smtClean="0">
                <a:latin typeface="Calibri" pitchFamily="34" charset="0"/>
                <a:cs typeface="Arial" pitchFamily="34" charset="0"/>
              </a:rPr>
              <a:t>the</a:t>
            </a:r>
            <a:r>
              <a:rPr lang="pl-PL" sz="2000" dirty="0" smtClean="0">
                <a:latin typeface="Calibri" pitchFamily="34" charset="0"/>
                <a:cs typeface="Arial" pitchFamily="34" charset="0"/>
              </a:rPr>
              <a:t> spiral </a:t>
            </a:r>
            <a:r>
              <a:rPr lang="pl-PL" sz="2000" dirty="0" err="1" smtClean="0">
                <a:latin typeface="Calibri" pitchFamily="34" charset="0"/>
                <a:cs typeface="Arial" pitchFamily="34" charset="0"/>
              </a:rPr>
              <a:t>sample</a:t>
            </a:r>
            <a:r>
              <a:rPr lang="pl-PL" sz="2000" dirty="0" smtClean="0">
                <a:latin typeface="Calibri" pitchFamily="34" charset="0"/>
                <a:cs typeface="Arial" pitchFamily="34" charset="0"/>
              </a:rPr>
              <a:t>.</a:t>
            </a:r>
          </a:p>
          <a:p>
            <a:pPr eaLnBrk="1" hangingPunct="1">
              <a:spcBef>
                <a:spcPct val="0"/>
              </a:spcBef>
              <a:spcAft>
                <a:spcPts val="600"/>
              </a:spcAft>
            </a:pPr>
            <a:r>
              <a:rPr lang="pl-PL" sz="2400" dirty="0" smtClean="0">
                <a:latin typeface="Calibri" pitchFamily="34" charset="0"/>
                <a:cs typeface="Arial" pitchFamily="34" charset="0"/>
              </a:rPr>
              <a:t>2020 </a:t>
            </a:r>
            <a:r>
              <a:rPr lang="pl-PL" sz="2400" dirty="0" err="1" smtClean="0">
                <a:latin typeface="Calibri" pitchFamily="34" charset="0"/>
                <a:cs typeface="Arial" pitchFamily="34" charset="0"/>
              </a:rPr>
              <a:t>Task</a:t>
            </a:r>
            <a:r>
              <a:rPr lang="pl-PL" sz="2400" dirty="0" smtClean="0">
                <a:latin typeface="Calibri" pitchFamily="34" charset="0"/>
                <a:cs typeface="Arial" pitchFamily="34" charset="0"/>
              </a:rPr>
              <a:t> </a:t>
            </a:r>
            <a:r>
              <a:rPr lang="pl-PL" sz="2400" dirty="0" err="1" smtClean="0">
                <a:latin typeface="Calibri" pitchFamily="34" charset="0"/>
                <a:cs typeface="Arial" pitchFamily="34" charset="0"/>
              </a:rPr>
              <a:t>proposal</a:t>
            </a:r>
            <a:endParaRPr lang="pl-PL" sz="2400" dirty="0" smtClean="0">
              <a:latin typeface="Calibri" pitchFamily="34" charset="0"/>
              <a:cs typeface="Arial" pitchFamily="34" charset="0"/>
            </a:endParaRPr>
          </a:p>
          <a:p>
            <a:pPr lvl="2" eaLnBrk="1" hangingPunct="1">
              <a:spcBef>
                <a:spcPct val="0"/>
              </a:spcBef>
              <a:spcAft>
                <a:spcPts val="900"/>
              </a:spcAft>
            </a:pPr>
            <a:endParaRPr lang="pl-PL" sz="1600" dirty="0" smtClean="0">
              <a:latin typeface="Arial" pitchFamily="34" charset="0"/>
              <a:cs typeface="Arial" pitchFamily="34" charset="0"/>
            </a:endParaRPr>
          </a:p>
          <a:p>
            <a:pPr eaLnBrk="1" hangingPunct="1">
              <a:spcBef>
                <a:spcPct val="0"/>
              </a:spcBef>
              <a:spcAft>
                <a:spcPts val="900"/>
              </a:spcAft>
            </a:pPr>
            <a:endParaRPr lang="pl-PL" sz="2400" dirty="0" smtClean="0">
              <a:latin typeface="Arial" pitchFamily="34" charset="0"/>
              <a:cs typeface="Arial" pitchFamily="34" charset="0"/>
            </a:endParaRPr>
          </a:p>
          <a:p>
            <a:pPr eaLnBrk="1" hangingPunct="1">
              <a:spcAft>
                <a:spcPts val="600"/>
              </a:spcAft>
            </a:pPr>
            <a:endParaRPr lang="pl-PL" sz="2400" dirty="0" smtClean="0">
              <a:latin typeface="Arial" pitchFamily="34" charset="0"/>
              <a:cs typeface="Arial" pitchFamily="34" charset="0"/>
            </a:endParaRPr>
          </a:p>
          <a:p>
            <a:pPr eaLnBrk="1" hangingPunct="1">
              <a:spcAft>
                <a:spcPts val="600"/>
              </a:spcAft>
            </a:pPr>
            <a:endParaRPr lang="pl-PL" sz="2400" dirty="0" smtClean="0">
              <a:latin typeface="Arial" pitchFamily="34" charset="0"/>
              <a:cs typeface="Arial" pitchFamily="34" charset="0"/>
            </a:endParaRPr>
          </a:p>
        </p:txBody>
      </p:sp>
      <p:sp>
        <p:nvSpPr>
          <p:cNvPr id="4" name="Symbol zastępczy numeru slajdu 3"/>
          <p:cNvSpPr>
            <a:spLocks noGrp="1"/>
          </p:cNvSpPr>
          <p:nvPr>
            <p:ph type="sldNum" sz="quarter" idx="12"/>
          </p:nvPr>
        </p:nvSpPr>
        <p:spPr/>
        <p:txBody>
          <a:bodyPr/>
          <a:lstStyle/>
          <a:p>
            <a:pPr>
              <a:defRPr/>
            </a:pPr>
            <a:fld id="{63404E46-CB3D-463E-8FFA-04ADFF480B99}"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20</a:t>
            </a:fld>
            <a:endParaRPr lang="en-US"/>
          </a:p>
        </p:txBody>
      </p:sp>
      <p:sp>
        <p:nvSpPr>
          <p:cNvPr id="7" name="Tytuł 1"/>
          <p:cNvSpPr>
            <a:spLocks noGrp="1"/>
          </p:cNvSpPr>
          <p:nvPr>
            <p:ph type="title"/>
          </p:nvPr>
        </p:nvSpPr>
        <p:spPr>
          <a:xfrm>
            <a:off x="1042988" y="-26988"/>
            <a:ext cx="8101012" cy="1143001"/>
          </a:xfrm>
        </p:spPr>
        <p:txBody>
          <a:bodyPr>
            <a:noAutofit/>
          </a:bodyPr>
          <a:lstStyle/>
          <a:p>
            <a:pPr>
              <a:lnSpc>
                <a:spcPct val="110000"/>
              </a:lnSpc>
              <a:defRPr/>
            </a:pPr>
            <a:r>
              <a:rPr lang="pl-PL" sz="2200" b="1" dirty="0" err="1" smtClean="0">
                <a:solidFill>
                  <a:srgbClr val="002060"/>
                </a:solidFill>
                <a:effectLst/>
                <a:latin typeface="Arial" pitchFamily="34" charset="0"/>
                <a:cs typeface="Arial" pitchFamily="34" charset="0"/>
              </a:rPr>
              <a:t>Measurements</a:t>
            </a:r>
            <a:r>
              <a:rPr lang="pl-PL" sz="2200" b="1" dirty="0" smtClean="0">
                <a:solidFill>
                  <a:srgbClr val="002060"/>
                </a:solidFill>
                <a:effectLst/>
                <a:latin typeface="Arial" pitchFamily="34" charset="0"/>
                <a:cs typeface="Arial" pitchFamily="34" charset="0"/>
              </a:rPr>
              <a:t> of </a:t>
            </a:r>
            <a:r>
              <a:rPr lang="pl-PL" sz="2200" b="1" dirty="0" err="1" smtClean="0">
                <a:solidFill>
                  <a:srgbClr val="002060"/>
                </a:solidFill>
                <a:effectLst/>
                <a:latin typeface="Arial" pitchFamily="34" charset="0"/>
                <a:cs typeface="Arial" pitchFamily="34" charset="0"/>
              </a:rPr>
              <a:t>the</a:t>
            </a:r>
            <a:r>
              <a:rPr lang="pl-PL" sz="2200" b="1" dirty="0" smtClean="0">
                <a:solidFill>
                  <a:srgbClr val="002060"/>
                </a:solidFill>
                <a:effectLst/>
                <a:latin typeface="Arial" pitchFamily="34" charset="0"/>
                <a:cs typeface="Arial" pitchFamily="34" charset="0"/>
              </a:rPr>
              <a:t> </a:t>
            </a:r>
            <a:r>
              <a:rPr lang="pl-PL" sz="2200" b="1" dirty="0" err="1" smtClean="0">
                <a:solidFill>
                  <a:srgbClr val="002060"/>
                </a:solidFill>
                <a:effectLst/>
                <a:latin typeface="Arial" pitchFamily="34" charset="0"/>
                <a:cs typeface="Arial" pitchFamily="34" charset="0"/>
              </a:rPr>
              <a:t>transverse</a:t>
            </a:r>
            <a:r>
              <a:rPr lang="pl-PL" sz="2200" b="1" dirty="0" smtClean="0">
                <a:solidFill>
                  <a:srgbClr val="002060"/>
                </a:solidFill>
                <a:effectLst/>
                <a:latin typeface="Arial" pitchFamily="34" charset="0"/>
                <a:cs typeface="Arial" pitchFamily="34" charset="0"/>
              </a:rPr>
              <a:t> HTC </a:t>
            </a:r>
            <a:r>
              <a:rPr lang="pl-PL" sz="2200" b="1" dirty="0" err="1" smtClean="0">
                <a:solidFill>
                  <a:srgbClr val="002060"/>
                </a:solidFill>
                <a:effectLst/>
                <a:latin typeface="Arial" pitchFamily="34" charset="0"/>
                <a:cs typeface="Arial" pitchFamily="34" charset="0"/>
              </a:rPr>
              <a:t>in</a:t>
            </a:r>
            <a:r>
              <a:rPr lang="pl-PL" sz="2200" b="1" dirty="0" smtClean="0">
                <a:solidFill>
                  <a:srgbClr val="002060"/>
                </a:solidFill>
                <a:effectLst/>
                <a:latin typeface="Arial" pitchFamily="34" charset="0"/>
                <a:cs typeface="Arial" pitchFamily="34" charset="0"/>
              </a:rPr>
              <a:t> a </a:t>
            </a:r>
            <a:r>
              <a:rPr lang="pl-PL" sz="2200" b="1" dirty="0" err="1" smtClean="0">
                <a:solidFill>
                  <a:srgbClr val="002060"/>
                </a:solidFill>
                <a:effectLst/>
                <a:latin typeface="Arial" pitchFamily="34" charset="0"/>
                <a:cs typeface="Arial" pitchFamily="34" charset="0"/>
              </a:rPr>
              <a:t>smooth</a:t>
            </a:r>
            <a:r>
              <a:rPr lang="pl-PL" sz="2200" b="1" dirty="0" smtClean="0">
                <a:solidFill>
                  <a:srgbClr val="002060"/>
                </a:solidFill>
                <a:effectLst/>
                <a:latin typeface="Arial" pitchFamily="34" charset="0"/>
                <a:cs typeface="Arial" pitchFamily="34" charset="0"/>
              </a:rPr>
              <a:t> </a:t>
            </a:r>
            <a:r>
              <a:rPr lang="pl-PL" sz="2200" b="1" dirty="0" err="1" smtClean="0">
                <a:solidFill>
                  <a:srgbClr val="002060"/>
                </a:solidFill>
                <a:effectLst/>
                <a:latin typeface="Arial" pitchFamily="34" charset="0"/>
                <a:cs typeface="Arial" pitchFamily="34" charset="0"/>
              </a:rPr>
              <a:t>tube</a:t>
            </a:r>
            <a:r>
              <a:rPr lang="pl-PL" sz="2200" b="1" dirty="0" smtClean="0">
                <a:solidFill>
                  <a:srgbClr val="002060"/>
                </a:solidFill>
                <a:effectLst/>
                <a:latin typeface="Arial" pitchFamily="34" charset="0"/>
                <a:cs typeface="Arial" pitchFamily="34" charset="0"/>
              </a:rPr>
              <a:t> and </a:t>
            </a:r>
            <a:r>
              <a:rPr lang="pl-PL" sz="2200" b="1" dirty="0" err="1" smtClean="0">
                <a:solidFill>
                  <a:srgbClr val="002060"/>
                </a:solidFill>
                <a:effectLst/>
                <a:latin typeface="Arial" pitchFamily="34" charset="0"/>
                <a:cs typeface="Arial" pitchFamily="34" charset="0"/>
              </a:rPr>
              <a:t>in</a:t>
            </a:r>
            <a:r>
              <a:rPr lang="pl-PL" sz="2200" b="1" dirty="0" smtClean="0">
                <a:solidFill>
                  <a:srgbClr val="002060"/>
                </a:solidFill>
                <a:effectLst/>
                <a:latin typeface="Arial" pitchFamily="34" charset="0"/>
                <a:cs typeface="Arial" pitchFamily="34" charset="0"/>
              </a:rPr>
              <a:t> a CICC </a:t>
            </a:r>
            <a:r>
              <a:rPr lang="pl-PL" sz="2200" b="1" dirty="0" err="1" smtClean="0">
                <a:solidFill>
                  <a:srgbClr val="002060"/>
                </a:solidFill>
                <a:effectLst/>
                <a:latin typeface="Arial" pitchFamily="34" charset="0"/>
                <a:cs typeface="Arial" pitchFamily="34" charset="0"/>
              </a:rPr>
              <a:t>sample</a:t>
            </a:r>
            <a:r>
              <a:rPr lang="pl-PL" sz="2200" b="1" dirty="0" smtClean="0">
                <a:solidFill>
                  <a:srgbClr val="002060"/>
                </a:solidFill>
                <a:effectLst/>
                <a:latin typeface="Arial" pitchFamily="34" charset="0"/>
                <a:cs typeface="Arial" pitchFamily="34" charset="0"/>
              </a:rPr>
              <a:t> - </a:t>
            </a:r>
            <a:r>
              <a:rPr lang="pl-PL" sz="2200" b="1" dirty="0" err="1" smtClean="0">
                <a:solidFill>
                  <a:srgbClr val="002060"/>
                </a:solidFill>
                <a:effectLst/>
                <a:latin typeface="Arial" pitchFamily="34" charset="0"/>
                <a:cs typeface="Arial" pitchFamily="34" charset="0"/>
              </a:rPr>
              <a:t>results</a:t>
            </a:r>
            <a:endParaRPr lang="en-US" sz="2200" dirty="0">
              <a:solidFill>
                <a:srgbClr val="002060"/>
              </a:solidFill>
            </a:endParaRPr>
          </a:p>
        </p:txBody>
      </p:sp>
      <p:sp>
        <p:nvSpPr>
          <p:cNvPr id="8" name="Symbol zastępczy numeru slajdu 3"/>
          <p:cNvSpPr txBox="1">
            <a:spLocks/>
          </p:cNvSpPr>
          <p:nvPr/>
        </p:nvSpPr>
        <p:spPr>
          <a:xfrm>
            <a:off x="8613775" y="6305550"/>
            <a:ext cx="457200" cy="476250"/>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3D161ECE-2ECF-4C06-9F0B-46B998873DC5}" type="slidenum">
              <a:rPr kumimoji="0" lang="en-US" sz="12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chemeClr val="bg2">
                  <a:shade val="50000"/>
                  <a:satMod val="200000"/>
                </a:schemeClr>
              </a:solidFill>
              <a:effectLst/>
              <a:uLnTx/>
              <a:uFillTx/>
              <a:latin typeface="+mn-lt"/>
              <a:ea typeface="+mn-ea"/>
              <a:cs typeface="+mn-cs"/>
            </a:endParaRPr>
          </a:p>
        </p:txBody>
      </p:sp>
      <p:pic>
        <p:nvPicPr>
          <p:cNvPr id="9" name="Obraz 8" descr="Fig 7 Nu vs Re.tif"/>
          <p:cNvPicPr>
            <a:picLocks noChangeAspect="1"/>
          </p:cNvPicPr>
          <p:nvPr/>
        </p:nvPicPr>
        <p:blipFill>
          <a:blip r:embed="rId2" cstate="print"/>
          <a:srcRect/>
          <a:stretch>
            <a:fillRect/>
          </a:stretch>
        </p:blipFill>
        <p:spPr bwMode="auto">
          <a:xfrm>
            <a:off x="1042988" y="1125538"/>
            <a:ext cx="3738562" cy="2759075"/>
          </a:xfrm>
          <a:prstGeom prst="rect">
            <a:avLst/>
          </a:prstGeom>
          <a:noFill/>
          <a:ln w="9525">
            <a:noFill/>
            <a:miter lim="800000"/>
            <a:headEnd/>
            <a:tailEnd/>
          </a:ln>
        </p:spPr>
      </p:pic>
      <p:sp>
        <p:nvSpPr>
          <p:cNvPr id="11" name="Prostokąt 10"/>
          <p:cNvSpPr/>
          <p:nvPr/>
        </p:nvSpPr>
        <p:spPr>
          <a:xfrm>
            <a:off x="1187450" y="3933825"/>
            <a:ext cx="7956550" cy="2739211"/>
          </a:xfrm>
          <a:prstGeom prst="rect">
            <a:avLst/>
          </a:prstGeom>
        </p:spPr>
        <p:txBody>
          <a:bodyPr>
            <a:spAutoFit/>
          </a:bodyPr>
          <a:lstStyle/>
          <a:p>
            <a:pPr>
              <a:spcAft>
                <a:spcPts val="600"/>
              </a:spcAft>
              <a:defRPr/>
            </a:pPr>
            <a:r>
              <a:rPr lang="pl-PL" dirty="0" err="1">
                <a:latin typeface="Calibri" pitchFamily="34" charset="0"/>
              </a:rPr>
              <a:t>Results</a:t>
            </a:r>
            <a:r>
              <a:rPr lang="pl-PL" dirty="0">
                <a:latin typeface="Calibri" pitchFamily="34" charset="0"/>
              </a:rPr>
              <a:t> </a:t>
            </a:r>
            <a:r>
              <a:rPr lang="pl-PL" dirty="0" err="1">
                <a:latin typeface="Calibri" pitchFamily="34" charset="0"/>
              </a:rPr>
              <a:t>obtained</a:t>
            </a:r>
            <a:r>
              <a:rPr lang="pl-PL" dirty="0">
                <a:latin typeface="Calibri" pitchFamily="34" charset="0"/>
              </a:rPr>
              <a:t> </a:t>
            </a:r>
            <a:r>
              <a:rPr lang="pl-PL" dirty="0" err="1">
                <a:latin typeface="Calibri" pitchFamily="34" charset="0"/>
              </a:rPr>
              <a:t>in</a:t>
            </a:r>
            <a:r>
              <a:rPr lang="pl-PL" dirty="0">
                <a:latin typeface="Calibri" pitchFamily="34" charset="0"/>
              </a:rPr>
              <a:t> </a:t>
            </a:r>
            <a:r>
              <a:rPr lang="en-US" dirty="0">
                <a:latin typeface="Calibri" pitchFamily="34" charset="0"/>
              </a:rPr>
              <a:t>(a) </a:t>
            </a:r>
            <a:r>
              <a:rPr lang="pl-PL" dirty="0">
                <a:latin typeface="Calibri" pitchFamily="34" charset="0"/>
              </a:rPr>
              <a:t>2017 </a:t>
            </a:r>
            <a:r>
              <a:rPr lang="pl-PL" dirty="0" err="1" smtClean="0">
                <a:latin typeface="Calibri" pitchFamily="34" charset="0"/>
              </a:rPr>
              <a:t>(wal</a:t>
            </a:r>
            <a:r>
              <a:rPr lang="pl-PL" dirty="0" smtClean="0">
                <a:latin typeface="Calibri" pitchFamily="34" charset="0"/>
              </a:rPr>
              <a:t>l </a:t>
            </a:r>
            <a:r>
              <a:rPr lang="pl-PL" dirty="0" err="1" smtClean="0">
                <a:latin typeface="Calibri" pitchFamily="34" charset="0"/>
              </a:rPr>
              <a:t>temperature</a:t>
            </a:r>
            <a:r>
              <a:rPr lang="pl-PL" dirty="0" smtClean="0">
                <a:latin typeface="Calibri" pitchFamily="34" charset="0"/>
              </a:rPr>
              <a:t> </a:t>
            </a:r>
            <a:r>
              <a:rPr lang="pl-PL" dirty="0" err="1" smtClean="0">
                <a:latin typeface="Calibri" pitchFamily="34" charset="0"/>
              </a:rPr>
              <a:t>estimated</a:t>
            </a:r>
            <a:r>
              <a:rPr lang="pl-PL" dirty="0" smtClean="0">
                <a:latin typeface="Calibri" pitchFamily="34" charset="0"/>
              </a:rPr>
              <a:t> </a:t>
            </a:r>
            <a:r>
              <a:rPr lang="pl-PL" dirty="0" err="1" smtClean="0">
                <a:latin typeface="Calibri" pitchFamily="34" charset="0"/>
              </a:rPr>
              <a:t>using</a:t>
            </a:r>
            <a:r>
              <a:rPr lang="pl-PL" dirty="0" smtClean="0">
                <a:latin typeface="Calibri" pitchFamily="34" charset="0"/>
              </a:rPr>
              <a:t> T</a:t>
            </a:r>
            <a:r>
              <a:rPr lang="pl-PL" baseline="-25000" dirty="0" smtClean="0">
                <a:latin typeface="Calibri" pitchFamily="34" charset="0"/>
              </a:rPr>
              <a:t>M0</a:t>
            </a:r>
            <a:r>
              <a:rPr lang="pl-PL" dirty="0" smtClean="0">
                <a:latin typeface="Calibri" pitchFamily="34" charset="0"/>
              </a:rPr>
              <a:t>, T</a:t>
            </a:r>
            <a:r>
              <a:rPr lang="pl-PL" baseline="-25000" dirty="0" smtClean="0">
                <a:latin typeface="Calibri" pitchFamily="34" charset="0"/>
              </a:rPr>
              <a:t>L1 </a:t>
            </a:r>
            <a:r>
              <a:rPr lang="pl-PL" dirty="0" smtClean="0">
                <a:latin typeface="Calibri" pitchFamily="34" charset="0"/>
              </a:rPr>
              <a:t>and T</a:t>
            </a:r>
            <a:r>
              <a:rPr lang="pl-PL" baseline="-25000" dirty="0" smtClean="0">
                <a:latin typeface="Calibri" pitchFamily="34" charset="0"/>
              </a:rPr>
              <a:t>R1 </a:t>
            </a:r>
            <a:r>
              <a:rPr lang="pl-PL" dirty="0" err="1" smtClean="0">
                <a:latin typeface="Calibri" pitchFamily="34" charset="0"/>
              </a:rPr>
              <a:t>eadings</a:t>
            </a:r>
            <a:r>
              <a:rPr lang="pl-PL" dirty="0" smtClean="0">
                <a:latin typeface="Calibri" pitchFamily="34" charset="0"/>
              </a:rPr>
              <a:t>) and </a:t>
            </a:r>
            <a:r>
              <a:rPr lang="pl-PL" dirty="0" err="1" smtClean="0">
                <a:latin typeface="Calibri" pitchFamily="34" charset="0"/>
              </a:rPr>
              <a:t>in</a:t>
            </a:r>
            <a:r>
              <a:rPr lang="pl-PL" dirty="0" smtClean="0">
                <a:latin typeface="Calibri" pitchFamily="34" charset="0"/>
              </a:rPr>
              <a:t> </a:t>
            </a:r>
            <a:r>
              <a:rPr lang="en-US" dirty="0" smtClean="0">
                <a:latin typeface="Calibri" pitchFamily="34" charset="0"/>
              </a:rPr>
              <a:t>(b</a:t>
            </a:r>
            <a:r>
              <a:rPr lang="en-US" dirty="0">
                <a:latin typeface="Calibri" pitchFamily="34" charset="0"/>
              </a:rPr>
              <a:t>) </a:t>
            </a:r>
            <a:r>
              <a:rPr lang="pl-PL" dirty="0">
                <a:latin typeface="Calibri" pitchFamily="34" charset="0"/>
              </a:rPr>
              <a:t>2018 </a:t>
            </a:r>
            <a:r>
              <a:rPr lang="pl-PL" dirty="0" err="1">
                <a:latin typeface="Calibri" pitchFamily="34" charset="0"/>
              </a:rPr>
              <a:t>(wal</a:t>
            </a:r>
            <a:r>
              <a:rPr lang="pl-PL" dirty="0">
                <a:latin typeface="Calibri" pitchFamily="34" charset="0"/>
              </a:rPr>
              <a:t>l </a:t>
            </a:r>
            <a:r>
              <a:rPr lang="pl-PL" dirty="0" err="1" smtClean="0">
                <a:latin typeface="Calibri" pitchFamily="34" charset="0"/>
              </a:rPr>
              <a:t>temperature</a:t>
            </a:r>
            <a:r>
              <a:rPr lang="pl-PL" dirty="0" smtClean="0">
                <a:latin typeface="Calibri" pitchFamily="34" charset="0"/>
              </a:rPr>
              <a:t> </a:t>
            </a:r>
            <a:r>
              <a:rPr lang="pl-PL" dirty="0" err="1" smtClean="0">
                <a:latin typeface="Calibri" pitchFamily="34" charset="0"/>
              </a:rPr>
              <a:t>estimated</a:t>
            </a:r>
            <a:r>
              <a:rPr lang="pl-PL" dirty="0" smtClean="0">
                <a:latin typeface="Calibri" pitchFamily="34" charset="0"/>
              </a:rPr>
              <a:t> </a:t>
            </a:r>
            <a:r>
              <a:rPr lang="pl-PL" dirty="0" err="1" smtClean="0">
                <a:latin typeface="Calibri" pitchFamily="34" charset="0"/>
              </a:rPr>
              <a:t>based</a:t>
            </a:r>
            <a:r>
              <a:rPr lang="pl-PL" dirty="0" smtClean="0">
                <a:latin typeface="Calibri" pitchFamily="34" charset="0"/>
              </a:rPr>
              <a:t> on </a:t>
            </a:r>
            <a:r>
              <a:rPr lang="pl-PL" dirty="0" err="1" smtClean="0">
                <a:latin typeface="Calibri" pitchFamily="34" charset="0"/>
              </a:rPr>
              <a:t>T</a:t>
            </a:r>
            <a:r>
              <a:rPr lang="pl-PL" baseline="-25000" dirty="0" err="1" smtClean="0">
                <a:latin typeface="Calibri" pitchFamily="34" charset="0"/>
              </a:rPr>
              <a:t>Mx</a:t>
            </a:r>
            <a:r>
              <a:rPr lang="pl-PL" dirty="0" smtClean="0">
                <a:latin typeface="Calibri" pitchFamily="34" charset="0"/>
              </a:rPr>
              <a:t> </a:t>
            </a:r>
            <a:r>
              <a:rPr lang="pl-PL" dirty="0" err="1">
                <a:latin typeface="Calibri" pitchFamily="34" charset="0"/>
              </a:rPr>
              <a:t>readings</a:t>
            </a:r>
            <a:r>
              <a:rPr lang="pl-PL" dirty="0">
                <a:latin typeface="Calibri" pitchFamily="34" charset="0"/>
              </a:rPr>
              <a:t> </a:t>
            </a:r>
            <a:r>
              <a:rPr lang="pl-PL" dirty="0" err="1">
                <a:latin typeface="Calibri" pitchFamily="34" charset="0"/>
              </a:rPr>
              <a:t>corrected</a:t>
            </a:r>
            <a:r>
              <a:rPr lang="pl-PL" dirty="0">
                <a:latin typeface="Calibri" pitchFamily="34" charset="0"/>
              </a:rPr>
              <a:t> by </a:t>
            </a:r>
            <a:r>
              <a:rPr lang="pl-PL" dirty="0" err="1">
                <a:latin typeface="Calibri" pitchFamily="34" charset="0"/>
              </a:rPr>
              <a:t>taking</a:t>
            </a:r>
            <a:r>
              <a:rPr lang="pl-PL" dirty="0">
                <a:latin typeface="Calibri" pitchFamily="34" charset="0"/>
              </a:rPr>
              <a:t> </a:t>
            </a:r>
            <a:r>
              <a:rPr lang="pl-PL" dirty="0" err="1">
                <a:latin typeface="Calibri" pitchFamily="34" charset="0"/>
              </a:rPr>
              <a:t>into</a:t>
            </a:r>
            <a:r>
              <a:rPr lang="pl-PL" dirty="0">
                <a:latin typeface="Calibri" pitchFamily="34" charset="0"/>
              </a:rPr>
              <a:t> </a:t>
            </a:r>
            <a:r>
              <a:rPr lang="pl-PL" dirty="0" err="1">
                <a:latin typeface="Calibri" pitchFamily="34" charset="0"/>
              </a:rPr>
              <a:t>account</a:t>
            </a:r>
            <a:r>
              <a:rPr lang="pl-PL" dirty="0">
                <a:latin typeface="Calibri" pitchFamily="34" charset="0"/>
              </a:rPr>
              <a:t> </a:t>
            </a:r>
            <a:r>
              <a:rPr lang="pl-PL" dirty="0" err="1">
                <a:latin typeface="Calibri" pitchFamily="34" charset="0"/>
              </a:rPr>
              <a:t>temperature</a:t>
            </a:r>
            <a:r>
              <a:rPr lang="pl-PL" dirty="0">
                <a:latin typeface="Calibri" pitchFamily="34" charset="0"/>
              </a:rPr>
              <a:t> drop </a:t>
            </a:r>
            <a:r>
              <a:rPr lang="pl-PL" dirty="0" err="1">
                <a:latin typeface="Calibri" pitchFamily="34" charset="0"/>
              </a:rPr>
              <a:t>due</a:t>
            </a:r>
            <a:r>
              <a:rPr lang="pl-PL" dirty="0">
                <a:latin typeface="Calibri" pitchFamily="34" charset="0"/>
              </a:rPr>
              <a:t> to </a:t>
            </a:r>
            <a:r>
              <a:rPr lang="pl-PL" dirty="0" err="1">
                <a:latin typeface="Calibri" pitchFamily="34" charset="0"/>
              </a:rPr>
              <a:t>transverse</a:t>
            </a:r>
            <a:r>
              <a:rPr lang="pl-PL" dirty="0">
                <a:latin typeface="Calibri" pitchFamily="34" charset="0"/>
              </a:rPr>
              <a:t> </a:t>
            </a:r>
            <a:r>
              <a:rPr lang="pl-PL" dirty="0" err="1">
                <a:latin typeface="Calibri" pitchFamily="34" charset="0"/>
              </a:rPr>
              <a:t>heat</a:t>
            </a:r>
            <a:r>
              <a:rPr lang="pl-PL" dirty="0">
                <a:latin typeface="Calibri" pitchFamily="34" charset="0"/>
              </a:rPr>
              <a:t> </a:t>
            </a:r>
            <a:r>
              <a:rPr lang="pl-PL" dirty="0" err="1">
                <a:latin typeface="Calibri" pitchFamily="34" charset="0"/>
              </a:rPr>
              <a:t>conduction</a:t>
            </a:r>
            <a:r>
              <a:rPr lang="pl-PL" dirty="0">
                <a:latin typeface="Calibri" pitchFamily="34" charset="0"/>
              </a:rPr>
              <a:t> </a:t>
            </a:r>
            <a:r>
              <a:rPr lang="pl-PL" dirty="0" err="1">
                <a:latin typeface="Calibri" pitchFamily="34" charset="0"/>
              </a:rPr>
              <a:t>in</a:t>
            </a:r>
            <a:r>
              <a:rPr lang="pl-PL" dirty="0">
                <a:latin typeface="Calibri" pitchFamily="34" charset="0"/>
              </a:rPr>
              <a:t> </a:t>
            </a:r>
            <a:r>
              <a:rPr lang="pl-PL" dirty="0" err="1">
                <a:latin typeface="Calibri" pitchFamily="34" charset="0"/>
              </a:rPr>
              <a:t>copper</a:t>
            </a:r>
            <a:r>
              <a:rPr lang="pl-PL" dirty="0">
                <a:latin typeface="Calibri" pitchFamily="34" charset="0"/>
              </a:rPr>
              <a:t> </a:t>
            </a:r>
            <a:r>
              <a:rPr lang="pl-PL" dirty="0" err="1" smtClean="0">
                <a:latin typeface="Calibri" pitchFamily="34" charset="0"/>
              </a:rPr>
              <a:t>modules</a:t>
            </a:r>
            <a:r>
              <a:rPr lang="pl-PL" dirty="0" smtClean="0">
                <a:latin typeface="Calibri" pitchFamily="34" charset="0"/>
              </a:rPr>
              <a:t> and </a:t>
            </a:r>
            <a:r>
              <a:rPr lang="pl-PL" dirty="0" err="1" smtClean="0">
                <a:latin typeface="Calibri" pitchFamily="34" charset="0"/>
              </a:rPr>
              <a:t>temperature</a:t>
            </a:r>
            <a:r>
              <a:rPr lang="pl-PL" dirty="0" smtClean="0">
                <a:latin typeface="Calibri" pitchFamily="34" charset="0"/>
              </a:rPr>
              <a:t> drop </a:t>
            </a:r>
            <a:r>
              <a:rPr lang="pl-PL" dirty="0" err="1" smtClean="0">
                <a:latin typeface="Calibri" pitchFamily="34" charset="0"/>
              </a:rPr>
              <a:t>in</a:t>
            </a:r>
            <a:r>
              <a:rPr lang="pl-PL" dirty="0" smtClean="0">
                <a:latin typeface="Calibri" pitchFamily="34" charset="0"/>
              </a:rPr>
              <a:t>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gaps</a:t>
            </a:r>
            <a:r>
              <a:rPr lang="pl-PL" dirty="0" smtClean="0">
                <a:latin typeface="Calibri" pitchFamily="34" charset="0"/>
              </a:rPr>
              <a:t>)</a:t>
            </a:r>
            <a:endParaRPr lang="pl-PL" dirty="0">
              <a:latin typeface="Calibri" pitchFamily="34" charset="0"/>
            </a:endParaRPr>
          </a:p>
          <a:p>
            <a:pPr marL="216000" indent="-216000">
              <a:spcAft>
                <a:spcPts val="600"/>
              </a:spcAft>
              <a:buFont typeface="Arial" pitchFamily="34" charset="0"/>
              <a:buChar char="•"/>
              <a:defRPr/>
            </a:pPr>
            <a:r>
              <a:rPr lang="pl-PL" dirty="0" err="1">
                <a:latin typeface="Calibri" pitchFamily="34" charset="0"/>
              </a:rPr>
              <a:t>Discrepancy</a:t>
            </a:r>
            <a:r>
              <a:rPr lang="pl-PL" dirty="0">
                <a:latin typeface="Calibri" pitchFamily="34" charset="0"/>
              </a:rPr>
              <a:t> of </a:t>
            </a:r>
            <a:r>
              <a:rPr lang="pl-PL" dirty="0" err="1">
                <a:latin typeface="Calibri" pitchFamily="34" charset="0"/>
              </a:rPr>
              <a:t>the</a:t>
            </a:r>
            <a:r>
              <a:rPr lang="pl-PL" dirty="0">
                <a:latin typeface="Calibri" pitchFamily="34" charset="0"/>
              </a:rPr>
              <a:t> </a:t>
            </a:r>
            <a:r>
              <a:rPr lang="pl-PL" dirty="0" err="1">
                <a:latin typeface="Calibri" pitchFamily="34" charset="0"/>
              </a:rPr>
              <a:t>results</a:t>
            </a:r>
            <a:r>
              <a:rPr lang="pl-PL" dirty="0">
                <a:latin typeface="Calibri" pitchFamily="34" charset="0"/>
              </a:rPr>
              <a:t> </a:t>
            </a:r>
            <a:r>
              <a:rPr lang="pl-PL" dirty="0" err="1">
                <a:latin typeface="Calibri" pitchFamily="34" charset="0"/>
              </a:rPr>
              <a:t>obtained</a:t>
            </a:r>
            <a:r>
              <a:rPr lang="pl-PL" dirty="0">
                <a:latin typeface="Calibri" pitchFamily="34" charset="0"/>
              </a:rPr>
              <a:t> </a:t>
            </a:r>
            <a:r>
              <a:rPr lang="pl-PL" dirty="0" err="1">
                <a:latin typeface="Calibri" pitchFamily="34" charset="0"/>
              </a:rPr>
              <a:t>in</a:t>
            </a:r>
            <a:r>
              <a:rPr lang="pl-PL" dirty="0">
                <a:latin typeface="Calibri" pitchFamily="34" charset="0"/>
              </a:rPr>
              <a:t> </a:t>
            </a:r>
            <a:r>
              <a:rPr lang="pl-PL" dirty="0" err="1" smtClean="0">
                <a:latin typeface="Calibri" pitchFamily="34" charset="0"/>
              </a:rPr>
              <a:t>experiments</a:t>
            </a:r>
            <a:r>
              <a:rPr lang="pl-PL" dirty="0" smtClean="0">
                <a:latin typeface="Calibri" pitchFamily="34" charset="0"/>
              </a:rPr>
              <a:t> </a:t>
            </a:r>
            <a:r>
              <a:rPr lang="pl-PL" dirty="0" err="1" smtClean="0">
                <a:latin typeface="Calibri" pitchFamily="34" charset="0"/>
              </a:rPr>
              <a:t>performed</a:t>
            </a:r>
            <a:r>
              <a:rPr lang="pl-PL" dirty="0" smtClean="0">
                <a:latin typeface="Calibri" pitchFamily="34" charset="0"/>
              </a:rPr>
              <a:t> </a:t>
            </a:r>
            <a:r>
              <a:rPr lang="pl-PL" dirty="0" err="1" smtClean="0">
                <a:latin typeface="Calibri" pitchFamily="34" charset="0"/>
              </a:rPr>
              <a:t>in</a:t>
            </a:r>
            <a:r>
              <a:rPr lang="pl-PL" dirty="0" smtClean="0">
                <a:latin typeface="Calibri" pitchFamily="34" charset="0"/>
              </a:rPr>
              <a:t> 2018 and </a:t>
            </a:r>
            <a:r>
              <a:rPr lang="pl-PL" dirty="0" err="1">
                <a:latin typeface="Calibri" pitchFamily="34" charset="0"/>
              </a:rPr>
              <a:t>in</a:t>
            </a:r>
            <a:r>
              <a:rPr lang="pl-PL" dirty="0">
                <a:latin typeface="Calibri" pitchFamily="34" charset="0"/>
              </a:rPr>
              <a:t> </a:t>
            </a:r>
            <a:r>
              <a:rPr lang="pl-PL" dirty="0" smtClean="0">
                <a:latin typeface="Calibri" pitchFamily="34" charset="0"/>
              </a:rPr>
              <a:t>2017 was </a:t>
            </a:r>
            <a:r>
              <a:rPr lang="pl-PL" dirty="0" err="1" smtClean="0">
                <a:latin typeface="Calibri" pitchFamily="34" charset="0"/>
              </a:rPr>
              <a:t>noticed</a:t>
            </a:r>
            <a:r>
              <a:rPr lang="pl-PL" dirty="0" smtClean="0">
                <a:latin typeface="Calibri" pitchFamily="34" charset="0"/>
              </a:rPr>
              <a:t>, </a:t>
            </a:r>
            <a:r>
              <a:rPr lang="pl-PL" dirty="0" err="1" smtClean="0">
                <a:latin typeface="Calibri" pitchFamily="34" charset="0"/>
              </a:rPr>
              <a:t>probably</a:t>
            </a:r>
            <a:r>
              <a:rPr lang="pl-PL" dirty="0" smtClean="0">
                <a:latin typeface="Calibri" pitchFamily="34" charset="0"/>
              </a:rPr>
              <a:t> </a:t>
            </a:r>
            <a:r>
              <a:rPr lang="pl-PL" dirty="0" err="1" smtClean="0">
                <a:latin typeface="Calibri" pitchFamily="34" charset="0"/>
              </a:rPr>
              <a:t>due</a:t>
            </a:r>
            <a:r>
              <a:rPr lang="pl-PL" dirty="0" smtClean="0">
                <a:latin typeface="Calibri" pitchFamily="34" charset="0"/>
              </a:rPr>
              <a:t> to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underestimation</a:t>
            </a:r>
            <a:r>
              <a:rPr lang="pl-PL" dirty="0" smtClean="0">
                <a:latin typeface="Calibri" pitchFamily="34" charset="0"/>
              </a:rPr>
              <a:t> of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wall</a:t>
            </a:r>
            <a:r>
              <a:rPr lang="pl-PL" dirty="0" smtClean="0">
                <a:latin typeface="Calibri" pitchFamily="34" charset="0"/>
              </a:rPr>
              <a:t> </a:t>
            </a:r>
            <a:r>
              <a:rPr lang="pl-PL" dirty="0" err="1" smtClean="0">
                <a:latin typeface="Calibri" pitchFamily="34" charset="0"/>
              </a:rPr>
              <a:t>temperature</a:t>
            </a:r>
            <a:r>
              <a:rPr lang="pl-PL" dirty="0" smtClean="0">
                <a:latin typeface="Calibri" pitchFamily="34" charset="0"/>
              </a:rPr>
              <a:t> </a:t>
            </a:r>
            <a:r>
              <a:rPr lang="pl-PL" dirty="0" err="1" smtClean="0">
                <a:latin typeface="Calibri" pitchFamily="34" charset="0"/>
              </a:rPr>
              <a:t>in</a:t>
            </a:r>
            <a:r>
              <a:rPr lang="pl-PL" dirty="0" smtClean="0">
                <a:latin typeface="Calibri" pitchFamily="34" charset="0"/>
              </a:rPr>
              <a:t> 2017.</a:t>
            </a:r>
            <a:endParaRPr lang="pl-PL" dirty="0">
              <a:latin typeface="Calibri" pitchFamily="34" charset="0"/>
            </a:endParaRPr>
          </a:p>
          <a:p>
            <a:pPr marL="216000" indent="-216000">
              <a:spcAft>
                <a:spcPts val="600"/>
              </a:spcAft>
              <a:buFont typeface="Arial" pitchFamily="34" charset="0"/>
              <a:buChar char="•"/>
              <a:defRPr/>
            </a:pPr>
            <a:r>
              <a:rPr lang="pl-PL" dirty="0" smtClean="0">
                <a:latin typeface="Calibri" pitchFamily="34" charset="0"/>
              </a:rPr>
              <a:t>THEA </a:t>
            </a:r>
            <a:r>
              <a:rPr lang="pl-PL" dirty="0" err="1">
                <a:latin typeface="Calibri" pitchFamily="34" charset="0"/>
              </a:rPr>
              <a:t>simulation</a:t>
            </a:r>
            <a:r>
              <a:rPr lang="pl-PL" dirty="0">
                <a:latin typeface="Calibri" pitchFamily="34" charset="0"/>
              </a:rPr>
              <a:t> of </a:t>
            </a:r>
            <a:r>
              <a:rPr lang="pl-PL" dirty="0" err="1">
                <a:latin typeface="Calibri" pitchFamily="34" charset="0"/>
              </a:rPr>
              <a:t>the</a:t>
            </a:r>
            <a:r>
              <a:rPr lang="pl-PL" dirty="0">
                <a:latin typeface="Calibri" pitchFamily="34" charset="0"/>
              </a:rPr>
              <a:t> </a:t>
            </a:r>
            <a:r>
              <a:rPr lang="pl-PL" dirty="0" err="1">
                <a:latin typeface="Calibri" pitchFamily="34" charset="0"/>
              </a:rPr>
              <a:t>experiment</a:t>
            </a:r>
            <a:r>
              <a:rPr lang="pl-PL" dirty="0">
                <a:latin typeface="Calibri" pitchFamily="34" charset="0"/>
              </a:rPr>
              <a:t> </a:t>
            </a:r>
            <a:r>
              <a:rPr lang="pl-PL" dirty="0" smtClean="0">
                <a:latin typeface="Calibri" pitchFamily="34" charset="0"/>
              </a:rPr>
              <a:t>was </a:t>
            </a:r>
            <a:r>
              <a:rPr lang="pl-PL" dirty="0" err="1" smtClean="0">
                <a:latin typeface="Calibri" pitchFamily="34" charset="0"/>
              </a:rPr>
              <a:t>performed</a:t>
            </a:r>
            <a:r>
              <a:rPr lang="pl-PL" dirty="0" smtClean="0">
                <a:latin typeface="Calibri" pitchFamily="34" charset="0"/>
              </a:rPr>
              <a:t> to </a:t>
            </a:r>
            <a:r>
              <a:rPr lang="pl-PL" dirty="0" err="1">
                <a:latin typeface="Calibri" pitchFamily="34" charset="0"/>
              </a:rPr>
              <a:t>clarify</a:t>
            </a:r>
            <a:r>
              <a:rPr lang="pl-PL" dirty="0">
                <a:latin typeface="Calibri" pitchFamily="34" charset="0"/>
              </a:rPr>
              <a:t> </a:t>
            </a:r>
            <a:r>
              <a:rPr lang="pl-PL" dirty="0" err="1">
                <a:latin typeface="Calibri" pitchFamily="34" charset="0"/>
              </a:rPr>
              <a:t>the</a:t>
            </a:r>
            <a:r>
              <a:rPr lang="pl-PL" dirty="0">
                <a:latin typeface="Calibri" pitchFamily="34" charset="0"/>
              </a:rPr>
              <a:t> problem of </a:t>
            </a:r>
            <a:r>
              <a:rPr lang="pl-PL" dirty="0" err="1">
                <a:latin typeface="Calibri" pitchFamily="34" charset="0"/>
              </a:rPr>
              <a:t>wall</a:t>
            </a:r>
            <a:r>
              <a:rPr lang="pl-PL" dirty="0">
                <a:latin typeface="Calibri" pitchFamily="34" charset="0"/>
              </a:rPr>
              <a:t> </a:t>
            </a:r>
            <a:r>
              <a:rPr lang="pl-PL" dirty="0" err="1" smtClean="0">
                <a:latin typeface="Calibri" pitchFamily="34" charset="0"/>
              </a:rPr>
              <a:t>temperature</a:t>
            </a:r>
            <a:r>
              <a:rPr lang="pl-PL" dirty="0" smtClean="0">
                <a:latin typeface="Calibri" pitchFamily="34" charset="0"/>
              </a:rPr>
              <a:t> and </a:t>
            </a:r>
            <a:r>
              <a:rPr lang="pl-PL" dirty="0" err="1" smtClean="0">
                <a:latin typeface="Calibri" pitchFamily="34" charset="0"/>
              </a:rPr>
              <a:t>verify</a:t>
            </a:r>
            <a:r>
              <a:rPr lang="pl-PL" dirty="0" smtClean="0">
                <a:latin typeface="Calibri" pitchFamily="34" charset="0"/>
              </a:rPr>
              <a:t>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results</a:t>
            </a:r>
            <a:r>
              <a:rPr lang="pl-PL" dirty="0" smtClean="0">
                <a:latin typeface="Calibri" pitchFamily="34" charset="0"/>
              </a:rPr>
              <a:t> </a:t>
            </a:r>
            <a:r>
              <a:rPr lang="pl-PL" dirty="0" err="1" smtClean="0">
                <a:latin typeface="Calibri" pitchFamily="34" charset="0"/>
              </a:rPr>
              <a:t>obtained</a:t>
            </a:r>
            <a:r>
              <a:rPr lang="pl-PL" dirty="0" smtClean="0">
                <a:latin typeface="Calibri" pitchFamily="34" charset="0"/>
              </a:rPr>
              <a:t> </a:t>
            </a:r>
            <a:r>
              <a:rPr lang="pl-PL" dirty="0" err="1" smtClean="0">
                <a:latin typeface="Calibri" pitchFamily="34" charset="0"/>
              </a:rPr>
              <a:t>in</a:t>
            </a:r>
            <a:r>
              <a:rPr lang="pl-PL" dirty="0" smtClean="0">
                <a:latin typeface="Calibri" pitchFamily="34" charset="0"/>
              </a:rPr>
              <a:t> 2018.</a:t>
            </a:r>
            <a:endParaRPr lang="pl-PL" dirty="0">
              <a:latin typeface="Calibri" pitchFamily="34" charset="0"/>
            </a:endParaRPr>
          </a:p>
        </p:txBody>
      </p:sp>
      <p:pic>
        <p:nvPicPr>
          <p:cNvPr id="12" name="Obraz 11" descr="Fig 7b Nuexp vs Re Nu_lam 4_01.tif"/>
          <p:cNvPicPr>
            <a:picLocks noChangeAspect="1"/>
          </p:cNvPicPr>
          <p:nvPr/>
        </p:nvPicPr>
        <p:blipFill>
          <a:blip r:embed="rId3" cstate="print"/>
          <a:stretch>
            <a:fillRect/>
          </a:stretch>
        </p:blipFill>
        <p:spPr>
          <a:xfrm>
            <a:off x="5148062" y="1124743"/>
            <a:ext cx="3794760" cy="268033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p:cNvSpPr>
            <a:spLocks noGrp="1"/>
          </p:cNvSpPr>
          <p:nvPr>
            <p:ph type="title"/>
          </p:nvPr>
        </p:nvSpPr>
        <p:spPr>
          <a:xfrm>
            <a:off x="1042988" y="-99392"/>
            <a:ext cx="8101012" cy="1143001"/>
          </a:xfrm>
        </p:spPr>
        <p:txBody>
          <a:bodyPr>
            <a:noAutofit/>
          </a:bodyPr>
          <a:lstStyle/>
          <a:p>
            <a:pPr>
              <a:lnSpc>
                <a:spcPct val="110000"/>
              </a:lnSpc>
              <a:defRPr/>
            </a:pPr>
            <a:r>
              <a:rPr lang="pl-PL" sz="2800" b="1" dirty="0" smtClean="0">
                <a:solidFill>
                  <a:srgbClr val="002060"/>
                </a:solidFill>
                <a:effectLst/>
                <a:latin typeface="Calibri" pitchFamily="34" charset="0"/>
                <a:cs typeface="Arial" pitchFamily="34" charset="0"/>
              </a:rPr>
              <a:t>THEA model of </a:t>
            </a:r>
            <a:r>
              <a:rPr lang="pl-PL" sz="2800" b="1" dirty="0" err="1" smtClean="0">
                <a:solidFill>
                  <a:srgbClr val="002060"/>
                </a:solidFill>
                <a:effectLst/>
                <a:latin typeface="Calibri" pitchFamily="34" charset="0"/>
                <a:cs typeface="Arial" pitchFamily="34" charset="0"/>
              </a:rPr>
              <a:t>the</a:t>
            </a:r>
            <a:r>
              <a:rPr lang="pl-PL" sz="2800" b="1" dirty="0" smtClean="0">
                <a:solidFill>
                  <a:srgbClr val="002060"/>
                </a:solidFill>
                <a:effectLst/>
                <a:latin typeface="Calibri" pitchFamily="34" charset="0"/>
                <a:cs typeface="Arial" pitchFamily="34" charset="0"/>
              </a:rPr>
              <a:t> </a:t>
            </a:r>
            <a:r>
              <a:rPr lang="pl-PL" sz="2800" b="1" dirty="0" err="1" smtClean="0">
                <a:solidFill>
                  <a:srgbClr val="002060"/>
                </a:solidFill>
                <a:effectLst/>
                <a:latin typeface="Calibri" pitchFamily="34" charset="0"/>
                <a:cs typeface="Arial" pitchFamily="34" charset="0"/>
              </a:rPr>
              <a:t>conductor</a:t>
            </a:r>
            <a:r>
              <a:rPr lang="pl-PL" sz="2800" b="1" dirty="0" smtClean="0">
                <a:solidFill>
                  <a:srgbClr val="002060"/>
                </a:solidFill>
                <a:effectLst/>
                <a:latin typeface="Calibri" pitchFamily="34" charset="0"/>
                <a:cs typeface="Arial" pitchFamily="34" charset="0"/>
              </a:rPr>
              <a:t> (I)</a:t>
            </a:r>
            <a:endParaRPr lang="en-US" sz="2800" dirty="0">
              <a:solidFill>
                <a:srgbClr val="002060"/>
              </a:solidFill>
              <a:latin typeface="Calibri" pitchFamily="34" charset="0"/>
            </a:endParaRPr>
          </a:p>
        </p:txBody>
      </p:sp>
      <p:sp>
        <p:nvSpPr>
          <p:cNvPr id="4" name="Symbol zastępczy numeru slajdu 3"/>
          <p:cNvSpPr>
            <a:spLocks noGrp="1"/>
          </p:cNvSpPr>
          <p:nvPr>
            <p:ph type="sldNum" sz="quarter" idx="12"/>
          </p:nvPr>
        </p:nvSpPr>
        <p:spPr/>
        <p:txBody>
          <a:bodyPr/>
          <a:lstStyle/>
          <a:p>
            <a:pPr>
              <a:defRPr/>
            </a:pPr>
            <a:fld id="{3D161ECE-2ECF-4C06-9F0B-46B998873DC5}" type="slidenum">
              <a:rPr lang="en-US" smtClean="0"/>
              <a:pPr>
                <a:defRPr/>
              </a:pPr>
              <a:t>21</a:t>
            </a:fld>
            <a:endParaRPr lang="en-US"/>
          </a:p>
        </p:txBody>
      </p:sp>
      <p:pic>
        <p:nvPicPr>
          <p:cNvPr id="8" name="Obraz 7" descr="Fig 1 CICC cross section.tif"/>
          <p:cNvPicPr>
            <a:picLocks noChangeAspect="1"/>
          </p:cNvPicPr>
          <p:nvPr/>
        </p:nvPicPr>
        <p:blipFill>
          <a:blip r:embed="rId2" cstate="print"/>
          <a:srcRect r="13176"/>
          <a:stretch>
            <a:fillRect/>
          </a:stretch>
        </p:blipFill>
        <p:spPr>
          <a:xfrm>
            <a:off x="1259632" y="1052733"/>
            <a:ext cx="2913681" cy="1714500"/>
          </a:xfrm>
          <a:prstGeom prst="rect">
            <a:avLst/>
          </a:prstGeom>
        </p:spPr>
      </p:pic>
      <p:pic>
        <p:nvPicPr>
          <p:cNvPr id="9" name="Obraz 8" descr="Fig6 THEA model scheme.tif"/>
          <p:cNvPicPr>
            <a:picLocks noChangeAspect="1"/>
          </p:cNvPicPr>
          <p:nvPr/>
        </p:nvPicPr>
        <p:blipFill>
          <a:blip r:embed="rId3" cstate="print"/>
          <a:stretch>
            <a:fillRect/>
          </a:stretch>
        </p:blipFill>
        <p:spPr>
          <a:xfrm>
            <a:off x="4644007" y="908720"/>
            <a:ext cx="3758870" cy="1988820"/>
          </a:xfrm>
          <a:prstGeom prst="rect">
            <a:avLst/>
          </a:prstGeom>
        </p:spPr>
      </p:pic>
      <p:sp>
        <p:nvSpPr>
          <p:cNvPr id="13" name="pole tekstowe 12"/>
          <p:cNvSpPr txBox="1"/>
          <p:nvPr/>
        </p:nvSpPr>
        <p:spPr>
          <a:xfrm>
            <a:off x="1115616" y="3149094"/>
            <a:ext cx="8028384" cy="3016210"/>
          </a:xfrm>
          <a:prstGeom prst="rect">
            <a:avLst/>
          </a:prstGeom>
          <a:noFill/>
        </p:spPr>
        <p:txBody>
          <a:bodyPr wrap="square" rtlCol="0">
            <a:spAutoFit/>
          </a:bodyPr>
          <a:lstStyle/>
          <a:p>
            <a:pPr marL="252000" indent="-252000">
              <a:spcAft>
                <a:spcPts val="600"/>
              </a:spcAft>
              <a:buFont typeface="Arial" pitchFamily="34" charset="0"/>
              <a:buChar char="•"/>
            </a:pPr>
            <a:r>
              <a:rPr lang="pl-PL" dirty="0" smtClean="0">
                <a:latin typeface="Calibri" pitchFamily="34" charset="0"/>
              </a:rPr>
              <a:t>W</a:t>
            </a:r>
            <a:r>
              <a:rPr lang="en-US" dirty="0" smtClean="0">
                <a:latin typeface="Calibri" pitchFamily="34" charset="0"/>
              </a:rPr>
              <a:t>e prepared a dedicated </a:t>
            </a:r>
            <a:r>
              <a:rPr lang="en-US" i="1" dirty="0" err="1" smtClean="0">
                <a:latin typeface="Calibri" pitchFamily="34" charset="0"/>
              </a:rPr>
              <a:t>userFluids.f</a:t>
            </a:r>
            <a:r>
              <a:rPr lang="en-US" dirty="0" smtClean="0">
                <a:latin typeface="Calibri" pitchFamily="34" charset="0"/>
              </a:rPr>
              <a:t>  file with the routines which allow compute the values of the water thermo-physical properties as </a:t>
            </a:r>
            <a:r>
              <a:rPr lang="pl-PL" dirty="0" smtClean="0">
                <a:latin typeface="Calibri" pitchFamily="34" charset="0"/>
              </a:rPr>
              <a:t>of p and T</a:t>
            </a:r>
          </a:p>
          <a:p>
            <a:pPr marL="252000" indent="-252000">
              <a:spcAft>
                <a:spcPts val="600"/>
              </a:spcAft>
              <a:buFont typeface="Arial" pitchFamily="34" charset="0"/>
              <a:buChar char="•"/>
            </a:pPr>
            <a:r>
              <a:rPr lang="en-US" dirty="0" smtClean="0">
                <a:latin typeface="Calibri" pitchFamily="34" charset="0"/>
              </a:rPr>
              <a:t>To account for the transverse drop of the jacket temperature due to heat </a:t>
            </a:r>
            <a:r>
              <a:rPr lang="pl-PL" dirty="0" err="1" smtClean="0">
                <a:latin typeface="Calibri" pitchFamily="34" charset="0"/>
              </a:rPr>
              <a:t>conduction</a:t>
            </a:r>
            <a:r>
              <a:rPr lang="pl-PL" dirty="0" smtClean="0">
                <a:latin typeface="Calibri" pitchFamily="34" charset="0"/>
              </a:rPr>
              <a:t>, </a:t>
            </a:r>
            <a:r>
              <a:rPr lang="en-US" dirty="0" smtClean="0">
                <a:latin typeface="Calibri" pitchFamily="34" charset="0"/>
              </a:rPr>
              <a:t>jacket was modeled as consisting of three thermal components: the inner layer (of thickness 0.15 mm), the middle layer (of thickness 1.8 mm), and the outer layer (of thickness 0.15 mm). </a:t>
            </a:r>
            <a:endParaRPr lang="pl-PL" dirty="0" smtClean="0">
              <a:latin typeface="Calibri" pitchFamily="34" charset="0"/>
            </a:endParaRPr>
          </a:p>
          <a:p>
            <a:pPr marL="252000" indent="-252000">
              <a:spcAft>
                <a:spcPts val="600"/>
              </a:spcAft>
              <a:buFont typeface="Arial" pitchFamily="34" charset="0"/>
              <a:buChar char="•"/>
            </a:pPr>
            <a:r>
              <a:rPr lang="en-US" dirty="0" smtClean="0">
                <a:latin typeface="Calibri" pitchFamily="34" charset="0"/>
              </a:rPr>
              <a:t>Thermal components are linked via thermal resistances </a:t>
            </a:r>
            <a:r>
              <a:rPr lang="en-US" i="1" dirty="0" smtClean="0">
                <a:latin typeface="Calibri" pitchFamily="34" charset="0"/>
              </a:rPr>
              <a:t>R </a:t>
            </a:r>
            <a:r>
              <a:rPr lang="en-US" dirty="0" smtClean="0">
                <a:latin typeface="Calibri" pitchFamily="34" charset="0"/>
              </a:rPr>
              <a:t>= 1/(</a:t>
            </a:r>
            <a:r>
              <a:rPr lang="en-US" i="1" dirty="0" err="1" smtClean="0">
                <a:latin typeface="Calibri" pitchFamily="34" charset="0"/>
              </a:rPr>
              <a:t>h</a:t>
            </a:r>
            <a:r>
              <a:rPr lang="en-US" dirty="0" err="1" smtClean="0">
                <a:latin typeface="Calibri" pitchFamily="34" charset="0"/>
              </a:rPr>
              <a:t>∙</a:t>
            </a:r>
            <a:r>
              <a:rPr lang="en-US" i="1" dirty="0" err="1" smtClean="0">
                <a:latin typeface="Calibri" pitchFamily="34" charset="0"/>
              </a:rPr>
              <a:t>P</a:t>
            </a:r>
            <a:r>
              <a:rPr lang="en-US" baseline="-25000" dirty="0" err="1" smtClean="0">
                <a:latin typeface="Calibri" pitchFamily="34" charset="0"/>
              </a:rPr>
              <a:t>c</a:t>
            </a:r>
            <a:r>
              <a:rPr lang="en-US" dirty="0" smtClean="0">
                <a:latin typeface="Calibri" pitchFamily="34" charset="0"/>
              </a:rPr>
              <a:t>), where </a:t>
            </a:r>
            <a:r>
              <a:rPr lang="en-US" i="1" dirty="0" smtClean="0">
                <a:latin typeface="Calibri" pitchFamily="34" charset="0"/>
              </a:rPr>
              <a:t>P</a:t>
            </a:r>
            <a:r>
              <a:rPr lang="en-US" i="1" baseline="-25000" dirty="0" smtClean="0">
                <a:latin typeface="Calibri" pitchFamily="34" charset="0"/>
              </a:rPr>
              <a:t>c</a:t>
            </a:r>
            <a:r>
              <a:rPr lang="en-US" i="1" dirty="0" smtClean="0">
                <a:latin typeface="Calibri" pitchFamily="34" charset="0"/>
              </a:rPr>
              <a:t> </a:t>
            </a:r>
            <a:r>
              <a:rPr lang="en-US" dirty="0" smtClean="0">
                <a:latin typeface="Calibri" pitchFamily="34" charset="0"/>
              </a:rPr>
              <a:t>is the contact perimeter and </a:t>
            </a:r>
            <a:r>
              <a:rPr lang="en-US" i="1" dirty="0" smtClean="0">
                <a:latin typeface="Calibri" pitchFamily="34" charset="0"/>
              </a:rPr>
              <a:t>h</a:t>
            </a:r>
            <a:r>
              <a:rPr lang="en-US" dirty="0" smtClean="0">
                <a:latin typeface="Calibri" pitchFamily="34" charset="0"/>
              </a:rPr>
              <a:t> is the HTC.</a:t>
            </a:r>
            <a:r>
              <a:rPr lang="pl-PL" dirty="0" smtClean="0">
                <a:latin typeface="Calibri" pitchFamily="34" charset="0"/>
              </a:rPr>
              <a:t> T</a:t>
            </a:r>
            <a:r>
              <a:rPr lang="en-US" dirty="0" smtClean="0">
                <a:latin typeface="Calibri" pitchFamily="34" charset="0"/>
              </a:rPr>
              <a:t>he jacket-strands contact perimeter</a:t>
            </a:r>
            <a:r>
              <a:rPr lang="pl-PL" dirty="0" smtClean="0">
                <a:latin typeface="Calibri" pitchFamily="34" charset="0"/>
              </a:rPr>
              <a:t>     </a:t>
            </a:r>
            <a:r>
              <a:rPr lang="en-US" dirty="0" smtClean="0">
                <a:latin typeface="Calibri" pitchFamily="34" charset="0"/>
              </a:rPr>
              <a:t> </a:t>
            </a:r>
            <a:r>
              <a:rPr lang="en-US" i="1" dirty="0" err="1" smtClean="0">
                <a:latin typeface="Calibri" pitchFamily="34" charset="0"/>
              </a:rPr>
              <a:t>P</a:t>
            </a:r>
            <a:r>
              <a:rPr lang="en-US" i="1" baseline="-25000" dirty="0" err="1" smtClean="0">
                <a:latin typeface="Calibri" pitchFamily="34" charset="0"/>
              </a:rPr>
              <a:t>js</a:t>
            </a:r>
            <a:r>
              <a:rPr lang="en-US" dirty="0" smtClean="0">
                <a:latin typeface="Calibri" pitchFamily="34" charset="0"/>
              </a:rPr>
              <a:t> =15% </a:t>
            </a:r>
            <a:r>
              <a:rPr lang="en-US" i="1" dirty="0" err="1" smtClean="0">
                <a:latin typeface="Calibri" pitchFamily="34" charset="0"/>
              </a:rPr>
              <a:t>P</a:t>
            </a:r>
            <a:r>
              <a:rPr lang="en-US" i="1" baseline="-25000" dirty="0" err="1" smtClean="0">
                <a:latin typeface="Calibri" pitchFamily="34" charset="0"/>
              </a:rPr>
              <a:t>ji</a:t>
            </a:r>
            <a:r>
              <a:rPr lang="pl-PL" baseline="-25000" dirty="0" smtClean="0">
                <a:latin typeface="Calibri" pitchFamily="34" charset="0"/>
              </a:rPr>
              <a:t> </a:t>
            </a:r>
            <a:r>
              <a:rPr lang="en-US" dirty="0" smtClean="0">
                <a:latin typeface="Calibri" pitchFamily="34" charset="0"/>
              </a:rPr>
              <a:t>where </a:t>
            </a:r>
            <a:r>
              <a:rPr lang="en-US" i="1" dirty="0" err="1" smtClean="0">
                <a:latin typeface="Calibri" pitchFamily="34" charset="0"/>
              </a:rPr>
              <a:t>P</a:t>
            </a:r>
            <a:r>
              <a:rPr lang="en-US" i="1" baseline="-25000" dirty="0" err="1" smtClean="0">
                <a:latin typeface="Calibri" pitchFamily="34" charset="0"/>
              </a:rPr>
              <a:t>ji</a:t>
            </a:r>
            <a:r>
              <a:rPr lang="en-US" dirty="0" smtClean="0">
                <a:latin typeface="Calibri" pitchFamily="34" charset="0"/>
              </a:rPr>
              <a:t> is the inner jacket perimeter, and the contact HTC between the strands</a:t>
            </a:r>
            <a:r>
              <a:rPr lang="pl-PL" dirty="0" smtClean="0">
                <a:latin typeface="Calibri" pitchFamily="34" charset="0"/>
              </a:rPr>
              <a:t>,</a:t>
            </a:r>
            <a:r>
              <a:rPr lang="en-US" dirty="0" smtClean="0">
                <a:latin typeface="Calibri" pitchFamily="34" charset="0"/>
              </a:rPr>
              <a:t> and the jacket is </a:t>
            </a:r>
            <a:r>
              <a:rPr lang="en-US" i="1" dirty="0" err="1" smtClean="0">
                <a:latin typeface="Calibri" pitchFamily="34" charset="0"/>
              </a:rPr>
              <a:t>h</a:t>
            </a:r>
            <a:r>
              <a:rPr lang="en-US" i="1" baseline="-25000" dirty="0" err="1" smtClean="0">
                <a:latin typeface="Calibri" pitchFamily="34" charset="0"/>
              </a:rPr>
              <a:t>js</a:t>
            </a:r>
            <a:r>
              <a:rPr lang="en-US" dirty="0" smtClean="0">
                <a:latin typeface="Calibri" pitchFamily="34" charset="0"/>
              </a:rPr>
              <a:t> = 500 W/(m</a:t>
            </a:r>
            <a:r>
              <a:rPr lang="en-US" baseline="30000" dirty="0" smtClean="0">
                <a:latin typeface="Calibri" pitchFamily="34" charset="0"/>
              </a:rPr>
              <a:t>2</a:t>
            </a:r>
            <a:r>
              <a:rPr lang="en-US" dirty="0" smtClean="0">
                <a:latin typeface="Calibri" pitchFamily="34" charset="0"/>
              </a:rPr>
              <a:t>K)</a:t>
            </a:r>
            <a:r>
              <a:rPr lang="pl-PL" dirty="0" smtClean="0">
                <a:latin typeface="Calibri" pitchFamily="34"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22</a:t>
            </a:fld>
            <a:endParaRPr lang="en-US"/>
          </a:p>
        </p:txBody>
      </p:sp>
      <p:sp>
        <p:nvSpPr>
          <p:cNvPr id="5" name="Tytuł 1"/>
          <p:cNvSpPr>
            <a:spLocks noGrp="1"/>
          </p:cNvSpPr>
          <p:nvPr>
            <p:ph type="title"/>
          </p:nvPr>
        </p:nvSpPr>
        <p:spPr>
          <a:xfrm>
            <a:off x="1187624" y="-171399"/>
            <a:ext cx="8101012" cy="1008112"/>
          </a:xfrm>
        </p:spPr>
        <p:txBody>
          <a:bodyPr>
            <a:noAutofit/>
          </a:bodyPr>
          <a:lstStyle/>
          <a:p>
            <a:pPr>
              <a:lnSpc>
                <a:spcPct val="110000"/>
              </a:lnSpc>
              <a:defRPr/>
            </a:pPr>
            <a:r>
              <a:rPr lang="pl-PL" sz="2800" b="1" dirty="0" smtClean="0">
                <a:solidFill>
                  <a:srgbClr val="002060"/>
                </a:solidFill>
                <a:effectLst/>
                <a:latin typeface="Calibri" pitchFamily="34" charset="0"/>
                <a:cs typeface="Arial" pitchFamily="34" charset="0"/>
              </a:rPr>
              <a:t>THEA model of </a:t>
            </a:r>
            <a:r>
              <a:rPr lang="pl-PL" sz="2800" b="1" dirty="0" err="1" smtClean="0">
                <a:solidFill>
                  <a:srgbClr val="002060"/>
                </a:solidFill>
                <a:effectLst/>
                <a:latin typeface="Calibri" pitchFamily="34" charset="0"/>
                <a:cs typeface="Arial" pitchFamily="34" charset="0"/>
              </a:rPr>
              <a:t>the</a:t>
            </a:r>
            <a:r>
              <a:rPr lang="pl-PL" sz="2800" b="1" dirty="0" smtClean="0">
                <a:solidFill>
                  <a:srgbClr val="002060"/>
                </a:solidFill>
                <a:effectLst/>
                <a:latin typeface="Calibri" pitchFamily="34" charset="0"/>
                <a:cs typeface="Arial" pitchFamily="34" charset="0"/>
              </a:rPr>
              <a:t> </a:t>
            </a:r>
            <a:r>
              <a:rPr lang="pl-PL" sz="2800" b="1" dirty="0" err="1" smtClean="0">
                <a:solidFill>
                  <a:srgbClr val="002060"/>
                </a:solidFill>
                <a:effectLst/>
                <a:latin typeface="Calibri" pitchFamily="34" charset="0"/>
                <a:cs typeface="Arial" pitchFamily="34" charset="0"/>
              </a:rPr>
              <a:t>conductor</a:t>
            </a:r>
            <a:r>
              <a:rPr lang="pl-PL" sz="2800" b="1" dirty="0" smtClean="0">
                <a:solidFill>
                  <a:srgbClr val="002060"/>
                </a:solidFill>
                <a:effectLst/>
                <a:latin typeface="Calibri" pitchFamily="34" charset="0"/>
                <a:cs typeface="Arial" pitchFamily="34" charset="0"/>
              </a:rPr>
              <a:t> (II)</a:t>
            </a:r>
            <a:endParaRPr lang="en-US" sz="2800" dirty="0">
              <a:solidFill>
                <a:srgbClr val="002060"/>
              </a:solidFill>
              <a:latin typeface="Calibri" pitchFamily="34" charset="0"/>
            </a:endParaRPr>
          </a:p>
        </p:txBody>
      </p:sp>
      <p:sp>
        <p:nvSpPr>
          <p:cNvPr id="7" name="pole tekstowe 6"/>
          <p:cNvSpPr txBox="1"/>
          <p:nvPr/>
        </p:nvSpPr>
        <p:spPr>
          <a:xfrm>
            <a:off x="1259632" y="764704"/>
            <a:ext cx="7884368" cy="5293757"/>
          </a:xfrm>
          <a:prstGeom prst="rect">
            <a:avLst/>
          </a:prstGeom>
          <a:noFill/>
        </p:spPr>
        <p:txBody>
          <a:bodyPr wrap="square" rtlCol="0">
            <a:spAutoFit/>
          </a:bodyPr>
          <a:lstStyle/>
          <a:p>
            <a:pPr>
              <a:spcAft>
                <a:spcPts val="600"/>
              </a:spcAft>
            </a:pPr>
            <a:r>
              <a:rPr lang="en-US" sz="1900" dirty="0" smtClean="0">
                <a:latin typeface="Calibri" pitchFamily="34" charset="0"/>
              </a:rPr>
              <a:t>We considered 3 cases, which featured different values of the convective HTC </a:t>
            </a:r>
            <a:r>
              <a:rPr lang="en-US" sz="1900" i="1" dirty="0" err="1" smtClean="0">
                <a:latin typeface="Calibri" pitchFamily="34" charset="0"/>
              </a:rPr>
              <a:t>h</a:t>
            </a:r>
            <a:r>
              <a:rPr lang="en-US" sz="1900" i="1" baseline="-25000" dirty="0" err="1" smtClean="0">
                <a:latin typeface="Calibri" pitchFamily="34" charset="0"/>
              </a:rPr>
              <a:t>conv</a:t>
            </a:r>
            <a:r>
              <a:rPr lang="en-US" sz="1900" dirty="0" smtClean="0">
                <a:latin typeface="Calibri" pitchFamily="34" charset="0"/>
              </a:rPr>
              <a:t> between the flowing water and the wetted solid components (strands and jacket inner</a:t>
            </a:r>
            <a:r>
              <a:rPr lang="pl-PL" sz="1900" dirty="0" smtClean="0">
                <a:latin typeface="Calibri" pitchFamily="34" charset="0"/>
              </a:rPr>
              <a:t> </a:t>
            </a:r>
            <a:r>
              <a:rPr lang="en-US" sz="1900" dirty="0" smtClean="0">
                <a:latin typeface="Calibri" pitchFamily="34" charset="0"/>
              </a:rPr>
              <a:t>layer):</a:t>
            </a:r>
            <a:endParaRPr lang="pl-PL" sz="1900" dirty="0" smtClean="0">
              <a:latin typeface="Calibri" pitchFamily="34" charset="0"/>
            </a:endParaRPr>
          </a:p>
          <a:p>
            <a:pPr lvl="0"/>
            <a:r>
              <a:rPr lang="pl-PL" sz="1900" dirty="0" smtClean="0">
                <a:latin typeface="Calibri" pitchFamily="34" charset="0"/>
              </a:rPr>
              <a:t> A. w</a:t>
            </a:r>
            <a:r>
              <a:rPr lang="en-US" sz="1900" dirty="0" err="1" smtClean="0">
                <a:latin typeface="Calibri" pitchFamily="34" charset="0"/>
              </a:rPr>
              <a:t>ith</a:t>
            </a:r>
            <a:r>
              <a:rPr lang="en-US" sz="1900" dirty="0" smtClean="0">
                <a:latin typeface="Calibri" pitchFamily="34" charset="0"/>
              </a:rPr>
              <a:t> </a:t>
            </a:r>
            <a:r>
              <a:rPr lang="en-US" sz="1900" i="1" dirty="0" err="1" smtClean="0">
                <a:latin typeface="Calibri" pitchFamily="34" charset="0"/>
              </a:rPr>
              <a:t>h</a:t>
            </a:r>
            <a:r>
              <a:rPr lang="en-US" sz="1900" i="1" baseline="-25000" dirty="0" err="1" smtClean="0">
                <a:latin typeface="Calibri" pitchFamily="34" charset="0"/>
              </a:rPr>
              <a:t>conv</a:t>
            </a:r>
            <a:r>
              <a:rPr lang="en-US" sz="1900" i="1" baseline="-25000" dirty="0" smtClean="0">
                <a:latin typeface="Calibri" pitchFamily="34" charset="0"/>
              </a:rPr>
              <a:t> exp</a:t>
            </a:r>
            <a:r>
              <a:rPr lang="en-US" sz="1900" i="1" dirty="0" smtClean="0">
                <a:latin typeface="Calibri" pitchFamily="34" charset="0"/>
              </a:rPr>
              <a:t> </a:t>
            </a:r>
            <a:r>
              <a:rPr lang="en-US" sz="1900" dirty="0" smtClean="0">
                <a:latin typeface="Calibri" pitchFamily="34" charset="0"/>
              </a:rPr>
              <a:t>extracted from the experimental value </a:t>
            </a:r>
            <a:r>
              <a:rPr lang="en-US" sz="1900" i="1" dirty="0" err="1" smtClean="0">
                <a:latin typeface="Calibri" pitchFamily="34" charset="0"/>
              </a:rPr>
              <a:t>h</a:t>
            </a:r>
            <a:r>
              <a:rPr lang="en-US" sz="1900" i="1" baseline="-25000" dirty="0" err="1" smtClean="0">
                <a:latin typeface="Calibri" pitchFamily="34" charset="0"/>
              </a:rPr>
              <a:t>exp</a:t>
            </a:r>
            <a:r>
              <a:rPr lang="en-US" sz="1900" dirty="0" smtClean="0">
                <a:latin typeface="Calibri" pitchFamily="34" charset="0"/>
              </a:rPr>
              <a:t>, by solving the </a:t>
            </a:r>
            <a:endParaRPr lang="pl-PL" sz="1900" dirty="0" smtClean="0">
              <a:latin typeface="Calibri" pitchFamily="34" charset="0"/>
            </a:endParaRPr>
          </a:p>
          <a:p>
            <a:pPr lvl="0"/>
            <a:r>
              <a:rPr lang="pl-PL" sz="1900" dirty="0" smtClean="0">
                <a:latin typeface="Calibri" pitchFamily="34" charset="0"/>
              </a:rPr>
              <a:t>     </a:t>
            </a:r>
            <a:r>
              <a:rPr lang="en-US" sz="1900" dirty="0" smtClean="0">
                <a:latin typeface="Calibri" pitchFamily="34" charset="0"/>
              </a:rPr>
              <a:t>equation:  </a:t>
            </a:r>
            <a:endParaRPr lang="pl-PL" sz="1900" dirty="0" smtClean="0">
              <a:latin typeface="Calibri" pitchFamily="34" charset="0"/>
            </a:endParaRPr>
          </a:p>
          <a:p>
            <a:endParaRPr lang="pl-PL" sz="1900" dirty="0" smtClean="0">
              <a:latin typeface="Calibri" pitchFamily="34" charset="0"/>
            </a:endParaRPr>
          </a:p>
          <a:p>
            <a:endParaRPr lang="pl-PL" sz="1900" dirty="0" smtClean="0">
              <a:latin typeface="Calibri" pitchFamily="34" charset="0"/>
            </a:endParaRPr>
          </a:p>
          <a:p>
            <a:r>
              <a:rPr lang="pl-PL" sz="1900" dirty="0" smtClean="0">
                <a:latin typeface="Calibri" pitchFamily="34" charset="0"/>
              </a:rPr>
              <a:t>    </a:t>
            </a:r>
            <a:r>
              <a:rPr lang="en-US" sz="1900" dirty="0" smtClean="0">
                <a:latin typeface="Calibri" pitchFamily="34" charset="0"/>
              </a:rPr>
              <a:t>obtained under the assumption that the thermal resistance 1/(</a:t>
            </a:r>
            <a:r>
              <a:rPr lang="en-US" sz="1900" i="1" dirty="0" err="1" smtClean="0">
                <a:latin typeface="Calibri" pitchFamily="34" charset="0"/>
              </a:rPr>
              <a:t>h</a:t>
            </a:r>
            <a:r>
              <a:rPr lang="en-US" sz="1900" i="1" baseline="-25000" dirty="0" err="1" smtClean="0">
                <a:latin typeface="Calibri" pitchFamily="34" charset="0"/>
              </a:rPr>
              <a:t>exp</a:t>
            </a:r>
            <a:r>
              <a:rPr lang="en-US" sz="1900" dirty="0" err="1" smtClean="0">
                <a:latin typeface="Calibri" pitchFamily="34" charset="0"/>
              </a:rPr>
              <a:t>∙</a:t>
            </a:r>
            <a:r>
              <a:rPr lang="en-US" sz="1900" i="1" dirty="0" err="1" smtClean="0">
                <a:latin typeface="Calibri" pitchFamily="34" charset="0"/>
              </a:rPr>
              <a:t>P</a:t>
            </a:r>
            <a:r>
              <a:rPr lang="en-US" sz="1900" i="1" baseline="-25000" dirty="0" err="1" smtClean="0">
                <a:latin typeface="Calibri" pitchFamily="34" charset="0"/>
              </a:rPr>
              <a:t>ji</a:t>
            </a:r>
            <a:r>
              <a:rPr lang="en-US" sz="1900" dirty="0" smtClean="0">
                <a:latin typeface="Calibri" pitchFamily="34" charset="0"/>
              </a:rPr>
              <a:t>) is </a:t>
            </a:r>
            <a:endParaRPr lang="pl-PL" sz="1900" dirty="0" smtClean="0">
              <a:latin typeface="Calibri" pitchFamily="34" charset="0"/>
            </a:endParaRPr>
          </a:p>
          <a:p>
            <a:r>
              <a:rPr lang="pl-PL" sz="1900" dirty="0" smtClean="0">
                <a:latin typeface="Calibri" pitchFamily="34" charset="0"/>
              </a:rPr>
              <a:t>    </a:t>
            </a:r>
            <a:r>
              <a:rPr lang="en-US" sz="1900" dirty="0" smtClean="0">
                <a:latin typeface="Calibri" pitchFamily="34" charset="0"/>
              </a:rPr>
              <a:t>equivalent to thermal resistances 1/(</a:t>
            </a:r>
            <a:r>
              <a:rPr lang="en-US" sz="1900" i="1" dirty="0" err="1" smtClean="0">
                <a:latin typeface="Calibri" pitchFamily="34" charset="0"/>
              </a:rPr>
              <a:t>h</a:t>
            </a:r>
            <a:r>
              <a:rPr lang="en-US" sz="1900" i="1" baseline="-25000" dirty="0" err="1" smtClean="0">
                <a:latin typeface="Calibri" pitchFamily="34" charset="0"/>
              </a:rPr>
              <a:t>js</a:t>
            </a:r>
            <a:r>
              <a:rPr lang="en-US" sz="1900" i="1" baseline="-25000" dirty="0" smtClean="0">
                <a:latin typeface="Calibri" pitchFamily="34" charset="0"/>
              </a:rPr>
              <a:t> </a:t>
            </a:r>
            <a:r>
              <a:rPr lang="en-US" sz="1900" dirty="0" smtClean="0">
                <a:latin typeface="Calibri" pitchFamily="34" charset="0"/>
              </a:rPr>
              <a:t>∙</a:t>
            </a:r>
            <a:r>
              <a:rPr lang="en-US" sz="1900" i="1" dirty="0" err="1" smtClean="0">
                <a:latin typeface="Calibri" pitchFamily="34" charset="0"/>
              </a:rPr>
              <a:t>P</a:t>
            </a:r>
            <a:r>
              <a:rPr lang="en-US" sz="1900" i="1" baseline="-25000" dirty="0" err="1" smtClean="0">
                <a:latin typeface="Calibri" pitchFamily="34" charset="0"/>
              </a:rPr>
              <a:t>js</a:t>
            </a:r>
            <a:r>
              <a:rPr lang="en-US" sz="1900" dirty="0" smtClean="0">
                <a:latin typeface="Calibri" pitchFamily="34" charset="0"/>
              </a:rPr>
              <a:t>) and 1/(</a:t>
            </a:r>
            <a:r>
              <a:rPr lang="en-US" sz="1900" i="1" dirty="0" err="1" smtClean="0">
                <a:latin typeface="Calibri" pitchFamily="34" charset="0"/>
              </a:rPr>
              <a:t>h</a:t>
            </a:r>
            <a:r>
              <a:rPr lang="en-US" sz="1900" i="1" baseline="-25000" dirty="0" err="1" smtClean="0">
                <a:latin typeface="Calibri" pitchFamily="34" charset="0"/>
              </a:rPr>
              <a:t>conv</a:t>
            </a:r>
            <a:r>
              <a:rPr lang="en-US" sz="1900" i="1" baseline="-25000" dirty="0" smtClean="0">
                <a:latin typeface="Calibri" pitchFamily="34" charset="0"/>
              </a:rPr>
              <a:t> </a:t>
            </a:r>
            <a:r>
              <a:rPr lang="en-US" sz="1900" dirty="0" smtClean="0">
                <a:latin typeface="Calibri" pitchFamily="34" charset="0"/>
              </a:rPr>
              <a:t>∙</a:t>
            </a:r>
            <a:r>
              <a:rPr lang="en-US" sz="1900" i="1" dirty="0" err="1" smtClean="0">
                <a:latin typeface="Calibri" pitchFamily="34" charset="0"/>
              </a:rPr>
              <a:t>P</a:t>
            </a:r>
            <a:r>
              <a:rPr lang="en-US" sz="1900" i="1" baseline="-25000" dirty="0" err="1" smtClean="0">
                <a:latin typeface="Calibri" pitchFamily="34" charset="0"/>
              </a:rPr>
              <a:t>jf</a:t>
            </a:r>
            <a:r>
              <a:rPr lang="en-US" sz="1900" dirty="0" smtClean="0">
                <a:latin typeface="Calibri" pitchFamily="34" charset="0"/>
              </a:rPr>
              <a:t>) connected in </a:t>
            </a:r>
            <a:endParaRPr lang="pl-PL" sz="1900" dirty="0" smtClean="0">
              <a:latin typeface="Calibri" pitchFamily="34" charset="0"/>
            </a:endParaRPr>
          </a:p>
          <a:p>
            <a:pPr>
              <a:spcAft>
                <a:spcPts val="1200"/>
              </a:spcAft>
            </a:pPr>
            <a:r>
              <a:rPr lang="pl-PL" sz="1900" dirty="0" smtClean="0">
                <a:latin typeface="Calibri" pitchFamily="34" charset="0"/>
              </a:rPr>
              <a:t>    </a:t>
            </a:r>
            <a:r>
              <a:rPr lang="en-US" sz="1900" dirty="0" smtClean="0">
                <a:latin typeface="Calibri" pitchFamily="34" charset="0"/>
              </a:rPr>
              <a:t>parallel, where </a:t>
            </a:r>
            <a:r>
              <a:rPr lang="en-US" sz="1900" i="1" dirty="0" err="1" smtClean="0">
                <a:latin typeface="Calibri" pitchFamily="34" charset="0"/>
              </a:rPr>
              <a:t>P</a:t>
            </a:r>
            <a:r>
              <a:rPr lang="en-US" sz="1900" i="1" baseline="-25000" dirty="0" err="1" smtClean="0">
                <a:latin typeface="Calibri" pitchFamily="34" charset="0"/>
              </a:rPr>
              <a:t>jf</a:t>
            </a:r>
            <a:r>
              <a:rPr lang="en-US" sz="1900" i="1" baseline="-25000" dirty="0" smtClean="0">
                <a:latin typeface="Calibri" pitchFamily="34" charset="0"/>
              </a:rPr>
              <a:t>  </a:t>
            </a:r>
            <a:r>
              <a:rPr lang="en-US" sz="1900" dirty="0" smtClean="0">
                <a:latin typeface="Calibri" pitchFamily="34" charset="0"/>
              </a:rPr>
              <a:t>= 85%</a:t>
            </a:r>
            <a:r>
              <a:rPr lang="en-US" sz="1900" i="1" dirty="0" smtClean="0">
                <a:latin typeface="Calibri" pitchFamily="34" charset="0"/>
              </a:rPr>
              <a:t> </a:t>
            </a:r>
            <a:r>
              <a:rPr lang="en-US" sz="1900" i="1" dirty="0" err="1" smtClean="0">
                <a:latin typeface="Calibri" pitchFamily="34" charset="0"/>
              </a:rPr>
              <a:t>P</a:t>
            </a:r>
            <a:r>
              <a:rPr lang="en-US" sz="1900" i="1" baseline="-25000" dirty="0" err="1" smtClean="0">
                <a:latin typeface="Calibri" pitchFamily="34" charset="0"/>
              </a:rPr>
              <a:t>ji</a:t>
            </a:r>
            <a:r>
              <a:rPr lang="en-US" sz="1900" dirty="0" smtClean="0">
                <a:latin typeface="Calibri" pitchFamily="34" charset="0"/>
              </a:rPr>
              <a:t> is the jacket-fluid contact perimeter. </a:t>
            </a:r>
            <a:endParaRPr lang="pl-PL" sz="1900" dirty="0" smtClean="0">
              <a:latin typeface="Calibri" pitchFamily="34" charset="0"/>
            </a:endParaRPr>
          </a:p>
          <a:p>
            <a:pPr lvl="0"/>
            <a:r>
              <a:rPr lang="pl-PL" sz="1900" dirty="0" smtClean="0">
                <a:latin typeface="Calibri" pitchFamily="34" charset="0"/>
              </a:rPr>
              <a:t>B. w</a:t>
            </a:r>
            <a:r>
              <a:rPr lang="en-US" sz="1900" dirty="0" err="1" smtClean="0">
                <a:latin typeface="Calibri" pitchFamily="34" charset="0"/>
              </a:rPr>
              <a:t>ith</a:t>
            </a:r>
            <a:r>
              <a:rPr lang="en-US" sz="1900" dirty="0" smtClean="0">
                <a:latin typeface="Calibri" pitchFamily="34" charset="0"/>
              </a:rPr>
              <a:t> </a:t>
            </a:r>
            <a:r>
              <a:rPr lang="en-US" sz="1900" i="1" dirty="0" err="1" smtClean="0">
                <a:latin typeface="Calibri" pitchFamily="34" charset="0"/>
              </a:rPr>
              <a:t>h</a:t>
            </a:r>
            <a:r>
              <a:rPr lang="en-US" sz="1900" i="1" baseline="-25000" dirty="0" err="1" smtClean="0">
                <a:latin typeface="Calibri" pitchFamily="34" charset="0"/>
              </a:rPr>
              <a:t>conv</a:t>
            </a:r>
            <a:r>
              <a:rPr lang="en-US" sz="1900" i="1" baseline="-25000" dirty="0" smtClean="0">
                <a:latin typeface="Calibri" pitchFamily="34" charset="0"/>
              </a:rPr>
              <a:t> lam </a:t>
            </a:r>
            <a:r>
              <a:rPr lang="en-US" sz="1900" i="1" dirty="0" smtClean="0">
                <a:latin typeface="Calibri" pitchFamily="34" charset="0"/>
              </a:rPr>
              <a:t> </a:t>
            </a:r>
            <a:r>
              <a:rPr lang="en-US" sz="1900" dirty="0" smtClean="0">
                <a:latin typeface="Calibri" pitchFamily="34" charset="0"/>
              </a:rPr>
              <a:t>obtained with the smooth tube expression for </a:t>
            </a:r>
            <a:r>
              <a:rPr lang="pl-PL" sz="1900" dirty="0" err="1" smtClean="0">
                <a:latin typeface="Calibri" pitchFamily="34" charset="0"/>
              </a:rPr>
              <a:t>the</a:t>
            </a:r>
            <a:r>
              <a:rPr lang="pl-PL" sz="1900" dirty="0" smtClean="0">
                <a:latin typeface="Calibri" pitchFamily="34" charset="0"/>
              </a:rPr>
              <a:t> </a:t>
            </a:r>
            <a:r>
              <a:rPr lang="en-US" sz="1900" dirty="0" smtClean="0">
                <a:latin typeface="Calibri" pitchFamily="34" charset="0"/>
              </a:rPr>
              <a:t>laminar flow</a:t>
            </a:r>
            <a:endParaRPr lang="pl-PL" sz="1900" dirty="0" smtClean="0">
              <a:latin typeface="Calibri" pitchFamily="34" charset="0"/>
            </a:endParaRPr>
          </a:p>
          <a:p>
            <a:pPr>
              <a:spcBef>
                <a:spcPts val="600"/>
              </a:spcBef>
              <a:spcAft>
                <a:spcPts val="1200"/>
              </a:spcAft>
            </a:pPr>
            <a:r>
              <a:rPr lang="en-US" sz="1900" dirty="0" smtClean="0">
                <a:latin typeface="Calibri" pitchFamily="34" charset="0"/>
              </a:rPr>
              <a:t> </a:t>
            </a:r>
            <a:r>
              <a:rPr lang="pl-PL" sz="1900" dirty="0" smtClean="0">
                <a:latin typeface="Calibri" pitchFamily="34" charset="0"/>
              </a:rPr>
              <a:t>                                              </a:t>
            </a:r>
            <a:r>
              <a:rPr lang="en-US" sz="1900" dirty="0" err="1" smtClean="0">
                <a:latin typeface="Calibri" pitchFamily="34" charset="0"/>
              </a:rPr>
              <a:t>Nu</a:t>
            </a:r>
            <a:r>
              <a:rPr lang="en-US" sz="1900" i="1" baseline="-25000" dirty="0" err="1" smtClean="0">
                <a:latin typeface="Calibri" pitchFamily="34" charset="0"/>
              </a:rPr>
              <a:t>lam</a:t>
            </a:r>
            <a:r>
              <a:rPr lang="en-US" sz="1900" dirty="0" smtClean="0">
                <a:latin typeface="Calibri" pitchFamily="34" charset="0"/>
              </a:rPr>
              <a:t> = 4.01</a:t>
            </a:r>
            <a:endParaRPr lang="pl-PL" sz="1900" dirty="0" smtClean="0">
              <a:latin typeface="Calibri" pitchFamily="34" charset="0"/>
            </a:endParaRPr>
          </a:p>
          <a:p>
            <a:pPr lvl="0"/>
            <a:r>
              <a:rPr lang="pl-PL" sz="1900" dirty="0" smtClean="0">
                <a:latin typeface="Calibri" pitchFamily="34" charset="0"/>
              </a:rPr>
              <a:t>C.  w</a:t>
            </a:r>
            <a:r>
              <a:rPr lang="en-US" sz="1900" dirty="0" err="1" smtClean="0">
                <a:latin typeface="Calibri" pitchFamily="34" charset="0"/>
              </a:rPr>
              <a:t>ith</a:t>
            </a:r>
            <a:r>
              <a:rPr lang="en-US" sz="1900" dirty="0" smtClean="0">
                <a:latin typeface="Calibri" pitchFamily="34" charset="0"/>
              </a:rPr>
              <a:t> </a:t>
            </a:r>
            <a:r>
              <a:rPr lang="en-US" sz="1900" i="1" dirty="0" err="1" smtClean="0">
                <a:latin typeface="Calibri" pitchFamily="34" charset="0"/>
              </a:rPr>
              <a:t>h</a:t>
            </a:r>
            <a:r>
              <a:rPr lang="en-US" sz="1900" i="1" baseline="-25000" dirty="0" err="1" smtClean="0">
                <a:latin typeface="Calibri" pitchFamily="34" charset="0"/>
              </a:rPr>
              <a:t>conv</a:t>
            </a:r>
            <a:r>
              <a:rPr lang="en-US" sz="1900" i="1" baseline="-25000" dirty="0" smtClean="0">
                <a:latin typeface="Calibri" pitchFamily="34" charset="0"/>
              </a:rPr>
              <a:t> DB</a:t>
            </a:r>
            <a:r>
              <a:rPr lang="en-US" sz="1900" i="1" dirty="0" smtClean="0">
                <a:latin typeface="Calibri" pitchFamily="34" charset="0"/>
              </a:rPr>
              <a:t> </a:t>
            </a:r>
            <a:r>
              <a:rPr lang="en-US" sz="1900" dirty="0" smtClean="0">
                <a:latin typeface="Calibri" pitchFamily="34" charset="0"/>
              </a:rPr>
              <a:t>obtained with the classical smooth tube </a:t>
            </a:r>
            <a:r>
              <a:rPr lang="en-US" sz="1900" dirty="0" err="1" smtClean="0">
                <a:latin typeface="Calibri" pitchFamily="34" charset="0"/>
              </a:rPr>
              <a:t>Dittus</a:t>
            </a:r>
            <a:r>
              <a:rPr lang="en-US" sz="1900" dirty="0" smtClean="0">
                <a:latin typeface="Calibri" pitchFamily="34" charset="0"/>
              </a:rPr>
              <a:t> – </a:t>
            </a:r>
            <a:r>
              <a:rPr lang="en-US" sz="1900" dirty="0" err="1" smtClean="0">
                <a:latin typeface="Calibri" pitchFamily="34" charset="0"/>
              </a:rPr>
              <a:t>Boelter</a:t>
            </a:r>
            <a:r>
              <a:rPr lang="en-US" sz="1900" dirty="0" smtClean="0">
                <a:latin typeface="Calibri" pitchFamily="34" charset="0"/>
              </a:rPr>
              <a:t> </a:t>
            </a:r>
            <a:endParaRPr lang="pl-PL" sz="1900" dirty="0" smtClean="0">
              <a:latin typeface="Calibri" pitchFamily="34" charset="0"/>
            </a:endParaRPr>
          </a:p>
          <a:p>
            <a:pPr lvl="0"/>
            <a:r>
              <a:rPr lang="pl-PL" sz="1900" dirty="0" smtClean="0">
                <a:latin typeface="Calibri" pitchFamily="34" charset="0"/>
              </a:rPr>
              <a:t>     </a:t>
            </a:r>
            <a:r>
              <a:rPr lang="en-US" sz="1900" dirty="0" smtClean="0">
                <a:latin typeface="Calibri" pitchFamily="34" charset="0"/>
              </a:rPr>
              <a:t>expression for the turbulent  flow in a smooth duct: </a:t>
            </a:r>
            <a:endParaRPr lang="pl-PL" sz="1900" dirty="0" smtClean="0">
              <a:latin typeface="Calibri" pitchFamily="34" charset="0"/>
            </a:endParaRPr>
          </a:p>
          <a:p>
            <a:pPr>
              <a:spcBef>
                <a:spcPts val="600"/>
              </a:spcBef>
            </a:pPr>
            <a:r>
              <a:rPr lang="pl-PL" sz="1900" dirty="0" smtClean="0">
                <a:latin typeface="Calibri" pitchFamily="34" charset="0"/>
              </a:rPr>
              <a:t>                                           </a:t>
            </a:r>
            <a:r>
              <a:rPr lang="en-US" sz="1900" dirty="0" err="1" smtClean="0">
                <a:latin typeface="Calibri" pitchFamily="34" charset="0"/>
              </a:rPr>
              <a:t>Nu</a:t>
            </a:r>
            <a:r>
              <a:rPr lang="en-US" sz="1900" i="1" baseline="-25000" dirty="0" err="1" smtClean="0">
                <a:latin typeface="Calibri" pitchFamily="34" charset="0"/>
              </a:rPr>
              <a:t>DB</a:t>
            </a:r>
            <a:r>
              <a:rPr lang="en-US" sz="1900" dirty="0" smtClean="0">
                <a:latin typeface="Calibri" pitchFamily="34" charset="0"/>
              </a:rPr>
              <a:t> = 0.023∙Re</a:t>
            </a:r>
            <a:r>
              <a:rPr lang="en-US" sz="1900" baseline="30000" dirty="0" smtClean="0">
                <a:latin typeface="Calibri" pitchFamily="34" charset="0"/>
              </a:rPr>
              <a:t>0.8</a:t>
            </a:r>
            <a:r>
              <a:rPr lang="en-US" sz="1900" dirty="0" smtClean="0">
                <a:latin typeface="Calibri" pitchFamily="34" charset="0"/>
              </a:rPr>
              <a:t>∙Pr</a:t>
            </a:r>
            <a:r>
              <a:rPr lang="en-US" sz="1900" baseline="30000" dirty="0" smtClean="0">
                <a:latin typeface="Calibri" pitchFamily="34" charset="0"/>
              </a:rPr>
              <a:t>0.4</a:t>
            </a:r>
            <a:r>
              <a:rPr lang="en-US" sz="1900" dirty="0" smtClean="0">
                <a:latin typeface="Calibri" pitchFamily="34" charset="0"/>
              </a:rPr>
              <a:t>.                                                         </a:t>
            </a:r>
            <a:endParaRPr lang="pl-PL" sz="1900" dirty="0" smtClean="0">
              <a:latin typeface="Calibri" pitchFamily="34" charset="0"/>
            </a:endParaRPr>
          </a:p>
          <a:p>
            <a:endParaRPr lang="pl-PL" dirty="0"/>
          </a:p>
        </p:txBody>
      </p:sp>
      <p:sp>
        <p:nvSpPr>
          <p:cNvPr id="1054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105473" name="Object 1"/>
          <p:cNvGraphicFramePr>
            <a:graphicFrameLocks noChangeAspect="1"/>
          </p:cNvGraphicFramePr>
          <p:nvPr/>
        </p:nvGraphicFramePr>
        <p:xfrm>
          <a:off x="3635375" y="2348880"/>
          <a:ext cx="2832100" cy="385762"/>
        </p:xfrm>
        <a:graphic>
          <a:graphicData uri="http://schemas.openxmlformats.org/presentationml/2006/ole">
            <p:oleObj spid="_x0000_s105473" name="Equation" r:id="rId3" imgW="1625600" imgH="241300" progId="Equation.DSMT4">
              <p:embed/>
            </p:oleObj>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23</a:t>
            </a:fld>
            <a:endParaRPr lang="en-US"/>
          </a:p>
        </p:txBody>
      </p:sp>
      <p:sp>
        <p:nvSpPr>
          <p:cNvPr id="6" name="Tytuł 1"/>
          <p:cNvSpPr>
            <a:spLocks noGrp="1"/>
          </p:cNvSpPr>
          <p:nvPr>
            <p:ph type="title"/>
          </p:nvPr>
        </p:nvSpPr>
        <p:spPr>
          <a:xfrm>
            <a:off x="1042988" y="116632"/>
            <a:ext cx="8101012" cy="1008112"/>
          </a:xfrm>
        </p:spPr>
        <p:txBody>
          <a:bodyPr>
            <a:noAutofit/>
          </a:bodyPr>
          <a:lstStyle/>
          <a:p>
            <a:pPr>
              <a:lnSpc>
                <a:spcPct val="110000"/>
              </a:lnSpc>
              <a:defRPr/>
            </a:pPr>
            <a:r>
              <a:rPr lang="pl-PL" sz="2800" b="1" dirty="0" err="1" smtClean="0">
                <a:solidFill>
                  <a:srgbClr val="002060"/>
                </a:solidFill>
                <a:effectLst/>
                <a:latin typeface="Calibri" pitchFamily="34" charset="0"/>
                <a:cs typeface="Arial" pitchFamily="34" charset="0"/>
              </a:rPr>
              <a:t>Typical</a:t>
            </a:r>
            <a:r>
              <a:rPr lang="pl-PL" sz="2800" b="1" dirty="0" smtClean="0">
                <a:solidFill>
                  <a:srgbClr val="002060"/>
                </a:solidFill>
                <a:effectLst/>
                <a:latin typeface="Calibri" pitchFamily="34" charset="0"/>
                <a:cs typeface="Arial" pitchFamily="34" charset="0"/>
              </a:rPr>
              <a:t> </a:t>
            </a:r>
            <a:r>
              <a:rPr lang="pl-PL" sz="2800" b="1" dirty="0" err="1" smtClean="0">
                <a:solidFill>
                  <a:srgbClr val="002060"/>
                </a:solidFill>
                <a:effectLst/>
                <a:latin typeface="Calibri" pitchFamily="34" charset="0"/>
                <a:cs typeface="Arial" pitchFamily="34" charset="0"/>
              </a:rPr>
              <a:t>comparison</a:t>
            </a:r>
            <a:r>
              <a:rPr lang="pl-PL" sz="2800" b="1" dirty="0" smtClean="0">
                <a:solidFill>
                  <a:srgbClr val="002060"/>
                </a:solidFill>
                <a:effectLst/>
                <a:latin typeface="Calibri" pitchFamily="34" charset="0"/>
                <a:cs typeface="Arial" pitchFamily="34" charset="0"/>
              </a:rPr>
              <a:t> of </a:t>
            </a:r>
            <a:r>
              <a:rPr lang="pl-PL" sz="2800" b="1" dirty="0" err="1" smtClean="0">
                <a:solidFill>
                  <a:srgbClr val="002060"/>
                </a:solidFill>
                <a:effectLst/>
                <a:latin typeface="Calibri" pitchFamily="34" charset="0"/>
                <a:cs typeface="Arial" pitchFamily="34" charset="0"/>
              </a:rPr>
              <a:t>the</a:t>
            </a:r>
            <a:r>
              <a:rPr lang="pl-PL" sz="2800" b="1" dirty="0" smtClean="0">
                <a:solidFill>
                  <a:srgbClr val="002060"/>
                </a:solidFill>
                <a:effectLst/>
                <a:latin typeface="Calibri" pitchFamily="34" charset="0"/>
                <a:cs typeface="Arial" pitchFamily="34" charset="0"/>
              </a:rPr>
              <a:t> </a:t>
            </a:r>
            <a:r>
              <a:rPr lang="pl-PL" sz="2800" b="1" dirty="0" err="1" smtClean="0">
                <a:solidFill>
                  <a:srgbClr val="002060"/>
                </a:solidFill>
                <a:effectLst/>
                <a:latin typeface="Calibri" pitchFamily="34" charset="0"/>
                <a:cs typeface="Arial" pitchFamily="34" charset="0"/>
              </a:rPr>
              <a:t>results</a:t>
            </a:r>
            <a:r>
              <a:rPr lang="pl-PL" sz="2800" b="1" dirty="0" smtClean="0">
                <a:solidFill>
                  <a:srgbClr val="002060"/>
                </a:solidFill>
                <a:effectLst/>
                <a:latin typeface="Calibri" pitchFamily="34" charset="0"/>
                <a:cs typeface="Arial" pitchFamily="34" charset="0"/>
              </a:rPr>
              <a:t> of THEA </a:t>
            </a:r>
            <a:r>
              <a:rPr lang="pl-PL" sz="2800" b="1" dirty="0" err="1" smtClean="0">
                <a:solidFill>
                  <a:srgbClr val="002060"/>
                </a:solidFill>
                <a:effectLst/>
                <a:latin typeface="Calibri" pitchFamily="34" charset="0"/>
                <a:cs typeface="Arial" pitchFamily="34" charset="0"/>
              </a:rPr>
              <a:t>simulations</a:t>
            </a:r>
            <a:r>
              <a:rPr lang="pl-PL" sz="2800" b="1" dirty="0" smtClean="0">
                <a:solidFill>
                  <a:srgbClr val="002060"/>
                </a:solidFill>
                <a:effectLst/>
                <a:latin typeface="Calibri" pitchFamily="34" charset="0"/>
                <a:cs typeface="Arial" pitchFamily="34" charset="0"/>
              </a:rPr>
              <a:t> </a:t>
            </a:r>
            <a:r>
              <a:rPr lang="pl-PL" sz="2800" b="1" dirty="0" err="1" smtClean="0">
                <a:solidFill>
                  <a:srgbClr val="002060"/>
                </a:solidFill>
                <a:effectLst/>
                <a:latin typeface="Calibri" pitchFamily="34" charset="0"/>
                <a:cs typeface="Arial" pitchFamily="34" charset="0"/>
              </a:rPr>
              <a:t>with</a:t>
            </a:r>
            <a:r>
              <a:rPr lang="pl-PL" sz="2800" b="1" dirty="0" smtClean="0">
                <a:solidFill>
                  <a:srgbClr val="002060"/>
                </a:solidFill>
                <a:effectLst/>
                <a:latin typeface="Calibri" pitchFamily="34" charset="0"/>
                <a:cs typeface="Arial" pitchFamily="34" charset="0"/>
              </a:rPr>
              <a:t> </a:t>
            </a:r>
            <a:r>
              <a:rPr lang="pl-PL" sz="2800" b="1" dirty="0" err="1" smtClean="0">
                <a:solidFill>
                  <a:srgbClr val="002060"/>
                </a:solidFill>
                <a:effectLst/>
                <a:latin typeface="Calibri" pitchFamily="34" charset="0"/>
                <a:cs typeface="Arial" pitchFamily="34" charset="0"/>
              </a:rPr>
              <a:t>the</a:t>
            </a:r>
            <a:r>
              <a:rPr lang="pl-PL" sz="2800" b="1" dirty="0" smtClean="0">
                <a:solidFill>
                  <a:srgbClr val="002060"/>
                </a:solidFill>
                <a:effectLst/>
                <a:latin typeface="Calibri" pitchFamily="34" charset="0"/>
                <a:cs typeface="Arial" pitchFamily="34" charset="0"/>
              </a:rPr>
              <a:t> </a:t>
            </a:r>
            <a:r>
              <a:rPr lang="pl-PL" sz="2800" b="1" dirty="0" err="1" smtClean="0">
                <a:solidFill>
                  <a:srgbClr val="002060"/>
                </a:solidFill>
                <a:effectLst/>
                <a:latin typeface="Calibri" pitchFamily="34" charset="0"/>
                <a:cs typeface="Arial" pitchFamily="34" charset="0"/>
              </a:rPr>
              <a:t>experimental</a:t>
            </a:r>
            <a:r>
              <a:rPr lang="pl-PL" sz="2800" b="1" dirty="0" smtClean="0">
                <a:solidFill>
                  <a:srgbClr val="002060"/>
                </a:solidFill>
                <a:effectLst/>
                <a:latin typeface="Calibri" pitchFamily="34" charset="0"/>
                <a:cs typeface="Arial" pitchFamily="34" charset="0"/>
              </a:rPr>
              <a:t> data</a:t>
            </a:r>
            <a:endParaRPr lang="en-US" sz="2800" dirty="0">
              <a:solidFill>
                <a:srgbClr val="002060"/>
              </a:solidFill>
              <a:latin typeface="Calibri" pitchFamily="34" charset="0"/>
            </a:endParaRPr>
          </a:p>
        </p:txBody>
      </p:sp>
      <p:pic>
        <p:nvPicPr>
          <p:cNvPr id="7" name="Obraz 6" descr="THEA results h_exp vs exp data.tif"/>
          <p:cNvPicPr>
            <a:picLocks noChangeAspect="1"/>
          </p:cNvPicPr>
          <p:nvPr/>
        </p:nvPicPr>
        <p:blipFill>
          <a:blip r:embed="rId2" cstate="print"/>
          <a:stretch>
            <a:fillRect/>
          </a:stretch>
        </p:blipFill>
        <p:spPr>
          <a:xfrm>
            <a:off x="1331639" y="1340767"/>
            <a:ext cx="3633597" cy="2753487"/>
          </a:xfrm>
          <a:prstGeom prst="rect">
            <a:avLst/>
          </a:prstGeom>
        </p:spPr>
      </p:pic>
      <p:pic>
        <p:nvPicPr>
          <p:cNvPr id="8" name="Obraz 7" descr="THEA results h_lam vs exp data.tif"/>
          <p:cNvPicPr>
            <a:picLocks noChangeAspect="1"/>
          </p:cNvPicPr>
          <p:nvPr/>
        </p:nvPicPr>
        <p:blipFill>
          <a:blip r:embed="rId3" cstate="print"/>
          <a:stretch>
            <a:fillRect/>
          </a:stretch>
        </p:blipFill>
        <p:spPr>
          <a:xfrm>
            <a:off x="5292079" y="1340767"/>
            <a:ext cx="3633597" cy="2753487"/>
          </a:xfrm>
          <a:prstGeom prst="rect">
            <a:avLst/>
          </a:prstGeom>
        </p:spPr>
      </p:pic>
      <p:pic>
        <p:nvPicPr>
          <p:cNvPr id="9" name="Obraz 8" descr="THEA results h_DB vs exp data.tif"/>
          <p:cNvPicPr>
            <a:picLocks noChangeAspect="1"/>
          </p:cNvPicPr>
          <p:nvPr/>
        </p:nvPicPr>
        <p:blipFill>
          <a:blip r:embed="rId4" cstate="print"/>
          <a:srcRect b="44882"/>
          <a:stretch>
            <a:fillRect/>
          </a:stretch>
        </p:blipFill>
        <p:spPr>
          <a:xfrm>
            <a:off x="1370451" y="4113389"/>
            <a:ext cx="3633597" cy="2771995"/>
          </a:xfrm>
          <a:prstGeom prst="rect">
            <a:avLst/>
          </a:prstGeom>
        </p:spPr>
      </p:pic>
      <p:sp>
        <p:nvSpPr>
          <p:cNvPr id="10" name="Prostokąt 9"/>
          <p:cNvSpPr/>
          <p:nvPr/>
        </p:nvSpPr>
        <p:spPr>
          <a:xfrm>
            <a:off x="5220072" y="4221088"/>
            <a:ext cx="3923928" cy="2585323"/>
          </a:xfrm>
          <a:prstGeom prst="rect">
            <a:avLst/>
          </a:prstGeom>
        </p:spPr>
        <p:txBody>
          <a:bodyPr wrap="square">
            <a:spAutoFit/>
          </a:bodyPr>
          <a:lstStyle/>
          <a:p>
            <a:r>
              <a:rPr lang="pl-PL" dirty="0" smtClean="0">
                <a:latin typeface="Calibri" pitchFamily="34" charset="0"/>
              </a:rPr>
              <a:t>T</a:t>
            </a:r>
            <a:r>
              <a:rPr lang="en-GB" dirty="0" err="1" smtClean="0">
                <a:latin typeface="Calibri" pitchFamily="34" charset="0"/>
              </a:rPr>
              <a:t>emperature</a:t>
            </a:r>
            <a:r>
              <a:rPr lang="en-GB" dirty="0" smtClean="0">
                <a:latin typeface="Calibri" pitchFamily="34" charset="0"/>
              </a:rPr>
              <a:t> of the jacket outer layer </a:t>
            </a:r>
            <a:r>
              <a:rPr lang="pl-PL" dirty="0" smtClean="0">
                <a:latin typeface="Calibri" pitchFamily="34" charset="0"/>
              </a:rPr>
              <a:t>and </a:t>
            </a:r>
            <a:r>
              <a:rPr lang="en-GB" dirty="0" smtClean="0">
                <a:latin typeface="Calibri" pitchFamily="34" charset="0"/>
              </a:rPr>
              <a:t>temperature drop in gaps between the heating modules calculated with THEA agree reasonably well with the experimental data in Case A. </a:t>
            </a:r>
            <a:endParaRPr lang="pl-PL" dirty="0" smtClean="0">
              <a:latin typeface="Calibri" pitchFamily="34" charset="0"/>
            </a:endParaRPr>
          </a:p>
          <a:p>
            <a:r>
              <a:rPr lang="en-GB" dirty="0" smtClean="0">
                <a:latin typeface="Calibri" pitchFamily="34" charset="0"/>
              </a:rPr>
              <a:t>The temperature of the jacket outer layer was significantly too high or too low as compared to experimental data in Case B and in Case C, respectively</a:t>
            </a:r>
            <a:r>
              <a:rPr lang="pl-PL" dirty="0" smtClean="0">
                <a:latin typeface="Calibri" pitchFamily="34" charset="0"/>
              </a:rPr>
              <a:t>.</a:t>
            </a:r>
            <a:endParaRPr lang="pl-PL" dirty="0">
              <a:latin typeface="Calibr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24</a:t>
            </a:fld>
            <a:endParaRPr lang="en-US"/>
          </a:p>
        </p:txBody>
      </p:sp>
      <p:sp>
        <p:nvSpPr>
          <p:cNvPr id="5" name="Tytuł 1"/>
          <p:cNvSpPr>
            <a:spLocks noGrp="1"/>
          </p:cNvSpPr>
          <p:nvPr>
            <p:ph type="title"/>
          </p:nvPr>
        </p:nvSpPr>
        <p:spPr>
          <a:xfrm>
            <a:off x="1042988" y="116632"/>
            <a:ext cx="8101012" cy="720080"/>
          </a:xfrm>
        </p:spPr>
        <p:txBody>
          <a:bodyPr>
            <a:noAutofit/>
          </a:bodyPr>
          <a:lstStyle/>
          <a:p>
            <a:pPr>
              <a:lnSpc>
                <a:spcPct val="110000"/>
              </a:lnSpc>
              <a:defRPr/>
            </a:pPr>
            <a:r>
              <a:rPr lang="pl-PL" sz="2800" b="1" dirty="0" err="1" smtClean="0">
                <a:solidFill>
                  <a:srgbClr val="002060"/>
                </a:solidFill>
                <a:effectLst/>
                <a:latin typeface="Calibri" pitchFamily="34" charset="0"/>
                <a:cs typeface="Arial" pitchFamily="34" charset="0"/>
              </a:rPr>
              <a:t>Summary</a:t>
            </a:r>
            <a:r>
              <a:rPr lang="pl-PL" sz="2800" b="1" dirty="0" smtClean="0">
                <a:solidFill>
                  <a:srgbClr val="002060"/>
                </a:solidFill>
                <a:effectLst/>
                <a:latin typeface="Calibri" pitchFamily="34" charset="0"/>
                <a:cs typeface="Arial" pitchFamily="34" charset="0"/>
              </a:rPr>
              <a:t> and </a:t>
            </a:r>
            <a:r>
              <a:rPr lang="pl-PL" sz="2800" b="1" dirty="0" err="1" smtClean="0">
                <a:solidFill>
                  <a:srgbClr val="002060"/>
                </a:solidFill>
                <a:effectLst/>
                <a:latin typeface="Calibri" pitchFamily="34" charset="0"/>
                <a:cs typeface="Arial" pitchFamily="34" charset="0"/>
              </a:rPr>
              <a:t>conclusions</a:t>
            </a:r>
            <a:endParaRPr lang="en-US" sz="2800" dirty="0">
              <a:solidFill>
                <a:srgbClr val="002060"/>
              </a:solidFill>
              <a:latin typeface="Calibri" pitchFamily="34" charset="0"/>
            </a:endParaRPr>
          </a:p>
        </p:txBody>
      </p:sp>
      <p:sp>
        <p:nvSpPr>
          <p:cNvPr id="6" name="pole tekstowe 5"/>
          <p:cNvSpPr txBox="1"/>
          <p:nvPr/>
        </p:nvSpPr>
        <p:spPr>
          <a:xfrm>
            <a:off x="1259632" y="764704"/>
            <a:ext cx="7416824" cy="6494085"/>
          </a:xfrm>
          <a:prstGeom prst="rect">
            <a:avLst/>
          </a:prstGeom>
          <a:noFill/>
        </p:spPr>
        <p:txBody>
          <a:bodyPr wrap="square" rtlCol="0">
            <a:spAutoFit/>
          </a:bodyPr>
          <a:lstStyle/>
          <a:p>
            <a:pPr marL="108000" indent="-108000">
              <a:spcAft>
                <a:spcPts val="600"/>
              </a:spcAft>
              <a:buFont typeface="Arial" pitchFamily="34" charset="0"/>
              <a:buChar char="•"/>
            </a:pPr>
            <a:r>
              <a:rPr lang="en-GB" b="1" dirty="0" smtClean="0">
                <a:latin typeface="Calibri" pitchFamily="34" charset="0"/>
              </a:rPr>
              <a:t>It is recommended to use in thermal-hydraulic simulations of EU-DEMO conductors the HTC He - strands, and  He - jacket based on the overall </a:t>
            </a:r>
            <a:r>
              <a:rPr lang="en-GB" b="1" dirty="0" err="1" smtClean="0">
                <a:latin typeface="Calibri" pitchFamily="34" charset="0"/>
              </a:rPr>
              <a:t>Nusselt</a:t>
            </a:r>
            <a:r>
              <a:rPr lang="en-GB" b="1" dirty="0" smtClean="0">
                <a:latin typeface="Calibri" pitchFamily="34" charset="0"/>
              </a:rPr>
              <a:t> number calculated as:</a:t>
            </a:r>
            <a:r>
              <a:rPr lang="pl-PL" b="1" dirty="0" smtClean="0">
                <a:latin typeface="Calibri" pitchFamily="34" charset="0"/>
              </a:rPr>
              <a:t> </a:t>
            </a:r>
            <a:r>
              <a:rPr lang="en-US" b="1" dirty="0" smtClean="0">
                <a:latin typeface="Calibri" pitchFamily="34" charset="0"/>
              </a:rPr>
              <a:t>Nu = max (</a:t>
            </a:r>
            <a:r>
              <a:rPr lang="en-US" b="1" dirty="0" err="1" smtClean="0">
                <a:latin typeface="Calibri" pitchFamily="34" charset="0"/>
              </a:rPr>
              <a:t>Nu</a:t>
            </a:r>
            <a:r>
              <a:rPr lang="en-US" b="1" baseline="-25000" dirty="0" err="1" smtClean="0">
                <a:latin typeface="Calibri" pitchFamily="34" charset="0"/>
              </a:rPr>
              <a:t>lam</a:t>
            </a:r>
            <a:r>
              <a:rPr lang="en-US" b="1" dirty="0" smtClean="0">
                <a:latin typeface="Calibri" pitchFamily="34" charset="0"/>
              </a:rPr>
              <a:t>, </a:t>
            </a:r>
            <a:r>
              <a:rPr lang="en-US" b="1" dirty="0" err="1" smtClean="0">
                <a:latin typeface="Calibri" pitchFamily="34" charset="0"/>
              </a:rPr>
              <a:t>Nu</a:t>
            </a:r>
            <a:r>
              <a:rPr lang="en-US" b="1" baseline="-25000" dirty="0" err="1" smtClean="0">
                <a:latin typeface="Calibri" pitchFamily="34" charset="0"/>
              </a:rPr>
              <a:t>DB</a:t>
            </a:r>
            <a:r>
              <a:rPr lang="en-US" b="1" dirty="0" smtClean="0">
                <a:latin typeface="Calibri" pitchFamily="34" charset="0"/>
              </a:rPr>
              <a:t>)</a:t>
            </a:r>
            <a:r>
              <a:rPr lang="pl-PL" b="1" dirty="0" smtClean="0">
                <a:latin typeface="Calibri" pitchFamily="34" charset="0"/>
              </a:rPr>
              <a:t>. </a:t>
            </a:r>
            <a:r>
              <a:rPr lang="pl-PL" b="1" dirty="0" err="1" smtClean="0">
                <a:latin typeface="Calibri" pitchFamily="34" charset="0"/>
              </a:rPr>
              <a:t>This</a:t>
            </a:r>
            <a:r>
              <a:rPr lang="en-US" b="1" dirty="0" smtClean="0">
                <a:latin typeface="Calibri" pitchFamily="34" charset="0"/>
              </a:rPr>
              <a:t> was assumed to be a conservative approach. </a:t>
            </a:r>
            <a:r>
              <a:rPr lang="pl-PL" b="1" dirty="0" smtClean="0">
                <a:latin typeface="Calibri" pitchFamily="34" charset="0"/>
              </a:rPr>
              <a:t>O</a:t>
            </a:r>
            <a:r>
              <a:rPr lang="en-US" b="1" dirty="0" err="1" smtClean="0">
                <a:latin typeface="Calibri" pitchFamily="34" charset="0"/>
              </a:rPr>
              <a:t>ur</a:t>
            </a:r>
            <a:r>
              <a:rPr lang="en-US" b="1" dirty="0" smtClean="0">
                <a:latin typeface="Calibri" pitchFamily="34" charset="0"/>
              </a:rPr>
              <a:t> results indicate that </a:t>
            </a:r>
            <a:r>
              <a:rPr lang="pl-PL" b="1" dirty="0" err="1" smtClean="0">
                <a:latin typeface="Calibri" pitchFamily="34" charset="0"/>
              </a:rPr>
              <a:t>this</a:t>
            </a:r>
            <a:r>
              <a:rPr lang="pl-PL" b="1" dirty="0" smtClean="0">
                <a:latin typeface="Calibri" pitchFamily="34" charset="0"/>
              </a:rPr>
              <a:t> </a:t>
            </a:r>
            <a:r>
              <a:rPr lang="en-US" b="1" dirty="0" smtClean="0">
                <a:solidFill>
                  <a:srgbClr val="C00000"/>
                </a:solidFill>
                <a:latin typeface="Calibri" pitchFamily="34" charset="0"/>
              </a:rPr>
              <a:t>may lead to overestimation</a:t>
            </a:r>
            <a:r>
              <a:rPr lang="en-US" b="1" dirty="0" smtClean="0">
                <a:latin typeface="Calibri" pitchFamily="34" charset="0"/>
              </a:rPr>
              <a:t> of the He – jacket HTC in the Re range 1500-3500 and underestimation for Re &lt; 1500</a:t>
            </a:r>
            <a:r>
              <a:rPr lang="en-US" dirty="0" smtClean="0">
                <a:latin typeface="Calibri" pitchFamily="34" charset="0"/>
              </a:rPr>
              <a:t>. </a:t>
            </a:r>
            <a:endParaRPr lang="pl-PL" dirty="0" smtClean="0">
              <a:latin typeface="Calibri" pitchFamily="34" charset="0"/>
            </a:endParaRPr>
          </a:p>
          <a:p>
            <a:pPr marL="108000" indent="-108000">
              <a:spcAft>
                <a:spcPts val="600"/>
              </a:spcAft>
              <a:buFont typeface="Arial" pitchFamily="34" charset="0"/>
              <a:buChar char="•"/>
            </a:pPr>
            <a:r>
              <a:rPr lang="en-US" dirty="0" smtClean="0">
                <a:latin typeface="Calibri" pitchFamily="34" charset="0"/>
              </a:rPr>
              <a:t>Temperature profiles of the outer layer of the jacket calculated with THEA</a:t>
            </a:r>
            <a:r>
              <a:rPr lang="pl-PL" dirty="0" smtClean="0">
                <a:latin typeface="Calibri" pitchFamily="34" charset="0"/>
              </a:rPr>
              <a:t> </a:t>
            </a:r>
            <a:r>
              <a:rPr lang="en-US" dirty="0" smtClean="0">
                <a:latin typeface="Calibri" pitchFamily="34" charset="0"/>
              </a:rPr>
              <a:t>, using the HTC values derived from the experiment, agreed reasonably well with the readings of the temperature sensors located at the outer surface of the jacket and the heating modules. </a:t>
            </a:r>
            <a:endParaRPr lang="pl-PL" dirty="0" smtClean="0">
              <a:latin typeface="Calibri" pitchFamily="34" charset="0"/>
            </a:endParaRPr>
          </a:p>
          <a:p>
            <a:pPr marL="108000" indent="-108000">
              <a:spcAft>
                <a:spcPts val="600"/>
              </a:spcAft>
              <a:buFont typeface="Arial" pitchFamily="34" charset="0"/>
              <a:buChar char="•"/>
            </a:pPr>
            <a:r>
              <a:rPr lang="en-US" dirty="0" smtClean="0">
                <a:latin typeface="Calibri" pitchFamily="34" charset="0"/>
              </a:rPr>
              <a:t>The </a:t>
            </a:r>
            <a:r>
              <a:rPr lang="en-US" i="1" dirty="0" err="1" smtClean="0">
                <a:latin typeface="Calibri" pitchFamily="34" charset="0"/>
              </a:rPr>
              <a:t>h</a:t>
            </a:r>
            <a:r>
              <a:rPr lang="en-US" i="1" baseline="-25000" dirty="0" err="1" smtClean="0">
                <a:latin typeface="Calibri" pitchFamily="34" charset="0"/>
              </a:rPr>
              <a:t>exp</a:t>
            </a:r>
            <a:r>
              <a:rPr lang="en-US" i="1" baseline="-25000" dirty="0" smtClean="0">
                <a:latin typeface="Calibri" pitchFamily="34" charset="0"/>
              </a:rPr>
              <a:t> </a:t>
            </a:r>
            <a:r>
              <a:rPr lang="en-US" dirty="0" smtClean="0">
                <a:latin typeface="Calibri" pitchFamily="34" charset="0"/>
              </a:rPr>
              <a:t>obtained from our experiment are the effective values in which direct heat transfer from jacket to fluid and indirect heat transfer from jacket to the bundle strands, and then from the strands to the fluid are lumped together.</a:t>
            </a:r>
            <a:endParaRPr lang="pl-PL" dirty="0" smtClean="0">
              <a:latin typeface="Calibri" pitchFamily="34" charset="0"/>
            </a:endParaRPr>
          </a:p>
          <a:p>
            <a:pPr marL="108000" indent="-108000">
              <a:spcAft>
                <a:spcPts val="600"/>
              </a:spcAft>
              <a:buFont typeface="Arial" pitchFamily="34" charset="0"/>
              <a:buChar char="•"/>
            </a:pPr>
            <a:r>
              <a:rPr lang="en-US" dirty="0" smtClean="0">
                <a:latin typeface="Calibri" pitchFamily="34" charset="0"/>
              </a:rPr>
              <a:t>It can be expected that the values of </a:t>
            </a:r>
            <a:r>
              <a:rPr lang="en-US" i="1" dirty="0" err="1" smtClean="0">
                <a:latin typeface="Calibri" pitchFamily="34" charset="0"/>
              </a:rPr>
              <a:t>h</a:t>
            </a:r>
            <a:r>
              <a:rPr lang="en-US" i="1" baseline="-25000" dirty="0" err="1" smtClean="0">
                <a:latin typeface="Calibri" pitchFamily="34" charset="0"/>
              </a:rPr>
              <a:t>exp</a:t>
            </a:r>
            <a:r>
              <a:rPr lang="en-US" dirty="0" smtClean="0">
                <a:latin typeface="Calibri" pitchFamily="34" charset="0"/>
              </a:rPr>
              <a:t> are limited by the additional thermal resistance due to wrappings. Thus, the HTC obtained in our experiment cannot be interpreted as the convective HTC between the fluid and solid cable components. To clarify the role of wrappings in the jacket – fluid heat transfer it would be interesting to perform a similar experiment using a CICC (or a dummy conductor) without wrapping.</a:t>
            </a:r>
            <a:endParaRPr lang="pl-PL" dirty="0" smtClean="0">
              <a:latin typeface="Calibri" pitchFamily="34" charset="0"/>
            </a:endParaRPr>
          </a:p>
          <a:p>
            <a:endParaRPr lang="pl-PL" dirty="0" smtClean="0"/>
          </a:p>
          <a:p>
            <a:endParaRPr lang="pl-P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25</a:t>
            </a:fld>
            <a:endParaRPr lang="en-US"/>
          </a:p>
        </p:txBody>
      </p:sp>
      <p:sp>
        <p:nvSpPr>
          <p:cNvPr id="5" name="Tytuł 1"/>
          <p:cNvSpPr>
            <a:spLocks noGrp="1"/>
          </p:cNvSpPr>
          <p:nvPr>
            <p:ph type="title"/>
          </p:nvPr>
        </p:nvSpPr>
        <p:spPr>
          <a:xfrm>
            <a:off x="1435100" y="2420938"/>
            <a:ext cx="7499350" cy="1143000"/>
          </a:xfrm>
        </p:spPr>
        <p:txBody>
          <a:bodyPr>
            <a:normAutofit fontScale="90000"/>
          </a:bodyPr>
          <a:lstStyle/>
          <a:p>
            <a:pPr algn="ctr">
              <a:lnSpc>
                <a:spcPct val="110000"/>
              </a:lnSpc>
              <a:spcAft>
                <a:spcPts val="0"/>
              </a:spcAft>
              <a:defRPr/>
            </a:pPr>
            <a:r>
              <a:rPr lang="pl-PL" sz="3200" b="1" dirty="0" err="1" smtClean="0">
                <a:solidFill>
                  <a:srgbClr val="002060"/>
                </a:solidFill>
                <a:effectLst/>
              </a:rPr>
              <a:t>Summary</a:t>
            </a:r>
            <a:r>
              <a:rPr lang="pl-PL" sz="3200" b="1" dirty="0" smtClean="0">
                <a:solidFill>
                  <a:srgbClr val="002060"/>
                </a:solidFill>
                <a:effectLst/>
              </a:rPr>
              <a:t> of </a:t>
            </a:r>
            <a:r>
              <a:rPr lang="pl-PL" sz="3200" b="1" dirty="0" err="1" smtClean="0">
                <a:solidFill>
                  <a:srgbClr val="002060"/>
                </a:solidFill>
                <a:effectLst/>
              </a:rPr>
              <a:t>experimental</a:t>
            </a:r>
            <a:r>
              <a:rPr lang="pl-PL" sz="3200" b="1" dirty="0" smtClean="0">
                <a:solidFill>
                  <a:srgbClr val="002060"/>
                </a:solidFill>
                <a:effectLst/>
              </a:rPr>
              <a:t> </a:t>
            </a:r>
            <a:r>
              <a:rPr lang="pl-PL" sz="3200" b="1" dirty="0" err="1" smtClean="0">
                <a:solidFill>
                  <a:srgbClr val="002060"/>
                </a:solidFill>
                <a:effectLst/>
              </a:rPr>
              <a:t>activities</a:t>
            </a:r>
            <a:r>
              <a:rPr lang="pl-PL" sz="3200" b="1" dirty="0" smtClean="0">
                <a:solidFill>
                  <a:srgbClr val="002060"/>
                </a:solidFill>
                <a:effectLst/>
              </a:rPr>
              <a:t/>
            </a:r>
            <a:br>
              <a:rPr lang="pl-PL" sz="3200" b="1" dirty="0" smtClean="0">
                <a:solidFill>
                  <a:srgbClr val="002060"/>
                </a:solidFill>
                <a:effectLst/>
              </a:rPr>
            </a:br>
            <a:r>
              <a:rPr lang="pl-PL" sz="1000" b="1" dirty="0" smtClean="0">
                <a:solidFill>
                  <a:srgbClr val="002060"/>
                </a:solidFill>
                <a:effectLst/>
              </a:rPr>
              <a:t> </a:t>
            </a:r>
            <a:r>
              <a:rPr lang="pl-PL" sz="3600" b="1" dirty="0" smtClean="0">
                <a:solidFill>
                  <a:srgbClr val="002060"/>
                </a:solidFill>
                <a:effectLst/>
              </a:rPr>
              <a:t/>
            </a:r>
            <a:br>
              <a:rPr lang="pl-PL" sz="3600" b="1" dirty="0" smtClean="0">
                <a:solidFill>
                  <a:srgbClr val="002060"/>
                </a:solidFill>
                <a:effectLst/>
              </a:rPr>
            </a:br>
            <a:r>
              <a:rPr lang="en-US" sz="2200" b="1" dirty="0" smtClean="0">
                <a:solidFill>
                  <a:srgbClr val="002060"/>
                </a:solidFill>
                <a:effectLst/>
                <a:latin typeface="Calibri" pitchFamily="34" charset="0"/>
              </a:rPr>
              <a:t>Hydraulic test of the WD8 and WD6 dummy conductors similar to HTS conductors and of the spiral sample</a:t>
            </a:r>
            <a:endParaRPr lang="pl-PL" sz="2200" b="1" dirty="0">
              <a:solidFill>
                <a:srgbClr val="002060"/>
              </a:solidFill>
              <a:effectLst/>
              <a:latin typeface="Calibri"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26</a:t>
            </a:fld>
            <a:endParaRPr lang="en-US"/>
          </a:p>
        </p:txBody>
      </p:sp>
      <p:sp>
        <p:nvSpPr>
          <p:cNvPr id="12" name="Tytuł 1">
            <a:extLst>
              <a:ext uri="{FF2B5EF4-FFF2-40B4-BE49-F238E27FC236}">
                <a16:creationId xmlns:a16="http://schemas.microsoft.com/office/drawing/2014/main" xmlns="" id="{8128471A-5EE5-4782-978A-C4BD5871B9FF}"/>
              </a:ext>
            </a:extLst>
          </p:cNvPr>
          <p:cNvSpPr>
            <a:spLocks noGrp="1" noChangeArrowheads="1"/>
          </p:cNvSpPr>
          <p:nvPr>
            <p:ph type="title"/>
          </p:nvPr>
        </p:nvSpPr>
        <p:spPr bwMode="auto">
          <a:xfrm>
            <a:off x="1187624" y="-18257"/>
            <a:ext cx="7344816" cy="1143001"/>
          </a:xfrm>
        </p:spPr>
        <p:txBody>
          <a:bodyPr vert="horz" wrap="square" lIns="91440" tIns="45720" rIns="91440" bIns="45720" numCol="1" anchorCtr="0" compatLnSpc="1">
            <a:prstTxWarp prst="textNoShape">
              <a:avLst/>
            </a:prstTxWarp>
          </a:bodyPr>
          <a:lstStyle/>
          <a:p>
            <a:pPr>
              <a:defRPr/>
            </a:pPr>
            <a:r>
              <a:rPr lang="pl-PL" sz="3200" b="1" dirty="0" err="1" smtClean="0">
                <a:solidFill>
                  <a:srgbClr val="002060"/>
                </a:solidFill>
                <a:effectLst/>
              </a:rPr>
              <a:t>Goal</a:t>
            </a:r>
            <a:r>
              <a:rPr lang="pl-PL" sz="3200" b="1" dirty="0" smtClean="0">
                <a:solidFill>
                  <a:srgbClr val="002060"/>
                </a:solidFill>
                <a:effectLst/>
              </a:rPr>
              <a:t> of </a:t>
            </a:r>
            <a:r>
              <a:rPr lang="pl-PL" sz="3200" b="1" dirty="0" err="1" smtClean="0">
                <a:solidFill>
                  <a:srgbClr val="002060"/>
                </a:solidFill>
                <a:effectLst/>
              </a:rPr>
              <a:t>the</a:t>
            </a:r>
            <a:r>
              <a:rPr lang="pl-PL" sz="3200" b="1" dirty="0" smtClean="0">
                <a:solidFill>
                  <a:srgbClr val="002060"/>
                </a:solidFill>
                <a:effectLst/>
              </a:rPr>
              <a:t> </a:t>
            </a:r>
            <a:r>
              <a:rPr lang="pl-PL" sz="3200" b="1" dirty="0" err="1" smtClean="0">
                <a:solidFill>
                  <a:srgbClr val="002060"/>
                </a:solidFill>
                <a:effectLst/>
              </a:rPr>
              <a:t>work</a:t>
            </a:r>
            <a:endParaRPr lang="pl-PL" sz="3200" dirty="0">
              <a:solidFill>
                <a:srgbClr val="002060"/>
              </a:solidFill>
              <a:effectLst/>
            </a:endParaRPr>
          </a:p>
        </p:txBody>
      </p:sp>
      <p:sp>
        <p:nvSpPr>
          <p:cNvPr id="13" name="Symbol zastępczy zawartości 2">
            <a:extLst>
              <a:ext uri="{FF2B5EF4-FFF2-40B4-BE49-F238E27FC236}">
                <a16:creationId xmlns:a16="http://schemas.microsoft.com/office/drawing/2014/main" xmlns="" id="{E74C61BA-B44F-4789-B6E6-D51D7FDE40BB}"/>
              </a:ext>
            </a:extLst>
          </p:cNvPr>
          <p:cNvSpPr>
            <a:spLocks noGrp="1"/>
          </p:cNvSpPr>
          <p:nvPr>
            <p:ph idx="1"/>
          </p:nvPr>
        </p:nvSpPr>
        <p:spPr>
          <a:xfrm>
            <a:off x="1249114" y="1052736"/>
            <a:ext cx="4691038" cy="5112568"/>
          </a:xfrm>
        </p:spPr>
        <p:txBody>
          <a:bodyPr/>
          <a:lstStyle/>
          <a:p>
            <a:pPr marL="324000" indent="-324000" eaLnBrk="1" hangingPunct="1">
              <a:spcBef>
                <a:spcPts val="900"/>
              </a:spcBef>
              <a:spcAft>
                <a:spcPts val="0"/>
              </a:spcAft>
              <a:defRPr/>
            </a:pPr>
            <a:r>
              <a:rPr lang="pl-PL" altLang="ja-JP" sz="2000" dirty="0" err="1" smtClean="0">
                <a:latin typeface="Calibri"/>
              </a:rPr>
              <a:t>Four</a:t>
            </a:r>
            <a:r>
              <a:rPr lang="en-GB" altLang="ja-JP" sz="2000" dirty="0" smtClean="0">
                <a:latin typeface="Calibri"/>
              </a:rPr>
              <a:t> dedicated short samples, namely</a:t>
            </a:r>
            <a:r>
              <a:rPr lang="pl-PL" altLang="ja-JP" sz="2000" dirty="0" smtClean="0">
                <a:latin typeface="Calibri"/>
              </a:rPr>
              <a:t>:   </a:t>
            </a:r>
            <a:r>
              <a:rPr lang="en-GB" altLang="ja-JP" sz="2000" dirty="0" smtClean="0">
                <a:latin typeface="Calibri"/>
              </a:rPr>
              <a:t>3 dummy conductors with the layout similar to the DEMO HTS or WD conductors </a:t>
            </a:r>
            <a:r>
              <a:rPr lang="pl-PL" altLang="ja-JP" sz="2000" dirty="0" smtClean="0">
                <a:latin typeface="Calibri"/>
              </a:rPr>
              <a:t>(</a:t>
            </a:r>
            <a:r>
              <a:rPr lang="pl-PL" altLang="ja-JP" sz="2000" dirty="0" err="1" smtClean="0">
                <a:latin typeface="Calibri"/>
              </a:rPr>
              <a:t>Option</a:t>
            </a:r>
            <a:r>
              <a:rPr lang="pl-PL" altLang="ja-JP" sz="2000" dirty="0" smtClean="0">
                <a:latin typeface="Calibri"/>
              </a:rPr>
              <a:t> 1 and 2) </a:t>
            </a:r>
            <a:r>
              <a:rPr lang="en-GB" altLang="ja-JP" sz="2000" dirty="0" smtClean="0">
                <a:latin typeface="Calibri"/>
              </a:rPr>
              <a:t>and a small spiral-walled pipe, have been prepared and tested for pressure drop using </a:t>
            </a:r>
            <a:r>
              <a:rPr lang="en-GB" altLang="ja-JP" sz="2000" dirty="0" err="1" smtClean="0">
                <a:latin typeface="Calibri"/>
              </a:rPr>
              <a:t>demineralized</a:t>
            </a:r>
            <a:r>
              <a:rPr lang="en-GB" altLang="ja-JP" sz="2000" dirty="0" smtClean="0">
                <a:latin typeface="Calibri"/>
              </a:rPr>
              <a:t> water at different temperatures. </a:t>
            </a:r>
          </a:p>
          <a:p>
            <a:pPr marL="324000" indent="-324000" eaLnBrk="1" hangingPunct="1">
              <a:spcBef>
                <a:spcPts val="900"/>
              </a:spcBef>
              <a:spcAft>
                <a:spcPts val="0"/>
              </a:spcAft>
              <a:defRPr/>
            </a:pPr>
            <a:r>
              <a:rPr lang="pl-PL" altLang="ja-JP" sz="2000" dirty="0" err="1" smtClean="0">
                <a:latin typeface="Calibri"/>
              </a:rPr>
              <a:t>The</a:t>
            </a:r>
            <a:r>
              <a:rPr lang="pl-PL" altLang="ja-JP" sz="2000" dirty="0" smtClean="0">
                <a:latin typeface="Calibri"/>
              </a:rPr>
              <a:t> </a:t>
            </a:r>
            <a:r>
              <a:rPr lang="en-GB" altLang="ja-JP" sz="2000" dirty="0" smtClean="0">
                <a:latin typeface="Calibri"/>
              </a:rPr>
              <a:t>results of the</a:t>
            </a:r>
            <a:r>
              <a:rPr lang="pl-PL" altLang="ja-JP" sz="2000" dirty="0" smtClean="0">
                <a:latin typeface="Calibri"/>
              </a:rPr>
              <a:t> </a:t>
            </a:r>
            <a:r>
              <a:rPr lang="pl-PL" altLang="ja-JP" sz="2000" dirty="0" err="1" smtClean="0">
                <a:latin typeface="Calibri"/>
              </a:rPr>
              <a:t>performed</a:t>
            </a:r>
            <a:r>
              <a:rPr lang="pl-PL" altLang="ja-JP" sz="2000" dirty="0" smtClean="0">
                <a:latin typeface="Calibri"/>
              </a:rPr>
              <a:t> </a:t>
            </a:r>
            <a:r>
              <a:rPr lang="en-GB" altLang="ja-JP" sz="2000" dirty="0" smtClean="0">
                <a:latin typeface="Calibri"/>
              </a:rPr>
              <a:t> hydraulic tests </a:t>
            </a:r>
            <a:r>
              <a:rPr lang="pl-PL" altLang="ja-JP" sz="2000" dirty="0" err="1" smtClean="0">
                <a:latin typeface="Calibri"/>
              </a:rPr>
              <a:t>were</a:t>
            </a:r>
            <a:r>
              <a:rPr lang="pl-PL" altLang="ja-JP" sz="2000" dirty="0" smtClean="0">
                <a:latin typeface="Calibri"/>
              </a:rPr>
              <a:t> </a:t>
            </a:r>
            <a:r>
              <a:rPr lang="pl-PL" altLang="ja-JP" sz="2000" dirty="0" err="1" smtClean="0">
                <a:latin typeface="Calibri"/>
              </a:rPr>
              <a:t>used</a:t>
            </a:r>
            <a:r>
              <a:rPr lang="pl-PL" altLang="ja-JP" sz="2000" dirty="0" smtClean="0">
                <a:latin typeface="Calibri"/>
              </a:rPr>
              <a:t> to</a:t>
            </a:r>
            <a:r>
              <a:rPr lang="en-GB" altLang="ja-JP" sz="2000" dirty="0" smtClean="0">
                <a:latin typeface="Calibri"/>
              </a:rPr>
              <a:t> develop experimental friction factor correlations for the considered ducts in the EU DEMO relevant Re range</a:t>
            </a:r>
            <a:r>
              <a:rPr lang="pl-PL" altLang="ja-JP" sz="2000" dirty="0" smtClean="0">
                <a:latin typeface="Calibri"/>
              </a:rPr>
              <a:t>, </a:t>
            </a:r>
            <a:r>
              <a:rPr lang="pl-PL" altLang="ja-JP" sz="2000" dirty="0" err="1" smtClean="0">
                <a:latin typeface="Calibri"/>
              </a:rPr>
              <a:t>which</a:t>
            </a:r>
            <a:r>
              <a:rPr lang="pl-PL" altLang="ja-JP" sz="2000" dirty="0" smtClean="0">
                <a:latin typeface="Calibri"/>
              </a:rPr>
              <a:t> </a:t>
            </a:r>
            <a:r>
              <a:rPr lang="pl-PL" altLang="ja-JP" sz="2000" dirty="0" err="1" smtClean="0">
                <a:latin typeface="Calibri"/>
              </a:rPr>
              <a:t>could</a:t>
            </a:r>
            <a:r>
              <a:rPr lang="en-GB" altLang="ja-JP" sz="2000" dirty="0" smtClean="0">
                <a:latin typeface="Calibri"/>
              </a:rPr>
              <a:t> be utilized in future thermal-hydraulic studies of the DEMO coils or WD.</a:t>
            </a:r>
          </a:p>
          <a:p>
            <a:pPr marL="324000" indent="-324000" eaLnBrk="1" hangingPunct="1">
              <a:spcAft>
                <a:spcPts val="0"/>
              </a:spcAft>
              <a:defRPr/>
            </a:pPr>
            <a:endParaRPr lang="pl-PL" altLang="ja-JP" sz="2000" dirty="0" smtClean="0">
              <a:latin typeface="Calibri"/>
            </a:endParaRPr>
          </a:p>
          <a:p>
            <a:pPr marL="324000" indent="-324000" eaLnBrk="1" hangingPunct="1">
              <a:spcAft>
                <a:spcPts val="0"/>
              </a:spcAft>
              <a:defRPr/>
            </a:pPr>
            <a:endParaRPr lang="pl-PL" altLang="ja-JP" sz="2000" dirty="0" smtClean="0">
              <a:latin typeface="Calibri"/>
            </a:endParaRPr>
          </a:p>
        </p:txBody>
      </p:sp>
      <p:pic>
        <p:nvPicPr>
          <p:cNvPr id="14" name="Obraz 13" descr="20190708_154239.jpg"/>
          <p:cNvPicPr>
            <a:picLocks noChangeAspect="1"/>
          </p:cNvPicPr>
          <p:nvPr/>
        </p:nvPicPr>
        <p:blipFill>
          <a:blip r:embed="rId2" cstate="print"/>
          <a:srcRect l="15225" t="1722" r="7889"/>
          <a:stretch>
            <a:fillRect/>
          </a:stretch>
        </p:blipFill>
        <p:spPr>
          <a:xfrm>
            <a:off x="5485138" y="1777599"/>
            <a:ext cx="4199430" cy="3019553"/>
          </a:xfrm>
          <a:prstGeom prst="rect">
            <a:avLst/>
          </a:prstGeom>
          <a:scene3d>
            <a:camera prst="orthographicFront">
              <a:rot lat="0" lon="0" rev="16200000"/>
            </a:camera>
            <a:lightRig rig="threePt" dir="t"/>
          </a:scene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27</a:t>
            </a:fld>
            <a:endParaRPr lang="en-US"/>
          </a:p>
        </p:txBody>
      </p:sp>
      <p:sp>
        <p:nvSpPr>
          <p:cNvPr id="7" name="Symbol zastępczy zawartości 2"/>
          <p:cNvSpPr>
            <a:spLocks noGrp="1"/>
          </p:cNvSpPr>
          <p:nvPr>
            <p:ph idx="1"/>
          </p:nvPr>
        </p:nvSpPr>
        <p:spPr>
          <a:xfrm>
            <a:off x="1259632" y="1484784"/>
            <a:ext cx="7884368" cy="4152528"/>
          </a:xfrm>
        </p:spPr>
        <p:txBody>
          <a:bodyPr/>
          <a:lstStyle/>
          <a:p>
            <a:r>
              <a:rPr lang="de-DE" sz="2000" dirty="0" err="1" smtClean="0">
                <a:latin typeface="Calibri" pitchFamily="34" charset="0"/>
              </a:rPr>
              <a:t>classical</a:t>
            </a:r>
            <a:r>
              <a:rPr lang="de-DE" sz="2000" dirty="0" smtClean="0">
                <a:latin typeface="Calibri" pitchFamily="34" charset="0"/>
              </a:rPr>
              <a:t> </a:t>
            </a:r>
            <a:r>
              <a:rPr lang="de-DE" sz="2000" dirty="0" err="1" smtClean="0">
                <a:latin typeface="Calibri" pitchFamily="34" charset="0"/>
              </a:rPr>
              <a:t>correlation</a:t>
            </a:r>
            <a:r>
              <a:rPr lang="de-DE" sz="2000" dirty="0" smtClean="0">
                <a:latin typeface="Calibri" pitchFamily="34" charset="0"/>
              </a:rPr>
              <a:t> </a:t>
            </a:r>
            <a:r>
              <a:rPr lang="de-DE" sz="2000" dirty="0" err="1" smtClean="0">
                <a:latin typeface="Calibri" pitchFamily="34" charset="0"/>
              </a:rPr>
              <a:t>for</a:t>
            </a:r>
            <a:r>
              <a:rPr lang="de-DE" sz="2000" dirty="0" smtClean="0">
                <a:latin typeface="Calibri" pitchFamily="34" charset="0"/>
              </a:rPr>
              <a:t> laminar </a:t>
            </a:r>
            <a:r>
              <a:rPr lang="de-DE" sz="2000" dirty="0" err="1" smtClean="0">
                <a:latin typeface="Calibri" pitchFamily="34" charset="0"/>
              </a:rPr>
              <a:t>flow</a:t>
            </a:r>
            <a:r>
              <a:rPr lang="de-DE" sz="2000" dirty="0" smtClean="0">
                <a:latin typeface="Calibri" pitchFamily="34" charset="0"/>
              </a:rPr>
              <a:t> in </a:t>
            </a:r>
            <a:r>
              <a:rPr lang="pl-PL" sz="2000" dirty="0" smtClean="0">
                <a:latin typeface="Calibri" pitchFamily="34" charset="0"/>
              </a:rPr>
              <a:t>a </a:t>
            </a:r>
            <a:r>
              <a:rPr lang="pl-PL" sz="2000" dirty="0" err="1" smtClean="0">
                <a:latin typeface="Calibri" pitchFamily="34" charset="0"/>
              </a:rPr>
              <a:t>smooth</a:t>
            </a:r>
            <a:r>
              <a:rPr lang="pl-PL" sz="2000" dirty="0" smtClean="0">
                <a:latin typeface="Calibri" pitchFamily="34" charset="0"/>
              </a:rPr>
              <a:t> </a:t>
            </a:r>
            <a:r>
              <a:rPr lang="de-DE" sz="2000" dirty="0" err="1" smtClean="0">
                <a:latin typeface="Calibri" pitchFamily="34" charset="0"/>
              </a:rPr>
              <a:t>equilateral-triangle</a:t>
            </a:r>
            <a:r>
              <a:rPr lang="de-DE" sz="2000" dirty="0" smtClean="0">
                <a:latin typeface="Calibri" pitchFamily="34" charset="0"/>
              </a:rPr>
              <a:t> </a:t>
            </a:r>
            <a:r>
              <a:rPr lang="de-DE" sz="2000" dirty="0" err="1" smtClean="0">
                <a:latin typeface="Calibri" pitchFamily="34" charset="0"/>
              </a:rPr>
              <a:t>duct</a:t>
            </a:r>
            <a:endParaRPr lang="pl-PL" sz="2000" dirty="0" smtClean="0">
              <a:latin typeface="Calibri" pitchFamily="34" charset="0"/>
            </a:endParaRPr>
          </a:p>
          <a:p>
            <a:endParaRPr lang="pl-PL" sz="1800" dirty="0" smtClean="0">
              <a:latin typeface="Calibri" pitchFamily="34" charset="0"/>
            </a:endParaRPr>
          </a:p>
          <a:p>
            <a:pPr>
              <a:spcBef>
                <a:spcPts val="1800"/>
              </a:spcBef>
            </a:pPr>
            <a:r>
              <a:rPr lang="pl-PL" sz="2000" dirty="0" err="1" smtClean="0">
                <a:latin typeface="Calibri" pitchFamily="34" charset="0"/>
              </a:rPr>
              <a:t>classical</a:t>
            </a:r>
            <a:r>
              <a:rPr lang="pl-PL" sz="2000" dirty="0" smtClean="0">
                <a:latin typeface="Calibri" pitchFamily="34" charset="0"/>
              </a:rPr>
              <a:t> </a:t>
            </a:r>
            <a:r>
              <a:rPr lang="de-DE" sz="2000" dirty="0" err="1" smtClean="0">
                <a:latin typeface="Calibri" pitchFamily="34" charset="0"/>
              </a:rPr>
              <a:t>Bhatti</a:t>
            </a:r>
            <a:r>
              <a:rPr lang="de-DE" sz="2000" dirty="0" smtClean="0">
                <a:latin typeface="Calibri" pitchFamily="34" charset="0"/>
              </a:rPr>
              <a:t>-Shah </a:t>
            </a:r>
            <a:r>
              <a:rPr lang="de-DE" sz="2000" dirty="0" err="1" smtClean="0">
                <a:latin typeface="Calibri" pitchFamily="34" charset="0"/>
              </a:rPr>
              <a:t>correlation</a:t>
            </a:r>
            <a:r>
              <a:rPr lang="de-DE" sz="2000" dirty="0" smtClean="0">
                <a:latin typeface="Calibri" pitchFamily="34" charset="0"/>
              </a:rPr>
              <a:t> </a:t>
            </a:r>
            <a:r>
              <a:rPr lang="de-DE" sz="2000" dirty="0" err="1" smtClean="0">
                <a:latin typeface="Calibri" pitchFamily="34" charset="0"/>
              </a:rPr>
              <a:t>for</a:t>
            </a:r>
            <a:r>
              <a:rPr lang="de-DE" sz="2000" dirty="0" smtClean="0">
                <a:latin typeface="Calibri" pitchFamily="34" charset="0"/>
              </a:rPr>
              <a:t> </a:t>
            </a:r>
            <a:r>
              <a:rPr lang="de-DE" sz="2000" dirty="0" err="1" smtClean="0">
                <a:latin typeface="Calibri" pitchFamily="34" charset="0"/>
              </a:rPr>
              <a:t>the</a:t>
            </a:r>
            <a:r>
              <a:rPr lang="de-DE" sz="2000" dirty="0" smtClean="0">
                <a:latin typeface="Calibri" pitchFamily="34" charset="0"/>
              </a:rPr>
              <a:t> </a:t>
            </a:r>
            <a:r>
              <a:rPr lang="de-DE" sz="2000" dirty="0" err="1" smtClean="0">
                <a:latin typeface="Calibri" pitchFamily="34" charset="0"/>
              </a:rPr>
              <a:t>transition</a:t>
            </a:r>
            <a:r>
              <a:rPr lang="de-DE" sz="2000" dirty="0" smtClean="0">
                <a:latin typeface="Calibri" pitchFamily="34" charset="0"/>
              </a:rPr>
              <a:t> </a:t>
            </a:r>
            <a:r>
              <a:rPr lang="de-DE" sz="2000" dirty="0" err="1" smtClean="0">
                <a:latin typeface="Calibri" pitchFamily="34" charset="0"/>
              </a:rPr>
              <a:t>and</a:t>
            </a:r>
            <a:r>
              <a:rPr lang="de-DE" sz="2000" dirty="0" smtClean="0">
                <a:latin typeface="Calibri" pitchFamily="34" charset="0"/>
              </a:rPr>
              <a:t> turbulent </a:t>
            </a:r>
            <a:r>
              <a:rPr lang="de-DE" sz="2000" dirty="0" err="1" smtClean="0">
                <a:latin typeface="Calibri" pitchFamily="34" charset="0"/>
              </a:rPr>
              <a:t>flow</a:t>
            </a:r>
            <a:r>
              <a:rPr lang="de-DE" sz="2000" dirty="0" smtClean="0">
                <a:latin typeface="Calibri" pitchFamily="34" charset="0"/>
              </a:rPr>
              <a:t> in smooth </a:t>
            </a:r>
            <a:r>
              <a:rPr lang="de-DE" sz="2000" dirty="0" err="1" smtClean="0">
                <a:latin typeface="Calibri" pitchFamily="34" charset="0"/>
              </a:rPr>
              <a:t>circular</a:t>
            </a:r>
            <a:r>
              <a:rPr lang="de-DE" sz="2000" dirty="0" smtClean="0">
                <a:latin typeface="Calibri" pitchFamily="34" charset="0"/>
              </a:rPr>
              <a:t> </a:t>
            </a:r>
            <a:r>
              <a:rPr lang="de-DE" sz="2000" dirty="0" err="1" smtClean="0">
                <a:latin typeface="Calibri" pitchFamily="34" charset="0"/>
              </a:rPr>
              <a:t>and</a:t>
            </a:r>
            <a:r>
              <a:rPr lang="de-DE" sz="2000" dirty="0" smtClean="0">
                <a:latin typeface="Calibri" pitchFamily="34" charset="0"/>
              </a:rPr>
              <a:t> non-</a:t>
            </a:r>
            <a:r>
              <a:rPr lang="de-DE" sz="2000" dirty="0" err="1" smtClean="0">
                <a:latin typeface="Calibri" pitchFamily="34" charset="0"/>
              </a:rPr>
              <a:t>circular</a:t>
            </a:r>
            <a:r>
              <a:rPr lang="de-DE" sz="2000" dirty="0" smtClean="0">
                <a:latin typeface="Calibri" pitchFamily="34" charset="0"/>
              </a:rPr>
              <a:t> </a:t>
            </a:r>
            <a:r>
              <a:rPr lang="de-DE" sz="2000" dirty="0" err="1" smtClean="0">
                <a:latin typeface="Calibri" pitchFamily="34" charset="0"/>
              </a:rPr>
              <a:t>ducts</a:t>
            </a:r>
            <a:endParaRPr lang="pl-PL" sz="2000" dirty="0" smtClean="0">
              <a:latin typeface="Calibri" pitchFamily="34" charset="0"/>
            </a:endParaRPr>
          </a:p>
          <a:p>
            <a:endParaRPr lang="pl-PL" sz="2000" dirty="0" smtClean="0">
              <a:latin typeface="Calibri" pitchFamily="34" charset="0"/>
            </a:endParaRPr>
          </a:p>
          <a:p>
            <a:pPr>
              <a:spcBef>
                <a:spcPts val="4200"/>
              </a:spcBef>
            </a:pPr>
            <a:r>
              <a:rPr lang="en-US" sz="2000" dirty="0" smtClean="0">
                <a:latin typeface="Calibri" pitchFamily="34" charset="0"/>
              </a:rPr>
              <a:t>correlation developed for the EURATOM LCT conductor</a:t>
            </a:r>
            <a:r>
              <a:rPr lang="pl-PL" sz="2000" dirty="0" smtClean="0">
                <a:latin typeface="Calibri" pitchFamily="34" charset="0"/>
              </a:rPr>
              <a:t>, </a:t>
            </a:r>
            <a:r>
              <a:rPr lang="pl-PL" sz="2000" dirty="0" err="1" smtClean="0">
                <a:latin typeface="Calibri" pitchFamily="34" charset="0"/>
              </a:rPr>
              <a:t>which</a:t>
            </a:r>
            <a:r>
              <a:rPr lang="pl-PL" sz="2000" dirty="0" smtClean="0">
                <a:latin typeface="Calibri" pitchFamily="34" charset="0"/>
              </a:rPr>
              <a:t> </a:t>
            </a:r>
            <a:r>
              <a:rPr lang="pl-PL" sz="2000" dirty="0" err="1" smtClean="0">
                <a:latin typeface="Calibri" pitchFamily="34" charset="0"/>
              </a:rPr>
              <a:t>is</a:t>
            </a:r>
            <a:r>
              <a:rPr lang="pl-PL" sz="2000" dirty="0" smtClean="0">
                <a:latin typeface="Calibri" pitchFamily="34" charset="0"/>
              </a:rPr>
              <a:t> </a:t>
            </a:r>
            <a:r>
              <a:rPr lang="pl-PL" sz="2000" dirty="0" err="1" smtClean="0">
                <a:latin typeface="Calibri" pitchFamily="34" charset="0"/>
              </a:rPr>
              <a:t>currently</a:t>
            </a:r>
            <a:r>
              <a:rPr lang="pl-PL" sz="2000" dirty="0" smtClean="0">
                <a:latin typeface="Calibri" pitchFamily="34" charset="0"/>
              </a:rPr>
              <a:t> </a:t>
            </a:r>
            <a:r>
              <a:rPr lang="en-US" sz="2000" dirty="0" smtClean="0">
                <a:latin typeface="Calibri" pitchFamily="34" charset="0"/>
              </a:rPr>
              <a:t>used in thermal-hydraulic analyses of </a:t>
            </a:r>
            <a:r>
              <a:rPr lang="pl-PL" sz="2000" dirty="0" err="1" smtClean="0">
                <a:latin typeface="Calibri" pitchFamily="34" charset="0"/>
              </a:rPr>
              <a:t>the</a:t>
            </a:r>
            <a:r>
              <a:rPr lang="pl-PL" sz="2000" dirty="0" smtClean="0">
                <a:latin typeface="Calibri" pitchFamily="34" charset="0"/>
              </a:rPr>
              <a:t> </a:t>
            </a:r>
            <a:r>
              <a:rPr lang="en-US" sz="2000" dirty="0" smtClean="0">
                <a:latin typeface="Calibri" pitchFamily="34" charset="0"/>
              </a:rPr>
              <a:t>HTS conductors designed for the </a:t>
            </a:r>
            <a:r>
              <a:rPr lang="pl-PL" sz="2000" dirty="0" smtClean="0">
                <a:latin typeface="Calibri" pitchFamily="34" charset="0"/>
              </a:rPr>
              <a:t>EU </a:t>
            </a:r>
            <a:r>
              <a:rPr lang="en-US" sz="2000" dirty="0" smtClean="0">
                <a:latin typeface="Calibri" pitchFamily="34" charset="0"/>
              </a:rPr>
              <a:t>DEMO TF and CS </a:t>
            </a:r>
            <a:r>
              <a:rPr lang="pl-PL" sz="2000" dirty="0" err="1" smtClean="0">
                <a:latin typeface="Calibri" pitchFamily="34" charset="0"/>
              </a:rPr>
              <a:t>coils</a:t>
            </a:r>
            <a:endParaRPr lang="pl-PL" sz="2000" dirty="0" smtClean="0"/>
          </a:p>
          <a:p>
            <a:pPr>
              <a:spcBef>
                <a:spcPts val="4800"/>
              </a:spcBef>
            </a:pPr>
            <a:endParaRPr lang="pl-PL" sz="2000" dirty="0" smtClean="0">
              <a:latin typeface="Calibri" pitchFamily="34" charset="0"/>
            </a:endParaRPr>
          </a:p>
          <a:p>
            <a:pPr>
              <a:buNone/>
            </a:pPr>
            <a:endParaRPr lang="pl-PL" sz="1800" dirty="0">
              <a:latin typeface="Calibri" pitchFamily="34" charset="0"/>
            </a:endParaRPr>
          </a:p>
        </p:txBody>
      </p:sp>
      <p:sp>
        <p:nvSpPr>
          <p:cNvPr id="8" name="Symbol zastępczy numeru slajdu 3"/>
          <p:cNvSpPr txBox="1">
            <a:spLocks/>
          </p:cNvSpPr>
          <p:nvPr/>
        </p:nvSpPr>
        <p:spPr>
          <a:xfrm>
            <a:off x="8613775" y="6305550"/>
            <a:ext cx="457200" cy="476250"/>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1C84A847-8F44-4DE6-AF1C-1625779D8676}" type="slidenum">
              <a:rPr kumimoji="0" lang="en-US" altLang="pl-PL" sz="12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altLang="pl-PL" sz="1200" b="0" i="0" u="none" strike="noStrike" kern="1200" cap="none" spc="0" normalizeH="0" baseline="0" noProof="0">
              <a:ln>
                <a:noFill/>
              </a:ln>
              <a:solidFill>
                <a:schemeClr val="bg2">
                  <a:shade val="50000"/>
                  <a:satMod val="200000"/>
                </a:schemeClr>
              </a:solidFill>
              <a:effectLst/>
              <a:uLnTx/>
              <a:uFillTx/>
              <a:latin typeface="+mn-lt"/>
              <a:ea typeface="+mn-ea"/>
              <a:cs typeface="+mn-cs"/>
            </a:endParaRPr>
          </a:p>
        </p:txBody>
      </p:sp>
      <p:sp>
        <p:nvSpPr>
          <p:cNvPr id="9" name="Prostokąt 8"/>
          <p:cNvSpPr/>
          <p:nvPr/>
        </p:nvSpPr>
        <p:spPr>
          <a:xfrm>
            <a:off x="1187624" y="188640"/>
            <a:ext cx="7956376" cy="584775"/>
          </a:xfrm>
          <a:prstGeom prst="rect">
            <a:avLst/>
          </a:prstGeom>
        </p:spPr>
        <p:txBody>
          <a:bodyPr wrap="square">
            <a:spAutoFit/>
          </a:bodyPr>
          <a:lstStyle/>
          <a:p>
            <a:r>
              <a:rPr lang="pl-PL" sz="3200" b="1" dirty="0" err="1" smtClean="0">
                <a:solidFill>
                  <a:srgbClr val="002060"/>
                </a:solidFill>
                <a:latin typeface="Calibri" pitchFamily="34" charset="0"/>
              </a:rPr>
              <a:t>Fanning</a:t>
            </a:r>
            <a:r>
              <a:rPr lang="pl-PL" sz="3200" b="1" dirty="0" smtClean="0">
                <a:solidFill>
                  <a:srgbClr val="002060"/>
                </a:solidFill>
                <a:latin typeface="Calibri" pitchFamily="34" charset="0"/>
              </a:rPr>
              <a:t> </a:t>
            </a:r>
            <a:r>
              <a:rPr lang="pl-PL" sz="3200" b="1" dirty="0" err="1" smtClean="0">
                <a:solidFill>
                  <a:srgbClr val="002060"/>
                </a:solidFill>
                <a:latin typeface="Calibri" pitchFamily="34" charset="0"/>
              </a:rPr>
              <a:t>friction</a:t>
            </a:r>
            <a:r>
              <a:rPr lang="pl-PL" sz="3200" b="1" dirty="0" smtClean="0">
                <a:solidFill>
                  <a:srgbClr val="002060"/>
                </a:solidFill>
                <a:latin typeface="Calibri" pitchFamily="34" charset="0"/>
              </a:rPr>
              <a:t> </a:t>
            </a:r>
            <a:r>
              <a:rPr lang="pl-PL" sz="3200" b="1" dirty="0" err="1" smtClean="0">
                <a:solidFill>
                  <a:srgbClr val="002060"/>
                </a:solidFill>
                <a:latin typeface="Calibri" pitchFamily="34" charset="0"/>
              </a:rPr>
              <a:t>factor</a:t>
            </a:r>
            <a:r>
              <a:rPr lang="pl-PL" sz="3200" b="1" dirty="0" smtClean="0">
                <a:solidFill>
                  <a:srgbClr val="002060"/>
                </a:solidFill>
                <a:latin typeface="Calibri" pitchFamily="34" charset="0"/>
              </a:rPr>
              <a:t> </a:t>
            </a:r>
            <a:r>
              <a:rPr lang="pl-PL" sz="3200" b="1" dirty="0" err="1" smtClean="0">
                <a:solidFill>
                  <a:srgbClr val="002060"/>
                </a:solidFill>
                <a:latin typeface="Calibri" pitchFamily="34" charset="0"/>
              </a:rPr>
              <a:t>correlations</a:t>
            </a:r>
            <a:r>
              <a:rPr lang="pl-PL" sz="3200" b="1" dirty="0" smtClean="0">
                <a:solidFill>
                  <a:srgbClr val="002060"/>
                </a:solidFill>
                <a:latin typeface="Calibri" pitchFamily="34" charset="0"/>
              </a:rPr>
              <a:t> (I) </a:t>
            </a:r>
            <a:endParaRPr lang="pl-PL" sz="3200" dirty="0"/>
          </a:p>
        </p:txBody>
      </p:sp>
      <p:sp>
        <p:nvSpPr>
          <p:cNvPr id="10" name="pole tekstowe 9"/>
          <p:cNvSpPr txBox="1"/>
          <p:nvPr/>
        </p:nvSpPr>
        <p:spPr>
          <a:xfrm>
            <a:off x="1187624" y="838453"/>
            <a:ext cx="7488832" cy="707886"/>
          </a:xfrm>
          <a:prstGeom prst="rect">
            <a:avLst/>
          </a:prstGeom>
          <a:noFill/>
        </p:spPr>
        <p:txBody>
          <a:bodyPr wrap="square" rtlCol="0">
            <a:spAutoFit/>
          </a:bodyPr>
          <a:lstStyle/>
          <a:p>
            <a:r>
              <a:rPr lang="de-DE" sz="2000" dirty="0" smtClean="0">
                <a:latin typeface="Calibri" pitchFamily="34" charset="0"/>
              </a:rPr>
              <a:t>The experimental</a:t>
            </a:r>
            <a:r>
              <a:rPr lang="pl-PL" sz="2000" dirty="0" smtClean="0">
                <a:latin typeface="Calibri" pitchFamily="34" charset="0"/>
              </a:rPr>
              <a:t> </a:t>
            </a:r>
            <a:r>
              <a:rPr lang="de-DE" sz="2000" dirty="0" err="1" smtClean="0">
                <a:latin typeface="Calibri" pitchFamily="34" charset="0"/>
              </a:rPr>
              <a:t>friction</a:t>
            </a:r>
            <a:r>
              <a:rPr lang="de-DE" sz="2000" dirty="0" smtClean="0">
                <a:latin typeface="Calibri" pitchFamily="34" charset="0"/>
              </a:rPr>
              <a:t> </a:t>
            </a:r>
            <a:r>
              <a:rPr lang="de-DE" sz="2000" dirty="0" err="1" smtClean="0">
                <a:latin typeface="Calibri" pitchFamily="34" charset="0"/>
              </a:rPr>
              <a:t>factors</a:t>
            </a:r>
            <a:r>
              <a:rPr lang="de-DE" sz="2000" dirty="0" smtClean="0">
                <a:latin typeface="Calibri" pitchFamily="34" charset="0"/>
              </a:rPr>
              <a:t> </a:t>
            </a:r>
            <a:r>
              <a:rPr lang="de-DE" sz="2000" dirty="0" err="1" smtClean="0">
                <a:latin typeface="Calibri" pitchFamily="34" charset="0"/>
              </a:rPr>
              <a:t>of</a:t>
            </a:r>
            <a:r>
              <a:rPr lang="de-DE"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a:t>
            </a:r>
            <a:r>
              <a:rPr lang="de-DE" sz="2000" b="1" dirty="0" err="1" smtClean="0">
                <a:solidFill>
                  <a:srgbClr val="0000FF"/>
                </a:solidFill>
                <a:latin typeface="Calibri" pitchFamily="34" charset="0"/>
              </a:rPr>
              <a:t>dummy</a:t>
            </a:r>
            <a:r>
              <a:rPr lang="de-DE" sz="2000" b="1" dirty="0" smtClean="0">
                <a:solidFill>
                  <a:srgbClr val="0000FF"/>
                </a:solidFill>
                <a:latin typeface="Calibri" pitchFamily="34" charset="0"/>
              </a:rPr>
              <a:t> </a:t>
            </a:r>
            <a:r>
              <a:rPr lang="de-DE" sz="2000" b="1" dirty="0" err="1" smtClean="0">
                <a:solidFill>
                  <a:srgbClr val="0000FF"/>
                </a:solidFill>
                <a:latin typeface="Calibri" pitchFamily="34" charset="0"/>
              </a:rPr>
              <a:t>conductors</a:t>
            </a:r>
            <a:r>
              <a:rPr lang="de-DE" sz="2000" b="1" dirty="0" smtClean="0">
                <a:solidFill>
                  <a:srgbClr val="0000FF"/>
                </a:solidFill>
                <a:latin typeface="Calibri" pitchFamily="34" charset="0"/>
              </a:rPr>
              <a:t> </a:t>
            </a:r>
            <a:r>
              <a:rPr lang="pl-PL" sz="2000" dirty="0" err="1" smtClean="0">
                <a:latin typeface="Calibri" pitchFamily="34" charset="0"/>
              </a:rPr>
              <a:t>were</a:t>
            </a:r>
            <a:r>
              <a:rPr lang="de-DE" sz="2000" dirty="0" smtClean="0">
                <a:latin typeface="Calibri" pitchFamily="34" charset="0"/>
              </a:rPr>
              <a:t> </a:t>
            </a:r>
            <a:r>
              <a:rPr lang="de-DE" sz="2000" dirty="0" err="1" smtClean="0">
                <a:latin typeface="Calibri" pitchFamily="34" charset="0"/>
              </a:rPr>
              <a:t>compared</a:t>
            </a:r>
            <a:r>
              <a:rPr lang="de-DE" sz="2000" dirty="0" smtClean="0">
                <a:latin typeface="Calibri" pitchFamily="34" charset="0"/>
              </a:rPr>
              <a:t> </a:t>
            </a:r>
            <a:r>
              <a:rPr lang="de-DE" sz="2000" dirty="0" err="1" smtClean="0">
                <a:latin typeface="Calibri" pitchFamily="34" charset="0"/>
              </a:rPr>
              <a:t>with</a:t>
            </a:r>
            <a:r>
              <a:rPr lang="de-DE" sz="2000" dirty="0" smtClean="0">
                <a:latin typeface="Calibri" pitchFamily="34" charset="0"/>
              </a:rPr>
              <a:t> </a:t>
            </a:r>
            <a:r>
              <a:rPr lang="de-DE" sz="2000" dirty="0" err="1" smtClean="0">
                <a:latin typeface="Calibri" pitchFamily="34" charset="0"/>
              </a:rPr>
              <a:t>predictions</a:t>
            </a:r>
            <a:r>
              <a:rPr lang="de-DE" sz="2000" dirty="0" smtClean="0">
                <a:latin typeface="Calibri" pitchFamily="34" charset="0"/>
              </a:rPr>
              <a:t> </a:t>
            </a:r>
            <a:r>
              <a:rPr lang="de-DE" sz="2000" dirty="0" err="1" smtClean="0">
                <a:latin typeface="Calibri" pitchFamily="34" charset="0"/>
              </a:rPr>
              <a:t>of</a:t>
            </a:r>
            <a:r>
              <a:rPr lang="de-DE" sz="2000" dirty="0" smtClean="0">
                <a:latin typeface="Calibri" pitchFamily="34" charset="0"/>
              </a:rPr>
              <a:t> </a:t>
            </a:r>
            <a:r>
              <a:rPr lang="pl-PL" sz="2000" dirty="0" err="1" smtClean="0">
                <a:latin typeface="Calibri" pitchFamily="34" charset="0"/>
              </a:rPr>
              <a:t>correlations</a:t>
            </a:r>
            <a:r>
              <a:rPr lang="pl-PL" sz="2000" dirty="0" smtClean="0">
                <a:latin typeface="Calibri" pitchFamily="34" charset="0"/>
              </a:rPr>
              <a:t> </a:t>
            </a:r>
            <a:r>
              <a:rPr lang="pl-PL" sz="2000" dirty="0" err="1" smtClean="0">
                <a:latin typeface="Calibri" pitchFamily="34" charset="0"/>
              </a:rPr>
              <a:t>available</a:t>
            </a:r>
            <a:r>
              <a:rPr lang="pl-PL" sz="2000" dirty="0" smtClean="0">
                <a:latin typeface="Calibri" pitchFamily="34" charset="0"/>
              </a:rPr>
              <a:t> </a:t>
            </a:r>
            <a:r>
              <a:rPr lang="pl-PL" sz="2000" dirty="0" err="1" smtClean="0">
                <a:latin typeface="Calibri" pitchFamily="34" charset="0"/>
              </a:rPr>
              <a:t>in</a:t>
            </a:r>
            <a:r>
              <a:rPr lang="pl-PL"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a:t>
            </a:r>
            <a:r>
              <a:rPr lang="pl-PL" sz="2000" dirty="0" err="1" smtClean="0">
                <a:latin typeface="Calibri" pitchFamily="34" charset="0"/>
              </a:rPr>
              <a:t>literature</a:t>
            </a:r>
            <a:r>
              <a:rPr lang="pl-PL" sz="2000" dirty="0" smtClean="0">
                <a:latin typeface="Calibri" pitchFamily="34" charset="0"/>
              </a:rPr>
              <a:t>:</a:t>
            </a:r>
            <a:endParaRPr lang="pl-PL" sz="2000" dirty="0">
              <a:latin typeface="Calibri" pitchFamily="34" charset="0"/>
            </a:endParaRPr>
          </a:p>
        </p:txBody>
      </p:sp>
      <p:graphicFrame>
        <p:nvGraphicFramePr>
          <p:cNvPr id="11" name="Object 1"/>
          <p:cNvGraphicFramePr>
            <a:graphicFrameLocks noChangeAspect="1"/>
          </p:cNvGraphicFramePr>
          <p:nvPr/>
        </p:nvGraphicFramePr>
        <p:xfrm>
          <a:off x="1717154" y="2276872"/>
          <a:ext cx="3790950" cy="385762"/>
        </p:xfrm>
        <a:graphic>
          <a:graphicData uri="http://schemas.openxmlformats.org/presentationml/2006/ole">
            <p:oleObj spid="_x0000_s86017" name="Equation" r:id="rId3" imgW="2298600" imgH="228600" progId="Equation.DSMT4">
              <p:embed/>
            </p:oleObj>
          </a:graphicData>
        </a:graphic>
      </p:graphicFrame>
      <p:graphicFrame>
        <p:nvGraphicFramePr>
          <p:cNvPr id="12" name="Object 3"/>
          <p:cNvGraphicFramePr>
            <a:graphicFrameLocks noChangeAspect="1"/>
          </p:cNvGraphicFramePr>
          <p:nvPr/>
        </p:nvGraphicFramePr>
        <p:xfrm>
          <a:off x="1710704" y="3429000"/>
          <a:ext cx="6389688" cy="774700"/>
        </p:xfrm>
        <a:graphic>
          <a:graphicData uri="http://schemas.openxmlformats.org/presentationml/2006/ole">
            <p:oleObj spid="_x0000_s86018" name="Equation" r:id="rId4" imgW="3936960" imgH="482400" progId="Equation.DSMT4">
              <p:embed/>
            </p:oleObj>
          </a:graphicData>
        </a:graphic>
      </p:graphicFrame>
      <p:graphicFrame>
        <p:nvGraphicFramePr>
          <p:cNvPr id="13" name="Object 5"/>
          <p:cNvGraphicFramePr>
            <a:graphicFrameLocks noChangeAspect="1"/>
          </p:cNvGraphicFramePr>
          <p:nvPr/>
        </p:nvGraphicFramePr>
        <p:xfrm>
          <a:off x="2443435" y="5301208"/>
          <a:ext cx="5368925" cy="1108075"/>
        </p:xfrm>
        <a:graphic>
          <a:graphicData uri="http://schemas.openxmlformats.org/presentationml/2006/ole">
            <p:oleObj spid="_x0000_s86019" name="Equation" r:id="rId5" imgW="3251200" imgH="736600" progId="Equation.DSMT4">
              <p:embed/>
            </p:oleObj>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28</a:t>
            </a:fld>
            <a:endParaRPr lang="en-US"/>
          </a:p>
        </p:txBody>
      </p:sp>
      <p:sp>
        <p:nvSpPr>
          <p:cNvPr id="5" name="Prostokąt 4"/>
          <p:cNvSpPr/>
          <p:nvPr/>
        </p:nvSpPr>
        <p:spPr>
          <a:xfrm>
            <a:off x="1187624" y="188640"/>
            <a:ext cx="7956376" cy="584775"/>
          </a:xfrm>
          <a:prstGeom prst="rect">
            <a:avLst/>
          </a:prstGeom>
        </p:spPr>
        <p:txBody>
          <a:bodyPr wrap="square">
            <a:spAutoFit/>
          </a:bodyPr>
          <a:lstStyle/>
          <a:p>
            <a:r>
              <a:rPr lang="pl-PL" sz="3200" b="1" dirty="0" err="1" smtClean="0">
                <a:solidFill>
                  <a:srgbClr val="002060"/>
                </a:solidFill>
                <a:latin typeface="Calibri" pitchFamily="34" charset="0"/>
              </a:rPr>
              <a:t>Fanning</a:t>
            </a:r>
            <a:r>
              <a:rPr lang="pl-PL" sz="3200" b="1" dirty="0" smtClean="0">
                <a:solidFill>
                  <a:srgbClr val="002060"/>
                </a:solidFill>
                <a:latin typeface="Calibri" pitchFamily="34" charset="0"/>
              </a:rPr>
              <a:t> </a:t>
            </a:r>
            <a:r>
              <a:rPr lang="pl-PL" sz="3200" b="1" dirty="0" err="1" smtClean="0">
                <a:solidFill>
                  <a:srgbClr val="002060"/>
                </a:solidFill>
                <a:latin typeface="Calibri" pitchFamily="34" charset="0"/>
              </a:rPr>
              <a:t>friction</a:t>
            </a:r>
            <a:r>
              <a:rPr lang="pl-PL" sz="3200" b="1" dirty="0" smtClean="0">
                <a:solidFill>
                  <a:srgbClr val="002060"/>
                </a:solidFill>
                <a:latin typeface="Calibri" pitchFamily="34" charset="0"/>
              </a:rPr>
              <a:t> </a:t>
            </a:r>
            <a:r>
              <a:rPr lang="pl-PL" sz="3200" b="1" dirty="0" err="1" smtClean="0">
                <a:solidFill>
                  <a:srgbClr val="002060"/>
                </a:solidFill>
                <a:latin typeface="Calibri" pitchFamily="34" charset="0"/>
              </a:rPr>
              <a:t>factor</a:t>
            </a:r>
            <a:r>
              <a:rPr lang="pl-PL" sz="3200" b="1" dirty="0" smtClean="0">
                <a:solidFill>
                  <a:srgbClr val="002060"/>
                </a:solidFill>
                <a:latin typeface="Calibri" pitchFamily="34" charset="0"/>
              </a:rPr>
              <a:t> </a:t>
            </a:r>
            <a:r>
              <a:rPr lang="pl-PL" sz="3200" b="1" dirty="0" err="1" smtClean="0">
                <a:solidFill>
                  <a:srgbClr val="002060"/>
                </a:solidFill>
                <a:latin typeface="Calibri" pitchFamily="34" charset="0"/>
              </a:rPr>
              <a:t>correlations</a:t>
            </a:r>
            <a:r>
              <a:rPr lang="pl-PL" sz="3200" b="1" dirty="0" smtClean="0">
                <a:solidFill>
                  <a:srgbClr val="002060"/>
                </a:solidFill>
                <a:latin typeface="Calibri" pitchFamily="34" charset="0"/>
              </a:rPr>
              <a:t> (II) </a:t>
            </a:r>
            <a:endParaRPr lang="pl-PL" sz="3200" dirty="0"/>
          </a:p>
        </p:txBody>
      </p:sp>
      <p:sp>
        <p:nvSpPr>
          <p:cNvPr id="6" name="Prostokąt 5"/>
          <p:cNvSpPr/>
          <p:nvPr/>
        </p:nvSpPr>
        <p:spPr>
          <a:xfrm>
            <a:off x="1187624" y="908720"/>
            <a:ext cx="7704856" cy="707886"/>
          </a:xfrm>
          <a:prstGeom prst="rect">
            <a:avLst/>
          </a:prstGeom>
        </p:spPr>
        <p:txBody>
          <a:bodyPr wrap="square">
            <a:spAutoFit/>
          </a:bodyPr>
          <a:lstStyle/>
          <a:p>
            <a:r>
              <a:rPr lang="pl-PL" sz="2000" dirty="0" err="1" smtClean="0">
                <a:latin typeface="Calibri" pitchFamily="34" charset="0"/>
              </a:rPr>
              <a:t>The</a:t>
            </a:r>
            <a:r>
              <a:rPr lang="pl-PL" sz="2000" dirty="0" smtClean="0">
                <a:latin typeface="Calibri" pitchFamily="34" charset="0"/>
              </a:rPr>
              <a:t> e</a:t>
            </a:r>
            <a:r>
              <a:rPr lang="de-DE" sz="2000" dirty="0" err="1" smtClean="0">
                <a:latin typeface="Calibri" pitchFamily="34" charset="0"/>
              </a:rPr>
              <a:t>xperimental</a:t>
            </a:r>
            <a:r>
              <a:rPr lang="de-DE" sz="2000" dirty="0" smtClean="0">
                <a:latin typeface="Calibri" pitchFamily="34" charset="0"/>
              </a:rPr>
              <a:t> </a:t>
            </a:r>
            <a:r>
              <a:rPr lang="de-DE" sz="2000" dirty="0" err="1" smtClean="0">
                <a:latin typeface="Calibri" pitchFamily="34" charset="0"/>
              </a:rPr>
              <a:t>friction</a:t>
            </a:r>
            <a:r>
              <a:rPr lang="de-DE" sz="2000" dirty="0" smtClean="0">
                <a:latin typeface="Calibri" pitchFamily="34" charset="0"/>
              </a:rPr>
              <a:t> </a:t>
            </a:r>
            <a:r>
              <a:rPr lang="de-DE" sz="2000" dirty="0" err="1" smtClean="0">
                <a:latin typeface="Calibri" pitchFamily="34" charset="0"/>
              </a:rPr>
              <a:t>factors</a:t>
            </a:r>
            <a:r>
              <a:rPr lang="de-DE" sz="2000" dirty="0" smtClean="0">
                <a:latin typeface="Calibri" pitchFamily="34" charset="0"/>
              </a:rPr>
              <a:t> </a:t>
            </a:r>
            <a:r>
              <a:rPr lang="de-DE" sz="2000" dirty="0" err="1" smtClean="0">
                <a:latin typeface="Calibri" pitchFamily="34" charset="0"/>
              </a:rPr>
              <a:t>of</a:t>
            </a:r>
            <a:r>
              <a:rPr lang="de-DE"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a:t>
            </a:r>
            <a:r>
              <a:rPr lang="pl-PL" sz="2000" b="1" dirty="0" smtClean="0">
                <a:solidFill>
                  <a:srgbClr val="0000FF"/>
                </a:solidFill>
                <a:latin typeface="Calibri" pitchFamily="34" charset="0"/>
              </a:rPr>
              <a:t>spiral </a:t>
            </a:r>
            <a:r>
              <a:rPr lang="pl-PL" sz="2000" b="1" dirty="0" err="1" smtClean="0">
                <a:solidFill>
                  <a:srgbClr val="0000FF"/>
                </a:solidFill>
                <a:latin typeface="Calibri" pitchFamily="34" charset="0"/>
              </a:rPr>
              <a:t>sample</a:t>
            </a:r>
            <a:r>
              <a:rPr lang="pl-PL" sz="2000" b="1" dirty="0" smtClean="0">
                <a:solidFill>
                  <a:srgbClr val="0000FF"/>
                </a:solidFill>
                <a:latin typeface="Calibri" pitchFamily="34" charset="0"/>
              </a:rPr>
              <a:t> </a:t>
            </a:r>
            <a:r>
              <a:rPr lang="pl-PL" sz="2000" dirty="0" err="1" smtClean="0">
                <a:latin typeface="Calibri" pitchFamily="34" charset="0"/>
              </a:rPr>
              <a:t>were</a:t>
            </a:r>
            <a:r>
              <a:rPr lang="de-DE" sz="2000" dirty="0" smtClean="0">
                <a:latin typeface="Calibri" pitchFamily="34" charset="0"/>
              </a:rPr>
              <a:t> </a:t>
            </a:r>
            <a:r>
              <a:rPr lang="de-DE" sz="2000" dirty="0" err="1" smtClean="0">
                <a:latin typeface="Calibri" pitchFamily="34" charset="0"/>
              </a:rPr>
              <a:t>compared</a:t>
            </a:r>
            <a:r>
              <a:rPr lang="de-DE" sz="2000" dirty="0" smtClean="0">
                <a:latin typeface="Calibri" pitchFamily="34" charset="0"/>
              </a:rPr>
              <a:t> </a:t>
            </a:r>
            <a:r>
              <a:rPr lang="de-DE" sz="2000" dirty="0" err="1" smtClean="0">
                <a:latin typeface="Calibri" pitchFamily="34" charset="0"/>
              </a:rPr>
              <a:t>with</a:t>
            </a:r>
            <a:r>
              <a:rPr lang="de-DE" sz="2000" dirty="0" smtClean="0">
                <a:latin typeface="Calibri" pitchFamily="34" charset="0"/>
              </a:rPr>
              <a:t> </a:t>
            </a:r>
            <a:r>
              <a:rPr lang="de-DE" sz="2000" dirty="0" err="1" smtClean="0">
                <a:latin typeface="Calibri" pitchFamily="34" charset="0"/>
              </a:rPr>
              <a:t>predictions</a:t>
            </a:r>
            <a:r>
              <a:rPr lang="de-DE" sz="2000" dirty="0" smtClean="0">
                <a:latin typeface="Calibri" pitchFamily="34" charset="0"/>
              </a:rPr>
              <a:t> </a:t>
            </a:r>
            <a:r>
              <a:rPr lang="de-DE" sz="2000" dirty="0" err="1" smtClean="0">
                <a:latin typeface="Calibri" pitchFamily="34" charset="0"/>
              </a:rPr>
              <a:t>of</a:t>
            </a:r>
            <a:r>
              <a:rPr lang="pl-PL" sz="2000" dirty="0" smtClean="0">
                <a:latin typeface="Calibri" pitchFamily="34" charset="0"/>
              </a:rPr>
              <a:t> </a:t>
            </a:r>
            <a:r>
              <a:rPr lang="pl-PL" sz="2000" dirty="0" err="1" smtClean="0">
                <a:latin typeface="Calibri" pitchFamily="34" charset="0"/>
              </a:rPr>
              <a:t>correlations</a:t>
            </a:r>
            <a:r>
              <a:rPr lang="pl-PL" sz="2000" dirty="0" smtClean="0">
                <a:latin typeface="Calibri" pitchFamily="34" charset="0"/>
              </a:rPr>
              <a:t> </a:t>
            </a:r>
            <a:r>
              <a:rPr lang="pl-PL" sz="2000" dirty="0" err="1" smtClean="0">
                <a:latin typeface="Calibri" pitchFamily="34" charset="0"/>
              </a:rPr>
              <a:t>available</a:t>
            </a:r>
            <a:r>
              <a:rPr lang="pl-PL" sz="2000" dirty="0" smtClean="0">
                <a:latin typeface="Calibri" pitchFamily="34" charset="0"/>
              </a:rPr>
              <a:t> </a:t>
            </a:r>
            <a:r>
              <a:rPr lang="pl-PL" sz="2000" dirty="0" err="1" smtClean="0">
                <a:latin typeface="Calibri" pitchFamily="34" charset="0"/>
              </a:rPr>
              <a:t>in</a:t>
            </a:r>
            <a:r>
              <a:rPr lang="pl-PL"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a:t>
            </a:r>
            <a:r>
              <a:rPr lang="pl-PL" sz="2000" dirty="0" err="1" smtClean="0">
                <a:latin typeface="Calibri" pitchFamily="34" charset="0"/>
              </a:rPr>
              <a:t>literature</a:t>
            </a:r>
            <a:r>
              <a:rPr lang="pl-PL" sz="2000" dirty="0" smtClean="0">
                <a:latin typeface="Calibri" pitchFamily="34" charset="0"/>
              </a:rPr>
              <a:t>: </a:t>
            </a:r>
            <a:endParaRPr lang="pl-PL" sz="2000" dirty="0"/>
          </a:p>
        </p:txBody>
      </p:sp>
      <p:graphicFrame>
        <p:nvGraphicFramePr>
          <p:cNvPr id="90114" name="Object 2"/>
          <p:cNvGraphicFramePr>
            <a:graphicFrameLocks noChangeAspect="1"/>
          </p:cNvGraphicFramePr>
          <p:nvPr/>
        </p:nvGraphicFramePr>
        <p:xfrm>
          <a:off x="3019425" y="2349500"/>
          <a:ext cx="2725738" cy="406400"/>
        </p:xfrm>
        <a:graphic>
          <a:graphicData uri="http://schemas.openxmlformats.org/presentationml/2006/ole">
            <p:oleObj spid="_x0000_s90114" name="Equation" r:id="rId3" imgW="1739880" imgH="253800" progId="Equation.DSMT4">
              <p:embed/>
            </p:oleObj>
          </a:graphicData>
        </a:graphic>
      </p:graphicFrame>
      <p:sp>
        <p:nvSpPr>
          <p:cNvPr id="8" name="Symbol zastępczy zawartości 2"/>
          <p:cNvSpPr>
            <a:spLocks noGrp="1"/>
          </p:cNvSpPr>
          <p:nvPr>
            <p:ph idx="1"/>
          </p:nvPr>
        </p:nvSpPr>
        <p:spPr>
          <a:xfrm>
            <a:off x="1259632" y="1628800"/>
            <a:ext cx="7884368" cy="4152528"/>
          </a:xfrm>
        </p:spPr>
        <p:txBody>
          <a:bodyPr/>
          <a:lstStyle/>
          <a:p>
            <a:pPr>
              <a:spcAft>
                <a:spcPts val="2400"/>
              </a:spcAft>
            </a:pPr>
            <a:r>
              <a:rPr lang="pl-PL" sz="2000" dirty="0" err="1" smtClean="0">
                <a:latin typeface="Calibri" pitchFamily="34" charset="0"/>
              </a:rPr>
              <a:t>correlation</a:t>
            </a:r>
            <a:r>
              <a:rPr lang="pl-PL" sz="2000" dirty="0" smtClean="0">
                <a:latin typeface="Calibri" pitchFamily="34" charset="0"/>
              </a:rPr>
              <a:t> </a:t>
            </a:r>
            <a:r>
              <a:rPr lang="pl-PL" sz="2000" dirty="0" err="1" smtClean="0">
                <a:latin typeface="Calibri" pitchFamily="34" charset="0"/>
              </a:rPr>
              <a:t>recently</a:t>
            </a:r>
            <a:r>
              <a:rPr lang="pl-PL" sz="2000" dirty="0" smtClean="0">
                <a:latin typeface="Calibri" pitchFamily="34" charset="0"/>
              </a:rPr>
              <a:t> </a:t>
            </a:r>
            <a:r>
              <a:rPr lang="pl-PL" sz="2000" dirty="0" err="1" smtClean="0">
                <a:latin typeface="Calibri" pitchFamily="34" charset="0"/>
              </a:rPr>
              <a:t>developed</a:t>
            </a:r>
            <a:r>
              <a:rPr lang="pl-PL" sz="2000" dirty="0" smtClean="0">
                <a:latin typeface="Calibri" pitchFamily="34" charset="0"/>
              </a:rPr>
              <a:t> by CFD </a:t>
            </a:r>
            <a:r>
              <a:rPr lang="pl-PL" sz="2000" dirty="0" err="1" smtClean="0">
                <a:latin typeface="Calibri" pitchFamily="34" charset="0"/>
              </a:rPr>
              <a:t>simulations</a:t>
            </a:r>
            <a:r>
              <a:rPr lang="pl-PL" sz="2000" dirty="0" smtClean="0">
                <a:latin typeface="Calibri" pitchFamily="34" charset="0"/>
              </a:rPr>
              <a:t> for </a:t>
            </a:r>
            <a:r>
              <a:rPr lang="pl-PL" sz="2000" dirty="0" err="1" smtClean="0">
                <a:latin typeface="Calibri" pitchFamily="34" charset="0"/>
              </a:rPr>
              <a:t>the</a:t>
            </a:r>
            <a:r>
              <a:rPr lang="pl-PL" sz="2000" dirty="0" smtClean="0">
                <a:latin typeface="Calibri" pitchFamily="34" charset="0"/>
              </a:rPr>
              <a:t> spiral </a:t>
            </a:r>
            <a:r>
              <a:rPr lang="pl-PL" sz="2000" dirty="0" err="1" smtClean="0">
                <a:latin typeface="Calibri" pitchFamily="34" charset="0"/>
              </a:rPr>
              <a:t>duct</a:t>
            </a:r>
            <a:r>
              <a:rPr lang="pl-PL" sz="2000" dirty="0" smtClean="0">
                <a:latin typeface="Calibri" pitchFamily="34" charset="0"/>
              </a:rPr>
              <a:t> </a:t>
            </a:r>
            <a:r>
              <a:rPr lang="pl-PL" sz="2000" dirty="0" err="1" smtClean="0">
                <a:latin typeface="Calibri" pitchFamily="34" charset="0"/>
              </a:rPr>
              <a:t>with</a:t>
            </a:r>
            <a:r>
              <a:rPr lang="pl-PL" sz="2000" dirty="0" smtClean="0">
                <a:latin typeface="Calibri" pitchFamily="34" charset="0"/>
              </a:rPr>
              <a:t>  </a:t>
            </a:r>
            <a:r>
              <a:rPr lang="pl-PL" sz="2000" i="1" dirty="0" smtClean="0">
                <a:latin typeface="Calibri" pitchFamily="34" charset="0"/>
              </a:rPr>
              <a:t>D</a:t>
            </a:r>
            <a:r>
              <a:rPr lang="pl-PL" sz="2000" i="1" baseline="-25000" dirty="0" smtClean="0">
                <a:latin typeface="Calibri" pitchFamily="34" charset="0"/>
              </a:rPr>
              <a:t>in</a:t>
            </a:r>
            <a:r>
              <a:rPr lang="pl-PL" sz="2000" dirty="0" smtClean="0">
                <a:latin typeface="Calibri" pitchFamily="34" charset="0"/>
              </a:rPr>
              <a:t> = 5 mm and spiral </a:t>
            </a:r>
            <a:r>
              <a:rPr lang="pl-PL" sz="2000" dirty="0" err="1" smtClean="0">
                <a:latin typeface="Calibri" pitchFamily="34" charset="0"/>
              </a:rPr>
              <a:t>thickness</a:t>
            </a:r>
            <a:r>
              <a:rPr lang="pl-PL" sz="2000" dirty="0" smtClean="0">
                <a:latin typeface="Calibri" pitchFamily="34" charset="0"/>
              </a:rPr>
              <a:t> of 1 mm:</a:t>
            </a:r>
            <a:endParaRPr lang="pl-PL" sz="1800" dirty="0" smtClean="0">
              <a:latin typeface="Calibri" pitchFamily="34" charset="0"/>
            </a:endParaRPr>
          </a:p>
          <a:p>
            <a:pPr>
              <a:spcBef>
                <a:spcPts val="1800"/>
              </a:spcBef>
            </a:pPr>
            <a:r>
              <a:rPr lang="en-GB" sz="2000" dirty="0" smtClean="0">
                <a:latin typeface="Calibri" pitchFamily="34" charset="0"/>
              </a:rPr>
              <a:t>predictive friction factor expression in the following implicit form:</a:t>
            </a:r>
            <a:endParaRPr lang="pl-PL" sz="2000" dirty="0" smtClean="0">
              <a:latin typeface="Calibri" pitchFamily="34" charset="0"/>
            </a:endParaRPr>
          </a:p>
          <a:p>
            <a:pPr>
              <a:spcBef>
                <a:spcPts val="1800"/>
              </a:spcBef>
            </a:pPr>
            <a:endParaRPr lang="pl-PL" sz="2000" dirty="0" smtClean="0">
              <a:latin typeface="Calibri" pitchFamily="34" charset="0"/>
            </a:endParaRPr>
          </a:p>
          <a:p>
            <a:pPr>
              <a:spcBef>
                <a:spcPts val="1800"/>
              </a:spcBef>
              <a:spcAft>
                <a:spcPts val="600"/>
              </a:spcAft>
              <a:buNone/>
            </a:pPr>
            <a:r>
              <a:rPr lang="pl-PL" sz="2000" dirty="0" smtClean="0">
                <a:latin typeface="Calibri" pitchFamily="34" charset="0"/>
              </a:rPr>
              <a:t>     </a:t>
            </a:r>
            <a:r>
              <a:rPr lang="pl-PL" sz="2000" dirty="0" err="1" smtClean="0">
                <a:latin typeface="Calibri" pitchFamily="34" charset="0"/>
              </a:rPr>
              <a:t>with</a:t>
            </a:r>
            <a:r>
              <a:rPr lang="pl-PL" sz="2000" dirty="0" smtClean="0">
                <a:latin typeface="Calibri" pitchFamily="34" charset="0"/>
              </a:rPr>
              <a:t> </a:t>
            </a:r>
            <a:r>
              <a:rPr lang="pl-PL" sz="2000" dirty="0" err="1" smtClean="0">
                <a:latin typeface="Calibri" pitchFamily="34" charset="0"/>
              </a:rPr>
              <a:t>two</a:t>
            </a:r>
            <a:r>
              <a:rPr lang="pl-PL" sz="2000" dirty="0" smtClean="0">
                <a:latin typeface="Calibri" pitchFamily="34" charset="0"/>
              </a:rPr>
              <a:t> </a:t>
            </a:r>
            <a:r>
              <a:rPr lang="pl-PL" sz="2000" dirty="0" err="1" smtClean="0">
                <a:latin typeface="Calibri" pitchFamily="34" charset="0"/>
              </a:rPr>
              <a:t>sets</a:t>
            </a:r>
            <a:r>
              <a:rPr lang="pl-PL" sz="2000" dirty="0" smtClean="0">
                <a:latin typeface="Calibri" pitchFamily="34" charset="0"/>
              </a:rPr>
              <a:t> of </a:t>
            </a:r>
            <a:r>
              <a:rPr lang="pl-PL" sz="2000" dirty="0" err="1" smtClean="0">
                <a:latin typeface="Calibri" pitchFamily="34" charset="0"/>
              </a:rPr>
              <a:t>parameters</a:t>
            </a:r>
            <a:r>
              <a:rPr lang="pl-PL" sz="2000" dirty="0" smtClean="0">
                <a:latin typeface="Calibri" pitchFamily="34" charset="0"/>
              </a:rPr>
              <a:t>:</a:t>
            </a:r>
          </a:p>
          <a:p>
            <a:pPr>
              <a:buNone/>
            </a:pPr>
            <a:r>
              <a:rPr lang="de-DE" sz="2000" i="1" dirty="0" smtClean="0">
                <a:latin typeface="Symbol" pitchFamily="18" charset="2"/>
              </a:rPr>
              <a:t>a</a:t>
            </a:r>
            <a:r>
              <a:rPr lang="de-DE" sz="2000" dirty="0" smtClean="0">
                <a:latin typeface="Calibri" pitchFamily="34" charset="0"/>
              </a:rPr>
              <a:t> </a:t>
            </a:r>
            <a:r>
              <a:rPr lang="de-DE" sz="2000" baseline="-25000" dirty="0" smtClean="0">
                <a:latin typeface="Calibri" pitchFamily="34" charset="0"/>
              </a:rPr>
              <a:t>1 </a:t>
            </a:r>
            <a:r>
              <a:rPr lang="de-DE" sz="2000" dirty="0" smtClean="0">
                <a:latin typeface="Calibri" pitchFamily="34" charset="0"/>
              </a:rPr>
              <a:t>= 11.88, </a:t>
            </a:r>
            <a:r>
              <a:rPr lang="de-DE" sz="2000" i="1" dirty="0" smtClean="0">
                <a:latin typeface="Symbol" pitchFamily="18" charset="2"/>
              </a:rPr>
              <a:t>b</a:t>
            </a:r>
            <a:r>
              <a:rPr lang="de-DE" sz="2000" baseline="-25000" dirty="0" smtClean="0">
                <a:latin typeface="Calibri" pitchFamily="34" charset="0"/>
              </a:rPr>
              <a:t>1</a:t>
            </a:r>
            <a:r>
              <a:rPr lang="de-DE" sz="2000" dirty="0" smtClean="0">
                <a:latin typeface="Calibri" pitchFamily="34" charset="0"/>
              </a:rPr>
              <a:t> = 0.039 </a:t>
            </a:r>
            <a:r>
              <a:rPr lang="de-DE" sz="2000" dirty="0" err="1" smtClean="0">
                <a:latin typeface="Calibri" pitchFamily="34" charset="0"/>
              </a:rPr>
              <a:t>and</a:t>
            </a:r>
            <a:r>
              <a:rPr lang="de-DE" sz="2000" dirty="0" smtClean="0">
                <a:latin typeface="Calibri" pitchFamily="34" charset="0"/>
              </a:rPr>
              <a:t> </a:t>
            </a:r>
            <a:r>
              <a:rPr lang="de-DE" sz="2000" i="1" dirty="0" smtClean="0">
                <a:latin typeface="Symbol" pitchFamily="18" charset="2"/>
              </a:rPr>
              <a:t>g</a:t>
            </a:r>
            <a:r>
              <a:rPr lang="de-DE" sz="2000" baseline="-25000" dirty="0" smtClean="0">
                <a:latin typeface="Calibri" pitchFamily="34" charset="0"/>
              </a:rPr>
              <a:t>1</a:t>
            </a:r>
            <a:r>
              <a:rPr lang="de-DE" sz="2000" dirty="0" smtClean="0">
                <a:latin typeface="Calibri" pitchFamily="34" charset="0"/>
              </a:rPr>
              <a:t> = −0.299  </a:t>
            </a:r>
            <a:r>
              <a:rPr lang="pl-PL" sz="2000" dirty="0" err="1" smtClean="0">
                <a:latin typeface="Calibri" pitchFamily="34" charset="0"/>
              </a:rPr>
              <a:t>valid</a:t>
            </a:r>
            <a:r>
              <a:rPr lang="pl-PL" sz="2000" dirty="0" smtClean="0">
                <a:latin typeface="Calibri" pitchFamily="34" charset="0"/>
              </a:rPr>
              <a:t> </a:t>
            </a:r>
            <a:r>
              <a:rPr lang="de-DE" sz="2000" dirty="0" smtClean="0">
                <a:latin typeface="Calibri" pitchFamily="34" charset="0"/>
              </a:rPr>
              <a:t>in </a:t>
            </a:r>
            <a:r>
              <a:rPr lang="de-DE" sz="2000" dirty="0" err="1" smtClean="0">
                <a:latin typeface="Calibri" pitchFamily="34" charset="0"/>
              </a:rPr>
              <a:t>the</a:t>
            </a:r>
            <a:r>
              <a:rPr lang="de-DE" sz="2000" dirty="0" smtClean="0">
                <a:latin typeface="Calibri" pitchFamily="34" charset="0"/>
              </a:rPr>
              <a:t> </a:t>
            </a:r>
            <a:r>
              <a:rPr lang="de-DE" sz="2000" dirty="0" err="1" smtClean="0">
                <a:latin typeface="Calibri" pitchFamily="34" charset="0"/>
              </a:rPr>
              <a:t>range</a:t>
            </a:r>
            <a:r>
              <a:rPr lang="de-DE" sz="2000" dirty="0" smtClean="0">
                <a:latin typeface="Calibri" pitchFamily="34" charset="0"/>
              </a:rPr>
              <a:t> 5∙10</a:t>
            </a:r>
            <a:r>
              <a:rPr lang="de-DE" sz="2000" baseline="30000" dirty="0" smtClean="0">
                <a:latin typeface="Calibri" pitchFamily="34" charset="0"/>
              </a:rPr>
              <a:t>4</a:t>
            </a:r>
            <a:r>
              <a:rPr lang="de-DE" sz="2000" dirty="0" smtClean="0">
                <a:latin typeface="Calibri" pitchFamily="34" charset="0"/>
              </a:rPr>
              <a:t> &lt; Re &lt; 10</a:t>
            </a:r>
            <a:r>
              <a:rPr lang="de-DE" sz="2000" baseline="30000" dirty="0" smtClean="0">
                <a:latin typeface="Calibri" pitchFamily="34" charset="0"/>
              </a:rPr>
              <a:t>6</a:t>
            </a:r>
            <a:endParaRPr lang="pl-PL" sz="2000" baseline="30000" dirty="0" smtClean="0">
              <a:latin typeface="Calibri" pitchFamily="34" charset="0"/>
            </a:endParaRPr>
          </a:p>
          <a:p>
            <a:pPr indent="0">
              <a:spcBef>
                <a:spcPts val="0"/>
              </a:spcBef>
              <a:spcAft>
                <a:spcPts val="1200"/>
              </a:spcAft>
              <a:buNone/>
            </a:pPr>
            <a:r>
              <a:rPr lang="pl-PL" sz="2000" dirty="0" smtClean="0">
                <a:latin typeface="Calibri" pitchFamily="34" charset="0"/>
              </a:rPr>
              <a:t> </a:t>
            </a:r>
            <a:r>
              <a:rPr lang="de-DE" sz="2000" dirty="0" err="1" smtClean="0">
                <a:latin typeface="Calibri" pitchFamily="34" charset="0"/>
              </a:rPr>
              <a:t>resulting</a:t>
            </a:r>
            <a:r>
              <a:rPr lang="de-DE" sz="2000" dirty="0" smtClean="0">
                <a:latin typeface="Calibri" pitchFamily="34" charset="0"/>
              </a:rPr>
              <a:t> </a:t>
            </a:r>
            <a:r>
              <a:rPr lang="de-DE" sz="2000" dirty="0" err="1" smtClean="0">
                <a:latin typeface="Calibri" pitchFamily="34" charset="0"/>
              </a:rPr>
              <a:t>from</a:t>
            </a:r>
            <a:r>
              <a:rPr lang="de-DE" sz="2000" dirty="0" smtClean="0">
                <a:latin typeface="Calibri" pitchFamily="34" charset="0"/>
              </a:rPr>
              <a:t> </a:t>
            </a:r>
            <a:r>
              <a:rPr lang="de-DE" sz="2000" dirty="0" err="1" smtClean="0">
                <a:latin typeface="Calibri" pitchFamily="34" charset="0"/>
              </a:rPr>
              <a:t>pressure</a:t>
            </a:r>
            <a:r>
              <a:rPr lang="de-DE" sz="2000" dirty="0" smtClean="0">
                <a:latin typeface="Calibri" pitchFamily="34" charset="0"/>
              </a:rPr>
              <a:t> </a:t>
            </a:r>
            <a:r>
              <a:rPr lang="de-DE" sz="2000" dirty="0" err="1" smtClean="0">
                <a:latin typeface="Calibri" pitchFamily="34" charset="0"/>
              </a:rPr>
              <a:t>drop</a:t>
            </a:r>
            <a:r>
              <a:rPr lang="de-DE" sz="2000" dirty="0" smtClean="0">
                <a:latin typeface="Calibri" pitchFamily="34" charset="0"/>
              </a:rPr>
              <a:t> </a:t>
            </a:r>
            <a:r>
              <a:rPr lang="de-DE" sz="2000" dirty="0" err="1" smtClean="0">
                <a:latin typeface="Calibri" pitchFamily="34" charset="0"/>
              </a:rPr>
              <a:t>measurements</a:t>
            </a:r>
            <a:r>
              <a:rPr lang="de-DE" sz="2000" dirty="0" smtClean="0">
                <a:latin typeface="Calibri" pitchFamily="34" charset="0"/>
              </a:rPr>
              <a:t> on a </a:t>
            </a:r>
            <a:r>
              <a:rPr lang="de-DE" sz="2000" dirty="0" err="1" smtClean="0">
                <a:latin typeface="Calibri" pitchFamily="34" charset="0"/>
              </a:rPr>
              <a:t>pipe</a:t>
            </a:r>
            <a:r>
              <a:rPr lang="de-DE" sz="2000" dirty="0" smtClean="0">
                <a:latin typeface="Calibri" pitchFamily="34" charset="0"/>
              </a:rPr>
              <a:t> </a:t>
            </a:r>
            <a:r>
              <a:rPr lang="de-DE" sz="2000" dirty="0" err="1" smtClean="0">
                <a:latin typeface="Calibri" pitchFamily="34" charset="0"/>
              </a:rPr>
              <a:t>with</a:t>
            </a:r>
            <a:r>
              <a:rPr lang="de-DE" sz="2000" dirty="0" smtClean="0">
                <a:latin typeface="Calibri" pitchFamily="34" charset="0"/>
              </a:rPr>
              <a:t> different</a:t>
            </a:r>
            <a:r>
              <a:rPr lang="pl-PL" sz="2000" dirty="0" smtClean="0">
                <a:latin typeface="Calibri" pitchFamily="34" charset="0"/>
              </a:rPr>
              <a:t> </a:t>
            </a:r>
            <a:r>
              <a:rPr lang="de-DE" sz="2000" dirty="0" smtClean="0">
                <a:latin typeface="Calibri" pitchFamily="34" charset="0"/>
              </a:rPr>
              <a:t>spiral </a:t>
            </a:r>
            <a:r>
              <a:rPr lang="de-DE" sz="2000" dirty="0" err="1" smtClean="0">
                <a:latin typeface="Calibri" pitchFamily="34" charset="0"/>
              </a:rPr>
              <a:t>inserts</a:t>
            </a:r>
            <a:r>
              <a:rPr lang="de-DE" sz="2000" dirty="0" smtClean="0">
                <a:latin typeface="Calibri" pitchFamily="34" charset="0"/>
              </a:rPr>
              <a:t> </a:t>
            </a:r>
            <a:r>
              <a:rPr lang="de-DE" sz="2000" dirty="0" err="1" smtClean="0">
                <a:latin typeface="Calibri" pitchFamily="34" charset="0"/>
              </a:rPr>
              <a:t>with</a:t>
            </a:r>
            <a:r>
              <a:rPr lang="de-DE" sz="2000" dirty="0" smtClean="0">
                <a:latin typeface="Calibri" pitchFamily="34" charset="0"/>
              </a:rPr>
              <a:t> </a:t>
            </a:r>
            <a:r>
              <a:rPr lang="de-DE" sz="2000" i="1" dirty="0" err="1" smtClean="0">
                <a:latin typeface="Calibri" pitchFamily="34" charset="0"/>
              </a:rPr>
              <a:t>t</a:t>
            </a:r>
            <a:r>
              <a:rPr lang="de-DE" sz="2000" i="1" baseline="-25000" dirty="0" err="1" smtClean="0">
                <a:latin typeface="Calibri" pitchFamily="34" charset="0"/>
              </a:rPr>
              <a:t>sp</a:t>
            </a:r>
            <a:r>
              <a:rPr lang="de-DE" sz="2000" dirty="0" smtClean="0">
                <a:latin typeface="Calibri" pitchFamily="34" charset="0"/>
              </a:rPr>
              <a:t> = 1 mm, </a:t>
            </a:r>
            <a:r>
              <a:rPr lang="de-DE" sz="2000" i="1" dirty="0" smtClean="0">
                <a:latin typeface="Calibri" pitchFamily="34" charset="0"/>
              </a:rPr>
              <a:t>D</a:t>
            </a:r>
            <a:r>
              <a:rPr lang="de-DE" sz="2000" i="1" baseline="-25000" dirty="0" smtClean="0">
                <a:latin typeface="Calibri" pitchFamily="34" charset="0"/>
              </a:rPr>
              <a:t>in</a:t>
            </a:r>
            <a:r>
              <a:rPr lang="de-DE" sz="2000" dirty="0" smtClean="0">
                <a:latin typeface="Calibri" pitchFamily="34" charset="0"/>
              </a:rPr>
              <a:t> </a:t>
            </a:r>
            <a:r>
              <a:rPr lang="de-DE" sz="2000" dirty="0" err="1" smtClean="0">
                <a:latin typeface="Calibri" pitchFamily="34" charset="0"/>
              </a:rPr>
              <a:t>of</a:t>
            </a:r>
            <a:r>
              <a:rPr lang="de-DE" sz="2000" dirty="0" smtClean="0">
                <a:latin typeface="Calibri" pitchFamily="34" charset="0"/>
              </a:rPr>
              <a:t> </a:t>
            </a:r>
            <a:r>
              <a:rPr lang="de-DE" sz="2000" dirty="0" err="1" smtClean="0">
                <a:latin typeface="Calibri" pitchFamily="34" charset="0"/>
              </a:rPr>
              <a:t>about</a:t>
            </a:r>
            <a:r>
              <a:rPr lang="de-DE" sz="2000" dirty="0" smtClean="0">
                <a:latin typeface="Calibri" pitchFamily="34" charset="0"/>
              </a:rPr>
              <a:t> 10 mm, </a:t>
            </a:r>
            <a:r>
              <a:rPr lang="de-DE" sz="2000" dirty="0" err="1" smtClean="0">
                <a:latin typeface="Calibri" pitchFamily="34" charset="0"/>
              </a:rPr>
              <a:t>and</a:t>
            </a:r>
            <a:r>
              <a:rPr lang="de-DE" sz="2000" dirty="0" smtClean="0">
                <a:latin typeface="Calibri" pitchFamily="34" charset="0"/>
              </a:rPr>
              <a:t> </a:t>
            </a:r>
            <a:r>
              <a:rPr lang="de-DE" sz="2000" i="1" dirty="0" err="1" smtClean="0">
                <a:latin typeface="Calibri" pitchFamily="34" charset="0"/>
              </a:rPr>
              <a:t>g</a:t>
            </a:r>
            <a:r>
              <a:rPr lang="de-DE" sz="2000" i="1" baseline="-25000" dirty="0" err="1" smtClean="0">
                <a:latin typeface="Calibri" pitchFamily="34" charset="0"/>
              </a:rPr>
              <a:t>sp</a:t>
            </a:r>
            <a:r>
              <a:rPr lang="de-DE" sz="2000" dirty="0" smtClean="0">
                <a:latin typeface="Calibri" pitchFamily="34" charset="0"/>
              </a:rPr>
              <a:t> /</a:t>
            </a:r>
            <a:r>
              <a:rPr lang="de-DE" sz="2000" i="1" dirty="0" err="1" smtClean="0">
                <a:latin typeface="Calibri" pitchFamily="34" charset="0"/>
              </a:rPr>
              <a:t>t</a:t>
            </a:r>
            <a:r>
              <a:rPr lang="de-DE" sz="2000" i="1" baseline="-25000" dirty="0" err="1" smtClean="0">
                <a:latin typeface="Calibri" pitchFamily="34" charset="0"/>
              </a:rPr>
              <a:t>sp</a:t>
            </a:r>
            <a:r>
              <a:rPr lang="de-DE" sz="2000" dirty="0" smtClean="0">
                <a:latin typeface="Calibri" pitchFamily="34" charset="0"/>
              </a:rPr>
              <a:t> in </a:t>
            </a:r>
            <a:r>
              <a:rPr lang="de-DE" sz="2000" dirty="0" err="1" smtClean="0">
                <a:latin typeface="Calibri" pitchFamily="34" charset="0"/>
              </a:rPr>
              <a:t>the</a:t>
            </a:r>
            <a:r>
              <a:rPr lang="de-DE" sz="2000" dirty="0" smtClean="0">
                <a:latin typeface="Calibri" pitchFamily="34" charset="0"/>
              </a:rPr>
              <a:t> </a:t>
            </a:r>
            <a:r>
              <a:rPr lang="de-DE" sz="2000" dirty="0" err="1" smtClean="0">
                <a:latin typeface="Calibri" pitchFamily="34" charset="0"/>
              </a:rPr>
              <a:t>range</a:t>
            </a:r>
            <a:r>
              <a:rPr lang="de-DE" sz="2000" dirty="0" smtClean="0">
                <a:latin typeface="Calibri" pitchFamily="34" charset="0"/>
              </a:rPr>
              <a:t> 2.4-5.3</a:t>
            </a:r>
            <a:endParaRPr lang="pl-PL" sz="2000" dirty="0" smtClean="0">
              <a:latin typeface="Calibri" pitchFamily="34" charset="0"/>
            </a:endParaRPr>
          </a:p>
          <a:p>
            <a:pPr>
              <a:spcBef>
                <a:spcPts val="0"/>
              </a:spcBef>
              <a:buNone/>
            </a:pPr>
            <a:r>
              <a:rPr lang="pl-PL" sz="2000" i="1" dirty="0" smtClean="0">
                <a:latin typeface="Calibri" pitchFamily="34" charset="0"/>
              </a:rPr>
              <a:t> </a:t>
            </a:r>
            <a:r>
              <a:rPr lang="de-DE" sz="2000" i="1" dirty="0" smtClean="0">
                <a:latin typeface="Symbol" pitchFamily="18" charset="2"/>
              </a:rPr>
              <a:t>a</a:t>
            </a:r>
            <a:r>
              <a:rPr lang="de-DE" sz="2000" baseline="-25000" dirty="0" smtClean="0">
                <a:latin typeface="Calibri" pitchFamily="34" charset="0"/>
              </a:rPr>
              <a:t>2</a:t>
            </a:r>
            <a:r>
              <a:rPr lang="de-DE" sz="2000" dirty="0" smtClean="0">
                <a:latin typeface="Calibri" pitchFamily="34" charset="0"/>
              </a:rPr>
              <a:t> = 6.4, </a:t>
            </a:r>
            <a:r>
              <a:rPr lang="de-DE" sz="2000" i="1" dirty="0" smtClean="0">
                <a:latin typeface="Symbol" pitchFamily="18" charset="2"/>
              </a:rPr>
              <a:t>b</a:t>
            </a:r>
            <a:r>
              <a:rPr lang="de-DE" sz="2000" baseline="-25000" dirty="0" smtClean="0">
                <a:latin typeface="Calibri" pitchFamily="34" charset="0"/>
              </a:rPr>
              <a:t>2</a:t>
            </a:r>
            <a:r>
              <a:rPr lang="de-DE" sz="2000" dirty="0" smtClean="0">
                <a:latin typeface="Calibri" pitchFamily="34" charset="0"/>
              </a:rPr>
              <a:t> = 0.1717 </a:t>
            </a:r>
            <a:r>
              <a:rPr lang="de-DE" sz="2000" dirty="0" err="1" smtClean="0">
                <a:latin typeface="Calibri" pitchFamily="34" charset="0"/>
              </a:rPr>
              <a:t>and</a:t>
            </a:r>
            <a:r>
              <a:rPr lang="de-DE" sz="2000" dirty="0" smtClean="0">
                <a:latin typeface="Calibri" pitchFamily="34" charset="0"/>
              </a:rPr>
              <a:t> </a:t>
            </a:r>
            <a:r>
              <a:rPr lang="de-DE" sz="2000" i="1" dirty="0" smtClean="0">
                <a:latin typeface="Symbol" pitchFamily="18" charset="2"/>
              </a:rPr>
              <a:t>g</a:t>
            </a:r>
            <a:r>
              <a:rPr lang="de-DE" sz="2000" dirty="0" smtClean="0">
                <a:latin typeface="Calibri" pitchFamily="34" charset="0"/>
              </a:rPr>
              <a:t> </a:t>
            </a:r>
            <a:r>
              <a:rPr lang="de-DE" sz="2000" baseline="-25000" dirty="0" smtClean="0">
                <a:latin typeface="Calibri" pitchFamily="34" charset="0"/>
              </a:rPr>
              <a:t>2 </a:t>
            </a:r>
            <a:r>
              <a:rPr lang="de-DE" sz="2000" dirty="0" smtClean="0">
                <a:latin typeface="Calibri" pitchFamily="34" charset="0"/>
              </a:rPr>
              <a:t>= −0.3428 </a:t>
            </a:r>
            <a:r>
              <a:rPr lang="pl-PL" sz="2000" dirty="0" smtClean="0">
                <a:latin typeface="Calibri" pitchFamily="34" charset="0"/>
              </a:rPr>
              <a:t> </a:t>
            </a:r>
            <a:r>
              <a:rPr lang="pl-PL" sz="2000" dirty="0" err="1" smtClean="0">
                <a:latin typeface="Calibri" pitchFamily="34" charset="0"/>
              </a:rPr>
              <a:t>valid</a:t>
            </a:r>
            <a:r>
              <a:rPr lang="pl-PL" sz="2000" dirty="0" smtClean="0">
                <a:latin typeface="Calibri" pitchFamily="34" charset="0"/>
              </a:rPr>
              <a:t> </a:t>
            </a:r>
            <a:r>
              <a:rPr lang="de-DE" sz="2000" dirty="0" smtClean="0">
                <a:latin typeface="Calibri" pitchFamily="34" charset="0"/>
              </a:rPr>
              <a:t>in </a:t>
            </a:r>
            <a:r>
              <a:rPr lang="de-DE" sz="2000" dirty="0" err="1" smtClean="0">
                <a:latin typeface="Calibri" pitchFamily="34" charset="0"/>
              </a:rPr>
              <a:t>the</a:t>
            </a:r>
            <a:r>
              <a:rPr lang="de-DE" sz="2000" dirty="0" smtClean="0">
                <a:latin typeface="Calibri" pitchFamily="34" charset="0"/>
              </a:rPr>
              <a:t> </a:t>
            </a:r>
            <a:r>
              <a:rPr lang="de-DE" sz="2000" dirty="0" err="1" smtClean="0">
                <a:latin typeface="Calibri" pitchFamily="34" charset="0"/>
              </a:rPr>
              <a:t>range</a:t>
            </a:r>
            <a:r>
              <a:rPr lang="de-DE" sz="2000" dirty="0" smtClean="0">
                <a:latin typeface="Calibri" pitchFamily="34" charset="0"/>
              </a:rPr>
              <a:t> 2∙10</a:t>
            </a:r>
            <a:r>
              <a:rPr lang="de-DE" sz="2000" baseline="30000" dirty="0" smtClean="0">
                <a:latin typeface="Calibri" pitchFamily="34" charset="0"/>
              </a:rPr>
              <a:t>4</a:t>
            </a:r>
            <a:r>
              <a:rPr lang="de-DE" sz="2000" dirty="0" smtClean="0">
                <a:latin typeface="Calibri" pitchFamily="34" charset="0"/>
              </a:rPr>
              <a:t>&lt;Re&lt;2∙10</a:t>
            </a:r>
            <a:r>
              <a:rPr lang="de-DE" sz="2000" baseline="30000" dirty="0" smtClean="0">
                <a:latin typeface="Calibri" pitchFamily="34" charset="0"/>
              </a:rPr>
              <a:t>5</a:t>
            </a:r>
            <a:endParaRPr lang="pl-PL" sz="2000" dirty="0" smtClean="0">
              <a:latin typeface="Calibri" pitchFamily="34" charset="0"/>
            </a:endParaRPr>
          </a:p>
          <a:p>
            <a:pPr>
              <a:spcBef>
                <a:spcPts val="0"/>
              </a:spcBef>
              <a:buNone/>
            </a:pPr>
            <a:r>
              <a:rPr lang="pl-PL" sz="2000" dirty="0" smtClean="0">
                <a:latin typeface="Calibri" pitchFamily="34" charset="0"/>
              </a:rPr>
              <a:t>     </a:t>
            </a:r>
            <a:r>
              <a:rPr lang="pl-PL" sz="2000" dirty="0" err="1" smtClean="0">
                <a:latin typeface="Calibri" pitchFamily="34" charset="0"/>
              </a:rPr>
              <a:t>obtained</a:t>
            </a:r>
            <a:r>
              <a:rPr lang="pl-PL" sz="2000" dirty="0" smtClean="0">
                <a:latin typeface="Calibri" pitchFamily="34" charset="0"/>
              </a:rPr>
              <a:t> by </a:t>
            </a:r>
            <a:r>
              <a:rPr lang="en-US" sz="2000" dirty="0" smtClean="0">
                <a:latin typeface="Calibri" pitchFamily="34" charset="0"/>
              </a:rPr>
              <a:t>CFD simulations of flow in the spiral duct of </a:t>
            </a:r>
            <a:r>
              <a:rPr lang="de-DE" sz="2000" i="1" dirty="0" smtClean="0">
                <a:latin typeface="Calibri" pitchFamily="34" charset="0"/>
              </a:rPr>
              <a:t>D</a:t>
            </a:r>
            <a:r>
              <a:rPr lang="de-DE" sz="2000" i="1" baseline="-25000" dirty="0" smtClean="0">
                <a:latin typeface="Calibri" pitchFamily="34" charset="0"/>
              </a:rPr>
              <a:t>in</a:t>
            </a:r>
            <a:r>
              <a:rPr lang="en-US" sz="2000" dirty="0" smtClean="0">
                <a:latin typeface="Calibri" pitchFamily="34" charset="0"/>
              </a:rPr>
              <a:t>/</a:t>
            </a:r>
            <a:r>
              <a:rPr lang="de-DE" sz="2000" i="1" dirty="0" err="1" smtClean="0">
                <a:latin typeface="Calibri" pitchFamily="34" charset="0"/>
              </a:rPr>
              <a:t>D</a:t>
            </a:r>
            <a:r>
              <a:rPr lang="de-DE" sz="2000" i="1" baseline="-25000" dirty="0" err="1" smtClean="0">
                <a:latin typeface="Calibri" pitchFamily="34" charset="0"/>
              </a:rPr>
              <a:t>out</a:t>
            </a:r>
            <a:r>
              <a:rPr lang="de-DE" sz="2000" baseline="-25000" dirty="0" smtClean="0">
                <a:latin typeface="Calibri" pitchFamily="34" charset="0"/>
              </a:rPr>
              <a:t> </a:t>
            </a:r>
            <a:r>
              <a:rPr lang="en-US" sz="2000" dirty="0" smtClean="0">
                <a:latin typeface="Calibri" pitchFamily="34" charset="0"/>
              </a:rPr>
              <a:t>= 7/9 mm and  </a:t>
            </a:r>
            <a:r>
              <a:rPr lang="de-DE" sz="2000" i="1" dirty="0" err="1" smtClean="0">
                <a:latin typeface="Calibri" pitchFamily="34" charset="0"/>
              </a:rPr>
              <a:t>g</a:t>
            </a:r>
            <a:r>
              <a:rPr lang="de-DE" sz="2000" i="1" baseline="-25000" dirty="0" err="1" smtClean="0">
                <a:latin typeface="Calibri" pitchFamily="34" charset="0"/>
              </a:rPr>
              <a:t>sp</a:t>
            </a:r>
            <a:r>
              <a:rPr lang="de-DE" sz="2000" dirty="0" smtClean="0">
                <a:latin typeface="Calibri" pitchFamily="34" charset="0"/>
              </a:rPr>
              <a:t> / </a:t>
            </a:r>
            <a:r>
              <a:rPr lang="de-DE" sz="2000" i="1" dirty="0" err="1" smtClean="0">
                <a:latin typeface="Calibri" pitchFamily="34" charset="0"/>
              </a:rPr>
              <a:t>t</a:t>
            </a:r>
            <a:r>
              <a:rPr lang="de-DE" sz="2000" i="1" baseline="-25000" dirty="0" err="1" smtClean="0">
                <a:latin typeface="Calibri" pitchFamily="34" charset="0"/>
              </a:rPr>
              <a:t>sp</a:t>
            </a:r>
            <a:r>
              <a:rPr lang="de-DE" sz="2000" dirty="0" smtClean="0">
                <a:latin typeface="Calibri" pitchFamily="34" charset="0"/>
              </a:rPr>
              <a:t> in </a:t>
            </a:r>
            <a:r>
              <a:rPr lang="de-DE" sz="2000" dirty="0" err="1" smtClean="0">
                <a:latin typeface="Calibri" pitchFamily="34" charset="0"/>
              </a:rPr>
              <a:t>the</a:t>
            </a:r>
            <a:r>
              <a:rPr lang="de-DE" sz="2000" dirty="0" smtClean="0">
                <a:latin typeface="Calibri" pitchFamily="34" charset="0"/>
              </a:rPr>
              <a:t> </a:t>
            </a:r>
            <a:r>
              <a:rPr lang="de-DE" sz="2000" dirty="0" err="1" smtClean="0">
                <a:latin typeface="Calibri" pitchFamily="34" charset="0"/>
              </a:rPr>
              <a:t>range</a:t>
            </a:r>
            <a:r>
              <a:rPr lang="de-DE" sz="2000" dirty="0" smtClean="0">
                <a:latin typeface="Calibri" pitchFamily="34" charset="0"/>
              </a:rPr>
              <a:t> 2.4-5.3</a:t>
            </a:r>
            <a:endParaRPr lang="pl-PL" sz="2000" dirty="0" smtClean="0">
              <a:latin typeface="Calibri" pitchFamily="34" charset="0"/>
            </a:endParaRPr>
          </a:p>
          <a:p>
            <a:endParaRPr lang="pl-PL" sz="2000" dirty="0" smtClean="0">
              <a:latin typeface="Calibri" pitchFamily="34" charset="0"/>
            </a:endParaRPr>
          </a:p>
          <a:p>
            <a:pPr>
              <a:spcBef>
                <a:spcPts val="4800"/>
              </a:spcBef>
            </a:pPr>
            <a:endParaRPr lang="pl-PL" sz="2000" dirty="0" smtClean="0">
              <a:latin typeface="Calibri" pitchFamily="34" charset="0"/>
            </a:endParaRPr>
          </a:p>
          <a:p>
            <a:pPr>
              <a:buNone/>
            </a:pPr>
            <a:endParaRPr lang="pl-PL" sz="1800" dirty="0">
              <a:latin typeface="Calibri" pitchFamily="34" charset="0"/>
            </a:endParaRPr>
          </a:p>
        </p:txBody>
      </p:sp>
      <p:sp>
        <p:nvSpPr>
          <p:cNvPr id="901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90115" name="Object 3"/>
          <p:cNvGraphicFramePr>
            <a:graphicFrameLocks noChangeAspect="1"/>
          </p:cNvGraphicFramePr>
          <p:nvPr/>
        </p:nvGraphicFramePr>
        <p:xfrm>
          <a:off x="1116013" y="3141663"/>
          <a:ext cx="3203575" cy="690562"/>
        </p:xfrm>
        <a:graphic>
          <a:graphicData uri="http://schemas.openxmlformats.org/presentationml/2006/ole">
            <p:oleObj spid="_x0000_s90115" name="Equation" r:id="rId4" imgW="2311400" imgH="495300" progId="Equation.DSMT4">
              <p:embed/>
            </p:oleObj>
          </a:graphicData>
        </a:graphic>
      </p:graphicFrame>
      <p:sp>
        <p:nvSpPr>
          <p:cNvPr id="9011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90117" name="Object 5"/>
          <p:cNvGraphicFramePr>
            <a:graphicFrameLocks noChangeAspect="1"/>
          </p:cNvGraphicFramePr>
          <p:nvPr/>
        </p:nvGraphicFramePr>
        <p:xfrm>
          <a:off x="4499992" y="3140968"/>
          <a:ext cx="1976437" cy="641350"/>
        </p:xfrm>
        <a:graphic>
          <a:graphicData uri="http://schemas.openxmlformats.org/presentationml/2006/ole">
            <p:oleObj spid="_x0000_s90117" name="Equation" r:id="rId5" imgW="1409700" imgH="457200" progId="Equation.DSMT4">
              <p:embed/>
            </p:oleObj>
          </a:graphicData>
        </a:graphic>
      </p:graphicFrame>
      <p:sp>
        <p:nvSpPr>
          <p:cNvPr id="9012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90119" name="Object 7"/>
          <p:cNvGraphicFramePr>
            <a:graphicFrameLocks noChangeAspect="1"/>
          </p:cNvGraphicFramePr>
          <p:nvPr/>
        </p:nvGraphicFramePr>
        <p:xfrm>
          <a:off x="6804025" y="3025453"/>
          <a:ext cx="2036763" cy="763587"/>
        </p:xfrm>
        <a:graphic>
          <a:graphicData uri="http://schemas.openxmlformats.org/presentationml/2006/ole">
            <p:oleObj spid="_x0000_s90119" name="Equation" r:id="rId6" imgW="1434477" imgH="545863" progId="Equation.DSMT4">
              <p:embed/>
            </p:oleObj>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29</a:t>
            </a:fld>
            <a:endParaRPr lang="en-US"/>
          </a:p>
        </p:txBody>
      </p:sp>
      <p:sp>
        <p:nvSpPr>
          <p:cNvPr id="5" name="Tytuł 1"/>
          <p:cNvSpPr>
            <a:spLocks noGrp="1"/>
          </p:cNvSpPr>
          <p:nvPr>
            <p:ph type="title"/>
          </p:nvPr>
        </p:nvSpPr>
        <p:spPr>
          <a:xfrm>
            <a:off x="1115616" y="-27384"/>
            <a:ext cx="7776864" cy="908720"/>
          </a:xfrm>
        </p:spPr>
        <p:txBody>
          <a:bodyPr>
            <a:noAutofit/>
          </a:bodyPr>
          <a:lstStyle/>
          <a:p>
            <a:r>
              <a:rPr lang="pl-PL" sz="3100" b="1" dirty="0" err="1" smtClean="0">
                <a:solidFill>
                  <a:srgbClr val="002060"/>
                </a:solidFill>
                <a:effectLst/>
                <a:latin typeface="Calibri" pitchFamily="34" charset="0"/>
              </a:rPr>
              <a:t>Preparation</a:t>
            </a:r>
            <a:r>
              <a:rPr lang="pl-PL" sz="3100" b="1" dirty="0" smtClean="0">
                <a:solidFill>
                  <a:srgbClr val="002060"/>
                </a:solidFill>
                <a:effectLst/>
                <a:latin typeface="Calibri" pitchFamily="34" charset="0"/>
              </a:rPr>
              <a:t> of </a:t>
            </a:r>
            <a:r>
              <a:rPr lang="pl-PL" sz="3100" b="1" dirty="0" err="1" smtClean="0">
                <a:solidFill>
                  <a:srgbClr val="002060"/>
                </a:solidFill>
                <a:effectLst/>
                <a:latin typeface="Calibri" pitchFamily="34" charset="0"/>
              </a:rPr>
              <a:t>the</a:t>
            </a:r>
            <a:r>
              <a:rPr lang="pl-PL" sz="3100" b="1" dirty="0" smtClean="0">
                <a:solidFill>
                  <a:srgbClr val="002060"/>
                </a:solidFill>
                <a:effectLst/>
                <a:latin typeface="Calibri" pitchFamily="34" charset="0"/>
              </a:rPr>
              <a:t> </a:t>
            </a:r>
            <a:r>
              <a:rPr lang="pl-PL" sz="3100" b="1" dirty="0" err="1" smtClean="0">
                <a:solidFill>
                  <a:srgbClr val="002060"/>
                </a:solidFill>
                <a:effectLst/>
                <a:latin typeface="Calibri" pitchFamily="34" charset="0"/>
              </a:rPr>
              <a:t>samples</a:t>
            </a:r>
            <a:r>
              <a:rPr lang="pl-PL" sz="3100" b="1" dirty="0" smtClean="0">
                <a:solidFill>
                  <a:srgbClr val="002060"/>
                </a:solidFill>
                <a:effectLst/>
                <a:latin typeface="Calibri" pitchFamily="34" charset="0"/>
              </a:rPr>
              <a:t> </a:t>
            </a:r>
            <a:endParaRPr lang="pl-PL" sz="3100" b="1" dirty="0">
              <a:solidFill>
                <a:srgbClr val="002060"/>
              </a:solidFill>
              <a:effectLst/>
              <a:latin typeface="Calibri" pitchFamily="34" charset="0"/>
            </a:endParaRPr>
          </a:p>
        </p:txBody>
      </p:sp>
      <p:sp>
        <p:nvSpPr>
          <p:cNvPr id="6" name="Symbol zastępczy numeru slajdu 3"/>
          <p:cNvSpPr txBox="1">
            <a:spLocks/>
          </p:cNvSpPr>
          <p:nvPr/>
        </p:nvSpPr>
        <p:spPr>
          <a:xfrm>
            <a:off x="8613775" y="6305550"/>
            <a:ext cx="457200" cy="476250"/>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1C84A847-8F44-4DE6-AF1C-1625779D8676}" type="slidenum">
              <a:rPr kumimoji="0" lang="en-US" altLang="pl-PL" sz="12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altLang="pl-PL" sz="1200" b="0" i="0" u="none" strike="noStrike" kern="1200" cap="none" spc="0" normalizeH="0" baseline="0" noProof="0">
              <a:ln>
                <a:noFill/>
              </a:ln>
              <a:solidFill>
                <a:schemeClr val="bg2">
                  <a:shade val="50000"/>
                  <a:satMod val="200000"/>
                </a:schemeClr>
              </a:solidFill>
              <a:effectLst/>
              <a:uLnTx/>
              <a:uFillTx/>
              <a:latin typeface="+mn-lt"/>
              <a:ea typeface="+mn-ea"/>
              <a:cs typeface="+mn-cs"/>
            </a:endParaRPr>
          </a:p>
        </p:txBody>
      </p:sp>
      <p:sp>
        <p:nvSpPr>
          <p:cNvPr id="7" name="Symbol zastępczy zawartości 2">
            <a:extLst>
              <a:ext uri="{FF2B5EF4-FFF2-40B4-BE49-F238E27FC236}">
                <a16:creationId xmlns:a16="http://schemas.microsoft.com/office/drawing/2014/main" xmlns="" id="{E74C61BA-B44F-4789-B6E6-D51D7FDE40BB}"/>
              </a:ext>
            </a:extLst>
          </p:cNvPr>
          <p:cNvSpPr>
            <a:spLocks noGrp="1"/>
          </p:cNvSpPr>
          <p:nvPr>
            <p:ph idx="1"/>
          </p:nvPr>
        </p:nvSpPr>
        <p:spPr>
          <a:xfrm>
            <a:off x="1187624" y="764704"/>
            <a:ext cx="6048672" cy="5877272"/>
          </a:xfrm>
        </p:spPr>
        <p:txBody>
          <a:bodyPr/>
          <a:lstStyle/>
          <a:p>
            <a:pPr marL="324000" indent="-324000" eaLnBrk="1" hangingPunct="1">
              <a:spcBef>
                <a:spcPts val="900"/>
              </a:spcBef>
              <a:spcAft>
                <a:spcPts val="0"/>
              </a:spcAft>
              <a:defRPr/>
            </a:pPr>
            <a:r>
              <a:rPr lang="en-US" altLang="ja-JP" sz="1800" dirty="0" smtClean="0">
                <a:latin typeface="Calibri"/>
              </a:rPr>
              <a:t>The “6 around 1” dummy cable, consisting of six copper rods of 10 mm diameter twisted around the central aluminum rod with the same diameter</a:t>
            </a:r>
            <a:r>
              <a:rPr lang="pl-PL" altLang="ja-JP" sz="1800" dirty="0" smtClean="0">
                <a:latin typeface="Calibri"/>
              </a:rPr>
              <a:t>,</a:t>
            </a:r>
            <a:r>
              <a:rPr lang="en-US" altLang="ja-JP" sz="1800" dirty="0" smtClean="0">
                <a:latin typeface="Calibri"/>
              </a:rPr>
              <a:t> was prepared by the EPFL-SPC team. We cooled the </a:t>
            </a:r>
            <a:r>
              <a:rPr lang="pl-PL" altLang="ja-JP" sz="1800" dirty="0" smtClean="0">
                <a:latin typeface="Calibri"/>
              </a:rPr>
              <a:t> </a:t>
            </a:r>
            <a:r>
              <a:rPr lang="en-US" altLang="ja-JP" sz="1800" dirty="0" smtClean="0">
                <a:latin typeface="Calibri"/>
              </a:rPr>
              <a:t>1 m long piece of the cable in the LN</a:t>
            </a:r>
            <a:r>
              <a:rPr lang="en-US" altLang="ja-JP" sz="1800" baseline="-25000" dirty="0" smtClean="0">
                <a:latin typeface="Calibri"/>
              </a:rPr>
              <a:t>2</a:t>
            </a:r>
            <a:r>
              <a:rPr lang="en-US" altLang="ja-JP" sz="1800" dirty="0" smtClean="0">
                <a:latin typeface="Calibri"/>
              </a:rPr>
              <a:t> bath and inserted it into a stainless steel pipe with the nominal diameter </a:t>
            </a:r>
            <a:r>
              <a:rPr lang="en-US" altLang="ja-JP" sz="1800" dirty="0" err="1" smtClean="0">
                <a:latin typeface="Calibri"/>
              </a:rPr>
              <a:t>D</a:t>
            </a:r>
            <a:r>
              <a:rPr lang="en-US" altLang="ja-JP" sz="1800" baseline="-25000" dirty="0" err="1" smtClean="0">
                <a:latin typeface="Calibri"/>
              </a:rPr>
              <a:t>out</a:t>
            </a:r>
            <a:r>
              <a:rPr lang="en-US" altLang="ja-JP" sz="1800" dirty="0" smtClean="0">
                <a:latin typeface="Calibri"/>
              </a:rPr>
              <a:t>/D</a:t>
            </a:r>
            <a:r>
              <a:rPr lang="en-US" altLang="ja-JP" sz="1800" baseline="-25000" dirty="0" smtClean="0">
                <a:latin typeface="Calibri"/>
              </a:rPr>
              <a:t>in</a:t>
            </a:r>
            <a:r>
              <a:rPr lang="en-US" altLang="ja-JP" sz="1800" dirty="0" smtClean="0">
                <a:latin typeface="Calibri"/>
              </a:rPr>
              <a:t> = 33.7/29.7 mm</a:t>
            </a:r>
            <a:endParaRPr lang="pl-PL" altLang="ja-JP" sz="1800" dirty="0" smtClean="0">
              <a:latin typeface="Calibri"/>
            </a:endParaRPr>
          </a:p>
          <a:p>
            <a:pPr marL="324000" indent="-324000" eaLnBrk="1" hangingPunct="1">
              <a:spcBef>
                <a:spcPts val="0"/>
              </a:spcBef>
              <a:spcAft>
                <a:spcPts val="0"/>
              </a:spcAft>
              <a:buNone/>
              <a:defRPr/>
            </a:pPr>
            <a:r>
              <a:rPr lang="pl-PL" altLang="ja-JP" sz="1800" dirty="0" smtClean="0">
                <a:solidFill>
                  <a:srgbClr val="C00000"/>
                </a:solidFill>
                <a:latin typeface="Calibri"/>
              </a:rPr>
              <a:t>       (</a:t>
            </a:r>
            <a:r>
              <a:rPr lang="pl-PL" altLang="ja-JP" sz="1800" dirty="0" err="1" smtClean="0">
                <a:solidFill>
                  <a:srgbClr val="C00000"/>
                </a:solidFill>
                <a:latin typeface="Calibri"/>
              </a:rPr>
              <a:t>this</a:t>
            </a:r>
            <a:r>
              <a:rPr lang="pl-PL" altLang="ja-JP" sz="1800" dirty="0" smtClean="0">
                <a:solidFill>
                  <a:srgbClr val="C00000"/>
                </a:solidFill>
                <a:latin typeface="Calibri"/>
              </a:rPr>
              <a:t> </a:t>
            </a:r>
            <a:r>
              <a:rPr lang="pl-PL" altLang="ja-JP" sz="1800" dirty="0" err="1" smtClean="0">
                <a:solidFill>
                  <a:srgbClr val="C00000"/>
                </a:solidFill>
                <a:latin typeface="Calibri"/>
              </a:rPr>
              <a:t>sample</a:t>
            </a:r>
            <a:r>
              <a:rPr lang="pl-PL" altLang="ja-JP" sz="1800" dirty="0" smtClean="0">
                <a:solidFill>
                  <a:srgbClr val="C00000"/>
                </a:solidFill>
                <a:latin typeface="Calibri"/>
              </a:rPr>
              <a:t> was </a:t>
            </a:r>
            <a:r>
              <a:rPr lang="pl-PL" altLang="ja-JP" sz="1800" dirty="0" err="1" smtClean="0">
                <a:solidFill>
                  <a:srgbClr val="C00000"/>
                </a:solidFill>
                <a:latin typeface="Calibri"/>
              </a:rPr>
              <a:t>prepared</a:t>
            </a:r>
            <a:r>
              <a:rPr lang="pl-PL" altLang="ja-JP" sz="1800" dirty="0" smtClean="0">
                <a:solidFill>
                  <a:srgbClr val="C00000"/>
                </a:solidFill>
                <a:latin typeface="Calibri"/>
              </a:rPr>
              <a:t> and </a:t>
            </a:r>
            <a:r>
              <a:rPr lang="pl-PL" altLang="ja-JP" sz="1800" dirty="0" err="1" smtClean="0">
                <a:solidFill>
                  <a:srgbClr val="C00000"/>
                </a:solidFill>
                <a:latin typeface="Calibri"/>
              </a:rPr>
              <a:t>tested</a:t>
            </a:r>
            <a:r>
              <a:rPr lang="pl-PL" altLang="ja-JP" sz="1800" dirty="0" smtClean="0">
                <a:solidFill>
                  <a:srgbClr val="C00000"/>
                </a:solidFill>
                <a:latin typeface="Calibri"/>
              </a:rPr>
              <a:t> </a:t>
            </a:r>
            <a:r>
              <a:rPr lang="pl-PL" altLang="ja-JP" sz="1800" dirty="0" err="1" smtClean="0">
                <a:solidFill>
                  <a:srgbClr val="C00000"/>
                </a:solidFill>
                <a:latin typeface="Calibri"/>
              </a:rPr>
              <a:t>in</a:t>
            </a:r>
            <a:r>
              <a:rPr lang="pl-PL" altLang="ja-JP" sz="1800" dirty="0" smtClean="0">
                <a:solidFill>
                  <a:srgbClr val="C00000"/>
                </a:solidFill>
                <a:latin typeface="Calibri"/>
              </a:rPr>
              <a:t> </a:t>
            </a:r>
            <a:r>
              <a:rPr lang="pl-PL" altLang="ja-JP" sz="1800" dirty="0" err="1" smtClean="0">
                <a:solidFill>
                  <a:srgbClr val="C00000"/>
                </a:solidFill>
                <a:latin typeface="Calibri"/>
              </a:rPr>
              <a:t>February</a:t>
            </a:r>
            <a:r>
              <a:rPr lang="pl-PL" altLang="ja-JP" sz="1800" dirty="0" smtClean="0">
                <a:solidFill>
                  <a:srgbClr val="C00000"/>
                </a:solidFill>
                <a:latin typeface="Calibri"/>
              </a:rPr>
              <a:t> 2019</a:t>
            </a:r>
            <a:r>
              <a:rPr lang="pl-PL" altLang="ja-JP" sz="1800" dirty="0" smtClean="0">
                <a:solidFill>
                  <a:srgbClr val="C00000"/>
                </a:solidFill>
                <a:latin typeface="Calibri"/>
              </a:rPr>
              <a:t> </a:t>
            </a:r>
            <a:r>
              <a:rPr lang="pl-PL" altLang="ja-JP" sz="1800" dirty="0" smtClean="0">
                <a:solidFill>
                  <a:srgbClr val="C00000"/>
                </a:solidFill>
                <a:latin typeface="Calibri"/>
              </a:rPr>
              <a:t>and we </a:t>
            </a:r>
            <a:r>
              <a:rPr lang="pl-PL" altLang="ja-JP" sz="1800" dirty="0" err="1" smtClean="0">
                <a:solidFill>
                  <a:srgbClr val="C00000"/>
                </a:solidFill>
                <a:latin typeface="Calibri"/>
              </a:rPr>
              <a:t>included</a:t>
            </a:r>
            <a:r>
              <a:rPr lang="pl-PL" altLang="ja-JP" sz="1800" dirty="0" smtClean="0">
                <a:solidFill>
                  <a:srgbClr val="C00000"/>
                </a:solidFill>
                <a:latin typeface="Calibri"/>
              </a:rPr>
              <a:t> </a:t>
            </a:r>
            <a:r>
              <a:rPr lang="pl-PL" altLang="ja-JP" sz="1800" dirty="0" err="1" smtClean="0">
                <a:solidFill>
                  <a:srgbClr val="C00000"/>
                </a:solidFill>
                <a:latin typeface="Calibri"/>
              </a:rPr>
              <a:t>the</a:t>
            </a:r>
            <a:r>
              <a:rPr lang="pl-PL" altLang="ja-JP" sz="1800" dirty="0" smtClean="0">
                <a:solidFill>
                  <a:srgbClr val="C00000"/>
                </a:solidFill>
                <a:latin typeface="Calibri"/>
              </a:rPr>
              <a:t> </a:t>
            </a:r>
            <a:r>
              <a:rPr lang="pl-PL" altLang="ja-JP" sz="1800" dirty="0" err="1" smtClean="0">
                <a:solidFill>
                  <a:srgbClr val="C00000"/>
                </a:solidFill>
                <a:latin typeface="Calibri"/>
              </a:rPr>
              <a:t>results</a:t>
            </a:r>
            <a:r>
              <a:rPr lang="pl-PL" altLang="ja-JP" sz="1800" dirty="0" smtClean="0">
                <a:solidFill>
                  <a:srgbClr val="C00000"/>
                </a:solidFill>
                <a:latin typeface="Calibri"/>
              </a:rPr>
              <a:t> </a:t>
            </a:r>
            <a:r>
              <a:rPr lang="pl-PL" altLang="ja-JP" sz="1800" dirty="0" err="1" smtClean="0">
                <a:solidFill>
                  <a:srgbClr val="C00000"/>
                </a:solidFill>
                <a:latin typeface="Calibri"/>
              </a:rPr>
              <a:t>in</a:t>
            </a:r>
            <a:r>
              <a:rPr lang="pl-PL" altLang="ja-JP" sz="1800" dirty="0" smtClean="0">
                <a:solidFill>
                  <a:srgbClr val="C00000"/>
                </a:solidFill>
                <a:latin typeface="Calibri"/>
              </a:rPr>
              <a:t> </a:t>
            </a:r>
            <a:r>
              <a:rPr lang="pl-PL" altLang="ja-JP" sz="1800" dirty="0" err="1" smtClean="0">
                <a:solidFill>
                  <a:srgbClr val="C00000"/>
                </a:solidFill>
                <a:latin typeface="Calibri"/>
              </a:rPr>
              <a:t>our</a:t>
            </a:r>
            <a:r>
              <a:rPr lang="pl-PL" altLang="ja-JP" sz="1800" dirty="0" smtClean="0">
                <a:solidFill>
                  <a:srgbClr val="C00000"/>
                </a:solidFill>
                <a:latin typeface="Calibri"/>
              </a:rPr>
              <a:t> </a:t>
            </a:r>
            <a:r>
              <a:rPr lang="pl-PL" altLang="ja-JP" sz="1800" dirty="0" smtClean="0">
                <a:solidFill>
                  <a:srgbClr val="C00000"/>
                </a:solidFill>
                <a:latin typeface="Calibri"/>
              </a:rPr>
              <a:t>2018 </a:t>
            </a:r>
            <a:r>
              <a:rPr lang="pl-PL" altLang="ja-JP" sz="1800" dirty="0" err="1" smtClean="0">
                <a:solidFill>
                  <a:srgbClr val="C00000"/>
                </a:solidFill>
                <a:latin typeface="Calibri"/>
              </a:rPr>
              <a:t>final</a:t>
            </a:r>
            <a:r>
              <a:rPr lang="pl-PL" altLang="ja-JP" sz="1800" dirty="0" smtClean="0">
                <a:solidFill>
                  <a:srgbClr val="C00000"/>
                </a:solidFill>
                <a:latin typeface="Calibri"/>
              </a:rPr>
              <a:t> </a:t>
            </a:r>
            <a:r>
              <a:rPr lang="pl-PL" altLang="ja-JP" sz="1800" dirty="0" smtClean="0">
                <a:solidFill>
                  <a:srgbClr val="C00000"/>
                </a:solidFill>
                <a:latin typeface="Calibri"/>
              </a:rPr>
              <a:t>report) </a:t>
            </a:r>
          </a:p>
          <a:p>
            <a:pPr marL="324000" indent="-324000" eaLnBrk="1" hangingPunct="1">
              <a:spcBef>
                <a:spcPts val="900"/>
              </a:spcBef>
              <a:spcAft>
                <a:spcPts val="0"/>
              </a:spcAft>
              <a:defRPr/>
            </a:pPr>
            <a:r>
              <a:rPr lang="en-US" altLang="ja-JP" sz="1800" dirty="0" smtClean="0">
                <a:latin typeface="Calibri"/>
              </a:rPr>
              <a:t>The WD8 and WD6 samples</a:t>
            </a:r>
            <a:r>
              <a:rPr lang="pl-PL" altLang="ja-JP" sz="1800" dirty="0" smtClean="0">
                <a:latin typeface="Calibri"/>
              </a:rPr>
              <a:t> </a:t>
            </a:r>
            <a:r>
              <a:rPr lang="pl-PL" altLang="ja-JP" sz="1800" dirty="0" err="1" smtClean="0">
                <a:latin typeface="Calibri"/>
              </a:rPr>
              <a:t>were</a:t>
            </a:r>
            <a:r>
              <a:rPr lang="pl-PL" altLang="ja-JP" sz="1800" dirty="0" smtClean="0">
                <a:latin typeface="Calibri"/>
              </a:rPr>
              <a:t> </a:t>
            </a:r>
            <a:r>
              <a:rPr lang="pl-PL" altLang="ja-JP" sz="1800" dirty="0" err="1" smtClean="0">
                <a:latin typeface="Calibri"/>
              </a:rPr>
              <a:t>prepared</a:t>
            </a:r>
            <a:r>
              <a:rPr lang="en-US" altLang="ja-JP" sz="1800" dirty="0" smtClean="0">
                <a:latin typeface="Calibri"/>
              </a:rPr>
              <a:t> by the KIT team</a:t>
            </a:r>
            <a:r>
              <a:rPr lang="pl-PL" altLang="ja-JP" sz="1800" dirty="0" smtClean="0">
                <a:latin typeface="Calibri"/>
              </a:rPr>
              <a:t>.  </a:t>
            </a:r>
            <a:r>
              <a:rPr lang="pl-PL" altLang="ja-JP" sz="1800" dirty="0" err="1" smtClean="0">
                <a:latin typeface="Calibri"/>
              </a:rPr>
              <a:t>Each</a:t>
            </a:r>
            <a:r>
              <a:rPr lang="pl-PL" altLang="ja-JP" sz="1800" dirty="0" smtClean="0">
                <a:latin typeface="Calibri"/>
              </a:rPr>
              <a:t> of </a:t>
            </a:r>
            <a:r>
              <a:rPr lang="pl-PL" altLang="ja-JP" sz="1800" dirty="0" err="1" smtClean="0">
                <a:latin typeface="Calibri"/>
              </a:rPr>
              <a:t>them</a:t>
            </a:r>
            <a:r>
              <a:rPr lang="pl-PL" altLang="ja-JP" sz="1800" dirty="0" smtClean="0">
                <a:latin typeface="Calibri"/>
              </a:rPr>
              <a:t> </a:t>
            </a:r>
            <a:r>
              <a:rPr lang="pl-PL" altLang="ja-JP" sz="1800" dirty="0" err="1" smtClean="0">
                <a:latin typeface="Calibri"/>
              </a:rPr>
              <a:t>is</a:t>
            </a:r>
            <a:r>
              <a:rPr lang="en-US" altLang="ja-JP" sz="1800" dirty="0" smtClean="0">
                <a:latin typeface="Calibri"/>
              </a:rPr>
              <a:t> made from a twisted triplet of Cu rods of </a:t>
            </a:r>
            <a:r>
              <a:rPr lang="pl-PL" altLang="ja-JP" sz="1800" dirty="0" smtClean="0">
                <a:latin typeface="Calibri"/>
              </a:rPr>
              <a:t>   </a:t>
            </a:r>
            <a:r>
              <a:rPr lang="en-US" altLang="ja-JP" sz="1800" dirty="0" smtClean="0">
                <a:latin typeface="Calibri"/>
              </a:rPr>
              <a:t>8</a:t>
            </a:r>
            <a:r>
              <a:rPr lang="pl-PL" altLang="ja-JP" sz="1800" dirty="0" smtClean="0">
                <a:latin typeface="Calibri"/>
              </a:rPr>
              <a:t> </a:t>
            </a:r>
            <a:r>
              <a:rPr lang="en-US" altLang="ja-JP" sz="1800" dirty="0" smtClean="0">
                <a:latin typeface="Calibri"/>
              </a:rPr>
              <a:t>mm and 6 mm diameter, respectively</a:t>
            </a:r>
            <a:r>
              <a:rPr lang="pl-PL" altLang="ja-JP" sz="1800" dirty="0" smtClean="0">
                <a:latin typeface="Calibri"/>
              </a:rPr>
              <a:t>. </a:t>
            </a:r>
            <a:r>
              <a:rPr lang="pl-PL" altLang="ja-JP" sz="1800" dirty="0" err="1" smtClean="0">
                <a:latin typeface="Calibri"/>
              </a:rPr>
              <a:t>The</a:t>
            </a:r>
            <a:r>
              <a:rPr lang="pl-PL" altLang="ja-JP" sz="1800" dirty="0" smtClean="0">
                <a:latin typeface="Calibri"/>
              </a:rPr>
              <a:t> </a:t>
            </a:r>
            <a:r>
              <a:rPr lang="pl-PL" altLang="ja-JP" sz="1800" dirty="0" err="1" smtClean="0">
                <a:latin typeface="Calibri"/>
              </a:rPr>
              <a:t>triplets</a:t>
            </a:r>
            <a:r>
              <a:rPr lang="pl-PL" altLang="ja-JP" sz="1800" dirty="0" smtClean="0">
                <a:latin typeface="Calibri"/>
              </a:rPr>
              <a:t> </a:t>
            </a:r>
            <a:r>
              <a:rPr lang="pl-PL" altLang="ja-JP" sz="1800" dirty="0" err="1" smtClean="0">
                <a:latin typeface="Calibri"/>
              </a:rPr>
              <a:t>were</a:t>
            </a:r>
            <a:r>
              <a:rPr lang="pl-PL" altLang="ja-JP" sz="1800" dirty="0" smtClean="0">
                <a:latin typeface="Calibri"/>
              </a:rPr>
              <a:t> </a:t>
            </a:r>
            <a:r>
              <a:rPr lang="pl-PL" altLang="ja-JP" sz="1800" dirty="0" err="1" smtClean="0">
                <a:latin typeface="Calibri"/>
              </a:rPr>
              <a:t>inserted</a:t>
            </a:r>
            <a:r>
              <a:rPr lang="pl-PL" altLang="ja-JP" sz="1800" dirty="0" smtClean="0">
                <a:latin typeface="Calibri"/>
              </a:rPr>
              <a:t> </a:t>
            </a:r>
            <a:r>
              <a:rPr lang="pl-PL" altLang="ja-JP" sz="1800" dirty="0" err="1" smtClean="0">
                <a:latin typeface="Calibri"/>
              </a:rPr>
              <a:t>into</a:t>
            </a:r>
            <a:r>
              <a:rPr lang="pl-PL" altLang="ja-JP" sz="1800" dirty="0" smtClean="0">
                <a:latin typeface="Calibri"/>
              </a:rPr>
              <a:t> </a:t>
            </a:r>
            <a:r>
              <a:rPr lang="pl-PL" altLang="ja-JP" sz="1800" dirty="0" err="1" smtClean="0">
                <a:latin typeface="Calibri"/>
              </a:rPr>
              <a:t>the</a:t>
            </a:r>
            <a:r>
              <a:rPr lang="pl-PL" altLang="ja-JP" sz="1800" dirty="0" smtClean="0">
                <a:latin typeface="Calibri"/>
              </a:rPr>
              <a:t> </a:t>
            </a:r>
            <a:r>
              <a:rPr lang="pl-PL" altLang="ja-JP" sz="1800" dirty="0" err="1" smtClean="0">
                <a:latin typeface="Calibri"/>
              </a:rPr>
              <a:t>pipes</a:t>
            </a:r>
            <a:r>
              <a:rPr lang="pl-PL" altLang="ja-JP" sz="1800" dirty="0" smtClean="0">
                <a:latin typeface="Calibri"/>
              </a:rPr>
              <a:t> </a:t>
            </a:r>
            <a:r>
              <a:rPr lang="pl-PL" altLang="ja-JP" sz="1800" dirty="0" err="1" smtClean="0">
                <a:latin typeface="Calibri"/>
              </a:rPr>
              <a:t>with</a:t>
            </a:r>
            <a:r>
              <a:rPr lang="pl-PL" altLang="ja-JP" sz="1800" dirty="0" smtClean="0">
                <a:latin typeface="Calibri"/>
              </a:rPr>
              <a:t> </a:t>
            </a:r>
            <a:r>
              <a:rPr lang="en-US" altLang="ja-JP" sz="1800" dirty="0" err="1" smtClean="0">
                <a:latin typeface="Calibri"/>
              </a:rPr>
              <a:t>D</a:t>
            </a:r>
            <a:r>
              <a:rPr lang="en-US" altLang="ja-JP" sz="1800" baseline="-25000" dirty="0" err="1" smtClean="0">
                <a:latin typeface="Calibri"/>
              </a:rPr>
              <a:t>out</a:t>
            </a:r>
            <a:r>
              <a:rPr lang="en-US" altLang="ja-JP" sz="1800" dirty="0" smtClean="0">
                <a:latin typeface="Calibri"/>
              </a:rPr>
              <a:t>/D</a:t>
            </a:r>
            <a:r>
              <a:rPr lang="en-US" altLang="ja-JP" sz="1800" baseline="-25000" dirty="0" smtClean="0">
                <a:latin typeface="Calibri"/>
              </a:rPr>
              <a:t>in</a:t>
            </a:r>
            <a:r>
              <a:rPr lang="en-US" altLang="ja-JP" sz="1800" dirty="0" smtClean="0">
                <a:latin typeface="Calibri"/>
              </a:rPr>
              <a:t> = </a:t>
            </a:r>
            <a:r>
              <a:rPr lang="pl-PL" altLang="ja-JP" sz="1800" dirty="0" smtClean="0">
                <a:latin typeface="Calibri"/>
              </a:rPr>
              <a:t>21.3/17.3</a:t>
            </a:r>
            <a:r>
              <a:rPr lang="en-US" altLang="ja-JP" sz="1800" dirty="0" smtClean="0">
                <a:latin typeface="Calibri"/>
              </a:rPr>
              <a:t> mm</a:t>
            </a:r>
            <a:r>
              <a:rPr lang="pl-PL" altLang="ja-JP" sz="1800" dirty="0" smtClean="0">
                <a:latin typeface="Calibri"/>
              </a:rPr>
              <a:t> </a:t>
            </a:r>
            <a:r>
              <a:rPr lang="pl-PL" altLang="ja-JP" sz="1800" dirty="0" err="1" smtClean="0">
                <a:latin typeface="Calibri"/>
              </a:rPr>
              <a:t>or</a:t>
            </a:r>
            <a:r>
              <a:rPr lang="pl-PL" altLang="ja-JP" sz="1800" dirty="0" smtClean="0">
                <a:latin typeface="Calibri"/>
              </a:rPr>
              <a:t> 17.2/13.2 mm, </a:t>
            </a:r>
            <a:r>
              <a:rPr lang="pl-PL" altLang="ja-JP" sz="1800" dirty="0" err="1" smtClean="0">
                <a:latin typeface="Calibri"/>
              </a:rPr>
              <a:t>respectively</a:t>
            </a:r>
            <a:r>
              <a:rPr lang="pl-PL" altLang="ja-JP" sz="1800" dirty="0" smtClean="0">
                <a:latin typeface="Calibri"/>
              </a:rPr>
              <a:t>, and </a:t>
            </a:r>
            <a:r>
              <a:rPr lang="pl-PL" altLang="ja-JP" sz="1800" dirty="0" err="1" smtClean="0">
                <a:latin typeface="Calibri"/>
              </a:rPr>
              <a:t>compacted</a:t>
            </a:r>
            <a:r>
              <a:rPr lang="pl-PL" altLang="ja-JP" sz="1800" dirty="0" smtClean="0">
                <a:latin typeface="Calibri"/>
              </a:rPr>
              <a:t> by ~ 0.2 </a:t>
            </a:r>
            <a:r>
              <a:rPr lang="pl-PL" altLang="ja-JP" sz="1800" dirty="0" err="1" smtClean="0">
                <a:latin typeface="Calibri"/>
              </a:rPr>
              <a:t>mm</a:t>
            </a:r>
            <a:r>
              <a:rPr lang="pl-PL" altLang="ja-JP" sz="1800" dirty="0" smtClean="0">
                <a:latin typeface="Calibri"/>
              </a:rPr>
              <a:t>.</a:t>
            </a:r>
          </a:p>
          <a:p>
            <a:pPr marL="324000" indent="-324000" eaLnBrk="1" hangingPunct="1">
              <a:spcBef>
                <a:spcPts val="900"/>
              </a:spcBef>
              <a:spcAft>
                <a:spcPts val="0"/>
              </a:spcAft>
              <a:defRPr/>
            </a:pPr>
            <a:r>
              <a:rPr lang="pl-PL" altLang="ja-JP" sz="1800" dirty="0" err="1" smtClean="0">
                <a:latin typeface="Calibri"/>
              </a:rPr>
              <a:t>The</a:t>
            </a:r>
            <a:r>
              <a:rPr lang="pl-PL" altLang="ja-JP" sz="1800" dirty="0" smtClean="0">
                <a:latin typeface="Calibri"/>
              </a:rPr>
              <a:t> spiral </a:t>
            </a:r>
            <a:r>
              <a:rPr lang="pl-PL" altLang="ja-JP" sz="1800" dirty="0" err="1" smtClean="0">
                <a:latin typeface="Calibri"/>
              </a:rPr>
              <a:t>made</a:t>
            </a:r>
            <a:r>
              <a:rPr lang="pl-PL" altLang="ja-JP" sz="1800" dirty="0" smtClean="0">
                <a:latin typeface="Calibri"/>
              </a:rPr>
              <a:t> of </a:t>
            </a:r>
            <a:r>
              <a:rPr lang="pl-PL" altLang="ja-JP" sz="1800" dirty="0" err="1" smtClean="0">
                <a:latin typeface="Calibri"/>
              </a:rPr>
              <a:t>the</a:t>
            </a:r>
            <a:r>
              <a:rPr lang="pl-PL" altLang="ja-JP" sz="1800" dirty="0" smtClean="0">
                <a:latin typeface="Calibri"/>
              </a:rPr>
              <a:t> steel strip 4.1 mm x 0.5 mm, </a:t>
            </a:r>
            <a:r>
              <a:rPr lang="pl-PL" altLang="ja-JP" sz="1800" dirty="0" err="1" smtClean="0">
                <a:latin typeface="Calibri"/>
              </a:rPr>
              <a:t>with</a:t>
            </a:r>
            <a:r>
              <a:rPr lang="pl-PL" altLang="ja-JP" sz="1800" dirty="0" smtClean="0">
                <a:latin typeface="Calibri"/>
              </a:rPr>
              <a:t> </a:t>
            </a:r>
            <a:r>
              <a:rPr lang="pl-PL" altLang="ja-JP" sz="1800" dirty="0" err="1" smtClean="0">
                <a:latin typeface="Calibri"/>
              </a:rPr>
              <a:t>the</a:t>
            </a:r>
            <a:r>
              <a:rPr lang="pl-PL" altLang="ja-JP" sz="1800" dirty="0" smtClean="0">
                <a:latin typeface="Calibri"/>
              </a:rPr>
              <a:t> gap </a:t>
            </a:r>
            <a:r>
              <a:rPr lang="pl-PL" altLang="ja-JP" sz="1800" dirty="0" err="1" smtClean="0">
                <a:latin typeface="Calibri"/>
              </a:rPr>
              <a:t>fraction</a:t>
            </a:r>
            <a:r>
              <a:rPr lang="pl-PL" altLang="ja-JP" sz="1800" dirty="0" smtClean="0">
                <a:latin typeface="Calibri"/>
              </a:rPr>
              <a:t> of ~26%, and </a:t>
            </a:r>
            <a:r>
              <a:rPr lang="pl-PL" altLang="ja-JP" sz="1800" dirty="0" err="1" smtClean="0">
                <a:latin typeface="Calibri"/>
              </a:rPr>
              <a:t>the</a:t>
            </a:r>
            <a:r>
              <a:rPr lang="pl-PL" altLang="ja-JP" sz="1800" dirty="0" smtClean="0">
                <a:latin typeface="Calibri"/>
              </a:rPr>
              <a:t> </a:t>
            </a:r>
            <a:r>
              <a:rPr lang="en-US" altLang="ja-JP" sz="1800" dirty="0" err="1" smtClean="0">
                <a:latin typeface="Calibri"/>
              </a:rPr>
              <a:t>D</a:t>
            </a:r>
            <a:r>
              <a:rPr lang="en-US" altLang="ja-JP" sz="1800" baseline="-25000" dirty="0" err="1" smtClean="0">
                <a:latin typeface="Calibri"/>
              </a:rPr>
              <a:t>out</a:t>
            </a:r>
            <a:r>
              <a:rPr lang="pl-PL" altLang="ja-JP" sz="1800" baseline="-25000" dirty="0" smtClean="0">
                <a:latin typeface="Calibri"/>
              </a:rPr>
              <a:t> </a:t>
            </a:r>
            <a:r>
              <a:rPr lang="pl-PL" altLang="ja-JP" sz="1800" dirty="0" smtClean="0">
                <a:latin typeface="Calibri"/>
              </a:rPr>
              <a:t>of ~7.25 mm was </a:t>
            </a:r>
            <a:r>
              <a:rPr lang="pl-PL" altLang="ja-JP" sz="1800" dirty="0" err="1" smtClean="0">
                <a:latin typeface="Calibri"/>
              </a:rPr>
              <a:t>inserted</a:t>
            </a:r>
            <a:r>
              <a:rPr lang="pl-PL" altLang="ja-JP" sz="1800" dirty="0" smtClean="0">
                <a:latin typeface="Calibri"/>
              </a:rPr>
              <a:t> </a:t>
            </a:r>
            <a:r>
              <a:rPr lang="pl-PL" altLang="ja-JP" sz="1800" dirty="0" err="1" smtClean="0">
                <a:latin typeface="Calibri"/>
              </a:rPr>
              <a:t>into</a:t>
            </a:r>
            <a:r>
              <a:rPr lang="pl-PL" altLang="ja-JP" sz="1800" dirty="0" smtClean="0">
                <a:latin typeface="Calibri"/>
              </a:rPr>
              <a:t> a </a:t>
            </a:r>
            <a:r>
              <a:rPr lang="pl-PL" altLang="ja-JP" sz="1800" dirty="0" err="1" smtClean="0">
                <a:latin typeface="Calibri"/>
              </a:rPr>
              <a:t>copper</a:t>
            </a:r>
            <a:r>
              <a:rPr lang="pl-PL" altLang="ja-JP" sz="1800" dirty="0" smtClean="0">
                <a:latin typeface="Calibri"/>
              </a:rPr>
              <a:t> </a:t>
            </a:r>
            <a:r>
              <a:rPr lang="pl-PL" altLang="ja-JP" sz="1800" dirty="0" err="1" smtClean="0">
                <a:latin typeface="Calibri"/>
              </a:rPr>
              <a:t>pipe</a:t>
            </a:r>
            <a:r>
              <a:rPr lang="pl-PL" altLang="ja-JP" sz="1800" dirty="0" smtClean="0">
                <a:latin typeface="Calibri"/>
              </a:rPr>
              <a:t> </a:t>
            </a:r>
            <a:r>
              <a:rPr lang="pl-PL" altLang="ja-JP" sz="1800" dirty="0" err="1" smtClean="0">
                <a:latin typeface="Calibri"/>
              </a:rPr>
              <a:t>with</a:t>
            </a:r>
            <a:r>
              <a:rPr lang="pl-PL" altLang="ja-JP" sz="1800" dirty="0" smtClean="0">
                <a:latin typeface="Calibri"/>
              </a:rPr>
              <a:t> </a:t>
            </a:r>
            <a:r>
              <a:rPr lang="pl-PL" altLang="ja-JP" sz="1800" dirty="0" err="1" smtClean="0">
                <a:latin typeface="Calibri"/>
              </a:rPr>
              <a:t>the</a:t>
            </a:r>
            <a:r>
              <a:rPr lang="pl-PL" altLang="ja-JP" sz="1800" dirty="0" smtClean="0">
                <a:latin typeface="Calibri"/>
              </a:rPr>
              <a:t> </a:t>
            </a:r>
            <a:r>
              <a:rPr lang="pl-PL" altLang="ja-JP" sz="1800" dirty="0" err="1" smtClean="0">
                <a:latin typeface="Calibri"/>
              </a:rPr>
              <a:t>nominal</a:t>
            </a:r>
            <a:r>
              <a:rPr lang="pl-PL" altLang="ja-JP" sz="1800" dirty="0" smtClean="0">
                <a:latin typeface="Calibri"/>
              </a:rPr>
              <a:t> </a:t>
            </a:r>
            <a:r>
              <a:rPr lang="pl-PL" altLang="ja-JP" sz="1800" dirty="0" err="1" smtClean="0">
                <a:latin typeface="Calibri"/>
              </a:rPr>
              <a:t>dimensions</a:t>
            </a:r>
            <a:r>
              <a:rPr lang="pl-PL" altLang="ja-JP" sz="1800" dirty="0" smtClean="0">
                <a:latin typeface="Calibri"/>
              </a:rPr>
              <a:t> </a:t>
            </a:r>
            <a:r>
              <a:rPr lang="en-US" altLang="ja-JP" sz="1800" dirty="0" err="1" smtClean="0">
                <a:latin typeface="Calibri"/>
              </a:rPr>
              <a:t>D</a:t>
            </a:r>
            <a:r>
              <a:rPr lang="en-US" altLang="ja-JP" sz="1800" baseline="-25000" dirty="0" err="1" smtClean="0">
                <a:latin typeface="Calibri"/>
              </a:rPr>
              <a:t>out</a:t>
            </a:r>
            <a:r>
              <a:rPr lang="en-US" altLang="ja-JP" sz="1800" dirty="0" smtClean="0">
                <a:latin typeface="Calibri"/>
              </a:rPr>
              <a:t>/D</a:t>
            </a:r>
            <a:r>
              <a:rPr lang="en-US" altLang="ja-JP" sz="1800" baseline="-25000" dirty="0" smtClean="0">
                <a:latin typeface="Calibri"/>
              </a:rPr>
              <a:t>in</a:t>
            </a:r>
            <a:r>
              <a:rPr lang="en-US" altLang="ja-JP" sz="1800" dirty="0" smtClean="0">
                <a:latin typeface="Calibri"/>
              </a:rPr>
              <a:t> = </a:t>
            </a:r>
            <a:r>
              <a:rPr lang="pl-PL" altLang="ja-JP" sz="1800" dirty="0" smtClean="0">
                <a:latin typeface="Calibri"/>
              </a:rPr>
              <a:t>9.5/7.5 m</a:t>
            </a:r>
            <a:r>
              <a:rPr lang="en-US" altLang="ja-JP" sz="1800" dirty="0" smtClean="0">
                <a:latin typeface="Calibri"/>
              </a:rPr>
              <a:t>m</a:t>
            </a:r>
            <a:r>
              <a:rPr lang="pl-PL" altLang="ja-JP" sz="1800" dirty="0" smtClean="0">
                <a:latin typeface="Calibri"/>
              </a:rPr>
              <a:t>, </a:t>
            </a:r>
            <a:r>
              <a:rPr lang="pl-PL" altLang="ja-JP" sz="1800" dirty="0" err="1" smtClean="0">
                <a:latin typeface="Calibri"/>
              </a:rPr>
              <a:t>which</a:t>
            </a:r>
            <a:r>
              <a:rPr lang="pl-PL" altLang="ja-JP" sz="1800" dirty="0" smtClean="0">
                <a:latin typeface="Calibri"/>
              </a:rPr>
              <a:t> was                               </a:t>
            </a:r>
            <a:r>
              <a:rPr lang="pl-PL" altLang="ja-JP" sz="1800" dirty="0" err="1" smtClean="0">
                <a:latin typeface="Calibri"/>
              </a:rPr>
              <a:t>subjected</a:t>
            </a:r>
            <a:r>
              <a:rPr lang="pl-PL" altLang="ja-JP" sz="1800" dirty="0" smtClean="0">
                <a:latin typeface="Calibri"/>
              </a:rPr>
              <a:t> to </a:t>
            </a:r>
            <a:r>
              <a:rPr lang="pl-PL" altLang="ja-JP" sz="1800" dirty="0" err="1" smtClean="0">
                <a:latin typeface="Calibri"/>
              </a:rPr>
              <a:t>drawing</a:t>
            </a:r>
            <a:r>
              <a:rPr lang="pl-PL" altLang="ja-JP" sz="1800" dirty="0" smtClean="0">
                <a:latin typeface="Calibri"/>
              </a:rPr>
              <a:t> </a:t>
            </a:r>
            <a:r>
              <a:rPr lang="pl-PL" altLang="ja-JP" sz="1800" dirty="0" err="1" smtClean="0">
                <a:latin typeface="Calibri"/>
              </a:rPr>
              <a:t>until</a:t>
            </a:r>
            <a:r>
              <a:rPr lang="pl-PL" altLang="ja-JP" sz="1800" dirty="0" smtClean="0">
                <a:latin typeface="Calibri"/>
              </a:rPr>
              <a:t> </a:t>
            </a:r>
            <a:r>
              <a:rPr lang="pl-PL" altLang="ja-JP" sz="1800" dirty="0" err="1" smtClean="0">
                <a:latin typeface="Calibri"/>
              </a:rPr>
              <a:t>its</a:t>
            </a:r>
            <a:r>
              <a:rPr lang="pl-PL" altLang="ja-JP" sz="1800" dirty="0" smtClean="0">
                <a:latin typeface="Calibri"/>
              </a:rPr>
              <a:t> </a:t>
            </a:r>
            <a:r>
              <a:rPr lang="en-US" altLang="ja-JP" sz="1800" dirty="0" err="1" smtClean="0">
                <a:latin typeface="Calibri"/>
              </a:rPr>
              <a:t>D</a:t>
            </a:r>
            <a:r>
              <a:rPr lang="en-US" altLang="ja-JP" sz="1800" baseline="-25000" dirty="0" err="1" smtClean="0">
                <a:latin typeface="Calibri"/>
              </a:rPr>
              <a:t>out</a:t>
            </a:r>
            <a:r>
              <a:rPr lang="pl-PL" altLang="ja-JP" sz="1800" dirty="0" smtClean="0">
                <a:latin typeface="Calibri"/>
              </a:rPr>
              <a:t>                                                          was </a:t>
            </a:r>
            <a:r>
              <a:rPr lang="pl-PL" altLang="ja-JP" sz="1800" dirty="0" err="1" smtClean="0">
                <a:latin typeface="Calibri"/>
              </a:rPr>
              <a:t>reduced</a:t>
            </a:r>
            <a:r>
              <a:rPr lang="pl-PL" altLang="ja-JP" sz="1800" dirty="0" smtClean="0">
                <a:latin typeface="Calibri"/>
              </a:rPr>
              <a:t> down to ~9.3 </a:t>
            </a:r>
            <a:r>
              <a:rPr lang="pl-PL" altLang="ja-JP" sz="1800" dirty="0" err="1" smtClean="0">
                <a:latin typeface="Calibri"/>
              </a:rPr>
              <a:t>mm</a:t>
            </a:r>
            <a:r>
              <a:rPr lang="pl-PL" altLang="ja-JP" sz="1800" dirty="0" smtClean="0">
                <a:latin typeface="Calibri"/>
              </a:rPr>
              <a:t>.                                           </a:t>
            </a:r>
            <a:r>
              <a:rPr lang="pl-PL" altLang="ja-JP" sz="1800" dirty="0" err="1" smtClean="0">
                <a:latin typeface="Calibri"/>
              </a:rPr>
              <a:t>This</a:t>
            </a:r>
            <a:r>
              <a:rPr lang="pl-PL" altLang="ja-JP" sz="1800" dirty="0" smtClean="0">
                <a:latin typeface="Calibri"/>
              </a:rPr>
              <a:t> </a:t>
            </a:r>
            <a:r>
              <a:rPr lang="pl-PL" altLang="ja-JP" sz="1800" dirty="0" err="1" smtClean="0">
                <a:latin typeface="Calibri"/>
              </a:rPr>
              <a:t>sample</a:t>
            </a:r>
            <a:r>
              <a:rPr lang="pl-PL" altLang="ja-JP" sz="1800" dirty="0" smtClean="0">
                <a:latin typeface="Calibri"/>
              </a:rPr>
              <a:t> was </a:t>
            </a:r>
            <a:r>
              <a:rPr lang="pl-PL" altLang="ja-JP" sz="1800" dirty="0" err="1" smtClean="0">
                <a:latin typeface="Calibri"/>
              </a:rPr>
              <a:t>provided</a:t>
            </a:r>
            <a:r>
              <a:rPr lang="pl-PL" altLang="ja-JP" sz="1800" dirty="0" smtClean="0">
                <a:latin typeface="Calibri"/>
              </a:rPr>
              <a:t> by </a:t>
            </a:r>
            <a:r>
              <a:rPr lang="pl-PL" altLang="ja-JP" sz="1800" dirty="0" err="1" smtClean="0">
                <a:latin typeface="Calibri"/>
              </a:rPr>
              <a:t>the</a:t>
            </a:r>
            <a:r>
              <a:rPr lang="pl-PL" altLang="ja-JP" sz="1800" dirty="0" smtClean="0">
                <a:latin typeface="Calibri"/>
              </a:rPr>
              <a:t>                                         ENEA </a:t>
            </a:r>
            <a:r>
              <a:rPr lang="pl-PL" altLang="ja-JP" sz="1800" dirty="0" err="1" smtClean="0">
                <a:latin typeface="Calibri"/>
              </a:rPr>
              <a:t>Frascati</a:t>
            </a:r>
            <a:r>
              <a:rPr lang="pl-PL" altLang="ja-JP" sz="1800" dirty="0" smtClean="0">
                <a:latin typeface="Calibri"/>
              </a:rPr>
              <a:t> team.</a:t>
            </a:r>
          </a:p>
          <a:p>
            <a:pPr marL="324000" indent="-324000" eaLnBrk="1" hangingPunct="1">
              <a:spcBef>
                <a:spcPts val="900"/>
              </a:spcBef>
              <a:spcAft>
                <a:spcPts val="0"/>
              </a:spcAft>
              <a:defRPr/>
            </a:pPr>
            <a:endParaRPr lang="pl-PL" altLang="ja-JP" sz="1800" dirty="0" smtClean="0">
              <a:latin typeface="Calibri"/>
            </a:endParaRPr>
          </a:p>
          <a:p>
            <a:pPr marL="324000" indent="-324000" eaLnBrk="1" hangingPunct="1">
              <a:spcBef>
                <a:spcPts val="900"/>
              </a:spcBef>
              <a:spcAft>
                <a:spcPts val="0"/>
              </a:spcAft>
              <a:defRPr/>
            </a:pPr>
            <a:endParaRPr lang="pl-PL" altLang="ja-JP" sz="1800" dirty="0" smtClean="0">
              <a:latin typeface="Calibri"/>
            </a:endParaRPr>
          </a:p>
          <a:p>
            <a:pPr marL="324000" indent="-324000" eaLnBrk="1" hangingPunct="1">
              <a:spcAft>
                <a:spcPts val="0"/>
              </a:spcAft>
              <a:defRPr/>
            </a:pPr>
            <a:endParaRPr lang="pl-PL" altLang="ja-JP" sz="2000" dirty="0" smtClean="0">
              <a:latin typeface="Calibri"/>
            </a:endParaRPr>
          </a:p>
        </p:txBody>
      </p:sp>
      <p:pic>
        <p:nvPicPr>
          <p:cNvPr id="8" name="Obraz 7" descr="round CS dummy 10 mm 2.JPG"/>
          <p:cNvPicPr/>
          <p:nvPr/>
        </p:nvPicPr>
        <p:blipFill>
          <a:blip r:embed="rId2" cstate="print"/>
          <a:srcRect t="12157"/>
          <a:stretch>
            <a:fillRect/>
          </a:stretch>
        </p:blipFill>
        <p:spPr>
          <a:xfrm>
            <a:off x="7662232" y="908720"/>
            <a:ext cx="1158240" cy="2372314"/>
          </a:xfrm>
          <a:prstGeom prst="rect">
            <a:avLst/>
          </a:prstGeom>
        </p:spPr>
      </p:pic>
      <p:pic>
        <p:nvPicPr>
          <p:cNvPr id="9" name="Obraz 8" descr="kabel2.jpg"/>
          <p:cNvPicPr/>
          <p:nvPr/>
        </p:nvPicPr>
        <p:blipFill>
          <a:blip r:embed="rId3" cstate="print"/>
          <a:srcRect l="27489" t="13016" r="41479" b="22706"/>
          <a:stretch>
            <a:fillRect/>
          </a:stretch>
        </p:blipFill>
        <p:spPr>
          <a:xfrm>
            <a:off x="7452320" y="3501008"/>
            <a:ext cx="1430133" cy="1440007"/>
          </a:xfrm>
          <a:prstGeom prst="rect">
            <a:avLst/>
          </a:prstGeom>
        </p:spPr>
      </p:pic>
      <p:pic>
        <p:nvPicPr>
          <p:cNvPr id="10" name="Obraz 9" descr="20190704_173203.jpg"/>
          <p:cNvPicPr preferRelativeResize="0">
            <a:picLocks noChangeAspect="1"/>
          </p:cNvPicPr>
          <p:nvPr/>
        </p:nvPicPr>
        <p:blipFill>
          <a:blip r:embed="rId4" cstate="print"/>
          <a:stretch>
            <a:fillRect/>
          </a:stretch>
        </p:blipFill>
        <p:spPr>
          <a:xfrm>
            <a:off x="7640775" y="5085184"/>
            <a:ext cx="1251705" cy="1351280"/>
          </a:xfrm>
          <a:prstGeom prst="rect">
            <a:avLst/>
          </a:prstGeom>
        </p:spPr>
      </p:pic>
      <p:pic>
        <p:nvPicPr>
          <p:cNvPr id="11" name="Obraz 10" descr="20190701_120419.jpg"/>
          <p:cNvPicPr preferRelativeResize="0">
            <a:picLocks noChangeAspect="1"/>
          </p:cNvPicPr>
          <p:nvPr/>
        </p:nvPicPr>
        <p:blipFill>
          <a:blip r:embed="rId5" cstate="print"/>
          <a:srcRect l="6505" t="26083" r="22838" b="15256"/>
          <a:stretch>
            <a:fillRect/>
          </a:stretch>
        </p:blipFill>
        <p:spPr>
          <a:xfrm>
            <a:off x="5055448" y="5588346"/>
            <a:ext cx="2468880" cy="115302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45B0266D-89E2-4D97-B6AC-DFDBDAFC3BCA}" type="slidenum">
              <a:rPr lang="en-US" smtClean="0"/>
              <a:pPr>
                <a:defRPr/>
              </a:pPr>
              <a:t>3</a:t>
            </a:fld>
            <a:endParaRPr lang="en-US"/>
          </a:p>
        </p:txBody>
      </p:sp>
      <p:sp>
        <p:nvSpPr>
          <p:cNvPr id="13315" name="Tytuł 1"/>
          <p:cNvSpPr>
            <a:spLocks noGrp="1"/>
          </p:cNvSpPr>
          <p:nvPr>
            <p:ph type="title"/>
          </p:nvPr>
        </p:nvSpPr>
        <p:spPr bwMode="auto">
          <a:xfrm>
            <a:off x="1187450" y="-99392"/>
            <a:ext cx="7499350" cy="792162"/>
          </a:xfrm>
        </p:spPr>
        <p:txBody>
          <a:bodyPr vert="horz" wrap="square" lIns="91440" tIns="45720" rIns="91440" bIns="45720" numCol="1" anchorCtr="0" compatLnSpc="1">
            <a:prstTxWarp prst="textNoShape">
              <a:avLst/>
            </a:prstTxWarp>
          </a:bodyPr>
          <a:lstStyle/>
          <a:p>
            <a:r>
              <a:rPr lang="pl-PL" sz="2800" b="1" dirty="0" smtClean="0">
                <a:solidFill>
                  <a:schemeClr val="tx1"/>
                </a:solidFill>
                <a:effectLst/>
                <a:latin typeface="Arial" pitchFamily="34" charset="0"/>
                <a:cs typeface="Arial" pitchFamily="34" charset="0"/>
              </a:rPr>
              <a:t>2019 </a:t>
            </a:r>
            <a:r>
              <a:rPr lang="pl-PL" sz="2800" b="1" dirty="0" err="1" smtClean="0">
                <a:solidFill>
                  <a:schemeClr val="tx1"/>
                </a:solidFill>
                <a:effectLst/>
                <a:latin typeface="Arial" pitchFamily="34" charset="0"/>
                <a:cs typeface="Arial" pitchFamily="34" charset="0"/>
              </a:rPr>
              <a:t>task</a:t>
            </a:r>
            <a:r>
              <a:rPr lang="pl-PL" sz="2800" b="1" dirty="0" smtClean="0">
                <a:solidFill>
                  <a:schemeClr val="tx1"/>
                </a:solidFill>
                <a:effectLst/>
                <a:latin typeface="Arial" pitchFamily="34" charset="0"/>
                <a:cs typeface="Arial" pitchFamily="34" charset="0"/>
              </a:rPr>
              <a:t> </a:t>
            </a:r>
            <a:r>
              <a:rPr lang="pl-PL" sz="2800" b="1" dirty="0" err="1" smtClean="0">
                <a:solidFill>
                  <a:schemeClr val="tx1"/>
                </a:solidFill>
                <a:effectLst/>
                <a:latin typeface="Arial" pitchFamily="34" charset="0"/>
                <a:cs typeface="Arial" pitchFamily="34" charset="0"/>
              </a:rPr>
              <a:t>description</a:t>
            </a:r>
            <a:endParaRPr lang="en-US" sz="2800" b="1" dirty="0" smtClean="0">
              <a:solidFill>
                <a:schemeClr val="tx1"/>
              </a:solidFill>
              <a:effectLst/>
              <a:latin typeface="Arial" pitchFamily="34" charset="0"/>
              <a:cs typeface="Arial" pitchFamily="34" charset="0"/>
            </a:endParaRPr>
          </a:p>
        </p:txBody>
      </p:sp>
      <p:sp>
        <p:nvSpPr>
          <p:cNvPr id="8" name="Prostokąt 7"/>
          <p:cNvSpPr/>
          <p:nvPr/>
        </p:nvSpPr>
        <p:spPr>
          <a:xfrm>
            <a:off x="1187450" y="620688"/>
            <a:ext cx="7956550" cy="5816977"/>
          </a:xfrm>
          <a:prstGeom prst="rect">
            <a:avLst/>
          </a:prstGeom>
        </p:spPr>
        <p:txBody>
          <a:bodyPr wrap="square">
            <a:spAutoFit/>
          </a:bodyPr>
          <a:lstStyle/>
          <a:p>
            <a:pPr>
              <a:spcAft>
                <a:spcPts val="600"/>
              </a:spcAft>
              <a:defRPr/>
            </a:pPr>
            <a:r>
              <a:rPr lang="en-US" sz="1900" dirty="0">
                <a:latin typeface="Calibri" pitchFamily="34" charset="0"/>
              </a:rPr>
              <a:t>The task is focused on the thermal-hydraulic analysis of the DEMO coils, in continuation of the effort of </a:t>
            </a:r>
            <a:r>
              <a:rPr lang="en-US" sz="1900" dirty="0" smtClean="0">
                <a:latin typeface="Calibri" pitchFamily="34" charset="0"/>
              </a:rPr>
              <a:t>201</a:t>
            </a:r>
            <a:r>
              <a:rPr lang="pl-PL" sz="1900" dirty="0" smtClean="0">
                <a:latin typeface="Calibri" pitchFamily="34" charset="0"/>
              </a:rPr>
              <a:t>8</a:t>
            </a:r>
            <a:r>
              <a:rPr lang="en-US" sz="1900" dirty="0" smtClean="0">
                <a:latin typeface="Calibri" pitchFamily="34" charset="0"/>
              </a:rPr>
              <a:t>.</a:t>
            </a:r>
            <a:r>
              <a:rPr lang="en-US" sz="1900" dirty="0">
                <a:latin typeface="Calibri" pitchFamily="34" charset="0"/>
              </a:rPr>
              <a:t> </a:t>
            </a:r>
            <a:endParaRPr lang="pl-PL" sz="1900" dirty="0">
              <a:latin typeface="Calibri" pitchFamily="34" charset="0"/>
            </a:endParaRPr>
          </a:p>
          <a:p>
            <a:pPr marL="360000" indent="-284400">
              <a:spcAft>
                <a:spcPts val="600"/>
              </a:spcAft>
              <a:buClr>
                <a:schemeClr val="accent1"/>
              </a:buClr>
              <a:buSzPct val="149000"/>
              <a:buFont typeface="Arial" pitchFamily="34" charset="0"/>
              <a:buChar char="•"/>
              <a:defRPr/>
            </a:pPr>
            <a:r>
              <a:rPr lang="en-US" sz="1900" dirty="0" smtClean="0">
                <a:latin typeface="Calibri" pitchFamily="34" charset="0"/>
              </a:rPr>
              <a:t>Thermal-hydraulic analyses using simplified models or the THEA code of the available designs of the DEMO coils  in burn or in quench conditions will be performed. In particular we foresee: </a:t>
            </a:r>
            <a:endParaRPr lang="pl-PL" sz="1900" dirty="0" smtClean="0">
              <a:latin typeface="Calibri" pitchFamily="34" charset="0"/>
            </a:endParaRPr>
          </a:p>
          <a:p>
            <a:pPr marL="612000" lvl="1" indent="-284400">
              <a:spcAft>
                <a:spcPts val="600"/>
              </a:spcAft>
              <a:buClr>
                <a:srgbClr val="C00000"/>
              </a:buClr>
              <a:buSzPct val="102000"/>
              <a:buFont typeface="Wingdings" pitchFamily="2" charset="2"/>
              <a:buChar char="Ø"/>
              <a:defRPr/>
            </a:pPr>
            <a:r>
              <a:rPr lang="pl-PL" sz="1700" dirty="0" smtClean="0">
                <a:latin typeface="Calibri" pitchFamily="34" charset="0"/>
              </a:rPr>
              <a:t>C</a:t>
            </a:r>
            <a:r>
              <a:rPr lang="en-US" sz="1700" dirty="0" err="1" smtClean="0">
                <a:latin typeface="Calibri" pitchFamily="34" charset="0"/>
              </a:rPr>
              <a:t>ompletion</a:t>
            </a:r>
            <a:r>
              <a:rPr lang="en-US" sz="1700" dirty="0" smtClean="0">
                <a:latin typeface="Calibri" pitchFamily="34" charset="0"/>
              </a:rPr>
              <a:t> of the 2018 quench analysis of the CS1 module (SPC design)</a:t>
            </a:r>
            <a:endParaRPr lang="pl-PL" sz="1700" b="1" dirty="0" smtClean="0">
              <a:solidFill>
                <a:srgbClr val="0000FF"/>
              </a:solidFill>
              <a:latin typeface="Calibri" pitchFamily="34" charset="0"/>
            </a:endParaRPr>
          </a:p>
          <a:p>
            <a:pPr marL="612000" lvl="1" indent="-284400">
              <a:spcAft>
                <a:spcPts val="600"/>
              </a:spcAft>
              <a:buClr>
                <a:srgbClr val="C00000"/>
              </a:buClr>
              <a:buSzPct val="102000"/>
              <a:buFont typeface="Wingdings" pitchFamily="2" charset="2"/>
              <a:buChar char="Ø"/>
              <a:defRPr/>
            </a:pPr>
            <a:r>
              <a:rPr lang="pl-PL" sz="1700" dirty="0" smtClean="0">
                <a:latin typeface="Calibri" pitchFamily="34" charset="0"/>
              </a:rPr>
              <a:t>C</a:t>
            </a:r>
            <a:r>
              <a:rPr lang="en-US" sz="1700" dirty="0" err="1" smtClean="0">
                <a:latin typeface="Calibri" pitchFamily="34" charset="0"/>
              </a:rPr>
              <a:t>ontribution</a:t>
            </a:r>
            <a:r>
              <a:rPr lang="en-US" sz="1700" dirty="0" smtClean="0">
                <a:latin typeface="Calibri" pitchFamily="34" charset="0"/>
              </a:rPr>
              <a:t> to thermal-hydraulic analysis of the new CEA design of the DEMO </a:t>
            </a:r>
            <a:r>
              <a:rPr lang="pl-PL" sz="1700" dirty="0" smtClean="0">
                <a:latin typeface="Calibri" pitchFamily="34" charset="0"/>
              </a:rPr>
              <a:t> </a:t>
            </a:r>
            <a:r>
              <a:rPr lang="en-US" sz="1700" dirty="0" smtClean="0">
                <a:latin typeface="Calibri" pitchFamily="34" charset="0"/>
              </a:rPr>
              <a:t>CS or PF conductors</a:t>
            </a:r>
            <a:endParaRPr lang="pl-PL" sz="1700" dirty="0" smtClean="0">
              <a:solidFill>
                <a:srgbClr val="0000FF"/>
              </a:solidFill>
              <a:latin typeface="Calibri" pitchFamily="34" charset="0"/>
            </a:endParaRPr>
          </a:p>
          <a:p>
            <a:pPr marL="612000" lvl="1" indent="-284400">
              <a:spcAft>
                <a:spcPts val="600"/>
              </a:spcAft>
              <a:buClr>
                <a:srgbClr val="C00000"/>
              </a:buClr>
              <a:buSzPct val="102000"/>
              <a:buFont typeface="Wingdings" pitchFamily="2" charset="2"/>
              <a:buChar char="Ø"/>
              <a:defRPr/>
            </a:pPr>
            <a:r>
              <a:rPr lang="en-US" sz="1700" dirty="0" smtClean="0">
                <a:latin typeface="Calibri" pitchFamily="34" charset="0"/>
              </a:rPr>
              <a:t>Comparative  parametric thermal-hydraulic study of different design of  DEMO TF coils using simplified models (WP#1-3 based on 2015 reference) aimed at the assessment of temperature margin at various values of T</a:t>
            </a:r>
            <a:r>
              <a:rPr lang="en-US" sz="1700" baseline="-25000" dirty="0" smtClean="0">
                <a:latin typeface="Calibri" pitchFamily="34" charset="0"/>
              </a:rPr>
              <a:t>in</a:t>
            </a:r>
            <a:r>
              <a:rPr lang="en-US" sz="1700" dirty="0" smtClean="0">
                <a:latin typeface="Calibri" pitchFamily="34" charset="0"/>
              </a:rPr>
              <a:t> and </a:t>
            </a:r>
            <a:r>
              <a:rPr lang="en-US" sz="1700" dirty="0" err="1" smtClean="0">
                <a:latin typeface="Symbol" pitchFamily="18" charset="2"/>
              </a:rPr>
              <a:t>D</a:t>
            </a:r>
            <a:r>
              <a:rPr lang="en-US" sz="1700" dirty="0" err="1" smtClean="0">
                <a:latin typeface="Calibri" pitchFamily="34" charset="0"/>
              </a:rPr>
              <a:t>p</a:t>
            </a:r>
            <a:endParaRPr lang="pl-PL" sz="1700" b="1" dirty="0" smtClean="0">
              <a:solidFill>
                <a:srgbClr val="0000FF"/>
              </a:solidFill>
              <a:latin typeface="Calibri" pitchFamily="34" charset="0"/>
            </a:endParaRPr>
          </a:p>
          <a:p>
            <a:pPr marL="360000" indent="-284400">
              <a:spcAft>
                <a:spcPts val="600"/>
              </a:spcAft>
              <a:buClr>
                <a:schemeClr val="accent1"/>
              </a:buClr>
              <a:buSzPct val="149000"/>
              <a:buFont typeface="Arial" pitchFamily="34" charset="0"/>
              <a:buChar char="•"/>
              <a:defRPr/>
            </a:pPr>
            <a:r>
              <a:rPr lang="en-US" sz="1900" dirty="0" smtClean="0">
                <a:latin typeface="Calibri" pitchFamily="34" charset="0"/>
              </a:rPr>
              <a:t>Experimental verification of the heat transfer and friction factor correlations used in thermal-hydraulic simulations. In particular we foresee: </a:t>
            </a:r>
            <a:endParaRPr lang="pl-PL" sz="1900" dirty="0" smtClean="0">
              <a:latin typeface="Calibri" pitchFamily="34" charset="0"/>
            </a:endParaRPr>
          </a:p>
          <a:p>
            <a:pPr marL="612000" lvl="1" indent="-284400">
              <a:spcAft>
                <a:spcPts val="600"/>
              </a:spcAft>
              <a:buClr>
                <a:srgbClr val="C00000"/>
              </a:buClr>
              <a:buSzPct val="100000"/>
              <a:buFont typeface="Wingdings" pitchFamily="2" charset="2"/>
              <a:buChar char="Ø"/>
              <a:defRPr/>
            </a:pPr>
            <a:r>
              <a:rPr lang="pl-PL" sz="1700" dirty="0" smtClean="0">
                <a:latin typeface="Calibri" pitchFamily="34" charset="0"/>
              </a:rPr>
              <a:t>C</a:t>
            </a:r>
            <a:r>
              <a:rPr lang="en-US" sz="1700" dirty="0" err="1" smtClean="0">
                <a:latin typeface="Calibri" pitchFamily="34" charset="0"/>
              </a:rPr>
              <a:t>ompletion</a:t>
            </a:r>
            <a:r>
              <a:rPr lang="en-US" sz="1700" dirty="0" smtClean="0">
                <a:latin typeface="Calibri" pitchFamily="34" charset="0"/>
              </a:rPr>
              <a:t> of the analysis of the results of measurements of the heat transfer coefficient between the fluid flowing in a CICC bundle region and a jacket wall performed in 2018</a:t>
            </a:r>
            <a:endParaRPr lang="pl-PL" sz="1700" dirty="0" smtClean="0">
              <a:latin typeface="Calibri" pitchFamily="34" charset="0"/>
            </a:endParaRPr>
          </a:p>
          <a:p>
            <a:pPr marL="612000" lvl="1" indent="-284400">
              <a:spcAft>
                <a:spcPts val="600"/>
              </a:spcAft>
              <a:buClr>
                <a:srgbClr val="C00000"/>
              </a:buClr>
              <a:buSzPct val="100000"/>
              <a:buFont typeface="Wingdings" pitchFamily="2" charset="2"/>
              <a:buChar char="Ø"/>
              <a:defRPr/>
            </a:pPr>
            <a:r>
              <a:rPr lang="en-US" sz="1700" dirty="0" smtClean="0">
                <a:latin typeface="Calibri" pitchFamily="34" charset="0"/>
              </a:rPr>
              <a:t> </a:t>
            </a:r>
            <a:r>
              <a:rPr lang="pl-PL" sz="1700" dirty="0" smtClean="0">
                <a:latin typeface="Calibri" pitchFamily="34" charset="0"/>
              </a:rPr>
              <a:t>P</a:t>
            </a:r>
            <a:r>
              <a:rPr lang="en-US" sz="1700" dirty="0" err="1" smtClean="0">
                <a:latin typeface="Calibri" pitchFamily="34" charset="0"/>
              </a:rPr>
              <a:t>erforming</a:t>
            </a:r>
            <a:r>
              <a:rPr lang="en-US" sz="1700" dirty="0" smtClean="0">
                <a:latin typeface="Calibri" pitchFamily="34" charset="0"/>
              </a:rPr>
              <a:t> hydraulic tests of available short samples (e.g.  dummy conductors similar to HTS conductors designed for DEMO or WD, or a spiral sample) using water and analysis of the results</a:t>
            </a:r>
            <a:endParaRPr lang="en-US" sz="1700" dirty="0">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30</a:t>
            </a:fld>
            <a:endParaRPr lang="en-US"/>
          </a:p>
        </p:txBody>
      </p:sp>
      <p:sp>
        <p:nvSpPr>
          <p:cNvPr id="5" name="Symbol zastępczy numeru slajdu 3"/>
          <p:cNvSpPr txBox="1">
            <a:spLocks/>
          </p:cNvSpPr>
          <p:nvPr/>
        </p:nvSpPr>
        <p:spPr>
          <a:xfrm>
            <a:off x="8613775" y="6305550"/>
            <a:ext cx="457200" cy="476250"/>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1C84A847-8F44-4DE6-AF1C-1625779D8676}" type="slidenum">
              <a:rPr kumimoji="0" lang="en-US" altLang="pl-PL" sz="12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altLang="pl-PL" sz="1200" b="0" i="0" u="none" strike="noStrike" kern="1200" cap="none" spc="0" normalizeH="0" baseline="0" noProof="0">
              <a:ln>
                <a:noFill/>
              </a:ln>
              <a:solidFill>
                <a:schemeClr val="bg2">
                  <a:shade val="50000"/>
                  <a:satMod val="200000"/>
                </a:schemeClr>
              </a:solidFill>
              <a:effectLst/>
              <a:uLnTx/>
              <a:uFillTx/>
              <a:latin typeface="+mn-lt"/>
              <a:ea typeface="+mn-ea"/>
              <a:cs typeface="+mn-cs"/>
            </a:endParaRPr>
          </a:p>
        </p:txBody>
      </p:sp>
      <p:sp>
        <p:nvSpPr>
          <p:cNvPr id="6" name="Tytuł 1"/>
          <p:cNvSpPr>
            <a:spLocks noGrp="1"/>
          </p:cNvSpPr>
          <p:nvPr>
            <p:ph type="title"/>
          </p:nvPr>
        </p:nvSpPr>
        <p:spPr>
          <a:xfrm>
            <a:off x="1115616" y="-27384"/>
            <a:ext cx="7776864" cy="908720"/>
          </a:xfrm>
        </p:spPr>
        <p:txBody>
          <a:bodyPr>
            <a:noAutofit/>
          </a:bodyPr>
          <a:lstStyle/>
          <a:p>
            <a:r>
              <a:rPr lang="pl-PL" sz="3100" b="1" dirty="0" err="1" smtClean="0">
                <a:solidFill>
                  <a:srgbClr val="002060"/>
                </a:solidFill>
                <a:effectLst/>
                <a:latin typeface="Calibri" pitchFamily="34" charset="0"/>
              </a:rPr>
              <a:t>Characteristics</a:t>
            </a:r>
            <a:r>
              <a:rPr lang="pl-PL" sz="3100" b="1" dirty="0" smtClean="0">
                <a:solidFill>
                  <a:srgbClr val="002060"/>
                </a:solidFill>
                <a:effectLst/>
                <a:latin typeface="Calibri" pitchFamily="34" charset="0"/>
              </a:rPr>
              <a:t> of </a:t>
            </a:r>
            <a:r>
              <a:rPr lang="pl-PL" sz="3100" b="1" dirty="0" err="1" smtClean="0">
                <a:solidFill>
                  <a:srgbClr val="002060"/>
                </a:solidFill>
                <a:effectLst/>
                <a:latin typeface="Calibri" pitchFamily="34" charset="0"/>
              </a:rPr>
              <a:t>the</a:t>
            </a:r>
            <a:r>
              <a:rPr lang="pl-PL" sz="3100" b="1" dirty="0" smtClean="0">
                <a:solidFill>
                  <a:srgbClr val="002060"/>
                </a:solidFill>
                <a:effectLst/>
                <a:latin typeface="Calibri" pitchFamily="34" charset="0"/>
              </a:rPr>
              <a:t> </a:t>
            </a:r>
            <a:r>
              <a:rPr lang="pl-PL" sz="3100" b="1" dirty="0" err="1" smtClean="0">
                <a:solidFill>
                  <a:srgbClr val="002060"/>
                </a:solidFill>
                <a:effectLst/>
                <a:latin typeface="Calibri" pitchFamily="34" charset="0"/>
              </a:rPr>
              <a:t>samples</a:t>
            </a:r>
            <a:r>
              <a:rPr lang="pl-PL" sz="3100" b="1" dirty="0" smtClean="0">
                <a:solidFill>
                  <a:srgbClr val="002060"/>
                </a:solidFill>
                <a:effectLst/>
                <a:latin typeface="Calibri" pitchFamily="34" charset="0"/>
              </a:rPr>
              <a:t> </a:t>
            </a:r>
            <a:endParaRPr lang="pl-PL" sz="3100" b="1" dirty="0">
              <a:solidFill>
                <a:srgbClr val="002060"/>
              </a:solidFill>
              <a:effectLst/>
              <a:latin typeface="Calibri" pitchFamily="34" charset="0"/>
            </a:endParaRPr>
          </a:p>
        </p:txBody>
      </p:sp>
      <p:graphicFrame>
        <p:nvGraphicFramePr>
          <p:cNvPr id="7" name="Tabela 6"/>
          <p:cNvGraphicFramePr>
            <a:graphicFrameLocks noGrp="1"/>
          </p:cNvGraphicFramePr>
          <p:nvPr/>
        </p:nvGraphicFramePr>
        <p:xfrm>
          <a:off x="1187624" y="1628800"/>
          <a:ext cx="7236000" cy="3387852"/>
        </p:xfrm>
        <a:graphic>
          <a:graphicData uri="http://schemas.openxmlformats.org/drawingml/2006/table">
            <a:tbl>
              <a:tblPr/>
              <a:tblGrid>
                <a:gridCol w="2124000"/>
                <a:gridCol w="864000"/>
                <a:gridCol w="612000"/>
                <a:gridCol w="1260000"/>
                <a:gridCol w="1152000"/>
                <a:gridCol w="1224000"/>
              </a:tblGrid>
              <a:tr h="134620">
                <a:tc rowSpan="2">
                  <a:txBody>
                    <a:bodyPr/>
                    <a:lstStyle/>
                    <a:p>
                      <a:pPr algn="ctr">
                        <a:lnSpc>
                          <a:spcPct val="115000"/>
                        </a:lnSpc>
                        <a:spcBef>
                          <a:spcPts val="1200"/>
                        </a:spcBef>
                        <a:spcAft>
                          <a:spcPts val="0"/>
                        </a:spcAft>
                      </a:pPr>
                      <a:r>
                        <a:rPr lang="en-GB" sz="1800" b="1" dirty="0">
                          <a:latin typeface="Calibri"/>
                          <a:ea typeface="MS Mincho"/>
                          <a:cs typeface="Arial"/>
                        </a:rPr>
                        <a:t>Description</a:t>
                      </a:r>
                      <a:endParaRPr lang="pl-PL" sz="1800" b="1"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Bef>
                          <a:spcPts val="1200"/>
                        </a:spcBef>
                        <a:spcAft>
                          <a:spcPts val="0"/>
                        </a:spcAft>
                      </a:pPr>
                      <a:r>
                        <a:rPr lang="en-GB" sz="1800" b="1" dirty="0">
                          <a:latin typeface="Calibri"/>
                          <a:ea typeface="MS Mincho"/>
                          <a:cs typeface="Arial"/>
                        </a:rPr>
                        <a:t>Symbol</a:t>
                      </a:r>
                      <a:endParaRPr lang="pl-PL" sz="1800" b="1"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Bef>
                          <a:spcPts val="1200"/>
                        </a:spcBef>
                        <a:spcAft>
                          <a:spcPts val="0"/>
                        </a:spcAft>
                      </a:pPr>
                      <a:r>
                        <a:rPr lang="en-GB" sz="1800" b="1" dirty="0">
                          <a:latin typeface="Calibri"/>
                          <a:ea typeface="MS Mincho"/>
                          <a:cs typeface="Arial"/>
                        </a:rPr>
                        <a:t>Unit</a:t>
                      </a:r>
                      <a:endParaRPr lang="pl-PL" sz="1800" b="1"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GB" sz="1800" b="1">
                          <a:latin typeface="Calibri"/>
                          <a:ea typeface="MS Mincho"/>
                          <a:cs typeface="Arial"/>
                        </a:rPr>
                        <a:t>Value</a:t>
                      </a:r>
                      <a:endParaRPr lang="pl-PL" sz="1800" b="1">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r>
              <a:tr h="134620">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a:lnSpc>
                          <a:spcPct val="115000"/>
                        </a:lnSpc>
                        <a:spcAft>
                          <a:spcPts val="0"/>
                        </a:spcAft>
                      </a:pPr>
                      <a:r>
                        <a:rPr lang="en-GB" sz="1800" b="1" dirty="0">
                          <a:latin typeface="Calibri"/>
                          <a:ea typeface="MS Mincho"/>
                          <a:cs typeface="Arial"/>
                        </a:rPr>
                        <a:t>6 around 1</a:t>
                      </a:r>
                      <a:endParaRPr lang="pl-PL" sz="1800" b="1"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a:latin typeface="Calibri"/>
                          <a:ea typeface="MS Mincho"/>
                          <a:cs typeface="Arial"/>
                        </a:rPr>
                        <a:t>WD6</a:t>
                      </a:r>
                      <a:endParaRPr lang="pl-PL" sz="1800" b="1"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a:latin typeface="Calibri"/>
                          <a:ea typeface="MS Mincho"/>
                          <a:cs typeface="Arial"/>
                        </a:rPr>
                        <a:t>WD8</a:t>
                      </a:r>
                      <a:endParaRPr lang="pl-PL" sz="1800" b="1"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GB" sz="1800" dirty="0">
                          <a:latin typeface="Calibri"/>
                          <a:ea typeface="MS Mincho"/>
                          <a:cs typeface="Arial"/>
                        </a:rPr>
                        <a:t>Number of strands</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err="1">
                          <a:latin typeface="Calibri"/>
                          <a:ea typeface="MS Mincho"/>
                          <a:cs typeface="Arial"/>
                        </a:rPr>
                        <a:t>N</a:t>
                      </a:r>
                      <a:r>
                        <a:rPr lang="en-GB" sz="1800" baseline="-25000" dirty="0" err="1">
                          <a:latin typeface="Calibri"/>
                          <a:ea typeface="MS Mincho"/>
                          <a:cs typeface="Arial"/>
                        </a:rPr>
                        <a:t>str</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7</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latin typeface="Calibri"/>
                          <a:ea typeface="MS Mincho"/>
                          <a:cs typeface="Arial"/>
                        </a:rPr>
                        <a:t>3</a:t>
                      </a:r>
                      <a:endParaRPr lang="pl-PL" sz="180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3</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GB" sz="1800" dirty="0">
                          <a:latin typeface="Calibri"/>
                          <a:ea typeface="MS Mincho"/>
                          <a:cs typeface="Arial"/>
                        </a:rPr>
                        <a:t>Strand diameter</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err="1">
                          <a:latin typeface="Calibri"/>
                          <a:ea typeface="MS Mincho"/>
                          <a:cs typeface="Arial"/>
                        </a:rPr>
                        <a:t>D</a:t>
                      </a:r>
                      <a:r>
                        <a:rPr lang="en-GB" sz="1800" baseline="-25000" dirty="0" err="1">
                          <a:latin typeface="Calibri"/>
                          <a:ea typeface="MS Mincho"/>
                          <a:cs typeface="Arial"/>
                        </a:rPr>
                        <a:t>str</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mm</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10 (0.05)</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latin typeface="Calibri"/>
                          <a:ea typeface="MS Mincho"/>
                          <a:cs typeface="Arial"/>
                        </a:rPr>
                        <a:t>6 (0.05)</a:t>
                      </a:r>
                      <a:endParaRPr lang="pl-PL" sz="180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8 (0.05)</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GB" sz="1800" dirty="0">
                          <a:latin typeface="Calibri"/>
                          <a:ea typeface="MS Mincho"/>
                          <a:cs typeface="Arial"/>
                        </a:rPr>
                        <a:t>Tube inner diameter</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D</a:t>
                      </a:r>
                      <a:r>
                        <a:rPr lang="en-GB" sz="1800" baseline="-25000" dirty="0">
                          <a:latin typeface="Calibri"/>
                          <a:ea typeface="MS Mincho"/>
                          <a:cs typeface="Arial"/>
                        </a:rPr>
                        <a:t>in</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mm</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30.0 (0.3)</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smtClean="0">
                          <a:latin typeface="Calibri"/>
                          <a:ea typeface="MS Mincho"/>
                          <a:cs typeface="Arial"/>
                        </a:rPr>
                        <a:t>1</a:t>
                      </a:r>
                      <a:r>
                        <a:rPr lang="pl-PL" sz="1800" dirty="0" smtClean="0">
                          <a:latin typeface="Calibri"/>
                          <a:ea typeface="MS Mincho"/>
                          <a:cs typeface="Arial"/>
                        </a:rPr>
                        <a:t>2.9</a:t>
                      </a:r>
                      <a:r>
                        <a:rPr lang="en-GB" sz="1800" dirty="0" smtClean="0">
                          <a:latin typeface="Calibri"/>
                          <a:ea typeface="MS Mincho"/>
                          <a:cs typeface="Arial"/>
                        </a:rPr>
                        <a:t> </a:t>
                      </a:r>
                      <a:r>
                        <a:rPr lang="en-GB" sz="1800" dirty="0">
                          <a:latin typeface="Calibri"/>
                          <a:ea typeface="MS Mincho"/>
                          <a:cs typeface="Arial"/>
                        </a:rPr>
                        <a:t>(0.2)</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smtClean="0">
                          <a:latin typeface="Calibri"/>
                          <a:ea typeface="MS Mincho"/>
                          <a:cs typeface="Arial"/>
                        </a:rPr>
                        <a:t>17.</a:t>
                      </a:r>
                      <a:r>
                        <a:rPr lang="pl-PL" sz="1800" dirty="0" smtClean="0">
                          <a:latin typeface="Calibri"/>
                          <a:ea typeface="MS Mincho"/>
                          <a:cs typeface="Arial"/>
                        </a:rPr>
                        <a:t>1</a:t>
                      </a:r>
                      <a:r>
                        <a:rPr lang="en-GB" sz="1800" dirty="0" smtClean="0">
                          <a:latin typeface="Calibri"/>
                          <a:ea typeface="MS Mincho"/>
                          <a:cs typeface="Arial"/>
                        </a:rPr>
                        <a:t> </a:t>
                      </a:r>
                      <a:r>
                        <a:rPr lang="en-GB" sz="1800" dirty="0">
                          <a:latin typeface="Calibri"/>
                          <a:ea typeface="MS Mincho"/>
                          <a:cs typeface="Arial"/>
                        </a:rPr>
                        <a:t>(0.2)</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GB" sz="1800" dirty="0">
                          <a:latin typeface="Calibri"/>
                          <a:ea typeface="MS Mincho"/>
                          <a:cs typeface="Arial"/>
                        </a:rPr>
                        <a:t>Cable space area</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err="1">
                          <a:latin typeface="Calibri"/>
                          <a:ea typeface="MS Mincho"/>
                          <a:cs typeface="Arial"/>
                        </a:rPr>
                        <a:t>A</a:t>
                      </a:r>
                      <a:r>
                        <a:rPr lang="en-GB" sz="1800" baseline="-25000" dirty="0" err="1">
                          <a:latin typeface="Calibri"/>
                          <a:ea typeface="MS Mincho"/>
                          <a:cs typeface="Arial"/>
                        </a:rPr>
                        <a:t>cs</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mm</a:t>
                      </a:r>
                      <a:r>
                        <a:rPr lang="en-GB" sz="1800" baseline="30000" dirty="0">
                          <a:latin typeface="Calibri"/>
                          <a:ea typeface="MS Mincho"/>
                          <a:cs typeface="Arial"/>
                        </a:rPr>
                        <a:t>2</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706.9 (14.1)</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smtClean="0">
                          <a:latin typeface="Calibri"/>
                          <a:ea typeface="MS Mincho"/>
                          <a:cs typeface="Arial"/>
                        </a:rPr>
                        <a:t>13</a:t>
                      </a:r>
                      <a:r>
                        <a:rPr lang="pl-PL" sz="1800" dirty="0" smtClean="0">
                          <a:latin typeface="Calibri"/>
                          <a:ea typeface="MS Mincho"/>
                          <a:cs typeface="Arial"/>
                        </a:rPr>
                        <a:t>0.7</a:t>
                      </a:r>
                      <a:r>
                        <a:rPr lang="en-GB" sz="1800" dirty="0" smtClean="0">
                          <a:latin typeface="Calibri"/>
                          <a:ea typeface="MS Mincho"/>
                          <a:cs typeface="Arial"/>
                        </a:rPr>
                        <a:t> </a:t>
                      </a:r>
                      <a:r>
                        <a:rPr lang="en-GB" sz="1800" dirty="0">
                          <a:latin typeface="Calibri"/>
                          <a:ea typeface="MS Mincho"/>
                          <a:cs typeface="Arial"/>
                        </a:rPr>
                        <a:t>(4.1)</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800" dirty="0" smtClean="0">
                          <a:latin typeface="Calibri"/>
                          <a:ea typeface="MS Mincho"/>
                          <a:cs typeface="Arial"/>
                        </a:rPr>
                        <a:t>229.7</a:t>
                      </a:r>
                      <a:r>
                        <a:rPr lang="en-GB" sz="1800" dirty="0" smtClean="0">
                          <a:latin typeface="Calibri"/>
                          <a:ea typeface="MS Mincho"/>
                          <a:cs typeface="Arial"/>
                        </a:rPr>
                        <a:t> </a:t>
                      </a:r>
                      <a:r>
                        <a:rPr lang="en-GB" sz="1800" dirty="0">
                          <a:latin typeface="Calibri"/>
                          <a:ea typeface="MS Mincho"/>
                          <a:cs typeface="Arial"/>
                        </a:rPr>
                        <a:t>(5.4)</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GB" sz="1800" dirty="0">
                          <a:latin typeface="Calibri"/>
                          <a:ea typeface="MS Mincho"/>
                          <a:cs typeface="Arial"/>
                        </a:rPr>
                        <a:t>Flow area</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err="1">
                          <a:latin typeface="Calibri"/>
                          <a:ea typeface="MS Mincho"/>
                          <a:cs typeface="Arial"/>
                        </a:rPr>
                        <a:t>A</a:t>
                      </a:r>
                      <a:r>
                        <a:rPr lang="en-GB" sz="1800" baseline="-25000" dirty="0" err="1">
                          <a:latin typeface="Calibri"/>
                          <a:ea typeface="MS Mincho"/>
                          <a:cs typeface="Arial"/>
                        </a:rPr>
                        <a:t>f</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mm</a:t>
                      </a:r>
                      <a:r>
                        <a:rPr lang="en-GB" sz="1800" baseline="30000" dirty="0">
                          <a:latin typeface="Calibri"/>
                          <a:ea typeface="MS Mincho"/>
                          <a:cs typeface="Arial"/>
                        </a:rPr>
                        <a:t>2</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157.1 (14.9)</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smtClean="0">
                          <a:latin typeface="Calibri"/>
                          <a:ea typeface="MS Mincho"/>
                          <a:cs typeface="Arial"/>
                        </a:rPr>
                        <a:t>4</a:t>
                      </a:r>
                      <a:r>
                        <a:rPr lang="pl-PL" sz="1800" dirty="0" smtClean="0">
                          <a:latin typeface="Calibri"/>
                          <a:ea typeface="MS Mincho"/>
                          <a:cs typeface="Arial"/>
                        </a:rPr>
                        <a:t>5.9</a:t>
                      </a:r>
                      <a:r>
                        <a:rPr lang="en-GB" sz="1800" dirty="0" smtClean="0">
                          <a:latin typeface="Calibri"/>
                          <a:ea typeface="MS Mincho"/>
                          <a:cs typeface="Arial"/>
                        </a:rPr>
                        <a:t> </a:t>
                      </a:r>
                      <a:r>
                        <a:rPr lang="en-GB" sz="1800" dirty="0">
                          <a:latin typeface="Calibri"/>
                          <a:ea typeface="MS Mincho"/>
                          <a:cs typeface="Arial"/>
                        </a:rPr>
                        <a:t>(4.3)</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800" dirty="0" smtClean="0">
                          <a:latin typeface="Calibri"/>
                          <a:ea typeface="MS Mincho"/>
                          <a:cs typeface="Arial"/>
                        </a:rPr>
                        <a:t>78.9</a:t>
                      </a:r>
                      <a:r>
                        <a:rPr lang="en-GB" sz="1800" dirty="0" smtClean="0">
                          <a:latin typeface="Calibri"/>
                          <a:ea typeface="MS Mincho"/>
                          <a:cs typeface="Arial"/>
                        </a:rPr>
                        <a:t> </a:t>
                      </a:r>
                      <a:r>
                        <a:rPr lang="en-GB" sz="1800" dirty="0">
                          <a:latin typeface="Calibri"/>
                          <a:ea typeface="MS Mincho"/>
                          <a:cs typeface="Arial"/>
                        </a:rPr>
                        <a:t>(5.7)</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GB" sz="1800" dirty="0">
                          <a:latin typeface="Calibri"/>
                          <a:ea typeface="MS Mincho"/>
                          <a:cs typeface="Arial"/>
                        </a:rPr>
                        <a:t>Wetted perimeter</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err="1">
                          <a:latin typeface="Calibri"/>
                          <a:ea typeface="MS Mincho"/>
                          <a:cs typeface="Arial"/>
                        </a:rPr>
                        <a:t>P</a:t>
                      </a:r>
                      <a:r>
                        <a:rPr lang="en-GB" sz="1800" baseline="-25000" dirty="0" err="1">
                          <a:latin typeface="Calibri"/>
                          <a:ea typeface="MS Mincho"/>
                          <a:cs typeface="Arial"/>
                        </a:rPr>
                        <a:t>wet</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mm</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236.2 (18.6)</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800" dirty="0" smtClean="0">
                          <a:latin typeface="Calibri"/>
                          <a:ea typeface="MS Mincho"/>
                          <a:cs typeface="Arial"/>
                        </a:rPr>
                        <a:t>73.1 (5.8)</a:t>
                      </a:r>
                      <a:endParaRPr lang="en-GB" sz="1800" dirty="0">
                        <a:latin typeface="Calibri"/>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800" dirty="0" smtClean="0">
                          <a:latin typeface="Calibri"/>
                          <a:ea typeface="MS Mincho"/>
                          <a:cs typeface="Arial"/>
                        </a:rPr>
                        <a:t>95.9 (8.4)</a:t>
                      </a:r>
                      <a:endParaRPr lang="en-GB" sz="1800" dirty="0">
                        <a:latin typeface="Calibri"/>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GB" sz="1800" dirty="0">
                          <a:latin typeface="Calibri"/>
                          <a:ea typeface="MS Mincho"/>
                          <a:cs typeface="Arial"/>
                        </a:rPr>
                        <a:t>Hydraulic diameter</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D</a:t>
                      </a:r>
                      <a:r>
                        <a:rPr lang="en-GB" sz="1800" baseline="-25000" dirty="0">
                          <a:latin typeface="Calibri"/>
                          <a:ea typeface="MS Mincho"/>
                          <a:cs typeface="Arial"/>
                        </a:rPr>
                        <a:t>h</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mm</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2.66 (0.33)</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800" dirty="0" smtClean="0">
                          <a:latin typeface="Calibri"/>
                          <a:ea typeface="MS Mincho"/>
                          <a:cs typeface="Arial"/>
                        </a:rPr>
                        <a:t>2.51 (0.25)</a:t>
                      </a:r>
                      <a:endParaRPr lang="en-GB" sz="1800" dirty="0">
                        <a:latin typeface="Calibri"/>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800" dirty="0" smtClean="0">
                          <a:latin typeface="Calibri"/>
                          <a:ea typeface="MS Mincho"/>
                          <a:cs typeface="Arial"/>
                        </a:rPr>
                        <a:t>3.29 (0.39)</a:t>
                      </a:r>
                      <a:endParaRPr lang="en-GB" sz="1800" dirty="0">
                        <a:latin typeface="Calibri"/>
                        <a:ea typeface="MS Mincho"/>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00000"/>
                        </a:lnSpc>
                        <a:spcAft>
                          <a:spcPts val="0"/>
                        </a:spcAft>
                      </a:pPr>
                      <a:r>
                        <a:rPr lang="en-GB" sz="1800" dirty="0">
                          <a:latin typeface="Calibri"/>
                          <a:ea typeface="MS Mincho"/>
                          <a:cs typeface="Arial"/>
                        </a:rPr>
                        <a:t>Distance between the pressure taps</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L</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mm</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latin typeface="Calibri"/>
                          <a:ea typeface="MS Mincho"/>
                          <a:cs typeface="Arial"/>
                        </a:rPr>
                        <a:t>820 (4)</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smtClean="0">
                          <a:latin typeface="Calibri"/>
                          <a:ea typeface="MS Mincho"/>
                          <a:cs typeface="Arial"/>
                        </a:rPr>
                        <a:t>10</a:t>
                      </a:r>
                      <a:r>
                        <a:rPr lang="pl-PL" sz="1800" dirty="0" smtClean="0">
                          <a:latin typeface="Calibri"/>
                          <a:ea typeface="MS Mincho"/>
                          <a:cs typeface="Arial"/>
                        </a:rPr>
                        <a:t>83</a:t>
                      </a:r>
                      <a:r>
                        <a:rPr lang="pl-PL" sz="1800" baseline="0" dirty="0" smtClean="0">
                          <a:latin typeface="Calibri"/>
                          <a:ea typeface="MS Mincho"/>
                          <a:cs typeface="Arial"/>
                        </a:rPr>
                        <a:t> (5)</a:t>
                      </a:r>
                      <a:endParaRPr lang="pl-PL" sz="18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800" dirty="0" smtClean="0">
                          <a:latin typeface="Calibri"/>
                          <a:ea typeface="MS Mincho"/>
                          <a:cs typeface="Arial"/>
                        </a:rPr>
                        <a:t>10</a:t>
                      </a:r>
                      <a:r>
                        <a:rPr lang="pl-PL" sz="1800" dirty="0" smtClean="0">
                          <a:latin typeface="Calibri"/>
                          <a:ea typeface="MS Mincho"/>
                          <a:cs typeface="Arial"/>
                        </a:rPr>
                        <a:t>83</a:t>
                      </a:r>
                      <a:r>
                        <a:rPr lang="pl-PL" sz="1800" baseline="0" dirty="0" smtClean="0">
                          <a:latin typeface="Calibri"/>
                          <a:ea typeface="MS Mincho"/>
                          <a:cs typeface="Arial"/>
                        </a:rPr>
                        <a:t> (5)</a:t>
                      </a:r>
                      <a:endParaRPr lang="pl-PL" sz="1800" dirty="0" smtClean="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Rectangle 1"/>
          <p:cNvSpPr>
            <a:spLocks noChangeArrowheads="1"/>
          </p:cNvSpPr>
          <p:nvPr/>
        </p:nvSpPr>
        <p:spPr bwMode="auto">
          <a:xfrm>
            <a:off x="1187624" y="783377"/>
            <a:ext cx="734481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2000" b="1" i="0" u="none" strike="noStrike" cap="none" normalizeH="0" baseline="0" dirty="0" smtClean="0">
                <a:ln>
                  <a:noFill/>
                </a:ln>
                <a:solidFill>
                  <a:srgbClr val="0000FF"/>
                </a:solidFill>
                <a:effectLst/>
                <a:latin typeface="Calibri" pitchFamily="34" charset="0"/>
                <a:ea typeface="MS Mincho" pitchFamily="49" charset="-128"/>
                <a:cs typeface="Arial" pitchFamily="34" charset="0"/>
              </a:rPr>
              <a:t>Parameters of dummy conductors relevant for the present study. </a:t>
            </a:r>
            <a:r>
              <a:rPr kumimoji="0" lang="en-GB" altLang="ja-JP" sz="2000" i="0" u="none" strike="noStrike" cap="none" normalizeH="0" baseline="0" dirty="0" smtClean="0">
                <a:ln>
                  <a:noFill/>
                </a:ln>
                <a:effectLst/>
                <a:latin typeface="Calibri" pitchFamily="34" charset="0"/>
                <a:ea typeface="MS Mincho" pitchFamily="49" charset="-128"/>
                <a:cs typeface="Arial" pitchFamily="34" charset="0"/>
              </a:rPr>
              <a:t>Assumed uncertainties are given in parentheses. </a:t>
            </a:r>
            <a:endParaRPr kumimoji="0" lang="en-GB" altLang="ja-JP" sz="2000" i="0" u="none" strike="noStrike" cap="none" normalizeH="0" baseline="0" dirty="0" smtClean="0">
              <a:ln>
                <a:noFill/>
              </a:ln>
              <a:effectLst/>
              <a:latin typeface="Arial" pitchFamily="34" charset="0"/>
              <a:cs typeface="Arial" pitchFamily="34" charset="0"/>
            </a:endParaRPr>
          </a:p>
        </p:txBody>
      </p:sp>
      <p:sp>
        <p:nvSpPr>
          <p:cNvPr id="9" name="Prostokąt 8"/>
          <p:cNvSpPr/>
          <p:nvPr/>
        </p:nvSpPr>
        <p:spPr>
          <a:xfrm>
            <a:off x="1259632" y="5085184"/>
            <a:ext cx="7344816" cy="1083374"/>
          </a:xfrm>
          <a:prstGeom prst="rect">
            <a:avLst/>
          </a:prstGeom>
        </p:spPr>
        <p:txBody>
          <a:bodyPr wrap="square">
            <a:spAutoFit/>
          </a:bodyPr>
          <a:lstStyle/>
          <a:p>
            <a:pPr>
              <a:lnSpc>
                <a:spcPct val="110000"/>
              </a:lnSpc>
              <a:spcAft>
                <a:spcPts val="600"/>
              </a:spcAft>
            </a:pPr>
            <a:r>
              <a:rPr lang="pl-PL" b="1" dirty="0" err="1" smtClean="0">
                <a:solidFill>
                  <a:srgbClr val="C00000"/>
                </a:solidFill>
                <a:latin typeface="Calibri" pitchFamily="34" charset="0"/>
              </a:rPr>
              <a:t>A</a:t>
            </a:r>
            <a:r>
              <a:rPr lang="de-DE" b="1" dirty="0" err="1" smtClean="0">
                <a:solidFill>
                  <a:srgbClr val="C00000"/>
                </a:solidFill>
                <a:latin typeface="Calibri" pitchFamily="34" charset="0"/>
              </a:rPr>
              <a:t>ccurate</a:t>
            </a:r>
            <a:r>
              <a:rPr lang="de-DE" b="1" dirty="0" smtClean="0">
                <a:solidFill>
                  <a:srgbClr val="C00000"/>
                </a:solidFill>
                <a:latin typeface="Calibri" pitchFamily="34" charset="0"/>
              </a:rPr>
              <a:t> </a:t>
            </a:r>
            <a:r>
              <a:rPr lang="pl-PL" b="1" dirty="0" err="1" smtClean="0">
                <a:solidFill>
                  <a:srgbClr val="C00000"/>
                </a:solidFill>
                <a:latin typeface="Calibri" pitchFamily="34" charset="0"/>
              </a:rPr>
              <a:t>estimation</a:t>
            </a:r>
            <a:r>
              <a:rPr lang="de-DE" b="1" dirty="0" smtClean="0">
                <a:solidFill>
                  <a:srgbClr val="C00000"/>
                </a:solidFill>
                <a:latin typeface="Calibri" pitchFamily="34" charset="0"/>
              </a:rPr>
              <a:t> </a:t>
            </a:r>
            <a:r>
              <a:rPr lang="de-DE" b="1" dirty="0" err="1" smtClean="0">
                <a:solidFill>
                  <a:srgbClr val="C00000"/>
                </a:solidFill>
                <a:latin typeface="Calibri" pitchFamily="34" charset="0"/>
              </a:rPr>
              <a:t>of</a:t>
            </a:r>
            <a:r>
              <a:rPr lang="de-DE" b="1" dirty="0" smtClean="0">
                <a:solidFill>
                  <a:srgbClr val="C00000"/>
                </a:solidFill>
                <a:latin typeface="Calibri" pitchFamily="34" charset="0"/>
              </a:rPr>
              <a:t> </a:t>
            </a:r>
            <a:r>
              <a:rPr lang="de-DE" b="1" dirty="0" err="1" smtClean="0">
                <a:solidFill>
                  <a:srgbClr val="C00000"/>
                </a:solidFill>
                <a:latin typeface="Calibri" pitchFamily="34" charset="0"/>
              </a:rPr>
              <a:t>P</a:t>
            </a:r>
            <a:r>
              <a:rPr lang="de-DE" b="1" baseline="-25000" dirty="0" err="1" smtClean="0">
                <a:solidFill>
                  <a:srgbClr val="C00000"/>
                </a:solidFill>
                <a:latin typeface="Calibri" pitchFamily="34" charset="0"/>
              </a:rPr>
              <a:t>we</a:t>
            </a:r>
            <a:r>
              <a:rPr lang="pl-PL" b="1" baseline="-25000" dirty="0" smtClean="0">
                <a:solidFill>
                  <a:srgbClr val="C00000"/>
                </a:solidFill>
                <a:latin typeface="Calibri" pitchFamily="34" charset="0"/>
              </a:rPr>
              <a:t>t </a:t>
            </a:r>
            <a:r>
              <a:rPr lang="pl-PL" b="1" dirty="0" err="1" smtClean="0">
                <a:solidFill>
                  <a:srgbClr val="C00000"/>
                </a:solidFill>
                <a:latin typeface="Calibri" pitchFamily="34" charset="0"/>
              </a:rPr>
              <a:t>is</a:t>
            </a:r>
            <a:r>
              <a:rPr lang="de-DE" b="1" dirty="0" smtClean="0">
                <a:solidFill>
                  <a:srgbClr val="C00000"/>
                </a:solidFill>
                <a:latin typeface="Calibri" pitchFamily="34" charset="0"/>
              </a:rPr>
              <a:t> </a:t>
            </a:r>
            <a:r>
              <a:rPr lang="de-DE" b="1" dirty="0" err="1" smtClean="0">
                <a:solidFill>
                  <a:srgbClr val="C00000"/>
                </a:solidFill>
                <a:latin typeface="Calibri" pitchFamily="34" charset="0"/>
              </a:rPr>
              <a:t>problematic</a:t>
            </a:r>
            <a:r>
              <a:rPr lang="pl-PL" b="1" dirty="0" smtClean="0">
                <a:solidFill>
                  <a:srgbClr val="C00000"/>
                </a:solidFill>
                <a:latin typeface="Calibri" pitchFamily="34" charset="0"/>
              </a:rPr>
              <a:t> </a:t>
            </a:r>
            <a:r>
              <a:rPr lang="pl-PL" dirty="0" smtClean="0">
                <a:latin typeface="Calibri" pitchFamily="34" charset="0"/>
              </a:rPr>
              <a:t>-</a:t>
            </a:r>
            <a:r>
              <a:rPr lang="de-DE" dirty="0" smtClean="0">
                <a:latin typeface="Calibri" pitchFamily="34" charset="0"/>
              </a:rPr>
              <a:t> </a:t>
            </a:r>
            <a:r>
              <a:rPr lang="de-DE" dirty="0" err="1" smtClean="0">
                <a:latin typeface="Calibri" pitchFamily="34" charset="0"/>
              </a:rPr>
              <a:t>it</a:t>
            </a:r>
            <a:r>
              <a:rPr lang="de-DE" dirty="0" smtClean="0">
                <a:latin typeface="Calibri" pitchFamily="34" charset="0"/>
              </a:rPr>
              <a:t> </a:t>
            </a:r>
            <a:r>
              <a:rPr lang="de-DE" dirty="0" err="1" smtClean="0">
                <a:latin typeface="Calibri" pitchFamily="34" charset="0"/>
              </a:rPr>
              <a:t>depends</a:t>
            </a:r>
            <a:r>
              <a:rPr lang="de-DE" dirty="0" smtClean="0">
                <a:latin typeface="Calibri" pitchFamily="34" charset="0"/>
              </a:rPr>
              <a:t> on </a:t>
            </a:r>
            <a:r>
              <a:rPr lang="de-DE" dirty="0" err="1" smtClean="0">
                <a:latin typeface="Calibri" pitchFamily="34" charset="0"/>
              </a:rPr>
              <a:t>the</a:t>
            </a:r>
            <a:r>
              <a:rPr lang="de-DE" dirty="0" smtClean="0">
                <a:latin typeface="Calibri" pitchFamily="34" charset="0"/>
              </a:rPr>
              <a:t> </a:t>
            </a:r>
            <a:r>
              <a:rPr lang="de-DE" dirty="0" err="1" smtClean="0">
                <a:latin typeface="Calibri" pitchFamily="34" charset="0"/>
              </a:rPr>
              <a:t>unknown</a:t>
            </a:r>
            <a:r>
              <a:rPr lang="de-DE" dirty="0" smtClean="0">
                <a:latin typeface="Calibri" pitchFamily="34" charset="0"/>
              </a:rPr>
              <a:t> </a:t>
            </a:r>
            <a:r>
              <a:rPr lang="de-DE" dirty="0" err="1" smtClean="0">
                <a:latin typeface="Calibri" pitchFamily="34" charset="0"/>
              </a:rPr>
              <a:t>length</a:t>
            </a:r>
            <a:r>
              <a:rPr lang="de-DE" dirty="0" smtClean="0">
                <a:latin typeface="Calibri" pitchFamily="34" charset="0"/>
              </a:rPr>
              <a:t> </a:t>
            </a:r>
            <a:r>
              <a:rPr lang="de-DE" dirty="0" err="1" smtClean="0">
                <a:latin typeface="Calibri" pitchFamily="34" charset="0"/>
              </a:rPr>
              <a:t>of</a:t>
            </a:r>
            <a:r>
              <a:rPr lang="de-DE" dirty="0" smtClean="0">
                <a:latin typeface="Calibri" pitchFamily="34" charset="0"/>
              </a:rPr>
              <a:t> </a:t>
            </a:r>
            <a:r>
              <a:rPr lang="de-DE" dirty="0" err="1" smtClean="0">
                <a:latin typeface="Calibri" pitchFamily="34" charset="0"/>
              </a:rPr>
              <a:t>the</a:t>
            </a:r>
            <a:r>
              <a:rPr lang="de-DE" dirty="0" smtClean="0">
                <a:latin typeface="Calibri" pitchFamily="34" charset="0"/>
              </a:rPr>
              <a:t> </a:t>
            </a:r>
            <a:r>
              <a:rPr lang="de-DE" dirty="0" err="1" smtClean="0">
                <a:latin typeface="Calibri" pitchFamily="34" charset="0"/>
              </a:rPr>
              <a:t>strand-strand</a:t>
            </a:r>
            <a:r>
              <a:rPr lang="de-DE" dirty="0" smtClean="0">
                <a:latin typeface="Calibri" pitchFamily="34" charset="0"/>
              </a:rPr>
              <a:t> </a:t>
            </a:r>
            <a:r>
              <a:rPr lang="de-DE" dirty="0" err="1" smtClean="0">
                <a:latin typeface="Calibri" pitchFamily="34" charset="0"/>
              </a:rPr>
              <a:t>and</a:t>
            </a:r>
            <a:r>
              <a:rPr lang="de-DE" dirty="0" smtClean="0">
                <a:latin typeface="Calibri" pitchFamily="34" charset="0"/>
              </a:rPr>
              <a:t> </a:t>
            </a:r>
            <a:r>
              <a:rPr lang="de-DE" dirty="0" err="1" smtClean="0">
                <a:latin typeface="Calibri" pitchFamily="34" charset="0"/>
              </a:rPr>
              <a:t>strand-jacket</a:t>
            </a:r>
            <a:r>
              <a:rPr lang="de-DE" dirty="0" smtClean="0">
                <a:latin typeface="Calibri" pitchFamily="34" charset="0"/>
              </a:rPr>
              <a:t> </a:t>
            </a:r>
            <a:r>
              <a:rPr lang="de-DE" dirty="0" err="1" smtClean="0">
                <a:latin typeface="Calibri" pitchFamily="34" charset="0"/>
              </a:rPr>
              <a:t>contact</a:t>
            </a:r>
            <a:r>
              <a:rPr lang="de-DE" dirty="0" smtClean="0">
                <a:latin typeface="Calibri" pitchFamily="34" charset="0"/>
              </a:rPr>
              <a:t> </a:t>
            </a:r>
            <a:r>
              <a:rPr lang="de-DE" dirty="0" err="1" smtClean="0">
                <a:latin typeface="Calibri" pitchFamily="34" charset="0"/>
              </a:rPr>
              <a:t>perimeters</a:t>
            </a:r>
            <a:r>
              <a:rPr lang="pl-PL" dirty="0" smtClean="0">
                <a:latin typeface="Calibri" pitchFamily="34" charset="0"/>
              </a:rPr>
              <a:t> </a:t>
            </a:r>
            <a:r>
              <a:rPr lang="pl-PL" b="1" dirty="0" smtClean="0">
                <a:solidFill>
                  <a:srgbClr val="C00000"/>
                </a:solidFill>
                <a:latin typeface="Calibri" pitchFamily="34" charset="0"/>
                <a:sym typeface="Wingdings" pitchFamily="2" charset="2"/>
              </a:rPr>
              <a:t></a:t>
            </a:r>
            <a:endParaRPr lang="pl-PL" b="1" dirty="0" smtClean="0">
              <a:solidFill>
                <a:srgbClr val="C00000"/>
              </a:solidFill>
              <a:latin typeface="Calibri" pitchFamily="34" charset="0"/>
            </a:endParaRPr>
          </a:p>
          <a:p>
            <a:pPr>
              <a:lnSpc>
                <a:spcPct val="110000"/>
              </a:lnSpc>
            </a:pPr>
            <a:r>
              <a:rPr lang="de-DE" dirty="0" smtClean="0">
                <a:latin typeface="Calibri" pitchFamily="34" charset="0"/>
              </a:rPr>
              <a:t>The </a:t>
            </a:r>
            <a:r>
              <a:rPr lang="de-DE" dirty="0" err="1" smtClean="0">
                <a:latin typeface="Calibri" pitchFamily="34" charset="0"/>
              </a:rPr>
              <a:t>values</a:t>
            </a:r>
            <a:r>
              <a:rPr lang="de-DE" dirty="0" smtClean="0">
                <a:latin typeface="Calibri" pitchFamily="34" charset="0"/>
              </a:rPr>
              <a:t> </a:t>
            </a:r>
            <a:r>
              <a:rPr lang="de-DE" dirty="0" err="1" smtClean="0">
                <a:latin typeface="Calibri" pitchFamily="34" charset="0"/>
              </a:rPr>
              <a:t>of</a:t>
            </a:r>
            <a:r>
              <a:rPr lang="de-DE" dirty="0" smtClean="0">
                <a:latin typeface="Calibri" pitchFamily="34" charset="0"/>
              </a:rPr>
              <a:t> </a:t>
            </a:r>
            <a:r>
              <a:rPr lang="de-DE" dirty="0" err="1" smtClean="0">
                <a:latin typeface="Calibri" pitchFamily="34" charset="0"/>
              </a:rPr>
              <a:t>P</a:t>
            </a:r>
            <a:r>
              <a:rPr lang="de-DE" baseline="-25000" dirty="0" err="1" smtClean="0">
                <a:latin typeface="Calibri" pitchFamily="34" charset="0"/>
              </a:rPr>
              <a:t>wet</a:t>
            </a:r>
            <a:r>
              <a:rPr lang="de-DE" dirty="0" smtClean="0">
                <a:latin typeface="Calibri" pitchFamily="34" charset="0"/>
              </a:rPr>
              <a:t> in Table 1 </a:t>
            </a:r>
            <a:r>
              <a:rPr lang="de-DE" dirty="0" err="1" smtClean="0">
                <a:latin typeface="Calibri" pitchFamily="34" charset="0"/>
              </a:rPr>
              <a:t>were</a:t>
            </a:r>
            <a:r>
              <a:rPr lang="de-DE" dirty="0" smtClean="0">
                <a:latin typeface="Calibri" pitchFamily="34" charset="0"/>
              </a:rPr>
              <a:t> </a:t>
            </a:r>
            <a:r>
              <a:rPr lang="de-DE" dirty="0" err="1" smtClean="0">
                <a:latin typeface="Calibri" pitchFamily="34" charset="0"/>
              </a:rPr>
              <a:t>obtained</a:t>
            </a:r>
            <a:r>
              <a:rPr lang="de-DE" dirty="0" smtClean="0">
                <a:latin typeface="Calibri" pitchFamily="34" charset="0"/>
              </a:rPr>
              <a:t> </a:t>
            </a:r>
            <a:r>
              <a:rPr lang="de-DE" dirty="0" err="1" smtClean="0">
                <a:latin typeface="Calibri" pitchFamily="34" charset="0"/>
              </a:rPr>
              <a:t>by</a:t>
            </a:r>
            <a:r>
              <a:rPr lang="de-DE" dirty="0" smtClean="0">
                <a:latin typeface="Calibri" pitchFamily="34" charset="0"/>
              </a:rPr>
              <a:t> </a:t>
            </a:r>
            <a:r>
              <a:rPr lang="de-DE" dirty="0" err="1" smtClean="0">
                <a:latin typeface="Calibri" pitchFamily="34" charset="0"/>
              </a:rPr>
              <a:t>image</a:t>
            </a:r>
            <a:r>
              <a:rPr lang="de-DE" dirty="0" smtClean="0">
                <a:latin typeface="Calibri" pitchFamily="34" charset="0"/>
              </a:rPr>
              <a:t> </a:t>
            </a:r>
            <a:r>
              <a:rPr lang="de-DE" dirty="0" err="1" smtClean="0">
                <a:latin typeface="Calibri" pitchFamily="34" charset="0"/>
              </a:rPr>
              <a:t>analysis</a:t>
            </a:r>
            <a:r>
              <a:rPr lang="pl-PL" dirty="0" smtClean="0">
                <a:latin typeface="Calibri" pitchFamily="34" charset="0"/>
              </a:rPr>
              <a:t>.</a:t>
            </a:r>
            <a:endParaRPr lang="pl-PL" dirty="0">
              <a:latin typeface="Calibri" pitchFamily="34" charset="0"/>
            </a:endParaRPr>
          </a:p>
        </p:txBody>
      </p:sp>
      <p:sp>
        <p:nvSpPr>
          <p:cNvPr id="10" name="pole tekstowe 9"/>
          <p:cNvSpPr txBox="1"/>
          <p:nvPr/>
        </p:nvSpPr>
        <p:spPr>
          <a:xfrm>
            <a:off x="1187624" y="6237312"/>
            <a:ext cx="7928774" cy="369332"/>
          </a:xfrm>
          <a:prstGeom prst="rect">
            <a:avLst/>
          </a:prstGeom>
          <a:noFill/>
        </p:spPr>
        <p:txBody>
          <a:bodyPr wrap="none" rtlCol="0">
            <a:spAutoFit/>
          </a:bodyPr>
          <a:lstStyle/>
          <a:p>
            <a:r>
              <a:rPr lang="pl-PL" b="1" dirty="0" smtClean="0">
                <a:solidFill>
                  <a:srgbClr val="0000FF"/>
                </a:solidFill>
                <a:latin typeface="Calibri" pitchFamily="34" charset="0"/>
              </a:rPr>
              <a:t>Spiral </a:t>
            </a:r>
            <a:r>
              <a:rPr lang="pl-PL" b="1" dirty="0" err="1" smtClean="0">
                <a:solidFill>
                  <a:srgbClr val="0000FF"/>
                </a:solidFill>
                <a:latin typeface="Calibri" pitchFamily="34" charset="0"/>
              </a:rPr>
              <a:t>sample</a:t>
            </a:r>
            <a:r>
              <a:rPr lang="pl-PL" b="1" dirty="0" smtClean="0">
                <a:solidFill>
                  <a:srgbClr val="0000FF"/>
                </a:solidFill>
                <a:latin typeface="Calibri" pitchFamily="34" charset="0"/>
              </a:rPr>
              <a:t>: </a:t>
            </a:r>
            <a:r>
              <a:rPr lang="pl-PL" dirty="0" err="1" smtClean="0">
                <a:latin typeface="Calibri" pitchFamily="34" charset="0"/>
              </a:rPr>
              <a:t>Flow</a:t>
            </a:r>
            <a:r>
              <a:rPr lang="pl-PL" dirty="0" smtClean="0">
                <a:latin typeface="Calibri" pitchFamily="34" charset="0"/>
              </a:rPr>
              <a:t> </a:t>
            </a:r>
            <a:r>
              <a:rPr lang="pl-PL" dirty="0" err="1" smtClean="0">
                <a:latin typeface="Calibri" pitchFamily="34" charset="0"/>
              </a:rPr>
              <a:t>area</a:t>
            </a:r>
            <a:r>
              <a:rPr lang="pl-PL" dirty="0" smtClean="0">
                <a:latin typeface="Calibri" pitchFamily="34" charset="0"/>
              </a:rPr>
              <a:t> and Re </a:t>
            </a:r>
            <a:r>
              <a:rPr lang="pl-PL" dirty="0" err="1" smtClean="0">
                <a:latin typeface="Calibri" pitchFamily="34" charset="0"/>
              </a:rPr>
              <a:t>are</a:t>
            </a:r>
            <a:r>
              <a:rPr lang="pl-PL" dirty="0" smtClean="0">
                <a:latin typeface="Calibri" pitchFamily="34" charset="0"/>
              </a:rPr>
              <a:t> </a:t>
            </a:r>
            <a:r>
              <a:rPr lang="pl-PL" dirty="0" err="1" smtClean="0">
                <a:latin typeface="Calibri" pitchFamily="34" charset="0"/>
              </a:rPr>
              <a:t>based</a:t>
            </a:r>
            <a:r>
              <a:rPr lang="pl-PL" dirty="0" smtClean="0">
                <a:latin typeface="Calibri" pitchFamily="34" charset="0"/>
              </a:rPr>
              <a:t> on D</a:t>
            </a:r>
            <a:r>
              <a:rPr lang="pl-PL" baseline="-25000" dirty="0" smtClean="0">
                <a:latin typeface="Calibri" pitchFamily="34" charset="0"/>
              </a:rPr>
              <a:t>in</a:t>
            </a:r>
            <a:r>
              <a:rPr lang="pl-PL" dirty="0" smtClean="0">
                <a:latin typeface="Calibri" pitchFamily="34" charset="0"/>
              </a:rPr>
              <a:t> = 6.25 (0.25) </a:t>
            </a:r>
            <a:r>
              <a:rPr lang="pl-PL" dirty="0" smtClean="0">
                <a:latin typeface="Calibri" pitchFamily="34" charset="0"/>
              </a:rPr>
              <a:t>mm</a:t>
            </a:r>
            <a:r>
              <a:rPr lang="pl-PL" dirty="0" smtClean="0">
                <a:latin typeface="Calibri" pitchFamily="34" charset="0"/>
              </a:rPr>
              <a:t>, L = 700 (2) mm</a:t>
            </a:r>
            <a:endParaRPr lang="pl-PL" dirty="0">
              <a:latin typeface="Calibri"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31</a:t>
            </a:fld>
            <a:endParaRPr lang="en-US"/>
          </a:p>
        </p:txBody>
      </p:sp>
      <p:sp>
        <p:nvSpPr>
          <p:cNvPr id="5" name="Tytuł 1"/>
          <p:cNvSpPr>
            <a:spLocks noGrp="1"/>
          </p:cNvSpPr>
          <p:nvPr>
            <p:ph type="title"/>
          </p:nvPr>
        </p:nvSpPr>
        <p:spPr>
          <a:xfrm>
            <a:off x="1115616" y="-99392"/>
            <a:ext cx="8028384" cy="908720"/>
          </a:xfrm>
        </p:spPr>
        <p:txBody>
          <a:bodyPr>
            <a:noAutofit/>
          </a:bodyPr>
          <a:lstStyle/>
          <a:p>
            <a:r>
              <a:rPr lang="pl-PL" sz="3000" b="1" dirty="0" smtClean="0">
                <a:solidFill>
                  <a:srgbClr val="002060"/>
                </a:solidFill>
                <a:effectLst/>
                <a:latin typeface="Calibri" pitchFamily="34" charset="0"/>
              </a:rPr>
              <a:t>I</a:t>
            </a:r>
            <a:r>
              <a:rPr lang="en-US" sz="3000" b="1" dirty="0" err="1" smtClean="0">
                <a:solidFill>
                  <a:srgbClr val="002060"/>
                </a:solidFill>
                <a:effectLst/>
                <a:latin typeface="Calibri" pitchFamily="34" charset="0"/>
              </a:rPr>
              <a:t>nstrumentation</a:t>
            </a:r>
            <a:r>
              <a:rPr lang="en-US" sz="3000" b="1" dirty="0" smtClean="0">
                <a:solidFill>
                  <a:srgbClr val="002060"/>
                </a:solidFill>
                <a:effectLst/>
                <a:latin typeface="Calibri" pitchFamily="34" charset="0"/>
              </a:rPr>
              <a:t> used in </a:t>
            </a:r>
            <a:r>
              <a:rPr lang="pl-PL" sz="3000" b="1" dirty="0" err="1" smtClean="0">
                <a:solidFill>
                  <a:srgbClr val="002060"/>
                </a:solidFill>
                <a:effectLst/>
                <a:latin typeface="Calibri" pitchFamily="34" charset="0"/>
              </a:rPr>
              <a:t>hydraulic</a:t>
            </a:r>
            <a:r>
              <a:rPr lang="pl-PL" sz="3000" b="1" dirty="0" smtClean="0">
                <a:solidFill>
                  <a:srgbClr val="002060"/>
                </a:solidFill>
                <a:effectLst/>
                <a:latin typeface="Calibri" pitchFamily="34" charset="0"/>
              </a:rPr>
              <a:t> </a:t>
            </a:r>
            <a:r>
              <a:rPr lang="pl-PL" sz="3000" b="1" dirty="0" err="1" smtClean="0">
                <a:solidFill>
                  <a:srgbClr val="002060"/>
                </a:solidFill>
                <a:effectLst/>
                <a:latin typeface="Calibri" pitchFamily="34" charset="0"/>
              </a:rPr>
              <a:t>tests</a:t>
            </a:r>
            <a:r>
              <a:rPr lang="pl-PL" sz="3000" b="1" dirty="0" smtClean="0">
                <a:solidFill>
                  <a:srgbClr val="002060"/>
                </a:solidFill>
                <a:effectLst/>
                <a:latin typeface="Calibri" pitchFamily="34" charset="0"/>
              </a:rPr>
              <a:t> </a:t>
            </a:r>
            <a:r>
              <a:rPr lang="pl-PL" sz="3000" b="1" dirty="0" err="1" smtClean="0">
                <a:solidFill>
                  <a:srgbClr val="002060"/>
                </a:solidFill>
                <a:effectLst/>
                <a:latin typeface="Calibri" pitchFamily="34" charset="0"/>
              </a:rPr>
              <a:t>at</a:t>
            </a:r>
            <a:r>
              <a:rPr lang="pl-PL" sz="3000" b="1" dirty="0" smtClean="0">
                <a:solidFill>
                  <a:srgbClr val="002060"/>
                </a:solidFill>
                <a:effectLst/>
                <a:latin typeface="Calibri" pitchFamily="34" charset="0"/>
              </a:rPr>
              <a:t> THETIS</a:t>
            </a:r>
            <a:r>
              <a:rPr lang="en-US" sz="3000" dirty="0" smtClean="0"/>
              <a:t> </a:t>
            </a:r>
            <a:endParaRPr lang="pl-PL" sz="3000" b="1" dirty="0">
              <a:solidFill>
                <a:srgbClr val="002060"/>
              </a:solidFill>
              <a:effectLst/>
              <a:latin typeface="Calibri" pitchFamily="34" charset="0"/>
            </a:endParaRPr>
          </a:p>
        </p:txBody>
      </p:sp>
      <p:graphicFrame>
        <p:nvGraphicFramePr>
          <p:cNvPr id="6" name="Tabela 5"/>
          <p:cNvGraphicFramePr>
            <a:graphicFrameLocks noGrp="1"/>
          </p:cNvGraphicFramePr>
          <p:nvPr/>
        </p:nvGraphicFramePr>
        <p:xfrm>
          <a:off x="1404488" y="2421935"/>
          <a:ext cx="7560000" cy="3239313"/>
        </p:xfrm>
        <a:graphic>
          <a:graphicData uri="http://schemas.openxmlformats.org/drawingml/2006/table">
            <a:tbl>
              <a:tblPr/>
              <a:tblGrid>
                <a:gridCol w="1620000"/>
                <a:gridCol w="972000"/>
                <a:gridCol w="1584000"/>
                <a:gridCol w="3384000"/>
              </a:tblGrid>
              <a:tr h="302531">
                <a:tc>
                  <a:txBody>
                    <a:bodyPr/>
                    <a:lstStyle/>
                    <a:p>
                      <a:pPr>
                        <a:spcBef>
                          <a:spcPts val="0"/>
                        </a:spcBef>
                        <a:spcAft>
                          <a:spcPts val="0"/>
                        </a:spcAft>
                      </a:pPr>
                      <a:r>
                        <a:rPr lang="en-US" sz="1700" b="1" dirty="0">
                          <a:latin typeface="Calibri" pitchFamily="34" charset="0"/>
                          <a:ea typeface="Cambria"/>
                          <a:cs typeface="Arial"/>
                        </a:rPr>
                        <a:t>Measuring instrument</a:t>
                      </a:r>
                      <a:endParaRPr lang="pl-PL" sz="1700" b="1"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b="1" dirty="0">
                          <a:latin typeface="Calibri" pitchFamily="34" charset="0"/>
                          <a:ea typeface="Cambria"/>
                          <a:cs typeface="Arial"/>
                        </a:rPr>
                        <a:t>Measured quantity</a:t>
                      </a:r>
                      <a:endParaRPr lang="pl-PL" sz="1700" b="1"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b="1" dirty="0">
                          <a:latin typeface="Calibri" pitchFamily="34" charset="0"/>
                          <a:ea typeface="Cambria"/>
                          <a:cs typeface="Arial"/>
                        </a:rPr>
                        <a:t>Measuring range</a:t>
                      </a:r>
                      <a:endParaRPr lang="pl-PL" sz="1700" b="1"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b="1" dirty="0">
                          <a:latin typeface="Calibri" pitchFamily="34" charset="0"/>
                          <a:ea typeface="Cambria"/>
                          <a:cs typeface="Arial"/>
                        </a:rPr>
                        <a:t>Basic measurement uncertainty</a:t>
                      </a:r>
                      <a:endParaRPr lang="pl-PL" sz="1700" b="1"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531">
                <a:tc>
                  <a:txBody>
                    <a:bodyPr/>
                    <a:lstStyle/>
                    <a:p>
                      <a:pPr>
                        <a:spcBef>
                          <a:spcPts val="0"/>
                        </a:spcBef>
                        <a:spcAft>
                          <a:spcPts val="0"/>
                        </a:spcAft>
                      </a:pPr>
                      <a:r>
                        <a:rPr lang="en-US" sz="1700" dirty="0">
                          <a:latin typeface="Calibri" pitchFamily="34" charset="0"/>
                          <a:ea typeface="Cambria"/>
                          <a:cs typeface="Arial"/>
                        </a:rPr>
                        <a:t>Flow meter</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i="1" dirty="0">
                          <a:latin typeface="Calibri" pitchFamily="34" charset="0"/>
                          <a:ea typeface="Cambria"/>
                          <a:cs typeface="Arial"/>
                        </a:rPr>
                        <a:t>ṁ</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latin typeface="Calibri" pitchFamily="34" charset="0"/>
                          <a:ea typeface="Cambria"/>
                          <a:cs typeface="Arial"/>
                        </a:rPr>
                        <a:t>20 – 3000 kg/h</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latin typeface="Calibri" pitchFamily="34" charset="0"/>
                          <a:ea typeface="Cambria"/>
                          <a:cs typeface="Arial"/>
                        </a:rPr>
                        <a:t>± 0.15% of measured value</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531">
                <a:tc>
                  <a:txBody>
                    <a:bodyPr/>
                    <a:lstStyle/>
                    <a:p>
                      <a:pPr>
                        <a:spcBef>
                          <a:spcPts val="0"/>
                        </a:spcBef>
                        <a:spcAft>
                          <a:spcPts val="0"/>
                        </a:spcAft>
                      </a:pPr>
                      <a:r>
                        <a:rPr lang="en-US" sz="1700" dirty="0">
                          <a:latin typeface="Calibri" pitchFamily="34" charset="0"/>
                          <a:ea typeface="Cambria"/>
                          <a:cs typeface="Arial"/>
                        </a:rPr>
                        <a:t>Temperature sensor 1 and 2</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i="1" dirty="0" smtClean="0">
                          <a:latin typeface="Calibri" pitchFamily="34" charset="0"/>
                          <a:ea typeface="Cambria"/>
                          <a:cs typeface="Arial"/>
                        </a:rPr>
                        <a:t>T</a:t>
                      </a:r>
                      <a:r>
                        <a:rPr lang="pl-PL" sz="1700" i="1" baseline="-25000" dirty="0" smtClean="0">
                          <a:latin typeface="Calibri" pitchFamily="34" charset="0"/>
                          <a:ea typeface="Cambria"/>
                          <a:cs typeface="Arial"/>
                        </a:rPr>
                        <a:t>1</a:t>
                      </a:r>
                      <a:r>
                        <a:rPr lang="pl-PL" sz="1700" i="0" baseline="0" dirty="0" smtClean="0">
                          <a:latin typeface="Calibri" pitchFamily="34" charset="0"/>
                          <a:ea typeface="Cambria"/>
                          <a:cs typeface="Arial"/>
                        </a:rPr>
                        <a:t> </a:t>
                      </a:r>
                      <a:r>
                        <a:rPr lang="en-US" sz="1700" i="0" dirty="0" smtClean="0">
                          <a:latin typeface="Calibri" pitchFamily="34" charset="0"/>
                          <a:ea typeface="Cambria"/>
                          <a:cs typeface="Arial"/>
                        </a:rPr>
                        <a:t>,</a:t>
                      </a:r>
                      <a:r>
                        <a:rPr lang="en-US" sz="1700" i="1" dirty="0" smtClean="0">
                          <a:latin typeface="Calibri" pitchFamily="34" charset="0"/>
                          <a:ea typeface="Cambria"/>
                          <a:cs typeface="Arial"/>
                        </a:rPr>
                        <a:t> T</a:t>
                      </a:r>
                      <a:r>
                        <a:rPr lang="pl-PL" sz="1700" i="1" baseline="-25000" dirty="0" smtClean="0">
                          <a:latin typeface="Calibri" pitchFamily="34" charset="0"/>
                          <a:ea typeface="Cambria"/>
                          <a:cs typeface="Arial"/>
                        </a:rPr>
                        <a:t>2</a:t>
                      </a:r>
                      <a:endParaRPr lang="pl-PL" sz="1700" i="1"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fr-FR" sz="1700" dirty="0">
                          <a:latin typeface="Calibri" pitchFamily="34" charset="0"/>
                          <a:ea typeface="Cambria"/>
                          <a:cs typeface="Arial"/>
                        </a:rPr>
                        <a:t>-200 – 400 </a:t>
                      </a:r>
                      <a:r>
                        <a:rPr lang="en-US" sz="1700" dirty="0" smtClean="0">
                          <a:latin typeface="Calibri" pitchFamily="34" charset="0"/>
                          <a:ea typeface="Cambria"/>
                          <a:cs typeface="Times New Roman"/>
                        </a:rPr>
                        <a:t>º</a:t>
                      </a:r>
                      <a:r>
                        <a:rPr lang="fr-FR" sz="1700" dirty="0" smtClean="0">
                          <a:latin typeface="Calibri" pitchFamily="34" charset="0"/>
                          <a:ea typeface="Cambria"/>
                          <a:cs typeface="Arial"/>
                        </a:rPr>
                        <a:t>C</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latin typeface="Calibri" pitchFamily="34" charset="0"/>
                          <a:ea typeface="Cambria"/>
                          <a:cs typeface="Arial"/>
                        </a:rPr>
                        <a:t>± 0.15 </a:t>
                      </a:r>
                      <a:r>
                        <a:rPr lang="en-US" sz="1700" dirty="0">
                          <a:latin typeface="Calibri" pitchFamily="34" charset="0"/>
                          <a:ea typeface="Cambria"/>
                          <a:cs typeface="Times New Roman"/>
                        </a:rPr>
                        <a:t>º</a:t>
                      </a:r>
                      <a:r>
                        <a:rPr lang="en-US" sz="1700" dirty="0">
                          <a:latin typeface="Calibri" pitchFamily="34" charset="0"/>
                          <a:ea typeface="Cambria"/>
                          <a:cs typeface="Arial"/>
                        </a:rPr>
                        <a:t>C ± 0.2% of |measured value|</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531">
                <a:tc>
                  <a:txBody>
                    <a:bodyPr/>
                    <a:lstStyle/>
                    <a:p>
                      <a:pPr>
                        <a:spcBef>
                          <a:spcPts val="0"/>
                        </a:spcBef>
                        <a:spcAft>
                          <a:spcPts val="0"/>
                        </a:spcAft>
                      </a:pPr>
                      <a:r>
                        <a:rPr lang="en-US" sz="1700">
                          <a:latin typeface="Calibri" pitchFamily="34" charset="0"/>
                          <a:ea typeface="Cambria"/>
                          <a:cs typeface="Arial"/>
                        </a:rPr>
                        <a:t>Pressure sensor 1</a:t>
                      </a:r>
                      <a:endParaRPr lang="pl-PL" sz="170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i="1" dirty="0">
                          <a:solidFill>
                            <a:srgbClr val="000000"/>
                          </a:solidFill>
                          <a:latin typeface="Calibri" pitchFamily="34" charset="0"/>
                          <a:ea typeface="Cambria"/>
                          <a:cs typeface="Arial"/>
                        </a:rPr>
                        <a:t>p</a:t>
                      </a:r>
                      <a:r>
                        <a:rPr lang="en-US" sz="1700" baseline="-25000" dirty="0">
                          <a:solidFill>
                            <a:srgbClr val="000000"/>
                          </a:solidFill>
                          <a:latin typeface="Calibri" pitchFamily="34" charset="0"/>
                          <a:ea typeface="Cambria"/>
                          <a:cs typeface="Arial"/>
                        </a:rPr>
                        <a:t>1</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solidFill>
                            <a:srgbClr val="000000"/>
                          </a:solidFill>
                          <a:latin typeface="Calibri" pitchFamily="34" charset="0"/>
                          <a:ea typeface="Cambria"/>
                          <a:cs typeface="Arial"/>
                        </a:rPr>
                        <a:t>0 – 2.5 </a:t>
                      </a:r>
                      <a:r>
                        <a:rPr lang="en-US" sz="1700" dirty="0" err="1">
                          <a:solidFill>
                            <a:srgbClr val="000000"/>
                          </a:solidFill>
                          <a:latin typeface="Calibri" pitchFamily="34" charset="0"/>
                          <a:ea typeface="Cambria"/>
                          <a:cs typeface="Arial"/>
                        </a:rPr>
                        <a:t>MPa</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latin typeface="Calibri" pitchFamily="34" charset="0"/>
                          <a:ea typeface="Cambria"/>
                          <a:cs typeface="Arial"/>
                        </a:rPr>
                        <a:t>± 0.2% of measuring range </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531">
                <a:tc>
                  <a:txBody>
                    <a:bodyPr/>
                    <a:lstStyle/>
                    <a:p>
                      <a:pPr>
                        <a:spcBef>
                          <a:spcPts val="0"/>
                        </a:spcBef>
                        <a:spcAft>
                          <a:spcPts val="0"/>
                        </a:spcAft>
                      </a:pPr>
                      <a:r>
                        <a:rPr lang="en-US" sz="1700">
                          <a:latin typeface="Calibri" pitchFamily="34" charset="0"/>
                          <a:ea typeface="Cambria"/>
                          <a:cs typeface="Arial"/>
                        </a:rPr>
                        <a:t>Pressure sensor 2</a:t>
                      </a:r>
                      <a:endParaRPr lang="pl-PL" sz="170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i="1" dirty="0">
                          <a:solidFill>
                            <a:srgbClr val="000000"/>
                          </a:solidFill>
                          <a:latin typeface="Calibri" pitchFamily="34" charset="0"/>
                          <a:ea typeface="Cambria"/>
                          <a:cs typeface="Arial"/>
                        </a:rPr>
                        <a:t>p</a:t>
                      </a:r>
                      <a:r>
                        <a:rPr lang="en-US" sz="1700" baseline="-25000" dirty="0">
                          <a:solidFill>
                            <a:srgbClr val="000000"/>
                          </a:solidFill>
                          <a:latin typeface="Calibri" pitchFamily="34" charset="0"/>
                          <a:ea typeface="Cambria"/>
                          <a:cs typeface="Arial"/>
                        </a:rPr>
                        <a:t>2</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solidFill>
                            <a:srgbClr val="000000"/>
                          </a:solidFill>
                          <a:latin typeface="Calibri" pitchFamily="34" charset="0"/>
                          <a:ea typeface="Cambria"/>
                          <a:cs typeface="Arial"/>
                        </a:rPr>
                        <a:t>0 -1 </a:t>
                      </a:r>
                      <a:r>
                        <a:rPr lang="en-US" sz="1700" dirty="0" err="1">
                          <a:solidFill>
                            <a:srgbClr val="000000"/>
                          </a:solidFill>
                          <a:latin typeface="Calibri" pitchFamily="34" charset="0"/>
                          <a:ea typeface="Cambria"/>
                          <a:cs typeface="Arial"/>
                        </a:rPr>
                        <a:t>MPa</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latin typeface="Calibri" pitchFamily="34" charset="0"/>
                          <a:ea typeface="Cambria"/>
                          <a:cs typeface="Arial"/>
                        </a:rPr>
                        <a:t>± 0.2% of measuring range </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531">
                <a:tc>
                  <a:txBody>
                    <a:bodyPr/>
                    <a:lstStyle/>
                    <a:p>
                      <a:pPr>
                        <a:spcBef>
                          <a:spcPts val="0"/>
                        </a:spcBef>
                        <a:spcAft>
                          <a:spcPts val="0"/>
                        </a:spcAft>
                      </a:pPr>
                      <a:r>
                        <a:rPr lang="en-US" sz="1700">
                          <a:latin typeface="Calibri" pitchFamily="34" charset="0"/>
                          <a:ea typeface="Cambria"/>
                          <a:cs typeface="Arial"/>
                        </a:rPr>
                        <a:t>Differential pressure sensor 1</a:t>
                      </a:r>
                      <a:endParaRPr lang="pl-PL" sz="170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solidFill>
                            <a:srgbClr val="000000"/>
                          </a:solidFill>
                          <a:latin typeface="Calibri" pitchFamily="34" charset="0"/>
                          <a:ea typeface="Cambria"/>
                          <a:cs typeface="Times New Roman"/>
                        </a:rPr>
                        <a:t>Δ</a:t>
                      </a:r>
                      <a:r>
                        <a:rPr lang="en-US" sz="1700" i="1" dirty="0">
                          <a:solidFill>
                            <a:srgbClr val="000000"/>
                          </a:solidFill>
                          <a:latin typeface="Calibri" pitchFamily="34" charset="0"/>
                          <a:ea typeface="Cambria"/>
                          <a:cs typeface="Arial"/>
                        </a:rPr>
                        <a:t>p</a:t>
                      </a:r>
                      <a:r>
                        <a:rPr lang="en-US" sz="1700" baseline="-25000" dirty="0">
                          <a:solidFill>
                            <a:srgbClr val="000000"/>
                          </a:solidFill>
                          <a:latin typeface="Calibri" pitchFamily="34" charset="0"/>
                          <a:ea typeface="Cambria"/>
                          <a:cs typeface="Arial"/>
                        </a:rPr>
                        <a:t>1</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solidFill>
                            <a:srgbClr val="000000"/>
                          </a:solidFill>
                          <a:latin typeface="Calibri" pitchFamily="34" charset="0"/>
                          <a:ea typeface="Cambria"/>
                          <a:cs typeface="Arial"/>
                        </a:rPr>
                        <a:t>0 – 0.25 </a:t>
                      </a:r>
                      <a:r>
                        <a:rPr lang="en-US" sz="1700" dirty="0" err="1">
                          <a:solidFill>
                            <a:srgbClr val="000000"/>
                          </a:solidFill>
                          <a:latin typeface="Calibri" pitchFamily="34" charset="0"/>
                          <a:ea typeface="Cambria"/>
                          <a:cs typeface="Arial"/>
                        </a:rPr>
                        <a:t>MPa</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latin typeface="Calibri" pitchFamily="34" charset="0"/>
                          <a:ea typeface="Cambria"/>
                          <a:cs typeface="Arial"/>
                        </a:rPr>
                        <a:t>± 0.1% of measuring range </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531">
                <a:tc>
                  <a:txBody>
                    <a:bodyPr/>
                    <a:lstStyle/>
                    <a:p>
                      <a:pPr>
                        <a:spcBef>
                          <a:spcPts val="0"/>
                        </a:spcBef>
                        <a:spcAft>
                          <a:spcPts val="0"/>
                        </a:spcAft>
                      </a:pPr>
                      <a:r>
                        <a:rPr lang="en-US" sz="1700">
                          <a:latin typeface="Calibri" pitchFamily="34" charset="0"/>
                          <a:ea typeface="Cambria"/>
                          <a:cs typeface="Arial"/>
                        </a:rPr>
                        <a:t>Differential pressure sensor 2</a:t>
                      </a:r>
                      <a:endParaRPr lang="pl-PL" sz="170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solidFill>
                            <a:srgbClr val="000000"/>
                          </a:solidFill>
                          <a:latin typeface="Calibri" pitchFamily="34" charset="0"/>
                          <a:ea typeface="Cambria"/>
                          <a:cs typeface="Times New Roman"/>
                        </a:rPr>
                        <a:t>Δ</a:t>
                      </a:r>
                      <a:r>
                        <a:rPr lang="en-US" sz="1700" i="1" dirty="0">
                          <a:solidFill>
                            <a:srgbClr val="000000"/>
                          </a:solidFill>
                          <a:latin typeface="Calibri" pitchFamily="34" charset="0"/>
                          <a:ea typeface="Cambria"/>
                          <a:cs typeface="Arial"/>
                        </a:rPr>
                        <a:t>p</a:t>
                      </a:r>
                      <a:r>
                        <a:rPr lang="en-US" sz="1700" baseline="-25000" dirty="0">
                          <a:solidFill>
                            <a:srgbClr val="000000"/>
                          </a:solidFill>
                          <a:latin typeface="Calibri" pitchFamily="34" charset="0"/>
                          <a:ea typeface="Cambria"/>
                          <a:cs typeface="Arial"/>
                        </a:rPr>
                        <a:t>2</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solidFill>
                            <a:srgbClr val="000000"/>
                          </a:solidFill>
                          <a:latin typeface="Calibri" pitchFamily="34" charset="0"/>
                          <a:ea typeface="Cambria"/>
                          <a:cs typeface="Arial"/>
                        </a:rPr>
                        <a:t>0 – 1.6 </a:t>
                      </a:r>
                      <a:r>
                        <a:rPr lang="en-US" sz="1700" dirty="0" err="1">
                          <a:solidFill>
                            <a:srgbClr val="000000"/>
                          </a:solidFill>
                          <a:latin typeface="Calibri" pitchFamily="34" charset="0"/>
                          <a:ea typeface="Cambria"/>
                          <a:cs typeface="Arial"/>
                        </a:rPr>
                        <a:t>MPa</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latin typeface="Calibri" pitchFamily="34" charset="0"/>
                          <a:ea typeface="Cambria"/>
                          <a:cs typeface="Arial"/>
                        </a:rPr>
                        <a:t>± 0.1% of measuring range </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4293">
                <a:tc>
                  <a:txBody>
                    <a:bodyPr/>
                    <a:lstStyle/>
                    <a:p>
                      <a:pPr>
                        <a:spcBef>
                          <a:spcPts val="0"/>
                        </a:spcBef>
                        <a:spcAft>
                          <a:spcPts val="0"/>
                        </a:spcAft>
                      </a:pPr>
                      <a:r>
                        <a:rPr lang="pl-PL" sz="1700" dirty="0" smtClean="0">
                          <a:latin typeface="Calibri" pitchFamily="34" charset="0"/>
                          <a:ea typeface="Cambria"/>
                          <a:cs typeface="Arial"/>
                        </a:rPr>
                        <a:t>DAS</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i="1" dirty="0">
                          <a:solidFill>
                            <a:srgbClr val="000000"/>
                          </a:solidFill>
                          <a:latin typeface="Calibri" pitchFamily="34" charset="0"/>
                          <a:ea typeface="Cambria"/>
                          <a:cs typeface="Times New Roman"/>
                        </a:rPr>
                        <a:t>-</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solidFill>
                            <a:srgbClr val="000000"/>
                          </a:solidFill>
                          <a:latin typeface="Calibri" pitchFamily="34" charset="0"/>
                          <a:ea typeface="Cambria"/>
                          <a:cs typeface="Arial"/>
                        </a:rPr>
                        <a:t>-</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spcAft>
                          <a:spcPts val="0"/>
                        </a:spcAft>
                      </a:pPr>
                      <a:r>
                        <a:rPr lang="en-US" sz="1700" dirty="0">
                          <a:latin typeface="Calibri" pitchFamily="34" charset="0"/>
                          <a:ea typeface="Cambria"/>
                          <a:cs typeface="Arial"/>
                        </a:rPr>
                        <a:t>± 0.1% of measuring range</a:t>
                      </a:r>
                      <a:endParaRPr lang="pl-PL" sz="1700" dirty="0">
                        <a:latin typeface="Calibri" pitchFamily="34" charset="0"/>
                        <a:ea typeface="Cambria"/>
                        <a:cs typeface="Times New Roman"/>
                      </a:endParaRPr>
                    </a:p>
                  </a:txBody>
                  <a:tcPr marL="17648" marR="1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7" name="Object 1"/>
          <p:cNvGraphicFramePr>
            <a:graphicFrameLocks noChangeAspect="1"/>
          </p:cNvGraphicFramePr>
          <p:nvPr/>
        </p:nvGraphicFramePr>
        <p:xfrm>
          <a:off x="1259632" y="5877272"/>
          <a:ext cx="1576387" cy="658812"/>
        </p:xfrm>
        <a:graphic>
          <a:graphicData uri="http://schemas.openxmlformats.org/presentationml/2006/ole">
            <p:oleObj spid="_x0000_s92162" name="Equation" r:id="rId3" imgW="1130040" imgH="469800" progId="Equation.DSMT4">
              <p:embed/>
            </p:oleObj>
          </a:graphicData>
        </a:graphic>
      </p:graphicFrame>
      <p:graphicFrame>
        <p:nvGraphicFramePr>
          <p:cNvPr id="8" name="Object 2"/>
          <p:cNvGraphicFramePr>
            <a:graphicFrameLocks noChangeAspect="1"/>
          </p:cNvGraphicFramePr>
          <p:nvPr/>
        </p:nvGraphicFramePr>
        <p:xfrm>
          <a:off x="3059832" y="5877272"/>
          <a:ext cx="1000125" cy="606425"/>
        </p:xfrm>
        <a:graphic>
          <a:graphicData uri="http://schemas.openxmlformats.org/presentationml/2006/ole">
            <p:oleObj spid="_x0000_s92163" name="Equation" r:id="rId4" imgW="711000" imgH="431640" progId="Equation.DSMT4">
              <p:embed/>
            </p:oleObj>
          </a:graphicData>
        </a:graphic>
      </p:graphicFrame>
      <p:sp>
        <p:nvSpPr>
          <p:cNvPr id="9" name="Prostokąt 8"/>
          <p:cNvSpPr/>
          <p:nvPr/>
        </p:nvSpPr>
        <p:spPr>
          <a:xfrm>
            <a:off x="4355976" y="5733256"/>
            <a:ext cx="4608512" cy="954107"/>
          </a:xfrm>
          <a:prstGeom prst="rect">
            <a:avLst/>
          </a:prstGeom>
        </p:spPr>
        <p:txBody>
          <a:bodyPr wrap="square">
            <a:spAutoFit/>
          </a:bodyPr>
          <a:lstStyle/>
          <a:p>
            <a:r>
              <a:rPr lang="en-US" dirty="0" smtClean="0">
                <a:latin typeface="Calibri" pitchFamily="34" charset="0"/>
              </a:rPr>
              <a:t>water density (</a:t>
            </a:r>
            <a:r>
              <a:rPr lang="pl-PL" dirty="0" err="1" smtClean="0">
                <a:latin typeface="Symbol" pitchFamily="18" charset="2"/>
              </a:rPr>
              <a:t>r</a:t>
            </a:r>
            <a:r>
              <a:rPr lang="en-US" dirty="0" smtClean="0">
                <a:latin typeface="Calibri" pitchFamily="34" charset="0"/>
              </a:rPr>
              <a:t>) and dynamic viscosity (</a:t>
            </a:r>
            <a:r>
              <a:rPr lang="pl-PL" dirty="0" smtClean="0">
                <a:latin typeface="Symbol" pitchFamily="18" charset="2"/>
              </a:rPr>
              <a:t>m</a:t>
            </a:r>
            <a:r>
              <a:rPr lang="en-US" dirty="0" smtClean="0">
                <a:latin typeface="Calibri" pitchFamily="34" charset="0"/>
              </a:rPr>
              <a:t>) </a:t>
            </a:r>
            <a:r>
              <a:rPr lang="pl-PL" dirty="0" err="1" smtClean="0">
                <a:latin typeface="Calibri" pitchFamily="34" charset="0"/>
              </a:rPr>
              <a:t>were</a:t>
            </a:r>
            <a:r>
              <a:rPr lang="en-US" dirty="0" smtClean="0">
                <a:latin typeface="Calibri" pitchFamily="34" charset="0"/>
              </a:rPr>
              <a:t> calculated at the reference conditions: </a:t>
            </a:r>
            <a:r>
              <a:rPr lang="en-US" dirty="0" err="1" smtClean="0">
                <a:latin typeface="Calibri" pitchFamily="34" charset="0"/>
              </a:rPr>
              <a:t>p</a:t>
            </a:r>
            <a:r>
              <a:rPr lang="en-US" baseline="-25000" dirty="0" err="1" smtClean="0">
                <a:latin typeface="Calibri" pitchFamily="34" charset="0"/>
              </a:rPr>
              <a:t>ref</a:t>
            </a:r>
            <a:r>
              <a:rPr lang="en-US" dirty="0" smtClean="0">
                <a:latin typeface="Calibri" pitchFamily="34" charset="0"/>
              </a:rPr>
              <a:t>= </a:t>
            </a:r>
            <a:r>
              <a:rPr lang="en-US" dirty="0" err="1" smtClean="0">
                <a:latin typeface="Calibri" pitchFamily="34" charset="0"/>
              </a:rPr>
              <a:t>p</a:t>
            </a:r>
            <a:r>
              <a:rPr lang="en-US" baseline="-25000" dirty="0" err="1" smtClean="0">
                <a:latin typeface="Calibri" pitchFamily="34" charset="0"/>
              </a:rPr>
              <a:t>ambient</a:t>
            </a:r>
            <a:r>
              <a:rPr lang="en-US" dirty="0" smtClean="0">
                <a:latin typeface="Calibri" pitchFamily="34" charset="0"/>
              </a:rPr>
              <a:t>+ (p</a:t>
            </a:r>
            <a:r>
              <a:rPr lang="en-US" baseline="-25000" dirty="0" smtClean="0">
                <a:latin typeface="Calibri" pitchFamily="34" charset="0"/>
              </a:rPr>
              <a:t>1</a:t>
            </a:r>
            <a:r>
              <a:rPr lang="en-US" dirty="0" smtClean="0">
                <a:latin typeface="Calibri" pitchFamily="34" charset="0"/>
              </a:rPr>
              <a:t>+ p</a:t>
            </a:r>
            <a:r>
              <a:rPr lang="en-US" baseline="-25000" dirty="0" smtClean="0">
                <a:latin typeface="Calibri" pitchFamily="34" charset="0"/>
              </a:rPr>
              <a:t>2</a:t>
            </a:r>
            <a:r>
              <a:rPr lang="en-US" dirty="0" smtClean="0">
                <a:latin typeface="Calibri" pitchFamily="34" charset="0"/>
              </a:rPr>
              <a:t>)/2 and</a:t>
            </a:r>
            <a:r>
              <a:rPr lang="pl-PL" dirty="0" smtClean="0">
                <a:latin typeface="Calibri" pitchFamily="34" charset="0"/>
              </a:rPr>
              <a:t> </a:t>
            </a:r>
            <a:r>
              <a:rPr lang="en-US" dirty="0" err="1" smtClean="0">
                <a:latin typeface="Calibri" pitchFamily="34" charset="0"/>
              </a:rPr>
              <a:t>T</a:t>
            </a:r>
            <a:r>
              <a:rPr lang="en-US" baseline="-25000" dirty="0" err="1" smtClean="0">
                <a:latin typeface="Calibri" pitchFamily="34" charset="0"/>
              </a:rPr>
              <a:t>ref</a:t>
            </a:r>
            <a:r>
              <a:rPr lang="en-US" dirty="0" smtClean="0">
                <a:latin typeface="Calibri" pitchFamily="34" charset="0"/>
              </a:rPr>
              <a:t>= (T</a:t>
            </a:r>
            <a:r>
              <a:rPr lang="pl-PL" baseline="-25000" dirty="0" smtClean="0">
                <a:latin typeface="Calibri" pitchFamily="34" charset="0"/>
              </a:rPr>
              <a:t>1</a:t>
            </a:r>
            <a:r>
              <a:rPr lang="en-US" dirty="0" smtClean="0">
                <a:latin typeface="Calibri" pitchFamily="34" charset="0"/>
              </a:rPr>
              <a:t>+ T</a:t>
            </a:r>
            <a:r>
              <a:rPr lang="pl-PL" baseline="-25000" dirty="0" smtClean="0">
                <a:latin typeface="Calibri" pitchFamily="34" charset="0"/>
              </a:rPr>
              <a:t>2</a:t>
            </a:r>
            <a:r>
              <a:rPr lang="en-US" dirty="0" smtClean="0">
                <a:latin typeface="Calibri" pitchFamily="34" charset="0"/>
              </a:rPr>
              <a:t>)/2</a:t>
            </a:r>
            <a:r>
              <a:rPr lang="en-US" sz="2000" dirty="0" smtClean="0">
                <a:latin typeface="Calibri" pitchFamily="34" charset="0"/>
              </a:rPr>
              <a:t>. </a:t>
            </a:r>
            <a:endParaRPr lang="pl-PL" sz="2000" dirty="0">
              <a:latin typeface="Calibri" pitchFamily="34" charset="0"/>
            </a:endParaRPr>
          </a:p>
        </p:txBody>
      </p:sp>
      <p:pic>
        <p:nvPicPr>
          <p:cNvPr id="10" name="Obraz 9" descr="Fig 3 Instrumentation scheme.tif"/>
          <p:cNvPicPr/>
          <p:nvPr/>
        </p:nvPicPr>
        <p:blipFill>
          <a:blip r:embed="rId5" cstate="print"/>
          <a:stretch>
            <a:fillRect/>
          </a:stretch>
        </p:blipFill>
        <p:spPr>
          <a:xfrm>
            <a:off x="3059832" y="548680"/>
            <a:ext cx="3408426" cy="177873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32</a:t>
            </a:fld>
            <a:endParaRPr lang="en-US"/>
          </a:p>
        </p:txBody>
      </p:sp>
      <p:sp>
        <p:nvSpPr>
          <p:cNvPr id="5" name="Symbol zastępczy numeru slajdu 3"/>
          <p:cNvSpPr txBox="1">
            <a:spLocks/>
          </p:cNvSpPr>
          <p:nvPr/>
        </p:nvSpPr>
        <p:spPr>
          <a:xfrm>
            <a:off x="8613775" y="6305550"/>
            <a:ext cx="457200" cy="476250"/>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1C84A847-8F44-4DE6-AF1C-1625779D8676}" type="slidenum">
              <a:rPr kumimoji="0" lang="en-US" altLang="pl-PL" sz="12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altLang="pl-PL" sz="1200" b="0" i="0" u="none" strike="noStrike" kern="1200" cap="none" spc="0" normalizeH="0" baseline="0" noProof="0">
              <a:ln>
                <a:noFill/>
              </a:ln>
              <a:solidFill>
                <a:schemeClr val="bg2">
                  <a:shade val="50000"/>
                  <a:satMod val="200000"/>
                </a:schemeClr>
              </a:solidFill>
              <a:effectLst/>
              <a:uLnTx/>
              <a:uFillTx/>
              <a:latin typeface="+mn-lt"/>
              <a:ea typeface="+mn-ea"/>
              <a:cs typeface="+mn-cs"/>
            </a:endParaRPr>
          </a:p>
        </p:txBody>
      </p:sp>
      <p:graphicFrame>
        <p:nvGraphicFramePr>
          <p:cNvPr id="8" name="Object 3"/>
          <p:cNvGraphicFramePr>
            <a:graphicFrameLocks noChangeAspect="1"/>
          </p:cNvGraphicFramePr>
          <p:nvPr/>
        </p:nvGraphicFramePr>
        <p:xfrm>
          <a:off x="5797425" y="5589240"/>
          <a:ext cx="3167063" cy="434975"/>
        </p:xfrm>
        <a:graphic>
          <a:graphicData uri="http://schemas.openxmlformats.org/presentationml/2006/ole">
            <p:oleObj spid="_x0000_s94210" name="Equation" r:id="rId3" imgW="1790640" imgH="241200" progId="Equation.DSMT4">
              <p:embed/>
            </p:oleObj>
          </a:graphicData>
        </a:graphic>
      </p:graphicFrame>
      <p:graphicFrame>
        <p:nvGraphicFramePr>
          <p:cNvPr id="9" name="Object 4"/>
          <p:cNvGraphicFramePr>
            <a:graphicFrameLocks noChangeAspect="1"/>
          </p:cNvGraphicFramePr>
          <p:nvPr/>
        </p:nvGraphicFramePr>
        <p:xfrm>
          <a:off x="5794251" y="6093296"/>
          <a:ext cx="3170237" cy="434975"/>
        </p:xfrm>
        <a:graphic>
          <a:graphicData uri="http://schemas.openxmlformats.org/presentationml/2006/ole">
            <p:oleObj spid="_x0000_s94211" name="Equation" r:id="rId4" imgW="1790640" imgH="241200" progId="Equation.DSMT4">
              <p:embed/>
            </p:oleObj>
          </a:graphicData>
        </a:graphic>
      </p:graphicFrame>
      <p:sp>
        <p:nvSpPr>
          <p:cNvPr id="11" name="Tytuł 1"/>
          <p:cNvSpPr>
            <a:spLocks noGrp="1"/>
          </p:cNvSpPr>
          <p:nvPr>
            <p:ph type="title"/>
          </p:nvPr>
        </p:nvSpPr>
        <p:spPr>
          <a:xfrm>
            <a:off x="1115616" y="-99392"/>
            <a:ext cx="8028384" cy="908720"/>
          </a:xfrm>
        </p:spPr>
        <p:txBody>
          <a:bodyPr>
            <a:noAutofit/>
          </a:bodyPr>
          <a:lstStyle/>
          <a:p>
            <a:r>
              <a:rPr lang="pl-PL" sz="3100" b="1" dirty="0" err="1" smtClean="0">
                <a:solidFill>
                  <a:srgbClr val="002060"/>
                </a:solidFill>
                <a:effectLst/>
                <a:latin typeface="Calibri" pitchFamily="34" charset="0"/>
              </a:rPr>
              <a:t>Results</a:t>
            </a:r>
            <a:r>
              <a:rPr lang="pl-PL" sz="3100" b="1" dirty="0" smtClean="0">
                <a:solidFill>
                  <a:srgbClr val="002060"/>
                </a:solidFill>
                <a:effectLst/>
                <a:latin typeface="Calibri" pitchFamily="34" charset="0"/>
              </a:rPr>
              <a:t> – WD8 and WD6 </a:t>
            </a:r>
            <a:r>
              <a:rPr lang="pl-PL" sz="3100" b="1" dirty="0" err="1" smtClean="0">
                <a:solidFill>
                  <a:srgbClr val="002060"/>
                </a:solidFill>
                <a:effectLst/>
                <a:latin typeface="Calibri" pitchFamily="34" charset="0"/>
              </a:rPr>
              <a:t>dummy</a:t>
            </a:r>
            <a:r>
              <a:rPr lang="pl-PL" sz="3100" b="1" dirty="0" smtClean="0">
                <a:solidFill>
                  <a:srgbClr val="002060"/>
                </a:solidFill>
                <a:effectLst/>
                <a:latin typeface="Calibri" pitchFamily="34" charset="0"/>
              </a:rPr>
              <a:t> </a:t>
            </a:r>
            <a:r>
              <a:rPr lang="pl-PL" sz="3100" b="1" dirty="0" err="1" smtClean="0">
                <a:solidFill>
                  <a:srgbClr val="002060"/>
                </a:solidFill>
                <a:effectLst/>
                <a:latin typeface="Calibri" pitchFamily="34" charset="0"/>
              </a:rPr>
              <a:t>conductors</a:t>
            </a:r>
            <a:endParaRPr lang="pl-PL" sz="3100" b="1" dirty="0">
              <a:solidFill>
                <a:srgbClr val="002060"/>
              </a:solidFill>
              <a:effectLst/>
              <a:latin typeface="Calibri" pitchFamily="34" charset="0"/>
            </a:endParaRPr>
          </a:p>
        </p:txBody>
      </p:sp>
      <p:pic>
        <p:nvPicPr>
          <p:cNvPr id="12" name="Obraz 11" descr="Fig5b f vs Re WD8.tif"/>
          <p:cNvPicPr>
            <a:picLocks noChangeAspect="1"/>
          </p:cNvPicPr>
          <p:nvPr/>
        </p:nvPicPr>
        <p:blipFill>
          <a:blip r:embed="rId5" cstate="print"/>
          <a:stretch>
            <a:fillRect/>
          </a:stretch>
        </p:blipFill>
        <p:spPr>
          <a:xfrm>
            <a:off x="1043608" y="764705"/>
            <a:ext cx="4542739" cy="3079699"/>
          </a:xfrm>
          <a:prstGeom prst="rect">
            <a:avLst/>
          </a:prstGeom>
        </p:spPr>
      </p:pic>
      <p:sp>
        <p:nvSpPr>
          <p:cNvPr id="13" name="Prostokąt 12"/>
          <p:cNvSpPr/>
          <p:nvPr/>
        </p:nvSpPr>
        <p:spPr>
          <a:xfrm>
            <a:off x="2771800" y="2996976"/>
            <a:ext cx="540000" cy="21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dirty="0" smtClean="0">
                <a:solidFill>
                  <a:schemeClr val="tx1"/>
                </a:solidFill>
                <a:latin typeface="Calibri" pitchFamily="34" charset="0"/>
              </a:rPr>
              <a:t>f</a:t>
            </a:r>
            <a:r>
              <a:rPr lang="pl-PL" sz="1400" baseline="-25000" dirty="0" smtClean="0">
                <a:solidFill>
                  <a:schemeClr val="tx1"/>
                </a:solidFill>
                <a:latin typeface="Calibri" pitchFamily="34" charset="0"/>
              </a:rPr>
              <a:t>WD8</a:t>
            </a:r>
            <a:endParaRPr lang="pl-PL" sz="1400" dirty="0">
              <a:solidFill>
                <a:schemeClr val="tx1"/>
              </a:solidFill>
              <a:latin typeface="Calibri" pitchFamily="34" charset="0"/>
            </a:endParaRPr>
          </a:p>
        </p:txBody>
      </p:sp>
      <p:pic>
        <p:nvPicPr>
          <p:cNvPr id="14" name="Obraz 13" descr="Fig5c f vs Re WD6.tif"/>
          <p:cNvPicPr>
            <a:picLocks noChangeAspect="1"/>
          </p:cNvPicPr>
          <p:nvPr/>
        </p:nvPicPr>
        <p:blipFill>
          <a:blip r:embed="rId6" cstate="print"/>
          <a:stretch>
            <a:fillRect/>
          </a:stretch>
        </p:blipFill>
        <p:spPr>
          <a:xfrm>
            <a:off x="1187621" y="3861048"/>
            <a:ext cx="4476902" cy="2969971"/>
          </a:xfrm>
          <a:prstGeom prst="rect">
            <a:avLst/>
          </a:prstGeom>
        </p:spPr>
      </p:pic>
      <p:sp>
        <p:nvSpPr>
          <p:cNvPr id="15" name="Prostokąt 14"/>
          <p:cNvSpPr/>
          <p:nvPr/>
        </p:nvSpPr>
        <p:spPr>
          <a:xfrm>
            <a:off x="2771800" y="5949280"/>
            <a:ext cx="540000" cy="21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dirty="0" smtClean="0">
                <a:solidFill>
                  <a:schemeClr val="tx1"/>
                </a:solidFill>
                <a:latin typeface="Calibri" pitchFamily="34" charset="0"/>
              </a:rPr>
              <a:t>f</a:t>
            </a:r>
            <a:r>
              <a:rPr lang="pl-PL" sz="1400" baseline="-25000" dirty="0" smtClean="0">
                <a:solidFill>
                  <a:schemeClr val="tx1"/>
                </a:solidFill>
                <a:latin typeface="Calibri" pitchFamily="34" charset="0"/>
              </a:rPr>
              <a:t>WD6</a:t>
            </a:r>
            <a:endParaRPr lang="pl-PL" sz="1400" dirty="0">
              <a:solidFill>
                <a:schemeClr val="tx1"/>
              </a:solidFill>
              <a:latin typeface="Calibri" pitchFamily="34" charset="0"/>
            </a:endParaRPr>
          </a:p>
        </p:txBody>
      </p:sp>
      <p:sp>
        <p:nvSpPr>
          <p:cNvPr id="16" name="Symbol zastępczy zawartości 2">
            <a:extLst>
              <a:ext uri="{FF2B5EF4-FFF2-40B4-BE49-F238E27FC236}">
                <a16:creationId xmlns:a16="http://schemas.microsoft.com/office/drawing/2014/main" xmlns="" id="{E74C61BA-B44F-4789-B6E6-D51D7FDE40BB}"/>
              </a:ext>
            </a:extLst>
          </p:cNvPr>
          <p:cNvSpPr txBox="1">
            <a:spLocks/>
          </p:cNvSpPr>
          <p:nvPr/>
        </p:nvSpPr>
        <p:spPr bwMode="auto">
          <a:xfrm>
            <a:off x="5508104" y="692696"/>
            <a:ext cx="3635896"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80000" marR="0" lvl="0" indent="-180000" algn="l" defTabSz="914400" rtl="0" eaLnBrk="1" fontAlgn="base" latinLnBrk="0" hangingPunct="1">
              <a:lnSpc>
                <a:spcPct val="100000"/>
              </a:lnSpc>
              <a:spcBef>
                <a:spcPts val="400"/>
              </a:spcBef>
              <a:spcAft>
                <a:spcPts val="0"/>
              </a:spcAft>
              <a:buClr>
                <a:schemeClr val="accent1"/>
              </a:buClr>
              <a:buSzPct val="80000"/>
              <a:buFont typeface="Wingdings 2" pitchFamily="18" charset="2"/>
              <a:buChar char=""/>
              <a:tabLst/>
              <a:defRPr/>
            </a:pP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Data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measured</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at</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different</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temperatures</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transformed</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into</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the</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dimensionless</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form,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are</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grouped</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at</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a:t>
            </a:r>
            <a:r>
              <a:rPr lang="pl-PL" altLang="ja-JP" dirty="0" err="1" smtClean="0">
                <a:latin typeface="Calibri"/>
                <a:cs typeface="+mn-cs"/>
              </a:rPr>
              <a:t>the</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 </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single trend </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lines, </a:t>
            </a:r>
            <a:r>
              <a:rPr kumimoji="0" lang="pl-PL" altLang="ja-JP" sz="1800" b="0" i="0" u="none" strike="noStrike" kern="1200" cap="none" spc="0" normalizeH="0" baseline="0" noProof="0" dirty="0" smtClean="0">
                <a:ln>
                  <a:noFill/>
                </a:ln>
                <a:solidFill>
                  <a:schemeClr val="tx1"/>
                </a:solidFill>
                <a:effectLst/>
                <a:uLnTx/>
                <a:uFillTx/>
                <a:latin typeface="Calibri"/>
                <a:ea typeface="+mn-ea"/>
                <a:cs typeface="+mn-cs"/>
              </a:rPr>
              <a:t>as </a:t>
            </a:r>
            <a:r>
              <a:rPr kumimoji="0" lang="pl-PL" altLang="ja-JP" sz="1800" b="0" i="0" u="none" strike="noStrike" kern="1200" cap="none" spc="0" normalizeH="0" baseline="0" noProof="0" dirty="0" err="1" smtClean="0">
                <a:ln>
                  <a:noFill/>
                </a:ln>
                <a:solidFill>
                  <a:schemeClr val="tx1"/>
                </a:solidFill>
                <a:effectLst/>
                <a:uLnTx/>
                <a:uFillTx/>
                <a:latin typeface="Calibri"/>
                <a:ea typeface="+mn-ea"/>
                <a:cs typeface="+mn-cs"/>
              </a:rPr>
              <a:t>expected</a:t>
            </a:r>
            <a:r>
              <a:rPr lang="pl-PL" altLang="ja-JP" dirty="0" smtClean="0">
                <a:latin typeface="Calibri"/>
                <a:cs typeface="+mn-cs"/>
              </a:rPr>
              <a:t> </a:t>
            </a:r>
            <a:r>
              <a:rPr lang="pl-PL" altLang="ja-JP" b="1" dirty="0" smtClean="0">
                <a:solidFill>
                  <a:srgbClr val="0000FF"/>
                </a:solidFill>
                <a:latin typeface="Calibri"/>
                <a:cs typeface="+mn-cs"/>
                <a:sym typeface="Wingdings" pitchFamily="2" charset="2"/>
              </a:rPr>
              <a:t></a:t>
            </a:r>
          </a:p>
          <a:p>
            <a:pPr marL="180000" lvl="0" indent="-180000">
              <a:spcBef>
                <a:spcPts val="400"/>
              </a:spcBef>
              <a:spcAft>
                <a:spcPts val="0"/>
              </a:spcAft>
              <a:buClr>
                <a:schemeClr val="accent1"/>
              </a:buClr>
              <a:buSzPct val="80000"/>
              <a:buFont typeface="Wingdings 2" pitchFamily="18" charset="2"/>
              <a:buChar char=""/>
              <a:defRPr/>
            </a:pPr>
            <a:r>
              <a:rPr lang="en-US" altLang="ja-JP" dirty="0" smtClean="0">
                <a:latin typeface="Calibri"/>
                <a:cs typeface="+mn-cs"/>
                <a:sym typeface="Wingdings" pitchFamily="2" charset="2"/>
              </a:rPr>
              <a:t>In both WD dummy conductors, the laminar regime has not been </a:t>
            </a:r>
            <a:r>
              <a:rPr lang="en-US" altLang="ja-JP" dirty="0" smtClean="0">
                <a:latin typeface="Calibri"/>
                <a:cs typeface="+mn-cs"/>
                <a:sym typeface="Wingdings" pitchFamily="2" charset="2"/>
              </a:rPr>
              <a:t>reached</a:t>
            </a:r>
            <a:endParaRPr lang="pl-PL" altLang="ja-JP" dirty="0" smtClean="0">
              <a:latin typeface="Calibri"/>
              <a:cs typeface="+mn-cs"/>
              <a:sym typeface="Wingdings" pitchFamily="2" charset="2"/>
            </a:endParaRPr>
          </a:p>
          <a:p>
            <a:pPr marL="180000" lvl="0" indent="-180000">
              <a:spcBef>
                <a:spcPts val="400"/>
              </a:spcBef>
              <a:spcAft>
                <a:spcPts val="0"/>
              </a:spcAft>
              <a:buClr>
                <a:schemeClr val="accent1"/>
              </a:buClr>
              <a:buSzPct val="80000"/>
              <a:buFont typeface="Wingdings 2" pitchFamily="18" charset="2"/>
              <a:buChar char=""/>
              <a:defRPr/>
            </a:pPr>
            <a:r>
              <a:rPr lang="en-US" altLang="ja-JP" dirty="0" smtClean="0">
                <a:latin typeface="Calibri"/>
                <a:cs typeface="+mn-cs"/>
                <a:sym typeface="Wingdings" pitchFamily="2" charset="2"/>
              </a:rPr>
              <a:t>Friction factor in the turbulent range is very </a:t>
            </a:r>
            <a:r>
              <a:rPr lang="en-US" altLang="ja-JP" dirty="0" smtClean="0">
                <a:latin typeface="Calibri"/>
                <a:cs typeface="+mn-cs"/>
                <a:sym typeface="Wingdings" pitchFamily="2" charset="2"/>
              </a:rPr>
              <a:t>small</a:t>
            </a:r>
            <a:r>
              <a:rPr lang="pl-PL" altLang="ja-JP" dirty="0" smtClean="0">
                <a:latin typeface="Calibri"/>
                <a:cs typeface="+mn-cs"/>
                <a:sym typeface="Wingdings" pitchFamily="2" charset="2"/>
              </a:rPr>
              <a:t>, </a:t>
            </a:r>
            <a:r>
              <a:rPr lang="pl-PL" altLang="ja-JP" dirty="0" err="1" smtClean="0">
                <a:latin typeface="Calibri"/>
                <a:cs typeface="+mn-cs"/>
                <a:sym typeface="Wingdings" pitchFamily="2" charset="2"/>
              </a:rPr>
              <a:t>close</a:t>
            </a:r>
            <a:r>
              <a:rPr lang="pl-PL" altLang="ja-JP" dirty="0" smtClean="0">
                <a:latin typeface="Calibri"/>
                <a:cs typeface="+mn-cs"/>
                <a:sym typeface="Wingdings" pitchFamily="2" charset="2"/>
              </a:rPr>
              <a:t> to </a:t>
            </a:r>
            <a:r>
              <a:rPr lang="pl-PL" altLang="ja-JP" dirty="0" err="1" smtClean="0">
                <a:latin typeface="Calibri"/>
                <a:cs typeface="+mn-cs"/>
                <a:sym typeface="Wingdings" pitchFamily="2" charset="2"/>
              </a:rPr>
              <a:t>predictions</a:t>
            </a:r>
            <a:r>
              <a:rPr lang="pl-PL" altLang="ja-JP" dirty="0" smtClean="0">
                <a:latin typeface="Calibri"/>
                <a:cs typeface="+mn-cs"/>
                <a:sym typeface="Wingdings" pitchFamily="2" charset="2"/>
              </a:rPr>
              <a:t> of </a:t>
            </a:r>
            <a:r>
              <a:rPr lang="pl-PL" altLang="ja-JP" dirty="0" err="1" smtClean="0">
                <a:latin typeface="Calibri"/>
                <a:cs typeface="+mn-cs"/>
                <a:sym typeface="Wingdings" pitchFamily="2" charset="2"/>
              </a:rPr>
              <a:t>the</a:t>
            </a:r>
            <a:r>
              <a:rPr lang="pl-PL" altLang="ja-JP" dirty="0" smtClean="0">
                <a:latin typeface="Calibri"/>
                <a:cs typeface="+mn-cs"/>
                <a:sym typeface="Wingdings" pitchFamily="2" charset="2"/>
              </a:rPr>
              <a:t> </a:t>
            </a:r>
            <a:r>
              <a:rPr lang="pl-PL" altLang="ja-JP" dirty="0" err="1" smtClean="0">
                <a:latin typeface="Calibri"/>
                <a:cs typeface="+mn-cs"/>
                <a:sym typeface="Wingdings" pitchFamily="2" charset="2"/>
              </a:rPr>
              <a:t>smooth</a:t>
            </a:r>
            <a:r>
              <a:rPr lang="pl-PL" altLang="ja-JP" dirty="0" smtClean="0">
                <a:latin typeface="Calibri"/>
                <a:cs typeface="+mn-cs"/>
                <a:sym typeface="Wingdings" pitchFamily="2" charset="2"/>
              </a:rPr>
              <a:t> </a:t>
            </a:r>
            <a:r>
              <a:rPr lang="pl-PL" altLang="ja-JP" dirty="0" err="1" smtClean="0">
                <a:latin typeface="Calibri"/>
                <a:cs typeface="+mn-cs"/>
                <a:sym typeface="Wingdings" pitchFamily="2" charset="2"/>
              </a:rPr>
              <a:t>tube</a:t>
            </a:r>
            <a:r>
              <a:rPr lang="pl-PL" altLang="ja-JP" dirty="0" smtClean="0">
                <a:latin typeface="Calibri"/>
                <a:cs typeface="+mn-cs"/>
                <a:sym typeface="Wingdings" pitchFamily="2" charset="2"/>
              </a:rPr>
              <a:t> </a:t>
            </a:r>
            <a:r>
              <a:rPr lang="pl-PL" altLang="ja-JP" dirty="0" err="1" smtClean="0">
                <a:latin typeface="Calibri"/>
                <a:cs typeface="+mn-cs"/>
                <a:sym typeface="Wingdings" pitchFamily="2" charset="2"/>
              </a:rPr>
              <a:t>correlation</a:t>
            </a:r>
            <a:endParaRPr lang="en-US" altLang="ja-JP" dirty="0" smtClean="0">
              <a:latin typeface="Calibri"/>
              <a:cs typeface="+mn-cs"/>
              <a:sym typeface="Wingdings" pitchFamily="2" charset="2"/>
            </a:endParaRPr>
          </a:p>
          <a:p>
            <a:pPr marL="180000" lvl="0" indent="-180000">
              <a:spcBef>
                <a:spcPts val="400"/>
              </a:spcBef>
              <a:spcAft>
                <a:spcPts val="0"/>
              </a:spcAft>
              <a:buClr>
                <a:schemeClr val="accent1"/>
              </a:buClr>
              <a:buSzPct val="80000"/>
              <a:buFont typeface="Wingdings 2" pitchFamily="18" charset="2"/>
              <a:buChar char=""/>
              <a:defRPr/>
            </a:pPr>
            <a:r>
              <a:rPr lang="en-US" altLang="ja-JP" dirty="0" smtClean="0">
                <a:latin typeface="Calibri"/>
                <a:cs typeface="+mn-cs"/>
                <a:sym typeface="Wingdings" pitchFamily="2" charset="2"/>
              </a:rPr>
              <a:t>The results in dimensionless form are sensitive to the value of </a:t>
            </a:r>
            <a:r>
              <a:rPr lang="en-US" altLang="ja-JP" dirty="0" err="1" smtClean="0">
                <a:latin typeface="Calibri"/>
                <a:cs typeface="+mn-cs"/>
                <a:sym typeface="Wingdings" pitchFamily="2" charset="2"/>
              </a:rPr>
              <a:t>P</a:t>
            </a:r>
            <a:r>
              <a:rPr lang="en-US" altLang="ja-JP" baseline="-25000" dirty="0" err="1" smtClean="0">
                <a:latin typeface="Calibri"/>
                <a:cs typeface="+mn-cs"/>
                <a:sym typeface="Wingdings" pitchFamily="2" charset="2"/>
              </a:rPr>
              <a:t>wet</a:t>
            </a:r>
            <a:r>
              <a:rPr lang="en-US" altLang="ja-JP" dirty="0" smtClean="0">
                <a:latin typeface="Calibri"/>
                <a:cs typeface="+mn-cs"/>
                <a:sym typeface="Wingdings" pitchFamily="2" charset="2"/>
              </a:rPr>
              <a:t> </a:t>
            </a:r>
            <a:r>
              <a:rPr lang="en-US" altLang="ja-JP" dirty="0" smtClean="0">
                <a:solidFill>
                  <a:srgbClr val="C00000"/>
                </a:solidFill>
                <a:latin typeface="Calibri"/>
                <a:cs typeface="+mn-cs"/>
                <a:sym typeface="Wingdings" pitchFamily="2" charset="2"/>
              </a:rPr>
              <a:t></a:t>
            </a:r>
            <a:endParaRPr lang="pl-PL" altLang="ja-JP" dirty="0" smtClean="0">
              <a:solidFill>
                <a:srgbClr val="C00000"/>
              </a:solidFill>
              <a:latin typeface="Calibri"/>
              <a:cs typeface="+mn-cs"/>
              <a:sym typeface="Wingdings" pitchFamily="2" charset="2"/>
            </a:endParaRPr>
          </a:p>
          <a:p>
            <a:pPr marL="180000" indent="-180000">
              <a:spcBef>
                <a:spcPts val="400"/>
              </a:spcBef>
              <a:spcAft>
                <a:spcPts val="0"/>
              </a:spcAft>
              <a:buClr>
                <a:schemeClr val="accent1"/>
              </a:buClr>
              <a:buSzPct val="80000"/>
              <a:buFont typeface="Wingdings 2" pitchFamily="18" charset="2"/>
              <a:buChar char=""/>
              <a:defRPr/>
            </a:pPr>
            <a:r>
              <a:rPr lang="pl-PL" altLang="ja-JP" dirty="0" err="1" smtClean="0">
                <a:latin typeface="Calibri"/>
                <a:sym typeface="Wingdings" pitchFamily="2" charset="2"/>
              </a:rPr>
              <a:t>The</a:t>
            </a:r>
            <a:r>
              <a:rPr lang="pl-PL" altLang="ja-JP" dirty="0" smtClean="0">
                <a:latin typeface="Calibri"/>
                <a:sym typeface="Wingdings" pitchFamily="2" charset="2"/>
              </a:rPr>
              <a:t> </a:t>
            </a:r>
            <a:r>
              <a:rPr lang="pl-PL" altLang="ja-JP" dirty="0" err="1" smtClean="0">
                <a:latin typeface="Calibri"/>
                <a:sym typeface="Wingdings" pitchFamily="2" charset="2"/>
              </a:rPr>
              <a:t>results</a:t>
            </a:r>
            <a:r>
              <a:rPr lang="pl-PL" altLang="ja-JP" dirty="0" smtClean="0">
                <a:latin typeface="Calibri"/>
                <a:sym typeface="Wingdings" pitchFamily="2" charset="2"/>
              </a:rPr>
              <a:t> </a:t>
            </a:r>
            <a:r>
              <a:rPr lang="pl-PL" altLang="ja-JP" dirty="0" err="1" smtClean="0">
                <a:latin typeface="Calibri"/>
                <a:sym typeface="Wingdings" pitchFamily="2" charset="2"/>
              </a:rPr>
              <a:t>are</a:t>
            </a:r>
            <a:r>
              <a:rPr lang="pl-PL" altLang="ja-JP" dirty="0" smtClean="0">
                <a:latin typeface="Calibri"/>
                <a:sym typeface="Wingdings" pitchFamily="2" charset="2"/>
              </a:rPr>
              <a:t> </a:t>
            </a:r>
            <a:r>
              <a:rPr lang="pl-PL" altLang="ja-JP" dirty="0" err="1" smtClean="0">
                <a:latin typeface="Calibri"/>
                <a:sym typeface="Wingdings" pitchFamily="2" charset="2"/>
              </a:rPr>
              <a:t>well</a:t>
            </a:r>
            <a:r>
              <a:rPr lang="pl-PL" altLang="ja-JP" dirty="0" smtClean="0">
                <a:latin typeface="Calibri"/>
                <a:sym typeface="Wingdings" pitchFamily="2" charset="2"/>
              </a:rPr>
              <a:t> </a:t>
            </a:r>
            <a:r>
              <a:rPr lang="pl-PL" altLang="ja-JP" dirty="0" err="1" smtClean="0">
                <a:latin typeface="Calibri"/>
                <a:sym typeface="Wingdings" pitchFamily="2" charset="2"/>
              </a:rPr>
              <a:t>fitted</a:t>
            </a:r>
            <a:r>
              <a:rPr lang="pl-PL" altLang="ja-JP" dirty="0" smtClean="0">
                <a:latin typeface="Calibri"/>
                <a:sym typeface="Wingdings" pitchFamily="2" charset="2"/>
              </a:rPr>
              <a:t> by </a:t>
            </a:r>
            <a:r>
              <a:rPr lang="pl-PL" altLang="ja-JP" dirty="0" err="1" smtClean="0">
                <a:latin typeface="Calibri"/>
                <a:sym typeface="Wingdings" pitchFamily="2" charset="2"/>
              </a:rPr>
              <a:t>the</a:t>
            </a:r>
            <a:r>
              <a:rPr lang="pl-PL" altLang="ja-JP" dirty="0" smtClean="0">
                <a:latin typeface="Calibri"/>
                <a:sym typeface="Wingdings" pitchFamily="2" charset="2"/>
              </a:rPr>
              <a:t> </a:t>
            </a:r>
            <a:r>
              <a:rPr lang="pl-PL" altLang="ja-JP" dirty="0" err="1" smtClean="0">
                <a:latin typeface="Calibri"/>
                <a:sym typeface="Wingdings" pitchFamily="2" charset="2"/>
              </a:rPr>
              <a:t>following</a:t>
            </a:r>
            <a:r>
              <a:rPr lang="pl-PL" altLang="ja-JP" dirty="0" smtClean="0">
                <a:latin typeface="Calibri"/>
                <a:sym typeface="Wingdings" pitchFamily="2" charset="2"/>
              </a:rPr>
              <a:t> </a:t>
            </a:r>
            <a:r>
              <a:rPr lang="pl-PL" altLang="ja-JP" dirty="0" err="1" smtClean="0">
                <a:latin typeface="Calibri"/>
                <a:sym typeface="Wingdings" pitchFamily="2" charset="2"/>
              </a:rPr>
              <a:t>power</a:t>
            </a:r>
            <a:r>
              <a:rPr lang="pl-PL" altLang="ja-JP" dirty="0" smtClean="0">
                <a:latin typeface="Calibri"/>
                <a:sym typeface="Wingdings" pitchFamily="2" charset="2"/>
              </a:rPr>
              <a:t> </a:t>
            </a:r>
            <a:r>
              <a:rPr lang="pl-PL" altLang="ja-JP" dirty="0" err="1" smtClean="0">
                <a:latin typeface="Calibri"/>
                <a:sym typeface="Wingdings" pitchFamily="2" charset="2"/>
              </a:rPr>
              <a:t>laws</a:t>
            </a:r>
            <a:r>
              <a:rPr lang="pl-PL" altLang="ja-JP" dirty="0" smtClean="0">
                <a:latin typeface="Calibri"/>
                <a:sym typeface="Wingdings" pitchFamily="2" charset="2"/>
              </a:rPr>
              <a:t>:</a:t>
            </a:r>
            <a:endParaRPr lang="en-US" altLang="ja-JP" dirty="0" smtClean="0">
              <a:latin typeface="Calibri"/>
              <a:cs typeface="+mn-cs"/>
              <a:sym typeface="Wingdings" pitchFamily="2" charset="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33</a:t>
            </a:fld>
            <a:endParaRPr lang="en-US"/>
          </a:p>
        </p:txBody>
      </p:sp>
      <p:graphicFrame>
        <p:nvGraphicFramePr>
          <p:cNvPr id="6" name="Object 2"/>
          <p:cNvGraphicFramePr>
            <a:graphicFrameLocks noChangeAspect="1"/>
          </p:cNvGraphicFramePr>
          <p:nvPr/>
        </p:nvGraphicFramePr>
        <p:xfrm>
          <a:off x="5220072" y="4527401"/>
          <a:ext cx="3498850" cy="485775"/>
        </p:xfrm>
        <a:graphic>
          <a:graphicData uri="http://schemas.openxmlformats.org/presentationml/2006/ole">
            <p:oleObj spid="_x0000_s95234" name="Equation" r:id="rId3" imgW="1866600" imgH="253800" progId="Equation.DSMT4">
              <p:embed/>
            </p:oleObj>
          </a:graphicData>
        </a:graphic>
      </p:graphicFrame>
      <p:sp>
        <p:nvSpPr>
          <p:cNvPr id="9" name="Tytuł 1"/>
          <p:cNvSpPr>
            <a:spLocks noGrp="1"/>
          </p:cNvSpPr>
          <p:nvPr>
            <p:ph type="title"/>
          </p:nvPr>
        </p:nvSpPr>
        <p:spPr>
          <a:xfrm>
            <a:off x="1224136" y="44624"/>
            <a:ext cx="8028384" cy="908720"/>
          </a:xfrm>
        </p:spPr>
        <p:txBody>
          <a:bodyPr>
            <a:noAutofit/>
          </a:bodyPr>
          <a:lstStyle/>
          <a:p>
            <a:r>
              <a:rPr lang="pl-PL" sz="3100" b="1" dirty="0" err="1" smtClean="0">
                <a:solidFill>
                  <a:srgbClr val="002060"/>
                </a:solidFill>
                <a:effectLst/>
                <a:latin typeface="Calibri" pitchFamily="34" charset="0"/>
              </a:rPr>
              <a:t>Results</a:t>
            </a:r>
            <a:r>
              <a:rPr lang="pl-PL" sz="3100" b="1" dirty="0" smtClean="0">
                <a:solidFill>
                  <a:srgbClr val="002060"/>
                </a:solidFill>
                <a:effectLst/>
                <a:latin typeface="Calibri" pitchFamily="34" charset="0"/>
              </a:rPr>
              <a:t> – spiral</a:t>
            </a:r>
            <a:endParaRPr lang="pl-PL" sz="3100" b="1" dirty="0">
              <a:solidFill>
                <a:srgbClr val="002060"/>
              </a:solidFill>
              <a:effectLst/>
              <a:latin typeface="Calibri" pitchFamily="34" charset="0"/>
            </a:endParaRPr>
          </a:p>
        </p:txBody>
      </p:sp>
      <p:pic>
        <p:nvPicPr>
          <p:cNvPr id="11" name="Obraz 10" descr="Fig 4c grad p vs mr spiral.tif"/>
          <p:cNvPicPr/>
          <p:nvPr/>
        </p:nvPicPr>
        <p:blipFill>
          <a:blip r:embed="rId4" cstate="print"/>
          <a:stretch>
            <a:fillRect/>
          </a:stretch>
        </p:blipFill>
        <p:spPr>
          <a:xfrm>
            <a:off x="1027559" y="958979"/>
            <a:ext cx="3400425" cy="2326005"/>
          </a:xfrm>
          <a:prstGeom prst="rect">
            <a:avLst/>
          </a:prstGeom>
        </p:spPr>
      </p:pic>
      <p:sp>
        <p:nvSpPr>
          <p:cNvPr id="14" name="Prostokąt 13"/>
          <p:cNvSpPr/>
          <p:nvPr/>
        </p:nvSpPr>
        <p:spPr>
          <a:xfrm>
            <a:off x="1259632" y="3573016"/>
            <a:ext cx="3744416" cy="2031325"/>
          </a:xfrm>
          <a:prstGeom prst="rect">
            <a:avLst/>
          </a:prstGeom>
        </p:spPr>
        <p:txBody>
          <a:bodyPr wrap="square">
            <a:spAutoFit/>
          </a:bodyPr>
          <a:lstStyle/>
          <a:p>
            <a:r>
              <a:rPr lang="en-US" dirty="0" smtClean="0">
                <a:latin typeface="Calibri" pitchFamily="34" charset="0"/>
              </a:rPr>
              <a:t>The experimental friction factor values of the spiral sample are close to predictions of the </a:t>
            </a:r>
            <a:r>
              <a:rPr lang="en-US" i="1" dirty="0" smtClean="0">
                <a:latin typeface="Calibri" pitchFamily="34" charset="0"/>
              </a:rPr>
              <a:t>f</a:t>
            </a:r>
            <a:r>
              <a:rPr lang="en-US" i="1" baseline="-25000" dirty="0" smtClean="0">
                <a:latin typeface="Calibri" pitchFamily="34" charset="0"/>
              </a:rPr>
              <a:t>Zan</a:t>
            </a:r>
            <a:r>
              <a:rPr lang="en-US" baseline="-25000" dirty="0" smtClean="0">
                <a:latin typeface="Calibri" pitchFamily="34" charset="0"/>
              </a:rPr>
              <a:t>1 </a:t>
            </a:r>
            <a:r>
              <a:rPr lang="en-US" dirty="0" smtClean="0">
                <a:latin typeface="Calibri" pitchFamily="34" charset="0"/>
              </a:rPr>
              <a:t> correlation</a:t>
            </a:r>
            <a:r>
              <a:rPr lang="pl-PL" dirty="0" smtClean="0">
                <a:latin typeface="Calibri" pitchFamily="34" charset="0"/>
              </a:rPr>
              <a:t>,</a:t>
            </a:r>
            <a:r>
              <a:rPr lang="en-US" dirty="0" smtClean="0">
                <a:latin typeface="Calibri" pitchFamily="34" charset="0"/>
              </a:rPr>
              <a:t> probably because the ratio (</a:t>
            </a:r>
            <a:r>
              <a:rPr lang="en-US" i="1" dirty="0" smtClean="0">
                <a:latin typeface="Calibri" pitchFamily="34" charset="0"/>
              </a:rPr>
              <a:t>t</a:t>
            </a:r>
            <a:r>
              <a:rPr lang="en-US" i="1" baseline="-25000" dirty="0" smtClean="0">
                <a:latin typeface="Calibri" pitchFamily="34" charset="0"/>
              </a:rPr>
              <a:t>sp</a:t>
            </a:r>
            <a:r>
              <a:rPr lang="en-US" dirty="0" smtClean="0">
                <a:latin typeface="Calibri" pitchFamily="34" charset="0"/>
              </a:rPr>
              <a:t>/</a:t>
            </a:r>
            <a:r>
              <a:rPr lang="en-US" i="1" dirty="0" smtClean="0">
                <a:latin typeface="Calibri" pitchFamily="34" charset="0"/>
              </a:rPr>
              <a:t>D</a:t>
            </a:r>
            <a:r>
              <a:rPr lang="en-US" i="1" baseline="-25000" dirty="0" smtClean="0">
                <a:latin typeface="Calibri" pitchFamily="34" charset="0"/>
              </a:rPr>
              <a:t>in</a:t>
            </a:r>
            <a:r>
              <a:rPr lang="en-US" dirty="0" smtClean="0">
                <a:latin typeface="Calibri" pitchFamily="34" charset="0"/>
              </a:rPr>
              <a:t>) for our sample and for conductors used in to fit the values of parameters </a:t>
            </a:r>
            <a:r>
              <a:rPr lang="de-DE" i="1" dirty="0" smtClean="0">
                <a:latin typeface="Symbol" pitchFamily="18" charset="2"/>
              </a:rPr>
              <a:t>a</a:t>
            </a:r>
            <a:r>
              <a:rPr lang="de-DE" baseline="-25000" dirty="0" smtClean="0">
                <a:latin typeface="Calibri" pitchFamily="34" charset="0"/>
              </a:rPr>
              <a:t>1</a:t>
            </a:r>
            <a:r>
              <a:rPr lang="de-DE" dirty="0" smtClean="0">
                <a:latin typeface="Calibri" pitchFamily="34" charset="0"/>
              </a:rPr>
              <a:t>, </a:t>
            </a:r>
            <a:r>
              <a:rPr lang="de-DE" i="1" dirty="0" smtClean="0">
                <a:latin typeface="Symbol" pitchFamily="18" charset="2"/>
              </a:rPr>
              <a:t>b</a:t>
            </a:r>
            <a:r>
              <a:rPr lang="de-DE" baseline="-25000" dirty="0" smtClean="0">
                <a:latin typeface="Calibri" pitchFamily="34" charset="0"/>
              </a:rPr>
              <a:t>1</a:t>
            </a:r>
            <a:r>
              <a:rPr lang="de-DE" i="1" dirty="0" smtClean="0">
                <a:latin typeface="Calibri" pitchFamily="34" charset="0"/>
              </a:rPr>
              <a:t> </a:t>
            </a:r>
            <a:r>
              <a:rPr lang="de-DE" dirty="0" err="1" smtClean="0">
                <a:latin typeface="Calibri" pitchFamily="34" charset="0"/>
              </a:rPr>
              <a:t>and</a:t>
            </a:r>
            <a:r>
              <a:rPr lang="de-DE" dirty="0" smtClean="0">
                <a:latin typeface="Calibri" pitchFamily="34" charset="0"/>
              </a:rPr>
              <a:t> </a:t>
            </a:r>
            <a:r>
              <a:rPr lang="de-DE" i="1" dirty="0" smtClean="0">
                <a:latin typeface="Symbol" pitchFamily="18" charset="2"/>
              </a:rPr>
              <a:t>g</a:t>
            </a:r>
            <a:r>
              <a:rPr lang="de-DE" baseline="-25000" dirty="0" smtClean="0">
                <a:latin typeface="Calibri" pitchFamily="34" charset="0"/>
              </a:rPr>
              <a:t>1</a:t>
            </a:r>
            <a:r>
              <a:rPr lang="de-DE" i="1" dirty="0" smtClean="0">
                <a:latin typeface="Calibri" pitchFamily="34" charset="0"/>
              </a:rPr>
              <a:t> </a:t>
            </a:r>
            <a:r>
              <a:rPr lang="de-DE" dirty="0" smtClean="0">
                <a:latin typeface="Calibri" pitchFamily="34" charset="0"/>
              </a:rPr>
              <a:t> </a:t>
            </a:r>
            <a:r>
              <a:rPr lang="en-US" dirty="0" smtClean="0">
                <a:latin typeface="Calibri" pitchFamily="34" charset="0"/>
              </a:rPr>
              <a:t>were similar. </a:t>
            </a:r>
            <a:endParaRPr lang="pl-PL" dirty="0">
              <a:latin typeface="Calibri" pitchFamily="34" charset="0"/>
            </a:endParaRPr>
          </a:p>
        </p:txBody>
      </p:sp>
      <p:sp>
        <p:nvSpPr>
          <p:cNvPr id="15" name="pole tekstowe 14"/>
          <p:cNvSpPr txBox="1"/>
          <p:nvPr/>
        </p:nvSpPr>
        <p:spPr>
          <a:xfrm>
            <a:off x="1187624" y="5657671"/>
            <a:ext cx="7956376" cy="1200329"/>
          </a:xfrm>
          <a:prstGeom prst="rect">
            <a:avLst/>
          </a:prstGeom>
          <a:noFill/>
        </p:spPr>
        <p:txBody>
          <a:bodyPr wrap="square" rtlCol="0">
            <a:spAutoFit/>
          </a:bodyPr>
          <a:lstStyle/>
          <a:p>
            <a:r>
              <a:rPr lang="en-US" dirty="0" smtClean="0">
                <a:latin typeface="Calibri" pitchFamily="34" charset="0"/>
              </a:rPr>
              <a:t>Also the fit obtained from </a:t>
            </a:r>
            <a:r>
              <a:rPr lang="pl-PL" dirty="0" err="1" smtClean="0">
                <a:latin typeface="Calibri" pitchFamily="34" charset="0"/>
              </a:rPr>
              <a:t>recent</a:t>
            </a:r>
            <a:r>
              <a:rPr lang="pl-PL" dirty="0" smtClean="0">
                <a:latin typeface="Calibri" pitchFamily="34" charset="0"/>
              </a:rPr>
              <a:t> </a:t>
            </a:r>
            <a:r>
              <a:rPr lang="en-US" dirty="0" smtClean="0">
                <a:latin typeface="Calibri" pitchFamily="34" charset="0"/>
              </a:rPr>
              <a:t>CFD simulations in </a:t>
            </a:r>
            <a:r>
              <a:rPr lang="pl-PL" dirty="0" smtClean="0">
                <a:latin typeface="Calibri" pitchFamily="34" charset="0"/>
              </a:rPr>
              <a:t>(</a:t>
            </a:r>
            <a:r>
              <a:rPr lang="pl-PL" dirty="0" err="1" smtClean="0">
                <a:latin typeface="Calibri" pitchFamily="34" charset="0"/>
              </a:rPr>
              <a:t>f</a:t>
            </a:r>
            <a:r>
              <a:rPr lang="pl-PL" baseline="-25000" dirty="0" err="1" smtClean="0">
                <a:latin typeface="Calibri" pitchFamily="34" charset="0"/>
              </a:rPr>
              <a:t>sp</a:t>
            </a:r>
            <a:r>
              <a:rPr lang="pl-PL" baseline="-25000" dirty="0" smtClean="0">
                <a:latin typeface="Calibri" pitchFamily="34" charset="0"/>
              </a:rPr>
              <a:t> Bon</a:t>
            </a:r>
            <a:r>
              <a:rPr lang="pl-PL" dirty="0" smtClean="0">
                <a:latin typeface="Calibri" pitchFamily="34" charset="0"/>
              </a:rPr>
              <a:t>)</a:t>
            </a:r>
            <a:r>
              <a:rPr lang="en-US" dirty="0" smtClean="0">
                <a:latin typeface="Calibri" pitchFamily="34" charset="0"/>
              </a:rPr>
              <a:t> is within the experimental error bar, in spite of the different geometry of the spiral used to develop it.</a:t>
            </a:r>
            <a:endParaRPr lang="pl-PL" dirty="0" smtClean="0">
              <a:latin typeface="Calibri" pitchFamily="34" charset="0"/>
            </a:endParaRPr>
          </a:p>
          <a:p>
            <a:endParaRPr lang="pl-PL" dirty="0"/>
          </a:p>
        </p:txBody>
      </p:sp>
      <p:pic>
        <p:nvPicPr>
          <p:cNvPr id="12" name="Obraz 11" descr="f vs Re spiral.tif"/>
          <p:cNvPicPr>
            <a:picLocks noChangeAspect="1"/>
          </p:cNvPicPr>
          <p:nvPr/>
        </p:nvPicPr>
        <p:blipFill>
          <a:blip r:embed="rId5" cstate="print"/>
          <a:stretch>
            <a:fillRect/>
          </a:stretch>
        </p:blipFill>
        <p:spPr>
          <a:xfrm>
            <a:off x="4690466" y="908720"/>
            <a:ext cx="4453534" cy="309920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35100" y="-315416"/>
            <a:ext cx="7499350" cy="1144588"/>
          </a:xfrm>
        </p:spPr>
        <p:txBody>
          <a:bodyPr/>
          <a:lstStyle/>
          <a:p>
            <a:pPr>
              <a:defRPr/>
            </a:pPr>
            <a:r>
              <a:rPr lang="pl-PL" sz="2800" b="1" dirty="0" err="1" smtClean="0">
                <a:solidFill>
                  <a:srgbClr val="002060"/>
                </a:solidFill>
                <a:effectLst/>
                <a:latin typeface="Arial" pitchFamily="34" charset="0"/>
                <a:cs typeface="Arial" pitchFamily="34" charset="0"/>
              </a:rPr>
              <a:t>Summary</a:t>
            </a:r>
            <a:r>
              <a:rPr lang="pl-PL" sz="2800" b="1" dirty="0" smtClean="0">
                <a:solidFill>
                  <a:srgbClr val="002060"/>
                </a:solidFill>
                <a:effectLst/>
                <a:latin typeface="Arial" pitchFamily="34" charset="0"/>
                <a:cs typeface="Arial" pitchFamily="34" charset="0"/>
              </a:rPr>
              <a:t> and </a:t>
            </a:r>
            <a:r>
              <a:rPr lang="pl-PL" sz="2800" b="1" dirty="0" err="1" smtClean="0">
                <a:solidFill>
                  <a:srgbClr val="002060"/>
                </a:solidFill>
                <a:effectLst/>
                <a:latin typeface="Arial" pitchFamily="34" charset="0"/>
                <a:cs typeface="Arial" pitchFamily="34" charset="0"/>
              </a:rPr>
              <a:t>conclusions</a:t>
            </a:r>
            <a:endParaRPr lang="en-US" sz="2800" dirty="0">
              <a:solidFill>
                <a:srgbClr val="002060"/>
              </a:solidFill>
            </a:endParaRPr>
          </a:p>
        </p:txBody>
      </p:sp>
      <p:sp>
        <p:nvSpPr>
          <p:cNvPr id="4" name="Symbol zastępczy numeru slajdu 3"/>
          <p:cNvSpPr>
            <a:spLocks noGrp="1"/>
          </p:cNvSpPr>
          <p:nvPr>
            <p:ph type="sldNum" sz="quarter" idx="12"/>
          </p:nvPr>
        </p:nvSpPr>
        <p:spPr/>
        <p:txBody>
          <a:bodyPr/>
          <a:lstStyle/>
          <a:p>
            <a:pPr>
              <a:defRPr/>
            </a:pPr>
            <a:fld id="{0748F853-B213-4A49-A58B-6EB03392CE31}" type="slidenum">
              <a:rPr lang="en-US" smtClean="0"/>
              <a:pPr>
                <a:defRPr/>
              </a:pPr>
              <a:t>34</a:t>
            </a:fld>
            <a:endParaRPr lang="en-US"/>
          </a:p>
        </p:txBody>
      </p:sp>
      <p:sp>
        <p:nvSpPr>
          <p:cNvPr id="25604" name="Symbol zastępczy zawartości 2"/>
          <p:cNvSpPr>
            <a:spLocks noGrp="1"/>
          </p:cNvSpPr>
          <p:nvPr>
            <p:ph idx="1"/>
          </p:nvPr>
        </p:nvSpPr>
        <p:spPr>
          <a:xfrm>
            <a:off x="863030" y="620688"/>
            <a:ext cx="8389490" cy="6562725"/>
          </a:xfrm>
        </p:spPr>
        <p:txBody>
          <a:bodyPr/>
          <a:lstStyle/>
          <a:p>
            <a:r>
              <a:rPr lang="en-GB" sz="1800" dirty="0" smtClean="0">
                <a:latin typeface="Calibri" pitchFamily="34" charset="0"/>
              </a:rPr>
              <a:t>Four dedicated short samples (three dummy conductors with the layout similar to HTS conductors designed for the DEMO TF and CS coils or for the WD experiment, and one spiral sample with a small diameter similar to those used in the LTS conductors designed by ENEA for the DEMO TF coil) have been prepared and tested for pressure drop using water at different temperatures in the range 12-53 </a:t>
            </a:r>
            <a:r>
              <a:rPr lang="en-GB" sz="1800" baseline="30000" dirty="0" err="1" smtClean="0">
                <a:latin typeface="Calibri" pitchFamily="34" charset="0"/>
              </a:rPr>
              <a:t>o</a:t>
            </a:r>
            <a:r>
              <a:rPr lang="en-GB" sz="1800" dirty="0" err="1" smtClean="0">
                <a:latin typeface="Calibri" pitchFamily="34" charset="0"/>
              </a:rPr>
              <a:t>C.</a:t>
            </a:r>
            <a:r>
              <a:rPr lang="en-GB" sz="1800" dirty="0" smtClean="0">
                <a:latin typeface="Calibri" pitchFamily="34" charset="0"/>
              </a:rPr>
              <a:t>  </a:t>
            </a:r>
            <a:endParaRPr lang="pl-PL" sz="1800" dirty="0" smtClean="0">
              <a:latin typeface="Calibri" pitchFamily="34" charset="0"/>
            </a:endParaRPr>
          </a:p>
          <a:p>
            <a:r>
              <a:rPr lang="en-GB" sz="1800" dirty="0" smtClean="0">
                <a:latin typeface="Calibri" pitchFamily="34" charset="0"/>
              </a:rPr>
              <a:t>We obtained the friction factor data in the Re range typical for normal operation of the DEMO coils. </a:t>
            </a:r>
            <a:endParaRPr lang="pl-PL" sz="1800" dirty="0" smtClean="0">
              <a:latin typeface="Calibri" pitchFamily="34" charset="0"/>
            </a:endParaRPr>
          </a:p>
          <a:p>
            <a:r>
              <a:rPr lang="en-GB" sz="1800" b="1" dirty="0" smtClean="0">
                <a:latin typeface="Calibri" pitchFamily="34" charset="0"/>
              </a:rPr>
              <a:t>The results obtained</a:t>
            </a:r>
            <a:r>
              <a:rPr lang="pl-PL" sz="1800" b="1" dirty="0" smtClean="0">
                <a:latin typeface="Calibri" pitchFamily="34" charset="0"/>
              </a:rPr>
              <a:t> for </a:t>
            </a:r>
            <a:r>
              <a:rPr lang="pl-PL" sz="1800" b="1" dirty="0" err="1" smtClean="0">
                <a:latin typeface="Calibri" pitchFamily="34" charset="0"/>
              </a:rPr>
              <a:t>dummy</a:t>
            </a:r>
            <a:r>
              <a:rPr lang="pl-PL" sz="1800" b="1" dirty="0" smtClean="0">
                <a:latin typeface="Calibri" pitchFamily="34" charset="0"/>
              </a:rPr>
              <a:t> </a:t>
            </a:r>
            <a:r>
              <a:rPr lang="pl-PL" sz="1800" b="1" dirty="0" err="1" smtClean="0">
                <a:latin typeface="Calibri" pitchFamily="34" charset="0"/>
              </a:rPr>
              <a:t>conductors</a:t>
            </a:r>
            <a:r>
              <a:rPr lang="pl-PL" sz="1800" b="1" dirty="0" smtClean="0">
                <a:latin typeface="Calibri" pitchFamily="34" charset="0"/>
              </a:rPr>
              <a:t> </a:t>
            </a:r>
            <a:r>
              <a:rPr lang="en-GB" sz="1800" b="1" dirty="0" smtClean="0">
                <a:latin typeface="Calibri" pitchFamily="34" charset="0"/>
              </a:rPr>
              <a:t>indicate that the </a:t>
            </a:r>
            <a:r>
              <a:rPr lang="en-GB" sz="1800" b="1" i="1" dirty="0" err="1" smtClean="0">
                <a:latin typeface="Calibri" pitchFamily="34" charset="0"/>
              </a:rPr>
              <a:t>f</a:t>
            </a:r>
            <a:r>
              <a:rPr lang="en-GB" sz="1800" b="1" i="1" baseline="-25000" dirty="0" err="1" smtClean="0">
                <a:latin typeface="Calibri" pitchFamily="34" charset="0"/>
              </a:rPr>
              <a:t>LCT</a:t>
            </a:r>
            <a:r>
              <a:rPr lang="en-GB" sz="1800" b="1" i="1" dirty="0" smtClean="0">
                <a:latin typeface="Calibri" pitchFamily="34" charset="0"/>
              </a:rPr>
              <a:t> </a:t>
            </a:r>
            <a:r>
              <a:rPr lang="en-GB" sz="1800" b="1" dirty="0" smtClean="0">
                <a:latin typeface="Calibri" pitchFamily="34" charset="0"/>
              </a:rPr>
              <a:t> correlation</a:t>
            </a:r>
            <a:r>
              <a:rPr lang="pl-PL" sz="1800" b="1" dirty="0" smtClean="0">
                <a:latin typeface="Calibri" pitchFamily="34" charset="0"/>
              </a:rPr>
              <a:t>,</a:t>
            </a:r>
            <a:r>
              <a:rPr lang="en-GB" sz="1800" b="1" dirty="0" smtClean="0">
                <a:latin typeface="Calibri" pitchFamily="34" charset="0"/>
              </a:rPr>
              <a:t> currently used in thermal-hydraulic studies of the DEMO HTS conductors, is over-conservative, and the use of standard smooth tube correlations in future thermal-hydraulic studies of HTS and DEMO and WD conductors could be considered.</a:t>
            </a:r>
            <a:endParaRPr lang="pl-PL" sz="1800" b="1" dirty="0" smtClean="0">
              <a:latin typeface="Calibri" pitchFamily="34" charset="0"/>
            </a:endParaRPr>
          </a:p>
          <a:p>
            <a:r>
              <a:rPr lang="en-GB" sz="1800" b="1" dirty="0" smtClean="0">
                <a:latin typeface="Calibri" pitchFamily="34" charset="0"/>
              </a:rPr>
              <a:t> It would also be desirable to perform further CFD simulations or pressure drop  tests or of the </a:t>
            </a:r>
            <a:r>
              <a:rPr lang="pl-PL" sz="1800" b="1" dirty="0" smtClean="0">
                <a:latin typeface="Calibri" pitchFamily="34" charset="0"/>
              </a:rPr>
              <a:t>WD </a:t>
            </a:r>
            <a:r>
              <a:rPr lang="en-GB" sz="1800" b="1" dirty="0" smtClean="0">
                <a:latin typeface="Calibri" pitchFamily="34" charset="0"/>
              </a:rPr>
              <a:t>conductors using</a:t>
            </a:r>
            <a:r>
              <a:rPr lang="pl-PL" sz="1800" b="1" dirty="0" smtClean="0">
                <a:latin typeface="Calibri" pitchFamily="34" charset="0"/>
              </a:rPr>
              <a:t> </a:t>
            </a:r>
            <a:r>
              <a:rPr lang="pl-PL" sz="1800" b="1" dirty="0" err="1" smtClean="0">
                <a:latin typeface="Calibri" pitchFamily="34" charset="0"/>
              </a:rPr>
              <a:t>water</a:t>
            </a:r>
            <a:r>
              <a:rPr lang="pl-PL" sz="1800" b="1" dirty="0" smtClean="0">
                <a:latin typeface="Calibri" pitchFamily="34" charset="0"/>
              </a:rPr>
              <a:t> </a:t>
            </a:r>
            <a:r>
              <a:rPr lang="pl-PL" sz="1800" b="1" dirty="0" err="1" smtClean="0">
                <a:latin typeface="Calibri" pitchFamily="34" charset="0"/>
              </a:rPr>
              <a:t>at</a:t>
            </a:r>
            <a:r>
              <a:rPr lang="pl-PL" sz="1800" b="1" dirty="0" smtClean="0">
                <a:latin typeface="Calibri" pitchFamily="34" charset="0"/>
              </a:rPr>
              <a:t> </a:t>
            </a:r>
            <a:r>
              <a:rPr lang="pl-PL" sz="1800" b="1" dirty="0" err="1" smtClean="0">
                <a:latin typeface="Calibri" pitchFamily="34" charset="0"/>
              </a:rPr>
              <a:t>lower</a:t>
            </a:r>
            <a:r>
              <a:rPr lang="pl-PL" sz="1800" b="1" dirty="0" smtClean="0">
                <a:latin typeface="Calibri" pitchFamily="34" charset="0"/>
              </a:rPr>
              <a:t> </a:t>
            </a:r>
            <a:r>
              <a:rPr lang="pl-PL" sz="1800" b="1" dirty="0" err="1" smtClean="0">
                <a:latin typeface="Calibri" pitchFamily="34" charset="0"/>
              </a:rPr>
              <a:t>temperature</a:t>
            </a:r>
            <a:r>
              <a:rPr lang="pl-PL" sz="1800" b="1" dirty="0" smtClean="0">
                <a:latin typeface="Calibri" pitchFamily="34" charset="0"/>
              </a:rPr>
              <a:t> </a:t>
            </a:r>
            <a:r>
              <a:rPr lang="pl-PL" sz="1800" b="1" dirty="0" err="1" smtClean="0">
                <a:latin typeface="Calibri" pitchFamily="34" charset="0"/>
              </a:rPr>
              <a:t>or</a:t>
            </a:r>
            <a:r>
              <a:rPr lang="en-GB" sz="1800" b="1" dirty="0" smtClean="0">
                <a:latin typeface="Calibri" pitchFamily="34" charset="0"/>
              </a:rPr>
              <a:t> </a:t>
            </a:r>
            <a:r>
              <a:rPr lang="en-GB" sz="1800" b="1" dirty="0" smtClean="0">
                <a:latin typeface="Calibri" pitchFamily="34" charset="0"/>
              </a:rPr>
              <a:t>other fluids, to obtain </a:t>
            </a:r>
            <a:r>
              <a:rPr lang="en-GB" sz="1800" b="1" i="1" dirty="0" smtClean="0">
                <a:latin typeface="Calibri" pitchFamily="34" charset="0"/>
              </a:rPr>
              <a:t>f</a:t>
            </a:r>
            <a:r>
              <a:rPr lang="en-GB" sz="1800" b="1" dirty="0" smtClean="0">
                <a:latin typeface="Calibri" pitchFamily="34" charset="0"/>
              </a:rPr>
              <a:t>  vs. Re data in the wider Re range, particularly in the laminar regime.</a:t>
            </a:r>
            <a:endParaRPr lang="pl-PL" sz="1800" b="1" dirty="0" smtClean="0">
              <a:latin typeface="Calibri" pitchFamily="34" charset="0"/>
            </a:endParaRPr>
          </a:p>
          <a:p>
            <a:r>
              <a:rPr lang="en-US" sz="1800" dirty="0" smtClean="0">
                <a:latin typeface="Calibri" pitchFamily="34" charset="0"/>
              </a:rPr>
              <a:t>The ENEA team has just completed the manufacture of a DEMO conductor sample with the spiral used in our test and they observed that 0.5 mm thickness of the steel strip used to wind the spiral is too small to prevent spiral deformation and closure of cooling channels during the conductor compaction. Thus, further hydraulic tests of spiral samples with D</a:t>
            </a:r>
            <a:r>
              <a:rPr lang="en-US" sz="1800" baseline="-25000" dirty="0" smtClean="0">
                <a:latin typeface="Calibri" pitchFamily="34" charset="0"/>
              </a:rPr>
              <a:t>in</a:t>
            </a:r>
            <a:r>
              <a:rPr lang="en-US" sz="1800" dirty="0" smtClean="0">
                <a:latin typeface="Calibri" pitchFamily="34" charset="0"/>
              </a:rPr>
              <a:t> of about 5-6 mm and larger thickness should be performed to obtained the friction factor data for spirals with the layout fully relevant for the future DEMO conductor. </a:t>
            </a:r>
            <a:endParaRPr lang="pl-PL" sz="1800" dirty="0" smtClean="0">
              <a:latin typeface="Calibri" pitchFamily="34" charset="0"/>
            </a:endParaRPr>
          </a:p>
          <a:p>
            <a:pPr lvl="1">
              <a:spcBef>
                <a:spcPts val="500"/>
              </a:spcBef>
            </a:pPr>
            <a:endParaRPr lang="pl-PL" sz="1700" dirty="0" smtClean="0">
              <a:latin typeface="Calibri" pitchFamily="34" charset="0"/>
              <a:cs typeface="Arial" pitchFamily="34" charset="0"/>
            </a:endParaRPr>
          </a:p>
          <a:p>
            <a:pPr lvl="1">
              <a:spcBef>
                <a:spcPts val="500"/>
              </a:spcBef>
            </a:pPr>
            <a:endParaRPr lang="pl-PL" sz="1700" dirty="0" smtClean="0">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87624" y="1052736"/>
            <a:ext cx="7499350" cy="4800600"/>
          </a:xfrm>
        </p:spPr>
        <p:txBody>
          <a:bodyPr/>
          <a:lstStyle/>
          <a:p>
            <a:r>
              <a:rPr lang="pl-PL" sz="2000" dirty="0" err="1" smtClean="0">
                <a:latin typeface="Calibri" pitchFamily="34" charset="0"/>
              </a:rPr>
              <a:t>Contribution</a:t>
            </a:r>
            <a:r>
              <a:rPr lang="pl-PL" sz="2000" dirty="0" smtClean="0">
                <a:latin typeface="Calibri" pitchFamily="34" charset="0"/>
              </a:rPr>
              <a:t> to </a:t>
            </a:r>
            <a:r>
              <a:rPr lang="pl-PL" sz="2000" dirty="0" err="1" smtClean="0">
                <a:latin typeface="Calibri" pitchFamily="34" charset="0"/>
              </a:rPr>
              <a:t>the</a:t>
            </a:r>
            <a:r>
              <a:rPr lang="pl-PL" sz="2000" dirty="0" smtClean="0">
                <a:latin typeface="Calibri" pitchFamily="34" charset="0"/>
              </a:rPr>
              <a:t> </a:t>
            </a:r>
            <a:r>
              <a:rPr lang="pl-PL" sz="2000" dirty="0" err="1" smtClean="0">
                <a:latin typeface="Calibri" pitchFamily="34" charset="0"/>
              </a:rPr>
              <a:t>thermal-hydraulic</a:t>
            </a:r>
            <a:r>
              <a:rPr lang="pl-PL" sz="2000" dirty="0" smtClean="0">
                <a:latin typeface="Calibri" pitchFamily="34" charset="0"/>
              </a:rPr>
              <a:t> </a:t>
            </a:r>
            <a:r>
              <a:rPr lang="pl-PL" sz="2000" dirty="0" err="1" smtClean="0">
                <a:latin typeface="Calibri" pitchFamily="34" charset="0"/>
              </a:rPr>
              <a:t>analysis</a:t>
            </a:r>
            <a:r>
              <a:rPr lang="pl-PL" sz="2000" dirty="0" smtClean="0">
                <a:latin typeface="Calibri" pitchFamily="34" charset="0"/>
              </a:rPr>
              <a:t> of </a:t>
            </a:r>
            <a:r>
              <a:rPr lang="pl-PL" sz="2000" dirty="0" err="1" smtClean="0">
                <a:latin typeface="Calibri" pitchFamily="34" charset="0"/>
              </a:rPr>
              <a:t>the</a:t>
            </a:r>
            <a:r>
              <a:rPr lang="pl-PL" sz="2000" dirty="0" smtClean="0">
                <a:latin typeface="Calibri" pitchFamily="34" charset="0"/>
              </a:rPr>
              <a:t> </a:t>
            </a:r>
            <a:r>
              <a:rPr lang="en-US" sz="2000" dirty="0" smtClean="0">
                <a:latin typeface="Calibri" pitchFamily="34" charset="0"/>
              </a:rPr>
              <a:t>new CEA design of the DEMO  CS</a:t>
            </a:r>
            <a:r>
              <a:rPr lang="pl-PL" sz="2000" dirty="0" smtClean="0">
                <a:latin typeface="Calibri" pitchFamily="34" charset="0"/>
              </a:rPr>
              <a:t>1 </a:t>
            </a:r>
            <a:r>
              <a:rPr lang="pl-PL" sz="2000" dirty="0" err="1" smtClean="0">
                <a:latin typeface="Calibri" pitchFamily="34" charset="0"/>
              </a:rPr>
              <a:t>conductor</a:t>
            </a:r>
            <a:r>
              <a:rPr lang="pl-PL" sz="2000" dirty="0" smtClean="0">
                <a:latin typeface="Calibri" pitchFamily="34" charset="0"/>
              </a:rPr>
              <a:t> </a:t>
            </a:r>
            <a:r>
              <a:rPr lang="pl-PL" sz="2000" dirty="0" err="1" smtClean="0">
                <a:latin typeface="Calibri" pitchFamily="34" charset="0"/>
              </a:rPr>
              <a:t>(i</a:t>
            </a:r>
            <a:r>
              <a:rPr lang="pl-PL" sz="2000" dirty="0" smtClean="0">
                <a:latin typeface="Calibri" pitchFamily="34" charset="0"/>
              </a:rPr>
              <a:t>n </a:t>
            </a:r>
            <a:r>
              <a:rPr lang="pl-PL" sz="2000" dirty="0" err="1" smtClean="0">
                <a:latin typeface="Calibri" pitchFamily="34" charset="0"/>
              </a:rPr>
              <a:t>particular</a:t>
            </a:r>
            <a:r>
              <a:rPr lang="pl-PL" sz="2000" dirty="0" smtClean="0">
                <a:latin typeface="Calibri" pitchFamily="34" charset="0"/>
              </a:rPr>
              <a:t>: </a:t>
            </a:r>
            <a:r>
              <a:rPr lang="pl-PL" sz="2000" dirty="0" err="1" smtClean="0">
                <a:latin typeface="Calibri" pitchFamily="34" charset="0"/>
              </a:rPr>
              <a:t>assessment</a:t>
            </a:r>
            <a:r>
              <a:rPr lang="pl-PL" sz="2000" dirty="0" smtClean="0">
                <a:latin typeface="Calibri" pitchFamily="34" charset="0"/>
              </a:rPr>
              <a:t> </a:t>
            </a:r>
            <a:r>
              <a:rPr lang="pl-PL" sz="2000" dirty="0" smtClean="0">
                <a:latin typeface="Calibri" pitchFamily="34" charset="0"/>
              </a:rPr>
              <a:t>of </a:t>
            </a:r>
            <a:r>
              <a:rPr lang="pl-PL" sz="2000" dirty="0" err="1" smtClean="0">
                <a:latin typeface="Calibri" pitchFamily="34" charset="0"/>
              </a:rPr>
              <a:t>the</a:t>
            </a:r>
            <a:r>
              <a:rPr lang="pl-PL" sz="2000" dirty="0" smtClean="0">
                <a:latin typeface="Calibri" pitchFamily="34" charset="0"/>
              </a:rPr>
              <a:t> minimum </a:t>
            </a:r>
            <a:r>
              <a:rPr lang="pl-PL" sz="2000" dirty="0" err="1" smtClean="0">
                <a:latin typeface="Symbol" pitchFamily="18" charset="2"/>
              </a:rPr>
              <a:t>D</a:t>
            </a:r>
            <a:r>
              <a:rPr lang="pl-PL" sz="2000" dirty="0" err="1" smtClean="0">
                <a:latin typeface="Calibri" pitchFamily="34" charset="0"/>
              </a:rPr>
              <a:t>T</a:t>
            </a:r>
            <a:r>
              <a:rPr lang="pl-PL" sz="2000" baseline="-25000" dirty="0" err="1" smtClean="0">
                <a:latin typeface="Calibri" pitchFamily="34" charset="0"/>
              </a:rPr>
              <a:t>marg</a:t>
            </a:r>
            <a:r>
              <a:rPr lang="pl-PL" sz="2000" dirty="0" smtClean="0">
                <a:latin typeface="Calibri" pitchFamily="34" charset="0"/>
              </a:rPr>
              <a:t> for </a:t>
            </a:r>
            <a:r>
              <a:rPr lang="pl-PL" sz="2000" dirty="0" err="1" smtClean="0">
                <a:latin typeface="Calibri" pitchFamily="34" charset="0"/>
              </a:rPr>
              <a:t>the</a:t>
            </a:r>
            <a:r>
              <a:rPr lang="pl-PL" sz="2000" dirty="0" smtClean="0">
                <a:latin typeface="Calibri" pitchFamily="34" charset="0"/>
              </a:rPr>
              <a:t> most </a:t>
            </a:r>
            <a:r>
              <a:rPr lang="pl-PL" sz="2000" dirty="0" err="1" smtClean="0">
                <a:latin typeface="Calibri" pitchFamily="34" charset="0"/>
              </a:rPr>
              <a:t>conservative</a:t>
            </a:r>
            <a:r>
              <a:rPr lang="pl-PL" sz="2000" dirty="0" smtClean="0">
                <a:latin typeface="Calibri" pitchFamily="34" charset="0"/>
              </a:rPr>
              <a:t> </a:t>
            </a:r>
            <a:r>
              <a:rPr lang="pl-PL" sz="2000" dirty="0" err="1" smtClean="0">
                <a:latin typeface="Calibri" pitchFamily="34" charset="0"/>
              </a:rPr>
              <a:t>case</a:t>
            </a:r>
            <a:r>
              <a:rPr lang="pl-PL" sz="2000" dirty="0" smtClean="0">
                <a:latin typeface="Calibri" pitchFamily="34" charset="0"/>
              </a:rPr>
              <a:t> </a:t>
            </a:r>
            <a:r>
              <a:rPr lang="pl-PL" sz="2000" dirty="0" err="1" smtClean="0">
                <a:latin typeface="Calibri" pitchFamily="34" charset="0"/>
              </a:rPr>
              <a:t>based</a:t>
            </a:r>
            <a:r>
              <a:rPr lang="pl-PL" sz="2000" dirty="0" smtClean="0">
                <a:latin typeface="Calibri" pitchFamily="34" charset="0"/>
              </a:rPr>
              <a:t> on </a:t>
            </a:r>
            <a:r>
              <a:rPr lang="pl-PL" sz="2000" dirty="0" err="1" smtClean="0">
                <a:latin typeface="Calibri" pitchFamily="34" charset="0"/>
              </a:rPr>
              <a:t>B</a:t>
            </a:r>
            <a:r>
              <a:rPr lang="pl-PL" sz="2000" baseline="-25000" dirty="0" err="1" smtClean="0">
                <a:latin typeface="Calibri" pitchFamily="34" charset="0"/>
              </a:rPr>
              <a:t>max</a:t>
            </a:r>
            <a:r>
              <a:rPr lang="pl-PL" sz="2000" dirty="0" smtClean="0">
                <a:latin typeface="Calibri" pitchFamily="34" charset="0"/>
              </a:rPr>
              <a:t>)</a:t>
            </a:r>
          </a:p>
          <a:p>
            <a:r>
              <a:rPr lang="pl-PL" sz="2000" dirty="0" err="1" smtClean="0">
                <a:latin typeface="Calibri" pitchFamily="34" charset="0"/>
              </a:rPr>
              <a:t>Thermal-hydraulic</a:t>
            </a:r>
            <a:r>
              <a:rPr lang="pl-PL" sz="2000" dirty="0" smtClean="0">
                <a:latin typeface="Calibri" pitchFamily="34" charset="0"/>
              </a:rPr>
              <a:t> </a:t>
            </a:r>
            <a:r>
              <a:rPr lang="pl-PL" sz="2000" dirty="0" err="1" smtClean="0">
                <a:latin typeface="Calibri" pitchFamily="34" charset="0"/>
              </a:rPr>
              <a:t>analysis</a:t>
            </a:r>
            <a:r>
              <a:rPr lang="pl-PL" sz="2000" dirty="0" smtClean="0">
                <a:latin typeface="Calibri" pitchFamily="34" charset="0"/>
              </a:rPr>
              <a:t> of </a:t>
            </a:r>
            <a:r>
              <a:rPr lang="pl-PL" sz="2000" dirty="0" err="1" smtClean="0">
                <a:latin typeface="Calibri" pitchFamily="34" charset="0"/>
              </a:rPr>
              <a:t>the</a:t>
            </a:r>
            <a:r>
              <a:rPr lang="pl-PL" sz="2000" dirty="0" smtClean="0">
                <a:latin typeface="Calibri" pitchFamily="34" charset="0"/>
              </a:rPr>
              <a:t> </a:t>
            </a:r>
            <a:r>
              <a:rPr lang="en-US" sz="2000" dirty="0" smtClean="0">
                <a:latin typeface="Calibri" pitchFamily="34" charset="0"/>
              </a:rPr>
              <a:t>new CEA design of the DEMO  PF conductors</a:t>
            </a:r>
            <a:endParaRPr lang="pl-PL" sz="2000" dirty="0" smtClean="0">
              <a:latin typeface="Calibri" pitchFamily="34" charset="0"/>
            </a:endParaRPr>
          </a:p>
          <a:p>
            <a:r>
              <a:rPr lang="pl-PL" sz="2000" dirty="0" err="1" smtClean="0">
                <a:latin typeface="Calibri" pitchFamily="34" charset="0"/>
              </a:rPr>
              <a:t>Additional</a:t>
            </a:r>
            <a:r>
              <a:rPr lang="pl-PL" sz="2000" dirty="0" smtClean="0">
                <a:latin typeface="Calibri" pitchFamily="34" charset="0"/>
              </a:rPr>
              <a:t> serie of </a:t>
            </a:r>
            <a:r>
              <a:rPr lang="pl-PL" sz="2000" dirty="0" err="1" smtClean="0">
                <a:latin typeface="Calibri" pitchFamily="34" charset="0"/>
              </a:rPr>
              <a:t>hydraulic</a:t>
            </a:r>
            <a:r>
              <a:rPr lang="pl-PL" sz="2000" dirty="0" smtClean="0">
                <a:latin typeface="Calibri" pitchFamily="34" charset="0"/>
              </a:rPr>
              <a:t> </a:t>
            </a:r>
            <a:r>
              <a:rPr lang="pl-PL" sz="2000" dirty="0" err="1" smtClean="0">
                <a:latin typeface="Calibri" pitchFamily="34" charset="0"/>
              </a:rPr>
              <a:t>tests</a:t>
            </a:r>
            <a:r>
              <a:rPr lang="pl-PL" sz="2000" dirty="0" smtClean="0">
                <a:latin typeface="Calibri" pitchFamily="34" charset="0"/>
              </a:rPr>
              <a:t> of </a:t>
            </a:r>
            <a:r>
              <a:rPr lang="pl-PL" sz="2000" dirty="0" err="1" smtClean="0">
                <a:latin typeface="Calibri" pitchFamily="34" charset="0"/>
              </a:rPr>
              <a:t>the</a:t>
            </a:r>
            <a:r>
              <a:rPr lang="pl-PL" sz="2000" dirty="0" smtClean="0">
                <a:latin typeface="Calibri" pitchFamily="34" charset="0"/>
              </a:rPr>
              <a:t> spiral, WD6 and WD8 </a:t>
            </a:r>
            <a:r>
              <a:rPr lang="pl-PL" sz="2000" dirty="0" err="1" smtClean="0">
                <a:latin typeface="Calibri" pitchFamily="34" charset="0"/>
              </a:rPr>
              <a:t>samples</a:t>
            </a:r>
            <a:r>
              <a:rPr lang="pl-PL" sz="2000" dirty="0" smtClean="0">
                <a:latin typeface="Calibri" pitchFamily="34" charset="0"/>
              </a:rPr>
              <a:t> </a:t>
            </a:r>
            <a:r>
              <a:rPr lang="pl-PL" sz="2000" dirty="0" err="1" smtClean="0">
                <a:latin typeface="Calibri" pitchFamily="34" charset="0"/>
              </a:rPr>
              <a:t>at</a:t>
            </a:r>
            <a:r>
              <a:rPr lang="pl-PL" sz="2000" dirty="0" smtClean="0">
                <a:latin typeface="Calibri" pitchFamily="34" charset="0"/>
              </a:rPr>
              <a:t> </a:t>
            </a:r>
            <a:r>
              <a:rPr lang="pl-PL" sz="2000" dirty="0" err="1" smtClean="0">
                <a:latin typeface="Calibri" pitchFamily="34" charset="0"/>
              </a:rPr>
              <a:t>possibly</a:t>
            </a:r>
            <a:r>
              <a:rPr lang="pl-PL" sz="2000" dirty="0" smtClean="0">
                <a:latin typeface="Calibri" pitchFamily="34" charset="0"/>
              </a:rPr>
              <a:t> </a:t>
            </a:r>
            <a:r>
              <a:rPr lang="pl-PL" sz="2000" dirty="0" err="1" smtClean="0">
                <a:latin typeface="Calibri" pitchFamily="34" charset="0"/>
              </a:rPr>
              <a:t>low</a:t>
            </a:r>
            <a:r>
              <a:rPr lang="pl-PL" sz="2000" dirty="0" smtClean="0">
                <a:latin typeface="Calibri" pitchFamily="34" charset="0"/>
              </a:rPr>
              <a:t> </a:t>
            </a:r>
            <a:r>
              <a:rPr lang="pl-PL" sz="2000" dirty="0" err="1" smtClean="0">
                <a:latin typeface="Calibri" pitchFamily="34" charset="0"/>
              </a:rPr>
              <a:t>ambient</a:t>
            </a:r>
            <a:r>
              <a:rPr lang="pl-PL" sz="2000" dirty="0" smtClean="0">
                <a:latin typeface="Calibri" pitchFamily="34" charset="0"/>
              </a:rPr>
              <a:t> </a:t>
            </a:r>
            <a:r>
              <a:rPr lang="pl-PL" sz="2000" dirty="0" err="1" smtClean="0">
                <a:latin typeface="Calibri" pitchFamily="34" charset="0"/>
              </a:rPr>
              <a:t>temperature</a:t>
            </a:r>
            <a:r>
              <a:rPr lang="pl-PL" sz="2000" dirty="0" smtClean="0">
                <a:latin typeface="Calibri" pitchFamily="34" charset="0"/>
              </a:rPr>
              <a:t> (to </a:t>
            </a:r>
            <a:r>
              <a:rPr lang="pl-PL" sz="2000" dirty="0" err="1" smtClean="0">
                <a:latin typeface="Calibri" pitchFamily="34" charset="0"/>
              </a:rPr>
              <a:t>achieve</a:t>
            </a:r>
            <a:r>
              <a:rPr lang="pl-PL" sz="2000" dirty="0" smtClean="0">
                <a:latin typeface="Calibri" pitchFamily="34" charset="0"/>
              </a:rPr>
              <a:t> data </a:t>
            </a:r>
            <a:r>
              <a:rPr lang="pl-PL" sz="2000" dirty="0" err="1" smtClean="0">
                <a:latin typeface="Calibri" pitchFamily="34" charset="0"/>
              </a:rPr>
              <a:t>at</a:t>
            </a:r>
            <a:r>
              <a:rPr lang="pl-PL" sz="2000" dirty="0" smtClean="0">
                <a:latin typeface="Calibri" pitchFamily="34" charset="0"/>
              </a:rPr>
              <a:t> </a:t>
            </a:r>
            <a:r>
              <a:rPr lang="pl-PL" sz="2000" dirty="0" err="1" smtClean="0">
                <a:latin typeface="Calibri" pitchFamily="34" charset="0"/>
              </a:rPr>
              <a:t>low</a:t>
            </a:r>
            <a:r>
              <a:rPr lang="pl-PL" sz="2000" dirty="0" smtClean="0">
                <a:latin typeface="Calibri" pitchFamily="34" charset="0"/>
              </a:rPr>
              <a:t> Re, </a:t>
            </a:r>
            <a:r>
              <a:rPr lang="pl-PL" sz="2000" dirty="0" err="1" smtClean="0">
                <a:latin typeface="Calibri" pitchFamily="34" charset="0"/>
              </a:rPr>
              <a:t>in</a:t>
            </a:r>
            <a:r>
              <a:rPr lang="pl-PL"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a:t>
            </a:r>
            <a:r>
              <a:rPr lang="pl-PL" sz="2000" dirty="0" err="1" smtClean="0">
                <a:latin typeface="Calibri" pitchFamily="34" charset="0"/>
              </a:rPr>
              <a:t>laminar</a:t>
            </a:r>
            <a:r>
              <a:rPr lang="pl-PL" sz="2000" dirty="0" smtClean="0">
                <a:latin typeface="Calibri" pitchFamily="34" charset="0"/>
              </a:rPr>
              <a:t> </a:t>
            </a:r>
            <a:r>
              <a:rPr lang="pl-PL" sz="2000" dirty="0" err="1" smtClean="0">
                <a:latin typeface="Calibri" pitchFamily="34" charset="0"/>
              </a:rPr>
              <a:t>regime</a:t>
            </a:r>
            <a:r>
              <a:rPr lang="pl-PL" sz="2000" dirty="0" smtClean="0">
                <a:latin typeface="Calibri" pitchFamily="34" charset="0"/>
              </a:rPr>
              <a:t> </a:t>
            </a:r>
            <a:r>
              <a:rPr lang="pl-PL" sz="2000" dirty="0" err="1" smtClean="0">
                <a:latin typeface="Calibri" pitchFamily="34" charset="0"/>
              </a:rPr>
              <a:t>if</a:t>
            </a:r>
            <a:r>
              <a:rPr lang="pl-PL" sz="2000" dirty="0" smtClean="0">
                <a:latin typeface="Calibri" pitchFamily="34" charset="0"/>
              </a:rPr>
              <a:t> </a:t>
            </a:r>
            <a:r>
              <a:rPr lang="pl-PL" sz="2000" dirty="0" err="1" smtClean="0">
                <a:latin typeface="Calibri" pitchFamily="34" charset="0"/>
              </a:rPr>
              <a:t>possible</a:t>
            </a:r>
            <a:r>
              <a:rPr lang="pl-PL" sz="2000" dirty="0" smtClean="0">
                <a:latin typeface="Calibri" pitchFamily="34" charset="0"/>
              </a:rPr>
              <a:t>)</a:t>
            </a:r>
          </a:p>
          <a:p>
            <a:r>
              <a:rPr lang="pl-PL" sz="2000" dirty="0" err="1" smtClean="0">
                <a:latin typeface="Calibri" pitchFamily="34" charset="0"/>
              </a:rPr>
              <a:t>Hydraulic</a:t>
            </a:r>
            <a:r>
              <a:rPr lang="pl-PL" sz="2000" dirty="0" smtClean="0">
                <a:latin typeface="Calibri" pitchFamily="34" charset="0"/>
              </a:rPr>
              <a:t> test of </a:t>
            </a:r>
            <a:r>
              <a:rPr lang="pl-PL" sz="2000" dirty="0" err="1" smtClean="0">
                <a:latin typeface="Calibri" pitchFamily="34" charset="0"/>
              </a:rPr>
              <a:t>the</a:t>
            </a:r>
            <a:r>
              <a:rPr lang="pl-PL" sz="2000" dirty="0" smtClean="0">
                <a:latin typeface="Calibri" pitchFamily="34" charset="0"/>
              </a:rPr>
              <a:t> </a:t>
            </a:r>
            <a:r>
              <a:rPr lang="pl-PL" sz="2000" dirty="0" err="1" smtClean="0">
                <a:latin typeface="Calibri" pitchFamily="34" charset="0"/>
              </a:rPr>
              <a:t>Option</a:t>
            </a:r>
            <a:r>
              <a:rPr lang="pl-PL" sz="2000" dirty="0" smtClean="0">
                <a:latin typeface="Calibri" pitchFamily="34" charset="0"/>
              </a:rPr>
              <a:t> 3 </a:t>
            </a:r>
            <a:r>
              <a:rPr lang="pl-PL" sz="2000" dirty="0" err="1" smtClean="0">
                <a:latin typeface="Calibri" pitchFamily="34" charset="0"/>
              </a:rPr>
              <a:t>conductor</a:t>
            </a:r>
            <a:r>
              <a:rPr lang="pl-PL" sz="2000" dirty="0" smtClean="0">
                <a:latin typeface="Calibri" pitchFamily="34" charset="0"/>
              </a:rPr>
              <a:t> </a:t>
            </a:r>
            <a:r>
              <a:rPr lang="pl-PL" sz="2000" dirty="0" err="1" smtClean="0">
                <a:latin typeface="Calibri" pitchFamily="34" charset="0"/>
              </a:rPr>
              <a:t>provided</a:t>
            </a:r>
            <a:r>
              <a:rPr lang="pl-PL" sz="2000" dirty="0" smtClean="0">
                <a:latin typeface="Calibri" pitchFamily="34" charset="0"/>
              </a:rPr>
              <a:t> by KIT </a:t>
            </a:r>
            <a:r>
              <a:rPr lang="pl-PL" sz="2000" dirty="0" err="1" smtClean="0">
                <a:latin typeface="Calibri" pitchFamily="34" charset="0"/>
              </a:rPr>
              <a:t>at</a:t>
            </a:r>
            <a:r>
              <a:rPr lang="pl-PL" sz="2000" dirty="0" smtClean="0">
                <a:latin typeface="Calibri" pitchFamily="34" charset="0"/>
              </a:rPr>
              <a:t> </a:t>
            </a:r>
            <a:r>
              <a:rPr lang="pl-PL" sz="2000" dirty="0" err="1" smtClean="0">
                <a:latin typeface="Calibri" pitchFamily="34" charset="0"/>
              </a:rPr>
              <a:t>three</a:t>
            </a:r>
            <a:r>
              <a:rPr lang="pl-PL" sz="2000" dirty="0" smtClean="0">
                <a:latin typeface="Calibri" pitchFamily="34" charset="0"/>
              </a:rPr>
              <a:t> </a:t>
            </a:r>
            <a:r>
              <a:rPr lang="pl-PL" sz="2000" dirty="0" err="1" smtClean="0">
                <a:latin typeface="Calibri" pitchFamily="34" charset="0"/>
              </a:rPr>
              <a:t>different</a:t>
            </a:r>
            <a:r>
              <a:rPr lang="pl-PL" sz="2000" dirty="0" smtClean="0">
                <a:latin typeface="Calibri" pitchFamily="34" charset="0"/>
              </a:rPr>
              <a:t> </a:t>
            </a:r>
            <a:r>
              <a:rPr lang="pl-PL" sz="2000" dirty="0" err="1" smtClean="0">
                <a:latin typeface="Calibri" pitchFamily="34" charset="0"/>
              </a:rPr>
              <a:t>water</a:t>
            </a:r>
            <a:r>
              <a:rPr lang="pl-PL" sz="2000" dirty="0" smtClean="0">
                <a:latin typeface="Calibri" pitchFamily="34" charset="0"/>
              </a:rPr>
              <a:t> </a:t>
            </a:r>
            <a:r>
              <a:rPr lang="pl-PL" sz="2000" dirty="0" err="1" smtClean="0">
                <a:latin typeface="Calibri" pitchFamily="34" charset="0"/>
              </a:rPr>
              <a:t>temperatures</a:t>
            </a:r>
            <a:r>
              <a:rPr lang="pl-PL" sz="2000" dirty="0" smtClean="0">
                <a:latin typeface="Calibri" pitchFamily="34" charset="0"/>
              </a:rPr>
              <a:t> and </a:t>
            </a:r>
            <a:r>
              <a:rPr lang="pl-PL" sz="2000" dirty="0" err="1" smtClean="0">
                <a:latin typeface="Calibri" pitchFamily="34" charset="0"/>
              </a:rPr>
              <a:t>analysis</a:t>
            </a:r>
            <a:r>
              <a:rPr lang="pl-PL" sz="2000" dirty="0" smtClean="0">
                <a:latin typeface="Calibri" pitchFamily="34" charset="0"/>
              </a:rPr>
              <a:t> of </a:t>
            </a:r>
            <a:r>
              <a:rPr lang="pl-PL" sz="2000" dirty="0" err="1" smtClean="0">
                <a:latin typeface="Calibri" pitchFamily="34" charset="0"/>
              </a:rPr>
              <a:t>the</a:t>
            </a:r>
            <a:r>
              <a:rPr lang="pl-PL" sz="2000" dirty="0" smtClean="0">
                <a:latin typeface="Calibri" pitchFamily="34" charset="0"/>
              </a:rPr>
              <a:t> </a:t>
            </a:r>
            <a:r>
              <a:rPr lang="pl-PL" sz="2000" dirty="0" err="1" smtClean="0">
                <a:latin typeface="Calibri" pitchFamily="34" charset="0"/>
              </a:rPr>
              <a:t>results</a:t>
            </a:r>
            <a:endParaRPr lang="pl-PL" sz="2000" dirty="0" smtClean="0">
              <a:latin typeface="Calibri" pitchFamily="34" charset="0"/>
            </a:endParaRPr>
          </a:p>
          <a:p>
            <a:endParaRPr lang="en-US" sz="2000" dirty="0" smtClean="0">
              <a:latin typeface="Calibri" pitchFamily="34" charset="0"/>
            </a:endParaRPr>
          </a:p>
          <a:p>
            <a:endParaRPr lang="pl-PL" dirty="0"/>
          </a:p>
        </p:txBody>
      </p:sp>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35</a:t>
            </a:fld>
            <a:endParaRPr lang="en-US"/>
          </a:p>
        </p:txBody>
      </p:sp>
      <p:sp>
        <p:nvSpPr>
          <p:cNvPr id="5" name="Tytuł 1"/>
          <p:cNvSpPr>
            <a:spLocks noGrp="1"/>
          </p:cNvSpPr>
          <p:nvPr>
            <p:ph type="title"/>
          </p:nvPr>
        </p:nvSpPr>
        <p:spPr>
          <a:xfrm>
            <a:off x="1259632" y="-19844"/>
            <a:ext cx="7499350" cy="1144588"/>
          </a:xfrm>
        </p:spPr>
        <p:txBody>
          <a:bodyPr/>
          <a:lstStyle/>
          <a:p>
            <a:pPr>
              <a:defRPr/>
            </a:pPr>
            <a:r>
              <a:rPr lang="pl-PL" sz="2800" b="1" dirty="0" smtClean="0">
                <a:solidFill>
                  <a:srgbClr val="002060"/>
                </a:solidFill>
                <a:effectLst/>
                <a:latin typeface="Arial" pitchFamily="34" charset="0"/>
                <a:cs typeface="Arial" pitchFamily="34" charset="0"/>
              </a:rPr>
              <a:t>2020 </a:t>
            </a:r>
            <a:r>
              <a:rPr lang="pl-PL" sz="2800" b="1" dirty="0" err="1" smtClean="0">
                <a:solidFill>
                  <a:srgbClr val="002060"/>
                </a:solidFill>
                <a:effectLst/>
                <a:latin typeface="Arial" pitchFamily="34" charset="0"/>
                <a:cs typeface="Arial" pitchFamily="34" charset="0"/>
              </a:rPr>
              <a:t>proposal</a:t>
            </a:r>
            <a:endParaRPr lang="en-US" sz="2800" dirty="0">
              <a:solidFill>
                <a:srgbClr val="00206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4</a:t>
            </a:fld>
            <a:endParaRPr lang="en-US"/>
          </a:p>
        </p:txBody>
      </p:sp>
      <p:sp>
        <p:nvSpPr>
          <p:cNvPr id="5" name="Tytuł 1"/>
          <p:cNvSpPr>
            <a:spLocks noGrp="1"/>
          </p:cNvSpPr>
          <p:nvPr>
            <p:ph type="title"/>
          </p:nvPr>
        </p:nvSpPr>
        <p:spPr bwMode="auto">
          <a:xfrm>
            <a:off x="1116013" y="1989138"/>
            <a:ext cx="7499350" cy="1727200"/>
          </a:xfrm>
        </p:spPr>
        <p:txBody>
          <a:bodyPr vert="horz" wrap="square" lIns="91440" tIns="45720" rIns="91440" bIns="45720" numCol="1" anchorCtr="0" compatLnSpc="1">
            <a:prstTxWarp prst="textNoShape">
              <a:avLst/>
            </a:prstTxWarp>
            <a:normAutofit fontScale="90000"/>
          </a:bodyPr>
          <a:lstStyle/>
          <a:p>
            <a:pPr lvl="1" algn="ctr">
              <a:lnSpc>
                <a:spcPct val="150000"/>
              </a:lnSpc>
              <a:spcBef>
                <a:spcPts val="1200"/>
              </a:spcBef>
              <a:spcAft>
                <a:spcPts val="1200"/>
              </a:spcAft>
            </a:pPr>
            <a:r>
              <a:rPr lang="pl-PL" sz="3200" b="1" dirty="0" err="1" smtClean="0">
                <a:solidFill>
                  <a:srgbClr val="002060"/>
                </a:solidFill>
                <a:effectLst/>
              </a:rPr>
              <a:t>Summary</a:t>
            </a:r>
            <a:r>
              <a:rPr lang="pl-PL" sz="3200" b="1" dirty="0" smtClean="0">
                <a:solidFill>
                  <a:srgbClr val="002060"/>
                </a:solidFill>
                <a:effectLst/>
              </a:rPr>
              <a:t> of </a:t>
            </a:r>
            <a:r>
              <a:rPr lang="pl-PL" sz="3200" b="1" dirty="0" err="1" smtClean="0">
                <a:solidFill>
                  <a:srgbClr val="002060"/>
                </a:solidFill>
                <a:effectLst/>
              </a:rPr>
              <a:t>the</a:t>
            </a:r>
            <a:r>
              <a:rPr lang="pl-PL" sz="3200" b="1" dirty="0" smtClean="0">
                <a:solidFill>
                  <a:srgbClr val="002060"/>
                </a:solidFill>
                <a:effectLst/>
              </a:rPr>
              <a:t> </a:t>
            </a:r>
            <a:r>
              <a:rPr lang="pl-PL" sz="3200" b="1" dirty="0" err="1" smtClean="0">
                <a:solidFill>
                  <a:srgbClr val="002060"/>
                </a:solidFill>
                <a:effectLst/>
              </a:rPr>
              <a:t>modeling</a:t>
            </a:r>
            <a:r>
              <a:rPr lang="pl-PL" sz="3200" b="1" dirty="0" smtClean="0">
                <a:solidFill>
                  <a:srgbClr val="002060"/>
                </a:solidFill>
                <a:effectLst/>
              </a:rPr>
              <a:t> </a:t>
            </a:r>
            <a:r>
              <a:rPr lang="pl-PL" sz="3200" b="1" dirty="0" err="1" smtClean="0">
                <a:solidFill>
                  <a:srgbClr val="002060"/>
                </a:solidFill>
                <a:effectLst/>
              </a:rPr>
              <a:t>activities</a:t>
            </a:r>
            <a:r>
              <a:rPr lang="pl-PL" sz="3200" b="1" dirty="0" smtClean="0">
                <a:solidFill>
                  <a:srgbClr val="002060"/>
                </a:solidFill>
                <a:effectLst/>
              </a:rPr>
              <a:t/>
            </a:r>
            <a:br>
              <a:rPr lang="pl-PL" sz="3200" b="1" dirty="0" smtClean="0">
                <a:solidFill>
                  <a:srgbClr val="002060"/>
                </a:solidFill>
                <a:effectLst/>
              </a:rPr>
            </a:br>
            <a:r>
              <a:rPr lang="pl-PL" sz="2000" dirty="0" smtClean="0">
                <a:latin typeface="Arial" pitchFamily="34" charset="0"/>
                <a:cs typeface="Arial" pitchFamily="34" charset="0"/>
              </a:rPr>
              <a:t/>
            </a:r>
            <a:br>
              <a:rPr lang="pl-PL" sz="2000" dirty="0" smtClean="0">
                <a:latin typeface="Arial" pitchFamily="34" charset="0"/>
                <a:cs typeface="Arial" pitchFamily="34" charset="0"/>
              </a:rPr>
            </a:br>
            <a:endParaRPr lang="pl-PL" sz="3200" b="1" dirty="0" smtClean="0">
              <a:solidFill>
                <a:srgbClr val="002060"/>
              </a:solidFill>
              <a:effectLst/>
            </a:endParaRPr>
          </a:p>
        </p:txBody>
      </p:sp>
      <p:sp>
        <p:nvSpPr>
          <p:cNvPr id="6" name="Prostokąt 5"/>
          <p:cNvSpPr/>
          <p:nvPr/>
        </p:nvSpPr>
        <p:spPr>
          <a:xfrm>
            <a:off x="1259632" y="2924944"/>
            <a:ext cx="7416824" cy="750526"/>
          </a:xfrm>
          <a:prstGeom prst="rect">
            <a:avLst/>
          </a:prstGeom>
        </p:spPr>
        <p:txBody>
          <a:bodyPr wrap="square">
            <a:spAutoFit/>
          </a:bodyPr>
          <a:lstStyle/>
          <a:p>
            <a:pPr algn="ctr">
              <a:lnSpc>
                <a:spcPct val="110000"/>
              </a:lnSpc>
            </a:pPr>
            <a:r>
              <a:rPr lang="en-US" sz="2000" b="1" dirty="0" smtClean="0">
                <a:solidFill>
                  <a:srgbClr val="002060"/>
                </a:solidFill>
                <a:latin typeface="Calibri" pitchFamily="34" charset="0"/>
              </a:rPr>
              <a:t>Completion of the 2018 quench analysis of the </a:t>
            </a:r>
            <a:r>
              <a:rPr lang="pl-PL" sz="2000" b="1" dirty="0" smtClean="0">
                <a:solidFill>
                  <a:srgbClr val="002060"/>
                </a:solidFill>
                <a:latin typeface="Calibri" pitchFamily="34" charset="0"/>
              </a:rPr>
              <a:t>DEMO </a:t>
            </a:r>
            <a:r>
              <a:rPr lang="en-US" sz="2000" b="1" dirty="0" smtClean="0">
                <a:solidFill>
                  <a:srgbClr val="002060"/>
                </a:solidFill>
                <a:latin typeface="Calibri" pitchFamily="34" charset="0"/>
              </a:rPr>
              <a:t>CS1 module </a:t>
            </a:r>
            <a:r>
              <a:rPr lang="pl-PL" sz="2000" b="1" dirty="0" smtClean="0">
                <a:solidFill>
                  <a:srgbClr val="002060"/>
                </a:solidFill>
                <a:latin typeface="Calibri" pitchFamily="34" charset="0"/>
              </a:rPr>
              <a:t>          </a:t>
            </a:r>
            <a:r>
              <a:rPr lang="en-US" sz="2000" b="1" dirty="0" smtClean="0">
                <a:solidFill>
                  <a:srgbClr val="002060"/>
                </a:solidFill>
                <a:latin typeface="Calibri" pitchFamily="34" charset="0"/>
              </a:rPr>
              <a:t>(SPC design)</a:t>
            </a:r>
            <a:endParaRPr lang="pl-PL" sz="2000" b="1" dirty="0">
              <a:solidFill>
                <a:srgbClr val="00206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5</a:t>
            </a:fld>
            <a:endParaRPr lang="en-US"/>
          </a:p>
        </p:txBody>
      </p:sp>
      <p:sp>
        <p:nvSpPr>
          <p:cNvPr id="5" name="Prostokąt 4"/>
          <p:cNvSpPr/>
          <p:nvPr/>
        </p:nvSpPr>
        <p:spPr>
          <a:xfrm>
            <a:off x="1096604" y="188640"/>
            <a:ext cx="8047396" cy="492443"/>
          </a:xfrm>
          <a:prstGeom prst="rect">
            <a:avLst/>
          </a:prstGeom>
        </p:spPr>
        <p:txBody>
          <a:bodyPr wrap="none">
            <a:spAutoFit/>
          </a:bodyPr>
          <a:lstStyle/>
          <a:p>
            <a:pPr>
              <a:defRPr/>
            </a:pPr>
            <a:r>
              <a:rPr lang="pl-PL" sz="2600" b="1" dirty="0" err="1" smtClean="0">
                <a:solidFill>
                  <a:srgbClr val="002060"/>
                </a:solidFill>
                <a:latin typeface="+mn-lt"/>
              </a:rPr>
              <a:t>Maximum</a:t>
            </a:r>
            <a:r>
              <a:rPr lang="pl-PL" sz="2600" b="1" dirty="0" smtClean="0">
                <a:solidFill>
                  <a:srgbClr val="002060"/>
                </a:solidFill>
                <a:latin typeface="+mn-lt"/>
              </a:rPr>
              <a:t> hot spot </a:t>
            </a:r>
            <a:r>
              <a:rPr lang="pl-PL" sz="2600" b="1" dirty="0" err="1" smtClean="0">
                <a:solidFill>
                  <a:srgbClr val="002060"/>
                </a:solidFill>
                <a:latin typeface="+mn-lt"/>
              </a:rPr>
              <a:t>temperatures</a:t>
            </a:r>
            <a:r>
              <a:rPr lang="pl-PL" sz="2600" b="1" dirty="0" smtClean="0">
                <a:solidFill>
                  <a:srgbClr val="002060"/>
                </a:solidFill>
                <a:latin typeface="+mn-lt"/>
              </a:rPr>
              <a:t> </a:t>
            </a:r>
            <a:r>
              <a:rPr lang="pl-PL" sz="2600" b="1" dirty="0" err="1" smtClean="0">
                <a:solidFill>
                  <a:srgbClr val="002060"/>
                </a:solidFill>
                <a:latin typeface="+mn-lt"/>
              </a:rPr>
              <a:t>obtained</a:t>
            </a:r>
            <a:r>
              <a:rPr lang="pl-PL" sz="2600" b="1" dirty="0" smtClean="0">
                <a:solidFill>
                  <a:srgbClr val="002060"/>
                </a:solidFill>
                <a:latin typeface="+mn-lt"/>
              </a:rPr>
              <a:t> </a:t>
            </a:r>
            <a:r>
              <a:rPr lang="pl-PL" sz="2600" b="1" dirty="0" err="1" smtClean="0">
                <a:solidFill>
                  <a:srgbClr val="002060"/>
                </a:solidFill>
                <a:latin typeface="+mn-lt"/>
              </a:rPr>
              <a:t>in</a:t>
            </a:r>
            <a:r>
              <a:rPr lang="pl-PL" sz="2600" b="1" dirty="0" smtClean="0">
                <a:solidFill>
                  <a:srgbClr val="002060"/>
                </a:solidFill>
                <a:latin typeface="+mn-lt"/>
              </a:rPr>
              <a:t> 2018</a:t>
            </a:r>
            <a:endParaRPr lang="pl-PL" sz="2600" dirty="0">
              <a:solidFill>
                <a:srgbClr val="002060"/>
              </a:solidFill>
            </a:endParaRPr>
          </a:p>
        </p:txBody>
      </p:sp>
      <p:graphicFrame>
        <p:nvGraphicFramePr>
          <p:cNvPr id="9" name="Tabela 8"/>
          <p:cNvGraphicFramePr>
            <a:graphicFrameLocks noGrp="1"/>
          </p:cNvGraphicFramePr>
          <p:nvPr/>
        </p:nvGraphicFramePr>
        <p:xfrm>
          <a:off x="2606880" y="3616447"/>
          <a:ext cx="6285600" cy="2044192"/>
        </p:xfrm>
        <a:graphic>
          <a:graphicData uri="http://schemas.openxmlformats.org/drawingml/2006/table">
            <a:tbl>
              <a:tblPr firstRow="1" bandRow="1">
                <a:tableStyleId>{5C22544A-7EE6-4342-B048-85BDC9FD1C3A}</a:tableStyleId>
              </a:tblPr>
              <a:tblGrid>
                <a:gridCol w="698400"/>
                <a:gridCol w="698400"/>
                <a:gridCol w="698400"/>
                <a:gridCol w="698400"/>
                <a:gridCol w="698400"/>
                <a:gridCol w="698400"/>
                <a:gridCol w="698400"/>
                <a:gridCol w="698400"/>
                <a:gridCol w="698400"/>
              </a:tblGrid>
              <a:tr h="370840">
                <a:tc>
                  <a:txBody>
                    <a:bodyPr/>
                    <a:lstStyle/>
                    <a:p>
                      <a:pPr algn="ctr">
                        <a:lnSpc>
                          <a:spcPct val="115000"/>
                        </a:lnSpc>
                        <a:spcAft>
                          <a:spcPts val="0"/>
                        </a:spcAft>
                      </a:pPr>
                      <a:r>
                        <a:rPr lang="en-GB" sz="1600" dirty="0" smtClean="0">
                          <a:latin typeface="Calibri" pitchFamily="34" charset="0"/>
                          <a:ea typeface="Times New Roman"/>
                          <a:cs typeface="Times New Roman"/>
                        </a:rPr>
                        <a:t>L2  </a:t>
                      </a:r>
                      <a:r>
                        <a:rPr lang="en-GB" sz="1600" dirty="0">
                          <a:latin typeface="Calibri" pitchFamily="34" charset="0"/>
                          <a:ea typeface="Times New Roman"/>
                          <a:cs typeface="Times New Roman"/>
                        </a:rPr>
                        <a:t>Case A</a:t>
                      </a:r>
                      <a:endParaRPr lang="pl-PL" sz="1600" dirty="0">
                        <a:latin typeface="Calibri" pitchFamily="34" charset="0"/>
                        <a:ea typeface="Times New Roman"/>
                        <a:cs typeface="Times New Roman"/>
                      </a:endParaRPr>
                    </a:p>
                  </a:txBody>
                  <a:tcPr marL="68580" marR="68580" marT="0" marB="0"/>
                </a:tc>
                <a:tc>
                  <a:txBody>
                    <a:bodyPr/>
                    <a:lstStyle/>
                    <a:p>
                      <a:pPr algn="ctr">
                        <a:lnSpc>
                          <a:spcPct val="115000"/>
                        </a:lnSpc>
                        <a:spcAft>
                          <a:spcPts val="0"/>
                        </a:spcAft>
                      </a:pPr>
                      <a:r>
                        <a:rPr lang="en-GB" sz="1600" dirty="0" smtClean="0">
                          <a:latin typeface="Calibri" pitchFamily="34" charset="0"/>
                          <a:ea typeface="Times New Roman"/>
                          <a:cs typeface="Times New Roman"/>
                        </a:rPr>
                        <a:t>L2 Case </a:t>
                      </a:r>
                      <a:r>
                        <a:rPr lang="en-GB" sz="1600" dirty="0">
                          <a:latin typeface="Calibri" pitchFamily="34" charset="0"/>
                          <a:ea typeface="Times New Roman"/>
                          <a:cs typeface="Times New Roman"/>
                        </a:rPr>
                        <a:t>B</a:t>
                      </a:r>
                      <a:endParaRPr lang="pl-PL" sz="1600" dirty="0">
                        <a:latin typeface="Calibri" pitchFamily="34" charset="0"/>
                        <a:ea typeface="Times New Roman"/>
                        <a:cs typeface="Times New Roman"/>
                      </a:endParaRPr>
                    </a:p>
                  </a:txBody>
                  <a:tcPr marL="68580" marR="68580" marT="0" marB="0"/>
                </a:tc>
                <a:tc>
                  <a:txBody>
                    <a:bodyPr/>
                    <a:lstStyle/>
                    <a:p>
                      <a:pPr algn="ctr">
                        <a:lnSpc>
                          <a:spcPct val="115000"/>
                        </a:lnSpc>
                        <a:spcAft>
                          <a:spcPts val="0"/>
                        </a:spcAft>
                      </a:pPr>
                      <a:r>
                        <a:rPr lang="en-GB" sz="1600" dirty="0">
                          <a:latin typeface="Calibri" pitchFamily="34" charset="0"/>
                          <a:ea typeface="Times New Roman"/>
                          <a:cs typeface="Times New Roman"/>
                        </a:rPr>
                        <a:t>L2</a:t>
                      </a:r>
                      <a:endParaRPr lang="pl-PL" sz="1600" dirty="0">
                        <a:latin typeface="Calibri" pitchFamily="34" charset="0"/>
                        <a:ea typeface="Times New Roman"/>
                        <a:cs typeface="Times New Roman"/>
                      </a:endParaRPr>
                    </a:p>
                    <a:p>
                      <a:pPr algn="ctr">
                        <a:lnSpc>
                          <a:spcPct val="115000"/>
                        </a:lnSpc>
                        <a:spcAft>
                          <a:spcPts val="0"/>
                        </a:spcAft>
                      </a:pPr>
                      <a:r>
                        <a:rPr lang="en-GB" sz="1600" dirty="0">
                          <a:latin typeface="Calibri" pitchFamily="34" charset="0"/>
                          <a:ea typeface="Times New Roman"/>
                          <a:cs typeface="Times New Roman"/>
                        </a:rPr>
                        <a:t>Case C</a:t>
                      </a:r>
                      <a:endParaRPr lang="pl-PL" sz="1600" dirty="0">
                        <a:latin typeface="Calibri" pitchFamily="34" charset="0"/>
                        <a:ea typeface="Times New Roman"/>
                        <a:cs typeface="Times New Roman"/>
                      </a:endParaRPr>
                    </a:p>
                  </a:txBody>
                  <a:tcPr marL="68580" marR="68580" marT="0" marB="0"/>
                </a:tc>
                <a:tc>
                  <a:txBody>
                    <a:bodyPr/>
                    <a:lstStyle/>
                    <a:p>
                      <a:pPr algn="ctr">
                        <a:lnSpc>
                          <a:spcPct val="115000"/>
                        </a:lnSpc>
                        <a:spcAft>
                          <a:spcPts val="0"/>
                        </a:spcAft>
                      </a:pPr>
                      <a:r>
                        <a:rPr lang="en-GB" sz="1600" dirty="0">
                          <a:latin typeface="Calibri" pitchFamily="34" charset="0"/>
                          <a:ea typeface="Times New Roman"/>
                          <a:cs typeface="Times New Roman"/>
                        </a:rPr>
                        <a:t>L6 </a:t>
                      </a:r>
                      <a:r>
                        <a:rPr lang="en-GB" sz="1600" dirty="0" smtClean="0">
                          <a:latin typeface="Calibri" pitchFamily="34" charset="0"/>
                          <a:ea typeface="Times New Roman"/>
                          <a:cs typeface="Times New Roman"/>
                        </a:rPr>
                        <a:t>  </a:t>
                      </a:r>
                      <a:r>
                        <a:rPr lang="en-GB" sz="1600" dirty="0">
                          <a:latin typeface="Calibri" pitchFamily="34" charset="0"/>
                          <a:ea typeface="Times New Roman"/>
                          <a:cs typeface="Times New Roman"/>
                        </a:rPr>
                        <a:t>Case A</a:t>
                      </a:r>
                      <a:endParaRPr lang="pl-PL" sz="1600" dirty="0">
                        <a:latin typeface="Calibri" pitchFamily="34" charset="0"/>
                        <a:ea typeface="Times New Roman"/>
                        <a:cs typeface="Times New Roman"/>
                      </a:endParaRPr>
                    </a:p>
                  </a:txBody>
                  <a:tcPr marL="68580" marR="68580" marT="0" marB="0"/>
                </a:tc>
                <a:tc>
                  <a:txBody>
                    <a:bodyPr/>
                    <a:lstStyle/>
                    <a:p>
                      <a:pPr algn="ctr">
                        <a:lnSpc>
                          <a:spcPct val="115000"/>
                        </a:lnSpc>
                        <a:spcAft>
                          <a:spcPts val="0"/>
                        </a:spcAft>
                      </a:pPr>
                      <a:r>
                        <a:rPr lang="en-GB" sz="1600">
                          <a:latin typeface="Calibri" pitchFamily="34" charset="0"/>
                          <a:ea typeface="Times New Roman"/>
                          <a:cs typeface="Times New Roman"/>
                        </a:rPr>
                        <a:t>L6 Case B</a:t>
                      </a:r>
                      <a:endParaRPr lang="pl-PL" sz="1600">
                        <a:latin typeface="Calibri" pitchFamily="34" charset="0"/>
                        <a:ea typeface="Times New Roman"/>
                        <a:cs typeface="Times New Roman"/>
                      </a:endParaRPr>
                    </a:p>
                  </a:txBody>
                  <a:tcPr marL="68580" marR="68580" marT="0" marB="0"/>
                </a:tc>
                <a:tc>
                  <a:txBody>
                    <a:bodyPr/>
                    <a:lstStyle/>
                    <a:p>
                      <a:pPr algn="ctr">
                        <a:lnSpc>
                          <a:spcPct val="115000"/>
                        </a:lnSpc>
                        <a:spcAft>
                          <a:spcPts val="0"/>
                        </a:spcAft>
                      </a:pPr>
                      <a:r>
                        <a:rPr lang="en-GB" sz="1600">
                          <a:latin typeface="Calibri" pitchFamily="34" charset="0"/>
                          <a:ea typeface="Times New Roman"/>
                          <a:cs typeface="Times New Roman"/>
                        </a:rPr>
                        <a:t>L6 Case C</a:t>
                      </a:r>
                      <a:endParaRPr lang="pl-PL" sz="1600">
                        <a:latin typeface="Calibri" pitchFamily="34" charset="0"/>
                        <a:ea typeface="Times New Roman"/>
                        <a:cs typeface="Times New Roman"/>
                      </a:endParaRPr>
                    </a:p>
                  </a:txBody>
                  <a:tcPr marL="68580" marR="68580" marT="0" marB="0"/>
                </a:tc>
                <a:tc>
                  <a:txBody>
                    <a:bodyPr/>
                    <a:lstStyle/>
                    <a:p>
                      <a:pPr algn="ctr">
                        <a:lnSpc>
                          <a:spcPct val="115000"/>
                        </a:lnSpc>
                        <a:spcAft>
                          <a:spcPts val="0"/>
                        </a:spcAft>
                      </a:pPr>
                      <a:r>
                        <a:rPr lang="en-GB" sz="1600">
                          <a:latin typeface="Calibri" pitchFamily="34" charset="0"/>
                          <a:ea typeface="Times New Roman"/>
                          <a:cs typeface="Times New Roman"/>
                        </a:rPr>
                        <a:t>L16 Case A</a:t>
                      </a:r>
                      <a:endParaRPr lang="pl-PL" sz="1600">
                        <a:latin typeface="Calibri" pitchFamily="34" charset="0"/>
                        <a:ea typeface="Times New Roman"/>
                        <a:cs typeface="Times New Roman"/>
                      </a:endParaRPr>
                    </a:p>
                  </a:txBody>
                  <a:tcPr marL="68580" marR="68580" marT="0" marB="0"/>
                </a:tc>
                <a:tc>
                  <a:txBody>
                    <a:bodyPr/>
                    <a:lstStyle/>
                    <a:p>
                      <a:pPr algn="ctr">
                        <a:lnSpc>
                          <a:spcPct val="115000"/>
                        </a:lnSpc>
                        <a:spcAft>
                          <a:spcPts val="0"/>
                        </a:spcAft>
                      </a:pPr>
                      <a:r>
                        <a:rPr lang="en-GB" sz="1600">
                          <a:latin typeface="Calibri" pitchFamily="34" charset="0"/>
                          <a:ea typeface="Times New Roman"/>
                          <a:cs typeface="Times New Roman"/>
                        </a:rPr>
                        <a:t>L16 Case B</a:t>
                      </a:r>
                      <a:endParaRPr lang="pl-PL" sz="1600">
                        <a:latin typeface="Calibri" pitchFamily="34" charset="0"/>
                        <a:ea typeface="Times New Roman"/>
                        <a:cs typeface="Times New Roman"/>
                      </a:endParaRPr>
                    </a:p>
                  </a:txBody>
                  <a:tcPr marL="68580" marR="68580" marT="0" marB="0"/>
                </a:tc>
                <a:tc>
                  <a:txBody>
                    <a:bodyPr/>
                    <a:lstStyle/>
                    <a:p>
                      <a:pPr algn="ctr">
                        <a:lnSpc>
                          <a:spcPct val="115000"/>
                        </a:lnSpc>
                        <a:spcAft>
                          <a:spcPts val="0"/>
                        </a:spcAft>
                      </a:pPr>
                      <a:r>
                        <a:rPr lang="en-GB" sz="1600">
                          <a:latin typeface="Calibri" pitchFamily="34" charset="0"/>
                          <a:ea typeface="Times New Roman"/>
                          <a:cs typeface="Times New Roman"/>
                        </a:rPr>
                        <a:t>L16 Case C</a:t>
                      </a:r>
                      <a:endParaRPr lang="pl-PL" sz="1600">
                        <a:latin typeface="Calibri" pitchFamily="34" charset="0"/>
                        <a:ea typeface="Times New Roman"/>
                        <a:cs typeface="Times New Roman"/>
                      </a:endParaRPr>
                    </a:p>
                  </a:txBody>
                  <a:tcPr marL="68580" marR="68580" marT="0" marB="0"/>
                </a:tc>
              </a:tr>
              <a:tr h="370840">
                <a:tc>
                  <a:txBody>
                    <a:bodyPr/>
                    <a:lstStyle/>
                    <a:p>
                      <a:pPr algn="r">
                        <a:lnSpc>
                          <a:spcPct val="115000"/>
                        </a:lnSpc>
                        <a:spcBef>
                          <a:spcPts val="300"/>
                        </a:spcBef>
                        <a:spcAft>
                          <a:spcPts val="0"/>
                        </a:spcAft>
                      </a:pPr>
                      <a:r>
                        <a:rPr lang="en-GB" sz="1600" dirty="0">
                          <a:latin typeface="Calibri" pitchFamily="34" charset="0"/>
                          <a:ea typeface="Times New Roman"/>
                          <a:cs typeface="Times New Roman"/>
                        </a:rPr>
                        <a:t>27.4</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Bef>
                          <a:spcPts val="300"/>
                        </a:spcBef>
                        <a:spcAft>
                          <a:spcPts val="0"/>
                        </a:spcAft>
                      </a:pPr>
                      <a:r>
                        <a:rPr lang="en-GB" sz="1600">
                          <a:latin typeface="Calibri" pitchFamily="34" charset="0"/>
                          <a:ea typeface="Times New Roman"/>
                          <a:cs typeface="Times New Roman"/>
                        </a:rPr>
                        <a:t>27.4</a:t>
                      </a:r>
                      <a:endParaRPr lang="pl-PL" sz="1600">
                        <a:latin typeface="Calibri" pitchFamily="34" charset="0"/>
                        <a:ea typeface="Times New Roman"/>
                        <a:cs typeface="Times New Roman"/>
                      </a:endParaRPr>
                    </a:p>
                  </a:txBody>
                  <a:tcPr marL="68580" marR="68580" marT="0" marB="0"/>
                </a:tc>
                <a:tc>
                  <a:txBody>
                    <a:bodyPr/>
                    <a:lstStyle/>
                    <a:p>
                      <a:pPr algn="ctr">
                        <a:lnSpc>
                          <a:spcPct val="115000"/>
                        </a:lnSpc>
                        <a:spcAft>
                          <a:spcPts val="0"/>
                        </a:spcAft>
                      </a:pPr>
                      <a:r>
                        <a:rPr lang="en-GB" sz="1600">
                          <a:latin typeface="Calibri" pitchFamily="34" charset="0"/>
                          <a:ea typeface="Times New Roman"/>
                          <a:cs typeface="Times New Roman"/>
                        </a:rPr>
                        <a:t>-</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Bef>
                          <a:spcPts val="300"/>
                        </a:spcBef>
                        <a:spcAft>
                          <a:spcPts val="0"/>
                        </a:spcAft>
                      </a:pPr>
                      <a:r>
                        <a:rPr lang="en-GB" sz="1600" dirty="0">
                          <a:latin typeface="Calibri" pitchFamily="34" charset="0"/>
                          <a:ea typeface="Times New Roman"/>
                          <a:cs typeface="Times New Roman"/>
                        </a:rPr>
                        <a:t>13.2</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Bef>
                          <a:spcPts val="300"/>
                        </a:spcBef>
                        <a:spcAft>
                          <a:spcPts val="0"/>
                        </a:spcAft>
                      </a:pPr>
                      <a:r>
                        <a:rPr lang="en-GB" sz="1600" dirty="0">
                          <a:latin typeface="Calibri" pitchFamily="34" charset="0"/>
                          <a:ea typeface="Times New Roman"/>
                          <a:cs typeface="Times New Roman"/>
                        </a:rPr>
                        <a:t>13.2</a:t>
                      </a:r>
                      <a:endParaRPr lang="pl-PL" sz="1600" dirty="0">
                        <a:latin typeface="Calibri" pitchFamily="34" charset="0"/>
                        <a:ea typeface="Times New Roman"/>
                        <a:cs typeface="Times New Roman"/>
                      </a:endParaRPr>
                    </a:p>
                  </a:txBody>
                  <a:tcPr marL="68580" marR="68580" marT="0" marB="0"/>
                </a:tc>
                <a:tc>
                  <a:txBody>
                    <a:bodyPr/>
                    <a:lstStyle/>
                    <a:p>
                      <a:pPr algn="ctr">
                        <a:lnSpc>
                          <a:spcPct val="115000"/>
                        </a:lnSpc>
                        <a:spcAft>
                          <a:spcPts val="0"/>
                        </a:spcAft>
                      </a:pPr>
                      <a:r>
                        <a:rPr lang="en-GB" sz="1600" dirty="0">
                          <a:latin typeface="Calibri" pitchFamily="34" charset="0"/>
                          <a:ea typeface="Times New Roman"/>
                          <a:cs typeface="Times New Roman"/>
                        </a:rPr>
                        <a:t>-</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Bef>
                          <a:spcPts val="300"/>
                        </a:spcBef>
                        <a:spcAft>
                          <a:spcPts val="0"/>
                        </a:spcAft>
                      </a:pPr>
                      <a:r>
                        <a:rPr lang="en-GB" sz="1600" dirty="0">
                          <a:latin typeface="Calibri" pitchFamily="34" charset="0"/>
                          <a:ea typeface="Times New Roman"/>
                          <a:cs typeface="Times New Roman"/>
                        </a:rPr>
                        <a:t>1.5</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Bef>
                          <a:spcPts val="300"/>
                        </a:spcBef>
                        <a:spcAft>
                          <a:spcPts val="0"/>
                        </a:spcAft>
                      </a:pPr>
                      <a:r>
                        <a:rPr lang="en-GB" sz="1600">
                          <a:latin typeface="Calibri" pitchFamily="34" charset="0"/>
                          <a:ea typeface="Times New Roman"/>
                          <a:cs typeface="Times New Roman"/>
                        </a:rPr>
                        <a:t>1.5</a:t>
                      </a:r>
                      <a:endParaRPr lang="pl-PL" sz="1600">
                        <a:latin typeface="Calibri" pitchFamily="34" charset="0"/>
                        <a:ea typeface="Times New Roman"/>
                        <a:cs typeface="Times New Roman"/>
                      </a:endParaRPr>
                    </a:p>
                  </a:txBody>
                  <a:tcPr marL="68580" marR="68580" marT="0" marB="0"/>
                </a:tc>
                <a:tc>
                  <a:txBody>
                    <a:bodyPr/>
                    <a:lstStyle/>
                    <a:p>
                      <a:pPr algn="ctr">
                        <a:lnSpc>
                          <a:spcPct val="115000"/>
                        </a:lnSpc>
                        <a:spcAft>
                          <a:spcPts val="0"/>
                        </a:spcAft>
                      </a:pPr>
                      <a:r>
                        <a:rPr lang="en-GB" sz="1600">
                          <a:latin typeface="Calibri" pitchFamily="34" charset="0"/>
                          <a:ea typeface="Times New Roman"/>
                          <a:cs typeface="Times New Roman"/>
                        </a:rPr>
                        <a:t>-</a:t>
                      </a:r>
                      <a:endParaRPr lang="pl-PL" sz="1600">
                        <a:latin typeface="Calibri" pitchFamily="34" charset="0"/>
                        <a:ea typeface="Times New Roman"/>
                        <a:cs typeface="Times New Roman"/>
                      </a:endParaRPr>
                    </a:p>
                  </a:txBody>
                  <a:tcPr marL="68580" marR="68580" marT="0" marB="0"/>
                </a:tc>
              </a:tr>
              <a:tr h="370840">
                <a:tc>
                  <a:txBody>
                    <a:bodyPr/>
                    <a:lstStyle/>
                    <a:p>
                      <a:pPr algn="r">
                        <a:lnSpc>
                          <a:spcPct val="115000"/>
                        </a:lnSpc>
                        <a:spcAft>
                          <a:spcPts val="0"/>
                        </a:spcAft>
                      </a:pPr>
                      <a:r>
                        <a:rPr lang="en-GB" sz="1600" dirty="0">
                          <a:latin typeface="Calibri" pitchFamily="34" charset="0"/>
                          <a:ea typeface="Times New Roman"/>
                          <a:cs typeface="Times New Roman"/>
                        </a:rPr>
                        <a:t>6.21</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a:latin typeface="Calibri" pitchFamily="34" charset="0"/>
                          <a:ea typeface="Times New Roman"/>
                          <a:cs typeface="Times New Roman"/>
                        </a:rPr>
                        <a:t>6.28</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a:latin typeface="Calibri" pitchFamily="34" charset="0"/>
                          <a:ea typeface="Times New Roman"/>
                          <a:cs typeface="Times New Roman"/>
                        </a:rPr>
                        <a:t>6.28</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a:latin typeface="Calibri" pitchFamily="34" charset="0"/>
                          <a:ea typeface="Times New Roman"/>
                          <a:cs typeface="Times New Roman"/>
                        </a:rPr>
                        <a:t>2.67</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dirty="0">
                          <a:latin typeface="Calibri" pitchFamily="34" charset="0"/>
                          <a:ea typeface="Times New Roman"/>
                          <a:cs typeface="Times New Roman"/>
                        </a:rPr>
                        <a:t>2.68</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a:latin typeface="Calibri" pitchFamily="34" charset="0"/>
                          <a:ea typeface="Times New Roman"/>
                          <a:cs typeface="Times New Roman"/>
                        </a:rPr>
                        <a:t>2.68</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dirty="0">
                          <a:latin typeface="Calibri" pitchFamily="34" charset="0"/>
                          <a:ea typeface="Times New Roman"/>
                          <a:cs typeface="Times New Roman"/>
                        </a:rPr>
                        <a:t>6.20</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dirty="0">
                          <a:latin typeface="Calibri" pitchFamily="34" charset="0"/>
                          <a:ea typeface="Times New Roman"/>
                          <a:cs typeface="Times New Roman"/>
                        </a:rPr>
                        <a:t>6.28</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a:latin typeface="Calibri" pitchFamily="34" charset="0"/>
                          <a:ea typeface="Times New Roman"/>
                          <a:cs typeface="Times New Roman"/>
                        </a:rPr>
                        <a:t>6.28</a:t>
                      </a:r>
                      <a:endParaRPr lang="pl-PL" sz="1600">
                        <a:latin typeface="Calibri" pitchFamily="34" charset="0"/>
                        <a:ea typeface="Times New Roman"/>
                        <a:cs typeface="Times New Roman"/>
                      </a:endParaRPr>
                    </a:p>
                  </a:txBody>
                  <a:tcPr marL="68580" marR="68580" marT="0" marB="0"/>
                </a:tc>
              </a:tr>
              <a:tr h="370840">
                <a:tc>
                  <a:txBody>
                    <a:bodyPr/>
                    <a:lstStyle/>
                    <a:p>
                      <a:pPr algn="r">
                        <a:lnSpc>
                          <a:spcPct val="115000"/>
                        </a:lnSpc>
                        <a:spcAft>
                          <a:spcPts val="0"/>
                        </a:spcAft>
                      </a:pPr>
                      <a:r>
                        <a:rPr lang="en-GB" sz="1600">
                          <a:latin typeface="Calibri" pitchFamily="34" charset="0"/>
                          <a:ea typeface="Times New Roman"/>
                          <a:cs typeface="Times New Roman"/>
                        </a:rPr>
                        <a:t>62.7</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a:latin typeface="Calibri" pitchFamily="34" charset="0"/>
                          <a:ea typeface="Times New Roman"/>
                          <a:cs typeface="Times New Roman"/>
                        </a:rPr>
                        <a:t>67.2</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b="1">
                          <a:latin typeface="Calibri" pitchFamily="34" charset="0"/>
                          <a:ea typeface="Times New Roman"/>
                          <a:cs typeface="Times New Roman"/>
                        </a:rPr>
                        <a:t>70.8</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a:latin typeface="Calibri" pitchFamily="34" charset="0"/>
                          <a:ea typeface="Times New Roman"/>
                          <a:cs typeface="Times New Roman"/>
                        </a:rPr>
                        <a:t>75.6</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b="1" dirty="0">
                          <a:latin typeface="Calibri" pitchFamily="34" charset="0"/>
                          <a:ea typeface="Times New Roman"/>
                          <a:cs typeface="Times New Roman"/>
                        </a:rPr>
                        <a:t>79.5</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a:latin typeface="Calibri" pitchFamily="34" charset="0"/>
                          <a:ea typeface="Times New Roman"/>
                          <a:cs typeface="Times New Roman"/>
                        </a:rPr>
                        <a:t>77.0</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a:latin typeface="Calibri" pitchFamily="34" charset="0"/>
                          <a:ea typeface="Times New Roman"/>
                          <a:cs typeface="Times New Roman"/>
                        </a:rPr>
                        <a:t>61.2</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b="1" dirty="0">
                          <a:latin typeface="Calibri" pitchFamily="34" charset="0"/>
                          <a:ea typeface="Times New Roman"/>
                          <a:cs typeface="Times New Roman"/>
                        </a:rPr>
                        <a:t>67.8</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dirty="0">
                          <a:latin typeface="Calibri" pitchFamily="34" charset="0"/>
                          <a:ea typeface="Times New Roman"/>
                          <a:cs typeface="Times New Roman"/>
                        </a:rPr>
                        <a:t>66.1</a:t>
                      </a:r>
                      <a:endParaRPr lang="pl-PL" sz="1600" dirty="0">
                        <a:latin typeface="Calibri" pitchFamily="34" charset="0"/>
                        <a:ea typeface="Times New Roman"/>
                        <a:cs typeface="Times New Roman"/>
                      </a:endParaRPr>
                    </a:p>
                  </a:txBody>
                  <a:tcPr marL="68580" marR="68580" marT="0" marB="0"/>
                </a:tc>
              </a:tr>
              <a:tr h="370840">
                <a:tc>
                  <a:txBody>
                    <a:bodyPr/>
                    <a:lstStyle/>
                    <a:p>
                      <a:pPr algn="r">
                        <a:lnSpc>
                          <a:spcPct val="115000"/>
                        </a:lnSpc>
                        <a:spcAft>
                          <a:spcPts val="0"/>
                        </a:spcAft>
                      </a:pPr>
                      <a:r>
                        <a:rPr lang="en-GB" sz="1600">
                          <a:latin typeface="Calibri" pitchFamily="34" charset="0"/>
                          <a:ea typeface="Times New Roman"/>
                          <a:cs typeface="Times New Roman"/>
                        </a:rPr>
                        <a:t>105.5</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a:latin typeface="Calibri" pitchFamily="34" charset="0"/>
                          <a:ea typeface="Times New Roman"/>
                          <a:cs typeface="Times New Roman"/>
                        </a:rPr>
                        <a:t>102.1</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b="1">
                          <a:latin typeface="Calibri" pitchFamily="34" charset="0"/>
                          <a:ea typeface="Times New Roman"/>
                          <a:cs typeface="Times New Roman"/>
                        </a:rPr>
                        <a:t>113.4</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b="1" dirty="0">
                          <a:latin typeface="Calibri" pitchFamily="34" charset="0"/>
                          <a:ea typeface="Times New Roman"/>
                          <a:cs typeface="Times New Roman"/>
                        </a:rPr>
                        <a:t>177.4</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dirty="0">
                          <a:latin typeface="Calibri" pitchFamily="34" charset="0"/>
                          <a:ea typeface="Times New Roman"/>
                          <a:cs typeface="Times New Roman"/>
                        </a:rPr>
                        <a:t>175.1</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dirty="0">
                          <a:latin typeface="Calibri" pitchFamily="34" charset="0"/>
                          <a:ea typeface="Times New Roman"/>
                          <a:cs typeface="Times New Roman"/>
                        </a:rPr>
                        <a:t>167.6</a:t>
                      </a:r>
                      <a:endParaRPr lang="pl-PL" sz="1600" dirty="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a:latin typeface="Calibri" pitchFamily="34" charset="0"/>
                          <a:ea typeface="Times New Roman"/>
                          <a:cs typeface="Times New Roman"/>
                        </a:rPr>
                        <a:t>99.7</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b="1">
                          <a:latin typeface="Calibri" pitchFamily="34" charset="0"/>
                          <a:ea typeface="Times New Roman"/>
                          <a:cs typeface="Times New Roman"/>
                        </a:rPr>
                        <a:t>103.0</a:t>
                      </a:r>
                      <a:endParaRPr lang="pl-PL" sz="1600">
                        <a:latin typeface="Calibri" pitchFamily="34" charset="0"/>
                        <a:ea typeface="Times New Roman"/>
                        <a:cs typeface="Times New Roman"/>
                      </a:endParaRPr>
                    </a:p>
                  </a:txBody>
                  <a:tcPr marL="68580" marR="68580" marT="0" marB="0"/>
                </a:tc>
                <a:tc>
                  <a:txBody>
                    <a:bodyPr/>
                    <a:lstStyle/>
                    <a:p>
                      <a:pPr algn="r">
                        <a:lnSpc>
                          <a:spcPct val="115000"/>
                        </a:lnSpc>
                        <a:spcAft>
                          <a:spcPts val="0"/>
                        </a:spcAft>
                      </a:pPr>
                      <a:r>
                        <a:rPr lang="en-GB" sz="1600" dirty="0">
                          <a:latin typeface="Calibri" pitchFamily="34" charset="0"/>
                          <a:ea typeface="Times New Roman"/>
                          <a:cs typeface="Times New Roman"/>
                        </a:rPr>
                        <a:t>99.1</a:t>
                      </a:r>
                      <a:endParaRPr lang="pl-PL" sz="1600" dirty="0">
                        <a:latin typeface="Calibri" pitchFamily="34" charset="0"/>
                        <a:ea typeface="Times New Roman"/>
                        <a:cs typeface="Times New Roman"/>
                      </a:endParaRPr>
                    </a:p>
                  </a:txBody>
                  <a:tcPr marL="68580" marR="68580" marT="0" marB="0"/>
                </a:tc>
              </a:tr>
            </a:tbl>
          </a:graphicData>
        </a:graphic>
      </p:graphicFrame>
      <p:sp>
        <p:nvSpPr>
          <p:cNvPr id="11" name="pole tekstowe 10"/>
          <p:cNvSpPr txBox="1"/>
          <p:nvPr/>
        </p:nvSpPr>
        <p:spPr>
          <a:xfrm>
            <a:off x="6228184" y="836712"/>
            <a:ext cx="2880320" cy="2816156"/>
          </a:xfrm>
          <a:prstGeom prst="rect">
            <a:avLst/>
          </a:prstGeom>
          <a:noFill/>
        </p:spPr>
        <p:txBody>
          <a:bodyPr wrap="square" rtlCol="0">
            <a:spAutoFit/>
          </a:bodyPr>
          <a:lstStyle/>
          <a:p>
            <a:pPr marL="180000" lvl="0" indent="-180000">
              <a:spcAft>
                <a:spcPts val="600"/>
              </a:spcAft>
              <a:buClr>
                <a:schemeClr val="accent1">
                  <a:lumMod val="60000"/>
                  <a:lumOff val="40000"/>
                </a:schemeClr>
              </a:buClr>
              <a:buSzPct val="117000"/>
              <a:buFont typeface="Arial" pitchFamily="34" charset="0"/>
              <a:buChar char="•"/>
            </a:pPr>
            <a:r>
              <a:rPr lang="en-US" b="1" dirty="0" smtClean="0">
                <a:latin typeface="Calibri" pitchFamily="34" charset="0"/>
              </a:rPr>
              <a:t>Case A </a:t>
            </a:r>
            <a:r>
              <a:rPr lang="pl-PL" dirty="0" err="1" smtClean="0">
                <a:latin typeface="Calibri" pitchFamily="34" charset="0"/>
              </a:rPr>
              <a:t>with</a:t>
            </a:r>
            <a:r>
              <a:rPr lang="pl-PL" dirty="0" smtClean="0">
                <a:latin typeface="Calibri" pitchFamily="34" charset="0"/>
              </a:rPr>
              <a:t> </a:t>
            </a:r>
            <a:r>
              <a:rPr lang="en-US" dirty="0" smtClean="0">
                <a:latin typeface="Calibri" pitchFamily="34" charset="0"/>
              </a:rPr>
              <a:t>both AC losses </a:t>
            </a:r>
            <a:r>
              <a:rPr lang="pl-PL" dirty="0" err="1" smtClean="0">
                <a:latin typeface="Calibri" pitchFamily="34" charset="0"/>
              </a:rPr>
              <a:t>during</a:t>
            </a:r>
            <a:r>
              <a:rPr lang="pl-PL" dirty="0" smtClean="0">
                <a:latin typeface="Calibri" pitchFamily="34" charset="0"/>
              </a:rPr>
              <a:t>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fast</a:t>
            </a:r>
            <a:r>
              <a:rPr lang="pl-PL" dirty="0" smtClean="0">
                <a:latin typeface="Calibri" pitchFamily="34" charset="0"/>
              </a:rPr>
              <a:t> </a:t>
            </a:r>
            <a:r>
              <a:rPr lang="pl-PL" dirty="0" err="1" smtClean="0">
                <a:latin typeface="Calibri" pitchFamily="34" charset="0"/>
              </a:rPr>
              <a:t>discharge</a:t>
            </a:r>
            <a:r>
              <a:rPr lang="pl-PL" dirty="0" smtClean="0">
                <a:latin typeface="Calibri" pitchFamily="34" charset="0"/>
              </a:rPr>
              <a:t> </a:t>
            </a:r>
            <a:r>
              <a:rPr lang="en-US" dirty="0" smtClean="0">
                <a:latin typeface="Calibri" pitchFamily="34" charset="0"/>
              </a:rPr>
              <a:t>and IT</a:t>
            </a:r>
            <a:r>
              <a:rPr lang="pl-PL" dirty="0" smtClean="0">
                <a:latin typeface="Calibri" pitchFamily="34" charset="0"/>
              </a:rPr>
              <a:t> </a:t>
            </a:r>
            <a:r>
              <a:rPr lang="pl-PL" dirty="0" err="1" smtClean="0">
                <a:latin typeface="Calibri" pitchFamily="34" charset="0"/>
              </a:rPr>
              <a:t>heat</a:t>
            </a:r>
            <a:r>
              <a:rPr lang="pl-PL" dirty="0" smtClean="0">
                <a:latin typeface="Calibri" pitchFamily="34" charset="0"/>
              </a:rPr>
              <a:t> transfer </a:t>
            </a:r>
            <a:r>
              <a:rPr lang="pl-PL" dirty="0" err="1" smtClean="0">
                <a:latin typeface="Calibri" pitchFamily="34" charset="0"/>
              </a:rPr>
              <a:t>taken</a:t>
            </a:r>
            <a:r>
              <a:rPr lang="pl-PL" dirty="0" smtClean="0">
                <a:latin typeface="Calibri" pitchFamily="34" charset="0"/>
              </a:rPr>
              <a:t> </a:t>
            </a:r>
            <a:r>
              <a:rPr lang="pl-PL" dirty="0" err="1" smtClean="0">
                <a:latin typeface="Calibri" pitchFamily="34" charset="0"/>
              </a:rPr>
              <a:t>into</a:t>
            </a:r>
            <a:r>
              <a:rPr lang="pl-PL" dirty="0" smtClean="0">
                <a:latin typeface="Calibri" pitchFamily="34" charset="0"/>
              </a:rPr>
              <a:t> </a:t>
            </a:r>
            <a:r>
              <a:rPr lang="pl-PL" dirty="0" err="1" smtClean="0">
                <a:latin typeface="Calibri" pitchFamily="34" charset="0"/>
              </a:rPr>
              <a:t>account</a:t>
            </a:r>
            <a:r>
              <a:rPr lang="en-US" dirty="0" smtClean="0">
                <a:latin typeface="Calibri" pitchFamily="34" charset="0"/>
              </a:rPr>
              <a:t> </a:t>
            </a:r>
            <a:endParaRPr lang="pl-PL" dirty="0" smtClean="0">
              <a:latin typeface="Calibri" pitchFamily="34" charset="0"/>
            </a:endParaRPr>
          </a:p>
          <a:p>
            <a:pPr marL="180000" lvl="0" indent="-180000">
              <a:spcAft>
                <a:spcPts val="600"/>
              </a:spcAft>
              <a:buClr>
                <a:schemeClr val="accent1">
                  <a:lumMod val="60000"/>
                  <a:lumOff val="40000"/>
                </a:schemeClr>
              </a:buClr>
              <a:buSzPct val="117000"/>
              <a:buFont typeface="Arial" pitchFamily="34" charset="0"/>
              <a:buChar char="•"/>
            </a:pPr>
            <a:r>
              <a:rPr lang="en-US" b="1" dirty="0" smtClean="0">
                <a:latin typeface="Calibri" pitchFamily="34" charset="0"/>
              </a:rPr>
              <a:t>Case B </a:t>
            </a:r>
            <a:r>
              <a:rPr lang="en-US" dirty="0" smtClean="0">
                <a:latin typeface="Calibri" pitchFamily="34" charset="0"/>
              </a:rPr>
              <a:t>with AC losses and </a:t>
            </a:r>
            <a:r>
              <a:rPr lang="pl-PL" dirty="0" smtClean="0">
                <a:latin typeface="Calibri" pitchFamily="34" charset="0"/>
              </a:rPr>
              <a:t>no</a:t>
            </a:r>
            <a:r>
              <a:rPr lang="en-US" dirty="0" smtClean="0">
                <a:latin typeface="Calibri" pitchFamily="34" charset="0"/>
              </a:rPr>
              <a:t> IT</a:t>
            </a:r>
            <a:endParaRPr lang="pl-PL" dirty="0" smtClean="0">
              <a:latin typeface="Calibri" pitchFamily="34" charset="0"/>
            </a:endParaRPr>
          </a:p>
          <a:p>
            <a:pPr marL="180000" lvl="0" indent="-180000">
              <a:spcAft>
                <a:spcPts val="600"/>
              </a:spcAft>
              <a:buClr>
                <a:schemeClr val="accent1">
                  <a:lumMod val="60000"/>
                  <a:lumOff val="40000"/>
                </a:schemeClr>
              </a:buClr>
              <a:buSzPct val="117000"/>
              <a:buFont typeface="Arial" pitchFamily="34" charset="0"/>
              <a:buChar char="•"/>
            </a:pPr>
            <a:r>
              <a:rPr lang="en-US" b="1" dirty="0" smtClean="0">
                <a:latin typeface="Calibri" pitchFamily="34" charset="0"/>
              </a:rPr>
              <a:t>Case C </a:t>
            </a:r>
            <a:r>
              <a:rPr lang="en-US" dirty="0" smtClean="0">
                <a:latin typeface="Calibri" pitchFamily="34" charset="0"/>
              </a:rPr>
              <a:t>with no AC losses and no IT</a:t>
            </a:r>
            <a:endParaRPr lang="pl-PL" dirty="0" smtClean="0">
              <a:latin typeface="Calibri" pitchFamily="34" charset="0"/>
            </a:endParaRPr>
          </a:p>
          <a:p>
            <a:endParaRPr lang="pl-PL" dirty="0"/>
          </a:p>
        </p:txBody>
      </p:sp>
      <p:graphicFrame>
        <p:nvGraphicFramePr>
          <p:cNvPr id="12" name="Tabela 11"/>
          <p:cNvGraphicFramePr>
            <a:graphicFrameLocks noGrp="1"/>
          </p:cNvGraphicFramePr>
          <p:nvPr/>
        </p:nvGraphicFramePr>
        <p:xfrm>
          <a:off x="1166720" y="3616447"/>
          <a:ext cx="1463824" cy="2044801"/>
        </p:xfrm>
        <a:graphic>
          <a:graphicData uri="http://schemas.openxmlformats.org/drawingml/2006/table">
            <a:tbl>
              <a:tblPr firstRow="1" bandRow="1">
                <a:tableStyleId>{5C22544A-7EE6-4342-B048-85BDC9FD1C3A}</a:tableStyleId>
              </a:tblPr>
              <a:tblGrid>
                <a:gridCol w="1463824"/>
              </a:tblGrid>
              <a:tr h="579869">
                <a:tc>
                  <a:txBody>
                    <a:bodyPr/>
                    <a:lstStyle/>
                    <a:p>
                      <a:endParaRPr lang="pl-PL" sz="3200" dirty="0">
                        <a:latin typeface="Calibri" pitchFamily="34" charset="0"/>
                      </a:endParaRPr>
                    </a:p>
                  </a:txBody>
                  <a:tcPr/>
                </a:tc>
              </a:tr>
              <a:tr h="366233">
                <a:tc>
                  <a:txBody>
                    <a:bodyPr/>
                    <a:lstStyle/>
                    <a:p>
                      <a:pPr>
                        <a:lnSpc>
                          <a:spcPct val="115000"/>
                        </a:lnSpc>
                        <a:spcAft>
                          <a:spcPts val="0"/>
                        </a:spcAft>
                      </a:pPr>
                      <a:r>
                        <a:rPr lang="pl-PL" sz="1800" i="0" dirty="0" smtClean="0">
                          <a:latin typeface="Calibri" pitchFamily="34" charset="0"/>
                          <a:ea typeface="Times New Roman"/>
                          <a:cs typeface="Times New Roman"/>
                        </a:rPr>
                        <a:t>             (W/m)</a:t>
                      </a:r>
                      <a:endParaRPr lang="pl-PL" sz="1800" i="0" dirty="0">
                        <a:latin typeface="Calibri" pitchFamily="34" charset="0"/>
                        <a:ea typeface="Times New Roman"/>
                        <a:cs typeface="Times New Roman"/>
                      </a:endParaRPr>
                    </a:p>
                  </a:txBody>
                  <a:tcPr marL="68580" marR="68580" marT="0" marB="0"/>
                </a:tc>
              </a:tr>
              <a:tr h="366233">
                <a:tc>
                  <a:txBody>
                    <a:bodyPr/>
                    <a:lstStyle/>
                    <a:p>
                      <a:pPr>
                        <a:lnSpc>
                          <a:spcPct val="115000"/>
                        </a:lnSpc>
                        <a:spcAft>
                          <a:spcPts val="0"/>
                        </a:spcAft>
                      </a:pPr>
                      <a:r>
                        <a:rPr lang="en-GB" sz="1800" i="1" dirty="0" err="1">
                          <a:latin typeface="Calibri" pitchFamily="34" charset="0"/>
                          <a:ea typeface="Times New Roman"/>
                          <a:cs typeface="Times New Roman"/>
                        </a:rPr>
                        <a:t>t</a:t>
                      </a:r>
                      <a:r>
                        <a:rPr lang="en-GB" sz="1800" i="1" baseline="-25000" dirty="0" err="1">
                          <a:latin typeface="Calibri" pitchFamily="34" charset="0"/>
                          <a:ea typeface="Times New Roman"/>
                          <a:cs typeface="Times New Roman"/>
                        </a:rPr>
                        <a:t>dump</a:t>
                      </a:r>
                      <a:r>
                        <a:rPr lang="en-GB" sz="1800" dirty="0">
                          <a:latin typeface="Calibri" pitchFamily="34" charset="0"/>
                          <a:ea typeface="Times New Roman"/>
                          <a:cs typeface="Times New Roman"/>
                        </a:rPr>
                        <a:t> (s)</a:t>
                      </a:r>
                      <a:endParaRPr lang="pl-PL" sz="1800" dirty="0">
                        <a:latin typeface="Calibri" pitchFamily="34" charset="0"/>
                        <a:ea typeface="Times New Roman"/>
                        <a:cs typeface="Times New Roman"/>
                      </a:endParaRPr>
                    </a:p>
                  </a:txBody>
                  <a:tcPr marL="68580" marR="68580" marT="0" marB="0"/>
                </a:tc>
              </a:tr>
              <a:tr h="366233">
                <a:tc>
                  <a:txBody>
                    <a:bodyPr/>
                    <a:lstStyle/>
                    <a:p>
                      <a:pPr>
                        <a:lnSpc>
                          <a:spcPct val="115000"/>
                        </a:lnSpc>
                        <a:spcAft>
                          <a:spcPts val="0"/>
                        </a:spcAft>
                      </a:pPr>
                      <a:r>
                        <a:rPr lang="en-GB" sz="1800" i="1" dirty="0" err="1">
                          <a:latin typeface="Calibri" pitchFamily="34" charset="0"/>
                          <a:ea typeface="Times New Roman"/>
                          <a:cs typeface="Times New Roman"/>
                        </a:rPr>
                        <a:t>T</a:t>
                      </a:r>
                      <a:r>
                        <a:rPr lang="en-GB" sz="1800" i="1" baseline="-25000" dirty="0" err="1">
                          <a:latin typeface="Calibri" pitchFamily="34" charset="0"/>
                          <a:ea typeface="Times New Roman"/>
                          <a:cs typeface="Times New Roman"/>
                        </a:rPr>
                        <a:t>jacket</a:t>
                      </a:r>
                      <a:r>
                        <a:rPr lang="en-GB" sz="1800" i="1" baseline="-25000" dirty="0">
                          <a:latin typeface="Calibri" pitchFamily="34" charset="0"/>
                          <a:ea typeface="Times New Roman"/>
                          <a:cs typeface="Times New Roman"/>
                        </a:rPr>
                        <a:t> max</a:t>
                      </a:r>
                      <a:r>
                        <a:rPr lang="en-GB" sz="1800" baseline="-25000" dirty="0">
                          <a:latin typeface="Calibri" pitchFamily="34" charset="0"/>
                          <a:ea typeface="Times New Roman"/>
                          <a:cs typeface="Times New Roman"/>
                        </a:rPr>
                        <a:t> </a:t>
                      </a:r>
                      <a:r>
                        <a:rPr lang="en-GB" sz="1800" dirty="0">
                          <a:latin typeface="Calibri" pitchFamily="34" charset="0"/>
                          <a:ea typeface="Times New Roman"/>
                          <a:cs typeface="Times New Roman"/>
                        </a:rPr>
                        <a:t>(K)</a:t>
                      </a:r>
                      <a:endParaRPr lang="pl-PL" sz="1800" dirty="0">
                        <a:latin typeface="Calibri" pitchFamily="34" charset="0"/>
                        <a:ea typeface="Times New Roman"/>
                        <a:cs typeface="Times New Roman"/>
                      </a:endParaRPr>
                    </a:p>
                  </a:txBody>
                  <a:tcPr marL="68580" marR="68580" marT="0" marB="0"/>
                </a:tc>
              </a:tr>
              <a:tr h="366233">
                <a:tc>
                  <a:txBody>
                    <a:bodyPr/>
                    <a:lstStyle/>
                    <a:p>
                      <a:pPr>
                        <a:lnSpc>
                          <a:spcPct val="115000"/>
                        </a:lnSpc>
                        <a:spcAft>
                          <a:spcPts val="0"/>
                        </a:spcAft>
                      </a:pPr>
                      <a:r>
                        <a:rPr lang="en-GB" sz="1800" i="1" dirty="0" err="1">
                          <a:latin typeface="Calibri" pitchFamily="34" charset="0"/>
                          <a:ea typeface="Times New Roman"/>
                          <a:cs typeface="Times New Roman"/>
                        </a:rPr>
                        <a:t>T</a:t>
                      </a:r>
                      <a:r>
                        <a:rPr lang="en-GB" sz="1800" i="1" baseline="-25000" dirty="0" err="1">
                          <a:latin typeface="Calibri" pitchFamily="34" charset="0"/>
                          <a:ea typeface="Times New Roman"/>
                          <a:cs typeface="Times New Roman"/>
                        </a:rPr>
                        <a:t>strands</a:t>
                      </a:r>
                      <a:r>
                        <a:rPr lang="en-GB" sz="1800" i="1" baseline="-25000" dirty="0">
                          <a:latin typeface="Calibri" pitchFamily="34" charset="0"/>
                          <a:ea typeface="Times New Roman"/>
                          <a:cs typeface="Times New Roman"/>
                        </a:rPr>
                        <a:t> max</a:t>
                      </a:r>
                      <a:r>
                        <a:rPr lang="en-GB" sz="1800" baseline="-25000" dirty="0">
                          <a:latin typeface="Calibri" pitchFamily="34" charset="0"/>
                          <a:ea typeface="Times New Roman"/>
                          <a:cs typeface="Times New Roman"/>
                        </a:rPr>
                        <a:t> </a:t>
                      </a:r>
                      <a:r>
                        <a:rPr lang="en-GB" sz="1800" dirty="0">
                          <a:latin typeface="Calibri" pitchFamily="34" charset="0"/>
                          <a:ea typeface="Times New Roman"/>
                          <a:cs typeface="Times New Roman"/>
                        </a:rPr>
                        <a:t>(K)</a:t>
                      </a:r>
                      <a:endParaRPr lang="pl-PL" sz="1800" dirty="0">
                        <a:latin typeface="Calibri" pitchFamily="34" charset="0"/>
                        <a:ea typeface="Times New Roman"/>
                        <a:cs typeface="Times New Roman"/>
                      </a:endParaRPr>
                    </a:p>
                  </a:txBody>
                  <a:tcPr marL="68580" marR="68580" marT="0" marB="0"/>
                </a:tc>
              </a:tr>
            </a:tbl>
          </a:graphicData>
        </a:graphic>
      </p:graphicFrame>
      <p:sp>
        <p:nvSpPr>
          <p:cNvPr id="4710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47106" name="Object 2"/>
          <p:cNvGraphicFramePr>
            <a:graphicFrameLocks noChangeAspect="1"/>
          </p:cNvGraphicFramePr>
          <p:nvPr/>
        </p:nvGraphicFramePr>
        <p:xfrm>
          <a:off x="1166720" y="4192511"/>
          <a:ext cx="709613" cy="363538"/>
        </p:xfrm>
        <a:graphic>
          <a:graphicData uri="http://schemas.openxmlformats.org/presentationml/2006/ole">
            <p:oleObj spid="_x0000_s47106" name="Equation" r:id="rId4" imgW="406224" imgH="241195" progId="Equation.DSMT4">
              <p:embed/>
            </p:oleObj>
          </a:graphicData>
        </a:graphic>
      </p:graphicFrame>
      <p:pic>
        <p:nvPicPr>
          <p:cNvPr id="14" name="Obraz 13" descr="T hot spot.tif"/>
          <p:cNvPicPr>
            <a:picLocks noChangeAspect="1"/>
          </p:cNvPicPr>
          <p:nvPr/>
        </p:nvPicPr>
        <p:blipFill>
          <a:blip r:embed="rId5" cstate="print"/>
          <a:stretch>
            <a:fillRect/>
          </a:stretch>
        </p:blipFill>
        <p:spPr>
          <a:xfrm>
            <a:off x="1115616" y="908720"/>
            <a:ext cx="5073904" cy="2570480"/>
          </a:xfrm>
          <a:prstGeom prst="rect">
            <a:avLst/>
          </a:prstGeom>
        </p:spPr>
      </p:pic>
      <p:sp>
        <p:nvSpPr>
          <p:cNvPr id="15" name="pole tekstowe 14"/>
          <p:cNvSpPr txBox="1"/>
          <p:nvPr/>
        </p:nvSpPr>
        <p:spPr>
          <a:xfrm>
            <a:off x="1403648" y="5805264"/>
            <a:ext cx="7344816" cy="923330"/>
          </a:xfrm>
          <a:prstGeom prst="rect">
            <a:avLst/>
          </a:prstGeom>
          <a:noFill/>
        </p:spPr>
        <p:txBody>
          <a:bodyPr wrap="square" rtlCol="0">
            <a:spAutoFit/>
          </a:bodyPr>
          <a:lstStyle/>
          <a:p>
            <a:r>
              <a:rPr lang="pl-PL" b="1" dirty="0" err="1" smtClean="0">
                <a:solidFill>
                  <a:srgbClr val="0000FF"/>
                </a:solidFill>
                <a:latin typeface="Calibri" pitchFamily="34" charset="0"/>
              </a:rPr>
              <a:t>Different</a:t>
            </a:r>
            <a:r>
              <a:rPr lang="pl-PL" b="1" dirty="0" smtClean="0">
                <a:solidFill>
                  <a:srgbClr val="0000FF"/>
                </a:solidFill>
                <a:latin typeface="Calibri" pitchFamily="34" charset="0"/>
              </a:rPr>
              <a:t> </a:t>
            </a:r>
            <a:r>
              <a:rPr lang="pl-PL" b="1" dirty="0" err="1" smtClean="0">
                <a:solidFill>
                  <a:srgbClr val="0000FF"/>
                </a:solidFill>
                <a:latin typeface="Calibri" pitchFamily="34" charset="0"/>
              </a:rPr>
              <a:t>layers</a:t>
            </a:r>
            <a:r>
              <a:rPr lang="pl-PL" b="1" dirty="0" smtClean="0">
                <a:solidFill>
                  <a:srgbClr val="0000FF"/>
                </a:solidFill>
                <a:latin typeface="Calibri" pitchFamily="34" charset="0"/>
              </a:rPr>
              <a:t> </a:t>
            </a:r>
            <a:r>
              <a:rPr lang="pl-PL" b="1" dirty="0" err="1" smtClean="0">
                <a:solidFill>
                  <a:srgbClr val="0000FF"/>
                </a:solidFill>
                <a:latin typeface="Calibri" pitchFamily="34" charset="0"/>
              </a:rPr>
              <a:t>exhibit</a:t>
            </a:r>
            <a:r>
              <a:rPr lang="pl-PL" b="1" dirty="0" smtClean="0">
                <a:solidFill>
                  <a:srgbClr val="0000FF"/>
                </a:solidFill>
                <a:latin typeface="Calibri" pitchFamily="34" charset="0"/>
              </a:rPr>
              <a:t> </a:t>
            </a:r>
            <a:r>
              <a:rPr lang="pl-PL" b="1" dirty="0" err="1" smtClean="0">
                <a:solidFill>
                  <a:srgbClr val="0000FF"/>
                </a:solidFill>
                <a:latin typeface="Calibri" pitchFamily="34" charset="0"/>
              </a:rPr>
              <a:t>quite</a:t>
            </a:r>
            <a:r>
              <a:rPr lang="pl-PL" b="1" dirty="0" smtClean="0">
                <a:solidFill>
                  <a:srgbClr val="0000FF"/>
                </a:solidFill>
                <a:latin typeface="Calibri" pitchFamily="34" charset="0"/>
              </a:rPr>
              <a:t> </a:t>
            </a:r>
            <a:r>
              <a:rPr lang="pl-PL" b="1" dirty="0" err="1" smtClean="0">
                <a:solidFill>
                  <a:srgbClr val="0000FF"/>
                </a:solidFill>
                <a:latin typeface="Calibri" pitchFamily="34" charset="0"/>
              </a:rPr>
              <a:t>different</a:t>
            </a:r>
            <a:r>
              <a:rPr lang="pl-PL" b="1" dirty="0" smtClean="0">
                <a:solidFill>
                  <a:srgbClr val="0000FF"/>
                </a:solidFill>
                <a:latin typeface="Calibri" pitchFamily="34" charset="0"/>
              </a:rPr>
              <a:t> </a:t>
            </a:r>
            <a:r>
              <a:rPr lang="pl-PL" b="1" dirty="0" err="1" smtClean="0">
                <a:solidFill>
                  <a:srgbClr val="0000FF"/>
                </a:solidFill>
                <a:latin typeface="Calibri" pitchFamily="34" charset="0"/>
              </a:rPr>
              <a:t>behaviour</a:t>
            </a:r>
            <a:r>
              <a:rPr lang="pl-PL" b="1" dirty="0" smtClean="0">
                <a:solidFill>
                  <a:srgbClr val="0000FF"/>
                </a:solidFill>
                <a:latin typeface="Calibri" pitchFamily="34" charset="0"/>
              </a:rPr>
              <a:t> </a:t>
            </a:r>
            <a:r>
              <a:rPr lang="pl-PL" dirty="0" smtClean="0">
                <a:latin typeface="Calibri" pitchFamily="34" charset="0"/>
              </a:rPr>
              <a:t>– </a:t>
            </a:r>
            <a:r>
              <a:rPr lang="pl-PL" dirty="0" err="1" smtClean="0">
                <a:latin typeface="Calibri" pitchFamily="34" charset="0"/>
              </a:rPr>
              <a:t>taking</a:t>
            </a:r>
            <a:r>
              <a:rPr lang="pl-PL" dirty="0" smtClean="0">
                <a:latin typeface="Calibri" pitchFamily="34" charset="0"/>
              </a:rPr>
              <a:t> </a:t>
            </a:r>
            <a:r>
              <a:rPr lang="pl-PL" dirty="0" err="1" smtClean="0">
                <a:latin typeface="Calibri" pitchFamily="34" charset="0"/>
              </a:rPr>
              <a:t>into</a:t>
            </a:r>
            <a:r>
              <a:rPr lang="pl-PL" dirty="0" smtClean="0">
                <a:latin typeface="Calibri" pitchFamily="34" charset="0"/>
              </a:rPr>
              <a:t> </a:t>
            </a:r>
            <a:r>
              <a:rPr lang="pl-PL" dirty="0" err="1" smtClean="0">
                <a:latin typeface="Calibri" pitchFamily="34" charset="0"/>
              </a:rPr>
              <a:t>account</a:t>
            </a:r>
            <a:r>
              <a:rPr lang="pl-PL" dirty="0" smtClean="0">
                <a:latin typeface="Calibri" pitchFamily="34" charset="0"/>
              </a:rPr>
              <a:t> IT </a:t>
            </a:r>
            <a:r>
              <a:rPr lang="pl-PL" dirty="0" err="1" smtClean="0">
                <a:latin typeface="Calibri" pitchFamily="34" charset="0"/>
              </a:rPr>
              <a:t>heat</a:t>
            </a:r>
            <a:r>
              <a:rPr lang="pl-PL" dirty="0" smtClean="0">
                <a:latin typeface="Calibri" pitchFamily="34" charset="0"/>
              </a:rPr>
              <a:t> transfer </a:t>
            </a:r>
            <a:r>
              <a:rPr lang="pl-PL" dirty="0" err="1" smtClean="0">
                <a:latin typeface="Calibri" pitchFamily="34" charset="0"/>
              </a:rPr>
              <a:t>or</a:t>
            </a:r>
            <a:r>
              <a:rPr lang="pl-PL" dirty="0" smtClean="0">
                <a:latin typeface="Calibri" pitchFamily="34" charset="0"/>
              </a:rPr>
              <a:t> AC </a:t>
            </a:r>
            <a:r>
              <a:rPr lang="pl-PL" dirty="0" err="1" smtClean="0">
                <a:latin typeface="Calibri" pitchFamily="34" charset="0"/>
              </a:rPr>
              <a:t>losses</a:t>
            </a:r>
            <a:r>
              <a:rPr lang="pl-PL" dirty="0" smtClean="0">
                <a:latin typeface="Calibri" pitchFamily="34" charset="0"/>
              </a:rPr>
              <a:t> </a:t>
            </a:r>
            <a:r>
              <a:rPr lang="pl-PL" dirty="0" err="1" smtClean="0">
                <a:latin typeface="Calibri" pitchFamily="34" charset="0"/>
              </a:rPr>
              <a:t>during</a:t>
            </a:r>
            <a:r>
              <a:rPr lang="pl-PL" dirty="0" smtClean="0">
                <a:latin typeface="Calibri" pitchFamily="34" charset="0"/>
              </a:rPr>
              <a:t>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current</a:t>
            </a:r>
            <a:r>
              <a:rPr lang="pl-PL" dirty="0" smtClean="0">
                <a:latin typeface="Calibri" pitchFamily="34" charset="0"/>
              </a:rPr>
              <a:t> </a:t>
            </a:r>
            <a:r>
              <a:rPr lang="pl-PL" dirty="0" err="1" smtClean="0">
                <a:latin typeface="Calibri" pitchFamily="34" charset="0"/>
              </a:rPr>
              <a:t>dump</a:t>
            </a:r>
            <a:r>
              <a:rPr lang="pl-PL" dirty="0" smtClean="0">
                <a:latin typeface="Calibri" pitchFamily="34" charset="0"/>
              </a:rPr>
              <a:t> </a:t>
            </a:r>
            <a:r>
              <a:rPr lang="pl-PL" dirty="0" err="1" smtClean="0">
                <a:latin typeface="Calibri" pitchFamily="34" charset="0"/>
              </a:rPr>
              <a:t>may</a:t>
            </a:r>
            <a:r>
              <a:rPr lang="pl-PL" dirty="0" smtClean="0">
                <a:latin typeface="Calibri" pitchFamily="34" charset="0"/>
              </a:rPr>
              <a:t> </a:t>
            </a:r>
            <a:r>
              <a:rPr lang="pl-PL" dirty="0" err="1" smtClean="0">
                <a:latin typeface="Calibri" pitchFamily="34" charset="0"/>
              </a:rPr>
              <a:t>lead</a:t>
            </a:r>
            <a:r>
              <a:rPr lang="pl-PL" dirty="0" smtClean="0">
                <a:latin typeface="Calibri" pitchFamily="34" charset="0"/>
              </a:rPr>
              <a:t> </a:t>
            </a:r>
            <a:r>
              <a:rPr lang="pl-PL" dirty="0" err="1" smtClean="0">
                <a:latin typeface="Calibri" pitchFamily="34" charset="0"/>
              </a:rPr>
              <a:t>either</a:t>
            </a:r>
            <a:r>
              <a:rPr lang="pl-PL" dirty="0" smtClean="0">
                <a:latin typeface="Calibri" pitchFamily="34" charset="0"/>
              </a:rPr>
              <a:t> to </a:t>
            </a:r>
            <a:r>
              <a:rPr lang="pl-PL" dirty="0" err="1" smtClean="0">
                <a:latin typeface="Calibri" pitchFamily="34" charset="0"/>
              </a:rPr>
              <a:t>decreasing</a:t>
            </a:r>
            <a:r>
              <a:rPr lang="pl-PL" dirty="0" smtClean="0">
                <a:latin typeface="Calibri" pitchFamily="34" charset="0"/>
              </a:rPr>
              <a:t> </a:t>
            </a:r>
            <a:r>
              <a:rPr lang="pl-PL" dirty="0" err="1" smtClean="0">
                <a:latin typeface="Calibri" pitchFamily="34" charset="0"/>
              </a:rPr>
              <a:t>or</a:t>
            </a:r>
            <a:r>
              <a:rPr lang="pl-PL" dirty="0" smtClean="0">
                <a:latin typeface="Calibri" pitchFamily="34" charset="0"/>
              </a:rPr>
              <a:t> </a:t>
            </a:r>
            <a:r>
              <a:rPr lang="pl-PL" dirty="0" err="1" smtClean="0">
                <a:latin typeface="Calibri" pitchFamily="34" charset="0"/>
              </a:rPr>
              <a:t>increasing</a:t>
            </a:r>
            <a:r>
              <a:rPr lang="pl-PL" dirty="0" smtClean="0">
                <a:latin typeface="Calibri" pitchFamily="34" charset="0"/>
              </a:rPr>
              <a:t> of </a:t>
            </a:r>
            <a:r>
              <a:rPr lang="pl-PL" dirty="0" err="1" smtClean="0">
                <a:latin typeface="Calibri" pitchFamily="34" charset="0"/>
              </a:rPr>
              <a:t>the</a:t>
            </a:r>
            <a:r>
              <a:rPr lang="pl-PL" dirty="0" smtClean="0">
                <a:latin typeface="Calibri" pitchFamily="34" charset="0"/>
              </a:rPr>
              <a:t> </a:t>
            </a:r>
            <a:r>
              <a:rPr lang="pl-PL" dirty="0" err="1" smtClean="0">
                <a:latin typeface="Calibri" pitchFamily="34" charset="0"/>
              </a:rPr>
              <a:t>maximum</a:t>
            </a:r>
            <a:r>
              <a:rPr lang="pl-PL" dirty="0" smtClean="0">
                <a:latin typeface="Calibri" pitchFamily="34" charset="0"/>
              </a:rPr>
              <a:t> hot spot </a:t>
            </a:r>
            <a:r>
              <a:rPr lang="pl-PL" dirty="0" err="1" smtClean="0">
                <a:latin typeface="Calibri" pitchFamily="34" charset="0"/>
              </a:rPr>
              <a:t>temperature</a:t>
            </a:r>
            <a:r>
              <a:rPr lang="pl-PL" dirty="0" smtClean="0">
                <a:latin typeface="Calibri" pitchFamily="34" charset="0"/>
              </a:rPr>
              <a:t>.</a:t>
            </a:r>
            <a:endParaRPr lang="pl-PL" dirty="0">
              <a:latin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07C2243A-2F24-4385-8C05-6106A7C9E766}" type="slidenum">
              <a:rPr lang="en-US" smtClean="0"/>
              <a:pPr>
                <a:defRPr/>
              </a:pPr>
              <a:t>6</a:t>
            </a:fld>
            <a:endParaRPr lang="en-US"/>
          </a:p>
        </p:txBody>
      </p:sp>
      <p:sp>
        <p:nvSpPr>
          <p:cNvPr id="5" name="Prostokąt 4"/>
          <p:cNvSpPr/>
          <p:nvPr/>
        </p:nvSpPr>
        <p:spPr>
          <a:xfrm>
            <a:off x="1096604" y="44624"/>
            <a:ext cx="7795876" cy="892552"/>
          </a:xfrm>
          <a:prstGeom prst="rect">
            <a:avLst/>
          </a:prstGeom>
        </p:spPr>
        <p:txBody>
          <a:bodyPr wrap="square">
            <a:spAutoFit/>
          </a:bodyPr>
          <a:lstStyle/>
          <a:p>
            <a:pPr>
              <a:defRPr/>
            </a:pPr>
            <a:r>
              <a:rPr lang="pl-PL" sz="2600" b="1" dirty="0" err="1" smtClean="0">
                <a:solidFill>
                  <a:srgbClr val="002060"/>
                </a:solidFill>
                <a:latin typeface="Calibri" pitchFamily="34" charset="0"/>
              </a:rPr>
              <a:t>Outcomes</a:t>
            </a:r>
            <a:r>
              <a:rPr lang="pl-PL" sz="2600" b="1" dirty="0" smtClean="0">
                <a:solidFill>
                  <a:srgbClr val="002060"/>
                </a:solidFill>
                <a:latin typeface="Calibri" pitchFamily="34" charset="0"/>
              </a:rPr>
              <a:t>: </a:t>
            </a:r>
            <a:r>
              <a:rPr lang="pl-PL" sz="2600" b="1" dirty="0" err="1" smtClean="0">
                <a:solidFill>
                  <a:srgbClr val="002060"/>
                </a:solidFill>
                <a:latin typeface="Calibri" pitchFamily="34" charset="0"/>
              </a:rPr>
              <a:t>thermal-hydraulic</a:t>
            </a:r>
            <a:r>
              <a:rPr lang="pl-PL" sz="2600" b="1" dirty="0" smtClean="0">
                <a:solidFill>
                  <a:srgbClr val="002060"/>
                </a:solidFill>
                <a:latin typeface="Calibri" pitchFamily="34" charset="0"/>
              </a:rPr>
              <a:t> </a:t>
            </a:r>
            <a:r>
              <a:rPr lang="pl-PL" sz="2600" b="1" dirty="0" err="1" smtClean="0">
                <a:solidFill>
                  <a:srgbClr val="002060"/>
                </a:solidFill>
                <a:latin typeface="Calibri" pitchFamily="34" charset="0"/>
              </a:rPr>
              <a:t>phenomena</a:t>
            </a:r>
            <a:r>
              <a:rPr lang="pl-PL" sz="2600" b="1" dirty="0" smtClean="0">
                <a:solidFill>
                  <a:srgbClr val="002060"/>
                </a:solidFill>
                <a:latin typeface="Calibri" pitchFamily="34" charset="0"/>
              </a:rPr>
              <a:t> </a:t>
            </a:r>
            <a:r>
              <a:rPr lang="pl-PL" sz="2600" b="1" dirty="0" err="1" smtClean="0">
                <a:solidFill>
                  <a:srgbClr val="002060"/>
                </a:solidFill>
                <a:latin typeface="Calibri" pitchFamily="34" charset="0"/>
              </a:rPr>
              <a:t>affecting</a:t>
            </a:r>
            <a:r>
              <a:rPr lang="pl-PL" sz="2600" b="1" dirty="0" smtClean="0">
                <a:solidFill>
                  <a:srgbClr val="002060"/>
                </a:solidFill>
                <a:latin typeface="Calibri" pitchFamily="34" charset="0"/>
              </a:rPr>
              <a:t> </a:t>
            </a:r>
            <a:r>
              <a:rPr lang="pl-PL" sz="2600" b="1" dirty="0" err="1" smtClean="0">
                <a:solidFill>
                  <a:srgbClr val="002060"/>
                </a:solidFill>
                <a:latin typeface="Calibri" pitchFamily="34" charset="0"/>
              </a:rPr>
              <a:t>the</a:t>
            </a:r>
            <a:r>
              <a:rPr lang="pl-PL" sz="2600" b="1" dirty="0" smtClean="0">
                <a:solidFill>
                  <a:srgbClr val="002060"/>
                </a:solidFill>
                <a:latin typeface="Calibri" pitchFamily="34" charset="0"/>
              </a:rPr>
              <a:t> </a:t>
            </a:r>
            <a:r>
              <a:rPr lang="pl-PL" sz="2600" b="1" dirty="0" err="1" smtClean="0">
                <a:solidFill>
                  <a:srgbClr val="002060"/>
                </a:solidFill>
                <a:latin typeface="Calibri" pitchFamily="34" charset="0"/>
              </a:rPr>
              <a:t>value</a:t>
            </a:r>
            <a:r>
              <a:rPr lang="pl-PL" sz="2600" b="1" dirty="0" smtClean="0">
                <a:solidFill>
                  <a:srgbClr val="002060"/>
                </a:solidFill>
                <a:latin typeface="Calibri" pitchFamily="34" charset="0"/>
              </a:rPr>
              <a:t> of </a:t>
            </a:r>
            <a:r>
              <a:rPr lang="pl-PL" sz="2600" b="1" dirty="0" err="1" smtClean="0">
                <a:solidFill>
                  <a:srgbClr val="002060"/>
                </a:solidFill>
                <a:latin typeface="Calibri" pitchFamily="34" charset="0"/>
              </a:rPr>
              <a:t>the</a:t>
            </a:r>
            <a:r>
              <a:rPr lang="pl-PL" sz="2600" b="1" dirty="0" smtClean="0">
                <a:solidFill>
                  <a:srgbClr val="002060"/>
                </a:solidFill>
                <a:latin typeface="Calibri" pitchFamily="34" charset="0"/>
              </a:rPr>
              <a:t> hot spot </a:t>
            </a:r>
            <a:r>
              <a:rPr lang="pl-PL" sz="2600" b="1" dirty="0" err="1" smtClean="0">
                <a:solidFill>
                  <a:srgbClr val="002060"/>
                </a:solidFill>
                <a:latin typeface="Calibri" pitchFamily="34" charset="0"/>
              </a:rPr>
              <a:t>temperature</a:t>
            </a:r>
            <a:endParaRPr lang="pl-PL" sz="2600" dirty="0">
              <a:solidFill>
                <a:srgbClr val="002060"/>
              </a:solidFill>
              <a:latin typeface="Calibri" pitchFamily="34" charset="0"/>
            </a:endParaRPr>
          </a:p>
        </p:txBody>
      </p:sp>
      <p:sp>
        <p:nvSpPr>
          <p:cNvPr id="7" name="Symbol zastępczy zawartości 2"/>
          <p:cNvSpPr>
            <a:spLocks noGrp="1"/>
          </p:cNvSpPr>
          <p:nvPr>
            <p:ph idx="1"/>
          </p:nvPr>
        </p:nvSpPr>
        <p:spPr>
          <a:xfrm>
            <a:off x="971600" y="908720"/>
            <a:ext cx="8208912" cy="4800600"/>
          </a:xfrm>
        </p:spPr>
        <p:txBody>
          <a:bodyPr/>
          <a:lstStyle/>
          <a:p>
            <a:pPr marL="0" indent="0">
              <a:buNone/>
            </a:pPr>
            <a:r>
              <a:rPr lang="pl-PL" sz="1800" dirty="0" err="1" smtClean="0">
                <a:latin typeface="Calibri" pitchFamily="34" charset="0"/>
              </a:rPr>
              <a:t>After</a:t>
            </a:r>
            <a:r>
              <a:rPr lang="pl-PL" sz="1800" dirty="0" smtClean="0">
                <a:latin typeface="Calibri" pitchFamily="34" charset="0"/>
              </a:rPr>
              <a:t> </a:t>
            </a:r>
            <a:r>
              <a:rPr lang="pl-PL" sz="1800" dirty="0" err="1" smtClean="0">
                <a:latin typeface="Calibri" pitchFamily="34" charset="0"/>
              </a:rPr>
              <a:t>studying</a:t>
            </a:r>
            <a:r>
              <a:rPr lang="pl-PL" sz="1800" dirty="0" smtClean="0">
                <a:latin typeface="Calibri" pitchFamily="34" charset="0"/>
              </a:rPr>
              <a:t> </a:t>
            </a:r>
            <a:r>
              <a:rPr lang="pl-PL" sz="1800" dirty="0" err="1" smtClean="0">
                <a:latin typeface="Calibri" pitchFamily="34" charset="0"/>
              </a:rPr>
              <a:t>evolution</a:t>
            </a:r>
            <a:r>
              <a:rPr lang="pl-PL" sz="1800" dirty="0" smtClean="0">
                <a:latin typeface="Calibri" pitchFamily="34" charset="0"/>
              </a:rPr>
              <a:t> of </a:t>
            </a:r>
            <a:r>
              <a:rPr lang="pl-PL" sz="1800" dirty="0" err="1" smtClean="0">
                <a:latin typeface="Calibri" pitchFamily="34" charset="0"/>
              </a:rPr>
              <a:t>the</a:t>
            </a:r>
            <a:r>
              <a:rPr lang="pl-PL" sz="1800" dirty="0" smtClean="0">
                <a:latin typeface="Calibri" pitchFamily="34" charset="0"/>
              </a:rPr>
              <a:t> </a:t>
            </a:r>
            <a:r>
              <a:rPr lang="pl-PL" sz="1800" dirty="0" err="1" smtClean="0">
                <a:latin typeface="Calibri" pitchFamily="34" charset="0"/>
              </a:rPr>
              <a:t>temperature</a:t>
            </a:r>
            <a:r>
              <a:rPr lang="pl-PL" sz="1800" dirty="0" smtClean="0">
                <a:latin typeface="Calibri" pitchFamily="34" charset="0"/>
              </a:rPr>
              <a:t>, </a:t>
            </a:r>
            <a:r>
              <a:rPr lang="pl-PL" sz="1800" dirty="0" err="1" smtClean="0">
                <a:latin typeface="Calibri" pitchFamily="34" charset="0"/>
              </a:rPr>
              <a:t>pressure</a:t>
            </a:r>
            <a:r>
              <a:rPr lang="pl-PL" sz="1800" dirty="0" smtClean="0">
                <a:latin typeface="Calibri" pitchFamily="34" charset="0"/>
              </a:rPr>
              <a:t> and mass </a:t>
            </a:r>
            <a:r>
              <a:rPr lang="pl-PL" sz="1800" dirty="0" err="1" smtClean="0">
                <a:latin typeface="Calibri" pitchFamily="34" charset="0"/>
              </a:rPr>
              <a:t>flow</a:t>
            </a:r>
            <a:r>
              <a:rPr lang="pl-PL" sz="1800" dirty="0" smtClean="0">
                <a:latin typeface="Calibri" pitchFamily="34" charset="0"/>
              </a:rPr>
              <a:t> </a:t>
            </a:r>
            <a:r>
              <a:rPr lang="pl-PL" sz="1800" dirty="0" err="1" smtClean="0">
                <a:latin typeface="Calibri" pitchFamily="34" charset="0"/>
              </a:rPr>
              <a:t>rate</a:t>
            </a:r>
            <a:r>
              <a:rPr lang="pl-PL" sz="1800" dirty="0" smtClean="0">
                <a:latin typeface="Calibri" pitchFamily="34" charset="0"/>
              </a:rPr>
              <a:t> </a:t>
            </a:r>
            <a:r>
              <a:rPr lang="pl-PL" sz="1800" dirty="0" err="1" smtClean="0">
                <a:latin typeface="Calibri" pitchFamily="34" charset="0"/>
              </a:rPr>
              <a:t>profiles</a:t>
            </a:r>
            <a:r>
              <a:rPr lang="pl-PL" sz="1800" dirty="0" smtClean="0">
                <a:latin typeface="Calibri" pitchFamily="34" charset="0"/>
              </a:rPr>
              <a:t> </a:t>
            </a:r>
            <a:r>
              <a:rPr lang="pl-PL" sz="1800" dirty="0" err="1" smtClean="0">
                <a:latin typeface="Calibri" pitchFamily="34" charset="0"/>
              </a:rPr>
              <a:t>during</a:t>
            </a:r>
            <a:r>
              <a:rPr lang="pl-PL" sz="1800" dirty="0" smtClean="0">
                <a:latin typeface="Calibri" pitchFamily="34" charset="0"/>
              </a:rPr>
              <a:t> </a:t>
            </a:r>
            <a:r>
              <a:rPr lang="pl-PL" sz="1800" dirty="0" err="1" smtClean="0">
                <a:latin typeface="Calibri" pitchFamily="34" charset="0"/>
              </a:rPr>
              <a:t>quench</a:t>
            </a:r>
            <a:r>
              <a:rPr lang="pl-PL" sz="1800" dirty="0" smtClean="0">
                <a:latin typeface="Calibri" pitchFamily="34" charset="0"/>
              </a:rPr>
              <a:t> we </a:t>
            </a:r>
            <a:r>
              <a:rPr lang="pl-PL" sz="1800" dirty="0" err="1" smtClean="0">
                <a:latin typeface="Calibri" pitchFamily="34" charset="0"/>
              </a:rPr>
              <a:t>identified</a:t>
            </a:r>
            <a:r>
              <a:rPr lang="pl-PL" sz="1800" dirty="0" smtClean="0">
                <a:latin typeface="Calibri" pitchFamily="34" charset="0"/>
              </a:rPr>
              <a:t> </a:t>
            </a:r>
            <a:r>
              <a:rPr lang="pl-PL" sz="1800" dirty="0" err="1" smtClean="0">
                <a:latin typeface="Calibri" pitchFamily="34" charset="0"/>
              </a:rPr>
              <a:t>several</a:t>
            </a:r>
            <a:r>
              <a:rPr lang="pl-PL" sz="1800" dirty="0" smtClean="0">
                <a:latin typeface="Calibri" pitchFamily="34" charset="0"/>
              </a:rPr>
              <a:t> </a:t>
            </a:r>
            <a:r>
              <a:rPr lang="pl-PL" sz="1800" dirty="0" err="1" smtClean="0">
                <a:latin typeface="Calibri" pitchFamily="34" charset="0"/>
              </a:rPr>
              <a:t>thermal-hydraulic</a:t>
            </a:r>
            <a:r>
              <a:rPr lang="pl-PL" sz="1800" dirty="0" smtClean="0">
                <a:latin typeface="Calibri" pitchFamily="34" charset="0"/>
              </a:rPr>
              <a:t> </a:t>
            </a:r>
            <a:r>
              <a:rPr lang="pl-PL" sz="1800" dirty="0" err="1" smtClean="0">
                <a:latin typeface="Calibri" pitchFamily="34" charset="0"/>
              </a:rPr>
              <a:t>phenomena</a:t>
            </a:r>
            <a:r>
              <a:rPr lang="pl-PL" sz="1800" dirty="0" smtClean="0">
                <a:latin typeface="Calibri" pitchFamily="34" charset="0"/>
              </a:rPr>
              <a:t> </a:t>
            </a:r>
            <a:r>
              <a:rPr lang="pl-PL" sz="1800" dirty="0" err="1" smtClean="0">
                <a:latin typeface="Calibri" pitchFamily="34" charset="0"/>
              </a:rPr>
              <a:t>affecting</a:t>
            </a:r>
            <a:r>
              <a:rPr lang="pl-PL" sz="1800" dirty="0" smtClean="0">
                <a:latin typeface="Calibri" pitchFamily="34" charset="0"/>
              </a:rPr>
              <a:t> </a:t>
            </a:r>
            <a:r>
              <a:rPr lang="pl-PL" sz="1800" dirty="0" err="1" smtClean="0">
                <a:latin typeface="Calibri" pitchFamily="34" charset="0"/>
              </a:rPr>
              <a:t>the</a:t>
            </a:r>
            <a:r>
              <a:rPr lang="pl-PL" sz="1800" dirty="0" smtClean="0">
                <a:latin typeface="Calibri" pitchFamily="34" charset="0"/>
              </a:rPr>
              <a:t> </a:t>
            </a:r>
            <a:r>
              <a:rPr lang="pl-PL" sz="1800" dirty="0" err="1" smtClean="0">
                <a:latin typeface="Calibri" pitchFamily="34" charset="0"/>
              </a:rPr>
              <a:t>value</a:t>
            </a:r>
            <a:r>
              <a:rPr lang="pl-PL" sz="1800" dirty="0" smtClean="0">
                <a:latin typeface="Calibri" pitchFamily="34" charset="0"/>
              </a:rPr>
              <a:t> of </a:t>
            </a:r>
            <a:r>
              <a:rPr lang="pl-PL" sz="1800" dirty="0" err="1" smtClean="0">
                <a:latin typeface="Calibri" pitchFamily="34" charset="0"/>
              </a:rPr>
              <a:t>the</a:t>
            </a:r>
            <a:r>
              <a:rPr lang="pl-PL" sz="1800" dirty="0" smtClean="0">
                <a:latin typeface="Calibri" pitchFamily="34" charset="0"/>
              </a:rPr>
              <a:t> hot spot </a:t>
            </a:r>
            <a:r>
              <a:rPr lang="pl-PL" sz="1800" dirty="0" err="1" smtClean="0">
                <a:latin typeface="Calibri" pitchFamily="34" charset="0"/>
              </a:rPr>
              <a:t>temperature</a:t>
            </a:r>
            <a:r>
              <a:rPr lang="pl-PL" sz="1800" dirty="0" smtClean="0">
                <a:latin typeface="Calibri" pitchFamily="34" charset="0"/>
              </a:rPr>
              <a:t>:</a:t>
            </a:r>
          </a:p>
          <a:p>
            <a:pPr marL="216000" indent="-216000"/>
            <a:r>
              <a:rPr lang="en-US" sz="1800" dirty="0" smtClean="0">
                <a:latin typeface="Calibri" pitchFamily="34" charset="0"/>
              </a:rPr>
              <a:t>IT heat transfer results in a small reduction of </a:t>
            </a:r>
            <a:r>
              <a:rPr lang="en-US" sz="1800" dirty="0" smtClean="0">
                <a:latin typeface="Symbol" pitchFamily="18" charset="2"/>
              </a:rPr>
              <a:t></a:t>
            </a:r>
            <a:r>
              <a:rPr lang="en-US" sz="1800" dirty="0" err="1" smtClean="0">
                <a:latin typeface="Calibri" pitchFamily="34" charset="0"/>
              </a:rPr>
              <a:t>T</a:t>
            </a:r>
            <a:r>
              <a:rPr lang="en-US" sz="1800" baseline="-25000" dirty="0" err="1" smtClean="0">
                <a:latin typeface="Calibri" pitchFamily="34" charset="0"/>
              </a:rPr>
              <a:t>marg</a:t>
            </a:r>
            <a:r>
              <a:rPr lang="en-US" sz="1800" dirty="0" smtClean="0">
                <a:latin typeface="Calibri" pitchFamily="34" charset="0"/>
              </a:rPr>
              <a:t> in turns adjacent to the location of heat disturbance</a:t>
            </a:r>
            <a:r>
              <a:rPr lang="pl-PL" sz="1800" dirty="0" smtClean="0">
                <a:latin typeface="Calibri" pitchFamily="34" charset="0"/>
              </a:rPr>
              <a:t> =&gt;</a:t>
            </a:r>
            <a:r>
              <a:rPr lang="en-US" sz="1800" dirty="0" smtClean="0">
                <a:latin typeface="Calibri" pitchFamily="34" charset="0"/>
              </a:rPr>
              <a:t> increase</a:t>
            </a:r>
            <a:r>
              <a:rPr lang="pl-PL" sz="1800" dirty="0" smtClean="0">
                <a:latin typeface="Calibri" pitchFamily="34" charset="0"/>
              </a:rPr>
              <a:t>d</a:t>
            </a:r>
            <a:r>
              <a:rPr lang="en-US" sz="1800" dirty="0" smtClean="0">
                <a:latin typeface="Calibri" pitchFamily="34" charset="0"/>
              </a:rPr>
              <a:t> speed of quench propagation</a:t>
            </a:r>
            <a:r>
              <a:rPr lang="pl-PL" sz="1800" dirty="0" smtClean="0">
                <a:latin typeface="Calibri" pitchFamily="34" charset="0"/>
              </a:rPr>
              <a:t> =&gt;</a:t>
            </a:r>
            <a:r>
              <a:rPr lang="en-US" sz="1800" dirty="0" smtClean="0">
                <a:latin typeface="Calibri" pitchFamily="34" charset="0"/>
              </a:rPr>
              <a:t> </a:t>
            </a:r>
            <a:r>
              <a:rPr lang="pl-PL" sz="1800" dirty="0" err="1" smtClean="0">
                <a:latin typeface="Calibri" pitchFamily="34" charset="0"/>
              </a:rPr>
              <a:t>slightly</a:t>
            </a:r>
            <a:r>
              <a:rPr lang="pl-PL" sz="1800" dirty="0" smtClean="0">
                <a:latin typeface="Calibri" pitchFamily="34" charset="0"/>
              </a:rPr>
              <a:t> </a:t>
            </a:r>
            <a:r>
              <a:rPr lang="en-US" sz="1800" dirty="0" smtClean="0">
                <a:latin typeface="Calibri" pitchFamily="34" charset="0"/>
              </a:rPr>
              <a:t>short</a:t>
            </a:r>
            <a:r>
              <a:rPr lang="pl-PL" sz="1800" dirty="0" smtClean="0">
                <a:latin typeface="Calibri" pitchFamily="34" charset="0"/>
              </a:rPr>
              <a:t>er</a:t>
            </a:r>
            <a:r>
              <a:rPr lang="en-US" sz="1800" dirty="0" smtClean="0">
                <a:latin typeface="Calibri" pitchFamily="34" charset="0"/>
              </a:rPr>
              <a:t> quench detection time </a:t>
            </a:r>
            <a:r>
              <a:rPr lang="pl-PL" sz="1800" dirty="0" smtClean="0">
                <a:latin typeface="Calibri" pitchFamily="34" charset="0"/>
              </a:rPr>
              <a:t>=&gt;</a:t>
            </a:r>
            <a:r>
              <a:rPr lang="en-US" sz="1800" dirty="0" smtClean="0">
                <a:latin typeface="Calibri" pitchFamily="34" charset="0"/>
              </a:rPr>
              <a:t> </a:t>
            </a:r>
            <a:r>
              <a:rPr lang="pl-PL" sz="1800" dirty="0" err="1" smtClean="0">
                <a:latin typeface="Calibri" pitchFamily="34" charset="0"/>
              </a:rPr>
              <a:t>small</a:t>
            </a:r>
            <a:r>
              <a:rPr lang="pl-PL" sz="1800" dirty="0" smtClean="0">
                <a:latin typeface="Calibri" pitchFamily="34" charset="0"/>
              </a:rPr>
              <a:t> </a:t>
            </a:r>
            <a:r>
              <a:rPr lang="en-US" sz="1800" dirty="0" err="1" smtClean="0">
                <a:latin typeface="Calibri" pitchFamily="34" charset="0"/>
              </a:rPr>
              <a:t>reduc</a:t>
            </a:r>
            <a:r>
              <a:rPr lang="pl-PL" sz="1800" dirty="0" err="1" smtClean="0">
                <a:latin typeface="Calibri" pitchFamily="34" charset="0"/>
              </a:rPr>
              <a:t>tion</a:t>
            </a:r>
            <a:r>
              <a:rPr lang="pl-PL" sz="1800" dirty="0" smtClean="0">
                <a:latin typeface="Calibri" pitchFamily="34" charset="0"/>
              </a:rPr>
              <a:t> of</a:t>
            </a:r>
            <a:r>
              <a:rPr lang="en-US" sz="1800" dirty="0" smtClean="0">
                <a:latin typeface="Calibri" pitchFamily="34" charset="0"/>
              </a:rPr>
              <a:t> </a:t>
            </a:r>
            <a:r>
              <a:rPr lang="pl-PL" sz="1800" dirty="0" err="1" smtClean="0">
                <a:latin typeface="Calibri" pitchFamily="34" charset="0"/>
              </a:rPr>
              <a:t>T</a:t>
            </a:r>
            <a:r>
              <a:rPr lang="pl-PL" sz="1800" baseline="-25000" dirty="0" err="1" smtClean="0">
                <a:latin typeface="Calibri" pitchFamily="34" charset="0"/>
              </a:rPr>
              <a:t>hot</a:t>
            </a:r>
            <a:r>
              <a:rPr lang="pl-PL" sz="1800" baseline="-25000" dirty="0" smtClean="0">
                <a:latin typeface="Calibri" pitchFamily="34" charset="0"/>
              </a:rPr>
              <a:t> spot</a:t>
            </a:r>
            <a:endParaRPr lang="en-US" sz="1800" dirty="0" smtClean="0">
              <a:latin typeface="Calibri" pitchFamily="34" charset="0"/>
            </a:endParaRPr>
          </a:p>
          <a:p>
            <a:pPr marL="216000" indent="-216000"/>
            <a:r>
              <a:rPr lang="en-US" sz="1800" dirty="0" smtClean="0">
                <a:latin typeface="Calibri" pitchFamily="34" charset="0"/>
              </a:rPr>
              <a:t>IT heat transfer allows transverse heat removal from the disturbance region to adjacent turns</a:t>
            </a:r>
            <a:r>
              <a:rPr lang="pl-PL" sz="1800" dirty="0" smtClean="0">
                <a:latin typeface="Calibri" pitchFamily="34" charset="0"/>
              </a:rPr>
              <a:t> =&gt; </a:t>
            </a:r>
            <a:r>
              <a:rPr lang="pl-PL" sz="1800" dirty="0" err="1" smtClean="0">
                <a:latin typeface="Calibri" pitchFamily="34" charset="0"/>
              </a:rPr>
              <a:t>lowering</a:t>
            </a:r>
            <a:r>
              <a:rPr lang="pl-PL" sz="1800" dirty="0" smtClean="0">
                <a:latin typeface="Calibri" pitchFamily="34" charset="0"/>
              </a:rPr>
              <a:t> </a:t>
            </a:r>
            <a:r>
              <a:rPr lang="pl-PL" sz="1800" dirty="0" err="1" smtClean="0">
                <a:latin typeface="Calibri" pitchFamily="34" charset="0"/>
              </a:rPr>
              <a:t>T</a:t>
            </a:r>
            <a:r>
              <a:rPr lang="pl-PL" sz="1800" baseline="-25000" dirty="0" err="1" smtClean="0">
                <a:latin typeface="Calibri" pitchFamily="34" charset="0"/>
              </a:rPr>
              <a:t>hot</a:t>
            </a:r>
            <a:r>
              <a:rPr lang="pl-PL" sz="1800" baseline="-25000" dirty="0" smtClean="0">
                <a:latin typeface="Calibri" pitchFamily="34" charset="0"/>
              </a:rPr>
              <a:t> spot</a:t>
            </a:r>
            <a:r>
              <a:rPr lang="en-US" sz="1800" dirty="0" smtClean="0">
                <a:latin typeface="Calibri" pitchFamily="34" charset="0"/>
              </a:rPr>
              <a:t> </a:t>
            </a:r>
            <a:r>
              <a:rPr lang="pl-PL" sz="1800" dirty="0" smtClean="0">
                <a:latin typeface="Calibri" pitchFamily="34" charset="0"/>
              </a:rPr>
              <a:t>, </a:t>
            </a:r>
            <a:r>
              <a:rPr lang="en-US" sz="1800" dirty="0" smtClean="0">
                <a:latin typeface="Calibri" pitchFamily="34" charset="0"/>
              </a:rPr>
              <a:t>particularly </a:t>
            </a:r>
            <a:r>
              <a:rPr lang="pl-PL" sz="1800" dirty="0" err="1" smtClean="0">
                <a:latin typeface="Calibri" pitchFamily="34" charset="0"/>
              </a:rPr>
              <a:t>in</a:t>
            </a:r>
            <a:r>
              <a:rPr lang="pl-PL" sz="1800" dirty="0" smtClean="0">
                <a:latin typeface="Calibri" pitchFamily="34" charset="0"/>
              </a:rPr>
              <a:t> </a:t>
            </a:r>
            <a:r>
              <a:rPr lang="en-US" sz="1800" dirty="0" smtClean="0">
                <a:latin typeface="Calibri" pitchFamily="34" charset="0"/>
              </a:rPr>
              <a:t>the jacket </a:t>
            </a:r>
            <a:endParaRPr lang="pl-PL" sz="1800" dirty="0" smtClean="0">
              <a:latin typeface="Calibri" pitchFamily="34" charset="0"/>
            </a:endParaRPr>
          </a:p>
          <a:p>
            <a:pPr marL="216000" indent="-216000"/>
            <a:r>
              <a:rPr lang="en-US" sz="1800" dirty="0" smtClean="0">
                <a:latin typeface="Calibri" pitchFamily="34" charset="0"/>
              </a:rPr>
              <a:t>IT heat transfer results in formation of side maxima of temperature in turns adjacent to the heat disturbance </a:t>
            </a:r>
            <a:r>
              <a:rPr lang="pl-PL" sz="1800" dirty="0" smtClean="0">
                <a:latin typeface="Calibri" pitchFamily="34" charset="0"/>
              </a:rPr>
              <a:t>=&gt;</a:t>
            </a:r>
            <a:r>
              <a:rPr lang="en-US" sz="1800" dirty="0" smtClean="0">
                <a:latin typeface="Calibri" pitchFamily="34" charset="0"/>
              </a:rPr>
              <a:t> pressure rise in these turns</a:t>
            </a:r>
            <a:r>
              <a:rPr lang="pl-PL" sz="1800" dirty="0" smtClean="0">
                <a:latin typeface="Calibri" pitchFamily="34" charset="0"/>
              </a:rPr>
              <a:t>,</a:t>
            </a:r>
            <a:r>
              <a:rPr lang="en-US" sz="1800" dirty="0" smtClean="0">
                <a:latin typeface="Calibri" pitchFamily="34" charset="0"/>
              </a:rPr>
              <a:t> which </a:t>
            </a:r>
            <a:r>
              <a:rPr lang="pl-PL" sz="1800" dirty="0" err="1" smtClean="0">
                <a:latin typeface="Calibri" pitchFamily="34" charset="0"/>
              </a:rPr>
              <a:t>may</a:t>
            </a:r>
            <a:r>
              <a:rPr lang="pl-PL" sz="1800" dirty="0" smtClean="0">
                <a:latin typeface="Calibri" pitchFamily="34" charset="0"/>
              </a:rPr>
              <a:t> </a:t>
            </a:r>
            <a:r>
              <a:rPr lang="en-US" sz="1800" dirty="0" smtClean="0">
                <a:latin typeface="Calibri" pitchFamily="34" charset="0"/>
              </a:rPr>
              <a:t>lead </a:t>
            </a:r>
            <a:r>
              <a:rPr lang="pl-PL" sz="1800" dirty="0" err="1" smtClean="0">
                <a:latin typeface="Calibri" pitchFamily="34" charset="0"/>
              </a:rPr>
              <a:t>in</a:t>
            </a:r>
            <a:r>
              <a:rPr lang="pl-PL" sz="1800" dirty="0" smtClean="0">
                <a:latin typeface="Calibri" pitchFamily="34" charset="0"/>
              </a:rPr>
              <a:t> </a:t>
            </a:r>
            <a:r>
              <a:rPr lang="pl-PL" sz="1800" dirty="0" err="1" smtClean="0">
                <a:latin typeface="Calibri" pitchFamily="34" charset="0"/>
              </a:rPr>
              <a:t>some</a:t>
            </a:r>
            <a:r>
              <a:rPr lang="pl-PL" sz="1800" dirty="0" smtClean="0">
                <a:latin typeface="Calibri" pitchFamily="34" charset="0"/>
              </a:rPr>
              <a:t> </a:t>
            </a:r>
            <a:r>
              <a:rPr lang="pl-PL" sz="1800" dirty="0" err="1" smtClean="0">
                <a:latin typeface="Calibri" pitchFamily="34" charset="0"/>
              </a:rPr>
              <a:t>layers</a:t>
            </a:r>
            <a:r>
              <a:rPr lang="pl-PL" sz="1800" dirty="0" smtClean="0">
                <a:latin typeface="Calibri" pitchFamily="34" charset="0"/>
              </a:rPr>
              <a:t> (</a:t>
            </a:r>
            <a:r>
              <a:rPr lang="pl-PL" sz="1800" dirty="0" err="1" smtClean="0">
                <a:latin typeface="Calibri" pitchFamily="34" charset="0"/>
              </a:rPr>
              <a:t>e.g</a:t>
            </a:r>
            <a:r>
              <a:rPr lang="pl-PL" sz="1800" dirty="0" smtClean="0">
                <a:latin typeface="Calibri" pitchFamily="34" charset="0"/>
              </a:rPr>
              <a:t>. L6) </a:t>
            </a:r>
            <a:r>
              <a:rPr lang="en-US" sz="1800" dirty="0" smtClean="0">
                <a:latin typeface="Calibri" pitchFamily="34" charset="0"/>
              </a:rPr>
              <a:t>to formation of two pressure maxima on both sides of the central hot spot</a:t>
            </a:r>
            <a:r>
              <a:rPr lang="pl-PL" sz="1800" dirty="0" smtClean="0">
                <a:latin typeface="Calibri" pitchFamily="34" charset="0"/>
              </a:rPr>
              <a:t>, </a:t>
            </a:r>
            <a:r>
              <a:rPr lang="en-US" sz="1800" dirty="0" smtClean="0">
                <a:latin typeface="Calibri" pitchFamily="34" charset="0"/>
              </a:rPr>
              <a:t>which slow down expulsion of heated helium and impede longitudinal heat removal from the disturbance region</a:t>
            </a:r>
            <a:r>
              <a:rPr lang="pl-PL" sz="1800" dirty="0" smtClean="0">
                <a:latin typeface="Calibri" pitchFamily="34" charset="0"/>
              </a:rPr>
              <a:t> =&gt; </a:t>
            </a:r>
            <a:r>
              <a:rPr lang="pl-PL" sz="1800" dirty="0" err="1" smtClean="0">
                <a:latin typeface="Calibri" pitchFamily="34" charset="0"/>
              </a:rPr>
              <a:t>increase</a:t>
            </a:r>
            <a:r>
              <a:rPr lang="pl-PL" sz="1800" dirty="0" smtClean="0">
                <a:latin typeface="Calibri" pitchFamily="34" charset="0"/>
              </a:rPr>
              <a:t> of </a:t>
            </a:r>
            <a:r>
              <a:rPr lang="pl-PL" sz="1800" dirty="0" err="1" smtClean="0">
                <a:latin typeface="Calibri" pitchFamily="34" charset="0"/>
              </a:rPr>
              <a:t>T</a:t>
            </a:r>
            <a:r>
              <a:rPr lang="pl-PL" sz="1800" baseline="-25000" dirty="0" err="1" smtClean="0">
                <a:latin typeface="Calibri" pitchFamily="34" charset="0"/>
              </a:rPr>
              <a:t>hot</a:t>
            </a:r>
            <a:r>
              <a:rPr lang="pl-PL" sz="1800" baseline="-25000" dirty="0" smtClean="0">
                <a:latin typeface="Calibri" pitchFamily="34" charset="0"/>
              </a:rPr>
              <a:t> spot</a:t>
            </a:r>
            <a:endParaRPr lang="en-US" sz="1800" dirty="0" smtClean="0">
              <a:latin typeface="Calibri" pitchFamily="34" charset="0"/>
            </a:endParaRPr>
          </a:p>
          <a:p>
            <a:pPr marL="216000" indent="-216000"/>
            <a:r>
              <a:rPr lang="en-US" sz="1800" dirty="0" smtClean="0">
                <a:latin typeface="Calibri" pitchFamily="34" charset="0"/>
              </a:rPr>
              <a:t> AC losses during the current dump </a:t>
            </a:r>
            <a:r>
              <a:rPr lang="pl-PL" sz="1800" dirty="0" smtClean="0">
                <a:latin typeface="Calibri" pitchFamily="34" charset="0"/>
              </a:rPr>
              <a:t>=&gt; </a:t>
            </a:r>
            <a:r>
              <a:rPr lang="en-US" sz="1800" dirty="0" smtClean="0">
                <a:latin typeface="Calibri" pitchFamily="34" charset="0"/>
              </a:rPr>
              <a:t>small temperature rise along the whole conductor. In a normal zone temperature rise due to AC losses may slightly increase copper resistivity and thus enhance Joule heat generation</a:t>
            </a:r>
            <a:r>
              <a:rPr lang="pl-PL" sz="1800" dirty="0" smtClean="0">
                <a:latin typeface="Calibri" pitchFamily="34" charset="0"/>
              </a:rPr>
              <a:t> =&gt; </a:t>
            </a:r>
            <a:r>
              <a:rPr lang="en-US" sz="1800" dirty="0" smtClean="0">
                <a:latin typeface="Calibri" pitchFamily="34" charset="0"/>
              </a:rPr>
              <a:t>increase of </a:t>
            </a:r>
            <a:r>
              <a:rPr lang="pl-PL" sz="1800" dirty="0" err="1" smtClean="0">
                <a:latin typeface="Calibri" pitchFamily="34" charset="0"/>
              </a:rPr>
              <a:t>T</a:t>
            </a:r>
            <a:r>
              <a:rPr lang="pl-PL" sz="1800" baseline="-25000" dirty="0" err="1" smtClean="0">
                <a:latin typeface="Calibri" pitchFamily="34" charset="0"/>
              </a:rPr>
              <a:t>hot</a:t>
            </a:r>
            <a:r>
              <a:rPr lang="pl-PL" sz="1800" baseline="-25000" dirty="0" smtClean="0">
                <a:latin typeface="Calibri" pitchFamily="34" charset="0"/>
              </a:rPr>
              <a:t> spot .</a:t>
            </a:r>
            <a:r>
              <a:rPr lang="en-US" sz="1800" dirty="0" smtClean="0">
                <a:latin typeface="Calibri" pitchFamily="34" charset="0"/>
              </a:rPr>
              <a:t> However, in </a:t>
            </a:r>
            <a:r>
              <a:rPr lang="pl-PL" sz="1800" dirty="0" err="1" smtClean="0">
                <a:latin typeface="Calibri" pitchFamily="34" charset="0"/>
              </a:rPr>
              <a:t>layers</a:t>
            </a:r>
            <a:r>
              <a:rPr lang="en-US" sz="1800" dirty="0" smtClean="0">
                <a:latin typeface="Calibri" pitchFamily="34" charset="0"/>
              </a:rPr>
              <a:t> with large AC losses, the observed trend is just the opposite. This </a:t>
            </a:r>
            <a:r>
              <a:rPr lang="pl-PL" sz="1800" dirty="0" err="1" smtClean="0">
                <a:latin typeface="Calibri" pitchFamily="34" charset="0"/>
              </a:rPr>
              <a:t>is</a:t>
            </a:r>
            <a:r>
              <a:rPr lang="pl-PL" sz="1800" dirty="0" smtClean="0">
                <a:latin typeface="Calibri" pitchFamily="34" charset="0"/>
              </a:rPr>
              <a:t> </a:t>
            </a:r>
            <a:r>
              <a:rPr lang="pl-PL" sz="1800" dirty="0" err="1" smtClean="0">
                <a:latin typeface="Calibri" pitchFamily="34" charset="0"/>
              </a:rPr>
              <a:t>due</a:t>
            </a:r>
            <a:r>
              <a:rPr lang="pl-PL" sz="1800" dirty="0" smtClean="0">
                <a:latin typeface="Calibri" pitchFamily="34" charset="0"/>
              </a:rPr>
              <a:t> </a:t>
            </a:r>
            <a:r>
              <a:rPr lang="en-US" sz="1800" dirty="0" smtClean="0">
                <a:latin typeface="Calibri" pitchFamily="34" charset="0"/>
              </a:rPr>
              <a:t>to significant pressure rise in conductor with the maximum in the</a:t>
            </a:r>
            <a:r>
              <a:rPr lang="pl-PL" sz="1800" dirty="0" smtClean="0">
                <a:latin typeface="Calibri" pitchFamily="34" charset="0"/>
              </a:rPr>
              <a:t> </a:t>
            </a:r>
            <a:r>
              <a:rPr lang="en-US" sz="1800" dirty="0" smtClean="0">
                <a:latin typeface="Calibri" pitchFamily="34" charset="0"/>
              </a:rPr>
              <a:t>hot-spot region </a:t>
            </a:r>
            <a:r>
              <a:rPr lang="pl-PL" sz="1800" dirty="0" smtClean="0">
                <a:latin typeface="Calibri" pitchFamily="34" charset="0"/>
              </a:rPr>
              <a:t>=&gt;</a:t>
            </a:r>
            <a:r>
              <a:rPr lang="en-US" sz="1800" dirty="0" smtClean="0">
                <a:latin typeface="Calibri" pitchFamily="34" charset="0"/>
              </a:rPr>
              <a:t> </a:t>
            </a:r>
            <a:r>
              <a:rPr lang="en-US" sz="1800" dirty="0" err="1" smtClean="0">
                <a:latin typeface="Calibri" pitchFamily="34" charset="0"/>
              </a:rPr>
              <a:t>accelerat</a:t>
            </a:r>
            <a:r>
              <a:rPr lang="pl-PL" sz="1800" dirty="0" err="1" smtClean="0">
                <a:latin typeface="Calibri" pitchFamily="34" charset="0"/>
              </a:rPr>
              <a:t>ion</a:t>
            </a:r>
            <a:r>
              <a:rPr lang="pl-PL" sz="1800" dirty="0" smtClean="0">
                <a:latin typeface="Calibri" pitchFamily="34" charset="0"/>
              </a:rPr>
              <a:t> of</a:t>
            </a:r>
            <a:r>
              <a:rPr lang="en-US" sz="1800" dirty="0" smtClean="0">
                <a:latin typeface="Calibri" pitchFamily="34" charset="0"/>
              </a:rPr>
              <a:t> helium outflow from the hot-spot region in both directions</a:t>
            </a:r>
            <a:r>
              <a:rPr lang="pl-PL" sz="1800" dirty="0" smtClean="0">
                <a:latin typeface="Calibri" pitchFamily="34" charset="0"/>
              </a:rPr>
              <a:t> =&gt; </a:t>
            </a:r>
            <a:r>
              <a:rPr lang="en-US" sz="1800" dirty="0" smtClean="0">
                <a:latin typeface="Calibri" pitchFamily="34" charset="0"/>
              </a:rPr>
              <a:t>strongly enhance</a:t>
            </a:r>
            <a:r>
              <a:rPr lang="pl-PL" sz="1800" dirty="0" smtClean="0">
                <a:latin typeface="Calibri" pitchFamily="34" charset="0"/>
              </a:rPr>
              <a:t>d</a:t>
            </a:r>
            <a:r>
              <a:rPr lang="en-US" sz="1800" dirty="0" smtClean="0">
                <a:latin typeface="Calibri" pitchFamily="34" charset="0"/>
              </a:rPr>
              <a:t> heat removal</a:t>
            </a:r>
            <a:r>
              <a:rPr lang="pl-PL" sz="1800" dirty="0" smtClean="0">
                <a:latin typeface="Calibri" pitchFamily="34" charset="0"/>
              </a:rPr>
              <a:t> =&gt;</a:t>
            </a:r>
            <a:r>
              <a:rPr lang="en-US" sz="1800" dirty="0" smtClean="0">
                <a:latin typeface="Calibri" pitchFamily="34" charset="0"/>
              </a:rPr>
              <a:t> </a:t>
            </a:r>
            <a:r>
              <a:rPr lang="en-US" sz="1800" dirty="0" err="1" smtClean="0">
                <a:latin typeface="Calibri" pitchFamily="34" charset="0"/>
              </a:rPr>
              <a:t>reduc</a:t>
            </a:r>
            <a:r>
              <a:rPr lang="pl-PL" sz="1800" dirty="0" err="1" smtClean="0">
                <a:latin typeface="Calibri" pitchFamily="34" charset="0"/>
              </a:rPr>
              <a:t>tion</a:t>
            </a:r>
            <a:r>
              <a:rPr lang="pl-PL" sz="1800" dirty="0" smtClean="0">
                <a:latin typeface="Calibri" pitchFamily="34" charset="0"/>
              </a:rPr>
              <a:t> of</a:t>
            </a:r>
            <a:r>
              <a:rPr lang="en-US" sz="1800" dirty="0" smtClean="0">
                <a:latin typeface="Calibri" pitchFamily="34" charset="0"/>
              </a:rPr>
              <a:t> </a:t>
            </a:r>
            <a:r>
              <a:rPr lang="pl-PL" sz="1800" dirty="0" err="1" smtClean="0">
                <a:latin typeface="Calibri" pitchFamily="34" charset="0"/>
              </a:rPr>
              <a:t>T</a:t>
            </a:r>
            <a:r>
              <a:rPr lang="pl-PL" sz="1800" baseline="-25000" dirty="0" err="1" smtClean="0">
                <a:latin typeface="Calibri" pitchFamily="34" charset="0"/>
              </a:rPr>
              <a:t>hot</a:t>
            </a:r>
            <a:r>
              <a:rPr lang="pl-PL" sz="1800" baseline="-25000" dirty="0" smtClean="0">
                <a:latin typeface="Calibri" pitchFamily="34" charset="0"/>
              </a:rPr>
              <a:t> spot</a:t>
            </a:r>
            <a:r>
              <a:rPr lang="en-US" sz="1800" dirty="0" smtClean="0">
                <a:latin typeface="Calibri" pitchFamily="34"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ytuł 1"/>
          <p:cNvSpPr>
            <a:spLocks noGrp="1"/>
          </p:cNvSpPr>
          <p:nvPr>
            <p:ph type="title"/>
          </p:nvPr>
        </p:nvSpPr>
        <p:spPr bwMode="auto">
          <a:xfrm>
            <a:off x="1116013" y="1989138"/>
            <a:ext cx="7499350" cy="1727200"/>
          </a:xfrm>
        </p:spPr>
        <p:txBody>
          <a:bodyPr vert="horz" wrap="square" lIns="91440" tIns="45720" rIns="91440" bIns="45720" numCol="1" anchorCtr="0" compatLnSpc="1">
            <a:prstTxWarp prst="textNoShape">
              <a:avLst/>
            </a:prstTxWarp>
            <a:normAutofit fontScale="90000"/>
          </a:bodyPr>
          <a:lstStyle/>
          <a:p>
            <a:pPr lvl="1" algn="ctr">
              <a:lnSpc>
                <a:spcPct val="150000"/>
              </a:lnSpc>
              <a:spcBef>
                <a:spcPts val="1200"/>
              </a:spcBef>
              <a:spcAft>
                <a:spcPts val="1200"/>
              </a:spcAft>
            </a:pPr>
            <a:r>
              <a:rPr lang="pl-PL" sz="3200" b="1" dirty="0" err="1" smtClean="0">
                <a:solidFill>
                  <a:srgbClr val="002060"/>
                </a:solidFill>
                <a:effectLst/>
              </a:rPr>
              <a:t>Summary</a:t>
            </a:r>
            <a:r>
              <a:rPr lang="pl-PL" sz="3200" b="1" dirty="0" smtClean="0">
                <a:solidFill>
                  <a:srgbClr val="002060"/>
                </a:solidFill>
                <a:effectLst/>
              </a:rPr>
              <a:t> of </a:t>
            </a:r>
            <a:r>
              <a:rPr lang="pl-PL" sz="3200" b="1" dirty="0" err="1" smtClean="0">
                <a:solidFill>
                  <a:srgbClr val="002060"/>
                </a:solidFill>
                <a:effectLst/>
              </a:rPr>
              <a:t>the</a:t>
            </a:r>
            <a:r>
              <a:rPr lang="pl-PL" sz="3200" b="1" dirty="0" smtClean="0">
                <a:solidFill>
                  <a:srgbClr val="002060"/>
                </a:solidFill>
                <a:effectLst/>
              </a:rPr>
              <a:t> </a:t>
            </a:r>
            <a:r>
              <a:rPr lang="pl-PL" sz="3200" b="1" dirty="0" err="1" smtClean="0">
                <a:solidFill>
                  <a:srgbClr val="002060"/>
                </a:solidFill>
                <a:effectLst/>
              </a:rPr>
              <a:t>modeling</a:t>
            </a:r>
            <a:r>
              <a:rPr lang="pl-PL" sz="3200" b="1" dirty="0" smtClean="0">
                <a:solidFill>
                  <a:srgbClr val="002060"/>
                </a:solidFill>
                <a:effectLst/>
              </a:rPr>
              <a:t> </a:t>
            </a:r>
            <a:r>
              <a:rPr lang="pl-PL" sz="3200" b="1" dirty="0" err="1" smtClean="0">
                <a:solidFill>
                  <a:srgbClr val="002060"/>
                </a:solidFill>
                <a:effectLst/>
              </a:rPr>
              <a:t>activities</a:t>
            </a:r>
            <a:r>
              <a:rPr lang="pl-PL" sz="3200" b="1" dirty="0" smtClean="0">
                <a:solidFill>
                  <a:srgbClr val="002060"/>
                </a:solidFill>
                <a:effectLst/>
              </a:rPr>
              <a:t/>
            </a:r>
            <a:br>
              <a:rPr lang="pl-PL" sz="3200" b="1" dirty="0" smtClean="0">
                <a:solidFill>
                  <a:srgbClr val="002060"/>
                </a:solidFill>
                <a:effectLst/>
              </a:rPr>
            </a:br>
            <a:r>
              <a:rPr lang="pl-PL" sz="2000" dirty="0" smtClean="0">
                <a:latin typeface="Arial" pitchFamily="34" charset="0"/>
                <a:cs typeface="Arial" pitchFamily="34" charset="0"/>
              </a:rPr>
              <a:t/>
            </a:r>
            <a:br>
              <a:rPr lang="pl-PL" sz="2000" dirty="0" smtClean="0">
                <a:latin typeface="Arial" pitchFamily="34" charset="0"/>
                <a:cs typeface="Arial" pitchFamily="34" charset="0"/>
              </a:rPr>
            </a:br>
            <a:endParaRPr lang="pl-PL" sz="3200" b="1" dirty="0" smtClean="0">
              <a:solidFill>
                <a:srgbClr val="002060"/>
              </a:solidFill>
              <a:effectLst/>
            </a:endParaRPr>
          </a:p>
        </p:txBody>
      </p:sp>
      <p:sp>
        <p:nvSpPr>
          <p:cNvPr id="4" name="Symbol zastępczy numeru slajdu 3"/>
          <p:cNvSpPr>
            <a:spLocks noGrp="1"/>
          </p:cNvSpPr>
          <p:nvPr>
            <p:ph type="sldNum" sz="quarter" idx="12"/>
          </p:nvPr>
        </p:nvSpPr>
        <p:spPr/>
        <p:txBody>
          <a:bodyPr/>
          <a:lstStyle/>
          <a:p>
            <a:pPr>
              <a:defRPr/>
            </a:pPr>
            <a:fld id="{CBBC1830-64EF-49AE-9D8B-A0DE90873ADA}" type="slidenum">
              <a:rPr lang="en-US" smtClean="0"/>
              <a:pPr>
                <a:defRPr/>
              </a:pPr>
              <a:t>7</a:t>
            </a:fld>
            <a:endParaRPr lang="en-US"/>
          </a:p>
        </p:txBody>
      </p:sp>
      <p:sp>
        <p:nvSpPr>
          <p:cNvPr id="5" name="Prostokąt 4"/>
          <p:cNvSpPr/>
          <p:nvPr/>
        </p:nvSpPr>
        <p:spPr>
          <a:xfrm>
            <a:off x="1259632" y="2924944"/>
            <a:ext cx="7416824" cy="1426994"/>
          </a:xfrm>
          <a:prstGeom prst="rect">
            <a:avLst/>
          </a:prstGeom>
        </p:spPr>
        <p:txBody>
          <a:bodyPr wrap="square">
            <a:spAutoFit/>
          </a:bodyPr>
          <a:lstStyle/>
          <a:p>
            <a:pPr algn="ctr">
              <a:lnSpc>
                <a:spcPct val="110000"/>
              </a:lnSpc>
            </a:pPr>
            <a:r>
              <a:rPr lang="en-US" sz="2000" b="1" dirty="0" smtClean="0">
                <a:solidFill>
                  <a:srgbClr val="002060"/>
                </a:solidFill>
                <a:latin typeface="Calibri" pitchFamily="34" charset="0"/>
              </a:rPr>
              <a:t>Comparative  parametric thermal-hydraulic study of different design of  DEMO TF coils using simplified models (WP#1-3 based on 2015 reference) aimed at the assessment of temperature margin at various values of T</a:t>
            </a:r>
            <a:r>
              <a:rPr lang="en-US" sz="2000" b="1" baseline="-25000" dirty="0" smtClean="0">
                <a:solidFill>
                  <a:srgbClr val="002060"/>
                </a:solidFill>
                <a:latin typeface="Calibri" pitchFamily="34" charset="0"/>
              </a:rPr>
              <a:t>in</a:t>
            </a:r>
            <a:r>
              <a:rPr lang="en-US" sz="2000" b="1" dirty="0" smtClean="0">
                <a:solidFill>
                  <a:srgbClr val="002060"/>
                </a:solidFill>
                <a:latin typeface="Calibri" pitchFamily="34" charset="0"/>
              </a:rPr>
              <a:t> and </a:t>
            </a:r>
            <a:r>
              <a:rPr lang="en-US" sz="2000" b="1" dirty="0" err="1" smtClean="0">
                <a:solidFill>
                  <a:srgbClr val="002060"/>
                </a:solidFill>
                <a:latin typeface="Symbol" pitchFamily="18" charset="2"/>
              </a:rPr>
              <a:t>D</a:t>
            </a:r>
            <a:r>
              <a:rPr lang="en-US" sz="2000" b="1" dirty="0" err="1" smtClean="0">
                <a:solidFill>
                  <a:srgbClr val="002060"/>
                </a:solidFill>
                <a:latin typeface="Calibri" pitchFamily="34" charset="0"/>
              </a:rPr>
              <a:t>p</a:t>
            </a:r>
            <a:r>
              <a:rPr lang="en-US" sz="2000" b="1" dirty="0" smtClean="0">
                <a:solidFill>
                  <a:srgbClr val="002060"/>
                </a:solidFill>
                <a:latin typeface="Calibri" pitchFamily="34" charset="0"/>
              </a:rPr>
              <a:t>.</a:t>
            </a:r>
            <a:endParaRPr lang="pl-PL" sz="2000" b="1" dirty="0">
              <a:solidFill>
                <a:srgbClr val="00206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7D416B3A-6C91-432B-B569-95562C432938}" type="slidenum">
              <a:rPr lang="en-US" smtClean="0"/>
              <a:pPr>
                <a:defRPr/>
              </a:pPr>
              <a:t>8</a:t>
            </a:fld>
            <a:endParaRPr lang="en-US"/>
          </a:p>
        </p:txBody>
      </p:sp>
      <p:sp>
        <p:nvSpPr>
          <p:cNvPr id="3" name="Symbol zastępczy zawartości 4"/>
          <p:cNvSpPr txBox="1">
            <a:spLocks/>
          </p:cNvSpPr>
          <p:nvPr/>
        </p:nvSpPr>
        <p:spPr>
          <a:xfrm>
            <a:off x="1151112" y="1052736"/>
            <a:ext cx="7992888" cy="3288010"/>
          </a:xfrm>
          <a:prstGeom prst="rect">
            <a:avLst/>
          </a:prstGeom>
        </p:spPr>
        <p:txBody>
          <a:bodyPr/>
          <a:lstStyle/>
          <a:p>
            <a:pPr marL="288000" lvl="0" indent="-288000" eaLnBrk="0" hangingPunct="0">
              <a:lnSpc>
                <a:spcPct val="114000"/>
              </a:lnSpc>
              <a:spcBef>
                <a:spcPts val="0"/>
              </a:spcBef>
              <a:buClr>
                <a:schemeClr val="accent1"/>
              </a:buClr>
              <a:buSzPct val="120000"/>
              <a:buFont typeface="Arial" pitchFamily="34" charset="0"/>
              <a:buChar char="•"/>
              <a:defRPr/>
            </a:pPr>
            <a:r>
              <a:rPr lang="en-GB" sz="2100" dirty="0" smtClean="0">
                <a:latin typeface="Calibri" pitchFamily="34" charset="0"/>
                <a:cs typeface="+mn-cs"/>
              </a:rPr>
              <a:t>Preliminary parametric comparative study of WP#1-WP#3 TF designs was performed, using the simplified model, aimed at finding the values of helium T</a:t>
            </a:r>
            <a:r>
              <a:rPr lang="en-GB" sz="2100" baseline="-25000" dirty="0" smtClean="0">
                <a:latin typeface="Calibri" pitchFamily="34" charset="0"/>
                <a:cs typeface="+mn-cs"/>
              </a:rPr>
              <a:t>in</a:t>
            </a:r>
            <a:r>
              <a:rPr lang="en-GB" sz="2100" dirty="0" smtClean="0">
                <a:latin typeface="Calibri" pitchFamily="34" charset="0"/>
                <a:cs typeface="+mn-cs"/>
              </a:rPr>
              <a:t> and </a:t>
            </a:r>
            <a:r>
              <a:rPr lang="en-GB" sz="2100" dirty="0" err="1" smtClean="0">
                <a:latin typeface="Symbol" pitchFamily="18" charset="2"/>
                <a:cs typeface="+mn-cs"/>
              </a:rPr>
              <a:t>D</a:t>
            </a:r>
            <a:r>
              <a:rPr lang="en-GB" sz="2100" dirty="0" err="1" smtClean="0">
                <a:latin typeface="Calibri" pitchFamily="34" charset="0"/>
                <a:cs typeface="+mn-cs"/>
              </a:rPr>
              <a:t>p</a:t>
            </a:r>
            <a:r>
              <a:rPr lang="en-GB" sz="2100" dirty="0" smtClean="0">
                <a:latin typeface="Calibri" pitchFamily="34" charset="0"/>
                <a:cs typeface="+mn-cs"/>
              </a:rPr>
              <a:t> which could allow for minimization of the refrigerator power necessary to cool the EU-DEMO TF coils</a:t>
            </a:r>
            <a:endParaRPr lang="en-GB" sz="2100" dirty="0" smtClean="0">
              <a:solidFill>
                <a:srgbClr val="002060"/>
              </a:solidFill>
              <a:latin typeface="Calibri" pitchFamily="34" charset="0"/>
              <a:cs typeface="+mn-cs"/>
            </a:endParaRPr>
          </a:p>
          <a:p>
            <a:pPr marL="365125" marR="0" lvl="0" indent="-282575" algn="l" defTabSz="914400" rtl="0" eaLnBrk="0" fontAlgn="base" latinLnBrk="0" hangingPunct="0">
              <a:lnSpc>
                <a:spcPct val="100000"/>
              </a:lnSpc>
              <a:spcBef>
                <a:spcPts val="600"/>
              </a:spcBef>
              <a:spcAft>
                <a:spcPct val="0"/>
              </a:spcAft>
              <a:buClr>
                <a:schemeClr val="accent1"/>
              </a:buClr>
              <a:buSzPct val="80000"/>
              <a:buFont typeface="Wingdings 2" pitchFamily="18" charset="2"/>
              <a:buNone/>
              <a:tabLst/>
              <a:defRPr/>
            </a:pPr>
            <a:endParaRPr kumimoji="0" lang="pl-PL"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Prostokąt 3"/>
          <p:cNvSpPr/>
          <p:nvPr/>
        </p:nvSpPr>
        <p:spPr>
          <a:xfrm>
            <a:off x="1116013" y="260648"/>
            <a:ext cx="3121367" cy="523220"/>
          </a:xfrm>
          <a:prstGeom prst="rect">
            <a:avLst/>
          </a:prstGeom>
        </p:spPr>
        <p:txBody>
          <a:bodyPr wrap="none">
            <a:spAutoFit/>
          </a:bodyPr>
          <a:lstStyle/>
          <a:p>
            <a:pPr>
              <a:defRPr/>
            </a:pPr>
            <a:r>
              <a:rPr lang="pl-PL" sz="2800" b="1" dirty="0" err="1" smtClean="0">
                <a:solidFill>
                  <a:srgbClr val="002060"/>
                </a:solidFill>
                <a:latin typeface="+mn-lt"/>
              </a:rPr>
              <a:t>Goal</a:t>
            </a:r>
            <a:r>
              <a:rPr lang="pl-PL" sz="2800" b="1" dirty="0" smtClean="0">
                <a:solidFill>
                  <a:srgbClr val="002060"/>
                </a:solidFill>
                <a:latin typeface="+mn-lt"/>
              </a:rPr>
              <a:t> of </a:t>
            </a:r>
            <a:r>
              <a:rPr lang="pl-PL" sz="2800" b="1" dirty="0" err="1" smtClean="0">
                <a:solidFill>
                  <a:srgbClr val="002060"/>
                </a:solidFill>
                <a:latin typeface="+mn-lt"/>
              </a:rPr>
              <a:t>the</a:t>
            </a:r>
            <a:r>
              <a:rPr lang="pl-PL" sz="2800" b="1" dirty="0" smtClean="0">
                <a:solidFill>
                  <a:srgbClr val="002060"/>
                </a:solidFill>
                <a:latin typeface="+mn-lt"/>
              </a:rPr>
              <a:t> </a:t>
            </a:r>
            <a:r>
              <a:rPr lang="pl-PL" sz="2800" b="1" dirty="0" err="1" smtClean="0">
                <a:solidFill>
                  <a:srgbClr val="002060"/>
                </a:solidFill>
                <a:latin typeface="+mn-lt"/>
              </a:rPr>
              <a:t>study</a:t>
            </a:r>
            <a:endParaRPr lang="pl-PL" sz="2800" dirty="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7D416B3A-6C91-432B-B569-95562C432938}" type="slidenum">
              <a:rPr lang="en-US" smtClean="0"/>
              <a:pPr>
                <a:defRPr/>
              </a:pPr>
              <a:t>9</a:t>
            </a:fld>
            <a:endParaRPr lang="en-US"/>
          </a:p>
        </p:txBody>
      </p:sp>
      <p:sp>
        <p:nvSpPr>
          <p:cNvPr id="3" name="Symbol zastępczy numeru slajdu 3"/>
          <p:cNvSpPr txBox="1">
            <a:spLocks/>
          </p:cNvSpPr>
          <p:nvPr/>
        </p:nvSpPr>
        <p:spPr>
          <a:xfrm>
            <a:off x="8613775" y="6305550"/>
            <a:ext cx="457200" cy="476250"/>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3F2E0710-9008-4BDE-AD08-DC2DD6E6F6EB}" type="slidenum">
              <a:rPr kumimoji="0" lang="en-US" sz="12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chemeClr val="bg2">
                  <a:shade val="50000"/>
                  <a:satMod val="200000"/>
                </a:schemeClr>
              </a:solidFill>
              <a:effectLst/>
              <a:uLnTx/>
              <a:uFillTx/>
              <a:latin typeface="+mn-lt"/>
              <a:ea typeface="+mn-ea"/>
              <a:cs typeface="+mn-cs"/>
            </a:endParaRPr>
          </a:p>
        </p:txBody>
      </p:sp>
      <p:sp>
        <p:nvSpPr>
          <p:cNvPr id="4" name="Symbol zastępczy zawartości 2"/>
          <p:cNvSpPr txBox="1">
            <a:spLocks/>
          </p:cNvSpPr>
          <p:nvPr/>
        </p:nvSpPr>
        <p:spPr>
          <a:xfrm>
            <a:off x="1115617" y="980728"/>
            <a:ext cx="8280919" cy="3671887"/>
          </a:xfrm>
          <a:prstGeom prst="rect">
            <a:avLst/>
          </a:prstGeom>
        </p:spPr>
        <p:txBody>
          <a:bodyPr/>
          <a:lstStyle/>
          <a:p>
            <a:pPr marL="365125" marR="0" lvl="0" indent="-282575" algn="l" defTabSz="914400" rtl="0" eaLnBrk="0" fontAlgn="base" latinLnBrk="0" hangingPunct="0">
              <a:lnSpc>
                <a:spcPct val="100000"/>
              </a:lnSpc>
              <a:spcBef>
                <a:spcPct val="0"/>
              </a:spcBef>
              <a:spcAft>
                <a:spcPts val="1000"/>
              </a:spcAft>
              <a:buClr>
                <a:schemeClr val="accent1"/>
              </a:buClr>
              <a:buSzPct val="80000"/>
              <a:buFont typeface="Wingdings 2" pitchFamily="18" charset="2"/>
              <a:buChar char=""/>
              <a:tabLst/>
              <a:defRPr/>
            </a:pPr>
            <a:r>
              <a:rPr kumimoji="0" lang="pl-PL" sz="2100" b="0" i="0" u="none" strike="noStrike" kern="1200" cap="none" spc="0" normalizeH="0" baseline="0" noProof="0" dirty="0" err="1" smtClean="0">
                <a:ln>
                  <a:noFill/>
                </a:ln>
                <a:solidFill>
                  <a:schemeClr val="tx1"/>
                </a:solidFill>
                <a:effectLst/>
                <a:uLnTx/>
                <a:uFillTx/>
                <a:latin typeface="Calibri" pitchFamily="34" charset="0"/>
              </a:rPr>
              <a:t>Analysis</a:t>
            </a:r>
            <a:r>
              <a:rPr kumimoji="0" lang="pl-PL" sz="2100" b="0" i="0" u="none" strike="noStrike" kern="1200" cap="none" spc="0" normalizeH="0" baseline="0" noProof="0" dirty="0" smtClean="0">
                <a:ln>
                  <a:noFill/>
                </a:ln>
                <a:solidFill>
                  <a:schemeClr val="tx1"/>
                </a:solidFill>
                <a:effectLst/>
                <a:uLnTx/>
                <a:uFillTx/>
                <a:latin typeface="Calibri" pitchFamily="34" charset="0"/>
              </a:rPr>
              <a:t> </a:t>
            </a:r>
            <a:r>
              <a:rPr kumimoji="0" lang="pl-PL" sz="2100" b="0" i="0" u="none" strike="noStrike" kern="1200" cap="none" spc="0" normalizeH="0" baseline="0" noProof="0" dirty="0" err="1" smtClean="0">
                <a:ln>
                  <a:noFill/>
                </a:ln>
                <a:solidFill>
                  <a:schemeClr val="tx1"/>
                </a:solidFill>
                <a:effectLst/>
                <a:uLnTx/>
                <a:uFillTx/>
                <a:latin typeface="Calibri" pitchFamily="34" charset="0"/>
              </a:rPr>
              <a:t>based</a:t>
            </a:r>
            <a:r>
              <a:rPr kumimoji="0" lang="pl-PL" sz="2100" b="0" i="0" u="none" strike="noStrike" kern="1200" cap="none" spc="0" normalizeH="0" baseline="0" noProof="0" dirty="0" smtClean="0">
                <a:ln>
                  <a:noFill/>
                </a:ln>
                <a:solidFill>
                  <a:schemeClr val="tx1"/>
                </a:solidFill>
                <a:effectLst/>
                <a:uLnTx/>
                <a:uFillTx/>
                <a:latin typeface="Calibri" pitchFamily="34" charset="0"/>
              </a:rPr>
              <a:t> on </a:t>
            </a:r>
            <a:r>
              <a:rPr kumimoji="0" lang="pl-PL" sz="2100" b="0" i="0" u="none" strike="noStrike" kern="1200" cap="none" spc="0" normalizeH="0" baseline="0" noProof="0" dirty="0" err="1" smtClean="0">
                <a:ln>
                  <a:noFill/>
                </a:ln>
                <a:solidFill>
                  <a:schemeClr val="tx1"/>
                </a:solidFill>
                <a:effectLst/>
                <a:uLnTx/>
                <a:uFillTx/>
                <a:latin typeface="Calibri" pitchFamily="34" charset="0"/>
              </a:rPr>
              <a:t>the</a:t>
            </a:r>
            <a:r>
              <a:rPr kumimoji="0" lang="pl-PL" sz="2100" b="0" i="0" u="none" strike="noStrike" kern="1200" cap="none" spc="0" normalizeH="0" baseline="0" noProof="0" dirty="0" smtClean="0">
                <a:ln>
                  <a:noFill/>
                </a:ln>
                <a:solidFill>
                  <a:schemeClr val="tx1"/>
                </a:solidFill>
                <a:effectLst/>
                <a:uLnTx/>
                <a:uFillTx/>
                <a:latin typeface="Calibri" pitchFamily="34" charset="0"/>
              </a:rPr>
              <a:t> 2016</a:t>
            </a:r>
            <a:r>
              <a:rPr kumimoji="0" lang="pl-PL" sz="2100" b="0" i="0" u="none" strike="noStrike" kern="1200" cap="none" spc="0" normalizeH="0" noProof="0" dirty="0" smtClean="0">
                <a:ln>
                  <a:noFill/>
                </a:ln>
                <a:solidFill>
                  <a:schemeClr val="tx1"/>
                </a:solidFill>
                <a:effectLst/>
                <a:uLnTx/>
                <a:uFillTx/>
                <a:latin typeface="Calibri" pitchFamily="34" charset="0"/>
              </a:rPr>
              <a:t> WP#1-WP#3 </a:t>
            </a:r>
            <a:r>
              <a:rPr kumimoji="0" lang="pl-PL" sz="2100" b="0" i="0" u="none" strike="noStrike" kern="1200" cap="none" spc="0" normalizeH="0" noProof="0" dirty="0" err="1" smtClean="0">
                <a:ln>
                  <a:noFill/>
                </a:ln>
                <a:solidFill>
                  <a:schemeClr val="tx1"/>
                </a:solidFill>
                <a:effectLst/>
                <a:uLnTx/>
                <a:uFillTx/>
                <a:latin typeface="Calibri" pitchFamily="34" charset="0"/>
              </a:rPr>
              <a:t>designs</a:t>
            </a:r>
            <a:r>
              <a:rPr kumimoji="0" lang="pl-PL" sz="2100" b="0" i="0" u="none" strike="noStrike" kern="1200" cap="none" spc="0" normalizeH="0" noProof="0" dirty="0" smtClean="0">
                <a:ln>
                  <a:noFill/>
                </a:ln>
                <a:solidFill>
                  <a:schemeClr val="tx1"/>
                </a:solidFill>
                <a:effectLst/>
                <a:uLnTx/>
                <a:uFillTx/>
                <a:latin typeface="Calibri" pitchFamily="34" charset="0"/>
              </a:rPr>
              <a:t>                                       of </a:t>
            </a:r>
            <a:r>
              <a:rPr kumimoji="0" lang="pl-PL" sz="2100" b="0" i="0" u="none" strike="noStrike" kern="1200" cap="none" spc="0" normalizeH="0" noProof="0" dirty="0" err="1" smtClean="0">
                <a:ln>
                  <a:noFill/>
                </a:ln>
                <a:solidFill>
                  <a:schemeClr val="tx1"/>
                </a:solidFill>
                <a:effectLst/>
                <a:uLnTx/>
                <a:uFillTx/>
                <a:latin typeface="Calibri" pitchFamily="34" charset="0"/>
              </a:rPr>
              <a:t>the</a:t>
            </a:r>
            <a:r>
              <a:rPr kumimoji="0" lang="pl-PL" sz="2100" b="0" i="0" u="none" strike="noStrike" kern="1200" cap="none" spc="0" normalizeH="0" noProof="0" dirty="0" smtClean="0">
                <a:ln>
                  <a:noFill/>
                </a:ln>
                <a:solidFill>
                  <a:schemeClr val="tx1"/>
                </a:solidFill>
                <a:effectLst/>
                <a:uLnTx/>
                <a:uFillTx/>
                <a:latin typeface="Calibri" pitchFamily="34" charset="0"/>
              </a:rPr>
              <a:t> DEMO TF </a:t>
            </a:r>
            <a:r>
              <a:rPr kumimoji="0" lang="pl-PL" sz="2100" b="0" i="0" u="none" strike="noStrike" kern="1200" cap="none" spc="0" normalizeH="0" noProof="0" dirty="0" err="1" smtClean="0">
                <a:ln>
                  <a:noFill/>
                </a:ln>
                <a:solidFill>
                  <a:schemeClr val="tx1"/>
                </a:solidFill>
                <a:effectLst/>
                <a:uLnTx/>
                <a:uFillTx/>
                <a:latin typeface="Calibri" pitchFamily="34" charset="0"/>
              </a:rPr>
              <a:t>coils</a:t>
            </a:r>
            <a:r>
              <a:rPr kumimoji="0" lang="pl-PL" sz="2100" b="0" i="0" u="none" strike="noStrike" kern="1200" cap="none" spc="0" normalizeH="0" noProof="0" dirty="0" smtClean="0">
                <a:ln>
                  <a:noFill/>
                </a:ln>
                <a:solidFill>
                  <a:schemeClr val="tx1"/>
                </a:solidFill>
                <a:effectLst/>
                <a:uLnTx/>
                <a:uFillTx/>
                <a:latin typeface="Calibri" pitchFamily="34" charset="0"/>
              </a:rPr>
              <a:t> </a:t>
            </a:r>
          </a:p>
          <a:p>
            <a:pPr marL="365125" marR="0" lvl="0" indent="-282575" algn="l" defTabSz="914400" rtl="0" eaLnBrk="0" fontAlgn="base" latinLnBrk="0" hangingPunct="0">
              <a:lnSpc>
                <a:spcPct val="100000"/>
              </a:lnSpc>
              <a:spcBef>
                <a:spcPct val="0"/>
              </a:spcBef>
              <a:spcAft>
                <a:spcPts val="1000"/>
              </a:spcAft>
              <a:buClr>
                <a:schemeClr val="accent1"/>
              </a:buClr>
              <a:buSzPct val="80000"/>
              <a:buFont typeface="Wingdings 2" pitchFamily="18" charset="2"/>
              <a:buChar char=""/>
              <a:tabLst/>
              <a:defRPr/>
            </a:pPr>
            <a:r>
              <a:rPr kumimoji="0" lang="pl-PL" sz="2100" b="0" i="0" u="none" strike="noStrike" kern="1200" cap="none" spc="0" normalizeH="0" baseline="0" noProof="0" dirty="0" err="1" smtClean="0">
                <a:ln>
                  <a:noFill/>
                </a:ln>
                <a:solidFill>
                  <a:schemeClr val="tx1"/>
                </a:solidFill>
                <a:effectLst/>
                <a:uLnTx/>
                <a:uFillTx/>
                <a:latin typeface="Calibri" pitchFamily="34" charset="0"/>
              </a:rPr>
              <a:t>Forced</a:t>
            </a:r>
            <a:r>
              <a:rPr kumimoji="0" lang="pl-PL" sz="2100" b="0" i="0" u="none" strike="noStrike" kern="1200" cap="none" spc="0" normalizeH="0" baseline="0" noProof="0" dirty="0" smtClean="0">
                <a:ln>
                  <a:noFill/>
                </a:ln>
                <a:solidFill>
                  <a:schemeClr val="tx1"/>
                </a:solidFill>
                <a:effectLst/>
                <a:uLnTx/>
                <a:uFillTx/>
                <a:latin typeface="Calibri" pitchFamily="34" charset="0"/>
              </a:rPr>
              <a:t> </a:t>
            </a:r>
            <a:r>
              <a:rPr kumimoji="0" lang="pl-PL" sz="2100" b="0" i="0" u="none" strike="noStrike" kern="1200" cap="none" spc="0" normalizeH="0" baseline="0" noProof="0" dirty="0" err="1" smtClean="0">
                <a:ln>
                  <a:noFill/>
                </a:ln>
                <a:solidFill>
                  <a:schemeClr val="tx1"/>
                </a:solidFill>
                <a:effectLst/>
                <a:uLnTx/>
                <a:uFillTx/>
                <a:latin typeface="Calibri" pitchFamily="34" charset="0"/>
              </a:rPr>
              <a:t>flow</a:t>
            </a:r>
            <a:r>
              <a:rPr kumimoji="0" lang="pl-PL" sz="2100" b="0" i="0" u="none" strike="noStrike" kern="1200" cap="none" spc="0" normalizeH="0" baseline="0" noProof="0" dirty="0" smtClean="0">
                <a:ln>
                  <a:noFill/>
                </a:ln>
                <a:solidFill>
                  <a:schemeClr val="tx1"/>
                </a:solidFill>
                <a:effectLst/>
                <a:uLnTx/>
                <a:uFillTx/>
                <a:latin typeface="Calibri" pitchFamily="34" charset="0"/>
              </a:rPr>
              <a:t> </a:t>
            </a:r>
            <a:r>
              <a:rPr kumimoji="0" lang="pl-PL" sz="2100" b="0" i="0" u="none" strike="noStrike" kern="1200" cap="none" spc="0" normalizeH="0" baseline="0" noProof="0" dirty="0" err="1" smtClean="0">
                <a:ln>
                  <a:noFill/>
                </a:ln>
                <a:solidFill>
                  <a:schemeClr val="tx1"/>
                </a:solidFill>
                <a:effectLst/>
                <a:uLnTx/>
                <a:uFillTx/>
                <a:latin typeface="Calibri" pitchFamily="34" charset="0"/>
              </a:rPr>
              <a:t>cooling</a:t>
            </a:r>
            <a:r>
              <a:rPr kumimoji="0" lang="pl-PL" sz="2100" b="0" i="0" u="none" strike="noStrike" kern="1200" cap="none" spc="0" normalizeH="0" baseline="0" noProof="0" dirty="0" smtClean="0">
                <a:ln>
                  <a:noFill/>
                </a:ln>
                <a:solidFill>
                  <a:schemeClr val="tx1"/>
                </a:solidFill>
                <a:effectLst/>
                <a:uLnTx/>
                <a:uFillTx/>
                <a:latin typeface="Calibri" pitchFamily="34" charset="0"/>
              </a:rPr>
              <a:t> </a:t>
            </a:r>
            <a:r>
              <a:rPr kumimoji="0" lang="pl-PL" sz="2100" b="0" i="0" u="none" strike="noStrike" kern="1200" cap="none" spc="0" normalizeH="0" baseline="0" noProof="0" dirty="0" err="1" smtClean="0">
                <a:ln>
                  <a:noFill/>
                </a:ln>
                <a:solidFill>
                  <a:schemeClr val="tx1"/>
                </a:solidFill>
                <a:effectLst/>
                <a:uLnTx/>
                <a:uFillTx/>
                <a:latin typeface="Calibri" pitchFamily="34" charset="0"/>
              </a:rPr>
              <a:t>with</a:t>
            </a:r>
            <a:r>
              <a:rPr kumimoji="0" lang="pl-PL" sz="2100" b="0" i="0" u="none" strike="noStrike" kern="1200" cap="none" spc="0" normalizeH="0" baseline="0" noProof="0" dirty="0" smtClean="0">
                <a:ln>
                  <a:noFill/>
                </a:ln>
                <a:solidFill>
                  <a:schemeClr val="tx1"/>
                </a:solidFill>
                <a:effectLst/>
                <a:uLnTx/>
                <a:uFillTx/>
                <a:latin typeface="Calibri" pitchFamily="34" charset="0"/>
              </a:rPr>
              <a:t> </a:t>
            </a:r>
            <a:r>
              <a:rPr kumimoji="0" lang="pl-PL" sz="2100" b="0" i="0" u="none" strike="noStrike" kern="1200" cap="none" spc="0" normalizeH="0" baseline="0" noProof="0" dirty="0" err="1" smtClean="0">
                <a:ln>
                  <a:noFill/>
                </a:ln>
                <a:solidFill>
                  <a:schemeClr val="tx1"/>
                </a:solidFill>
                <a:effectLst/>
                <a:uLnTx/>
                <a:uFillTx/>
                <a:latin typeface="Calibri" pitchFamily="34" charset="0"/>
              </a:rPr>
              <a:t>supercritical</a:t>
            </a:r>
            <a:r>
              <a:rPr kumimoji="0" lang="pl-PL" sz="2100" b="0" i="0" u="none" strike="noStrike" kern="1200" cap="none" spc="0" normalizeH="0" baseline="0" noProof="0" dirty="0" smtClean="0">
                <a:ln>
                  <a:noFill/>
                </a:ln>
                <a:solidFill>
                  <a:schemeClr val="tx1"/>
                </a:solidFill>
                <a:effectLst/>
                <a:uLnTx/>
                <a:uFillTx/>
                <a:latin typeface="Calibri" pitchFamily="34" charset="0"/>
              </a:rPr>
              <a:t> helium </a:t>
            </a:r>
            <a:r>
              <a:rPr kumimoji="0" lang="pl-PL" sz="2100" b="0" i="0" u="none" strike="noStrike" kern="1200" cap="none" spc="0" normalizeH="0" baseline="0" noProof="0" dirty="0" err="1" smtClean="0">
                <a:ln>
                  <a:noFill/>
                </a:ln>
                <a:solidFill>
                  <a:schemeClr val="tx1"/>
                </a:solidFill>
                <a:effectLst/>
                <a:uLnTx/>
                <a:uFillTx/>
                <a:latin typeface="Calibri" pitchFamily="34" charset="0"/>
              </a:rPr>
              <a:t>at</a:t>
            </a:r>
            <a:r>
              <a:rPr kumimoji="0" lang="pl-PL" sz="2100" b="0" i="0" u="none" strike="noStrike" kern="1200" cap="none" spc="0" normalizeH="0" baseline="0" noProof="0" dirty="0" smtClean="0">
                <a:ln>
                  <a:noFill/>
                </a:ln>
                <a:solidFill>
                  <a:schemeClr val="tx1"/>
                </a:solidFill>
                <a:effectLst/>
                <a:uLnTx/>
                <a:uFillTx/>
                <a:latin typeface="Calibri" pitchFamily="34" charset="0"/>
              </a:rPr>
              <a:t>:</a:t>
            </a:r>
          </a:p>
          <a:p>
            <a:pPr marL="365125" marR="0" lvl="0" indent="-282575" algn="l" defTabSz="914400" rtl="0" eaLnBrk="0" fontAlgn="base" latinLnBrk="0" hangingPunct="0">
              <a:lnSpc>
                <a:spcPct val="100000"/>
              </a:lnSpc>
              <a:spcBef>
                <a:spcPct val="0"/>
              </a:spcBef>
              <a:spcAft>
                <a:spcPts val="1000"/>
              </a:spcAft>
              <a:buClr>
                <a:schemeClr val="accent1"/>
              </a:buClr>
              <a:buSzPct val="80000"/>
              <a:buFont typeface="Wingdings 2" pitchFamily="18" charset="2"/>
              <a:buNone/>
              <a:tabLst/>
              <a:defRPr/>
            </a:pPr>
            <a:r>
              <a:rPr lang="pl-PL" sz="2000" dirty="0" smtClean="0"/>
              <a:t>    </a:t>
            </a:r>
            <a:r>
              <a:rPr kumimoji="0" lang="pl-PL" sz="20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T</a:t>
            </a:r>
            <a:r>
              <a:rPr kumimoji="0" lang="pl-PL" sz="2000" b="0" i="0" u="none" strike="noStrike" kern="1200" cap="none" spc="0" normalizeH="0" baseline="-25000" noProof="0" dirty="0" smtClean="0">
                <a:ln>
                  <a:noFill/>
                </a:ln>
                <a:solidFill>
                  <a:srgbClr val="0000FF"/>
                </a:solidFill>
                <a:effectLst/>
                <a:uLnTx/>
                <a:uFillTx/>
                <a:latin typeface="Arial" pitchFamily="34" charset="0"/>
                <a:ea typeface="+mn-ea"/>
                <a:cs typeface="Arial" pitchFamily="34" charset="0"/>
              </a:rPr>
              <a:t>in</a:t>
            </a:r>
            <a:r>
              <a:rPr kumimoji="0" lang="pl-PL" sz="20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 4.5, 4.35, 4.20, 4.05 K,                                                                     p</a:t>
            </a:r>
            <a:r>
              <a:rPr kumimoji="0" lang="pl-PL" sz="2000" b="0" i="0" u="none" strike="noStrike" kern="1200" cap="none" spc="0" normalizeH="0" baseline="-25000" noProof="0" dirty="0" smtClean="0">
                <a:ln>
                  <a:noFill/>
                </a:ln>
                <a:solidFill>
                  <a:srgbClr val="0000FF"/>
                </a:solidFill>
                <a:effectLst/>
                <a:uLnTx/>
                <a:uFillTx/>
                <a:latin typeface="Arial" pitchFamily="34" charset="0"/>
                <a:ea typeface="+mn-ea"/>
                <a:cs typeface="Arial" pitchFamily="34" charset="0"/>
              </a:rPr>
              <a:t>in</a:t>
            </a:r>
            <a:r>
              <a:rPr kumimoji="0" lang="pl-PL" sz="20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 6 bar</a:t>
            </a:r>
            <a:r>
              <a:rPr lang="pl-PL" sz="2000" dirty="0" smtClean="0">
                <a:solidFill>
                  <a:srgbClr val="0000FF"/>
                </a:solidFill>
              </a:rPr>
              <a:t>,</a:t>
            </a:r>
            <a:r>
              <a:rPr kumimoji="0" lang="pl-PL" sz="20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a:t>
            </a:r>
            <a:r>
              <a:rPr kumimoji="0" lang="pl-PL" sz="2000" b="0" i="0" u="none" strike="noStrike" kern="1200" cap="none" spc="0" normalizeH="0" baseline="0" noProof="0" dirty="0" err="1" smtClean="0">
                <a:ln>
                  <a:noFill/>
                </a:ln>
                <a:solidFill>
                  <a:srgbClr val="0000FF"/>
                </a:solidFill>
                <a:effectLst/>
                <a:uLnTx/>
                <a:uFillTx/>
                <a:latin typeface="Symbol" pitchFamily="18" charset="2"/>
                <a:ea typeface="+mn-ea"/>
                <a:cs typeface="Arial" pitchFamily="34" charset="0"/>
              </a:rPr>
              <a:t>D</a:t>
            </a:r>
            <a:r>
              <a:rPr kumimoji="0" lang="pl-PL" sz="2000" b="0"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p</a:t>
            </a:r>
            <a:r>
              <a:rPr kumimoji="0" lang="pl-PL" sz="20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 1, 0.75, 0.5, 0.25 bar</a:t>
            </a:r>
            <a:endParaRPr kumimoji="0" lang="pl-PL"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65125" marR="0" lvl="0" indent="-282575" algn="l" defTabSz="914400" rtl="0" eaLnBrk="0" fontAlgn="base" latinLnBrk="0" hangingPunct="0">
              <a:lnSpc>
                <a:spcPct val="100000"/>
              </a:lnSpc>
              <a:spcBef>
                <a:spcPct val="0"/>
              </a:spcBef>
              <a:spcAft>
                <a:spcPts val="1000"/>
              </a:spcAft>
              <a:buClr>
                <a:schemeClr val="accent1"/>
              </a:buClr>
              <a:buSzPct val="80000"/>
              <a:buFont typeface="Wingdings 2" pitchFamily="18" charset="2"/>
              <a:buChar char=""/>
              <a:tabLst/>
              <a:defRPr/>
            </a:pPr>
            <a:r>
              <a:rPr kumimoji="0" lang="pl-PL" sz="2100" b="0" i="0" u="none" strike="noStrike" kern="1200" cap="none" spc="0" normalizeH="0" baseline="0" noProof="0" dirty="0" err="1" smtClean="0">
                <a:ln>
                  <a:noFill/>
                </a:ln>
                <a:solidFill>
                  <a:schemeClr val="tx1"/>
                </a:solidFill>
                <a:effectLst/>
                <a:uLnTx/>
                <a:uFillTx/>
                <a:latin typeface="Calibri" pitchFamily="34" charset="0"/>
              </a:rPr>
              <a:t>Friction</a:t>
            </a:r>
            <a:r>
              <a:rPr kumimoji="0" lang="pl-PL" sz="2100" b="0" i="0" u="none" strike="noStrike" kern="1200" cap="none" spc="0" normalizeH="0" baseline="0" noProof="0" dirty="0" smtClean="0">
                <a:ln>
                  <a:noFill/>
                </a:ln>
                <a:solidFill>
                  <a:schemeClr val="tx1"/>
                </a:solidFill>
                <a:effectLst/>
                <a:uLnTx/>
                <a:uFillTx/>
                <a:latin typeface="Calibri" pitchFamily="34" charset="0"/>
              </a:rPr>
              <a:t> </a:t>
            </a:r>
            <a:r>
              <a:rPr kumimoji="0" lang="pl-PL" sz="2100" b="0" i="0" u="none" strike="noStrike" kern="1200" cap="none" spc="0" normalizeH="0" baseline="0" noProof="0" dirty="0" err="1" smtClean="0">
                <a:ln>
                  <a:noFill/>
                </a:ln>
                <a:solidFill>
                  <a:schemeClr val="tx1"/>
                </a:solidFill>
                <a:effectLst/>
                <a:uLnTx/>
                <a:uFillTx/>
                <a:latin typeface="Calibri" pitchFamily="34" charset="0"/>
              </a:rPr>
              <a:t>factor</a:t>
            </a:r>
            <a:r>
              <a:rPr kumimoji="0" lang="pl-PL" sz="2100" b="0" i="0" u="none" strike="noStrike" kern="1200" cap="none" spc="0" normalizeH="0" baseline="0" noProof="0" dirty="0" smtClean="0">
                <a:ln>
                  <a:noFill/>
                </a:ln>
                <a:solidFill>
                  <a:schemeClr val="tx1"/>
                </a:solidFill>
                <a:effectLst/>
                <a:uLnTx/>
                <a:uFillTx/>
                <a:latin typeface="Calibri" pitchFamily="34" charset="0"/>
              </a:rPr>
              <a:t> </a:t>
            </a:r>
            <a:r>
              <a:rPr kumimoji="0" lang="pl-PL" sz="2100" b="0" i="0" u="none" strike="noStrike" kern="1200" cap="none" spc="0" normalizeH="0" baseline="0" noProof="0" dirty="0" err="1" smtClean="0">
                <a:ln>
                  <a:noFill/>
                </a:ln>
                <a:solidFill>
                  <a:schemeClr val="tx1"/>
                </a:solidFill>
                <a:effectLst/>
                <a:uLnTx/>
                <a:uFillTx/>
                <a:latin typeface="Calibri" pitchFamily="34" charset="0"/>
              </a:rPr>
              <a:t>correlations</a:t>
            </a:r>
            <a:r>
              <a:rPr kumimoji="0" lang="pl-PL" sz="2100" b="0" i="0" u="none" strike="noStrike" kern="1200" cap="none" spc="0" normalizeH="0" baseline="0" noProof="0" dirty="0" smtClean="0">
                <a:ln>
                  <a:noFill/>
                </a:ln>
                <a:solidFill>
                  <a:schemeClr val="tx1"/>
                </a:solidFill>
                <a:effectLst/>
                <a:uLnTx/>
                <a:uFillTx/>
                <a:latin typeface="Calibri" pitchFamily="34" charset="0"/>
              </a:rPr>
              <a:t>:</a:t>
            </a:r>
            <a:endParaRPr kumimoji="0" lang="pl-PL" sz="2000" b="0" i="0" u="none" strike="noStrike" kern="1200" cap="none" spc="0" normalizeH="0" baseline="0" noProof="0" dirty="0" smtClean="0">
              <a:ln>
                <a:noFill/>
              </a:ln>
              <a:solidFill>
                <a:schemeClr val="tx1"/>
              </a:solidFill>
              <a:effectLst/>
              <a:uLnTx/>
              <a:uFillTx/>
              <a:latin typeface="Calibri" pitchFamily="34" charset="0"/>
            </a:endParaRPr>
          </a:p>
          <a:p>
            <a:pPr marL="639763" marR="0" lvl="1" indent="-236538" algn="l" defTabSz="914400" rtl="0" eaLnBrk="0" fontAlgn="base" latinLnBrk="0" hangingPunct="0">
              <a:lnSpc>
                <a:spcPct val="100000"/>
              </a:lnSpc>
              <a:spcBef>
                <a:spcPct val="0"/>
              </a:spcBef>
              <a:spcAft>
                <a:spcPts val="1000"/>
              </a:spcAft>
              <a:buClr>
                <a:srgbClr val="C00000"/>
              </a:buClr>
              <a:buSzPct val="80000"/>
              <a:buFont typeface="Wingdings" pitchFamily="2" charset="2"/>
              <a:buChar char="Ø"/>
              <a:tabLst/>
              <a:defRPr/>
            </a:pP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lang="pl-PL" sz="2000" dirty="0" smtClean="0">
                <a:latin typeface="Calibri" pitchFamily="34" charset="0"/>
              </a:rPr>
              <a:t>B</a:t>
            </a:r>
            <a:r>
              <a:rPr kumimoji="0" lang="pl-PL" sz="2000" b="0" i="0" u="none" strike="noStrike" kern="1200" cap="none" spc="0" normalizeH="0" baseline="0" noProof="0" dirty="0" err="1" smtClean="0">
                <a:ln>
                  <a:noFill/>
                </a:ln>
                <a:solidFill>
                  <a:schemeClr val="tx1"/>
                </a:solidFill>
                <a:effectLst/>
                <a:uLnTx/>
                <a:uFillTx/>
                <a:latin typeface="Calibri" pitchFamily="34" charset="0"/>
              </a:rPr>
              <a:t>undle</a:t>
            </a:r>
            <a:r>
              <a:rPr kumimoji="0" lang="pl-PL" sz="2000" b="0" i="0" u="none" strike="noStrike" kern="1200" cap="none" spc="0" normalizeH="0" baseline="0" noProof="0" dirty="0" smtClean="0">
                <a:ln>
                  <a:noFill/>
                </a:ln>
                <a:solidFill>
                  <a:schemeClr val="tx1"/>
                </a:solidFill>
                <a:effectLst/>
                <a:uLnTx/>
                <a:uFillTx/>
                <a:latin typeface="Calibri" pitchFamily="34" charset="0"/>
              </a:rPr>
              <a:t> region – DF </a:t>
            </a:r>
            <a:r>
              <a:rPr kumimoji="0" lang="pl-PL" sz="2000" b="0" i="0" u="none" strike="noStrike" kern="1200" cap="none" spc="0" normalizeH="0" baseline="0" noProof="0" dirty="0" err="1" smtClean="0">
                <a:ln>
                  <a:noFill/>
                </a:ln>
                <a:solidFill>
                  <a:schemeClr val="tx1"/>
                </a:solidFill>
                <a:effectLst/>
                <a:uLnTx/>
                <a:uFillTx/>
                <a:latin typeface="Calibri" pitchFamily="34" charset="0"/>
              </a:rPr>
              <a:t>correlation</a:t>
            </a: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kumimoji="0" lang="pl-PL" sz="2000" b="0" i="0" u="none" strike="noStrike" kern="1200" cap="none" spc="0" normalizeH="0" baseline="0" noProof="0" dirty="0" err="1" smtClean="0">
                <a:ln>
                  <a:noFill/>
                </a:ln>
                <a:solidFill>
                  <a:schemeClr val="tx1"/>
                </a:solidFill>
                <a:effectLst/>
                <a:uLnTx/>
                <a:uFillTx/>
                <a:latin typeface="Calibri" pitchFamily="34" charset="0"/>
              </a:rPr>
              <a:t>based</a:t>
            </a:r>
            <a:r>
              <a:rPr kumimoji="0" lang="pl-PL" sz="2000" b="0" i="0" u="none" strike="noStrike" kern="1200" cap="none" spc="0" normalizeH="0" baseline="0" noProof="0" dirty="0" smtClean="0">
                <a:ln>
                  <a:noFill/>
                </a:ln>
                <a:solidFill>
                  <a:schemeClr val="tx1"/>
                </a:solidFill>
                <a:effectLst/>
                <a:uLnTx/>
                <a:uFillTx/>
                <a:latin typeface="Calibri" pitchFamily="34" charset="0"/>
              </a:rPr>
              <a:t> on a </a:t>
            </a:r>
            <a:r>
              <a:rPr kumimoji="0" lang="pl-PL" sz="2000" b="0" i="0" u="none" strike="noStrike" kern="1200" cap="none" spc="0" normalizeH="0" baseline="0" noProof="0" dirty="0" err="1" smtClean="0">
                <a:ln>
                  <a:noFill/>
                </a:ln>
                <a:solidFill>
                  <a:schemeClr val="tx1"/>
                </a:solidFill>
                <a:effectLst/>
                <a:uLnTx/>
                <a:uFillTx/>
                <a:latin typeface="Calibri" pitchFamily="34" charset="0"/>
              </a:rPr>
              <a:t>porous</a:t>
            </a:r>
            <a:r>
              <a:rPr kumimoji="0" lang="pl-PL" sz="2000" b="0" i="0" u="none" strike="noStrike" kern="1200" cap="none" spc="0" normalizeH="0" baseline="0" noProof="0" dirty="0" smtClean="0">
                <a:ln>
                  <a:noFill/>
                </a:ln>
                <a:solidFill>
                  <a:schemeClr val="tx1"/>
                </a:solidFill>
                <a:effectLst/>
                <a:uLnTx/>
                <a:uFillTx/>
                <a:latin typeface="Calibri" pitchFamily="34" charset="0"/>
              </a:rPr>
              <a:t>                                    media </a:t>
            </a:r>
            <a:r>
              <a:rPr kumimoji="0" lang="pl-PL" sz="2000" b="0" i="0" u="none" strike="noStrike" kern="1200" cap="none" spc="0" normalizeH="0" baseline="0" noProof="0" dirty="0" err="1" smtClean="0">
                <a:ln>
                  <a:noFill/>
                </a:ln>
                <a:solidFill>
                  <a:schemeClr val="tx1"/>
                </a:solidFill>
                <a:effectLst/>
                <a:uLnTx/>
                <a:uFillTx/>
                <a:latin typeface="Calibri" pitchFamily="34" charset="0"/>
              </a:rPr>
              <a:t>analogy</a:t>
            </a:r>
            <a:r>
              <a:rPr kumimoji="0" lang="pl-PL" sz="2000" b="0" i="0" u="none" strike="noStrike" kern="1200" cap="none" spc="0" normalizeH="0" baseline="0" noProof="0" dirty="0" smtClean="0">
                <a:ln>
                  <a:noFill/>
                </a:ln>
                <a:solidFill>
                  <a:schemeClr val="tx1"/>
                </a:solidFill>
                <a:effectLst/>
                <a:uLnTx/>
                <a:uFillTx/>
                <a:latin typeface="Calibri" pitchFamily="34" charset="0"/>
              </a:rPr>
              <a:t> </a:t>
            </a:r>
          </a:p>
          <a:p>
            <a:pPr marL="639763" marR="0" lvl="1" indent="-236538" algn="l" defTabSz="914400" rtl="0" eaLnBrk="0" fontAlgn="base" latinLnBrk="0" hangingPunct="0">
              <a:lnSpc>
                <a:spcPct val="100000"/>
              </a:lnSpc>
              <a:spcBef>
                <a:spcPct val="0"/>
              </a:spcBef>
              <a:spcAft>
                <a:spcPts val="1000"/>
              </a:spcAft>
              <a:buClr>
                <a:srgbClr val="C00000"/>
              </a:buClr>
              <a:buSzPct val="80000"/>
              <a:buFont typeface="Wingdings" pitchFamily="2" charset="2"/>
              <a:buChar char="Ø"/>
              <a:tabLst/>
              <a:defRPr/>
            </a:pP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kumimoji="0" lang="pl-PL" sz="2000" b="0" i="0" u="none" strike="noStrike" kern="1200" cap="none" spc="0" normalizeH="0" baseline="0" noProof="0" dirty="0" err="1" smtClean="0">
                <a:ln>
                  <a:noFill/>
                </a:ln>
                <a:solidFill>
                  <a:schemeClr val="tx1"/>
                </a:solidFill>
                <a:effectLst/>
                <a:uLnTx/>
                <a:uFillTx/>
                <a:latin typeface="Calibri" pitchFamily="34" charset="0"/>
              </a:rPr>
              <a:t>Cooling</a:t>
            </a: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kumimoji="0" lang="pl-PL" sz="2000" b="0" i="0" u="none" strike="noStrike" kern="1200" cap="none" spc="0" normalizeH="0" baseline="0" noProof="0" dirty="0" err="1" smtClean="0">
                <a:ln>
                  <a:noFill/>
                </a:ln>
                <a:solidFill>
                  <a:schemeClr val="tx1"/>
                </a:solidFill>
                <a:effectLst/>
                <a:uLnTx/>
                <a:uFillTx/>
                <a:latin typeface="Calibri" pitchFamily="34" charset="0"/>
              </a:rPr>
              <a:t>channels</a:t>
            </a:r>
            <a:r>
              <a:rPr kumimoji="0" lang="pl-PL" sz="2000" b="0" i="0" u="none" strike="noStrike" kern="1200" cap="none" spc="0" normalizeH="0" baseline="0" noProof="0" dirty="0" smtClean="0">
                <a:ln>
                  <a:noFill/>
                </a:ln>
                <a:solidFill>
                  <a:schemeClr val="tx1"/>
                </a:solidFill>
                <a:effectLst/>
                <a:uLnTx/>
                <a:uFillTx/>
                <a:latin typeface="Calibri" pitchFamily="34" charset="0"/>
              </a:rPr>
              <a:t> of WP#1 </a:t>
            </a:r>
            <a:r>
              <a:rPr kumimoji="0" lang="pl-PL" sz="2000" b="0" i="0" u="none" strike="noStrike" kern="1200" cap="none" spc="0" normalizeH="0" baseline="0" noProof="0" dirty="0" err="1" smtClean="0">
                <a:ln>
                  <a:noFill/>
                </a:ln>
                <a:solidFill>
                  <a:schemeClr val="tx1"/>
                </a:solidFill>
                <a:effectLst/>
                <a:uLnTx/>
                <a:uFillTx/>
                <a:latin typeface="Calibri" pitchFamily="34" charset="0"/>
              </a:rPr>
              <a:t>conductors</a:t>
            </a:r>
            <a:r>
              <a:rPr kumimoji="0" lang="pl-PL" sz="2000" b="0" i="0" u="none" strike="noStrike" kern="1200" cap="none" spc="0" normalizeH="0" baseline="0" noProof="0" dirty="0" smtClean="0">
                <a:ln>
                  <a:noFill/>
                </a:ln>
                <a:solidFill>
                  <a:schemeClr val="tx1"/>
                </a:solidFill>
                <a:effectLst/>
                <a:uLnTx/>
                <a:uFillTx/>
                <a:latin typeface="Calibri" pitchFamily="34" charset="0"/>
              </a:rPr>
              <a:t>  - </a:t>
            </a:r>
            <a:r>
              <a:rPr kumimoji="0" lang="pl-PL" sz="2000" b="0" i="0" u="none" strike="noStrike" kern="1200" cap="none" spc="0" normalizeH="0" baseline="0" noProof="0" dirty="0" err="1" smtClean="0">
                <a:ln>
                  <a:noFill/>
                </a:ln>
                <a:solidFill>
                  <a:schemeClr val="tx1"/>
                </a:solidFill>
                <a:effectLst/>
                <a:uLnTx/>
                <a:uFillTx/>
                <a:latin typeface="Calibri" pitchFamily="34" charset="0"/>
              </a:rPr>
              <a:t>Bhatti-Shah</a:t>
            </a: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kumimoji="0" lang="pl-PL" sz="2000" b="0" i="0" u="none" strike="noStrike" kern="1200" cap="none" spc="0" normalizeH="0" baseline="0" noProof="0" dirty="0" err="1" smtClean="0">
                <a:ln>
                  <a:noFill/>
                </a:ln>
                <a:solidFill>
                  <a:schemeClr val="tx1"/>
                </a:solidFill>
                <a:effectLst/>
                <a:uLnTx/>
                <a:uFillTx/>
                <a:latin typeface="Calibri" pitchFamily="34" charset="0"/>
              </a:rPr>
              <a:t>correlation</a:t>
            </a:r>
            <a:r>
              <a:rPr kumimoji="0" lang="pl-PL" sz="2000" b="0" i="0" u="none" strike="noStrike" kern="1200" cap="none" spc="0" normalizeH="0" baseline="0" noProof="0" dirty="0" smtClean="0">
                <a:ln>
                  <a:noFill/>
                </a:ln>
                <a:solidFill>
                  <a:schemeClr val="tx1"/>
                </a:solidFill>
                <a:effectLst/>
                <a:uLnTx/>
                <a:uFillTx/>
                <a:latin typeface="Calibri" pitchFamily="34" charset="0"/>
              </a:rPr>
              <a:t> for   </a:t>
            </a:r>
            <a:r>
              <a:rPr kumimoji="0" lang="pl-PL" sz="2000" b="0" i="0" u="none" strike="noStrike" kern="1200" cap="none" spc="0" normalizeH="0" baseline="0" noProof="0" dirty="0" err="1" smtClean="0">
                <a:ln>
                  <a:noFill/>
                </a:ln>
                <a:solidFill>
                  <a:schemeClr val="tx1"/>
                </a:solidFill>
                <a:effectLst/>
                <a:uLnTx/>
                <a:uFillTx/>
                <a:latin typeface="Calibri" pitchFamily="34" charset="0"/>
              </a:rPr>
              <a:t>turbulent</a:t>
            </a: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kumimoji="0" lang="pl-PL" sz="2000" b="0" i="0" u="none" strike="noStrike" kern="1200" cap="none" spc="0" normalizeH="0" baseline="0" noProof="0" dirty="0" err="1" smtClean="0">
                <a:ln>
                  <a:noFill/>
                </a:ln>
                <a:solidFill>
                  <a:schemeClr val="tx1"/>
                </a:solidFill>
                <a:effectLst/>
                <a:uLnTx/>
                <a:uFillTx/>
                <a:latin typeface="Calibri" pitchFamily="34" charset="0"/>
              </a:rPr>
              <a:t>flow</a:t>
            </a: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kumimoji="0" lang="pl-PL" sz="2000" b="0" i="0" u="none" strike="noStrike" kern="1200" cap="none" spc="0" normalizeH="0" baseline="0" noProof="0" dirty="0" err="1" smtClean="0">
                <a:ln>
                  <a:noFill/>
                </a:ln>
                <a:solidFill>
                  <a:schemeClr val="tx1"/>
                </a:solidFill>
                <a:effectLst/>
                <a:uLnTx/>
                <a:uFillTx/>
                <a:latin typeface="Calibri" pitchFamily="34" charset="0"/>
              </a:rPr>
              <a:t>in</a:t>
            </a: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kumimoji="0" lang="pl-PL" sz="2000" b="0" i="0" u="none" strike="noStrike" kern="1200" cap="none" spc="0" normalizeH="0" baseline="0" noProof="0" dirty="0" err="1" smtClean="0">
                <a:ln>
                  <a:noFill/>
                </a:ln>
                <a:solidFill>
                  <a:schemeClr val="tx1"/>
                </a:solidFill>
                <a:effectLst/>
                <a:uLnTx/>
                <a:uFillTx/>
                <a:latin typeface="Calibri" pitchFamily="34" charset="0"/>
              </a:rPr>
              <a:t>smooth</a:t>
            </a: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kumimoji="0" lang="pl-PL" sz="2000" b="0" i="0" u="none" strike="noStrike" kern="1200" cap="none" spc="0" normalizeH="0" baseline="0" noProof="0" dirty="0" err="1" smtClean="0">
                <a:ln>
                  <a:noFill/>
                </a:ln>
                <a:solidFill>
                  <a:schemeClr val="tx1"/>
                </a:solidFill>
                <a:effectLst/>
                <a:uLnTx/>
                <a:uFillTx/>
                <a:latin typeface="Calibri" pitchFamily="34" charset="0"/>
              </a:rPr>
              <a:t>circular</a:t>
            </a: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kumimoji="0" lang="pl-PL" sz="2000" b="0" i="0" u="none" strike="noStrike" kern="1200" cap="none" spc="0" normalizeH="0" baseline="0" noProof="0" dirty="0" err="1" smtClean="0">
                <a:ln>
                  <a:noFill/>
                </a:ln>
                <a:solidFill>
                  <a:schemeClr val="tx1"/>
                </a:solidFill>
                <a:effectLst/>
                <a:uLnTx/>
                <a:uFillTx/>
                <a:latin typeface="Calibri" pitchFamily="34" charset="0"/>
              </a:rPr>
              <a:t>or</a:t>
            </a: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kumimoji="0" lang="pl-PL" sz="2000" b="0" i="0" u="none" strike="noStrike" kern="1200" cap="none" spc="0" normalizeH="0" baseline="0" noProof="0" dirty="0" err="1" smtClean="0">
                <a:ln>
                  <a:noFill/>
                </a:ln>
                <a:solidFill>
                  <a:schemeClr val="tx1"/>
                </a:solidFill>
                <a:effectLst/>
                <a:uLnTx/>
                <a:uFillTx/>
                <a:latin typeface="Calibri" pitchFamily="34" charset="0"/>
              </a:rPr>
              <a:t>non-circular</a:t>
            </a:r>
            <a:r>
              <a:rPr kumimoji="0" lang="pl-PL" sz="2000" b="0" i="0" u="none" strike="noStrike" kern="1200" cap="none" spc="0" normalizeH="0" baseline="0" noProof="0" dirty="0" smtClean="0">
                <a:ln>
                  <a:noFill/>
                </a:ln>
                <a:solidFill>
                  <a:schemeClr val="tx1"/>
                </a:solidFill>
                <a:effectLst/>
                <a:uLnTx/>
                <a:uFillTx/>
                <a:latin typeface="Calibri" pitchFamily="34" charset="0"/>
              </a:rPr>
              <a:t> </a:t>
            </a:r>
            <a:r>
              <a:rPr kumimoji="0" lang="pl-PL" sz="2000" b="0" i="0" u="none" strike="noStrike" kern="1200" cap="none" spc="0" normalizeH="0" baseline="0" noProof="0" dirty="0" err="1" smtClean="0">
                <a:ln>
                  <a:noFill/>
                </a:ln>
                <a:solidFill>
                  <a:schemeClr val="tx1"/>
                </a:solidFill>
                <a:effectLst/>
                <a:uLnTx/>
                <a:uFillTx/>
                <a:latin typeface="Calibri" pitchFamily="34" charset="0"/>
              </a:rPr>
              <a:t>ducts</a:t>
            </a:r>
            <a:endParaRPr kumimoji="0" lang="pl-PL" sz="2000" b="0" i="0" u="none" strike="noStrike" kern="1200" cap="none" spc="0" normalizeH="0" baseline="0" noProof="0" dirty="0" smtClean="0">
              <a:ln>
                <a:noFill/>
              </a:ln>
              <a:solidFill>
                <a:schemeClr val="tx1"/>
              </a:solidFill>
              <a:effectLst/>
              <a:uLnTx/>
              <a:uFillTx/>
              <a:latin typeface="Calibri" pitchFamily="34" charset="0"/>
            </a:endParaRPr>
          </a:p>
          <a:p>
            <a:pPr marL="639763" marR="0" lvl="1" indent="-236538" algn="l" defTabSz="914400" rtl="0" eaLnBrk="0" fontAlgn="base" latinLnBrk="0" hangingPunct="0">
              <a:lnSpc>
                <a:spcPct val="100000"/>
              </a:lnSpc>
              <a:spcBef>
                <a:spcPct val="0"/>
              </a:spcBef>
              <a:spcAft>
                <a:spcPts val="1000"/>
              </a:spcAft>
              <a:buClr>
                <a:srgbClr val="C00000"/>
              </a:buClr>
              <a:buSzPct val="80000"/>
              <a:buFont typeface="Wingdings" pitchFamily="2" charset="2"/>
              <a:buChar char="Ø"/>
              <a:tabLst/>
              <a:defRPr/>
            </a:pPr>
            <a:r>
              <a:rPr lang="pl-PL" sz="2000" dirty="0" err="1" smtClean="0">
                <a:latin typeface="Calibri" pitchFamily="34" charset="0"/>
              </a:rPr>
              <a:t>Experimental</a:t>
            </a:r>
            <a:r>
              <a:rPr lang="pl-PL" sz="2000" dirty="0" smtClean="0">
                <a:latin typeface="Calibri" pitchFamily="34" charset="0"/>
              </a:rPr>
              <a:t> </a:t>
            </a:r>
            <a:r>
              <a:rPr lang="pl-PL" sz="2000" dirty="0" err="1" smtClean="0">
                <a:latin typeface="Calibri" pitchFamily="34" charset="0"/>
              </a:rPr>
              <a:t>friction</a:t>
            </a:r>
            <a:r>
              <a:rPr lang="pl-PL" sz="2000" dirty="0" smtClean="0">
                <a:latin typeface="Calibri" pitchFamily="34" charset="0"/>
              </a:rPr>
              <a:t> </a:t>
            </a:r>
            <a:r>
              <a:rPr lang="pl-PL" sz="2000" dirty="0" err="1" smtClean="0">
                <a:latin typeface="Calibri" pitchFamily="34" charset="0"/>
              </a:rPr>
              <a:t>factor</a:t>
            </a:r>
            <a:r>
              <a:rPr lang="pl-PL" sz="2000" dirty="0" smtClean="0">
                <a:latin typeface="Calibri" pitchFamily="34" charset="0"/>
              </a:rPr>
              <a:t> </a:t>
            </a:r>
            <a:r>
              <a:rPr lang="pl-PL" sz="2000" dirty="0" err="1" smtClean="0">
                <a:latin typeface="Calibri" pitchFamily="34" charset="0"/>
              </a:rPr>
              <a:t>correlations</a:t>
            </a:r>
            <a:r>
              <a:rPr lang="pl-PL" sz="2000" dirty="0" smtClean="0">
                <a:latin typeface="Calibri" pitchFamily="34" charset="0"/>
              </a:rPr>
              <a:t> for </a:t>
            </a:r>
            <a:r>
              <a:rPr lang="pl-PL" sz="2000" dirty="0" err="1" smtClean="0">
                <a:latin typeface="Calibri" pitchFamily="34" charset="0"/>
              </a:rPr>
              <a:t>the</a:t>
            </a:r>
            <a:r>
              <a:rPr lang="pl-PL" sz="2000" dirty="0" smtClean="0">
                <a:latin typeface="Calibri" pitchFamily="34" charset="0"/>
              </a:rPr>
              <a:t> spiral </a:t>
            </a:r>
            <a:r>
              <a:rPr lang="pl-PL" sz="2000" dirty="0" err="1" smtClean="0">
                <a:latin typeface="Calibri" pitchFamily="34" charset="0"/>
              </a:rPr>
              <a:t>cooling</a:t>
            </a:r>
            <a:r>
              <a:rPr lang="pl-PL" sz="2000" dirty="0" smtClean="0">
                <a:latin typeface="Calibri" pitchFamily="34" charset="0"/>
              </a:rPr>
              <a:t> </a:t>
            </a:r>
            <a:r>
              <a:rPr lang="pl-PL" sz="2000" dirty="0" err="1" smtClean="0">
                <a:latin typeface="Calibri" pitchFamily="34" charset="0"/>
              </a:rPr>
              <a:t>channels</a:t>
            </a:r>
            <a:r>
              <a:rPr lang="pl-PL" sz="2000" dirty="0" smtClean="0">
                <a:latin typeface="Calibri" pitchFamily="34" charset="0"/>
              </a:rPr>
              <a:t> of WP#2 and WP#3</a:t>
            </a:r>
          </a:p>
          <a:p>
            <a:pPr marL="182563" indent="-236538" eaLnBrk="0" hangingPunct="0">
              <a:spcAft>
                <a:spcPts val="1000"/>
              </a:spcAft>
              <a:buClr>
                <a:schemeClr val="accent1">
                  <a:lumMod val="75000"/>
                </a:schemeClr>
              </a:buClr>
              <a:buSzPct val="140000"/>
              <a:buFont typeface="Arial" pitchFamily="34" charset="0"/>
              <a:buChar char="•"/>
              <a:defRPr/>
            </a:pPr>
            <a:r>
              <a:rPr lang="pl-PL" sz="2000" dirty="0" err="1" smtClean="0">
                <a:latin typeface="Calibri" pitchFamily="34" charset="0"/>
              </a:rPr>
              <a:t>Tool</a:t>
            </a:r>
            <a:r>
              <a:rPr lang="pl-PL" sz="2000" dirty="0" smtClean="0">
                <a:latin typeface="Calibri" pitchFamily="34" charset="0"/>
              </a:rPr>
              <a:t>:  </a:t>
            </a:r>
            <a:r>
              <a:rPr lang="pl-PL" sz="2000" dirty="0" err="1" smtClean="0">
                <a:latin typeface="Calibri" pitchFamily="34" charset="0"/>
              </a:rPr>
              <a:t>simplified</a:t>
            </a:r>
            <a:r>
              <a:rPr lang="pl-PL" sz="2000" dirty="0" smtClean="0">
                <a:latin typeface="Calibri" pitchFamily="34" charset="0"/>
              </a:rPr>
              <a:t> </a:t>
            </a:r>
            <a:r>
              <a:rPr lang="pl-PL" sz="2000" dirty="0" err="1" smtClean="0">
                <a:latin typeface="Calibri" pitchFamily="34" charset="0"/>
              </a:rPr>
              <a:t>steady</a:t>
            </a:r>
            <a:r>
              <a:rPr lang="pl-PL" sz="2000" dirty="0" smtClean="0">
                <a:latin typeface="Calibri" pitchFamily="34" charset="0"/>
              </a:rPr>
              <a:t> </a:t>
            </a:r>
            <a:r>
              <a:rPr lang="pl-PL" sz="2000" dirty="0" err="1" smtClean="0">
                <a:latin typeface="Calibri" pitchFamily="34" charset="0"/>
              </a:rPr>
              <a:t>heat</a:t>
            </a:r>
            <a:r>
              <a:rPr lang="pl-PL" sz="2000" dirty="0" smtClean="0">
                <a:latin typeface="Calibri" pitchFamily="34" charset="0"/>
              </a:rPr>
              <a:t> </a:t>
            </a:r>
            <a:r>
              <a:rPr lang="pl-PL" sz="2000" dirty="0" err="1" smtClean="0">
                <a:latin typeface="Calibri" pitchFamily="34" charset="0"/>
              </a:rPr>
              <a:t>removal</a:t>
            </a:r>
            <a:r>
              <a:rPr lang="pl-PL" sz="2000" dirty="0" smtClean="0">
                <a:latin typeface="Calibri" pitchFamily="34" charset="0"/>
              </a:rPr>
              <a:t> model (NH </a:t>
            </a:r>
            <a:r>
              <a:rPr lang="pl-PL" sz="2000" dirty="0" err="1" smtClean="0">
                <a:latin typeface="Calibri" pitchFamily="34" charset="0"/>
              </a:rPr>
              <a:t>load</a:t>
            </a:r>
            <a:r>
              <a:rPr lang="pl-PL" sz="2000" dirty="0" smtClean="0">
                <a:latin typeface="Calibri" pitchFamily="34" charset="0"/>
              </a:rPr>
              <a:t> </a:t>
            </a:r>
            <a:r>
              <a:rPr lang="pl-PL" sz="2000" dirty="0" err="1" smtClean="0">
                <a:latin typeface="Calibri" pitchFamily="34" charset="0"/>
              </a:rPr>
              <a:t>at</a:t>
            </a:r>
            <a:r>
              <a:rPr lang="pl-PL"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a:t>
            </a:r>
            <a:r>
              <a:rPr lang="pl-PL" sz="2000" dirty="0" err="1" smtClean="0">
                <a:latin typeface="Calibri" pitchFamily="34" charset="0"/>
              </a:rPr>
              <a:t>EoB</a:t>
            </a:r>
            <a:r>
              <a:rPr lang="pl-PL" sz="2000" dirty="0" smtClean="0">
                <a:latin typeface="Calibri" pitchFamily="34" charset="0"/>
              </a:rPr>
              <a:t> </a:t>
            </a:r>
            <a:r>
              <a:rPr lang="pl-PL" sz="2000" dirty="0" err="1" smtClean="0">
                <a:latin typeface="Calibri" pitchFamily="34" charset="0"/>
              </a:rPr>
              <a:t>conditions</a:t>
            </a:r>
            <a:r>
              <a:rPr lang="pl-PL" sz="2000" dirty="0" smtClean="0">
                <a:latin typeface="Calibri" pitchFamily="34" charset="0"/>
              </a:rPr>
              <a:t> </a:t>
            </a:r>
            <a:r>
              <a:rPr lang="pl-PL" sz="2000" dirty="0" err="1" smtClean="0">
                <a:latin typeface="Calibri" pitchFamily="34" charset="0"/>
              </a:rPr>
              <a:t>calculated</a:t>
            </a:r>
            <a:r>
              <a:rPr lang="pl-PL" sz="2000" dirty="0" smtClean="0">
                <a:latin typeface="Calibri" pitchFamily="34" charset="0"/>
              </a:rPr>
              <a:t> </a:t>
            </a:r>
            <a:r>
              <a:rPr lang="pl-PL" sz="2000" dirty="0" err="1" smtClean="0">
                <a:latin typeface="Calibri" pitchFamily="34" charset="0"/>
              </a:rPr>
              <a:t>with</a:t>
            </a:r>
            <a:r>
              <a:rPr lang="pl-PL"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a:t>
            </a:r>
            <a:r>
              <a:rPr lang="pl-PL" sz="2000" dirty="0" err="1" smtClean="0">
                <a:latin typeface="Calibri" pitchFamily="34" charset="0"/>
              </a:rPr>
              <a:t>older</a:t>
            </a:r>
            <a:r>
              <a:rPr lang="pl-PL" sz="2000" dirty="0" smtClean="0">
                <a:latin typeface="Calibri" pitchFamily="34" charset="0"/>
              </a:rPr>
              <a:t>” </a:t>
            </a:r>
            <a:r>
              <a:rPr lang="pl-PL" sz="2000" dirty="0" err="1" smtClean="0">
                <a:latin typeface="Calibri" pitchFamily="34" charset="0"/>
              </a:rPr>
              <a:t>formula</a:t>
            </a:r>
            <a:r>
              <a:rPr lang="pl-PL" sz="2000" dirty="0" smtClean="0">
                <a:latin typeface="Calibri" pitchFamily="34" charset="0"/>
              </a:rPr>
              <a:t> </a:t>
            </a:r>
            <a:r>
              <a:rPr lang="pl-PL" sz="2000" dirty="0" err="1" smtClean="0">
                <a:latin typeface="Calibri" pitchFamily="34" charset="0"/>
              </a:rPr>
              <a:t>proposed</a:t>
            </a:r>
            <a:r>
              <a:rPr lang="pl-PL" sz="2000" dirty="0" smtClean="0">
                <a:latin typeface="Calibri" pitchFamily="34" charset="0"/>
              </a:rPr>
              <a:t> by LZ and MF</a:t>
            </a:r>
            <a:r>
              <a:rPr lang="pl-PL" sz="2000" baseline="-25000" dirty="0" smtClean="0">
                <a:latin typeface="Calibri" pitchFamily="34" charset="0"/>
              </a:rPr>
              <a:t> </a:t>
            </a:r>
            <a:r>
              <a:rPr lang="pl-PL" sz="2000" dirty="0" err="1" smtClean="0">
                <a:latin typeface="Calibri" pitchFamily="34" charset="0"/>
              </a:rPr>
              <a:t>profiles</a:t>
            </a:r>
            <a:r>
              <a:rPr lang="pl-PL" sz="2000" dirty="0" smtClean="0">
                <a:latin typeface="Calibri" pitchFamily="34" charset="0"/>
              </a:rPr>
              <a:t> </a:t>
            </a:r>
            <a:r>
              <a:rPr lang="pl-PL" sz="2000" dirty="0" err="1" smtClean="0">
                <a:latin typeface="Calibri" pitchFamily="34" charset="0"/>
              </a:rPr>
              <a:t>along</a:t>
            </a:r>
            <a:r>
              <a:rPr lang="pl-PL" sz="2000" dirty="0" smtClean="0">
                <a:latin typeface="Calibri" pitchFamily="34" charset="0"/>
              </a:rPr>
              <a:t> a </a:t>
            </a:r>
            <a:r>
              <a:rPr lang="pl-PL" sz="2000" dirty="0" err="1" smtClean="0">
                <a:latin typeface="Calibri" pitchFamily="34" charset="0"/>
              </a:rPr>
              <a:t>conductor</a:t>
            </a:r>
            <a:r>
              <a:rPr lang="pl-PL" sz="2000" dirty="0" smtClean="0">
                <a:latin typeface="Calibri" pitchFamily="34" charset="0"/>
              </a:rPr>
              <a:t> </a:t>
            </a:r>
            <a:r>
              <a:rPr lang="pl-PL" sz="2000" dirty="0" err="1" smtClean="0">
                <a:latin typeface="Calibri" pitchFamily="34" charset="0"/>
              </a:rPr>
              <a:t>were</a:t>
            </a:r>
            <a:r>
              <a:rPr lang="pl-PL" sz="2000" dirty="0" smtClean="0">
                <a:latin typeface="Calibri" pitchFamily="34" charset="0"/>
              </a:rPr>
              <a:t> </a:t>
            </a:r>
            <a:r>
              <a:rPr lang="pl-PL" sz="2000" dirty="0" err="1" smtClean="0">
                <a:latin typeface="Calibri" pitchFamily="34" charset="0"/>
              </a:rPr>
              <a:t>taken</a:t>
            </a:r>
            <a:r>
              <a:rPr lang="pl-PL" sz="2000" dirty="0" smtClean="0">
                <a:latin typeface="Calibri" pitchFamily="34" charset="0"/>
              </a:rPr>
              <a:t> </a:t>
            </a:r>
            <a:r>
              <a:rPr lang="pl-PL" sz="2000" dirty="0" err="1" smtClean="0">
                <a:latin typeface="Calibri" pitchFamily="34" charset="0"/>
              </a:rPr>
              <a:t>into</a:t>
            </a:r>
            <a:r>
              <a:rPr lang="pl-PL" sz="2000" dirty="0" smtClean="0">
                <a:latin typeface="Calibri" pitchFamily="34" charset="0"/>
              </a:rPr>
              <a:t> </a:t>
            </a:r>
            <a:r>
              <a:rPr lang="pl-PL" sz="2000" dirty="0" err="1" smtClean="0">
                <a:latin typeface="Calibri" pitchFamily="34" charset="0"/>
              </a:rPr>
              <a:t>account</a:t>
            </a:r>
            <a:r>
              <a:rPr lang="pl-PL" sz="2000" dirty="0" smtClean="0">
                <a:latin typeface="Calibri" pitchFamily="34" charset="0"/>
              </a:rPr>
              <a:t>, </a:t>
            </a:r>
            <a:r>
              <a:rPr lang="pl-PL" sz="2000" dirty="0" err="1" smtClean="0">
                <a:latin typeface="Calibri" pitchFamily="34" charset="0"/>
              </a:rPr>
              <a:t>whereas</a:t>
            </a:r>
            <a:r>
              <a:rPr lang="pl-PL"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a:t>
            </a:r>
            <a:r>
              <a:rPr lang="pl-PL" sz="2000" dirty="0" err="1" smtClean="0">
                <a:latin typeface="Calibri" pitchFamily="34" charset="0"/>
              </a:rPr>
              <a:t>interturn</a:t>
            </a:r>
            <a:r>
              <a:rPr lang="pl-PL" sz="2000" dirty="0" smtClean="0">
                <a:latin typeface="Calibri" pitchFamily="34" charset="0"/>
              </a:rPr>
              <a:t>, </a:t>
            </a:r>
            <a:r>
              <a:rPr lang="pl-PL" sz="2000" dirty="0" err="1" smtClean="0">
                <a:latin typeface="Calibri" pitchFamily="34" charset="0"/>
              </a:rPr>
              <a:t>interlayer</a:t>
            </a:r>
            <a:r>
              <a:rPr lang="pl-PL" sz="2000" dirty="0" smtClean="0">
                <a:latin typeface="Calibri" pitchFamily="34" charset="0"/>
              </a:rPr>
              <a:t> and </a:t>
            </a:r>
            <a:r>
              <a:rPr lang="pl-PL" sz="2000" dirty="0" err="1" smtClean="0">
                <a:latin typeface="Calibri" pitchFamily="34" charset="0"/>
              </a:rPr>
              <a:t>WP-casing</a:t>
            </a:r>
            <a:r>
              <a:rPr lang="pl-PL" sz="2000" dirty="0" smtClean="0">
                <a:latin typeface="Calibri" pitchFamily="34" charset="0"/>
              </a:rPr>
              <a:t> </a:t>
            </a:r>
            <a:r>
              <a:rPr lang="pl-PL" sz="2000" dirty="0" err="1" smtClean="0">
                <a:latin typeface="Calibri" pitchFamily="34" charset="0"/>
              </a:rPr>
              <a:t>heat</a:t>
            </a:r>
            <a:r>
              <a:rPr lang="pl-PL" sz="2000" dirty="0" smtClean="0">
                <a:latin typeface="Calibri" pitchFamily="34" charset="0"/>
              </a:rPr>
              <a:t> transfer </a:t>
            </a:r>
            <a:r>
              <a:rPr lang="pl-PL" sz="2000" dirty="0" err="1" smtClean="0">
                <a:latin typeface="Calibri" pitchFamily="34" charset="0"/>
              </a:rPr>
              <a:t>were</a:t>
            </a:r>
            <a:r>
              <a:rPr lang="pl-PL" sz="2000" dirty="0" smtClean="0">
                <a:latin typeface="Calibri" pitchFamily="34" charset="0"/>
              </a:rPr>
              <a:t> not </a:t>
            </a:r>
            <a:r>
              <a:rPr lang="pl-PL" sz="2000" dirty="0" err="1" smtClean="0">
                <a:latin typeface="Calibri" pitchFamily="34" charset="0"/>
              </a:rPr>
              <a:t>included</a:t>
            </a:r>
            <a:r>
              <a:rPr lang="pl-PL" sz="2000" dirty="0" smtClean="0">
                <a:latin typeface="Calibri" pitchFamily="34" charset="0"/>
              </a:rPr>
              <a:t> </a:t>
            </a:r>
            <a:r>
              <a:rPr lang="pl-PL" sz="2000" dirty="0" err="1" smtClean="0">
                <a:latin typeface="Calibri" pitchFamily="34" charset="0"/>
              </a:rPr>
              <a:t>in</a:t>
            </a:r>
            <a:r>
              <a:rPr lang="pl-PL" sz="2000" dirty="0" smtClean="0">
                <a:latin typeface="Calibri" pitchFamily="34" charset="0"/>
              </a:rPr>
              <a:t> </a:t>
            </a:r>
            <a:r>
              <a:rPr lang="pl-PL" sz="2000" dirty="0" err="1" smtClean="0">
                <a:latin typeface="Calibri" pitchFamily="34" charset="0"/>
              </a:rPr>
              <a:t>the</a:t>
            </a:r>
            <a:r>
              <a:rPr lang="pl-PL" sz="2000" dirty="0" smtClean="0">
                <a:latin typeface="Calibri" pitchFamily="34" charset="0"/>
              </a:rPr>
              <a:t> model) </a:t>
            </a:r>
            <a:endParaRPr lang="pl-PL" sz="2000" baseline="-25000" dirty="0" smtClean="0">
              <a:latin typeface="Calibri" pitchFamily="34" charset="0"/>
            </a:endParaRPr>
          </a:p>
          <a:p>
            <a:pPr marL="639763" marR="0" lvl="1" indent="-236538" algn="l" defTabSz="914400" rtl="0" eaLnBrk="0" fontAlgn="base" latinLnBrk="0" hangingPunct="0">
              <a:lnSpc>
                <a:spcPct val="100000"/>
              </a:lnSpc>
              <a:spcBef>
                <a:spcPct val="0"/>
              </a:spcBef>
              <a:spcAft>
                <a:spcPts val="1200"/>
              </a:spcAft>
              <a:buClr>
                <a:srgbClr val="C00000"/>
              </a:buClr>
              <a:buSzPct val="80000"/>
              <a:buFont typeface="Wingdings" pitchFamily="2" charset="2"/>
              <a:buChar char="Ø"/>
              <a:tabLst/>
              <a:defRPr/>
            </a:pPr>
            <a:endParaRPr lang="pl-PL" sz="2000" dirty="0" smtClean="0">
              <a:latin typeface="Calibri" pitchFamily="34" charset="0"/>
            </a:endParaRPr>
          </a:p>
          <a:p>
            <a:pPr marL="182563" indent="-236538" eaLnBrk="0" hangingPunct="0">
              <a:spcAft>
                <a:spcPts val="1200"/>
              </a:spcAft>
              <a:buClr>
                <a:srgbClr val="C00000"/>
              </a:buClr>
              <a:buSzPct val="80000"/>
              <a:buFont typeface="Wingdings" pitchFamily="2" charset="2"/>
              <a:buChar char="Ø"/>
              <a:defRPr/>
            </a:pPr>
            <a:endParaRPr kumimoji="0" lang="en-US" sz="2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6" name="Tytuł 1"/>
          <p:cNvSpPr txBox="1">
            <a:spLocks/>
          </p:cNvSpPr>
          <p:nvPr/>
        </p:nvSpPr>
        <p:spPr bwMode="auto">
          <a:xfrm>
            <a:off x="1042988" y="260648"/>
            <a:ext cx="8281987" cy="692696"/>
          </a:xfrm>
          <a:prstGeom prst="rect">
            <a:avLst/>
          </a:prstGeom>
        </p:spPr>
        <p:txBody>
          <a:bodyPr vert="horz" wrap="square" lIns="91440" tIns="45720" rIns="91440" bIns="45720" numCol="1"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3200" b="1"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rPr>
              <a:t>Basic </a:t>
            </a:r>
            <a:r>
              <a:rPr kumimoji="0" lang="pl-PL" sz="3200" b="1" i="0" u="none" strike="noStrike" kern="1200" cap="none" spc="0" normalizeH="0" baseline="0" noProof="0" dirty="0" err="1" smtClean="0">
                <a:ln>
                  <a:noFill/>
                </a:ln>
                <a:solidFill>
                  <a:srgbClr val="002060"/>
                </a:solidFill>
                <a:effectLst/>
                <a:uLnTx/>
                <a:uFillTx/>
                <a:latin typeface="Arial" pitchFamily="34" charset="0"/>
                <a:ea typeface="+mj-ea"/>
                <a:cs typeface="Arial" pitchFamily="34" charset="0"/>
              </a:rPr>
              <a:t>assumptions</a:t>
            </a:r>
            <a:endParaRPr kumimoji="0" lang="en-US" sz="2800" b="1"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endParaRPr>
          </a:p>
        </p:txBody>
      </p:sp>
      <p:pic>
        <p:nvPicPr>
          <p:cNvPr id="7" name="Immagine 55"/>
          <p:cNvPicPr>
            <a:picLocks noChangeAspect="1" noChangeArrowheads="1"/>
          </p:cNvPicPr>
          <p:nvPr/>
        </p:nvPicPr>
        <p:blipFill>
          <a:blip r:embed="rId2" cstate="print"/>
          <a:srcRect t="10730" r="25166"/>
          <a:stretch>
            <a:fillRect/>
          </a:stretch>
        </p:blipFill>
        <p:spPr bwMode="auto">
          <a:xfrm>
            <a:off x="7334818" y="1484784"/>
            <a:ext cx="1809182" cy="1323841"/>
          </a:xfrm>
          <a:prstGeom prst="rect">
            <a:avLst/>
          </a:prstGeom>
          <a:noFill/>
          <a:ln w="9525">
            <a:noFill/>
            <a:miter lim="800000"/>
            <a:headEnd/>
            <a:tailEnd/>
          </a:ln>
        </p:spPr>
      </p:pic>
      <p:sp>
        <p:nvSpPr>
          <p:cNvPr id="8" name="pole tekstowe 7"/>
          <p:cNvSpPr txBox="1"/>
          <p:nvPr/>
        </p:nvSpPr>
        <p:spPr>
          <a:xfrm>
            <a:off x="7668344" y="1124744"/>
            <a:ext cx="1908175" cy="338554"/>
          </a:xfrm>
          <a:prstGeom prst="rect">
            <a:avLst/>
          </a:prstGeom>
          <a:noFill/>
        </p:spPr>
        <p:txBody>
          <a:bodyPr>
            <a:spAutoFit/>
          </a:bodyPr>
          <a:lstStyle/>
          <a:p>
            <a:pPr>
              <a:defRPr/>
            </a:pPr>
            <a:r>
              <a:rPr lang="pl-PL" sz="1600" b="1" dirty="0">
                <a:solidFill>
                  <a:srgbClr val="002060"/>
                </a:solidFill>
                <a:latin typeface="+mn-lt"/>
              </a:rPr>
              <a:t>WP#2 </a:t>
            </a:r>
            <a:r>
              <a:rPr lang="pl-PL" sz="1600" b="1" dirty="0" smtClean="0">
                <a:solidFill>
                  <a:srgbClr val="002060"/>
                </a:solidFill>
                <a:latin typeface="+mn-lt"/>
              </a:rPr>
              <a:t>- 6 DL </a:t>
            </a:r>
            <a:endParaRPr lang="pl-PL" sz="1600" b="1" dirty="0">
              <a:solidFill>
                <a:srgbClr val="002060"/>
              </a:solidFill>
              <a:latin typeface="+mn-lt"/>
            </a:endParaRPr>
          </a:p>
        </p:txBody>
      </p:sp>
      <p:pic>
        <p:nvPicPr>
          <p:cNvPr id="9" name="Obraz 22"/>
          <p:cNvPicPr>
            <a:picLocks noChangeAspect="1"/>
          </p:cNvPicPr>
          <p:nvPr/>
        </p:nvPicPr>
        <p:blipFill>
          <a:blip r:embed="rId3" cstate="print"/>
          <a:srcRect l="47627" t="47362" r="1599" b="6158"/>
          <a:stretch>
            <a:fillRect/>
          </a:stretch>
        </p:blipFill>
        <p:spPr bwMode="auto">
          <a:xfrm>
            <a:off x="7385050" y="260648"/>
            <a:ext cx="1651000" cy="850900"/>
          </a:xfrm>
          <a:prstGeom prst="rect">
            <a:avLst/>
          </a:prstGeom>
          <a:noFill/>
          <a:ln w="9525">
            <a:noFill/>
            <a:miter lim="800000"/>
            <a:headEnd/>
            <a:tailEnd/>
          </a:ln>
        </p:spPr>
      </p:pic>
      <p:sp>
        <p:nvSpPr>
          <p:cNvPr id="10" name="pole tekstowe 9"/>
          <p:cNvSpPr txBox="1"/>
          <p:nvPr/>
        </p:nvSpPr>
        <p:spPr>
          <a:xfrm>
            <a:off x="7344345" y="-27384"/>
            <a:ext cx="1908175" cy="369887"/>
          </a:xfrm>
          <a:prstGeom prst="rect">
            <a:avLst/>
          </a:prstGeom>
          <a:noFill/>
        </p:spPr>
        <p:txBody>
          <a:bodyPr>
            <a:spAutoFit/>
          </a:bodyPr>
          <a:lstStyle/>
          <a:p>
            <a:pPr>
              <a:defRPr/>
            </a:pPr>
            <a:r>
              <a:rPr lang="pl-PL" b="1" dirty="0">
                <a:solidFill>
                  <a:srgbClr val="002060"/>
                </a:solidFill>
                <a:latin typeface="Calibri" pitchFamily="34" charset="0"/>
              </a:rPr>
              <a:t>WP#1 </a:t>
            </a:r>
            <a:r>
              <a:rPr lang="pl-PL" b="1" dirty="0" smtClean="0">
                <a:solidFill>
                  <a:srgbClr val="002060"/>
                </a:solidFill>
                <a:latin typeface="Calibri" pitchFamily="34" charset="0"/>
              </a:rPr>
              <a:t>– 12 SL</a:t>
            </a:r>
            <a:endParaRPr lang="pl-PL" b="1" dirty="0">
              <a:solidFill>
                <a:srgbClr val="002060"/>
              </a:solidFill>
              <a:latin typeface="Calibri" pitchFamily="34" charset="0"/>
            </a:endParaRPr>
          </a:p>
        </p:txBody>
      </p:sp>
      <p:pic>
        <p:nvPicPr>
          <p:cNvPr id="11" name="Image 12"/>
          <p:cNvPicPr>
            <a:picLocks noChangeAspect="1"/>
          </p:cNvPicPr>
          <p:nvPr/>
        </p:nvPicPr>
        <p:blipFill>
          <a:blip r:embed="rId4" cstate="print"/>
          <a:srcRect/>
          <a:stretch>
            <a:fillRect/>
          </a:stretch>
        </p:blipFill>
        <p:spPr bwMode="auto">
          <a:xfrm>
            <a:off x="7816850" y="2924944"/>
            <a:ext cx="1327150" cy="1225550"/>
          </a:xfrm>
          <a:prstGeom prst="rect">
            <a:avLst/>
          </a:prstGeom>
          <a:noFill/>
          <a:ln w="9525">
            <a:noFill/>
            <a:miter lim="800000"/>
            <a:headEnd/>
            <a:tailEnd/>
          </a:ln>
        </p:spPr>
      </p:pic>
      <p:sp>
        <p:nvSpPr>
          <p:cNvPr id="12" name="Symbol zastępczy numeru slajdu 3"/>
          <p:cNvSpPr txBox="1">
            <a:spLocks/>
          </p:cNvSpPr>
          <p:nvPr/>
        </p:nvSpPr>
        <p:spPr>
          <a:xfrm>
            <a:off x="8613775" y="6305550"/>
            <a:ext cx="457200" cy="476250"/>
          </a:xfrm>
          <a:prstGeom prst="rect">
            <a:avLst/>
          </a:prstGeom>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EFC26662-878D-42CA-B5C8-44E25DF7AB25}" type="slidenum">
              <a:rPr kumimoji="0" lang="en-US" sz="1200" b="0" i="0" u="none" strike="noStrike" kern="1200" cap="none" spc="0" normalizeH="0" baseline="0" noProof="0" smtClean="0">
                <a:ln>
                  <a:noFill/>
                </a:ln>
                <a:solidFill>
                  <a:schemeClr val="bg2">
                    <a:shade val="50000"/>
                    <a:satMod val="20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chemeClr val="bg2">
                  <a:shade val="50000"/>
                  <a:satMod val="200000"/>
                </a:schemeClr>
              </a:solidFill>
              <a:effectLst/>
              <a:uLnTx/>
              <a:uFillTx/>
              <a:latin typeface="+mn-lt"/>
              <a:ea typeface="+mn-ea"/>
              <a:cs typeface="+mn-cs"/>
            </a:endParaRPr>
          </a:p>
        </p:txBody>
      </p:sp>
      <p:sp>
        <p:nvSpPr>
          <p:cNvPr id="13" name="pole tekstowe 12"/>
          <p:cNvSpPr txBox="1"/>
          <p:nvPr/>
        </p:nvSpPr>
        <p:spPr>
          <a:xfrm>
            <a:off x="7235825" y="2852936"/>
            <a:ext cx="1908175" cy="338554"/>
          </a:xfrm>
          <a:prstGeom prst="rect">
            <a:avLst/>
          </a:prstGeom>
          <a:noFill/>
        </p:spPr>
        <p:txBody>
          <a:bodyPr>
            <a:spAutoFit/>
          </a:bodyPr>
          <a:lstStyle/>
          <a:p>
            <a:pPr>
              <a:defRPr/>
            </a:pPr>
            <a:r>
              <a:rPr lang="pl-PL" sz="1600" b="1" dirty="0">
                <a:solidFill>
                  <a:srgbClr val="002060"/>
                </a:solidFill>
                <a:latin typeface="+mn-lt"/>
              </a:rPr>
              <a:t>WP#3 </a:t>
            </a:r>
            <a:r>
              <a:rPr lang="pl-PL" sz="1600" b="1" dirty="0" smtClean="0">
                <a:solidFill>
                  <a:srgbClr val="002060"/>
                </a:solidFill>
                <a:latin typeface="+mn-lt"/>
              </a:rPr>
              <a:t>– 9 DP</a:t>
            </a:r>
            <a:endParaRPr lang="pl-PL" sz="1600" b="1" dirty="0">
              <a:solidFill>
                <a:srgbClr val="002060"/>
              </a:solidFill>
              <a:latin typeface="+mn-lt"/>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zesilenie">
  <a:themeElements>
    <a:clrScheme name="Przesileni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Przesileni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93487</TotalTime>
  <Words>3503</Words>
  <Application>Microsoft Office PowerPoint</Application>
  <PresentationFormat>Pokaz na ekranie (4:3)</PresentationFormat>
  <Paragraphs>373</Paragraphs>
  <Slides>35</Slides>
  <Notes>1</Notes>
  <HiddenSlides>0</HiddenSlides>
  <MMClips>0</MMClips>
  <ScaleCrop>false</ScaleCrop>
  <HeadingPairs>
    <vt:vector size="6" baseType="variant">
      <vt:variant>
        <vt:lpstr>Motyw</vt:lpstr>
      </vt:variant>
      <vt:variant>
        <vt:i4>1</vt:i4>
      </vt:variant>
      <vt:variant>
        <vt:lpstr>Osadzone serwery OLE</vt:lpstr>
      </vt:variant>
      <vt:variant>
        <vt:i4>1</vt:i4>
      </vt:variant>
      <vt:variant>
        <vt:lpstr>Tytuły slajdów</vt:lpstr>
      </vt:variant>
      <vt:variant>
        <vt:i4>35</vt:i4>
      </vt:variant>
    </vt:vector>
  </HeadingPairs>
  <TitlesOfParts>
    <vt:vector size="37" baseType="lpstr">
      <vt:lpstr>Przesilenie</vt:lpstr>
      <vt:lpstr>Equation</vt:lpstr>
      <vt:lpstr>       Assessment of thermo-hydraulic properties of Winding Packs for DEMO  </vt:lpstr>
      <vt:lpstr>Outline</vt:lpstr>
      <vt:lpstr>2019 task description</vt:lpstr>
      <vt:lpstr>Summary of the modeling activities  </vt:lpstr>
      <vt:lpstr>Slajd 5</vt:lpstr>
      <vt:lpstr>Slajd 6</vt:lpstr>
      <vt:lpstr>Summary of the modeling activities  </vt:lpstr>
      <vt:lpstr>Slajd 8</vt:lpstr>
      <vt:lpstr>Slajd 9</vt:lpstr>
      <vt:lpstr>Slajd 10</vt:lpstr>
      <vt:lpstr>Slajd 11</vt:lpstr>
      <vt:lpstr>Slajd 12</vt:lpstr>
      <vt:lpstr>Slajd 13</vt:lpstr>
      <vt:lpstr>Slajd 14</vt:lpstr>
      <vt:lpstr>Slajd 15</vt:lpstr>
      <vt:lpstr>Slajd 16</vt:lpstr>
      <vt:lpstr>Slajd 17</vt:lpstr>
      <vt:lpstr>Summary of experimental activities   Completion of the analysis of the results of measurements of the heat transfer coefficient (HTC) between the fluid flowing in a CICC bundle region and a jacket wall performed in 2018 </vt:lpstr>
      <vt:lpstr>Measurements of the transverse HTC between the wall and the fluid in a smooth tube and in a CICC sample (JTF091) </vt:lpstr>
      <vt:lpstr>Measurements of the transverse HTC in a smooth tube and in a CICC sample - results</vt:lpstr>
      <vt:lpstr>THEA model of the conductor (I)</vt:lpstr>
      <vt:lpstr>THEA model of the conductor (II)</vt:lpstr>
      <vt:lpstr>Typical comparison of the results of THEA simulations with the experimental data</vt:lpstr>
      <vt:lpstr>Summary and conclusions</vt:lpstr>
      <vt:lpstr>Summary of experimental activities   Hydraulic test of the WD8 and WD6 dummy conductors similar to HTS conductors and of the spiral sample</vt:lpstr>
      <vt:lpstr>Goal of the work</vt:lpstr>
      <vt:lpstr>Slajd 27</vt:lpstr>
      <vt:lpstr>Slajd 28</vt:lpstr>
      <vt:lpstr>Preparation of the samples </vt:lpstr>
      <vt:lpstr>Characteristics of the samples </vt:lpstr>
      <vt:lpstr>Instrumentation used in hydraulic tests at THETIS </vt:lpstr>
      <vt:lpstr>Results – WD8 and WD6 dummy conductors</vt:lpstr>
      <vt:lpstr>Results – spiral</vt:lpstr>
      <vt:lpstr>Summary and conclusions</vt:lpstr>
      <vt:lpstr>2020 proposal</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Monika</dc:creator>
  <cp:lastModifiedBy>admin</cp:lastModifiedBy>
  <cp:revision>2388</cp:revision>
  <dcterms:created xsi:type="dcterms:W3CDTF">2012-10-13T21:47:29Z</dcterms:created>
  <dcterms:modified xsi:type="dcterms:W3CDTF">2020-02-12T10:59:28Z</dcterms:modified>
</cp:coreProperties>
</file>