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5" r:id="rId2"/>
    <p:sldId id="315" r:id="rId3"/>
    <p:sldId id="309" r:id="rId4"/>
    <p:sldId id="312" r:id="rId5"/>
    <p:sldId id="316" r:id="rId6"/>
    <p:sldId id="317" r:id="rId7"/>
    <p:sldId id="318" r:id="rId8"/>
    <p:sldId id="320" r:id="rId9"/>
    <p:sldId id="319" r:id="rId10"/>
    <p:sldId id="310" r:id="rId11"/>
    <p:sldId id="321" r:id="rId12"/>
    <p:sldId id="322" r:id="rId13"/>
    <p:sldId id="323" r:id="rId14"/>
    <p:sldId id="313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3" r:id="rId23"/>
    <p:sldId id="334" r:id="rId24"/>
    <p:sldId id="335" r:id="rId25"/>
  </p:sldIdLst>
  <p:sldSz cx="9144000" cy="6858000" type="screen4x3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292929"/>
    <a:srgbClr val="5F5F5F"/>
    <a:srgbClr val="666666"/>
    <a:srgbClr val="0066CC"/>
    <a:srgbClr val="3FFFA4"/>
    <a:srgbClr val="008000"/>
    <a:srgbClr val="FF5050"/>
    <a:srgbClr val="007CA8"/>
    <a:srgbClr val="007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48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8" tIns="49534" rIns="99068" bIns="4953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3" y="1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8" tIns="49534" rIns="99068" bIns="4953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11/02/2020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107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8" tIns="49534" rIns="99068" bIns="49534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3" y="9721107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8" tIns="49534" rIns="99068" bIns="49534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74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11/02/2020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9068" tIns="49534" rIns="99068" bIns="4953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1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e l'image des diapositives 7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379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4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53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61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9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12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622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12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35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692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692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3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284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692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692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692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74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55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55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4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08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62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678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08DDC4FC-5357-4592-8590-F680C4EBD9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36F44552-62F7-4F06-B69A-BADD14EB92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18A36B4A-3A71-4946-BC21-539B9EC5D4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509A431-55E6-4CE0-AF4C-05A1E9CAFF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F08AF5F-965D-462D-BE12-524D13934A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276872"/>
            <a:ext cx="7237413" cy="9096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MCD Interim Progress Meeting | 28 september 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5" r:id="rId10"/>
    <p:sldLayoutId id="2147483666" r:id="rId11"/>
    <p:sldLayoutId id="2147483667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12.png"/><Relationship Id="rId10" Type="http://schemas.openxmlformats.org/officeDocument/2006/relationships/image" Target="../media/image36.emf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Espace réservé du numéro de diapositive 6"/>
          <p:cNvSpPr>
            <a:spLocks noGrp="1"/>
          </p:cNvSpPr>
          <p:nvPr>
            <p:ph type="sldNum" sz="quarter" idx="14"/>
          </p:nvPr>
        </p:nvSpPr>
        <p:spPr bwMode="auto">
          <a:xfrm>
            <a:off x="8024813" y="6303963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7F442AC7-E636-4753-B463-02CD84CF7B2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/>
          </a:p>
        </p:txBody>
      </p:sp>
      <p:sp>
        <p:nvSpPr>
          <p:cNvPr id="15365" name="Espace réservé du pied de page 7"/>
          <p:cNvSpPr>
            <a:spLocks noGrp="1"/>
          </p:cNvSpPr>
          <p:nvPr>
            <p:ph type="ftr" sz="quarter" idx="1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CEA | 10 AVRIL 2012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532094" y="2260652"/>
            <a:ext cx="5360894" cy="46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5600" indent="-355600" defTabSz="449263" eaLnBrk="0" hangingPunct="0">
              <a:spcAft>
                <a:spcPts val="400"/>
              </a:spcAft>
              <a:buFont typeface="Arial" charset="0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449263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defTabSz="449263" eaLnBrk="0" hangingPunct="0">
              <a:lnSpc>
                <a:spcPts val="2000"/>
              </a:lnSpc>
              <a:buSzPct val="36000"/>
              <a:buFont typeface="Arial" charset="0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defTabSz="449263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defTabSz="449263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en-US" altLang="fr-FR" sz="2000" b="1" dirty="0">
              <a:solidFill>
                <a:srgbClr val="000000"/>
              </a:solidFill>
              <a:ea typeface="Arial Unicode MS" pitchFamily="34" charset="-128"/>
              <a:cs typeface="Times New Roman" pitchFamily="18" charset="0"/>
            </a:endParaRP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 smtClean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MAG-2.2-T020-D001</a:t>
            </a: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 smtClean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CEA thermohydraulic analyses</a:t>
            </a:r>
            <a:endParaRPr lang="en-US" altLang="fr-FR" sz="2000" b="1" dirty="0">
              <a:solidFill>
                <a:srgbClr val="000000"/>
              </a:solidFill>
              <a:ea typeface="Arial Unicode MS" pitchFamily="34" charset="-128"/>
              <a:cs typeface="Times New Roman" pitchFamily="18" charset="0"/>
            </a:endParaRP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 smtClean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 on DEMO TF design</a:t>
            </a: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&amp;</a:t>
            </a:r>
            <a:endParaRPr lang="en-US" altLang="fr-FR" sz="2000" b="1" dirty="0" smtClean="0">
              <a:solidFill>
                <a:srgbClr val="000000"/>
              </a:solidFill>
              <a:ea typeface="Arial Unicode MS" pitchFamily="34" charset="-128"/>
              <a:cs typeface="Times New Roman" pitchFamily="18" charset="0"/>
            </a:endParaRP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MAG-2.3-T008-D001</a:t>
            </a: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2000" b="1" dirty="0">
                <a:solidFill>
                  <a:srgbClr val="000000"/>
                </a:solidFill>
                <a:ea typeface="Arial Unicode MS" pitchFamily="34" charset="-128"/>
                <a:cs typeface="Times New Roman" pitchFamily="18" charset="0"/>
              </a:rPr>
              <a:t>CEA electromagnetic calculations</a:t>
            </a: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en-US" altLang="fr-FR" sz="2000" b="1" dirty="0" smtClean="0">
              <a:solidFill>
                <a:srgbClr val="000000"/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fr-FR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B</a:t>
            </a:r>
            <a:r>
              <a:rPr lang="en-GB" altLang="fr-FR" sz="18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. </a:t>
            </a:r>
            <a:r>
              <a:rPr lang="en-GB" altLang="fr-FR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Lacroix, Q. Le Coz, S</a:t>
            </a:r>
            <a:r>
              <a:rPr lang="en-GB" altLang="fr-FR" sz="18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. </a:t>
            </a:r>
            <a:r>
              <a:rPr lang="en-GB" altLang="fr-FR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Nicollet</a:t>
            </a:r>
            <a:r>
              <a:rPr lang="en-GB" altLang="fr-FR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,</a:t>
            </a:r>
          </a:p>
          <a:p>
            <a:pPr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GB" altLang="fr-FR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A. Torre, R. </a:t>
            </a:r>
            <a:r>
              <a:rPr lang="en-GB" altLang="fr-FR" sz="1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Vallcorba</a:t>
            </a:r>
            <a:r>
              <a:rPr lang="en-GB" altLang="fr-FR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, L. Zani</a:t>
            </a:r>
          </a:p>
          <a:p>
            <a:pPr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en-GB" altLang="fr-FR" sz="1800" b="1" i="1" dirty="0">
              <a:solidFill>
                <a:srgbClr val="7F7F7F"/>
              </a:solidFill>
              <a:ea typeface="Arial Unicode MS" pitchFamily="34" charset="-128"/>
              <a:cs typeface="Times New Roman" pitchFamily="18" charset="0"/>
            </a:endParaRP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WPMAG </a:t>
            </a:r>
            <a:r>
              <a:rPr lang="en-US" altLang="fr-FR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Final </a:t>
            </a:r>
            <a:r>
              <a:rPr lang="en-US" alt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Meeting</a:t>
            </a:r>
          </a:p>
          <a:p>
            <a:pPr marL="0"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fr-FR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12</a:t>
            </a:r>
            <a:r>
              <a:rPr lang="en-US" altLang="fr-FR" sz="18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th</a:t>
            </a:r>
            <a:r>
              <a:rPr lang="en-US" altLang="fr-FR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 Feb. 2020, </a:t>
            </a:r>
            <a:r>
              <a:rPr lang="en-US" altLang="fr-FR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Frascati</a:t>
            </a:r>
            <a:r>
              <a:rPr lang="en-US" altLang="fr-FR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Times New Roman" pitchFamily="18" charset="0"/>
              </a:rPr>
              <a:t> </a:t>
            </a:r>
            <a:endParaRPr lang="en-US" altLang="fr-FR" sz="1800" b="1" dirty="0">
              <a:solidFill>
                <a:schemeClr val="tx1">
                  <a:lumMod val="50000"/>
                  <a:lumOff val="50000"/>
                </a:schemeClr>
              </a:solidFill>
              <a:ea typeface="Arial Unicode MS" pitchFamily="34" charset="-128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spcAft>
                <a:spcPct val="0"/>
              </a:spcAft>
              <a:buClr>
                <a:srgbClr val="000000"/>
              </a:buClr>
              <a:buFont typeface="Times New Roman" pitchFamily="18" charset="0"/>
              <a:buNone/>
            </a:pPr>
            <a:endParaRPr lang="en-GB" altLang="fr-FR" sz="1800" b="1" i="1" dirty="0" smtClean="0">
              <a:solidFill>
                <a:srgbClr val="7F7F7F"/>
              </a:solidFill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8375"/>
            <a:ext cx="938868" cy="9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06" y="1156218"/>
            <a:ext cx="3963546" cy="10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56" y="0"/>
            <a:ext cx="5868144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8305" y="1081310"/>
            <a:ext cx="855904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on TF WP#3 2018 design: assessment of 2018 TF configuration for burn. The work will include TACTICS model building. The outcomes on new NH loads will focus on option WP#3 without radial plates. Implementation in TACTICS of radial plates option WP#4  will be conducted according to the resources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WP#3 completed</a:t>
            </a:r>
            <a:endParaRPr lang="en-GB" sz="16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simulations on TF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 simulations on TF WP#3 2015 design with transverse thermal coupling for CEA thermo-mechanical analyses (MAG-3.2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Calibri" panose="020F0502020204030204" pitchFamily="34" charset="0"/>
              </a:rPr>
              <a:t>→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completed, data provided to MAG-3.2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analyses of boundary conditions on TF WP#3 2018 design: introduction of safety valve modelling (THEA+FLOWER and/or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THEA+SimCryogenics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en-GB" sz="1600" dirty="0">
                <a:solidFill>
                  <a:srgbClr val="008000"/>
                </a:solidFill>
                <a:latin typeface="+mn-lt"/>
                <a:cs typeface="Calibri" panose="020F0502020204030204" pitchFamily="34" charset="0"/>
              </a:rPr>
              <a:t>→</a:t>
            </a:r>
            <a:r>
              <a:rPr lang="en-GB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completed with THEA+FLOWER</a:t>
            </a:r>
            <a:endParaRPr lang="fr-FR"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GB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CEA Thermo-hydraulic ANALYSES </a:t>
            </a:r>
            <a:endParaRPr lang="en-US" sz="1600" dirty="0" smtClean="0"/>
          </a:p>
          <a:p>
            <a:pPr algn="ctr">
              <a:defRPr/>
            </a:pPr>
            <a:r>
              <a:rPr lang="en-US" sz="1600" u="sng" dirty="0" smtClean="0"/>
              <a:t>IMPACT OF boundary conditions ON TF QUENCH </a:t>
            </a: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2" name="Rectangle 11"/>
          <p:cNvSpPr/>
          <p:nvPr/>
        </p:nvSpPr>
        <p:spPr>
          <a:xfrm>
            <a:off x="254119" y="4936978"/>
            <a:ext cx="8560698" cy="1118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10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698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238305" y="1081310"/>
            <a:ext cx="85590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rgbClr val="008000"/>
              </a:solidFill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8305" y="973667"/>
            <a:ext cx="881016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fr-FR" sz="1600" dirty="0" err="1" smtClean="0"/>
              <a:t>Recall</a:t>
            </a:r>
            <a:r>
              <a:rPr lang="fr-FR" sz="1600" dirty="0" smtClean="0"/>
              <a:t>: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1600" dirty="0" smtClean="0"/>
              <a:t>in 2018, </a:t>
            </a:r>
            <a:r>
              <a:rPr lang="en-GB" sz="1600" dirty="0" smtClean="0"/>
              <a:t>quench </a:t>
            </a:r>
            <a:r>
              <a:rPr lang="en-GB" sz="1600" dirty="0"/>
              <a:t>simulations </a:t>
            </a:r>
            <a:r>
              <a:rPr lang="en-GB" sz="1600" dirty="0" smtClean="0"/>
              <a:t>were performed on </a:t>
            </a:r>
            <a:r>
              <a:rPr lang="en-US" sz="1600" dirty="0" smtClean="0"/>
              <a:t>2015 TF WP#3 </a:t>
            </a:r>
            <a:r>
              <a:rPr lang="en-GB" sz="1600" dirty="0" smtClean="0"/>
              <a:t>(</a:t>
            </a:r>
            <a:r>
              <a:rPr lang="en-US" sz="1600" dirty="0" smtClean="0"/>
              <a:t>88 </a:t>
            </a:r>
            <a:r>
              <a:rPr lang="en-US" sz="1600" dirty="0"/>
              <a:t>kA </a:t>
            </a:r>
            <a:r>
              <a:rPr lang="en-GB" sz="1600" dirty="0" smtClean="0"/>
              <a:t>conductor design)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THEA </a:t>
            </a:r>
            <a:r>
              <a:rPr lang="en-GB" sz="1600" dirty="0"/>
              <a:t>standard analyses with </a:t>
            </a:r>
            <a:r>
              <a:rPr lang="en-GB" sz="1600" b="1" dirty="0" smtClean="0"/>
              <a:t>different imposed pressures</a:t>
            </a:r>
            <a:r>
              <a:rPr lang="en-GB" sz="1600" dirty="0" smtClean="0"/>
              <a:t> at inlet/outlet (</a:t>
            </a:r>
            <a:r>
              <a:rPr lang="en-GB" sz="1600" dirty="0">
                <a:latin typeface="Symbol" panose="05050102010706020507" pitchFamily="18" charset="2"/>
              </a:rPr>
              <a:t>D</a:t>
            </a:r>
            <a:r>
              <a:rPr lang="en-GB" sz="1600" dirty="0"/>
              <a:t>P kept at 1 bar) </a:t>
            </a:r>
            <a:endParaRPr lang="en-GB" sz="1600" dirty="0" smtClean="0"/>
          </a:p>
          <a:p>
            <a:pPr marL="261938"/>
            <a:r>
              <a:rPr lang="en-GB" sz="1600" dirty="0" smtClean="0"/>
              <a:t>→ assessment </a:t>
            </a:r>
            <a:r>
              <a:rPr lang="en-GB" sz="1600" dirty="0"/>
              <a:t>of effect </a:t>
            </a:r>
            <a:r>
              <a:rPr lang="en-GB" sz="1600" dirty="0" smtClean="0"/>
              <a:t>of </a:t>
            </a:r>
            <a:r>
              <a:rPr lang="en-GB" sz="1600" dirty="0"/>
              <a:t>boundary conditions </a:t>
            </a:r>
            <a:r>
              <a:rPr lang="en-GB" sz="1600" b="1" dirty="0"/>
              <a:t>similar to safety valve </a:t>
            </a:r>
            <a:r>
              <a:rPr lang="en-GB" sz="1600" b="1" dirty="0" smtClean="0"/>
              <a:t>opening</a:t>
            </a:r>
            <a:endParaRPr lang="fr-FR" sz="1600" b="1" dirty="0" smtClean="0"/>
          </a:p>
          <a:p>
            <a:endParaRPr lang="fr-FR" sz="16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3" y="2149953"/>
            <a:ext cx="7469684" cy="3667749"/>
          </a:xfrm>
          <a:prstGeom prst="rect">
            <a:avLst/>
          </a:prstGeom>
        </p:spPr>
      </p:pic>
      <p:sp>
        <p:nvSpPr>
          <p:cNvPr id="18" name="Flèche droite 17"/>
          <p:cNvSpPr/>
          <p:nvPr/>
        </p:nvSpPr>
        <p:spPr>
          <a:xfrm>
            <a:off x="668710" y="5976356"/>
            <a:ext cx="518160" cy="274320"/>
          </a:xfrm>
          <a:prstGeom prst="rightArrow">
            <a:avLst>
              <a:gd name="adj1" fmla="val 33333"/>
              <a:gd name="adj2" fmla="val 5555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243160" y="5933374"/>
            <a:ext cx="755419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GB" sz="1600" dirty="0" smtClean="0">
                <a:solidFill>
                  <a:srgbClr val="C00000"/>
                </a:solidFill>
              </a:rPr>
              <a:t>Limited impact </a:t>
            </a:r>
            <a:r>
              <a:rPr lang="en-GB" sz="1600" dirty="0">
                <a:solidFill>
                  <a:srgbClr val="C00000"/>
                </a:solidFill>
              </a:rPr>
              <a:t>on </a:t>
            </a:r>
            <a:r>
              <a:rPr lang="en-GB" sz="1600" dirty="0" smtClean="0">
                <a:solidFill>
                  <a:srgbClr val="C00000"/>
                </a:solidFill>
              </a:rPr>
              <a:t>T</a:t>
            </a:r>
            <a:r>
              <a:rPr lang="en-GB" sz="1600" baseline="-25000" dirty="0" smtClean="0">
                <a:solidFill>
                  <a:srgbClr val="C00000"/>
                </a:solidFill>
              </a:rPr>
              <a:t>hot </a:t>
            </a:r>
            <a:r>
              <a:rPr lang="en-GB" sz="1600" baseline="-25000" dirty="0">
                <a:solidFill>
                  <a:srgbClr val="C00000"/>
                </a:solidFill>
              </a:rPr>
              <a:t>spot</a:t>
            </a:r>
            <a:r>
              <a:rPr lang="en-GB" sz="1600" dirty="0">
                <a:solidFill>
                  <a:srgbClr val="C00000"/>
                </a:solidFill>
              </a:rPr>
              <a:t> </a:t>
            </a:r>
            <a:r>
              <a:rPr lang="en-GB" sz="1600" dirty="0" smtClean="0">
                <a:solidFill>
                  <a:srgbClr val="C00000"/>
                </a:solidFill>
              </a:rPr>
              <a:t>criterion (</a:t>
            </a:r>
            <a:r>
              <a:rPr lang="en-GB" sz="1600" dirty="0" err="1" smtClean="0">
                <a:solidFill>
                  <a:srgbClr val="C00000"/>
                </a:solidFill>
              </a:rPr>
              <a:t>T</a:t>
            </a:r>
            <a:r>
              <a:rPr lang="en-GB" sz="1600" baseline="-25000" dirty="0" err="1" smtClean="0">
                <a:solidFill>
                  <a:srgbClr val="C00000"/>
                </a:solidFill>
              </a:rPr>
              <a:t>jacket</a:t>
            </a:r>
            <a:r>
              <a:rPr lang="en-GB" sz="1600" dirty="0" smtClean="0">
                <a:solidFill>
                  <a:srgbClr val="C00000"/>
                </a:solidFill>
              </a:rPr>
              <a:t>) : taking </a:t>
            </a:r>
            <a:r>
              <a:rPr lang="en-US" sz="1600" dirty="0">
                <a:solidFill>
                  <a:srgbClr val="C00000"/>
                </a:solidFill>
              </a:rPr>
              <a:t>Pin/Pout = 6/5 bar as reference, the variations are </a:t>
            </a:r>
            <a:r>
              <a:rPr lang="en-US" sz="1600" dirty="0" smtClean="0">
                <a:solidFill>
                  <a:srgbClr val="C00000"/>
                </a:solidFill>
              </a:rPr>
              <a:t>comprised </a:t>
            </a:r>
            <a:r>
              <a:rPr lang="en-US" sz="1600" dirty="0">
                <a:solidFill>
                  <a:srgbClr val="C00000"/>
                </a:solidFill>
              </a:rPr>
              <a:t>between -7 K and + 10 K for T</a:t>
            </a:r>
            <a:r>
              <a:rPr lang="en-US" sz="1600" baseline="-25000" dirty="0">
                <a:solidFill>
                  <a:srgbClr val="C00000"/>
                </a:solidFill>
              </a:rPr>
              <a:t>max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jacket</a:t>
            </a:r>
            <a:endParaRPr lang="en-US" sz="1600" dirty="0">
              <a:solidFill>
                <a:srgbClr val="C00000"/>
              </a:solidFill>
            </a:endParaRPr>
          </a:p>
          <a:p>
            <a:pPr lvl="0">
              <a:spcBef>
                <a:spcPts val="300"/>
              </a:spcBef>
            </a:pP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CEA Thermo-hydraulic ANALYSES </a:t>
            </a:r>
            <a:endParaRPr lang="en-US" sz="1600" dirty="0" smtClean="0"/>
          </a:p>
          <a:p>
            <a:pPr algn="ctr">
              <a:defRPr/>
            </a:pPr>
            <a:r>
              <a:rPr lang="en-US" sz="1600" u="sng" dirty="0" smtClean="0"/>
              <a:t>IMPACT OF boundary conditions ON TF QUENCH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71900" y="2854803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776655" y="3245332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771900" y="3847108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776655" y="4237637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3771900" y="4826456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776655" y="5216985"/>
            <a:ext cx="4086225" cy="14287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11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1882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238305" y="1081310"/>
            <a:ext cx="85590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rgbClr val="008000"/>
              </a:solidFill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09" y="1793667"/>
            <a:ext cx="6743105" cy="48224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8305" y="1007577"/>
            <a:ext cx="8862201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In 2019, </a:t>
            </a:r>
            <a:r>
              <a:rPr lang="en-US" sz="1600" dirty="0" smtClean="0"/>
              <a:t>more accurate analyses </a:t>
            </a:r>
            <a:r>
              <a:rPr lang="en-US" sz="1600" dirty="0"/>
              <a:t>of </a:t>
            </a:r>
            <a:r>
              <a:rPr lang="en-US" sz="1600" dirty="0" smtClean="0"/>
              <a:t>sensitivity to boundary </a:t>
            </a:r>
            <a:r>
              <a:rPr lang="en-US" sz="1600" dirty="0"/>
              <a:t>conditions </a:t>
            </a:r>
            <a:r>
              <a:rPr lang="en-US" sz="1600" dirty="0" smtClean="0"/>
              <a:t>were performed on </a:t>
            </a:r>
            <a:r>
              <a:rPr lang="en-US" sz="1600" dirty="0"/>
              <a:t>TF WP#3 2018 </a:t>
            </a:r>
            <a:r>
              <a:rPr lang="en-US" sz="1600" dirty="0" smtClean="0"/>
              <a:t>design (92.1 kA)</a:t>
            </a:r>
          </a:p>
          <a:p>
            <a:pPr>
              <a:spcBef>
                <a:spcPts val="300"/>
              </a:spcBef>
            </a:pPr>
            <a:r>
              <a:rPr lang="en-US" sz="1600" dirty="0" smtClean="0"/>
              <a:t>→ Introduction </a:t>
            </a:r>
            <a:r>
              <a:rPr lang="en-US" sz="1600" dirty="0"/>
              <a:t>of </a:t>
            </a:r>
            <a:r>
              <a:rPr lang="en-US" sz="1600" b="1" dirty="0"/>
              <a:t>safety valve </a:t>
            </a:r>
            <a:r>
              <a:rPr lang="en-US" sz="1600" b="1" dirty="0" smtClean="0"/>
              <a:t>or burst disk </a:t>
            </a:r>
            <a:r>
              <a:rPr lang="en-US" sz="1600" dirty="0" smtClean="0"/>
              <a:t>modelling with </a:t>
            </a:r>
            <a:r>
              <a:rPr lang="en-US" sz="1600" b="1" dirty="0" smtClean="0"/>
              <a:t>THEA+FLOWER</a:t>
            </a:r>
            <a:r>
              <a:rPr lang="en-US" sz="1600" dirty="0" smtClean="0"/>
              <a:t> (SuperMagnet)</a:t>
            </a:r>
            <a:endParaRPr lang="en-US" sz="1600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CEA Thermo-hydraulic ANALYSES </a:t>
            </a:r>
            <a:endParaRPr lang="en-US" sz="1600" dirty="0" smtClean="0"/>
          </a:p>
          <a:p>
            <a:pPr algn="ctr">
              <a:defRPr/>
            </a:pPr>
            <a:r>
              <a:rPr lang="en-US" sz="1600" u="sng" dirty="0" smtClean="0"/>
              <a:t>IMPACT OF boundary conditions ON TF QUENCH 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5448300" y="3145984"/>
            <a:ext cx="1749369" cy="403742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143070" y="2735100"/>
            <a:ext cx="19574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i="1" dirty="0" smtClean="0"/>
              <a:t>All 16 CICCs modelled with a single THEA model are quenched simultaneously</a:t>
            </a:r>
            <a:endParaRPr lang="en-GB" sz="1400" i="1" dirty="0"/>
          </a:p>
        </p:txBody>
      </p:sp>
      <p:sp>
        <p:nvSpPr>
          <p:cNvPr id="13" name="Rectangle 12"/>
          <p:cNvSpPr/>
          <p:nvPr/>
        </p:nvSpPr>
        <p:spPr>
          <a:xfrm>
            <a:off x="124616" y="2812522"/>
            <a:ext cx="1185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i="1" dirty="0" smtClean="0"/>
              <a:t>18 CICCs</a:t>
            </a:r>
          </a:p>
          <a:p>
            <a:pPr lvl="0" algn="ctr"/>
            <a:r>
              <a:rPr lang="en-GB" sz="1400" i="1" dirty="0"/>
              <a:t>f</a:t>
            </a:r>
            <a:r>
              <a:rPr lang="en-GB" sz="1400" i="1" dirty="0" smtClean="0"/>
              <a:t>or 1 TF coil model</a:t>
            </a:r>
            <a:endParaRPr lang="en-GB" sz="1400" i="1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230610" y="3145984"/>
            <a:ext cx="1452205" cy="386550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1239863" y="3200090"/>
            <a:ext cx="1454776" cy="1114990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1239234" y="3264841"/>
            <a:ext cx="1464658" cy="1623396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12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271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45" y="2199669"/>
            <a:ext cx="5588125" cy="437461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32077" y="5686084"/>
            <a:ext cx="262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/>
              <a:t>For design analyses,</a:t>
            </a:r>
            <a:endParaRPr lang="fr-FR" sz="1400" dirty="0"/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fr-FR" sz="1400" dirty="0" smtClean="0"/>
              <a:t>a standard THEA </a:t>
            </a:r>
            <a:r>
              <a:rPr lang="fr-FR" sz="1400" dirty="0" err="1" smtClean="0"/>
              <a:t>approach</a:t>
            </a:r>
            <a:r>
              <a:rPr lang="fr-FR" sz="1400" dirty="0" smtClean="0"/>
              <a:t> </a:t>
            </a:r>
            <a:r>
              <a:rPr lang="fr-FR" sz="1400" dirty="0" err="1" smtClean="0"/>
              <a:t>seems</a:t>
            </a:r>
            <a:r>
              <a:rPr lang="fr-FR" sz="1400" dirty="0" smtClean="0"/>
              <a:t> </a:t>
            </a:r>
            <a:r>
              <a:rPr lang="fr-FR" sz="1400" dirty="0" err="1" smtClean="0"/>
              <a:t>sufficient</a:t>
            </a:r>
            <a:r>
              <a:rPr lang="fr-FR" sz="1400" dirty="0" smtClean="0"/>
              <a:t> at a first stage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20040" y="2574360"/>
            <a:ext cx="3173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0"/>
              </a:spcAft>
            </a:pPr>
            <a:r>
              <a:rPr lang="fr-FR" sz="1400" dirty="0" smtClean="0">
                <a:solidFill>
                  <a:srgbClr val="666666"/>
                </a:solidFill>
              </a:rPr>
              <a:t>● For the quench at B</a:t>
            </a:r>
            <a:r>
              <a:rPr lang="fr-FR" sz="1400" baseline="-25000" dirty="0" smtClean="0">
                <a:solidFill>
                  <a:srgbClr val="666666"/>
                </a:solidFill>
              </a:rPr>
              <a:t>low </a:t>
            </a:r>
            <a:r>
              <a:rPr lang="fr-FR" sz="1400" dirty="0" smtClean="0">
                <a:solidFill>
                  <a:srgbClr val="666666"/>
                </a:solidFill>
              </a:rPr>
              <a:t>, the </a:t>
            </a:r>
            <a:r>
              <a:rPr lang="fr-FR" sz="1400" dirty="0" err="1" smtClean="0">
                <a:solidFill>
                  <a:srgbClr val="666666"/>
                </a:solidFill>
              </a:rPr>
              <a:t>safety</a:t>
            </a:r>
            <a:r>
              <a:rPr lang="fr-FR" sz="1400" dirty="0" smtClean="0">
                <a:solidFill>
                  <a:srgbClr val="666666"/>
                </a:solidFill>
              </a:rPr>
              <a:t> </a:t>
            </a:r>
            <a:r>
              <a:rPr lang="fr-FR" sz="1400" dirty="0" err="1" smtClean="0">
                <a:solidFill>
                  <a:srgbClr val="666666"/>
                </a:solidFill>
              </a:rPr>
              <a:t>device</a:t>
            </a:r>
            <a:r>
              <a:rPr lang="fr-FR" sz="1400" dirty="0" smtClean="0">
                <a:solidFill>
                  <a:srgbClr val="666666"/>
                </a:solidFill>
              </a:rPr>
              <a:t> </a:t>
            </a:r>
            <a:r>
              <a:rPr lang="fr-FR" sz="1400" dirty="0" err="1" smtClean="0">
                <a:solidFill>
                  <a:srgbClr val="666666"/>
                </a:solidFill>
              </a:rPr>
              <a:t>opening</a:t>
            </a:r>
            <a:r>
              <a:rPr lang="fr-FR" sz="1400" dirty="0" smtClean="0">
                <a:solidFill>
                  <a:srgbClr val="666666"/>
                </a:solidFill>
              </a:rPr>
              <a:t> </a:t>
            </a:r>
            <a:r>
              <a:rPr lang="fr-FR" sz="1400" dirty="0" err="1" smtClean="0">
                <a:solidFill>
                  <a:srgbClr val="666666"/>
                </a:solidFill>
              </a:rPr>
              <a:t>is</a:t>
            </a:r>
            <a:r>
              <a:rPr lang="fr-FR" sz="1400" dirty="0" smtClean="0">
                <a:solidFill>
                  <a:srgbClr val="666666"/>
                </a:solidFill>
              </a:rPr>
              <a:t> not </a:t>
            </a:r>
            <a:r>
              <a:rPr lang="fr-FR" sz="1400" dirty="0" err="1" smtClean="0">
                <a:solidFill>
                  <a:srgbClr val="666666"/>
                </a:solidFill>
              </a:rPr>
              <a:t>reached</a:t>
            </a:r>
            <a:endParaRPr lang="fr-FR" sz="1400" dirty="0">
              <a:solidFill>
                <a:srgbClr val="666666"/>
              </a:solidFill>
            </a:endParaRPr>
          </a:p>
          <a:p>
            <a:pPr lvl="0">
              <a:spcBef>
                <a:spcPts val="0"/>
              </a:spcBef>
              <a:spcAft>
                <a:spcPts val="300"/>
              </a:spcAft>
            </a:pPr>
            <a:r>
              <a:rPr lang="fr-FR" sz="1400" dirty="0" smtClean="0">
                <a:solidFill>
                  <a:srgbClr val="666666"/>
                </a:solidFill>
              </a:rPr>
              <a:t>(</a:t>
            </a:r>
            <a:r>
              <a:rPr lang="fr-FR" sz="1400" dirty="0" err="1" smtClean="0">
                <a:solidFill>
                  <a:srgbClr val="666666"/>
                </a:solidFill>
              </a:rPr>
              <a:t>P</a:t>
            </a:r>
            <a:r>
              <a:rPr lang="fr-FR" sz="1400" baseline="-25000" dirty="0" err="1" smtClean="0">
                <a:solidFill>
                  <a:srgbClr val="666666"/>
                </a:solidFill>
              </a:rPr>
              <a:t>max</a:t>
            </a:r>
            <a:r>
              <a:rPr lang="fr-FR" sz="1400" dirty="0" smtClean="0">
                <a:solidFill>
                  <a:srgbClr val="666666"/>
                </a:solidFill>
              </a:rPr>
              <a:t> ~ 16 bar &lt; </a:t>
            </a:r>
            <a:r>
              <a:rPr lang="fr-FR" sz="1400" dirty="0" err="1" smtClean="0">
                <a:solidFill>
                  <a:srgbClr val="666666"/>
                </a:solidFill>
              </a:rPr>
              <a:t>P</a:t>
            </a:r>
            <a:r>
              <a:rPr lang="fr-FR" sz="1400" baseline="-25000" dirty="0" err="1" smtClean="0">
                <a:solidFill>
                  <a:srgbClr val="666666"/>
                </a:solidFill>
              </a:rPr>
              <a:t>opening</a:t>
            </a:r>
            <a:r>
              <a:rPr lang="fr-FR" sz="1400" dirty="0" smtClean="0">
                <a:solidFill>
                  <a:srgbClr val="666666"/>
                </a:solidFill>
              </a:rPr>
              <a:t> = 20 bar)</a:t>
            </a:r>
          </a:p>
        </p:txBody>
      </p:sp>
      <p:sp>
        <p:nvSpPr>
          <p:cNvPr id="2" name="Rectangle 1"/>
          <p:cNvSpPr/>
          <p:nvPr/>
        </p:nvSpPr>
        <p:spPr>
          <a:xfrm>
            <a:off x="89336" y="12433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0" name="Rectangle 9"/>
          <p:cNvSpPr/>
          <p:nvPr/>
        </p:nvSpPr>
        <p:spPr>
          <a:xfrm>
            <a:off x="238305" y="1055910"/>
            <a:ext cx="85590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rgbClr val="008000"/>
              </a:solidFill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6249" y="1042559"/>
            <a:ext cx="8571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b="1" dirty="0" smtClean="0"/>
              <a:t>2 quench locations</a:t>
            </a:r>
            <a:r>
              <a:rPr lang="fr-FR" sz="1400" dirty="0" smtClean="0"/>
              <a:t> </a:t>
            </a:r>
            <a:r>
              <a:rPr lang="fr-FR" sz="1400" dirty="0" err="1" smtClean="0"/>
              <a:t>considered</a:t>
            </a:r>
            <a:r>
              <a:rPr lang="fr-FR" sz="1400" dirty="0" smtClean="0"/>
              <a:t> on </a:t>
            </a:r>
            <a:r>
              <a:rPr lang="fr-FR" sz="1400" dirty="0" err="1" smtClean="0"/>
              <a:t>internal</a:t>
            </a:r>
            <a:r>
              <a:rPr lang="fr-FR" sz="1400" dirty="0" smtClean="0"/>
              <a:t> </a:t>
            </a:r>
            <a:r>
              <a:rPr lang="fr-FR" sz="1400" dirty="0" err="1" smtClean="0"/>
              <a:t>turn</a:t>
            </a:r>
            <a:r>
              <a:rPr lang="fr-FR" sz="1400" dirty="0" smtClean="0"/>
              <a:t> (</a:t>
            </a:r>
            <a:r>
              <a:rPr lang="fr-FR" sz="1400" dirty="0" err="1" smtClean="0"/>
              <a:t>B</a:t>
            </a:r>
            <a:r>
              <a:rPr lang="fr-FR" sz="1400" baseline="-25000" dirty="0" err="1" smtClean="0"/>
              <a:t>max</a:t>
            </a:r>
            <a:r>
              <a:rPr lang="fr-FR" sz="1400" dirty="0" smtClean="0"/>
              <a:t> and ~ B</a:t>
            </a:r>
            <a:r>
              <a:rPr lang="fr-FR" sz="1400" baseline="-25000" dirty="0" smtClean="0"/>
              <a:t>low</a:t>
            </a:r>
            <a:r>
              <a:rPr lang="fr-FR" sz="1400" dirty="0" smtClean="0"/>
              <a:t>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Quench </a:t>
            </a:r>
            <a:r>
              <a:rPr lang="fr-FR" sz="1400" b="1" dirty="0" err="1" smtClean="0"/>
              <a:t>detection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modelled</a:t>
            </a:r>
            <a:r>
              <a:rPr lang="fr-FR" sz="1400" dirty="0" smtClean="0"/>
              <a:t> (U</a:t>
            </a:r>
            <a:r>
              <a:rPr lang="fr-FR" sz="1400" baseline="-25000" dirty="0" smtClean="0"/>
              <a:t>t</a:t>
            </a:r>
            <a:r>
              <a:rPr lang="fr-FR" sz="1400" dirty="0" smtClean="0"/>
              <a:t> = 0.1V, </a:t>
            </a:r>
            <a:r>
              <a:rPr lang="fr-FR" sz="1400" dirty="0" err="1" smtClean="0">
                <a:latin typeface="Symbol" panose="05050102010706020507" pitchFamily="18" charset="2"/>
              </a:rPr>
              <a:t>t</a:t>
            </a:r>
            <a:r>
              <a:rPr lang="fr-FR" sz="1400" baseline="-25000" dirty="0" err="1" smtClean="0"/>
              <a:t>delay</a:t>
            </a:r>
            <a:r>
              <a:rPr lang="fr-FR" sz="1400" dirty="0" smtClean="0"/>
              <a:t> = 1.1s / U</a:t>
            </a:r>
            <a:r>
              <a:rPr lang="fr-FR" sz="1400" baseline="-25000" dirty="0" smtClean="0"/>
              <a:t>t</a:t>
            </a:r>
            <a:r>
              <a:rPr lang="fr-FR" sz="1400" dirty="0" smtClean="0"/>
              <a:t> = 0.5V, </a:t>
            </a:r>
            <a:r>
              <a:rPr lang="fr-FR" sz="1400" dirty="0" err="1" smtClean="0">
                <a:latin typeface="Symbol" panose="05050102010706020507" pitchFamily="18" charset="2"/>
              </a:rPr>
              <a:t>t</a:t>
            </a:r>
            <a:r>
              <a:rPr lang="fr-FR" sz="1400" baseline="-25000" dirty="0" err="1" smtClean="0"/>
              <a:t>delay</a:t>
            </a:r>
            <a:r>
              <a:rPr lang="fr-FR" sz="1400" dirty="0" smtClean="0"/>
              <a:t> = 2s) or </a:t>
            </a:r>
            <a:r>
              <a:rPr lang="fr-FR" sz="1400" b="1" dirty="0" smtClean="0"/>
              <a:t>not</a:t>
            </a:r>
            <a:r>
              <a:rPr lang="fr-FR" sz="1400" dirty="0" smtClean="0"/>
              <a:t> (</a:t>
            </a:r>
            <a:r>
              <a:rPr lang="fr-FR" sz="1400" dirty="0" err="1" smtClean="0">
                <a:latin typeface="Symbol" panose="05050102010706020507" pitchFamily="18" charset="2"/>
              </a:rPr>
              <a:t>t</a:t>
            </a:r>
            <a:r>
              <a:rPr lang="fr-FR" sz="1400" baseline="-25000" dirty="0" err="1" smtClean="0"/>
              <a:t>da</a:t>
            </a:r>
            <a:r>
              <a:rPr lang="fr-FR" sz="1400" dirty="0" smtClean="0"/>
              <a:t> = 3s)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For </a:t>
            </a:r>
            <a:r>
              <a:rPr lang="fr-FR" sz="1400" dirty="0" err="1" smtClean="0"/>
              <a:t>each</a:t>
            </a:r>
            <a:r>
              <a:rPr lang="fr-FR" sz="1400" dirty="0" smtClean="0"/>
              <a:t> case :  </a:t>
            </a:r>
            <a:r>
              <a:rPr lang="fr-FR" sz="1000" dirty="0" smtClean="0"/>
              <a:t>●</a:t>
            </a:r>
            <a:r>
              <a:rPr lang="fr-FR" sz="1400" dirty="0" smtClean="0"/>
              <a:t> 1 THEA standard </a:t>
            </a:r>
            <a:r>
              <a:rPr lang="fr-FR" sz="1400" dirty="0" err="1" smtClean="0"/>
              <a:t>calculation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b="1" dirty="0" smtClean="0"/>
              <a:t>Pin/Pout </a:t>
            </a:r>
            <a:r>
              <a:rPr lang="fr-FR" sz="1400" b="1" dirty="0" err="1" smtClean="0"/>
              <a:t>imposed</a:t>
            </a:r>
            <a:r>
              <a:rPr lang="fr-FR" sz="1400" b="1" dirty="0" smtClean="0"/>
              <a:t> at 6/5 bar</a:t>
            </a:r>
          </a:p>
          <a:p>
            <a:pPr marL="1619250">
              <a:spcBef>
                <a:spcPts val="0"/>
              </a:spcBef>
              <a:spcAft>
                <a:spcPts val="0"/>
              </a:spcAft>
            </a:pPr>
            <a:r>
              <a:rPr lang="fr-FR" sz="1000" dirty="0" smtClean="0"/>
              <a:t>●</a:t>
            </a:r>
            <a:r>
              <a:rPr lang="fr-FR" sz="1400" dirty="0" smtClean="0"/>
              <a:t> 2 THEA/Flower </a:t>
            </a:r>
            <a:r>
              <a:rPr lang="fr-FR" sz="1400" dirty="0" err="1" smtClean="0"/>
              <a:t>calculations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b="1" dirty="0" err="1" smtClean="0"/>
              <a:t>Safety</a:t>
            </a:r>
            <a:r>
              <a:rPr lang="fr-FR" sz="1400" b="1" dirty="0" smtClean="0"/>
              <a:t> Valve</a:t>
            </a:r>
            <a:r>
              <a:rPr lang="fr-FR" sz="1400" dirty="0" smtClean="0"/>
              <a:t> or </a:t>
            </a:r>
            <a:r>
              <a:rPr lang="fr-FR" sz="1400" b="1" dirty="0" err="1" smtClean="0"/>
              <a:t>Burst</a:t>
            </a:r>
            <a:r>
              <a:rPr lang="fr-FR" sz="1400" b="1" dirty="0" smtClean="0"/>
              <a:t> Disk – </a:t>
            </a:r>
            <a:r>
              <a:rPr lang="fr-FR" sz="1400" b="1" dirty="0" err="1" smtClean="0"/>
              <a:t>P</a:t>
            </a:r>
            <a:r>
              <a:rPr lang="fr-FR" sz="1400" b="1" baseline="-25000" dirty="0" err="1" smtClean="0"/>
              <a:t>opening</a:t>
            </a:r>
            <a:r>
              <a:rPr lang="fr-FR" sz="1400" b="1" dirty="0" smtClean="0"/>
              <a:t> = 20 bar</a:t>
            </a:r>
            <a:endParaRPr lang="en-US" sz="1400" b="1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CEA Thermo-hydraulic ANALYSES </a:t>
            </a:r>
            <a:endParaRPr lang="en-US" sz="1600" dirty="0" smtClean="0"/>
          </a:p>
          <a:p>
            <a:pPr algn="ctr">
              <a:defRPr/>
            </a:pPr>
            <a:r>
              <a:rPr lang="en-US" sz="1600" u="sng" dirty="0" smtClean="0"/>
              <a:t>IMPACT OF boundary conditions ON TF QUENCH 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5928146" y="5704085"/>
            <a:ext cx="516631" cy="274320"/>
          </a:xfrm>
          <a:prstGeom prst="rightArrow">
            <a:avLst>
              <a:gd name="adj1" fmla="val 33333"/>
              <a:gd name="adj2" fmla="val 55556"/>
            </a:avLst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20040" y="4338292"/>
            <a:ext cx="3026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fr-FR" sz="1400" dirty="0" smtClean="0"/>
              <a:t>● </a:t>
            </a:r>
            <a:r>
              <a:rPr lang="fr-FR" sz="1400" dirty="0" err="1" smtClean="0"/>
              <a:t>Strong</a:t>
            </a:r>
            <a:r>
              <a:rPr lang="fr-FR" sz="1400" dirty="0" smtClean="0"/>
              <a:t> impact of Flower model introduction on simulation time </a:t>
            </a:r>
            <a:r>
              <a:rPr lang="fr-FR" sz="1400" dirty="0" err="1" smtClean="0"/>
              <a:t>consumption</a:t>
            </a:r>
            <a:r>
              <a:rPr lang="fr-FR" sz="1400" dirty="0" smtClean="0"/>
              <a:t>: </a:t>
            </a:r>
            <a:r>
              <a:rPr lang="fr-FR" sz="1400" dirty="0" err="1" smtClean="0"/>
              <a:t>from</a:t>
            </a:r>
            <a:r>
              <a:rPr lang="fr-FR" sz="1400" dirty="0" smtClean="0"/>
              <a:t> ~ 20 min (THEA </a:t>
            </a:r>
            <a:r>
              <a:rPr lang="fr-FR" sz="1400" dirty="0" err="1" smtClean="0"/>
              <a:t>alone</a:t>
            </a:r>
            <a:r>
              <a:rPr lang="fr-FR" sz="1400" dirty="0" smtClean="0"/>
              <a:t>) to 9 </a:t>
            </a:r>
            <a:r>
              <a:rPr lang="fr-FR" sz="1400" dirty="0" err="1" smtClean="0"/>
              <a:t>hours</a:t>
            </a:r>
            <a:r>
              <a:rPr lang="fr-FR" sz="1400" dirty="0" smtClean="0"/>
              <a:t> (</a:t>
            </a:r>
            <a:r>
              <a:rPr lang="fr-FR" sz="1400" dirty="0" err="1" smtClean="0"/>
              <a:t>THEA+Flower</a:t>
            </a:r>
            <a:r>
              <a:rPr lang="fr-FR" sz="1400" dirty="0" smtClean="0"/>
              <a:t>) for </a:t>
            </a:r>
            <a:r>
              <a:rPr lang="fr-FR" sz="1400" dirty="0" err="1" smtClean="0"/>
              <a:t>simulating</a:t>
            </a:r>
            <a:r>
              <a:rPr lang="fr-FR" sz="1400" dirty="0" smtClean="0"/>
              <a:t> 200 s</a:t>
            </a:r>
            <a:endParaRPr lang="fr-FR" sz="1400" dirty="0"/>
          </a:p>
        </p:txBody>
      </p:sp>
      <p:sp>
        <p:nvSpPr>
          <p:cNvPr id="25" name="Rectangle 24"/>
          <p:cNvSpPr/>
          <p:nvPr/>
        </p:nvSpPr>
        <p:spPr>
          <a:xfrm>
            <a:off x="4298270" y="4949813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092906" y="4949813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98270" y="5580135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092906" y="5580135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298270" y="6210838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092906" y="6219464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3535410" y="5580135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546764" y="6204334"/>
            <a:ext cx="464527" cy="123825"/>
          </a:xfrm>
          <a:prstGeom prst="rect">
            <a:avLst/>
          </a:prstGeom>
          <a:solidFill>
            <a:srgbClr val="666666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5928667" y="3365901"/>
            <a:ext cx="3173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1400" dirty="0" smtClean="0">
                <a:solidFill>
                  <a:srgbClr val="C00000"/>
                </a:solidFill>
              </a:rPr>
              <a:t>● </a:t>
            </a:r>
            <a:r>
              <a:rPr lang="fr-FR" sz="1400" dirty="0" err="1" smtClean="0">
                <a:solidFill>
                  <a:srgbClr val="C00000"/>
                </a:solidFill>
              </a:rPr>
              <a:t>Here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again</a:t>
            </a:r>
            <a:r>
              <a:rPr lang="fr-FR" sz="1400" dirty="0" smtClean="0">
                <a:solidFill>
                  <a:srgbClr val="C00000"/>
                </a:solidFill>
              </a:rPr>
              <a:t>, </a:t>
            </a:r>
            <a:r>
              <a:rPr lang="fr-FR" sz="1400" dirty="0" err="1">
                <a:solidFill>
                  <a:srgbClr val="C00000"/>
                </a:solidFill>
              </a:rPr>
              <a:t>regarding</a:t>
            </a:r>
            <a:r>
              <a:rPr lang="fr-FR" sz="1400" dirty="0">
                <a:solidFill>
                  <a:srgbClr val="C00000"/>
                </a:solidFill>
              </a:rPr>
              <a:t> the </a:t>
            </a:r>
            <a:r>
              <a:rPr lang="fr-FR" sz="1400" dirty="0" smtClean="0">
                <a:solidFill>
                  <a:srgbClr val="C00000"/>
                </a:solidFill>
              </a:rPr>
              <a:t>hot </a:t>
            </a:r>
            <a:r>
              <a:rPr lang="fr-FR" sz="1400" dirty="0">
                <a:solidFill>
                  <a:srgbClr val="C00000"/>
                </a:solidFill>
              </a:rPr>
              <a:t>spot </a:t>
            </a:r>
            <a:r>
              <a:rPr lang="fr-FR" sz="1400" dirty="0" err="1" smtClean="0">
                <a:solidFill>
                  <a:srgbClr val="C00000"/>
                </a:solidFill>
              </a:rPr>
              <a:t>criterion</a:t>
            </a:r>
            <a:r>
              <a:rPr lang="fr-FR" sz="1400" dirty="0" smtClean="0">
                <a:solidFill>
                  <a:srgbClr val="C00000"/>
                </a:solidFill>
              </a:rPr>
              <a:t> (T</a:t>
            </a:r>
            <a:r>
              <a:rPr lang="fr-FR" sz="1400" baseline="-25000" dirty="0" smtClean="0">
                <a:solidFill>
                  <a:srgbClr val="C00000"/>
                </a:solidFill>
              </a:rPr>
              <a:t>max </a:t>
            </a:r>
            <a:r>
              <a:rPr lang="fr-FR" sz="1400" dirty="0" smtClean="0">
                <a:solidFill>
                  <a:srgbClr val="C00000"/>
                </a:solidFill>
              </a:rPr>
              <a:t>jacket), the impact of </a:t>
            </a:r>
            <a:r>
              <a:rPr lang="fr-FR" sz="1400" dirty="0" err="1" smtClean="0">
                <a:solidFill>
                  <a:srgbClr val="C00000"/>
                </a:solidFill>
              </a:rPr>
              <a:t>boundary</a:t>
            </a:r>
            <a:r>
              <a:rPr lang="fr-FR" sz="1400" dirty="0" smtClean="0">
                <a:solidFill>
                  <a:srgbClr val="C00000"/>
                </a:solidFill>
              </a:rPr>
              <a:t> conditions </a:t>
            </a:r>
            <a:r>
              <a:rPr lang="fr-FR" sz="1400" dirty="0" err="1" smtClean="0">
                <a:solidFill>
                  <a:srgbClr val="C00000"/>
                </a:solidFill>
              </a:rPr>
              <a:t>modelling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is</a:t>
            </a:r>
            <a:r>
              <a:rPr lang="fr-FR" sz="1400" dirty="0" smtClean="0">
                <a:solidFill>
                  <a:srgbClr val="C00000"/>
                </a:solidFill>
              </a:rPr>
              <a:t> </a:t>
            </a:r>
            <a:r>
              <a:rPr lang="fr-FR" sz="1400" dirty="0" err="1" smtClean="0">
                <a:solidFill>
                  <a:srgbClr val="C00000"/>
                </a:solidFill>
              </a:rPr>
              <a:t>limited</a:t>
            </a:r>
            <a:r>
              <a:rPr lang="fr-FR" sz="1400" dirty="0" smtClean="0">
                <a:solidFill>
                  <a:srgbClr val="C00000"/>
                </a:solidFill>
              </a:rPr>
              <a:t> or conservative (THEA </a:t>
            </a:r>
            <a:r>
              <a:rPr lang="fr-FR" sz="1400" dirty="0" err="1" smtClean="0">
                <a:solidFill>
                  <a:srgbClr val="C00000"/>
                </a:solidFill>
              </a:rPr>
              <a:t>alone</a:t>
            </a:r>
            <a:r>
              <a:rPr lang="fr-FR" sz="14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00273" y="3222646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4300853" y="3850121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4299693" y="4480157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4300273" y="5107632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4299113" y="5737668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4299693" y="6365143"/>
            <a:ext cx="464527" cy="123825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13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540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3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10" y="1551028"/>
            <a:ext cx="9018377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fr-FR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  <a:p>
            <a:pPr lvl="0"/>
            <a:r>
              <a:rPr lang="fr-FR" b="1" dirty="0" err="1" smtClean="0"/>
              <a:t>Task</a:t>
            </a:r>
            <a:r>
              <a:rPr lang="fr-FR" b="1" dirty="0" smtClean="0"/>
              <a:t> </a:t>
            </a:r>
            <a:r>
              <a:rPr lang="fr-FR" b="1" dirty="0" err="1" smtClean="0"/>
              <a:t>Specifications</a:t>
            </a:r>
            <a:r>
              <a:rPr lang="fr-FR" b="1" dirty="0" smtClean="0"/>
              <a:t> 2020: ~ 0.4 to 0.5 </a:t>
            </a:r>
            <a:r>
              <a:rPr lang="fr-FR" b="1" dirty="0" err="1" smtClean="0"/>
              <a:t>ppy</a:t>
            </a:r>
            <a:endParaRPr lang="fr-FR" b="1" dirty="0" smtClean="0"/>
          </a:p>
          <a:p>
            <a:pPr lvl="0"/>
            <a:endParaRPr lang="fr-FR" b="1" dirty="0" smtClean="0"/>
          </a:p>
          <a:p>
            <a:pPr lvl="0"/>
            <a:r>
              <a:rPr lang="fr-FR" b="1" dirty="0" smtClean="0"/>
              <a:t>Analyses </a:t>
            </a:r>
            <a:r>
              <a:rPr lang="fr-FR" b="1" dirty="0" err="1" smtClean="0"/>
              <a:t>subjects</a:t>
            </a:r>
            <a:r>
              <a:rPr lang="fr-FR" b="1" dirty="0" smtClean="0"/>
              <a:t> </a:t>
            </a:r>
            <a:r>
              <a:rPr lang="fr-FR" b="1" dirty="0" err="1" smtClean="0"/>
              <a:t>proposal</a:t>
            </a:r>
            <a:r>
              <a:rPr lang="fr-FR" b="1" dirty="0" smtClean="0"/>
              <a:t> :</a:t>
            </a:r>
            <a:endParaRPr lang="fr-FR" b="1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b="1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CS breakdown </a:t>
            </a:r>
            <a:r>
              <a:rPr lang="fr-FR" sz="1600" dirty="0" err="1" smtClean="0"/>
              <a:t>analysis</a:t>
            </a:r>
            <a:r>
              <a:rPr lang="fr-FR" sz="1600" dirty="0" smtClean="0"/>
              <a:t> on CS 2018 « </a:t>
            </a:r>
            <a:r>
              <a:rPr lang="fr-FR" sz="1600" dirty="0" err="1" smtClean="0"/>
              <a:t>target</a:t>
            </a:r>
            <a:r>
              <a:rPr lang="fr-FR" sz="1600" dirty="0" smtClean="0"/>
              <a:t> flux </a:t>
            </a:r>
            <a:r>
              <a:rPr lang="fr-FR" sz="1600" dirty="0" smtClean="0"/>
              <a:t>» design</a:t>
            </a:r>
            <a:endParaRPr lang="fr-FR" sz="1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TF WP#4 model </a:t>
            </a:r>
            <a:r>
              <a:rPr lang="fr-FR" sz="1600" dirty="0" err="1" smtClean="0"/>
              <a:t>finalization</a:t>
            </a:r>
            <a:r>
              <a:rPr lang="fr-FR" sz="1600" dirty="0" smtClean="0"/>
              <a:t> &amp; </a:t>
            </a:r>
            <a:r>
              <a:rPr lang="fr-FR" sz="1600" dirty="0" err="1" smtClean="0"/>
              <a:t>sensitivity</a:t>
            </a:r>
            <a:r>
              <a:rPr lang="fr-FR" sz="1600" dirty="0" smtClean="0"/>
              <a:t> to </a:t>
            </a:r>
            <a:r>
              <a:rPr lang="fr-FR" sz="1600" dirty="0" err="1" smtClean="0"/>
              <a:t>Nuclear</a:t>
            </a:r>
            <a:r>
              <a:rPr lang="fr-FR" sz="1600" dirty="0" smtClean="0"/>
              <a:t> </a:t>
            </a:r>
            <a:r>
              <a:rPr lang="fr-FR" sz="1600" dirty="0" err="1" smtClean="0"/>
              <a:t>Heating</a:t>
            </a:r>
            <a:r>
              <a:rPr lang="fr-FR" sz="1600" dirty="0" smtClean="0"/>
              <a:t> </a:t>
            </a:r>
            <a:r>
              <a:rPr lang="fr-FR" sz="1600" dirty="0" err="1" smtClean="0"/>
              <a:t>deposition</a:t>
            </a:r>
            <a:endParaRPr lang="fr-FR" sz="1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smtClean="0"/>
              <a:t>Simulation of </a:t>
            </a:r>
            <a:r>
              <a:rPr lang="fr-FR" sz="1600" dirty="0" err="1" smtClean="0"/>
              <a:t>current</a:t>
            </a:r>
            <a:r>
              <a:rPr lang="fr-FR" sz="1600" dirty="0" smtClean="0"/>
              <a:t> </a:t>
            </a:r>
            <a:r>
              <a:rPr lang="fr-FR" sz="1600" dirty="0" err="1" smtClean="0"/>
              <a:t>fast</a:t>
            </a:r>
            <a:r>
              <a:rPr lang="fr-FR" sz="1600" dirty="0" smtClean="0"/>
              <a:t> </a:t>
            </a:r>
            <a:r>
              <a:rPr lang="fr-FR" sz="1600" dirty="0" err="1" smtClean="0"/>
              <a:t>discharge</a:t>
            </a:r>
            <a:r>
              <a:rPr lang="fr-FR" sz="1600" dirty="0" smtClean="0"/>
              <a:t> in TF WP#3 and/or WP#4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 err="1" smtClean="0"/>
              <a:t>Additional</a:t>
            </a:r>
            <a:r>
              <a:rPr lang="fr-FR" sz="1600" dirty="0" smtClean="0"/>
              <a:t> simulations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THEA/Flower for </a:t>
            </a:r>
            <a:r>
              <a:rPr lang="fr-FR" sz="1600" dirty="0" err="1" smtClean="0"/>
              <a:t>assessing</a:t>
            </a:r>
            <a:r>
              <a:rPr lang="fr-FR" sz="1600" dirty="0" smtClean="0"/>
              <a:t> the impact of </a:t>
            </a:r>
            <a:r>
              <a:rPr lang="fr-FR" sz="1600" dirty="0" err="1" smtClean="0"/>
              <a:t>boundary</a:t>
            </a:r>
            <a:r>
              <a:rPr lang="fr-FR" sz="1600" dirty="0" smtClean="0"/>
              <a:t> conditions on quench </a:t>
            </a:r>
            <a:r>
              <a:rPr lang="fr-FR" sz="1600" dirty="0" err="1" smtClean="0"/>
              <a:t>development</a:t>
            </a:r>
            <a:r>
              <a:rPr lang="fr-FR" sz="1600" dirty="0" smtClean="0"/>
              <a:t> (</a:t>
            </a:r>
            <a:r>
              <a:rPr lang="fr-FR" sz="1600" dirty="0" err="1" smtClean="0"/>
              <a:t>different</a:t>
            </a:r>
            <a:r>
              <a:rPr lang="fr-FR" sz="1600" dirty="0" smtClean="0"/>
              <a:t> quench initiations)</a:t>
            </a:r>
            <a:endParaRPr lang="fr-F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 2020</a:t>
            </a:r>
            <a:endParaRPr lang="fr-FR" sz="12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332656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 err="1" smtClean="0"/>
              <a:t>PERsPECTIVES</a:t>
            </a:r>
            <a:r>
              <a:rPr lang="en-US" sz="1600" dirty="0" smtClean="0"/>
              <a:t> </a:t>
            </a:r>
          </a:p>
          <a:p>
            <a:pPr algn="ctr">
              <a:defRPr/>
            </a:pPr>
            <a:endParaRPr lang="en-US" sz="1600" u="sng" dirty="0" smtClean="0"/>
          </a:p>
        </p:txBody>
      </p:sp>
      <p:sp>
        <p:nvSpPr>
          <p:cNvPr id="8" name="Rectangle 7"/>
          <p:cNvSpPr/>
          <p:nvPr/>
        </p:nvSpPr>
        <p:spPr>
          <a:xfrm>
            <a:off x="804129" y="5563444"/>
            <a:ext cx="7068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defTabSz="638617" fontAlgn="auto">
              <a:spcBef>
                <a:spcPts val="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NB: this proposal should be adjusted according to the volume of work </a:t>
            </a:r>
            <a:r>
              <a:rPr lang="en-GB" sz="1600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(when identified) </a:t>
            </a:r>
            <a:r>
              <a:rPr lang="en-GB" sz="1600" i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which is needed for addressing Gate Review documentation</a:t>
            </a:r>
            <a:endParaRPr lang="en-US" sz="1600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14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0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11560" y="332656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8574" y="1267833"/>
            <a:ext cx="8559046" cy="488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/>
              <a:t>This task should provide electromagnetic calculations for all magnet designers, as well as for other possible actors of </a:t>
            </a:r>
            <a:r>
              <a:rPr lang="en-US" sz="1600" dirty="0" err="1"/>
              <a:t>Eurofusion</a:t>
            </a:r>
            <a:r>
              <a:rPr lang="en-US" sz="1600" dirty="0"/>
              <a:t>-DEMO project. In particular, and taking into account workload and priorities, the work would focus on: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Field </a:t>
            </a:r>
            <a:r>
              <a:rPr lang="en-US" sz="1600" dirty="0"/>
              <a:t>maps on specific conductor designs for TF, CS and PF winding packs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 smtClean="0">
                <a:solidFill>
                  <a:srgbClr val="008000"/>
                </a:solidFill>
              </a:rPr>
              <a:t>→ Performed on TF 2018, with PF, CS and plasma contributions corresponding to “Reference Equilibrium for 2018 WPMAG DEMO Single Null”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effective field </a:t>
            </a:r>
            <a:r>
              <a:rPr lang="en-US" sz="1600" dirty="0" err="1"/>
              <a:t>Beff</a:t>
            </a:r>
            <a:r>
              <a:rPr lang="en-US" sz="1600" dirty="0"/>
              <a:t>, and/or hoop strain in the conductor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en-GB" sz="1600" dirty="0" smtClean="0">
                <a:solidFill>
                  <a:srgbClr val="008000"/>
                </a:solidFill>
              </a:rPr>
              <a:t>Performed for </a:t>
            </a:r>
            <a:r>
              <a:rPr lang="en-GB" sz="1600" dirty="0" err="1" smtClean="0">
                <a:solidFill>
                  <a:srgbClr val="008000"/>
                </a:solidFill>
              </a:rPr>
              <a:t>Beff</a:t>
            </a:r>
            <a:r>
              <a:rPr lang="en-GB" sz="1600" dirty="0" smtClean="0">
                <a:solidFill>
                  <a:srgbClr val="008000"/>
                </a:solidFill>
              </a:rPr>
              <a:t> calculation on 9 points instead of 2 points previously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Post-treatment of field maps to take into account </a:t>
            </a:r>
            <a:r>
              <a:rPr lang="en-US" sz="1600" dirty="0" err="1" smtClean="0"/>
              <a:t>thermohydraulic</a:t>
            </a:r>
            <a:r>
              <a:rPr lang="en-US" sz="1600" dirty="0" smtClean="0"/>
              <a:t> </a:t>
            </a:r>
            <a:r>
              <a:rPr lang="en-US" sz="1600" dirty="0"/>
              <a:t>paths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fr-FR" sz="1600" dirty="0" err="1" smtClean="0">
                <a:solidFill>
                  <a:srgbClr val="008000"/>
                </a:solidFill>
              </a:rPr>
              <a:t>done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transient field maps (with varying currents in the coils during scenario).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 of vertical forces in PF/CS systems</a:t>
            </a:r>
            <a:r>
              <a:rPr lang="en-US" sz="1600" dirty="0" smtClean="0"/>
              <a:t>.</a:t>
            </a:r>
            <a:endParaRPr lang="en-US" sz="1600" dirty="0"/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327" y="2743199"/>
            <a:ext cx="8599993" cy="923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11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15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397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smtClean="0"/>
              <a:t>Field map calculation on 2018 TF WP#3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4788" r="20000" b="8819"/>
          <a:stretch/>
        </p:blipFill>
        <p:spPr>
          <a:xfrm>
            <a:off x="4191700" y="982360"/>
            <a:ext cx="4731336" cy="433359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009256"/>
            <a:ext cx="3474585" cy="31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" y="4152232"/>
            <a:ext cx="3488913" cy="24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83446" y="5364629"/>
            <a:ext cx="458291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6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calculations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ongoing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CS &amp; PF contribution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(post-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included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report)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4059610" y="5713049"/>
            <a:ext cx="800100" cy="364751"/>
          </a:xfrm>
          <a:prstGeom prst="rightArrow">
            <a:avLst>
              <a:gd name="adj1" fmla="val 39554"/>
              <a:gd name="adj2" fmla="val 6827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17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16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533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11560" y="332656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6457" y="3717110"/>
            <a:ext cx="8599993" cy="18589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448574" y="1267833"/>
            <a:ext cx="8559046" cy="488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Manpower = 0.15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ppy</a:t>
            </a: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/>
              <a:t>This task should provide electromagnetic calculations for all magnet designers, as well as for other possible actors of </a:t>
            </a:r>
            <a:r>
              <a:rPr lang="en-US" sz="1600" dirty="0" err="1"/>
              <a:t>Eurofusion</a:t>
            </a:r>
            <a:r>
              <a:rPr lang="en-US" sz="1600" dirty="0"/>
              <a:t>-DEMO project. In particular, and taking into account workload and priorities, the work would focus on: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Field </a:t>
            </a:r>
            <a:r>
              <a:rPr lang="en-US" sz="1600" dirty="0"/>
              <a:t>maps on specific conductor designs for TF, CS and PF winding packs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 smtClean="0">
                <a:solidFill>
                  <a:srgbClr val="008000"/>
                </a:solidFill>
              </a:rPr>
              <a:t>→ Performed on TF 2018, with PF, CS and plasma contributions corresponding to “Reference Equilibrium for 2018 WPMAG DEMO Single Null”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effective field </a:t>
            </a:r>
            <a:r>
              <a:rPr lang="en-US" sz="1600" dirty="0" err="1"/>
              <a:t>Beff</a:t>
            </a:r>
            <a:r>
              <a:rPr lang="en-US" sz="1600" dirty="0"/>
              <a:t>, and/or hoop strain in the conductor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en-GB" sz="1600" dirty="0" smtClean="0">
                <a:solidFill>
                  <a:srgbClr val="008000"/>
                </a:solidFill>
              </a:rPr>
              <a:t>Performed for </a:t>
            </a:r>
            <a:r>
              <a:rPr lang="en-GB" sz="1600" dirty="0" err="1" smtClean="0">
                <a:solidFill>
                  <a:srgbClr val="008000"/>
                </a:solidFill>
              </a:rPr>
              <a:t>Beff</a:t>
            </a:r>
            <a:r>
              <a:rPr lang="en-GB" sz="1600" dirty="0" smtClean="0">
                <a:solidFill>
                  <a:srgbClr val="008000"/>
                </a:solidFill>
              </a:rPr>
              <a:t> calculation on 9 points instead of 2 points previously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Post-treatment of field maps to take into account </a:t>
            </a:r>
            <a:r>
              <a:rPr lang="en-US" sz="1600" dirty="0" err="1" smtClean="0"/>
              <a:t>thermohydraulic</a:t>
            </a:r>
            <a:r>
              <a:rPr lang="en-US" sz="1600" dirty="0" smtClean="0"/>
              <a:t> </a:t>
            </a:r>
            <a:r>
              <a:rPr lang="en-US" sz="1600" dirty="0"/>
              <a:t>paths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fr-FR" sz="1600" dirty="0" err="1" smtClean="0">
                <a:solidFill>
                  <a:srgbClr val="008000"/>
                </a:solidFill>
              </a:rPr>
              <a:t>done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transient field maps (with varying currents in the coils during scenario).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 of vertical forces in PF/CS systems</a:t>
            </a:r>
            <a:r>
              <a:rPr lang="en-US" sz="1600" dirty="0" smtClean="0"/>
              <a:t>.</a:t>
            </a:r>
            <a:endParaRPr lang="en-US" sz="1600" dirty="0"/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17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913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86260" y="1878718"/>
            <a:ext cx="2656678" cy="2470300"/>
            <a:chOff x="86260" y="1878718"/>
            <a:chExt cx="2656678" cy="247030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0" y="1878718"/>
              <a:ext cx="2656678" cy="247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3903" y="2501664"/>
              <a:ext cx="621899" cy="42323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61713" y="2864513"/>
              <a:ext cx="629728" cy="379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21896" y="907971"/>
                <a:ext cx="6487225" cy="8185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fr-FR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fr-CA" altLang="fr-FR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𝑇𝑜𝑝</m:t>
                          </m:r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</m:e>
                      </m:d>
                      <m:r>
                        <a:rPr lang="fr-CA" altLang="fr-FR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fr-CA" altLang="fr-FR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CA" altLang="fr-FR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CA" altLang="fr-FR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𝐿𝑐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fr-CA" altLang="fr-FR" i="1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CA" altLang="fr-FR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𝑐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𝐵</m:t>
                                              </m:r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),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𝑜𝑝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CA" altLang="fr-FR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𝑒𝑓𝑓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CA" altLang="fr-FR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/>
                                                </a:rPr>
                                                <m:t>)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fr-CA" altLang="fr-FR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CA" altLang="fr-FR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fr-CA" altLang="fr-FR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𝑒𝑓𝑓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  <m:r>
                                <a:rPr lang="fr-CA" altLang="fr-FR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𝑑𝑟</m:t>
                              </m:r>
                            </m:e>
                          </m:d>
                        </m:e>
                        <m:sup>
                          <m:r>
                            <a:rPr lang="fr-CA" altLang="fr-FR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1/</m:t>
                          </m:r>
                          <m:r>
                            <a:rPr lang="fr-CA" altLang="fr-FR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𝑛𝑒𝑓𝑓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896" y="907971"/>
                <a:ext cx="6487225" cy="8185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479181" y="1199728"/>
            <a:ext cx="191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B</a:t>
            </a:r>
            <a:r>
              <a:rPr lang="en-US" sz="1600" baseline="-25000" dirty="0" smtClean="0"/>
              <a:t>eff</a:t>
            </a:r>
            <a:r>
              <a:rPr lang="en-US" sz="1600" baseline="-25000" dirty="0" smtClean="0">
                <a:solidFill>
                  <a:srgbClr val="00B050"/>
                </a:solidFill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by: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75" y="4362747"/>
            <a:ext cx="2425617" cy="18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-1426" y="4871678"/>
            <a:ext cx="3013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points calculation 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Linear decrease of the field in radial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Uniform field in toroidal direction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280384" y="4338502"/>
            <a:ext cx="148344" cy="5051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smtClean="0"/>
              <a:t>Calculation of effective field </a:t>
            </a:r>
            <a:r>
              <a:rPr lang="en-US" sz="1600" u="sng" dirty="0" err="1" smtClean="0"/>
              <a:t>B</a:t>
            </a:r>
            <a:r>
              <a:rPr lang="en-US" sz="1600" u="sng" baseline="-25000" dirty="0" err="1" smtClean="0"/>
              <a:t>eff</a:t>
            </a:r>
            <a:endParaRPr lang="en-US" sz="1600" u="sng" baseline="-250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6111414" y="4458795"/>
            <a:ext cx="2662709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9 points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2018 TF conductor 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600" baseline="-25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58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600" baseline="-25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25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endParaRPr lang="fr-F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/>
              <a:t>→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Impact is modest</a:t>
            </a:r>
          </a:p>
          <a:p>
            <a:pPr marL="266700" lvl="1" defTabSz="449263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but not negligible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2426781" y="3007664"/>
            <a:ext cx="423504" cy="333881"/>
          </a:xfrm>
          <a:prstGeom prst="rightArrow">
            <a:avLst>
              <a:gd name="adj1" fmla="val 30094"/>
              <a:gd name="adj2" fmla="val 6827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505205" y="3341545"/>
            <a:ext cx="19667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</a:t>
            </a:r>
            <a:endParaRPr lang="fr-F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ased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9 points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grpSp>
        <p:nvGrpSpPr>
          <p:cNvPr id="9" name="Groupe 8"/>
          <p:cNvGrpSpPr/>
          <p:nvPr/>
        </p:nvGrpSpPr>
        <p:grpSpPr>
          <a:xfrm>
            <a:off x="3078476" y="1892447"/>
            <a:ext cx="2656678" cy="2470300"/>
            <a:chOff x="3261995" y="1892447"/>
            <a:chExt cx="2656678" cy="2470300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995" y="1892447"/>
              <a:ext cx="2656678" cy="247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4115" y="2507331"/>
              <a:ext cx="621899" cy="42323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261925" y="2870180"/>
              <a:ext cx="629728" cy="379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/>
          <a:srcRect l="11588" t="6225" r="11251" b="2795"/>
          <a:stretch/>
        </p:blipFill>
        <p:spPr>
          <a:xfrm>
            <a:off x="5349473" y="1871626"/>
            <a:ext cx="3889419" cy="2477392"/>
          </a:xfrm>
          <a:prstGeom prst="rect">
            <a:avLst/>
          </a:prstGeom>
        </p:spPr>
      </p:pic>
      <p:sp>
        <p:nvSpPr>
          <p:cNvPr id="29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18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643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01" y="1217834"/>
            <a:ext cx="4642859" cy="402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9336" y="974902"/>
            <a:ext cx="87140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600" dirty="0" err="1" smtClean="0"/>
              <a:t>Calculation</a:t>
            </a:r>
            <a:r>
              <a:rPr lang="fr-FR" sz="1600" dirty="0" smtClean="0"/>
              <a:t> of B</a:t>
            </a:r>
            <a:r>
              <a:rPr lang="fr-FR" sz="1600" baseline="-25000" dirty="0" smtClean="0"/>
              <a:t>EFF</a:t>
            </a:r>
            <a:r>
              <a:rPr lang="fr-FR" sz="1600" dirty="0" smtClean="0"/>
              <a:t> and </a:t>
            </a:r>
            <a:r>
              <a:rPr lang="fr-FR" sz="1600" dirty="0" err="1" smtClean="0">
                <a:latin typeface="Symbol" panose="05050102010706020507" pitchFamily="18" charset="2"/>
              </a:rPr>
              <a:t>e</a:t>
            </a:r>
            <a:r>
              <a:rPr lang="fr-FR" sz="1600" baseline="-25000" dirty="0" err="1" smtClean="0"/>
              <a:t>EFF</a:t>
            </a:r>
            <a:r>
              <a:rPr lang="fr-FR" sz="1600" dirty="0" smtClean="0"/>
              <a:t> in CS for </a:t>
            </a:r>
            <a:r>
              <a:rPr lang="fr-FR" sz="1600" dirty="0" err="1" smtClean="0"/>
              <a:t>two</a:t>
            </a:r>
            <a:r>
              <a:rPr lang="fr-FR" sz="1600" dirty="0" smtClean="0"/>
              <a:t> DEMO 2018 configurations :</a:t>
            </a:r>
          </a:p>
          <a:p>
            <a:pPr marL="701675" indent="-342900">
              <a:spcBef>
                <a:spcPts val="600"/>
              </a:spcBef>
              <a:buFont typeface="+mj-lt"/>
              <a:buAutoNum type="arabicParenR"/>
            </a:pPr>
            <a:r>
              <a:rPr lang="fr-FR" sz="1600" dirty="0" smtClean="0"/>
              <a:t>At maximum flux </a:t>
            </a:r>
          </a:p>
          <a:p>
            <a:pPr marL="701675" indent="-342900">
              <a:spcBef>
                <a:spcPts val="600"/>
              </a:spcBef>
              <a:buFont typeface="+mj-lt"/>
              <a:buAutoNum type="arabicParenR"/>
            </a:pPr>
            <a:r>
              <a:rPr lang="fr-FR" sz="1600" dirty="0" smtClean="0"/>
              <a:t>At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flux </a:t>
            </a:r>
          </a:p>
          <a:p>
            <a:pPr>
              <a:spcBef>
                <a:spcPts val="600"/>
              </a:spcBef>
            </a:pPr>
            <a:r>
              <a:rPr lang="fr-F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see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MAG-2.1 CEA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presentation</a:t>
            </a:r>
            <a:endParaRPr lang="fr-FR" sz="1400" dirty="0" smtClean="0"/>
          </a:p>
          <a:p>
            <a:pPr>
              <a:spcBef>
                <a:spcPts val="600"/>
              </a:spcBef>
            </a:pPr>
            <a:r>
              <a:rPr lang="fr-FR" sz="1600" dirty="0" smtClean="0"/>
              <a:t>For </a:t>
            </a:r>
            <a:r>
              <a:rPr lang="fr-FR" sz="1600" b="1" dirty="0" smtClean="0"/>
              <a:t>case 1)</a:t>
            </a:r>
            <a:r>
              <a:rPr lang="fr-FR" sz="1600" dirty="0" smtClean="0"/>
              <a:t> the case </a:t>
            </a:r>
            <a:r>
              <a:rPr lang="fr-FR" sz="1600" dirty="0" err="1" smtClean="0"/>
              <a:t>includes</a:t>
            </a:r>
            <a:r>
              <a:rPr lang="fr-FR" sz="1600" dirty="0" smtClean="0"/>
              <a:t> the breakdown 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fr-FR" sz="1600" dirty="0" err="1" smtClean="0"/>
              <a:t>B</a:t>
            </a:r>
            <a:r>
              <a:rPr lang="fr-FR" sz="1600" baseline="-25000" dirty="0" err="1" smtClean="0"/>
              <a:t>int</a:t>
            </a:r>
            <a:r>
              <a:rPr lang="fr-FR" sz="1600" dirty="0" smtClean="0"/>
              <a:t> </a:t>
            </a:r>
            <a:r>
              <a:rPr lang="fr-FR" sz="1600" dirty="0" err="1" smtClean="0"/>
              <a:t>calculated</a:t>
            </a:r>
            <a:r>
              <a:rPr lang="fr-FR" sz="1600" dirty="0" smtClean="0"/>
              <a:t> in the THEA code </a:t>
            </a:r>
          </a:p>
          <a:p>
            <a:pPr>
              <a:spcBef>
                <a:spcPts val="600"/>
              </a:spcBef>
            </a:pP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see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MAG-2.1 CEA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presentation</a:t>
            </a:r>
            <a:endParaRPr lang="fr-FR" sz="1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fr-FR" sz="1600" dirty="0" smtClean="0"/>
              <a:t>For </a:t>
            </a:r>
            <a:r>
              <a:rPr lang="fr-FR" sz="1600" b="1" dirty="0" smtClean="0"/>
              <a:t>case 2) </a:t>
            </a:r>
            <a:r>
              <a:rPr lang="fr-FR" sz="1600" dirty="0" smtClean="0"/>
              <a:t>the case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3 points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fr-FR" sz="1600" dirty="0" smtClean="0"/>
              <a:t>B</a:t>
            </a:r>
            <a:r>
              <a:rPr lang="fr-FR" sz="1600" baseline="-25000" dirty="0" smtClean="0"/>
              <a:t>INT</a:t>
            </a:r>
            <a:r>
              <a:rPr lang="fr-FR" sz="1600" dirty="0" smtClean="0"/>
              <a:t> = B</a:t>
            </a:r>
            <a:r>
              <a:rPr lang="fr-FR" sz="1600" baseline="-25000" dirty="0" smtClean="0"/>
              <a:t>APP</a:t>
            </a:r>
            <a:r>
              <a:rPr lang="fr-FR" sz="1600" dirty="0" smtClean="0"/>
              <a:t> </a:t>
            </a:r>
            <a:r>
              <a:rPr lang="fr-FR" sz="1600" dirty="0" err="1" smtClean="0"/>
              <a:t>considered</a:t>
            </a:r>
            <a:r>
              <a:rPr lang="fr-FR" sz="1600" dirty="0"/>
              <a:t> </a:t>
            </a:r>
          </a:p>
          <a:p>
            <a:pPr>
              <a:spcBef>
                <a:spcPts val="600"/>
              </a:spcBef>
            </a:pP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see</a:t>
            </a:r>
            <a:r>
              <a:rPr lang="fr-FR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MAG-2.2 IPPLM </a:t>
            </a:r>
            <a:r>
              <a:rPr lang="fr-FR" sz="1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presentation</a:t>
            </a:r>
            <a:endParaRPr lang="fr-FR" sz="1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smtClean="0"/>
              <a:t>Calculation of effective field </a:t>
            </a:r>
            <a:r>
              <a:rPr lang="en-US" sz="1600" u="sng" dirty="0" err="1" smtClean="0"/>
              <a:t>B</a:t>
            </a:r>
            <a:r>
              <a:rPr lang="en-US" sz="1600" u="sng" baseline="-25000" dirty="0" err="1" smtClean="0"/>
              <a:t>eff</a:t>
            </a:r>
            <a:endParaRPr lang="en-US" sz="1600" u="sng" baseline="-25000" dirty="0" smtClean="0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20" y="4206556"/>
            <a:ext cx="2845321" cy="246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orme libre 18"/>
          <p:cNvSpPr/>
          <p:nvPr/>
        </p:nvSpPr>
        <p:spPr>
          <a:xfrm>
            <a:off x="3155576" y="4715435"/>
            <a:ext cx="1516369" cy="776345"/>
          </a:xfrm>
          <a:custGeom>
            <a:avLst/>
            <a:gdLst>
              <a:gd name="connsiteX0" fmla="*/ 1389530 w 1516369"/>
              <a:gd name="connsiteY0" fmla="*/ 0 h 776345"/>
              <a:gd name="connsiteX1" fmla="*/ 1380565 w 1516369"/>
              <a:gd name="connsiteY1" fmla="*/ 753036 h 776345"/>
              <a:gd name="connsiteX2" fmla="*/ 0 w 1516369"/>
              <a:gd name="connsiteY2" fmla="*/ 510989 h 77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6369" h="776345">
                <a:moveTo>
                  <a:pt x="1389530" y="0"/>
                </a:moveTo>
                <a:cubicBezTo>
                  <a:pt x="1500841" y="333935"/>
                  <a:pt x="1612153" y="667871"/>
                  <a:pt x="1380565" y="753036"/>
                </a:cubicBezTo>
                <a:cubicBezTo>
                  <a:pt x="1148977" y="838201"/>
                  <a:pt x="574488" y="674595"/>
                  <a:pt x="0" y="510989"/>
                </a:cubicBezTo>
              </a:path>
            </a:pathLst>
          </a:custGeom>
          <a:noFill/>
          <a:ln w="127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97473" y="5775614"/>
            <a:ext cx="374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ym typeface="Wingdings"/>
              </a:rPr>
              <a:t> Data sent for THEA </a:t>
            </a:r>
            <a:r>
              <a:rPr lang="fr-FR" dirty="0" err="1" smtClean="0">
                <a:sym typeface="Wingdings"/>
              </a:rPr>
              <a:t>calculations</a:t>
            </a:r>
            <a:endParaRPr lang="en-US" dirty="0"/>
          </a:p>
        </p:txBody>
      </p:sp>
      <p:sp>
        <p:nvSpPr>
          <p:cNvPr id="29" name="Flèche droite 28"/>
          <p:cNvSpPr/>
          <p:nvPr/>
        </p:nvSpPr>
        <p:spPr>
          <a:xfrm>
            <a:off x="3675529" y="3299012"/>
            <a:ext cx="564777" cy="242047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19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697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251" y="1763523"/>
            <a:ext cx="86243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29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11560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dirty="0" smtClean="0"/>
              <a:t>On DEMO TF design</a:t>
            </a:r>
          </a:p>
        </p:txBody>
      </p:sp>
      <p:sp>
        <p:nvSpPr>
          <p:cNvPr id="10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</a:t>
            </a:fld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448574" y="1267833"/>
            <a:ext cx="8559046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on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 WP#3 2018 design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assessment of 2018 TF configuration for burn. The work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TACTICS model building. The outcomes on new NH loads will focus on option WP#3 without radial plates.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Start of implementation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TACTICS of radial plates option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WP#4. </a:t>
            </a:r>
          </a:p>
          <a:p>
            <a:pPr marL="361950" lvl="0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solidFill>
                  <a:srgbClr val="008000"/>
                </a:solidFill>
              </a:rPr>
              <a:t>→ </a:t>
            </a:r>
            <a:r>
              <a:rPr lang="en-GB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WP#3 completed</a:t>
            </a:r>
            <a:r>
              <a:rPr lang="en-GB" sz="1600" dirty="0" smtClean="0">
                <a:solidFill>
                  <a:srgbClr val="008000"/>
                </a:solidFill>
              </a:rPr>
              <a:t>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  <a:spcAft>
                <a:spcPts val="0"/>
              </a:spcAft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Quench simulations on TF design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uench simulations on </a:t>
            </a:r>
            <a:r>
              <a:rPr lang="en-GB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 WP#3 2015 design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transverse thermal coupling for CEA thermo-mechanical analyses (MAG-3.2)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en-GB" sz="16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completed, data provided to MAG-3.2</a:t>
            </a: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accurate analyses of boundary conditions on </a:t>
            </a:r>
            <a:r>
              <a:rPr lang="en-GB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 WP#3 2018 design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introduction of safety valve modelling (THEA+FLOWER and/or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THEA+SimCryogenics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solidFill>
                  <a:srgbClr val="008000"/>
                </a:solidFill>
              </a:rPr>
              <a:t>→ </a:t>
            </a:r>
            <a:r>
              <a:rPr lang="en-GB" sz="16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with THEA+FLOWER</a:t>
            </a:r>
            <a:endParaRPr lang="fr-FR" sz="1600" dirty="0" smtClean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3250" y="1763523"/>
            <a:ext cx="8624369" cy="13378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02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611560" y="332656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6457" y="5495373"/>
            <a:ext cx="8599993" cy="340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448574" y="1267833"/>
            <a:ext cx="8559046" cy="512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Manpower = 0.15 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ppy</a:t>
            </a: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/>
              <a:t>This task should provide electromagnetic calculations for all magnet designers, as well as for other possible actors of </a:t>
            </a:r>
            <a:r>
              <a:rPr lang="en-US" sz="1600" dirty="0" err="1"/>
              <a:t>Eurofusion</a:t>
            </a:r>
            <a:r>
              <a:rPr lang="en-US" sz="1600" dirty="0"/>
              <a:t>-DEMO project. In particular, and taking into account workload and priorities, the work would focus on: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Field </a:t>
            </a:r>
            <a:r>
              <a:rPr lang="en-US" sz="1600" dirty="0"/>
              <a:t>maps on specific conductor designs for TF, CS and PF winding packs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 smtClean="0">
                <a:solidFill>
                  <a:srgbClr val="008000"/>
                </a:solidFill>
              </a:rPr>
              <a:t>→ Performed on TF 2018, with PF, CS and plasma contributions corresponding to “Reference Equilibrium for 2018 WPMAG DEMO Single Null”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effective field </a:t>
            </a:r>
            <a:r>
              <a:rPr lang="en-US" sz="1600" dirty="0" err="1"/>
              <a:t>Beff</a:t>
            </a:r>
            <a:r>
              <a:rPr lang="en-US" sz="1600" dirty="0"/>
              <a:t>, and/or hoop strain in the conductor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en-GB" sz="1600" dirty="0" smtClean="0">
                <a:solidFill>
                  <a:srgbClr val="008000"/>
                </a:solidFill>
              </a:rPr>
              <a:t>Performed for </a:t>
            </a:r>
            <a:r>
              <a:rPr lang="en-GB" sz="1600" dirty="0" err="1" smtClean="0">
                <a:solidFill>
                  <a:srgbClr val="008000"/>
                </a:solidFill>
              </a:rPr>
              <a:t>Beff</a:t>
            </a:r>
            <a:r>
              <a:rPr lang="en-GB" sz="1600" dirty="0" smtClean="0">
                <a:solidFill>
                  <a:srgbClr val="008000"/>
                </a:solidFill>
              </a:rPr>
              <a:t> calculation on 9 points instead of 2 points previously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Post-treatment of field maps to take into account </a:t>
            </a:r>
            <a:r>
              <a:rPr lang="en-US" sz="1600" dirty="0" err="1" smtClean="0"/>
              <a:t>thermohydraulic</a:t>
            </a:r>
            <a:r>
              <a:rPr lang="en-US" sz="1600" dirty="0" smtClean="0"/>
              <a:t> </a:t>
            </a:r>
            <a:r>
              <a:rPr lang="en-US" sz="1600" dirty="0"/>
              <a:t>paths</a:t>
            </a:r>
            <a:r>
              <a:rPr lang="en-US" sz="1600" dirty="0" smtClean="0"/>
              <a:t>.</a:t>
            </a:r>
          </a:p>
          <a:p>
            <a:pPr marL="361950"/>
            <a:r>
              <a:rPr lang="en-GB" sz="1600" dirty="0">
                <a:solidFill>
                  <a:srgbClr val="008000"/>
                </a:solidFill>
              </a:rPr>
              <a:t>→ </a:t>
            </a:r>
            <a:r>
              <a:rPr lang="fr-FR" sz="1600" dirty="0" err="1" smtClean="0">
                <a:solidFill>
                  <a:srgbClr val="008000"/>
                </a:solidFill>
              </a:rPr>
              <a:t>done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 of transient field maps (with varying currents in the coils during scenario).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 of vertical forces in PF/CS systems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20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689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9336" y="974902"/>
            <a:ext cx="87140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600" dirty="0" smtClean="0"/>
              <a:t>The configuration </a:t>
            </a:r>
            <a:r>
              <a:rPr lang="fr-FR" sz="1600" dirty="0" err="1" smtClean="0"/>
              <a:t>considered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Maximum flux design </a:t>
            </a:r>
            <a:r>
              <a:rPr lang="fr-FR" sz="1600" dirty="0" err="1" smtClean="0"/>
              <a:t>including</a:t>
            </a:r>
            <a:r>
              <a:rPr lang="fr-FR" sz="1600" dirty="0" smtClean="0"/>
              <a:t> </a:t>
            </a:r>
            <a:r>
              <a:rPr lang="fr-FR" sz="1600" dirty="0" err="1" smtClean="0"/>
              <a:t>Premag</a:t>
            </a:r>
            <a:r>
              <a:rPr lang="fr-FR" sz="1600" dirty="0" smtClean="0"/>
              <a:t> PF </a:t>
            </a:r>
            <a:r>
              <a:rPr lang="fr-FR" sz="1600" dirty="0" err="1" smtClean="0"/>
              <a:t>current</a:t>
            </a:r>
            <a:endParaRPr lang="fr-FR" sz="1600" dirty="0" smtClean="0"/>
          </a:p>
          <a:p>
            <a:pPr>
              <a:spcBef>
                <a:spcPts val="600"/>
              </a:spcBef>
            </a:pPr>
            <a:r>
              <a:rPr lang="fr-FR" sz="1600" dirty="0" smtClean="0"/>
              <a:t>CEA </a:t>
            </a:r>
            <a:r>
              <a:rPr lang="fr-FR" sz="1600" dirty="0" err="1" smtClean="0"/>
              <a:t>tool</a:t>
            </a:r>
            <a:r>
              <a:rPr lang="fr-FR" sz="1600" dirty="0" smtClean="0"/>
              <a:t> </a:t>
            </a:r>
            <a:r>
              <a:rPr lang="fr-FR" sz="1600" dirty="0" err="1" smtClean="0"/>
              <a:t>used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ELSA (Matlab version)</a:t>
            </a:r>
          </a:p>
          <a:p>
            <a:pPr>
              <a:spcBef>
                <a:spcPts val="600"/>
              </a:spcBef>
            </a:pPr>
            <a:r>
              <a:rPr lang="fr-FR" sz="1600" dirty="0" smtClean="0"/>
              <a:t>CS </a:t>
            </a:r>
            <a:r>
              <a:rPr lang="fr-FR" sz="1600" dirty="0" err="1" smtClean="0"/>
              <a:t>currents</a:t>
            </a:r>
            <a:r>
              <a:rPr lang="fr-FR" sz="1600" dirty="0" smtClean="0"/>
              <a:t> </a:t>
            </a:r>
            <a:r>
              <a:rPr lang="fr-FR" sz="1600" dirty="0" err="1" smtClean="0"/>
              <a:t>were</a:t>
            </a:r>
            <a:r>
              <a:rPr lang="fr-FR" sz="1600" dirty="0" smtClean="0"/>
              <a:t> </a:t>
            </a:r>
            <a:r>
              <a:rPr lang="fr-FR" sz="1600" dirty="0" err="1" smtClean="0"/>
              <a:t>rescaled</a:t>
            </a:r>
            <a:r>
              <a:rPr lang="fr-FR" sz="1600" dirty="0" smtClean="0"/>
              <a:t> </a:t>
            </a:r>
            <a:r>
              <a:rPr lang="en-US" sz="1600" dirty="0"/>
              <a:t>from CREATE study (DEMO 2018) to fit the CEA design</a:t>
            </a:r>
            <a:endParaRPr lang="fr-FR" sz="1600" dirty="0" smtClean="0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err="1" smtClean="0"/>
              <a:t>Evalution</a:t>
            </a:r>
            <a:r>
              <a:rPr lang="en-US" sz="1600" u="sng" dirty="0" smtClean="0"/>
              <a:t> of CS/PF forces</a:t>
            </a:r>
            <a:endParaRPr lang="en-US" sz="1600" u="sng" baseline="-25000" dirty="0" smtClean="0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901492"/>
              </p:ext>
            </p:extLst>
          </p:nvPr>
        </p:nvGraphicFramePr>
        <p:xfrm>
          <a:off x="5040686" y="2496577"/>
          <a:ext cx="3507996" cy="1546860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1090725"/>
                <a:gridCol w="1159712"/>
                <a:gridCol w="1257559"/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COILS CURRENTS [A]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PRE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SOF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EOF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36 652 000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17 161 345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-7 478 972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36 652 000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-1 787 902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-36 652 000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77 616 000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-12 087 228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-73 316 591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36 652 000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-9 027 648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-36 652 000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36 652 000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>
                          <a:effectLst/>
                        </a:rPr>
                        <a:t>31 653 428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u="none" strike="noStrike" dirty="0">
                          <a:effectLst/>
                        </a:rPr>
                        <a:t>-15 663 033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0160"/>
              </p:ext>
            </p:extLst>
          </p:nvPr>
        </p:nvGraphicFramePr>
        <p:xfrm>
          <a:off x="315144" y="2288383"/>
          <a:ext cx="3937000" cy="247650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="" xmlns:a16="http://schemas.microsoft.com/office/drawing/2014/main" val="1098003103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1537750630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953497183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14583018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273322443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 [m]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 [m]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 [m]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DZ [m]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412459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CS3U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7.5354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2.8492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952448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CS2U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4.5638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2.8492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4720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6.0336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9543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CS2L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-4.5638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2.8492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7772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CS3L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-7.5354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0.8678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2.8492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260483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1.223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70009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1.798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0063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17.97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0.624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13475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17.97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9219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0.262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1.815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59649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PF6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-10.6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3637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Plasma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-0.01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68728345"/>
                  </a:ext>
                </a:extLst>
              </a:tr>
            </a:tbl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>
            <a:off x="5450541" y="2007424"/>
            <a:ext cx="340659" cy="30547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21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819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9336" y="974902"/>
            <a:ext cx="8714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600" dirty="0" err="1" smtClean="0"/>
              <a:t>Two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r>
              <a:rPr lang="fr-FR" sz="1600" dirty="0" smtClean="0"/>
              <a:t> of </a:t>
            </a:r>
            <a:r>
              <a:rPr lang="fr-FR" sz="1600" dirty="0" err="1" smtClean="0"/>
              <a:t>ouputs</a:t>
            </a:r>
            <a:r>
              <a:rPr lang="fr-FR" sz="1600" dirty="0" smtClean="0"/>
              <a:t> are </a:t>
            </a:r>
            <a:r>
              <a:rPr lang="fr-FR" sz="1600" dirty="0" err="1" smtClean="0"/>
              <a:t>shown</a:t>
            </a:r>
            <a:r>
              <a:rPr lang="fr-FR" sz="1600" dirty="0" smtClean="0"/>
              <a:t> </a:t>
            </a:r>
            <a:r>
              <a:rPr lang="fr-FR" sz="1600" dirty="0" err="1" smtClean="0"/>
              <a:t>below</a:t>
            </a:r>
            <a:endParaRPr lang="fr-FR" sz="1600" dirty="0" smtClean="0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err="1" smtClean="0"/>
              <a:t>Evalution</a:t>
            </a:r>
            <a:r>
              <a:rPr lang="en-US" sz="1600" u="sng" dirty="0" smtClean="0"/>
              <a:t> of CS/PF forces</a:t>
            </a:r>
            <a:endParaRPr lang="en-US" sz="1600" u="sng" baseline="-25000" dirty="0" smtClean="0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399690" y="145342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/>
              <a:t>SOF</a:t>
            </a:r>
            <a:endParaRPr lang="en-US" b="1" u="sng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574675"/>
              </p:ext>
            </p:extLst>
          </p:nvPr>
        </p:nvGraphicFramePr>
        <p:xfrm>
          <a:off x="5209266" y="2538333"/>
          <a:ext cx="3594075" cy="14833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82414">
                  <a:extLst>
                    <a:ext uri="{9D8B030D-6E8A-4147-A177-3AD203B41FA5}">
                      <a16:colId xmlns="" xmlns:a16="http://schemas.microsoft.com/office/drawing/2014/main" val="2823089433"/>
                    </a:ext>
                  </a:extLst>
                </a:gridCol>
                <a:gridCol w="911661">
                  <a:extLst>
                    <a:ext uri="{9D8B030D-6E8A-4147-A177-3AD203B41FA5}">
                      <a16:colId xmlns="" xmlns:a16="http://schemas.microsoft.com/office/drawing/2014/main" val="3769918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CS3U / CS2U+CS1+CS2L+CS3L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-107 MN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7135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CS3U+CS2U</a:t>
                      </a:r>
                      <a:r>
                        <a:rPr lang="fr-CA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CS1+CS2L+CS3L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-74 MN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9423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CS3U+CS2U+CS1  / CS2L+CS3L</a:t>
                      </a: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-50 MN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59964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CS3U+CS2U+CS1+CS2L /  CS3L</a:t>
                      </a:r>
                      <a:endParaRPr lang="fr-FR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-308 MN</a:t>
                      </a:r>
                      <a:endParaRPr lang="fr-FR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7825373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1893" y="5737849"/>
            <a:ext cx="7346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latin typeface="+mj-lt"/>
              </a:rPr>
              <a:t>Net vertical force: </a:t>
            </a:r>
            <a:r>
              <a:rPr lang="fr-CA" sz="1600" b="1" dirty="0" smtClean="0">
                <a:solidFill>
                  <a:srgbClr val="C00000"/>
                </a:solidFill>
                <a:latin typeface="+mj-lt"/>
              </a:rPr>
              <a:t>7.04 MN  </a:t>
            </a:r>
            <a:r>
              <a:rPr lang="fr-CA" sz="1600" b="1" dirty="0" smtClean="0">
                <a:latin typeface="+mj-lt"/>
              </a:rPr>
              <a:t>Interface </a:t>
            </a:r>
            <a:r>
              <a:rPr lang="fr-CA" sz="1600" b="1" dirty="0" err="1">
                <a:latin typeface="+mj-lt"/>
              </a:rPr>
              <a:t>load</a:t>
            </a:r>
            <a:r>
              <a:rPr lang="fr-CA" sz="1600" b="1" dirty="0">
                <a:latin typeface="+mj-lt"/>
              </a:rPr>
              <a:t> (positive=compression)</a:t>
            </a:r>
            <a:endParaRPr lang="fr-FR" sz="1600" b="1" dirty="0">
              <a:latin typeface="+mj-lt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90" y="2007424"/>
            <a:ext cx="4809576" cy="36000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7835153" y="3998259"/>
            <a:ext cx="414784" cy="53788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13217" y="4697326"/>
            <a:ext cx="3490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fr-CA" sz="1600" i="1" dirty="0" smtClean="0"/>
              <a:t>To </a:t>
            </a:r>
            <a:r>
              <a:rPr lang="fr-CA" sz="1600" i="1" dirty="0" err="1" smtClean="0"/>
              <a:t>be</a:t>
            </a:r>
            <a:r>
              <a:rPr lang="fr-CA" sz="1600" i="1" dirty="0" smtClean="0"/>
              <a:t> </a:t>
            </a:r>
            <a:r>
              <a:rPr lang="fr-CA" sz="1600" i="1" dirty="0" err="1" smtClean="0"/>
              <a:t>noted</a:t>
            </a:r>
            <a:r>
              <a:rPr lang="fr-CA" sz="1600" i="1" dirty="0" smtClean="0"/>
              <a:t>: in ITER </a:t>
            </a:r>
            <a:r>
              <a:rPr lang="fr-CA" sz="1600" i="1" dirty="0" err="1" smtClean="0"/>
              <a:t>this</a:t>
            </a:r>
            <a:r>
              <a:rPr lang="fr-CA" sz="1600" i="1" dirty="0" smtClean="0"/>
              <a:t> </a:t>
            </a:r>
            <a:r>
              <a:rPr lang="fr-CA" sz="1600" i="1" dirty="0" err="1" smtClean="0"/>
              <a:t>load</a:t>
            </a:r>
            <a:r>
              <a:rPr lang="fr-CA" sz="1600" i="1" dirty="0" smtClean="0"/>
              <a:t> </a:t>
            </a:r>
            <a:r>
              <a:rPr lang="fr-CA" sz="1600" i="1" dirty="0" err="1"/>
              <a:t>criteria</a:t>
            </a:r>
            <a:r>
              <a:rPr lang="fr-CA" sz="1600" i="1" dirty="0"/>
              <a:t> </a:t>
            </a:r>
            <a:r>
              <a:rPr lang="fr-CA" sz="1600" i="1" dirty="0" err="1" smtClean="0"/>
              <a:t>is</a:t>
            </a:r>
            <a:r>
              <a:rPr lang="fr-CA" sz="1600" i="1" dirty="0" smtClean="0"/>
              <a:t> -</a:t>
            </a:r>
            <a:r>
              <a:rPr lang="fr-CA" sz="1600" i="1" dirty="0"/>
              <a:t>120MN</a:t>
            </a:r>
          </a:p>
        </p:txBody>
      </p:sp>
      <p:sp>
        <p:nvSpPr>
          <p:cNvPr id="16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22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790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9336" y="974902"/>
            <a:ext cx="8714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600" dirty="0" err="1" smtClean="0"/>
              <a:t>Two</a:t>
            </a:r>
            <a:r>
              <a:rPr lang="fr-FR" sz="1600" dirty="0" smtClean="0"/>
              <a:t> </a:t>
            </a:r>
            <a:r>
              <a:rPr lang="fr-FR" sz="1600" dirty="0" err="1" smtClean="0"/>
              <a:t>examples</a:t>
            </a:r>
            <a:r>
              <a:rPr lang="fr-FR" sz="1600" dirty="0" smtClean="0"/>
              <a:t> of </a:t>
            </a:r>
            <a:r>
              <a:rPr lang="fr-FR" sz="1600" dirty="0" err="1" smtClean="0"/>
              <a:t>ouputs</a:t>
            </a:r>
            <a:r>
              <a:rPr lang="fr-FR" sz="1600" dirty="0" smtClean="0"/>
              <a:t> are </a:t>
            </a:r>
            <a:r>
              <a:rPr lang="fr-FR" sz="1600" dirty="0" err="1" smtClean="0"/>
              <a:t>shown</a:t>
            </a:r>
            <a:r>
              <a:rPr lang="fr-FR" sz="1600" dirty="0" smtClean="0"/>
              <a:t> </a:t>
            </a:r>
            <a:r>
              <a:rPr lang="fr-FR" sz="1600" dirty="0" err="1" smtClean="0"/>
              <a:t>below</a:t>
            </a:r>
            <a:endParaRPr lang="fr-FR" sz="1600" dirty="0" smtClean="0"/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err="1" smtClean="0"/>
              <a:t>Evalution</a:t>
            </a:r>
            <a:r>
              <a:rPr lang="en-US" sz="1600" u="sng" dirty="0" smtClean="0"/>
              <a:t> of CS/PF forces</a:t>
            </a:r>
            <a:endParaRPr lang="en-US" sz="1600" u="sng" baseline="-25000" dirty="0" smtClean="0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399690" y="145342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/>
              <a:t>EOF</a:t>
            </a:r>
            <a:endParaRPr lang="en-US" b="1" u="sng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811594"/>
              </p:ext>
            </p:extLst>
          </p:nvPr>
        </p:nvGraphicFramePr>
        <p:xfrm>
          <a:off x="5503881" y="2538333"/>
          <a:ext cx="3299460" cy="1524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462530">
                  <a:extLst>
                    <a:ext uri="{9D8B030D-6E8A-4147-A177-3AD203B41FA5}">
                      <a16:colId xmlns="" xmlns:a16="http://schemas.microsoft.com/office/drawing/2014/main" val="2823089433"/>
                    </a:ext>
                  </a:extLst>
                </a:gridCol>
                <a:gridCol w="836930">
                  <a:extLst>
                    <a:ext uri="{9D8B030D-6E8A-4147-A177-3AD203B41FA5}">
                      <a16:colId xmlns="" xmlns:a16="http://schemas.microsoft.com/office/drawing/2014/main" val="3769918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A" sz="1050" dirty="0" smtClean="0"/>
                        <a:t>CS3U</a:t>
                      </a:r>
                      <a:r>
                        <a:rPr lang="fr-CA" sz="1050" baseline="0" dirty="0" smtClean="0"/>
                        <a:t>    /    CS2U+CS1+CS2L+CS3L</a:t>
                      </a:r>
                      <a:endParaRPr lang="fr-FR" sz="1050" b="1" dirty="0">
                        <a:solidFill>
                          <a:schemeClr val="bg1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/>
                        <a:t>286 MN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7135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050" dirty="0" smtClean="0"/>
                        <a:t>CS3U+CS2U</a:t>
                      </a:r>
                      <a:r>
                        <a:rPr lang="fr-CA" sz="1050" baseline="0" dirty="0" smtClean="0"/>
                        <a:t>    /    CS1+CS2L+CS3L</a:t>
                      </a:r>
                      <a:endParaRPr lang="fr-FR" sz="1050" b="1" dirty="0">
                        <a:solidFill>
                          <a:schemeClr val="bg1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/>
                        <a:t>1120 MN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9423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dirty="0" smtClean="0"/>
                        <a:t>CS3U+CS2U</a:t>
                      </a:r>
                      <a:r>
                        <a:rPr lang="fr-CA" sz="1050" baseline="0" dirty="0" smtClean="0"/>
                        <a:t>+CS1   /    CS2L+CS3L</a:t>
                      </a:r>
                      <a:endParaRPr lang="fr-FR" sz="1050" b="1" dirty="0" smtClean="0">
                        <a:solidFill>
                          <a:schemeClr val="bg1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/>
                        <a:t>1335 MN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59964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dirty="0" smtClean="0"/>
                        <a:t>CS3U+CS2U</a:t>
                      </a:r>
                      <a:r>
                        <a:rPr lang="fr-CA" sz="1050" baseline="0" dirty="0" smtClean="0"/>
                        <a:t>+CS1+CS2L    /     CS3L</a:t>
                      </a:r>
                      <a:endParaRPr lang="fr-FR" sz="105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50" b="1" dirty="0" smtClean="0">
                        <a:solidFill>
                          <a:schemeClr val="bg1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A" sz="1200" kern="1200" dirty="0" smtClean="0"/>
                        <a:t>49 MN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78253739"/>
                  </a:ext>
                </a:extLst>
              </a:tr>
            </a:tbl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82" y="2007424"/>
            <a:ext cx="4809576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0765" y="5931042"/>
            <a:ext cx="7583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/>
            <a:r>
              <a:rPr lang="fr-CA" b="1" dirty="0" smtClean="0">
                <a:sym typeface="Wingdings"/>
              </a:rPr>
              <a:t> Data </a:t>
            </a:r>
            <a:r>
              <a:rPr lang="fr-CA" b="1" dirty="0" err="1" smtClean="0">
                <a:sym typeface="Wingdings"/>
              </a:rPr>
              <a:t>will</a:t>
            </a:r>
            <a:r>
              <a:rPr lang="fr-CA" b="1" dirty="0" smtClean="0">
                <a:sym typeface="Wingdings"/>
              </a:rPr>
              <a:t> </a:t>
            </a:r>
            <a:r>
              <a:rPr lang="fr-CA" b="1" dirty="0" err="1" smtClean="0">
                <a:sym typeface="Wingdings"/>
              </a:rPr>
              <a:t>be</a:t>
            </a:r>
            <a:r>
              <a:rPr lang="fr-CA" b="1" dirty="0" smtClean="0">
                <a:sym typeface="Wingdings"/>
              </a:rPr>
              <a:t> </a:t>
            </a:r>
            <a:r>
              <a:rPr lang="fr-CA" b="1" dirty="0" err="1" smtClean="0">
                <a:sym typeface="Wingdings"/>
              </a:rPr>
              <a:t>used</a:t>
            </a:r>
            <a:r>
              <a:rPr lang="fr-CA" b="1" dirty="0" smtClean="0">
                <a:sym typeface="Wingdings"/>
              </a:rPr>
              <a:t> for first </a:t>
            </a:r>
            <a:r>
              <a:rPr lang="fr-CA" b="1" dirty="0" err="1" smtClean="0">
                <a:sym typeface="Wingdings"/>
              </a:rPr>
              <a:t>pre</a:t>
            </a:r>
            <a:r>
              <a:rPr lang="fr-CA" b="1" dirty="0" smtClean="0">
                <a:sym typeface="Wingdings"/>
              </a:rPr>
              <a:t>-compression </a:t>
            </a:r>
            <a:r>
              <a:rPr lang="fr-CA" b="1" dirty="0" err="1" smtClean="0">
                <a:sym typeface="Wingdings"/>
              </a:rPr>
              <a:t>stuctures</a:t>
            </a:r>
            <a:r>
              <a:rPr lang="fr-CA" b="1" dirty="0" smtClean="0">
                <a:sym typeface="Wingdings"/>
              </a:rPr>
              <a:t> </a:t>
            </a:r>
            <a:r>
              <a:rPr lang="fr-CA" b="1" dirty="0" err="1" smtClean="0">
                <a:sym typeface="Wingdings"/>
              </a:rPr>
              <a:t>dimensionning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9625" y="4459942"/>
            <a:ext cx="3984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latin typeface="+mj-lt"/>
              </a:rPr>
              <a:t>Net vertical force: </a:t>
            </a:r>
            <a:r>
              <a:rPr lang="fr-CA" sz="1600" b="1" dirty="0" smtClean="0">
                <a:solidFill>
                  <a:srgbClr val="C00000"/>
                </a:solidFill>
                <a:latin typeface="+mj-lt"/>
              </a:rPr>
              <a:t>78.7 </a:t>
            </a:r>
            <a:r>
              <a:rPr lang="fr-CA" sz="1600" b="1" dirty="0">
                <a:solidFill>
                  <a:srgbClr val="C00000"/>
                </a:solidFill>
                <a:latin typeface="+mj-lt"/>
              </a:rPr>
              <a:t>MN</a:t>
            </a:r>
          </a:p>
          <a:p>
            <a:r>
              <a:rPr lang="fr-CA" sz="1600" b="1" dirty="0">
                <a:latin typeface="+mj-lt"/>
              </a:rPr>
              <a:t>Interface </a:t>
            </a:r>
            <a:r>
              <a:rPr lang="fr-CA" sz="1600" b="1" dirty="0" err="1">
                <a:latin typeface="+mj-lt"/>
              </a:rPr>
              <a:t>load</a:t>
            </a:r>
            <a:r>
              <a:rPr lang="fr-CA" sz="1600" b="1" dirty="0">
                <a:latin typeface="+mj-lt"/>
              </a:rPr>
              <a:t> (positive=compression)</a:t>
            </a:r>
            <a:endParaRPr lang="fr-FR" sz="1600" b="1" dirty="0">
              <a:latin typeface="+mj-lt"/>
            </a:endParaRPr>
          </a:p>
        </p:txBody>
      </p:sp>
      <p:sp>
        <p:nvSpPr>
          <p:cNvPr id="16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23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906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re 1"/>
          <p:cNvSpPr txBox="1">
            <a:spLocks/>
          </p:cNvSpPr>
          <p:nvPr/>
        </p:nvSpPr>
        <p:spPr>
          <a:xfrm>
            <a:off x="611560" y="189781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electromagnetic </a:t>
            </a:r>
            <a:r>
              <a:rPr lang="en-US" sz="1600" dirty="0" err="1" smtClean="0"/>
              <a:t>calculationS</a:t>
            </a:r>
            <a:endParaRPr lang="en-US" sz="1600" dirty="0"/>
          </a:p>
          <a:p>
            <a:pPr algn="ctr">
              <a:defRPr/>
            </a:pPr>
            <a:r>
              <a:rPr lang="en-US" sz="1600" u="sng" dirty="0" smtClean="0"/>
              <a:t>Conclusions and perspectives</a:t>
            </a:r>
            <a:endParaRPr lang="en-US" sz="1600" u="sng" baseline="-25000" dirty="0" smtClean="0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 </a:t>
            </a:r>
            <a:r>
              <a:rPr lang="fr-FR" sz="1200" dirty="0" err="1" smtClean="0"/>
              <a:t>february</a:t>
            </a:r>
            <a:r>
              <a:rPr lang="fr-FR" sz="1200" dirty="0" smtClean="0"/>
              <a:t> 2019</a:t>
            </a:r>
            <a:endParaRPr lang="fr-FR" sz="1200" dirty="0"/>
          </a:p>
        </p:txBody>
      </p:sp>
      <p:sp>
        <p:nvSpPr>
          <p:cNvPr id="29" name="Espace réservé du contenu 4"/>
          <p:cNvSpPr txBox="1">
            <a:spLocks/>
          </p:cNvSpPr>
          <p:nvPr/>
        </p:nvSpPr>
        <p:spPr>
          <a:xfrm>
            <a:off x="140809" y="1123026"/>
            <a:ext cx="9003191" cy="4354582"/>
          </a:xfrm>
          <a:prstGeom prst="rect">
            <a:avLst/>
          </a:prstGeom>
        </p:spPr>
        <p:txBody>
          <a:bodyPr/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5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en-GB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Conclusions</a:t>
            </a:r>
          </a:p>
          <a:p>
            <a:pPr marL="449263" indent="-2635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EM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calculations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on DEMO 2018 TF WP#3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were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carried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out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with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a comparative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study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on the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effect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of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number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of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calculation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point in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conductor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section. The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number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is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set to 9 points.</a:t>
            </a:r>
            <a:endParaRPr lang="fr-FR" sz="16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49263" indent="-2635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EM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calculations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of </a:t>
            </a:r>
            <a:r>
              <a:rPr lang="fr-FR" sz="1600" dirty="0" err="1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fr-FR" sz="1600" baseline="-25000" dirty="0" err="1">
                <a:solidFill>
                  <a:schemeClr val="tx1">
                    <a:lumMod val="50000"/>
                  </a:schemeClr>
                </a:solidFill>
              </a:rPr>
              <a:t>eff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fr-FR" sz="2000" dirty="0" err="1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fr-FR" sz="1600" baseline="-25000" dirty="0" err="1">
                <a:solidFill>
                  <a:schemeClr val="tx1">
                    <a:lumMod val="50000"/>
                  </a:schemeClr>
                </a:solidFill>
              </a:rPr>
              <a:t>eff</a:t>
            </a:r>
            <a:r>
              <a:rPr lang="fr-F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two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CS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configuarations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for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transient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analyses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were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conducted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then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transferred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to THEA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actors</a:t>
            </a:r>
            <a:endParaRPr lang="fr-FR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49263" indent="-2635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EM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forces CS/PF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were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calculated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and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stand as input for 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CS structures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dimensionning</a:t>
            </a:r>
            <a:endParaRPr lang="fr-FR" sz="16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0">
              <a:spcBef>
                <a:spcPts val="600"/>
              </a:spcBef>
            </a:pPr>
            <a:endParaRPr lang="en-GB" sz="2000" b="1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0">
              <a:spcBef>
                <a:spcPts val="600"/>
              </a:spcBef>
            </a:pPr>
            <a:r>
              <a:rPr lang="en-GB" sz="1800" b="1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Perspectives TS 2020 </a:t>
            </a:r>
            <a:r>
              <a:rPr lang="en-GB" sz="18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– Total ~ 0.15 </a:t>
            </a:r>
            <a:r>
              <a:rPr lang="en-GB" sz="18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ppy</a:t>
            </a:r>
            <a:endParaRPr lang="en-GB" sz="1800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449263" indent="-2635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Calculation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of power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deposition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due to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fast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discharge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 in TF WP#3 and WP#4</a:t>
            </a:r>
          </a:p>
          <a:p>
            <a:pPr marL="449263">
              <a:spcBef>
                <a:spcPts val="0"/>
              </a:spcBef>
              <a:spcAft>
                <a:spcPts val="0"/>
              </a:spcAft>
              <a:tabLst>
                <a:tab pos="449263" algn="l"/>
              </a:tabLst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(input for TH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calculation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t>)</a:t>
            </a:r>
          </a:p>
          <a:p>
            <a:pPr marL="449263" indent="-2635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Calculation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of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fr-FR" sz="1600" baseline="-25000" dirty="0" err="1" smtClean="0">
                <a:solidFill>
                  <a:schemeClr val="tx1">
                    <a:lumMod val="50000"/>
                  </a:schemeClr>
                </a:solidFill>
              </a:rPr>
              <a:t>eff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fr-FR" sz="2000" dirty="0" err="1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fr-FR" sz="1600" baseline="-25000" dirty="0" err="1" smtClean="0">
                <a:solidFill>
                  <a:schemeClr val="tx1">
                    <a:lumMod val="50000"/>
                  </a:schemeClr>
                </a:solidFill>
              </a:rPr>
              <a:t>eff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in CS 2018 « 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target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flux » for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fast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breakdown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analysis</a:t>
            </a:r>
            <a:endParaRPr lang="fr-FR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49263">
              <a:spcBef>
                <a:spcPts val="0"/>
              </a:spcBef>
              <a:spcAft>
                <a:spcPts val="300"/>
              </a:spcAft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fr-FR" sz="1600" baseline="-25000" dirty="0" smtClean="0">
                <a:solidFill>
                  <a:schemeClr val="tx1">
                    <a:lumMod val="50000"/>
                  </a:schemeClr>
                </a:solidFill>
              </a:rPr>
              <a:t>ma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sensitivity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to n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fast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breakdown duration)</a:t>
            </a:r>
          </a:p>
          <a:p>
            <a:pPr marL="449263" indent="-2635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Computation of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B</a:t>
            </a:r>
            <a:r>
              <a:rPr lang="fr-FR" sz="1600" baseline="-25000" dirty="0" err="1" smtClean="0">
                <a:solidFill>
                  <a:schemeClr val="tx1">
                    <a:lumMod val="50000"/>
                  </a:schemeClr>
                </a:solidFill>
              </a:rPr>
              <a:t>eff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in TF WP#3 and WP#4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taking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into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account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PF, CS and plasma contribution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CEA </a:t>
            </a:r>
            <a:r>
              <a:rPr lang="fr-FR" sz="1600" dirty="0" err="1" smtClean="0">
                <a:solidFill>
                  <a:schemeClr val="tx1">
                    <a:lumMod val="50000"/>
                  </a:schemeClr>
                </a:solidFill>
              </a:rPr>
              <a:t>updated</a:t>
            </a:r>
            <a:r>
              <a:rPr lang="fr-FR" sz="1600" dirty="0" smtClean="0">
                <a:solidFill>
                  <a:schemeClr val="tx1">
                    <a:lumMod val="50000"/>
                  </a:schemeClr>
                </a:solidFill>
              </a:rPr>
              <a:t> PF design</a:t>
            </a:r>
            <a:endParaRPr lang="fr-FR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49263">
              <a:spcBef>
                <a:spcPts val="0"/>
              </a:spcBef>
              <a:spcAft>
                <a:spcPts val="0"/>
              </a:spcAft>
            </a:pPr>
            <a:endParaRPr lang="fr-FR" sz="16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623888">
              <a:spcBef>
                <a:spcPts val="600"/>
              </a:spcBef>
            </a:pPr>
            <a:endParaRPr lang="fr-FR" sz="1800" dirty="0" smtClean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8434" y="5709353"/>
            <a:ext cx="930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/>
            <a:r>
              <a:rPr lang="en-GB" sz="1600" i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NB: this proposal should be adjusted according to the volume of work </a:t>
            </a:r>
            <a:r>
              <a:rPr lang="en-GB" sz="1600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(when identified) </a:t>
            </a:r>
            <a:r>
              <a:rPr lang="en-GB" sz="1600" i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which is needed for addressing Gate Review documentation</a:t>
            </a:r>
            <a:endParaRPr lang="en-US" sz="1600" i="1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24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71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36" y="126876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611560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Burn </a:t>
            </a:r>
            <a:r>
              <a:rPr lang="en-US" sz="1600" u="sng" dirty="0"/>
              <a:t>studies on TF WP#3 2018 design</a:t>
            </a:r>
            <a:endParaRPr lang="en-US" sz="1600" u="sng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16645" r="24828" b="13406"/>
          <a:stretch/>
        </p:blipFill>
        <p:spPr>
          <a:xfrm>
            <a:off x="4347478" y="1092106"/>
            <a:ext cx="3542980" cy="2682637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663735"/>
              </p:ext>
            </p:extLst>
          </p:nvPr>
        </p:nvGraphicFramePr>
        <p:xfrm>
          <a:off x="872996" y="1288695"/>
          <a:ext cx="2905706" cy="4984375"/>
        </p:xfrm>
        <a:graphic>
          <a:graphicData uri="http://schemas.openxmlformats.org/drawingml/2006/table">
            <a:tbl>
              <a:tblPr firstRow="1" firstCol="1" bandRow="1"/>
              <a:tblGrid>
                <a:gridCol w="2214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12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6222"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TF </a:t>
                      </a:r>
                      <a:r>
                        <a:rPr lang="en-US" sz="13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WP#3 2018 features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00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000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Conductor current (A)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92091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fr-FR" sz="12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DELAY </a:t>
                      </a: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/ T</a:t>
                      </a:r>
                      <a:r>
                        <a:rPr lang="fr-FR" sz="1200" baseline="-25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DISCHARGE  </a:t>
                      </a: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(s)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3 / 35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Max. field on conductor (T)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11.99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# of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SC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 /Cu  strands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848</a:t>
                      </a: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 / 965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Void fraction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32%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Top (K)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4.7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HOTSPOT 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(K)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250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Cable aspect ratio (rad/tor)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1.15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Conductor radial size (mm)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70.15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Conductor toroidal size (mm)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63.51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Jacket thickness (mm)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9.3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# of pancakes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18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# of turns (regular pancakes)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9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Max. unit length (m)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997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Casing Tresca stress (MPa)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630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Jacket Tresca stress (MPa)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620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WP radial dimensions (mm)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0.68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WP toroidal size (mm)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1.240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Casing min. thickness (mm)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97.7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SC strand amount (t)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873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23" marR="8823" marT="882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1645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TF total thickness (m)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1.25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7047">
                <a:tc>
                  <a:txBody>
                    <a:bodyPr/>
                    <a:lstStyle/>
                    <a:p>
                      <a:pPr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TF I</a:t>
                      </a:r>
                      <a:r>
                        <a:rPr lang="fr-FR" sz="1200" baseline="-250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TOT </a:t>
                      </a: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(MA.turn)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700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mbria"/>
                          <a:ea typeface="Calibri"/>
                          <a:cs typeface="Times New Roman"/>
                        </a:rPr>
                        <a:t>14.92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26" marR="63526" marT="8823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09925" y="1260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15197" r="30182" b="13267"/>
          <a:stretch/>
        </p:blipFill>
        <p:spPr>
          <a:xfrm rot="10800000">
            <a:off x="4485735" y="3829105"/>
            <a:ext cx="3250497" cy="2685403"/>
          </a:xfrm>
          <a:prstGeom prst="rect">
            <a:avLst/>
          </a:prstGeom>
        </p:spPr>
      </p:pic>
      <p:sp>
        <p:nvSpPr>
          <p:cNvPr id="1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5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3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685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" y="3164058"/>
            <a:ext cx="4800958" cy="33869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0690" y="2052630"/>
            <a:ext cx="440342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TACTICS model with 8 sections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 of 2 h burn + 10 minute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dwell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611560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Burn </a:t>
            </a:r>
            <a:r>
              <a:rPr lang="en-US" sz="1600" u="sng" dirty="0"/>
              <a:t>studies on TF WP#3 2018 design</a:t>
            </a:r>
            <a:endParaRPr lang="en-US" sz="1600" u="sng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95" y="3171605"/>
            <a:ext cx="4790262" cy="33794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068" y="1001133"/>
            <a:ext cx="2869649" cy="2761636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3247623" y="2651760"/>
            <a:ext cx="2314977" cy="1221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909758" y="2304786"/>
            <a:ext cx="574517" cy="1457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4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59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1" y="1573111"/>
            <a:ext cx="3918351" cy="268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26" y="1565491"/>
            <a:ext cx="4496434" cy="268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98896" y="5634789"/>
            <a:ext cx="855904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 pancake = median ACW (#9)  –  </a:t>
            </a:r>
            <a:r>
              <a:rPr lang="fr-FR" sz="1600" b="1" dirty="0" smtClean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Tma = 1.67 K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Calculation</a:t>
            </a:r>
            <a:r>
              <a:rPr lang="fr-FR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</a:t>
            </a:r>
            <a:r>
              <a:rPr lang="fr-FR" sz="16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1600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contribution of PF, CS and plasma on </a:t>
            </a:r>
            <a:r>
              <a:rPr lang="fr-FR" sz="1600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Beff</a:t>
            </a:r>
            <a:endParaRPr lang="fr-FR" sz="1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2" name="Flèche droite 1"/>
          <p:cNvSpPr/>
          <p:nvPr/>
        </p:nvSpPr>
        <p:spPr>
          <a:xfrm>
            <a:off x="611560" y="5781734"/>
            <a:ext cx="800100" cy="364751"/>
          </a:xfrm>
          <a:prstGeom prst="rightArrow">
            <a:avLst>
              <a:gd name="adj1" fmla="val 39554"/>
              <a:gd name="adj2" fmla="val 6827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6457953" y="1916900"/>
            <a:ext cx="1" cy="23455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4531254" y="2014356"/>
            <a:ext cx="566525" cy="751703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5014813" y="3421858"/>
            <a:ext cx="1069282" cy="1195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99370" y="4497539"/>
            <a:ext cx="312127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6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homogeneous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central pancakes</a:t>
            </a:r>
          </a:p>
          <a:p>
            <a:pPr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of flow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834052" y="3068998"/>
            <a:ext cx="1257300" cy="388620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818128" y="2010908"/>
            <a:ext cx="566525" cy="751703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/>
          <p:cNvCxnSpPr>
            <a:endCxn id="18" idx="5"/>
          </p:cNvCxnSpPr>
          <p:nvPr/>
        </p:nvCxnSpPr>
        <p:spPr>
          <a:xfrm flipH="1" flipV="1">
            <a:off x="5014813" y="2655975"/>
            <a:ext cx="1688208" cy="1942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6784032" y="2655976"/>
            <a:ext cx="1117062" cy="19422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937691" y="4525010"/>
            <a:ext cx="339362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flow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more</a:t>
            </a:r>
          </a:p>
          <a:p>
            <a:pPr lvl="1"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lateral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conductors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611560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Burn </a:t>
            </a:r>
            <a:r>
              <a:rPr lang="en-US" sz="1600" u="sng" dirty="0"/>
              <a:t>studies on TF WP#3 2018 design</a:t>
            </a:r>
            <a:endParaRPr lang="en-US" sz="1600" u="sng" dirty="0" smtClean="0"/>
          </a:p>
        </p:txBody>
      </p:sp>
      <p:sp>
        <p:nvSpPr>
          <p:cNvPr id="19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5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773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251" y="1763523"/>
            <a:ext cx="86243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tabLst>
                <a:tab pos="542925" algn="l"/>
              </a:tabLst>
            </a:pPr>
            <a:endParaRPr lang="en-GB" sz="1400" dirty="0" smtClean="0">
              <a:solidFill>
                <a:srgbClr val="C00000"/>
              </a:solidFill>
            </a:endParaRPr>
          </a:p>
          <a:p>
            <a:pPr marL="266700">
              <a:tabLst>
                <a:tab pos="542925" algn="l"/>
              </a:tabLst>
            </a:pPr>
            <a:endParaRPr lang="en-GB" sz="1400" dirty="0">
              <a:solidFill>
                <a:srgbClr val="C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611560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dirty="0" smtClean="0"/>
              <a:t>On DEMO TF design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44" y="1266386"/>
            <a:ext cx="8559046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Burn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on TF WP#3 2018 design: assessment of 2018 TF configuration for burn. The work will include TACTICS model building. The outcomes on new NH loads will focus on option WP#3 without radial plates. Implementation in TACTICS of radial plates option WP#4  will be conducted according to the resources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simulations on TF 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Quench simulations on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 WP#3 2015 design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transverse thermal coupling for CEA thermo-mechanical analyses (MAG-3.2</a:t>
            </a:r>
            <a:r>
              <a:rPr lang="en-GB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r>
              <a:rPr lang="en-GB" sz="1600" dirty="0">
                <a:solidFill>
                  <a:schemeClr val="accent5"/>
                </a:solidFill>
                <a:latin typeface="+mj-lt"/>
                <a:cs typeface="Calibri" panose="020F0502020204030204" pitchFamily="34" charset="0"/>
              </a:rPr>
              <a:t>→</a:t>
            </a:r>
            <a:r>
              <a:rPr lang="en-GB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completed, data provided to MAG-3.2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–"/>
            </a:pP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analyses of boundary conditions on TF WP#3 2018 design: introduction of safety valve modelling (THEA+FLOWER and/or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THEA+SimCryogenics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en-GB" sz="16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3251" y="3485563"/>
            <a:ext cx="8343001" cy="10218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0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6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646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6892" r="40089" b="11964"/>
          <a:stretch/>
        </p:blipFill>
        <p:spPr>
          <a:xfrm>
            <a:off x="458575" y="1041149"/>
            <a:ext cx="3479653" cy="337185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66" y="1053891"/>
            <a:ext cx="4517063" cy="482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582985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Quench simulations for thermo-mechanical analyses</a:t>
            </a: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110254" y="4804034"/>
            <a:ext cx="526400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TACTICS model of TF 2015</a:t>
            </a:r>
          </a:p>
          <a:p>
            <a:pPr marL="447675" lvl="1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½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winding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pack (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casing)</a:t>
            </a:r>
          </a:p>
          <a:p>
            <a:pPr marL="447675" lvl="1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sections</a:t>
            </a:r>
          </a:p>
          <a:p>
            <a:pPr marL="447675" lvl="1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Quench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initiated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F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of pancake 5</a:t>
            </a:r>
          </a:p>
          <a:p>
            <a:pPr marL="447675" lvl="1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s 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</a:t>
            </a:r>
          </a:p>
          <a:p>
            <a:pPr marL="447675" lvl="1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 err="1" smtClean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600" baseline="-250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delay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FSD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tuned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(= 10 s</a:t>
            </a:r>
            <a:r>
              <a:rPr lang="fr-F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fr-FR" sz="16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spot</a:t>
            </a:r>
            <a:r>
              <a:rPr lang="fr-FR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~ 150 K</a:t>
            </a:r>
          </a:p>
          <a:p>
            <a:pPr lvl="1"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2386598" y="2524127"/>
            <a:ext cx="365228" cy="3203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70541" y="4528198"/>
            <a:ext cx="262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0070C0"/>
                </a:solidFill>
              </a:rPr>
              <a:t>CW median pancake</a:t>
            </a:r>
            <a:endParaRPr lang="fr-FR" i="1" dirty="0">
              <a:solidFill>
                <a:srgbClr val="0070C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735101" y="4306012"/>
            <a:ext cx="73213" cy="27736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 flipV="1">
            <a:off x="508950" y="1012602"/>
            <a:ext cx="11835" cy="342071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7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186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</a:t>
            </a:r>
            <a:r>
              <a:rPr lang="fr-FR" sz="1200" baseline="30000" dirty="0" smtClean="0"/>
              <a:t>th</a:t>
            </a:r>
            <a:r>
              <a:rPr lang="fr-FR" sz="1200" dirty="0" smtClean="0"/>
              <a:t>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5" y="1028699"/>
            <a:ext cx="5007234" cy="27629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3477" y="2877651"/>
            <a:ext cx="2910685" cy="148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Quench propagation </a:t>
            </a:r>
            <a:r>
              <a:rPr lang="fr-FR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almost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symmetrical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along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conductor,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upstream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downstream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    on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both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sides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pertubated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area</a:t>
            </a:r>
            <a:endParaRPr lang="fr-FR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5279500" y="3667125"/>
            <a:ext cx="933502" cy="628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5279500" y="2723397"/>
            <a:ext cx="933502" cy="628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re 1"/>
          <p:cNvSpPr txBox="1">
            <a:spLocks/>
          </p:cNvSpPr>
          <p:nvPr/>
        </p:nvSpPr>
        <p:spPr>
          <a:xfrm>
            <a:off x="582985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Quench simulations for thermo-mechanical analyses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25" y="3929689"/>
            <a:ext cx="4686718" cy="2590724"/>
          </a:xfrm>
          <a:prstGeom prst="rect">
            <a:avLst/>
          </a:prstGeom>
        </p:spPr>
      </p:pic>
      <p:sp>
        <p:nvSpPr>
          <p:cNvPr id="13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8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0382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85050"/>
            <a:ext cx="581592" cy="57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" y="1002828"/>
            <a:ext cx="7863354" cy="5547435"/>
          </a:xfrm>
          <a:prstGeom prst="rect">
            <a:avLst/>
          </a:prstGeom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1583903" y="6528885"/>
            <a:ext cx="5940425" cy="365125"/>
          </a:xfrm>
        </p:spPr>
        <p:txBody>
          <a:bodyPr/>
          <a:lstStyle/>
          <a:p>
            <a:pPr algn="ctr">
              <a:defRPr/>
            </a:pPr>
            <a:r>
              <a:rPr lang="fr-FR" sz="1200" dirty="0" smtClean="0"/>
              <a:t>WPMAG Final Meeting  |  12th </a:t>
            </a:r>
            <a:r>
              <a:rPr lang="fr-FR" sz="1200" dirty="0" err="1" smtClean="0"/>
              <a:t>Feb</a:t>
            </a:r>
            <a:r>
              <a:rPr lang="fr-FR" sz="1200" dirty="0" smtClean="0"/>
              <a:t>. 2020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3824287" y="1002828"/>
            <a:ext cx="4425083" cy="91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Quench first </a:t>
            </a:r>
            <a:r>
              <a:rPr lang="fr-FR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propagates</a:t>
            </a:r>
            <a:r>
              <a:rPr lang="fr-FR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along</a:t>
            </a:r>
            <a:r>
              <a:rPr lang="fr-FR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conductor 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1600" baseline="-25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quench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36 s for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upstream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downstream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turns</a:t>
            </a:r>
            <a:r>
              <a:rPr lang="fr-FR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FR" sz="16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2900947" y="1644799"/>
            <a:ext cx="1852028" cy="2494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900947" y="1644799"/>
            <a:ext cx="1747253" cy="1592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2500899" y="3680589"/>
            <a:ext cx="2347326" cy="24178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3380452" y="3688609"/>
            <a:ext cx="1467773" cy="23121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99778" y="5946392"/>
            <a:ext cx="4425083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Quench </a:t>
            </a:r>
            <a:r>
              <a:rPr lang="fr-FR" sz="16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FR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propagates</a:t>
            </a:r>
            <a:r>
              <a:rPr lang="fr-FR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adjacent pancakes 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1600" baseline="-25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quench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= 46 s for pancakes 4 and 6)</a:t>
            </a:r>
            <a:endParaRPr lang="fr-FR" sz="1600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582985" y="203254"/>
            <a:ext cx="7453436" cy="54959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/>
              <a:t> </a:t>
            </a:r>
            <a:r>
              <a:rPr lang="en-US" sz="1600" dirty="0"/>
              <a:t>Status of </a:t>
            </a:r>
            <a:r>
              <a:rPr lang="en-US" sz="1600" dirty="0" smtClean="0"/>
              <a:t>CEA Thermo-hydraulic ANALYSES</a:t>
            </a:r>
          </a:p>
          <a:p>
            <a:pPr algn="ctr">
              <a:defRPr/>
            </a:pPr>
            <a:r>
              <a:rPr lang="en-US" sz="1600" u="sng" dirty="0" smtClean="0"/>
              <a:t>Quench simulations for thermo-mechanical analyses</a:t>
            </a:r>
          </a:p>
        </p:txBody>
      </p:sp>
      <p:sp>
        <p:nvSpPr>
          <p:cNvPr id="13" name="Espace réservé du pied de page 2"/>
          <p:cNvSpPr txBox="1">
            <a:spLocks/>
          </p:cNvSpPr>
          <p:nvPr/>
        </p:nvSpPr>
        <p:spPr>
          <a:xfrm>
            <a:off x="8159888" y="6527379"/>
            <a:ext cx="10790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200" dirty="0" smtClean="0"/>
              <a:t>Page </a:t>
            </a:r>
            <a:fld id="{A92DC179-1661-4F48-8940-1EB46C103CBB}" type="slidenum">
              <a:rPr lang="fr-FR" sz="1200" smtClean="0"/>
              <a:t>9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135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Modele_powerpoint2007_IRFM</Template>
  <TotalTime>28122</TotalTime>
  <Words>2126</Words>
  <Application>Microsoft Office PowerPoint</Application>
  <PresentationFormat>Affichage à l'écran (4:3)</PresentationFormat>
  <Paragraphs>475</Paragraphs>
  <Slides>24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Modele_powerpoint2007_IRFM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POITEVIN Evelyne 222307</dc:creator>
  <cp:lastModifiedBy>ZANI Louis 169512</cp:lastModifiedBy>
  <cp:revision>531</cp:revision>
  <cp:lastPrinted>2020-02-10T08:57:39Z</cp:lastPrinted>
  <dcterms:created xsi:type="dcterms:W3CDTF">2012-06-19T13:54:11Z</dcterms:created>
  <dcterms:modified xsi:type="dcterms:W3CDTF">2020-02-11T18:05:44Z</dcterms:modified>
</cp:coreProperties>
</file>