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</p:sldMasterIdLst>
  <p:notesMasterIdLst>
    <p:notesMasterId r:id="rId17"/>
  </p:notesMasterIdLst>
  <p:sldIdLst>
    <p:sldId id="25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9" r:id="rId13"/>
    <p:sldId id="263" r:id="rId14"/>
    <p:sldId id="268" r:id="rId15"/>
    <p:sldId id="266" r:id="rId16"/>
  </p:sldIdLst>
  <p:sldSz cx="12192000" cy="6858000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44C0-0C6D-480C-AA70-CDED0561371D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6EB10-457C-4E56-9DE2-BC384053DFB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418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EB10-457C-4E56-9DE2-BC384053DFB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161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PF1: I would prefer the yellow configuration as it provides more poloidal space for the upper ports and the pellet fuel injection line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PF2: I have no preference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PF3 and PF4: I would prefer the yellow configuration. PF3 and PF4 define the required radius of the cryostat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bioshield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the yellow configuration has the smallest radius it is the best for me. Also: It allows the port duct and therefore the equatorial port vacuum closure plate to be move closer to the plasma.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PF5: I would prefer the red configuration as it seem to fit best above the lower port (where it must be shifted to)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PF6: I have no preference, Francesco should decide.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EB10-457C-4E56-9DE2-BC384053DFB9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598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EB10-457C-4E56-9DE2-BC384053DFB9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960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6066205"/>
            <a:ext cx="906449" cy="548640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4112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pos="2880" userDrawn="1">
          <p15:clr>
            <a:srgbClr val="FBAE40"/>
          </p15:clr>
        </p15:guide>
        <p15:guide id="10" pos="127" userDrawn="1">
          <p15:clr>
            <a:srgbClr val="FBAE40"/>
          </p15:clr>
        </p15:guide>
        <p15:guide id="11" orient="horz" pos="164" userDrawn="1">
          <p15:clr>
            <a:srgbClr val="FBAE40"/>
          </p15:clr>
        </p15:guide>
        <p15:guide id="12" orient="horz" pos="4156" userDrawn="1">
          <p15:clr>
            <a:srgbClr val="FBAE40"/>
          </p15:clr>
        </p15:guide>
        <p15:guide id="13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655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723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170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590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677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20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7249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9415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91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548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613251"/>
            <a:ext cx="10416116" cy="62447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1" y="6105691"/>
            <a:ext cx="748724" cy="4898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/>
        </p:nvSpPr>
        <p:spPr>
          <a:xfrm rot="16200000">
            <a:off x="119573" y="6121903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2121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pos="2880" userDrawn="1">
          <p15:clr>
            <a:srgbClr val="FBAE40"/>
          </p15:clr>
        </p15:guide>
        <p15:guide id="10" pos="127" userDrawn="1">
          <p15:clr>
            <a:srgbClr val="FBAE40"/>
          </p15:clr>
        </p15:guide>
        <p15:guide id="11" orient="horz" pos="164" userDrawn="1">
          <p15:clr>
            <a:srgbClr val="FBAE40"/>
          </p15:clr>
        </p15:guide>
        <p15:guide id="12" orient="horz" pos="4156" userDrawn="1">
          <p15:clr>
            <a:srgbClr val="FBAE40"/>
          </p15:clr>
        </p15:guide>
        <p15:guide id="13" pos="8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2056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8223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6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441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20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3396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7126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69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032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037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CH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569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68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374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84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66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88D9DEAD-627C-4E05-AC4A-EC4FD81D3239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936D0C86-FC88-43BB-894F-A84D404582A3}" type="slidenum">
              <a:rPr lang="de-CH" smtClean="0"/>
              <a:t>‹#›</a:t>
            </a:fld>
            <a:endParaRPr lang="de-CH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6" orient="horz" pos="2160" userDrawn="1">
          <p15:clr>
            <a:srgbClr val="F26B43"/>
          </p15:clr>
        </p15:guide>
        <p15:guide id="27" pos="127" userDrawn="1">
          <p15:clr>
            <a:srgbClr val="F26B43"/>
          </p15:clr>
        </p15:guide>
        <p15:guide id="28" pos="5603" userDrawn="1">
          <p15:clr>
            <a:srgbClr val="F26B43"/>
          </p15:clr>
        </p15:guide>
        <p15:guide id="29" pos="2880" userDrawn="1">
          <p15:clr>
            <a:srgbClr val="F26B43"/>
          </p15:clr>
        </p15:guide>
        <p15:guide id="30" orient="horz" pos="164" userDrawn="1">
          <p15:clr>
            <a:srgbClr val="F26B43"/>
          </p15:clr>
        </p15:guide>
        <p15:guide id="31" orient="horz" pos="4156" userDrawn="1">
          <p15:clr>
            <a:srgbClr val="F26B43"/>
          </p15:clr>
        </p15:guide>
        <p15:guide id="32" pos="571" userDrawn="1">
          <p15:clr>
            <a:srgbClr val="F26B43"/>
          </p15:clr>
        </p15:guide>
        <p15:guide id="33" pos="1155" userDrawn="1">
          <p15:clr>
            <a:srgbClr val="F26B43"/>
          </p15:clr>
        </p15:guide>
        <p15:guide id="34" pos="1728" userDrawn="1">
          <p15:clr>
            <a:srgbClr val="F26B43"/>
          </p15:clr>
        </p15:guide>
        <p15:guide id="35" pos="2304" userDrawn="1">
          <p15:clr>
            <a:srgbClr val="F26B43"/>
          </p15:clr>
        </p15:guide>
        <p15:guide id="36" pos="3456" userDrawn="1">
          <p15:clr>
            <a:srgbClr val="F26B43"/>
          </p15:clr>
        </p15:guide>
        <p15:guide id="37" pos="4035" userDrawn="1">
          <p15:clr>
            <a:srgbClr val="F26B43"/>
          </p15:clr>
        </p15:guide>
        <p15:guide id="38" pos="4608" userDrawn="1">
          <p15:clr>
            <a:srgbClr val="F26B43"/>
          </p15:clr>
        </p15:guide>
        <p15:guide id="39" pos="5180" userDrawn="1">
          <p15:clr>
            <a:srgbClr val="F26B43"/>
          </p15:clr>
        </p15:guide>
        <p15:guide id="40" orient="horz" pos="653" userDrawn="1">
          <p15:clr>
            <a:srgbClr val="F26B43"/>
          </p15:clr>
        </p15:guide>
        <p15:guide id="41" orient="horz" pos="1313" userDrawn="1">
          <p15:clr>
            <a:srgbClr val="F26B43"/>
          </p15:clr>
        </p15:guide>
        <p15:guide id="42" orient="horz" pos="1967" userDrawn="1">
          <p15:clr>
            <a:srgbClr val="F26B43"/>
          </p15:clr>
        </p15:guide>
        <p15:guide id="43" orient="horz" pos="2616" userDrawn="1">
          <p15:clr>
            <a:srgbClr val="F26B43"/>
          </p15:clr>
        </p15:guide>
        <p15:guide id="44" orient="horz" pos="3277" userDrawn="1">
          <p15:clr>
            <a:srgbClr val="F26B43"/>
          </p15:clr>
        </p15:guide>
        <p15:guide id="45" orient="horz" pos="3933" userDrawn="1">
          <p15:clr>
            <a:srgbClr val="F26B43"/>
          </p15:clr>
        </p15:guide>
        <p15:guide id="46" pos="5437" userDrawn="1">
          <p15:clr>
            <a:srgbClr val="F26B43"/>
          </p15:clr>
        </p15:guide>
        <p15:guide id="47" orient="horz" userDrawn="1">
          <p15:clr>
            <a:srgbClr val="F26B43"/>
          </p15:clr>
        </p15:guide>
        <p15:guide id="48" pos="5760" userDrawn="1">
          <p15:clr>
            <a:srgbClr val="F26B43"/>
          </p15:clr>
        </p15:guide>
        <p15:guide id="49" orient="horz" pos="4320" userDrawn="1">
          <p15:clr>
            <a:srgbClr val="F26B43"/>
          </p15:clr>
        </p15:guide>
        <p15:guide id="5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1D29-9430-4D9B-9837-C7988CD2E0B8}" type="datetimeFigureOut">
              <a:rPr lang="de-CH" smtClean="0"/>
              <a:t>11.02.2020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4560-9018-4142-9F99-C4F4C9E57F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88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12676" y="1048728"/>
            <a:ext cx="5155326" cy="3673045"/>
          </a:xfrm>
        </p:spPr>
        <p:txBody>
          <a:bodyPr>
            <a:normAutofit/>
          </a:bodyPr>
          <a:lstStyle/>
          <a:p>
            <a:pPr algn="ctr"/>
            <a:r>
              <a:rPr lang="de-CH" sz="4000" dirty="0">
                <a:latin typeface="+mn-lt"/>
              </a:rPr>
              <a:t>SPC PF </a:t>
            </a:r>
            <a:r>
              <a:rPr lang="de-CH" sz="4000" dirty="0" err="1">
                <a:latin typeface="+mn-lt"/>
              </a:rPr>
              <a:t>coil</a:t>
            </a:r>
            <a:r>
              <a:rPr lang="de-CH" sz="4000" dirty="0">
                <a:latin typeface="+mn-lt"/>
              </a:rPr>
              <a:t> </a:t>
            </a:r>
            <a:r>
              <a:rPr lang="de-CH" sz="4000" dirty="0" smtClean="0">
                <a:latin typeface="+mn-lt"/>
              </a:rPr>
              <a:t>design</a:t>
            </a:r>
            <a:br>
              <a:rPr lang="de-CH" sz="4000" dirty="0" smtClean="0">
                <a:latin typeface="+mn-lt"/>
              </a:rPr>
            </a:br>
            <a:r>
              <a:rPr lang="de-CH" sz="4000" dirty="0">
                <a:latin typeface="+mn-lt"/>
              </a:rPr>
              <a:t/>
            </a:r>
            <a:br>
              <a:rPr lang="de-CH" sz="4000" dirty="0">
                <a:latin typeface="+mn-lt"/>
              </a:rPr>
            </a:br>
            <a:r>
              <a:rPr lang="de-CH" sz="2000" b="0" dirty="0" smtClean="0">
                <a:latin typeface="+mn-lt"/>
              </a:rPr>
              <a:t>MAG-2.1-T025; MAG-2.3-T007; </a:t>
            </a:r>
            <a:br>
              <a:rPr lang="de-CH" sz="2000" b="0" dirty="0" smtClean="0">
                <a:latin typeface="+mn-lt"/>
              </a:rPr>
            </a:br>
            <a:r>
              <a:rPr lang="en-US" sz="2000" b="0" dirty="0" smtClean="0">
                <a:latin typeface="+mn-lt"/>
              </a:rPr>
              <a:t>MAG-3.1-T017-D002</a:t>
            </a:r>
            <a:endParaRPr lang="de-CH" sz="2000" b="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01266" y="4721772"/>
            <a:ext cx="2311410" cy="1536064"/>
          </a:xfrm>
        </p:spPr>
        <p:txBody>
          <a:bodyPr>
            <a:normAutofit/>
          </a:bodyPr>
          <a:lstStyle/>
          <a:p>
            <a:r>
              <a:rPr lang="en-US" sz="1800" b="1" dirty="0"/>
              <a:t>Mithlesh Kumar </a:t>
            </a:r>
          </a:p>
          <a:p>
            <a:r>
              <a:rPr lang="en-US" sz="1800" b="1" dirty="0"/>
              <a:t>Roberto Guarino </a:t>
            </a:r>
          </a:p>
          <a:p>
            <a:r>
              <a:rPr lang="en-US" sz="1800" b="1" dirty="0" err="1"/>
              <a:t>Xabier</a:t>
            </a:r>
            <a:r>
              <a:rPr lang="en-US" sz="1800" b="1" dirty="0"/>
              <a:t> </a:t>
            </a:r>
            <a:r>
              <a:rPr lang="en-US" sz="1800" b="1" dirty="0" err="1"/>
              <a:t>Sarasola</a:t>
            </a:r>
            <a:r>
              <a:rPr lang="en-US" sz="1800" b="1" dirty="0"/>
              <a:t> </a:t>
            </a:r>
          </a:p>
          <a:p>
            <a:r>
              <a:rPr lang="en-US" sz="1800" b="1" dirty="0" err="1"/>
              <a:t>Kamil</a:t>
            </a:r>
            <a:r>
              <a:rPr lang="en-US" sz="1800" b="1" dirty="0"/>
              <a:t> </a:t>
            </a:r>
            <a:r>
              <a:rPr lang="en-US" sz="1800" b="1" dirty="0" err="1"/>
              <a:t>Sedlak</a:t>
            </a:r>
            <a:endParaRPr lang="fr-FR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670360" y="5740842"/>
            <a:ext cx="2997642" cy="751399"/>
          </a:xfrm>
        </p:spPr>
        <p:txBody>
          <a:bodyPr/>
          <a:lstStyle/>
          <a:p>
            <a:r>
              <a:rPr lang="en-US" sz="1400" b="1" dirty="0"/>
              <a:t>WPMAG Final Meeting </a:t>
            </a:r>
            <a:r>
              <a:rPr lang="fr-FR" sz="1400" b="1" dirty="0"/>
              <a:t>2019</a:t>
            </a:r>
            <a:endParaRPr lang="de-CH" sz="2800" dirty="0" smtClean="0"/>
          </a:p>
          <a:p>
            <a:r>
              <a:rPr lang="en-US" sz="1400" dirty="0" smtClean="0"/>
              <a:t>11-13 </a:t>
            </a:r>
            <a:r>
              <a:rPr lang="en-US" sz="1400" dirty="0"/>
              <a:t>February 2020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812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0181" y="873459"/>
            <a:ext cx="576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the average hoop stresses can be computed by 2D analyses (TF coils have no effect)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TF coils have limited effect on PF1, PF5 and PF6 (max stress within +5% w.r.t. 2D analyses)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PF2, PF3 and PF4 have max stresses strongly influenced by the TF coils (up to +110%)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ipples of the magnetic field due to TF coils must be taken into account for PF2, PF3 and PF4 jacket design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14483"/>
              </p:ext>
            </p:extLst>
          </p:nvPr>
        </p:nvGraphicFramePr>
        <p:xfrm>
          <a:off x="6078275" y="889878"/>
          <a:ext cx="561233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334">
                  <a:extLst>
                    <a:ext uri="{9D8B030D-6E8A-4147-A177-3AD203B41FA5}">
                      <a16:colId xmlns:a16="http://schemas.microsoft.com/office/drawing/2014/main" val="312992607"/>
                    </a:ext>
                  </a:extLst>
                </a:gridCol>
                <a:gridCol w="1770334">
                  <a:extLst>
                    <a:ext uri="{9D8B030D-6E8A-4147-A177-3AD203B41FA5}">
                      <a16:colId xmlns:a16="http://schemas.microsoft.com/office/drawing/2014/main" val="3206202281"/>
                    </a:ext>
                  </a:extLst>
                </a:gridCol>
                <a:gridCol w="1544334">
                  <a:extLst>
                    <a:ext uri="{9D8B030D-6E8A-4147-A177-3AD203B41FA5}">
                      <a16:colId xmlns:a16="http://schemas.microsoft.com/office/drawing/2014/main" val="3174032570"/>
                    </a:ext>
                  </a:extLst>
                </a:gridCol>
                <a:gridCol w="1544334">
                  <a:extLst>
                    <a:ext uri="{9D8B030D-6E8A-4147-A177-3AD203B41FA5}">
                      <a16:colId xmlns:a16="http://schemas.microsoft.com/office/drawing/2014/main" val="2610977544"/>
                    </a:ext>
                  </a:extLst>
                </a:gridCol>
              </a:tblGrid>
              <a:tr h="28917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3D effect of the TF coils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l-GR" sz="1400" i="1" baseline="0" dirty="0" smtClean="0"/>
                        <a:t>σ</a:t>
                      </a:r>
                      <a:r>
                        <a:rPr lang="en-US" sz="1400" i="1" baseline="-25000" dirty="0" smtClean="0"/>
                        <a:t>max</a:t>
                      </a:r>
                      <a:r>
                        <a:rPr lang="en-US" sz="1400" i="0" baseline="0" dirty="0" smtClean="0"/>
                        <a:t> (MPa)</a:t>
                      </a:r>
                      <a:endParaRPr lang="de-CH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832837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Coil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Model </a:t>
                      </a:r>
                      <a:r>
                        <a:rPr lang="en-US" sz="1400" b="1" baseline="0" dirty="0" smtClean="0"/>
                        <a:t>without TF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Model with TF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Difference</a:t>
                      </a:r>
                      <a:endParaRPr lang="de-CH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518200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152.5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152.6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+0.1%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7436669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PF2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351.4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460.2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+31.0%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70879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PF3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480.8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1008.0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+109.7%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1576417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PF4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372.5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412.7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+10.8%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3062571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PF5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378.9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396.2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+4.6%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1505231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PF6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154.9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155.2</a:t>
                      </a:r>
                      <a:endParaRPr lang="de-C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+0.2%</a:t>
                      </a:r>
                      <a:endParaRPr lang="de-C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998260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 r="56808" b="32879"/>
          <a:stretch/>
        </p:blipFill>
        <p:spPr bwMode="auto">
          <a:xfrm>
            <a:off x="1332492" y="4464048"/>
            <a:ext cx="3183849" cy="1792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0" r="62097" b="34117"/>
          <a:stretch/>
        </p:blipFill>
        <p:spPr bwMode="auto">
          <a:xfrm>
            <a:off x="4771431" y="4377051"/>
            <a:ext cx="3183849" cy="1982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1" r="56808" b="25455"/>
          <a:stretch/>
        </p:blipFill>
        <p:spPr bwMode="auto">
          <a:xfrm>
            <a:off x="8210371" y="4351334"/>
            <a:ext cx="3183849" cy="2038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71980" y="5717190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PF2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5829" y="5717190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PF3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29201" y="5716091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PF4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174710"/>
            <a:ext cx="6293525" cy="1430337"/>
          </a:xfrm>
        </p:spPr>
        <p:txBody>
          <a:bodyPr/>
          <a:lstStyle/>
          <a:p>
            <a:r>
              <a:rPr lang="en-US" dirty="0"/>
              <a:t>3D fast mechanical analysis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83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48888" indent="-248888" algn="just" defTabSz="3839984">
              <a:spcAft>
                <a:spcPts val="1000"/>
              </a:spcAft>
              <a:buFontTx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PF coils are pancake-wound unlike previously proposed design. The WP dimensions have also increased proportionally to current.</a:t>
            </a:r>
          </a:p>
          <a:p>
            <a:pPr marL="248888" indent="-248888" algn="just" defTabSz="3839984">
              <a:spcAft>
                <a:spcPts val="1000"/>
              </a:spcAft>
              <a:buFontTx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optimized WP dimensions are mainly driven by magnetic field distributions and mechanical fatigue stress limits.</a:t>
            </a:r>
          </a:p>
          <a:p>
            <a:pPr marL="248888" indent="-248888" algn="just" defTabSz="3839984">
              <a:spcAft>
                <a:spcPts val="1000"/>
              </a:spcAft>
              <a:buFontTx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PF1 and PF6, Nb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Sn based design makes WP more compact and lighter.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NbTi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based design makes PF1 and PF6 coils huge and heavy. </a:t>
            </a:r>
          </a:p>
          <a:p>
            <a:pPr marL="248888" indent="-248888" algn="just" defTabSz="3839984">
              <a:spcAft>
                <a:spcPts val="1000"/>
              </a:spcAft>
              <a:buFontTx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 significant difference in dimensions of WP between the layer-wound and pancake-wound coils. </a:t>
            </a:r>
          </a:p>
          <a:p>
            <a:pPr marL="248888" indent="-248888" algn="just" defTabSz="3839984">
              <a:spcAft>
                <a:spcPts val="560"/>
              </a:spcAft>
              <a:buFontTx/>
              <a:buChar char="•"/>
            </a:pPr>
            <a:r>
              <a:rPr lang="en-GB" dirty="0"/>
              <a:t>From </a:t>
            </a:r>
            <a:r>
              <a:rPr lang="en-GB" dirty="0" smtClean="0"/>
              <a:t>WP cross-section Aspect ratio study </a:t>
            </a:r>
            <a:r>
              <a:rPr lang="en-GB" dirty="0"/>
              <a:t>we learn that elongating the coil cross-section </a:t>
            </a:r>
            <a:r>
              <a:rPr lang="en-GB" dirty="0" smtClean="0"/>
              <a:t>vertically</a:t>
            </a:r>
          </a:p>
          <a:p>
            <a:pPr marL="706077" lvl="1" indent="-248888" algn="just" defTabSz="3839984">
              <a:spcAft>
                <a:spcPts val="560"/>
              </a:spcAft>
              <a:buFontTx/>
              <a:buChar char="•"/>
            </a:pPr>
            <a:r>
              <a:rPr lang="en-GB" dirty="0" smtClean="0"/>
              <a:t>reduces </a:t>
            </a:r>
            <a:r>
              <a:rPr lang="en-GB" dirty="0"/>
              <a:t>peak magnetic field on the </a:t>
            </a:r>
            <a:r>
              <a:rPr lang="en-GB" dirty="0" smtClean="0"/>
              <a:t>conductor</a:t>
            </a:r>
          </a:p>
          <a:p>
            <a:pPr marL="706077" lvl="1" indent="-248888" algn="just" defTabSz="3839984">
              <a:spcAft>
                <a:spcPts val="560"/>
              </a:spcAft>
              <a:buFontTx/>
              <a:buChar char="•"/>
            </a:pPr>
            <a:r>
              <a:rPr lang="en-GB" dirty="0" smtClean="0"/>
              <a:t>reduces </a:t>
            </a:r>
            <a:r>
              <a:rPr lang="en-GB" dirty="0"/>
              <a:t>hydraulic </a:t>
            </a:r>
            <a:r>
              <a:rPr lang="en-GB" dirty="0" smtClean="0"/>
              <a:t>length</a:t>
            </a:r>
          </a:p>
          <a:p>
            <a:pPr marL="706077" lvl="1" indent="-248888" algn="just" defTabSz="3839984">
              <a:spcAft>
                <a:spcPts val="1000"/>
              </a:spcAft>
              <a:buFontTx/>
              <a:buChar char="•"/>
            </a:pPr>
            <a:r>
              <a:rPr lang="en-GB" dirty="0" smtClean="0"/>
              <a:t>the </a:t>
            </a:r>
            <a:r>
              <a:rPr lang="en-GB" dirty="0"/>
              <a:t>machine radial extent</a:t>
            </a:r>
            <a:r>
              <a:rPr lang="en-GB" dirty="0" smtClean="0"/>
              <a:t>.</a:t>
            </a:r>
          </a:p>
          <a:p>
            <a:pPr marL="248888" indent="-248888" algn="just" defTabSz="3839984">
              <a:spcAft>
                <a:spcPts val="1000"/>
              </a:spcAft>
              <a:buFontTx/>
              <a:buChar char="•"/>
            </a:pPr>
            <a:r>
              <a:rPr lang="en-GB" dirty="0" smtClean="0"/>
              <a:t>Fast 3D analysis is useful: accounts for TF coil ripple, gives fairly accurate results.</a:t>
            </a: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712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PF coil design developed in 2019 has been reviewed by Christian Bachmann and Roberto </a:t>
            </a:r>
            <a:r>
              <a:rPr lang="en-GB" dirty="0" err="1"/>
              <a:t>Ambrosino</a:t>
            </a:r>
            <a:r>
              <a:rPr lang="en-GB" dirty="0"/>
              <a:t>, who addressed especially the design options with the coil aspect ratio, </a:t>
            </a:r>
            <a:r>
              <a:rPr lang="en-GB" dirty="0" err="1"/>
              <a:t>a</a:t>
            </a:r>
            <a:r>
              <a:rPr lang="en-GB" baseline="-25000" dirty="0" err="1"/>
              <a:t>r</a:t>
            </a:r>
            <a:r>
              <a:rPr lang="en-GB" dirty="0"/>
              <a:t>, deviating from 1. With respect to integration with whole machine, they proposed to elaborate some of the PF coil design options with a</a:t>
            </a:r>
            <a:r>
              <a:rPr lang="en-GB" baseline="-25000" dirty="0"/>
              <a:t>r</a:t>
            </a:r>
            <a:r>
              <a:rPr lang="en-GB" dirty="0"/>
              <a:t>≠1.  The  following tasks will be done for the PF coil winding packs:</a:t>
            </a:r>
            <a:endParaRPr lang="de-CH" dirty="0"/>
          </a:p>
          <a:p>
            <a:pPr lvl="1"/>
            <a:r>
              <a:rPr lang="en-GB" dirty="0"/>
              <a:t>Detailed design of the newly proposed PF coils with high aspect ratios, a</a:t>
            </a:r>
            <a:r>
              <a:rPr lang="en-GB" baseline="-25000" dirty="0"/>
              <a:t>r</a:t>
            </a:r>
            <a:r>
              <a:rPr lang="en-GB" dirty="0"/>
              <a:t>≠1.</a:t>
            </a:r>
            <a:endParaRPr lang="de-CH" dirty="0"/>
          </a:p>
          <a:p>
            <a:pPr lvl="1"/>
            <a:r>
              <a:rPr lang="en-GB" dirty="0"/>
              <a:t>A high-current PF coil design (conductor current in the range of 80 kA) will be investigated</a:t>
            </a:r>
            <a:r>
              <a:rPr lang="en-GB" dirty="0" smtClean="0"/>
              <a:t>.</a:t>
            </a:r>
            <a:endParaRPr lang="de-CH" dirty="0"/>
          </a:p>
          <a:p>
            <a:r>
              <a:rPr lang="en-US" b="1" dirty="0"/>
              <a:t>Deliverable: </a:t>
            </a:r>
            <a:r>
              <a:rPr lang="en-US" dirty="0"/>
              <a:t> Exploration of </a:t>
            </a:r>
            <a:r>
              <a:rPr lang="en-US" dirty="0" smtClean="0"/>
              <a:t>alternative </a:t>
            </a:r>
            <a:r>
              <a:rPr lang="en-US" dirty="0"/>
              <a:t>PF coil </a:t>
            </a:r>
            <a:r>
              <a:rPr lang="en-US" dirty="0" smtClean="0"/>
              <a:t>design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b="1" dirty="0"/>
              <a:t>0.2 </a:t>
            </a:r>
            <a:r>
              <a:rPr lang="en-US" b="1" dirty="0" err="1" smtClean="0"/>
              <a:t>ppy</a:t>
            </a: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/>
              <a:t>specifications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08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119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97" y="1486893"/>
            <a:ext cx="8711954" cy="52093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EUROFUSION Demo 2018 baseline</a:t>
            </a:r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3651251" y="2353585"/>
            <a:ext cx="40896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current in each coil increased in new baseline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0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Specifications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PF coil proposed design 2019</a:t>
            </a:r>
          </a:p>
          <a:p>
            <a:pPr lvl="1"/>
            <a:r>
              <a:rPr lang="en-US" dirty="0" smtClean="0"/>
              <a:t>Design parameters</a:t>
            </a:r>
          </a:p>
          <a:p>
            <a:pPr lvl="1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vs </a:t>
            </a:r>
            <a:r>
              <a:rPr lang="en-US" dirty="0" err="1" smtClean="0"/>
              <a:t>NbTi</a:t>
            </a:r>
            <a:r>
              <a:rPr lang="en-US" dirty="0" smtClean="0"/>
              <a:t> for PF1 and PF6</a:t>
            </a:r>
          </a:p>
          <a:p>
            <a:r>
              <a:rPr lang="en-US" dirty="0" smtClean="0"/>
              <a:t>Coil cross-section Aspect ratio effects </a:t>
            </a:r>
          </a:p>
          <a:p>
            <a:r>
              <a:rPr lang="en-US" dirty="0" smtClean="0"/>
              <a:t>3D fast mechanical analysis: takes TF ripple into account</a:t>
            </a:r>
          </a:p>
          <a:p>
            <a:r>
              <a:rPr lang="en-US" dirty="0" smtClean="0"/>
              <a:t>Conclusions and Task Specifications 2020</a:t>
            </a:r>
          </a:p>
          <a:p>
            <a:r>
              <a:rPr lang="en-US" dirty="0" smtClean="0"/>
              <a:t>In appendix</a:t>
            </a:r>
          </a:p>
          <a:p>
            <a:pPr lvl="1"/>
            <a:r>
              <a:rPr lang="en-US" dirty="0"/>
              <a:t>EUROFUSION Demo 2018 baseline (updated July 2019)</a:t>
            </a:r>
          </a:p>
          <a:p>
            <a:pPr lvl="1"/>
            <a:endParaRPr lang="en-US" dirty="0" smtClean="0"/>
          </a:p>
          <a:p>
            <a:endParaRPr lang="de-C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18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PF coil design </a:t>
            </a:r>
            <a:r>
              <a:rPr lang="en-US" dirty="0" smtClean="0"/>
              <a:t>update on new baseline. </a:t>
            </a:r>
          </a:p>
          <a:p>
            <a:r>
              <a:rPr lang="en-US" dirty="0" smtClean="0"/>
              <a:t>The </a:t>
            </a:r>
            <a:r>
              <a:rPr lang="en-US" dirty="0"/>
              <a:t>allowable stress in the jacket (from the 3.1 task) and the resulting calculation of peak field (from the 2.3 task) will be used to re-assess the conductor layout. </a:t>
            </a:r>
            <a:endParaRPr lang="en-US" dirty="0" smtClean="0"/>
          </a:p>
          <a:p>
            <a:r>
              <a:rPr lang="en-US" dirty="0" smtClean="0"/>
              <a:t>Advantages/disadvantages </a:t>
            </a:r>
            <a:r>
              <a:rPr lang="en-US" dirty="0"/>
              <a:t>of the conductor design with and without cooling channel, pancake vs. layer will be investigated.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option of using Nb</a:t>
            </a:r>
            <a:r>
              <a:rPr lang="en-US" baseline="-25000" dirty="0"/>
              <a:t>3</a:t>
            </a:r>
            <a:r>
              <a:rPr lang="en-US" dirty="0"/>
              <a:t>Sn conductors in </a:t>
            </a:r>
            <a:r>
              <a:rPr lang="en-US" dirty="0" smtClean="0"/>
              <a:t>PF1 </a:t>
            </a:r>
            <a:r>
              <a:rPr lang="en-US" dirty="0"/>
              <a:t>and </a:t>
            </a:r>
            <a:r>
              <a:rPr lang="en-US" dirty="0" smtClean="0"/>
              <a:t>PF6 </a:t>
            </a:r>
            <a:r>
              <a:rPr lang="en-US" dirty="0"/>
              <a:t>will be </a:t>
            </a:r>
            <a:r>
              <a:rPr lang="en-US" dirty="0" smtClean="0"/>
              <a:t>revised.</a:t>
            </a:r>
          </a:p>
          <a:p>
            <a:endParaRPr lang="en-US" dirty="0"/>
          </a:p>
          <a:p>
            <a:r>
              <a:rPr lang="en-US" b="1" dirty="0" smtClean="0"/>
              <a:t>Deliverables uploaded to IDM (</a:t>
            </a:r>
            <a:r>
              <a:rPr lang="en-US" b="1" dirty="0"/>
              <a:t>0.1 </a:t>
            </a:r>
            <a:r>
              <a:rPr lang="en-US" b="1" dirty="0" err="1"/>
              <a:t>ppy</a:t>
            </a:r>
            <a:r>
              <a:rPr lang="en-US" b="1" dirty="0" smtClean="0"/>
              <a:t>):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MAG-2.1-T025-D003 </a:t>
            </a:r>
            <a:r>
              <a:rPr lang="en-US" dirty="0"/>
              <a:t>- Design of the PF coil based on the 2018 DEMO reference.  </a:t>
            </a:r>
            <a:endParaRPr lang="en-US" dirty="0" smtClean="0"/>
          </a:p>
          <a:p>
            <a:pPr lvl="1"/>
            <a:r>
              <a:rPr lang="en-US" dirty="0"/>
              <a:t>MAG-2.3-T007-D003 - Magnetic field calculation for the PF </a:t>
            </a:r>
            <a:r>
              <a:rPr lang="en-US" dirty="0" smtClean="0"/>
              <a:t>coil.</a:t>
            </a:r>
          </a:p>
          <a:p>
            <a:pPr lvl="1"/>
            <a:r>
              <a:rPr lang="en-US" dirty="0"/>
              <a:t>MAG-3.1-T017-D002 - Mechanical analysis of the PF </a:t>
            </a:r>
            <a:r>
              <a:rPr lang="en-US" dirty="0" smtClean="0"/>
              <a:t>coils.</a:t>
            </a: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Specifications </a:t>
            </a:r>
            <a:r>
              <a:rPr lang="en-US" dirty="0" smtClean="0"/>
              <a:t>2019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98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 coil proposed design</a:t>
            </a:r>
            <a:br>
              <a:rPr lang="en-US" dirty="0" smtClean="0"/>
            </a:br>
            <a:r>
              <a:rPr lang="en-US" sz="3200" dirty="0" smtClean="0"/>
              <a:t>Methodology</a:t>
            </a:r>
            <a:endParaRPr lang="de-CH" sz="3200" dirty="0"/>
          </a:p>
        </p:txBody>
      </p:sp>
      <p:sp>
        <p:nvSpPr>
          <p:cNvPr id="4" name="Rectangle 3"/>
          <p:cNvSpPr/>
          <p:nvPr/>
        </p:nvSpPr>
        <p:spPr>
          <a:xfrm>
            <a:off x="122084" y="1457358"/>
            <a:ext cx="11947833" cy="87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034EA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Electromagnetic Analysis</a:t>
            </a:r>
          </a:p>
          <a:p>
            <a:pPr marL="975014" lvl="1" indent="-533331">
              <a:spcAft>
                <a:spcPts val="112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Full 3-dimensional calculations using M’C (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Cryosoft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) module. All the coils, as well as, plasma is present.</a:t>
            </a:r>
          </a:p>
          <a:p>
            <a:pPr marL="975014" lvl="1" indent="-533331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3 Current States: Pre-magnetization (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Premag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), Start of Flat top (SOF), End of Flat top (EOF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084" y="2537386"/>
            <a:ext cx="12204536" cy="180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034EA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Mechanical Analysis</a:t>
            </a:r>
          </a:p>
          <a:p>
            <a:pPr marL="975014" lvl="1" indent="-533331">
              <a:spcAft>
                <a:spcPts val="112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FE simulations are performed on 2D-axisymmetric geometry in ANSYS. Consequently, TF coils are not simulated.</a:t>
            </a:r>
          </a:p>
          <a:p>
            <a:pPr marL="975014" lvl="1" indent="-533331">
              <a:spcAft>
                <a:spcPts val="112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Cool down from room temperature to 4.5 K.</a:t>
            </a:r>
          </a:p>
          <a:p>
            <a:pPr marL="975014" lvl="1" indent="-533331">
              <a:spcAft>
                <a:spcPts val="112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Static stress analysis in different current states.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75014" lvl="1" indent="-533331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Fatigue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stress analysis which assumes 20,000 fusion cycles; SS316 LN conductor jacket; 2.0 mm</a:t>
            </a:r>
            <a:r>
              <a:rPr lang="en-US" sz="1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surface crack and 5.0 mm</a:t>
            </a:r>
            <a:r>
              <a:rPr lang="en-US" sz="1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embedded crack in conductor jacket and 240 MPa residual hoop stress from butt joint.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996" y="4469594"/>
            <a:ext cx="2331922" cy="22880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r="41789"/>
          <a:stretch/>
        </p:blipFill>
        <p:spPr>
          <a:xfrm>
            <a:off x="684080" y="4249809"/>
            <a:ext cx="3521258" cy="1158769"/>
          </a:xfrm>
          <a:prstGeom prst="rect">
            <a:avLst/>
          </a:prstGeom>
        </p:spPr>
      </p:pic>
      <p:pic>
        <p:nvPicPr>
          <p:cNvPr id="31" name="Picture 30" descr="PF2_SI_Prema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t="4580" r="28049" b="3505"/>
          <a:stretch/>
        </p:blipFill>
        <p:spPr bwMode="auto">
          <a:xfrm>
            <a:off x="7145629" y="4322465"/>
            <a:ext cx="1603926" cy="189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3"/>
          <a:stretch/>
        </p:blipFill>
        <p:spPr bwMode="auto">
          <a:xfrm>
            <a:off x="9961124" y="4271307"/>
            <a:ext cx="1060316" cy="1447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64912"/>
          <a:stretch/>
        </p:blipFill>
        <p:spPr>
          <a:xfrm>
            <a:off x="1410575" y="5569670"/>
            <a:ext cx="2122503" cy="115876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071701" y="5718865"/>
            <a:ext cx="3032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 of the stress classification lines for the extraction of the membrane and bending stresses in the conductor jacket of the DEMO PF coils</a:t>
            </a:r>
            <a:endParaRPr lang="de-CH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868090" y="6195919"/>
            <a:ext cx="2266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 axisymmetric geometry of WP in ANSYS</a:t>
            </a:r>
            <a:endParaRPr lang="de-CH" dirty="0"/>
          </a:p>
        </p:txBody>
      </p:sp>
      <p:sp>
        <p:nvSpPr>
          <p:cNvPr id="36" name="TextBox 35"/>
          <p:cNvSpPr txBox="1"/>
          <p:nvPr/>
        </p:nvSpPr>
        <p:spPr>
          <a:xfrm>
            <a:off x="21462" y="4649822"/>
            <a:ext cx="13516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NbTi</a:t>
            </a:r>
            <a:r>
              <a:rPr lang="en-US" dirty="0" smtClean="0"/>
              <a:t> conductor</a:t>
            </a:r>
            <a:endParaRPr lang="de-CH" dirty="0"/>
          </a:p>
        </p:txBody>
      </p:sp>
      <p:sp>
        <p:nvSpPr>
          <p:cNvPr id="37" name="TextBox 36"/>
          <p:cNvSpPr txBox="1"/>
          <p:nvPr/>
        </p:nvSpPr>
        <p:spPr>
          <a:xfrm>
            <a:off x="49553" y="5884478"/>
            <a:ext cx="1521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conductor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57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50" y="2016418"/>
            <a:ext cx="4423032" cy="20149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 coil proposed design</a:t>
            </a:r>
            <a:br>
              <a:rPr lang="en-US" dirty="0" smtClean="0"/>
            </a:br>
            <a:r>
              <a:rPr lang="en-US" sz="3200" dirty="0" smtClean="0"/>
              <a:t>Results</a:t>
            </a:r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791" y="4743596"/>
            <a:ext cx="3773751" cy="1496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435" y="3269851"/>
            <a:ext cx="4746148" cy="2091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0808" y="1605047"/>
            <a:ext cx="158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WP layout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4424" y="4258800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EM parameters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0585" y="2793036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Mechanical parameters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 coil proposed design</a:t>
            </a:r>
            <a:br>
              <a:rPr lang="en-US" dirty="0"/>
            </a:br>
            <a:r>
              <a:rPr lang="en-US" sz="3200" dirty="0"/>
              <a:t>Results</a:t>
            </a:r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041" y="889878"/>
            <a:ext cx="707617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 cross-section Aspect ratio effects </a:t>
            </a:r>
            <a:endParaRPr lang="de-CH" dirty="0"/>
          </a:p>
        </p:txBody>
      </p:sp>
      <p:pic>
        <p:nvPicPr>
          <p:cNvPr id="1026" name="Picture 2" descr="PF_all_coils_crossection_Aspect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4" y="1848199"/>
            <a:ext cx="3580851" cy="30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 descr="PF_all_coils_Bmax_Asp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804" y="2003841"/>
            <a:ext cx="28289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58082"/>
              </p:ext>
            </p:extLst>
          </p:nvPr>
        </p:nvGraphicFramePr>
        <p:xfrm>
          <a:off x="7541839" y="3589696"/>
          <a:ext cx="4364820" cy="203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964">
                  <a:extLst>
                    <a:ext uri="{9D8B030D-6E8A-4147-A177-3AD203B41FA5}">
                      <a16:colId xmlns:a16="http://schemas.microsoft.com/office/drawing/2014/main" val="2749892453"/>
                    </a:ext>
                  </a:extLst>
                </a:gridCol>
                <a:gridCol w="872964">
                  <a:extLst>
                    <a:ext uri="{9D8B030D-6E8A-4147-A177-3AD203B41FA5}">
                      <a16:colId xmlns:a16="http://schemas.microsoft.com/office/drawing/2014/main" val="3115207096"/>
                    </a:ext>
                  </a:extLst>
                </a:gridCol>
                <a:gridCol w="872964">
                  <a:extLst>
                    <a:ext uri="{9D8B030D-6E8A-4147-A177-3AD203B41FA5}">
                      <a16:colId xmlns:a16="http://schemas.microsoft.com/office/drawing/2014/main" val="3813598421"/>
                    </a:ext>
                  </a:extLst>
                </a:gridCol>
                <a:gridCol w="872964">
                  <a:extLst>
                    <a:ext uri="{9D8B030D-6E8A-4147-A177-3AD203B41FA5}">
                      <a16:colId xmlns:a16="http://schemas.microsoft.com/office/drawing/2014/main" val="835632685"/>
                    </a:ext>
                  </a:extLst>
                </a:gridCol>
                <a:gridCol w="872964">
                  <a:extLst>
                    <a:ext uri="{9D8B030D-6E8A-4147-A177-3AD203B41FA5}">
                      <a16:colId xmlns:a16="http://schemas.microsoft.com/office/drawing/2014/main" val="861377841"/>
                    </a:ext>
                  </a:extLst>
                </a:gridCol>
              </a:tblGrid>
              <a:tr h="2159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Coil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r>
                        <a:rPr lang="en-US" sz="1000" baseline="-25000">
                          <a:effectLst/>
                        </a:rPr>
                        <a:t>eff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Aspect Ratio=dR/dZ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966421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Proposed design 2018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New proposal 2018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Proposed design 2018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New proposal 2018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21627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PF1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8.06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7.70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0.999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</a:rPr>
                        <a:t>0.585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6657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PF2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4.93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4.55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0.840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0.505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07881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PF3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6.02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5.86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0.777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0.363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49275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PF4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6.26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6.07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1.000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0.242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41756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PF5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5.62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5.22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0.998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0.297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25026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PF6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9.10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8.73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>
                          <a:effectLst/>
                        </a:rPr>
                        <a:t>1.000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</a:rPr>
                        <a:t>0.711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080055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429972" y="2851032"/>
            <a:ext cx="45885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magnetic fields on conductor cross-section for square WP design proposed in previous section and new proposal based on extreme aspect ratio.</a:t>
            </a:r>
            <a:endParaRPr kumimoji="0" lang="de-CH" altLang="de-DE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72743" y="4943370"/>
            <a:ext cx="21052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 and shape of different coils of different aspect ratios.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115804" y="4698778"/>
            <a:ext cx="24648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 magnetic field as a function of WP aspect ratios for PF coils</a:t>
            </a:r>
          </a:p>
        </p:txBody>
      </p:sp>
    </p:spTree>
    <p:extLst>
      <p:ext uri="{BB962C8B-B14F-4D97-AF65-F5344CB8AC3E}">
        <p14:creationId xmlns:p14="http://schemas.microsoft.com/office/powerpoint/2010/main" val="35848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cross-section Aspect ratio effects </a:t>
            </a:r>
            <a:endParaRPr lang="de-CH" dirty="0"/>
          </a:p>
        </p:txBody>
      </p:sp>
      <p:pic>
        <p:nvPicPr>
          <p:cNvPr id="2050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75" y="1051988"/>
            <a:ext cx="4309961" cy="57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37154" y="313324"/>
            <a:ext cx="62905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</a:rPr>
              <a:t>Comparison of the positions of WPs in two proposals with respect to the whole machine (</a:t>
            </a:r>
            <a:r>
              <a:rPr lang="en-GB" sz="1400" dirty="0">
                <a:solidFill>
                  <a:srgbClr val="0070C0"/>
                </a:solidFill>
              </a:rPr>
              <a:t>latest CAD of Whole machine on IDM dated April 2019 based on </a:t>
            </a:r>
            <a:r>
              <a:rPr lang="de-CH" sz="1400" dirty="0">
                <a:solidFill>
                  <a:srgbClr val="0070C0"/>
                </a:solidFill>
              </a:rPr>
              <a:t>DEMO </a:t>
            </a:r>
            <a:r>
              <a:rPr lang="de-CH" sz="1400" dirty="0" err="1">
                <a:solidFill>
                  <a:srgbClr val="0070C0"/>
                </a:solidFill>
              </a:rPr>
              <a:t>baseline</a:t>
            </a:r>
            <a:r>
              <a:rPr lang="de-CH" sz="1400" dirty="0">
                <a:solidFill>
                  <a:srgbClr val="0070C0"/>
                </a:solidFill>
              </a:rPr>
              <a:t> </a:t>
            </a:r>
            <a:r>
              <a:rPr lang="de-CH" sz="1400" dirty="0" smtClean="0">
                <a:solidFill>
                  <a:srgbClr val="0070C0"/>
                </a:solidFill>
              </a:rPr>
              <a:t>2015: </a:t>
            </a:r>
            <a:r>
              <a:rPr lang="de-CH" sz="1400" dirty="0">
                <a:solidFill>
                  <a:srgbClr val="0070C0"/>
                </a:solidFill>
              </a:rPr>
              <a:t>Reference flat-top </a:t>
            </a:r>
            <a:r>
              <a:rPr lang="de-CH" sz="1400" dirty="0" err="1">
                <a:solidFill>
                  <a:srgbClr val="0070C0"/>
                </a:solidFill>
              </a:rPr>
              <a:t>equilibria</a:t>
            </a:r>
            <a:r>
              <a:rPr lang="de-CH" sz="1400" dirty="0">
                <a:solidFill>
                  <a:srgbClr val="0070C0"/>
                </a:solidFill>
              </a:rPr>
              <a:t>, </a:t>
            </a:r>
            <a:r>
              <a:rPr lang="de-CH" sz="1400" dirty="0" err="1">
                <a:solidFill>
                  <a:srgbClr val="0070C0"/>
                </a:solidFill>
              </a:rPr>
              <a:t>Ambrosino</a:t>
            </a:r>
            <a:r>
              <a:rPr lang="de-CH" sz="1400" dirty="0">
                <a:solidFill>
                  <a:srgbClr val="0070C0"/>
                </a:solidFill>
              </a:rPr>
              <a:t> et al)</a:t>
            </a:r>
            <a:r>
              <a:rPr lang="en-US" sz="1400" dirty="0">
                <a:solidFill>
                  <a:srgbClr val="0070C0"/>
                </a:solidFill>
              </a:rPr>
              <a:t>.</a:t>
            </a:r>
            <a:endParaRPr lang="de-CH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274" y="2578715"/>
            <a:ext cx="3830727" cy="26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83" y="297280"/>
            <a:ext cx="5030168" cy="3417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181" y="873459"/>
            <a:ext cx="5760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Fully-detailed 3D simulations of the PF coils are excessively expensive…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Development of a tool for the 3D structural analysis of the PF coils, including the effect of the ripples of the magnetic field (due to the TF coils)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Procedure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23715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</a:endParaRPr>
          </a:p>
          <a:p>
            <a:pPr marL="23715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Electromagnetic FE simulations</a:t>
            </a:r>
          </a:p>
          <a:p>
            <a:pPr marL="85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2a. Homogeneised thermo-mechanical properties</a:t>
            </a:r>
          </a:p>
          <a:p>
            <a:pPr marL="85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2b. Coil with equivalent properties</a:t>
            </a:r>
          </a:p>
          <a:p>
            <a:pPr marL="85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3. Application of the Lorentz forces on the model</a:t>
            </a:r>
          </a:p>
          <a:p>
            <a:pPr marL="85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4. Extraction of max stresses in the jacket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</a:endParaRPr>
          </a:p>
          <a:p>
            <a:pPr marL="1800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24866" y="3815058"/>
          <a:ext cx="561233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334">
                  <a:extLst>
                    <a:ext uri="{9D8B030D-6E8A-4147-A177-3AD203B41FA5}">
                      <a16:colId xmlns:a16="http://schemas.microsoft.com/office/drawing/2014/main" val="312992607"/>
                    </a:ext>
                  </a:extLst>
                </a:gridCol>
                <a:gridCol w="1770334">
                  <a:extLst>
                    <a:ext uri="{9D8B030D-6E8A-4147-A177-3AD203B41FA5}">
                      <a16:colId xmlns:a16="http://schemas.microsoft.com/office/drawing/2014/main" val="3206202281"/>
                    </a:ext>
                  </a:extLst>
                </a:gridCol>
                <a:gridCol w="1544334">
                  <a:extLst>
                    <a:ext uri="{9D8B030D-6E8A-4147-A177-3AD203B41FA5}">
                      <a16:colId xmlns:a16="http://schemas.microsoft.com/office/drawing/2014/main" val="3174032570"/>
                    </a:ext>
                  </a:extLst>
                </a:gridCol>
                <a:gridCol w="1544334">
                  <a:extLst>
                    <a:ext uri="{9D8B030D-6E8A-4147-A177-3AD203B41FA5}">
                      <a16:colId xmlns:a16="http://schemas.microsoft.com/office/drawing/2014/main" val="2610977544"/>
                    </a:ext>
                  </a:extLst>
                </a:gridCol>
              </a:tblGrid>
              <a:tr h="28917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Validation</a:t>
                      </a:r>
                      <a:r>
                        <a:rPr lang="en-US" sz="1400" baseline="0" dirty="0" smtClean="0"/>
                        <a:t> on a 2D geometry</a:t>
                      </a:r>
                    </a:p>
                    <a:p>
                      <a:pPr algn="ctr"/>
                      <a:r>
                        <a:rPr lang="el-GR" sz="1400" i="1" baseline="0" dirty="0" smtClean="0"/>
                        <a:t>σ</a:t>
                      </a:r>
                      <a:r>
                        <a:rPr lang="en-US" sz="1400" i="1" baseline="-25000" dirty="0" smtClean="0"/>
                        <a:t>max</a:t>
                      </a:r>
                      <a:r>
                        <a:rPr lang="en-US" sz="1400" i="0" baseline="0" dirty="0" smtClean="0"/>
                        <a:t> (MPa)</a:t>
                      </a:r>
                      <a:endParaRPr lang="de-CH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832837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Coil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Model with full details [4]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Proposed</a:t>
                      </a:r>
                      <a:r>
                        <a:rPr lang="en-US" sz="1400" b="1" baseline="0" dirty="0" smtClean="0"/>
                        <a:t> fast tool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Critical</a:t>
                      </a:r>
                      <a:r>
                        <a:rPr lang="en-US" sz="1400" b="1" baseline="0" dirty="0" smtClean="0"/>
                        <a:t> scenario</a:t>
                      </a:r>
                      <a:endParaRPr lang="de-CH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518200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190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186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PREMAG</a:t>
                      </a:r>
                      <a:endParaRPr lang="de-CH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436669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PF2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315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297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EOF</a:t>
                      </a:r>
                      <a:endParaRPr lang="de-CH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70879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PF3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275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245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PREMAG</a:t>
                      </a:r>
                      <a:endParaRPr lang="de-CH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576417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PF4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312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302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SOF</a:t>
                      </a:r>
                      <a:endParaRPr lang="de-CH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062571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PF5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321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301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SOF</a:t>
                      </a:r>
                      <a:endParaRPr lang="de-CH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1505231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PF6</a:t>
                      </a:r>
                      <a:endParaRPr lang="de-CH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157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153</a:t>
                      </a:r>
                      <a:endParaRPr lang="de-C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PREMAG</a:t>
                      </a:r>
                      <a:endParaRPr lang="de-CH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9826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174710"/>
            <a:ext cx="5884963" cy="1430337"/>
          </a:xfrm>
        </p:spPr>
        <p:txBody>
          <a:bodyPr/>
          <a:lstStyle/>
          <a:p>
            <a:r>
              <a:rPr lang="en-US" dirty="0"/>
              <a:t>3D fast mechanical analysis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50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FLTHEMEWID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FLTHEMEWIDE" id="{628878E4-13DE-447B-AB9E-2060EF51AE1B}" vid="{82A30076-5D18-4AD9-8FC4-CE92777F1E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EPFLTHEMEWIDE</Template>
  <TotalTime>0</TotalTime>
  <Words>1186</Words>
  <Application>Microsoft Office PowerPoint</Application>
  <PresentationFormat>Widescreen</PresentationFormat>
  <Paragraphs>199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Franklin Gothic Demi Cond</vt:lpstr>
      <vt:lpstr>Helvetica</vt:lpstr>
      <vt:lpstr>Roboto Black</vt:lpstr>
      <vt:lpstr>Times New Roman</vt:lpstr>
      <vt:lpstr>Wingdings</vt:lpstr>
      <vt:lpstr>EPFLTHEMEWIDE</vt:lpstr>
      <vt:lpstr>Office Theme</vt:lpstr>
      <vt:lpstr>SPC PF coil design  MAG-2.1-T025; MAG-2.3-T007;  MAG-3.1-T017-D002</vt:lpstr>
      <vt:lpstr>Outline </vt:lpstr>
      <vt:lpstr>Task Specifications 2019</vt:lpstr>
      <vt:lpstr>PF coil proposed design Methodology</vt:lpstr>
      <vt:lpstr>PF coil proposed design Results</vt:lpstr>
      <vt:lpstr>PF coil proposed design Results</vt:lpstr>
      <vt:lpstr>Coil cross-section Aspect ratio effects </vt:lpstr>
      <vt:lpstr>Coil cross-section Aspect ratio effects </vt:lpstr>
      <vt:lpstr>3D fast mechanical analysis</vt:lpstr>
      <vt:lpstr>3D fast mechanical analysis</vt:lpstr>
      <vt:lpstr>Conclusions </vt:lpstr>
      <vt:lpstr>Task specifications 2020</vt:lpstr>
      <vt:lpstr>Appendix</vt:lpstr>
      <vt:lpstr>EUROFUSION Demo 2018 baseline</vt:lpstr>
    </vt:vector>
  </TitlesOfParts>
  <Company>PSI - 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 Mithlesh</dc:creator>
  <cp:lastModifiedBy>Kumar Mithlesh</cp:lastModifiedBy>
  <cp:revision>111</cp:revision>
  <dcterms:created xsi:type="dcterms:W3CDTF">2020-02-10T15:08:58Z</dcterms:created>
  <dcterms:modified xsi:type="dcterms:W3CDTF">2020-02-11T20:11:12Z</dcterms:modified>
</cp:coreProperties>
</file>