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4"/>
    <p:sldMasterId id="2147483712" r:id="rId5"/>
    <p:sldMasterId id="2147483724" r:id="rId6"/>
  </p:sldMasterIdLst>
  <p:notesMasterIdLst>
    <p:notesMasterId r:id="rId19"/>
  </p:notesMasterIdLst>
  <p:handoutMasterIdLst>
    <p:handoutMasterId r:id="rId20"/>
  </p:handoutMasterIdLst>
  <p:sldIdLst>
    <p:sldId id="273" r:id="rId7"/>
    <p:sldId id="300" r:id="rId8"/>
    <p:sldId id="299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263" r:id="rId18"/>
  </p:sldIdLst>
  <p:sldSz cx="12192000" cy="6858000"/>
  <p:notesSz cx="7099300" cy="10234613"/>
  <p:defaultTextStyle>
    <a:defPPr>
      <a:defRPr lang="en-US"/>
    </a:defPPr>
    <a:lvl1pPr marL="0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8617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7234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5851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4468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3085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1702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0319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08936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orient="horz" pos="3083" userDrawn="1">
          <p15:clr>
            <a:srgbClr val="A4A3A4"/>
          </p15:clr>
        </p15:guide>
        <p15:guide id="5" pos="309" userDrawn="1">
          <p15:clr>
            <a:srgbClr val="A4A3A4"/>
          </p15:clr>
        </p15:guide>
        <p15:guide id="8" orient="horz" pos="2074" userDrawn="1">
          <p15:clr>
            <a:srgbClr val="A4A3A4"/>
          </p15:clr>
        </p15:guide>
        <p15:guide id="11" pos="5535" userDrawn="1">
          <p15:clr>
            <a:srgbClr val="A4A3A4"/>
          </p15:clr>
        </p15:guide>
        <p15:guide id="12" pos="5443" userDrawn="1">
          <p15:clr>
            <a:srgbClr val="A4A3A4"/>
          </p15:clr>
        </p15:guide>
        <p15:guide id="13" orient="horz" pos="2160" userDrawn="1">
          <p15:clr>
            <a:srgbClr val="A4A3A4"/>
          </p15:clr>
        </p15:guide>
        <p15:guide id="14" orient="horz" pos="4111" userDrawn="1">
          <p15:clr>
            <a:srgbClr val="A4A3A4"/>
          </p15:clr>
        </p15:guide>
        <p15:guide id="15" orient="horz" pos="2765" userDrawn="1">
          <p15:clr>
            <a:srgbClr val="A4A3A4"/>
          </p15:clr>
        </p15:guide>
        <p15:guide id="16" pos="3840" userDrawn="1">
          <p15:clr>
            <a:srgbClr val="A4A3A4"/>
          </p15:clr>
        </p15:guide>
        <p15:guide id="17" pos="412" userDrawn="1">
          <p15:clr>
            <a:srgbClr val="A4A3A4"/>
          </p15:clr>
        </p15:guide>
        <p15:guide id="18" pos="7380" userDrawn="1">
          <p15:clr>
            <a:srgbClr val="A4A3A4"/>
          </p15:clr>
        </p15:guide>
        <p15:guide id="19" pos="7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008000"/>
    <a:srgbClr val="66FF33"/>
    <a:srgbClr val="71BF44"/>
    <a:srgbClr val="BC141C"/>
    <a:srgbClr val="B5131B"/>
    <a:srgbClr val="C2141C"/>
    <a:srgbClr val="A3091B"/>
    <a:srgbClr val="D81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1345" autoAdjust="0"/>
  </p:normalViewPr>
  <p:slideViewPr>
    <p:cSldViewPr snapToGrid="0" showGuides="1">
      <p:cViewPr varScale="1">
        <p:scale>
          <a:sx n="85" d="100"/>
          <a:sy n="85" d="100"/>
        </p:scale>
        <p:origin x="-523" y="-82"/>
      </p:cViewPr>
      <p:guideLst>
        <p:guide orient="horz" pos="1620"/>
        <p:guide orient="horz" pos="3083"/>
        <p:guide orient="horz" pos="2074"/>
        <p:guide orient="horz" pos="2160"/>
        <p:guide orient="horz" pos="4111"/>
        <p:guide orient="horz" pos="2765"/>
        <p:guide pos="2880"/>
        <p:guide pos="309"/>
        <p:guide pos="5535"/>
        <p:guide pos="5443"/>
        <p:guide pos="3840"/>
        <p:guide pos="412"/>
        <p:guide pos="7380"/>
        <p:guide pos="7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2232" y="-5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r">
              <a:defRPr sz="1400"/>
            </a:lvl1pPr>
          </a:lstStyle>
          <a:p>
            <a:fld id="{F481E118-1CEA-43E8-BD51-A8A2CBD62889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r">
              <a:defRPr sz="1400"/>
            </a:lvl1pPr>
          </a:lstStyle>
          <a:p>
            <a:fld id="{7CB1C5FA-467D-48F3-9F36-205F533C0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208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r">
              <a:defRPr sz="1400"/>
            </a:lvl1pPr>
          </a:lstStyle>
          <a:p>
            <a:fld id="{F0389419-4E28-4B58-9AA2-383238311FDA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6250" y="1277938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20" tIns="47960" rIns="95920" bIns="4796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0" y="4925410"/>
            <a:ext cx="5679440" cy="4029879"/>
          </a:xfrm>
          <a:prstGeom prst="rect">
            <a:avLst/>
          </a:prstGeom>
        </p:spPr>
        <p:txBody>
          <a:bodyPr vert="horz" lIns="95920" tIns="47960" rIns="95920" bIns="4796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r">
              <a:defRPr sz="1400"/>
            </a:lvl1pPr>
          </a:lstStyle>
          <a:p>
            <a:fld id="{39DC57ED-270C-43E3-91AA-48F4CC193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13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8617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7234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5851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4468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3085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1702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0319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08936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5.jpg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72" y="-200439"/>
            <a:ext cx="12205547" cy="6011852"/>
          </a:xfrm>
          <a:prstGeom prst="rect">
            <a:avLst/>
          </a:prstGeom>
        </p:spPr>
      </p:pic>
      <p:sp>
        <p:nvSpPr>
          <p:cNvPr id="10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3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8" y="4185883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2824" y="5051985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2" name="Picture 9" descr="cea_logo_small2.jpg">
            <a:extLst>
              <a:ext uri="{FF2B5EF4-FFF2-40B4-BE49-F238E27FC236}">
                <a16:creationId xmlns:a16="http://schemas.microsoft.com/office/drawing/2014/main" xmlns="" id="{61A89C60-6BFE-4912-9B9B-D56E846D59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72" y="194229"/>
            <a:ext cx="1183049" cy="74223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175" y="194229"/>
            <a:ext cx="1172509" cy="742231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804" y="199857"/>
            <a:ext cx="736108" cy="733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676" y="153732"/>
            <a:ext cx="1950244" cy="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468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d'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CDDA024-CC5C-49D4-9EDE-B13C9CE4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76952101-6F0D-4470-B900-D7C009A836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xmlns="" id="{60769C5C-EDFB-44C6-A754-7FD9C1B5A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22719" y="1358084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81F07BDA-5AB0-410C-A329-8C06350E1E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33367" y="1358085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F95E4514-E62C-42B5-BE1E-5F1CD3D2A789}"/>
              </a:ext>
            </a:extLst>
          </p:cNvPr>
          <p:cNvCxnSpPr/>
          <p:nvPr userDrawn="1"/>
        </p:nvCxnSpPr>
        <p:spPr>
          <a:xfrm flipH="1">
            <a:off x="1310932" y="2332809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xmlns="" id="{5C946E34-2083-434D-8404-8F5AEE71F0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02399" y="1358085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xmlns="" id="{6653795C-036F-4780-863C-5F5B75D45AC9}"/>
              </a:ext>
            </a:extLst>
          </p:cNvPr>
          <p:cNvCxnSpPr/>
          <p:nvPr userDrawn="1"/>
        </p:nvCxnSpPr>
        <p:spPr>
          <a:xfrm flipH="1">
            <a:off x="6228757" y="2332809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Espace réservé pour une image  4">
            <a:extLst>
              <a:ext uri="{FF2B5EF4-FFF2-40B4-BE49-F238E27FC236}">
                <a16:creationId xmlns:a16="http://schemas.microsoft.com/office/drawing/2014/main" xmlns="" id="{B755FE5F-FBAE-4CEA-8895-84E4F212E51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28757" y="1358084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8" name="Espace réservé pour une image  4">
            <a:extLst>
              <a:ext uri="{FF2B5EF4-FFF2-40B4-BE49-F238E27FC236}">
                <a16:creationId xmlns:a16="http://schemas.microsoft.com/office/drawing/2014/main" xmlns="" id="{22ADC67F-E797-4291-A8E3-0F55CBC9501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622719" y="2599419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29" name="Espace réservé du texte 7">
            <a:extLst>
              <a:ext uri="{FF2B5EF4-FFF2-40B4-BE49-F238E27FC236}">
                <a16:creationId xmlns:a16="http://schemas.microsoft.com/office/drawing/2014/main" xmlns="" id="{8B209393-3874-4ED2-8083-767200A49E1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333367" y="2599420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30" name="Connecteur droit 9">
            <a:extLst>
              <a:ext uri="{FF2B5EF4-FFF2-40B4-BE49-F238E27FC236}">
                <a16:creationId xmlns:a16="http://schemas.microsoft.com/office/drawing/2014/main" xmlns="" id="{89635DC8-0DE1-45BF-B660-9978E7ECF557}"/>
              </a:ext>
            </a:extLst>
          </p:cNvPr>
          <p:cNvCxnSpPr/>
          <p:nvPr userDrawn="1"/>
        </p:nvCxnSpPr>
        <p:spPr>
          <a:xfrm flipH="1">
            <a:off x="1310932" y="3574144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Espace réservé du texte 7">
            <a:extLst>
              <a:ext uri="{FF2B5EF4-FFF2-40B4-BE49-F238E27FC236}">
                <a16:creationId xmlns:a16="http://schemas.microsoft.com/office/drawing/2014/main" xmlns="" id="{9946E2AE-62D6-4FF6-ADAD-DB3C797B84E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802399" y="2599420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51" name="Connecteur droit 11">
            <a:extLst>
              <a:ext uri="{FF2B5EF4-FFF2-40B4-BE49-F238E27FC236}">
                <a16:creationId xmlns:a16="http://schemas.microsoft.com/office/drawing/2014/main" xmlns="" id="{F1FD97AF-E44C-4020-83DE-C9ED10C337D5}"/>
              </a:ext>
            </a:extLst>
          </p:cNvPr>
          <p:cNvCxnSpPr/>
          <p:nvPr userDrawn="1"/>
        </p:nvCxnSpPr>
        <p:spPr>
          <a:xfrm flipH="1">
            <a:off x="6228757" y="3574144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Espace réservé pour une image  4">
            <a:extLst>
              <a:ext uri="{FF2B5EF4-FFF2-40B4-BE49-F238E27FC236}">
                <a16:creationId xmlns:a16="http://schemas.microsoft.com/office/drawing/2014/main" xmlns="" id="{C7A6CB66-2EE7-4D61-B8D8-B792649D951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228757" y="2599419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59" name="Espace réservé pour une image  4">
            <a:extLst>
              <a:ext uri="{FF2B5EF4-FFF2-40B4-BE49-F238E27FC236}">
                <a16:creationId xmlns:a16="http://schemas.microsoft.com/office/drawing/2014/main" xmlns="" id="{3796C7BE-5840-414D-923B-EAC0AD68146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622719" y="3979165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60" name="Espace réservé du texte 7">
            <a:extLst>
              <a:ext uri="{FF2B5EF4-FFF2-40B4-BE49-F238E27FC236}">
                <a16:creationId xmlns:a16="http://schemas.microsoft.com/office/drawing/2014/main" xmlns="" id="{CE59C844-7624-436B-B75F-12C324F1688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333367" y="3979166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1" name="Connecteur droit 9">
            <a:extLst>
              <a:ext uri="{FF2B5EF4-FFF2-40B4-BE49-F238E27FC236}">
                <a16:creationId xmlns:a16="http://schemas.microsoft.com/office/drawing/2014/main" xmlns="" id="{9B1F7315-6020-43F3-A5F2-9D49CFABB18F}"/>
              </a:ext>
            </a:extLst>
          </p:cNvPr>
          <p:cNvCxnSpPr/>
          <p:nvPr userDrawn="1"/>
        </p:nvCxnSpPr>
        <p:spPr>
          <a:xfrm flipH="1">
            <a:off x="1310932" y="4953890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Espace réservé du texte 7">
            <a:extLst>
              <a:ext uri="{FF2B5EF4-FFF2-40B4-BE49-F238E27FC236}">
                <a16:creationId xmlns:a16="http://schemas.microsoft.com/office/drawing/2014/main" xmlns="" id="{4B68E589-D2AB-420B-BDA7-B7843429653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802399" y="3979166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3" name="Connecteur droit 11">
            <a:extLst>
              <a:ext uri="{FF2B5EF4-FFF2-40B4-BE49-F238E27FC236}">
                <a16:creationId xmlns:a16="http://schemas.microsoft.com/office/drawing/2014/main" xmlns="" id="{29D8923A-A92A-409D-890D-0ADA5FE8AE8B}"/>
              </a:ext>
            </a:extLst>
          </p:cNvPr>
          <p:cNvCxnSpPr/>
          <p:nvPr userDrawn="1"/>
        </p:nvCxnSpPr>
        <p:spPr>
          <a:xfrm flipH="1">
            <a:off x="6228757" y="4953890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Espace réservé pour une image  4">
            <a:extLst>
              <a:ext uri="{FF2B5EF4-FFF2-40B4-BE49-F238E27FC236}">
                <a16:creationId xmlns:a16="http://schemas.microsoft.com/office/drawing/2014/main" xmlns="" id="{C520D07C-5182-487C-93B4-740F5F6694B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228757" y="3979165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65" name="Espace réservé pour une image  4">
            <a:extLst>
              <a:ext uri="{FF2B5EF4-FFF2-40B4-BE49-F238E27FC236}">
                <a16:creationId xmlns:a16="http://schemas.microsoft.com/office/drawing/2014/main" xmlns="" id="{88E492D9-B1FB-497C-AE54-9777D95A617A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4626660" y="5228680"/>
            <a:ext cx="1447800" cy="917259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66" name="Espace réservé du texte 7">
            <a:extLst>
              <a:ext uri="{FF2B5EF4-FFF2-40B4-BE49-F238E27FC236}">
                <a16:creationId xmlns:a16="http://schemas.microsoft.com/office/drawing/2014/main" xmlns="" id="{7EC16F37-C59A-4483-A7AC-A499B083B30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337308" y="5228681"/>
            <a:ext cx="3163510" cy="91725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7" name="Connecteur droit 9">
            <a:extLst>
              <a:ext uri="{FF2B5EF4-FFF2-40B4-BE49-F238E27FC236}">
                <a16:creationId xmlns:a16="http://schemas.microsoft.com/office/drawing/2014/main" xmlns="" id="{E75DD157-1B84-4D38-B8C3-CEF8C99055BA}"/>
              </a:ext>
            </a:extLst>
          </p:cNvPr>
          <p:cNvCxnSpPr/>
          <p:nvPr userDrawn="1"/>
        </p:nvCxnSpPr>
        <p:spPr>
          <a:xfrm flipH="1">
            <a:off x="1314873" y="6203405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8" name="Espace réservé du texte 7">
            <a:extLst>
              <a:ext uri="{FF2B5EF4-FFF2-40B4-BE49-F238E27FC236}">
                <a16:creationId xmlns:a16="http://schemas.microsoft.com/office/drawing/2014/main" xmlns="" id="{31812CFC-354D-4188-A115-40F9E1BE959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7806340" y="5228681"/>
            <a:ext cx="3145367" cy="91724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69" name="Connecteur droit 11">
            <a:extLst>
              <a:ext uri="{FF2B5EF4-FFF2-40B4-BE49-F238E27FC236}">
                <a16:creationId xmlns:a16="http://schemas.microsoft.com/office/drawing/2014/main" xmlns="" id="{DF7F2929-78B2-469D-8E02-2703095EC7FF}"/>
              </a:ext>
            </a:extLst>
          </p:cNvPr>
          <p:cNvCxnSpPr/>
          <p:nvPr userDrawn="1"/>
        </p:nvCxnSpPr>
        <p:spPr>
          <a:xfrm flipH="1">
            <a:off x="6232698" y="6203405"/>
            <a:ext cx="4759587" cy="0"/>
          </a:xfrm>
          <a:prstGeom prst="line">
            <a:avLst/>
          </a:prstGeom>
          <a:ln w="19050">
            <a:solidFill>
              <a:srgbClr val="71BF4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Espace réservé pour une image  4">
            <a:extLst>
              <a:ext uri="{FF2B5EF4-FFF2-40B4-BE49-F238E27FC236}">
                <a16:creationId xmlns:a16="http://schemas.microsoft.com/office/drawing/2014/main" xmlns="" id="{803C1564-8FCE-41DC-879F-588392A66C6B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2698" y="5228680"/>
            <a:ext cx="1447800" cy="91725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90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59965" y="2277417"/>
            <a:ext cx="6354635" cy="6247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579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3400" kern="1200" dirty="0" smtClean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fr-FR" noProof="0" dirty="0"/>
              <a:t>Merci de votre attention</a:t>
            </a:r>
          </a:p>
        </p:txBody>
      </p:sp>
      <p:sp>
        <p:nvSpPr>
          <p:cNvPr id="10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1322359" y="4403564"/>
            <a:ext cx="9130864" cy="267471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z="1000" b="1" noProof="0" dirty="0">
                <a:solidFill>
                  <a:schemeClr val="tx1"/>
                </a:solidFill>
                <a:latin typeface="Calibri"/>
                <a:cs typeface="Calibri"/>
              </a:rPr>
              <a:t>Crédits photos </a:t>
            </a:r>
            <a:r>
              <a:rPr lang="fr-FR" sz="1000" noProof="0" dirty="0">
                <a:solidFill>
                  <a:schemeClr val="tx1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2" hasCustomPrompt="1"/>
          </p:nvPr>
        </p:nvSpPr>
        <p:spPr>
          <a:xfrm>
            <a:off x="4359965" y="3140287"/>
            <a:ext cx="6285653" cy="405970"/>
          </a:xfrm>
        </p:spPr>
        <p:txBody>
          <a:bodyPr>
            <a:spAutoFit/>
          </a:bodyPr>
          <a:lstStyle>
            <a:lvl1pPr marL="0" indent="0">
              <a:buFontTx/>
              <a:buNone/>
              <a:defRPr lang="fr-FR" sz="2000" kern="1200" smtClean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fr-FR" sz="2000" kern="1200" noProof="0" dirty="0">
                <a:solidFill>
                  <a:schemeClr val="bg1"/>
                </a:solidFill>
                <a:latin typeface="Calibri"/>
                <a:ea typeface="+mn-ea"/>
                <a:cs typeface="Calibri"/>
              </a:rPr>
              <a:t>Mise à jour 20 mai 2019</a:t>
            </a:r>
            <a:endParaRPr lang="fr-FR" noProof="0" dirty="0"/>
          </a:p>
        </p:txBody>
      </p:sp>
      <p:sp>
        <p:nvSpPr>
          <p:cNvPr id="12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4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4339916" y="3564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6" name="Picture 9" descr="cea_logo_small2.jpg">
            <a:extLst>
              <a:ext uri="{FF2B5EF4-FFF2-40B4-BE49-F238E27FC236}">
                <a16:creationId xmlns:a16="http://schemas.microsoft.com/office/drawing/2014/main" xmlns="" id="{9ACC02E3-8987-4096-B349-1EDE0C3CF6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15" y="919142"/>
            <a:ext cx="888842" cy="557649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336" y="919142"/>
            <a:ext cx="880923" cy="557649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870" y="923704"/>
            <a:ext cx="553049" cy="55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181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"/>
            <a:ext cx="12192000" cy="5998464"/>
          </a:xfrm>
          <a:prstGeom prst="rect">
            <a:avLst/>
          </a:prstGeom>
        </p:spPr>
      </p:pic>
      <p:sp>
        <p:nvSpPr>
          <p:cNvPr id="16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Annexes</a:t>
            </a:r>
          </a:p>
        </p:txBody>
      </p:sp>
      <p:sp>
        <p:nvSpPr>
          <p:cNvPr id="19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20" name="Espace réservé du texte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13 mai 2019</a:t>
            </a:r>
          </a:p>
        </p:txBody>
      </p:sp>
      <p:pic>
        <p:nvPicPr>
          <p:cNvPr id="9" name="Picture 9" descr="cea_logo_small2.jpg">
            <a:extLst>
              <a:ext uri="{FF2B5EF4-FFF2-40B4-BE49-F238E27FC236}">
                <a16:creationId xmlns:a16="http://schemas.microsoft.com/office/drawing/2014/main" xmlns="" id="{E3F4C435-57FD-44D7-87B7-AFBBAF1474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14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11 février 2020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:a16="http://schemas.microsoft.com/office/drawing/2014/main" xmlns="" id="{2FD105EA-94EE-46C1-B868-95A7A374C9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9585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73908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323489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xmlns="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xmlns="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684" y="1835150"/>
            <a:ext cx="58420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0038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46554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11 février 2020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:a16="http://schemas.microsoft.com/office/drawing/2014/main" xmlns="" id="{EAA2C111-6F79-47B2-B9C7-2600B24884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783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0667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597121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7" y="-40641"/>
            <a:ext cx="12205547" cy="6011852"/>
          </a:xfrm>
          <a:prstGeom prst="rect">
            <a:avLst/>
          </a:prstGeom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24369" y="4461091"/>
            <a:ext cx="8763803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1124368" y="3757134"/>
            <a:ext cx="10480896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4369" y="5122103"/>
            <a:ext cx="392268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11 février 2020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829779" y="1143001"/>
            <a:ext cx="3668184" cy="163194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13036" y="5469234"/>
            <a:ext cx="392268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  <p:pic>
        <p:nvPicPr>
          <p:cNvPr id="11" name="Picture 9" descr="cea_logo_small2.jpg">
            <a:extLst>
              <a:ext uri="{FF2B5EF4-FFF2-40B4-BE49-F238E27FC236}">
                <a16:creationId xmlns:a16="http://schemas.microsoft.com/office/drawing/2014/main" xmlns="" id="{68C201E4-093D-4AEE-A767-CB9D97D23D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50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427964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xmlns="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xmlns="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684" y="1835150"/>
            <a:ext cx="5842000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48433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4134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12192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422400" y="473604"/>
            <a:ext cx="4673600" cy="1382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5286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8A0520F-F2B4-4144-B2A0-D31492DE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990C283F-3F6C-463B-B6FF-C5A1120E75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EA0235D1-1CA4-4813-8F9E-8EA6F5F924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27" name="Titre 4">
            <a:extLst>
              <a:ext uri="{FF2B5EF4-FFF2-40B4-BE49-F238E27FC236}">
                <a16:creationId xmlns:a16="http://schemas.microsoft.com/office/drawing/2014/main" xmlns="" id="{9EB6429C-6B7C-4EE1-B9DC-E41E0338FCE4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xmlns="" id="{00B39465-DFB6-4F0B-AD93-34B67A43F556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75259" y="1835212"/>
            <a:ext cx="2029261" cy="1950713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31" name="Espace réservé pour une image  30">
            <a:extLst>
              <a:ext uri="{FF2B5EF4-FFF2-40B4-BE49-F238E27FC236}">
                <a16:creationId xmlns:a16="http://schemas.microsoft.com/office/drawing/2014/main" xmlns="" id="{05215E8A-C584-469C-8777-F84DF88AD457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2336050" y="1835213"/>
            <a:ext cx="1971551" cy="118408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33" name="Espace réservé pour une image  32">
            <a:extLst>
              <a:ext uri="{FF2B5EF4-FFF2-40B4-BE49-F238E27FC236}">
                <a16:creationId xmlns:a16="http://schemas.microsoft.com/office/drawing/2014/main" xmlns="" id="{F295F236-0258-44BD-A085-BC26E990060E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4446232" y="1835151"/>
            <a:ext cx="1571453" cy="128098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5" name="Espace réservé pour une image  34">
            <a:extLst>
              <a:ext uri="{FF2B5EF4-FFF2-40B4-BE49-F238E27FC236}">
                <a16:creationId xmlns:a16="http://schemas.microsoft.com/office/drawing/2014/main" xmlns="" id="{10F23775-F583-446B-ADBA-A32E31D6D2FB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4437705" y="3298825"/>
            <a:ext cx="1579355" cy="1138108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xmlns="" id="{CBB53359-B79D-4793-A0BA-531D16C92DB5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2343153" y="3201989"/>
            <a:ext cx="1955921" cy="583936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9" name="Espace réservé pour une image  38">
            <a:extLst>
              <a:ext uri="{FF2B5EF4-FFF2-40B4-BE49-F238E27FC236}">
                <a16:creationId xmlns:a16="http://schemas.microsoft.com/office/drawing/2014/main" xmlns="" id="{7629CC81-1DE8-42E7-8943-496B487C7A15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175684" y="3968620"/>
            <a:ext cx="2023533" cy="51792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1" name="Espace réservé pour une image  40">
            <a:extLst>
              <a:ext uri="{FF2B5EF4-FFF2-40B4-BE49-F238E27FC236}">
                <a16:creationId xmlns:a16="http://schemas.microsoft.com/office/drawing/2014/main" xmlns="" id="{3D9A0616-6187-42B8-A49C-5704495AFA0F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175684" y="4673601"/>
            <a:ext cx="2023533" cy="51792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3" name="Espace réservé pour une image  42">
            <a:extLst>
              <a:ext uri="{FF2B5EF4-FFF2-40B4-BE49-F238E27FC236}">
                <a16:creationId xmlns:a16="http://schemas.microsoft.com/office/drawing/2014/main" xmlns="" id="{10BA3FEF-381F-4AA8-9215-136F5361141D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2336049" y="3968619"/>
            <a:ext cx="1955800" cy="1222904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5" name="Espace réservé pour une image  44">
            <a:extLst>
              <a:ext uri="{FF2B5EF4-FFF2-40B4-BE49-F238E27FC236}">
                <a16:creationId xmlns:a16="http://schemas.microsoft.com/office/drawing/2014/main" xmlns="" id="{8FD27BC5-345B-4477-941A-3575E8185B4F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4425952" y="4619627"/>
            <a:ext cx="1591733" cy="571896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42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099" y="1630412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164" y="81666"/>
            <a:ext cx="888842" cy="55764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040" y="121431"/>
            <a:ext cx="1611772" cy="46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944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77697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12192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xmlns="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6096001" y="2824703"/>
            <a:ext cx="4933951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xmlns="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54000" y="1600805"/>
            <a:ext cx="5842000" cy="1382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3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12192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" y="5961053"/>
            <a:ext cx="12191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113036" y="6158142"/>
            <a:ext cx="1037644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1127570" y="4801465"/>
            <a:ext cx="2139247" cy="24929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84189" y="617538"/>
            <a:ext cx="5317067" cy="1382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90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1476587" y="196178"/>
            <a:ext cx="10972800" cy="379192"/>
          </a:xfrm>
          <a:prstGeom prst="rect">
            <a:avLst/>
          </a:prstGeom>
        </p:spPr>
        <p:txBody>
          <a:bodyPr vert="horz" lIns="127723" tIns="50285" rIns="127723" bIns="50285" rtlCol="0" anchor="ctr">
            <a:spAutoFit/>
          </a:bodyPr>
          <a:lstStyle>
            <a:lvl1pPr>
              <a:defRPr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7691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solidFill>
              <a:srgbClr val="BC141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/>
        </p:nvSpPr>
        <p:spPr>
          <a:xfrm>
            <a:off x="7849354" y="6666682"/>
            <a:ext cx="3053721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100" dirty="0" smtClean="0">
                <a:solidFill>
                  <a:schemeClr val="tx1"/>
                </a:solidFill>
              </a:rPr>
              <a:t>WPMAG Final meeting – 12</a:t>
            </a:r>
            <a:r>
              <a:rPr lang="fr-FR" sz="1100" baseline="30000" dirty="0" smtClean="0">
                <a:solidFill>
                  <a:schemeClr val="tx1"/>
                </a:solidFill>
              </a:rPr>
              <a:t>th</a:t>
            </a:r>
            <a:r>
              <a:rPr lang="fr-FR" sz="1100" dirty="0" smtClean="0">
                <a:solidFill>
                  <a:schemeClr val="tx1"/>
                </a:solidFill>
              </a:rPr>
              <a:t> </a:t>
            </a:r>
            <a:r>
              <a:rPr lang="fr-FR" sz="1100" dirty="0" err="1" smtClean="0">
                <a:solidFill>
                  <a:schemeClr val="tx1"/>
                </a:solidFill>
              </a:rPr>
              <a:t>Feb</a:t>
            </a:r>
            <a:r>
              <a:rPr lang="fr-FR" sz="1100" dirty="0" smtClean="0">
                <a:solidFill>
                  <a:schemeClr val="tx1"/>
                </a:solidFill>
              </a:rPr>
              <a:t>. 2020 - Frascati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615288" y="6658218"/>
            <a:ext cx="546157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L. ZANI</a:t>
            </a:r>
            <a:endParaRPr lang="fr-FR" sz="11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:a16="http://schemas.microsoft.com/office/drawing/2014/main" xmlns="" id="{E3A1A842-E559-4871-963A-CC87460B1B6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84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4" r:id="rId2"/>
    <p:sldLayoutId id="2147483705" r:id="rId3"/>
    <p:sldLayoutId id="2147483710" r:id="rId4"/>
    <p:sldLayoutId id="2147483706" r:id="rId5"/>
    <p:sldLayoutId id="2147483709" r:id="rId6"/>
    <p:sldLayoutId id="2147483711" r:id="rId7"/>
    <p:sldLayoutId id="2147483708" r:id="rId8"/>
    <p:sldLayoutId id="2147483707" r:id="rId9"/>
    <p:sldLayoutId id="2147483732" r:id="rId10"/>
    <p:sldLayoutId id="2147483701" r:id="rId11"/>
    <p:sldLayoutId id="2147483702" r:id="rId12"/>
  </p:sldLayoutIdLst>
  <p:timing>
    <p:tnLst>
      <p:par>
        <p:cTn id="1" dur="indefinite" restart="never" nodeType="tmRoot"/>
      </p:par>
    </p:tnLst>
  </p:timing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/>
        </p:nvSpPr>
        <p:spPr>
          <a:xfrm>
            <a:off x="8791538" y="6666682"/>
            <a:ext cx="2111537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11 février 2020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615288" y="6658218"/>
            <a:ext cx="541348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</a:rPr>
              <a:t>Auteur</a:t>
            </a: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:a16="http://schemas.microsoft.com/office/drawing/2014/main" xmlns="" id="{D93EF9F4-AE34-49DC-97D0-FAD9D8820A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6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9" r:id="rId3"/>
    <p:sldLayoutId id="2147483717" r:id="rId4"/>
    <p:sldLayoutId id="2147483718" r:id="rId5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3" y="1293436"/>
            <a:ext cx="105156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8"/>
            <a:ext cx="12192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-25706"/>
            <a:ext cx="12191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98035" y="6627317"/>
            <a:ext cx="1293967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1288" y="-25707"/>
            <a:ext cx="1293967" cy="783772"/>
          </a:xfrm>
          <a:prstGeom prst="rect">
            <a:avLst/>
          </a:prstGeom>
          <a:solidFill>
            <a:srgbClr val="BC141C"/>
          </a:solidFill>
          <a:ln>
            <a:solidFill>
              <a:srgbClr val="BC141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157188" y="6665909"/>
            <a:ext cx="837259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/>
        </p:nvSpPr>
        <p:spPr>
          <a:xfrm>
            <a:off x="8791538" y="6666682"/>
            <a:ext cx="2111537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11 février 2020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8869" y="6635131"/>
            <a:ext cx="5509931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615288" y="6658218"/>
            <a:ext cx="541348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</a:rPr>
              <a:t>Auteur</a:t>
            </a:r>
          </a:p>
        </p:txBody>
      </p:sp>
      <p:pic>
        <p:nvPicPr>
          <p:cNvPr id="14" name="Picture 9" descr="cea_logo_small2.jpg">
            <a:extLst>
              <a:ext uri="{FF2B5EF4-FFF2-40B4-BE49-F238E27FC236}">
                <a16:creationId xmlns:a16="http://schemas.microsoft.com/office/drawing/2014/main" xmlns="" id="{4F291D3A-8C0C-4FFD-BCAB-01B375405E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4" y="54881"/>
            <a:ext cx="753461" cy="61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6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31" r:id="rId3"/>
    <p:sldLayoutId id="2147483729" r:id="rId4"/>
    <p:sldLayoutId id="2147483730" r:id="rId5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dm.euro-fusion.org/?uid=2MVZQV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088510" y="4281796"/>
            <a:ext cx="8763803" cy="599869"/>
          </a:xfrm>
        </p:spPr>
        <p:txBody>
          <a:bodyPr/>
          <a:lstStyle/>
          <a:p>
            <a:r>
              <a:rPr lang="fr-FR" dirty="0" smtClean="0"/>
              <a:t>MAG-2.1-T026-D002: CEA PF WP design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4294967295"/>
          </p:nvPr>
        </p:nvSpPr>
        <p:spPr>
          <a:xfrm>
            <a:off x="7180730" y="5302788"/>
            <a:ext cx="4849906" cy="416694"/>
          </a:xfrm>
        </p:spPr>
        <p:txBody>
          <a:bodyPr/>
          <a:lstStyle/>
          <a:p>
            <a:pPr marL="0" indent="0">
              <a:buNone/>
            </a:pPr>
            <a:r>
              <a:rPr lang="fr-FR" sz="1600" dirty="0" smtClean="0">
                <a:solidFill>
                  <a:schemeClr val="bg1"/>
                </a:solidFill>
              </a:rPr>
              <a:t>WPMAG Final Meeting,  12</a:t>
            </a:r>
            <a:r>
              <a:rPr lang="fr-FR" sz="1600" baseline="30000" dirty="0" smtClean="0">
                <a:solidFill>
                  <a:schemeClr val="bg1"/>
                </a:solidFill>
              </a:rPr>
              <a:t>th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</a:rPr>
              <a:t>Feb</a:t>
            </a:r>
            <a:r>
              <a:rPr lang="fr-FR" sz="1600" dirty="0" smtClean="0">
                <a:solidFill>
                  <a:schemeClr val="bg1"/>
                </a:solidFill>
              </a:rPr>
              <a:t>. 2020, Frascati 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b="1" dirty="0" smtClean="0"/>
              <a:t>L. ZANI &amp; CEA team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766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Spatial positions </a:t>
            </a:r>
            <a:r>
              <a:rPr lang="fr-FR" dirty="0" err="1" smtClean="0"/>
              <a:t>considerations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10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257806"/>
              </p:ext>
            </p:extLst>
          </p:nvPr>
        </p:nvGraphicFramePr>
        <p:xfrm>
          <a:off x="623125" y="1811762"/>
          <a:ext cx="4289531" cy="1962912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1072383"/>
                <a:gridCol w="838879"/>
                <a:gridCol w="1164919"/>
                <a:gridCol w="1213350"/>
              </a:tblGrid>
              <a:tr h="233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distance to TF (m)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9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Coil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 CEA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</a:tr>
              <a:tr h="2339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PF1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0.052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0.334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-0.282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</a:tr>
              <a:tr h="2339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PF2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0.600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0.472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0.128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</a:tr>
              <a:tr h="2339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PF3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0.632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0.382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</a:tr>
              <a:tr h="2339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PF4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0.538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0.254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0.284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</a:tr>
              <a:tr h="2339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PF5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0.449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0.336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0.113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</a:tr>
              <a:tr h="2339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PF6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-0.673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0.281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-0.953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ctr"/>
                </a:tc>
              </a:tr>
            </a:tbl>
          </a:graphicData>
        </a:graphic>
      </p:graphicFrame>
      <p:sp>
        <p:nvSpPr>
          <p:cNvPr id="5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119075" y="825592"/>
            <a:ext cx="9643488" cy="883024"/>
          </a:xfrm>
        </p:spPr>
        <p:txBody>
          <a:bodyPr/>
          <a:lstStyle/>
          <a:p>
            <a:pPr marL="1435100" indent="-1435100" algn="just">
              <a:lnSpc>
                <a:spcPct val="100000"/>
              </a:lnSpc>
              <a:spcBef>
                <a:spcPts val="600"/>
              </a:spcBef>
            </a:pPr>
            <a:r>
              <a:rPr lang="fr-FR" sz="1550" u="sng" dirty="0" err="1" smtClean="0">
                <a:solidFill>
                  <a:schemeClr val="tx1">
                    <a:lumMod val="50000"/>
                  </a:schemeClr>
                </a:solidFill>
              </a:rPr>
              <a:t>Metrology</a:t>
            </a:r>
            <a:r>
              <a:rPr lang="fr-FR" sz="1550" u="sng" dirty="0" smtClean="0">
                <a:solidFill>
                  <a:schemeClr val="tx1">
                    <a:lumMod val="50000"/>
                  </a:schemeClr>
                </a:solidFill>
              </a:rPr>
              <a:t>: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- The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differences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between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PFs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locations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numbered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and the shift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needed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to position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their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closest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corner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similarly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as in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reference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geometry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was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evaluated</a:t>
            </a:r>
            <a:endParaRPr lang="fr-FR" sz="1550" b="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076325" indent="-1076325" algn="just">
              <a:lnSpc>
                <a:spcPct val="100000"/>
              </a:lnSpc>
              <a:spcBef>
                <a:spcPts val="300"/>
              </a:spcBef>
            </a:pPr>
            <a:r>
              <a:rPr lang="fr-FR" sz="1550" b="0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- The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only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PF « fatigue 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approach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» configuration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was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carried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out</a:t>
            </a:r>
            <a:endParaRPr lang="fr-FR" sz="155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79" y="2561453"/>
            <a:ext cx="57373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PF1 &amp; PF6 are short of ~ 0.3 m &amp; ~1 m to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correctly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attached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TF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725210"/>
              </p:ext>
            </p:extLst>
          </p:nvPr>
        </p:nvGraphicFramePr>
        <p:xfrm>
          <a:off x="632092" y="3812170"/>
          <a:ext cx="4280566" cy="196291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70142"/>
                <a:gridCol w="991607"/>
                <a:gridCol w="1185786"/>
                <a:gridCol w="1033031"/>
              </a:tblGrid>
              <a:tr h="235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distance to plasma center (m)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4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Coil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 </a:t>
                      </a:r>
                      <a:r>
                        <a:rPr lang="fr-FR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CEA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</a:tr>
              <a:tr h="2324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PF1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10.772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10.510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+ 0.262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</a:tr>
              <a:tr h="2324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PF2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8.962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9.072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-0.110</a:t>
                      </a:r>
                      <a:endParaRPr lang="fr-FR" sz="1400" b="1" dirty="0">
                        <a:solidFill>
                          <a:srgbClr val="008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</a:tr>
              <a:tr h="2324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PF3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8.427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8.793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-0.366</a:t>
                      </a:r>
                      <a:endParaRPr lang="fr-FR" sz="1400" b="1" dirty="0">
                        <a:solidFill>
                          <a:srgbClr val="008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</a:tr>
              <a:tr h="2324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PF4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8.563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8.793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-0.230</a:t>
                      </a:r>
                      <a:endParaRPr lang="fr-FR" sz="1400" b="1" dirty="0">
                        <a:solidFill>
                          <a:srgbClr val="008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</a:tr>
              <a:tr h="2324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PF5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9.016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9.072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-0.056</a:t>
                      </a:r>
                      <a:endParaRPr lang="fr-FR" sz="1400" b="1" dirty="0">
                        <a:solidFill>
                          <a:srgbClr val="008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</a:tr>
              <a:tr h="2324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PF6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11.837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10.900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0.937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9851" marR="39851" marT="0" marB="0" anchor="b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360972" y="4255775"/>
            <a:ext cx="57373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PF1 &amp; PF6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shifted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away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plasma 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~0.3 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~1 m 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(~3% and ~10%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87862" y="4820565"/>
            <a:ext cx="57373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PF2 to PF5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closer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plasma 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~0.1 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~0.4 m (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1% and 4%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78" y="5933416"/>
            <a:ext cx="11044439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Bef>
                <a:spcPts val="600"/>
              </a:spcBef>
              <a:buFont typeface="Wingdings" pitchFamily="2" charset="2"/>
              <a:buChar char="è"/>
            </a:pP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Non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negligible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shifts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required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to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recover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PF correct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postitionning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(~0.1 m to ~1 m)</a:t>
            </a:r>
          </a:p>
          <a:p>
            <a:pPr marL="285750" lvl="1" indent="-285750" algn="just">
              <a:spcBef>
                <a:spcPts val="600"/>
              </a:spcBef>
              <a:buFont typeface="Wingdings" pitchFamily="2" charset="2"/>
              <a:buChar char="è"/>
            </a:pP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Exchanges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with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plasma experts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would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give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an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idea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of the possible impacts on the plasma control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capacity</a:t>
            </a:r>
            <a:endParaRPr lang="fr-FR" sz="16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7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 - perspectives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11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Espace réservé du contenu 4"/>
          <p:cNvSpPr>
            <a:spLocks noGrp="1"/>
          </p:cNvSpPr>
          <p:nvPr>
            <p:ph idx="1"/>
          </p:nvPr>
        </p:nvSpPr>
        <p:spPr>
          <a:xfrm>
            <a:off x="140809" y="850466"/>
            <a:ext cx="11692598" cy="2929738"/>
          </a:xfrm>
        </p:spPr>
        <p:txBody>
          <a:bodyPr/>
          <a:lstStyle/>
          <a:p>
            <a:pPr marL="0" lvl="0" indent="0">
              <a:spcBef>
                <a:spcPts val="600"/>
              </a:spcBef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Conclusions</a:t>
            </a:r>
            <a:endParaRPr lang="fr-FR" b="0" dirty="0">
              <a:solidFill>
                <a:schemeClr val="tx1">
                  <a:lumMod val="50000"/>
                </a:schemeClr>
              </a:solidFill>
            </a:endParaRP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The direct processing of reference scenario data was applied to </a:t>
            </a:r>
            <a:r>
              <a:rPr lang="en-GB" sz="1800" dirty="0" err="1" smtClean="0">
                <a:solidFill>
                  <a:schemeClr val="tx1">
                    <a:lumMod val="50000"/>
                  </a:schemeClr>
                </a:solidFill>
              </a:rPr>
              <a:t>addres</a:t>
            </a: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 the DEMO 2018 PF design definition.</a:t>
            </a: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Aspect ratio were optimized to gain </a:t>
            </a:r>
            <a:r>
              <a:rPr lang="en-GB" sz="1800" dirty="0" err="1" smtClean="0">
                <a:solidFill>
                  <a:schemeClr val="tx1">
                    <a:lumMod val="50000"/>
                  </a:schemeClr>
                </a:solidFill>
              </a:rPr>
              <a:t>NbTi</a:t>
            </a: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 amount especially on PF1 and PF6. </a:t>
            </a: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Fatigue consideration were included with lower stress limit and, </a:t>
            </a:r>
            <a:r>
              <a:rPr lang="en-GB" sz="1800" dirty="0" err="1" smtClean="0">
                <a:solidFill>
                  <a:schemeClr val="tx1">
                    <a:lumMod val="50000"/>
                  </a:schemeClr>
                </a:solidFill>
              </a:rPr>
              <a:t>beyong</a:t>
            </a: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sz="1800" dirty="0" err="1" smtClean="0">
                <a:solidFill>
                  <a:schemeClr val="tx1">
                    <a:lumMod val="50000"/>
                  </a:schemeClr>
                </a:solidFill>
              </a:rPr>
              <a:t>stell</a:t>
            </a: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 increase resulted in </a:t>
            </a:r>
            <a:r>
              <a:rPr lang="en-GB" sz="1800" dirty="0" err="1" smtClean="0">
                <a:solidFill>
                  <a:schemeClr val="tx1">
                    <a:lumMod val="50000"/>
                  </a:schemeClr>
                </a:solidFill>
              </a:rPr>
              <a:t>NbTi</a:t>
            </a: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 amount reduction</a:t>
            </a: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At constant current lines, clashes with TF were identified with PF1 &amp; PF6 and possibly PF3 &amp; PF4 with ports. The shift to recover proper positions was evaluated to increase distance to plasma for PF1 &amp; PF6 and reduce it for other PFs.</a:t>
            </a:r>
            <a:endParaRPr lang="fr-FR" b="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" name="Espace réservé du contenu 4"/>
          <p:cNvSpPr txBox="1">
            <a:spLocks/>
          </p:cNvSpPr>
          <p:nvPr/>
        </p:nvSpPr>
        <p:spPr>
          <a:xfrm>
            <a:off x="194597" y="3889497"/>
            <a:ext cx="11692598" cy="1467799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 marL="239481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SzPct val="80000"/>
              <a:buFont typeface="Wingdings 3" panose="05040102010807070707" pitchFamily="18" charset="2"/>
              <a:buChar char="u"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718444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Font typeface="Calibri" panose="020F0502020204030204" pitchFamily="34" charset="0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97407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76370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Font typeface="Calibri" panose="020F0502020204030204" pitchFamily="34" charset="0"/>
              <a:buChar char="-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155332" indent="-239481" algn="l" defTabSz="957925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8235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634295" indent="-239481" algn="l" defTabSz="957925" rtl="0" eaLnBrk="1" latinLnBrk="0" hangingPunct="1">
              <a:lnSpc>
                <a:spcPct val="90000"/>
              </a:lnSpc>
              <a:spcBef>
                <a:spcPts val="524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3258" indent="-239481" algn="l" defTabSz="957925" rtl="0" eaLnBrk="1" latinLnBrk="0" hangingPunct="1">
              <a:lnSpc>
                <a:spcPct val="90000"/>
              </a:lnSpc>
              <a:spcBef>
                <a:spcPts val="524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2220" indent="-239481" algn="l" defTabSz="957925" rtl="0" eaLnBrk="1" latinLnBrk="0" hangingPunct="1">
              <a:lnSpc>
                <a:spcPct val="90000"/>
              </a:lnSpc>
              <a:spcBef>
                <a:spcPts val="524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1183" indent="-239481" algn="l" defTabSz="957925" rtl="0" eaLnBrk="1" latinLnBrk="0" hangingPunct="1">
              <a:lnSpc>
                <a:spcPct val="90000"/>
              </a:lnSpc>
              <a:spcBef>
                <a:spcPts val="524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Wingdings 3" panose="05040102010807070707" pitchFamily="18" charset="2"/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Perspectives TS 2020</a:t>
            </a:r>
            <a:endParaRPr lang="fr-FR" b="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Introduce a fatigue model to directly include cycling effects. Benchmarks with SPC would be led.</a:t>
            </a: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Adjust design with this updated model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627063" lvl="1" indent="-447675">
              <a:spcBef>
                <a:spcPts val="600"/>
              </a:spcBef>
              <a:buClrTx/>
              <a:buFont typeface="Wingdings 2" panose="05020102010507070707" pitchFamily="18" charset="2"/>
              <a:buChar char="±"/>
            </a:pPr>
            <a:r>
              <a:rPr lang="fr-FR" sz="1800" dirty="0" smtClean="0">
                <a:solidFill>
                  <a:schemeClr val="tx1">
                    <a:lumMod val="50000"/>
                  </a:schemeClr>
                </a:solidFill>
              </a:rPr>
              <a:t>Compare the </a:t>
            </a:r>
            <a:r>
              <a:rPr lang="fr-FR" sz="1800" dirty="0" err="1" smtClean="0">
                <a:solidFill>
                  <a:schemeClr val="tx1">
                    <a:lumMod val="50000"/>
                  </a:schemeClr>
                </a:solidFill>
              </a:rPr>
              <a:t>macroscopic</a:t>
            </a:r>
            <a:r>
              <a:rPr lang="fr-FR" sz="1800" dirty="0" smtClean="0">
                <a:solidFill>
                  <a:schemeClr val="tx1">
                    <a:lumMod val="50000"/>
                  </a:schemeClr>
                </a:solidFill>
              </a:rPr>
              <a:t> model </a:t>
            </a:r>
            <a:r>
              <a:rPr lang="fr-FR" sz="1800" dirty="0" err="1" smtClean="0">
                <a:solidFill>
                  <a:schemeClr val="tx1">
                    <a:lumMod val="50000"/>
                  </a:schemeClr>
                </a:solidFill>
              </a:rPr>
              <a:t>with</a:t>
            </a:r>
            <a:r>
              <a:rPr lang="fr-FR" sz="1800" dirty="0" smtClean="0">
                <a:solidFill>
                  <a:schemeClr val="tx1">
                    <a:lumMod val="50000"/>
                  </a:schemeClr>
                </a:solidFill>
              </a:rPr>
              <a:t> FEA </a:t>
            </a:r>
            <a:r>
              <a:rPr lang="fr-FR" sz="1800" dirty="0" err="1" smtClean="0">
                <a:solidFill>
                  <a:schemeClr val="tx1">
                    <a:lumMod val="50000"/>
                  </a:schemeClr>
                </a:solidFill>
              </a:rPr>
              <a:t>outcomes</a:t>
            </a:r>
            <a:r>
              <a:rPr lang="fr-FR" sz="1800" dirty="0" smtClean="0">
                <a:solidFill>
                  <a:schemeClr val="tx1">
                    <a:lumMod val="50000"/>
                  </a:schemeClr>
                </a:solidFill>
              </a:rPr>
              <a:t> if </a:t>
            </a:r>
            <a:r>
              <a:rPr lang="fr-FR" sz="1800" dirty="0" err="1" smtClean="0">
                <a:solidFill>
                  <a:schemeClr val="tx1">
                    <a:lumMod val="50000"/>
                  </a:schemeClr>
                </a:solidFill>
              </a:rPr>
              <a:t>available</a:t>
            </a:r>
            <a:endParaRPr lang="en-GB" sz="18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91076" y="5856802"/>
            <a:ext cx="9307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/>
            <a:r>
              <a:rPr lang="en-GB" sz="1600" i="1" dirty="0" smtClean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NB: this proposal should be adjusted according to the volume of work </a:t>
            </a:r>
            <a:r>
              <a:rPr lang="en-GB" sz="1600" i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(when identified) </a:t>
            </a:r>
            <a:r>
              <a:rPr lang="en-GB" sz="1600" i="1" dirty="0" smtClean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which is needed for addressing Gate Review documentation</a:t>
            </a:r>
            <a:endParaRPr lang="en-US" sz="1600" i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359965" y="1754197"/>
            <a:ext cx="6354635" cy="1671213"/>
          </a:xfrm>
        </p:spPr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dirty="0" smtClean="0"/>
              <a:t> attention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Questions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73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Introduction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2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64930" y="1567648"/>
            <a:ext cx="11692598" cy="2452684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PF </a:t>
            </a:r>
            <a:r>
              <a:rPr lang="en-GB">
                <a:solidFill>
                  <a:schemeClr val="tx1">
                    <a:lumMod val="50000"/>
                  </a:schemeClr>
                </a:solidFill>
              </a:rPr>
              <a:t>system </a:t>
            </a:r>
            <a:endParaRPr lang="fr-FR" b="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spcBef>
                <a:spcPts val="1200"/>
              </a:spcBef>
            </a:pPr>
            <a:r>
              <a:rPr lang="en-GB" sz="1800" dirty="0">
                <a:solidFill>
                  <a:schemeClr val="tx1">
                    <a:lumMod val="50000"/>
                  </a:schemeClr>
                </a:solidFill>
              </a:rPr>
              <a:t>Apply on DEMO 2015 configuration a PF design method consistent with the existing alternative design, for industrial study purpose</a:t>
            </a:r>
            <a:endParaRPr lang="fr-FR" sz="180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GB" sz="1800" dirty="0">
                <a:solidFill>
                  <a:schemeClr val="tx1">
                    <a:lumMod val="50000"/>
                  </a:schemeClr>
                </a:solidFill>
              </a:rPr>
              <a:t>Carry out parametric optimization study on PF coils aspect ratio.</a:t>
            </a:r>
            <a:endParaRPr lang="fr-FR" sz="180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GB" sz="1800" dirty="0">
                <a:solidFill>
                  <a:schemeClr val="tx1">
                    <a:lumMod val="50000"/>
                  </a:schemeClr>
                </a:solidFill>
              </a:rPr>
              <a:t>Converge on a general design method for PFs and provide material for common </a:t>
            </a: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memo</a:t>
            </a:r>
          </a:p>
          <a:p>
            <a:pPr lvl="1">
              <a:spcBef>
                <a:spcPts val="600"/>
              </a:spcBef>
            </a:pPr>
            <a:r>
              <a:rPr lang="en-GB" sz="1800" dirty="0" smtClean="0">
                <a:solidFill>
                  <a:schemeClr val="tx1">
                    <a:lumMod val="50000"/>
                  </a:schemeClr>
                </a:solidFill>
              </a:rPr>
              <a:t>Apply </a:t>
            </a:r>
            <a:r>
              <a:rPr lang="en-GB" sz="1800" dirty="0">
                <a:solidFill>
                  <a:schemeClr val="tx1">
                    <a:lumMod val="50000"/>
                  </a:schemeClr>
                </a:solidFill>
              </a:rPr>
              <a:t>the methodology to 2018 PF system design </a:t>
            </a:r>
            <a:endParaRPr lang="fr-FR" sz="18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FR" b="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163900" y="933172"/>
            <a:ext cx="10565835" cy="378270"/>
          </a:xfrm>
        </p:spPr>
        <p:txBody>
          <a:bodyPr/>
          <a:lstStyle/>
          <a:p>
            <a:r>
              <a:rPr lang="fr-FR" u="sng" dirty="0" err="1" smtClean="0">
                <a:solidFill>
                  <a:schemeClr val="tx1">
                    <a:lumMod val="50000"/>
                  </a:schemeClr>
                </a:solidFill>
              </a:rPr>
              <a:t>Task</a:t>
            </a:r>
            <a:r>
              <a:rPr lang="fr-FR" u="sng" dirty="0" smtClean="0">
                <a:solidFill>
                  <a:schemeClr val="tx1">
                    <a:lumMod val="50000"/>
                  </a:schemeClr>
                </a:solidFill>
              </a:rPr>
              <a:t> content</a:t>
            </a:r>
            <a:endParaRPr lang="fr-FR" u="sng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2682" y="1945341"/>
            <a:ext cx="10901083" cy="1425388"/>
          </a:xfrm>
          <a:prstGeom prst="rect">
            <a:avLst/>
          </a:prstGeom>
          <a:noFill/>
          <a:ln w="38100">
            <a:solidFill>
              <a:srgbClr val="71B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rme libre 8"/>
          <p:cNvSpPr/>
          <p:nvPr/>
        </p:nvSpPr>
        <p:spPr>
          <a:xfrm>
            <a:off x="486878" y="3164541"/>
            <a:ext cx="606816" cy="1075765"/>
          </a:xfrm>
          <a:custGeom>
            <a:avLst/>
            <a:gdLst>
              <a:gd name="connsiteX0" fmla="*/ 346840 w 606816"/>
              <a:gd name="connsiteY0" fmla="*/ 0 h 1075765"/>
              <a:gd name="connsiteX1" fmla="*/ 6181 w 606816"/>
              <a:gd name="connsiteY1" fmla="*/ 654424 h 1075765"/>
              <a:gd name="connsiteX2" fmla="*/ 606816 w 606816"/>
              <a:gd name="connsiteY2" fmla="*/ 1075765 h 107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816" h="1075765">
                <a:moveTo>
                  <a:pt x="346840" y="0"/>
                </a:moveTo>
                <a:cubicBezTo>
                  <a:pt x="154846" y="237565"/>
                  <a:pt x="-37148" y="475130"/>
                  <a:pt x="6181" y="654424"/>
                </a:cubicBezTo>
                <a:cubicBezTo>
                  <a:pt x="49510" y="833718"/>
                  <a:pt x="328163" y="954741"/>
                  <a:pt x="606816" y="1075765"/>
                </a:cubicBezTo>
              </a:path>
            </a:pathLst>
          </a:custGeom>
          <a:noFill/>
          <a:ln w="38100">
            <a:solidFill>
              <a:srgbClr val="71BF44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9226" y="4163362"/>
            <a:ext cx="9648795" cy="1077218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GB" sz="1800" dirty="0" smtClean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out-of-date 2015 PF design </a:t>
            </a:r>
            <a:r>
              <a:rPr lang="en-GB" sz="1800" dirty="0" smtClean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Wingdings"/>
              </a:rPr>
              <a:t></a:t>
            </a:r>
            <a:r>
              <a:rPr lang="en-GB" sz="1800" dirty="0" smtClean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this scope was not applied on DEMO 2015 but on DEMO 2018</a:t>
            </a:r>
          </a:p>
          <a:p>
            <a:pPr marL="924367" lvl="1" indent="-285750">
              <a:spcBef>
                <a:spcPts val="600"/>
              </a:spcBef>
              <a:buFontTx/>
              <a:buChar char="-"/>
            </a:pPr>
            <a:r>
              <a:rPr lang="en-GB" sz="1800" dirty="0" smtClean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Optimization study on aspect ratio</a:t>
            </a:r>
          </a:p>
          <a:p>
            <a:pPr marL="924367" lvl="1" indent="-285750">
              <a:spcBef>
                <a:spcPts val="600"/>
              </a:spcBef>
              <a:buFontTx/>
              <a:buChar char="-"/>
            </a:pPr>
            <a:r>
              <a:rPr lang="en-GB" sz="1800" dirty="0" smtClean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Parametric study on jacket stress criterion</a:t>
            </a:r>
          </a:p>
        </p:txBody>
      </p:sp>
    </p:spTree>
    <p:extLst>
      <p:ext uri="{BB962C8B-B14F-4D97-AF65-F5344CB8AC3E}">
        <p14:creationId xmlns:p14="http://schemas.microsoft.com/office/powerpoint/2010/main" val="201971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tx1">
                    <a:lumMod val="50000"/>
                  </a:schemeClr>
                </a:solidFill>
              </a:rPr>
              <a:t>Methodologic</a:t>
            </a:r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50000"/>
                  </a:schemeClr>
                </a:solidFill>
              </a:rPr>
              <a:t>considerations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3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163900" y="933172"/>
            <a:ext cx="11490218" cy="728110"/>
          </a:xfrm>
        </p:spPr>
        <p:txBody>
          <a:bodyPr/>
          <a:lstStyle/>
          <a:p>
            <a:r>
              <a:rPr lang="fr-FR" u="sng" dirty="0" smtClean="0">
                <a:solidFill>
                  <a:schemeClr val="tx1">
                    <a:lumMod val="50000"/>
                  </a:schemeClr>
                </a:solidFill>
              </a:rPr>
              <a:t>PF design </a:t>
            </a:r>
            <a:r>
              <a:rPr lang="fr-FR" u="sng" dirty="0" err="1" smtClean="0">
                <a:solidFill>
                  <a:schemeClr val="tx1">
                    <a:lumMod val="50000"/>
                  </a:schemeClr>
                </a:solidFill>
              </a:rPr>
              <a:t>method</a:t>
            </a:r>
            <a:endParaRPr lang="fr-FR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fr-FR" sz="1600" b="0" dirty="0" smtClean="0">
                <a:solidFill>
                  <a:schemeClr val="tx1">
                    <a:lumMod val="50000"/>
                  </a:schemeClr>
                </a:solidFill>
              </a:rPr>
              <a:t>No ITER analogies </a:t>
            </a:r>
            <a:r>
              <a:rPr lang="fr-FR" sz="1600" b="0" dirty="0" err="1" smtClean="0">
                <a:solidFill>
                  <a:schemeClr val="tx1">
                    <a:lumMod val="50000"/>
                  </a:schemeClr>
                </a:solidFill>
              </a:rPr>
              <a:t>were</a:t>
            </a:r>
            <a:r>
              <a:rPr lang="fr-FR" sz="160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600" b="0" dirty="0" err="1" smtClean="0">
                <a:solidFill>
                  <a:schemeClr val="tx1">
                    <a:lumMod val="50000"/>
                  </a:schemeClr>
                </a:solidFill>
              </a:rPr>
              <a:t>considered</a:t>
            </a:r>
            <a:r>
              <a:rPr lang="fr-FR" sz="1600" b="0" dirty="0" smtClean="0">
                <a:solidFill>
                  <a:schemeClr val="tx1">
                    <a:lumMod val="50000"/>
                  </a:schemeClr>
                </a:solidFill>
              </a:rPr>
              <a:t> (as for DEMO 2015) </a:t>
            </a:r>
            <a:r>
              <a:rPr lang="fr-FR" sz="1600" b="0" dirty="0" err="1" smtClean="0">
                <a:solidFill>
                  <a:schemeClr val="tx1">
                    <a:lumMod val="50000"/>
                  </a:schemeClr>
                </a:solidFill>
              </a:rPr>
              <a:t>therefore</a:t>
            </a:r>
            <a:r>
              <a:rPr lang="fr-FR" sz="1600" b="0" dirty="0" smtClean="0">
                <a:solidFill>
                  <a:schemeClr val="tx1">
                    <a:lumMod val="50000"/>
                  </a:schemeClr>
                </a:solidFill>
              </a:rPr>
              <a:t> the plasma scenario pattern </a:t>
            </a:r>
            <a:r>
              <a:rPr lang="fr-FR" sz="1600" b="0" dirty="0" err="1" smtClean="0">
                <a:solidFill>
                  <a:schemeClr val="tx1">
                    <a:lumMod val="50000"/>
                  </a:schemeClr>
                </a:solidFill>
              </a:rPr>
              <a:t>was</a:t>
            </a:r>
            <a:r>
              <a:rPr lang="fr-FR" sz="160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600" b="0" dirty="0" err="1" smtClean="0">
                <a:solidFill>
                  <a:schemeClr val="tx1">
                    <a:lumMod val="50000"/>
                  </a:schemeClr>
                </a:solidFill>
              </a:rPr>
              <a:t>directly</a:t>
            </a:r>
            <a:r>
              <a:rPr lang="fr-FR" sz="160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600" b="0" dirty="0" err="1" smtClean="0">
                <a:solidFill>
                  <a:schemeClr val="tx1">
                    <a:lumMod val="50000"/>
                  </a:schemeClr>
                </a:solidFill>
              </a:rPr>
              <a:t>implemented</a:t>
            </a:r>
            <a:r>
              <a:rPr lang="fr-FR" sz="160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fr-FR" sz="1600" b="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2"/>
          <a:stretch/>
        </p:blipFill>
        <p:spPr bwMode="auto">
          <a:xfrm>
            <a:off x="618221" y="2132856"/>
            <a:ext cx="2354707" cy="266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256" y="2240509"/>
            <a:ext cx="4511141" cy="2282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7741420" y="1826894"/>
            <a:ext cx="17331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u="sng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workflow </a:t>
            </a:r>
            <a:endParaRPr lang="en-US" sz="1600" u="sng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65668" y="4805736"/>
            <a:ext cx="31518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     </a:t>
            </a:r>
            <a:r>
              <a:rPr lang="fr-FR" sz="1600" u="sng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</a:t>
            </a:r>
            <a:r>
              <a:rPr lang="fr-FR" sz="1600" u="sng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------</a:t>
            </a:r>
            <a:endParaRPr lang="en-US" sz="1600" u="sng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392" y="5159339"/>
            <a:ext cx="34048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</a:t>
            </a: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= 1.5 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600" b="1" baseline="-250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= 4.7 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600" b="1" baseline="-250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</a:t>
            </a:r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= 5.5 kV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 smtClean="0">
                <a:solidFill>
                  <a:srgbClr val="FF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600" b="1" baseline="-25000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HOOP</a:t>
            </a:r>
            <a:r>
              <a:rPr lang="en-US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= 667 MPa </a:t>
            </a:r>
          </a:p>
          <a:p>
            <a:r>
              <a:rPr lang="en-US" sz="1600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 </a:t>
            </a:r>
            <a:r>
              <a:rPr lang="en-US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static approach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48260" y="4789476"/>
            <a:ext cx="5184576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lines positions unchanged 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 = both PF sizes vary &lt; 1% across iteration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 pancakes winding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unit length &lt; 1.5 km</a:t>
            </a:r>
            <a:endParaRPr lang="en-US" sz="14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0229" y="1826894"/>
            <a:ext cx="30540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u="sng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  <a:r>
              <a:rPr lang="fr-FR" sz="1600" u="sng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geometry</a:t>
            </a:r>
            <a:r>
              <a:rPr lang="fr-FR" sz="1600" u="sng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scenario</a:t>
            </a:r>
            <a:endParaRPr lang="en-US" sz="1600" u="sng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815" y="2213829"/>
            <a:ext cx="1935474" cy="2250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Connecteur droit 15"/>
          <p:cNvCxnSpPr/>
          <p:nvPr/>
        </p:nvCxnSpPr>
        <p:spPr>
          <a:xfrm>
            <a:off x="2778825" y="5324238"/>
            <a:ext cx="0" cy="8345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909977" y="5206733"/>
            <a:ext cx="3230847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piral </a:t>
            </a:r>
            <a:r>
              <a:rPr lang="en-US" sz="1400" i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volumic</a:t>
            </a:r>
            <a:r>
              <a:rPr lang="en-US" sz="14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ratio constant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strand diameter = 0.73 mm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1400" i="1" baseline="-250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law = PFCI one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i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400" i="1" baseline="-250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</a:t>
            </a:r>
            <a:r>
              <a:rPr lang="en-US" sz="14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considered</a:t>
            </a:r>
          </a:p>
        </p:txBody>
      </p:sp>
    </p:spTree>
    <p:extLst>
      <p:ext uri="{BB962C8B-B14F-4D97-AF65-F5344CB8AC3E}">
        <p14:creationId xmlns:p14="http://schemas.microsoft.com/office/powerpoint/2010/main" val="360666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PF design (</a:t>
            </a:r>
            <a:r>
              <a:rPr lang="fr-FR" dirty="0" err="1" smtClean="0">
                <a:solidFill>
                  <a:schemeClr val="tx1">
                    <a:lumMod val="50000"/>
                  </a:schemeClr>
                </a:solidFill>
              </a:rPr>
              <a:t>static</a:t>
            </a:r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 option)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4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77" y="837288"/>
            <a:ext cx="8928992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b="1" u="sng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fr-FR" sz="1600" b="1" u="sng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loop</a:t>
            </a:r>
            <a:r>
              <a:rPr lang="fr-FR" sz="1600" b="1" u="sng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aspect ratio as close as possible to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= 1) </a:t>
            </a:r>
            <a:endParaRPr lang="fr-FR" sz="16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601106"/>
              </p:ext>
            </p:extLst>
          </p:nvPr>
        </p:nvGraphicFramePr>
        <p:xfrm>
          <a:off x="1884559" y="1366461"/>
          <a:ext cx="7488829" cy="4361396"/>
        </p:xfrm>
        <a:graphic>
          <a:graphicData uri="http://schemas.openxmlformats.org/drawingml/2006/table">
            <a:tbl>
              <a:tblPr firstRow="1" bandRow="1" bandCol="1">
                <a:tableStyleId>{72833802-FEF1-4C79-8D5D-14CF1EAF98D9}</a:tableStyleId>
              </a:tblPr>
              <a:tblGrid>
                <a:gridCol w="2744857"/>
                <a:gridCol w="790662"/>
                <a:gridCol w="790662"/>
                <a:gridCol w="790662"/>
                <a:gridCol w="790662"/>
                <a:gridCol w="790662"/>
                <a:gridCol w="790662"/>
              </a:tblGrid>
              <a:tr h="28391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PF1</a:t>
                      </a:r>
                      <a:endParaRPr lang="fr-FR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PF2</a:t>
                      </a:r>
                      <a:endParaRPr lang="fr-FR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PF3</a:t>
                      </a:r>
                      <a:endParaRPr lang="fr-FR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PF4</a:t>
                      </a:r>
                      <a:endParaRPr lang="fr-FR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PF5</a:t>
                      </a:r>
                      <a:endParaRPr lang="fr-FR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PF6</a:t>
                      </a:r>
                      <a:endParaRPr lang="fr-FR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FFFF"/>
                    </a:solidFill>
                  </a:tcPr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field (T)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6.536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4.679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5.050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4.980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5.010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6.556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current (kA)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51.02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52.59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50.42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50.13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51.61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6345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SC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strands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4966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377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5344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3757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Cu strands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665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1340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970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Spiral outer diameter (mm)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13.6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15.43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13.7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5828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Jacket thickness (mm)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3.56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6.79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2.83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6.09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3757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hotspot (K)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247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591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pancakes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turns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 vertical dimension (m)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1.223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0.624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1.186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1.815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1.154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1.958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 radial dimension (m)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1.189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0.343</a:t>
                      </a:r>
                      <a:endParaRPr lang="fr-FR" sz="18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0.244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0.262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0.371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1.157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0774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 time (s)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24.1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44.5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(H)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1.710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0.940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2.624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4.885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2.475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4.789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Pancake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hydraulic length </a:t>
                      </a: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612.9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691.0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661.3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661.7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682.9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739.0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SC amount (t)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192.0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387.5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105797" y="5805264"/>
            <a:ext cx="10377991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1" indent="-271463" algn="just">
              <a:lnSpc>
                <a:spcPts val="2500"/>
              </a:lnSpc>
              <a:spcBef>
                <a:spcPts val="0"/>
              </a:spcBef>
              <a:buFont typeface="Wingdings"/>
              <a:buChar char="è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PF1 &amp; PF6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SC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excess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(high B</a:t>
            </a:r>
            <a:r>
              <a:rPr lang="fr-FR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copper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excess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sz="16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hotspot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271463" lvl="1" indent="-271463" algn="just">
              <a:lnSpc>
                <a:spcPts val="2500"/>
              </a:lnSpc>
              <a:spcBef>
                <a:spcPts val="0"/>
              </a:spcBef>
              <a:buFont typeface="Wingdings"/>
              <a:buChar char="è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PF2 ~ 5 aspect ratio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drastical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change (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constrain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 unit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2 x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hydraulic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5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5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03" y="1877377"/>
            <a:ext cx="3858451" cy="241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907458" y="1644015"/>
            <a:ext cx="3230096" cy="41293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400" b="1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constant PF1 area &amp; </a:t>
            </a:r>
            <a:r>
              <a:rPr lang="fr-FR" sz="1400" b="1" i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fr-FR" sz="1400" b="1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7656" y="4362796"/>
            <a:ext cx="3385676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1" indent="-271463" algn="just">
              <a:lnSpc>
                <a:spcPts val="2500"/>
              </a:lnSpc>
              <a:spcBef>
                <a:spcPts val="0"/>
              </a:spcBef>
              <a:buFont typeface="Wingdings"/>
              <a:buChar char="è"/>
            </a:pPr>
            <a:r>
              <a:rPr lang="fr-FR" sz="14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 ratio R/Z </a:t>
            </a:r>
            <a:r>
              <a:rPr lang="fr-FR" sz="1400" i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4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i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</a:t>
            </a:r>
            <a:endParaRPr lang="fr-FR" sz="1400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648189"/>
              </p:ext>
            </p:extLst>
          </p:nvPr>
        </p:nvGraphicFramePr>
        <p:xfrm>
          <a:off x="4558335" y="1321285"/>
          <a:ext cx="6988206" cy="4358463"/>
        </p:xfrm>
        <a:graphic>
          <a:graphicData uri="http://schemas.openxmlformats.org/drawingml/2006/table">
            <a:tbl>
              <a:tblPr firstRow="1" bandRow="1" bandCol="1">
                <a:tableStyleId>{72833802-FEF1-4C79-8D5D-14CF1EAF98D9}</a:tableStyleId>
              </a:tblPr>
              <a:tblGrid>
                <a:gridCol w="2738935"/>
                <a:gridCol w="894385"/>
                <a:gridCol w="1313987"/>
                <a:gridCol w="726912"/>
                <a:gridCol w="1313987"/>
              </a:tblGrid>
              <a:tr h="26103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PF1</a:t>
                      </a:r>
                      <a:endParaRPr lang="fr-FR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PF1 OPTIM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PF6</a:t>
                      </a:r>
                      <a:endParaRPr lang="fr-FR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PF6 OPTIM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26103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field (T)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6.536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6.362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6.556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6.117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26103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current (kA)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51.02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51.66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50.48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50.06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26103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SC strands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4966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2747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5344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1496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307137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Cu strands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</a:t>
                      </a:r>
                      <a:endParaRPr lang="fr-FR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325878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Spiral outer diameter (mm)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</a:t>
                      </a:r>
                      <a:endParaRPr lang="fr-FR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15.8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</a:t>
                      </a:r>
                      <a:endParaRPr lang="fr-FR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26103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Jacket thickness (mm)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3.56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4.62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3.18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26103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hotspot (K)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26103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pancakes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26103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turns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26103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 vertical dimension (m)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1.223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1.798</a:t>
                      </a:r>
                      <a:endParaRPr lang="fr-FR" sz="18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1.958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3.067</a:t>
                      </a:r>
                      <a:endParaRPr lang="fr-FR" sz="18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26103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 radial dimension (m)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1.189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0.544</a:t>
                      </a:r>
                      <a:endParaRPr lang="fr-FR" sz="18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1.157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0.395</a:t>
                      </a:r>
                      <a:endParaRPr lang="fr-FR" sz="18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26103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 time (s)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15.7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42.3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26103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(H)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1.710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1.674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4.789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4.648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33198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Pancake hydraulic length (m)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612.9</a:t>
                      </a:r>
                      <a:endParaRPr lang="fr-FR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339.1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739.0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350.6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  <a:tr h="26103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SC amount (t)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192.0</a:t>
                      </a:r>
                      <a:endParaRPr lang="fr-FR" sz="18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104.5</a:t>
                      </a:r>
                      <a:endParaRPr lang="fr-FR" sz="18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387.5</a:t>
                      </a:r>
                      <a:endParaRPr lang="fr-FR" sz="18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110.3</a:t>
                      </a:r>
                      <a:endParaRPr lang="fr-FR" sz="1800" b="1" dirty="0"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650718" y="5851417"/>
            <a:ext cx="7381441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1" indent="-271463" algn="just">
              <a:lnSpc>
                <a:spcPts val="2500"/>
              </a:lnSpc>
              <a:spcBef>
                <a:spcPts val="0"/>
              </a:spcBef>
              <a:buFont typeface="Wingdings"/>
              <a:buChar char="è"/>
            </a:pP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a factor of ~2 and ~4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respectively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PF1 and PF6</a:t>
            </a:r>
          </a:p>
          <a:p>
            <a:pPr marL="271463" lvl="1" indent="-271463" algn="just">
              <a:lnSpc>
                <a:spcPts val="2500"/>
              </a:lnSpc>
              <a:spcBef>
                <a:spcPts val="0"/>
              </a:spcBef>
              <a:buFont typeface="Wingdings"/>
              <a:buChar char="è"/>
            </a:pP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 ratio R/Z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close to 0.3 </a:t>
            </a:r>
            <a:endParaRPr lang="fr-FR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1129553" y="3451427"/>
            <a:ext cx="521165" cy="84268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re 3"/>
          <p:cNvSpPr>
            <a:spLocks noGrp="1"/>
          </p:cNvSpPr>
          <p:nvPr>
            <p:ph type="title"/>
          </p:nvPr>
        </p:nvSpPr>
        <p:spPr>
          <a:xfrm>
            <a:off x="1476588" y="196179"/>
            <a:ext cx="5860499" cy="379192"/>
          </a:xfrm>
        </p:spPr>
        <p:txBody>
          <a:bodyPr/>
          <a:lstStyle/>
          <a:p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PF design (</a:t>
            </a:r>
            <a:r>
              <a:rPr lang="fr-FR" dirty="0" err="1" smtClean="0">
                <a:solidFill>
                  <a:schemeClr val="tx1">
                    <a:lumMod val="50000"/>
                  </a:schemeClr>
                </a:solidFill>
              </a:rPr>
              <a:t>static</a:t>
            </a:r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 option)</a:t>
            </a:r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74261"/>
            <a:ext cx="8928992" cy="37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second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loop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SC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aspect ratio  </a:t>
            </a:r>
            <a:endParaRPr lang="fr-FR" sz="16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lèche vers le bas 17"/>
          <p:cNvSpPr/>
          <p:nvPr/>
        </p:nvSpPr>
        <p:spPr>
          <a:xfrm>
            <a:off x="2007507" y="1321285"/>
            <a:ext cx="262987" cy="322730"/>
          </a:xfrm>
          <a:prstGeom prst="downArrow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èche vers le bas 18"/>
          <p:cNvSpPr/>
          <p:nvPr/>
        </p:nvSpPr>
        <p:spPr>
          <a:xfrm rot="16200000">
            <a:off x="4167426" y="3290061"/>
            <a:ext cx="262987" cy="322730"/>
          </a:xfrm>
          <a:prstGeom prst="downArrow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PF design (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static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 option)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6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483" y="939261"/>
            <a:ext cx="8928992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b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</a:t>
            </a:r>
            <a:r>
              <a:rPr lang="fr-FR" sz="16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compliance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checked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600" b="1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359" y="1495581"/>
            <a:ext cx="3938226" cy="429184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540972" y="6012340"/>
            <a:ext cx="12698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 reference</a:t>
            </a:r>
            <a:endParaRPr lang="en-US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5654" y="5571467"/>
            <a:ext cx="10390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u="sng" dirty="0" smtClean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 design</a:t>
            </a:r>
            <a:endParaRPr lang="en-US" sz="1400" b="1" u="sng" dirty="0">
              <a:solidFill>
                <a:srgbClr val="00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6575" y="6032085"/>
            <a:ext cx="12987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 optimized</a:t>
            </a:r>
            <a:endParaRPr lang="en-US" sz="1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22439" y="2700553"/>
            <a:ext cx="13991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B800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external contour</a:t>
            </a:r>
            <a:endParaRPr lang="en-US" sz="1400" dirty="0">
              <a:solidFill>
                <a:srgbClr val="B800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3524721" y="5446968"/>
            <a:ext cx="739856" cy="278388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4638914" y="5291757"/>
            <a:ext cx="379869" cy="688754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4154687" y="5664399"/>
            <a:ext cx="183568" cy="31611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981903" y="1596278"/>
            <a:ext cx="11596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PF1 </a:t>
            </a:r>
            <a:r>
              <a:rPr lang="en-US" sz="14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space for clamps</a:t>
            </a:r>
            <a:endParaRPr lang="en-US" sz="1400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62799" y="4683678"/>
            <a:ext cx="116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PF6 </a:t>
            </a:r>
            <a:r>
              <a:rPr lang="en-US" sz="14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clash with TF</a:t>
            </a:r>
            <a:endParaRPr lang="en-US" sz="1400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66472" y="2935741"/>
            <a:ext cx="1664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PF4</a:t>
            </a:r>
            <a:r>
              <a:rPr lang="en-US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clash with port</a:t>
            </a:r>
            <a:endParaRPr lang="en-US" sz="1400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 flipV="1">
            <a:off x="4638914" y="4417986"/>
            <a:ext cx="797301" cy="245947"/>
          </a:xfrm>
          <a:prstGeom prst="straightConnector1">
            <a:avLst/>
          </a:prstGeom>
          <a:ln w="254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4361659" y="1792987"/>
            <a:ext cx="648071" cy="602487"/>
          </a:xfrm>
          <a:prstGeom prst="straightConnector1">
            <a:avLst/>
          </a:prstGeom>
          <a:ln w="254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4082680" y="3197351"/>
            <a:ext cx="746168" cy="484893"/>
          </a:xfrm>
          <a:prstGeom prst="straightConnector1">
            <a:avLst/>
          </a:prstGeom>
          <a:ln w="254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1903300" y="3053335"/>
            <a:ext cx="261906" cy="162436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174218" y="5191762"/>
            <a:ext cx="5839844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1" indent="-271463" algn="just">
              <a:spcBef>
                <a:spcPts val="0"/>
              </a:spcBef>
              <a:buFont typeface="Wingdings"/>
              <a:buChar char="è"/>
            </a:pP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to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discussed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PF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design for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mechanical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feasibility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1463" lvl="1" indent="-271463" algn="just">
              <a:spcBef>
                <a:spcPts val="600"/>
              </a:spcBef>
              <a:buFont typeface="Wingdings"/>
              <a:buChar char="è"/>
            </a:pP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Discussions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plasma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equlibrium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experts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sugdested</a:t>
            </a:r>
            <a:endParaRPr lang="fr-FR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597"/>
          <p:cNvSpPr txBox="1">
            <a:spLocks noChangeArrowheads="1"/>
          </p:cNvSpPr>
          <p:nvPr/>
        </p:nvSpPr>
        <p:spPr bwMode="auto">
          <a:xfrm>
            <a:off x="6462441" y="1893584"/>
            <a:ext cx="5263399" cy="214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7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100"/>
              </a:spcBef>
              <a:buNone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- PF1 &amp; PF6 (+PF4) should be moved</a:t>
            </a:r>
          </a:p>
          <a:p>
            <a:pPr marL="447675" indent="-447675">
              <a:spcBef>
                <a:spcPts val="0"/>
              </a:spcBef>
              <a:buNone/>
            </a:pPr>
            <a:r>
              <a:rPr lang="en-US" sz="16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 consequence on plasma equilibrium ? </a:t>
            </a:r>
          </a:p>
          <a:p>
            <a:pPr marL="92075" indent="-92075">
              <a:spcBef>
                <a:spcPts val="1200"/>
              </a:spcBef>
              <a:buNone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- PF1 &amp; and PF6 further optimization can be considered (switch to Nb</a:t>
            </a:r>
            <a:r>
              <a:rPr lang="en-US" sz="1600" baseline="-250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3</a:t>
            </a: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Sn / </a:t>
            </a:r>
            <a:r>
              <a:rPr lang="en-US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subcool</a:t>
            </a: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>
              <a:spcBef>
                <a:spcPts val="100"/>
              </a:spcBef>
              <a:buNone/>
            </a:pPr>
            <a:r>
              <a:rPr lang="en-US" sz="1600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16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 cost impact ? </a:t>
            </a:r>
            <a:endParaRPr lang="en-US" sz="16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indent="-92075">
              <a:spcBef>
                <a:spcPts val="1200"/>
              </a:spcBef>
              <a:buNone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- Positive point: PF2~5 can be moved closer to plasma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>
              <a:spcBef>
                <a:spcPts val="100"/>
              </a:spcBef>
              <a:buNone/>
            </a:pPr>
            <a:r>
              <a:rPr lang="en-US" sz="1600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 </a:t>
            </a:r>
            <a:r>
              <a:rPr lang="en-US" sz="16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enhanced plasma control ? </a:t>
            </a:r>
            <a:endParaRPr lang="en-US" sz="16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1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PF design </a:t>
            </a:r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(fatigue option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)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7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5917" y="939261"/>
            <a:ext cx="11680929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b="1" u="sng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 </a:t>
            </a:r>
            <a:r>
              <a:rPr lang="fr-FR" sz="1600" b="1" u="sng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SPC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fatigue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limiting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factor,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exploration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conducted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direction. 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669971"/>
              </p:ext>
            </p:extLst>
          </p:nvPr>
        </p:nvGraphicFramePr>
        <p:xfrm>
          <a:off x="751958" y="2168025"/>
          <a:ext cx="7225870" cy="4367015"/>
        </p:xfrm>
        <a:graphic>
          <a:graphicData uri="http://schemas.openxmlformats.org/drawingml/2006/table">
            <a:tbl>
              <a:tblPr firstRow="1" bandRow="1" bandCol="1">
                <a:tableStyleId>{72833802-FEF1-4C79-8D5D-14CF1EAF98D9}</a:tableStyleId>
              </a:tblPr>
              <a:tblGrid>
                <a:gridCol w="2481898"/>
                <a:gridCol w="790662"/>
                <a:gridCol w="790662"/>
                <a:gridCol w="790662"/>
                <a:gridCol w="790662"/>
                <a:gridCol w="790662"/>
                <a:gridCol w="790662"/>
              </a:tblGrid>
              <a:tr h="28391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PF1</a:t>
                      </a:r>
                      <a:endParaRPr lang="fr-FR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PF2</a:t>
                      </a:r>
                      <a:endParaRPr lang="fr-FR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PF3</a:t>
                      </a:r>
                      <a:endParaRPr lang="fr-FR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PF4</a:t>
                      </a:r>
                      <a:endParaRPr lang="fr-FR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PF5</a:t>
                      </a:r>
                      <a:endParaRPr lang="fr-FR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PF6</a:t>
                      </a:r>
                      <a:endParaRPr lang="fr-FR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field (T)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6.137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3.720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4.600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4.463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3.793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5.388</a:t>
                      </a:r>
                    </a:p>
                  </a:txBody>
                  <a:tcPr marL="0" marR="0" marT="0" marB="0" anchor="ctr"/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current (kA)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51.66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52.59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50.42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50.13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51.61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50.06</a:t>
                      </a:r>
                    </a:p>
                  </a:txBody>
                  <a:tcPr marL="0" marR="0" marT="0" marB="0" anchor="ctr"/>
                </a:tc>
              </a:tr>
              <a:tr h="26345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SC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strands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561</a:t>
                      </a:r>
                    </a:p>
                  </a:txBody>
                  <a:tcPr marL="0" marR="0" marT="0" marB="0" anchor="ctr"/>
                </a:tc>
              </a:tr>
              <a:tr h="243757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Cu strands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1140</a:t>
                      </a:r>
                    </a:p>
                  </a:txBody>
                  <a:tcPr marL="0" marR="0" marT="0" marB="0" anchor="ctr"/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Spiral outer diameter (mm)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15.8</a:t>
                      </a:r>
                    </a:p>
                  </a:txBody>
                  <a:tcPr marL="0" marR="0" marT="0" marB="0" anchor="ctr"/>
                </a:tc>
              </a:tr>
              <a:tr h="245828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Jacket thickness (mm)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14.10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9.20</a:t>
                      </a:r>
                    </a:p>
                  </a:txBody>
                  <a:tcPr marL="0" marR="0" marT="0" marB="0" anchor="ctr"/>
                </a:tc>
              </a:tr>
              <a:tr h="243757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hotspot (K)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248</a:t>
                      </a:r>
                    </a:p>
                  </a:txBody>
                  <a:tcPr marL="0" marR="0" marT="0" marB="0" anchor="ctr"/>
                </a:tc>
              </a:tr>
              <a:tr h="23591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pancakes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turns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 vertical dimension (m)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1.930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1.307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2.070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1.461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3.486</a:t>
                      </a:r>
                    </a:p>
                  </a:txBody>
                  <a:tcPr marL="0" marR="0" marT="0" marB="0" anchor="ctr"/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 radial dimension (m)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0.270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0.451</a:t>
                      </a:r>
                    </a:p>
                  </a:txBody>
                  <a:tcPr marL="0" marR="0" marT="0" marB="0" anchor="ctr"/>
                </a:tc>
              </a:tr>
              <a:tr h="20774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 time (s)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40.0</a:t>
                      </a:r>
                    </a:p>
                  </a:txBody>
                  <a:tcPr marL="0" marR="0" marT="0" marB="0" anchor="ctr"/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(H)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1.630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2.560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4.722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2.308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4.398</a:t>
                      </a:r>
                    </a:p>
                  </a:txBody>
                  <a:tcPr marL="0" marR="0" marT="0" marB="0" anchor="ctr"/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Pancake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hydraulic length </a:t>
                      </a: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(m)</a:t>
                      </a:r>
                      <a:endParaRPr lang="fr-FR" sz="18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693.8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661.8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662.4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685.4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352.0</a:t>
                      </a:r>
                    </a:p>
                  </a:txBody>
                  <a:tcPr marL="0" marR="0" marT="0" marB="0" anchor="ctr"/>
                </a:tc>
              </a:tr>
              <a:tr h="3026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SC amount (t)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57925" rtl="0" eaLnBrk="1" fontAlgn="b" latinLnBrk="0" hangingPunct="1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41.5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95917" y="1352195"/>
            <a:ext cx="11680929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change in the design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stress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chosen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 value close to the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hoop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stress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SPC report (</a:t>
            </a:r>
            <a:r>
              <a:rPr lang="fr-FR" sz="1600" dirty="0">
                <a:solidFill>
                  <a:srgbClr val="FF00FF"/>
                </a:solidFill>
                <a:hlinkClick r:id="rId2"/>
              </a:rPr>
              <a:t>EFDA_D_2MVZQV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 </a:t>
            </a:r>
            <a:r>
              <a:rPr lang="fr-FR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300 MPa </a:t>
            </a:r>
            <a:r>
              <a:rPr lang="fr-FR" sz="1600" b="1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upper</a:t>
            </a:r>
            <a:r>
              <a:rPr lang="fr-FR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600" b="1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limit</a:t>
            </a:r>
            <a:r>
              <a:rPr lang="fr-FR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value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was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chosen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for </a:t>
            </a:r>
            <a:r>
              <a:rPr lang="fr-FR" sz="1600" b="1" dirty="0" err="1" smtClean="0">
                <a:solidFill>
                  <a:srgbClr val="FF00FF"/>
                </a:solidFill>
                <a:latin typeface="Symbol" panose="05050102010706020507" pitchFamily="18" charset="2"/>
                <a:cs typeface="Arial" panose="020B0604020202020204" pitchFamily="34" charset="0"/>
                <a:sym typeface="Wingdings"/>
              </a:rPr>
              <a:t>s</a:t>
            </a:r>
            <a:r>
              <a:rPr lang="fr-FR" sz="1600" b="1" baseline="-25000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jacket</a:t>
            </a:r>
            <a:endParaRPr lang="fr-FR" sz="1600" b="1" baseline="-25000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lèche vers le bas 7"/>
          <p:cNvSpPr/>
          <p:nvPr/>
        </p:nvSpPr>
        <p:spPr>
          <a:xfrm rot="16200000">
            <a:off x="279569" y="4116910"/>
            <a:ext cx="262987" cy="322730"/>
          </a:xfrm>
          <a:prstGeom prst="downArrow">
            <a:avLst/>
          </a:prstGeom>
          <a:solidFill>
            <a:srgbClr val="66FF3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55186" y="3032894"/>
            <a:ext cx="352305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1" indent="-271463" algn="just">
              <a:spcBef>
                <a:spcPts val="600"/>
              </a:spcBef>
              <a:buFont typeface="Wingdings"/>
              <a:buChar char="è"/>
            </a:pPr>
            <a:r>
              <a:rPr lang="fr-FR" sz="1600" b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fr-FR" sz="16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B</a:t>
            </a:r>
            <a:r>
              <a:rPr lang="fr-FR" sz="1600" b="1" baseline="-250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</a:p>
          <a:p>
            <a:pPr marL="0" lvl="1" algn="just">
              <a:spcBef>
                <a:spcPts val="600"/>
              </a:spcBef>
            </a:pPr>
            <a:r>
              <a:rPr lang="fr-FR" sz="1600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fr-FR" sz="1600" i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16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WP size </a:t>
            </a:r>
            <a:r>
              <a:rPr lang="fr-FR" sz="1600" i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fr-FR" sz="16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1463" lvl="1" indent="-271463" algn="just">
              <a:spcBef>
                <a:spcPts val="1200"/>
              </a:spcBef>
              <a:buFont typeface="Wingdings"/>
              <a:buChar char="è"/>
            </a:pPr>
            <a:r>
              <a:rPr lang="fr-FR" sz="1600" b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fr-FR" sz="16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1600" b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NbTi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1" algn="just">
              <a:spcBef>
                <a:spcPts val="600"/>
              </a:spcBef>
            </a:pPr>
            <a:r>
              <a:rPr lang="fr-FR" sz="1600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fr-FR" sz="1600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1600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r-FR" sz="1600" i="1" baseline="-250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fr-FR" sz="16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i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fr-FR" sz="1600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600" dirty="0" smtClean="0">
              <a:solidFill>
                <a:schemeClr val="tx1">
                  <a:lumMod val="50000"/>
                </a:schemeClr>
              </a:solidFill>
              <a:latin typeface="Symbol" panose="05050102010706020507" pitchFamily="18" charset="2"/>
              <a:cs typeface="Arial" panose="020B0604020202020204" pitchFamily="34" charset="0"/>
            </a:endParaRPr>
          </a:p>
          <a:p>
            <a:pPr marL="271463" lvl="1" indent="-271463" algn="just">
              <a:spcBef>
                <a:spcPts val="1200"/>
              </a:spcBef>
              <a:buFont typeface="Wingdings"/>
              <a:buChar char="è"/>
            </a:pPr>
            <a:r>
              <a:rPr lang="fr-FR" sz="1600" b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fr-FR" sz="16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SS 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jacket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endParaRPr lang="fr-FR" sz="16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>
              <a:spcBef>
                <a:spcPts val="600"/>
              </a:spcBef>
            </a:pPr>
            <a:r>
              <a:rPr lang="fr-FR" sz="1600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fr-FR" sz="1600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1600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i="1" dirty="0" smtClean="0">
                <a:solidFill>
                  <a:schemeClr val="tx1">
                    <a:lumMod val="50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fr-FR" sz="16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i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fr-FR" sz="16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i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fr-FR" sz="16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1463" lvl="1" indent="-271463" algn="just">
              <a:spcBef>
                <a:spcPts val="1200"/>
              </a:spcBef>
              <a:buFont typeface="Wingdings"/>
              <a:buChar char="è"/>
            </a:pPr>
            <a:r>
              <a:rPr lang="fr-FR" sz="16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fr-FR" sz="1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sz="16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 </a:t>
            </a:r>
            <a:r>
              <a:rPr lang="fr-FR" sz="1600" b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r-FR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>
              <a:spcBef>
                <a:spcPts val="600"/>
              </a:spcBef>
            </a:pPr>
            <a:r>
              <a:rPr lang="fr-FR" sz="1600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r-FR" sz="1600" i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worsen</a:t>
            </a:r>
            <a:r>
              <a:rPr lang="fr-FR" sz="1600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clash issues</a:t>
            </a:r>
            <a:endParaRPr lang="fr-FR" sz="1600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1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Comparative </a:t>
            </a:r>
            <a:r>
              <a:rPr lang="fr-FR" dirty="0" err="1" smtClean="0"/>
              <a:t>considerations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8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762" y="769486"/>
            <a:ext cx="11680929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Bef>
                <a:spcPts val="600"/>
              </a:spcBef>
            </a:pPr>
            <a:r>
              <a:rPr lang="fr-FR" sz="1600" b="1" u="sng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Comparisons</a:t>
            </a:r>
            <a:r>
              <a:rPr lang="fr-FR" sz="1600" b="1" u="sng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impact of stress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quantified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600" b="1" baseline="-25000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151169"/>
              </p:ext>
            </p:extLst>
          </p:nvPr>
        </p:nvGraphicFramePr>
        <p:xfrm>
          <a:off x="326907" y="1138518"/>
          <a:ext cx="6298012" cy="232579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27721"/>
                <a:gridCol w="1527720"/>
                <a:gridCol w="1736631"/>
                <a:gridCol w="889109"/>
                <a:gridCol w="916831"/>
              </a:tblGrid>
              <a:tr h="362883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NbTi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(t)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Coil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Static</a:t>
                      </a: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design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Fatigue design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(%)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(t)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>
                    <a:solidFill>
                      <a:srgbClr val="FFFFCC"/>
                    </a:solidFill>
                  </a:tcPr>
                </a:tc>
              </a:tr>
              <a:tr h="244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PF1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104.47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63.26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-39.4%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-41.21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</a:tr>
              <a:tr h="244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PF2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10.71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-40.2%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-4.31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</a:tr>
              <a:tr h="244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PF3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26.02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19.22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-26.1%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-6.8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</a:tr>
              <a:tr h="244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PF4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34.97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25.07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-28.3%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-9.9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</a:tr>
              <a:tr h="244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PF5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22.86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11.01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-51.8%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-11.85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</a:tr>
              <a:tr h="244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PF6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110.28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41.52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-62.4%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-68.76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</a:tr>
              <a:tr h="244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309.31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166.48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-46.2%</a:t>
                      </a:r>
                      <a:endParaRPr lang="fr-FR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-142.83</a:t>
                      </a:r>
                      <a:endParaRPr lang="fr-FR" sz="1400" b="1" dirty="0">
                        <a:solidFill>
                          <a:srgbClr val="008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956691" y="2078585"/>
            <a:ext cx="47332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143 tons of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NbTi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at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NbTi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worth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~ 20 M€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922019"/>
              </p:ext>
            </p:extLst>
          </p:nvPr>
        </p:nvGraphicFramePr>
        <p:xfrm>
          <a:off x="318194" y="3550024"/>
          <a:ext cx="6235006" cy="233319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15630"/>
                <a:gridCol w="1553850"/>
                <a:gridCol w="1766584"/>
                <a:gridCol w="904861"/>
                <a:gridCol w="794081"/>
              </a:tblGrid>
              <a:tr h="370285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Steel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(t)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Coil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Static</a:t>
                      </a: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design</a:t>
                      </a:r>
                      <a:endParaRPr lang="fr-FR" sz="1400" b="1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Fatigue design</a:t>
                      </a:r>
                      <a:endParaRPr lang="fr-FR" sz="1400" b="1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 (%)</a:t>
                      </a:r>
                      <a:endParaRPr lang="fr-FR" sz="1400" b="1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(t)</a:t>
                      </a:r>
                      <a:endParaRPr lang="fr-FR" sz="1400" b="1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>
                    <a:solidFill>
                      <a:srgbClr val="FFFFCC"/>
                    </a:solidFill>
                  </a:tcPr>
                </a:tc>
              </a:tr>
              <a:tr h="178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PF1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75.5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172.8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129%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97.3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</a:tr>
              <a:tr h="178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PF2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70.0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174.6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149%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104.6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</a:tr>
              <a:tr h="178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PF3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67.2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123.3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84%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56.1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</a:tr>
              <a:tr h="178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PF4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91.1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218.7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140%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127.5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</a:tr>
              <a:tr h="178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PF5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119.7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305.9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156%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186.2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</a:tr>
              <a:tr h="178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PF6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128.1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275.8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115%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147.6</a:t>
                      </a:r>
                      <a:endParaRPr lang="fr-FR" sz="1400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</a:tr>
              <a:tr h="178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FR" sz="140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551.6</a:t>
                      </a:r>
                      <a:endParaRPr lang="fr-FR" sz="1400" b="1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1271.1</a:t>
                      </a:r>
                      <a:endParaRPr lang="fr-FR" sz="1400" b="1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130%</a:t>
                      </a:r>
                      <a:endParaRPr lang="fr-FR" sz="1400" b="1" dirty="0">
                        <a:solidFill>
                          <a:srgbClr val="5F497A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+ 719.4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653" marR="54653" marT="0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028408" y="4050821"/>
            <a:ext cx="4733284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720 tons of extra jacket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steel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1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investigated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check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impact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73" y="5924451"/>
            <a:ext cx="11044439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Bef>
                <a:spcPts val="600"/>
              </a:spcBef>
              <a:buFont typeface="Wingdings" pitchFamily="2" charset="2"/>
              <a:buChar char="è"/>
            </a:pP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The fatigue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approach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considerably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impacts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material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inventory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,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among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other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items (</a:t>
            </a:r>
            <a:r>
              <a:rPr lang="fr-FR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cable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dimensions…)</a:t>
            </a:r>
          </a:p>
          <a:p>
            <a:pPr marL="285750" lvl="1" indent="-285750" algn="just">
              <a:spcBef>
                <a:spcPts val="600"/>
              </a:spcBef>
              <a:buFont typeface="Wingdings" pitchFamily="2" charset="2"/>
              <a:buChar char="è"/>
            </a:pP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 more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detailed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cost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study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could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give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indications on the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resulting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cost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impact…</a:t>
            </a:r>
            <a:r>
              <a:rPr lang="fr-FR" sz="16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possibly</a:t>
            </a:r>
            <a:r>
              <a:rPr lang="fr-FR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positive</a:t>
            </a:r>
            <a:r>
              <a:rPr lang="fr-FR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…</a:t>
            </a:r>
            <a:endParaRPr lang="fr-FR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2401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Considerations</a:t>
            </a:r>
            <a:r>
              <a:rPr lang="fr-FR" dirty="0" smtClean="0"/>
              <a:t> on PF positions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9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163901" y="933172"/>
            <a:ext cx="6577558" cy="1829437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fr-FR" u="sng" dirty="0" smtClean="0">
                <a:solidFill>
                  <a:schemeClr val="tx1">
                    <a:lumMod val="50000"/>
                  </a:schemeClr>
                </a:solidFill>
              </a:rPr>
              <a:t>PF </a:t>
            </a:r>
            <a:r>
              <a:rPr lang="fr-FR" u="sng" dirty="0" err="1" smtClean="0">
                <a:solidFill>
                  <a:schemeClr val="tx1">
                    <a:lumMod val="50000"/>
                  </a:schemeClr>
                </a:solidFill>
              </a:rPr>
              <a:t>repositioning</a:t>
            </a:r>
            <a:endParaRPr lang="fr-FR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It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was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supposed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that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in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reference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configuration distances PF-TF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were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assessed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(CAD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checks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PF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were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relocated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to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make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their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position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allow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compliance.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A factor of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merit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was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checked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: the distance to plasma center (supposingly relevant to plasma control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capacities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: the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closer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 the </a:t>
            </a:r>
            <a:r>
              <a:rPr lang="fr-FR" sz="1550" b="0" dirty="0" err="1" smtClean="0">
                <a:solidFill>
                  <a:schemeClr val="tx1">
                    <a:lumMod val="50000"/>
                  </a:schemeClr>
                </a:solidFill>
              </a:rPr>
              <a:t>better</a:t>
            </a:r>
            <a:r>
              <a:rPr lang="fr-FR" sz="1550" b="0" dirty="0" smtClean="0">
                <a:solidFill>
                  <a:schemeClr val="tx1">
                    <a:lumMod val="50000"/>
                  </a:schemeClr>
                </a:solidFill>
              </a:rPr>
              <a:t>)         </a:t>
            </a:r>
            <a:endParaRPr lang="fr-FR" sz="1550" b="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t="2289" r="2551" b="1693"/>
          <a:stretch/>
        </p:blipFill>
        <p:spPr bwMode="auto">
          <a:xfrm>
            <a:off x="6866965" y="941295"/>
            <a:ext cx="5145741" cy="5531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66987" y="1006896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07535" y="1453481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339890" y="2502381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PF3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49297" y="4169823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PF4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4176" y="5254546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PF5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83194" y="5714723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PF6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507484" y="2998421"/>
            <a:ext cx="13997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Plasma center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398770" y="3407211"/>
            <a:ext cx="135920" cy="13592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271" y="2954831"/>
            <a:ext cx="3588482" cy="337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403390" y="4333763"/>
            <a:ext cx="1805302" cy="307777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  <a:r>
              <a:rPr lang="fr-FR" sz="14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3389" y="4781973"/>
            <a:ext cx="872355" cy="307777"/>
          </a:xfrm>
          <a:prstGeom prst="rect">
            <a:avLst/>
          </a:prstGeom>
          <a:ln w="38100">
            <a:solidFill>
              <a:srgbClr val="66FF33"/>
            </a:solidFill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 initial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03390" y="5254546"/>
            <a:ext cx="1497526" cy="307777"/>
          </a:xfrm>
          <a:prstGeom prst="rect">
            <a:avLst/>
          </a:prstGeom>
          <a:ln w="38100">
            <a:solidFill>
              <a:srgbClr val="FF00FF"/>
            </a:solidFill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 </a:t>
            </a:r>
            <a:r>
              <a:rPr lang="fr-FR" sz="14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re-positioned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necteur droit avec flèche 17"/>
          <p:cNvCxnSpPr>
            <a:stCxn id="22" idx="3"/>
          </p:cNvCxnSpPr>
          <p:nvPr/>
        </p:nvCxnSpPr>
        <p:spPr>
          <a:xfrm flipV="1">
            <a:off x="2208692" y="4333763"/>
            <a:ext cx="1583379" cy="153889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1275744" y="4905338"/>
            <a:ext cx="2892844" cy="184412"/>
          </a:xfrm>
          <a:prstGeom prst="straightConnector1">
            <a:avLst/>
          </a:prstGeom>
          <a:ln w="28575">
            <a:solidFill>
              <a:srgbClr val="66FF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1900916" y="5400043"/>
            <a:ext cx="2581437" cy="468568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4" name="Groupe 4113"/>
          <p:cNvGrpSpPr/>
          <p:nvPr/>
        </p:nvGrpSpPr>
        <p:grpSpPr>
          <a:xfrm>
            <a:off x="4885765" y="3801025"/>
            <a:ext cx="1910223" cy="686627"/>
            <a:chOff x="4885765" y="3801025"/>
            <a:chExt cx="1910223" cy="686627"/>
          </a:xfrm>
        </p:grpSpPr>
        <p:cxnSp>
          <p:nvCxnSpPr>
            <p:cNvPr id="4109" name="Connecteur droit 4108"/>
            <p:cNvCxnSpPr/>
            <p:nvPr/>
          </p:nvCxnSpPr>
          <p:spPr>
            <a:xfrm>
              <a:off x="4885765" y="3962400"/>
              <a:ext cx="878541" cy="1640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4912655" y="3801025"/>
              <a:ext cx="878541" cy="1640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1" name="Connecteur droit 4110"/>
            <p:cNvCxnSpPr/>
            <p:nvPr/>
          </p:nvCxnSpPr>
          <p:spPr>
            <a:xfrm flipV="1">
              <a:off x="5544082" y="3919822"/>
              <a:ext cx="37045" cy="177513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5450812" y="4179875"/>
              <a:ext cx="1345176" cy="307777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fr-FR" sz="1400" dirty="0" smtClean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Distance to TF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15" name="Groupe 4114"/>
          <p:cNvGrpSpPr/>
          <p:nvPr/>
        </p:nvGrpSpPr>
        <p:grpSpPr>
          <a:xfrm>
            <a:off x="8875059" y="3471412"/>
            <a:ext cx="1535472" cy="2162915"/>
            <a:chOff x="8875059" y="3471412"/>
            <a:chExt cx="1535472" cy="2162915"/>
          </a:xfrm>
        </p:grpSpPr>
        <p:cxnSp>
          <p:nvCxnSpPr>
            <p:cNvPr id="51" name="Connecteur droit 50"/>
            <p:cNvCxnSpPr/>
            <p:nvPr/>
          </p:nvCxnSpPr>
          <p:spPr>
            <a:xfrm flipV="1">
              <a:off x="8875059" y="3471412"/>
              <a:ext cx="591671" cy="2162915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9371381" y="4170424"/>
              <a:ext cx="1039150" cy="52322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Distance to plasma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116" name="Arc 4115"/>
          <p:cNvSpPr/>
          <p:nvPr/>
        </p:nvSpPr>
        <p:spPr>
          <a:xfrm>
            <a:off x="8426824" y="5714723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7" name="Forme libre 4116"/>
          <p:cNvSpPr/>
          <p:nvPr/>
        </p:nvSpPr>
        <p:spPr>
          <a:xfrm>
            <a:off x="5522260" y="5280212"/>
            <a:ext cx="2931459" cy="529945"/>
          </a:xfrm>
          <a:custGeom>
            <a:avLst/>
            <a:gdLst>
              <a:gd name="connsiteX0" fmla="*/ 2931459 w 2931459"/>
              <a:gd name="connsiteY0" fmla="*/ 421341 h 529945"/>
              <a:gd name="connsiteX1" fmla="*/ 1353670 w 2931459"/>
              <a:gd name="connsiteY1" fmla="*/ 502023 h 529945"/>
              <a:gd name="connsiteX2" fmla="*/ 0 w 2931459"/>
              <a:gd name="connsiteY2" fmla="*/ 0 h 52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1459" h="529945">
                <a:moveTo>
                  <a:pt x="2931459" y="421341"/>
                </a:moveTo>
                <a:cubicBezTo>
                  <a:pt x="2386853" y="496794"/>
                  <a:pt x="1842247" y="572247"/>
                  <a:pt x="1353670" y="502023"/>
                </a:cubicBezTo>
                <a:cubicBezTo>
                  <a:pt x="865093" y="431799"/>
                  <a:pt x="432546" y="215899"/>
                  <a:pt x="0" y="0"/>
                </a:cubicBezTo>
              </a:path>
            </a:pathLst>
          </a:custGeom>
          <a:noFill/>
          <a:ln w="28575">
            <a:solidFill>
              <a:schemeClr val="bg1">
                <a:lumMod val="65000"/>
              </a:schemeClr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8" name="Rectangle 4117"/>
          <p:cNvSpPr/>
          <p:nvPr/>
        </p:nvSpPr>
        <p:spPr>
          <a:xfrm>
            <a:off x="8462659" y="5089750"/>
            <a:ext cx="1290940" cy="1238498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9-Presentation-PPT-16-9">
  <a:themeElements>
    <a:clrScheme name="CEA Défaut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008BBC"/>
      </a:accent2>
      <a:accent3>
        <a:srgbClr val="D81142"/>
      </a:accent3>
      <a:accent4>
        <a:srgbClr val="FFC000"/>
      </a:accent4>
      <a:accent5>
        <a:srgbClr val="218380"/>
      </a:accent5>
      <a:accent6>
        <a:srgbClr val="8F2D56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emplate PP CEA 16-9.pptx" id="{78E284C9-E62E-4FC8-9A5E-19EE6A13D71E}" vid="{709D2C56-0C01-4A68-A325-4FFD430A3600}"/>
    </a:ext>
  </a:extLst>
</a:theme>
</file>

<file path=ppt/theme/theme2.xml><?xml version="1.0" encoding="utf-8"?>
<a:theme xmlns:a="http://schemas.openxmlformats.org/drawingml/2006/main" name="Template CEA 2019 Clair">
  <a:themeElements>
    <a:clrScheme name="CEA Défaut 2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FFBC42"/>
      </a:accent1>
      <a:accent2>
        <a:srgbClr val="D81159"/>
      </a:accent2>
      <a:accent3>
        <a:srgbClr val="8F2D56"/>
      </a:accent3>
      <a:accent4>
        <a:srgbClr val="689B42"/>
      </a:accent4>
      <a:accent5>
        <a:srgbClr val="218380"/>
      </a:accent5>
      <a:accent6>
        <a:srgbClr val="FFD29F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emplate PP CEA 16-9.pptx" id="{78E284C9-E62E-4FC8-9A5E-19EE6A13D71E}" vid="{5846DFC2-8D7E-4335-8C09-415EDC6C5089}"/>
    </a:ext>
  </a:extLst>
</a:theme>
</file>

<file path=ppt/theme/theme3.xml><?xml version="1.0" encoding="utf-8"?>
<a:theme xmlns:a="http://schemas.openxmlformats.org/drawingml/2006/main" name="Template CEA 2019 Marron">
  <a:themeElements>
    <a:clrScheme name="CEA Bleu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49728C"/>
      </a:accent1>
      <a:accent2>
        <a:srgbClr val="689BA6"/>
      </a:accent2>
      <a:accent3>
        <a:srgbClr val="C2F2F2"/>
      </a:accent3>
      <a:accent4>
        <a:srgbClr val="273D40"/>
      </a:accent4>
      <a:accent5>
        <a:srgbClr val="0084B4"/>
      </a:accent5>
      <a:accent6>
        <a:srgbClr val="93E2FF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emplate PP CEA 16-9.pptx" id="{78E284C9-E62E-4FC8-9A5E-19EE6A13D71E}" vid="{48DB1935-4DB2-49BA-AEDC-D8FE50F2938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2F2A79C4BED747976EC3AD530384C1" ma:contentTypeVersion="0" ma:contentTypeDescription="Crée un document." ma:contentTypeScope="" ma:versionID="9ea4ffbb61354172aceb879db3e265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09A53C-8D88-4760-8267-C28D6D92D7C7}">
  <ds:schemaRefs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07AC35C-3B9B-457D-863A-1C1FD396D7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AADB5F-8552-41F6-8E41-B7291DF52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2019-Presentation-PPT-16-9</Template>
  <TotalTime>1732</TotalTime>
  <Words>1680</Words>
  <Application>Microsoft Office PowerPoint</Application>
  <PresentationFormat>Personnalisé</PresentationFormat>
  <Paragraphs>568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2019-Presentation-PPT-16-9</vt:lpstr>
      <vt:lpstr>Template CEA 2019 Clair</vt:lpstr>
      <vt:lpstr>Template CEA 2019 Marron</vt:lpstr>
      <vt:lpstr>Présentation PowerPoint</vt:lpstr>
      <vt:lpstr>Introduction</vt:lpstr>
      <vt:lpstr>Methodologic considerations</vt:lpstr>
      <vt:lpstr>PF design (static option)</vt:lpstr>
      <vt:lpstr>PF design (static option)</vt:lpstr>
      <vt:lpstr>PF design (static option)</vt:lpstr>
      <vt:lpstr>PF design (fatigue option)</vt:lpstr>
      <vt:lpstr>Comparative considerations</vt:lpstr>
      <vt:lpstr>Considerations on PF positions</vt:lpstr>
      <vt:lpstr>Spatial positions considerations</vt:lpstr>
      <vt:lpstr>Conclusions - perspectives</vt:lpstr>
      <vt:lpstr>Thank you for your attention  Questions ?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ZANI Louis 169512</dc:creator>
  <cp:lastModifiedBy>ZANI Louis 169512</cp:lastModifiedBy>
  <cp:revision>222</cp:revision>
  <cp:lastPrinted>2018-12-05T09:44:31Z</cp:lastPrinted>
  <dcterms:created xsi:type="dcterms:W3CDTF">2020-01-15T15:27:59Z</dcterms:created>
  <dcterms:modified xsi:type="dcterms:W3CDTF">2020-02-11T18:06:09Z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0x010100362F2A79C4BED747976EC3AD530384C1</vt:lpwstr>
  </property>
  <property fmtid="{D5CDD505-2E9C-101B-9397-08002B2CF9AE}" pid="3" name="I2ICODE">
    <vt:lpwstr>WEB</vt:lpwstr>
  </property>
  <property fmtid="{D5CDD505-2E9C-101B-9397-08002B2CF9AE}" pid="4" name="WebApplicationID">
    <vt:lpwstr>3f72b11a-dedf-47a1-b48a-dfd7b45017bd</vt:lpwstr>
  </property>
  <property fmtid="{D5CDD505-2E9C-101B-9397-08002B2CF9AE}" pid="5" name="I2ISITECODE">
    <vt:lpwstr/>
  </property>
</Properties>
</file>