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408" r:id="rId6"/>
    <p:sldId id="404" r:id="rId7"/>
    <p:sldId id="405" r:id="rId8"/>
    <p:sldId id="409" r:id="rId9"/>
    <p:sldId id="377" r:id="rId10"/>
    <p:sldId id="407" r:id="rId11"/>
    <p:sldId id="406" r:id="rId12"/>
    <p:sldId id="410" r:id="rId13"/>
    <p:sldId id="413" r:id="rId14"/>
    <p:sldId id="401" r:id="rId15"/>
    <p:sldId id="424" r:id="rId16"/>
    <p:sldId id="412" r:id="rId17"/>
    <p:sldId id="383" r:id="rId18"/>
    <p:sldId id="425" r:id="rId19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3" autoAdjust="0"/>
    <p:restoredTop sz="77946"/>
  </p:normalViewPr>
  <p:slideViewPr>
    <p:cSldViewPr snapToGrid="0" snapToObjects="1" showGuides="1">
      <p:cViewPr varScale="1">
        <p:scale>
          <a:sx n="86" d="100"/>
          <a:sy n="86" d="100"/>
        </p:scale>
        <p:origin x="1483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12.02.2020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12/02/2020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19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931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76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4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4549654"/>
            <a:ext cx="679837" cy="411480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459938"/>
            <a:ext cx="7812087" cy="468356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8922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81" r:id="rId4"/>
    <p:sldLayoutId id="2147483673" r:id="rId5"/>
    <p:sldLayoutId id="2147483662" r:id="rId6"/>
    <p:sldLayoutId id="2147483674" r:id="rId7"/>
    <p:sldLayoutId id="2147483675" r:id="rId8"/>
    <p:sldLayoutId id="2147483682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326" y="571961"/>
            <a:ext cx="2736850" cy="23383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SPC </a:t>
            </a:r>
            <a:r>
              <a:rPr lang="en-US" sz="3200" dirty="0"/>
              <a:t>CS coil design and analyses</a:t>
            </a:r>
            <a:br>
              <a:rPr lang="en-US" sz="3200" dirty="0"/>
            </a:br>
            <a:r>
              <a:rPr lang="en-US" sz="2400" dirty="0"/>
              <a:t>(</a:t>
            </a:r>
            <a:r>
              <a:rPr lang="en-US" sz="2400" dirty="0" smtClean="0"/>
              <a:t>2.1-T025, 2.3-T007)</a:t>
            </a:r>
            <a:endParaRPr lang="fr-FR" sz="2400" dirty="0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5164" y="2910348"/>
            <a:ext cx="1385635" cy="1187173"/>
          </a:xfrm>
        </p:spPr>
        <p:txBody>
          <a:bodyPr lIns="90000">
            <a:normAutofit/>
          </a:bodyPr>
          <a:lstStyle/>
          <a:p>
            <a:r>
              <a:rPr lang="fr-FR" sz="1400" b="1" dirty="0" smtClean="0"/>
              <a:t>X. Sarasola &amp; R. Wesche</a:t>
            </a:r>
            <a:endParaRPr lang="fr-FR" sz="1200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AE5AA54-9807-4542-B338-330D2FC67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4097521"/>
            <a:ext cx="1532671" cy="1045979"/>
          </a:xfrm>
        </p:spPr>
        <p:txBody>
          <a:bodyPr lIns="90000"/>
          <a:lstStyle/>
          <a:p>
            <a:r>
              <a:rPr lang="fr-FR" b="1" dirty="0" err="1" smtClean="0"/>
              <a:t>February</a:t>
            </a:r>
            <a:r>
              <a:rPr lang="fr-FR" b="1" dirty="0" smtClean="0"/>
              <a:t> 12</a:t>
            </a:r>
            <a:r>
              <a:rPr lang="fr-FR" b="1" baseline="30000" dirty="0" smtClean="0"/>
              <a:t>th</a:t>
            </a:r>
            <a:r>
              <a:rPr lang="fr-FR" b="1" dirty="0" smtClean="0"/>
              <a:t>,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Uniform </a:t>
            </a:r>
            <a:r>
              <a:rPr lang="en-US" dirty="0"/>
              <a:t>current density vs graded designs</a:t>
            </a:r>
            <a:br>
              <a:rPr lang="en-US" dirty="0"/>
            </a:b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SPC CS coil design and analyses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7" y="675182"/>
            <a:ext cx="3652375" cy="42295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400" dirty="0"/>
              <a:t>For </a:t>
            </a:r>
            <a:r>
              <a:rPr lang="en-US" sz="1400" dirty="0" smtClean="0"/>
              <a:t>an allowable</a:t>
            </a:r>
            <a:r>
              <a:rPr lang="en-US" sz="1400" b="1" dirty="0" smtClean="0"/>
              <a:t> </a:t>
            </a:r>
            <a:r>
              <a:rPr lang="el-GR" sz="1400" i="1" dirty="0" smtClean="0"/>
              <a:t>σ</a:t>
            </a:r>
            <a:r>
              <a:rPr lang="en-US" sz="1400" i="1" baseline="-25000" dirty="0" smtClean="0"/>
              <a:t>hoop</a:t>
            </a:r>
            <a:r>
              <a:rPr lang="en-US" sz="1400" i="1" dirty="0" smtClean="0"/>
              <a:t> </a:t>
            </a:r>
            <a:r>
              <a:rPr lang="en-US" sz="1400" dirty="0" smtClean="0"/>
              <a:t>= 300 </a:t>
            </a:r>
            <a:r>
              <a:rPr lang="en-US" sz="1400" dirty="0"/>
              <a:t>MPa and </a:t>
            </a:r>
            <a:r>
              <a:rPr lang="en-US" sz="1400" i="1" dirty="0"/>
              <a:t>R</a:t>
            </a:r>
            <a:r>
              <a:rPr lang="en-US" sz="1400" i="1" baseline="-25000" dirty="0"/>
              <a:t>o</a:t>
            </a:r>
            <a:r>
              <a:rPr lang="en-US" sz="1400" dirty="0"/>
              <a:t> = 2.7 m, the maximum flux </a:t>
            </a:r>
            <a:r>
              <a:rPr lang="en-US" sz="1400" dirty="0" smtClean="0"/>
              <a:t>is </a:t>
            </a:r>
            <a:r>
              <a:rPr lang="en-US" sz="1400" dirty="0"/>
              <a:t>generated </a:t>
            </a:r>
            <a:r>
              <a:rPr lang="en-US" sz="1400" dirty="0" smtClean="0"/>
              <a:t>for </a:t>
            </a:r>
            <a:r>
              <a:rPr lang="en-US" sz="1400" b="1" i="1" dirty="0" err="1" smtClean="0"/>
              <a:t>R</a:t>
            </a:r>
            <a:r>
              <a:rPr lang="en-US" sz="1400" b="1" i="1" baseline="-25000" dirty="0" err="1" smtClean="0"/>
              <a:t>i</a:t>
            </a:r>
            <a:r>
              <a:rPr lang="en-US" sz="1400" b="1" i="1" dirty="0" smtClean="0"/>
              <a:t> </a:t>
            </a:r>
            <a:r>
              <a:rPr lang="en-US" sz="1400" b="1" dirty="0"/>
              <a:t>≈ 1.5 </a:t>
            </a:r>
            <a:r>
              <a:rPr lang="en-US" sz="1400" b="1" dirty="0" smtClean="0"/>
              <a:t>m.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400" dirty="0" smtClean="0"/>
              <a:t>The proposed Uniform </a:t>
            </a:r>
            <a:r>
              <a:rPr lang="en-US" sz="1400" dirty="0"/>
              <a:t>C</a:t>
            </a:r>
            <a:r>
              <a:rPr lang="en-US" sz="1400" dirty="0" smtClean="0"/>
              <a:t>urrent Density (UCD) design is analyzed </a:t>
            </a:r>
            <a:r>
              <a:rPr lang="en-US" sz="1400" dirty="0"/>
              <a:t>in </a:t>
            </a:r>
            <a:r>
              <a:rPr lang="en-US" sz="1400" dirty="0" smtClean="0"/>
              <a:t>ANSYS.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400" dirty="0" smtClean="0"/>
              <a:t>The radial </a:t>
            </a:r>
            <a:r>
              <a:rPr lang="en-US" sz="1400" dirty="0"/>
              <a:t>distribution of the </a:t>
            </a:r>
            <a:r>
              <a:rPr lang="en-US" sz="1400" dirty="0" smtClean="0"/>
              <a:t>B field is </a:t>
            </a:r>
            <a:r>
              <a:rPr lang="en-US" sz="1400" dirty="0"/>
              <a:t>used to propose a more economically sensible superconductor </a:t>
            </a:r>
            <a:r>
              <a:rPr lang="en-US" sz="1400" dirty="0" smtClean="0"/>
              <a:t>(SC) graded design.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400" dirty="0" smtClean="0"/>
              <a:t>The </a:t>
            </a:r>
            <a:r>
              <a:rPr lang="en-GB" sz="1400" dirty="0"/>
              <a:t>stainless steel fraction </a:t>
            </a:r>
            <a:r>
              <a:rPr lang="en-GB" sz="1400" dirty="0" smtClean="0"/>
              <a:t>can be </a:t>
            </a:r>
            <a:r>
              <a:rPr lang="en-GB" sz="1400" dirty="0"/>
              <a:t>adjusted across the </a:t>
            </a:r>
            <a:r>
              <a:rPr lang="en-GB" sz="1400" dirty="0" smtClean="0"/>
              <a:t>winding pack.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200" dirty="0"/>
              <a:t>The radial stress in the insulation </a:t>
            </a:r>
            <a:r>
              <a:rPr lang="en-GB" sz="1200" dirty="0" smtClean="0"/>
              <a:t>shall be </a:t>
            </a:r>
            <a:r>
              <a:rPr lang="en-GB" sz="1200" dirty="0"/>
              <a:t>always </a:t>
            </a:r>
            <a:r>
              <a:rPr lang="en-GB" sz="1200" dirty="0" smtClean="0"/>
              <a:t>compressive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200" dirty="0"/>
              <a:t>The hoop stress is such </a:t>
            </a:r>
            <a:r>
              <a:rPr lang="en-GB" sz="1200" dirty="0" smtClean="0"/>
              <a:t>that fatigue lifetime is guaranteed using </a:t>
            </a:r>
            <a:r>
              <a:rPr lang="en-GB" sz="1200" dirty="0"/>
              <a:t>jackets made of SS316LN.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GB" sz="1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 smtClean="0">
              <a:latin typeface="Helvetica" pitchFamily="34" charset="0"/>
              <a:ea typeface="Helvetica" charset="0"/>
              <a:cs typeface="Helvet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18" y="660946"/>
            <a:ext cx="3937095" cy="146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16" y="2146108"/>
            <a:ext cx="3943997" cy="1463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17" y="3632896"/>
            <a:ext cx="3937096" cy="1463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3528" y="1096252"/>
            <a:ext cx="392415" cy="46743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UCD</a:t>
            </a:r>
            <a:endParaRPr lang="de-CH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61074" y="2373083"/>
            <a:ext cx="392415" cy="9579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SC graded</a:t>
            </a:r>
            <a:endParaRPr lang="de-CH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58617" y="3705367"/>
            <a:ext cx="392415" cy="128977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SC+SS graded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0955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SPC designs (baseline 2018)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SPC CS coil design and analyses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&amp; R. Wesche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34434"/>
              </p:ext>
            </p:extLst>
          </p:nvPr>
        </p:nvGraphicFramePr>
        <p:xfrm>
          <a:off x="789040" y="722205"/>
          <a:ext cx="4750072" cy="420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503">
                  <a:extLst>
                    <a:ext uri="{9D8B030D-6E8A-4147-A177-3AD203B41FA5}">
                      <a16:colId xmlns:a16="http://schemas.microsoft.com/office/drawing/2014/main" val="2066054475"/>
                    </a:ext>
                  </a:extLst>
                </a:gridCol>
                <a:gridCol w="797503">
                  <a:extLst>
                    <a:ext uri="{9D8B030D-6E8A-4147-A177-3AD203B41FA5}">
                      <a16:colId xmlns:a16="http://schemas.microsoft.com/office/drawing/2014/main" val="944226793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421802197"/>
                    </a:ext>
                  </a:extLst>
                </a:gridCol>
                <a:gridCol w="1131622">
                  <a:extLst>
                    <a:ext uri="{9D8B030D-6E8A-4147-A177-3AD203B41FA5}">
                      <a16:colId xmlns:a16="http://schemas.microsoft.com/office/drawing/2014/main" val="2468779947"/>
                    </a:ext>
                  </a:extLst>
                </a:gridCol>
                <a:gridCol w="1131622">
                  <a:extLst>
                    <a:ext uri="{9D8B030D-6E8A-4147-A177-3AD203B41FA5}">
                      <a16:colId xmlns:a16="http://schemas.microsoft.com/office/drawing/2014/main" val="763930227"/>
                    </a:ext>
                  </a:extLst>
                </a:gridCol>
              </a:tblGrid>
              <a:tr h="287493">
                <a:tc rowSpan="2" gridSpan="2"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r>
                        <a:rPr lang="en-US" sz="1100" dirty="0" smtClean="0"/>
                        <a:t>Design</a:t>
                      </a:r>
                      <a:endParaRPr lang="de-CH" sz="11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LTS-only designs</a:t>
                      </a:r>
                      <a:endParaRPr lang="de-CH" sz="11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109183"/>
                  </a:ext>
                </a:extLst>
              </a:tr>
              <a:tr h="287493"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UCD</a:t>
                      </a:r>
                      <a:endParaRPr lang="de-CH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 grad</a:t>
                      </a:r>
                      <a:endParaRPr lang="de-CH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SC+SS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grad</a:t>
                      </a:r>
                      <a:endParaRPr lang="de-CH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735323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Total</a:t>
                      </a:r>
                      <a:r>
                        <a:rPr lang="en-US" sz="1100" baseline="0" dirty="0" smtClean="0"/>
                        <a:t> current [</a:t>
                      </a:r>
                      <a:r>
                        <a:rPr lang="en-US" sz="1100" baseline="0" dirty="0" err="1" smtClean="0"/>
                        <a:t>MAt</a:t>
                      </a:r>
                      <a:r>
                        <a:rPr lang="en-US" sz="1100" baseline="0" dirty="0" smtClean="0"/>
                        <a:t>]</a:t>
                      </a:r>
                      <a:endParaRPr lang="de-CH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71.044</a:t>
                      </a:r>
                      <a:endParaRPr lang="de-CH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6542768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Cond</a:t>
                      </a:r>
                      <a:r>
                        <a:rPr lang="en-US" sz="1100" baseline="0" dirty="0" smtClean="0"/>
                        <a:t> current [kA]</a:t>
                      </a:r>
                      <a:endParaRPr lang="de-CH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45.541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6470179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R</a:t>
                      </a:r>
                      <a:r>
                        <a:rPr lang="en-US" sz="1100" baseline="-25000" dirty="0" err="1" smtClean="0"/>
                        <a:t>i</a:t>
                      </a:r>
                      <a:r>
                        <a:rPr lang="en-US" sz="1100" dirty="0" smtClean="0"/>
                        <a:t> [mm]</a:t>
                      </a:r>
                      <a:endParaRPr lang="de-CH" sz="11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1540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1540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334993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</a:t>
                      </a:r>
                      <a:r>
                        <a:rPr lang="en-US" sz="1100" baseline="-25000" dirty="0" smtClean="0"/>
                        <a:t>o</a:t>
                      </a:r>
                      <a:r>
                        <a:rPr lang="en-US" sz="1100" dirty="0" smtClean="0"/>
                        <a:t> [mm]</a:t>
                      </a:r>
                      <a:endParaRPr lang="de-CH" sz="11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2700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7151952"/>
                  </a:ext>
                </a:extLst>
              </a:tr>
              <a:tr h="473518">
                <a:tc gridSpan="2">
                  <a:txBody>
                    <a:bodyPr/>
                    <a:lstStyle/>
                    <a:p>
                      <a:r>
                        <a:rPr lang="en-US" sz="1100" baseline="0" dirty="0" smtClean="0"/>
                        <a:t>SC material </a:t>
                      </a:r>
                      <a:r>
                        <a:rPr lang="en-US" sz="1100" baseline="0" dirty="0" err="1" smtClean="0"/>
                        <a:t>subcoils</a:t>
                      </a:r>
                      <a:endParaRPr lang="en-US" sz="1100" baseline="0" dirty="0" smtClean="0"/>
                    </a:p>
                    <a:p>
                      <a:r>
                        <a:rPr lang="en-US" sz="1100" dirty="0" smtClean="0"/>
                        <a:t>[HTS/Nb</a:t>
                      </a:r>
                      <a:r>
                        <a:rPr lang="en-US" sz="1100" baseline="-25000" dirty="0" smtClean="0"/>
                        <a:t>3</a:t>
                      </a:r>
                      <a:r>
                        <a:rPr lang="en-US" sz="1100" dirty="0" smtClean="0"/>
                        <a:t>Sn/</a:t>
                      </a:r>
                      <a:r>
                        <a:rPr lang="en-US" sz="1100" dirty="0" err="1" smtClean="0"/>
                        <a:t>Nb-Ti</a:t>
                      </a:r>
                      <a:r>
                        <a:rPr lang="en-US" sz="1100" dirty="0" smtClean="0"/>
                        <a:t>]</a:t>
                      </a:r>
                      <a:endParaRPr lang="de-CH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-/10/-</a:t>
                      </a:r>
                      <a:endParaRPr lang="de-CH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-/7/3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-/7/3</a:t>
                      </a:r>
                      <a:endParaRPr lang="de-CH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879355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Max B [T]</a:t>
                      </a:r>
                      <a:endParaRPr lang="de-CH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15.43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15.45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15.45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787249"/>
                  </a:ext>
                </a:extLst>
              </a:tr>
              <a:tr h="287493">
                <a:tc rowSpan="2">
                  <a:txBody>
                    <a:bodyPr/>
                    <a:lstStyle/>
                    <a:p>
                      <a:r>
                        <a:rPr lang="en-US" sz="1100" dirty="0" smtClean="0"/>
                        <a:t>Mag flux [</a:t>
                      </a:r>
                      <a:r>
                        <a:rPr lang="en-US" sz="1100" dirty="0" err="1" smtClean="0"/>
                        <a:t>Wb</a:t>
                      </a:r>
                      <a:r>
                        <a:rPr lang="en-US" sz="1100" dirty="0" smtClean="0"/>
                        <a:t>]</a:t>
                      </a:r>
                      <a:endParaRPr lang="de-CH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Only CS</a:t>
                      </a:r>
                      <a:endParaRPr lang="de-CH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204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211.6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(+3.7%)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215.4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(+5.6%)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818798"/>
                  </a:ext>
                </a:extLst>
              </a:tr>
              <a:tr h="287493">
                <a:tc vMerge="1">
                  <a:txBody>
                    <a:bodyPr/>
                    <a:lstStyle/>
                    <a:p>
                      <a:endParaRPr lang="de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CS+PF</a:t>
                      </a:r>
                      <a:endParaRPr lang="de-CH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218.0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225.6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(+3.5%)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229.4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(+5.2%)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405599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/>
                        <a:t>σ</a:t>
                      </a:r>
                      <a:r>
                        <a:rPr lang="de-CH" sz="1100" baseline="-25000" dirty="0" err="1" smtClean="0"/>
                        <a:t>memb</a:t>
                      </a:r>
                      <a:r>
                        <a:rPr lang="de-CH" sz="1100" baseline="-25000" dirty="0" smtClean="0"/>
                        <a:t>, L01</a:t>
                      </a:r>
                      <a:r>
                        <a:rPr lang="de-CH" sz="1100" baseline="0" dirty="0" smtClean="0"/>
                        <a:t> [MPa]</a:t>
                      </a:r>
                      <a:endParaRPr lang="de-CH" sz="1100" baseline="-25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358.6</a:t>
                      </a:r>
                      <a:endParaRPr lang="de-CH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352.3</a:t>
                      </a:r>
                      <a:endParaRPr lang="de-CH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347.9</a:t>
                      </a:r>
                      <a:endParaRPr lang="de-CH" sz="11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680792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r>
                        <a:rPr lang="el-GR" sz="1100" dirty="0" smtClean="0"/>
                        <a:t>σ</a:t>
                      </a:r>
                      <a:r>
                        <a:rPr lang="de-CH" sz="1100" baseline="-25000" dirty="0" err="1" smtClean="0"/>
                        <a:t>hoop</a:t>
                      </a:r>
                      <a:r>
                        <a:rPr lang="de-CH" sz="1100" baseline="-25000" dirty="0" smtClean="0"/>
                        <a:t>, L01</a:t>
                      </a:r>
                      <a:r>
                        <a:rPr lang="de-CH" sz="1100" baseline="0" dirty="0" smtClean="0"/>
                        <a:t> [MPa]</a:t>
                      </a:r>
                      <a:endParaRPr lang="de-CH" sz="1100" baseline="-25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289.8</a:t>
                      </a:r>
                      <a:endParaRPr lang="de-CH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292.0</a:t>
                      </a:r>
                      <a:endParaRPr lang="de-CH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291.9</a:t>
                      </a:r>
                      <a:endParaRPr lang="de-CH" sz="11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854956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r>
                        <a:rPr lang="en-US" sz="1100" baseline="0" dirty="0" smtClean="0"/>
                        <a:t>Cycles until break [#]</a:t>
                      </a:r>
                      <a:endParaRPr lang="de-CH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82.4×10</a:t>
                      </a:r>
                      <a:r>
                        <a:rPr lang="en-US" sz="1100" baseline="30000" dirty="0" smtClean="0"/>
                        <a:t>3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84.0×10</a:t>
                      </a:r>
                      <a:r>
                        <a:rPr lang="en-US" sz="1100" baseline="30000" dirty="0" smtClean="0"/>
                        <a:t>3</a:t>
                      </a:r>
                      <a:endParaRPr lang="de-CH" sz="11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85.4×10</a:t>
                      </a:r>
                      <a:r>
                        <a:rPr lang="en-US" sz="1100" baseline="30000" dirty="0" smtClean="0"/>
                        <a:t>3</a:t>
                      </a:r>
                      <a:endParaRPr lang="de-CH" sz="1100" baseline="30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61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3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SPC designs (baseline 2018)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SPC CS coil design and analyses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&amp; R. Wesche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72717"/>
              </p:ext>
            </p:extLst>
          </p:nvPr>
        </p:nvGraphicFramePr>
        <p:xfrm>
          <a:off x="789040" y="722205"/>
          <a:ext cx="7905138" cy="420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503">
                  <a:extLst>
                    <a:ext uri="{9D8B030D-6E8A-4147-A177-3AD203B41FA5}">
                      <a16:colId xmlns:a16="http://schemas.microsoft.com/office/drawing/2014/main" val="2066054475"/>
                    </a:ext>
                  </a:extLst>
                </a:gridCol>
                <a:gridCol w="797503">
                  <a:extLst>
                    <a:ext uri="{9D8B030D-6E8A-4147-A177-3AD203B41FA5}">
                      <a16:colId xmlns:a16="http://schemas.microsoft.com/office/drawing/2014/main" val="944226793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val="421802197"/>
                    </a:ext>
                  </a:extLst>
                </a:gridCol>
                <a:gridCol w="1131622">
                  <a:extLst>
                    <a:ext uri="{9D8B030D-6E8A-4147-A177-3AD203B41FA5}">
                      <a16:colId xmlns:a16="http://schemas.microsoft.com/office/drawing/2014/main" val="2468779947"/>
                    </a:ext>
                  </a:extLst>
                </a:gridCol>
                <a:gridCol w="1131622">
                  <a:extLst>
                    <a:ext uri="{9D8B030D-6E8A-4147-A177-3AD203B41FA5}">
                      <a16:colId xmlns:a16="http://schemas.microsoft.com/office/drawing/2014/main" val="763930227"/>
                    </a:ext>
                  </a:extLst>
                </a:gridCol>
                <a:gridCol w="857522">
                  <a:extLst>
                    <a:ext uri="{9D8B030D-6E8A-4147-A177-3AD203B41FA5}">
                      <a16:colId xmlns:a16="http://schemas.microsoft.com/office/drawing/2014/main" val="1282579143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869822057"/>
                    </a:ext>
                  </a:extLst>
                </a:gridCol>
                <a:gridCol w="1148772">
                  <a:extLst>
                    <a:ext uri="{9D8B030D-6E8A-4147-A177-3AD203B41FA5}">
                      <a16:colId xmlns:a16="http://schemas.microsoft.com/office/drawing/2014/main" val="3015151893"/>
                    </a:ext>
                  </a:extLst>
                </a:gridCol>
              </a:tblGrid>
              <a:tr h="287493">
                <a:tc rowSpan="2" gridSpan="2"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r>
                        <a:rPr lang="en-US" sz="1100" dirty="0" smtClean="0"/>
                        <a:t>Design</a:t>
                      </a:r>
                      <a:endParaRPr lang="de-CH" sz="11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LTS-only designs</a:t>
                      </a:r>
                      <a:endParaRPr lang="de-CH" sz="1100" dirty="0" smtClean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HTS designs</a:t>
                      </a:r>
                      <a:endParaRPr lang="de-CH" sz="11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109183"/>
                  </a:ext>
                </a:extLst>
              </a:tr>
              <a:tr h="287493"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UCD</a:t>
                      </a:r>
                      <a:endParaRPr lang="de-CH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 grad</a:t>
                      </a:r>
                      <a:endParaRPr lang="de-CH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SC+SS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grad</a:t>
                      </a:r>
                      <a:endParaRPr lang="de-CH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UCD</a:t>
                      </a:r>
                      <a:endParaRPr lang="de-CH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 grad</a:t>
                      </a:r>
                      <a:endParaRPr lang="de-CH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SC+SS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grad</a:t>
                      </a:r>
                      <a:endParaRPr lang="de-CH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735323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Total</a:t>
                      </a:r>
                      <a:r>
                        <a:rPr lang="en-US" sz="1100" baseline="0" dirty="0" smtClean="0"/>
                        <a:t> current [</a:t>
                      </a:r>
                      <a:r>
                        <a:rPr lang="en-US" sz="1100" baseline="0" dirty="0" err="1" smtClean="0"/>
                        <a:t>MAt</a:t>
                      </a:r>
                      <a:r>
                        <a:rPr lang="en-US" sz="1100" baseline="0" dirty="0" smtClean="0"/>
                        <a:t>]</a:t>
                      </a:r>
                      <a:endParaRPr lang="de-CH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71.044</a:t>
                      </a:r>
                      <a:endParaRPr lang="de-CH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72.235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6542768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Cond</a:t>
                      </a:r>
                      <a:r>
                        <a:rPr lang="en-US" sz="1100" baseline="0" dirty="0" smtClean="0"/>
                        <a:t> current [kA]</a:t>
                      </a:r>
                      <a:endParaRPr lang="de-CH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45.541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46.305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6470179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R</a:t>
                      </a:r>
                      <a:r>
                        <a:rPr lang="en-US" sz="1100" baseline="-25000" dirty="0" err="1" smtClean="0"/>
                        <a:t>i</a:t>
                      </a:r>
                      <a:r>
                        <a:rPr lang="en-US" sz="1100" dirty="0" smtClean="0"/>
                        <a:t> [mm]</a:t>
                      </a:r>
                      <a:endParaRPr lang="de-CH" sz="11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1540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1540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1520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1520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334993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</a:t>
                      </a:r>
                      <a:r>
                        <a:rPr lang="en-US" sz="1100" baseline="-25000" dirty="0" smtClean="0"/>
                        <a:t>o</a:t>
                      </a:r>
                      <a:r>
                        <a:rPr lang="en-US" sz="1100" dirty="0" smtClean="0"/>
                        <a:t> [mm]</a:t>
                      </a:r>
                      <a:endParaRPr lang="de-CH" sz="11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2700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2700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7151952"/>
                  </a:ext>
                </a:extLst>
              </a:tr>
              <a:tr h="473518">
                <a:tc gridSpan="2">
                  <a:txBody>
                    <a:bodyPr/>
                    <a:lstStyle/>
                    <a:p>
                      <a:r>
                        <a:rPr lang="en-US" sz="1100" baseline="0" dirty="0" smtClean="0"/>
                        <a:t>SC material </a:t>
                      </a:r>
                      <a:r>
                        <a:rPr lang="en-US" sz="1100" baseline="0" dirty="0" err="1" smtClean="0"/>
                        <a:t>subcoils</a:t>
                      </a:r>
                      <a:endParaRPr lang="en-US" sz="1100" baseline="0" dirty="0" smtClean="0"/>
                    </a:p>
                    <a:p>
                      <a:r>
                        <a:rPr lang="en-US" sz="1100" dirty="0" smtClean="0"/>
                        <a:t>[HTS/Nb</a:t>
                      </a:r>
                      <a:r>
                        <a:rPr lang="en-US" sz="1100" baseline="-25000" dirty="0" smtClean="0"/>
                        <a:t>3</a:t>
                      </a:r>
                      <a:r>
                        <a:rPr lang="en-US" sz="1100" dirty="0" smtClean="0"/>
                        <a:t>Sn/</a:t>
                      </a:r>
                      <a:r>
                        <a:rPr lang="en-US" sz="1100" dirty="0" err="1" smtClean="0"/>
                        <a:t>Nb-Ti</a:t>
                      </a:r>
                      <a:r>
                        <a:rPr lang="en-US" sz="1100" dirty="0" smtClean="0"/>
                        <a:t>]</a:t>
                      </a:r>
                      <a:endParaRPr lang="de-CH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-/10/-</a:t>
                      </a:r>
                      <a:endParaRPr lang="de-CH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-/7/3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-/7/3</a:t>
                      </a:r>
                      <a:endParaRPr lang="de-CH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10/-/-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1/6/3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1/6/3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879355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Max B [T]</a:t>
                      </a:r>
                      <a:endParaRPr lang="de-CH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15.43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15.45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15.45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15.72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15.71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15.76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787249"/>
                  </a:ext>
                </a:extLst>
              </a:tr>
              <a:tr h="287493">
                <a:tc rowSpan="2">
                  <a:txBody>
                    <a:bodyPr/>
                    <a:lstStyle/>
                    <a:p>
                      <a:r>
                        <a:rPr lang="en-US" sz="1100" dirty="0" smtClean="0"/>
                        <a:t>Mag flux [</a:t>
                      </a:r>
                      <a:r>
                        <a:rPr lang="en-US" sz="1100" dirty="0" err="1" smtClean="0"/>
                        <a:t>Wb</a:t>
                      </a:r>
                      <a:r>
                        <a:rPr lang="en-US" sz="1100" dirty="0" smtClean="0"/>
                        <a:t>]</a:t>
                      </a:r>
                      <a:endParaRPr lang="de-CH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Only CS</a:t>
                      </a:r>
                      <a:endParaRPr lang="de-CH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204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211.6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(+3.7%)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215.4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(+5.6%)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207.4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(+1.7%)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211.6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(+3.7%)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218.5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(+7.1%)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818798"/>
                  </a:ext>
                </a:extLst>
              </a:tr>
              <a:tr h="287493">
                <a:tc vMerge="1">
                  <a:txBody>
                    <a:bodyPr/>
                    <a:lstStyle/>
                    <a:p>
                      <a:endParaRPr lang="de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CS+PF</a:t>
                      </a:r>
                      <a:endParaRPr lang="de-CH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218.0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225.6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(+3.5%)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229.4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(+5.2%)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221.6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(+1.7%)</a:t>
                      </a:r>
                      <a:endParaRPr lang="de-CH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225.8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(+3.6%)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232.7</a:t>
                      </a:r>
                    </a:p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(+6.7%)</a:t>
                      </a:r>
                      <a:endParaRPr lang="de-CH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405599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/>
                        <a:t>σ</a:t>
                      </a:r>
                      <a:r>
                        <a:rPr lang="de-CH" sz="1100" baseline="-25000" dirty="0" err="1" smtClean="0"/>
                        <a:t>memb</a:t>
                      </a:r>
                      <a:r>
                        <a:rPr lang="de-CH" sz="1100" baseline="-25000" dirty="0" smtClean="0"/>
                        <a:t>, L01</a:t>
                      </a:r>
                      <a:r>
                        <a:rPr lang="de-CH" sz="1100" baseline="0" dirty="0" smtClean="0"/>
                        <a:t> [MPa]</a:t>
                      </a:r>
                      <a:endParaRPr lang="de-CH" sz="1100" baseline="-25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358.6</a:t>
                      </a:r>
                      <a:endParaRPr lang="de-CH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352.3</a:t>
                      </a:r>
                      <a:endParaRPr lang="de-CH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347.9</a:t>
                      </a:r>
                      <a:endParaRPr lang="de-CH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356.0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362.1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350.0</a:t>
                      </a:r>
                      <a:endParaRPr lang="de-CH" sz="11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680792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r>
                        <a:rPr lang="el-GR" sz="1100" dirty="0" smtClean="0"/>
                        <a:t>σ</a:t>
                      </a:r>
                      <a:r>
                        <a:rPr lang="de-CH" sz="1100" baseline="-25000" dirty="0" err="1" smtClean="0"/>
                        <a:t>hoop</a:t>
                      </a:r>
                      <a:r>
                        <a:rPr lang="de-CH" sz="1100" baseline="-25000" dirty="0" smtClean="0"/>
                        <a:t>, L01</a:t>
                      </a:r>
                      <a:r>
                        <a:rPr lang="de-CH" sz="1100" baseline="0" dirty="0" smtClean="0"/>
                        <a:t> [MPa]</a:t>
                      </a:r>
                      <a:endParaRPr lang="de-CH" sz="1100" baseline="-25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289.8</a:t>
                      </a:r>
                      <a:endParaRPr lang="de-CH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292.0</a:t>
                      </a:r>
                      <a:endParaRPr lang="de-CH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291.9</a:t>
                      </a:r>
                      <a:endParaRPr lang="de-CH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288.9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294.5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295.4</a:t>
                      </a:r>
                      <a:endParaRPr lang="de-CH" sz="11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854956"/>
                  </a:ext>
                </a:extLst>
              </a:tr>
              <a:tr h="287493">
                <a:tc gridSpan="2">
                  <a:txBody>
                    <a:bodyPr/>
                    <a:lstStyle/>
                    <a:p>
                      <a:r>
                        <a:rPr lang="en-US" sz="1100" baseline="0" dirty="0" smtClean="0"/>
                        <a:t>Cycles until break [#]</a:t>
                      </a:r>
                      <a:endParaRPr lang="de-CH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82.4×10</a:t>
                      </a:r>
                      <a:r>
                        <a:rPr lang="en-US" sz="1100" baseline="30000" dirty="0" smtClean="0"/>
                        <a:t>3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84.0×10</a:t>
                      </a:r>
                      <a:r>
                        <a:rPr lang="en-US" sz="1100" baseline="30000" dirty="0" smtClean="0"/>
                        <a:t>3</a:t>
                      </a:r>
                      <a:endParaRPr lang="de-CH" sz="11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85.4×10</a:t>
                      </a:r>
                      <a:r>
                        <a:rPr lang="en-US" sz="1100" baseline="30000" dirty="0" smtClean="0"/>
                        <a:t>3</a:t>
                      </a:r>
                      <a:endParaRPr lang="de-CH" sz="11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84.2×10</a:t>
                      </a:r>
                      <a:r>
                        <a:rPr lang="en-US" sz="1100" baseline="30000" dirty="0" smtClean="0"/>
                        <a:t>3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80.0×10</a:t>
                      </a:r>
                      <a:r>
                        <a:rPr lang="en-US" sz="1100" baseline="30000" dirty="0" smtClean="0"/>
                        <a:t>3</a:t>
                      </a:r>
                      <a:endParaRPr lang="de-CH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83.6×10</a:t>
                      </a:r>
                      <a:r>
                        <a:rPr lang="en-US" sz="1100" baseline="30000" dirty="0" smtClean="0"/>
                        <a:t>3</a:t>
                      </a:r>
                      <a:endParaRPr lang="de-CH" sz="11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61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02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SPC CS coil design and analyses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&amp; R. Wesche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Requirements and assumptions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Uniform current density vs graded designs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2009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Conclusions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SPC CS coil design and analyses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&amp; R. Wesche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The </a:t>
            </a:r>
            <a:r>
              <a:rPr lang="en-GB" b="1" dirty="0" smtClean="0"/>
              <a:t>requirements</a:t>
            </a:r>
            <a:r>
              <a:rPr lang="en-GB" dirty="0" smtClean="0"/>
              <a:t> for the </a:t>
            </a:r>
            <a:r>
              <a:rPr lang="en-GB" b="1" dirty="0" smtClean="0"/>
              <a:t>CS</a:t>
            </a:r>
            <a:r>
              <a:rPr lang="en-GB" dirty="0" smtClean="0"/>
              <a:t> in the Baseline 2018 </a:t>
            </a:r>
            <a:r>
              <a:rPr lang="en-GB" b="1" dirty="0" smtClean="0"/>
              <a:t>are inconsistent</a:t>
            </a:r>
            <a:r>
              <a:rPr lang="en-GB" dirty="0"/>
              <a:t>:</a:t>
            </a:r>
            <a:endParaRPr lang="en-GB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Given the space allocated for the CS coil, it is not possible to satisfy simultaneously two fundamental design requirements: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Required magnetic flux (</a:t>
            </a:r>
            <a:r>
              <a:rPr lang="el-GR" dirty="0" smtClean="0"/>
              <a:t>Ψ</a:t>
            </a:r>
            <a:r>
              <a:rPr lang="en-US" dirty="0" smtClean="0"/>
              <a:t> = 250 </a:t>
            </a:r>
            <a:r>
              <a:rPr lang="en-US" dirty="0" err="1" smtClean="0"/>
              <a:t>Wb</a:t>
            </a:r>
            <a:r>
              <a:rPr lang="en-US" dirty="0" smtClean="0"/>
              <a:t>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Fatigue lifetime (20,000 plasma cycles + Safety factors)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At </a:t>
            </a:r>
            <a:r>
              <a:rPr lang="en-GB" dirty="0" smtClean="0"/>
              <a:t>low </a:t>
            </a:r>
            <a:r>
              <a:rPr lang="en-GB" dirty="0" smtClean="0"/>
              <a:t>allowable hoop stress (~300 MPa), </a:t>
            </a:r>
            <a:r>
              <a:rPr lang="en-GB" b="1" dirty="0" smtClean="0"/>
              <a:t>the </a:t>
            </a:r>
            <a:r>
              <a:rPr lang="en-GB" b="1" dirty="0"/>
              <a:t>use of </a:t>
            </a:r>
            <a:r>
              <a:rPr lang="en-GB" b="1" dirty="0" smtClean="0"/>
              <a:t>HTS</a:t>
            </a:r>
            <a:r>
              <a:rPr lang="en-GB" dirty="0" smtClean="0"/>
              <a:t> only provides a </a:t>
            </a:r>
            <a:r>
              <a:rPr lang="en-GB" b="1" dirty="0" smtClean="0"/>
              <a:t>small gain in flux </a:t>
            </a:r>
            <a:r>
              <a:rPr lang="en-GB" dirty="0" smtClean="0"/>
              <a:t>compared to Nb</a:t>
            </a:r>
            <a:r>
              <a:rPr lang="en-GB" baseline="-25000" dirty="0" smtClean="0"/>
              <a:t>3</a:t>
            </a:r>
            <a:r>
              <a:rPr lang="en-GB" dirty="0" smtClean="0"/>
              <a:t>Sn R&amp;W.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Use of </a:t>
            </a:r>
            <a:r>
              <a:rPr lang="en-GB" b="1" dirty="0" smtClean="0"/>
              <a:t>superconductor</a:t>
            </a:r>
            <a:r>
              <a:rPr lang="en-GB" dirty="0" smtClean="0"/>
              <a:t> and </a:t>
            </a:r>
            <a:r>
              <a:rPr lang="en-GB" b="1" dirty="0" smtClean="0"/>
              <a:t>stainless steel grading:</a:t>
            </a:r>
          </a:p>
          <a:p>
            <a:pPr lvl="1">
              <a:lnSpc>
                <a:spcPct val="100000"/>
              </a:lnSpc>
            </a:pPr>
            <a:r>
              <a:rPr lang="en-GB" b="1" dirty="0" smtClean="0"/>
              <a:t>More cost-effective </a:t>
            </a:r>
            <a:r>
              <a:rPr lang="en-GB" dirty="0" smtClean="0"/>
              <a:t>layout.</a:t>
            </a:r>
          </a:p>
          <a:p>
            <a:pPr lvl="1">
              <a:lnSpc>
                <a:spcPct val="100000"/>
              </a:lnSpc>
            </a:pPr>
            <a:r>
              <a:rPr lang="en-GB" b="1" dirty="0" smtClean="0"/>
              <a:t>Modest increase </a:t>
            </a:r>
            <a:r>
              <a:rPr lang="en-GB" dirty="0" smtClean="0"/>
              <a:t>the generated </a:t>
            </a:r>
            <a:r>
              <a:rPr lang="en-GB" b="1" dirty="0" smtClean="0"/>
              <a:t>magnetic</a:t>
            </a:r>
            <a:r>
              <a:rPr lang="en-GB" dirty="0" smtClean="0"/>
              <a:t> </a:t>
            </a:r>
            <a:r>
              <a:rPr lang="en-GB" b="1" dirty="0" smtClean="0"/>
              <a:t>flux </a:t>
            </a:r>
            <a:r>
              <a:rPr lang="en-GB" dirty="0" smtClean="0"/>
              <a:t>(only a few percentage points relative to the uniform current density designs).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Other </a:t>
            </a:r>
            <a:r>
              <a:rPr lang="en-GB" b="1" dirty="0" smtClean="0"/>
              <a:t>strategies to mitigate </a:t>
            </a:r>
            <a:r>
              <a:rPr lang="en-GB" dirty="0" smtClean="0"/>
              <a:t>the effect of </a:t>
            </a:r>
            <a:r>
              <a:rPr lang="en-GB" b="1" dirty="0" smtClean="0"/>
              <a:t>fatigue</a:t>
            </a:r>
            <a:r>
              <a:rPr lang="en-GB" dirty="0" smtClean="0"/>
              <a:t> are </a:t>
            </a:r>
            <a:r>
              <a:rPr lang="en-GB" b="1" dirty="0" smtClean="0"/>
              <a:t>under study </a:t>
            </a:r>
            <a:r>
              <a:rPr lang="en-GB" dirty="0" smtClean="0"/>
              <a:t>(see </a:t>
            </a:r>
            <a:r>
              <a:rPr lang="en-GB" b="1" dirty="0" smtClean="0"/>
              <a:t>tomorrow’s presentation </a:t>
            </a:r>
            <a:r>
              <a:rPr lang="en-GB" dirty="0" smtClean="0"/>
              <a:t>on mechanical analyses).</a:t>
            </a:r>
          </a:p>
        </p:txBody>
      </p:sp>
    </p:spTree>
    <p:extLst>
      <p:ext uri="{BB962C8B-B14F-4D97-AF65-F5344CB8AC3E}">
        <p14:creationId xmlns:p14="http://schemas.microsoft.com/office/powerpoint/2010/main" val="10373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Proposal 2020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SPC CS coil design and analyses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&amp; R. Wesche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Further investigation of the CS coil alternative conductor </a:t>
            </a:r>
            <a:r>
              <a:rPr lang="en-US"/>
              <a:t>design </a:t>
            </a:r>
            <a:r>
              <a:rPr lang="en-US" smtClean="0"/>
              <a:t>options.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Dimensioning of the pre-compression structure based on Baseline 2018.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Start: 01.03.2020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End: 31.10.2020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Resources: 0.2 </a:t>
            </a:r>
            <a:r>
              <a:rPr lang="en-GB" dirty="0" err="1" smtClean="0"/>
              <a:t>ppy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3434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SPC CS coil design and analyses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&amp; R. Wesche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 smtClean="0"/>
              <a:t>Requirements and assumptions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Uniform current density vs graded designs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Conclusions</a:t>
            </a:r>
            <a:endParaRPr lang="en-GB" sz="22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/>
              <a:t>Requirements and </a:t>
            </a:r>
            <a:r>
              <a:rPr lang="en-GB" dirty="0" smtClean="0"/>
              <a:t>assumptions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SPC </a:t>
            </a:r>
            <a:r>
              <a:rPr lang="en-US" cap="all" dirty="0"/>
              <a:t>CS coil design and analyses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&amp; R. Wesche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682556"/>
            <a:ext cx="7726362" cy="4292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Update the CS coil design to the </a:t>
            </a:r>
            <a:r>
              <a:rPr lang="en-US" dirty="0" smtClean="0"/>
              <a:t>baseline 2018: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</a:t>
            </a:r>
            <a:r>
              <a:rPr lang="en-US" b="1" dirty="0" smtClean="0"/>
              <a:t>generated </a:t>
            </a:r>
            <a:r>
              <a:rPr lang="en-US" b="1" dirty="0"/>
              <a:t>magnetic </a:t>
            </a:r>
            <a:r>
              <a:rPr lang="en-US" b="1" dirty="0" smtClean="0"/>
              <a:t>flux is </a:t>
            </a:r>
            <a:r>
              <a:rPr lang="en-US" b="1" dirty="0"/>
              <a:t>maximized </a:t>
            </a:r>
            <a:r>
              <a:rPr lang="en-US" dirty="0"/>
              <a:t>for </a:t>
            </a:r>
            <a:r>
              <a:rPr lang="en-US" dirty="0" smtClean="0"/>
              <a:t>the outer radius (</a:t>
            </a:r>
            <a:r>
              <a:rPr lang="en-US" i="1" dirty="0" smtClean="0"/>
              <a:t>R</a:t>
            </a:r>
            <a:r>
              <a:rPr lang="en-US" i="1" baseline="-25000" dirty="0" smtClean="0"/>
              <a:t>o</a:t>
            </a:r>
            <a:r>
              <a:rPr lang="en-US" dirty="0" smtClean="0"/>
              <a:t>) and height (</a:t>
            </a:r>
            <a:r>
              <a:rPr lang="en-US" i="1" dirty="0" smtClean="0"/>
              <a:t>h</a:t>
            </a:r>
            <a:r>
              <a:rPr lang="en-US" dirty="0" smtClean="0"/>
              <a:t>) given in [1].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radial space of </a:t>
            </a:r>
            <a:r>
              <a:rPr lang="en-US" b="1" dirty="0"/>
              <a:t>115 mm </a:t>
            </a:r>
            <a:r>
              <a:rPr lang="en-US" dirty="0"/>
              <a:t>is preliminary allocated for the </a:t>
            </a:r>
            <a:r>
              <a:rPr lang="en-US" b="1" dirty="0"/>
              <a:t>pre-compression</a:t>
            </a:r>
            <a:r>
              <a:rPr lang="en-US" dirty="0"/>
              <a:t> structure, allowing a maximum </a:t>
            </a:r>
            <a:r>
              <a:rPr lang="en-US" b="1" i="1" dirty="0"/>
              <a:t>R</a:t>
            </a:r>
            <a:r>
              <a:rPr lang="en-US" b="1" i="1" baseline="-25000" dirty="0"/>
              <a:t>o </a:t>
            </a:r>
            <a:r>
              <a:rPr lang="en-US" b="1" dirty="0" smtClean="0"/>
              <a:t>= 2.7</a:t>
            </a:r>
            <a:r>
              <a:rPr lang="en-US" b="1" dirty="0"/>
              <a:t> m for the solenoid winding </a:t>
            </a:r>
            <a:r>
              <a:rPr lang="en-US" b="1" dirty="0" smtClean="0"/>
              <a:t>pack</a:t>
            </a:r>
            <a:r>
              <a:rPr lang="en-US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Fatigue is the main design driver </a:t>
            </a:r>
            <a:r>
              <a:rPr lang="en-US" dirty="0" smtClean="0"/>
              <a:t>for the DEMO CS: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EU DEMO is designed to operate </a:t>
            </a:r>
            <a:r>
              <a:rPr lang="en-US" b="1" dirty="0"/>
              <a:t>20,000 plasma </a:t>
            </a:r>
            <a:r>
              <a:rPr lang="en-US" b="1" dirty="0" smtClean="0"/>
              <a:t>cycles </a:t>
            </a:r>
            <a:r>
              <a:rPr lang="en-US" dirty="0" smtClean="0"/>
              <a:t>[2].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Therefore, the CS </a:t>
            </a:r>
            <a:r>
              <a:rPr lang="en-US" dirty="0"/>
              <a:t>coil design has to ensure </a:t>
            </a:r>
            <a:r>
              <a:rPr lang="en-US" dirty="0" smtClean="0"/>
              <a:t>survival of </a:t>
            </a:r>
            <a:r>
              <a:rPr lang="en-US" b="1" dirty="0"/>
              <a:t>40,000 </a:t>
            </a:r>
            <a:r>
              <a:rPr lang="en-US" b="1" dirty="0" err="1" smtClean="0"/>
              <a:t>mech</a:t>
            </a:r>
            <a:r>
              <a:rPr lang="en-US" b="1" dirty="0" smtClean="0"/>
              <a:t> </a:t>
            </a:r>
            <a:r>
              <a:rPr lang="en-US" b="1" dirty="0"/>
              <a:t>cycles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The studies </a:t>
            </a:r>
            <a:r>
              <a:rPr lang="en-US" dirty="0" smtClean="0"/>
              <a:t>focus </a:t>
            </a:r>
            <a:r>
              <a:rPr lang="en-US" dirty="0"/>
              <a:t>on the design of the </a:t>
            </a:r>
            <a:r>
              <a:rPr lang="en-US" b="1" dirty="0"/>
              <a:t>CS1 </a:t>
            </a:r>
            <a:r>
              <a:rPr lang="en-US" b="1" dirty="0" smtClean="0"/>
              <a:t>winding pack</a:t>
            </a:r>
            <a:r>
              <a:rPr lang="en-US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Layer-wound.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10 </a:t>
            </a:r>
            <a:r>
              <a:rPr lang="en-US" dirty="0"/>
              <a:t>double-layer </a:t>
            </a:r>
            <a:r>
              <a:rPr lang="en-US" dirty="0" smtClean="0"/>
              <a:t>sub-coils.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RE-123, </a:t>
            </a:r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Sn, and </a:t>
            </a:r>
            <a:r>
              <a:rPr lang="en-US" dirty="0" err="1" smtClean="0"/>
              <a:t>Nb-Ti</a:t>
            </a:r>
            <a:r>
              <a:rPr lang="en-US" dirty="0"/>
              <a:t> </a:t>
            </a:r>
            <a:r>
              <a:rPr lang="en-US" dirty="0" smtClean="0"/>
              <a:t>are used </a:t>
            </a:r>
            <a:r>
              <a:rPr lang="en-US" dirty="0"/>
              <a:t>respectively for the high, medium, and low field layers of the solenoid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/>
            </a:r>
            <a:br>
              <a:rPr lang="en-US" dirty="0"/>
            </a:br>
            <a:endParaRPr lang="de-CH" dirty="0"/>
          </a:p>
        </p:txBody>
      </p:sp>
      <p:sp>
        <p:nvSpPr>
          <p:cNvPr id="9" name="TextBox 8"/>
          <p:cNvSpPr txBox="1"/>
          <p:nvPr/>
        </p:nvSpPr>
        <p:spPr>
          <a:xfrm>
            <a:off x="988142" y="4501257"/>
            <a:ext cx="801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[1] </a:t>
            </a:r>
            <a:r>
              <a:rPr lang="de-CH" sz="1200" b="1" dirty="0"/>
              <a:t>R. </a:t>
            </a:r>
            <a:r>
              <a:rPr lang="de-CH" sz="1200" b="1" dirty="0" err="1"/>
              <a:t>Ambrosino</a:t>
            </a:r>
            <a:r>
              <a:rPr lang="de-CH" sz="1200" b="1" dirty="0"/>
              <a:t>, “</a:t>
            </a:r>
            <a:r>
              <a:rPr lang="de-CH" sz="1200" b="1" dirty="0" err="1"/>
              <a:t>Equilibria</a:t>
            </a:r>
            <a:r>
              <a:rPr lang="de-CH" sz="1200" b="1" dirty="0"/>
              <a:t> EOF/SOF 2018 </a:t>
            </a:r>
            <a:r>
              <a:rPr lang="de-CH" sz="1200" b="1" dirty="0" err="1"/>
              <a:t>PhysMag</a:t>
            </a:r>
            <a:r>
              <a:rPr lang="de-CH" sz="1200" b="1" dirty="0" smtClean="0"/>
              <a:t>.” </a:t>
            </a:r>
            <a:r>
              <a:rPr lang="de-CH" sz="1200" b="1" dirty="0"/>
              <a:t>https://idm.euro-fusion.org/?uid=2NV5BB</a:t>
            </a:r>
            <a:r>
              <a:rPr lang="de-CH" sz="1200" b="1" dirty="0" smtClean="0"/>
              <a:t>.</a:t>
            </a:r>
          </a:p>
          <a:p>
            <a:r>
              <a:rPr lang="en-US" sz="1200" b="1" dirty="0" smtClean="0"/>
              <a:t>[2] C</a:t>
            </a:r>
            <a:r>
              <a:rPr lang="en-US" sz="1200" b="1" dirty="0"/>
              <a:t>. Bachmann, “DEMO Plant Load Specification,” 21-Sep-2017</a:t>
            </a:r>
            <a:r>
              <a:rPr lang="en-US" sz="1200" b="1" dirty="0" smtClean="0"/>
              <a:t>. </a:t>
            </a:r>
            <a:r>
              <a:rPr lang="en-US" sz="1200" b="1" dirty="0"/>
              <a:t>https://idm.euro-fusion.org/?uid=2MY7H3</a:t>
            </a:r>
            <a:r>
              <a:rPr lang="en-US" sz="1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85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/>
              <a:t>Requirements and </a:t>
            </a:r>
            <a:r>
              <a:rPr lang="en-GB" dirty="0" smtClean="0"/>
              <a:t>assumptions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 smtClean="0"/>
              <a:t>SPC </a:t>
            </a:r>
            <a:r>
              <a:rPr lang="en-US" cap="all" dirty="0"/>
              <a:t>CS coil design and analyses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&amp; R. Wesche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50" y="649085"/>
            <a:ext cx="2356481" cy="3108960"/>
          </a:xfrm>
          <a:prstGeom prst="rect">
            <a:avLst/>
          </a:prstGeom>
        </p:spPr>
      </p:pic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 txBox="1">
            <a:spLocks/>
          </p:cNvSpPr>
          <p:nvPr/>
        </p:nvSpPr>
        <p:spPr>
          <a:xfrm>
            <a:off x="904875" y="726797"/>
            <a:ext cx="5031351" cy="3199343"/>
          </a:xfrm>
          <a:prstGeom prst="rect">
            <a:avLst/>
          </a:prstGeom>
        </p:spPr>
        <p:txBody>
          <a:bodyPr vert="horz" lIns="18000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Note on baseline 2018: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The </a:t>
            </a:r>
            <a:r>
              <a:rPr lang="en-GB" b="1" dirty="0" smtClean="0"/>
              <a:t>peak B field</a:t>
            </a:r>
            <a:r>
              <a:rPr lang="en-GB" dirty="0" smtClean="0"/>
              <a:t> is observed in </a:t>
            </a:r>
            <a:r>
              <a:rPr lang="en-GB" b="1" dirty="0" smtClean="0"/>
              <a:t>module CSL2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not CS1!</a:t>
            </a:r>
            <a:r>
              <a:rPr lang="en-GB" dirty="0" smtClean="0"/>
              <a:t>) during pre-mag.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It does </a:t>
            </a:r>
            <a:r>
              <a:rPr lang="en-GB" b="1" dirty="0" smtClean="0"/>
              <a:t>not include 100 mm insulation spacing between</a:t>
            </a:r>
            <a:r>
              <a:rPr lang="en-GB" dirty="0" smtClean="0"/>
              <a:t> the CS </a:t>
            </a:r>
            <a:r>
              <a:rPr lang="en-GB" b="1" dirty="0" smtClean="0"/>
              <a:t>modules</a:t>
            </a:r>
            <a:r>
              <a:rPr lang="en-GB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If 100 mm spacing is included between modules: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ΔB is a bit larger (but small, in any case, ΔB = +0.063 T compared to CS1)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The current density also becomes slightly larger in CSL2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The </a:t>
            </a:r>
            <a:r>
              <a:rPr lang="en-US" dirty="0" smtClean="0"/>
              <a:t>design studies </a:t>
            </a:r>
            <a:r>
              <a:rPr lang="en-US" dirty="0"/>
              <a:t>focus on the </a:t>
            </a:r>
            <a:r>
              <a:rPr lang="en-US" b="1" dirty="0" smtClean="0"/>
              <a:t>CS1 WP.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No gap is considered between modules.</a:t>
            </a:r>
            <a:endParaRPr lang="en-GB" dirty="0" smtClean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94208"/>
              </p:ext>
            </p:extLst>
          </p:nvPr>
        </p:nvGraphicFramePr>
        <p:xfrm>
          <a:off x="1266208" y="4014629"/>
          <a:ext cx="6402953" cy="66484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49098">
                  <a:extLst>
                    <a:ext uri="{9D8B030D-6E8A-4147-A177-3AD203B41FA5}">
                      <a16:colId xmlns:a16="http://schemas.microsoft.com/office/drawing/2014/main" val="2135416685"/>
                    </a:ext>
                  </a:extLst>
                </a:gridCol>
                <a:gridCol w="1171900">
                  <a:extLst>
                    <a:ext uri="{9D8B030D-6E8A-4147-A177-3AD203B41FA5}">
                      <a16:colId xmlns:a16="http://schemas.microsoft.com/office/drawing/2014/main" val="2276153662"/>
                    </a:ext>
                  </a:extLst>
                </a:gridCol>
                <a:gridCol w="856391">
                  <a:extLst>
                    <a:ext uri="{9D8B030D-6E8A-4147-A177-3AD203B41FA5}">
                      <a16:colId xmlns:a16="http://schemas.microsoft.com/office/drawing/2014/main" val="1940229502"/>
                    </a:ext>
                  </a:extLst>
                </a:gridCol>
                <a:gridCol w="856391">
                  <a:extLst>
                    <a:ext uri="{9D8B030D-6E8A-4147-A177-3AD203B41FA5}">
                      <a16:colId xmlns:a16="http://schemas.microsoft.com/office/drawing/2014/main" val="2508194443"/>
                    </a:ext>
                  </a:extLst>
                </a:gridCol>
                <a:gridCol w="856391">
                  <a:extLst>
                    <a:ext uri="{9D8B030D-6E8A-4147-A177-3AD203B41FA5}">
                      <a16:colId xmlns:a16="http://schemas.microsoft.com/office/drawing/2014/main" val="3442747586"/>
                    </a:ext>
                  </a:extLst>
                </a:gridCol>
                <a:gridCol w="856391">
                  <a:extLst>
                    <a:ext uri="{9D8B030D-6E8A-4147-A177-3AD203B41FA5}">
                      <a16:colId xmlns:a16="http://schemas.microsoft.com/office/drawing/2014/main" val="359485462"/>
                    </a:ext>
                  </a:extLst>
                </a:gridCol>
                <a:gridCol w="856391">
                  <a:extLst>
                    <a:ext uri="{9D8B030D-6E8A-4147-A177-3AD203B41FA5}">
                      <a16:colId xmlns:a16="http://schemas.microsoft.com/office/drawing/2014/main" val="394935042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smtClean="0">
                          <a:effectLst/>
                        </a:rPr>
                        <a:t>Baseline</a:t>
                      </a:r>
                      <a:r>
                        <a:rPr lang="de-CH" sz="1400" u="none" strike="noStrike" baseline="0" dirty="0" smtClean="0">
                          <a:effectLst/>
                        </a:rPr>
                        <a:t> 2018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u="none" strike="noStrike" dirty="0" smtClean="0">
                          <a:effectLst/>
                        </a:rPr>
                        <a:t>CSU3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u="none" strike="noStrike" dirty="0" smtClean="0">
                          <a:effectLst/>
                        </a:rPr>
                        <a:t>CSU2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u="none" strike="noStrike" dirty="0" smtClean="0">
                          <a:effectLst/>
                        </a:rPr>
                        <a:t>CS1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CSL2</a:t>
                      </a:r>
                      <a:endParaRPr lang="de-CH" sz="1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u="none" strike="noStrike" dirty="0" smtClean="0">
                          <a:effectLst/>
                        </a:rPr>
                        <a:t>CSL3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6552210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smtClean="0">
                          <a:effectLst/>
                        </a:rPr>
                        <a:t>Max B (T)</a:t>
                      </a:r>
                      <a:endParaRPr lang="de-CH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No mod gap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de-CH" sz="1400" u="none" strike="noStrike" kern="1200" dirty="0">
                          <a:effectLst/>
                        </a:rPr>
                        <a:t>12.177</a:t>
                      </a:r>
                      <a:endParaRPr lang="de-CH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de-CH" sz="1400" u="none" strike="noStrike" kern="1200" dirty="0">
                          <a:effectLst/>
                        </a:rPr>
                        <a:t>12.288</a:t>
                      </a:r>
                      <a:endParaRPr lang="de-CH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de-CH" sz="1400" u="none" strike="noStrike" kern="1200" dirty="0">
                          <a:effectLst/>
                        </a:rPr>
                        <a:t>12.324</a:t>
                      </a:r>
                      <a:endParaRPr lang="de-CH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de-CH" sz="1400" u="none" strike="noStrike" kern="1200" dirty="0">
                          <a:solidFill>
                            <a:srgbClr val="C00000"/>
                          </a:solidFill>
                          <a:effectLst/>
                        </a:rPr>
                        <a:t>12.329</a:t>
                      </a:r>
                      <a:endParaRPr lang="de-CH" sz="140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de-CH" sz="1400" u="none" strike="noStrike" kern="1200" dirty="0">
                          <a:effectLst/>
                        </a:rPr>
                        <a:t>12.099</a:t>
                      </a:r>
                      <a:endParaRPr lang="de-CH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835369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With mod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gap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u="none" strike="noStrike" dirty="0">
                          <a:effectLst/>
                        </a:rPr>
                        <a:t>12.195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u="none" strike="noStrike" dirty="0">
                          <a:effectLst/>
                        </a:rPr>
                        <a:t>12.443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u="none" strike="noStrike" dirty="0">
                          <a:effectLst/>
                        </a:rPr>
                        <a:t>12.428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12.491</a:t>
                      </a:r>
                      <a:endParaRPr lang="de-CH" sz="1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u="none" strike="noStrike" dirty="0">
                          <a:effectLst/>
                        </a:rPr>
                        <a:t>12.011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2266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4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SPC CS coil design and analyses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&amp; R. Wesche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Requirements and assumptions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 smtClean="0"/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Uniform current density vs graded designs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9000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/>
          <a:lstStyle/>
          <a:p>
            <a:r>
              <a:rPr lang="en-GB" dirty="0" smtClean="0"/>
              <a:t>Methodology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SPC CS coil design and analyses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&amp; R. Wesche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571007-CA0C-5940-AD08-7E250447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40" y="2084832"/>
            <a:ext cx="3943254" cy="3017520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BF571007-CA0C-5940-AD08-7E250447F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0" y="2084832"/>
            <a:ext cx="3943254" cy="3017520"/>
          </a:xfrm>
          <a:prstGeom prst="rect">
            <a:avLst/>
          </a:prstGeom>
        </p:spPr>
      </p:pic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675182"/>
            <a:ext cx="7726362" cy="11167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a finite uniform current density solenoid, the </a:t>
            </a:r>
            <a:r>
              <a:rPr lang="en-US" dirty="0" smtClean="0"/>
              <a:t>magnetic field, flux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hoop stress </a:t>
            </a:r>
            <a:r>
              <a:rPr lang="en-US" dirty="0" smtClean="0"/>
              <a:t>experienced in the mid-plane</a:t>
            </a:r>
            <a:r>
              <a:rPr lang="en-US" dirty="0"/>
              <a:t>, can be computed </a:t>
            </a:r>
            <a:r>
              <a:rPr lang="en-US" dirty="0" smtClean="0"/>
              <a:t>analytically.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S</a:t>
            </a:r>
            <a:r>
              <a:rPr lang="en-US" dirty="0" smtClean="0"/>
              <a:t>imple </a:t>
            </a:r>
            <a:r>
              <a:rPr lang="en-US" dirty="0"/>
              <a:t>parametric studies </a:t>
            </a:r>
            <a:r>
              <a:rPr lang="en-US" dirty="0" smtClean="0"/>
              <a:t>are used to find the maximum magnetic flux for a given outer radius and hoop stress.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CH" dirty="0"/>
          </a:p>
        </p:txBody>
      </p:sp>
      <p:sp>
        <p:nvSpPr>
          <p:cNvPr id="2" name="Rectangle 1"/>
          <p:cNvSpPr/>
          <p:nvPr/>
        </p:nvSpPr>
        <p:spPr>
          <a:xfrm>
            <a:off x="1482585" y="1837404"/>
            <a:ext cx="2901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/>
              <a:t>HTS uniform </a:t>
            </a:r>
            <a:r>
              <a:rPr lang="de-CH" sz="1200" dirty="0" err="1"/>
              <a:t>current</a:t>
            </a:r>
            <a:r>
              <a:rPr lang="de-CH" sz="1200" dirty="0"/>
              <a:t> </a:t>
            </a:r>
            <a:r>
              <a:rPr lang="de-CH" sz="1200" dirty="0" err="1" smtClean="0"/>
              <a:t>density</a:t>
            </a:r>
            <a:r>
              <a:rPr lang="de-CH" sz="1200" dirty="0" smtClean="0"/>
              <a:t>, </a:t>
            </a:r>
            <a:r>
              <a:rPr lang="de-CH" sz="1200" i="1" dirty="0" err="1"/>
              <a:t>R</a:t>
            </a:r>
            <a:r>
              <a:rPr lang="de-CH" sz="1200" i="1" baseline="-25000" dirty="0" err="1"/>
              <a:t>o</a:t>
            </a:r>
            <a:r>
              <a:rPr lang="de-CH" sz="1200" dirty="0"/>
              <a:t> = 2.7 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3483" y="1834947"/>
            <a:ext cx="4025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 smtClean="0"/>
              <a:t>Nb</a:t>
            </a:r>
            <a:r>
              <a:rPr lang="de-CH" sz="1200" baseline="-25000" dirty="0" smtClean="0"/>
              <a:t>3</a:t>
            </a:r>
            <a:r>
              <a:rPr lang="de-CH" sz="1200" dirty="0" smtClean="0"/>
              <a:t>Sn (</a:t>
            </a:r>
            <a:r>
              <a:rPr lang="de-CH" sz="1200" i="1" dirty="0" smtClean="0">
                <a:sym typeface="Symbol" panose="05050102010706020507" pitchFamily="18" charset="2"/>
              </a:rPr>
              <a:t></a:t>
            </a:r>
            <a:r>
              <a:rPr lang="de-CH" sz="1200" i="1" baseline="-25000" dirty="0" err="1" smtClean="0">
                <a:sym typeface="Symbol" panose="05050102010706020507" pitchFamily="18" charset="2"/>
              </a:rPr>
              <a:t>eff</a:t>
            </a:r>
            <a:r>
              <a:rPr lang="de-CH" sz="1200" i="1" dirty="0" smtClean="0">
                <a:sym typeface="Symbol" panose="05050102010706020507" pitchFamily="18" charset="2"/>
              </a:rPr>
              <a:t> </a:t>
            </a:r>
            <a:r>
              <a:rPr lang="de-CH" sz="1200" dirty="0" smtClean="0">
                <a:sym typeface="Symbol" panose="05050102010706020507" pitchFamily="18" charset="2"/>
              </a:rPr>
              <a:t>= -0.25%</a:t>
            </a:r>
            <a:r>
              <a:rPr lang="de-CH" sz="1200" dirty="0" smtClean="0"/>
              <a:t>) uniform </a:t>
            </a:r>
            <a:r>
              <a:rPr lang="de-CH" sz="1200" dirty="0" err="1"/>
              <a:t>current</a:t>
            </a:r>
            <a:r>
              <a:rPr lang="de-CH" sz="1200" dirty="0"/>
              <a:t> </a:t>
            </a:r>
            <a:r>
              <a:rPr lang="de-CH" sz="1200" dirty="0" err="1" smtClean="0"/>
              <a:t>density</a:t>
            </a:r>
            <a:r>
              <a:rPr lang="de-CH" sz="1200" dirty="0" smtClean="0"/>
              <a:t>, </a:t>
            </a:r>
            <a:r>
              <a:rPr lang="de-CH" sz="1200" i="1" dirty="0" err="1"/>
              <a:t>R</a:t>
            </a:r>
            <a:r>
              <a:rPr lang="de-CH" sz="1200" i="1" baseline="-25000" dirty="0" err="1"/>
              <a:t>o</a:t>
            </a:r>
            <a:r>
              <a:rPr lang="de-CH" sz="1200" dirty="0"/>
              <a:t> = 2.7 m</a:t>
            </a:r>
          </a:p>
        </p:txBody>
      </p:sp>
    </p:spTree>
    <p:extLst>
      <p:ext uri="{BB962C8B-B14F-4D97-AF65-F5344CB8AC3E}">
        <p14:creationId xmlns:p14="http://schemas.microsoft.com/office/powerpoint/2010/main" val="28378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/>
          <a:lstStyle/>
          <a:p>
            <a:r>
              <a:rPr lang="en-GB" dirty="0" smtClean="0"/>
              <a:t>Methodology: Fatigue Crack Growth Model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SPC CS coil design and analyses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571007-CA0C-5940-AD08-7E250447F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7" y="1052448"/>
            <a:ext cx="4539791" cy="3474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1">
                <a:extLst>
                  <a:ext uri="{FF2B5EF4-FFF2-40B4-BE49-F238E27FC236}">
                    <a16:creationId xmlns:a16="http://schemas.microsoft.com/office/drawing/2014/main" id="{52AFE23D-60CE-7B46-9CEA-81D574C00E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6" y="675182"/>
                <a:ext cx="7726362" cy="409592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dirty="0">
                    <a:latin typeface="Helvetica" pitchFamily="34" charset="0"/>
                    <a:ea typeface="Helvetica" charset="0"/>
                    <a:cs typeface="Helvetica" charset="0"/>
                  </a:rPr>
                  <a:t>Paris Law</a:t>
                </a:r>
                <a:r>
                  <a:rPr lang="en-US" dirty="0" smtClean="0">
                    <a:latin typeface="Helvetica" pitchFamily="34" charset="0"/>
                    <a:ea typeface="Helvetica" charset="0"/>
                    <a:cs typeface="Helvetica" charset="0"/>
                  </a:rPr>
                  <a:t>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𝑑𝑁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dirty="0"/>
                  <a:t>Assumptions:</a:t>
                </a:r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dirty="0"/>
                  <a:t>Initial defect size:</a:t>
                </a:r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dirty="0"/>
                  <a:t>2 mm</a:t>
                </a:r>
                <a:r>
                  <a:rPr lang="en-US" baseline="30000" dirty="0"/>
                  <a:t>2</a:t>
                </a:r>
                <a:r>
                  <a:rPr lang="en-US" dirty="0"/>
                  <a:t> (surface)</a:t>
                </a:r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dirty="0"/>
                  <a:t>5 mm</a:t>
                </a:r>
                <a:r>
                  <a:rPr lang="en-US" baseline="30000" dirty="0"/>
                  <a:t>2</a:t>
                </a:r>
                <a:r>
                  <a:rPr lang="en-US" dirty="0"/>
                  <a:t> (embedded)</a:t>
                </a:r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dirty="0"/>
                  <a:t>Stress intensity factor:</a:t>
                </a:r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dirty="0"/>
                  <a:t>Elliptical cracks</a:t>
                </a:r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i="1" dirty="0" err="1"/>
                  <a:t>σ</a:t>
                </a:r>
                <a:r>
                  <a:rPr lang="en-US" i="1" baseline="-25000" dirty="0" err="1"/>
                  <a:t>residual</a:t>
                </a:r>
                <a:r>
                  <a:rPr lang="en-US" dirty="0"/>
                  <a:t> = 240 MPa</a:t>
                </a:r>
              </a:p>
              <a:p>
                <a:pPr lvl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dirty="0"/>
                  <a:t>Safety factors </a:t>
                </a:r>
                <a:r>
                  <a:rPr lang="en-US" dirty="0" smtClean="0"/>
                  <a:t>[3]:</a:t>
                </a:r>
                <a:endParaRPr lang="en-US" dirty="0"/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dirty="0"/>
                  <a:t>2× in number of cycles</a:t>
                </a:r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dirty="0"/>
                  <a:t>2× in defect </a:t>
                </a:r>
                <a:r>
                  <a:rPr lang="en-US" dirty="0" smtClean="0"/>
                  <a:t>area</a:t>
                </a:r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600" dirty="0">
                    <a:latin typeface="Helvetica" pitchFamily="34" charset="0"/>
                    <a:ea typeface="Helvetica" charset="0"/>
                    <a:cs typeface="Helvetica" charset="0"/>
                  </a:rPr>
                  <a:t>1.5× in fracture </a:t>
                </a:r>
                <a:r>
                  <a:rPr lang="en-US" sz="1600" dirty="0" smtClean="0">
                    <a:latin typeface="Helvetica" pitchFamily="34" charset="0"/>
                    <a:ea typeface="Helvetica" charset="0"/>
                    <a:cs typeface="Helvetica" charset="0"/>
                  </a:rPr>
                  <a:t>toughness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2" name="Espace réservé du contenu 1">
                <a:extLst>
                  <a:ext uri="{FF2B5EF4-FFF2-40B4-BE49-F238E27FC236}">
                    <a16:creationId xmlns:a16="http://schemas.microsoft.com/office/drawing/2014/main" id="{52AFE23D-60CE-7B46-9CEA-81D574C00E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6" y="675182"/>
                <a:ext cx="7726362" cy="409592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88142" y="4582371"/>
            <a:ext cx="80157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[3] </a:t>
            </a:r>
            <a:r>
              <a:rPr lang="en-US" b="1" dirty="0"/>
              <a:t>C. Jong, “Magnet Structural Design Criteria Part 1: Main Structural Components and Welds,” </a:t>
            </a:r>
            <a:r>
              <a:rPr lang="en-US" b="1" dirty="0" smtClean="0"/>
              <a:t>2012.  </a:t>
            </a:r>
            <a:r>
              <a:rPr lang="en-US" b="1" dirty="0"/>
              <a:t>https://user.iter.org/?uid=2FMHHS</a:t>
            </a:r>
            <a:r>
              <a:rPr lang="en-US" b="1" dirty="0" smtClean="0"/>
              <a:t>.</a:t>
            </a:r>
            <a:endParaRPr lang="de-CH" b="1" dirty="0"/>
          </a:p>
        </p:txBody>
      </p:sp>
      <p:sp>
        <p:nvSpPr>
          <p:cNvPr id="3" name="Rectangle 2"/>
          <p:cNvSpPr/>
          <p:nvPr/>
        </p:nvSpPr>
        <p:spPr>
          <a:xfrm>
            <a:off x="5242546" y="790982"/>
            <a:ext cx="357501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70×22 mm </a:t>
            </a:r>
            <a:r>
              <a:rPr lang="de-CH" dirty="0" err="1"/>
              <a:t>plate</a:t>
            </a:r>
            <a:r>
              <a:rPr lang="de-CH" dirty="0"/>
              <a:t>, 2 mm</a:t>
            </a:r>
            <a:r>
              <a:rPr lang="de-CH" baseline="30000" dirty="0"/>
              <a:t>2</a:t>
            </a:r>
            <a:r>
              <a:rPr lang="de-CH" dirty="0"/>
              <a:t> initial </a:t>
            </a:r>
            <a:r>
              <a:rPr lang="de-CH" dirty="0" err="1"/>
              <a:t>surface</a:t>
            </a:r>
            <a:r>
              <a:rPr lang="de-CH" dirty="0"/>
              <a:t> crack</a:t>
            </a:r>
          </a:p>
        </p:txBody>
      </p:sp>
    </p:spTree>
    <p:extLst>
      <p:ext uri="{BB962C8B-B14F-4D97-AF65-F5344CB8AC3E}">
        <p14:creationId xmlns:p14="http://schemas.microsoft.com/office/powerpoint/2010/main" val="3297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/>
          <a:lstStyle/>
          <a:p>
            <a:r>
              <a:rPr lang="en-GB" dirty="0" smtClean="0"/>
              <a:t>Methodology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SPC CS coil design and analyses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&amp; R. Wesche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id="{BF571007-CA0C-5940-AD08-7E250447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7" y="1718543"/>
            <a:ext cx="4420323" cy="3383278"/>
          </a:xfrm>
          <a:prstGeom prst="rect">
            <a:avLst/>
          </a:prstGeom>
        </p:spPr>
      </p:pic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75181"/>
            <a:ext cx="7981028" cy="124660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Designs </a:t>
            </a:r>
            <a:r>
              <a:rPr lang="en-US" sz="2000" dirty="0"/>
              <a:t>with higher </a:t>
            </a:r>
            <a:r>
              <a:rPr lang="en-US" sz="2000" dirty="0" smtClean="0"/>
              <a:t>allowable hoop </a:t>
            </a:r>
            <a:r>
              <a:rPr lang="en-US" sz="2000" dirty="0"/>
              <a:t>stress can operate at larger </a:t>
            </a:r>
            <a:r>
              <a:rPr lang="en-US" sz="2000" i="1" dirty="0" err="1" smtClean="0"/>
              <a:t>j</a:t>
            </a:r>
            <a:r>
              <a:rPr lang="en-US" sz="2000" i="1" baseline="-25000" dirty="0" err="1" smtClean="0"/>
              <a:t>eng</a:t>
            </a:r>
            <a:r>
              <a:rPr lang="en-US" sz="2000" dirty="0"/>
              <a:t> </a:t>
            </a:r>
            <a:r>
              <a:rPr lang="en-US" sz="2000" dirty="0" smtClean="0"/>
              <a:t>(larger B and </a:t>
            </a:r>
            <a:r>
              <a:rPr lang="el-GR" sz="2000" dirty="0" smtClean="0"/>
              <a:t>φ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The benefit of using HTS dilutes for low allowable hoop stress.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In </a:t>
            </a:r>
            <a:r>
              <a:rPr lang="en-US" sz="2000" dirty="0"/>
              <a:t>order to ensure fatigue lifetime </a:t>
            </a:r>
            <a:r>
              <a:rPr lang="en-US" sz="2000" dirty="0" smtClean="0"/>
              <a:t>(assumptions in previous slide):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l-GR" b="1" dirty="0" smtClean="0"/>
              <a:t>σ</a:t>
            </a:r>
            <a:r>
              <a:rPr lang="en-US" b="1" baseline="-25000" dirty="0" smtClean="0"/>
              <a:t>hoop</a:t>
            </a:r>
            <a:r>
              <a:rPr lang="en-US" b="1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to be limited to </a:t>
            </a:r>
            <a:r>
              <a:rPr lang="en-US" b="1" dirty="0" smtClean="0"/>
              <a:t>300 MPa </a:t>
            </a:r>
            <a:r>
              <a:rPr lang="en-US" dirty="0" smtClean="0"/>
              <a:t>if </a:t>
            </a:r>
            <a:r>
              <a:rPr lang="en-US" b="1" dirty="0" smtClean="0"/>
              <a:t>SS316LN </a:t>
            </a:r>
            <a:r>
              <a:rPr lang="en-US" dirty="0" smtClean="0"/>
              <a:t>is used for the conduits </a:t>
            </a:r>
            <a:r>
              <a:rPr lang="en-US" b="1" dirty="0" smtClean="0"/>
              <a:t>(~375 MPa </a:t>
            </a:r>
            <a:r>
              <a:rPr lang="en-US" dirty="0" smtClean="0"/>
              <a:t>in the case of </a:t>
            </a:r>
            <a:r>
              <a:rPr lang="en-US" b="1" dirty="0" smtClean="0"/>
              <a:t>JK2LB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15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79D1C64-CD19-AA4B-817D-F79D071C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7796302" cy="49007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24008A-3E65-874E-9C20-03999713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cap="all" dirty="0"/>
              <a:t>SPC CS coil design and analyses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CA007-3A47-7243-9437-C34205C9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X. Sarasola &amp; R. Wesche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F934A-4020-4241-99D9-A04E97C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52AFE23D-60CE-7B46-9CEA-81D574C0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30936"/>
            <a:ext cx="7796301" cy="42137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Requirements and assumptions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b="1" dirty="0" smtClean="0"/>
              <a:t>Uniform current density vs graded designs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Conclusions</a:t>
            </a:r>
            <a:endParaRPr lang="en-GB" sz="22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A7CB31-E4DC-4063-BDCD-36DC5F1DA1C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ADDCDA-3DFF-476E-AE9E-38C4DA62B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EC99A6-5E64-4A2A-9ABF-C3A21F434F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1368</Words>
  <Application>Microsoft Office PowerPoint</Application>
  <PresentationFormat>On-screen Show (16:9)</PresentationFormat>
  <Paragraphs>301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Franklin Gothic Demi Cond</vt:lpstr>
      <vt:lpstr>Helvetica</vt:lpstr>
      <vt:lpstr>Roboto Black</vt:lpstr>
      <vt:lpstr>Symbol</vt:lpstr>
      <vt:lpstr>Wingdings</vt:lpstr>
      <vt:lpstr>Thème Office</vt:lpstr>
      <vt:lpstr>SPC CS coil design and analyses (2.1-T025, 2.3-T007)</vt:lpstr>
      <vt:lpstr>Outline</vt:lpstr>
      <vt:lpstr>Requirements and assumptions</vt:lpstr>
      <vt:lpstr>Requirements and assumptions</vt:lpstr>
      <vt:lpstr>Outline</vt:lpstr>
      <vt:lpstr>Methodology</vt:lpstr>
      <vt:lpstr>Methodology: Fatigue Crack Growth Model</vt:lpstr>
      <vt:lpstr>Methodology</vt:lpstr>
      <vt:lpstr>Outline</vt:lpstr>
      <vt:lpstr>Uniform current density vs graded designs </vt:lpstr>
      <vt:lpstr>SPC designs (baseline 2018)</vt:lpstr>
      <vt:lpstr>SPC designs (baseline 2018)</vt:lpstr>
      <vt:lpstr>Outline</vt:lpstr>
      <vt:lpstr>Conclusions</vt:lpstr>
      <vt:lpstr>Proposal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CS</dc:title>
  <dc:creator>Sarasola Xabier</dc:creator>
  <cp:lastModifiedBy>Sarasola Xabier</cp:lastModifiedBy>
  <cp:revision>186</cp:revision>
  <dcterms:created xsi:type="dcterms:W3CDTF">2019-04-02T06:24:35Z</dcterms:created>
  <dcterms:modified xsi:type="dcterms:W3CDTF">2020-02-12T05:49:16Z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  <property fmtid="{D5CDD505-2E9C-101B-9397-08002B2CF9AE}" pid="3" name="EPFLUsage">
    <vt:lpwstr>1;#Public|bed90794-060d-40e3-8efd-fc84c2f09e8f</vt:lpwstr>
  </property>
</Properties>
</file>