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  <p:sldMasterId id="2147483712" r:id="rId5"/>
    <p:sldMasterId id="2147483724" r:id="rId6"/>
  </p:sldMasterIdLst>
  <p:notesMasterIdLst>
    <p:notesMasterId r:id="rId23"/>
  </p:notesMasterIdLst>
  <p:handoutMasterIdLst>
    <p:handoutMasterId r:id="rId24"/>
  </p:handoutMasterIdLst>
  <p:sldIdLst>
    <p:sldId id="273" r:id="rId7"/>
    <p:sldId id="300" r:id="rId8"/>
    <p:sldId id="309" r:id="rId9"/>
    <p:sldId id="311" r:id="rId10"/>
    <p:sldId id="312" r:id="rId11"/>
    <p:sldId id="313" r:id="rId12"/>
    <p:sldId id="314" r:id="rId13"/>
    <p:sldId id="310" r:id="rId14"/>
    <p:sldId id="315" r:id="rId15"/>
    <p:sldId id="320" r:id="rId16"/>
    <p:sldId id="316" r:id="rId17"/>
    <p:sldId id="321" r:id="rId18"/>
    <p:sldId id="322" r:id="rId19"/>
    <p:sldId id="323" r:id="rId20"/>
    <p:sldId id="308" r:id="rId21"/>
    <p:sldId id="263" r:id="rId22"/>
  </p:sldIdLst>
  <p:sldSz cx="12192000" cy="6858000"/>
  <p:notesSz cx="7099300" cy="10234613"/>
  <p:defaultTextStyle>
    <a:defPPr>
      <a:defRPr lang="en-US"/>
    </a:defPPr>
    <a:lvl1pPr marL="0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orient="horz" pos="3083" userDrawn="1">
          <p15:clr>
            <a:srgbClr val="A4A3A4"/>
          </p15:clr>
        </p15:guide>
        <p15:guide id="5" pos="309" userDrawn="1">
          <p15:clr>
            <a:srgbClr val="A4A3A4"/>
          </p15:clr>
        </p15:guide>
        <p15:guide id="8" orient="horz" pos="2074" userDrawn="1">
          <p15:clr>
            <a:srgbClr val="A4A3A4"/>
          </p15:clr>
        </p15:guide>
        <p15:guide id="11" pos="5535" userDrawn="1">
          <p15:clr>
            <a:srgbClr val="A4A3A4"/>
          </p15:clr>
        </p15:guide>
        <p15:guide id="12" pos="5443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14" orient="horz" pos="4111" userDrawn="1">
          <p15:clr>
            <a:srgbClr val="A4A3A4"/>
          </p15:clr>
        </p15:guide>
        <p15:guide id="15" orient="horz" pos="2765" userDrawn="1">
          <p15:clr>
            <a:srgbClr val="A4A3A4"/>
          </p15:clr>
        </p15:guide>
        <p15:guide id="16" pos="3840" userDrawn="1">
          <p15:clr>
            <a:srgbClr val="A4A3A4"/>
          </p15:clr>
        </p15:guide>
        <p15:guide id="17" pos="412" userDrawn="1">
          <p15:clr>
            <a:srgbClr val="A4A3A4"/>
          </p15:clr>
        </p15:guide>
        <p15:guide id="18" pos="7380" userDrawn="1">
          <p15:clr>
            <a:srgbClr val="A4A3A4"/>
          </p15:clr>
        </p15:guide>
        <p15:guide id="19" pos="725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33"/>
    <a:srgbClr val="008000"/>
    <a:srgbClr val="FFFFCC"/>
    <a:srgbClr val="71BF44"/>
    <a:srgbClr val="BC141C"/>
    <a:srgbClr val="B5131B"/>
    <a:srgbClr val="C2141C"/>
    <a:srgbClr val="A3091B"/>
    <a:srgbClr val="D81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1345" autoAdjust="0"/>
  </p:normalViewPr>
  <p:slideViewPr>
    <p:cSldViewPr snapToGrid="0" showGuides="1">
      <p:cViewPr varScale="1">
        <p:scale>
          <a:sx n="85" d="100"/>
          <a:sy n="85" d="100"/>
        </p:scale>
        <p:origin x="-509" y="-82"/>
      </p:cViewPr>
      <p:guideLst>
        <p:guide orient="horz" pos="1620"/>
        <p:guide orient="horz" pos="3083"/>
        <p:guide orient="horz" pos="2074"/>
        <p:guide orient="horz" pos="2160"/>
        <p:guide orient="horz" pos="4111"/>
        <p:guide orient="horz" pos="2765"/>
        <p:guide pos="2880"/>
        <p:guide pos="309"/>
        <p:guide pos="5535"/>
        <p:guide pos="5443"/>
        <p:guide pos="3840"/>
        <p:guide pos="412"/>
        <p:guide pos="7380"/>
        <p:guide pos="7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2232" y="-5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481E118-1CEA-43E8-BD51-A8A2CBD62889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7CB1C5FA-467D-48F3-9F36-205F533C0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20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0389419-4E28-4B58-9AA2-383238311FDA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277938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20" tIns="47960" rIns="95920" bIns="4796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79"/>
          </a:xfrm>
          <a:prstGeom prst="rect">
            <a:avLst/>
          </a:prstGeom>
        </p:spPr>
        <p:txBody>
          <a:bodyPr vert="horz" lIns="95920" tIns="47960" rIns="95920" bIns="4796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39DC57ED-270C-43E3-91AA-48F4CC193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5.jpg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72" y="-200439"/>
            <a:ext cx="12205547" cy="6011852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3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8" y="4185883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2824" y="5051985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2" name="Picture 9" descr="cea_logo_small2.jpg">
            <a:extLst>
              <a:ext uri="{FF2B5EF4-FFF2-40B4-BE49-F238E27FC236}">
                <a16:creationId xmlns="" xmlns:a16="http://schemas.microsoft.com/office/drawing/2014/main" id="{61A89C60-6BFE-4912-9B9B-D56E846D59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2" y="194229"/>
            <a:ext cx="1183049" cy="74223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175" y="194229"/>
            <a:ext cx="1172509" cy="742231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804" y="199857"/>
            <a:ext cx="736108" cy="73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676" y="153732"/>
            <a:ext cx="1950244" cy="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468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d'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CDDA024-CC5C-49D4-9EDE-B13C9CE4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76952101-6F0D-4470-B900-D7C009A83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="" xmlns:a16="http://schemas.microsoft.com/office/drawing/2014/main" id="{60769C5C-EDFB-44C6-A754-7FD9C1B5A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22719" y="1358084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="" xmlns:a16="http://schemas.microsoft.com/office/drawing/2014/main" id="{81F07BDA-5AB0-410C-A329-8C06350E1E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33367" y="1358085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="" xmlns:a16="http://schemas.microsoft.com/office/drawing/2014/main" id="{F95E4514-E62C-42B5-BE1E-5F1CD3D2A789}"/>
              </a:ext>
            </a:extLst>
          </p:cNvPr>
          <p:cNvCxnSpPr/>
          <p:nvPr userDrawn="1"/>
        </p:nvCxnSpPr>
        <p:spPr>
          <a:xfrm flipH="1">
            <a:off x="1310932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Espace réservé du texte 7">
            <a:extLst>
              <a:ext uri="{FF2B5EF4-FFF2-40B4-BE49-F238E27FC236}">
                <a16:creationId xmlns="" xmlns:a16="http://schemas.microsoft.com/office/drawing/2014/main" id="{5C946E34-2083-434D-8404-8F5AEE71F0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2399" y="1358085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="" xmlns:a16="http://schemas.microsoft.com/office/drawing/2014/main" id="{6653795C-036F-4780-863C-5F5B75D45AC9}"/>
              </a:ext>
            </a:extLst>
          </p:cNvPr>
          <p:cNvCxnSpPr/>
          <p:nvPr userDrawn="1"/>
        </p:nvCxnSpPr>
        <p:spPr>
          <a:xfrm flipH="1">
            <a:off x="6228757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Espace réservé pour une image  4">
            <a:extLst>
              <a:ext uri="{FF2B5EF4-FFF2-40B4-BE49-F238E27FC236}">
                <a16:creationId xmlns="" xmlns:a16="http://schemas.microsoft.com/office/drawing/2014/main" id="{B755FE5F-FBAE-4CEA-8895-84E4F212E51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28757" y="1358084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8" name="Espace réservé pour une image  4">
            <a:extLst>
              <a:ext uri="{FF2B5EF4-FFF2-40B4-BE49-F238E27FC236}">
                <a16:creationId xmlns="" xmlns:a16="http://schemas.microsoft.com/office/drawing/2014/main" id="{22ADC67F-E797-4291-A8E3-0F55CBC9501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622719" y="2599419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="" xmlns:a16="http://schemas.microsoft.com/office/drawing/2014/main" id="{8B209393-3874-4ED2-8083-767200A49E1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333367" y="2599420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30" name="Connecteur droit 9">
            <a:extLst>
              <a:ext uri="{FF2B5EF4-FFF2-40B4-BE49-F238E27FC236}">
                <a16:creationId xmlns="" xmlns:a16="http://schemas.microsoft.com/office/drawing/2014/main" id="{89635DC8-0DE1-45BF-B660-9978E7ECF557}"/>
              </a:ext>
            </a:extLst>
          </p:cNvPr>
          <p:cNvCxnSpPr/>
          <p:nvPr userDrawn="1"/>
        </p:nvCxnSpPr>
        <p:spPr>
          <a:xfrm flipH="1">
            <a:off x="1310932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Espace réservé du texte 7">
            <a:extLst>
              <a:ext uri="{FF2B5EF4-FFF2-40B4-BE49-F238E27FC236}">
                <a16:creationId xmlns="" xmlns:a16="http://schemas.microsoft.com/office/drawing/2014/main" id="{9946E2AE-62D6-4FF6-ADAD-DB3C797B84E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802399" y="2599420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51" name="Connecteur droit 11">
            <a:extLst>
              <a:ext uri="{FF2B5EF4-FFF2-40B4-BE49-F238E27FC236}">
                <a16:creationId xmlns="" xmlns:a16="http://schemas.microsoft.com/office/drawing/2014/main" id="{F1FD97AF-E44C-4020-83DE-C9ED10C337D5}"/>
              </a:ext>
            </a:extLst>
          </p:cNvPr>
          <p:cNvCxnSpPr/>
          <p:nvPr userDrawn="1"/>
        </p:nvCxnSpPr>
        <p:spPr>
          <a:xfrm flipH="1">
            <a:off x="6228757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Espace réservé pour une image  4">
            <a:extLst>
              <a:ext uri="{FF2B5EF4-FFF2-40B4-BE49-F238E27FC236}">
                <a16:creationId xmlns="" xmlns:a16="http://schemas.microsoft.com/office/drawing/2014/main" id="{C7A6CB66-2EE7-4D61-B8D8-B792649D951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28757" y="2599419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59" name="Espace réservé pour une image  4">
            <a:extLst>
              <a:ext uri="{FF2B5EF4-FFF2-40B4-BE49-F238E27FC236}">
                <a16:creationId xmlns="" xmlns:a16="http://schemas.microsoft.com/office/drawing/2014/main" id="{3796C7BE-5840-414D-923B-EAC0AD68146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622719" y="3979165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60" name="Espace réservé du texte 7">
            <a:extLst>
              <a:ext uri="{FF2B5EF4-FFF2-40B4-BE49-F238E27FC236}">
                <a16:creationId xmlns="" xmlns:a16="http://schemas.microsoft.com/office/drawing/2014/main" id="{CE59C844-7624-436B-B75F-12C324F1688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333367" y="3979166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1" name="Connecteur droit 9">
            <a:extLst>
              <a:ext uri="{FF2B5EF4-FFF2-40B4-BE49-F238E27FC236}">
                <a16:creationId xmlns="" xmlns:a16="http://schemas.microsoft.com/office/drawing/2014/main" id="{9B1F7315-6020-43F3-A5F2-9D49CFABB18F}"/>
              </a:ext>
            </a:extLst>
          </p:cNvPr>
          <p:cNvCxnSpPr/>
          <p:nvPr userDrawn="1"/>
        </p:nvCxnSpPr>
        <p:spPr>
          <a:xfrm flipH="1">
            <a:off x="1310932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Espace réservé du texte 7">
            <a:extLst>
              <a:ext uri="{FF2B5EF4-FFF2-40B4-BE49-F238E27FC236}">
                <a16:creationId xmlns="" xmlns:a16="http://schemas.microsoft.com/office/drawing/2014/main" id="{4B68E589-D2AB-420B-BDA7-B7843429653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802399" y="3979166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3" name="Connecteur droit 11">
            <a:extLst>
              <a:ext uri="{FF2B5EF4-FFF2-40B4-BE49-F238E27FC236}">
                <a16:creationId xmlns="" xmlns:a16="http://schemas.microsoft.com/office/drawing/2014/main" id="{29D8923A-A92A-409D-890D-0ADA5FE8AE8B}"/>
              </a:ext>
            </a:extLst>
          </p:cNvPr>
          <p:cNvCxnSpPr/>
          <p:nvPr userDrawn="1"/>
        </p:nvCxnSpPr>
        <p:spPr>
          <a:xfrm flipH="1">
            <a:off x="6228757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Espace réservé pour une image  4">
            <a:extLst>
              <a:ext uri="{FF2B5EF4-FFF2-40B4-BE49-F238E27FC236}">
                <a16:creationId xmlns="" xmlns:a16="http://schemas.microsoft.com/office/drawing/2014/main" id="{C520D07C-5182-487C-93B4-740F5F6694B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28757" y="3979165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65" name="Espace réservé pour une image  4">
            <a:extLst>
              <a:ext uri="{FF2B5EF4-FFF2-40B4-BE49-F238E27FC236}">
                <a16:creationId xmlns="" xmlns:a16="http://schemas.microsoft.com/office/drawing/2014/main" id="{88E492D9-B1FB-497C-AE54-9777D95A617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626660" y="5228680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66" name="Espace réservé du texte 7">
            <a:extLst>
              <a:ext uri="{FF2B5EF4-FFF2-40B4-BE49-F238E27FC236}">
                <a16:creationId xmlns="" xmlns:a16="http://schemas.microsoft.com/office/drawing/2014/main" id="{7EC16F37-C59A-4483-A7AC-A499B083B30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337308" y="5228681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7" name="Connecteur droit 9">
            <a:extLst>
              <a:ext uri="{FF2B5EF4-FFF2-40B4-BE49-F238E27FC236}">
                <a16:creationId xmlns="" xmlns:a16="http://schemas.microsoft.com/office/drawing/2014/main" id="{E75DD157-1B84-4D38-B8C3-CEF8C99055BA}"/>
              </a:ext>
            </a:extLst>
          </p:cNvPr>
          <p:cNvCxnSpPr/>
          <p:nvPr userDrawn="1"/>
        </p:nvCxnSpPr>
        <p:spPr>
          <a:xfrm flipH="1">
            <a:off x="1314873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Espace réservé du texte 7">
            <a:extLst>
              <a:ext uri="{FF2B5EF4-FFF2-40B4-BE49-F238E27FC236}">
                <a16:creationId xmlns="" xmlns:a16="http://schemas.microsoft.com/office/drawing/2014/main" id="{31812CFC-354D-4188-A115-40F9E1BE959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806340" y="5228681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9" name="Connecteur droit 11">
            <a:extLst>
              <a:ext uri="{FF2B5EF4-FFF2-40B4-BE49-F238E27FC236}">
                <a16:creationId xmlns="" xmlns:a16="http://schemas.microsoft.com/office/drawing/2014/main" id="{DF7F2929-78B2-469D-8E02-2703095EC7FF}"/>
              </a:ext>
            </a:extLst>
          </p:cNvPr>
          <p:cNvCxnSpPr/>
          <p:nvPr userDrawn="1"/>
        </p:nvCxnSpPr>
        <p:spPr>
          <a:xfrm flipH="1">
            <a:off x="6232698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Espace réservé pour une image  4">
            <a:extLst>
              <a:ext uri="{FF2B5EF4-FFF2-40B4-BE49-F238E27FC236}">
                <a16:creationId xmlns="" xmlns:a16="http://schemas.microsoft.com/office/drawing/2014/main" id="{803C1564-8FCE-41DC-879F-588392A66C6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2698" y="5228680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90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59965" y="2277417"/>
            <a:ext cx="6354635" cy="6247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57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400" kern="1200" dirty="0" smtClean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fr-FR" noProof="0" dirty="0"/>
              <a:t>Merci de votre attention</a:t>
            </a:r>
          </a:p>
        </p:txBody>
      </p:sp>
      <p:sp>
        <p:nvSpPr>
          <p:cNvPr id="10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1322359" y="4403564"/>
            <a:ext cx="9130864" cy="267471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1000" b="1" noProof="0" dirty="0">
                <a:solidFill>
                  <a:schemeClr val="tx1"/>
                </a:solidFill>
                <a:latin typeface="Calibri"/>
                <a:cs typeface="Calibri"/>
              </a:rPr>
              <a:t>Crédits photos </a:t>
            </a:r>
            <a:r>
              <a:rPr lang="fr-FR" sz="1000" noProof="0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4359965" y="3140287"/>
            <a:ext cx="6285653" cy="405970"/>
          </a:xfrm>
        </p:spPr>
        <p:txBody>
          <a:bodyPr>
            <a:spAutoFit/>
          </a:bodyPr>
          <a:lstStyle>
            <a:lvl1pPr marL="0" indent="0">
              <a:buFontTx/>
              <a:buNone/>
              <a:defRPr lang="fr-FR" sz="2000" kern="1200" smtClean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fr-FR" sz="2000" kern="1200" noProof="0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Mise à jour 20 mai 2019</a:t>
            </a:r>
            <a:endParaRPr lang="fr-FR" noProof="0" dirty="0"/>
          </a:p>
        </p:txBody>
      </p:sp>
      <p:sp>
        <p:nvSpPr>
          <p:cNvPr id="12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4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4339916" y="3564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6" name="Picture 9" descr="cea_logo_small2.jpg">
            <a:extLst>
              <a:ext uri="{FF2B5EF4-FFF2-40B4-BE49-F238E27FC236}">
                <a16:creationId xmlns="" xmlns:a16="http://schemas.microsoft.com/office/drawing/2014/main" id="{9ACC02E3-8987-4096-B349-1EDE0C3CF6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15" y="919142"/>
            <a:ext cx="888842" cy="55764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336" y="919142"/>
            <a:ext cx="880923" cy="557649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870" y="923704"/>
            <a:ext cx="553049" cy="55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181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12192000" cy="5998464"/>
          </a:xfrm>
          <a:prstGeom prst="rect">
            <a:avLst/>
          </a:prstGeom>
        </p:spPr>
      </p:pic>
      <p:sp>
        <p:nvSpPr>
          <p:cNvPr id="16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Annexes</a:t>
            </a:r>
          </a:p>
        </p:txBody>
      </p:sp>
      <p:sp>
        <p:nvSpPr>
          <p:cNvPr id="19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20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13 mai 2019</a:t>
            </a:r>
          </a:p>
        </p:txBody>
      </p:sp>
      <p:pic>
        <p:nvPicPr>
          <p:cNvPr id="9" name="Picture 9" descr="cea_logo_small2.jpg">
            <a:extLst>
              <a:ext uri="{FF2B5EF4-FFF2-40B4-BE49-F238E27FC236}">
                <a16:creationId xmlns="" xmlns:a16="http://schemas.microsoft.com/office/drawing/2014/main" id="{E3F4C435-57FD-44D7-87B7-AFBBAF1474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14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10 février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="" xmlns:a16="http://schemas.microsoft.com/office/drawing/2014/main" id="{2FD105EA-94EE-46C1-B868-95A7A374C9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958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90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2348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=""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=""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8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46554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10 février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="" xmlns:a16="http://schemas.microsoft.com/office/drawing/2014/main" id="{EAA2C111-6F79-47B2-B9C7-2600B24884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783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066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10 février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="" xmlns:a16="http://schemas.microsoft.com/office/drawing/2014/main" id="{68C201E4-093D-4AEE-A767-CB9D97D23D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427964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=""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=""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48433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13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28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8A0520F-F2B4-4144-B2A0-D31492DE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990C283F-3F6C-463B-B6FF-C5A1120E75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="" xmlns:a16="http://schemas.microsoft.com/office/drawing/2014/main" id="{EA0235D1-1CA4-4813-8F9E-8EA6F5F924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27" name="Titre 4">
            <a:extLst>
              <a:ext uri="{FF2B5EF4-FFF2-40B4-BE49-F238E27FC236}">
                <a16:creationId xmlns="" xmlns:a16="http://schemas.microsoft.com/office/drawing/2014/main" id="{9EB6429C-6B7C-4EE1-B9DC-E41E0338FCE4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="" xmlns:a16="http://schemas.microsoft.com/office/drawing/2014/main" id="{00B39465-DFB6-4F0B-AD93-34B67A43F556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75259" y="1835212"/>
            <a:ext cx="2029261" cy="1950713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1" name="Espace réservé pour une image  30">
            <a:extLst>
              <a:ext uri="{FF2B5EF4-FFF2-40B4-BE49-F238E27FC236}">
                <a16:creationId xmlns="" xmlns:a16="http://schemas.microsoft.com/office/drawing/2014/main" id="{05215E8A-C584-469C-8777-F84DF88AD45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2336050" y="1835213"/>
            <a:ext cx="1971551" cy="118408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3" name="Espace réservé pour une image  32">
            <a:extLst>
              <a:ext uri="{FF2B5EF4-FFF2-40B4-BE49-F238E27FC236}">
                <a16:creationId xmlns="" xmlns:a16="http://schemas.microsoft.com/office/drawing/2014/main" id="{F295F236-0258-44BD-A085-BC26E990060E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4446232" y="1835151"/>
            <a:ext cx="1571453" cy="128098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="" xmlns:a16="http://schemas.microsoft.com/office/drawing/2014/main" id="{10F23775-F583-446B-ADBA-A32E31D6D2FB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4437705" y="3298825"/>
            <a:ext cx="1579355" cy="1138108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="" xmlns:a16="http://schemas.microsoft.com/office/drawing/2014/main" id="{CBB53359-B79D-4793-A0BA-531D16C92DB5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2343153" y="3201989"/>
            <a:ext cx="1955921" cy="58393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9" name="Espace réservé pour une image  38">
            <a:extLst>
              <a:ext uri="{FF2B5EF4-FFF2-40B4-BE49-F238E27FC236}">
                <a16:creationId xmlns="" xmlns:a16="http://schemas.microsoft.com/office/drawing/2014/main" id="{7629CC81-1DE8-42E7-8943-496B487C7A1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75684" y="3968620"/>
            <a:ext cx="2023533" cy="51792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1" name="Espace réservé pour une image  40">
            <a:extLst>
              <a:ext uri="{FF2B5EF4-FFF2-40B4-BE49-F238E27FC236}">
                <a16:creationId xmlns="" xmlns:a16="http://schemas.microsoft.com/office/drawing/2014/main" id="{3D9A0616-6187-42B8-A49C-5704495AFA0F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175684" y="4673601"/>
            <a:ext cx="2023533" cy="51792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3" name="Espace réservé pour une image  42">
            <a:extLst>
              <a:ext uri="{FF2B5EF4-FFF2-40B4-BE49-F238E27FC236}">
                <a16:creationId xmlns="" xmlns:a16="http://schemas.microsoft.com/office/drawing/2014/main" id="{10BA3FEF-381F-4AA8-9215-136F5361141D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2336049" y="3968619"/>
            <a:ext cx="1955800" cy="1222904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5" name="Espace réservé pour une image  44">
            <a:extLst>
              <a:ext uri="{FF2B5EF4-FFF2-40B4-BE49-F238E27FC236}">
                <a16:creationId xmlns="" xmlns:a16="http://schemas.microsoft.com/office/drawing/2014/main" id="{8FD27BC5-345B-4477-941A-3575E8185B4F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4425952" y="4619627"/>
            <a:ext cx="1591733" cy="57189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2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164" y="81666"/>
            <a:ext cx="888842" cy="55764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040" y="121431"/>
            <a:ext cx="1611772" cy="46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44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77697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=""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=""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54000" y="1600805"/>
            <a:ext cx="5842000" cy="1382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3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0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1476587" y="196178"/>
            <a:ext cx="10972800" cy="379192"/>
          </a:xfrm>
          <a:prstGeom prst="rect">
            <a:avLst/>
          </a:prstGeom>
        </p:spPr>
        <p:txBody>
          <a:bodyPr vert="horz" lIns="127723" tIns="50285" rIns="127723" bIns="50285" rtlCol="0" anchor="ctr">
            <a:spAutoFit/>
          </a:bodyPr>
          <a:lstStyle>
            <a:lvl1pPr>
              <a:defRPr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7691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7849354" y="6666682"/>
            <a:ext cx="3053721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 smtClean="0">
                <a:solidFill>
                  <a:schemeClr val="tx1"/>
                </a:solidFill>
              </a:rPr>
              <a:t>WPMAG Final meeting – 12</a:t>
            </a:r>
            <a:r>
              <a:rPr lang="fr-FR" sz="1100" baseline="30000" dirty="0" smtClean="0">
                <a:solidFill>
                  <a:schemeClr val="tx1"/>
                </a:solidFill>
              </a:rPr>
              <a:t>th</a:t>
            </a:r>
            <a:r>
              <a:rPr lang="fr-FR" sz="1100" dirty="0" smtClean="0">
                <a:solidFill>
                  <a:schemeClr val="tx1"/>
                </a:solidFill>
              </a:rPr>
              <a:t> </a:t>
            </a:r>
            <a:r>
              <a:rPr lang="fr-FR" sz="1100" dirty="0" err="1" smtClean="0">
                <a:solidFill>
                  <a:schemeClr val="tx1"/>
                </a:solidFill>
              </a:rPr>
              <a:t>Feb</a:t>
            </a:r>
            <a:r>
              <a:rPr lang="fr-FR" sz="1100" dirty="0" smtClean="0">
                <a:solidFill>
                  <a:schemeClr val="tx1"/>
                </a:solidFill>
              </a:rPr>
              <a:t>. 2020 - Frascati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6157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L. ZANI</a:t>
            </a:r>
            <a:endParaRPr lang="fr-FR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="" xmlns:a16="http://schemas.microsoft.com/office/drawing/2014/main" id="{E3A1A842-E559-4871-963A-CC87460B1B6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4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4" r:id="rId2"/>
    <p:sldLayoutId id="2147483705" r:id="rId3"/>
    <p:sldLayoutId id="2147483710" r:id="rId4"/>
    <p:sldLayoutId id="2147483706" r:id="rId5"/>
    <p:sldLayoutId id="2147483709" r:id="rId6"/>
    <p:sldLayoutId id="2147483711" r:id="rId7"/>
    <p:sldLayoutId id="2147483708" r:id="rId8"/>
    <p:sldLayoutId id="2147483707" r:id="rId9"/>
    <p:sldLayoutId id="2147483732" r:id="rId10"/>
    <p:sldLayoutId id="2147483701" r:id="rId11"/>
    <p:sldLayoutId id="2147483702" r:id="rId12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10 février 2020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="" xmlns:a16="http://schemas.microsoft.com/office/drawing/2014/main" id="{D93EF9F4-AE34-49DC-97D0-FAD9D8820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9" r:id="rId3"/>
    <p:sldLayoutId id="2147483717" r:id="rId4"/>
    <p:sldLayoutId id="2147483718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10 février 2020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="" xmlns:a16="http://schemas.microsoft.com/office/drawing/2014/main" id="{4F291D3A-8C0C-4FFD-BCAB-01B375405E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6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1" r:id="rId3"/>
    <p:sldLayoutId id="2147483729" r:id="rId4"/>
    <p:sldLayoutId id="2147483730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088510" y="4281796"/>
            <a:ext cx="8763803" cy="599869"/>
          </a:xfrm>
        </p:spPr>
        <p:txBody>
          <a:bodyPr/>
          <a:lstStyle/>
          <a:p>
            <a:r>
              <a:rPr lang="fr-FR" dirty="0" smtClean="0"/>
              <a:t>MAG-2.1-T026-D001: CEA CS WP design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4294967295"/>
          </p:nvPr>
        </p:nvSpPr>
        <p:spPr>
          <a:xfrm>
            <a:off x="7180730" y="5302788"/>
            <a:ext cx="4849906" cy="416694"/>
          </a:xfrm>
        </p:spPr>
        <p:txBody>
          <a:bodyPr/>
          <a:lstStyle/>
          <a:p>
            <a:pPr marL="0" indent="0">
              <a:buNone/>
            </a:pPr>
            <a:r>
              <a:rPr lang="fr-FR" sz="1600" dirty="0" smtClean="0">
                <a:solidFill>
                  <a:schemeClr val="bg1"/>
                </a:solidFill>
              </a:rPr>
              <a:t>WPMAG Final Meeting,  12</a:t>
            </a:r>
            <a:r>
              <a:rPr lang="fr-FR" sz="1600" baseline="30000" dirty="0" smtClean="0">
                <a:solidFill>
                  <a:schemeClr val="bg1"/>
                </a:solidFill>
              </a:rPr>
              <a:t>th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Feb</a:t>
            </a:r>
            <a:r>
              <a:rPr lang="fr-FR" sz="1600" dirty="0" smtClean="0">
                <a:solidFill>
                  <a:schemeClr val="bg1"/>
                </a:solidFill>
              </a:rPr>
              <a:t>. 2020, Frascati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 smtClean="0"/>
              <a:t>L. ZANI &amp; CEA team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766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CS Design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10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77" y="783504"/>
            <a:ext cx="892899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CS Design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refinement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16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fr-F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flux</a:t>
            </a:r>
          </a:p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 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 </a:t>
            </a:r>
            <a:r>
              <a:rPr lang="fr-FR" sz="1600" b="1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currents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FR" sz="1600" b="1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time)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77789"/>
              </p:ext>
            </p:extLst>
          </p:nvPr>
        </p:nvGraphicFramePr>
        <p:xfrm>
          <a:off x="2761606" y="1728573"/>
          <a:ext cx="4320480" cy="4338863"/>
        </p:xfrm>
        <a:graphic>
          <a:graphicData uri="http://schemas.openxmlformats.org/drawingml/2006/table">
            <a:tbl>
              <a:tblPr firstRow="1" bandRow="1" bandCol="1">
                <a:tableStyleId>{7DF18680-E054-41AD-8BC1-D1AEF772440D}</a:tableStyleId>
              </a:tblPr>
              <a:tblGrid>
                <a:gridCol w="2455852"/>
                <a:gridCol w="1864628"/>
              </a:tblGrid>
              <a:tr h="3736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2018 CS (TARGET FLUX)</a:t>
                      </a:r>
                      <a:endParaRPr lang="fr-FR" sz="1800" baseline="-25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Conductor current (kA)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SC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681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Cu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935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HOTSPOT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249.1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16.30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cable size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37.64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turns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pancakes (total in CS)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236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/ central module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/ 84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conductor 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12.29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(+0.7 T)</a:t>
                      </a:r>
                      <a:endParaRPr lang="fr-FR" sz="14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module L (H)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1.05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(s)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 / 5.5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GB" sz="1800" b="1" baseline="-25000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 PLASMA</a:t>
                      </a: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305.4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amount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89.7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(+ 20%)</a:t>
                      </a:r>
                      <a:endParaRPr lang="fr-FR" sz="14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617558" y="2622694"/>
            <a:ext cx="3991737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PF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the SC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increases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by ~10 %.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B</a:t>
            </a:r>
            <a:r>
              <a:rPr lang="en-US" sz="1400" i="1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increased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by 0.7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414" y="2259230"/>
            <a:ext cx="241099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=1.5 K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4.7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=667 MPa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=10 kV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18.2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305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Wb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= DEMO 2015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Insul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DEMO 2015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 currents PREMAG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ccolade ouvrante 9"/>
          <p:cNvSpPr/>
          <p:nvPr/>
        </p:nvSpPr>
        <p:spPr>
          <a:xfrm>
            <a:off x="44549" y="2258479"/>
            <a:ext cx="220542" cy="2856829"/>
          </a:xfrm>
          <a:prstGeom prst="leftBrace">
            <a:avLst>
              <a:gd name="adj1" fmla="val 46034"/>
              <a:gd name="adj2" fmla="val 507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919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Fatigue 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approach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11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77" y="783504"/>
            <a:ext cx="11994694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fr-F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Fatigue </a:t>
            </a:r>
            <a:r>
              <a:rPr lang="fr-FR" sz="16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considerations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fatigue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the more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one &gt;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attempted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ts val="2500"/>
              </a:lnSpc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hoop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stress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representing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fatigue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at ~ 300 MPa (as for PF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coils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ts val="2500"/>
              </a:lnSpc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minimum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compliant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stress value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searched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496332"/>
              </p:ext>
            </p:extLst>
          </p:nvPr>
        </p:nvGraphicFramePr>
        <p:xfrm>
          <a:off x="2779535" y="1837639"/>
          <a:ext cx="4320480" cy="4622094"/>
        </p:xfrm>
        <a:graphic>
          <a:graphicData uri="http://schemas.openxmlformats.org/drawingml/2006/table">
            <a:tbl>
              <a:tblPr firstRow="1" bandRow="1" bandCol="1">
                <a:tableStyleId>{7DF18680-E054-41AD-8BC1-D1AEF772440D}</a:tableStyleId>
              </a:tblPr>
              <a:tblGrid>
                <a:gridCol w="2455852"/>
                <a:gridCol w="1864628"/>
              </a:tblGrid>
              <a:tr h="3736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2018 CS (fatigue)</a:t>
                      </a:r>
                      <a:endParaRPr lang="fr-FR" sz="1800" baseline="-25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Conductor current (kA)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SC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1665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Cu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HOTSPOT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250.6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22.00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cable size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41.17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turns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fr-FR" sz="14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pancakes (total in CS)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192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/ central module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/ 64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conductor 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14.45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module L (H)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1.11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(s)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/ 5.8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GB" sz="1800" b="1" baseline="-25000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 PLASMA</a:t>
                      </a: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305.0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amount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237.3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rgbClr val="FF00FF"/>
                          </a:solidFill>
                          <a:effectLst/>
                          <a:latin typeface="Symbol" panose="05050102010706020507" pitchFamily="18" charset="2"/>
                          <a:ea typeface="Times New Roman"/>
                          <a:cs typeface="Arial" panose="020B0604020202020204" pitchFamily="34" charset="0"/>
                        </a:rPr>
                        <a:t>s</a:t>
                      </a:r>
                      <a:r>
                        <a:rPr lang="fr-FR" sz="1400" b="1" baseline="-25000" dirty="0" err="1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JACKET</a:t>
                      </a:r>
                      <a:r>
                        <a:rPr lang="fr-FR" sz="1400" b="1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(MPa)</a:t>
                      </a:r>
                      <a:endParaRPr lang="fr-FR" sz="14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484.8</a:t>
                      </a:r>
                      <a:endParaRPr lang="fr-FR" sz="1400" b="1" kern="1200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78414" y="2259230"/>
            <a:ext cx="2410998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=1.5 K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4.7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=10 kV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18.2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305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Wb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= DEMO 2015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Insul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DEMO 2015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 currents PREMAG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ccolade ouvrante 9"/>
          <p:cNvSpPr/>
          <p:nvPr/>
        </p:nvSpPr>
        <p:spPr>
          <a:xfrm>
            <a:off x="44549" y="2218000"/>
            <a:ext cx="220542" cy="2597117"/>
          </a:xfrm>
          <a:prstGeom prst="leftBrace">
            <a:avLst>
              <a:gd name="adj1" fmla="val 46034"/>
              <a:gd name="adj2" fmla="val 507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7617557" y="2895256"/>
            <a:ext cx="3991737" cy="169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minimum </a:t>
            </a:r>
            <a:r>
              <a:rPr lang="fr-FR" sz="160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fr-FR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JACKET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484 MPa  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Fatigue model effective hoop  is not reached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Corresponding number of cycles to be checked</a:t>
            </a:r>
          </a:p>
        </p:txBody>
      </p:sp>
    </p:spTree>
    <p:extLst>
      <p:ext uri="{BB962C8B-B14F-4D97-AF65-F5344CB8AC3E}">
        <p14:creationId xmlns:p14="http://schemas.microsoft.com/office/powerpoint/2010/main" val="41488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Fatigue 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approach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12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77" y="783504"/>
            <a:ext cx="11994694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fr-F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Fatigue </a:t>
            </a:r>
            <a:r>
              <a:rPr lang="fr-FR" sz="16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considerations</a:t>
            </a:r>
            <a:r>
              <a:rPr lang="fr-F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2500"/>
              </a:lnSpc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attempted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stress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possible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40063"/>
              </p:ext>
            </p:extLst>
          </p:nvPr>
        </p:nvGraphicFramePr>
        <p:xfrm>
          <a:off x="2779535" y="1837639"/>
          <a:ext cx="4320480" cy="4622094"/>
        </p:xfrm>
        <a:graphic>
          <a:graphicData uri="http://schemas.openxmlformats.org/drawingml/2006/table">
            <a:tbl>
              <a:tblPr firstRow="1" bandRow="1" bandCol="1">
                <a:tableStyleId>{7DF18680-E054-41AD-8BC1-D1AEF772440D}</a:tableStyleId>
              </a:tblPr>
              <a:tblGrid>
                <a:gridCol w="2455852"/>
                <a:gridCol w="1864628"/>
              </a:tblGrid>
              <a:tr h="3736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2018 CS (fatigue)</a:t>
                      </a:r>
                      <a:endParaRPr lang="fr-FR" sz="1800" baseline="-25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Conductor current (kA)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104.5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SC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2360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Cu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HOTSPOT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186.6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23.00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cable size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45.02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turns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pancakes (total in CS)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/ central module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conductor 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15.10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module L (H)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1.21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(s)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GB" sz="1800" b="1" baseline="-25000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 PLASMA</a:t>
                      </a: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304.9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amount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344.9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(+ 45%)</a:t>
                      </a:r>
                      <a:endParaRPr lang="fr-FR" sz="14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rgbClr val="FF00FF"/>
                          </a:solidFill>
                          <a:effectLst/>
                          <a:latin typeface="Symbol" panose="05050102010706020507" pitchFamily="18" charset="2"/>
                          <a:ea typeface="Times New Roman"/>
                          <a:cs typeface="Arial" panose="020B0604020202020204" pitchFamily="34" charset="0"/>
                        </a:rPr>
                        <a:t>s</a:t>
                      </a:r>
                      <a:r>
                        <a:rPr lang="fr-FR" sz="1400" b="1" baseline="-25000" dirty="0" err="1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JACKET</a:t>
                      </a:r>
                      <a:r>
                        <a:rPr lang="fr-FR" sz="1400" b="1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(MPa)</a:t>
                      </a:r>
                      <a:endParaRPr lang="fr-FR" sz="14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457.4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(- </a:t>
                      </a:r>
                      <a:r>
                        <a:rPr lang="fr-FR" sz="1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%)</a:t>
                      </a:r>
                      <a:endParaRPr lang="fr-FR" sz="1400" b="1" kern="1200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78414" y="2259230"/>
            <a:ext cx="2410998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=1.5 K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4.7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=10 kV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18.2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305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Wb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= DEMO 2015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Insul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DEMO 2015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 currents PREMAG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ccolade ouvrante 9"/>
          <p:cNvSpPr/>
          <p:nvPr/>
        </p:nvSpPr>
        <p:spPr>
          <a:xfrm>
            <a:off x="44549" y="2218000"/>
            <a:ext cx="220542" cy="2597117"/>
          </a:xfrm>
          <a:prstGeom prst="leftBrace">
            <a:avLst>
              <a:gd name="adj1" fmla="val 46034"/>
              <a:gd name="adj2" fmla="val 507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7279341" y="2348391"/>
            <a:ext cx="4625788" cy="3575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minimum </a:t>
            </a:r>
            <a:r>
              <a:rPr lang="fr-FR" sz="160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fr-FR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JACKET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457 MPa  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optimization on </a:t>
            </a:r>
            <a:r>
              <a:rPr lang="en-US" sz="1400" i="1" dirty="0" err="1" smtClean="0">
                <a:latin typeface="Symbol" panose="05050102010706020507" pitchFamily="18" charset="2"/>
                <a:cs typeface="Arial" panose="020B0604020202020204" pitchFamily="34" charset="0"/>
                <a:sym typeface="Wingdings"/>
              </a:rPr>
              <a:t>s</a:t>
            </a:r>
            <a:r>
              <a:rPr lang="en-US" sz="1400" i="1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JACKET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can likely be further investigated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NbTi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amount increases drastically 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The marginal price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per gained cycle (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scaling stress/cycles to be evaluated) could be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important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268288" lvl="1" indent="-26828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likely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impossible to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compliant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design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stress close to 300 Mpa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investigation on trade-off (e.g. cycles versus burn duration) to be conducted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1011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Breakdown 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study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13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977" y="792469"/>
            <a:ext cx="8928992" cy="700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Plasma Breakdown (BD)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Simlarly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as for DEMO 2015 the BD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paramerically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explored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r-FR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51520" y="1858551"/>
                <a:ext cx="2037674" cy="346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6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1600" b="1" i="1">
                            <a:latin typeface="Cambria Math"/>
                          </a:rPr>
                          <m:t>𝒊𝒏𝒕</m:t>
                        </m:r>
                      </m:sub>
                    </m:sSub>
                    <m:r>
                      <a:rPr lang="en-US" sz="1600" b="1" i="1">
                        <a:latin typeface="Cambria Math"/>
                      </a:rPr>
                      <m:t>+ </m:t>
                    </m:r>
                    <m:r>
                      <a:rPr lang="en-US" sz="1600" b="1" i="1" smtClean="0">
                        <a:solidFill>
                          <a:srgbClr val="FF00FF"/>
                        </a:solidFill>
                        <a:latin typeface="Cambria Math"/>
                      </a:rPr>
                      <m:t>𝝉</m:t>
                    </m:r>
                    <m:acc>
                      <m:accPr>
                        <m:chr m:val="̇"/>
                        <m:ctrlPr>
                          <a:rPr lang="fr-FR" sz="1600" b="1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/>
                              </a:rPr>
                              <m:t>𝒊𝒏𝒕</m:t>
                            </m:r>
                          </m:sub>
                        </m:sSub>
                      </m:e>
                    </m:acc>
                    <m:r>
                      <a:rPr lang="en-US" sz="1600" b="1" i="1">
                        <a:latin typeface="Cambria Math"/>
                      </a:rPr>
                      <m:t>=</m:t>
                    </m:r>
                    <m:acc>
                      <m:accPr>
                        <m:chr m:val="̇"/>
                        <m:ctrlPr>
                          <a:rPr lang="fr-FR" sz="1600" b="1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/>
                              </a:rPr>
                              <m:t>𝒆𝒙𝒕</m:t>
                            </m:r>
                          </m:sub>
                        </m:sSub>
                      </m:e>
                    </m:acc>
                  </m:oMath>
                </a14:m>
                <a:endParaRPr lang="fr-FR" sz="1600" b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58551"/>
                <a:ext cx="2037674" cy="3463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51520" y="2293937"/>
                <a:ext cx="1393458" cy="558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1" i="1" smtClean="0">
                          <a:latin typeface="Cambria Math"/>
                        </a:rPr>
                        <m:t>𝑷</m:t>
                      </m:r>
                      <m:r>
                        <a:rPr lang="fr-FR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600" b="1" i="1">
                              <a:latin typeface="Cambria Math"/>
                            </a:rPr>
                            <m:t>𝒏</m:t>
                          </m:r>
                          <m:r>
                            <a:rPr lang="en-US" sz="1600" b="1" i="1" smtClean="0">
                              <a:solidFill>
                                <a:srgbClr val="FF00FF"/>
                              </a:solidFill>
                              <a:latin typeface="Cambria Math"/>
                            </a:rPr>
                            <m:t>𝝉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latin typeface="Cambria Math"/>
                                  <a:ea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fr-FR" sz="16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̇"/>
                          <m:ctrlPr>
                            <a:rPr lang="fr-FR" sz="1600" b="1" i="1"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1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fr-FR" sz="16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latin typeface="Cambria Math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latin typeface="Cambria Math"/>
                                    </a:rPr>
                                    <m:t>𝒊𝒏𝒕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fr-FR" sz="16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fr-FR" sz="1600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93937"/>
                <a:ext cx="1393458" cy="558999"/>
              </a:xfrm>
              <a:prstGeom prst="rect">
                <a:avLst/>
              </a:prstGeom>
              <a:blipFill rotWithShape="1">
                <a:blip r:embed="rId3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597"/>
          <p:cNvSpPr txBox="1">
            <a:spLocks noChangeArrowheads="1"/>
          </p:cNvSpPr>
          <p:nvPr/>
        </p:nvSpPr>
        <p:spPr bwMode="auto">
          <a:xfrm>
            <a:off x="323528" y="3173607"/>
            <a:ext cx="26616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sz="1600" dirty="0" smtClean="0">
                <a:latin typeface="Symbol" panose="05050102010706020507" pitchFamily="18" charset="2"/>
                <a:sym typeface="Wingdings"/>
              </a:rPr>
              <a:t>D</a:t>
            </a:r>
            <a:r>
              <a:rPr lang="en-US" sz="1600" dirty="0" smtClean="0">
                <a:sym typeface="Wingdings"/>
              </a:rPr>
              <a:t>T</a:t>
            </a:r>
            <a:r>
              <a:rPr lang="en-US" sz="1600" baseline="-25000" dirty="0" smtClean="0">
                <a:sym typeface="Wingdings"/>
              </a:rPr>
              <a:t>MARG</a:t>
            </a:r>
            <a:r>
              <a:rPr lang="en-US" sz="1600" dirty="0" smtClean="0">
                <a:sym typeface="Wingdings"/>
              </a:rPr>
              <a:t>=T</a:t>
            </a:r>
            <a:r>
              <a:rPr lang="en-US" sz="1600" baseline="-25000" dirty="0" smtClean="0">
                <a:sym typeface="Wingdings"/>
              </a:rPr>
              <a:t>CS</a:t>
            </a:r>
            <a:r>
              <a:rPr lang="en-US" sz="1600" dirty="0" smtClean="0">
                <a:sym typeface="Wingdings"/>
              </a:rPr>
              <a:t>(</a:t>
            </a:r>
            <a:r>
              <a:rPr lang="en-US" sz="1600" b="1" dirty="0" err="1" smtClean="0">
                <a:sym typeface="Wingdings"/>
              </a:rPr>
              <a:t>B</a:t>
            </a:r>
            <a:r>
              <a:rPr lang="en-US" sz="1600" b="1" baseline="-25000" dirty="0" err="1" smtClean="0">
                <a:sym typeface="Wingdings"/>
              </a:rPr>
              <a:t>in</a:t>
            </a:r>
            <a:r>
              <a:rPr lang="en-US" sz="1600" baseline="-25000" dirty="0" err="1" smtClean="0">
                <a:sym typeface="Wingdings"/>
              </a:rPr>
              <a:t>t</a:t>
            </a:r>
            <a:r>
              <a:rPr lang="en-US" sz="1600" dirty="0" smtClean="0">
                <a:sym typeface="Wingdings"/>
              </a:rPr>
              <a:t>)-T</a:t>
            </a:r>
            <a:r>
              <a:rPr lang="en-US" sz="1600" baseline="-25000" dirty="0" smtClean="0">
                <a:sym typeface="Wingdings"/>
              </a:rPr>
              <a:t>OP</a:t>
            </a:r>
            <a:r>
              <a:rPr lang="en-US" sz="1600" dirty="0" smtClean="0">
                <a:sym typeface="Wingdings"/>
              </a:rPr>
              <a:t>(P,</a:t>
            </a:r>
            <a:r>
              <a:rPr lang="en-US" sz="1600" b="1" dirty="0" smtClean="0">
                <a:solidFill>
                  <a:srgbClr val="FF00FF"/>
                </a:solidFill>
                <a:sym typeface="Wingdings"/>
              </a:rPr>
              <a:t>T</a:t>
            </a:r>
            <a:r>
              <a:rPr lang="en-US" sz="1600" b="1" baseline="-25000" dirty="0" smtClean="0">
                <a:solidFill>
                  <a:srgbClr val="FF00FF"/>
                </a:solidFill>
                <a:sym typeface="Wingdings"/>
              </a:rPr>
              <a:t>BD</a:t>
            </a:r>
            <a:r>
              <a:rPr lang="en-US" sz="1600" dirty="0" smtClean="0">
                <a:sym typeface="Wingdings"/>
              </a:rPr>
              <a:t>)</a:t>
            </a:r>
            <a:endParaRPr lang="fr-FR" sz="1600" b="1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" t="8319" r="20045" b="4393"/>
          <a:stretch/>
        </p:blipFill>
        <p:spPr bwMode="auto">
          <a:xfrm>
            <a:off x="363169" y="3652114"/>
            <a:ext cx="2840679" cy="2075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821671" y="3733108"/>
            <a:ext cx="803902" cy="6001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fr-FR" sz="1100" i="1" dirty="0" smtClean="0"/>
              <a:t>Impact on T</a:t>
            </a:r>
            <a:r>
              <a:rPr lang="fr-FR" sz="1100" i="1" baseline="-25000" dirty="0" smtClean="0"/>
              <a:t>CS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dynamic</a:t>
            </a:r>
            <a:endParaRPr lang="fr-FR" sz="1100" i="1" dirty="0"/>
          </a:p>
        </p:txBody>
      </p:sp>
      <p:sp>
        <p:nvSpPr>
          <p:cNvPr id="18" name="Accolade ouvrante 17"/>
          <p:cNvSpPr/>
          <p:nvPr/>
        </p:nvSpPr>
        <p:spPr>
          <a:xfrm>
            <a:off x="140984" y="1916832"/>
            <a:ext cx="182544" cy="746299"/>
          </a:xfrm>
          <a:prstGeom prst="leftBrace">
            <a:avLst>
              <a:gd name="adj1" fmla="val 46034"/>
              <a:gd name="adj2" fmla="val 5074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9" name="Rectangle 18"/>
          <p:cNvSpPr/>
          <p:nvPr/>
        </p:nvSpPr>
        <p:spPr>
          <a:xfrm>
            <a:off x="2397902" y="1489671"/>
            <a:ext cx="45266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~ 250 [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160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t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,T</a:t>
            </a:r>
            <a:r>
              <a:rPr lang="fr-FR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 points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THEA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649594" y="3521970"/>
            <a:ext cx="181339" cy="4481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12752" y="5910371"/>
            <a:ext cx="5346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BD </a:t>
            </a:r>
            <a:r>
              <a:rPr lang="fr-FR" sz="1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10% of the CS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variation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PREMAG &amp; SOF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linearly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dumped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 T</a:t>
            </a:r>
            <a:r>
              <a:rPr lang="fr-FR" sz="1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time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7504" y="2832408"/>
            <a:ext cx="3304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Equation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analytically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solved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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r-FR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(t)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4156799" y="1850403"/>
            <a:ext cx="6269920" cy="4400850"/>
            <a:chOff x="4156799" y="1850403"/>
            <a:chExt cx="6269920" cy="44008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4974" y="1850403"/>
              <a:ext cx="5081745" cy="440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Flèche vers le bas 21"/>
            <p:cNvSpPr/>
            <p:nvPr/>
          </p:nvSpPr>
          <p:spPr>
            <a:xfrm rot="16200000">
              <a:off x="5045686" y="4181404"/>
              <a:ext cx="219698" cy="235507"/>
            </a:xfrm>
            <a:prstGeom prst="down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4400">
                <a:solidFill>
                  <a:srgbClr val="FFC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19060" y="3725932"/>
              <a:ext cx="93647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ym typeface="Wingdings"/>
                </a:rPr>
                <a:t>T</a:t>
              </a:r>
              <a:r>
                <a:rPr lang="en-US" sz="1400" i="1" baseline="-25000" dirty="0" smtClean="0">
                  <a:sym typeface="Wingdings"/>
                </a:rPr>
                <a:t>IN</a:t>
              </a:r>
              <a:r>
                <a:rPr lang="en-US" sz="1400" i="1" dirty="0" smtClean="0">
                  <a:sym typeface="Wingdings"/>
                </a:rPr>
                <a:t>=4.5 K</a:t>
              </a:r>
              <a:endParaRPr lang="en-US" sz="1400" i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56799" y="3392532"/>
              <a:ext cx="116410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Symbol" panose="05050102010706020507" pitchFamily="18" charset="2"/>
                  <a:sym typeface="Wingdings"/>
                </a:rPr>
                <a:t>D</a:t>
              </a:r>
              <a:r>
                <a:rPr lang="en-US" sz="1400" i="1" dirty="0" smtClean="0">
                  <a:sym typeface="Wingdings"/>
                </a:rPr>
                <a:t>I </a:t>
              </a:r>
              <a:r>
                <a:rPr lang="en-US" sz="1400" i="1" dirty="0" smtClean="0">
                  <a:sym typeface="Wingdings"/>
                </a:rPr>
                <a:t>(CS)</a:t>
              </a:r>
              <a:r>
                <a:rPr lang="en-US" sz="1400" i="1" dirty="0" smtClean="0">
                  <a:sym typeface="Wingdings"/>
                </a:rPr>
                <a:t>=11 </a:t>
              </a:r>
              <a:r>
                <a:rPr lang="en-US" sz="1400" i="1" dirty="0" smtClean="0">
                  <a:sym typeface="Wingdings"/>
                </a:rPr>
                <a:t>kA</a:t>
              </a:r>
              <a:endParaRPr lang="en-US" sz="1400" i="1" dirty="0"/>
            </a:p>
          </p:txBody>
        </p:sp>
        <p:sp>
          <p:nvSpPr>
            <p:cNvPr id="27" name="Rectangle 26"/>
            <p:cNvSpPr/>
            <p:nvPr/>
          </p:nvSpPr>
          <p:spPr>
            <a:xfrm rot="21262708">
              <a:off x="8256232" y="5804903"/>
              <a:ext cx="96372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 smtClean="0"/>
                <a:t>n</a:t>
              </a:r>
              <a:r>
                <a:rPr lang="fr-FR" sz="2000" b="1" dirty="0" smtClean="0">
                  <a:latin typeface="Symbol" panose="05050102010706020507" pitchFamily="18" charset="2"/>
                </a:rPr>
                <a:t>t</a:t>
              </a:r>
              <a:r>
                <a:rPr lang="fr-FR" sz="2000" b="1" dirty="0" smtClean="0"/>
                <a:t> (ms)</a:t>
              </a:r>
              <a:endParaRPr lang="en-US" sz="2000" b="1" dirty="0"/>
            </a:p>
          </p:txBody>
        </p:sp>
        <p:sp>
          <p:nvSpPr>
            <p:cNvPr id="28" name="Rectangle 27"/>
            <p:cNvSpPr/>
            <p:nvPr/>
          </p:nvSpPr>
          <p:spPr>
            <a:xfrm rot="3154827">
              <a:off x="5622834" y="5243091"/>
              <a:ext cx="7713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i="1" dirty="0" smtClean="0">
                  <a:sym typeface="Wingdings"/>
                </a:rPr>
                <a:t>T</a:t>
              </a:r>
              <a:r>
                <a:rPr lang="en-US" sz="1800" b="1" i="1" baseline="-25000" dirty="0" smtClean="0">
                  <a:sym typeface="Wingdings"/>
                </a:rPr>
                <a:t>BD</a:t>
              </a:r>
              <a:r>
                <a:rPr lang="en-US" sz="1800" b="1" i="1" dirty="0">
                  <a:sym typeface="Wingdings"/>
                </a:rPr>
                <a:t> </a:t>
              </a:r>
              <a:r>
                <a:rPr lang="en-US" sz="1800" b="1" i="1" dirty="0" smtClean="0">
                  <a:sym typeface="Wingdings"/>
                </a:rPr>
                <a:t>(s)</a:t>
              </a:r>
              <a:endParaRPr lang="en-US" sz="1800" b="1" i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56381" y="1933619"/>
              <a:ext cx="13644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Symbol" panose="05050102010706020507" pitchFamily="18" charset="2"/>
                  <a:sym typeface="Wingdings"/>
                </a:rPr>
                <a:t>D</a:t>
              </a:r>
              <a:r>
                <a:rPr lang="en-US" b="1" dirty="0" smtClean="0">
                  <a:sym typeface="Wingdings"/>
                </a:rPr>
                <a:t>T</a:t>
              </a:r>
              <a:r>
                <a:rPr lang="en-US" b="1" baseline="-25000" dirty="0" smtClean="0">
                  <a:sym typeface="Wingdings"/>
                </a:rPr>
                <a:t>MARG </a:t>
              </a:r>
              <a:r>
                <a:rPr lang="en-US" b="1" dirty="0" smtClean="0">
                  <a:sym typeface="Wingdings"/>
                </a:rPr>
                <a:t>(K)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39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Breakdown 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study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14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977" y="792469"/>
            <a:ext cx="8928992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Plasma Breakdown (BD)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parametric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converted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iso-</a:t>
            </a:r>
            <a:r>
              <a:rPr lang="fr-FR" sz="1600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" t="4970" r="12720" b="7402"/>
          <a:stretch/>
        </p:blipFill>
        <p:spPr bwMode="auto">
          <a:xfrm>
            <a:off x="1232802" y="1703295"/>
            <a:ext cx="5172635" cy="4563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812182" y="2455985"/>
            <a:ext cx="4868829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BD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the T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dependance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n</a:t>
            </a:r>
            <a:r>
              <a:rPr lang="fr-FR" sz="1600" dirty="0" smtClean="0">
                <a:latin typeface="Symbol" panose="05050102010706020507" pitchFamily="18" charset="2"/>
                <a:cs typeface="Arial" panose="020B0604020202020204" pitchFamily="34" charset="0"/>
              </a:rPr>
              <a:t>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issued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design adaptation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envisaged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fr-FR" sz="1600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BD</a:t>
            </a:r>
          </a:p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DEMO 2018 designs 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Target flux design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Fatigue-optimized design</a:t>
            </a:r>
          </a:p>
        </p:txBody>
      </p:sp>
    </p:spTree>
    <p:extLst>
      <p:ext uri="{BB962C8B-B14F-4D97-AF65-F5344CB8AC3E}">
        <p14:creationId xmlns:p14="http://schemas.microsoft.com/office/powerpoint/2010/main" val="26994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- perspectives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15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Espace réservé du contenu 4"/>
          <p:cNvSpPr>
            <a:spLocks noGrp="1"/>
          </p:cNvSpPr>
          <p:nvPr>
            <p:ph idx="1"/>
          </p:nvPr>
        </p:nvSpPr>
        <p:spPr>
          <a:xfrm>
            <a:off x="140809" y="850466"/>
            <a:ext cx="11692598" cy="2021797"/>
          </a:xfrm>
        </p:spPr>
        <p:txBody>
          <a:bodyPr/>
          <a:lstStyle/>
          <a:p>
            <a:pPr marL="0" lvl="0" indent="0">
              <a:spcBef>
                <a:spcPts val="600"/>
              </a:spcBef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Conclusions</a:t>
            </a:r>
            <a:endParaRPr lang="fr-FR" b="0" dirty="0">
              <a:solidFill>
                <a:schemeClr val="tx1">
                  <a:lumMod val="50000"/>
                </a:schemeClr>
              </a:solidFill>
            </a:endParaRP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CS design options were proposed with different hypotheses, along maximum or target flux approaches.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Fatigue approach showed that 300 MPa was impossible to reach. Minimum values with compliant designs were found at ~ 450 MPa.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Breakdown study showed a [T</a:t>
            </a:r>
            <a:r>
              <a:rPr lang="en-GB" sz="1800" baseline="-25000" dirty="0" smtClean="0">
                <a:solidFill>
                  <a:schemeClr val="tx1">
                    <a:lumMod val="50000"/>
                  </a:schemeClr>
                </a:solidFill>
              </a:rPr>
              <a:t>BD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GB" sz="1800" dirty="0" err="1" smtClean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en-GB" sz="1800" dirty="0" err="1" smtClean="0">
                <a:solidFill>
                  <a:schemeClr val="tx1">
                    <a:lumMod val="50000"/>
                  </a:schemeClr>
                </a:solidFill>
                <a:latin typeface="Symbol" panose="05050102010706020507" pitchFamily="18" charset="2"/>
              </a:rPr>
              <a:t>t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] domain where some parts could reach quench. More investigations should be led to understand the driving parameters.</a:t>
            </a:r>
            <a:endParaRPr lang="fr-FR" b="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Espace réservé du contenu 4"/>
          <p:cNvSpPr txBox="1">
            <a:spLocks/>
          </p:cNvSpPr>
          <p:nvPr/>
        </p:nvSpPr>
        <p:spPr>
          <a:xfrm>
            <a:off x="194597" y="3665379"/>
            <a:ext cx="11692598" cy="1113856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 marL="239481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SzPct val="80000"/>
              <a:buFont typeface="Wingdings 3" panose="05040102010807070707" pitchFamily="18" charset="2"/>
              <a:buChar char="u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718444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Calibri" panose="020F050202020403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97407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76370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155332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634295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3258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2220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1183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 3" panose="05040102010807070707" pitchFamily="18" charset="2"/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Perspectives TS 2020</a:t>
            </a:r>
            <a:endParaRPr lang="fr-FR" b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Introduce a fatigue model to directly include cycling effects. Benchmarks with SPC would be led.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Conduct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updated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breakdown </a:t>
            </a: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study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on </a:t>
            </a: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other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CS designs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91076" y="5856802"/>
            <a:ext cx="9307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/>
            <a:r>
              <a:rPr lang="en-GB" sz="1600" i="1" dirty="0" smtClean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NB: this proposal should be adjusted according to the volume of work </a:t>
            </a:r>
            <a:r>
              <a:rPr lang="en-GB" sz="1600" i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(when identified) </a:t>
            </a:r>
            <a:r>
              <a:rPr lang="en-GB" sz="1600" i="1" dirty="0" smtClean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which is needed for addressing Gate Review documentation</a:t>
            </a:r>
            <a:endParaRPr lang="en-US" sz="1600" i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59965" y="1754197"/>
            <a:ext cx="6354635" cy="1671213"/>
          </a:xfrm>
        </p:spPr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Questions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3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Introduction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4930" y="1567648"/>
            <a:ext cx="11692598" cy="2537323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CS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system </a:t>
            </a:r>
            <a:r>
              <a:rPr lang="en-GB" b="0" dirty="0">
                <a:solidFill>
                  <a:schemeClr val="tx1">
                    <a:lumMod val="50000"/>
                  </a:schemeClr>
                </a:solidFill>
              </a:rPr>
              <a:t>(~ </a:t>
            </a:r>
            <a:r>
              <a:rPr lang="en-GB" b="0" dirty="0" smtClean="0">
                <a:solidFill>
                  <a:schemeClr val="tx1">
                    <a:lumMod val="50000"/>
                  </a:schemeClr>
                </a:solidFill>
              </a:rPr>
              <a:t>0.2 </a:t>
            </a:r>
            <a:r>
              <a:rPr lang="en-GB" b="0" dirty="0" err="1">
                <a:solidFill>
                  <a:schemeClr val="tx1">
                    <a:lumMod val="50000"/>
                  </a:schemeClr>
                </a:solidFill>
              </a:rPr>
              <a:t>ppy</a:t>
            </a:r>
            <a:r>
              <a:rPr lang="en-GB" b="0" dirty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fr-FR" b="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GB" sz="1800" dirty="0"/>
              <a:t>Target flux convergence tentative on the CS 2018 configuration with discussion on the features impacted (</a:t>
            </a:r>
            <a:r>
              <a:rPr lang="en-GB" sz="1800" dirty="0" err="1"/>
              <a:t>R</a:t>
            </a:r>
            <a:r>
              <a:rPr lang="en-GB" sz="1800" baseline="-25000" dirty="0" err="1"/>
              <a:t>ext</a:t>
            </a:r>
            <a:r>
              <a:rPr lang="en-GB" sz="1800" dirty="0"/>
              <a:t>, DT</a:t>
            </a:r>
            <a:r>
              <a:rPr lang="en-GB" sz="1800" baseline="-25000" dirty="0"/>
              <a:t>MARG, </a:t>
            </a:r>
            <a:r>
              <a:rPr lang="en-GB" sz="1800" dirty="0"/>
              <a:t>SC material</a:t>
            </a:r>
            <a:r>
              <a:rPr lang="en-GB" sz="1800" baseline="-25000" dirty="0"/>
              <a:t> </a:t>
            </a:r>
            <a:r>
              <a:rPr lang="en-GB" sz="1800" dirty="0"/>
              <a:t>…).</a:t>
            </a:r>
            <a:r>
              <a:rPr lang="en-US" sz="1800" dirty="0"/>
              <a:t> If appropriate compare method &amp; outputs from PROCESS with MADMACS-CS ones.</a:t>
            </a:r>
            <a:endParaRPr lang="fr-FR" sz="1800" dirty="0"/>
          </a:p>
          <a:p>
            <a:pPr lvl="1">
              <a:spcBef>
                <a:spcPts val="300"/>
              </a:spcBef>
            </a:pPr>
            <a:r>
              <a:rPr lang="en-GB" sz="1800" dirty="0"/>
              <a:t>Propose a reference CEA 2018 CS design out of the previous convergence study.</a:t>
            </a:r>
            <a:endParaRPr lang="fr-FR" sz="1800" dirty="0"/>
          </a:p>
          <a:p>
            <a:pPr lvl="1">
              <a:spcBef>
                <a:spcPts val="300"/>
              </a:spcBef>
            </a:pPr>
            <a:r>
              <a:rPr lang="en-GB" sz="1800" dirty="0"/>
              <a:t>Consider </a:t>
            </a:r>
            <a:r>
              <a:rPr lang="en-US" sz="1800" dirty="0"/>
              <a:t>inter-modules vertical forces for improving method for CS refined design &amp; limits evaluation (dimensioning of tie plates…)</a:t>
            </a:r>
            <a:endParaRPr lang="fr-FR" sz="1800" dirty="0"/>
          </a:p>
          <a:p>
            <a:pPr lvl="1">
              <a:spcBef>
                <a:spcPts val="300"/>
              </a:spcBef>
            </a:pPr>
            <a:r>
              <a:rPr lang="en-US" sz="1800" dirty="0"/>
              <a:t>Interact with PMI on the flexibility margin of CS height </a:t>
            </a:r>
            <a:r>
              <a:rPr lang="en-US" sz="1800" dirty="0" smtClean="0"/>
              <a:t>optimization</a:t>
            </a:r>
            <a:endParaRPr lang="fr-FR" sz="1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63900" y="933172"/>
            <a:ext cx="10565835" cy="378270"/>
          </a:xfrm>
        </p:spPr>
        <p:txBody>
          <a:bodyPr/>
          <a:lstStyle/>
          <a:p>
            <a:r>
              <a:rPr lang="fr-FR" u="sng" dirty="0" err="1" smtClean="0">
                <a:solidFill>
                  <a:schemeClr val="tx1">
                    <a:lumMod val="50000"/>
                  </a:schemeClr>
                </a:solidFill>
              </a:rPr>
              <a:t>Task</a:t>
            </a:r>
            <a:r>
              <a:rPr lang="fr-FR" u="sng" dirty="0" smtClean="0">
                <a:solidFill>
                  <a:schemeClr val="tx1">
                    <a:lumMod val="50000"/>
                  </a:schemeClr>
                </a:solidFill>
              </a:rPr>
              <a:t> content</a:t>
            </a:r>
            <a:endParaRPr lang="fr-FR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4366" y="3141111"/>
            <a:ext cx="10580483" cy="607155"/>
          </a:xfrm>
          <a:prstGeom prst="rect">
            <a:avLst/>
          </a:prstGeom>
          <a:noFill/>
          <a:ln w="38100">
            <a:solidFill>
              <a:srgbClr val="71B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rme libre 8"/>
          <p:cNvSpPr/>
          <p:nvPr/>
        </p:nvSpPr>
        <p:spPr>
          <a:xfrm>
            <a:off x="600958" y="3748266"/>
            <a:ext cx="606816" cy="1075765"/>
          </a:xfrm>
          <a:custGeom>
            <a:avLst/>
            <a:gdLst>
              <a:gd name="connsiteX0" fmla="*/ 346840 w 606816"/>
              <a:gd name="connsiteY0" fmla="*/ 0 h 1075765"/>
              <a:gd name="connsiteX1" fmla="*/ 6181 w 606816"/>
              <a:gd name="connsiteY1" fmla="*/ 654424 h 1075765"/>
              <a:gd name="connsiteX2" fmla="*/ 606816 w 606816"/>
              <a:gd name="connsiteY2" fmla="*/ 1075765 h 107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816" h="1075765">
                <a:moveTo>
                  <a:pt x="346840" y="0"/>
                </a:moveTo>
                <a:cubicBezTo>
                  <a:pt x="154846" y="237565"/>
                  <a:pt x="-37148" y="475130"/>
                  <a:pt x="6181" y="654424"/>
                </a:cubicBezTo>
                <a:cubicBezTo>
                  <a:pt x="49510" y="833718"/>
                  <a:pt x="328163" y="954741"/>
                  <a:pt x="606816" y="1075765"/>
                </a:cubicBezTo>
              </a:path>
            </a:pathLst>
          </a:custGeom>
          <a:noFill/>
          <a:ln w="38100">
            <a:solidFill>
              <a:srgbClr val="71BF44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8872" y="4625026"/>
            <a:ext cx="6782626" cy="369332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GB" sz="1800" dirty="0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CS + PF forces approach merged in the MAG-2.1 PF deliverable</a:t>
            </a:r>
            <a:endParaRPr lang="en-GB" sz="1800" dirty="0" smtClean="0">
              <a:solidFill>
                <a:srgbClr val="7030A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1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Methodologic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considerations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3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63900" y="933172"/>
            <a:ext cx="11490218" cy="4674318"/>
          </a:xfrm>
        </p:spPr>
        <p:txBody>
          <a:bodyPr/>
          <a:lstStyle/>
          <a:p>
            <a:r>
              <a:rPr lang="fr-FR" u="sng" dirty="0" smtClean="0">
                <a:solidFill>
                  <a:schemeClr val="tx1">
                    <a:lumMod val="50000"/>
                  </a:schemeClr>
                </a:solidFill>
              </a:rPr>
              <a:t>CS design </a:t>
            </a:r>
            <a:r>
              <a:rPr lang="fr-FR" u="sng" dirty="0" err="1" smtClean="0">
                <a:solidFill>
                  <a:schemeClr val="tx1">
                    <a:lumMod val="50000"/>
                  </a:schemeClr>
                </a:solidFill>
              </a:rPr>
              <a:t>method</a:t>
            </a:r>
            <a:endParaRPr lang="fr-FR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0" dirty="0" err="1" smtClean="0"/>
              <a:t>With</a:t>
            </a:r>
            <a:r>
              <a:rPr lang="fr-FR" sz="1600" b="0" dirty="0" smtClean="0"/>
              <a:t> </a:t>
            </a:r>
            <a:r>
              <a:rPr lang="fr-FR" sz="1600" b="0" dirty="0"/>
              <a:t>the </a:t>
            </a:r>
            <a:r>
              <a:rPr lang="fr-FR" sz="1600" b="0" dirty="0" err="1"/>
              <a:t>previous</a:t>
            </a:r>
            <a:r>
              <a:rPr lang="fr-FR" sz="1600" b="0" dirty="0"/>
              <a:t> CS CEA design </a:t>
            </a:r>
            <a:r>
              <a:rPr lang="fr-FR" sz="1600" b="0" dirty="0" err="1"/>
              <a:t>attempt</a:t>
            </a:r>
            <a:r>
              <a:rPr lang="fr-FR" sz="1600" b="0" dirty="0"/>
              <a:t> (TS 2018) the </a:t>
            </a:r>
            <a:r>
              <a:rPr lang="fr-FR" sz="1600" b="0" dirty="0" err="1"/>
              <a:t>target</a:t>
            </a:r>
            <a:r>
              <a:rPr lang="fr-FR" sz="1600" b="0" dirty="0"/>
              <a:t> flux </a:t>
            </a:r>
            <a:r>
              <a:rPr lang="fr-FR" sz="1600" b="0" dirty="0" err="1"/>
              <a:t>was</a:t>
            </a:r>
            <a:r>
              <a:rPr lang="fr-FR" sz="1600" b="0" dirty="0"/>
              <a:t> </a:t>
            </a:r>
            <a:r>
              <a:rPr lang="fr-FR" sz="1600" b="0" dirty="0" err="1"/>
              <a:t>extracted</a:t>
            </a:r>
            <a:r>
              <a:rPr lang="fr-FR" sz="1600" b="0" dirty="0"/>
              <a:t> </a:t>
            </a:r>
            <a:r>
              <a:rPr lang="fr-FR" sz="1600" b="0" dirty="0" err="1"/>
              <a:t>from</a:t>
            </a:r>
            <a:r>
              <a:rPr lang="fr-FR" sz="1600" b="0" dirty="0"/>
              <a:t> PROCESS (611 Wb) </a:t>
            </a:r>
            <a:r>
              <a:rPr lang="fr-FR" sz="1600" b="0" dirty="0" err="1"/>
              <a:t>with</a:t>
            </a:r>
            <a:r>
              <a:rPr lang="fr-FR" sz="1600" b="0" dirty="0"/>
              <a:t> flux </a:t>
            </a:r>
            <a:r>
              <a:rPr lang="fr-FR" sz="1600" b="0" dirty="0" err="1"/>
              <a:t>evaluated</a:t>
            </a:r>
            <a:r>
              <a:rPr lang="fr-FR" sz="1600" b="0" dirty="0"/>
              <a:t> at CS </a:t>
            </a:r>
            <a:r>
              <a:rPr lang="fr-FR" sz="1600" b="0" dirty="0" err="1"/>
              <a:t>outer</a:t>
            </a:r>
            <a:r>
              <a:rPr lang="fr-FR" sz="1600" b="0" dirty="0"/>
              <a:t> </a:t>
            </a:r>
            <a:r>
              <a:rPr lang="fr-FR" sz="1600" b="0" dirty="0" err="1"/>
              <a:t>edge</a:t>
            </a:r>
            <a:r>
              <a:rPr lang="fr-FR" sz="1600" b="0" dirty="0"/>
              <a:t> </a:t>
            </a:r>
          </a:p>
          <a:p>
            <a:pPr marL="1001713" indent="-285750" algn="just">
              <a:lnSpc>
                <a:spcPts val="2500"/>
              </a:lnSpc>
              <a:spcBef>
                <a:spcPts val="600"/>
              </a:spcBef>
              <a:buClrTx/>
              <a:buSzPct val="100000"/>
              <a:buFont typeface="Wingdings"/>
              <a:buChar char="è"/>
            </a:pPr>
            <a:r>
              <a:rPr lang="fr-FR" sz="1600" b="0" dirty="0" err="1">
                <a:sym typeface="Wingdings"/>
              </a:rPr>
              <a:t>s</a:t>
            </a:r>
            <a:r>
              <a:rPr lang="fr-FR" sz="1600" b="0" dirty="0" err="1"/>
              <a:t>pecifications</a:t>
            </a:r>
            <a:r>
              <a:rPr lang="fr-FR" sz="1600" b="0" dirty="0"/>
              <a:t> </a:t>
            </a:r>
            <a:r>
              <a:rPr lang="fr-FR" sz="1600" b="0" dirty="0" err="1"/>
              <a:t>were</a:t>
            </a:r>
            <a:r>
              <a:rPr lang="fr-FR" sz="1600" b="0" dirty="0"/>
              <a:t> impossible to </a:t>
            </a:r>
            <a:r>
              <a:rPr lang="fr-FR" sz="1600" b="0" dirty="0" err="1"/>
              <a:t>reach</a:t>
            </a:r>
            <a:r>
              <a:rPr lang="fr-FR" sz="1600" b="0" dirty="0"/>
              <a:t> (max </a:t>
            </a:r>
            <a:r>
              <a:rPr lang="fr-FR" sz="1600" b="0" dirty="0">
                <a:latin typeface="Symbol" panose="05050102010706020507" pitchFamily="18" charset="2"/>
              </a:rPr>
              <a:t>Y</a:t>
            </a:r>
            <a:r>
              <a:rPr lang="fr-FR" sz="1600" b="0" dirty="0"/>
              <a:t> ~ 600 Wb)</a:t>
            </a:r>
          </a:p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0" dirty="0" err="1"/>
              <a:t>Some</a:t>
            </a:r>
            <a:r>
              <a:rPr lang="fr-FR" sz="1600" b="0" dirty="0"/>
              <a:t> </a:t>
            </a:r>
            <a:r>
              <a:rPr lang="fr-FR" sz="1600" b="0" u="sng" dirty="0"/>
              <a:t>room for </a:t>
            </a:r>
            <a:r>
              <a:rPr lang="fr-FR" sz="1600" b="0" u="sng" dirty="0" err="1"/>
              <a:t>improvement</a:t>
            </a:r>
            <a:r>
              <a:rPr lang="fr-FR" sz="1600" b="0" u="sng" dirty="0"/>
              <a:t> </a:t>
            </a:r>
            <a:r>
              <a:rPr lang="fr-FR" sz="1600" b="0" dirty="0" err="1"/>
              <a:t>were</a:t>
            </a:r>
            <a:r>
              <a:rPr lang="fr-FR" sz="1600" b="0" dirty="0"/>
              <a:t> </a:t>
            </a:r>
            <a:r>
              <a:rPr lang="fr-FR" sz="1600" b="0" dirty="0" err="1"/>
              <a:t>identified</a:t>
            </a:r>
            <a:endParaRPr lang="fr-FR" sz="1600" b="0" dirty="0"/>
          </a:p>
          <a:p>
            <a:pPr marL="285750" indent="-285750" algn="just">
              <a:lnSpc>
                <a:spcPts val="2500"/>
              </a:lnSpc>
              <a:spcBef>
                <a:spcPts val="600"/>
              </a:spcBef>
              <a:buFontTx/>
              <a:buChar char="-"/>
            </a:pPr>
            <a:r>
              <a:rPr lang="fr-FR" sz="1600" b="0" dirty="0"/>
              <a:t>The flux </a:t>
            </a:r>
            <a:r>
              <a:rPr lang="fr-FR" sz="1600" b="0" dirty="0" err="1"/>
              <a:t>is</a:t>
            </a:r>
            <a:r>
              <a:rPr lang="fr-FR" sz="1600" b="0" dirty="0"/>
              <a:t> </a:t>
            </a:r>
            <a:r>
              <a:rPr lang="fr-FR" sz="1600" b="0" dirty="0" err="1"/>
              <a:t>calculated</a:t>
            </a:r>
            <a:r>
              <a:rPr lang="fr-FR" sz="1600" b="0" dirty="0"/>
              <a:t> at the </a:t>
            </a:r>
            <a:r>
              <a:rPr lang="fr-FR" sz="1600" b="0" dirty="0" err="1"/>
              <a:t>edge</a:t>
            </a:r>
            <a:r>
              <a:rPr lang="fr-FR" sz="1600" b="0" dirty="0"/>
              <a:t> of the CS, </a:t>
            </a:r>
            <a:r>
              <a:rPr lang="fr-FR" sz="1600" b="0" dirty="0" err="1"/>
              <a:t>supposing</a:t>
            </a:r>
            <a:r>
              <a:rPr lang="fr-FR" sz="1600" b="0" dirty="0"/>
              <a:t> a flat variation of flux </a:t>
            </a:r>
            <a:r>
              <a:rPr lang="fr-FR" sz="1600" b="0" dirty="0" err="1"/>
              <a:t>outside</a:t>
            </a:r>
            <a:r>
              <a:rPr lang="fr-FR" sz="1600" b="0" dirty="0"/>
              <a:t> the CS (~ </a:t>
            </a:r>
            <a:r>
              <a:rPr lang="fr-FR" sz="1600" b="0" dirty="0" err="1"/>
              <a:t>infinite</a:t>
            </a:r>
            <a:r>
              <a:rPr lang="fr-FR" sz="1600" b="0" dirty="0"/>
              <a:t> </a:t>
            </a:r>
            <a:r>
              <a:rPr lang="fr-FR" sz="1600" b="0" dirty="0" err="1"/>
              <a:t>solenoid</a:t>
            </a:r>
            <a:r>
              <a:rPr lang="fr-FR" sz="1600" b="0" dirty="0"/>
              <a:t>) </a:t>
            </a:r>
          </a:p>
          <a:p>
            <a:pPr marL="1001713" lvl="1" indent="-285750" algn="just">
              <a:lnSpc>
                <a:spcPts val="2500"/>
              </a:lnSpc>
              <a:spcBef>
                <a:spcPts val="300"/>
              </a:spcBef>
              <a:buClrTx/>
              <a:buFont typeface="Wingdings"/>
              <a:buChar char="è"/>
            </a:pPr>
            <a:r>
              <a:rPr lang="fr-FR" dirty="0">
                <a:sym typeface="Wingdings"/>
              </a:rPr>
              <a:t>It </a:t>
            </a:r>
            <a:r>
              <a:rPr lang="fr-FR" dirty="0" err="1">
                <a:sym typeface="Wingdings"/>
              </a:rPr>
              <a:t>therefore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overestimates</a:t>
            </a:r>
            <a:r>
              <a:rPr lang="fr-FR" dirty="0">
                <a:sym typeface="Wingdings"/>
              </a:rPr>
              <a:t> the flux CS production </a:t>
            </a:r>
            <a:endParaRPr lang="fr-FR" dirty="0"/>
          </a:p>
          <a:p>
            <a:pPr marL="285750" indent="-285750" algn="just">
              <a:lnSpc>
                <a:spcPts val="2500"/>
              </a:lnSpc>
              <a:spcBef>
                <a:spcPts val="1200"/>
              </a:spcBef>
              <a:buFontTx/>
              <a:buChar char="-"/>
            </a:pPr>
            <a:r>
              <a:rPr lang="fr-FR" sz="1600" b="0" dirty="0"/>
              <a:t>The </a:t>
            </a:r>
            <a:r>
              <a:rPr lang="fr-FR" sz="1600" b="0" dirty="0" err="1"/>
              <a:t>target</a:t>
            </a:r>
            <a:r>
              <a:rPr lang="fr-FR" sz="1600" b="0" dirty="0"/>
              <a:t> flux </a:t>
            </a:r>
            <a:r>
              <a:rPr lang="fr-FR" sz="1600" b="0" dirty="0" err="1"/>
              <a:t>extracted</a:t>
            </a:r>
            <a:r>
              <a:rPr lang="fr-FR" sz="1600" b="0" dirty="0"/>
              <a:t> </a:t>
            </a:r>
            <a:r>
              <a:rPr lang="fr-FR" sz="1600" b="0" dirty="0" err="1"/>
              <a:t>is</a:t>
            </a:r>
            <a:r>
              <a:rPr lang="fr-FR" sz="1600" b="0" dirty="0"/>
              <a:t> the total flux </a:t>
            </a:r>
            <a:r>
              <a:rPr lang="fr-FR" sz="1600" b="0" dirty="0" err="1"/>
              <a:t>consumption</a:t>
            </a:r>
            <a:r>
              <a:rPr lang="fr-FR" sz="1600" b="0" dirty="0"/>
              <a:t> (PF + CS) avec the </a:t>
            </a:r>
            <a:r>
              <a:rPr lang="fr-FR" sz="1600" b="0" dirty="0" err="1"/>
              <a:t>whole</a:t>
            </a:r>
            <a:r>
              <a:rPr lang="fr-FR" sz="1600" b="0" dirty="0"/>
              <a:t> scenario, </a:t>
            </a:r>
            <a:r>
              <a:rPr lang="fr-FR" sz="1600" b="0" dirty="0" err="1"/>
              <a:t>ensuring</a:t>
            </a:r>
            <a:r>
              <a:rPr lang="fr-FR" sz="1600" b="0" dirty="0"/>
              <a:t> a conservative </a:t>
            </a:r>
            <a:r>
              <a:rPr lang="fr-FR" sz="1600" b="0" dirty="0" err="1"/>
              <a:t>assumption</a:t>
            </a:r>
            <a:endParaRPr lang="fr-FR" sz="1600" b="0" dirty="0"/>
          </a:p>
          <a:p>
            <a:pPr marL="1001713" lvl="1" indent="-285750" algn="just">
              <a:lnSpc>
                <a:spcPts val="2500"/>
              </a:lnSpc>
              <a:spcBef>
                <a:spcPts val="300"/>
              </a:spcBef>
              <a:buClrTx/>
              <a:buFont typeface="Wingdings"/>
              <a:buChar char="è"/>
            </a:pPr>
            <a:r>
              <a:rPr lang="fr-FR" dirty="0"/>
              <a:t>It </a:t>
            </a:r>
            <a:r>
              <a:rPr lang="fr-FR" dirty="0" err="1"/>
              <a:t>therfore</a:t>
            </a:r>
            <a:r>
              <a:rPr lang="fr-FR" dirty="0"/>
              <a:t> </a:t>
            </a:r>
            <a:r>
              <a:rPr lang="fr-FR" dirty="0" err="1"/>
              <a:t>overestimates</a:t>
            </a:r>
            <a:r>
              <a:rPr lang="fr-FR" dirty="0"/>
              <a:t> the total flux </a:t>
            </a:r>
            <a:r>
              <a:rPr lang="fr-FR" dirty="0" err="1"/>
              <a:t>requirement</a:t>
            </a:r>
            <a:r>
              <a:rPr lang="fr-FR" dirty="0"/>
              <a:t> over the scenario (inductive flux + vertical </a:t>
            </a:r>
            <a:r>
              <a:rPr lang="fr-FR" dirty="0" err="1"/>
              <a:t>field</a:t>
            </a:r>
            <a:r>
              <a:rPr lang="fr-FR" dirty="0"/>
              <a:t> flux)</a:t>
            </a:r>
          </a:p>
          <a:p>
            <a:pPr marL="1001713" indent="-285750" algn="just">
              <a:lnSpc>
                <a:spcPts val="2500"/>
              </a:lnSpc>
              <a:spcBef>
                <a:spcPts val="600"/>
              </a:spcBef>
              <a:buFont typeface="Wingdings"/>
              <a:buChar char="è"/>
            </a:pPr>
            <a:endParaRPr lang="fr-FR" sz="1600" b="0" dirty="0"/>
          </a:p>
          <a:p>
            <a:pPr marL="285750" indent="-285750" algn="just">
              <a:lnSpc>
                <a:spcPts val="2500"/>
              </a:lnSpc>
              <a:spcBef>
                <a:spcPts val="600"/>
              </a:spcBef>
              <a:buFont typeface="Wingdings"/>
              <a:buChar char="ð"/>
            </a:pPr>
            <a:r>
              <a:rPr lang="fr-FR" sz="1600" b="0" dirty="0"/>
              <a:t>The alternative </a:t>
            </a:r>
            <a:r>
              <a:rPr lang="fr-FR" sz="1600" b="0" dirty="0" err="1"/>
              <a:t>approach</a:t>
            </a:r>
            <a:r>
              <a:rPr lang="fr-FR" sz="1600" b="0" dirty="0"/>
              <a:t> </a:t>
            </a:r>
            <a:r>
              <a:rPr lang="fr-FR" sz="1600" b="0" dirty="0" err="1"/>
              <a:t>consists</a:t>
            </a:r>
            <a:r>
              <a:rPr lang="fr-FR" sz="1600" b="0" dirty="0"/>
              <a:t> in </a:t>
            </a:r>
            <a:r>
              <a:rPr lang="fr-FR" sz="1600" b="0" dirty="0" err="1"/>
              <a:t>considering</a:t>
            </a:r>
            <a:r>
              <a:rPr lang="fr-FR" sz="1600" b="0" dirty="0"/>
              <a:t> as flux </a:t>
            </a:r>
            <a:r>
              <a:rPr lang="fr-FR" sz="1600" b="0" dirty="0" err="1"/>
              <a:t>target</a:t>
            </a:r>
            <a:r>
              <a:rPr lang="fr-FR" sz="1600" b="0" dirty="0"/>
              <a:t> the one </a:t>
            </a:r>
            <a:r>
              <a:rPr lang="fr-FR" sz="1600" b="0" dirty="0" err="1" smtClean="0"/>
              <a:t>necessary</a:t>
            </a:r>
            <a:r>
              <a:rPr lang="fr-FR" sz="1600" b="0" dirty="0" smtClean="0"/>
              <a:t> </a:t>
            </a:r>
            <a:r>
              <a:rPr lang="fr-FR" sz="1600" b="0" dirty="0"/>
              <a:t>to </a:t>
            </a:r>
            <a:r>
              <a:rPr lang="fr-FR" sz="1600" b="0" dirty="0" err="1"/>
              <a:t>produce</a:t>
            </a:r>
            <a:r>
              <a:rPr lang="fr-FR" sz="1600" b="0" dirty="0"/>
              <a:t> </a:t>
            </a:r>
            <a:r>
              <a:rPr lang="fr-FR" sz="1600" b="0" u="sng" dirty="0"/>
              <a:t>at the plasma center</a:t>
            </a:r>
          </a:p>
        </p:txBody>
      </p:sp>
    </p:spTree>
    <p:extLst>
      <p:ext uri="{BB962C8B-B14F-4D97-AF65-F5344CB8AC3E}">
        <p14:creationId xmlns:p14="http://schemas.microsoft.com/office/powerpoint/2010/main" val="388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Methodologic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considerations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4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553" y="900046"/>
            <a:ext cx="8928992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the flux variation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radial dimension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negligible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29" y="2013421"/>
            <a:ext cx="5715000" cy="407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378278" y="2198123"/>
            <a:ext cx="10278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2184238"/>
            <a:ext cx="10390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02079" y="3361642"/>
            <a:ext cx="1576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Plasma center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3419872" y="2505900"/>
            <a:ext cx="288032" cy="227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8" idx="2"/>
          </p:cNvCxnSpPr>
          <p:nvPr/>
        </p:nvCxnSpPr>
        <p:spPr>
          <a:xfrm>
            <a:off x="2892201" y="2536677"/>
            <a:ext cx="239639" cy="1968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5868144" y="3669419"/>
            <a:ext cx="360040" cy="2162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21356" y="1474812"/>
            <a:ext cx="43813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FR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ranged</a:t>
            </a: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DEMO </a:t>
            </a:r>
            <a:r>
              <a:rPr lang="fr-FR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endParaRPr 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71891" y="2548835"/>
            <a:ext cx="891591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285 Wb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37453" y="4054800"/>
            <a:ext cx="8915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171 Wb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Methodologic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considerations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5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424" y="975338"/>
            <a:ext cx="11546458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CREATE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patterns for scenario</a:t>
            </a:r>
            <a:endParaRPr lang="fr-FR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690539"/>
              </p:ext>
            </p:extLst>
          </p:nvPr>
        </p:nvGraphicFramePr>
        <p:xfrm>
          <a:off x="1517555" y="1531966"/>
          <a:ext cx="6308632" cy="297728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842578"/>
                <a:gridCol w="664183"/>
                <a:gridCol w="743775"/>
                <a:gridCol w="820623"/>
                <a:gridCol w="795482"/>
                <a:gridCol w="813997"/>
                <a:gridCol w="813997"/>
                <a:gridCol w="813997"/>
              </a:tblGrid>
              <a:tr h="21205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geometry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 (A.T)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05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[m]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[m]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 [m]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 [m]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PREMAG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EOF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053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CS3U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7.066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2.986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2.91E+07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1.36E+07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-5.94E+06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CS2U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4.08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2.986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2.91E+07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-1.42E+06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-2.91E+07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-0.399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5.972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5.82E+07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-9.60E+06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-5.82E+07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CS2L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-4.878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2.986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2.91E+07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-7.17E+06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-2.91E+07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CS3L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-7.864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2.986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2.81E+07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2.51E+07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-1.24E+07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1.65E+07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1.42E+07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2.32E+06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3.86E+06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-5.22E+06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-5.89E+06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-8.47E+06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-5.12E+06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-6.08E+06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-3.98E+06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-3.64E+06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-7.9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-9.91E+06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-7.76E+06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-8.98E+06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-10.6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1.03E+07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12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Plasma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0.00E+00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1.79E+07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1.79E+07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51095" y="4612491"/>
            <a:ext cx="7942646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CEA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(BOBOZ) </a:t>
            </a:r>
            <a:r>
              <a:rPr lang="fr-FR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considering</a:t>
            </a:r>
            <a:r>
              <a:rPr lang="fr-F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fr-FR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coils</a:t>
            </a:r>
            <a:r>
              <a:rPr lang="fr-F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(5 CS modules + PF) </a:t>
            </a:r>
            <a:endParaRPr lang="fr-FR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21414" y="5099175"/>
            <a:ext cx="3240360" cy="3790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latin typeface="Symbol" panose="05050102010706020507" pitchFamily="18" charset="2"/>
                <a:cs typeface="Arial" panose="020B0604020202020204" pitchFamily="34" charset="0"/>
              </a:rPr>
              <a:t>DY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(PREMAG – EOF) = 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305 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Wb</a:t>
            </a:r>
            <a:endParaRPr lang="fr-FR" sz="1600" b="1" u="sng" dirty="0" smtClean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12205" y="5099175"/>
            <a:ext cx="1728192" cy="379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 algn="just">
              <a:lnSpc>
                <a:spcPts val="2500"/>
              </a:lnSpc>
              <a:spcBef>
                <a:spcPts val="600"/>
              </a:spcBef>
              <a:buFont typeface="Wingdings"/>
              <a:buChar char="è"/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endParaRPr lang="fr-FR" sz="1600" b="1" dirty="0"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9019" y="5544816"/>
            <a:ext cx="109278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200"/>
              </a:lnSpc>
              <a:spcBef>
                <a:spcPts val="600"/>
              </a:spcBef>
              <a:buFontTx/>
              <a:buChar char="-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Flux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by the central module and the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adjacent modules (2/3 of CS)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therfore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conservative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flux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ts val="2200"/>
              </a:lnSpc>
              <a:spcBef>
                <a:spcPts val="600"/>
              </a:spcBef>
              <a:buFontTx/>
              <a:buChar char="-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flux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eavluated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symmetry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reasons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CS Design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6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328" y="837292"/>
            <a:ext cx="892899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 first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maximum flux</a:t>
            </a:r>
          </a:p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MADMACS-CS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gnet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esign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roscopic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imulator for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+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BOBOZ</a:t>
            </a:r>
            <a:endParaRPr lang="fr-FR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132" y="2348880"/>
            <a:ext cx="223128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=1.5 K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4.7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=667 MPa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=10 kV</a:t>
            </a:r>
          </a:p>
          <a:p>
            <a:pPr>
              <a:spcBef>
                <a:spcPts val="600"/>
              </a:spcBef>
            </a:pP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18.2 m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strand = DEMO 2015</a:t>
            </a:r>
          </a:p>
          <a:p>
            <a:pPr>
              <a:spcBef>
                <a:spcPts val="600"/>
              </a:spcBef>
            </a:pP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DEMO 2015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PF currents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ccolade ouvrante 6"/>
          <p:cNvSpPr/>
          <p:nvPr/>
        </p:nvSpPr>
        <p:spPr>
          <a:xfrm>
            <a:off x="224267" y="2421138"/>
            <a:ext cx="233865" cy="2528454"/>
          </a:xfrm>
          <a:prstGeom prst="leftBrace">
            <a:avLst>
              <a:gd name="adj1" fmla="val 46034"/>
              <a:gd name="adj2" fmla="val 507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514395"/>
              </p:ext>
            </p:extLst>
          </p:nvPr>
        </p:nvGraphicFramePr>
        <p:xfrm>
          <a:off x="3389136" y="1809256"/>
          <a:ext cx="4320480" cy="4338863"/>
        </p:xfrm>
        <a:graphic>
          <a:graphicData uri="http://schemas.openxmlformats.org/drawingml/2006/table">
            <a:tbl>
              <a:tblPr firstRow="1" bandRow="1" bandCol="1">
                <a:tableStyleId>{7DF18680-E054-41AD-8BC1-D1AEF772440D}</a:tableStyleId>
              </a:tblPr>
              <a:tblGrid>
                <a:gridCol w="3248461"/>
                <a:gridCol w="1072019"/>
              </a:tblGrid>
              <a:tr h="3736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2018 CS (MAX FLUX)</a:t>
                      </a:r>
                      <a:endParaRPr lang="fr-FR" sz="1800" baseline="-25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Conductor current (kA)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SC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2215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Cu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HOTSPOT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233.5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17.60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cable size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43.68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turns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pancakes (total in CS)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/ central module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/ 78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conductor 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15.67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module L (H)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(s)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/ 7.7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GB" sz="1800" b="1" baseline="-25000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 PLASMA</a:t>
                      </a: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356.6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amount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386.4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00618" y="2847658"/>
            <a:ext cx="32459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Over-performance in </a:t>
            </a:r>
            <a:r>
              <a:rPr lang="fr-FR" sz="1600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PLASMA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High SC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(high B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Slight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excess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2520164" y="3515771"/>
            <a:ext cx="490964" cy="38744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CS Design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7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344" y="2223370"/>
            <a:ext cx="224066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=1.5 K </a:t>
            </a:r>
          </a:p>
          <a:p>
            <a:pPr>
              <a:spcBef>
                <a:spcPts val="2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4.7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160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=667 MPa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=10 kV</a:t>
            </a:r>
          </a:p>
          <a:p>
            <a:pPr>
              <a:spcBef>
                <a:spcPts val="2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18.2 m</a:t>
            </a:r>
          </a:p>
          <a:p>
            <a:pPr>
              <a:spcBef>
                <a:spcPts val="2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PLASMA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305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Wb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strand = DEMO 2015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Insul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DEMO 2015</a:t>
            </a:r>
          </a:p>
          <a:p>
            <a:pPr>
              <a:spcBef>
                <a:spcPts val="2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PF currents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ccolade ouvrante 5"/>
          <p:cNvSpPr/>
          <p:nvPr/>
        </p:nvSpPr>
        <p:spPr>
          <a:xfrm>
            <a:off x="44549" y="2133723"/>
            <a:ext cx="251796" cy="2783349"/>
          </a:xfrm>
          <a:prstGeom prst="leftBrace">
            <a:avLst>
              <a:gd name="adj1" fmla="val 46034"/>
              <a:gd name="adj2" fmla="val 507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376788"/>
              </p:ext>
            </p:extLst>
          </p:nvPr>
        </p:nvGraphicFramePr>
        <p:xfrm>
          <a:off x="3225520" y="1692683"/>
          <a:ext cx="4320480" cy="4338863"/>
        </p:xfrm>
        <a:graphic>
          <a:graphicData uri="http://schemas.openxmlformats.org/drawingml/2006/table">
            <a:tbl>
              <a:tblPr firstRow="1" bandRow="1" bandCol="1">
                <a:tableStyleId>{7DF18680-E054-41AD-8BC1-D1AEF772440D}</a:tableStyleId>
              </a:tblPr>
              <a:tblGrid>
                <a:gridCol w="3248461"/>
                <a:gridCol w="1072019"/>
              </a:tblGrid>
              <a:tr h="3736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2018 CS (TARGET FLUX)</a:t>
                      </a:r>
                      <a:endParaRPr lang="fr-FR" sz="1800" baseline="-25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Conductor current (kA)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SC strands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Cu strands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965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HOTSPOT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250.3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15.52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cable size (mm)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36.18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turns </a:t>
                      </a:r>
                      <a:endParaRPr lang="fr-FR" sz="14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pancakes (total in CS)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/ central module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/ 88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conductor  (T)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11.63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module L (H)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1.18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(s)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00FF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GB" sz="1400" b="1" baseline="-25000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 PLASMA</a:t>
                      </a:r>
                      <a:r>
                        <a:rPr lang="en-GB" sz="1400" b="1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303.9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amount (t)</a:t>
                      </a:r>
                      <a:endParaRPr lang="fr-FR" sz="14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72.3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796851" y="2246288"/>
            <a:ext cx="422481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Slight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-performance in </a:t>
            </a:r>
            <a:r>
              <a:rPr lang="fr-FR" sz="1600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PLASMA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Drastic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SC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69900" lvl="1" indent="-285750">
              <a:spcBef>
                <a:spcPts val="600"/>
              </a:spcBef>
              <a:buFont typeface="Wingdings"/>
              <a:buChar char="è"/>
            </a:pPr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about 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80 % drop in Nb</a:t>
            </a:r>
            <a:r>
              <a:rPr lang="fr-FR" sz="1400" i="1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3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Sn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amount</a:t>
            </a:r>
            <a:endParaRPr lang="fr-FR" sz="16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 indent="-26828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Wb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marginal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cost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quite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high</a:t>
            </a:r>
          </a:p>
          <a:p>
            <a:pPr marL="469900" lvl="1" indent="-285750">
              <a:spcBef>
                <a:spcPts val="600"/>
              </a:spcBef>
              <a:buFont typeface="Wingdings"/>
              <a:buChar char="è"/>
            </a:pP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about 6 tons Nb</a:t>
            </a:r>
            <a:r>
              <a:rPr lang="fr-FR" sz="1400" i="1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3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Sn per Wb </a:t>
            </a:r>
          </a:p>
          <a:p>
            <a:pPr marL="469900" lvl="1" indent="-285750">
              <a:spcBef>
                <a:spcPts val="600"/>
              </a:spcBef>
              <a:buFont typeface="Wingdings"/>
              <a:buChar char="è"/>
            </a:pP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elements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to check pros &amp; cons aspects on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economical</a:t>
            </a:r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4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ground</a:t>
            </a:r>
            <a:endParaRPr lang="fr-FR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2537011" y="3337700"/>
            <a:ext cx="490964" cy="38744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549" y="837293"/>
            <a:ext cx="892899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 second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flux</a:t>
            </a:r>
          </a:p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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playing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26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CS Design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8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977" y="783504"/>
            <a:ext cx="892899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exact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flux</a:t>
            </a:r>
          </a:p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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playing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endParaRPr lang="fr-F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414" y="2259230"/>
            <a:ext cx="241099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=1.5 K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4.7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=667 MPa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=10 kV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18.2 m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PLASMA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305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Wb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strand = DEMO 2015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Insul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DEMO 2015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PF currents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ccolade ouvrante 12"/>
          <p:cNvSpPr/>
          <p:nvPr/>
        </p:nvSpPr>
        <p:spPr>
          <a:xfrm>
            <a:off x="44549" y="2262825"/>
            <a:ext cx="220542" cy="2920282"/>
          </a:xfrm>
          <a:prstGeom prst="leftBrace">
            <a:avLst>
              <a:gd name="adj1" fmla="val 46034"/>
              <a:gd name="adj2" fmla="val 507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14" name="Flèche droite 13"/>
          <p:cNvSpPr/>
          <p:nvPr/>
        </p:nvSpPr>
        <p:spPr>
          <a:xfrm>
            <a:off x="2563268" y="3462592"/>
            <a:ext cx="490964" cy="38744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552359"/>
              </p:ext>
            </p:extLst>
          </p:nvPr>
        </p:nvGraphicFramePr>
        <p:xfrm>
          <a:off x="3303910" y="1681894"/>
          <a:ext cx="4412259" cy="4500312"/>
        </p:xfrm>
        <a:graphic>
          <a:graphicData uri="http://schemas.openxmlformats.org/drawingml/2006/table">
            <a:tbl>
              <a:tblPr firstRow="1" bandRow="1" bandCol="1">
                <a:tableStyleId>{7DF18680-E054-41AD-8BC1-D1AEF772440D}</a:tableStyleId>
              </a:tblPr>
              <a:tblGrid>
                <a:gridCol w="3317468"/>
                <a:gridCol w="1094791"/>
              </a:tblGrid>
              <a:tr h="3875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2018 CS (TARGET FLUX)</a:t>
                      </a:r>
                      <a:endParaRPr lang="fr-FR" sz="1800" baseline="-25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Conductor current (kA)</a:t>
                      </a:r>
                      <a:endParaRPr lang="fr-FR" sz="14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SC strands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542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Cu strands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971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HOTSPOT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249.5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15.80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cable size (mm)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36.50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of turns 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pancakes (total in CS)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246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/ central module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/ 86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conductor  (T)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11.64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module L (H)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1.13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(s)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0" marR="0" marT="0" marB="0" anchor="ctr"/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00FF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GB" sz="1400" b="1" baseline="-25000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 PLASMA</a:t>
                      </a:r>
                      <a:r>
                        <a:rPr lang="en-GB" sz="1400" b="1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305.8</a:t>
                      </a:r>
                    </a:p>
                  </a:txBody>
                  <a:tcPr marL="0" marR="0" marT="0" marB="0" anchor="ctr">
                    <a:solidFill>
                      <a:srgbClr val="66FF33"/>
                    </a:solidFill>
                  </a:tcPr>
                </a:tc>
              </a:tr>
              <a:tr h="29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amount (t)</a:t>
                      </a:r>
                      <a:endParaRPr lang="fr-FR" sz="14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74.6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7985111" y="2622694"/>
            <a:ext cx="3991737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up to 100 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rate (2%) and SC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one (3%)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PLASMA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one (1%)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design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somehow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optimistic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as PF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ignored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CS Design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9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77" y="783504"/>
            <a:ext cx="892899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CS Design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refinement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maximum flux</a:t>
            </a:r>
          </a:p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 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 </a:t>
            </a:r>
            <a:r>
              <a:rPr lang="fr-FR" sz="1600" b="1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currents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FR" sz="1600" b="1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time)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93636"/>
              </p:ext>
            </p:extLst>
          </p:nvPr>
        </p:nvGraphicFramePr>
        <p:xfrm>
          <a:off x="2761606" y="1728573"/>
          <a:ext cx="4320480" cy="4338863"/>
        </p:xfrm>
        <a:graphic>
          <a:graphicData uri="http://schemas.openxmlformats.org/drawingml/2006/table">
            <a:tbl>
              <a:tblPr firstRow="1" bandRow="1" bandCol="1">
                <a:tableStyleId>{7DF18680-E054-41AD-8BC1-D1AEF772440D}</a:tableStyleId>
              </a:tblPr>
              <a:tblGrid>
                <a:gridCol w="2455852"/>
                <a:gridCol w="1864628"/>
              </a:tblGrid>
              <a:tr h="3736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 2018 CS (MAX FLUX)</a:t>
                      </a:r>
                      <a:endParaRPr lang="fr-FR" sz="1800" baseline="-25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Conductor current (kA)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SC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2564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Cu 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HOTSPOT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157.1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17.00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cable size (mm)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46.84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turns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pancakes (total in CS)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208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/ central module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 / 72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(- 4)</a:t>
                      </a:r>
                      <a:endParaRPr lang="fr-FR" sz="14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conductor 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15.94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(+ 0.2 T)</a:t>
                      </a:r>
                      <a:endParaRPr lang="fr-FR" sz="14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module L (H)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1.63</a:t>
                      </a: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</a:t>
                      </a:r>
                      <a:r>
                        <a:rPr lang="en-US" sz="1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(s)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/ 8.0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GB" sz="1800" b="1" baseline="-25000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 PLASMA</a:t>
                      </a:r>
                      <a:r>
                        <a:rPr lang="en-GB" sz="1800" b="1" dirty="0" smtClean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</a:t>
                      </a: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338.8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(- 5%)</a:t>
                      </a:r>
                      <a:endParaRPr lang="fr-FR" sz="14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amount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433.7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(+12%)</a:t>
                      </a:r>
                      <a:endParaRPr lang="fr-FR" sz="14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395882" y="2622694"/>
            <a:ext cx="4563036" cy="2241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by ~10% (as B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Flux at plasma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still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unchanged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scenario but the CS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7063" lvl="1" indent="-268288">
              <a:spcBef>
                <a:spcPts val="600"/>
              </a:spcBef>
              <a:buFont typeface="Wingdings"/>
              <a:buChar char="è"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Item to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be checked under plasma equilibrium point of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view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414" y="2259230"/>
            <a:ext cx="2410998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=1.5 K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4.7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6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=667 MPa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=10 kV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18.2 m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= DEMO 2015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Insul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DEMO 2015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 currents PREMAG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ccolade ouvrante 10"/>
          <p:cNvSpPr/>
          <p:nvPr/>
        </p:nvSpPr>
        <p:spPr>
          <a:xfrm>
            <a:off x="44549" y="2262825"/>
            <a:ext cx="220542" cy="2597117"/>
          </a:xfrm>
          <a:prstGeom prst="leftBrace">
            <a:avLst>
              <a:gd name="adj1" fmla="val 46034"/>
              <a:gd name="adj2" fmla="val 507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488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-Presentation-PPT-16-9">
  <a:themeElements>
    <a:clrScheme name="CEA Défaut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008BBC"/>
      </a:accent2>
      <a:accent3>
        <a:srgbClr val="D81142"/>
      </a:accent3>
      <a:accent4>
        <a:srgbClr val="FFC000"/>
      </a:accent4>
      <a:accent5>
        <a:srgbClr val="218380"/>
      </a:accent5>
      <a:accent6>
        <a:srgbClr val="8F2D56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emplate PP CEA 16-9.pptx" id="{78E284C9-E62E-4FC8-9A5E-19EE6A13D71E}" vid="{709D2C56-0C01-4A68-A325-4FFD430A3600}"/>
    </a:ext>
  </a:extLst>
</a:theme>
</file>

<file path=ppt/theme/theme2.xml><?xml version="1.0" encoding="utf-8"?>
<a:theme xmlns:a="http://schemas.openxmlformats.org/drawingml/2006/main" name="Template CEA 2019 Clair">
  <a:themeElements>
    <a:clrScheme name="CEA Défaut 2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FFBC42"/>
      </a:accent1>
      <a:accent2>
        <a:srgbClr val="D81159"/>
      </a:accent2>
      <a:accent3>
        <a:srgbClr val="8F2D56"/>
      </a:accent3>
      <a:accent4>
        <a:srgbClr val="689B42"/>
      </a:accent4>
      <a:accent5>
        <a:srgbClr val="218380"/>
      </a:accent5>
      <a:accent6>
        <a:srgbClr val="FFD29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emplate PP CEA 16-9.pptx" id="{78E284C9-E62E-4FC8-9A5E-19EE6A13D71E}" vid="{5846DFC2-8D7E-4335-8C09-415EDC6C5089}"/>
    </a:ext>
  </a:extLst>
</a:theme>
</file>

<file path=ppt/theme/theme3.xml><?xml version="1.0" encoding="utf-8"?>
<a:theme xmlns:a="http://schemas.openxmlformats.org/drawingml/2006/main" name="Template CEA 2019 Marron">
  <a:themeElements>
    <a:clrScheme name="CEA Bleu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49728C"/>
      </a:accent1>
      <a:accent2>
        <a:srgbClr val="689BA6"/>
      </a:accent2>
      <a:accent3>
        <a:srgbClr val="C2F2F2"/>
      </a:accent3>
      <a:accent4>
        <a:srgbClr val="273D40"/>
      </a:accent4>
      <a:accent5>
        <a:srgbClr val="0084B4"/>
      </a:accent5>
      <a:accent6>
        <a:srgbClr val="93E2F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emplate PP CEA 16-9.pptx" id="{78E284C9-E62E-4FC8-9A5E-19EE6A13D71E}" vid="{48DB1935-4DB2-49BA-AEDC-D8FE50F2938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F2A79C4BED747976EC3AD530384C1" ma:contentTypeVersion="0" ma:contentTypeDescription="Crée un document." ma:contentTypeScope="" ma:versionID="9ea4ffbb61354172aceb879db3e265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AADB5F-8552-41F6-8E41-B7291DF52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07AC35C-3B9B-457D-863A-1C1FD396D7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09A53C-8D88-4760-8267-C28D6D92D7C7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2019-Presentation-PPT-16-9</Template>
  <TotalTime>2878</TotalTime>
  <Words>2135</Words>
  <Application>Microsoft Office PowerPoint</Application>
  <PresentationFormat>Personnalisé</PresentationFormat>
  <Paragraphs>519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2019-Presentation-PPT-16-9</vt:lpstr>
      <vt:lpstr>Template CEA 2019 Clair</vt:lpstr>
      <vt:lpstr>Template CEA 2019 Marron</vt:lpstr>
      <vt:lpstr>Présentation PowerPoint</vt:lpstr>
      <vt:lpstr>Introduction</vt:lpstr>
      <vt:lpstr>Methodologic considerations</vt:lpstr>
      <vt:lpstr>Methodologic considerations</vt:lpstr>
      <vt:lpstr>Methodologic considerations</vt:lpstr>
      <vt:lpstr>CS Design</vt:lpstr>
      <vt:lpstr>CS Design</vt:lpstr>
      <vt:lpstr>CS Design</vt:lpstr>
      <vt:lpstr>CS Design</vt:lpstr>
      <vt:lpstr>CS Design</vt:lpstr>
      <vt:lpstr>Fatigue approach</vt:lpstr>
      <vt:lpstr>Fatigue approach</vt:lpstr>
      <vt:lpstr>Breakdown study</vt:lpstr>
      <vt:lpstr>Breakdown study</vt:lpstr>
      <vt:lpstr>Conclusions - perspectives</vt:lpstr>
      <vt:lpstr>Thank you for your attention  Questions ?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ZANI Louis 169512</dc:creator>
  <cp:lastModifiedBy>ZANI Louis 169512</cp:lastModifiedBy>
  <cp:revision>336</cp:revision>
  <cp:lastPrinted>2018-12-05T09:44:31Z</cp:lastPrinted>
  <dcterms:created xsi:type="dcterms:W3CDTF">2020-01-15T15:27:59Z</dcterms:created>
  <dcterms:modified xsi:type="dcterms:W3CDTF">2020-02-10T08:30:46Z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0x010100362F2A79C4BED747976EC3AD530384C1</vt:lpwstr>
  </property>
  <property fmtid="{D5CDD505-2E9C-101B-9397-08002B2CF9AE}" pid="3" name="I2ICODE">
    <vt:lpwstr>WEB</vt:lpwstr>
  </property>
  <property fmtid="{D5CDD505-2E9C-101B-9397-08002B2CF9AE}" pid="4" name="WebApplicationID">
    <vt:lpwstr>3f72b11a-dedf-47a1-b48a-dfd7b45017bd</vt:lpwstr>
  </property>
  <property fmtid="{D5CDD505-2E9C-101B-9397-08002B2CF9AE}" pid="5" name="I2ISITECODE">
    <vt:lpwstr/>
  </property>
</Properties>
</file>