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02" r:id="rId4"/>
    <p:sldId id="300" r:id="rId5"/>
    <p:sldId id="303" r:id="rId6"/>
    <p:sldId id="301" r:id="rId7"/>
    <p:sldId id="304" r:id="rId8"/>
    <p:sldId id="310" r:id="rId9"/>
    <p:sldId id="311" r:id="rId10"/>
    <p:sldId id="305" r:id="rId11"/>
    <p:sldId id="306" r:id="rId12"/>
    <p:sldId id="307" r:id="rId13"/>
    <p:sldId id="308" r:id="rId14"/>
    <p:sldId id="309" r:id="rId15"/>
  </p:sldIdLst>
  <p:sldSz cx="9144000" cy="5143500" type="screen16x9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135" d="100"/>
          <a:sy n="135" d="100"/>
        </p:scale>
        <p:origin x="126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11/02/2020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11/02/2020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2" y="4176000"/>
            <a:ext cx="907212" cy="9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98" y="81169"/>
            <a:ext cx="7208002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9542"/>
            <a:ext cx="8075240" cy="4032448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17303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Kamil </a:t>
            </a:r>
            <a:r>
              <a:rPr lang="en-GB" dirty="0" err="1" smtClean="0"/>
              <a:t>Sedl</a:t>
            </a:r>
            <a:r>
              <a:rPr lang="cs-CZ" dirty="0" smtClean="0"/>
              <a:t>á</a:t>
            </a:r>
            <a:r>
              <a:rPr lang="en-GB" dirty="0" smtClean="0"/>
              <a:t>k | Final WPMAG Meeting | 12</a:t>
            </a:r>
            <a:r>
              <a:rPr lang="en-GB" baseline="30000" dirty="0" smtClean="0"/>
              <a:t>th</a:t>
            </a:r>
            <a:r>
              <a:rPr lang="en-GB" dirty="0" smtClean="0"/>
              <a:t> Feb. 2020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3"/>
            <a:ext cx="805544" cy="8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11/02/2020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91630"/>
            <a:ext cx="8496944" cy="972108"/>
          </a:xfrm>
        </p:spPr>
        <p:txBody>
          <a:bodyPr/>
          <a:lstStyle/>
          <a:p>
            <a:pPr algn="ctr"/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SPC TF Coil Design and Analyses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219822"/>
            <a:ext cx="216024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Kamil </a:t>
            </a:r>
            <a:r>
              <a:rPr lang="en-US" dirty="0" err="1" smtClean="0"/>
              <a:t>Sedl</a:t>
            </a:r>
            <a:r>
              <a:rPr lang="cs-CZ" dirty="0" smtClean="0"/>
              <a:t>á</a:t>
            </a:r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Max. Field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85" t="15618" b="8919"/>
          <a:stretch/>
        </p:blipFill>
        <p:spPr>
          <a:xfrm>
            <a:off x="827584" y="499143"/>
            <a:ext cx="3600400" cy="4287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0377"/>
          <a:stretch/>
        </p:blipFill>
        <p:spPr>
          <a:xfrm>
            <a:off x="4788024" y="974557"/>
            <a:ext cx="4015281" cy="3336444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5508104" y="4186942"/>
            <a:ext cx="239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B050"/>
                </a:solidFill>
              </a:rPr>
              <a:t>Preliminary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9582"/>
            <a:ext cx="4520099" cy="373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128" y="843558"/>
            <a:ext cx="1896745" cy="23793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092280" y="3009265"/>
            <a:ext cx="1727835" cy="17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B</a:t>
            </a:r>
            <a:r>
              <a:rPr lang="en-US" sz="3000" baseline="-25000" dirty="0" err="1" smtClean="0"/>
              <a:t>c</a:t>
            </a:r>
            <a:r>
              <a:rPr lang="en-US" sz="3000" dirty="0" smtClean="0"/>
              <a:t> along the Conductor (Nom. Design)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50"/>
            <a:ext cx="5597525" cy="3924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75" t="-1967" r="23289" b="8104"/>
          <a:stretch/>
        </p:blipFill>
        <p:spPr>
          <a:xfrm>
            <a:off x="5796136" y="1059582"/>
            <a:ext cx="331236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71550"/>
            <a:ext cx="8075240" cy="39604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Status:</a:t>
            </a:r>
          </a:p>
          <a:p>
            <a:r>
              <a:rPr lang="en-US" dirty="0" smtClean="0"/>
              <a:t>TF nominal design – finished.</a:t>
            </a:r>
          </a:p>
          <a:p>
            <a:r>
              <a:rPr lang="en-US" dirty="0" smtClean="0"/>
              <a:t>TF maximum field design – small adjustment still needed</a:t>
            </a:r>
          </a:p>
          <a:p>
            <a:r>
              <a:rPr lang="en-US" dirty="0" smtClean="0"/>
              <a:t>Electromagnetic analysis – finished for nom. design</a:t>
            </a:r>
          </a:p>
          <a:p>
            <a:r>
              <a:rPr lang="en-US" dirty="0" smtClean="0"/>
              <a:t>Thermal-hydraulic analysis – still to be done.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General Comments:</a:t>
            </a:r>
            <a:endParaRPr lang="en-US" b="1" dirty="0"/>
          </a:p>
          <a:p>
            <a:r>
              <a:rPr lang="en-US" dirty="0" smtClean="0"/>
              <a:t>The design updates reflect experience gained in </a:t>
            </a:r>
            <a:r>
              <a:rPr lang="en-US" dirty="0"/>
              <a:t>the R&amp;D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Alternative designs might be investigated.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79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 Proposal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9542"/>
            <a:ext cx="8075240" cy="42093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recommendation of the Panel of experts of the Design Progress Review meeting in December 2019 was to study a possible voltage reduction of the TF coils. Initial considerations in </a:t>
            </a:r>
            <a:r>
              <a:rPr lang="en-US" dirty="0" smtClean="0"/>
              <a:t>the running </a:t>
            </a:r>
            <a:r>
              <a:rPr lang="en-US" dirty="0"/>
              <a:t>PMU </a:t>
            </a:r>
            <a:r>
              <a:rPr lang="en-US"/>
              <a:t>task </a:t>
            </a:r>
            <a:r>
              <a:rPr lang="en-US" smtClean="0"/>
              <a:t>PMI-2.1-T30-D002. </a:t>
            </a:r>
            <a:r>
              <a:rPr lang="en-US" dirty="0"/>
              <a:t>Within the WPMAG task, that preliminary PMI study will be extended by:</a:t>
            </a:r>
          </a:p>
          <a:p>
            <a:pPr lvl="0"/>
            <a:r>
              <a:rPr lang="en-US" dirty="0"/>
              <a:t>Assessment of the impact of mechanical loads on the TF winding pack design (amount of stainless steel in different layers).</a:t>
            </a:r>
          </a:p>
          <a:p>
            <a:pPr lvl="0"/>
            <a:r>
              <a:rPr lang="en-US" dirty="0"/>
              <a:t>More precise assessment of the required copper cross-section taking into consideration radial heat transfer for increased discharge times.</a:t>
            </a:r>
          </a:p>
          <a:p>
            <a:pPr lvl="0"/>
            <a:r>
              <a:rPr lang="en-US" dirty="0"/>
              <a:t>Discussion of combined effect of higher conductor current and longer discharge times on TF voltage or number of TF feeders.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Deliverable:</a:t>
            </a:r>
            <a:r>
              <a:rPr lang="en-US" dirty="0"/>
              <a:t>  TF coil design with the reduced HV operation.  (R. Wesche) </a:t>
            </a:r>
            <a:r>
              <a:rPr lang="en-US" b="1" dirty="0"/>
              <a:t>0.3 </a:t>
            </a:r>
            <a:r>
              <a:rPr lang="en-US" b="1" dirty="0" err="1" smtClean="0"/>
              <a:t>ppy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35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to be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646"/>
            <a:ext cx="8075240" cy="30963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nominal TF WP design with the nominal TF field</a:t>
            </a:r>
          </a:p>
          <a:p>
            <a:pPr>
              <a:spcBef>
                <a:spcPts val="1200"/>
              </a:spcBef>
            </a:pPr>
            <a:r>
              <a:rPr lang="en-US" dirty="0"/>
              <a:t>The maximum-field TF WP design that fits into the allocated space</a:t>
            </a:r>
          </a:p>
          <a:p>
            <a:pPr>
              <a:spcBef>
                <a:spcPts val="1200"/>
              </a:spcBef>
            </a:pPr>
            <a:r>
              <a:rPr lang="en-US" dirty="0"/>
              <a:t>Corresponding thermal-hydraulic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Corresponding electromagnetic analyses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69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TF Conductor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859782"/>
            <a:ext cx="7773387" cy="1832700"/>
          </a:xfrm>
        </p:spPr>
        <p:txBody>
          <a:bodyPr>
            <a:normAutofit/>
          </a:bodyPr>
          <a:lstStyle/>
          <a:p>
            <a:pPr marL="271462" lvl="1" indent="0">
              <a:buNone/>
            </a:pPr>
            <a:r>
              <a:rPr lang="en-US" dirty="0" smtClean="0"/>
              <a:t>Lesson from the RW2 prototype testing:</a:t>
            </a:r>
          </a:p>
          <a:p>
            <a:pPr lvl="1"/>
            <a:r>
              <a:rPr lang="en-US" dirty="0" smtClean="0"/>
              <a:t>High eddy current loss due to the mixed-matrix-stabilizer</a:t>
            </a:r>
          </a:p>
          <a:p>
            <a:pPr lvl="1"/>
            <a:r>
              <a:rPr lang="en-US" dirty="0" smtClean="0"/>
              <a:t>Stable DC performance of the R&amp;W conductor requires mechanical pre-load in the transverse direction – incompatible with the rectangular cooling channel.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5" name="Picture 4" descr="IMG_2026.JPG"/>
          <p:cNvPicPr>
            <a:picLocks noChangeAspect="1"/>
          </p:cNvPicPr>
          <p:nvPr/>
        </p:nvPicPr>
        <p:blipFill>
          <a:blip r:embed="rId2"/>
          <a:srcRect l="10373" t="19971" r="13957" b="16051"/>
          <a:stretch>
            <a:fillRect/>
          </a:stretch>
        </p:blipFill>
        <p:spPr>
          <a:xfrm>
            <a:off x="2339752" y="559842"/>
            <a:ext cx="4104456" cy="2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Cond. Design (2018 DEMO baseline)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699542"/>
            <a:ext cx="8339261" cy="2016224"/>
          </a:xfrm>
        </p:spPr>
        <p:txBody>
          <a:bodyPr/>
          <a:lstStyle/>
          <a:p>
            <a:r>
              <a:rPr lang="en-US" dirty="0" smtClean="0"/>
              <a:t>Mixed-matrix replaced by a </a:t>
            </a:r>
            <a:r>
              <a:rPr lang="en-US" dirty="0" err="1" smtClean="0"/>
              <a:t>higly</a:t>
            </a:r>
            <a:r>
              <a:rPr lang="en-US" dirty="0" smtClean="0"/>
              <a:t>-compacted Rutherford cable made of </a:t>
            </a:r>
            <a:r>
              <a:rPr lang="en-US" dirty="0" err="1" smtClean="0"/>
              <a:t>CuNi</a:t>
            </a:r>
            <a:r>
              <a:rPr lang="en-US" dirty="0" smtClean="0"/>
              <a:t>-cladded Cu wires. Void fraction of ~10%.</a:t>
            </a:r>
          </a:p>
          <a:p>
            <a:r>
              <a:rPr lang="en-US" dirty="0" smtClean="0"/>
              <a:t>Cooling channel moved next to the cable – </a:t>
            </a:r>
            <a:r>
              <a:rPr lang="en-US" dirty="0" smtClean="0"/>
              <a:t>preload compatible.</a:t>
            </a:r>
            <a:endParaRPr lang="en-US" dirty="0" smtClean="0"/>
          </a:p>
          <a:p>
            <a:r>
              <a:rPr lang="en-US" dirty="0" smtClean="0"/>
              <a:t>Conductor design already tested with RW2 cable – see the R&amp;D presentation of Pierluigi Bruzzone.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26974"/>
            <a:ext cx="4426711" cy="23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76" y="3003798"/>
            <a:ext cx="4533624" cy="1528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6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Cond. Design (2018 DEMO baseline)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699542"/>
            <a:ext cx="8339261" cy="2016224"/>
          </a:xfrm>
        </p:spPr>
        <p:txBody>
          <a:bodyPr/>
          <a:lstStyle/>
          <a:p>
            <a:r>
              <a:rPr lang="en-US" dirty="0" smtClean="0"/>
              <a:t>Mixed-matrix replaced by a </a:t>
            </a:r>
            <a:r>
              <a:rPr lang="en-US" dirty="0" err="1" smtClean="0"/>
              <a:t>higly</a:t>
            </a:r>
            <a:r>
              <a:rPr lang="en-US" dirty="0" smtClean="0"/>
              <a:t>-compacted Rutherford cable made of </a:t>
            </a:r>
            <a:r>
              <a:rPr lang="en-US" dirty="0" err="1" smtClean="0"/>
              <a:t>CuNi</a:t>
            </a:r>
            <a:r>
              <a:rPr lang="en-US" dirty="0" smtClean="0"/>
              <a:t>-cladded Cu wires. Void fraction of ~10%.</a:t>
            </a:r>
          </a:p>
          <a:p>
            <a:r>
              <a:rPr lang="en-US" dirty="0" smtClean="0"/>
              <a:t>Cooling channel moved next to the cable – preload can be done.</a:t>
            </a:r>
          </a:p>
          <a:p>
            <a:r>
              <a:rPr lang="en-US" dirty="0" smtClean="0"/>
              <a:t>Conductor design already tested with RW2 cable – see the R&amp;D presentation of Pierluigi Bruzzone.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58" y="2978763"/>
            <a:ext cx="4533624" cy="152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24315" r="13606" b="20864"/>
          <a:stretch/>
        </p:blipFill>
        <p:spPr bwMode="auto">
          <a:xfrm>
            <a:off x="179512" y="2439727"/>
            <a:ext cx="4408146" cy="2469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26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Nominal WP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911149" y="-1461329"/>
            <a:ext cx="3857749" cy="8035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1059582"/>
            <a:ext cx="365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Low field region, accumulated stress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443958"/>
            <a:ext cx="588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High field region, plasma facing side, high Nuclear heat load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416824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Conductor dimensions:  L1 = 61 x 33;    L11 = 61 x 46    (mm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Cable dimensions:         L1 = 34 x 9;      L12 = 22 x 5  </a:t>
            </a: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mm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turns</a:t>
            </a:r>
            <a:r>
              <a:rPr lang="en-US" dirty="0"/>
              <a:t> = </a:t>
            </a:r>
            <a:r>
              <a:rPr lang="en-US" dirty="0" smtClean="0"/>
              <a:t>226</a:t>
            </a:r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sc</a:t>
            </a:r>
            <a:r>
              <a:rPr lang="en-US" dirty="0" smtClean="0"/>
              <a:t>:   L1 = 116 mm</a:t>
            </a:r>
            <a:r>
              <a:rPr lang="en-US" baseline="30000" dirty="0" smtClean="0"/>
              <a:t>2</a:t>
            </a:r>
            <a:r>
              <a:rPr lang="en-US" dirty="0" smtClean="0"/>
              <a:t>;   L12 = 38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baseline="-25000" dirty="0" err="1" smtClean="0"/>
              <a:t>op</a:t>
            </a:r>
            <a:r>
              <a:rPr lang="en-US" dirty="0" smtClean="0"/>
              <a:t> = 66 kA</a:t>
            </a:r>
          </a:p>
          <a:p>
            <a:r>
              <a:rPr lang="en-US" dirty="0" err="1" smtClean="0"/>
              <a:t>Jsc</a:t>
            </a:r>
            <a:r>
              <a:rPr lang="en-US" dirty="0" smtClean="0"/>
              <a:t>:  L1 = 560 A/mm</a:t>
            </a:r>
            <a:r>
              <a:rPr lang="en-US" baseline="30000" dirty="0" smtClean="0"/>
              <a:t>2</a:t>
            </a:r>
            <a:r>
              <a:rPr lang="en-US" dirty="0" smtClean="0"/>
              <a:t>;   J12 = 1826 A/mm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J</a:t>
            </a:r>
            <a:r>
              <a:rPr lang="en-US" baseline="-25000" dirty="0" err="1" smtClean="0"/>
              <a:t>Cu</a:t>
            </a:r>
            <a:r>
              <a:rPr lang="en-US" dirty="0" smtClean="0"/>
              <a:t> = 90 A/mm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Assumed effective strain: </a:t>
            </a:r>
            <a:r>
              <a:rPr lang="el-GR" dirty="0" smtClean="0"/>
              <a:t>ε</a:t>
            </a:r>
            <a:r>
              <a:rPr lang="en-US" dirty="0" smtClean="0"/>
              <a:t> = -0.30%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eff</a:t>
            </a:r>
            <a:r>
              <a:rPr lang="en-US" dirty="0" smtClean="0"/>
              <a:t> (L1) =12.1 T;  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eff</a:t>
            </a:r>
            <a:r>
              <a:rPr lang="en-US" dirty="0" smtClean="0"/>
              <a:t>(L12) = 6.45 T</a:t>
            </a:r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He</a:t>
            </a:r>
            <a:r>
              <a:rPr lang="en-US" dirty="0" smtClean="0"/>
              <a:t>: cooling of L1 relies on the transverse heat transfer.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72676"/>
              </p:ext>
            </p:extLst>
          </p:nvPr>
        </p:nvGraphicFramePr>
        <p:xfrm>
          <a:off x="8028384" y="954083"/>
          <a:ext cx="1115616" cy="3738791"/>
        </p:xfrm>
        <a:graphic>
          <a:graphicData uri="http://schemas.openxmlformats.org/drawingml/2006/table">
            <a:tbl>
              <a:tblPr/>
              <a:tblGrid>
                <a:gridCol w="341000">
                  <a:extLst>
                    <a:ext uri="{9D8B030D-6E8A-4147-A177-3AD203B41FA5}">
                      <a16:colId xmlns:a16="http://schemas.microsoft.com/office/drawing/2014/main" val="3806321540"/>
                    </a:ext>
                  </a:extLst>
                </a:gridCol>
                <a:gridCol w="774616">
                  <a:extLst>
                    <a:ext uri="{9D8B030D-6E8A-4147-A177-3AD203B41FA5}">
                      <a16:colId xmlns:a16="http://schemas.microsoft.com/office/drawing/2014/main" val="2916538662"/>
                    </a:ext>
                  </a:extLst>
                </a:gridCol>
              </a:tblGrid>
              <a:tr h="1250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Layer</a:t>
                      </a:r>
                    </a:p>
                  </a:txBody>
                  <a:tcPr marL="8506" marR="8506" marT="850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 in cooling channel</a:t>
                      </a:r>
                    </a:p>
                  </a:txBody>
                  <a:tcPr marL="8506" marR="8506" marT="85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412420"/>
                  </a:ext>
                </a:extLst>
              </a:tr>
              <a:tr h="19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mm2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21738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2295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76505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73935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31281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07835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36955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85996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7242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04936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6798"/>
                  </a:ext>
                </a:extLst>
              </a:tr>
              <a:tr h="182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1369"/>
                  </a:ext>
                </a:extLst>
              </a:tr>
              <a:tr h="191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</a:t>
                      </a:r>
                    </a:p>
                  </a:txBody>
                  <a:tcPr marL="8506" marR="8506" marT="8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3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41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Max. Field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43758"/>
            <a:ext cx="3850646" cy="22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7534"/>
            <a:ext cx="3634622" cy="191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36897" r="36418" b="34774"/>
          <a:stretch/>
        </p:blipFill>
        <p:spPr bwMode="auto">
          <a:xfrm>
            <a:off x="5570565" y="3363838"/>
            <a:ext cx="2610294" cy="81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37516" r="8866" b="36224"/>
          <a:stretch/>
        </p:blipFill>
        <p:spPr bwMode="auto">
          <a:xfrm rot="5400000">
            <a:off x="7942060" y="3242597"/>
            <a:ext cx="1080120" cy="60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385" t="15618" b="8919"/>
          <a:stretch/>
        </p:blipFill>
        <p:spPr>
          <a:xfrm>
            <a:off x="827584" y="499143"/>
            <a:ext cx="3600400" cy="42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Max. Field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operating current: 66 kA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</a:rPr>
              <a:t>71.5 kA  </a:t>
            </a:r>
          </a:p>
          <a:p>
            <a:r>
              <a:rPr lang="en-US" dirty="0" smtClean="0"/>
              <a:t>Decreased number of turns (19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</a:rPr>
              <a:t>18</a:t>
            </a:r>
            <a:r>
              <a:rPr lang="en-US" dirty="0" smtClean="0"/>
              <a:t>) – to gain more space for more superconductor (higher field, higher current)</a:t>
            </a:r>
          </a:p>
          <a:p>
            <a:r>
              <a:rPr lang="en-US" dirty="0"/>
              <a:t>Increased number of layers </a:t>
            </a:r>
            <a:r>
              <a:rPr lang="en-US" dirty="0" smtClean="0"/>
              <a:t>(12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</a:rPr>
              <a:t>14</a:t>
            </a:r>
            <a:r>
              <a:rPr lang="en-US" dirty="0" smtClean="0"/>
              <a:t>) – to increase overall current in the WP.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turns</a:t>
            </a:r>
            <a:r>
              <a:rPr lang="en-US" dirty="0"/>
              <a:t> :</a:t>
            </a:r>
            <a:r>
              <a:rPr lang="en-US" dirty="0" smtClean="0"/>
              <a:t> 226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250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err="1"/>
              <a:t>A</a:t>
            </a:r>
            <a:r>
              <a:rPr lang="en-US" baseline="-25000" dirty="0" err="1"/>
              <a:t>sc</a:t>
            </a:r>
            <a:r>
              <a:rPr lang="en-US" dirty="0"/>
              <a:t>:   L1 = 116 </a:t>
            </a:r>
            <a:r>
              <a:rPr lang="en-US" dirty="0" smtClean="0"/>
              <a:t>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215 mm</a:t>
            </a:r>
            <a:r>
              <a:rPr lang="en-US" b="1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endParaRPr lang="en-US" b="1" baseline="30000" dirty="0">
              <a:solidFill>
                <a:srgbClr val="0070C0"/>
              </a:solidFill>
            </a:endParaRPr>
          </a:p>
          <a:p>
            <a:r>
              <a:rPr lang="en-US" dirty="0" err="1"/>
              <a:t>Jsc</a:t>
            </a:r>
            <a:r>
              <a:rPr lang="en-US" dirty="0"/>
              <a:t>:  L1 = 560 </a:t>
            </a:r>
            <a:r>
              <a:rPr lang="en-US" dirty="0" smtClean="0"/>
              <a:t>A/mm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330 A/mm</a:t>
            </a:r>
            <a:r>
              <a:rPr lang="en-US" b="1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endParaRPr lang="en-US" b="1" baseline="30000" dirty="0">
              <a:solidFill>
                <a:srgbClr val="0070C0"/>
              </a:solidFill>
            </a:endParaRPr>
          </a:p>
          <a:p>
            <a:r>
              <a:rPr lang="en-US" dirty="0" err="1"/>
              <a:t>J</a:t>
            </a:r>
            <a:r>
              <a:rPr lang="en-US" baseline="-25000" dirty="0" err="1"/>
              <a:t>Cu</a:t>
            </a:r>
            <a:r>
              <a:rPr lang="en-US" dirty="0"/>
              <a:t> = 90 </a:t>
            </a:r>
            <a:r>
              <a:rPr lang="en-US" dirty="0" smtClean="0"/>
              <a:t>A/mm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(no change)</a:t>
            </a:r>
            <a:r>
              <a:rPr lang="en-US" dirty="0" smtClean="0"/>
              <a:t> </a:t>
            </a:r>
            <a:endParaRPr lang="en-US" baseline="30000" dirty="0"/>
          </a:p>
          <a:p>
            <a:r>
              <a:rPr lang="en-US" dirty="0"/>
              <a:t>Assumed effective strain: </a:t>
            </a:r>
            <a:r>
              <a:rPr lang="el-GR" dirty="0"/>
              <a:t>ε</a:t>
            </a:r>
            <a:r>
              <a:rPr lang="en-US" dirty="0"/>
              <a:t> = -0.30</a:t>
            </a:r>
            <a:r>
              <a:rPr lang="en-US" dirty="0" smtClean="0"/>
              <a:t>% </a:t>
            </a:r>
            <a:r>
              <a:rPr lang="en-US" b="1" dirty="0">
                <a:solidFill>
                  <a:srgbClr val="0070C0"/>
                </a:solidFill>
              </a:rPr>
              <a:t>(no change)</a:t>
            </a:r>
            <a:endParaRPr lang="en-US" dirty="0"/>
          </a:p>
          <a:p>
            <a:r>
              <a:rPr lang="en-US" dirty="0" err="1"/>
              <a:t>B</a:t>
            </a:r>
            <a:r>
              <a:rPr lang="en-US" baseline="-25000" dirty="0" err="1"/>
              <a:t>eff</a:t>
            </a:r>
            <a:r>
              <a:rPr lang="en-US" dirty="0"/>
              <a:t> (L1) =12.1 </a:t>
            </a:r>
            <a:r>
              <a:rPr lang="en-US" dirty="0" smtClean="0"/>
              <a:t>T 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14.2 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Kamil Sedl</a:t>
            </a:r>
            <a:r>
              <a:rPr lang="cs-CZ" smtClean="0"/>
              <a:t>á</a:t>
            </a:r>
            <a:r>
              <a:rPr lang="en-GB" smtClean="0"/>
              <a:t>k | Final WPMAG Meeting | 12</a:t>
            </a:r>
            <a:r>
              <a:rPr lang="en-GB" baseline="30000" smtClean="0"/>
              <a:t>th</a:t>
            </a:r>
            <a:r>
              <a:rPr lang="en-GB" smtClean="0"/>
              <a:t> Feb. 2020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4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880</Words>
  <Application>Microsoft Office PowerPoint</Application>
  <PresentationFormat>On-screen Show (16:9)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 SPC TF Coil Design and Analyses</vt:lpstr>
      <vt:lpstr>Tasks to be done</vt:lpstr>
      <vt:lpstr>2015 TF Conductor Design</vt:lpstr>
      <vt:lpstr>New Cond. Design (2018 DEMO baseline)</vt:lpstr>
      <vt:lpstr>New Cond. Design (2018 DEMO baseline)</vt:lpstr>
      <vt:lpstr>TF Nominal WP design</vt:lpstr>
      <vt:lpstr>Main Design Features</vt:lpstr>
      <vt:lpstr>Max. Field Design</vt:lpstr>
      <vt:lpstr>Max. Field Design</vt:lpstr>
      <vt:lpstr>Max. Field Design</vt:lpstr>
      <vt:lpstr>Magnetic Field Calculations</vt:lpstr>
      <vt:lpstr>Bc along the Conductor (Nom. Design)</vt:lpstr>
      <vt:lpstr>Conclusions</vt:lpstr>
      <vt:lpstr>TS Proposal 2020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Sedlak Kamil</dc:creator>
  <cp:lastModifiedBy>Sedlak Kamil</cp:lastModifiedBy>
  <cp:revision>142</cp:revision>
  <cp:lastPrinted>2014-10-16T14:51:28Z</cp:lastPrinted>
  <dcterms:created xsi:type="dcterms:W3CDTF">2019-08-08T09:36:41Z</dcterms:created>
  <dcterms:modified xsi:type="dcterms:W3CDTF">2020-02-11T22:49:20Z</dcterms:modified>
</cp:coreProperties>
</file>