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</p:sldMasterIdLst>
  <p:notesMasterIdLst>
    <p:notesMasterId r:id="rId19"/>
  </p:notesMasterIdLst>
  <p:handoutMasterIdLst>
    <p:handoutMasterId r:id="rId20"/>
  </p:handoutMasterIdLst>
  <p:sldIdLst>
    <p:sldId id="273" r:id="rId7"/>
    <p:sldId id="300" r:id="rId8"/>
    <p:sldId id="327" r:id="rId9"/>
    <p:sldId id="309" r:id="rId10"/>
    <p:sldId id="323" r:id="rId11"/>
    <p:sldId id="324" r:id="rId12"/>
    <p:sldId id="325" r:id="rId13"/>
    <p:sldId id="326" r:id="rId14"/>
    <p:sldId id="328" r:id="rId15"/>
    <p:sldId id="329" r:id="rId16"/>
    <p:sldId id="308" r:id="rId17"/>
    <p:sldId id="263" r:id="rId18"/>
  </p:sldIdLst>
  <p:sldSz cx="12192000" cy="6858000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FF33"/>
    <a:srgbClr val="008000"/>
    <a:srgbClr val="FFFFCC"/>
    <a:srgbClr val="71BF44"/>
    <a:srgbClr val="BC141C"/>
    <a:srgbClr val="B5131B"/>
    <a:srgbClr val="C2141C"/>
    <a:srgbClr val="A3091B"/>
    <a:srgbClr val="D81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1345" autoAdjust="0"/>
  </p:normalViewPr>
  <p:slideViewPr>
    <p:cSldViewPr snapToGrid="0" showGuides="1">
      <p:cViewPr varScale="1">
        <p:scale>
          <a:sx n="85" d="100"/>
          <a:sy n="85" d="100"/>
        </p:scale>
        <p:origin x="-523" y="-82"/>
      </p:cViewPr>
      <p:guideLst>
        <p:guide orient="horz" pos="1620"/>
        <p:guide orient="horz" pos="3083"/>
        <p:guide orient="horz" pos="2074"/>
        <p:guide orient="horz" pos="2160"/>
        <p:guide orient="horz" pos="4111"/>
        <p:guide orient="horz" pos="2765"/>
        <p:guide pos="2880"/>
        <p:guide pos="309"/>
        <p:guide pos="5535"/>
        <p:guide pos="5443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2232" y="-5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277938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2" y="-200439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8" y="4185883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2824" y="5051985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xmlns="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2" y="194229"/>
            <a:ext cx="1183049" cy="74223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75" y="194229"/>
            <a:ext cx="1172509" cy="742231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04" y="199857"/>
            <a:ext cx="736108" cy="73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76" y="153732"/>
            <a:ext cx="1950244" cy="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719" y="1358084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367" y="1358085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F95E4514-E62C-42B5-BE1E-5F1CD3D2A789}"/>
              </a:ext>
            </a:extLst>
          </p:cNvPr>
          <p:cNvCxnSpPr/>
          <p:nvPr userDrawn="1"/>
        </p:nvCxnSpPr>
        <p:spPr>
          <a:xfrm flipH="1">
            <a:off x="1310932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xmlns="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399" y="1358085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6653795C-036F-4780-863C-5F5B75D45AC9}"/>
              </a:ext>
            </a:extLst>
          </p:cNvPr>
          <p:cNvCxnSpPr/>
          <p:nvPr userDrawn="1"/>
        </p:nvCxnSpPr>
        <p:spPr>
          <a:xfrm flipH="1">
            <a:off x="6228757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xmlns="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757" y="1358084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xmlns="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2719" y="2599419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xmlns="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367" y="2599420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:a16="http://schemas.microsoft.com/office/drawing/2014/main" xmlns="" id="{89635DC8-0DE1-45BF-B660-9978E7ECF557}"/>
              </a:ext>
            </a:extLst>
          </p:cNvPr>
          <p:cNvCxnSpPr/>
          <p:nvPr userDrawn="1"/>
        </p:nvCxnSpPr>
        <p:spPr>
          <a:xfrm flipH="1">
            <a:off x="1310932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xmlns="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2399" y="2599420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:a16="http://schemas.microsoft.com/office/drawing/2014/main" xmlns="" id="{F1FD97AF-E44C-4020-83DE-C9ED10C337D5}"/>
              </a:ext>
            </a:extLst>
          </p:cNvPr>
          <p:cNvCxnSpPr/>
          <p:nvPr userDrawn="1"/>
        </p:nvCxnSpPr>
        <p:spPr>
          <a:xfrm flipH="1">
            <a:off x="6228757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:a16="http://schemas.microsoft.com/office/drawing/2014/main" xmlns="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28757" y="2599419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:a16="http://schemas.microsoft.com/office/drawing/2014/main" xmlns="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22719" y="3979165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:a16="http://schemas.microsoft.com/office/drawing/2014/main" xmlns="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33367" y="3979166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:a16="http://schemas.microsoft.com/office/drawing/2014/main" xmlns="" id="{9B1F7315-6020-43F3-A5F2-9D49CFABB18F}"/>
              </a:ext>
            </a:extLst>
          </p:cNvPr>
          <p:cNvCxnSpPr/>
          <p:nvPr userDrawn="1"/>
        </p:nvCxnSpPr>
        <p:spPr>
          <a:xfrm flipH="1">
            <a:off x="1310932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xmlns="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02399" y="3979166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:a16="http://schemas.microsoft.com/office/drawing/2014/main" xmlns="" id="{29D8923A-A92A-409D-890D-0ADA5FE8AE8B}"/>
              </a:ext>
            </a:extLst>
          </p:cNvPr>
          <p:cNvCxnSpPr/>
          <p:nvPr userDrawn="1"/>
        </p:nvCxnSpPr>
        <p:spPr>
          <a:xfrm flipH="1">
            <a:off x="6228757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:a16="http://schemas.microsoft.com/office/drawing/2014/main" xmlns="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28757" y="3979165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:a16="http://schemas.microsoft.com/office/drawing/2014/main" xmlns="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6660" y="5228680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xmlns="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37308" y="5228681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:a16="http://schemas.microsoft.com/office/drawing/2014/main" xmlns="" id="{E75DD157-1B84-4D38-B8C3-CEF8C99055BA}"/>
              </a:ext>
            </a:extLst>
          </p:cNvPr>
          <p:cNvCxnSpPr/>
          <p:nvPr userDrawn="1"/>
        </p:nvCxnSpPr>
        <p:spPr>
          <a:xfrm flipH="1">
            <a:off x="1314873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xmlns="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06340" y="5228681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:a16="http://schemas.microsoft.com/office/drawing/2014/main" xmlns="" id="{DF7F2929-78B2-469D-8E02-2703095EC7FF}"/>
              </a:ext>
            </a:extLst>
          </p:cNvPr>
          <p:cNvCxnSpPr/>
          <p:nvPr userDrawn="1"/>
        </p:nvCxnSpPr>
        <p:spPr>
          <a:xfrm flipH="1">
            <a:off x="6232698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:a16="http://schemas.microsoft.com/office/drawing/2014/main" xmlns="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32698" y="5228680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xmlns="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5" y="919142"/>
            <a:ext cx="888842" cy="55764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36" y="919142"/>
            <a:ext cx="880923" cy="557649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70" y="923704"/>
            <a:ext cx="553049" cy="55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xmlns="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11 février 2020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xmlns="" id="{2FD105EA-94EE-46C1-B868-95A7A374C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xmlns="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xmlns="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11 février 2020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xmlns="" id="{EAA2C111-6F79-47B2-B9C7-2600B2488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11 février 2020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xmlns="" id="{68C201E4-093D-4AEE-A767-CB9D97D23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xmlns="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xmlns="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xmlns="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xmlns="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5259" y="1835212"/>
            <a:ext cx="2029261" cy="19507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xmlns="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336050" y="1835213"/>
            <a:ext cx="1971551" cy="118408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xmlns="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46232" y="1835151"/>
            <a:ext cx="1571453" cy="12809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xmlns="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37705" y="3298825"/>
            <a:ext cx="1579355" cy="11381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xmlns="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43153" y="3201989"/>
            <a:ext cx="1955921" cy="58393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xmlns="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75684" y="3968620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xmlns="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5684" y="4673601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xmlns="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049" y="3968619"/>
            <a:ext cx="1955800" cy="122290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xmlns="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425952" y="4619627"/>
            <a:ext cx="1591733" cy="57189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64" y="81666"/>
            <a:ext cx="888842" cy="55764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040" y="121431"/>
            <a:ext cx="1611772" cy="46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xmlns="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xmlns="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1600805"/>
            <a:ext cx="5842000" cy="1382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/>
        </p:nvSpPr>
        <p:spPr>
          <a:xfrm>
            <a:off x="7849354" y="6666682"/>
            <a:ext cx="3053721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 smtClean="0">
                <a:solidFill>
                  <a:schemeClr val="tx1"/>
                </a:solidFill>
              </a:rPr>
              <a:t>WPMAG Final meeting – 12</a:t>
            </a:r>
            <a:r>
              <a:rPr lang="fr-FR" sz="1100" baseline="30000" dirty="0" smtClean="0">
                <a:solidFill>
                  <a:schemeClr val="tx1"/>
                </a:solidFill>
              </a:rPr>
              <a:t>th</a:t>
            </a:r>
            <a:r>
              <a:rPr lang="fr-FR" sz="1100" dirty="0" smtClean="0">
                <a:solidFill>
                  <a:schemeClr val="tx1"/>
                </a:solidFill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</a:rPr>
              <a:t>Feb</a:t>
            </a:r>
            <a:r>
              <a:rPr lang="fr-FR" sz="1100" dirty="0" smtClean="0">
                <a:solidFill>
                  <a:schemeClr val="tx1"/>
                </a:solidFill>
              </a:rPr>
              <a:t>. 2020 - Frascati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15288" y="6658218"/>
            <a:ext cx="546157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L. ZANI</a:t>
            </a:r>
            <a:endParaRPr lang="fr-FR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xmlns="" id="{E3A1A842-E559-4871-963A-CC87460B1B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10" r:id="rId4"/>
    <p:sldLayoutId id="2147483706" r:id="rId5"/>
    <p:sldLayoutId id="2147483709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11 février 2020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xmlns="" id="{D93EF9F4-AE34-49DC-97D0-FAD9D8820A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11 février 2020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xmlns="" id="{4F291D3A-8C0C-4FFD-BCAB-01B375405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088510" y="4281796"/>
            <a:ext cx="8763803" cy="599869"/>
          </a:xfrm>
        </p:spPr>
        <p:txBody>
          <a:bodyPr/>
          <a:lstStyle/>
          <a:p>
            <a:r>
              <a:rPr lang="fr-FR" dirty="0" smtClean="0"/>
              <a:t>MAG-2.1-T026-D003: </a:t>
            </a:r>
            <a:r>
              <a:rPr lang="fr-FR" dirty="0" smtClean="0"/>
              <a:t>CEA </a:t>
            </a:r>
            <a:r>
              <a:rPr lang="fr-FR" dirty="0" smtClean="0"/>
              <a:t>TF </a:t>
            </a:r>
            <a:r>
              <a:rPr lang="fr-FR" dirty="0" smtClean="0"/>
              <a:t>WP design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7180730" y="5302788"/>
            <a:ext cx="4849906" cy="416694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WPMAG Final Meeting,  12</a:t>
            </a:r>
            <a:r>
              <a:rPr lang="fr-FR" sz="1600" baseline="30000" dirty="0" smtClean="0">
                <a:solidFill>
                  <a:schemeClr val="bg1"/>
                </a:solidFill>
              </a:rPr>
              <a:t>th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Feb</a:t>
            </a:r>
            <a:r>
              <a:rPr lang="fr-FR" sz="1600" dirty="0" smtClean="0">
                <a:solidFill>
                  <a:schemeClr val="bg1"/>
                </a:solidFill>
              </a:rPr>
              <a:t>. 2020, Frascati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b="1" dirty="0" smtClean="0"/>
              <a:t>L. ZANI &amp; CEA team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766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7598" r="6318" b="4031"/>
          <a:stretch/>
        </p:blipFill>
        <p:spPr bwMode="auto">
          <a:xfrm>
            <a:off x="395536" y="3501008"/>
            <a:ext cx="4543044" cy="307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Thermo-hydraulic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considerations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10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900336"/>
            <a:ext cx="8640960" cy="247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First </a:t>
            </a:r>
            <a:r>
              <a:rPr lang="fr-FR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Termo-Hydraulic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approach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with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WP#4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upgraded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design</a:t>
            </a:r>
          </a:p>
          <a:p>
            <a:pPr algn="just">
              <a:lnSpc>
                <a:spcPts val="2200"/>
              </a:lnSpc>
              <a:spcBef>
                <a:spcPts val="600"/>
              </a:spcBef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In a first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attempt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a « first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degree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check »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was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conducted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to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see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the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difference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with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WP#3 </a:t>
            </a:r>
          </a:p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Simplified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calculation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hypotheses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are as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below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:</a:t>
            </a:r>
          </a:p>
          <a:p>
            <a:pPr marL="625475" indent="-266700" algn="just">
              <a:lnSpc>
                <a:spcPts val="2200"/>
              </a:lnSpc>
              <a:spcBef>
                <a:spcPts val="600"/>
              </a:spcBef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B</a:t>
            </a:r>
            <a:r>
              <a:rPr 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EFF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map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deduced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from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the WP#3 one (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calculated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with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TRAPS)</a:t>
            </a:r>
          </a:p>
          <a:p>
            <a:pPr marL="625475" indent="-266700" algn="just">
              <a:lnSpc>
                <a:spcPts val="2200"/>
              </a:lnSpc>
              <a:spcBef>
                <a:spcPts val="600"/>
              </a:spcBef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THEA only is used </a:t>
            </a:r>
          </a:p>
          <a:p>
            <a:pPr marL="1101725" lvl="1" indent="-285750" algn="just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interpancake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heat flux considerations</a:t>
            </a:r>
          </a:p>
          <a:p>
            <a:pPr marL="1101725" lvl="1" indent="-285750" algn="just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 heat load from casing</a:t>
            </a:r>
          </a:p>
          <a:p>
            <a:pPr marL="1101725" lvl="1" indent="-285750" algn="just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WP heat load calculated with “equivalent squares”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5555023" y="2676721"/>
            <a:ext cx="442641" cy="27050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8865" y="2511891"/>
            <a:ext cx="4305345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Optimistic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approach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182563" indent="-182563">
              <a:spcBef>
                <a:spcPts val="6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Comparative trend with WP#3 targeted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107504" y="4725144"/>
            <a:ext cx="274845" cy="2705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1115616" y="5805264"/>
            <a:ext cx="360040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08388" y="5723383"/>
            <a:ext cx="1519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1.74 K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5022" y="3777366"/>
            <a:ext cx="6511471" cy="1241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150000"/>
              </a:lnSpc>
              <a:spcBef>
                <a:spcPts val="600"/>
              </a:spcBef>
            </a:pP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 </a:t>
            </a:r>
            <a:r>
              <a:rPr lang="fr-FR" sz="1500" dirty="0" smtClean="0"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D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</a:t>
            </a:r>
            <a:r>
              <a:rPr lang="fr-FR" sz="15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MARG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0.06 K </a:t>
            </a:r>
            <a:r>
              <a:rPr lang="fr-FR" sz="15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lower</a:t>
            </a:r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5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than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WP#3 in </a:t>
            </a:r>
            <a:r>
              <a:rPr lang="fr-FR" sz="15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simplified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conditions</a:t>
            </a:r>
          </a:p>
          <a:p>
            <a:pPr marL="182563" indent="-182563">
              <a:lnSpc>
                <a:spcPct val="150000"/>
              </a:lnSpc>
              <a:spcBef>
                <a:spcPts val="600"/>
              </a:spcBef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 WP#3 </a:t>
            </a:r>
            <a:r>
              <a:rPr lang="fr-FR" sz="1500" dirty="0"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D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</a:t>
            </a:r>
            <a:r>
              <a:rPr lang="fr-FR" sz="1500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MARG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evaluated at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1.62 K in relevant conditions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(TACTICS)</a:t>
            </a:r>
          </a:p>
          <a:p>
            <a:pPr marL="182563" indent="-182563">
              <a:lnSpc>
                <a:spcPct val="150000"/>
              </a:lnSpc>
              <a:spcBef>
                <a:spcPts val="600"/>
              </a:spcBef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WP#4 </a:t>
            </a:r>
            <a:r>
              <a:rPr lang="fr-FR" sz="1500" b="1" dirty="0"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D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</a:t>
            </a:r>
            <a:r>
              <a:rPr lang="fr-FR" sz="1500" b="1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MARG </a:t>
            </a:r>
            <a:r>
              <a:rPr lang="fr-FR" sz="15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expected</a:t>
            </a:r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in </a:t>
            </a:r>
            <a:r>
              <a:rPr lang="fr-FR" sz="15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suitable</a:t>
            </a:r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range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with TACTICS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17064" y="5417461"/>
            <a:ext cx="4187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è"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WP#4 TACTICS model to </a:t>
            </a: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be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run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03871" y="6177649"/>
            <a:ext cx="2592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lvl="5">
              <a:spcBef>
                <a:spcPts val="600"/>
              </a:spcBef>
            </a:pPr>
            <a:r>
              <a:rPr lang="en-US" sz="1400" b="1" i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 </a:t>
            </a:r>
            <a:r>
              <a:rPr lang="en-US" sz="1400" b="1" i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MAG-2.2 presentation</a:t>
            </a:r>
            <a:endParaRPr lang="fr-FR" sz="1400" b="1" i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- perspectives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11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Espace réservé du contenu 4"/>
          <p:cNvSpPr>
            <a:spLocks noGrp="1"/>
          </p:cNvSpPr>
          <p:nvPr>
            <p:ph idx="1"/>
          </p:nvPr>
        </p:nvSpPr>
        <p:spPr>
          <a:xfrm>
            <a:off x="140809" y="850466"/>
            <a:ext cx="11692598" cy="2098741"/>
          </a:xfrm>
        </p:spPr>
        <p:txBody>
          <a:bodyPr/>
          <a:lstStyle/>
          <a:p>
            <a:pPr marL="0" lvl="0" indent="0">
              <a:spcBef>
                <a:spcPts val="600"/>
              </a:spcBef>
              <a:buNone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Conclusions</a:t>
            </a:r>
            <a:endParaRPr lang="fr-FR" b="0" dirty="0">
              <a:solidFill>
                <a:schemeClr val="tx1">
                  <a:lumMod val="50000"/>
                </a:schemeClr>
              </a:solidFill>
            </a:endParaRPr>
          </a:p>
          <a:p>
            <a:pPr marL="627063" lvl="1" indent="-447675">
              <a:spcBef>
                <a:spcPts val="1200"/>
              </a:spcBef>
              <a:buClrTx/>
              <a:buFont typeface="Wingdings 2" panose="05020102010507070707" pitchFamily="18" charset="2"/>
              <a:buChar char="±"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TF WP#4 upgraded design was proposed according to the recommendations of DPRM 2018 panel, with a graded RP concept, within unchanged WP housing. </a:t>
            </a:r>
          </a:p>
          <a:p>
            <a:pPr marL="627063" lvl="1" indent="-447675">
              <a:spcBef>
                <a:spcPts val="600"/>
              </a:spcBef>
              <a:buClrTx/>
              <a:buFont typeface="Wingdings 2" panose="05020102010507070707" pitchFamily="18" charset="2"/>
              <a:buChar char="±"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Optimisation was attempted, regarding insulation and B</a:t>
            </a:r>
            <a:r>
              <a:rPr lang="en-GB" sz="1800" baseline="-25000" dirty="0" smtClean="0">
                <a:solidFill>
                  <a:schemeClr val="tx1">
                    <a:lumMod val="50000"/>
                  </a:schemeClr>
                </a:solidFill>
              </a:rPr>
              <a:t>EFF</a:t>
            </a: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 calculation. Further investigations on dimensional impact should be evaluated by detailed studies</a:t>
            </a:r>
          </a:p>
          <a:p>
            <a:pPr marL="627063" lvl="1" indent="-447675">
              <a:spcBef>
                <a:spcPts val="600"/>
              </a:spcBef>
              <a:buClrTx/>
              <a:buFont typeface="Wingdings 2" panose="05020102010507070707" pitchFamily="18" charset="2"/>
              <a:buChar char="±"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First TH analysis is provided, to be followed by another one	</a:t>
            </a:r>
            <a:endParaRPr lang="fr-FR" b="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Espace réservé du contenu 4"/>
          <p:cNvSpPr txBox="1">
            <a:spLocks/>
          </p:cNvSpPr>
          <p:nvPr/>
        </p:nvSpPr>
        <p:spPr>
          <a:xfrm>
            <a:off x="194597" y="3602624"/>
            <a:ext cx="11692598" cy="1113856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 3" panose="05040102010807070707" pitchFamily="18" charset="2"/>
              <a:buNone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Perspectives TS 2020</a:t>
            </a:r>
            <a:endParaRPr lang="fr-FR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627063" lvl="1" indent="-447675">
              <a:spcBef>
                <a:spcPts val="600"/>
              </a:spcBef>
              <a:buClrTx/>
              <a:buFont typeface="Wingdings 2" panose="05020102010507070707" pitchFamily="18" charset="2"/>
              <a:buChar char="±"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Adjustment of WP#4 design according to mechanical FEA </a:t>
            </a:r>
          </a:p>
          <a:p>
            <a:pPr marL="627063" lvl="1" indent="-447675">
              <a:spcBef>
                <a:spcPts val="600"/>
              </a:spcBef>
              <a:buClrTx/>
              <a:buFont typeface="Wingdings 2" panose="05020102010507070707" pitchFamily="18" charset="2"/>
              <a:buChar char="±"/>
            </a:pPr>
            <a:r>
              <a:rPr lang="fr-FR" sz="1800" dirty="0">
                <a:solidFill>
                  <a:schemeClr val="tx1">
                    <a:lumMod val="50000"/>
                  </a:schemeClr>
                </a:solidFill>
              </a:rPr>
              <a:t>EM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</a:rPr>
              <a:t>calculation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</a:rPr>
              <a:t> update &gt;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</a:rPr>
              <a:t>transfer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</a:rPr>
              <a:t> to TH</a:t>
            </a:r>
            <a:endParaRPr lang="fr-FR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1076" y="5856802"/>
            <a:ext cx="9307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/>
            <a:r>
              <a:rPr lang="en-GB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NB: this proposal should be adjusted according to the volume of work </a:t>
            </a:r>
            <a:r>
              <a:rPr lang="en-GB" sz="1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(when identified) </a:t>
            </a:r>
            <a:r>
              <a:rPr lang="en-GB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which is needed for addressing Gate Review documentation</a:t>
            </a:r>
            <a:endParaRPr lang="en-US" sz="1600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59965" y="1754197"/>
            <a:ext cx="6354635" cy="1671213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Questions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3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Introduction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64930" y="1567648"/>
            <a:ext cx="11692598" cy="2852794"/>
          </a:xfrm>
        </p:spPr>
        <p:txBody>
          <a:bodyPr/>
          <a:lstStyle/>
          <a:p>
            <a:pPr marL="0" lvl="0" indent="0">
              <a:buNone/>
            </a:pPr>
            <a:r>
              <a:rPr lang="en-GB" smtClean="0">
                <a:solidFill>
                  <a:schemeClr val="tx1">
                    <a:lumMod val="50000"/>
                  </a:schemeClr>
                </a:solidFill>
              </a:rPr>
              <a:t>TF</a:t>
            </a:r>
            <a:r>
              <a:rPr lang="en-GB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system </a:t>
            </a:r>
            <a:endParaRPr lang="fr-FR" b="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Refine </a:t>
            </a:r>
            <a:r>
              <a:rPr lang="en-US" sz="1800" dirty="0"/>
              <a:t>radial plates (RP) TF WP#4 design on 2018 DEMO baseline through working on inputs and upgrading MADMACS-TF tool RP option features (e.g. RP radial thickness, mechanical approach including small FEA mechanical studies…).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Pre-CDR </a:t>
            </a:r>
            <a:r>
              <a:rPr lang="en-US" sz="1800" dirty="0"/>
              <a:t>preparation: for DN, Snowflake and Super-X, establish cross-section of TF coils at the poloidal locations of the VV ports, alternatively: statement that TF coil is infeasible including justification.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Run </a:t>
            </a:r>
            <a:r>
              <a:rPr lang="en-US" sz="1800" dirty="0"/>
              <a:t>MADMACS-TF to carry out optimization loops on DEMO 2018 configuration with impact on TF design of refined input calculations loops (EM map, TH calculation, </a:t>
            </a:r>
            <a:r>
              <a:rPr lang="en-US" sz="1800" dirty="0" err="1"/>
              <a:t>cryoplant</a:t>
            </a:r>
            <a:r>
              <a:rPr lang="en-US" sz="1800" dirty="0"/>
              <a:t> operation optimization…). Provide recommendations on the most valuable flow to proceed </a:t>
            </a:r>
            <a:r>
              <a:rPr lang="en-US" sz="1800" dirty="0" smtClean="0"/>
              <a:t>with</a:t>
            </a:r>
            <a:endParaRPr lang="en-US" sz="1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163900" y="933172"/>
            <a:ext cx="10565835" cy="378270"/>
          </a:xfrm>
        </p:spPr>
        <p:txBody>
          <a:bodyPr/>
          <a:lstStyle/>
          <a:p>
            <a:r>
              <a:rPr lang="fr-FR" u="sng" dirty="0" err="1" smtClean="0">
                <a:solidFill>
                  <a:schemeClr val="tx1">
                    <a:lumMod val="50000"/>
                  </a:schemeClr>
                </a:solidFill>
              </a:rPr>
              <a:t>Task</a:t>
            </a:r>
            <a:r>
              <a:rPr lang="fr-FR" u="sng" dirty="0" smtClean="0">
                <a:solidFill>
                  <a:schemeClr val="tx1">
                    <a:lumMod val="50000"/>
                  </a:schemeClr>
                </a:solidFill>
              </a:rPr>
              <a:t> content</a:t>
            </a:r>
            <a:endParaRPr lang="fr-FR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2271" y="2863324"/>
            <a:ext cx="10580483" cy="650723"/>
          </a:xfrm>
          <a:prstGeom prst="rect">
            <a:avLst/>
          </a:prstGeom>
          <a:noFill/>
          <a:ln w="38100">
            <a:solidFill>
              <a:srgbClr val="71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rme libre 8"/>
          <p:cNvSpPr/>
          <p:nvPr/>
        </p:nvSpPr>
        <p:spPr>
          <a:xfrm>
            <a:off x="825075" y="3514047"/>
            <a:ext cx="606816" cy="1928428"/>
          </a:xfrm>
          <a:custGeom>
            <a:avLst/>
            <a:gdLst>
              <a:gd name="connsiteX0" fmla="*/ 346840 w 606816"/>
              <a:gd name="connsiteY0" fmla="*/ 0 h 1075765"/>
              <a:gd name="connsiteX1" fmla="*/ 6181 w 606816"/>
              <a:gd name="connsiteY1" fmla="*/ 654424 h 1075765"/>
              <a:gd name="connsiteX2" fmla="*/ 606816 w 606816"/>
              <a:gd name="connsiteY2" fmla="*/ 1075765 h 107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816" h="1075765">
                <a:moveTo>
                  <a:pt x="346840" y="0"/>
                </a:moveTo>
                <a:cubicBezTo>
                  <a:pt x="154846" y="237565"/>
                  <a:pt x="-37148" y="475130"/>
                  <a:pt x="6181" y="654424"/>
                </a:cubicBezTo>
                <a:cubicBezTo>
                  <a:pt x="49510" y="833718"/>
                  <a:pt x="328163" y="954741"/>
                  <a:pt x="606816" y="1075765"/>
                </a:cubicBezTo>
              </a:path>
            </a:pathLst>
          </a:custGeom>
          <a:noFill/>
          <a:ln w="38100">
            <a:solidFill>
              <a:srgbClr val="71BF44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48496" y="5257809"/>
            <a:ext cx="4108817" cy="369332"/>
          </a:xfrm>
          <a:prstGeom prst="rect">
            <a:avLst/>
          </a:prstGeom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800" dirty="0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ot conducted </a:t>
            </a:r>
            <a:r>
              <a:rPr lang="en-GB" sz="1800" dirty="0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/>
              </a:rPr>
              <a:t></a:t>
            </a:r>
            <a:r>
              <a:rPr lang="en-GB" sz="1800" dirty="0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inputs to be provided</a:t>
            </a:r>
          </a:p>
        </p:txBody>
      </p:sp>
    </p:spTree>
    <p:extLst>
      <p:ext uri="{BB962C8B-B14F-4D97-AF65-F5344CB8AC3E}">
        <p14:creationId xmlns:p14="http://schemas.microsoft.com/office/powerpoint/2010/main" val="20197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Methodologic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considerations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290" y="843733"/>
            <a:ext cx="8928992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fr-FR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Recall</a:t>
            </a: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WP#4 RP concept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remains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ITER-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5" y="1506071"/>
            <a:ext cx="7844207" cy="42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614383" y="2910411"/>
            <a:ext cx="32459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pancakes</a:t>
            </a:r>
            <a:endParaRPr lang="fr-FR" sz="16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CICC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embedding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RPs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as ITER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Methodologic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considerations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pPr algn="ctr"/>
              <a:t>4</a:t>
            </a:fld>
            <a:endParaRPr lang="fr-FR" sz="100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8029168" y="2228261"/>
            <a:ext cx="836315" cy="753172"/>
            <a:chOff x="7276513" y="2276872"/>
            <a:chExt cx="836315" cy="753172"/>
          </a:xfrm>
        </p:grpSpPr>
        <p:sp>
          <p:nvSpPr>
            <p:cNvPr id="7" name="Ellipse 6"/>
            <p:cNvSpPr/>
            <p:nvPr/>
          </p:nvSpPr>
          <p:spPr>
            <a:xfrm>
              <a:off x="7276513" y="2276872"/>
              <a:ext cx="751871" cy="753172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290855" y="2409878"/>
              <a:ext cx="821973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cable</a:t>
              </a:r>
              <a:endParaRPr lang="fr-FR" sz="1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180639" y="1220149"/>
            <a:ext cx="2232248" cy="2107455"/>
            <a:chOff x="4427984" y="1268760"/>
            <a:chExt cx="2232248" cy="2107455"/>
          </a:xfrm>
        </p:grpSpPr>
        <p:sp>
          <p:nvSpPr>
            <p:cNvPr id="10" name="Rectangle 9"/>
            <p:cNvSpPr/>
            <p:nvPr/>
          </p:nvSpPr>
          <p:spPr>
            <a:xfrm>
              <a:off x="5097775" y="1434262"/>
              <a:ext cx="1301959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mechanical</a:t>
              </a:r>
              <a:endParaRPr lang="fr-F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13" t="73604" r="33053" b="4188"/>
            <a:stretch/>
          </p:blipFill>
          <p:spPr bwMode="auto">
            <a:xfrm>
              <a:off x="4606669" y="1917977"/>
              <a:ext cx="1466063" cy="1458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Connecteur droit avec flèche 12"/>
            <p:cNvCxnSpPr/>
            <p:nvPr/>
          </p:nvCxnSpPr>
          <p:spPr>
            <a:xfrm>
              <a:off x="5157591" y="1916832"/>
              <a:ext cx="0" cy="447680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339343" y="2268170"/>
              <a:ext cx="611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fr-FR" sz="1600" b="1" baseline="-25000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fr-FR" sz="1600" b="1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(r)</a:t>
              </a:r>
              <a:endParaRPr lang="fr-FR" sz="16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5142351" y="2795439"/>
              <a:ext cx="0" cy="240470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6098860" y="2988565"/>
              <a:ext cx="5613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etc…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4427984" y="1412776"/>
              <a:ext cx="0" cy="95850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4458464" y="1268760"/>
              <a:ext cx="30970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fr-FR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04" r="6862"/>
          <a:stretch/>
        </p:blipFill>
        <p:spPr bwMode="auto">
          <a:xfrm>
            <a:off x="932168" y="3270408"/>
            <a:ext cx="2917346" cy="20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566319" y="1868221"/>
            <a:ext cx="2283194" cy="10541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500"/>
              </a:lnSpc>
              <a:spcBef>
                <a:spcPts val="500"/>
              </a:spcBef>
            </a:pPr>
            <a:r>
              <a:rPr lang="fr-FR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Insulation</a:t>
            </a: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endParaRPr lang="fr-FR" sz="1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</a:pP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gap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inter-plates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inter-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1049156" y="2252823"/>
            <a:ext cx="604247" cy="1405712"/>
          </a:xfrm>
          <a:custGeom>
            <a:avLst/>
            <a:gdLst>
              <a:gd name="connsiteX0" fmla="*/ 723900 w 723900"/>
              <a:gd name="connsiteY0" fmla="*/ 0 h 960120"/>
              <a:gd name="connsiteX1" fmla="*/ 7620 w 723900"/>
              <a:gd name="connsiteY1" fmla="*/ 0 h 960120"/>
              <a:gd name="connsiteX2" fmla="*/ 0 w 723900"/>
              <a:gd name="connsiteY2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960120">
                <a:moveTo>
                  <a:pt x="723900" y="0"/>
                </a:moveTo>
                <a:lnTo>
                  <a:pt x="7620" y="0"/>
                </a:lnTo>
                <a:lnTo>
                  <a:pt x="0" y="960120"/>
                </a:ln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1192487" y="2500837"/>
            <a:ext cx="521837" cy="960120"/>
          </a:xfrm>
          <a:custGeom>
            <a:avLst/>
            <a:gdLst>
              <a:gd name="connsiteX0" fmla="*/ 723900 w 723900"/>
              <a:gd name="connsiteY0" fmla="*/ 0 h 960120"/>
              <a:gd name="connsiteX1" fmla="*/ 7620 w 723900"/>
              <a:gd name="connsiteY1" fmla="*/ 0 h 960120"/>
              <a:gd name="connsiteX2" fmla="*/ 0 w 723900"/>
              <a:gd name="connsiteY2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960120">
                <a:moveTo>
                  <a:pt x="723900" y="0"/>
                </a:moveTo>
                <a:lnTo>
                  <a:pt x="7620" y="0"/>
                </a:lnTo>
                <a:lnTo>
                  <a:pt x="0" y="960120"/>
                </a:ln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1511835" y="2772765"/>
            <a:ext cx="182901" cy="541963"/>
          </a:xfrm>
          <a:custGeom>
            <a:avLst/>
            <a:gdLst>
              <a:gd name="connsiteX0" fmla="*/ 723900 w 723900"/>
              <a:gd name="connsiteY0" fmla="*/ 0 h 960120"/>
              <a:gd name="connsiteX1" fmla="*/ 7620 w 723900"/>
              <a:gd name="connsiteY1" fmla="*/ 0 h 960120"/>
              <a:gd name="connsiteX2" fmla="*/ 0 w 723900"/>
              <a:gd name="connsiteY2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960120">
                <a:moveTo>
                  <a:pt x="723900" y="0"/>
                </a:moveTo>
                <a:lnTo>
                  <a:pt x="7620" y="0"/>
                </a:lnTo>
                <a:lnTo>
                  <a:pt x="0" y="960120"/>
                </a:ln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2353468" y="2091166"/>
            <a:ext cx="2603997" cy="2984740"/>
            <a:chOff x="1798549" y="1707729"/>
            <a:chExt cx="2603997" cy="2984740"/>
          </a:xfrm>
        </p:grpSpPr>
        <p:sp>
          <p:nvSpPr>
            <p:cNvPr id="25" name="Rectangle 24"/>
            <p:cNvSpPr/>
            <p:nvPr/>
          </p:nvSpPr>
          <p:spPr>
            <a:xfrm>
              <a:off x="2188116" y="2218448"/>
              <a:ext cx="9621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 </a:t>
              </a:r>
              <a:r>
                <a:rPr lang="fr-F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mm</a:t>
              </a:r>
              <a:endPara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57749" y="1955285"/>
              <a:ext cx="9621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 2</a:t>
              </a:r>
              <a:r>
                <a:rPr lang="fr-F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mm</a:t>
              </a:r>
              <a:endPara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77156" y="1707729"/>
              <a:ext cx="14253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 8 + 10</a:t>
              </a:r>
              <a:r>
                <a:rPr lang="fr-F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mm</a:t>
              </a:r>
              <a:endPara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806360" y="3753608"/>
              <a:ext cx="307457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fr-FR" sz="1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>
              <a:off x="1798549" y="4033905"/>
              <a:ext cx="320608" cy="659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>
              <a:off x="2555776" y="3268219"/>
              <a:ext cx="0" cy="32340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2273840" y="3295919"/>
              <a:ext cx="307457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fr-FR" sz="1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>
              <a:off x="2543584" y="4461459"/>
              <a:ext cx="0" cy="1979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2016288" y="4407776"/>
              <a:ext cx="495163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a/2</a:t>
              </a:r>
              <a:endParaRPr lang="fr-FR" sz="1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028220" y="1420204"/>
            <a:ext cx="1107996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4870888" y="2810542"/>
            <a:ext cx="2419847" cy="2204635"/>
            <a:chOff x="4118233" y="2859153"/>
            <a:chExt cx="2419847" cy="2204635"/>
          </a:xfrm>
        </p:grpSpPr>
        <p:sp>
          <p:nvSpPr>
            <p:cNvPr id="36" name="Forme libre 35"/>
            <p:cNvSpPr/>
            <p:nvPr/>
          </p:nvSpPr>
          <p:spPr>
            <a:xfrm>
              <a:off x="4620015" y="3573016"/>
              <a:ext cx="1438656" cy="1463040"/>
            </a:xfrm>
            <a:custGeom>
              <a:avLst/>
              <a:gdLst>
                <a:gd name="connsiteX0" fmla="*/ 0 w 1438656"/>
                <a:gd name="connsiteY0" fmla="*/ 0 h 1463040"/>
                <a:gd name="connsiteX1" fmla="*/ 6096 w 1438656"/>
                <a:gd name="connsiteY1" fmla="*/ 1463040 h 1463040"/>
                <a:gd name="connsiteX2" fmla="*/ 1438656 w 1438656"/>
                <a:gd name="connsiteY2" fmla="*/ 1456944 h 146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8656" h="1463040">
                  <a:moveTo>
                    <a:pt x="0" y="0"/>
                  </a:moveTo>
                  <a:lnTo>
                    <a:pt x="6096" y="1463040"/>
                  </a:lnTo>
                  <a:lnTo>
                    <a:pt x="1438656" y="145694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37263" y="3601443"/>
              <a:ext cx="172480" cy="14230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4777739" y="2920014"/>
              <a:ext cx="0" cy="213084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849140" y="3604632"/>
              <a:ext cx="70291" cy="1423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Connecteur droit 39"/>
            <p:cNvCxnSpPr/>
            <p:nvPr/>
          </p:nvCxnSpPr>
          <p:spPr>
            <a:xfrm>
              <a:off x="4912231" y="2859153"/>
              <a:ext cx="0" cy="2204635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4844033" y="2930914"/>
              <a:ext cx="0" cy="213084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5417251" y="3591932"/>
              <a:ext cx="406700" cy="14230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05356" y="3598914"/>
              <a:ext cx="70291" cy="1423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61100" y="3594472"/>
              <a:ext cx="70291" cy="1423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orme libre 44"/>
            <p:cNvSpPr/>
            <p:nvPr/>
          </p:nvSpPr>
          <p:spPr>
            <a:xfrm>
              <a:off x="4118233" y="3046224"/>
              <a:ext cx="381759" cy="958840"/>
            </a:xfrm>
            <a:custGeom>
              <a:avLst/>
              <a:gdLst>
                <a:gd name="connsiteX0" fmla="*/ 614827 w 614827"/>
                <a:gd name="connsiteY0" fmla="*/ 0 h 1767840"/>
                <a:gd name="connsiteX1" fmla="*/ 147 w 614827"/>
                <a:gd name="connsiteY1" fmla="*/ 762000 h 1767840"/>
                <a:gd name="connsiteX2" fmla="*/ 569107 w 614827"/>
                <a:gd name="connsiteY2" fmla="*/ 1767840 h 176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4827" h="1767840">
                  <a:moveTo>
                    <a:pt x="614827" y="0"/>
                  </a:moveTo>
                  <a:cubicBezTo>
                    <a:pt x="311297" y="233680"/>
                    <a:pt x="7767" y="467360"/>
                    <a:pt x="147" y="762000"/>
                  </a:cubicBezTo>
                  <a:cubicBezTo>
                    <a:pt x="-7473" y="1056640"/>
                    <a:pt x="280817" y="1412240"/>
                    <a:pt x="569107" y="176784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76708" y="4647509"/>
              <a:ext cx="5613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etc…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8132967" y="1482392"/>
            <a:ext cx="492443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e 47"/>
          <p:cNvGrpSpPr/>
          <p:nvPr/>
        </p:nvGrpSpPr>
        <p:grpSpPr>
          <a:xfrm>
            <a:off x="8415006" y="2095278"/>
            <a:ext cx="1071813" cy="1027857"/>
            <a:chOff x="7662351" y="2143889"/>
            <a:chExt cx="1071813" cy="1027857"/>
          </a:xfrm>
        </p:grpSpPr>
        <p:cxnSp>
          <p:nvCxnSpPr>
            <p:cNvPr id="49" name="Connecteur droit 48"/>
            <p:cNvCxnSpPr/>
            <p:nvPr/>
          </p:nvCxnSpPr>
          <p:spPr>
            <a:xfrm flipH="1">
              <a:off x="7662351" y="2276872"/>
              <a:ext cx="44566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8153556" y="2143889"/>
              <a:ext cx="5806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fr-FR" sz="14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endParaRPr lang="fr-FR" sz="14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Connecteur droit 50"/>
            <p:cNvCxnSpPr/>
            <p:nvPr/>
          </p:nvCxnSpPr>
          <p:spPr>
            <a:xfrm flipH="1">
              <a:off x="7695246" y="3035052"/>
              <a:ext cx="40514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8153556" y="2863969"/>
              <a:ext cx="5341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fr-FR" sz="14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endParaRPr lang="fr-FR" sz="14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453948" y="3406424"/>
                <a:ext cx="3258876" cy="101091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fr-FR" sz="1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CA" altLang="fr-FR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CA" altLang="fr-FR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fr-CA" altLang="fr-FR" sz="12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fr-CA" altLang="fr-FR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fr-FR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CA" altLang="fr-FR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CA" altLang="fr-FR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𝑒𝑓𝑓</m:t>
                              </m:r>
                            </m:sub>
                          </m:sSub>
                          <m:r>
                            <a:rPr lang="fr-CA" altLang="fr-FR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CA" altLang="fr-FR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CA" altLang="fr-FR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CA" altLang="fr-FR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𝑜𝑝</m:t>
                              </m:r>
                            </m:sub>
                          </m:sSub>
                          <m:r>
                            <a:rPr lang="fr-CA" altLang="fr-FR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fr-FR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CA" altLang="fr-FR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CA" altLang="fr-FR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𝑒𝑓𝑓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altLang="fr-FR" sz="12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CA" altLang="fr-FR" sz="1200" b="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CA" altLang="fr-FR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CA" altLang="fr-FR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altLang="fr-FR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fr-CA" altLang="fr-FR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CA" altLang="fr-FR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fr-FR" altLang="fr-FR" sz="1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fr-FR" altLang="fr-FR" sz="1200" b="0" i="1" baseline="-2500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𝑇𝑂𝑇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fr-CA" altLang="fr-FR" sz="1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CA" altLang="fr-FR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fr-CA" altLang="fr-FR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fr-CA" altLang="fr-FR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fr-FR" sz="1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CA" altLang="fr-FR" sz="1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CA" altLang="fr-FR" sz="1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𝑐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fr-CA" altLang="fr-FR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fr-CA" altLang="fr-FR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𝐵</m:t>
                                              </m:r>
                                              <m:r>
                                                <a:rPr lang="fr-CA" altLang="fr-FR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fr-CA" altLang="fr-FR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fr-CA" altLang="fr-FR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),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fr-CA" altLang="fr-FR" sz="1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CA" altLang="fr-FR" sz="1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CA" altLang="fr-FR" sz="1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𝑜𝑝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fr-CA" altLang="fr-FR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fr-FR" sz="1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CA" altLang="fr-FR" sz="1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𝜀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CA" altLang="fr-FR" sz="1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𝑒𝑓𝑓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fr-CA" altLang="fr-FR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altLang="fr-FR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fr-CA" altLang="fr-FR" sz="1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fr-FR" altLang="fr-FR" sz="1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  <m:sup>
                          <m:r>
                            <a:rPr lang="fr-CA" altLang="fr-FR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CA" altLang="fr-FR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1/</m:t>
                          </m:r>
                          <m:r>
                            <a:rPr lang="fr-FR" altLang="fr-FR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948" y="3406424"/>
                <a:ext cx="3258876" cy="10109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rapèze 53"/>
          <p:cNvSpPr/>
          <p:nvPr/>
        </p:nvSpPr>
        <p:spPr>
          <a:xfrm flipV="1">
            <a:off x="8044060" y="2691962"/>
            <a:ext cx="729359" cy="58292"/>
          </a:xfrm>
          <a:prstGeom prst="trapezoid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579763" y="2580681"/>
            <a:ext cx="381836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endParaRPr lang="fr-F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Groupe 55"/>
          <p:cNvGrpSpPr/>
          <p:nvPr/>
        </p:nvGrpSpPr>
        <p:grpSpPr>
          <a:xfrm>
            <a:off x="4135298" y="4740964"/>
            <a:ext cx="2920823" cy="1697653"/>
            <a:chOff x="3382643" y="4789575"/>
            <a:chExt cx="2920823" cy="1697653"/>
          </a:xfrm>
        </p:grpSpPr>
        <p:sp>
          <p:nvSpPr>
            <p:cNvPr id="57" name="Forme libre 56"/>
            <p:cNvSpPr/>
            <p:nvPr/>
          </p:nvSpPr>
          <p:spPr>
            <a:xfrm>
              <a:off x="4639215" y="5157192"/>
              <a:ext cx="1438656" cy="1330036"/>
            </a:xfrm>
            <a:custGeom>
              <a:avLst/>
              <a:gdLst>
                <a:gd name="connsiteX0" fmla="*/ 0 w 1438656"/>
                <a:gd name="connsiteY0" fmla="*/ 0 h 1463040"/>
                <a:gd name="connsiteX1" fmla="*/ 6096 w 1438656"/>
                <a:gd name="connsiteY1" fmla="*/ 1463040 h 1463040"/>
                <a:gd name="connsiteX2" fmla="*/ 1438656 w 1438656"/>
                <a:gd name="connsiteY2" fmla="*/ 1456944 h 146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8656" h="1463040">
                  <a:moveTo>
                    <a:pt x="0" y="0"/>
                  </a:moveTo>
                  <a:lnTo>
                    <a:pt x="6096" y="1463040"/>
                  </a:lnTo>
                  <a:lnTo>
                    <a:pt x="1438656" y="145694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44566" y="5209643"/>
              <a:ext cx="720495" cy="12608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Connecteur droit avec flèche 58"/>
            <p:cNvCxnSpPr/>
            <p:nvPr/>
          </p:nvCxnSpPr>
          <p:spPr>
            <a:xfrm>
              <a:off x="5385807" y="5229200"/>
              <a:ext cx="0" cy="447680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/>
            <p:nvPr/>
          </p:nvCxnSpPr>
          <p:spPr>
            <a:xfrm>
              <a:off x="5288428" y="5517232"/>
              <a:ext cx="0" cy="336349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/>
            <p:cNvCxnSpPr/>
            <p:nvPr/>
          </p:nvCxnSpPr>
          <p:spPr>
            <a:xfrm>
              <a:off x="5216420" y="5805264"/>
              <a:ext cx="0" cy="277976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/>
            <p:cNvCxnSpPr/>
            <p:nvPr/>
          </p:nvCxnSpPr>
          <p:spPr>
            <a:xfrm>
              <a:off x="5143495" y="6070436"/>
              <a:ext cx="0" cy="189861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>
              <a:off x="5067295" y="6278840"/>
              <a:ext cx="0" cy="129677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5692401" y="5605698"/>
              <a:ext cx="611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fr-FR" sz="1600" b="1" baseline="-25000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fr-FR" sz="1600" b="1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(r)</a:t>
              </a:r>
              <a:endParaRPr lang="fr-FR" sz="16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orme libre 64"/>
            <p:cNvSpPr/>
            <p:nvPr/>
          </p:nvSpPr>
          <p:spPr>
            <a:xfrm>
              <a:off x="4139952" y="4789575"/>
              <a:ext cx="381759" cy="871673"/>
            </a:xfrm>
            <a:custGeom>
              <a:avLst/>
              <a:gdLst>
                <a:gd name="connsiteX0" fmla="*/ 614827 w 614827"/>
                <a:gd name="connsiteY0" fmla="*/ 0 h 1767840"/>
                <a:gd name="connsiteX1" fmla="*/ 147 w 614827"/>
                <a:gd name="connsiteY1" fmla="*/ 762000 h 1767840"/>
                <a:gd name="connsiteX2" fmla="*/ 569107 w 614827"/>
                <a:gd name="connsiteY2" fmla="*/ 1767840 h 176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4827" h="1767840">
                  <a:moveTo>
                    <a:pt x="614827" y="0"/>
                  </a:moveTo>
                  <a:cubicBezTo>
                    <a:pt x="311297" y="233680"/>
                    <a:pt x="7767" y="467360"/>
                    <a:pt x="147" y="762000"/>
                  </a:cubicBezTo>
                  <a:cubicBezTo>
                    <a:pt x="-7473" y="1056640"/>
                    <a:pt x="280817" y="1412240"/>
                    <a:pt x="569107" y="176784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382643" y="5874597"/>
              <a:ext cx="15760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Jacket + </a:t>
              </a:r>
              <a:r>
                <a:rPr lang="fr-FR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fr-F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 </a:t>
              </a:r>
              <a:r>
                <a:rPr lang="fr-FR" sz="1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merged</a:t>
              </a:r>
              <a:endParaRPr lang="fr-F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7833542" y="4552731"/>
            <a:ext cx="1576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6243" y="862043"/>
            <a:ext cx="8928992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2018 DPRM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tentative </a:t>
            </a:r>
            <a:r>
              <a:rPr lang="fr-FR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  <a:r>
              <a:rPr lang="fr-F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à coins arrondis 68"/>
          <p:cNvSpPr/>
          <p:nvPr/>
        </p:nvSpPr>
        <p:spPr>
          <a:xfrm>
            <a:off x="3016542" y="2346704"/>
            <a:ext cx="948598" cy="31720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necteur droit avec flèche 69"/>
          <p:cNvCxnSpPr>
            <a:endCxn id="71" idx="0"/>
          </p:cNvCxnSpPr>
          <p:nvPr/>
        </p:nvCxnSpPr>
        <p:spPr>
          <a:xfrm flipH="1">
            <a:off x="3441632" y="2677276"/>
            <a:ext cx="377370" cy="289471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933319" y="5571986"/>
            <a:ext cx="10166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à coins arrondis 71"/>
          <p:cNvSpPr/>
          <p:nvPr/>
        </p:nvSpPr>
        <p:spPr>
          <a:xfrm>
            <a:off x="2804375" y="3596413"/>
            <a:ext cx="589005" cy="422193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Connecteur droit avec flèche 72"/>
          <p:cNvCxnSpPr/>
          <p:nvPr/>
        </p:nvCxnSpPr>
        <p:spPr>
          <a:xfrm flipH="1">
            <a:off x="1940279" y="4018606"/>
            <a:ext cx="888480" cy="1450015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878992" y="5433487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decouple</a:t>
            </a:r>
            <a:r>
              <a:rPr lang="fr-F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r-q</a:t>
            </a:r>
          </a:p>
          <a:p>
            <a:r>
              <a:rPr lang="fr-F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fr-FR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4172527" y="5792449"/>
            <a:ext cx="1516348" cy="708664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825387" y="5998250"/>
            <a:ext cx="1734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fr-FR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>
            <a:off x="5684695" y="6021825"/>
            <a:ext cx="1089792" cy="13666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à coins arrondis 77"/>
          <p:cNvSpPr/>
          <p:nvPr/>
        </p:nvSpPr>
        <p:spPr>
          <a:xfrm>
            <a:off x="8853047" y="2777166"/>
            <a:ext cx="584617" cy="363657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Connecteur droit avec flèche 78"/>
          <p:cNvCxnSpPr/>
          <p:nvPr/>
        </p:nvCxnSpPr>
        <p:spPr>
          <a:xfrm>
            <a:off x="9244255" y="3148618"/>
            <a:ext cx="0" cy="2175987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7888680" y="5387321"/>
            <a:ext cx="1803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Refined gradient</a:t>
            </a:r>
          </a:p>
        </p:txBody>
      </p:sp>
      <p:sp>
        <p:nvSpPr>
          <p:cNvPr id="81" name="Rectangle à coins arrondis 80"/>
          <p:cNvSpPr/>
          <p:nvPr/>
        </p:nvSpPr>
        <p:spPr>
          <a:xfrm>
            <a:off x="2578924" y="4776822"/>
            <a:ext cx="712697" cy="288364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Connecteur droit avec flèche 81"/>
          <p:cNvCxnSpPr>
            <a:stCxn id="81" idx="1"/>
          </p:cNvCxnSpPr>
          <p:nvPr/>
        </p:nvCxnSpPr>
        <p:spPr>
          <a:xfrm flipH="1">
            <a:off x="2084295" y="4921004"/>
            <a:ext cx="494629" cy="547617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1221052" y="4631527"/>
            <a:ext cx="51472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a/2</a:t>
            </a:r>
            <a:endParaRPr lang="fr-FR" sz="16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Connecteur droit avec flèche 83"/>
          <p:cNvCxnSpPr/>
          <p:nvPr/>
        </p:nvCxnSpPr>
        <p:spPr>
          <a:xfrm>
            <a:off x="1261587" y="4433785"/>
            <a:ext cx="218979" cy="6591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3812487" y="4362242"/>
            <a:ext cx="51472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a/2</a:t>
            </a:r>
            <a:endParaRPr lang="fr-FR" sz="16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Connecteur droit avec flèche 85"/>
          <p:cNvCxnSpPr/>
          <p:nvPr/>
        </p:nvCxnSpPr>
        <p:spPr>
          <a:xfrm>
            <a:off x="3554847" y="4460787"/>
            <a:ext cx="199072" cy="6591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  <p:bldP spid="72" grpId="0" animBg="1"/>
      <p:bldP spid="74" grpId="0"/>
      <p:bldP spid="75" grpId="0" animBg="1"/>
      <p:bldP spid="76" grpId="0"/>
      <p:bldP spid="78" grpId="0" animBg="1"/>
      <p:bldP spid="80" grpId="0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Methodologic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considerations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9007" y="818928"/>
            <a:ext cx="8763488" cy="700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spcBef>
                <a:spcPts val="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design changes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carried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CEA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 </a:t>
            </a: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MADMACS-TF</a:t>
            </a:r>
          </a:p>
          <a:p>
            <a:pPr algn="just">
              <a:lnSpc>
                <a:spcPts val="2500"/>
              </a:lnSpc>
              <a:spcBef>
                <a:spcPts val="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workflow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adapted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decorrelating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radial and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toroidal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RP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thicknesses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21847" y="5097869"/>
            <a:ext cx="25266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fr-FR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extracted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ITER DDD 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543" y="2095286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zones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appear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radial part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RPs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43" y="2038229"/>
            <a:ext cx="4570413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987" y="3703077"/>
            <a:ext cx="6953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4" r="15710" b="24641"/>
          <a:stretch/>
        </p:blipFill>
        <p:spPr bwMode="auto">
          <a:xfrm>
            <a:off x="1223667" y="3119128"/>
            <a:ext cx="2974029" cy="131896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>
            <a:off x="1905671" y="2680061"/>
            <a:ext cx="0" cy="1023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905671" y="2680061"/>
            <a:ext cx="648072" cy="11754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905671" y="2680061"/>
            <a:ext cx="1296144" cy="11754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74776" y="4588327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Toroidal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parts of RP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seem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985791" y="4252296"/>
            <a:ext cx="288032" cy="336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04663" y="5753155"/>
            <a:ext cx="5168787" cy="3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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The FEA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will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give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an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answer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to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this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interrogation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31160" y="2902325"/>
            <a:ext cx="1894991" cy="50405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3633863" y="2902741"/>
            <a:ext cx="694097" cy="21638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4226717" y="3406381"/>
            <a:ext cx="1351362" cy="10382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9527" y="5372083"/>
            <a:ext cx="7470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addition of the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vault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compression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3042" y="6098568"/>
            <a:ext cx="7298793" cy="3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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-design stage a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DEMO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WP#4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3315" y="1479719"/>
            <a:ext cx="9771956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spcBef>
                <a:spcPts val="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attempt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radial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gain radial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…but…as per ITER DDD…</a:t>
            </a:r>
          </a:p>
        </p:txBody>
      </p:sp>
    </p:spTree>
    <p:extLst>
      <p:ext uri="{BB962C8B-B14F-4D97-AF65-F5344CB8AC3E}">
        <p14:creationId xmlns:p14="http://schemas.microsoft.com/office/powerpoint/2010/main" val="18142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6" grpId="0"/>
      <p:bldP spid="17" grpId="0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Methodologic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considerations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pPr algn="ctr"/>
              <a:t>6</a:t>
            </a:fld>
            <a:endParaRPr lang="fr-FR" sz="100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2" y="1678167"/>
            <a:ext cx="4232148" cy="243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5537" y="869568"/>
            <a:ext cx="10749991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spcBef>
                <a:spcPts val="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design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graded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radial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accomodate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possible contrains on the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inner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parts of the WP#4,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as:</a:t>
            </a:r>
          </a:p>
          <a:p>
            <a:pPr marL="3403600" indent="-3403600" algn="just">
              <a:lnSpc>
                <a:spcPts val="2500"/>
              </a:lnSpc>
              <a:spcBef>
                <a:spcPts val="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-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value possible on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03600" indent="-3403600" algn="just">
              <a:lnSpc>
                <a:spcPts val="2500"/>
              </a:lnSpc>
              <a:spcBef>
                <a:spcPts val="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- high value on the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turns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03600" indent="-3403600" algn="just">
              <a:lnSpc>
                <a:spcPts val="2500"/>
              </a:lnSpc>
              <a:spcBef>
                <a:spcPts val="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-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value on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turns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min. ½ max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39501" y="3123588"/>
            <a:ext cx="1348845" cy="2846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500"/>
              </a:lnSpc>
            </a:pPr>
            <a:r>
              <a:rPr lang="fr-F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Tor. </a:t>
            </a:r>
            <a:r>
              <a:rPr lang="fr-FR" sz="1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hck</a:t>
            </a:r>
            <a:r>
              <a:rPr lang="fr-F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62123" y="2120225"/>
            <a:ext cx="1226223" cy="2846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500"/>
              </a:lnSpc>
            </a:pPr>
            <a:r>
              <a:rPr lang="fr-FR" sz="16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Rad. </a:t>
            </a:r>
            <a:r>
              <a:rPr lang="fr-FR" sz="1600" b="1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thck</a:t>
            </a:r>
            <a:r>
              <a:rPr lang="fr-FR" sz="16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16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8886" y="4633601"/>
            <a:ext cx="6531240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  <a:spcBef>
                <a:spcPts val="30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carried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constrains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consistent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DEMO 2018 </a:t>
            </a:r>
            <a:r>
              <a:rPr lang="fr-FR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WP#3</a:t>
            </a:r>
          </a:p>
          <a:p>
            <a:pPr algn="just">
              <a:lnSpc>
                <a:spcPts val="1900"/>
              </a:lnSpc>
              <a:spcBef>
                <a:spcPts val="30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 maximum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WP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1240 mm</a:t>
            </a:r>
          </a:p>
          <a:p>
            <a:pPr algn="just">
              <a:lnSpc>
                <a:spcPts val="1900"/>
              </a:lnSpc>
              <a:spcBef>
                <a:spcPts val="300"/>
              </a:spcBef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fr-F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outerleg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OOP </a:t>
            </a:r>
            <a:r>
              <a:rPr lang="fr-F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loads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ts val="1900"/>
              </a:lnSpc>
              <a:spcBef>
                <a:spcPts val="300"/>
              </a:spcBef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maximum total TF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1.25 m</a:t>
            </a:r>
          </a:p>
          <a:p>
            <a:pPr algn="just">
              <a:lnSpc>
                <a:spcPts val="1900"/>
              </a:lnSpc>
              <a:spcBef>
                <a:spcPts val="30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(EM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fr-F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room for CS &gt; constant flux)</a:t>
            </a:r>
          </a:p>
          <a:p>
            <a:pPr algn="just">
              <a:lnSpc>
                <a:spcPts val="1900"/>
              </a:lnSpc>
              <a:spcBef>
                <a:spcPts val="300"/>
              </a:spcBef>
            </a:pP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maximum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11.99 T)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4597" b="23947"/>
          <a:stretch/>
        </p:blipFill>
        <p:spPr>
          <a:xfrm rot="16200000">
            <a:off x="8540256" y="3750356"/>
            <a:ext cx="3324988" cy="14953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62013" y="2772860"/>
            <a:ext cx="2160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ts val="0"/>
              </a:spcBef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radial </a:t>
            </a:r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pattern </a:t>
            </a:r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confrontation </a:t>
            </a:r>
            <a:r>
              <a:rPr lang="fr-F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 ITER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9004324" y="3525399"/>
            <a:ext cx="288032" cy="2462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1980686" y="2092455"/>
            <a:ext cx="1073071" cy="2983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 title="zefze"/>
          <p:cNvSpPr/>
          <p:nvPr/>
        </p:nvSpPr>
        <p:spPr>
          <a:xfrm>
            <a:off x="9429600" y="3124649"/>
            <a:ext cx="233532" cy="298357"/>
          </a:xfrm>
          <a:prstGeom prst="round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4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 title="zefze"/>
          <p:cNvSpPr/>
          <p:nvPr/>
        </p:nvSpPr>
        <p:spPr>
          <a:xfrm>
            <a:off x="9141443" y="3939246"/>
            <a:ext cx="500597" cy="271234"/>
          </a:xfrm>
          <a:prstGeom prst="round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</a:t>
            </a:r>
            <a:endParaRPr lang="en-US" sz="14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 title="zefze"/>
          <p:cNvSpPr/>
          <p:nvPr/>
        </p:nvSpPr>
        <p:spPr>
          <a:xfrm>
            <a:off x="9410393" y="4766563"/>
            <a:ext cx="256885" cy="271234"/>
          </a:xfrm>
          <a:prstGeom prst="round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4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 title="zefze"/>
          <p:cNvSpPr/>
          <p:nvPr/>
        </p:nvSpPr>
        <p:spPr>
          <a:xfrm>
            <a:off x="9402705" y="5572199"/>
            <a:ext cx="256885" cy="271234"/>
          </a:xfrm>
          <a:prstGeom prst="round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4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116338" y="2157705"/>
            <a:ext cx="0" cy="374043"/>
          </a:xfrm>
          <a:prstGeom prst="straightConnector1">
            <a:avLst/>
          </a:prstGeom>
          <a:ln w="25400">
            <a:solidFill>
              <a:srgbClr val="FF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>
            <a:off x="2459988" y="2809534"/>
            <a:ext cx="0" cy="377783"/>
          </a:xfrm>
          <a:prstGeom prst="straightConnector1">
            <a:avLst/>
          </a:prstGeom>
          <a:ln w="254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34092" y="4173026"/>
            <a:ext cx="1539845" cy="369332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DP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insulation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2322" y="4194416"/>
            <a:ext cx="153984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RP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insulation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3896203" y="3895924"/>
            <a:ext cx="131366" cy="2871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2108226" y="3843669"/>
            <a:ext cx="131366" cy="3394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116338" y="3443199"/>
            <a:ext cx="0" cy="385377"/>
          </a:xfrm>
          <a:prstGeom prst="straightConnector1">
            <a:avLst/>
          </a:prstGeom>
          <a:ln w="25400">
            <a:solidFill>
              <a:srgbClr val="FF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238243" y="2547524"/>
            <a:ext cx="429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fr-FR" sz="2000" b="1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0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70047" y="2162416"/>
            <a:ext cx="449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fr-FR" sz="2000" b="1" baseline="-25000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78919" y="3436628"/>
            <a:ext cx="449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fr-FR" sz="2000" b="1" baseline="-25000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444930" y="2647302"/>
            <a:ext cx="1226223" cy="2846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500"/>
              </a:lnSpc>
            </a:pPr>
            <a:r>
              <a:rPr lang="fr-FR" sz="16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Rad. </a:t>
            </a:r>
            <a:r>
              <a:rPr lang="fr-FR" sz="1600" b="1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thck</a:t>
            </a:r>
            <a:r>
              <a:rPr lang="fr-FR" sz="16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16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8463493" y="2619532"/>
            <a:ext cx="1073071" cy="2983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 animBg="1"/>
      <p:bldP spid="16" grpId="0" animBg="1"/>
      <p:bldP spid="17" grpId="0" animBg="1"/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WP#4 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updated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design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840360"/>
            <a:ext cx="6192688" cy="350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WP#4 (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upgraded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971850"/>
              </p:ext>
            </p:extLst>
          </p:nvPr>
        </p:nvGraphicFramePr>
        <p:xfrm>
          <a:off x="1087851" y="1271651"/>
          <a:ext cx="6673211" cy="3799790"/>
        </p:xfrm>
        <a:graphic>
          <a:graphicData uri="http://schemas.openxmlformats.org/drawingml/2006/table">
            <a:tbl>
              <a:tblPr firstRow="1" bandRow="1" bandCol="1">
                <a:tableStyleId>{912C8C85-51F0-491E-9774-3900AFEF0FD7}</a:tableStyleId>
              </a:tblPr>
              <a:tblGrid>
                <a:gridCol w="3312368"/>
                <a:gridCol w="1848675"/>
                <a:gridCol w="1512168"/>
              </a:tblGrid>
              <a:tr h="23520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cap="small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 2018 </a:t>
                      </a:r>
                      <a:r>
                        <a:rPr lang="en-US" sz="1200" b="1" cap="small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cap="small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endParaRPr lang="fr-FR" sz="1200" b="1" cap="small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cap="small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cap="small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TF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features</a:t>
                      </a:r>
                      <a:endParaRPr lang="fr-FR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cap="small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WP#4</a:t>
                      </a:r>
                      <a:endParaRPr lang="fr-FR" sz="1400" b="1" kern="1200" cap="small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cap="small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WP#3</a:t>
                      </a:r>
                      <a:endParaRPr lang="fr-FR" sz="1400" b="0" i="1" cap="small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5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Conductor current (kA)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93242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92091</a:t>
                      </a:r>
                      <a:endParaRPr lang="fr-FR" sz="1400" b="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35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SC strands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848</a:t>
                      </a:r>
                      <a:endParaRPr lang="fr-FR" sz="1400" b="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35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Cu strands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965</a:t>
                      </a:r>
                      <a:endParaRPr lang="fr-FR" sz="1400" b="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63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</a:t>
                      </a: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</a:t>
                      </a:r>
                      <a:r>
                        <a:rPr lang="en-US" sz="13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52.9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51.6 x 44.9</a:t>
                      </a:r>
                      <a:endParaRPr lang="fr-FR" sz="1400" b="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35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pancakes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fr-FR" sz="1400" b="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35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turns (regular pancakes)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fr-FR" sz="1400" b="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35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Jacket </a:t>
                      </a:r>
                      <a:r>
                        <a:rPr lang="fr-FR" sz="13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thickness</a:t>
                      </a:r>
                      <a:r>
                        <a:rPr lang="fr-FR" sz="13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(mm)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9.3</a:t>
                      </a:r>
                      <a:endParaRPr lang="fr-FR" sz="1400" b="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35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RP </a:t>
                      </a:r>
                      <a:r>
                        <a:rPr lang="fr-FR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toroidal</a:t>
                      </a:r>
                      <a:r>
                        <a:rPr lang="fr-FR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thickness</a:t>
                      </a: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Times New Roman"/>
                          <a:cs typeface="Arial" panose="020B0604020202020204" pitchFamily="34" charset="0"/>
                        </a:rPr>
                        <a:t>l</a:t>
                      </a:r>
                      <a:r>
                        <a:rPr lang="fr-FR" sz="1300" b="0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(mm) </a:t>
                      </a:r>
                      <a:endParaRPr lang="fr-FR" sz="1300" b="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17.2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fr-FR" sz="1400" b="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669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RP radial </a:t>
                      </a:r>
                      <a:r>
                        <a:rPr lang="fr-FR" sz="1300" b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thickness</a:t>
                      </a:r>
                      <a:r>
                        <a:rPr lang="fr-FR" sz="13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Times New Roman"/>
                          <a:cs typeface="Arial" panose="020B0604020202020204" pitchFamily="34" charset="0"/>
                        </a:rPr>
                        <a:t>l</a:t>
                      </a:r>
                      <a:r>
                        <a:rPr lang="fr-FR" sz="1300" b="0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(mm)</a:t>
                      </a:r>
                      <a:endParaRPr lang="fr-FR" sz="13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Turns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1~7 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 6 mm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Turns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7~8 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 11 mm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Turn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 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 12 mm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fr-FR" sz="1400" b="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35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Casing </a:t>
                      </a:r>
                      <a:r>
                        <a:rPr lang="en-US" sz="13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Tresca</a:t>
                      </a:r>
                      <a:r>
                        <a:rPr lang="en-US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stress (MPa)</a:t>
                      </a:r>
                      <a:endParaRPr lang="fr-FR" sz="13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623.3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629.6</a:t>
                      </a:r>
                      <a:endParaRPr lang="fr-FR" sz="1400" b="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35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Jacket+RP</a:t>
                      </a: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Tresca</a:t>
                      </a:r>
                      <a:r>
                        <a:rPr lang="en-US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stress (MPa)</a:t>
                      </a:r>
                      <a:endParaRPr lang="fr-FR" sz="13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616.9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620</a:t>
                      </a:r>
                      <a:endParaRPr lang="fr-FR" sz="1400" b="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35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strand amount (t)</a:t>
                      </a:r>
                      <a:endParaRPr lang="fr-FR" sz="13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840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873</a:t>
                      </a:r>
                      <a:endParaRPr lang="fr-FR" sz="1400" b="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82344" y="5186488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leftover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insultation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ð"/>
            </a:pPr>
            <a:r>
              <a:rPr lang="fr-FR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Conductor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insulation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= 0.5 mm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ð"/>
            </a:pP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RP </a:t>
            </a:r>
            <a:r>
              <a:rPr lang="fr-FR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insulation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= 1 mm</a:t>
            </a:r>
            <a:endParaRPr lang="fr-F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SC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(~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- 4%)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WP#3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ð"/>
            </a:pPr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fr-FR" sz="1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EFF </a:t>
            </a:r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as for DEMO 2015  </a:t>
            </a:r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2383" y="5549142"/>
            <a:ext cx="4516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small</a:t>
            </a:r>
            <a:r>
              <a:rPr lang="fr-FR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figures  p</a:t>
            </a:r>
            <a:r>
              <a:rPr lang="fr-FR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ossible </a:t>
            </a:r>
            <a:r>
              <a:rPr lang="fr-FR" sz="1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fr-FR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insulation</a:t>
            </a:r>
            <a:endParaRPr lang="fr-FR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8888" y="6197214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 </a:t>
            </a:r>
            <a:r>
              <a:rPr lang="fr-FR" sz="1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refinement</a:t>
            </a:r>
            <a:r>
              <a:rPr lang="fr-FR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of B</a:t>
            </a:r>
            <a:r>
              <a:rPr lang="fr-FR" sz="14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EFF</a:t>
            </a:r>
            <a:r>
              <a:rPr lang="fr-FR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calculation</a:t>
            </a:r>
            <a:endParaRPr lang="fr-FR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6182744" y="5507090"/>
            <a:ext cx="0" cy="39277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droite 10"/>
          <p:cNvSpPr/>
          <p:nvPr/>
        </p:nvSpPr>
        <p:spPr>
          <a:xfrm>
            <a:off x="288758" y="2820526"/>
            <a:ext cx="432048" cy="50405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Updated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WP#4 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optimization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80" b="66028"/>
          <a:stretch/>
        </p:blipFill>
        <p:spPr bwMode="auto">
          <a:xfrm>
            <a:off x="1591336" y="3892418"/>
            <a:ext cx="2530113" cy="176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43264" y="1227834"/>
            <a:ext cx="20521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Conductor</a:t>
            </a:r>
            <a:r>
              <a:rPr lang="fr-FR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insulation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t="11829" r="51981"/>
          <a:stretch/>
        </p:blipFill>
        <p:spPr bwMode="auto">
          <a:xfrm>
            <a:off x="2959488" y="1240521"/>
            <a:ext cx="1069075" cy="207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3824" y="1823700"/>
            <a:ext cx="1447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ITER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1.25 mm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2680" y="2523978"/>
            <a:ext cx="1383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DEMO 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1.5 mm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8133" y="3697880"/>
            <a:ext cx="1386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RP </a:t>
            </a:r>
            <a:r>
              <a:rPr lang="fr-FR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insulation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3824" y="4036434"/>
            <a:ext cx="1447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ITER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3 mm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0479" y="5908642"/>
            <a:ext cx="1269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DEMO 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5 mm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89071" y="1282944"/>
            <a:ext cx="6786387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WP#4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unchanged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ts val="2200"/>
              </a:lnSpc>
              <a:spcBef>
                <a:spcPts val="0"/>
              </a:spcBef>
            </a:pP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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toroidal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dimensions</a:t>
            </a:r>
          </a:p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increase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from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1240 to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1310 mm (+ 70 mm)</a:t>
            </a:r>
          </a:p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 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outer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 -35 mm over 150 mm) </a:t>
            </a:r>
          </a:p>
          <a:p>
            <a:pPr algn="just">
              <a:lnSpc>
                <a:spcPts val="2200"/>
              </a:lnSpc>
              <a:spcBef>
                <a:spcPts val="600"/>
              </a:spcBef>
            </a:pP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		► </a:t>
            </a:r>
            <a:r>
              <a:rPr lang="fr-F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on OOP </a:t>
            </a:r>
            <a:r>
              <a:rPr lang="fr-F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absorption?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 </a:t>
            </a:r>
          </a:p>
          <a:p>
            <a:pPr algn="just">
              <a:lnSpc>
                <a:spcPts val="2200"/>
              </a:lnSpc>
              <a:spcBef>
                <a:spcPts val="1200"/>
              </a:spcBef>
            </a:pP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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radial dimensions</a:t>
            </a:r>
          </a:p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increase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from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680 to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700 mm (+ 20 mm) </a:t>
            </a:r>
          </a:p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 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623 to 643 MPa (+20 MPa)</a:t>
            </a:r>
          </a:p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 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TF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inner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change (CS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unchanged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ts val="2200"/>
              </a:lnSpc>
              <a:spcBef>
                <a:spcPts val="600"/>
              </a:spcBef>
            </a:pP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		► 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fr-F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4658597" y="1208846"/>
            <a:ext cx="0" cy="29726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903694" y="5084210"/>
            <a:ext cx="710901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Wingdings" pitchFamily="2" charset="2"/>
              <a:buChar char="è"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mecanical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FEA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guidelines to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the upgrades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spcBef>
                <a:spcPts val="600"/>
              </a:spcBef>
              <a:buFont typeface="Wingdings" pitchFamily="2" charset="2"/>
              <a:buChar char="è"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FEA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carried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out on the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3967600" y="4300119"/>
            <a:ext cx="690997" cy="23380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èche droite 17"/>
          <p:cNvSpPr/>
          <p:nvPr/>
        </p:nvSpPr>
        <p:spPr>
          <a:xfrm>
            <a:off x="4426331" y="1686348"/>
            <a:ext cx="610267" cy="274704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4426330" y="3638521"/>
            <a:ext cx="610267" cy="274704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89" y="803364"/>
            <a:ext cx="6096000" cy="3506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fr-FR" sz="1600" b="1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Insulation</a:t>
            </a:r>
            <a:r>
              <a:rPr lang="fr-FR" sz="1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dimension </a:t>
            </a:r>
            <a:r>
              <a:rPr lang="fr-FR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endParaRPr lang="fr-FR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03871" y="6177649"/>
            <a:ext cx="2592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lvl="5">
              <a:spcBef>
                <a:spcPts val="600"/>
              </a:spcBef>
            </a:pPr>
            <a:r>
              <a:rPr lang="en-US" sz="1400" b="1" i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 </a:t>
            </a:r>
            <a:r>
              <a:rPr lang="en-US" sz="1400" b="1" i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MAG-3.1 presentation</a:t>
            </a:r>
            <a:endParaRPr lang="fr-FR" sz="1400" b="1" i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Updated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WP#4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optimization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871062"/>
            <a:ext cx="11654190" cy="165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fr-FR" sz="1600" b="1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Electromagnetical</a:t>
            </a:r>
            <a:r>
              <a:rPr lang="fr-FR" sz="1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u="sng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r>
              <a:rPr lang="fr-FR" sz="1600" u="sng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600" u="sng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endParaRPr lang="fr-FR" sz="1600" u="sng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algn="just">
              <a:lnSpc>
                <a:spcPts val="2200"/>
              </a:lnSpc>
              <a:spcBef>
                <a:spcPts val="600"/>
              </a:spcBef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	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	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calculate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more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accurately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B gradient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with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WP#4 </a:t>
            </a:r>
          </a:p>
          <a:p>
            <a:pPr marL="358775" indent="-358775" algn="just">
              <a:lnSpc>
                <a:spcPts val="2200"/>
              </a:lnSpc>
              <a:spcBef>
                <a:spcPts val="600"/>
              </a:spcBef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With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MADMACS-TF model </a:t>
            </a:r>
          </a:p>
          <a:p>
            <a:pPr marL="358775" indent="-358775" algn="just">
              <a:lnSpc>
                <a:spcPts val="2200"/>
              </a:lnSpc>
              <a:spcBef>
                <a:spcPts val="0"/>
              </a:spcBef>
              <a:tabLst>
                <a:tab pos="541338" algn="l"/>
              </a:tabLst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&gt;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linear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approach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with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direct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correlation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between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radial excursion (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from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machine axis to plasma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side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 and B variation (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from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B</a:t>
            </a:r>
            <a:r>
              <a:rPr 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MAX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to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zero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    						</a:t>
            </a:r>
            <a:r>
              <a:rPr lang="fr-FR" sz="1600" b="1" dirty="0" smtClean="0"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D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B = 0.88 T		B</a:t>
            </a:r>
            <a:r>
              <a:rPr lang="fr-FR" sz="16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EFF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= 11.54 T</a:t>
            </a:r>
            <a:endParaRPr lang="fr-FR" sz="1400" b="1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78584"/>
              </p:ext>
            </p:extLst>
          </p:nvPr>
        </p:nvGraphicFramePr>
        <p:xfrm>
          <a:off x="1259631" y="3684492"/>
          <a:ext cx="6037639" cy="1688725"/>
        </p:xfrm>
        <a:graphic>
          <a:graphicData uri="http://schemas.openxmlformats.org/drawingml/2006/table">
            <a:tbl>
              <a:tblPr firstRow="1" bandRow="1" bandCol="1">
                <a:tableStyleId>{912C8C85-51F0-491E-9774-3900AFEF0FD7}</a:tableStyleId>
              </a:tblPr>
              <a:tblGrid>
                <a:gridCol w="2888909"/>
                <a:gridCol w="1345279"/>
                <a:gridCol w="1803451"/>
              </a:tblGrid>
              <a:tr h="26761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cap="small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 2018 </a:t>
                      </a:r>
                      <a:r>
                        <a:rPr lang="en-US" sz="1200" b="1" cap="small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cap="small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endParaRPr lang="fr-FR" sz="1200" b="1" cap="small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cap="small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cap="small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8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TF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features</a:t>
                      </a:r>
                      <a:endParaRPr lang="fr-FR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cap="small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WP#4 </a:t>
                      </a:r>
                      <a:r>
                        <a:rPr lang="fr-FR" sz="1400" b="1" kern="1200" cap="small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</a:t>
                      </a:r>
                      <a:endParaRPr lang="fr-FR" sz="1400" b="1" kern="1200" cap="small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cap="small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WP#4 + self</a:t>
                      </a:r>
                      <a:r>
                        <a:rPr lang="fr-FR" sz="1400" b="1" kern="1200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kern="1200" cap="small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fied</a:t>
                      </a:r>
                      <a:endParaRPr lang="fr-FR" sz="1400" b="1" kern="1200" cap="small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SC strands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774</a:t>
                      </a:r>
                      <a:endParaRPr lang="fr-FR" sz="1400" b="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67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Cu strands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138</a:t>
                      </a:r>
                      <a:endParaRPr lang="fr-FR" sz="1400" b="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00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</a:t>
                      </a: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</a:t>
                      </a:r>
                      <a:r>
                        <a:rPr lang="en-US" sz="13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52.9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52.7</a:t>
                      </a:r>
                      <a:endParaRPr lang="fr-FR" sz="1400" b="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67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strand amount (t)</a:t>
                      </a:r>
                      <a:endParaRPr lang="fr-FR" sz="13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840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783</a:t>
                      </a:r>
                      <a:endParaRPr lang="fr-FR" sz="1400" b="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3527" y="5661248"/>
            <a:ext cx="1134851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è"/>
            </a:pP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An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improved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field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determination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can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save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SC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amount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(~ 7% in simple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approach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è"/>
            </a:pP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An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overall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precise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B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map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calculation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is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foreseen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with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an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adapation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of CEA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tool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(TRAPS) to round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geometry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308" y="2563786"/>
            <a:ext cx="117561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lnSpc>
                <a:spcPts val="2200"/>
              </a:lnSpc>
              <a:spcBef>
                <a:spcPts val="600"/>
              </a:spcBef>
              <a:tabLst>
                <a:tab pos="625475" algn="l"/>
              </a:tabLst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With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improved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approach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</a:t>
            </a:r>
          </a:p>
          <a:p>
            <a:pPr marL="358775" indent="-358775" algn="just">
              <a:lnSpc>
                <a:spcPts val="2200"/>
              </a:lnSpc>
              <a:spcBef>
                <a:spcPts val="0"/>
              </a:spcBef>
              <a:tabLst>
                <a:tab pos="625475" algn="l"/>
              </a:tabLst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&gt; self-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field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considered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as acting on the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most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loaded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conductor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(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infinite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round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cable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exclusively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(no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grading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from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other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conductors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 	</a:t>
            </a:r>
          </a:p>
          <a:p>
            <a:pPr marL="358775" indent="-358775" algn="just">
              <a:lnSpc>
                <a:spcPts val="2200"/>
              </a:lnSpc>
              <a:spcBef>
                <a:spcPts val="0"/>
              </a:spcBef>
              <a:tabLst>
                <a:tab pos="625475" algn="l"/>
              </a:tabLst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					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DB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=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1.43 T		B</a:t>
            </a:r>
            <a:r>
              <a:rPr lang="fr-FR" sz="16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EFF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= 11.31 T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95575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2019-Presentation-PPT-16-9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emplate PP CEA 16-9.pptx" id="{78E284C9-E62E-4FC8-9A5E-19EE6A13D71E}" vid="{709D2C56-0C01-4A68-A325-4FFD430A3600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emplate PP CEA 16-9.pptx" id="{78E284C9-E62E-4FC8-9A5E-19EE6A13D71E}" vid="{5846DFC2-8D7E-4335-8C09-415EDC6C5089}"/>
    </a:ext>
  </a:extLst>
</a:theme>
</file>

<file path=ppt/theme/theme3.xml><?xml version="1.0" encoding="utf-8"?>
<a:theme xmlns:a="http://schemas.openxmlformats.org/drawingml/2006/main" name="Template CEA 2019 Marron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emplate PP CEA 16-9.pptx" id="{78E284C9-E62E-4FC8-9A5E-19EE6A13D71E}" vid="{48DB1935-4DB2-49BA-AEDC-D8FE50F2938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09A53C-8D88-4760-8267-C28D6D92D7C7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2019-Presentation-PPT-16-9</Template>
  <TotalTime>3206</TotalTime>
  <Words>1037</Words>
  <Application>Microsoft Office PowerPoint</Application>
  <PresentationFormat>Personnalisé</PresentationFormat>
  <Paragraphs>225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2019-Presentation-PPT-16-9</vt:lpstr>
      <vt:lpstr>Template CEA 2019 Clair</vt:lpstr>
      <vt:lpstr>Template CEA 2019 Marron</vt:lpstr>
      <vt:lpstr>Présentation PowerPoint</vt:lpstr>
      <vt:lpstr>Introduction</vt:lpstr>
      <vt:lpstr>Methodologic considerations</vt:lpstr>
      <vt:lpstr>Methodologic considerations</vt:lpstr>
      <vt:lpstr>Methodologic considerations</vt:lpstr>
      <vt:lpstr>Methodologic considerations</vt:lpstr>
      <vt:lpstr>WP#4 updated design</vt:lpstr>
      <vt:lpstr>Updated WP#4 optimization</vt:lpstr>
      <vt:lpstr>Updated WP#4 optimization</vt:lpstr>
      <vt:lpstr>Thermo-hydraulic considerations</vt:lpstr>
      <vt:lpstr>Conclusions - perspectives</vt:lpstr>
      <vt:lpstr>Thank you for your attention  Questions ?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ZANI Louis 169512</dc:creator>
  <cp:lastModifiedBy>ZANI Louis 169512</cp:lastModifiedBy>
  <cp:revision>342</cp:revision>
  <cp:lastPrinted>2018-12-05T09:44:31Z</cp:lastPrinted>
  <dcterms:created xsi:type="dcterms:W3CDTF">2020-01-15T15:27:59Z</dcterms:created>
  <dcterms:modified xsi:type="dcterms:W3CDTF">2020-02-11T18:06:43Z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