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7" r:id="rId6"/>
    <p:sldId id="265" r:id="rId7"/>
    <p:sldId id="266" r:id="rId8"/>
    <p:sldId id="268" r:id="rId9"/>
    <p:sldId id="273" r:id="rId10"/>
    <p:sldId id="274" r:id="rId11"/>
    <p:sldId id="275" r:id="rId12"/>
    <p:sldId id="276" r:id="rId13"/>
    <p:sldId id="270" r:id="rId14"/>
    <p:sldId id="27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8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16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64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87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37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912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83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18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45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9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4512C-7F26-4BC6-BA16-EAAEBE010BC6}" type="datetimeFigureOut">
              <a:rPr lang="it-IT" smtClean="0"/>
              <a:t>11/02/2020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38A7-1B97-4250-BE77-4D9643488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60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WPMAG final meeting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>
                <a:solidFill>
                  <a:schemeClr val="accent1"/>
                </a:solidFill>
              </a:rPr>
              <a:t>ENEA </a:t>
            </a:r>
            <a:r>
              <a:rPr lang="it-IT" b="1" dirty="0">
                <a:solidFill>
                  <a:schemeClr val="accent1"/>
                </a:solidFill>
              </a:rPr>
              <a:t>TF </a:t>
            </a:r>
            <a:r>
              <a:rPr lang="it-IT" b="1" dirty="0" err="1">
                <a:solidFill>
                  <a:schemeClr val="accent1"/>
                </a:solidFill>
              </a:rPr>
              <a:t>winding</a:t>
            </a:r>
            <a:r>
              <a:rPr lang="it-IT" b="1" dirty="0">
                <a:solidFill>
                  <a:schemeClr val="accent1"/>
                </a:solidFill>
              </a:rPr>
              <a:t> pack </a:t>
            </a:r>
            <a:r>
              <a:rPr lang="it-IT" b="1" dirty="0" smtClean="0">
                <a:solidFill>
                  <a:schemeClr val="accent1"/>
                </a:solidFill>
              </a:rPr>
              <a:t>design</a:t>
            </a:r>
            <a:br>
              <a:rPr lang="it-IT" b="1" dirty="0" smtClean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ENEA 2D optimization to maximize the magnetic field</a:t>
            </a:r>
            <a:r>
              <a:rPr lang="it-IT" dirty="0">
                <a:solidFill>
                  <a:schemeClr val="accent1"/>
                </a:solidFill>
              </a:rPr>
              <a:t/>
            </a:r>
            <a:br>
              <a:rPr lang="it-IT" dirty="0">
                <a:solidFill>
                  <a:schemeClr val="accent1"/>
                </a:solidFill>
              </a:rPr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3100" b="1" dirty="0" smtClean="0"/>
              <a:t>MAG-2.1-T027 </a:t>
            </a:r>
            <a:br>
              <a:rPr lang="it-IT" sz="3100" b="1" dirty="0" smtClean="0"/>
            </a:br>
            <a:r>
              <a:rPr lang="it-IT" sz="3100" b="1" dirty="0" smtClean="0"/>
              <a:t>MAG-3.1-T019 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it-IT" b="1" dirty="0"/>
              <a:t/>
            </a:r>
            <a:br>
              <a:rPr lang="it-IT" b="1" dirty="0"/>
            </a:br>
            <a:r>
              <a:rPr lang="it-IT" dirty="0"/>
              <a:t>	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5085184"/>
            <a:ext cx="8928992" cy="1752600"/>
          </a:xfrm>
        </p:spPr>
        <p:txBody>
          <a:bodyPr>
            <a:normAutofit/>
          </a:bodyPr>
          <a:lstStyle/>
          <a:p>
            <a:r>
              <a:rPr lang="it-IT" b="1" dirty="0"/>
              <a:t>Task </a:t>
            </a:r>
            <a:r>
              <a:rPr lang="it-IT" b="1" dirty="0" smtClean="0"/>
              <a:t>Coordinator &amp; Author: </a:t>
            </a:r>
            <a:r>
              <a:rPr lang="it-IT" i="1" dirty="0" smtClean="0"/>
              <a:t>G. Tomassetti</a:t>
            </a:r>
          </a:p>
          <a:p>
            <a:r>
              <a:rPr lang="en-GB" b="1" dirty="0"/>
              <a:t>Co-author(s</a:t>
            </a:r>
            <a:r>
              <a:rPr lang="en-GB" b="1" dirty="0" smtClean="0"/>
              <a:t>): </a:t>
            </a:r>
            <a:r>
              <a:rPr lang="it-IT" i="1" dirty="0" smtClean="0"/>
              <a:t>F. Giorgetti</a:t>
            </a:r>
            <a:r>
              <a:rPr lang="it-IT" i="1" dirty="0"/>
              <a:t>, </a:t>
            </a:r>
            <a:r>
              <a:rPr lang="it-IT" i="1" dirty="0" smtClean="0"/>
              <a:t>G. </a:t>
            </a:r>
            <a:r>
              <a:rPr lang="it-IT" i="1" dirty="0"/>
              <a:t>de Marzi, </a:t>
            </a:r>
            <a:r>
              <a:rPr lang="it-IT" i="1" dirty="0" smtClean="0"/>
              <a:t>C. F. </a:t>
            </a:r>
            <a:r>
              <a:rPr lang="it-IT" i="1" dirty="0"/>
              <a:t>Zignani</a:t>
            </a:r>
            <a:endParaRPr lang="it-IT" dirty="0"/>
          </a:p>
        </p:txBody>
      </p:sp>
      <p:pic>
        <p:nvPicPr>
          <p:cNvPr id="4" name="Immagine 3" descr="ENEA logo.png"/>
          <p:cNvPicPr>
            <a:picLocks noChangeAspect="1"/>
          </p:cNvPicPr>
          <p:nvPr/>
        </p:nvPicPr>
        <p:blipFill>
          <a:blip r:embed="rId2" cstate="print"/>
          <a:srcRect l="23362" r="27790" b="40699"/>
          <a:stretch>
            <a:fillRect/>
          </a:stretch>
        </p:blipFill>
        <p:spPr>
          <a:xfrm>
            <a:off x="7380312" y="332656"/>
            <a:ext cx="165618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Structural results for </a:t>
            </a:r>
            <a:r>
              <a:rPr lang="en-GB" b="1" dirty="0"/>
              <a:t>the optimal </a:t>
            </a:r>
            <a:r>
              <a:rPr lang="en-GB" b="1" dirty="0" smtClean="0"/>
              <a:t>configuration / 2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5616624" cy="42242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42" y="1412776"/>
            <a:ext cx="2792450" cy="210017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11560" y="4581128"/>
            <a:ext cx="79208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4 7"/>
          <p:cNvCxnSpPr>
            <a:stCxn id="6" idx="3"/>
            <a:endCxn id="5" idx="1"/>
          </p:cNvCxnSpPr>
          <p:nvPr/>
        </p:nvCxnSpPr>
        <p:spPr>
          <a:xfrm flipV="1">
            <a:off x="1403648" y="2462862"/>
            <a:ext cx="4619594" cy="244230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945707"/>
            <a:ext cx="2951242" cy="2219597"/>
          </a:xfrm>
          <a:prstGeom prst="rect">
            <a:avLst/>
          </a:prstGeom>
        </p:spPr>
      </p:pic>
      <p:cxnSp>
        <p:nvCxnSpPr>
          <p:cNvPr id="14" name="Connettore 4 13"/>
          <p:cNvCxnSpPr>
            <a:stCxn id="5" idx="2"/>
            <a:endCxn id="11" idx="0"/>
          </p:cNvCxnSpPr>
          <p:nvPr/>
        </p:nvCxnSpPr>
        <p:spPr>
          <a:xfrm rot="16200000" flipH="1">
            <a:off x="7273248" y="3659166"/>
            <a:ext cx="432760" cy="14032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958408" y="6165304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Pm = 436 </a:t>
            </a:r>
            <a:r>
              <a:rPr lang="en-GB" i="1" dirty="0"/>
              <a:t>MPa</a:t>
            </a:r>
            <a:r>
              <a:rPr lang="en-GB" dirty="0"/>
              <a:t> </a:t>
            </a:r>
            <a:r>
              <a:rPr lang="en-GB" i="1" dirty="0"/>
              <a:t>&lt; 667 </a:t>
            </a:r>
            <a:r>
              <a:rPr lang="en-GB" i="1" dirty="0" smtClean="0"/>
              <a:t>MPa</a:t>
            </a:r>
          </a:p>
          <a:p>
            <a:r>
              <a:rPr lang="en-GB" i="1" dirty="0" err="1" smtClean="0"/>
              <a:t>Pm+Pb</a:t>
            </a:r>
            <a:r>
              <a:rPr lang="en-GB" i="1" dirty="0" smtClean="0"/>
              <a:t> = 774 </a:t>
            </a:r>
            <a:r>
              <a:rPr lang="en-GB" i="1" dirty="0"/>
              <a:t>MPa &lt; 867 </a:t>
            </a:r>
            <a:r>
              <a:rPr lang="en-GB" i="1" dirty="0" smtClean="0"/>
              <a:t>MPa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16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58545"/>
            <a:ext cx="5327506" cy="400675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Structural results for </a:t>
            </a:r>
            <a:r>
              <a:rPr lang="en-GB" b="1" dirty="0"/>
              <a:t>the optimal </a:t>
            </a:r>
            <a:r>
              <a:rPr lang="en-GB" b="1" dirty="0" smtClean="0"/>
              <a:t>configuration / </a:t>
            </a:r>
            <a:r>
              <a:rPr lang="en-GB" b="1" dirty="0"/>
              <a:t>3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769520" y="5085184"/>
            <a:ext cx="79208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4 7"/>
          <p:cNvCxnSpPr>
            <a:stCxn id="6" idx="0"/>
            <a:endCxn id="10" idx="1"/>
          </p:cNvCxnSpPr>
          <p:nvPr/>
        </p:nvCxnSpPr>
        <p:spPr>
          <a:xfrm rot="5400000" flipH="1" flipV="1">
            <a:off x="3910838" y="2737172"/>
            <a:ext cx="2602738" cy="2093287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stCxn id="10" idx="2"/>
            <a:endCxn id="15" idx="0"/>
          </p:cNvCxnSpPr>
          <p:nvPr/>
        </p:nvCxnSpPr>
        <p:spPr>
          <a:xfrm rot="16200000" flipH="1">
            <a:off x="7152632" y="3745095"/>
            <a:ext cx="753825" cy="7983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958408" y="6165304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Pm = 496 </a:t>
            </a:r>
            <a:r>
              <a:rPr lang="en-GB" i="1" dirty="0"/>
              <a:t>MPa</a:t>
            </a:r>
            <a:r>
              <a:rPr lang="en-GB" dirty="0"/>
              <a:t> </a:t>
            </a:r>
            <a:r>
              <a:rPr lang="en-GB" i="1" dirty="0"/>
              <a:t>&lt; 667 MPa</a:t>
            </a:r>
            <a:r>
              <a:rPr lang="en-GB" dirty="0"/>
              <a:t> </a:t>
            </a:r>
            <a:r>
              <a:rPr lang="en-GB" i="1" dirty="0" err="1" smtClean="0"/>
              <a:t>Pm+Pb</a:t>
            </a:r>
            <a:r>
              <a:rPr lang="en-GB" i="1" dirty="0" smtClean="0"/>
              <a:t> = 520 </a:t>
            </a:r>
            <a:r>
              <a:rPr lang="en-GB" i="1" dirty="0"/>
              <a:t>MPa &lt; 867 MPa</a:t>
            </a:r>
            <a:r>
              <a:rPr lang="en-GB" dirty="0"/>
              <a:t> 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51" y="1556792"/>
            <a:ext cx="2461553" cy="185130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27" y="4161924"/>
            <a:ext cx="2571466" cy="19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1" y="1628800"/>
            <a:ext cx="3086743" cy="232150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Structural results for </a:t>
            </a:r>
            <a:r>
              <a:rPr lang="en-GB" b="1" dirty="0"/>
              <a:t>the optimal </a:t>
            </a:r>
            <a:r>
              <a:rPr lang="en-GB" b="1" dirty="0" smtClean="0"/>
              <a:t>configuration / 4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547664" y="2276872"/>
            <a:ext cx="79208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6" y="4400043"/>
            <a:ext cx="2968063" cy="22322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11250"/>
            <a:ext cx="2869487" cy="2158110"/>
          </a:xfrm>
          <a:prstGeom prst="rect">
            <a:avLst/>
          </a:prstGeom>
        </p:spPr>
      </p:pic>
      <p:cxnSp>
        <p:nvCxnSpPr>
          <p:cNvPr id="13" name="Connettore 4 12"/>
          <p:cNvCxnSpPr>
            <a:stCxn id="3" idx="3"/>
            <a:endCxn id="45" idx="1"/>
          </p:cNvCxnSpPr>
          <p:nvPr/>
        </p:nvCxnSpPr>
        <p:spPr>
          <a:xfrm flipV="1">
            <a:off x="3347864" y="2571516"/>
            <a:ext cx="720080" cy="21803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4 16"/>
          <p:cNvCxnSpPr>
            <a:stCxn id="5" idx="3"/>
            <a:endCxn id="7" idx="1"/>
          </p:cNvCxnSpPr>
          <p:nvPr/>
        </p:nvCxnSpPr>
        <p:spPr>
          <a:xfrm>
            <a:off x="3427739" y="5516167"/>
            <a:ext cx="2296389" cy="7413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98" y="1988840"/>
            <a:ext cx="1403874" cy="6328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0" name="Connettore 4 39"/>
          <p:cNvCxnSpPr>
            <a:stCxn id="1026" idx="2"/>
            <a:endCxn id="5" idx="0"/>
          </p:cNvCxnSpPr>
          <p:nvPr/>
        </p:nvCxnSpPr>
        <p:spPr>
          <a:xfrm rot="5400000">
            <a:off x="4141968" y="423475"/>
            <a:ext cx="1778309" cy="6174827"/>
          </a:xfrm>
          <a:prstGeom prst="bentConnector3">
            <a:avLst>
              <a:gd name="adj1" fmla="val 8411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2876771" cy="188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Connettore 4 59"/>
          <p:cNvCxnSpPr>
            <a:stCxn id="45" idx="3"/>
            <a:endCxn id="1026" idx="1"/>
          </p:cNvCxnSpPr>
          <p:nvPr/>
        </p:nvCxnSpPr>
        <p:spPr>
          <a:xfrm flipV="1">
            <a:off x="6944715" y="2305287"/>
            <a:ext cx="471883" cy="26622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5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772816"/>
            <a:ext cx="388843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With </a:t>
            </a:r>
            <a:r>
              <a:rPr lang="en-GB" sz="1600" dirty="0"/>
              <a:t>respect to the </a:t>
            </a:r>
            <a:r>
              <a:rPr lang="en-GB" sz="1600" dirty="0" smtClean="0"/>
              <a:t>2018 design:</a:t>
            </a:r>
          </a:p>
          <a:p>
            <a:r>
              <a:rPr lang="en-GB" sz="1600" dirty="0" smtClean="0"/>
              <a:t>length </a:t>
            </a:r>
            <a:r>
              <a:rPr lang="en-GB" sz="1600" dirty="0"/>
              <a:t>in the radial direction</a:t>
            </a:r>
            <a:r>
              <a:rPr lang="en-GB" sz="1600" dirty="0" smtClean="0"/>
              <a:t> was </a:t>
            </a:r>
            <a:r>
              <a:rPr lang="en-GB" sz="1600" dirty="0"/>
              <a:t>increased </a:t>
            </a:r>
            <a:r>
              <a:rPr lang="en-GB" sz="1600" dirty="0" smtClean="0"/>
              <a:t> to 1400 mm</a:t>
            </a:r>
          </a:p>
          <a:p>
            <a:r>
              <a:rPr lang="en-GB" sz="1600" dirty="0" smtClean="0"/>
              <a:t>peak magnetic field was </a:t>
            </a:r>
            <a:r>
              <a:rPr lang="en-GB" sz="1600" dirty="0" smtClean="0">
                <a:solidFill>
                  <a:srgbClr val="FF0000"/>
                </a:solidFill>
              </a:rPr>
              <a:t>increased to 12.5 T</a:t>
            </a:r>
            <a:endParaRPr lang="en-GB" sz="1600" dirty="0" smtClean="0"/>
          </a:p>
          <a:p>
            <a:r>
              <a:rPr lang="en-GB" sz="1600" dirty="0"/>
              <a:t>c</a:t>
            </a:r>
            <a:r>
              <a:rPr lang="en-GB" sz="1600" dirty="0" smtClean="0"/>
              <a:t>abling </a:t>
            </a:r>
            <a:r>
              <a:rPr lang="en-GB" sz="1600" dirty="0"/>
              <a:t>analyses </a:t>
            </a:r>
            <a:r>
              <a:rPr lang="en-GB" sz="1600" dirty="0" smtClean="0"/>
              <a:t>and </a:t>
            </a:r>
            <a:r>
              <a:rPr lang="en-GB" sz="1600" dirty="0"/>
              <a:t>hotspot </a:t>
            </a:r>
            <a:r>
              <a:rPr lang="en-GB" sz="1600" dirty="0" smtClean="0"/>
              <a:t>calculations are ok</a:t>
            </a:r>
          </a:p>
          <a:p>
            <a:r>
              <a:rPr lang="en-GB" sz="1600" dirty="0"/>
              <a:t>m</a:t>
            </a:r>
            <a:r>
              <a:rPr lang="en-GB" sz="1600" dirty="0" smtClean="0"/>
              <a:t>echanical stress in </a:t>
            </a:r>
            <a:r>
              <a:rPr lang="en-GB" sz="1600" dirty="0"/>
              <a:t>cables’ jackets, </a:t>
            </a:r>
            <a:r>
              <a:rPr lang="en-GB" sz="1600" dirty="0" smtClean="0"/>
              <a:t>casing </a:t>
            </a:r>
            <a:r>
              <a:rPr lang="en-GB" sz="1600" dirty="0"/>
              <a:t>structure and </a:t>
            </a:r>
            <a:r>
              <a:rPr lang="en-GB" sz="1600" dirty="0" smtClean="0"/>
              <a:t>insulation </a:t>
            </a:r>
            <a:r>
              <a:rPr lang="en-GB" sz="1600" dirty="0"/>
              <a:t>material is less critical than </a:t>
            </a:r>
            <a:r>
              <a:rPr lang="en-GB" sz="1600" dirty="0" smtClean="0"/>
              <a:t>in 2018 design</a:t>
            </a:r>
          </a:p>
          <a:p>
            <a:r>
              <a:rPr lang="en-GB" sz="1600" dirty="0" smtClean="0"/>
              <a:t>mechanical stress in cable’s jacket and casing are ok (*)</a:t>
            </a:r>
          </a:p>
          <a:p>
            <a:r>
              <a:rPr lang="en-GB" sz="1600" dirty="0"/>
              <a:t>i</a:t>
            </a:r>
            <a:r>
              <a:rPr lang="en-GB" sz="1600" dirty="0" smtClean="0"/>
              <a:t>nsulation </a:t>
            </a:r>
            <a:r>
              <a:rPr lang="en-GB" sz="1600" dirty="0"/>
              <a:t>material is still not compliant (*) </a:t>
            </a:r>
            <a:r>
              <a:rPr lang="en-GB" sz="1600" dirty="0" smtClean="0"/>
              <a:t>but critical </a:t>
            </a:r>
            <a:r>
              <a:rPr lang="en-GB" sz="1600" dirty="0"/>
              <a:t>areas </a:t>
            </a:r>
            <a:r>
              <a:rPr lang="en-GB" sz="1600" dirty="0" smtClean="0"/>
              <a:t>are </a:t>
            </a:r>
            <a:r>
              <a:rPr lang="en-GB" sz="1600" dirty="0"/>
              <a:t>smaller and the peak failure criterion parameter is </a:t>
            </a:r>
            <a:r>
              <a:rPr lang="en-GB" sz="1600" dirty="0" smtClean="0"/>
              <a:t>lower</a:t>
            </a:r>
          </a:p>
          <a:p>
            <a:pPr marL="0" indent="0">
              <a:buNone/>
            </a:pPr>
            <a:r>
              <a:rPr lang="en-GB" sz="1600" dirty="0"/>
              <a:t> 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000" dirty="0" smtClean="0"/>
              <a:t>(*) according to the acceptance criteria described </a:t>
            </a:r>
            <a:r>
              <a:rPr lang="en-GB" sz="1000" dirty="0"/>
              <a:t>in MAG 2.1 T023 D001 </a:t>
            </a:r>
            <a:endParaRPr lang="it-IT" sz="16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44035"/>
              </p:ext>
            </p:extLst>
          </p:nvPr>
        </p:nvGraphicFramePr>
        <p:xfrm>
          <a:off x="4067944" y="1268760"/>
          <a:ext cx="4968552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</a:tblGrid>
              <a:tr h="322643">
                <a:tc>
                  <a:txBody>
                    <a:bodyPr/>
                    <a:lstStyle/>
                    <a:p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2018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2019</a:t>
                      </a:r>
                      <a:endParaRPr lang="it-IT" sz="1400" dirty="0"/>
                    </a:p>
                  </a:txBody>
                  <a:tcPr/>
                </a:tc>
              </a:tr>
              <a:tr h="372280">
                <a:tc>
                  <a:txBody>
                    <a:bodyPr/>
                    <a:lstStyle/>
                    <a:p>
                      <a:r>
                        <a:rPr lang="it-IT" sz="900" dirty="0" err="1" smtClean="0"/>
                        <a:t>Peak</a:t>
                      </a:r>
                      <a:r>
                        <a:rPr lang="it-IT" sz="900" dirty="0" smtClean="0"/>
                        <a:t> </a:t>
                      </a:r>
                      <a:r>
                        <a:rPr lang="it-IT" sz="900" dirty="0" err="1" smtClean="0"/>
                        <a:t>Magnetic</a:t>
                      </a:r>
                      <a:r>
                        <a:rPr lang="it-IT" sz="900" dirty="0" smtClean="0"/>
                        <a:t> Field</a:t>
                      </a:r>
                      <a:r>
                        <a:rPr lang="it-IT" sz="900" baseline="0" dirty="0" smtClean="0"/>
                        <a:t> (T)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11.8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12.5</a:t>
                      </a:r>
                      <a:endParaRPr lang="it-IT" sz="1600" dirty="0"/>
                    </a:p>
                  </a:txBody>
                  <a:tcPr/>
                </a:tc>
              </a:tr>
              <a:tr h="372280"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TF Operating </a:t>
                      </a:r>
                      <a:r>
                        <a:rPr lang="it-IT" sz="900" dirty="0" err="1" smtClean="0"/>
                        <a:t>Current</a:t>
                      </a:r>
                      <a:r>
                        <a:rPr lang="it-IT" sz="900" dirty="0" smtClean="0"/>
                        <a:t> (KA)</a:t>
                      </a:r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73.4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77.5</a:t>
                      </a:r>
                      <a:endParaRPr lang="it-IT" sz="1600" dirty="0"/>
                    </a:p>
                  </a:txBody>
                  <a:tcPr/>
                </a:tc>
              </a:tr>
              <a:tr h="380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Length in the radial direction (mm)</a:t>
                      </a:r>
                      <a:endParaRPr lang="it-IT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1137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1400</a:t>
                      </a:r>
                      <a:endParaRPr lang="it-IT" sz="1600" dirty="0"/>
                    </a:p>
                  </a:txBody>
                  <a:tcPr/>
                </a:tc>
              </a:tr>
              <a:tr h="380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/>
                        <a:t>Max</a:t>
                      </a:r>
                      <a:r>
                        <a:rPr lang="it-IT" sz="900" dirty="0" smtClean="0"/>
                        <a:t> Membrane</a:t>
                      </a:r>
                      <a:r>
                        <a:rPr lang="it-IT" sz="900" baseline="0" dirty="0" smtClean="0"/>
                        <a:t> stress in </a:t>
                      </a:r>
                      <a:r>
                        <a:rPr lang="it-IT" sz="900" baseline="0" dirty="0" err="1" smtClean="0"/>
                        <a:t>Jacket</a:t>
                      </a:r>
                      <a:r>
                        <a:rPr lang="it-IT" sz="900" baseline="0" dirty="0" smtClean="0"/>
                        <a:t> (MPa)</a:t>
                      </a:r>
                      <a:endParaRPr lang="it-IT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439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436</a:t>
                      </a:r>
                      <a:endParaRPr lang="it-IT" sz="1600" dirty="0"/>
                    </a:p>
                  </a:txBody>
                  <a:tcPr/>
                </a:tc>
              </a:tr>
              <a:tr h="560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/>
                        <a:t>Max</a:t>
                      </a:r>
                      <a:r>
                        <a:rPr lang="it-IT" sz="900" dirty="0" smtClean="0"/>
                        <a:t> </a:t>
                      </a:r>
                      <a:r>
                        <a:rPr lang="it-IT" sz="900" dirty="0" err="1" smtClean="0"/>
                        <a:t>Membrane+Bending</a:t>
                      </a:r>
                      <a:endParaRPr lang="it-IT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aseline="0" dirty="0" smtClean="0"/>
                        <a:t>stress in </a:t>
                      </a:r>
                      <a:r>
                        <a:rPr lang="it-IT" sz="900" baseline="0" dirty="0" err="1" smtClean="0"/>
                        <a:t>Jacket</a:t>
                      </a:r>
                      <a:r>
                        <a:rPr lang="it-IT" sz="900" baseline="0" dirty="0" smtClean="0"/>
                        <a:t> (MPa)</a:t>
                      </a:r>
                      <a:endParaRPr lang="it-IT" sz="900" dirty="0" smtClean="0"/>
                    </a:p>
                    <a:p>
                      <a:endParaRPr lang="it-IT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847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774</a:t>
                      </a:r>
                      <a:endParaRPr lang="it-IT" sz="1600" dirty="0"/>
                    </a:p>
                  </a:txBody>
                  <a:tcPr/>
                </a:tc>
              </a:tr>
              <a:tr h="3804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/>
                        <a:t>Max</a:t>
                      </a:r>
                      <a:r>
                        <a:rPr lang="it-IT" sz="900" dirty="0" smtClean="0"/>
                        <a:t> Stress</a:t>
                      </a:r>
                      <a:r>
                        <a:rPr lang="it-IT" sz="900" baseline="0" dirty="0" smtClean="0"/>
                        <a:t> </a:t>
                      </a:r>
                      <a:r>
                        <a:rPr lang="it-IT" sz="900" baseline="0" dirty="0" err="1" smtClean="0"/>
                        <a:t>Intensity</a:t>
                      </a:r>
                      <a:r>
                        <a:rPr lang="it-IT" sz="900" baseline="0" dirty="0" smtClean="0"/>
                        <a:t> in </a:t>
                      </a:r>
                      <a:r>
                        <a:rPr lang="it-IT" sz="900" baseline="0" dirty="0" err="1" smtClean="0"/>
                        <a:t>Jacket</a:t>
                      </a:r>
                      <a:r>
                        <a:rPr lang="it-IT" sz="900" baseline="0" dirty="0" smtClean="0"/>
                        <a:t> (MPa)</a:t>
                      </a:r>
                      <a:endParaRPr lang="it-IT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1090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1010</a:t>
                      </a:r>
                      <a:endParaRPr lang="it-IT" sz="1600" dirty="0"/>
                    </a:p>
                  </a:txBody>
                  <a:tcPr/>
                </a:tc>
              </a:tr>
              <a:tr h="380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/>
                        <a:t>Max</a:t>
                      </a:r>
                      <a:r>
                        <a:rPr lang="it-IT" sz="900" dirty="0" smtClean="0"/>
                        <a:t> Stress</a:t>
                      </a:r>
                      <a:r>
                        <a:rPr lang="it-IT" sz="900" baseline="0" dirty="0" smtClean="0"/>
                        <a:t> </a:t>
                      </a:r>
                      <a:r>
                        <a:rPr lang="it-IT" sz="900" baseline="0" dirty="0" err="1" smtClean="0"/>
                        <a:t>Intensity</a:t>
                      </a:r>
                      <a:r>
                        <a:rPr lang="it-IT" sz="900" baseline="0" dirty="0" smtClean="0"/>
                        <a:t> in </a:t>
                      </a:r>
                      <a:r>
                        <a:rPr lang="it-IT" sz="900" baseline="0" dirty="0" err="1" smtClean="0"/>
                        <a:t>casing</a:t>
                      </a:r>
                      <a:r>
                        <a:rPr lang="it-IT" sz="900" baseline="0" dirty="0" smtClean="0"/>
                        <a:t> (MPa)</a:t>
                      </a:r>
                      <a:endParaRPr lang="it-IT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740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735</a:t>
                      </a:r>
                      <a:endParaRPr lang="it-IT" sz="1600" dirty="0"/>
                    </a:p>
                  </a:txBody>
                  <a:tcPr/>
                </a:tc>
              </a:tr>
              <a:tr h="506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/>
                        <a:t>Max</a:t>
                      </a:r>
                      <a:r>
                        <a:rPr lang="it-IT" sz="900" dirty="0" smtClean="0"/>
                        <a:t> </a:t>
                      </a:r>
                      <a:r>
                        <a:rPr lang="it-IT" sz="900" dirty="0" err="1" smtClean="0"/>
                        <a:t>Shear</a:t>
                      </a:r>
                      <a:r>
                        <a:rPr lang="it-IT" sz="900" dirty="0" smtClean="0"/>
                        <a:t> Stress in </a:t>
                      </a:r>
                      <a:r>
                        <a:rPr lang="it-IT" sz="900" dirty="0" err="1" smtClean="0"/>
                        <a:t>Insulation</a:t>
                      </a:r>
                      <a:r>
                        <a:rPr lang="it-IT" sz="900" dirty="0" smtClean="0"/>
                        <a:t> </a:t>
                      </a:r>
                      <a:r>
                        <a:rPr lang="it-IT" sz="900" dirty="0" err="1" smtClean="0"/>
                        <a:t>Materials</a:t>
                      </a:r>
                      <a:r>
                        <a:rPr lang="it-IT" sz="900" dirty="0" smtClean="0"/>
                        <a:t>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71</a:t>
                      </a:r>
                      <a:endParaRPr lang="it-IT" sz="1600" dirty="0"/>
                    </a:p>
                  </a:txBody>
                  <a:tcPr/>
                </a:tc>
              </a:tr>
              <a:tr h="506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/>
                        <a:t>Max</a:t>
                      </a:r>
                      <a:r>
                        <a:rPr lang="it-IT" sz="900" dirty="0" smtClean="0"/>
                        <a:t> </a:t>
                      </a:r>
                      <a:r>
                        <a:rPr lang="it-IT" sz="900" dirty="0" err="1" smtClean="0"/>
                        <a:t>Shear</a:t>
                      </a:r>
                      <a:r>
                        <a:rPr lang="it-IT" sz="900" dirty="0" smtClean="0"/>
                        <a:t> stress </a:t>
                      </a:r>
                      <a:r>
                        <a:rPr lang="it-IT" sz="900" dirty="0" err="1" smtClean="0"/>
                        <a:t>parameter</a:t>
                      </a:r>
                      <a:r>
                        <a:rPr lang="it-IT" sz="900" dirty="0" smtClean="0"/>
                        <a:t> in </a:t>
                      </a:r>
                      <a:r>
                        <a:rPr lang="it-IT" sz="900" dirty="0" err="1" smtClean="0"/>
                        <a:t>Insulation</a:t>
                      </a:r>
                      <a:r>
                        <a:rPr lang="it-IT" sz="900" dirty="0" smtClean="0"/>
                        <a:t> </a:t>
                      </a:r>
                      <a:r>
                        <a:rPr lang="it-IT" sz="900" dirty="0" err="1" smtClean="0"/>
                        <a:t>Materials</a:t>
                      </a:r>
                      <a:endParaRPr lang="it-IT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2.94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2.35</a:t>
                      </a:r>
                      <a:endParaRPr lang="it-IT" sz="1600" dirty="0"/>
                    </a:p>
                  </a:txBody>
                  <a:tcPr/>
                </a:tc>
              </a:tr>
              <a:tr h="506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Hotspot Temperature</a:t>
                      </a:r>
                      <a:r>
                        <a:rPr lang="en-GB" sz="9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DL 1&amp;2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(</a:t>
                      </a:r>
                      <a:r>
                        <a:rPr lang="en-GB" sz="900" dirty="0" smtClean="0"/>
                        <a:t>only cable materials) (K)</a:t>
                      </a:r>
                      <a:endParaRPr lang="it-IT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247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209</a:t>
                      </a:r>
                      <a:endParaRPr lang="it-IT" sz="1600" dirty="0"/>
                    </a:p>
                  </a:txBody>
                  <a:tcPr/>
                </a:tc>
              </a:tr>
              <a:tr h="661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Hotspot Temperature</a:t>
                      </a:r>
                      <a:r>
                        <a:rPr lang="en-GB" sz="9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DL 1&amp;2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(</a:t>
                      </a:r>
                      <a:r>
                        <a:rPr lang="en-GB" sz="900" dirty="0" smtClean="0"/>
                        <a:t>all materials) (K)</a:t>
                      </a:r>
                      <a:endParaRPr lang="it-IT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106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86</a:t>
                      </a:r>
                      <a:endParaRPr lang="it-IT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8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dirty="0" smtClean="0"/>
              <a:t>Future work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Considering the stress state in SS, there is a mechanical margin for a further increase of the peak magnetic field</a:t>
            </a:r>
          </a:p>
          <a:p>
            <a:r>
              <a:rPr lang="en-GB" sz="2800" dirty="0" smtClean="0"/>
              <a:t>Limitations to increase the peak field are mainly due to hotspot calculations and shear stress in the insulation materials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4077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Aim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r>
              <a:rPr lang="it-IT" dirty="0" err="1" smtClean="0"/>
              <a:t>Starting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: </a:t>
            </a:r>
          </a:p>
          <a:p>
            <a:pPr lvl="1"/>
            <a:r>
              <a:rPr lang="en-US" dirty="0" smtClean="0"/>
              <a:t>Design Report </a:t>
            </a:r>
            <a:r>
              <a:rPr lang="it-IT" dirty="0" smtClean="0"/>
              <a:t>MAG 2.1 T023 D001 (</a:t>
            </a:r>
            <a:r>
              <a:rPr lang="it-IT" dirty="0" err="1" smtClean="0"/>
              <a:t>Layer-wound</a:t>
            </a:r>
            <a:r>
              <a:rPr lang="it-IT" dirty="0" smtClean="0"/>
              <a:t> WP#2 </a:t>
            </a:r>
            <a:r>
              <a:rPr lang="it-IT" dirty="0" err="1" smtClean="0"/>
              <a:t>configuration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existing</a:t>
            </a:r>
            <a:r>
              <a:rPr lang="it-IT" dirty="0" smtClean="0"/>
              <a:t> FEA </a:t>
            </a:r>
            <a:r>
              <a:rPr lang="it-IT" dirty="0"/>
              <a:t>model </a:t>
            </a:r>
            <a:r>
              <a:rPr lang="it-IT" dirty="0" smtClean="0"/>
              <a:t>(</a:t>
            </a:r>
            <a:r>
              <a:rPr lang="it-IT" dirty="0" err="1" smtClean="0"/>
              <a:t>see</a:t>
            </a:r>
            <a:r>
              <a:rPr lang="it-IT" dirty="0" smtClean="0"/>
              <a:t> MAG </a:t>
            </a:r>
            <a:r>
              <a:rPr lang="it-IT" dirty="0"/>
              <a:t>2.1 T023 </a:t>
            </a:r>
            <a:r>
              <a:rPr lang="it-IT" dirty="0" smtClean="0"/>
              <a:t>D001)</a:t>
            </a:r>
          </a:p>
          <a:p>
            <a:r>
              <a:rPr lang="it-IT" b="1" dirty="0" err="1" smtClean="0">
                <a:solidFill>
                  <a:schemeClr val="accent1"/>
                </a:solidFill>
              </a:rPr>
              <a:t>Aim</a:t>
            </a:r>
            <a:r>
              <a:rPr lang="it-IT" dirty="0" smtClean="0"/>
              <a:t>:</a:t>
            </a:r>
          </a:p>
          <a:p>
            <a:pPr lvl="1"/>
            <a:r>
              <a:rPr lang="it-IT" b="1" dirty="0" smtClean="0"/>
              <a:t>update</a:t>
            </a:r>
            <a:r>
              <a:rPr lang="it-IT" dirty="0" smtClean="0"/>
              <a:t> the design in </a:t>
            </a:r>
            <a:r>
              <a:rPr lang="it-IT" dirty="0" err="1" smtClean="0"/>
              <a:t>order</a:t>
            </a:r>
            <a:r>
              <a:rPr lang="it-IT" dirty="0" smtClean="0"/>
              <a:t> to </a:t>
            </a:r>
            <a:r>
              <a:rPr lang="it-IT" dirty="0" err="1" smtClean="0"/>
              <a:t>achieve</a:t>
            </a:r>
            <a:r>
              <a:rPr lang="it-IT" dirty="0" smtClean="0"/>
              <a:t> </a:t>
            </a:r>
            <a:r>
              <a:rPr lang="it-IT" dirty="0"/>
              <a:t>a </a:t>
            </a:r>
            <a:r>
              <a:rPr lang="it-IT" dirty="0" err="1"/>
              <a:t>peak</a:t>
            </a:r>
            <a:r>
              <a:rPr lang="it-IT" dirty="0"/>
              <a:t>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higher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than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11.8 </a:t>
            </a:r>
            <a:r>
              <a:rPr lang="it-IT" b="1" dirty="0" smtClean="0">
                <a:solidFill>
                  <a:srgbClr val="FF0000"/>
                </a:solidFill>
              </a:rPr>
              <a:t>T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 smtClean="0"/>
              <a:t>Optimization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39341"/>
            <a:ext cx="4173176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Optimization procedure to:</a:t>
            </a:r>
          </a:p>
          <a:p>
            <a:pPr lvl="1"/>
            <a:r>
              <a:rPr lang="en-US" sz="2000" dirty="0" smtClean="0"/>
              <a:t>increase the peak field by increasing the current-carrying cross-sections </a:t>
            </a:r>
            <a:r>
              <a:rPr lang="en-US" sz="2000" b="1" dirty="0" smtClean="0"/>
              <a:t>within the TF magnet baseline</a:t>
            </a:r>
            <a:r>
              <a:rPr lang="en-US" sz="2000" dirty="0" smtClean="0"/>
              <a:t> (</a:t>
            </a:r>
            <a:r>
              <a:rPr lang="it-IT" sz="2000" dirty="0" smtClean="0"/>
              <a:t>MAG 2.1 T023 D001)</a:t>
            </a:r>
          </a:p>
          <a:p>
            <a:pPr lvl="1"/>
            <a:endParaRPr lang="it-IT" sz="2000" dirty="0" smtClean="0"/>
          </a:p>
          <a:p>
            <a:r>
              <a:rPr lang="it-IT" sz="2000" dirty="0" err="1" smtClean="0"/>
              <a:t>As</a:t>
            </a:r>
            <a:r>
              <a:rPr lang="it-IT" sz="2000" dirty="0" smtClean="0"/>
              <a:t> a </a:t>
            </a:r>
            <a:r>
              <a:rPr lang="it-IT" sz="2000" dirty="0" err="1" smtClean="0"/>
              <a:t>consequence</a:t>
            </a:r>
            <a:r>
              <a:rPr lang="it-IT" sz="2000" dirty="0" smtClean="0"/>
              <a:t>, </a:t>
            </a:r>
            <a:r>
              <a:rPr lang="it-IT" sz="2000" dirty="0" err="1" smtClean="0"/>
              <a:t>needed</a:t>
            </a:r>
            <a:r>
              <a:rPr lang="it-IT" sz="2000" dirty="0" smtClean="0"/>
              <a:t> to:</a:t>
            </a:r>
            <a:endParaRPr lang="en-US" sz="2000" dirty="0" smtClean="0"/>
          </a:p>
          <a:p>
            <a:pPr lvl="1"/>
            <a:r>
              <a:rPr lang="en-US" sz="2000" dirty="0" smtClean="0"/>
              <a:t>increase the </a:t>
            </a:r>
            <a:r>
              <a:rPr lang="en-US" sz="2000" b="1" dirty="0" smtClean="0">
                <a:solidFill>
                  <a:srgbClr val="FF0000"/>
                </a:solidFill>
              </a:rPr>
              <a:t>steel jacket thickness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chemeClr val="accent1"/>
                </a:solidFill>
              </a:rPr>
              <a:t>cable’s height </a:t>
            </a:r>
            <a:r>
              <a:rPr lang="en-US" sz="2000" dirty="0" smtClean="0"/>
              <a:t>of each conductor</a:t>
            </a:r>
          </a:p>
          <a:p>
            <a:pPr lvl="1"/>
            <a:r>
              <a:rPr lang="en-US" sz="2000" dirty="0" smtClean="0"/>
              <a:t>increase the </a:t>
            </a:r>
            <a:r>
              <a:rPr lang="en-US" sz="2000" b="1" dirty="0" smtClean="0">
                <a:solidFill>
                  <a:srgbClr val="00B050"/>
                </a:solidFill>
              </a:rPr>
              <a:t>casing nose thickness</a:t>
            </a:r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05322"/>
            <a:ext cx="3189732" cy="239725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58429" y="1911163"/>
            <a:ext cx="579550" cy="489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857" r="39457" b="15188"/>
          <a:stretch/>
        </p:blipFill>
        <p:spPr>
          <a:xfrm>
            <a:off x="7545708" y="1746609"/>
            <a:ext cx="1550611" cy="162557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884368" y="2852936"/>
            <a:ext cx="878117" cy="72008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ttore 4 7"/>
          <p:cNvCxnSpPr>
            <a:stCxn id="7" idx="2"/>
            <a:endCxn id="12" idx="3"/>
          </p:cNvCxnSpPr>
          <p:nvPr/>
        </p:nvCxnSpPr>
        <p:spPr>
          <a:xfrm rot="5400000">
            <a:off x="7189161" y="4210784"/>
            <a:ext cx="1772035" cy="496498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45179" y="5373216"/>
            <a:ext cx="24393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i="1" spc="-1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1200" b="1" i="1" spc="-15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jacket </a:t>
            </a:r>
            <a:r>
              <a:rPr lang="en-US" sz="1200" b="1" i="1" spc="-15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thickness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Freccia bidirezionale verticale 10"/>
          <p:cNvSpPr/>
          <p:nvPr/>
        </p:nvSpPr>
        <p:spPr>
          <a:xfrm>
            <a:off x="5295507" y="4761148"/>
            <a:ext cx="144016" cy="126014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387540" y="5006497"/>
            <a:ext cx="24393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i="1" spc="-15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h: cable’s height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680" y="1473250"/>
            <a:ext cx="2964499" cy="2457793"/>
          </a:xfrm>
          <a:prstGeom prst="rect">
            <a:avLst/>
          </a:prstGeom>
        </p:spPr>
      </p:pic>
      <p:sp>
        <p:nvSpPr>
          <p:cNvPr id="25" name="Freccia bidirezionale verticale 24"/>
          <p:cNvSpPr/>
          <p:nvPr/>
        </p:nvSpPr>
        <p:spPr>
          <a:xfrm>
            <a:off x="4932040" y="2744924"/>
            <a:ext cx="144016" cy="583903"/>
          </a:xfrm>
          <a:prstGeom prst="up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5004048" y="2780928"/>
            <a:ext cx="24393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200" b="1" i="1" spc="-15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200" b="1" i="1" spc="-15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nose thickness</a:t>
            </a:r>
          </a:p>
          <a:p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295507" y="1964405"/>
            <a:ext cx="878117" cy="72008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4 27"/>
          <p:cNvCxnSpPr>
            <a:stCxn id="27" idx="3"/>
            <a:endCxn id="6" idx="1"/>
          </p:cNvCxnSpPr>
          <p:nvPr/>
        </p:nvCxnSpPr>
        <p:spPr>
          <a:xfrm>
            <a:off x="6173624" y="2324445"/>
            <a:ext cx="1372084" cy="23495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Freccia bidirezionale verticale 32"/>
          <p:cNvSpPr/>
          <p:nvPr/>
        </p:nvSpPr>
        <p:spPr>
          <a:xfrm rot="16200000">
            <a:off x="6930359" y="5391122"/>
            <a:ext cx="210234" cy="462455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0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18" y="1124744"/>
            <a:ext cx="6063234" cy="383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12.5 T - </a:t>
            </a:r>
            <a:r>
              <a:rPr lang="it-IT" b="1" dirty="0" err="1" smtClean="0"/>
              <a:t>Optimal</a:t>
            </a:r>
            <a:r>
              <a:rPr lang="it-IT" b="1" dirty="0" smtClean="0"/>
              <a:t> </a:t>
            </a:r>
            <a:r>
              <a:rPr lang="it-IT" b="1" dirty="0" err="1" smtClean="0"/>
              <a:t>configuration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593668"/>
            <a:ext cx="2964499" cy="245779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12160" y="6167045"/>
            <a:ext cx="2844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12.5 T </a:t>
            </a:r>
          </a:p>
          <a:p>
            <a:pPr algn="ctr"/>
            <a:r>
              <a:rPr lang="en-GB" dirty="0" smtClean="0">
                <a:solidFill>
                  <a:schemeClr val="accent1"/>
                </a:solidFill>
              </a:rPr>
              <a:t>Optimal </a:t>
            </a:r>
            <a:r>
              <a:rPr lang="en-GB" dirty="0">
                <a:solidFill>
                  <a:schemeClr val="accent1"/>
                </a:solidFill>
              </a:rPr>
              <a:t>configuration </a:t>
            </a:r>
            <a:r>
              <a:rPr lang="en-GB" dirty="0" smtClean="0">
                <a:solidFill>
                  <a:schemeClr val="accent1"/>
                </a:solidFill>
              </a:rPr>
              <a:t>found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978590" y="4725144"/>
            <a:ext cx="1229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2018 </a:t>
            </a:r>
          </a:p>
          <a:p>
            <a:pPr algn="ctr"/>
            <a:r>
              <a:rPr lang="en-GB" sz="2400" dirty="0" smtClean="0"/>
              <a:t>Baseline</a:t>
            </a:r>
            <a:endParaRPr lang="it-IT" sz="2400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80450"/>
            <a:ext cx="3654734" cy="1670455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Main conductors’ features</a:t>
            </a:r>
            <a:endParaRPr lang="it-IT" b="1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12776"/>
            <a:ext cx="5198516" cy="409544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81" y="1340768"/>
            <a:ext cx="3765023" cy="4176464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502579" y="5589240"/>
            <a:ext cx="14859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2018 </a:t>
            </a:r>
          </a:p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11.8 T</a:t>
            </a:r>
          </a:p>
          <a:p>
            <a:pPr algn="ctr"/>
            <a:r>
              <a:rPr lang="en-GB" b="1" dirty="0">
                <a:solidFill>
                  <a:schemeClr val="accent2"/>
                </a:solidFill>
              </a:rPr>
              <a:t>1</a:t>
            </a:r>
            <a:r>
              <a:rPr lang="en-GB" b="1" dirty="0" smtClean="0">
                <a:solidFill>
                  <a:schemeClr val="accent2"/>
                </a:solidFill>
              </a:rPr>
              <a:t>137 mm </a:t>
            </a:r>
          </a:p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Configuration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558924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2019 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12.5 T 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1400 mm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Optimal configuration</a:t>
            </a:r>
            <a:endParaRPr lang="it-I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Electro-magnetic results </a:t>
            </a:r>
            <a:r>
              <a:rPr lang="en-GB" b="1" dirty="0" smtClean="0"/>
              <a:t>for </a:t>
            </a:r>
            <a:r>
              <a:rPr lang="en-GB" b="1" dirty="0"/>
              <a:t>the optimal </a:t>
            </a:r>
            <a:r>
              <a:rPr lang="en-GB" b="1" dirty="0" smtClean="0"/>
              <a:t>configuration / 1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916832"/>
            <a:ext cx="5871845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Electro-magnetic results </a:t>
            </a:r>
            <a:r>
              <a:rPr lang="en-GB" b="1" dirty="0" smtClean="0"/>
              <a:t>for </a:t>
            </a:r>
            <a:r>
              <a:rPr lang="en-GB" b="1" dirty="0"/>
              <a:t>the optimal </a:t>
            </a:r>
            <a:r>
              <a:rPr lang="en-GB" b="1" dirty="0" smtClean="0"/>
              <a:t>configuration / 2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5" y="1560440"/>
            <a:ext cx="2462022" cy="18516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00" y="1556792"/>
            <a:ext cx="2462022" cy="18516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556792"/>
            <a:ext cx="2462022" cy="18516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17889"/>
            <a:ext cx="2462022" cy="18516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00" y="3617889"/>
            <a:ext cx="2462022" cy="18516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25856"/>
            <a:ext cx="2462022" cy="1851660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81230"/>
              </p:ext>
            </p:extLst>
          </p:nvPr>
        </p:nvGraphicFramePr>
        <p:xfrm>
          <a:off x="1567497" y="5821640"/>
          <a:ext cx="6009005" cy="508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575"/>
                <a:gridCol w="848995"/>
                <a:gridCol w="848360"/>
                <a:gridCol w="848360"/>
                <a:gridCol w="848360"/>
                <a:gridCol w="848360"/>
                <a:gridCol w="8489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L1&amp;2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L3&amp;4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L5&amp;6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L7&amp;8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L9&amp;10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L11&amp;12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Max Magnetic Field (T)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3.8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5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3600" b="1" dirty="0"/>
              <a:t>Hotspot </a:t>
            </a:r>
            <a:r>
              <a:rPr lang="en-GB" sz="3600" b="1" dirty="0" smtClean="0"/>
              <a:t>calculations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300728"/>
            <a:ext cx="2773680" cy="20802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61048"/>
            <a:ext cx="2773680" cy="20802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61048"/>
            <a:ext cx="2773680" cy="20802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773680" cy="2080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68760"/>
            <a:ext cx="2773680" cy="208026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00728"/>
            <a:ext cx="2773680" cy="208026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195736" y="5949280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ITER </a:t>
            </a:r>
            <a:r>
              <a:rPr lang="en-GB" sz="1400" dirty="0"/>
              <a:t>design </a:t>
            </a:r>
            <a:r>
              <a:rPr lang="en-GB" sz="1400" dirty="0" smtClean="0"/>
              <a:t>criteria:</a:t>
            </a:r>
            <a:endParaRPr lang="it-IT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400" dirty="0" err="1"/>
              <a:t>T</a:t>
            </a:r>
            <a:r>
              <a:rPr lang="en-GB" sz="1400" baseline="-25000" dirty="0" err="1"/>
              <a:t>hot</a:t>
            </a:r>
            <a:r>
              <a:rPr lang="en-GB" sz="1400" baseline="-25000" dirty="0"/>
              <a:t> spot </a:t>
            </a:r>
            <a:r>
              <a:rPr lang="en-GB" sz="1400" dirty="0"/>
              <a:t>&lt; 150 K, if including all conductor components;</a:t>
            </a:r>
            <a:endParaRPr lang="it-IT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1400" dirty="0" err="1"/>
              <a:t>T</a:t>
            </a:r>
            <a:r>
              <a:rPr lang="en-GB" sz="1400" baseline="-25000" dirty="0" err="1"/>
              <a:t>hot</a:t>
            </a:r>
            <a:r>
              <a:rPr lang="en-GB" sz="1400" baseline="-25000" dirty="0"/>
              <a:t> spot </a:t>
            </a:r>
            <a:r>
              <a:rPr lang="en-GB" sz="1400" dirty="0"/>
              <a:t>&lt; 250 K, if only cable materials (Nb</a:t>
            </a:r>
            <a:r>
              <a:rPr lang="en-GB" sz="1400" baseline="-25000" dirty="0"/>
              <a:t>3</a:t>
            </a:r>
            <a:r>
              <a:rPr lang="en-GB" sz="1400" dirty="0"/>
              <a:t>Sn + Cu) are considered.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962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Structural results for </a:t>
            </a:r>
            <a:r>
              <a:rPr lang="en-GB" b="1" dirty="0"/>
              <a:t>the optimal </a:t>
            </a:r>
            <a:r>
              <a:rPr lang="en-GB" b="1" dirty="0" smtClean="0"/>
              <a:t>configuration / 1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88" y="1461302"/>
            <a:ext cx="6719680" cy="50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541</Words>
  <Application>Microsoft Office PowerPoint</Application>
  <PresentationFormat>Presentazione su schermo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WPMAG final meeting   ENEA TF winding pack design ENEA 2D optimization to maximize the magnetic field  MAG-2.1-T027  MAG-3.1-T019     </vt:lpstr>
      <vt:lpstr>Aim</vt:lpstr>
      <vt:lpstr>Optimization</vt:lpstr>
      <vt:lpstr>12.5 T - Optimal configuration</vt:lpstr>
      <vt:lpstr>Main conductors’ features</vt:lpstr>
      <vt:lpstr>Electro-magnetic results for the optimal configuration / 1 </vt:lpstr>
      <vt:lpstr>Electro-magnetic results for the optimal configuration / 2 </vt:lpstr>
      <vt:lpstr>Hotspot calculations</vt:lpstr>
      <vt:lpstr>Structural results for the optimal configuration / 1 </vt:lpstr>
      <vt:lpstr>Structural results for the optimal configuration / 2 </vt:lpstr>
      <vt:lpstr>Structural results for the optimal configuration / 3 </vt:lpstr>
      <vt:lpstr>Structural results for the optimal configuration / 4 </vt:lpstr>
      <vt:lpstr>Conclusions</vt:lpstr>
      <vt:lpstr>Future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task ENEA TF winding pack design MAG-2.1-T027</dc:title>
  <dc:creator>Giordano Tomassetti</dc:creator>
  <cp:lastModifiedBy>Giordano Tomassetti</cp:lastModifiedBy>
  <cp:revision>134</cp:revision>
  <dcterms:created xsi:type="dcterms:W3CDTF">2019-11-14T07:28:44Z</dcterms:created>
  <dcterms:modified xsi:type="dcterms:W3CDTF">2020-02-11T08:26:52Z</dcterms:modified>
</cp:coreProperties>
</file>