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03" r:id="rId3"/>
    <p:sldId id="302" r:id="rId4"/>
    <p:sldId id="301" r:id="rId5"/>
    <p:sldId id="295" r:id="rId6"/>
    <p:sldId id="298" r:id="rId7"/>
    <p:sldId id="299" r:id="rId8"/>
    <p:sldId id="316" r:id="rId9"/>
    <p:sldId id="300" r:id="rId10"/>
    <p:sldId id="296" r:id="rId11"/>
    <p:sldId id="297" r:id="rId12"/>
    <p:sldId id="304" r:id="rId13"/>
    <p:sldId id="306" r:id="rId14"/>
    <p:sldId id="305" r:id="rId15"/>
    <p:sldId id="307" r:id="rId16"/>
    <p:sldId id="308" r:id="rId17"/>
    <p:sldId id="309" r:id="rId18"/>
    <p:sldId id="310" r:id="rId19"/>
    <p:sldId id="313" r:id="rId20"/>
    <p:sldId id="314" r:id="rId21"/>
    <p:sldId id="315" r:id="rId22"/>
    <p:sldId id="311" r:id="rId23"/>
    <p:sldId id="312" r:id="rId24"/>
  </p:sldIdLst>
  <p:sldSz cx="9144000" cy="5143500" type="screen16x9"/>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895"/>
    <a:srgbClr val="E3E3E3"/>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showGuides="1">
      <p:cViewPr varScale="1">
        <p:scale>
          <a:sx n="139" d="100"/>
          <a:sy n="139" d="100"/>
        </p:scale>
        <p:origin x="726"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howGuides="1">
      <p:cViewPr varScale="1">
        <p:scale>
          <a:sx n="85" d="100"/>
          <a:sy n="85" d="100"/>
        </p:scale>
        <p:origin x="-3834"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3" cy="496570"/>
          </a:xfrm>
          <a:prstGeom prst="rect">
            <a:avLst/>
          </a:prstGeom>
        </p:spPr>
        <p:txBody>
          <a:bodyPr vert="horz" lIns="95571" tIns="47786" rIns="95571" bIns="47786"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48645" y="1"/>
            <a:ext cx="2944283" cy="496570"/>
          </a:xfrm>
          <a:prstGeom prst="rect">
            <a:avLst/>
          </a:prstGeom>
        </p:spPr>
        <p:txBody>
          <a:bodyPr vert="horz" lIns="95571" tIns="47786" rIns="95571" bIns="47786" rtlCol="0"/>
          <a:lstStyle>
            <a:lvl1pPr algn="r">
              <a:defRPr sz="1300"/>
            </a:lvl1pPr>
          </a:lstStyle>
          <a:p>
            <a:fld id="{15B2C45A-E869-45FE-B529-AF49C0F3C669}" type="datetimeFigureOut">
              <a:rPr lang="en-GB" smtClean="0">
                <a:latin typeface="Arial" panose="020B0604020202020204" pitchFamily="34" charset="0"/>
              </a:rPr>
              <a:pPr/>
              <a:t>12/02/2020</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433107"/>
            <a:ext cx="2944283" cy="496570"/>
          </a:xfrm>
          <a:prstGeom prst="rect">
            <a:avLst/>
          </a:prstGeom>
        </p:spPr>
        <p:txBody>
          <a:bodyPr vert="horz" lIns="95571" tIns="47786" rIns="95571" bIns="47786"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48645" y="9433107"/>
            <a:ext cx="2944283" cy="496570"/>
          </a:xfrm>
          <a:prstGeom prst="rect">
            <a:avLst/>
          </a:prstGeom>
        </p:spPr>
        <p:txBody>
          <a:bodyPr vert="horz" lIns="95571" tIns="47786" rIns="95571" bIns="47786" rtlCol="0" anchor="b"/>
          <a:lstStyle>
            <a:lvl1pPr algn="r">
              <a:defRPr sz="13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3" cy="496570"/>
          </a:xfrm>
          <a:prstGeom prst="rect">
            <a:avLst/>
          </a:prstGeom>
        </p:spPr>
        <p:txBody>
          <a:bodyPr vert="horz" lIns="95571" tIns="47786" rIns="95571" bIns="47786"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48645" y="1"/>
            <a:ext cx="2944283" cy="496570"/>
          </a:xfrm>
          <a:prstGeom prst="rect">
            <a:avLst/>
          </a:prstGeom>
        </p:spPr>
        <p:txBody>
          <a:bodyPr vert="horz" lIns="95571" tIns="47786" rIns="95571" bIns="47786" rtlCol="0"/>
          <a:lstStyle>
            <a:lvl1pPr algn="r">
              <a:defRPr sz="1300">
                <a:latin typeface="Arial" panose="020B0604020202020204" pitchFamily="34" charset="0"/>
              </a:defRPr>
            </a:lvl1pPr>
          </a:lstStyle>
          <a:p>
            <a:fld id="{F93E6C17-F35F-4654-8DE9-B693AC206066}" type="datetimeFigureOut">
              <a:rPr lang="en-GB" smtClean="0"/>
              <a:pPr/>
              <a:t>12/02/2020</a:t>
            </a:fld>
            <a:endParaRPr lang="en-GB" dirty="0"/>
          </a:p>
        </p:txBody>
      </p:sp>
      <p:sp>
        <p:nvSpPr>
          <p:cNvPr id="4" name="Slide Image Placeholder 3"/>
          <p:cNvSpPr>
            <a:spLocks noGrp="1" noRot="1" noChangeAspect="1"/>
          </p:cNvSpPr>
          <p:nvPr>
            <p:ph type="sldImg" idx="2"/>
          </p:nvPr>
        </p:nvSpPr>
        <p:spPr>
          <a:xfrm>
            <a:off x="88900" y="746125"/>
            <a:ext cx="6616700" cy="3722688"/>
          </a:xfrm>
          <a:prstGeom prst="rect">
            <a:avLst/>
          </a:prstGeom>
          <a:noFill/>
          <a:ln w="12700">
            <a:solidFill>
              <a:prstClr val="black"/>
            </a:solidFill>
          </a:ln>
        </p:spPr>
        <p:txBody>
          <a:bodyPr vert="horz" lIns="95571" tIns="47786" rIns="95571" bIns="47786" rtlCol="0" anchor="ctr"/>
          <a:lstStyle/>
          <a:p>
            <a:endParaRPr lang="en-GB"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5571" tIns="47786" rIns="95571" bIns="47786"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3107"/>
            <a:ext cx="2944283" cy="496570"/>
          </a:xfrm>
          <a:prstGeom prst="rect">
            <a:avLst/>
          </a:prstGeom>
        </p:spPr>
        <p:txBody>
          <a:bodyPr vert="horz" lIns="95571" tIns="47786" rIns="95571" bIns="47786"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48645" y="9433107"/>
            <a:ext cx="2944283" cy="496570"/>
          </a:xfrm>
          <a:prstGeom prst="rect">
            <a:avLst/>
          </a:prstGeom>
        </p:spPr>
        <p:txBody>
          <a:bodyPr vert="horz" lIns="95571" tIns="47786" rIns="95571" bIns="47786" rtlCol="0" anchor="b"/>
          <a:lstStyle>
            <a:lvl1pPr algn="r">
              <a:defRPr sz="13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smtClean="0"/>
              <a:t>Presentation title</a:t>
            </a:r>
            <a:endParaRPr lang="en-GB" dirty="0"/>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a:t>
            </a:r>
            <a:r>
              <a:rPr lang="en-US" smtClean="0"/>
              <a:t>of presenter</a:t>
            </a:r>
            <a:endParaRPr lang="en-US" dirty="0" smtClean="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smtClean="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30189672"/>
            <a:ext cx="9924896" cy="133623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30303972"/>
            <a:ext cx="9924896" cy="133623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30418272"/>
            <a:ext cx="9924896" cy="133623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30532572"/>
            <a:ext cx="9924896" cy="133623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24" name="Bild 7"/>
          <p:cNvPicPr>
            <a:picLocks noChangeAspect="1"/>
          </p:cNvPicPr>
          <p:nvPr userDrawn="1"/>
        </p:nvPicPr>
        <p:blipFill rotWithShape="1">
          <a:blip r:embed="rId3"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25" name="Bild 13"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36096" y="4320000"/>
            <a:ext cx="3456384" cy="649203"/>
          </a:xfrm>
          <a:prstGeom prst="rect">
            <a:avLst/>
          </a:prstGeom>
        </p:spPr>
      </p:pic>
      <p:pic>
        <p:nvPicPr>
          <p:cNvPr id="26" name="Picture 2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0452" y="4176000"/>
            <a:ext cx="907212" cy="907212"/>
          </a:xfrm>
          <a:prstGeom prst="rect">
            <a:avLst/>
          </a:prstGeom>
        </p:spPr>
      </p:pic>
    </p:spTree>
    <p:extLst>
      <p:ext uri="{BB962C8B-B14F-4D97-AF65-F5344CB8AC3E}">
        <p14:creationId xmlns:p14="http://schemas.microsoft.com/office/powerpoint/2010/main" val="1694295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964398" y="81169"/>
            <a:ext cx="7208002" cy="3429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11560" y="699542"/>
            <a:ext cx="8075240" cy="4032448"/>
          </a:xfrm>
        </p:spPr>
        <p:txBody>
          <a:bodyPr/>
          <a:lstStyle>
            <a:lvl1pPr marL="180975" indent="-180975">
              <a:buFont typeface="Arial" panose="020B0604020202020204" pitchFamily="34" charset="0"/>
              <a:buChar char="•"/>
              <a:defRPr sz="2400">
                <a:latin typeface="Arial" panose="020B0604020202020204" pitchFamily="34" charset="0"/>
                <a:cs typeface="Arial" panose="020B0604020202020204" pitchFamily="34" charset="0"/>
              </a:defRPr>
            </a:lvl1pPr>
            <a:lvl2pPr marL="541338" indent="-180975">
              <a:buFont typeface="Arial" panose="020B0604020202020204" pitchFamily="34" charset="0"/>
              <a:buChar char="•"/>
              <a:defRPr sz="2000">
                <a:latin typeface="Arial" panose="020B0604020202020204" pitchFamily="34" charset="0"/>
                <a:cs typeface="Arial" panose="020B0604020202020204" pitchFamily="34" charset="0"/>
              </a:defRPr>
            </a:lvl2pPr>
            <a:lvl3pPr marL="804863" indent="-180975">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8" name="Footer Placeholder 4"/>
          <p:cNvSpPr>
            <a:spLocks noGrp="1"/>
          </p:cNvSpPr>
          <p:nvPr>
            <p:ph type="ftr" sz="quarter" idx="11"/>
          </p:nvPr>
        </p:nvSpPr>
        <p:spPr>
          <a:xfrm>
            <a:off x="467544" y="4908928"/>
            <a:ext cx="8240228" cy="201104"/>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smtClean="0"/>
              <a:t>Kamil </a:t>
            </a:r>
            <a:r>
              <a:rPr lang="en-GB" dirty="0" err="1" smtClean="0"/>
              <a:t>Sedl</a:t>
            </a:r>
            <a:r>
              <a:rPr lang="cs-CZ" dirty="0" smtClean="0"/>
              <a:t>á</a:t>
            </a:r>
            <a:r>
              <a:rPr lang="en-GB" dirty="0" smtClean="0"/>
              <a:t>k | Final WPMAG Meeting | 11</a:t>
            </a:r>
            <a:r>
              <a:rPr lang="en-GB" baseline="30000" dirty="0" smtClean="0"/>
              <a:t>th</a:t>
            </a:r>
            <a:r>
              <a:rPr lang="en-GB" dirty="0" smtClean="0"/>
              <a:t> – 13</a:t>
            </a:r>
            <a:r>
              <a:rPr lang="en-GB" baseline="30000" dirty="0" smtClean="0"/>
              <a:t>th</a:t>
            </a:r>
            <a:r>
              <a:rPr lang="en-GB" dirty="0" smtClean="0"/>
              <a:t> February 2020 | Page </a:t>
            </a:r>
            <a:fld id="{6A6D9FA1-99C7-4910-8E32-B85D378B0060}" type="slidenum">
              <a:rPr lang="en-GB" smtClean="0"/>
              <a:pPr algn="r"/>
              <a:t>‹#›</a:t>
            </a:fld>
            <a:endParaRPr lang="en-GB" dirty="0"/>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7363"/>
            <a:ext cx="805544" cy="805544"/>
          </a:xfrm>
          <a:prstGeom prst="rect">
            <a:avLst/>
          </a:prstGeom>
        </p:spPr>
      </p:pic>
    </p:spTree>
    <p:extLst>
      <p:ext uri="{BB962C8B-B14F-4D97-AF65-F5344CB8AC3E}">
        <p14:creationId xmlns:p14="http://schemas.microsoft.com/office/powerpoint/2010/main" val="1996975160"/>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12/02/2020</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dm.euro-fusion.org/?uid=2MSF3Y&amp;version=v1.1&amp;action=get_docu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91630"/>
            <a:ext cx="8496944" cy="972108"/>
          </a:xfrm>
        </p:spPr>
        <p:txBody>
          <a:bodyPr/>
          <a:lstStyle/>
          <a:p>
            <a:pPr algn="ctr"/>
            <a:r>
              <a:rPr lang="en-US" b="0" dirty="0"/>
              <a:t/>
            </a:r>
            <a:br>
              <a:rPr lang="en-US" b="0" dirty="0"/>
            </a:br>
            <a:r>
              <a:rPr lang="en-US" dirty="0" smtClean="0"/>
              <a:t>Update on WPMAG</a:t>
            </a:r>
            <a:endParaRPr lang="en-US" dirty="0"/>
          </a:p>
        </p:txBody>
      </p:sp>
      <p:sp>
        <p:nvSpPr>
          <p:cNvPr id="3" name="Subtitle 2"/>
          <p:cNvSpPr>
            <a:spLocks noGrp="1"/>
          </p:cNvSpPr>
          <p:nvPr>
            <p:ph type="subTitle" idx="1"/>
          </p:nvPr>
        </p:nvSpPr>
        <p:spPr>
          <a:xfrm>
            <a:off x="2627784" y="3219822"/>
            <a:ext cx="2160240" cy="576064"/>
          </a:xfrm>
        </p:spPr>
        <p:txBody>
          <a:bodyPr>
            <a:normAutofit/>
          </a:bodyPr>
          <a:lstStyle/>
          <a:p>
            <a:r>
              <a:rPr lang="en-US" dirty="0" smtClean="0"/>
              <a:t>Kamil </a:t>
            </a:r>
            <a:r>
              <a:rPr lang="en-US" dirty="0" err="1" smtClean="0"/>
              <a:t>Sedl</a:t>
            </a:r>
            <a:r>
              <a:rPr lang="cs-CZ" dirty="0" smtClean="0"/>
              <a:t>á</a:t>
            </a:r>
            <a:r>
              <a:rPr lang="en-US" dirty="0" smtClean="0"/>
              <a:t>k</a:t>
            </a:r>
            <a:endParaRPr lang="en-US" dirty="0"/>
          </a:p>
        </p:txBody>
      </p:sp>
    </p:spTree>
    <p:extLst>
      <p:ext uri="{BB962C8B-B14F-4D97-AF65-F5344CB8AC3E}">
        <p14:creationId xmlns:p14="http://schemas.microsoft.com/office/powerpoint/2010/main" val="697402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Documents to be Prepared</a:t>
            </a:r>
            <a:endParaRPr lang="en-US" dirty="0"/>
          </a:p>
        </p:txBody>
      </p:sp>
      <p:pic>
        <p:nvPicPr>
          <p:cNvPr id="6" name="Content Placeholder 5"/>
          <p:cNvPicPr>
            <a:picLocks noGrp="1" noChangeAspect="1"/>
          </p:cNvPicPr>
          <p:nvPr>
            <p:ph idx="1"/>
          </p:nvPr>
        </p:nvPicPr>
        <p:blipFill rotWithShape="1">
          <a:blip r:embed="rId2"/>
          <a:srcRect r="24724"/>
          <a:stretch/>
        </p:blipFill>
        <p:spPr>
          <a:xfrm>
            <a:off x="78841" y="915566"/>
            <a:ext cx="9065159" cy="3096344"/>
          </a:xfrm>
          <a:prstGeom prst="rect">
            <a:avLst/>
          </a:prstGeom>
        </p:spPr>
      </p:pic>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10</a:t>
            </a:fld>
            <a:endParaRPr lang="en-GB" dirty="0"/>
          </a:p>
        </p:txBody>
      </p:sp>
      <p:sp>
        <p:nvSpPr>
          <p:cNvPr id="7" name="TextBox 6"/>
          <p:cNvSpPr txBox="1"/>
          <p:nvPr/>
        </p:nvSpPr>
        <p:spPr>
          <a:xfrm>
            <a:off x="683568" y="4227934"/>
            <a:ext cx="5152757" cy="461665"/>
          </a:xfrm>
          <a:prstGeom prst="rect">
            <a:avLst/>
          </a:prstGeom>
          <a:noFill/>
        </p:spPr>
        <p:txBody>
          <a:bodyPr wrap="none" rtlCol="0">
            <a:spAutoFit/>
          </a:bodyPr>
          <a:lstStyle/>
          <a:p>
            <a:r>
              <a:rPr lang="en-US" sz="2400" b="1" dirty="0">
                <a:solidFill>
                  <a:srgbClr val="0070C0"/>
                </a:solidFill>
              </a:rPr>
              <a:t>7</a:t>
            </a:r>
            <a:r>
              <a:rPr lang="en-US" sz="2400" b="1" dirty="0" smtClean="0">
                <a:solidFill>
                  <a:srgbClr val="0070C0"/>
                </a:solidFill>
              </a:rPr>
              <a:t>2  documents to be prepared in total. </a:t>
            </a:r>
            <a:endParaRPr lang="en-US" sz="2400" b="1" dirty="0">
              <a:solidFill>
                <a:srgbClr val="0070C0"/>
              </a:solidFill>
            </a:endParaRPr>
          </a:p>
        </p:txBody>
      </p:sp>
    </p:spTree>
    <p:extLst>
      <p:ext uri="{BB962C8B-B14F-4D97-AF65-F5344CB8AC3E}">
        <p14:creationId xmlns:p14="http://schemas.microsoft.com/office/powerpoint/2010/main" val="216423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23478"/>
            <a:ext cx="7208002" cy="342900"/>
          </a:xfrm>
        </p:spPr>
        <p:txBody>
          <a:bodyPr/>
          <a:lstStyle/>
          <a:p>
            <a:r>
              <a:rPr lang="en-US" sz="3000" dirty="0" smtClean="0"/>
              <a:t>Hall of Fame  (Authors Asked to Help) </a:t>
            </a:r>
            <a:endParaRPr lang="en-US" sz="3000"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11</a:t>
            </a:fld>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8409905"/>
              </p:ext>
            </p:extLst>
          </p:nvPr>
        </p:nvGraphicFramePr>
        <p:xfrm>
          <a:off x="899592" y="602590"/>
          <a:ext cx="3109540" cy="4389120"/>
        </p:xfrm>
        <a:graphic>
          <a:graphicData uri="http://schemas.openxmlformats.org/drawingml/2006/table">
            <a:tbl>
              <a:tblPr>
                <a:tableStyleId>{5C22544A-7EE6-4342-B048-85BDC9FD1C3A}</a:tableStyleId>
              </a:tblPr>
              <a:tblGrid>
                <a:gridCol w="1303168">
                  <a:extLst>
                    <a:ext uri="{9D8B030D-6E8A-4147-A177-3AD203B41FA5}">
                      <a16:colId xmlns:a16="http://schemas.microsoft.com/office/drawing/2014/main" val="3744324176"/>
                    </a:ext>
                  </a:extLst>
                </a:gridCol>
                <a:gridCol w="954797">
                  <a:extLst>
                    <a:ext uri="{9D8B030D-6E8A-4147-A177-3AD203B41FA5}">
                      <a16:colId xmlns:a16="http://schemas.microsoft.com/office/drawing/2014/main" val="345279519"/>
                    </a:ext>
                  </a:extLst>
                </a:gridCol>
                <a:gridCol w="851575">
                  <a:extLst>
                    <a:ext uri="{9D8B030D-6E8A-4147-A177-3AD203B41FA5}">
                      <a16:colId xmlns:a16="http://schemas.microsoft.com/office/drawing/2014/main" val="995623899"/>
                    </a:ext>
                  </a:extLst>
                </a:gridCol>
              </a:tblGrid>
              <a:tr h="239241">
                <a:tc>
                  <a:txBody>
                    <a:bodyPr/>
                    <a:lstStyle/>
                    <a:p>
                      <a:pPr algn="l" fontAlgn="ctr"/>
                      <a:r>
                        <a:rPr lang="en-US" sz="1600" u="none" strike="noStrike" dirty="0" err="1">
                          <a:effectLst/>
                        </a:rPr>
                        <a:t>Bonifetto</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Roberto</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RBO</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25342598"/>
                  </a:ext>
                </a:extLst>
              </a:tr>
              <a:tr h="239241">
                <a:tc>
                  <a:txBody>
                    <a:bodyPr/>
                    <a:lstStyle/>
                    <a:p>
                      <a:pPr algn="l" fontAlgn="ctr"/>
                      <a:r>
                        <a:rPr lang="en-US" sz="1600" u="none" strike="noStrike" dirty="0">
                          <a:effectLst/>
                        </a:rPr>
                        <a:t>Boso</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Daniela</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DBO</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198634227"/>
                  </a:ext>
                </a:extLst>
              </a:tr>
              <a:tr h="239241">
                <a:tc>
                  <a:txBody>
                    <a:bodyPr/>
                    <a:lstStyle/>
                    <a:p>
                      <a:pPr algn="l" fontAlgn="ctr"/>
                      <a:r>
                        <a:rPr lang="en-US" sz="1600" u="none" strike="noStrike" dirty="0">
                          <a:effectLst/>
                        </a:rPr>
                        <a:t>Bruzzone</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Pierluigi</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PBE</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67039651"/>
                  </a:ext>
                </a:extLst>
              </a:tr>
              <a:tr h="239241">
                <a:tc>
                  <a:txBody>
                    <a:bodyPr/>
                    <a:lstStyle/>
                    <a:p>
                      <a:pPr algn="l" fontAlgn="ctr"/>
                      <a:r>
                        <a:rPr lang="en-US" sz="1600" u="none" strike="noStrike" dirty="0">
                          <a:effectLst/>
                        </a:rPr>
                        <a:t>Corato</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Valentina</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VCO</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503473378"/>
                  </a:ext>
                </a:extLst>
              </a:tr>
              <a:tr h="239241">
                <a:tc>
                  <a:txBody>
                    <a:bodyPr/>
                    <a:lstStyle/>
                    <a:p>
                      <a:pPr algn="l" fontAlgn="ctr"/>
                      <a:r>
                        <a:rPr lang="en-US" sz="1600" u="none" strike="noStrike">
                          <a:effectLst/>
                        </a:rPr>
                        <a:t>Guarino</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Roberto</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RGO</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367161301"/>
                  </a:ext>
                </a:extLst>
              </a:tr>
              <a:tr h="239241">
                <a:tc>
                  <a:txBody>
                    <a:bodyPr/>
                    <a:lstStyle/>
                    <a:p>
                      <a:pPr algn="l" fontAlgn="ctr"/>
                      <a:r>
                        <a:rPr lang="en-US" sz="1600" u="none" strike="noStrike">
                          <a:effectLst/>
                        </a:rPr>
                        <a:t>Hoa</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Christine</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CHA</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42391440"/>
                  </a:ext>
                </a:extLst>
              </a:tr>
              <a:tr h="239241">
                <a:tc>
                  <a:txBody>
                    <a:bodyPr/>
                    <a:lstStyle/>
                    <a:p>
                      <a:pPr algn="l" fontAlgn="ctr"/>
                      <a:r>
                        <a:rPr lang="en-US" sz="1600" u="none" strike="noStrike">
                          <a:effectLst/>
                        </a:rPr>
                        <a:t>Kumar</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Mithlesh</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MKR</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085502948"/>
                  </a:ext>
                </a:extLst>
              </a:tr>
              <a:tr h="239241">
                <a:tc>
                  <a:txBody>
                    <a:bodyPr/>
                    <a:lstStyle/>
                    <a:p>
                      <a:pPr algn="l" fontAlgn="ctr"/>
                      <a:r>
                        <a:rPr lang="en-US" sz="1600" u="none" strike="noStrike">
                          <a:effectLst/>
                        </a:rPr>
                        <a:t>Lacroix</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Benoit</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BLX</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961448527"/>
                  </a:ext>
                </a:extLst>
              </a:tr>
              <a:tr h="239241">
                <a:tc>
                  <a:txBody>
                    <a:bodyPr/>
                    <a:lstStyle/>
                    <a:p>
                      <a:pPr algn="l" fontAlgn="ctr"/>
                      <a:r>
                        <a:rPr lang="en-US" sz="1600" u="none" strike="noStrike">
                          <a:effectLst/>
                        </a:rPr>
                        <a:t>Morici</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Luigi</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LMO</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66529252"/>
                  </a:ext>
                </a:extLst>
              </a:tr>
              <a:tr h="239241">
                <a:tc>
                  <a:txBody>
                    <a:bodyPr/>
                    <a:lstStyle/>
                    <a:p>
                      <a:pPr algn="l" fontAlgn="ctr"/>
                      <a:r>
                        <a:rPr lang="en-US" sz="1600" u="none" strike="noStrike">
                          <a:effectLst/>
                        </a:rPr>
                        <a:t>Muzzi</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Luigi</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LMI</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866478363"/>
                  </a:ext>
                </a:extLst>
              </a:tr>
              <a:tr h="239241">
                <a:tc>
                  <a:txBody>
                    <a:bodyPr/>
                    <a:lstStyle/>
                    <a:p>
                      <a:pPr algn="l" fontAlgn="ctr"/>
                      <a:r>
                        <a:rPr lang="en-US" sz="1600" u="none" strike="noStrike">
                          <a:effectLst/>
                        </a:rPr>
                        <a:t>Nunio</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Francois</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FNO</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36207343"/>
                  </a:ext>
                </a:extLst>
              </a:tr>
              <a:tr h="239241">
                <a:tc>
                  <a:txBody>
                    <a:bodyPr/>
                    <a:lstStyle/>
                    <a:p>
                      <a:pPr algn="l" fontAlgn="ctr"/>
                      <a:r>
                        <a:rPr lang="en-US" sz="1600" u="none" strike="noStrike">
                          <a:effectLst/>
                        </a:rPr>
                        <a:t>Sarasola</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Xabier</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XSA</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925737689"/>
                  </a:ext>
                </a:extLst>
              </a:tr>
              <a:tr h="239241">
                <a:tc>
                  <a:txBody>
                    <a:bodyPr/>
                    <a:lstStyle/>
                    <a:p>
                      <a:pPr algn="l" fontAlgn="ctr"/>
                      <a:r>
                        <a:rPr lang="en-US" sz="1600" u="none" strike="noStrike">
                          <a:effectLst/>
                        </a:rPr>
                        <a:t>Savoldi</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Laura</a:t>
                      </a:r>
                      <a:endParaRPr lang="en-US" sz="16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LSI</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31961447"/>
                  </a:ext>
                </a:extLst>
              </a:tr>
              <a:tr h="239241">
                <a:tc>
                  <a:txBody>
                    <a:bodyPr/>
                    <a:lstStyle/>
                    <a:p>
                      <a:pPr algn="l" fontAlgn="ctr"/>
                      <a:r>
                        <a:rPr lang="en-US" sz="1600" u="none" strike="noStrike">
                          <a:effectLst/>
                        </a:rPr>
                        <a:t>Sedlak</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Kamil</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KSK</a:t>
                      </a:r>
                      <a:endParaRPr lang="en-US" sz="16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168614810"/>
                  </a:ext>
                </a:extLst>
              </a:tr>
              <a:tr h="239241">
                <a:tc>
                  <a:txBody>
                    <a:bodyPr/>
                    <a:lstStyle/>
                    <a:p>
                      <a:pPr algn="l" fontAlgn="b"/>
                      <a:r>
                        <a:rPr lang="en-US" sz="1600" u="none" strike="noStrike">
                          <a:effectLst/>
                        </a:rPr>
                        <a:t>Tomassetti</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600" u="none" strike="noStrike">
                          <a:effectLst/>
                        </a:rPr>
                        <a:t>Giordano</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GTI</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805604402"/>
                  </a:ext>
                </a:extLst>
              </a:tr>
              <a:tr h="239241">
                <a:tc>
                  <a:txBody>
                    <a:bodyPr/>
                    <a:lstStyle/>
                    <a:p>
                      <a:pPr algn="l" fontAlgn="ctr"/>
                      <a:r>
                        <a:rPr lang="en-US" sz="1600" u="none" strike="noStrike">
                          <a:effectLst/>
                        </a:rPr>
                        <a:t>Turtu</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Simonetta</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STU</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32812688"/>
                  </a:ext>
                </a:extLst>
              </a:tr>
              <a:tr h="239241">
                <a:tc>
                  <a:txBody>
                    <a:bodyPr/>
                    <a:lstStyle/>
                    <a:p>
                      <a:pPr algn="l" fontAlgn="ctr"/>
                      <a:r>
                        <a:rPr lang="en-US" sz="1600" u="none" strike="noStrike">
                          <a:effectLst/>
                        </a:rPr>
                        <a:t>Wesche</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Reiner</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RWE</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708839735"/>
                  </a:ext>
                </a:extLst>
              </a:tr>
              <a:tr h="239241">
                <a:tc>
                  <a:txBody>
                    <a:bodyPr/>
                    <a:lstStyle/>
                    <a:p>
                      <a:pPr algn="l" fontAlgn="ctr"/>
                      <a:r>
                        <a:rPr lang="en-US" sz="1600" u="none" strike="noStrike">
                          <a:effectLst/>
                        </a:rPr>
                        <a:t>Zani</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a:effectLst/>
                        </a:rPr>
                        <a:t>Louis</a:t>
                      </a:r>
                      <a:endParaRPr lang="en-US" sz="16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1600" u="none" strike="noStrike" dirty="0">
                          <a:effectLst/>
                        </a:rPr>
                        <a:t>LZI</a:t>
                      </a:r>
                      <a:endParaRPr lang="en-US" sz="16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936834473"/>
                  </a:ext>
                </a:extLst>
              </a:tr>
            </a:tbl>
          </a:graphicData>
        </a:graphic>
      </p:graphicFrame>
      <p:sp>
        <p:nvSpPr>
          <p:cNvPr id="8" name="Content Placeholder 2"/>
          <p:cNvSpPr txBox="1">
            <a:spLocks/>
          </p:cNvSpPr>
          <p:nvPr/>
        </p:nvSpPr>
        <p:spPr>
          <a:xfrm>
            <a:off x="4283968" y="699542"/>
            <a:ext cx="4546848" cy="4104456"/>
          </a:xfrm>
          <a:prstGeom prst="rect">
            <a:avLst/>
          </a:prstGeom>
        </p:spPr>
        <p:txBody>
          <a:bodyPr vert="horz" lIns="91440" tIns="45720" rIns="91440" bIns="45720" rtlCol="0">
            <a:normAutofit/>
          </a:bodyPr>
          <a:lstStyle>
            <a:lvl1pPr marL="180975" indent="-180975"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41338" indent="-1809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04863" indent="-180975"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Most of the documents = Final Reports.</a:t>
            </a:r>
          </a:p>
          <a:p>
            <a:r>
              <a:rPr lang="en-US" sz="1800" dirty="0" smtClean="0"/>
              <a:t>Some of the documents are just 1-2 pages long.</a:t>
            </a:r>
          </a:p>
          <a:p>
            <a:pPr lvl="1"/>
            <a:r>
              <a:rPr lang="en-US" sz="1400" dirty="0" smtClean="0"/>
              <a:t>“</a:t>
            </a:r>
            <a:r>
              <a:rPr lang="en-US" sz="1600" dirty="0" smtClean="0"/>
              <a:t>Definition doc.” – usually short, very concise, in theory containing the definition that should remain valid for the next ~4 years (till the next Gate Review).</a:t>
            </a:r>
          </a:p>
          <a:p>
            <a:pPr lvl="1"/>
            <a:r>
              <a:rPr lang="en-US" sz="1600" dirty="0" smtClean="0"/>
              <a:t>“Justification doc” – can be longer, supporting the definition docs.</a:t>
            </a:r>
          </a:p>
          <a:p>
            <a:r>
              <a:rPr lang="en-US" sz="1800" dirty="0" smtClean="0"/>
              <a:t>The Authors have been contacted.  If you cannot work on the document, or wish to change the delivery date, let us know.</a:t>
            </a:r>
          </a:p>
          <a:p>
            <a:r>
              <a:rPr lang="en-US" sz="1800" dirty="0"/>
              <a:t>Templates or examples for some documents exist</a:t>
            </a:r>
            <a:r>
              <a:rPr lang="en-US" sz="1800" dirty="0" smtClean="0"/>
              <a:t>.</a:t>
            </a:r>
            <a:endParaRPr lang="en-US" sz="1800" dirty="0"/>
          </a:p>
        </p:txBody>
      </p:sp>
    </p:spTree>
    <p:extLst>
      <p:ext uri="{BB962C8B-B14F-4D97-AF65-F5344CB8AC3E}">
        <p14:creationId xmlns:p14="http://schemas.microsoft.com/office/powerpoint/2010/main" val="23579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Examples of the Requested Documents</a:t>
            </a:r>
            <a:endParaRPr lang="en-US" sz="2800" dirty="0"/>
          </a:p>
        </p:txBody>
      </p:sp>
      <p:sp>
        <p:nvSpPr>
          <p:cNvPr id="3" name="Content Placeholder 2"/>
          <p:cNvSpPr>
            <a:spLocks noGrp="1"/>
          </p:cNvSpPr>
          <p:nvPr>
            <p:ph idx="1"/>
          </p:nvPr>
        </p:nvSpPr>
        <p:spPr>
          <a:xfrm>
            <a:off x="755576" y="627534"/>
            <a:ext cx="8147248" cy="4209386"/>
          </a:xfrm>
        </p:spPr>
        <p:txBody>
          <a:bodyPr>
            <a:normAutofit fontScale="92500" lnSpcReduction="10000"/>
          </a:bodyPr>
          <a:lstStyle/>
          <a:p>
            <a:r>
              <a:rPr lang="en-US" b="1" dirty="0" smtClean="0"/>
              <a:t>SRD (System Requirements Document):  </a:t>
            </a:r>
            <a:r>
              <a:rPr lang="en-US" dirty="0" smtClean="0"/>
              <a:t>10-15 main requirements for the magnet system. E.g.: “The magnet system must generate field of 5.2T on the plasma axis.”</a:t>
            </a:r>
          </a:p>
          <a:p>
            <a:r>
              <a:rPr lang="en-US" b="1" dirty="0" smtClean="0"/>
              <a:t>Propagation Matrix: </a:t>
            </a:r>
            <a:r>
              <a:rPr lang="en-US" dirty="0" smtClean="0"/>
              <a:t>a document (table) describes, </a:t>
            </a:r>
            <a:r>
              <a:rPr lang="en-US" dirty="0"/>
              <a:t>how the system requirements propagate to the individual </a:t>
            </a:r>
            <a:r>
              <a:rPr lang="en-US" dirty="0" smtClean="0"/>
              <a:t>subsystem requirements</a:t>
            </a:r>
            <a:r>
              <a:rPr lang="en-US" dirty="0"/>
              <a:t>.  For example, if the high-level requirement is that the magnets system provides </a:t>
            </a:r>
            <a:r>
              <a:rPr lang="en-US" dirty="0" smtClean="0"/>
              <a:t>5.2 </a:t>
            </a:r>
            <a:r>
              <a:rPr lang="en-US" dirty="0"/>
              <a:t>T on plasma axis, the propagation matrix specifies that this requirement is fulfilled by the TF </a:t>
            </a:r>
            <a:r>
              <a:rPr lang="en-US" dirty="0" smtClean="0"/>
              <a:t>coils.</a:t>
            </a:r>
          </a:p>
          <a:p>
            <a:r>
              <a:rPr lang="en-US" b="1" dirty="0" smtClean="0"/>
              <a:t>Compliance Matrix</a:t>
            </a:r>
            <a:r>
              <a:rPr lang="en-US" dirty="0" smtClean="0"/>
              <a:t>: </a:t>
            </a:r>
            <a:r>
              <a:rPr lang="en-US" dirty="0"/>
              <a:t>a </a:t>
            </a:r>
            <a:r>
              <a:rPr lang="en-US" dirty="0" smtClean="0"/>
              <a:t>table with the system requirements </a:t>
            </a:r>
            <a:r>
              <a:rPr lang="en-US" dirty="0"/>
              <a:t>and brief explanations, how these requirements are </a:t>
            </a:r>
            <a:r>
              <a:rPr lang="en-US" dirty="0" smtClean="0"/>
              <a:t>fulfilled. E.g</a:t>
            </a:r>
            <a:r>
              <a:rPr lang="en-US" dirty="0"/>
              <a:t>. verification that the 5.2 T field is generated by the TF coil, with link to the electromagnetic analysis report justifying </a:t>
            </a:r>
            <a:r>
              <a:rPr lang="en-US" dirty="0" smtClean="0"/>
              <a:t>it.</a:t>
            </a: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12</a:t>
            </a:fld>
            <a:endParaRPr lang="en-GB" dirty="0"/>
          </a:p>
        </p:txBody>
      </p:sp>
    </p:spTree>
    <p:extLst>
      <p:ext uri="{BB962C8B-B14F-4D97-AF65-F5344CB8AC3E}">
        <p14:creationId xmlns:p14="http://schemas.microsoft.com/office/powerpoint/2010/main" val="2778944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Examples of the Requested Documents</a:t>
            </a:r>
            <a:endParaRPr lang="en-US" sz="2800" dirty="0"/>
          </a:p>
        </p:txBody>
      </p:sp>
      <p:sp>
        <p:nvSpPr>
          <p:cNvPr id="3" name="Content Placeholder 2"/>
          <p:cNvSpPr>
            <a:spLocks noGrp="1"/>
          </p:cNvSpPr>
          <p:nvPr>
            <p:ph idx="1"/>
          </p:nvPr>
        </p:nvSpPr>
        <p:spPr>
          <a:xfrm>
            <a:off x="755576" y="627534"/>
            <a:ext cx="8147248" cy="4209386"/>
          </a:xfrm>
        </p:spPr>
        <p:txBody>
          <a:bodyPr>
            <a:normAutofit fontScale="92500"/>
          </a:bodyPr>
          <a:lstStyle/>
          <a:p>
            <a:r>
              <a:rPr lang="en-US" b="1" dirty="0" smtClean="0"/>
              <a:t>Summary Sheets:  </a:t>
            </a:r>
            <a:r>
              <a:rPr lang="en-US" dirty="0" smtClean="0"/>
              <a:t>Tables summarizing the main parameters of the given coil design.</a:t>
            </a:r>
          </a:p>
          <a:p>
            <a:r>
              <a:rPr lang="en-US" b="1" dirty="0" smtClean="0"/>
              <a:t>BOM</a:t>
            </a:r>
            <a:r>
              <a:rPr lang="en-US" dirty="0" smtClean="0"/>
              <a:t> – Billet of Materials – assignment of unique identification numbers to all DEMO sub-systems and sub-components.</a:t>
            </a:r>
          </a:p>
          <a:p>
            <a:r>
              <a:rPr lang="en-US" b="1" dirty="0" smtClean="0"/>
              <a:t>Classification catalogue</a:t>
            </a:r>
            <a:r>
              <a:rPr lang="en-US" dirty="0" smtClean="0"/>
              <a:t> – </a:t>
            </a:r>
            <a:r>
              <a:rPr lang="en-US" dirty="0"/>
              <a:t>the main point of the classification is to identify the </a:t>
            </a:r>
            <a:r>
              <a:rPr lang="en-US" dirty="0" smtClean="0"/>
              <a:t>design variants. </a:t>
            </a:r>
            <a:r>
              <a:rPr lang="en-US" dirty="0"/>
              <a:t>T</a:t>
            </a:r>
            <a:r>
              <a:rPr lang="en-US" dirty="0" smtClean="0"/>
              <a:t>emplate example prepared by C. Baylard.</a:t>
            </a:r>
          </a:p>
          <a:p>
            <a:endParaRPr lang="en-US" dirty="0"/>
          </a:p>
          <a:p>
            <a:r>
              <a:rPr lang="en-US" dirty="0" smtClean="0"/>
              <a:t>Examples and templates provided by C. Baylard in </a:t>
            </a:r>
            <a:r>
              <a:rPr lang="en-US" dirty="0"/>
              <a:t>the document “templatesExamples-00-01.docx” and </a:t>
            </a:r>
            <a:r>
              <a:rPr lang="en-US" dirty="0" smtClean="0"/>
              <a:t>“TCM13Nov-01-00.pptx”.</a:t>
            </a: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13</a:t>
            </a:fld>
            <a:endParaRPr lang="en-GB" dirty="0"/>
          </a:p>
        </p:txBody>
      </p:sp>
    </p:spTree>
    <p:extLst>
      <p:ext uri="{BB962C8B-B14F-4D97-AF65-F5344CB8AC3E}">
        <p14:creationId xmlns:p14="http://schemas.microsoft.com/office/powerpoint/2010/main" val="1681587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FP9 </a:t>
            </a:r>
            <a:r>
              <a:rPr lang="en-US" sz="3000" dirty="0" err="1"/>
              <a:t>Progamme</a:t>
            </a:r>
            <a:r>
              <a:rPr lang="en-US" sz="3000" dirty="0"/>
              <a:t> – </a:t>
            </a:r>
            <a:r>
              <a:rPr lang="en-US" sz="3000" dirty="0" err="1"/>
              <a:t>Workplan</a:t>
            </a:r>
            <a:r>
              <a:rPr lang="en-US" sz="3000" dirty="0"/>
              <a:t> 2021-2027</a:t>
            </a:r>
          </a:p>
        </p:txBody>
      </p:sp>
      <p:sp>
        <p:nvSpPr>
          <p:cNvPr id="3" name="Content Placeholder 2"/>
          <p:cNvSpPr>
            <a:spLocks noGrp="1"/>
          </p:cNvSpPr>
          <p:nvPr>
            <p:ph idx="1"/>
          </p:nvPr>
        </p:nvSpPr>
        <p:spPr/>
        <p:txBody>
          <a:bodyPr/>
          <a:lstStyle/>
          <a:p>
            <a:r>
              <a:rPr lang="en-US" dirty="0"/>
              <a:t>EUROfusion DEMO has to request further funding for the years 2021-2027  (7 years, corresponding to the conceptual design phase</a:t>
            </a:r>
            <a:r>
              <a:rPr lang="en-US" dirty="0" smtClean="0"/>
              <a:t>).</a:t>
            </a:r>
            <a:endParaRPr lang="cs-CZ" dirty="0" smtClean="0"/>
          </a:p>
          <a:p>
            <a:r>
              <a:rPr lang="en-US" dirty="0" smtClean="0"/>
              <a:t>Documents are in preparation – prepared by PLs, </a:t>
            </a:r>
            <a:r>
              <a:rPr lang="en-US" dirty="0" err="1" smtClean="0"/>
              <a:t>C.Vorpahl</a:t>
            </a:r>
            <a:r>
              <a:rPr lang="en-US" dirty="0" smtClean="0"/>
              <a:t>, Alice Beaumont and John Holden.</a:t>
            </a:r>
          </a:p>
          <a:p>
            <a:r>
              <a:rPr lang="en-US" dirty="0" smtClean="0"/>
              <a:t>Views of Gianfranco Federici, Panel of Experts and PL need to be harmonized.</a:t>
            </a:r>
            <a:endParaRPr lang="en-US" dirty="0"/>
          </a:p>
          <a:p>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14</a:t>
            </a:fld>
            <a:endParaRPr lang="en-GB" dirty="0"/>
          </a:p>
        </p:txBody>
      </p:sp>
    </p:spTree>
    <p:extLst>
      <p:ext uri="{BB962C8B-B14F-4D97-AF65-F5344CB8AC3E}">
        <p14:creationId xmlns:p14="http://schemas.microsoft.com/office/powerpoint/2010/main" val="4276298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8376" y="3363838"/>
            <a:ext cx="1475624" cy="1475624"/>
          </a:xfrm>
          <a:prstGeom prst="rect">
            <a:avLst/>
          </a:prstGeom>
        </p:spPr>
      </p:pic>
      <p:sp>
        <p:nvSpPr>
          <p:cNvPr id="2" name="Title 1"/>
          <p:cNvSpPr>
            <a:spLocks noGrp="1"/>
          </p:cNvSpPr>
          <p:nvPr>
            <p:ph type="title"/>
          </p:nvPr>
        </p:nvSpPr>
        <p:spPr/>
        <p:txBody>
          <a:bodyPr/>
          <a:lstStyle/>
          <a:p>
            <a:r>
              <a:rPr lang="cs-CZ" dirty="0"/>
              <a:t>EU-CN </a:t>
            </a:r>
            <a:r>
              <a:rPr lang="cs-CZ" dirty="0" err="1"/>
              <a:t>Collaboration</a:t>
            </a:r>
            <a:endParaRPr lang="en-US" dirty="0"/>
          </a:p>
        </p:txBody>
      </p:sp>
      <p:sp>
        <p:nvSpPr>
          <p:cNvPr id="3" name="Content Placeholder 2"/>
          <p:cNvSpPr>
            <a:spLocks noGrp="1"/>
          </p:cNvSpPr>
          <p:nvPr>
            <p:ph idx="1"/>
          </p:nvPr>
        </p:nvSpPr>
        <p:spPr>
          <a:xfrm>
            <a:off x="611560" y="699542"/>
            <a:ext cx="8075240" cy="2952328"/>
          </a:xfrm>
        </p:spPr>
        <p:txBody>
          <a:bodyPr>
            <a:normAutofit lnSpcReduction="10000"/>
          </a:bodyPr>
          <a:lstStyle/>
          <a:p>
            <a:r>
              <a:rPr lang="en-US" dirty="0" smtClean="0"/>
              <a:t>10. Dec. 2019: </a:t>
            </a:r>
            <a:r>
              <a:rPr lang="cs-CZ" dirty="0" smtClean="0"/>
              <a:t>Christian </a:t>
            </a:r>
            <a:r>
              <a:rPr lang="cs-CZ" dirty="0"/>
              <a:t>Vorpahl</a:t>
            </a:r>
            <a:r>
              <a:rPr lang="en-US" dirty="0"/>
              <a:t> uploaded on IDM the newest version of the “Specific Agreement #1 CFETR/EU DEMO Magnet Design &amp; Experiments” </a:t>
            </a:r>
            <a:r>
              <a:rPr lang="cs-CZ" dirty="0"/>
              <a:t>https://idm.euro-fusion.org/?uid=2NSW5V</a:t>
            </a:r>
            <a:r>
              <a:rPr lang="en-US" dirty="0" smtClean="0"/>
              <a:t>. </a:t>
            </a:r>
            <a:r>
              <a:rPr lang="en-US" dirty="0"/>
              <a:t>This file contains a table with tasks, PPY allocation and the RUs involved</a:t>
            </a:r>
            <a:r>
              <a:rPr lang="en-US" dirty="0" smtClean="0"/>
              <a:t>.</a:t>
            </a:r>
          </a:p>
          <a:p>
            <a:r>
              <a:rPr lang="en-US" dirty="0" smtClean="0"/>
              <a:t>The SpecAgr1 is in signing process by the administrations of the </a:t>
            </a:r>
            <a:r>
              <a:rPr lang="en-US" dirty="0" err="1" smtClean="0"/>
              <a:t>RUs.</a:t>
            </a:r>
            <a:endParaRPr lang="en-US" dirty="0" smtClean="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15</a:t>
            </a:fld>
            <a:endParaRPr lang="en-GB" dirty="0"/>
          </a:p>
        </p:txBody>
      </p:sp>
      <p:sp>
        <p:nvSpPr>
          <p:cNvPr id="7" name="Content Placeholder 2"/>
          <p:cNvSpPr txBox="1">
            <a:spLocks/>
          </p:cNvSpPr>
          <p:nvPr/>
        </p:nvSpPr>
        <p:spPr>
          <a:xfrm>
            <a:off x="611560" y="3505076"/>
            <a:ext cx="7065557" cy="1312605"/>
          </a:xfrm>
          <a:prstGeom prst="rect">
            <a:avLst/>
          </a:prstGeom>
        </p:spPr>
        <p:txBody>
          <a:bodyPr vert="horz" lIns="91440" tIns="45720" rIns="91440" bIns="45720" rtlCol="0">
            <a:normAutofit/>
          </a:bodyPr>
          <a:lstStyle>
            <a:lvl1pPr marL="180975" indent="-180975"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41338" indent="-1809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04863" indent="-180975"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A meeting on EU-CN collaboration on the DEMO level was scheduled for March, but postponed by at least 3 months due to the corona virus.</a:t>
            </a:r>
          </a:p>
        </p:txBody>
      </p:sp>
    </p:spTree>
    <p:extLst>
      <p:ext uri="{BB962C8B-B14F-4D97-AF65-F5344CB8AC3E}">
        <p14:creationId xmlns:p14="http://schemas.microsoft.com/office/powerpoint/2010/main" val="659079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Work Package #1 – HTS Quench Experiment</a:t>
            </a:r>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16</a:t>
            </a:fld>
            <a:endParaRPr lang="en-GB" dirty="0"/>
          </a:p>
        </p:txBody>
      </p:sp>
      <p:pic>
        <p:nvPicPr>
          <p:cNvPr id="5" name="Picture 4"/>
          <p:cNvPicPr>
            <a:picLocks noChangeAspect="1"/>
          </p:cNvPicPr>
          <p:nvPr/>
        </p:nvPicPr>
        <p:blipFill rotWithShape="1">
          <a:blip r:embed="rId2"/>
          <a:srcRect t="3691"/>
          <a:stretch/>
        </p:blipFill>
        <p:spPr>
          <a:xfrm>
            <a:off x="755576" y="555526"/>
            <a:ext cx="6924966" cy="4369894"/>
          </a:xfrm>
          <a:prstGeom prst="rect">
            <a:avLst/>
          </a:prstGeom>
        </p:spPr>
      </p:pic>
    </p:spTree>
    <p:extLst>
      <p:ext uri="{BB962C8B-B14F-4D97-AF65-F5344CB8AC3E}">
        <p14:creationId xmlns:p14="http://schemas.microsoft.com/office/powerpoint/2010/main" val="3671839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Package #2 – TF WP</a:t>
            </a:r>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17</a:t>
            </a:fld>
            <a:endParaRPr lang="en-GB" dirty="0"/>
          </a:p>
        </p:txBody>
      </p:sp>
      <p:pic>
        <p:nvPicPr>
          <p:cNvPr id="5" name="Content Placeholder 4"/>
          <p:cNvPicPr>
            <a:picLocks noGrp="1" noChangeAspect="1"/>
          </p:cNvPicPr>
          <p:nvPr>
            <p:ph idx="1"/>
          </p:nvPr>
        </p:nvPicPr>
        <p:blipFill rotWithShape="1">
          <a:blip r:embed="rId2"/>
          <a:srcRect t="7278"/>
          <a:stretch/>
        </p:blipFill>
        <p:spPr>
          <a:xfrm>
            <a:off x="755576" y="771550"/>
            <a:ext cx="8234082" cy="3888432"/>
          </a:xfrm>
          <a:prstGeom prst="rect">
            <a:avLst/>
          </a:prstGeom>
        </p:spPr>
      </p:pic>
    </p:spTree>
    <p:extLst>
      <p:ext uri="{BB962C8B-B14F-4D97-AF65-F5344CB8AC3E}">
        <p14:creationId xmlns:p14="http://schemas.microsoft.com/office/powerpoint/2010/main" val="978769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Specifications 2020</a:t>
            </a:r>
            <a:endParaRPr lang="en-US" dirty="0"/>
          </a:p>
        </p:txBody>
      </p:sp>
      <p:sp>
        <p:nvSpPr>
          <p:cNvPr id="3" name="Content Placeholder 2"/>
          <p:cNvSpPr>
            <a:spLocks noGrp="1"/>
          </p:cNvSpPr>
          <p:nvPr>
            <p:ph idx="1"/>
          </p:nvPr>
        </p:nvSpPr>
        <p:spPr/>
        <p:txBody>
          <a:bodyPr/>
          <a:lstStyle/>
          <a:p>
            <a:r>
              <a:rPr lang="en-US" dirty="0" smtClean="0"/>
              <a:t>Thanks to those who send the TS in advance.</a:t>
            </a:r>
          </a:p>
          <a:p>
            <a:r>
              <a:rPr lang="en-US" dirty="0" smtClean="0"/>
              <a:t>We will have to adjust them according to the</a:t>
            </a:r>
          </a:p>
          <a:p>
            <a:pPr lvl="1"/>
            <a:r>
              <a:rPr lang="en-US" dirty="0" smtClean="0"/>
              <a:t>Needs and priorities of the WPMAG project.</a:t>
            </a:r>
          </a:p>
          <a:p>
            <a:pPr lvl="1"/>
            <a:r>
              <a:rPr lang="en-US" dirty="0"/>
              <a:t>R</a:t>
            </a:r>
            <a:r>
              <a:rPr lang="en-US" dirty="0" smtClean="0"/>
              <a:t>ecommendations of the DPR Panel.</a:t>
            </a:r>
          </a:p>
          <a:p>
            <a:pPr lvl="1"/>
            <a:r>
              <a:rPr lang="en-US" dirty="0" smtClean="0"/>
              <a:t>Preparation for the G1 Review.</a:t>
            </a: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18</a:t>
            </a:fld>
            <a:endParaRPr lang="en-GB" dirty="0"/>
          </a:p>
        </p:txBody>
      </p:sp>
    </p:spTree>
    <p:extLst>
      <p:ext uri="{BB962C8B-B14F-4D97-AF65-F5344CB8AC3E}">
        <p14:creationId xmlns:p14="http://schemas.microsoft.com/office/powerpoint/2010/main" val="2978690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Specifications 2020</a:t>
            </a:r>
          </a:p>
        </p:txBody>
      </p:sp>
      <p:graphicFrame>
        <p:nvGraphicFramePr>
          <p:cNvPr id="5" name="Content Placeholder 4"/>
          <p:cNvGraphicFramePr>
            <a:graphicFrameLocks noGrp="1"/>
          </p:cNvGraphicFramePr>
          <p:nvPr>
            <p:ph idx="1"/>
          </p:nvPr>
        </p:nvGraphicFramePr>
        <p:xfrm>
          <a:off x="2291297" y="700088"/>
          <a:ext cx="4715393" cy="4032250"/>
        </p:xfrm>
        <a:graphic>
          <a:graphicData uri="http://schemas.openxmlformats.org/drawingml/2006/table">
            <a:tbl>
              <a:tblPr firstRow="1" firstCol="1" bandRow="1">
                <a:tableStyleId>{5C22544A-7EE6-4342-B048-85BDC9FD1C3A}</a:tableStyleId>
              </a:tblPr>
              <a:tblGrid>
                <a:gridCol w="670288">
                  <a:extLst>
                    <a:ext uri="{9D8B030D-6E8A-4147-A177-3AD203B41FA5}">
                      <a16:colId xmlns:a16="http://schemas.microsoft.com/office/drawing/2014/main" val="3315377741"/>
                    </a:ext>
                  </a:extLst>
                </a:gridCol>
                <a:gridCol w="718792">
                  <a:extLst>
                    <a:ext uri="{9D8B030D-6E8A-4147-A177-3AD203B41FA5}">
                      <a16:colId xmlns:a16="http://schemas.microsoft.com/office/drawing/2014/main" val="2593742900"/>
                    </a:ext>
                  </a:extLst>
                </a:gridCol>
                <a:gridCol w="463417">
                  <a:extLst>
                    <a:ext uri="{9D8B030D-6E8A-4147-A177-3AD203B41FA5}">
                      <a16:colId xmlns:a16="http://schemas.microsoft.com/office/drawing/2014/main" val="3586284603"/>
                    </a:ext>
                  </a:extLst>
                </a:gridCol>
                <a:gridCol w="479779">
                  <a:extLst>
                    <a:ext uri="{9D8B030D-6E8A-4147-A177-3AD203B41FA5}">
                      <a16:colId xmlns:a16="http://schemas.microsoft.com/office/drawing/2014/main" val="2983352340"/>
                    </a:ext>
                  </a:extLst>
                </a:gridCol>
                <a:gridCol w="476857">
                  <a:extLst>
                    <a:ext uri="{9D8B030D-6E8A-4147-A177-3AD203B41FA5}">
                      <a16:colId xmlns:a16="http://schemas.microsoft.com/office/drawing/2014/main" val="3881585157"/>
                    </a:ext>
                  </a:extLst>
                </a:gridCol>
                <a:gridCol w="953130">
                  <a:extLst>
                    <a:ext uri="{9D8B030D-6E8A-4147-A177-3AD203B41FA5}">
                      <a16:colId xmlns:a16="http://schemas.microsoft.com/office/drawing/2014/main" val="651934218"/>
                    </a:ext>
                  </a:extLst>
                </a:gridCol>
                <a:gridCol w="953130">
                  <a:extLst>
                    <a:ext uri="{9D8B030D-6E8A-4147-A177-3AD203B41FA5}">
                      <a16:colId xmlns:a16="http://schemas.microsoft.com/office/drawing/2014/main" val="891442524"/>
                    </a:ext>
                  </a:extLst>
                </a:gridCol>
              </a:tblGrid>
              <a:tr h="483870">
                <a:tc>
                  <a:txBody>
                    <a:bodyPr/>
                    <a:lstStyle/>
                    <a:p>
                      <a:pPr algn="ctr">
                        <a:lnSpc>
                          <a:spcPct val="115000"/>
                        </a:lnSpc>
                        <a:spcAft>
                          <a:spcPts val="0"/>
                        </a:spcAft>
                      </a:pPr>
                      <a:r>
                        <a:rPr lang="it-IT" sz="900">
                          <a:effectLst/>
                        </a:rPr>
                        <a:t>Beneficiary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ctr">
                        <a:lnSpc>
                          <a:spcPct val="115000"/>
                        </a:lnSpc>
                        <a:spcAft>
                          <a:spcPts val="0"/>
                        </a:spcAft>
                      </a:pPr>
                      <a:r>
                        <a:rPr lang="it-IT" sz="900">
                          <a:effectLst/>
                        </a:rPr>
                        <a:t>Department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ctr">
                        <a:lnSpc>
                          <a:spcPct val="115000"/>
                        </a:lnSpc>
                        <a:spcAft>
                          <a:spcPts val="0"/>
                        </a:spcAft>
                      </a:pPr>
                      <a:r>
                        <a:rPr lang="it-IT" sz="900">
                          <a:effectLst/>
                        </a:rPr>
                        <a:t>Year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ctr">
                        <a:lnSpc>
                          <a:spcPct val="115000"/>
                        </a:lnSpc>
                        <a:spcAft>
                          <a:spcPts val="0"/>
                        </a:spcAft>
                      </a:pPr>
                      <a:r>
                        <a:rPr lang="it-IT" sz="900">
                          <a:effectLst/>
                        </a:rPr>
                        <a:t>ppy @ 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ctr">
                        <a:lnSpc>
                          <a:spcPct val="115000"/>
                        </a:lnSpc>
                        <a:spcAft>
                          <a:spcPts val="0"/>
                        </a:spcAft>
                      </a:pPr>
                      <a:r>
                        <a:rPr lang="it-IT" sz="900">
                          <a:effectLst/>
                        </a:rPr>
                        <a:t>ppy @ 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ctr">
                        <a:lnSpc>
                          <a:spcPct val="115000"/>
                        </a:lnSpc>
                        <a:spcAft>
                          <a:spcPts val="0"/>
                        </a:spcAft>
                      </a:pPr>
                      <a:r>
                        <a:rPr lang="en-US" sz="900">
                          <a:effectLst/>
                        </a:rPr>
                        <a:t>Equipment/other goods and serv. (k€)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ctr">
                        <a:lnSpc>
                          <a:spcPct val="115000"/>
                        </a:lnSpc>
                        <a:spcAft>
                          <a:spcPts val="0"/>
                        </a:spcAft>
                      </a:pPr>
                      <a:r>
                        <a:rPr lang="it-IT" sz="900">
                          <a:effectLst/>
                        </a:rPr>
                        <a:t>CC on Subcontracting 100% (k€)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2041584799"/>
                  </a:ext>
                </a:extLst>
              </a:tr>
              <a:tr h="161290">
                <a:tc>
                  <a:txBody>
                    <a:bodyPr/>
                    <a:lstStyle/>
                    <a:p>
                      <a:pPr>
                        <a:lnSpc>
                          <a:spcPct val="115000"/>
                        </a:lnSpc>
                        <a:spcAft>
                          <a:spcPts val="0"/>
                        </a:spcAft>
                      </a:pPr>
                      <a:r>
                        <a:rPr lang="it-IT" sz="900">
                          <a:effectLst/>
                        </a:rPr>
                        <a:t>CEA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2.55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37.50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1208604096"/>
                  </a:ext>
                </a:extLst>
              </a:tr>
              <a:tr h="161290">
                <a:tc>
                  <a:txBody>
                    <a:bodyPr/>
                    <a:lstStyle/>
                    <a:p>
                      <a:pPr>
                        <a:lnSpc>
                          <a:spcPct val="115000"/>
                        </a:lnSpc>
                        <a:spcAft>
                          <a:spcPts val="0"/>
                        </a:spcAft>
                      </a:pPr>
                      <a:r>
                        <a:rPr lang="it-IT" sz="900">
                          <a:effectLst/>
                        </a:rPr>
                        <a:t>CCFE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3766908753"/>
                  </a:ext>
                </a:extLst>
              </a:tr>
              <a:tr h="161290">
                <a:tc>
                  <a:txBody>
                    <a:bodyPr/>
                    <a:lstStyle/>
                    <a:p>
                      <a:pPr>
                        <a:lnSpc>
                          <a:spcPct val="115000"/>
                        </a:lnSpc>
                        <a:spcAft>
                          <a:spcPts val="0"/>
                        </a:spcAft>
                      </a:pPr>
                      <a:r>
                        <a:rPr lang="it-IT" sz="900">
                          <a:effectLst/>
                        </a:rPr>
                        <a:t>ENEA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2.20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2353779828"/>
                  </a:ext>
                </a:extLst>
              </a:tr>
              <a:tr h="161290">
                <a:tc>
                  <a:txBody>
                    <a:bodyPr/>
                    <a:lstStyle/>
                    <a:p>
                      <a:pPr>
                        <a:lnSpc>
                          <a:spcPct val="115000"/>
                        </a:lnSpc>
                        <a:spcAft>
                          <a:spcPts val="0"/>
                        </a:spcAft>
                      </a:pPr>
                      <a:r>
                        <a:rPr lang="it-IT" sz="900">
                          <a:effectLst/>
                        </a:rPr>
                        <a:t>RFX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25.00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3336648015"/>
                  </a:ext>
                </a:extLst>
              </a:tr>
              <a:tr h="161290">
                <a:tc>
                  <a:txBody>
                    <a:bodyPr/>
                    <a:lstStyle/>
                    <a:p>
                      <a:pPr>
                        <a:lnSpc>
                          <a:spcPct val="115000"/>
                        </a:lnSpc>
                        <a:spcAft>
                          <a:spcPts val="0"/>
                        </a:spcAft>
                      </a:pPr>
                      <a:r>
                        <a:rPr lang="it-IT" sz="900">
                          <a:effectLst/>
                        </a:rPr>
                        <a:t>FOM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30.000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1553754235"/>
                  </a:ext>
                </a:extLst>
              </a:tr>
              <a:tr h="161290">
                <a:tc>
                  <a:txBody>
                    <a:bodyPr/>
                    <a:lstStyle/>
                    <a:p>
                      <a:pPr>
                        <a:lnSpc>
                          <a:spcPct val="115000"/>
                        </a:lnSpc>
                        <a:spcAft>
                          <a:spcPts val="0"/>
                        </a:spcAft>
                      </a:pPr>
                      <a:r>
                        <a:rPr lang="it-IT" sz="900">
                          <a:effectLst/>
                        </a:rPr>
                        <a:t>FZJ</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4165810660"/>
                  </a:ext>
                </a:extLst>
              </a:tr>
              <a:tr h="161290">
                <a:tc>
                  <a:txBody>
                    <a:bodyPr/>
                    <a:lstStyle/>
                    <a:p>
                      <a:pPr>
                        <a:lnSpc>
                          <a:spcPct val="115000"/>
                        </a:lnSpc>
                        <a:spcAft>
                          <a:spcPts val="0"/>
                        </a:spcAft>
                      </a:pPr>
                      <a:r>
                        <a:rPr lang="it-IT" sz="900">
                          <a:effectLst/>
                        </a:rPr>
                        <a:t>IPPLM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3348277995"/>
                  </a:ext>
                </a:extLst>
              </a:tr>
              <a:tr h="161290">
                <a:tc>
                  <a:txBody>
                    <a:bodyPr/>
                    <a:lstStyle/>
                    <a:p>
                      <a:pPr>
                        <a:lnSpc>
                          <a:spcPct val="115000"/>
                        </a:lnSpc>
                        <a:spcAft>
                          <a:spcPts val="0"/>
                        </a:spcAft>
                      </a:pPr>
                      <a:r>
                        <a:rPr lang="it-IT" sz="900">
                          <a:effectLst/>
                        </a:rPr>
                        <a:t>KIT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589267680"/>
                  </a:ext>
                </a:extLst>
              </a:tr>
              <a:tr h="161290">
                <a:tc>
                  <a:txBody>
                    <a:bodyPr/>
                    <a:lstStyle/>
                    <a:p>
                      <a:pPr>
                        <a:lnSpc>
                          <a:spcPct val="115000"/>
                        </a:lnSpc>
                        <a:spcAft>
                          <a:spcPts val="0"/>
                        </a:spcAft>
                      </a:pPr>
                      <a:r>
                        <a:rPr lang="it-IT" sz="900">
                          <a:effectLst/>
                        </a:rPr>
                        <a:t>CRPP</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2.30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400.000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75.00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942121590"/>
                  </a:ext>
                </a:extLst>
              </a:tr>
              <a:tr h="161290">
                <a:tc>
                  <a:txBody>
                    <a:bodyPr/>
                    <a:lstStyle/>
                    <a:p>
                      <a:pPr>
                        <a:lnSpc>
                          <a:spcPct val="115000"/>
                        </a:lnSpc>
                        <a:spcAft>
                          <a:spcPts val="0"/>
                        </a:spcAft>
                      </a:pPr>
                      <a:r>
                        <a:rPr lang="it-IT" sz="900">
                          <a:effectLst/>
                        </a:rPr>
                        <a:t>MEDdc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730103373"/>
                  </a:ext>
                </a:extLst>
              </a:tr>
              <a:tr h="322580">
                <a:tc>
                  <a:txBody>
                    <a:bodyPr/>
                    <a:lstStyle/>
                    <a:p>
                      <a:pPr>
                        <a:lnSpc>
                          <a:spcPct val="115000"/>
                        </a:lnSpc>
                        <a:spcAft>
                          <a:spcPts val="0"/>
                        </a:spcAft>
                      </a:pPr>
                      <a:r>
                        <a:rPr lang="it-IT" sz="900">
                          <a:effectLst/>
                        </a:rPr>
                        <a:t>SUBTOTAL DEMO</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9.75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0.70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430.00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137.50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extLst>
                  <a:ext uri="{0D108BD9-81ED-4DB2-BD59-A6C34878D82A}">
                    <a16:rowId xmlns:a16="http://schemas.microsoft.com/office/drawing/2014/main" val="430602992"/>
                  </a:ext>
                </a:extLst>
              </a:tr>
              <a:tr h="161290">
                <a:tc>
                  <a:txBody>
                    <a:bodyPr/>
                    <a:lstStyle/>
                    <a:p>
                      <a:pPr>
                        <a:lnSpc>
                          <a:spcPct val="115000"/>
                        </a:lnSpc>
                        <a:spcAft>
                          <a:spcPts val="0"/>
                        </a:spcAft>
                      </a:pPr>
                      <a:r>
                        <a:rPr lang="it-IT" sz="900">
                          <a:effectLst/>
                        </a:rPr>
                        <a:t>CIEMAT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798582199"/>
                  </a:ext>
                </a:extLst>
              </a:tr>
              <a:tr h="161290">
                <a:tc>
                  <a:txBody>
                    <a:bodyPr/>
                    <a:lstStyle/>
                    <a:p>
                      <a:pPr>
                        <a:lnSpc>
                          <a:spcPct val="115000"/>
                        </a:lnSpc>
                        <a:spcAft>
                          <a:spcPts val="0"/>
                        </a:spcAft>
                      </a:pPr>
                      <a:r>
                        <a:rPr lang="it-IT" sz="900">
                          <a:effectLst/>
                        </a:rPr>
                        <a:t>CU</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4108268023"/>
                  </a:ext>
                </a:extLst>
              </a:tr>
              <a:tr h="161290">
                <a:tc>
                  <a:txBody>
                    <a:bodyPr/>
                    <a:lstStyle/>
                    <a:p>
                      <a:pPr>
                        <a:lnSpc>
                          <a:spcPct val="115000"/>
                        </a:lnSpc>
                        <a:spcAft>
                          <a:spcPts val="0"/>
                        </a:spcAft>
                      </a:pPr>
                      <a:r>
                        <a:rPr lang="it-IT" sz="900">
                          <a:effectLst/>
                        </a:rPr>
                        <a:t>FOM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3154006771"/>
                  </a:ext>
                </a:extLst>
              </a:tr>
              <a:tr h="161290">
                <a:tc>
                  <a:txBody>
                    <a:bodyPr/>
                    <a:lstStyle/>
                    <a:p>
                      <a:pPr>
                        <a:lnSpc>
                          <a:spcPct val="115000"/>
                        </a:lnSpc>
                        <a:spcAft>
                          <a:spcPts val="0"/>
                        </a:spcAft>
                      </a:pPr>
                      <a:r>
                        <a:rPr lang="it-IT" sz="900">
                          <a:effectLst/>
                        </a:rPr>
                        <a:t>IPPCR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397657954"/>
                  </a:ext>
                </a:extLst>
              </a:tr>
              <a:tr h="161290">
                <a:tc>
                  <a:txBody>
                    <a:bodyPr/>
                    <a:lstStyle/>
                    <a:p>
                      <a:pPr>
                        <a:lnSpc>
                          <a:spcPct val="115000"/>
                        </a:lnSpc>
                        <a:spcAft>
                          <a:spcPts val="0"/>
                        </a:spcAft>
                      </a:pPr>
                      <a:r>
                        <a:rPr lang="it-IT" sz="900">
                          <a:effectLst/>
                        </a:rPr>
                        <a:t>KIT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2.20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2360832882"/>
                  </a:ext>
                </a:extLst>
              </a:tr>
              <a:tr h="161290">
                <a:tc>
                  <a:txBody>
                    <a:bodyPr/>
                    <a:lstStyle/>
                    <a:p>
                      <a:pPr>
                        <a:lnSpc>
                          <a:spcPct val="115000"/>
                        </a:lnSpc>
                        <a:spcAft>
                          <a:spcPts val="0"/>
                        </a:spcAft>
                      </a:pPr>
                      <a:r>
                        <a:rPr lang="it-IT" sz="900">
                          <a:effectLst/>
                        </a:rPr>
                        <a:t>OAW</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PPPT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tc>
                  <a:txBody>
                    <a:bodyPr/>
                    <a:lstStyle/>
                    <a:p>
                      <a:pPr algn="r">
                        <a:lnSpc>
                          <a:spcPct val="115000"/>
                        </a:lnSpc>
                        <a:spcAft>
                          <a:spcPts val="0"/>
                        </a:spcAft>
                      </a:pPr>
                      <a:r>
                        <a:rPr lang="it-IT" sz="900">
                          <a:effectLst/>
                        </a:rPr>
                        <a:t>0.000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b"/>
                </a:tc>
                <a:extLst>
                  <a:ext uri="{0D108BD9-81ED-4DB2-BD59-A6C34878D82A}">
                    <a16:rowId xmlns:a16="http://schemas.microsoft.com/office/drawing/2014/main" val="1972488740"/>
                  </a:ext>
                </a:extLst>
              </a:tr>
              <a:tr h="322580">
                <a:tc>
                  <a:txBody>
                    <a:bodyPr/>
                    <a:lstStyle/>
                    <a:p>
                      <a:pPr>
                        <a:lnSpc>
                          <a:spcPct val="115000"/>
                        </a:lnSpc>
                        <a:spcAft>
                          <a:spcPts val="0"/>
                        </a:spcAft>
                      </a:pPr>
                      <a:r>
                        <a:rPr lang="it-IT" sz="900">
                          <a:effectLst/>
                        </a:rPr>
                        <a:t>SUBTOTAL PRD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tc>
                <a:tc>
                  <a:txBody>
                    <a:bodyPr/>
                    <a:lstStyle/>
                    <a:p>
                      <a:pPr algn="ctr">
                        <a:lnSpc>
                          <a:spcPct val="115000"/>
                        </a:lnSpc>
                        <a:spcAft>
                          <a:spcPts val="0"/>
                        </a:spcAft>
                      </a:pPr>
                      <a:r>
                        <a:rPr lang="it-IT" sz="900">
                          <a:effectLst/>
                        </a:rPr>
                        <a:t>3.10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extLst>
                  <a:ext uri="{0D108BD9-81ED-4DB2-BD59-A6C34878D82A}">
                    <a16:rowId xmlns:a16="http://schemas.microsoft.com/office/drawing/2014/main" val="2260975737"/>
                  </a:ext>
                </a:extLst>
              </a:tr>
              <a:tr h="322580">
                <a:tc>
                  <a:txBody>
                    <a:bodyPr/>
                    <a:lstStyle/>
                    <a:p>
                      <a:pPr>
                        <a:lnSpc>
                          <a:spcPct val="115000"/>
                        </a:lnSpc>
                        <a:spcAft>
                          <a:spcPts val="0"/>
                        </a:spcAft>
                      </a:pPr>
                      <a:r>
                        <a:rPr lang="it-IT" sz="900">
                          <a:effectLst/>
                        </a:rPr>
                        <a:t>TOTAL WPMAG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12.85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0.70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a:effectLst/>
                        </a:rPr>
                        <a:t>430.00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tc>
                  <a:txBody>
                    <a:bodyPr/>
                    <a:lstStyle/>
                    <a:p>
                      <a:pPr algn="ctr">
                        <a:lnSpc>
                          <a:spcPct val="115000"/>
                        </a:lnSpc>
                        <a:spcAft>
                          <a:spcPts val="0"/>
                        </a:spcAft>
                      </a:pPr>
                      <a:r>
                        <a:rPr lang="it-IT" sz="900" dirty="0">
                          <a:effectLst/>
                        </a:rPr>
                        <a:t>137.500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113" marR="63113" marT="0" marB="0" anchor="ctr"/>
                </a:tc>
                <a:extLst>
                  <a:ext uri="{0D108BD9-81ED-4DB2-BD59-A6C34878D82A}">
                    <a16:rowId xmlns:a16="http://schemas.microsoft.com/office/drawing/2014/main" val="1218151407"/>
                  </a:ext>
                </a:extLst>
              </a:tr>
            </a:tbl>
          </a:graphicData>
        </a:graphic>
      </p:graphicFrame>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19</a:t>
            </a:fld>
            <a:endParaRPr lang="en-GB" dirty="0"/>
          </a:p>
        </p:txBody>
      </p:sp>
    </p:spTree>
    <p:extLst>
      <p:ext uri="{BB962C8B-B14F-4D97-AF65-F5344CB8AC3E}">
        <p14:creationId xmlns:p14="http://schemas.microsoft.com/office/powerpoint/2010/main" val="145812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Outlook</a:t>
            </a:r>
            <a:endParaRPr lang="en-US" dirty="0"/>
          </a:p>
        </p:txBody>
      </p:sp>
      <p:sp>
        <p:nvSpPr>
          <p:cNvPr id="3" name="Content Placeholder 2"/>
          <p:cNvSpPr>
            <a:spLocks noGrp="1"/>
          </p:cNvSpPr>
          <p:nvPr>
            <p:ph idx="1"/>
          </p:nvPr>
        </p:nvSpPr>
        <p:spPr/>
        <p:txBody>
          <a:bodyPr/>
          <a:lstStyle/>
          <a:p>
            <a:r>
              <a:rPr lang="en-US" dirty="0"/>
              <a:t>Person</a:t>
            </a:r>
            <a:r>
              <a:rPr lang="cs-CZ" dirty="0"/>
              <a:t>ne</a:t>
            </a:r>
            <a:r>
              <a:rPr lang="en-US" dirty="0"/>
              <a:t>l</a:t>
            </a:r>
          </a:p>
          <a:p>
            <a:r>
              <a:rPr lang="en-US" dirty="0"/>
              <a:t>Design Process Review 2019</a:t>
            </a:r>
          </a:p>
          <a:p>
            <a:r>
              <a:rPr lang="en-US" b="1" dirty="0"/>
              <a:t>Gate review 2020</a:t>
            </a:r>
          </a:p>
          <a:p>
            <a:r>
              <a:rPr lang="en-US" dirty="0"/>
              <a:t>FP9 </a:t>
            </a:r>
            <a:r>
              <a:rPr lang="en-US" dirty="0" err="1"/>
              <a:t>Programme</a:t>
            </a:r>
            <a:r>
              <a:rPr lang="en-US" dirty="0"/>
              <a:t> – funding for 2021-2027</a:t>
            </a:r>
          </a:p>
          <a:p>
            <a:r>
              <a:rPr lang="en-US" dirty="0"/>
              <a:t>EU-CN Collaboration</a:t>
            </a:r>
          </a:p>
          <a:p>
            <a:r>
              <a:rPr lang="en-US" dirty="0" smtClean="0"/>
              <a:t>Task Specifications 2020</a:t>
            </a:r>
          </a:p>
          <a:p>
            <a:r>
              <a:rPr lang="en-US" dirty="0" smtClean="0"/>
              <a:t>EEG</a:t>
            </a:r>
            <a:endParaRPr lang="en-US" dirty="0"/>
          </a:p>
          <a:p>
            <a:r>
              <a:rPr lang="en-US" dirty="0" smtClean="0"/>
              <a:t>Presentations and Publications</a:t>
            </a:r>
            <a:endParaRPr lang="en-US" dirty="0"/>
          </a:p>
          <a:p>
            <a:r>
              <a:rPr lang="en-US" dirty="0" smtClean="0"/>
              <a:t>Conclusions</a:t>
            </a:r>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2</a:t>
            </a:fld>
            <a:endParaRPr lang="en-GB" dirty="0"/>
          </a:p>
        </p:txBody>
      </p:sp>
    </p:spTree>
    <p:extLst>
      <p:ext uri="{BB962C8B-B14F-4D97-AF65-F5344CB8AC3E}">
        <p14:creationId xmlns:p14="http://schemas.microsoft.com/office/powerpoint/2010/main" val="4133891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Grants</a:t>
            </a:r>
            <a:endParaRPr lang="en-US" dirty="0"/>
          </a:p>
        </p:txBody>
      </p:sp>
      <p:sp>
        <p:nvSpPr>
          <p:cNvPr id="3" name="Content Placeholder 2"/>
          <p:cNvSpPr>
            <a:spLocks noGrp="1"/>
          </p:cNvSpPr>
          <p:nvPr>
            <p:ph idx="1"/>
          </p:nvPr>
        </p:nvSpPr>
        <p:spPr>
          <a:xfrm>
            <a:off x="611560" y="1059582"/>
            <a:ext cx="8075240" cy="3672408"/>
          </a:xfrm>
        </p:spPr>
        <p:txBody>
          <a:bodyPr/>
          <a:lstStyle/>
          <a:p>
            <a:r>
              <a:rPr lang="en-US" dirty="0" smtClean="0"/>
              <a:t>Roberto </a:t>
            </a:r>
            <a:r>
              <a:rPr lang="en-US" dirty="0" err="1" smtClean="0"/>
              <a:t>Bonifetto</a:t>
            </a:r>
            <a:r>
              <a:rPr lang="en-US" dirty="0" smtClean="0"/>
              <a:t>, POLITO – finished in 2019</a:t>
            </a:r>
          </a:p>
          <a:p>
            <a:pPr marL="0" indent="0">
              <a:buNone/>
            </a:pPr>
            <a:endParaRPr lang="en-US" dirty="0" smtClean="0"/>
          </a:p>
          <a:p>
            <a:r>
              <a:rPr lang="en-US" dirty="0" smtClean="0"/>
              <a:t>Bennet Jose, CEA – ongoing</a:t>
            </a:r>
          </a:p>
          <a:p>
            <a:r>
              <a:rPr lang="en-US" dirty="0" smtClean="0"/>
              <a:t>Lorenzo Giannini, ENEA – starting in 2020</a:t>
            </a:r>
          </a:p>
          <a:p>
            <a:r>
              <a:rPr lang="en-US" dirty="0" smtClean="0"/>
              <a:t>Jose Lorenzo, BSC – starting in 2020</a:t>
            </a:r>
          </a:p>
          <a:p>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20</a:t>
            </a:fld>
            <a:endParaRPr lang="en-GB" dirty="0"/>
          </a:p>
        </p:txBody>
      </p:sp>
    </p:spTree>
    <p:extLst>
      <p:ext uri="{BB962C8B-B14F-4D97-AF65-F5344CB8AC3E}">
        <p14:creationId xmlns:p14="http://schemas.microsoft.com/office/powerpoint/2010/main" val="649440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Grants</a:t>
            </a:r>
            <a:endParaRPr lang="en-US" dirty="0"/>
          </a:p>
        </p:txBody>
      </p:sp>
      <p:sp>
        <p:nvSpPr>
          <p:cNvPr id="3" name="Content Placeholder 2"/>
          <p:cNvSpPr>
            <a:spLocks noGrp="1"/>
          </p:cNvSpPr>
          <p:nvPr>
            <p:ph idx="1"/>
          </p:nvPr>
        </p:nvSpPr>
        <p:spPr>
          <a:xfrm>
            <a:off x="611560" y="1059582"/>
            <a:ext cx="8075240" cy="3672408"/>
          </a:xfrm>
        </p:spPr>
        <p:txBody>
          <a:bodyPr/>
          <a:lstStyle/>
          <a:p>
            <a:r>
              <a:rPr lang="en-US" dirty="0" smtClean="0">
                <a:solidFill>
                  <a:schemeClr val="bg1">
                    <a:lumMod val="75000"/>
                  </a:schemeClr>
                </a:solidFill>
              </a:rPr>
              <a:t>Roberto </a:t>
            </a:r>
            <a:r>
              <a:rPr lang="en-US" dirty="0" err="1" smtClean="0">
                <a:solidFill>
                  <a:schemeClr val="bg1">
                    <a:lumMod val="75000"/>
                  </a:schemeClr>
                </a:solidFill>
              </a:rPr>
              <a:t>Bonifetto</a:t>
            </a:r>
            <a:r>
              <a:rPr lang="en-US" dirty="0" smtClean="0">
                <a:solidFill>
                  <a:schemeClr val="bg1">
                    <a:lumMod val="75000"/>
                  </a:schemeClr>
                </a:solidFill>
              </a:rPr>
              <a:t>, POLITO – finished in 2019</a:t>
            </a:r>
          </a:p>
          <a:p>
            <a:pPr marL="0" indent="0">
              <a:buNone/>
            </a:pPr>
            <a:endParaRPr lang="en-US" dirty="0" smtClean="0"/>
          </a:p>
          <a:p>
            <a:r>
              <a:rPr lang="en-US" dirty="0" smtClean="0"/>
              <a:t>Bennet </a:t>
            </a:r>
            <a:r>
              <a:rPr lang="en-US" b="1" dirty="0" smtClean="0">
                <a:solidFill>
                  <a:srgbClr val="00B0F0"/>
                </a:solidFill>
              </a:rPr>
              <a:t>Jose</a:t>
            </a:r>
            <a:r>
              <a:rPr lang="en-US" dirty="0" smtClean="0"/>
              <a:t>, CEA – ongoing</a:t>
            </a:r>
          </a:p>
          <a:p>
            <a:r>
              <a:rPr lang="en-US" b="1" dirty="0" smtClean="0">
                <a:solidFill>
                  <a:srgbClr val="FF0000"/>
                </a:solidFill>
              </a:rPr>
              <a:t>Lorenzo</a:t>
            </a:r>
            <a:r>
              <a:rPr lang="en-US" dirty="0" smtClean="0"/>
              <a:t> Giannini, ENEA – starting in 2020</a:t>
            </a:r>
          </a:p>
          <a:p>
            <a:r>
              <a:rPr lang="en-US" b="1" dirty="0" smtClean="0">
                <a:solidFill>
                  <a:srgbClr val="00B0F0"/>
                </a:solidFill>
              </a:rPr>
              <a:t>Jose</a:t>
            </a:r>
            <a:r>
              <a:rPr lang="en-US" dirty="0" smtClean="0"/>
              <a:t> </a:t>
            </a:r>
            <a:r>
              <a:rPr lang="en-US" b="1" dirty="0" smtClean="0">
                <a:solidFill>
                  <a:srgbClr val="FF0000"/>
                </a:solidFill>
              </a:rPr>
              <a:t>Lorenzo</a:t>
            </a:r>
            <a:r>
              <a:rPr lang="en-US" dirty="0" smtClean="0"/>
              <a:t>, BSC – starting in 2020</a:t>
            </a:r>
          </a:p>
          <a:p>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21</a:t>
            </a:fld>
            <a:endParaRPr lang="en-GB" dirty="0"/>
          </a:p>
        </p:txBody>
      </p:sp>
    </p:spTree>
    <p:extLst>
      <p:ext uri="{BB962C8B-B14F-4D97-AF65-F5344CB8AC3E}">
        <p14:creationId xmlns:p14="http://schemas.microsoft.com/office/powerpoint/2010/main" val="2579023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 and Publications</a:t>
            </a:r>
          </a:p>
        </p:txBody>
      </p:sp>
      <p:sp>
        <p:nvSpPr>
          <p:cNvPr id="3" name="Content Placeholder 2"/>
          <p:cNvSpPr>
            <a:spLocks noGrp="1"/>
          </p:cNvSpPr>
          <p:nvPr>
            <p:ph idx="1"/>
          </p:nvPr>
        </p:nvSpPr>
        <p:spPr>
          <a:xfrm>
            <a:off x="611560" y="771550"/>
            <a:ext cx="8424936" cy="4104456"/>
          </a:xfrm>
        </p:spPr>
        <p:txBody>
          <a:bodyPr>
            <a:normAutofit/>
          </a:bodyPr>
          <a:lstStyle/>
          <a:p>
            <a:r>
              <a:rPr lang="en-US" sz="2000" dirty="0"/>
              <a:t>Abstracts, posters, oral presentations and publications should be uploaded to the EUROfusion </a:t>
            </a:r>
            <a:r>
              <a:rPr lang="en-US" sz="2000" dirty="0" err="1"/>
              <a:t>pinboard</a:t>
            </a:r>
            <a:r>
              <a:rPr lang="en-US" sz="2000" dirty="0"/>
              <a:t> 2-3 weeks before the conference or submission of draft paper to a journal.</a:t>
            </a:r>
          </a:p>
          <a:p>
            <a:r>
              <a:rPr lang="en-US" sz="2000" dirty="0"/>
              <a:t>Present your work from the WPMAG perspective, i.e. m</a:t>
            </a:r>
            <a:r>
              <a:rPr lang="en-US" sz="2000" dirty="0">
                <a:sym typeface="Wingdings" panose="05000000000000000000" pitchFamily="2" charset="2"/>
              </a:rPr>
              <a:t>ention (and cite) other WP options or analysis (done on the same or similar subject) by other RU:</a:t>
            </a:r>
          </a:p>
          <a:p>
            <a:pPr marL="625475" lvl="1" indent="-168275"/>
            <a:r>
              <a:rPr lang="en-US" sz="1800" dirty="0">
                <a:sym typeface="Wingdings" panose="05000000000000000000" pitchFamily="2" charset="2"/>
              </a:rPr>
              <a:t>To avoid confusion of the readers (outsiders may not know that we have more design options).</a:t>
            </a:r>
          </a:p>
          <a:p>
            <a:pPr marL="625475" lvl="1" indent="-168275"/>
            <a:r>
              <a:rPr lang="en-US" sz="1800" dirty="0">
                <a:sym typeface="Wingdings" panose="05000000000000000000" pitchFamily="2" charset="2"/>
              </a:rPr>
              <a:t>To increase our overall visibility.</a:t>
            </a:r>
          </a:p>
          <a:p>
            <a:pPr marL="265112" indent="-168275"/>
            <a:r>
              <a:rPr lang="en-US" sz="2000" dirty="0">
                <a:sym typeface="Wingdings" panose="05000000000000000000" pitchFamily="2" charset="2"/>
              </a:rPr>
              <a:t>After a publication is accepted, upload the final version of your manuscript prepared by you (not the published version) to the </a:t>
            </a:r>
            <a:r>
              <a:rPr lang="en-US" sz="2000" dirty="0" err="1">
                <a:sym typeface="Wingdings" panose="05000000000000000000" pitchFamily="2" charset="2"/>
              </a:rPr>
              <a:t>pinboard</a:t>
            </a:r>
            <a:r>
              <a:rPr lang="en-US" sz="2000" dirty="0">
                <a:sym typeface="Wingdings" panose="05000000000000000000" pitchFamily="2" charset="2"/>
              </a:rPr>
              <a:t>.  Select “not ready for review” for the final accepted version</a:t>
            </a:r>
            <a:r>
              <a:rPr lang="en-US" sz="2000" dirty="0" smtClean="0">
                <a:sym typeface="Wingdings" panose="05000000000000000000" pitchFamily="2" charset="2"/>
              </a:rPr>
              <a:t>.</a:t>
            </a:r>
            <a:endParaRPr lang="en-US" sz="2000"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22</a:t>
            </a:fld>
            <a:endParaRPr lang="en-GB" dirty="0"/>
          </a:p>
        </p:txBody>
      </p:sp>
    </p:spTree>
    <p:extLst>
      <p:ext uri="{BB962C8B-B14F-4D97-AF65-F5344CB8AC3E}">
        <p14:creationId xmlns:p14="http://schemas.microsoft.com/office/powerpoint/2010/main" val="3054522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11560" y="699542"/>
            <a:ext cx="8075240" cy="3744416"/>
          </a:xfrm>
        </p:spPr>
        <p:txBody>
          <a:bodyPr/>
          <a:lstStyle/>
          <a:p>
            <a:r>
              <a:rPr lang="en-US" dirty="0" smtClean="0"/>
              <a:t>Help us to prepare documents for the G1 review.</a:t>
            </a:r>
          </a:p>
          <a:p>
            <a:r>
              <a:rPr lang="en-US" dirty="0" smtClean="0"/>
              <a:t>Let’s upload all final reports as soon as you reasonable can in order to start working on the 2020 tasks.</a:t>
            </a:r>
          </a:p>
          <a:p>
            <a:r>
              <a:rPr lang="en-US" dirty="0" smtClean="0"/>
              <a:t>The tasks of the year 2020 are due in October 2020, so that they can be reviewed, revised and approved till December 2020.</a:t>
            </a:r>
          </a:p>
          <a:p>
            <a:r>
              <a:rPr lang="en-US" dirty="0"/>
              <a:t>F</a:t>
            </a:r>
            <a:r>
              <a:rPr lang="en-US" dirty="0" smtClean="0"/>
              <a:t>inal </a:t>
            </a:r>
            <a:r>
              <a:rPr lang="en-US" dirty="0"/>
              <a:t>meeting in 2020 </a:t>
            </a:r>
            <a:r>
              <a:rPr lang="en-US"/>
              <a:t>will </a:t>
            </a:r>
            <a:r>
              <a:rPr lang="en-US" smtClean="0"/>
              <a:t>shall be </a:t>
            </a:r>
            <a:r>
              <a:rPr lang="en-US" dirty="0"/>
              <a:t>organized not later than in October </a:t>
            </a:r>
            <a:r>
              <a:rPr lang="en-US" dirty="0" smtClean="0"/>
              <a:t>2020.</a:t>
            </a: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23</a:t>
            </a:fld>
            <a:endParaRPr lang="en-GB" dirty="0"/>
          </a:p>
        </p:txBody>
      </p:sp>
    </p:spTree>
    <p:extLst>
      <p:ext uri="{BB962C8B-B14F-4D97-AF65-F5344CB8AC3E}">
        <p14:creationId xmlns:p14="http://schemas.microsoft.com/office/powerpoint/2010/main" val="889859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t>
            </a:r>
            <a:r>
              <a:rPr lang="cs-CZ" dirty="0"/>
              <a:t>ne</a:t>
            </a:r>
            <a:r>
              <a:rPr lang="en-US" dirty="0"/>
              <a:t>l</a:t>
            </a:r>
          </a:p>
        </p:txBody>
      </p:sp>
      <p:sp>
        <p:nvSpPr>
          <p:cNvPr id="3" name="Content Placeholder 2"/>
          <p:cNvSpPr>
            <a:spLocks noGrp="1"/>
          </p:cNvSpPr>
          <p:nvPr>
            <p:ph idx="1"/>
          </p:nvPr>
        </p:nvSpPr>
        <p:spPr>
          <a:xfrm>
            <a:off x="611560" y="771550"/>
            <a:ext cx="8075240" cy="3960440"/>
          </a:xfrm>
        </p:spPr>
        <p:txBody>
          <a:bodyPr/>
          <a:lstStyle/>
          <a:p>
            <a:r>
              <a:rPr lang="en-US" sz="2000" b="1" dirty="0"/>
              <a:t>Valentina Corato</a:t>
            </a:r>
            <a:r>
              <a:rPr lang="cs-CZ" sz="2000" dirty="0"/>
              <a:t> </a:t>
            </a:r>
            <a:r>
              <a:rPr lang="en-US" sz="2000" dirty="0"/>
              <a:t>officially on maternity leave till ~</a:t>
            </a:r>
            <a:r>
              <a:rPr lang="cs-CZ" sz="2000" dirty="0" err="1"/>
              <a:t>April</a:t>
            </a:r>
            <a:r>
              <a:rPr lang="en-US" sz="2000" dirty="0"/>
              <a:t> 2020</a:t>
            </a:r>
            <a:r>
              <a:rPr lang="cs-CZ" sz="2000" dirty="0"/>
              <a:t>.</a:t>
            </a:r>
          </a:p>
          <a:p>
            <a:r>
              <a:rPr lang="en-US" sz="2000" b="1" dirty="0"/>
              <a:t>Christian Vorpahl </a:t>
            </a:r>
            <a:r>
              <a:rPr lang="en-US" sz="2000" dirty="0"/>
              <a:t>on paternity leave 17.2. – 16.8.2020.</a:t>
            </a:r>
          </a:p>
          <a:p>
            <a:r>
              <a:rPr lang="en-US" sz="2000" b="1" dirty="0" err="1"/>
              <a:t>Reinhard</a:t>
            </a:r>
            <a:r>
              <a:rPr lang="en-US" sz="2000" b="1" dirty="0"/>
              <a:t> Heller</a:t>
            </a:r>
            <a:r>
              <a:rPr lang="en-US" sz="2000" dirty="0"/>
              <a:t> – retired.</a:t>
            </a:r>
          </a:p>
          <a:p>
            <a:r>
              <a:rPr lang="en-US" sz="2000" dirty="0"/>
              <a:t>New members:</a:t>
            </a:r>
          </a:p>
          <a:p>
            <a:pPr lvl="1"/>
            <a:r>
              <a:rPr lang="en-GB" b="1" dirty="0"/>
              <a:t>Andrea </a:t>
            </a:r>
            <a:r>
              <a:rPr lang="en-GB" b="1" dirty="0" err="1"/>
              <a:t>Allio</a:t>
            </a:r>
            <a:r>
              <a:rPr lang="en-GB" dirty="0"/>
              <a:t>, POLITO</a:t>
            </a:r>
          </a:p>
          <a:p>
            <a:pPr lvl="1"/>
            <a:r>
              <a:rPr lang="en-US" b="1" dirty="0"/>
              <a:t>Daniel Nickel</a:t>
            </a:r>
            <a:r>
              <a:rPr lang="en-US" dirty="0"/>
              <a:t>, KIT</a:t>
            </a:r>
          </a:p>
          <a:p>
            <a:pPr lvl="1"/>
            <a:r>
              <a:rPr lang="en-US" b="1" dirty="0"/>
              <a:t>Sandra </a:t>
            </a:r>
            <a:r>
              <a:rPr lang="en-US" b="1" dirty="0" err="1"/>
              <a:t>Varin</a:t>
            </a:r>
            <a:r>
              <a:rPr lang="en-US" dirty="0"/>
              <a:t>,  Cryogenics engineer, CEA</a:t>
            </a:r>
          </a:p>
          <a:p>
            <a:pPr lvl="1"/>
            <a:r>
              <a:rPr lang="en-US" b="1" dirty="0"/>
              <a:t>Jose Lorenzo</a:t>
            </a:r>
            <a:r>
              <a:rPr lang="en-US" dirty="0"/>
              <a:t>, EEG, Barcelona Supercomputing Center (BSC), supervised by Prof. </a:t>
            </a:r>
            <a:r>
              <a:rPr lang="en-US" b="1" dirty="0"/>
              <a:t>Mervi </a:t>
            </a:r>
            <a:r>
              <a:rPr lang="en-US" b="1" dirty="0" smtClean="0"/>
              <a:t>Mantsinen</a:t>
            </a:r>
          </a:p>
          <a:p>
            <a:pPr lvl="1"/>
            <a:r>
              <a:rPr lang="en-US" b="1" dirty="0" smtClean="0"/>
              <a:t>Tom</a:t>
            </a:r>
            <a:r>
              <a:rPr lang="cs-CZ" b="1" dirty="0" err="1" smtClean="0"/>
              <a:t>áš</a:t>
            </a:r>
            <a:r>
              <a:rPr lang="cs-CZ" b="1" dirty="0" smtClean="0"/>
              <a:t> </a:t>
            </a:r>
            <a:r>
              <a:rPr lang="cs-CZ" b="1" dirty="0" err="1" smtClean="0"/>
              <a:t>Kujovič</a:t>
            </a:r>
            <a:r>
              <a:rPr lang="cs-CZ" b="1" dirty="0" smtClean="0"/>
              <a:t> </a:t>
            </a:r>
            <a:r>
              <a:rPr lang="cs-CZ" dirty="0" smtClean="0"/>
              <a:t>and</a:t>
            </a:r>
            <a:r>
              <a:rPr lang="cs-CZ" b="1" dirty="0" smtClean="0"/>
              <a:t> Marek </a:t>
            </a:r>
            <a:r>
              <a:rPr lang="cs-CZ" b="1" dirty="0" err="1" smtClean="0"/>
              <a:t>Mošať</a:t>
            </a:r>
            <a:r>
              <a:rPr lang="cs-CZ" b="1" dirty="0" smtClean="0"/>
              <a:t> </a:t>
            </a:r>
            <a:r>
              <a:rPr lang="cs-CZ" dirty="0" err="1" smtClean="0"/>
              <a:t>from</a:t>
            </a:r>
            <a:r>
              <a:rPr lang="cs-CZ" dirty="0" smtClean="0"/>
              <a:t> </a:t>
            </a:r>
            <a:r>
              <a:rPr lang="cs-CZ" dirty="0" err="1" smtClean="0"/>
              <a:t>Slovak</a:t>
            </a:r>
            <a:r>
              <a:rPr lang="cs-CZ" dirty="0" smtClean="0"/>
              <a:t> </a:t>
            </a:r>
            <a:r>
              <a:rPr lang="cs-CZ" dirty="0" err="1" smtClean="0"/>
              <a:t>Academy</a:t>
            </a:r>
            <a:r>
              <a:rPr lang="cs-CZ" dirty="0" smtClean="0"/>
              <a:t> </a:t>
            </a:r>
            <a:r>
              <a:rPr lang="cs-CZ" dirty="0" err="1" smtClean="0"/>
              <a:t>of</a:t>
            </a:r>
            <a:r>
              <a:rPr lang="cs-CZ" dirty="0" smtClean="0"/>
              <a:t> </a:t>
            </a:r>
            <a:r>
              <a:rPr lang="cs-CZ" dirty="0" err="1" smtClean="0"/>
              <a:t>Sc</a:t>
            </a:r>
            <a:r>
              <a:rPr lang="cs-CZ" dirty="0" smtClean="0"/>
              <a: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3</a:t>
            </a:fld>
            <a:endParaRPr lang="en-GB" dirty="0"/>
          </a:p>
        </p:txBody>
      </p:sp>
    </p:spTree>
    <p:extLst>
      <p:ext uri="{BB962C8B-B14F-4D97-AF65-F5344CB8AC3E}">
        <p14:creationId xmlns:p14="http://schemas.microsoft.com/office/powerpoint/2010/main" val="151577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Progress Review 2019</a:t>
            </a:r>
          </a:p>
        </p:txBody>
      </p:sp>
      <p:sp>
        <p:nvSpPr>
          <p:cNvPr id="3" name="Content Placeholder 2"/>
          <p:cNvSpPr>
            <a:spLocks noGrp="1"/>
          </p:cNvSpPr>
          <p:nvPr>
            <p:ph idx="1"/>
          </p:nvPr>
        </p:nvSpPr>
        <p:spPr/>
        <p:txBody>
          <a:bodyPr>
            <a:normAutofit/>
          </a:bodyPr>
          <a:lstStyle/>
          <a:p>
            <a:r>
              <a:rPr lang="en-US" sz="2000" dirty="0" smtClean="0"/>
              <a:t>12-13</a:t>
            </a:r>
            <a:r>
              <a:rPr lang="en-US" sz="2000" baseline="30000" dirty="0" smtClean="0"/>
              <a:t>th</a:t>
            </a:r>
            <a:r>
              <a:rPr lang="en-US" sz="2000" dirty="0" smtClean="0"/>
              <a:t> of December 2019 in Garching</a:t>
            </a:r>
          </a:p>
          <a:p>
            <a:r>
              <a:rPr lang="en-US" sz="2000" b="1" dirty="0" smtClean="0"/>
              <a:t>Aim: </a:t>
            </a:r>
          </a:p>
          <a:p>
            <a:pPr lvl="1"/>
            <a:r>
              <a:rPr lang="en-US" dirty="0"/>
              <a:t>To </a:t>
            </a:r>
            <a:r>
              <a:rPr lang="en-US" dirty="0" smtClean="0"/>
              <a:t>provide </a:t>
            </a:r>
            <a:r>
              <a:rPr lang="en-US" dirty="0"/>
              <a:t>feedback on the work done within </a:t>
            </a:r>
            <a:r>
              <a:rPr lang="en-US" dirty="0" smtClean="0"/>
              <a:t>WPMAG</a:t>
            </a:r>
          </a:p>
          <a:p>
            <a:pPr lvl="1"/>
            <a:r>
              <a:rPr lang="en-US" dirty="0" smtClean="0"/>
              <a:t>to check if the corrective actions suggested by the panel of reviewers have been adequately implemented.</a:t>
            </a:r>
          </a:p>
          <a:p>
            <a:r>
              <a:rPr lang="en-US" sz="2000" b="1" dirty="0" smtClean="0"/>
              <a:t>Panel Recommendations:</a:t>
            </a:r>
          </a:p>
          <a:p>
            <a:pPr lvl="1"/>
            <a:r>
              <a:rPr lang="en-US" b="1" u="sng" dirty="0" smtClean="0">
                <a:hlinkClick r:id="rId2"/>
              </a:rPr>
              <a:t>WPMAG_DPR3 Panel Report (2MSF3Y v1.1)</a:t>
            </a:r>
            <a:endParaRPr lang="en-US" b="1" u="sng" dirty="0" smtClean="0"/>
          </a:p>
          <a:p>
            <a:r>
              <a:rPr lang="en-US" sz="2000" dirty="0" smtClean="0"/>
              <a:t>Panel recommendations need to be addressed in the Tasks Specifications of 2020. </a:t>
            </a:r>
            <a:endParaRPr lang="en-US" sz="2000"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4</a:t>
            </a:fld>
            <a:endParaRPr lang="en-GB" dirty="0"/>
          </a:p>
        </p:txBody>
      </p:sp>
    </p:spTree>
    <p:extLst>
      <p:ext uri="{BB962C8B-B14F-4D97-AF65-F5344CB8AC3E}">
        <p14:creationId xmlns:p14="http://schemas.microsoft.com/office/powerpoint/2010/main" val="20299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Gate Review </a:t>
            </a:r>
            <a:r>
              <a:rPr lang="en-US" dirty="0" smtClean="0"/>
              <a:t>2020 – G1</a:t>
            </a:r>
            <a:endParaRPr lang="en-US" dirty="0"/>
          </a:p>
        </p:txBody>
      </p:sp>
      <p:sp>
        <p:nvSpPr>
          <p:cNvPr id="3" name="Content Placeholder 2"/>
          <p:cNvSpPr>
            <a:spLocks noGrp="1"/>
          </p:cNvSpPr>
          <p:nvPr>
            <p:ph idx="1"/>
          </p:nvPr>
        </p:nvSpPr>
        <p:spPr>
          <a:xfrm>
            <a:off x="755576" y="699542"/>
            <a:ext cx="8352928" cy="4209386"/>
          </a:xfrm>
        </p:spPr>
        <p:txBody>
          <a:bodyPr>
            <a:noAutofit/>
          </a:bodyPr>
          <a:lstStyle/>
          <a:p>
            <a:r>
              <a:rPr lang="en-US" sz="2000" dirty="0"/>
              <a:t>Planned </a:t>
            </a:r>
            <a:r>
              <a:rPr lang="cs-CZ" sz="2000" dirty="0" err="1"/>
              <a:t>for</a:t>
            </a:r>
            <a:r>
              <a:rPr lang="en-US" sz="2000" dirty="0"/>
              <a:t> </a:t>
            </a:r>
            <a:r>
              <a:rPr lang="cs-CZ" sz="2000" dirty="0" err="1"/>
              <a:t>the</a:t>
            </a:r>
            <a:r>
              <a:rPr lang="cs-CZ" sz="2000" dirty="0"/>
              <a:t> </a:t>
            </a:r>
            <a:r>
              <a:rPr lang="cs-CZ" sz="2000" dirty="0" err="1"/>
              <a:t>Autumn</a:t>
            </a:r>
            <a:r>
              <a:rPr lang="en-US" sz="2000" dirty="0"/>
              <a:t> 2020</a:t>
            </a:r>
          </a:p>
          <a:p>
            <a:r>
              <a:rPr lang="en-US" sz="2000" dirty="0"/>
              <a:t>Prior to the Gate Review, there will be a “Design Review” (WPMAG: 18-19. </a:t>
            </a:r>
            <a:r>
              <a:rPr lang="en-US" sz="2000" dirty="0" smtClean="0"/>
              <a:t>Jun 2020). </a:t>
            </a:r>
            <a:endParaRPr lang="en-US" sz="2000" dirty="0"/>
          </a:p>
          <a:p>
            <a:r>
              <a:rPr lang="en-US" sz="2000" dirty="0" smtClean="0"/>
              <a:t>The same Panel of experts as for the previous DPR.</a:t>
            </a:r>
            <a:endParaRPr lang="en-US" sz="2000" dirty="0"/>
          </a:p>
          <a:p>
            <a:r>
              <a:rPr lang="en-US" sz="2000" dirty="0"/>
              <a:t>The whole DEMO will be reviewed, but each work package separately.</a:t>
            </a:r>
          </a:p>
          <a:p>
            <a:r>
              <a:rPr lang="en-US" sz="2000" dirty="0"/>
              <a:t>The </a:t>
            </a:r>
            <a:r>
              <a:rPr lang="en-US" sz="2000" dirty="0" smtClean="0"/>
              <a:t>Design Review </a:t>
            </a:r>
            <a:r>
              <a:rPr lang="en-US" sz="2000" dirty="0"/>
              <a:t>will be done by:</a:t>
            </a:r>
          </a:p>
          <a:p>
            <a:pPr marL="800100" lvl="1" indent="-342900">
              <a:buFont typeface="+mj-lt"/>
              <a:buAutoNum type="arabicPeriod"/>
            </a:pPr>
            <a:r>
              <a:rPr lang="en-US" dirty="0"/>
              <a:t>Review of the </a:t>
            </a:r>
            <a:r>
              <a:rPr lang="en-US" dirty="0" smtClean="0"/>
              <a:t>documents.</a:t>
            </a:r>
            <a:endParaRPr lang="en-US" dirty="0"/>
          </a:p>
          <a:p>
            <a:pPr marL="800100" lvl="1" indent="-342900">
              <a:buFont typeface="+mj-lt"/>
              <a:buAutoNum type="arabicPeriod"/>
            </a:pPr>
            <a:r>
              <a:rPr lang="en-US" dirty="0"/>
              <a:t>Panel of experts will provide a feedback: comments, questions, criticism, …</a:t>
            </a:r>
          </a:p>
          <a:p>
            <a:pPr marL="800100" lvl="1" indent="-342900">
              <a:buFont typeface="+mj-lt"/>
              <a:buAutoNum type="arabicPeriod"/>
            </a:pPr>
            <a:r>
              <a:rPr lang="en-US" dirty="0"/>
              <a:t>WPMAG will respond, </a:t>
            </a:r>
            <a:r>
              <a:rPr lang="en-US" dirty="0" smtClean="0"/>
              <a:t>i.e. probably </a:t>
            </a:r>
            <a:r>
              <a:rPr lang="en-US" dirty="0"/>
              <a:t>the PL will prepare a </a:t>
            </a:r>
            <a:r>
              <a:rPr lang="en-US" dirty="0" smtClean="0"/>
              <a:t>presentation to answer the comments of the Experts.</a:t>
            </a: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5</a:t>
            </a:fld>
            <a:endParaRPr lang="en-GB" dirty="0"/>
          </a:p>
        </p:txBody>
      </p:sp>
    </p:spTree>
    <p:extLst>
      <p:ext uri="{BB962C8B-B14F-4D97-AF65-F5344CB8AC3E}">
        <p14:creationId xmlns:p14="http://schemas.microsoft.com/office/powerpoint/2010/main" val="256530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Gate </a:t>
            </a:r>
            <a:r>
              <a:rPr lang="en-US" dirty="0"/>
              <a:t>Review 2020</a:t>
            </a:r>
          </a:p>
        </p:txBody>
      </p:sp>
      <p:sp>
        <p:nvSpPr>
          <p:cNvPr id="3" name="Content Placeholder 2"/>
          <p:cNvSpPr>
            <a:spLocks noGrp="1"/>
          </p:cNvSpPr>
          <p:nvPr>
            <p:ph idx="1"/>
          </p:nvPr>
        </p:nvSpPr>
        <p:spPr>
          <a:xfrm>
            <a:off x="827584" y="699542"/>
            <a:ext cx="8280920" cy="4104456"/>
          </a:xfrm>
        </p:spPr>
        <p:txBody>
          <a:bodyPr>
            <a:normAutofit/>
          </a:bodyPr>
          <a:lstStyle/>
          <a:p>
            <a:pPr marL="0" indent="0">
              <a:buNone/>
            </a:pPr>
            <a:r>
              <a:rPr lang="en-US" b="1" dirty="0" smtClean="0"/>
              <a:t>The </a:t>
            </a:r>
            <a:r>
              <a:rPr lang="en-US" b="1" dirty="0"/>
              <a:t>purpose of the </a:t>
            </a:r>
            <a:r>
              <a:rPr lang="en-US" b="1" dirty="0" smtClean="0"/>
              <a:t>G1</a:t>
            </a:r>
            <a:r>
              <a:rPr lang="en-US" dirty="0" smtClean="0"/>
              <a:t>:</a:t>
            </a:r>
            <a:endParaRPr lang="en-US" dirty="0"/>
          </a:p>
          <a:p>
            <a:pPr lvl="0"/>
            <a:r>
              <a:rPr lang="en-US" dirty="0"/>
              <a:t>To signal a transition from the pre-conceptual design phase to the conceptual </a:t>
            </a:r>
            <a:r>
              <a:rPr lang="en-US" dirty="0" smtClean="0"/>
              <a:t>des. phase, and to define some basis for the next 4 years.</a:t>
            </a:r>
            <a:endParaRPr lang="en-US" dirty="0"/>
          </a:p>
          <a:p>
            <a:pPr lvl="0"/>
            <a:r>
              <a:rPr lang="en-US" dirty="0"/>
              <a:t>To review the work that has been done within a given work package in the past  (Design Review Process</a:t>
            </a:r>
            <a:r>
              <a:rPr lang="en-US" dirty="0" smtClean="0"/>
              <a:t>).</a:t>
            </a:r>
            <a:endParaRPr lang="en-US" dirty="0"/>
          </a:p>
          <a:p>
            <a:pPr marL="0" indent="0">
              <a:buNone/>
            </a:pPr>
            <a:r>
              <a:rPr lang="en-US" dirty="0"/>
              <a:t> </a:t>
            </a:r>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6</a:t>
            </a:fld>
            <a:endParaRPr lang="en-GB" dirty="0"/>
          </a:p>
        </p:txBody>
      </p:sp>
    </p:spTree>
    <p:extLst>
      <p:ext uri="{BB962C8B-B14F-4D97-AF65-F5344CB8AC3E}">
        <p14:creationId xmlns:p14="http://schemas.microsoft.com/office/powerpoint/2010/main" val="110102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Dossiers Types of the G1</a:t>
            </a:r>
            <a:endParaRPr lang="en-US" dirty="0"/>
          </a:p>
        </p:txBody>
      </p:sp>
      <p:sp>
        <p:nvSpPr>
          <p:cNvPr id="3" name="Content Placeholder 2"/>
          <p:cNvSpPr>
            <a:spLocks noGrp="1"/>
          </p:cNvSpPr>
          <p:nvPr>
            <p:ph idx="1"/>
          </p:nvPr>
        </p:nvSpPr>
        <p:spPr>
          <a:xfrm>
            <a:off x="827584" y="699542"/>
            <a:ext cx="8280920" cy="4104456"/>
          </a:xfrm>
        </p:spPr>
        <p:txBody>
          <a:bodyPr>
            <a:normAutofit fontScale="77500" lnSpcReduction="20000"/>
          </a:bodyPr>
          <a:lstStyle/>
          <a:p>
            <a:pPr marL="0" indent="0">
              <a:lnSpc>
                <a:spcPct val="110000"/>
              </a:lnSpc>
              <a:spcBef>
                <a:spcPts val="600"/>
              </a:spcBef>
              <a:buNone/>
            </a:pPr>
            <a:r>
              <a:rPr lang="en-US" b="1" dirty="0"/>
              <a:t>The </a:t>
            </a:r>
            <a:r>
              <a:rPr lang="en-US" b="1" dirty="0" smtClean="0"/>
              <a:t>Documents are split into several categories:</a:t>
            </a:r>
            <a:endParaRPr lang="en-US" dirty="0"/>
          </a:p>
          <a:p>
            <a:pPr>
              <a:lnSpc>
                <a:spcPct val="110000"/>
              </a:lnSpc>
              <a:spcBef>
                <a:spcPts val="600"/>
              </a:spcBef>
            </a:pPr>
            <a:r>
              <a:rPr lang="en-US" b="1" dirty="0" smtClean="0"/>
              <a:t>Design </a:t>
            </a:r>
            <a:r>
              <a:rPr lang="en-US" b="1" dirty="0"/>
              <a:t>Definition</a:t>
            </a:r>
            <a:r>
              <a:rPr lang="en-US" dirty="0"/>
              <a:t> (e.g. design description and requirements).  This part can be very brief, and should define things that will remain valid until the next gate review (G2 scheduled to 2024).  The text of the design definition documents should typically be just a few pages, in some cases just one or two pages. </a:t>
            </a:r>
            <a:r>
              <a:rPr lang="en-US" dirty="0" smtClean="0"/>
              <a:t>The documents serve </a:t>
            </a:r>
            <a:r>
              <a:rPr lang="en-US" dirty="0"/>
              <a:t>as the input for the conceptual design phase</a:t>
            </a:r>
            <a:r>
              <a:rPr lang="en-US" dirty="0" smtClean="0"/>
              <a:t>.</a:t>
            </a:r>
          </a:p>
          <a:p>
            <a:pPr>
              <a:lnSpc>
                <a:spcPct val="110000"/>
              </a:lnSpc>
              <a:spcBef>
                <a:spcPts val="600"/>
              </a:spcBef>
            </a:pPr>
            <a:r>
              <a:rPr lang="en-US" b="1" dirty="0"/>
              <a:t>Design Justification</a:t>
            </a:r>
            <a:r>
              <a:rPr lang="en-US" dirty="0"/>
              <a:t> (e.g. documents proving compliance with requirements and analyses).  This part of the dossiers should support the Design Definition.  This part can contain much longer documents compared to the Design Definition.  Here we can show what was done in WPMAG in the past years.  </a:t>
            </a:r>
            <a:r>
              <a:rPr lang="en-US" dirty="0" smtClean="0"/>
              <a:t>Most </a:t>
            </a:r>
            <a:r>
              <a:rPr lang="en-US" dirty="0"/>
              <a:t>of these documents will be formed by the final reports of the 2019 tasks</a:t>
            </a:r>
            <a:r>
              <a:rPr lang="en-US" dirty="0" smtClean="0"/>
              <a:t>.</a:t>
            </a:r>
          </a:p>
          <a:p>
            <a:pPr>
              <a:lnSpc>
                <a:spcPct val="110000"/>
              </a:lnSpc>
              <a:spcBef>
                <a:spcPts val="600"/>
              </a:spcBef>
            </a:pPr>
            <a:r>
              <a:rPr lang="en-US" b="1" dirty="0" smtClean="0"/>
              <a:t>Project Management </a:t>
            </a:r>
            <a:r>
              <a:rPr lang="en-US" dirty="0" smtClean="0"/>
              <a:t>– PEP (V. Corato), Risk Register (L. </a:t>
            </a:r>
            <a:r>
              <a:rPr lang="en-US" dirty="0" err="1" smtClean="0"/>
              <a:t>Moricci</a:t>
            </a:r>
            <a:r>
              <a:rPr lang="en-US" dirty="0" smtClean="0"/>
              <a:t>)</a:t>
            </a:r>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7</a:t>
            </a:fld>
            <a:endParaRPr lang="en-GB" dirty="0"/>
          </a:p>
        </p:txBody>
      </p:sp>
    </p:spTree>
    <p:extLst>
      <p:ext uri="{BB962C8B-B14F-4D97-AF65-F5344CB8AC3E}">
        <p14:creationId xmlns:p14="http://schemas.microsoft.com/office/powerpoint/2010/main" val="288238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87474"/>
            <a:ext cx="7416824" cy="342900"/>
          </a:xfrm>
          <a:prstGeom prst="rect">
            <a:avLst/>
          </a:prstGeom>
        </p:spPr>
        <p:txBody>
          <a:bodyPr vert="horz" lIns="68580" tIns="34290" rIns="68580" bIns="34290" rtlCol="0" anchor="ctr">
            <a:noAutofit/>
          </a:bodyPr>
          <a:lstStyle>
            <a:lvl1pPr algn="l" defTabSz="914400" rtl="0" eaLnBrk="1" latinLnBrk="0" hangingPunct="1">
              <a:lnSpc>
                <a:spcPts val="32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US" sz="1800" dirty="0"/>
              <a:t>Deliverables for 2020 gate review (G1) </a:t>
            </a:r>
            <a:r>
              <a:rPr lang="en-US" sz="1800" dirty="0" smtClean="0"/>
              <a:t>– </a:t>
            </a:r>
            <a:r>
              <a:rPr lang="en-US" sz="1800" u="sng" dirty="0" smtClean="0"/>
              <a:t>Generic  (from C. Vorpahl)</a:t>
            </a:r>
            <a:endParaRPr lang="en-GB" sz="1800" u="sng" dirty="0"/>
          </a:p>
        </p:txBody>
      </p:sp>
      <p:sp>
        <p:nvSpPr>
          <p:cNvPr id="2" name="TextBox 1"/>
          <p:cNvSpPr txBox="1"/>
          <p:nvPr/>
        </p:nvSpPr>
        <p:spPr>
          <a:xfrm>
            <a:off x="1223628" y="627535"/>
            <a:ext cx="3510390" cy="4247317"/>
          </a:xfrm>
          <a:prstGeom prst="rect">
            <a:avLst/>
          </a:prstGeom>
          <a:noFill/>
          <a:ln w="28575">
            <a:solidFill>
              <a:schemeClr val="accent1"/>
            </a:solidFill>
          </a:ln>
        </p:spPr>
        <p:txBody>
          <a:bodyPr wrap="square" rtlCol="0">
            <a:spAutoFit/>
          </a:bodyPr>
          <a:lstStyle/>
          <a:p>
            <a:r>
              <a:rPr lang="en-US" sz="1350" b="1" dirty="0"/>
              <a:t>1. Design DEFINITION dossier: </a:t>
            </a:r>
          </a:p>
          <a:p>
            <a:endParaRPr lang="en-GB" sz="1200" b="1" dirty="0"/>
          </a:p>
          <a:p>
            <a:pPr lvl="1"/>
            <a:r>
              <a:rPr lang="en-US" sz="1200" b="1" dirty="0"/>
              <a:t>Architecture definition</a:t>
            </a:r>
          </a:p>
          <a:p>
            <a:pPr lvl="1"/>
            <a:r>
              <a:rPr lang="en-US" sz="825" dirty="0"/>
              <a:t> </a:t>
            </a:r>
            <a:endParaRPr lang="en-US" sz="1200" dirty="0"/>
          </a:p>
          <a:p>
            <a:pPr marL="557213" lvl="1" indent="-214313">
              <a:buFont typeface="Wingdings" panose="05000000000000000000" pitchFamily="2" charset="2"/>
              <a:buChar char="v"/>
            </a:pPr>
            <a:r>
              <a:rPr lang="en-US" sz="1200" dirty="0"/>
              <a:t>BOM, PBS, general arrangement drawing</a:t>
            </a:r>
          </a:p>
          <a:p>
            <a:pPr marL="557213" lvl="1" indent="-214313">
              <a:buFont typeface="Wingdings" panose="05000000000000000000" pitchFamily="2" charset="2"/>
              <a:buChar char="v"/>
            </a:pPr>
            <a:r>
              <a:rPr lang="en-US" sz="1200" dirty="0"/>
              <a:t>2D schematics </a:t>
            </a:r>
          </a:p>
          <a:p>
            <a:pPr marL="900113" lvl="2" indent="-214313">
              <a:buFontTx/>
              <a:buChar char="-"/>
            </a:pPr>
            <a:r>
              <a:rPr lang="en-US" sz="1200" dirty="0"/>
              <a:t>Block &amp; syst. analysis diagrams</a:t>
            </a:r>
          </a:p>
          <a:p>
            <a:pPr marL="900113" lvl="2" indent="-214313">
              <a:buFontTx/>
              <a:buChar char="-"/>
            </a:pPr>
            <a:r>
              <a:rPr lang="en-US" sz="1200" dirty="0"/>
              <a:t>PFD, P&amp;ID</a:t>
            </a:r>
          </a:p>
          <a:p>
            <a:pPr marL="557213" lvl="1" indent="-214313">
              <a:buFont typeface="Wingdings" panose="05000000000000000000" pitchFamily="2" charset="2"/>
              <a:buChar char="v"/>
            </a:pPr>
            <a:r>
              <a:rPr lang="en-US" sz="1200" dirty="0"/>
              <a:t>(Internal ) interfaces </a:t>
            </a:r>
            <a:r>
              <a:rPr lang="en-US" sz="1200" dirty="0"/>
              <a:t>definition </a:t>
            </a:r>
            <a:endParaRPr lang="en-GB" sz="1200" dirty="0"/>
          </a:p>
          <a:p>
            <a:pPr marL="600075" lvl="1" indent="-257175">
              <a:buAutoNum type="alphaLcPeriod"/>
            </a:pPr>
            <a:endParaRPr lang="en-US" sz="1200" b="1" dirty="0"/>
          </a:p>
          <a:p>
            <a:pPr lvl="1"/>
            <a:r>
              <a:rPr lang="en-US" sz="1200" b="1" dirty="0"/>
              <a:t>Sub-systems definition </a:t>
            </a:r>
          </a:p>
          <a:p>
            <a:pPr lvl="1"/>
            <a:r>
              <a:rPr lang="en-US" sz="825" dirty="0"/>
              <a:t>  </a:t>
            </a:r>
          </a:p>
          <a:p>
            <a:pPr marL="557213" lvl="1" indent="-214313">
              <a:buFont typeface="Wingdings" panose="05000000000000000000" pitchFamily="2" charset="2"/>
              <a:buChar char="v"/>
            </a:pPr>
            <a:r>
              <a:rPr lang="en-US" sz="1200" dirty="0"/>
              <a:t>Requirements/specification of sub-systems</a:t>
            </a:r>
          </a:p>
          <a:p>
            <a:pPr marL="557213" lvl="1" indent="-214313">
              <a:buFont typeface="Wingdings" panose="05000000000000000000" pitchFamily="2" charset="2"/>
              <a:buChar char="v"/>
            </a:pPr>
            <a:r>
              <a:rPr lang="en-US" sz="1200" dirty="0"/>
              <a:t>Drawings &amp; models</a:t>
            </a:r>
          </a:p>
          <a:p>
            <a:pPr lvl="1"/>
            <a:endParaRPr lang="en-GB" sz="1200" b="1" dirty="0"/>
          </a:p>
          <a:p>
            <a:r>
              <a:rPr lang="en-GB" sz="1200" b="1" dirty="0"/>
              <a:t>Contains </a:t>
            </a:r>
            <a:r>
              <a:rPr lang="en-GB" sz="1200" b="1" u="sng" dirty="0"/>
              <a:t>all</a:t>
            </a:r>
            <a:r>
              <a:rPr lang="en-GB" sz="1200" b="1" dirty="0"/>
              <a:t> and </a:t>
            </a:r>
            <a:r>
              <a:rPr lang="en-GB" sz="1200" b="1" u="sng" dirty="0"/>
              <a:t>only</a:t>
            </a:r>
            <a:r>
              <a:rPr lang="en-GB" sz="1200" b="1" dirty="0"/>
              <a:t> the input documents </a:t>
            </a:r>
            <a:r>
              <a:rPr lang="en-GB" sz="1200" dirty="0"/>
              <a:t>from </a:t>
            </a:r>
            <a:r>
              <a:rPr lang="en-GB" sz="1200" dirty="0"/>
              <a:t>WPMAG </a:t>
            </a:r>
            <a:r>
              <a:rPr lang="en-GB" sz="1200" dirty="0"/>
              <a:t>to be taken into account for the CDA </a:t>
            </a:r>
            <a:r>
              <a:rPr lang="en-GB" sz="1200" dirty="0"/>
              <a:t>(i.e. from 2021 on, these become requirements (!).</a:t>
            </a:r>
          </a:p>
          <a:p>
            <a:r>
              <a:rPr lang="en-GB" sz="1200" dirty="0"/>
              <a:t> </a:t>
            </a:r>
            <a:endParaRPr lang="en-US" sz="1200" dirty="0"/>
          </a:p>
          <a:p>
            <a:pPr marL="214313" indent="-214313">
              <a:buFont typeface="Arial" charset="0"/>
              <a:buChar char="•"/>
            </a:pPr>
            <a:r>
              <a:rPr lang="en-US" sz="1200" dirty="0"/>
              <a:t>Example: Includes space reservations (= </a:t>
            </a:r>
            <a:r>
              <a:rPr lang="en-US" sz="1200" dirty="0" err="1"/>
              <a:t>config</a:t>
            </a:r>
            <a:r>
              <a:rPr lang="en-US" sz="1200" dirty="0"/>
              <a:t>. models), but not detailed designs, which are contained in the Justification dossier. </a:t>
            </a:r>
          </a:p>
          <a:p>
            <a:pPr marL="214313" indent="-214313">
              <a:buFont typeface="Arial" charset="0"/>
              <a:buChar char="•"/>
            </a:pPr>
            <a:r>
              <a:rPr lang="en-US" sz="1200" dirty="0"/>
              <a:t>Reason: Changes </a:t>
            </a:r>
            <a:r>
              <a:rPr lang="en-US" sz="1200" dirty="0"/>
              <a:t>after 2020 require a </a:t>
            </a:r>
            <a:r>
              <a:rPr lang="en-US" sz="1200" dirty="0"/>
              <a:t>DCR (!)</a:t>
            </a:r>
          </a:p>
        </p:txBody>
      </p:sp>
      <p:sp>
        <p:nvSpPr>
          <p:cNvPr id="12" name="TextBox 11"/>
          <p:cNvSpPr txBox="1"/>
          <p:nvPr/>
        </p:nvSpPr>
        <p:spPr>
          <a:xfrm>
            <a:off x="4896036" y="627534"/>
            <a:ext cx="3024336" cy="3070071"/>
          </a:xfrm>
          <a:prstGeom prst="rect">
            <a:avLst/>
          </a:prstGeom>
          <a:noFill/>
          <a:ln w="28575">
            <a:solidFill>
              <a:srgbClr val="FFC000"/>
            </a:solidFill>
          </a:ln>
        </p:spPr>
        <p:txBody>
          <a:bodyPr wrap="square" rtlCol="0">
            <a:spAutoFit/>
          </a:bodyPr>
          <a:lstStyle/>
          <a:p>
            <a:r>
              <a:rPr lang="en-US" sz="1350" b="1" dirty="0"/>
              <a:t>2. Design JUSTIFICATION </a:t>
            </a:r>
            <a:r>
              <a:rPr lang="en-US" sz="1350" b="1" dirty="0"/>
              <a:t>dossier</a:t>
            </a:r>
          </a:p>
          <a:p>
            <a:pPr marL="557213" lvl="1" indent="-214313">
              <a:buFont typeface="Wingdings" pitchFamily="2" charset="2"/>
              <a:buChar char="Ø"/>
            </a:pPr>
            <a:endParaRPr lang="en-US" sz="1200" dirty="0"/>
          </a:p>
          <a:p>
            <a:pPr marL="557213" lvl="1" indent="-214313">
              <a:buFont typeface="Wingdings" panose="05000000000000000000" pitchFamily="2" charset="2"/>
              <a:buChar char="v"/>
            </a:pPr>
            <a:r>
              <a:rPr lang="en-US" sz="1200" dirty="0"/>
              <a:t>Requirements </a:t>
            </a:r>
            <a:r>
              <a:rPr lang="en-US" sz="1200" dirty="0"/>
              <a:t>compliance </a:t>
            </a:r>
            <a:r>
              <a:rPr lang="en-US" sz="1200" dirty="0"/>
              <a:t>&amp; </a:t>
            </a:r>
            <a:r>
              <a:rPr lang="en-US" sz="1200" dirty="0"/>
              <a:t>propagation </a:t>
            </a:r>
            <a:r>
              <a:rPr lang="en-US" sz="1200" dirty="0"/>
              <a:t>matrix</a:t>
            </a:r>
          </a:p>
          <a:p>
            <a:pPr marL="557213" lvl="1" indent="-214313">
              <a:buFont typeface="Wingdings" panose="05000000000000000000" pitchFamily="2" charset="2"/>
              <a:buChar char="v"/>
            </a:pPr>
            <a:r>
              <a:rPr lang="en-US" sz="1200" dirty="0"/>
              <a:t>Relevant analysis &amp; experimental  reports</a:t>
            </a:r>
          </a:p>
          <a:p>
            <a:pPr marL="557213" lvl="1" indent="-214313">
              <a:buFont typeface="Wingdings" panose="05000000000000000000" pitchFamily="2" charset="2"/>
              <a:buChar char="v"/>
            </a:pPr>
            <a:r>
              <a:rPr lang="en-US" sz="1200" dirty="0"/>
              <a:t>Previous design review reports</a:t>
            </a:r>
          </a:p>
          <a:p>
            <a:pPr marL="900113" lvl="2" indent="-214313">
              <a:buFontTx/>
              <a:buChar char="-"/>
            </a:pPr>
            <a:r>
              <a:rPr lang="en-US" sz="1200" dirty="0"/>
              <a:t>For justification of choices</a:t>
            </a:r>
          </a:p>
          <a:p>
            <a:pPr marL="557213" lvl="1" indent="-214313">
              <a:buFont typeface="Wingdings" panose="05000000000000000000" pitchFamily="2" charset="2"/>
              <a:buChar char="v"/>
            </a:pPr>
            <a:endParaRPr lang="en-US" sz="1200" dirty="0"/>
          </a:p>
          <a:p>
            <a:pPr marL="557213" lvl="1" indent="-214313">
              <a:buFont typeface="Wingdings" panose="05000000000000000000" pitchFamily="2" charset="2"/>
              <a:buChar char="v"/>
            </a:pPr>
            <a:r>
              <a:rPr lang="en-US" sz="1200" dirty="0"/>
              <a:t>Analysis database</a:t>
            </a:r>
          </a:p>
          <a:p>
            <a:pPr marL="900113" lvl="2" indent="-214313">
              <a:buFontTx/>
              <a:buChar char="-"/>
            </a:pPr>
            <a:r>
              <a:rPr lang="en-US" sz="1200" dirty="0"/>
              <a:t>Inputs &amp; models</a:t>
            </a:r>
          </a:p>
          <a:p>
            <a:pPr marL="900113" lvl="2" indent="-214313">
              <a:buFontTx/>
              <a:buChar char="-"/>
            </a:pPr>
            <a:r>
              <a:rPr lang="en-US" sz="1200" dirty="0"/>
              <a:t>Results</a:t>
            </a:r>
            <a:endParaRPr lang="en-US" sz="1200" dirty="0"/>
          </a:p>
          <a:p>
            <a:endParaRPr lang="en-GB" sz="1200" dirty="0">
              <a:solidFill>
                <a:prstClr val="black"/>
              </a:solidFill>
            </a:endParaRPr>
          </a:p>
          <a:p>
            <a:r>
              <a:rPr lang="en-GB" sz="1200" b="1" dirty="0">
                <a:solidFill>
                  <a:prstClr val="black"/>
                </a:solidFill>
              </a:rPr>
              <a:t>Contains </a:t>
            </a:r>
            <a:r>
              <a:rPr lang="en-GB" sz="1200" b="1" dirty="0">
                <a:solidFill>
                  <a:prstClr val="black"/>
                </a:solidFill>
              </a:rPr>
              <a:t>all documents to verify and validate the </a:t>
            </a:r>
            <a:r>
              <a:rPr lang="en-GB" sz="1200" b="1" dirty="0">
                <a:solidFill>
                  <a:prstClr val="black"/>
                </a:solidFill>
              </a:rPr>
              <a:t>Definition (cf. left)</a:t>
            </a:r>
            <a:r>
              <a:rPr lang="en-GB" sz="1200" dirty="0">
                <a:solidFill>
                  <a:prstClr val="black"/>
                </a:solidFill>
              </a:rPr>
              <a:t>. It is linked to </a:t>
            </a:r>
            <a:r>
              <a:rPr lang="en-GB" sz="1200" dirty="0">
                <a:solidFill>
                  <a:prstClr val="black"/>
                </a:solidFill>
              </a:rPr>
              <a:t>the Definition it justifies</a:t>
            </a:r>
            <a:r>
              <a:rPr lang="en-GB" sz="1200" dirty="0">
                <a:solidFill>
                  <a:prstClr val="black"/>
                </a:solidFill>
              </a:rPr>
              <a:t>.</a:t>
            </a:r>
          </a:p>
        </p:txBody>
      </p:sp>
      <p:sp>
        <p:nvSpPr>
          <p:cNvPr id="13" name="Rectangle 12"/>
          <p:cNvSpPr/>
          <p:nvPr/>
        </p:nvSpPr>
        <p:spPr>
          <a:xfrm>
            <a:off x="4788024" y="3725473"/>
            <a:ext cx="3294366" cy="1569660"/>
          </a:xfrm>
          <a:prstGeom prst="rect">
            <a:avLst/>
          </a:prstGeom>
        </p:spPr>
        <p:txBody>
          <a:bodyPr wrap="square">
            <a:spAutoFit/>
          </a:bodyPr>
          <a:lstStyle/>
          <a:p>
            <a:r>
              <a:rPr lang="en-US" sz="1200" b="1" dirty="0"/>
              <a:t>REMARKS: </a:t>
            </a:r>
          </a:p>
          <a:p>
            <a:pPr marL="214313" indent="-214313">
              <a:buFont typeface="Wingdings"/>
              <a:buChar char="Ø"/>
            </a:pPr>
            <a:r>
              <a:rPr lang="en-US" sz="1200" dirty="0"/>
              <a:t>This is a way of standardizing our work into categories enabling a systematic plant-level review</a:t>
            </a:r>
          </a:p>
          <a:p>
            <a:pPr marL="214313" indent="-214313">
              <a:buFont typeface="Wingdings"/>
              <a:buChar char="Ø"/>
            </a:pPr>
            <a:r>
              <a:rPr lang="en-US" sz="1200" dirty="0"/>
              <a:t>Most of the needed documents are produced anyway in WPMAG</a:t>
            </a:r>
          </a:p>
          <a:p>
            <a:pPr marL="214313" indent="-214313">
              <a:buFont typeface="Wingdings"/>
              <a:buChar char="Ø"/>
            </a:pPr>
            <a:endParaRPr lang="en-US" sz="1200" dirty="0"/>
          </a:p>
          <a:p>
            <a:pPr marL="214313" indent="-214313">
              <a:buFont typeface="Wingdings"/>
              <a:buChar char="Ø"/>
            </a:pPr>
            <a:endParaRPr lang="en-US" sz="1200" b="1" dirty="0"/>
          </a:p>
        </p:txBody>
      </p:sp>
    </p:spTree>
    <p:extLst>
      <p:ext uri="{BB962C8B-B14F-4D97-AF65-F5344CB8AC3E}">
        <p14:creationId xmlns:p14="http://schemas.microsoft.com/office/powerpoint/2010/main" val="192758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Documents to be Prepared</a:t>
            </a:r>
          </a:p>
        </p:txBody>
      </p:sp>
      <p:sp>
        <p:nvSpPr>
          <p:cNvPr id="3" name="Content Placeholder 2"/>
          <p:cNvSpPr>
            <a:spLocks noGrp="1"/>
          </p:cNvSpPr>
          <p:nvPr>
            <p:ph idx="1"/>
          </p:nvPr>
        </p:nvSpPr>
        <p:spPr/>
        <p:txBody>
          <a:bodyPr/>
          <a:lstStyle/>
          <a:p>
            <a:r>
              <a:rPr lang="en-US" dirty="0"/>
              <a:t>The requested structure of the documents was prepared </a:t>
            </a:r>
            <a:r>
              <a:rPr lang="en-US" dirty="0" smtClean="0"/>
              <a:t>in </a:t>
            </a:r>
            <a:r>
              <a:rPr lang="en-US" dirty="0"/>
              <a:t>agreement between DEMO managers (Christophe Baylard, Christian Vorpahl) and WPMAG PL (K. </a:t>
            </a:r>
            <a:r>
              <a:rPr lang="en-US" dirty="0" smtClean="0"/>
              <a:t>Sedlak, </a:t>
            </a:r>
            <a:r>
              <a:rPr lang="en-US" dirty="0"/>
              <a:t>V. Corato</a:t>
            </a:r>
            <a:r>
              <a:rPr lang="en-US" dirty="0" smtClean="0"/>
              <a:t>).</a:t>
            </a:r>
          </a:p>
          <a:p>
            <a:r>
              <a:rPr lang="en-US" dirty="0" smtClean="0"/>
              <a:t>Place holders created in IDM.</a:t>
            </a:r>
            <a:endParaRPr lang="en-US" dirty="0"/>
          </a:p>
          <a:p>
            <a:endParaRPr lang="en-US" dirty="0"/>
          </a:p>
        </p:txBody>
      </p:sp>
      <p:sp>
        <p:nvSpPr>
          <p:cNvPr id="4" name="Footer Placeholder 3"/>
          <p:cNvSpPr>
            <a:spLocks noGrp="1"/>
          </p:cNvSpPr>
          <p:nvPr>
            <p:ph type="ftr" sz="quarter" idx="11"/>
          </p:nvPr>
        </p:nvSpPr>
        <p:spPr/>
        <p:txBody>
          <a:bodyPr/>
          <a:lstStyle/>
          <a:p>
            <a:pPr algn="r"/>
            <a:r>
              <a:rPr lang="en-GB" smtClean="0"/>
              <a:t>Kamil Sedl</a:t>
            </a:r>
            <a:r>
              <a:rPr lang="cs-CZ" smtClean="0"/>
              <a:t>á</a:t>
            </a:r>
            <a:r>
              <a:rPr lang="en-GB" smtClean="0"/>
              <a:t>k | Final WPMAG Meeting | 11</a:t>
            </a:r>
            <a:r>
              <a:rPr lang="en-GB" baseline="30000" smtClean="0"/>
              <a:t>th</a:t>
            </a:r>
            <a:r>
              <a:rPr lang="en-GB" smtClean="0"/>
              <a:t> – 13</a:t>
            </a:r>
            <a:r>
              <a:rPr lang="en-GB" baseline="30000" smtClean="0"/>
              <a:t>th</a:t>
            </a:r>
            <a:r>
              <a:rPr lang="en-GB" smtClean="0"/>
              <a:t> February 2020 | Page </a:t>
            </a:r>
            <a:fld id="{6A6D9FA1-99C7-4910-8E32-B85D378B0060}" type="slidenum">
              <a:rPr lang="en-GB" smtClean="0"/>
              <a:pPr algn="r"/>
              <a:t>9</a:t>
            </a:fld>
            <a:endParaRPr lang="en-GB" dirty="0"/>
          </a:p>
        </p:txBody>
      </p:sp>
    </p:spTree>
    <p:extLst>
      <p:ext uri="{BB962C8B-B14F-4D97-AF65-F5344CB8AC3E}">
        <p14:creationId xmlns:p14="http://schemas.microsoft.com/office/powerpoint/2010/main" val="1709827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EUROfusion6x9_5_3_2019</Template>
  <TotalTime>0</TotalTime>
  <Words>2147</Words>
  <Application>Microsoft Office PowerPoint</Application>
  <PresentationFormat>On-screen Show (16:9)</PresentationFormat>
  <Paragraphs>361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Office Theme</vt:lpstr>
      <vt:lpstr> Update on WPMAG</vt:lpstr>
      <vt:lpstr>Outlook</vt:lpstr>
      <vt:lpstr>Personnel</vt:lpstr>
      <vt:lpstr>Design Progress Review 2019</vt:lpstr>
      <vt:lpstr>Gate Review 2020 – G1</vt:lpstr>
      <vt:lpstr>Purpose of the Gate Review 2020</vt:lpstr>
      <vt:lpstr>Dossiers Types of the G1</vt:lpstr>
      <vt:lpstr>PowerPoint Presentation</vt:lpstr>
      <vt:lpstr>List of Documents to be Prepared</vt:lpstr>
      <vt:lpstr>List of Documents to be Prepared</vt:lpstr>
      <vt:lpstr>Hall of Fame  (Authors Asked to Help) </vt:lpstr>
      <vt:lpstr>Examples of the Requested Documents</vt:lpstr>
      <vt:lpstr>Examples of the Requested Documents</vt:lpstr>
      <vt:lpstr>FP9 Progamme – Workplan 2021-2027</vt:lpstr>
      <vt:lpstr>EU-CN Collaboration</vt:lpstr>
      <vt:lpstr>Work Package #1 – HTS Quench Experiment</vt:lpstr>
      <vt:lpstr>Work Package #2 – TF WP</vt:lpstr>
      <vt:lpstr>Task Specifications 2020</vt:lpstr>
      <vt:lpstr>Task Specifications 2020</vt:lpstr>
      <vt:lpstr>Engineering Grants</vt:lpstr>
      <vt:lpstr>Engineering Grants</vt:lpstr>
      <vt:lpstr>Presentations and Publications</vt:lpstr>
      <vt:lpstr>Conclusions</vt:lpstr>
    </vt:vector>
  </TitlesOfParts>
  <Company>PSI - Paul Scherrer Institut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Sedlak Kamil</dc:creator>
  <cp:lastModifiedBy>Sedlak Kamil</cp:lastModifiedBy>
  <cp:revision>154</cp:revision>
  <cp:lastPrinted>2014-10-16T14:51:28Z</cp:lastPrinted>
  <dcterms:created xsi:type="dcterms:W3CDTF">2019-08-08T09:36:41Z</dcterms:created>
  <dcterms:modified xsi:type="dcterms:W3CDTF">2020-02-11T23:06:53Z</dcterms:modified>
</cp:coreProperties>
</file>