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8">
          <p15:clr>
            <a:srgbClr val="A4A3A4"/>
          </p15:clr>
        </p15:guide>
        <p15:guide id="2" pos="25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A69"/>
    <a:srgbClr val="004884"/>
    <a:srgbClr val="003A00"/>
    <a:srgbClr val="E4E4E4"/>
    <a:srgbClr val="2D79AA"/>
    <a:srgbClr val="003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 autoAdjust="0"/>
    <p:restoredTop sz="94713" autoAdjust="0"/>
  </p:normalViewPr>
  <p:slideViewPr>
    <p:cSldViewPr snapToGrid="0" snapToObjects="1" showGuides="1">
      <p:cViewPr varScale="1">
        <p:scale>
          <a:sx n="85" d="100"/>
          <a:sy n="85" d="100"/>
        </p:scale>
        <p:origin x="826" y="43"/>
      </p:cViewPr>
      <p:guideLst>
        <p:guide orient="horz" pos="4148"/>
        <p:guide pos="2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28BB-3E7D-1545-8629-739FE7FE78CD}" type="datetimeFigureOut">
              <a:rPr lang="it-IT" smtClean="0"/>
              <a:pPr/>
              <a:t>11/02/2020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625A-8487-0243-9438-3D7ABEA720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66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2F6F-5890-184D-BFAC-2DB3B24676C1}" type="datetimeFigureOut">
              <a:rPr lang="it-IT" smtClean="0"/>
              <a:pPr/>
              <a:t>11/02/2020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67DBE-D3BB-F74E-84C1-4CEDFE403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745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nizi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872" y="1270000"/>
            <a:ext cx="9165896" cy="4205663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 userDrawn="1"/>
        </p:nvSpPr>
        <p:spPr>
          <a:xfrm>
            <a:off x="0" y="6390820"/>
            <a:ext cx="9165896" cy="486583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 userDrawn="1"/>
        </p:nvSpPr>
        <p:spPr>
          <a:xfrm>
            <a:off x="872" y="5054747"/>
            <a:ext cx="9165896" cy="729223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0" y="1"/>
            <a:ext cx="9144000" cy="127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09575" y="2905781"/>
            <a:ext cx="8440819" cy="430887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800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Sottotitolo della presentazione – </a:t>
            </a:r>
            <a:r>
              <a:rPr lang="it-IT" dirty="0" err="1" smtClean="0"/>
              <a:t>Arial</a:t>
            </a:r>
            <a:r>
              <a:rPr lang="it-IT" dirty="0" smtClean="0"/>
              <a:t> 30pt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9656" y="5149831"/>
            <a:ext cx="8440818" cy="369332"/>
          </a:xfr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 smtClean="0"/>
              <a:t>Autore Dipartimento/Unità – </a:t>
            </a:r>
            <a:r>
              <a:rPr lang="it-IT" dirty="0" err="1" smtClean="0"/>
              <a:t>Arial</a:t>
            </a:r>
            <a:r>
              <a:rPr lang="it-IT" dirty="0" smtClean="0"/>
              <a:t> 18 </a:t>
            </a:r>
            <a:r>
              <a:rPr lang="it-IT" dirty="0" err="1" smtClean="0"/>
              <a:t>pt</a:t>
            </a:r>
            <a:endParaRPr lang="it-IT" dirty="0" smtClean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409575" y="1982187"/>
            <a:ext cx="8440819" cy="492443"/>
          </a:xfrm>
        </p:spPr>
        <p:txBody>
          <a:bodyPr lIns="0"/>
          <a:lstStyle>
            <a:lvl1pPr>
              <a:defRPr sz="3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Titolo della presentazione – </a:t>
            </a:r>
            <a:r>
              <a:rPr lang="it-IT" dirty="0" err="1" smtClean="0"/>
              <a:t>Arial</a:t>
            </a:r>
            <a:r>
              <a:rPr lang="it-IT" dirty="0" smtClean="0"/>
              <a:t> 30pt</a:t>
            </a:r>
            <a:endParaRPr lang="it-IT" dirty="0"/>
          </a:p>
        </p:txBody>
      </p:sp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959"/>
            <a:ext cx="9144000" cy="584861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409656" y="4214797"/>
            <a:ext cx="8440738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 smtClean="0"/>
              <a:t>Luogo e data – </a:t>
            </a:r>
            <a:r>
              <a:rPr lang="it-IT" dirty="0" err="1" smtClean="0"/>
              <a:t>Arial</a:t>
            </a:r>
            <a:r>
              <a:rPr lang="it-IT" dirty="0" smtClean="0"/>
              <a:t> 20pt </a:t>
            </a:r>
            <a:endParaRPr lang="it-IT" dirty="0"/>
          </a:p>
        </p:txBody>
      </p:sp>
      <p:pic>
        <p:nvPicPr>
          <p:cNvPr id="4" name="Picture 3" descr="LogoENEAcompletoE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8" y="276302"/>
            <a:ext cx="249936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7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13414" y="1071248"/>
            <a:ext cx="8228898" cy="1877437"/>
          </a:xfrm>
        </p:spPr>
        <p:txBody>
          <a:bodyPr/>
          <a:lstStyle/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sic </a:t>
            </a:r>
            <a:r>
              <a:rPr lang="it-IT" dirty="0" err="1" smtClean="0"/>
              <a:t>amet</a:t>
            </a:r>
            <a:endParaRPr lang="it-IT" dirty="0" smtClean="0"/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Titol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 smtClean="0"/>
              <a:t>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061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303802"/>
            <a:ext cx="82296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 – </a:t>
            </a:r>
            <a:r>
              <a:rPr lang="it-IT" dirty="0" err="1" smtClean="0"/>
              <a:t>Arial</a:t>
            </a:r>
            <a:r>
              <a:rPr lang="it-IT" dirty="0" smtClean="0"/>
              <a:t> 26pt 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26488" y="6283815"/>
            <a:ext cx="616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61653" y="6283815"/>
            <a:ext cx="648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WPMAG EU-CN, Final meeting </a:t>
            </a:r>
            <a:r>
              <a:rPr lang="en-US" dirty="0" smtClean="0"/>
              <a:t>– ENEA, February 11</a:t>
            </a:r>
            <a:r>
              <a:rPr lang="en-US" baseline="30000" dirty="0" smtClean="0"/>
              <a:t>th</a:t>
            </a:r>
            <a:r>
              <a:rPr lang="en-US" dirty="0" smtClean="0"/>
              <a:t>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6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303802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it-IT" dirty="0" smtClean="0"/>
              <a:t>Testo</a:t>
            </a:r>
            <a:endParaRPr lang="it-IT" dirty="0"/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2495552"/>
            <a:ext cx="8185150" cy="3255433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it-IT" dirty="0" smtClean="0"/>
              <a:t>Cliccare sull’icona per inserire la tabella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26488" y="6223993"/>
            <a:ext cx="616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61653" y="6223993"/>
            <a:ext cx="648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874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1"/>
            <a:ext cx="9144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246084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3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Titolo box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9" y="1535113"/>
            <a:ext cx="4041775" cy="639763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Titolo box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026488" y="6223993"/>
            <a:ext cx="616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461653" y="6223993"/>
            <a:ext cx="648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365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olo a sinistra test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457204" y="273051"/>
            <a:ext cx="3008313" cy="5853112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4" y="1127325"/>
            <a:ext cx="3008313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3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4" y="1435103"/>
            <a:ext cx="3008313" cy="338554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26488" y="6223993"/>
            <a:ext cx="616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61653" y="6223993"/>
            <a:ext cx="648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856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7"/>
          <p:cNvSpPr/>
          <p:nvPr userDrawn="1"/>
        </p:nvSpPr>
        <p:spPr>
          <a:xfrm>
            <a:off x="0" y="2"/>
            <a:ext cx="9144000" cy="6223991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3465515" cy="6223991"/>
          </a:xfrm>
          <a:ln w="12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Cliccare sull’icona per inserire l’immagine (non utilizzare copia/incolla)</a:t>
            </a:r>
            <a:br>
              <a:rPr lang="it-IT" dirty="0" smtClean="0"/>
            </a:br>
            <a:r>
              <a:rPr lang="it-IT" dirty="0" smtClean="0"/>
              <a:t>Dimensioni immagine: </a:t>
            </a:r>
            <a:br>
              <a:rPr lang="it-IT" dirty="0" smtClean="0"/>
            </a:br>
            <a:r>
              <a:rPr lang="it-IT" dirty="0" smtClean="0"/>
              <a:t>Risoluzione a 160dpi</a:t>
            </a:r>
            <a:br>
              <a:rPr lang="it-IT" dirty="0" smtClean="0"/>
            </a:br>
            <a:r>
              <a:rPr lang="it-IT" dirty="0" smtClean="0"/>
              <a:t>8,57 cm (540px) per 14,29cm (900px)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1072976"/>
            <a:ext cx="5111750" cy="187743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1" name="Titolo 10"/>
          <p:cNvSpPr>
            <a:spLocks noGrp="1"/>
          </p:cNvSpPr>
          <p:nvPr>
            <p:ph type="title" hasCustomPrompt="1"/>
          </p:nvPr>
        </p:nvSpPr>
        <p:spPr>
          <a:xfrm>
            <a:off x="3575050" y="281904"/>
            <a:ext cx="5067964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Titolo della slide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26488" y="6223993"/>
            <a:ext cx="616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61653" y="6223993"/>
            <a:ext cx="648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579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2"/>
            <a:ext cx="9144000" cy="6223991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042815" y="4920514"/>
            <a:ext cx="7072564" cy="448188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1042815" y="612775"/>
            <a:ext cx="7072564" cy="4208732"/>
          </a:xfrm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Cliccare sull’icona per inserire l’immagine (non utilizzare copia/incolla)</a:t>
            </a:r>
            <a:br>
              <a:rPr lang="it-IT" dirty="0" smtClean="0"/>
            </a:br>
            <a:r>
              <a:rPr lang="it-IT" dirty="0" smtClean="0"/>
              <a:t>Dimensioni immagine: </a:t>
            </a:r>
            <a:br>
              <a:rPr lang="it-IT" dirty="0" smtClean="0"/>
            </a:br>
            <a:r>
              <a:rPr lang="it-IT" dirty="0" smtClean="0"/>
              <a:t>Risoluzione a 160dpi</a:t>
            </a:r>
            <a:br>
              <a:rPr lang="it-IT" dirty="0" smtClean="0"/>
            </a:br>
            <a:r>
              <a:rPr lang="it-IT" dirty="0" smtClean="0"/>
              <a:t>25,4 cm (1600px) per 14,29cm (900px)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42815" y="5490643"/>
            <a:ext cx="7072564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26488" y="6223993"/>
            <a:ext cx="616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61653" y="6223993"/>
            <a:ext cx="648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45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testo sfondo 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9144000" cy="602946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it-IT" dirty="0" smtClean="0"/>
              <a:t>Immagine a tutto schermo con box per testo bianco su sfondo scuro</a:t>
            </a:r>
            <a:br>
              <a:rPr lang="it-IT" dirty="0" smtClean="0"/>
            </a:br>
            <a:r>
              <a:rPr lang="it-IT" dirty="0" smtClean="0"/>
              <a:t>Cliccare sull’icona per inserire l’immagine (non utilizzare copia/incolla)</a:t>
            </a:r>
            <a:br>
              <a:rPr lang="it-IT" dirty="0" smtClean="0"/>
            </a:br>
            <a:r>
              <a:rPr lang="it-IT" dirty="0" smtClean="0"/>
              <a:t>Dimensioni immagine: </a:t>
            </a:r>
            <a:br>
              <a:rPr lang="it-IT" dirty="0" smtClean="0"/>
            </a:br>
            <a:r>
              <a:rPr lang="it-IT" dirty="0" smtClean="0"/>
              <a:t>Risoluzione a 160dpi</a:t>
            </a:r>
            <a:br>
              <a:rPr lang="it-IT" dirty="0" smtClean="0"/>
            </a:br>
            <a:r>
              <a:rPr lang="it-IT" dirty="0" smtClean="0"/>
              <a:t>25,4 cm (1600px) per 14,29cm (900px)</a:t>
            </a:r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396875" y="4360058"/>
            <a:ext cx="8289925" cy="804863"/>
          </a:xfrm>
          <a:solidFill>
            <a:srgbClr val="003A69">
              <a:alpha val="86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Testo descrittivo su sfondo scuro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26488" y="6223993"/>
            <a:ext cx="616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61653" y="6223993"/>
            <a:ext cx="648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530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 userDrawn="1"/>
        </p:nvSpPr>
        <p:spPr>
          <a:xfrm>
            <a:off x="2571230" y="755564"/>
            <a:ext cx="4320000" cy="4320000"/>
          </a:xfrm>
          <a:prstGeom prst="ellipse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0" y="3295534"/>
            <a:ext cx="9144000" cy="803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28" y="2515098"/>
            <a:ext cx="3700296" cy="769441"/>
          </a:xfrm>
          <a:ln>
            <a:noFill/>
          </a:ln>
        </p:spPr>
        <p:txBody>
          <a:bodyPr anchor="b" anchorCtr="1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 smtClean="0"/>
              <a:t>Autore e </a:t>
            </a:r>
          </a:p>
          <a:p>
            <a:pPr lvl="0"/>
            <a:r>
              <a:rPr lang="it-IT" smtClean="0"/>
              <a:t>contatti</a:t>
            </a:r>
            <a:endParaRPr lang="it-IT" dirty="0"/>
          </a:p>
        </p:txBody>
      </p:sp>
      <p:pic>
        <p:nvPicPr>
          <p:cNvPr id="3" name="Immagine 2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901"/>
            <a:ext cx="9144000" cy="654625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61653" y="6223993"/>
            <a:ext cx="648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10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13414" y="446138"/>
            <a:ext cx="8229600" cy="400110"/>
          </a:xfrm>
          <a:prstGeom prst="rect">
            <a:avLst/>
          </a:prstGeom>
        </p:spPr>
        <p:txBody>
          <a:bodyPr vert="horz" lIns="91440" tIns="0" rIns="91440" bIns="0" rtlCol="0" anchor="ctr" anchorCtr="0">
            <a:spAutoFit/>
          </a:bodyPr>
          <a:lstStyle/>
          <a:p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13414" y="1058818"/>
            <a:ext cx="8229600" cy="187743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26488" y="6223993"/>
            <a:ext cx="616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4" name="Immagine 3" descr="LogoENE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9" y="6325380"/>
            <a:ext cx="936564" cy="251279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61653" y="6223993"/>
            <a:ext cx="648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3" r:id="rId4"/>
    <p:sldLayoutId id="2147483656" r:id="rId5"/>
    <p:sldLayoutId id="2147483660" r:id="rId6"/>
    <p:sldLayoutId id="2147483657" r:id="rId7"/>
    <p:sldLayoutId id="2147483658" r:id="rId8"/>
    <p:sldLayoutId id="2147483661" r:id="rId9"/>
    <p:sldLayoutId id="2147483663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409656" y="5096039"/>
            <a:ext cx="8440818" cy="646331"/>
          </a:xfrm>
        </p:spPr>
        <p:txBody>
          <a:bodyPr/>
          <a:lstStyle/>
          <a:p>
            <a:pPr algn="ctr"/>
            <a:r>
              <a:rPr lang="en-US" dirty="0" smtClean="0"/>
              <a:t>Andrea Augieri</a:t>
            </a:r>
          </a:p>
          <a:p>
            <a:pPr algn="ctr"/>
            <a:r>
              <a:rPr lang="en-US" b="0" dirty="0" smtClean="0"/>
              <a:t>ENEA, Frascati Research Centre - Superconductivity Laboratory</a:t>
            </a:r>
            <a:endParaRPr lang="en-US" b="0" dirty="0"/>
          </a:p>
        </p:txBody>
      </p:sp>
      <p:sp>
        <p:nvSpPr>
          <p:cNvPr id="11" name="Titolo 3"/>
          <p:cNvSpPr>
            <a:spLocks noGrp="1"/>
          </p:cNvSpPr>
          <p:nvPr>
            <p:ph type="title"/>
          </p:nvPr>
        </p:nvSpPr>
        <p:spPr>
          <a:xfrm>
            <a:off x="3300439" y="183547"/>
            <a:ext cx="5223005" cy="984885"/>
          </a:xfrm>
        </p:spPr>
        <p:txBody>
          <a:bodyPr/>
          <a:lstStyle/>
          <a:p>
            <a:pPr lvl="0" algn="ctr" defTabSz="914400">
              <a:defRPr/>
            </a:pP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 EU-CN collaboration 2019-2020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848648" y="3199817"/>
            <a:ext cx="5661880" cy="400110"/>
          </a:xfrm>
        </p:spPr>
        <p:txBody>
          <a:bodyPr/>
          <a:lstStyle/>
          <a:p>
            <a:r>
              <a:rPr lang="en-GB" dirty="0" smtClean="0"/>
              <a:t>Final meeting </a:t>
            </a:r>
            <a:r>
              <a:rPr lang="en-US" dirty="0" smtClean="0"/>
              <a:t>– ENEA, February 11</a:t>
            </a:r>
            <a:r>
              <a:rPr lang="en-US" baseline="30000" dirty="0" smtClean="0"/>
              <a:t>th</a:t>
            </a:r>
            <a:r>
              <a:rPr lang="en-US" dirty="0" smtClean="0"/>
              <a:t> 2020</a:t>
            </a:r>
            <a:endParaRPr lang="en-US" dirty="0"/>
          </a:p>
        </p:txBody>
      </p:sp>
      <p:sp>
        <p:nvSpPr>
          <p:cNvPr id="13" name="Sottotitolo 8"/>
          <p:cNvSpPr>
            <a:spLocks noGrp="1"/>
          </p:cNvSpPr>
          <p:nvPr>
            <p:ph type="subTitle" idx="1"/>
          </p:nvPr>
        </p:nvSpPr>
        <p:spPr>
          <a:xfrm>
            <a:off x="444767" y="2425161"/>
            <a:ext cx="8254466" cy="430887"/>
          </a:xfrm>
        </p:spPr>
        <p:txBody>
          <a:bodyPr/>
          <a:lstStyle/>
          <a:p>
            <a:pPr algn="ctr"/>
            <a:r>
              <a:rPr lang="en-US" b="1" dirty="0" smtClean="0"/>
              <a:t>ENEA HTS Cable-in-Conduit Conductor Sample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8233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700391" y="1214343"/>
            <a:ext cx="3052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3A69"/>
                </a:solidFill>
              </a:rPr>
              <a:t>Wrapping + jacketing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354857" y="1787928"/>
            <a:ext cx="3579779" cy="2013626"/>
            <a:chOff x="745385" y="1787928"/>
            <a:chExt cx="3579779" cy="2013626"/>
          </a:xfrm>
        </p:grpSpPr>
        <p:pic>
          <p:nvPicPr>
            <p:cNvPr id="5" name="Immagine 4" descr="20191217_11472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385" y="1787928"/>
              <a:ext cx="3579779" cy="2013626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1123510" y="2266956"/>
              <a:ext cx="825867" cy="276999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Al </a:t>
              </a:r>
              <a:r>
                <a:rPr lang="it-IT" b="1" dirty="0" err="1" smtClean="0">
                  <a:solidFill>
                    <a:schemeClr val="bg1"/>
                  </a:solidFill>
                </a:rPr>
                <a:t>foil</a:t>
              </a:r>
              <a:endParaRPr lang="en-GB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magine 5" descr="20191217_1152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20" y="3498917"/>
            <a:ext cx="3647872" cy="205192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157291" y="1893205"/>
            <a:ext cx="2069797" cy="1384995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3A69"/>
                </a:solidFill>
              </a:rPr>
              <a:t>1.5 mm </a:t>
            </a:r>
            <a:r>
              <a:rPr lang="it-IT" b="1" dirty="0" smtClean="0"/>
              <a:t>Al </a:t>
            </a:r>
            <a:r>
              <a:rPr lang="it-IT" b="1" dirty="0" err="1" smtClean="0"/>
              <a:t>jacket</a:t>
            </a:r>
            <a:endParaRPr lang="it-IT" b="1" dirty="0" smtClean="0"/>
          </a:p>
          <a:p>
            <a:pPr algn="ctr"/>
            <a:r>
              <a:rPr lang="it-IT" b="1" dirty="0" smtClean="0">
                <a:solidFill>
                  <a:srgbClr val="003A69"/>
                </a:solidFill>
              </a:rPr>
              <a:t>(</a:t>
            </a:r>
            <a:r>
              <a:rPr lang="it-IT" b="1" dirty="0" err="1" smtClean="0">
                <a:solidFill>
                  <a:srgbClr val="003A69"/>
                </a:solidFill>
              </a:rPr>
              <a:t>drawing</a:t>
            </a:r>
            <a:r>
              <a:rPr lang="it-IT" b="1" dirty="0" smtClean="0">
                <a:solidFill>
                  <a:srgbClr val="003A69"/>
                </a:solidFill>
              </a:rPr>
              <a:t>)</a:t>
            </a:r>
          </a:p>
          <a:p>
            <a:pPr algn="ctr"/>
            <a:endParaRPr lang="it-IT" b="1" dirty="0" smtClean="0">
              <a:solidFill>
                <a:srgbClr val="003A69"/>
              </a:solidFill>
            </a:endParaRPr>
          </a:p>
          <a:p>
            <a:pPr algn="ctr"/>
            <a:r>
              <a:rPr lang="it-IT" b="1" dirty="0" smtClean="0">
                <a:solidFill>
                  <a:srgbClr val="003A69"/>
                </a:solidFill>
              </a:rPr>
              <a:t>1.0 mm </a:t>
            </a:r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SS </a:t>
            </a:r>
            <a:r>
              <a:rPr lang="it-IT" b="1" dirty="0" err="1" smtClean="0">
                <a:solidFill>
                  <a:schemeClr val="bg1">
                    <a:lumMod val="50000"/>
                  </a:schemeClr>
                </a:solidFill>
              </a:rPr>
              <a:t>jacket</a:t>
            </a:r>
            <a:endParaRPr lang="it-IT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it-IT" b="1" dirty="0" smtClean="0">
                <a:solidFill>
                  <a:srgbClr val="003A69"/>
                </a:solidFill>
              </a:rPr>
              <a:t>(no </a:t>
            </a:r>
            <a:r>
              <a:rPr lang="it-IT" b="1" dirty="0" err="1" smtClean="0">
                <a:solidFill>
                  <a:srgbClr val="003A69"/>
                </a:solidFill>
              </a:rPr>
              <a:t>crimping</a:t>
            </a:r>
            <a:r>
              <a:rPr lang="it-IT" b="1" dirty="0" smtClean="0">
                <a:solidFill>
                  <a:srgbClr val="003A69"/>
                </a:solidFill>
              </a:rPr>
              <a:t>)</a:t>
            </a:r>
            <a:endParaRPr lang="en-GB" b="1" dirty="0" smtClean="0">
              <a:solidFill>
                <a:srgbClr val="003A69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005513" y="1436882"/>
            <a:ext cx="2886945" cy="4581729"/>
            <a:chOff x="6005513" y="1436882"/>
            <a:chExt cx="2886945" cy="4581729"/>
          </a:xfrm>
        </p:grpSpPr>
        <p:pic>
          <p:nvPicPr>
            <p:cNvPr id="8" name="Immagine 7" descr="IMG-20200203-WA001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5235" y="1436882"/>
              <a:ext cx="2577223" cy="4581729"/>
            </a:xfrm>
            <a:prstGeom prst="rect">
              <a:avLst/>
            </a:prstGeom>
          </p:spPr>
        </p:pic>
        <p:cxnSp>
          <p:nvCxnSpPr>
            <p:cNvPr id="13" name="Connettore 2 12"/>
            <p:cNvCxnSpPr/>
            <p:nvPr/>
          </p:nvCxnSpPr>
          <p:spPr>
            <a:xfrm>
              <a:off x="6005513" y="2366963"/>
              <a:ext cx="1066800" cy="5810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pic>
        <p:nvPicPr>
          <p:cNvPr id="6" name="Immagine 5" descr="IMG-20200203-WA0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76" y="1719363"/>
            <a:ext cx="5064868" cy="284898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32987" y="1143090"/>
            <a:ext cx="2539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3A69"/>
                </a:solidFill>
              </a:rPr>
              <a:t>Stack staggering</a:t>
            </a:r>
          </a:p>
        </p:txBody>
      </p:sp>
      <p:pic>
        <p:nvPicPr>
          <p:cNvPr id="5" name="Immagine 4" descr="20191028_1431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355" y="3498259"/>
            <a:ext cx="4718996" cy="265443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702093" y="2562810"/>
            <a:ext cx="3275256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 err="1" smtClean="0">
                <a:solidFill>
                  <a:srgbClr val="003A69"/>
                </a:solidFill>
              </a:rPr>
              <a:t>Stack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staggered</a:t>
            </a:r>
            <a:r>
              <a:rPr lang="it-IT" dirty="0" smtClean="0">
                <a:solidFill>
                  <a:srgbClr val="003A69"/>
                </a:solidFill>
              </a:rPr>
              <a:t> in 1 cm </a:t>
            </a:r>
            <a:r>
              <a:rPr lang="it-IT" dirty="0" err="1" smtClean="0">
                <a:solidFill>
                  <a:srgbClr val="003A69"/>
                </a:solidFill>
              </a:rPr>
              <a:t>steps</a:t>
            </a:r>
            <a:endParaRPr lang="en-GB" dirty="0" smtClean="0">
              <a:solidFill>
                <a:srgbClr val="003A69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611637" y="1673467"/>
            <a:ext cx="3456169" cy="61555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003A69"/>
                </a:solidFill>
              </a:rPr>
              <a:t>Al and SS </a:t>
            </a:r>
            <a:r>
              <a:rPr lang="it-IT" sz="2000" dirty="0" err="1" smtClean="0">
                <a:solidFill>
                  <a:srgbClr val="003A69"/>
                </a:solidFill>
              </a:rPr>
              <a:t>jacket</a:t>
            </a:r>
            <a:r>
              <a:rPr lang="it-IT" sz="2000" dirty="0" smtClean="0">
                <a:solidFill>
                  <a:srgbClr val="003A69"/>
                </a:solidFill>
              </a:rPr>
              <a:t> </a:t>
            </a:r>
            <a:r>
              <a:rPr lang="it-IT" sz="2000" dirty="0" err="1" smtClean="0">
                <a:solidFill>
                  <a:srgbClr val="003A69"/>
                </a:solidFill>
              </a:rPr>
              <a:t>removed</a:t>
            </a:r>
            <a:r>
              <a:rPr lang="it-IT" sz="2000" dirty="0" smtClean="0">
                <a:solidFill>
                  <a:srgbClr val="003A69"/>
                </a:solidFill>
              </a:rPr>
              <a:t> from the </a:t>
            </a:r>
            <a:r>
              <a:rPr lang="it-IT" sz="2000" dirty="0" err="1" smtClean="0">
                <a:solidFill>
                  <a:srgbClr val="003A69"/>
                </a:solidFill>
              </a:rPr>
              <a:t>termination</a:t>
            </a:r>
            <a:r>
              <a:rPr lang="it-IT" sz="2000" dirty="0" smtClean="0">
                <a:solidFill>
                  <a:srgbClr val="003A69"/>
                </a:solidFill>
              </a:rPr>
              <a:t> </a:t>
            </a:r>
            <a:r>
              <a:rPr lang="it-IT" sz="2000" dirty="0" err="1" smtClean="0">
                <a:solidFill>
                  <a:srgbClr val="003A69"/>
                </a:solidFill>
              </a:rPr>
              <a:t>region</a:t>
            </a:r>
            <a:endParaRPr lang="en-GB" sz="2000" dirty="0" smtClean="0">
              <a:solidFill>
                <a:srgbClr val="003A69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88186" y="4968249"/>
            <a:ext cx="3456169" cy="61555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003A69"/>
                </a:solidFill>
              </a:rPr>
              <a:t>Cu filler </a:t>
            </a:r>
            <a:r>
              <a:rPr lang="it-IT" sz="2000" dirty="0" err="1" smtClean="0">
                <a:solidFill>
                  <a:srgbClr val="003A69"/>
                </a:solidFill>
              </a:rPr>
              <a:t>pre-shaped</a:t>
            </a:r>
            <a:r>
              <a:rPr lang="it-IT" sz="2000" dirty="0" smtClean="0">
                <a:solidFill>
                  <a:srgbClr val="003A69"/>
                </a:solidFill>
              </a:rPr>
              <a:t> in the core </a:t>
            </a:r>
            <a:r>
              <a:rPr lang="it-IT" sz="2000" dirty="0" err="1" smtClean="0">
                <a:solidFill>
                  <a:srgbClr val="003A69"/>
                </a:solidFill>
              </a:rPr>
              <a:t>slots</a:t>
            </a:r>
            <a:endParaRPr lang="en-GB" sz="2000" dirty="0" smtClean="0">
              <a:solidFill>
                <a:srgbClr val="003A69"/>
              </a:solidFill>
            </a:endParaRPr>
          </a:p>
        </p:txBody>
      </p:sp>
      <p:sp>
        <p:nvSpPr>
          <p:cNvPr id="1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pic>
        <p:nvPicPr>
          <p:cNvPr id="5" name="Immagine 4" descr="IMG-20200203-WA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7386" y="2110193"/>
            <a:ext cx="2128534" cy="3784060"/>
          </a:xfrm>
          <a:prstGeom prst="rect">
            <a:avLst/>
          </a:prstGeom>
        </p:spPr>
      </p:pic>
      <p:pic>
        <p:nvPicPr>
          <p:cNvPr id="6" name="Immagine 5" descr="20200124_1414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225" y="1995793"/>
            <a:ext cx="5618263" cy="3160273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97386" y="1349614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3A69"/>
                </a:solidFill>
              </a:rPr>
              <a:t>Cu filler insertion and soldering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203499" y="5268781"/>
            <a:ext cx="5415713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3A69"/>
                </a:solidFill>
              </a:rPr>
              <a:t>Termination region after soldering e polishing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pic>
        <p:nvPicPr>
          <p:cNvPr id="7" name="Immagine 6" descr="20200127_1024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427" y="3414308"/>
            <a:ext cx="4234775" cy="238206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2485" y="2482783"/>
            <a:ext cx="3997254" cy="224845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055170" y="2767080"/>
            <a:ext cx="527709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2000" b="1" dirty="0" smtClean="0">
                <a:solidFill>
                  <a:schemeClr val="accent6">
                    <a:lumMod val="75000"/>
                  </a:schemeClr>
                </a:solidFill>
              </a:rPr>
              <a:t>Cu</a:t>
            </a:r>
            <a:endParaRPr lang="en-GB" sz="20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357582" y="5102087"/>
            <a:ext cx="527709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2000" b="1" dirty="0" smtClean="0"/>
              <a:t>SS</a:t>
            </a:r>
            <a:endParaRPr lang="en-GB" sz="2000" b="1" dirty="0" smtClean="0"/>
          </a:p>
        </p:txBody>
      </p:sp>
      <p:sp>
        <p:nvSpPr>
          <p:cNvPr id="11" name="Rettangolo 10"/>
          <p:cNvSpPr/>
          <p:nvPr/>
        </p:nvSpPr>
        <p:spPr>
          <a:xfrm>
            <a:off x="3560826" y="1362419"/>
            <a:ext cx="4825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3A69"/>
                </a:solidFill>
              </a:rPr>
              <a:t>Termination soldering and crimping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2987848" y="5102085"/>
            <a:ext cx="1570721" cy="938007"/>
            <a:chOff x="2987848" y="5102085"/>
            <a:chExt cx="1570721" cy="938007"/>
          </a:xfrm>
        </p:grpSpPr>
        <p:cxnSp>
          <p:nvCxnSpPr>
            <p:cNvPr id="13" name="Connettore 2 12"/>
            <p:cNvCxnSpPr/>
            <p:nvPr/>
          </p:nvCxnSpPr>
          <p:spPr>
            <a:xfrm flipH="1">
              <a:off x="3560826" y="5102085"/>
              <a:ext cx="997743" cy="5475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2987848" y="5732315"/>
              <a:ext cx="784189" cy="307777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2000" dirty="0" err="1" smtClean="0">
                  <a:solidFill>
                    <a:srgbClr val="003A69"/>
                  </a:solidFill>
                </a:rPr>
                <a:t>wires</a:t>
              </a:r>
              <a:endParaRPr lang="en-GB" sz="2000" dirty="0" smtClean="0">
                <a:solidFill>
                  <a:srgbClr val="003A69"/>
                </a:solidFill>
              </a:endParaRPr>
            </a:p>
          </p:txBody>
        </p:sp>
      </p:grpSp>
      <p:sp>
        <p:nvSpPr>
          <p:cNvPr id="1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  <p:grpSp>
        <p:nvGrpSpPr>
          <p:cNvPr id="21" name="Gruppo 20"/>
          <p:cNvGrpSpPr/>
          <p:nvPr/>
        </p:nvGrpSpPr>
        <p:grpSpPr>
          <a:xfrm>
            <a:off x="3379943" y="1867188"/>
            <a:ext cx="2222188" cy="1361264"/>
            <a:chOff x="3379943" y="1867188"/>
            <a:chExt cx="2222188" cy="1361264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8" t="15490" b="16185"/>
            <a:stretch/>
          </p:blipFill>
          <p:spPr>
            <a:xfrm rot="10800000">
              <a:off x="3379943" y="1867188"/>
              <a:ext cx="2222188" cy="981076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3693318" y="2951453"/>
              <a:ext cx="1595437" cy="276999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pPr algn="ctr"/>
              <a:r>
                <a:rPr lang="it-IT" dirty="0" err="1" smtClean="0">
                  <a:solidFill>
                    <a:srgbClr val="003A69"/>
                  </a:solidFill>
                </a:rPr>
                <a:t>Term</a:t>
              </a:r>
              <a:r>
                <a:rPr lang="it-IT" dirty="0" smtClean="0">
                  <a:solidFill>
                    <a:srgbClr val="003A69"/>
                  </a:solidFill>
                </a:rPr>
                <a:t> A: In-</a:t>
              </a:r>
              <a:r>
                <a:rPr lang="it-IT" dirty="0" err="1" smtClean="0">
                  <a:solidFill>
                    <a:srgbClr val="003A69"/>
                  </a:solidFill>
                </a:rPr>
                <a:t>foil</a:t>
              </a:r>
              <a:endParaRPr lang="en-GB" dirty="0" smtClean="0">
                <a:solidFill>
                  <a:srgbClr val="003A69"/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173749" y="1867188"/>
            <a:ext cx="2221200" cy="1333343"/>
            <a:chOff x="6173749" y="1867188"/>
            <a:chExt cx="2221200" cy="1333343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2263"/>
            <a:stretch/>
          </p:blipFill>
          <p:spPr>
            <a:xfrm>
              <a:off x="6173749" y="1867188"/>
              <a:ext cx="2221200" cy="971261"/>
            </a:xfrm>
            <a:prstGeom prst="rect">
              <a:avLst/>
            </a:prstGeom>
          </p:spPr>
        </p:pic>
        <p:sp>
          <p:nvSpPr>
            <p:cNvPr id="19" name="CasellaDiTesto 18"/>
            <p:cNvSpPr txBox="1"/>
            <p:nvPr/>
          </p:nvSpPr>
          <p:spPr>
            <a:xfrm>
              <a:off x="6416129" y="2923532"/>
              <a:ext cx="1736437" cy="276999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pPr algn="ctr"/>
              <a:r>
                <a:rPr lang="it-IT" dirty="0" err="1" smtClean="0">
                  <a:solidFill>
                    <a:srgbClr val="003A69"/>
                  </a:solidFill>
                </a:rPr>
                <a:t>Term</a:t>
              </a:r>
              <a:r>
                <a:rPr lang="it-IT" dirty="0" smtClean="0">
                  <a:solidFill>
                    <a:srgbClr val="003A69"/>
                  </a:solidFill>
                </a:rPr>
                <a:t> B: </a:t>
              </a:r>
              <a:r>
                <a:rPr lang="it-IT" dirty="0" err="1" smtClean="0">
                  <a:solidFill>
                    <a:srgbClr val="003A69"/>
                  </a:solidFill>
                </a:rPr>
                <a:t>coated</a:t>
              </a:r>
              <a:endParaRPr lang="en-GB" dirty="0" smtClean="0">
                <a:solidFill>
                  <a:srgbClr val="003A6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pic>
        <p:nvPicPr>
          <p:cNvPr id="5" name="Immagine 4" descr="20200130_1443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72" y="1784711"/>
            <a:ext cx="4407710" cy="247933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20"/>
          <a:stretch/>
        </p:blipFill>
        <p:spPr>
          <a:xfrm>
            <a:off x="5776911" y="1466310"/>
            <a:ext cx="2037773" cy="27199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50482" y="1119512"/>
            <a:ext cx="4825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3A69"/>
                </a:solidFill>
              </a:rPr>
              <a:t>Termination soldering and crimping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024687" y="3159429"/>
            <a:ext cx="1704975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3A69"/>
                </a:solidFill>
              </a:rPr>
              <a:t>filled</a:t>
            </a:r>
            <a:r>
              <a:rPr lang="it-IT" b="1" dirty="0" smtClean="0">
                <a:solidFill>
                  <a:srgbClr val="003A69"/>
                </a:solidFill>
              </a:rPr>
              <a:t> with </a:t>
            </a:r>
            <a:r>
              <a:rPr lang="it-IT" b="1" dirty="0" err="1" smtClean="0">
                <a:solidFill>
                  <a:srgbClr val="003A69"/>
                </a:solidFill>
              </a:rPr>
              <a:t>stycast</a:t>
            </a:r>
            <a:r>
              <a:rPr lang="it-IT" b="1" dirty="0" smtClean="0">
                <a:solidFill>
                  <a:srgbClr val="003A69"/>
                </a:solidFill>
              </a:rPr>
              <a:t> </a:t>
            </a:r>
            <a:r>
              <a:rPr lang="it-IT" b="1" dirty="0" err="1" smtClean="0">
                <a:solidFill>
                  <a:srgbClr val="003A69"/>
                </a:solidFill>
              </a:rPr>
              <a:t>epoxy</a:t>
            </a:r>
            <a:endParaRPr lang="en-GB" b="1" dirty="0" smtClean="0">
              <a:solidFill>
                <a:srgbClr val="003A69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486025" y="2043113"/>
            <a:ext cx="1595309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 smtClean="0">
                <a:solidFill>
                  <a:srgbClr val="003A69"/>
                </a:solidFill>
              </a:rPr>
              <a:t>TIG </a:t>
            </a:r>
            <a:r>
              <a:rPr lang="it-IT" b="1" dirty="0" err="1" smtClean="0">
                <a:solidFill>
                  <a:srgbClr val="003A69"/>
                </a:solidFill>
              </a:rPr>
              <a:t>soldered</a:t>
            </a:r>
            <a:endParaRPr lang="en-GB" b="1" dirty="0" smtClean="0">
              <a:solidFill>
                <a:srgbClr val="003A69"/>
              </a:solidFill>
            </a:endParaRPr>
          </a:p>
        </p:txBody>
      </p:sp>
      <p:cxnSp>
        <p:nvCxnSpPr>
          <p:cNvPr id="12" name="Connettore 2 11"/>
          <p:cNvCxnSpPr>
            <a:stCxn id="10" idx="2"/>
          </p:cNvCxnSpPr>
          <p:nvPr/>
        </p:nvCxnSpPr>
        <p:spPr>
          <a:xfrm flipH="1">
            <a:off x="2486025" y="2320112"/>
            <a:ext cx="797655" cy="5061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  <p:grpSp>
        <p:nvGrpSpPr>
          <p:cNvPr id="15" name="Gruppo 14"/>
          <p:cNvGrpSpPr/>
          <p:nvPr/>
        </p:nvGrpSpPr>
        <p:grpSpPr>
          <a:xfrm>
            <a:off x="0" y="4529128"/>
            <a:ext cx="9144000" cy="1643072"/>
            <a:chOff x="0" y="4529128"/>
            <a:chExt cx="9144000" cy="1643072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96" b="31759"/>
            <a:stretch/>
          </p:blipFill>
          <p:spPr>
            <a:xfrm>
              <a:off x="0" y="4529137"/>
              <a:ext cx="9144000" cy="1643063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3367183" y="4529128"/>
              <a:ext cx="240963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none" lIns="91440" tIns="0" rIns="91440" bIns="0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FF0000"/>
                  </a:solidFill>
                </a:rPr>
                <a:t>CABLE READY</a:t>
              </a:r>
              <a:endParaRPr lang="en-GB" sz="2400" b="1" dirty="0" smtClean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13" y="2241933"/>
            <a:ext cx="4701511" cy="2069334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00038" y="1571625"/>
            <a:ext cx="7353488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2000" b="1" dirty="0" smtClean="0">
                <a:solidFill>
                  <a:srgbClr val="003A69"/>
                </a:solidFill>
              </a:rPr>
              <a:t>We are </a:t>
            </a:r>
            <a:r>
              <a:rPr lang="it-IT" sz="2000" b="1" dirty="0" err="1" smtClean="0">
                <a:solidFill>
                  <a:srgbClr val="003A69"/>
                </a:solidFill>
              </a:rPr>
              <a:t>currently</a:t>
            </a:r>
            <a:r>
              <a:rPr lang="it-IT" sz="2000" b="1" dirty="0" smtClean="0">
                <a:solidFill>
                  <a:srgbClr val="003A69"/>
                </a:solidFill>
              </a:rPr>
              <a:t> manufacturing the </a:t>
            </a:r>
            <a:r>
              <a:rPr lang="it-IT" sz="2000" b="1" dirty="0" err="1" smtClean="0">
                <a:solidFill>
                  <a:srgbClr val="003A69"/>
                </a:solidFill>
              </a:rPr>
              <a:t>termination</a:t>
            </a:r>
            <a:r>
              <a:rPr lang="it-IT" sz="2000" b="1" dirty="0" smtClean="0">
                <a:solidFill>
                  <a:srgbClr val="003A69"/>
                </a:solidFill>
              </a:rPr>
              <a:t> </a:t>
            </a:r>
            <a:r>
              <a:rPr lang="it-IT" sz="2000" b="1" dirty="0" err="1" smtClean="0">
                <a:solidFill>
                  <a:srgbClr val="003A69"/>
                </a:solidFill>
              </a:rPr>
              <a:t>plates</a:t>
            </a:r>
            <a:r>
              <a:rPr lang="it-IT" sz="2000" b="1" dirty="0" smtClean="0">
                <a:solidFill>
                  <a:srgbClr val="003A69"/>
                </a:solidFill>
              </a:rPr>
              <a:t> (Cu)</a:t>
            </a:r>
            <a:endParaRPr lang="en-GB" sz="2000" b="1" dirty="0" smtClean="0">
              <a:solidFill>
                <a:srgbClr val="003A69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30968" y="5139103"/>
            <a:ext cx="7994496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3A69"/>
                </a:solidFill>
              </a:rPr>
              <a:t>ELECTRICAL TEST AT LN2 SCHEDULED FOR THE END OF FEBRUARY</a:t>
            </a:r>
            <a:endParaRPr lang="en-GB" b="1" dirty="0" smtClean="0">
              <a:solidFill>
                <a:srgbClr val="003A69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353050" y="2452300"/>
            <a:ext cx="3590925" cy="83099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dirty="0" smtClean="0">
                <a:solidFill>
                  <a:srgbClr val="003A69"/>
                </a:solidFill>
              </a:rPr>
              <a:t>The </a:t>
            </a:r>
            <a:r>
              <a:rPr lang="it-IT" dirty="0" err="1" smtClean="0">
                <a:solidFill>
                  <a:srgbClr val="003A69"/>
                </a:solidFill>
              </a:rPr>
              <a:t>same</a:t>
            </a:r>
            <a:r>
              <a:rPr lang="it-IT" dirty="0" smtClean="0">
                <a:solidFill>
                  <a:srgbClr val="003A69"/>
                </a:solidFill>
              </a:rPr>
              <a:t> design, with </a:t>
            </a:r>
            <a:r>
              <a:rPr lang="it-IT" dirty="0" err="1" smtClean="0">
                <a:solidFill>
                  <a:srgbClr val="003A69"/>
                </a:solidFill>
              </a:rPr>
              <a:t>two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holes</a:t>
            </a:r>
            <a:r>
              <a:rPr lang="it-IT" dirty="0" smtClean="0">
                <a:solidFill>
                  <a:srgbClr val="003A69"/>
                </a:solidFill>
              </a:rPr>
              <a:t>, </a:t>
            </a:r>
            <a:r>
              <a:rPr lang="it-IT" dirty="0" err="1" smtClean="0">
                <a:solidFill>
                  <a:srgbClr val="003A69"/>
                </a:solidFill>
              </a:rPr>
              <a:t>will</a:t>
            </a:r>
            <a:r>
              <a:rPr lang="it-IT" dirty="0" smtClean="0">
                <a:solidFill>
                  <a:srgbClr val="003A69"/>
                </a:solidFill>
              </a:rPr>
              <a:t> be </a:t>
            </a:r>
            <a:r>
              <a:rPr lang="it-IT" dirty="0" err="1" smtClean="0">
                <a:solidFill>
                  <a:srgbClr val="003A69"/>
                </a:solidFill>
              </a:rPr>
              <a:t>used</a:t>
            </a:r>
            <a:r>
              <a:rPr lang="it-IT" dirty="0" smtClean="0">
                <a:solidFill>
                  <a:srgbClr val="003A69"/>
                </a:solidFill>
              </a:rPr>
              <a:t> in the SULTAN sample </a:t>
            </a:r>
            <a:r>
              <a:rPr lang="it-IT" dirty="0" err="1" smtClean="0">
                <a:solidFill>
                  <a:srgbClr val="003A69"/>
                </a:solidFill>
              </a:rPr>
              <a:t>as</a:t>
            </a:r>
            <a:r>
              <a:rPr lang="it-IT" dirty="0" smtClean="0">
                <a:solidFill>
                  <a:srgbClr val="003A69"/>
                </a:solidFill>
              </a:rPr>
              <a:t> bottom connection</a:t>
            </a:r>
            <a:endParaRPr lang="en-GB" dirty="0" smtClean="0">
              <a:solidFill>
                <a:srgbClr val="003A69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95314" y="5043486"/>
            <a:ext cx="7881936" cy="466725"/>
          </a:xfrm>
          <a:prstGeom prst="rect">
            <a:avLst/>
          </a:prstGeom>
          <a:noFill/>
          <a:ln w="19050">
            <a:solidFill>
              <a:srgbClr val="00488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13414" y="303802"/>
            <a:ext cx="8229600" cy="400110"/>
          </a:xfrm>
        </p:spPr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SULTAN Quench Experiment</a:t>
            </a:r>
            <a:endParaRPr lang="it-IT" dirty="0"/>
          </a:p>
        </p:txBody>
      </p:sp>
      <p:grpSp>
        <p:nvGrpSpPr>
          <p:cNvPr id="7" name="Gruppo 20"/>
          <p:cNvGrpSpPr/>
          <p:nvPr/>
        </p:nvGrpSpPr>
        <p:grpSpPr>
          <a:xfrm>
            <a:off x="1804450" y="1903163"/>
            <a:ext cx="5447528" cy="1273310"/>
            <a:chOff x="1848236" y="2390034"/>
            <a:chExt cx="5447528" cy="1273310"/>
          </a:xfrm>
        </p:grpSpPr>
        <p:sp>
          <p:nvSpPr>
            <p:cNvPr id="8" name="CasellaDiTesto 3"/>
            <p:cNvSpPr txBox="1"/>
            <p:nvPr/>
          </p:nvSpPr>
          <p:spPr>
            <a:xfrm>
              <a:off x="1848236" y="2390034"/>
              <a:ext cx="5447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Thank you for your</a:t>
              </a:r>
              <a:endParaRPr lang="en-US" sz="2800" b="1" dirty="0"/>
            </a:p>
          </p:txBody>
        </p:sp>
        <p:grpSp>
          <p:nvGrpSpPr>
            <p:cNvPr id="9" name="Gruppo 19"/>
            <p:cNvGrpSpPr/>
            <p:nvPr/>
          </p:nvGrpSpPr>
          <p:grpSpPr>
            <a:xfrm>
              <a:off x="2419338" y="2928934"/>
              <a:ext cx="4305325" cy="734410"/>
              <a:chOff x="2214546" y="4214818"/>
              <a:chExt cx="4305325" cy="734410"/>
            </a:xfrm>
          </p:grpSpPr>
          <p:pic>
            <p:nvPicPr>
              <p:cNvPr id="10" name="Immagine 9" descr="At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14546" y="4214818"/>
                <a:ext cx="733425" cy="733425"/>
              </a:xfrm>
              <a:prstGeom prst="rect">
                <a:avLst/>
              </a:prstGeom>
            </p:spPr>
          </p:pic>
          <p:pic>
            <p:nvPicPr>
              <p:cNvPr id="11" name="Immagine 10" descr="N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86446" y="4214818"/>
                <a:ext cx="733425" cy="723900"/>
              </a:xfrm>
              <a:prstGeom prst="rect">
                <a:avLst/>
              </a:prstGeom>
            </p:spPr>
          </p:pic>
          <p:pic>
            <p:nvPicPr>
              <p:cNvPr id="12" name="Immagine 11" descr="O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2066" y="4214818"/>
                <a:ext cx="723900" cy="733425"/>
              </a:xfrm>
              <a:prstGeom prst="rect">
                <a:avLst/>
              </a:prstGeom>
            </p:spPr>
          </p:pic>
          <p:pic>
            <p:nvPicPr>
              <p:cNvPr id="13" name="Immagine 12" descr="N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3306" y="4214818"/>
                <a:ext cx="733425" cy="723900"/>
              </a:xfrm>
              <a:prstGeom prst="rect">
                <a:avLst/>
              </a:prstGeom>
            </p:spPr>
          </p:pic>
          <p:pic>
            <p:nvPicPr>
              <p:cNvPr id="14" name="Immagine 17" descr="Te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8926" y="4214818"/>
                <a:ext cx="733425" cy="723900"/>
              </a:xfrm>
              <a:prstGeom prst="rect">
                <a:avLst/>
              </a:prstGeom>
            </p:spPr>
          </p:pic>
          <p:pic>
            <p:nvPicPr>
              <p:cNvPr id="15" name="Immagine 18" descr="Ti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7686" y="4225328"/>
                <a:ext cx="723900" cy="723900"/>
              </a:xfrm>
              <a:prstGeom prst="rect">
                <a:avLst/>
              </a:prstGeom>
            </p:spPr>
          </p:pic>
        </p:grpSp>
      </p:grpSp>
      <p:sp>
        <p:nvSpPr>
          <p:cNvPr id="17" name="CasellaDiTesto 16"/>
          <p:cNvSpPr txBox="1"/>
          <p:nvPr/>
        </p:nvSpPr>
        <p:spPr>
          <a:xfrm>
            <a:off x="188510" y="5633147"/>
            <a:ext cx="7567264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US" smtClean="0">
                <a:solidFill>
                  <a:srgbClr val="003A69"/>
                </a:solidFill>
              </a:rPr>
              <a:t>Thanks to all the ENEA HTS Cable Team and especially to </a:t>
            </a:r>
            <a:r>
              <a:rPr lang="en-US" b="1" smtClean="0">
                <a:solidFill>
                  <a:srgbClr val="003A69"/>
                </a:solidFill>
              </a:rPr>
              <a:t>M. Marchetti</a:t>
            </a:r>
          </a:p>
        </p:txBody>
      </p:sp>
    </p:spTree>
    <p:extLst>
      <p:ext uri="{BB962C8B-B14F-4D97-AF65-F5344CB8AC3E}">
        <p14:creationId xmlns:p14="http://schemas.microsoft.com/office/powerpoint/2010/main" val="299556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WPMAG EU-CN, Final meeting </a:t>
            </a:r>
            <a:r>
              <a:rPr lang="en-US" dirty="0" smtClean="0"/>
              <a:t>– ENEA, February 11</a:t>
            </a:r>
            <a:r>
              <a:rPr lang="en-US" baseline="30000" dirty="0" smtClean="0"/>
              <a:t>th</a:t>
            </a:r>
            <a:r>
              <a:rPr lang="en-US" dirty="0" smtClean="0"/>
              <a:t> 2020</a:t>
            </a:r>
            <a:endParaRPr lang="en-US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13414" y="303802"/>
            <a:ext cx="8229600" cy="400110"/>
          </a:xfrm>
        </p:spPr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layout </a:t>
            </a:r>
            <a:endParaRPr lang="it-IT" dirty="0"/>
          </a:p>
        </p:txBody>
      </p:sp>
      <p:pic>
        <p:nvPicPr>
          <p:cNvPr id="6" name="Immagine 5" descr="6slot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36" y="1208226"/>
            <a:ext cx="1971127" cy="196023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173354" y="3553755"/>
            <a:ext cx="6923598" cy="630942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b="1" dirty="0" err="1" smtClean="0">
                <a:solidFill>
                  <a:schemeClr val="tx2"/>
                </a:solidFill>
              </a:rPr>
              <a:t>Stack</a:t>
            </a:r>
            <a:r>
              <a:rPr lang="it-IT" b="1" dirty="0" smtClean="0">
                <a:solidFill>
                  <a:schemeClr val="tx2"/>
                </a:solidFill>
              </a:rPr>
              <a:t> </a:t>
            </a:r>
            <a:r>
              <a:rPr lang="it-IT" b="1" dirty="0" err="1" smtClean="0">
                <a:solidFill>
                  <a:schemeClr val="tx2"/>
                </a:solidFill>
              </a:rPr>
              <a:t>configuration</a:t>
            </a:r>
            <a:r>
              <a:rPr lang="it-IT" b="1" dirty="0" smtClean="0">
                <a:solidFill>
                  <a:schemeClr val="tx2"/>
                </a:solidFill>
              </a:rPr>
              <a:t> </a:t>
            </a:r>
            <a:r>
              <a:rPr lang="it-IT" b="1" dirty="0" smtClean="0">
                <a:solidFill>
                  <a:srgbClr val="00B050"/>
                </a:solidFill>
              </a:rPr>
              <a:t>20 </a:t>
            </a:r>
            <a:r>
              <a:rPr lang="it-IT" b="1" dirty="0" err="1" smtClean="0">
                <a:solidFill>
                  <a:srgbClr val="00B050"/>
                </a:solidFill>
              </a:rPr>
              <a:t>tapes</a:t>
            </a:r>
            <a:r>
              <a:rPr lang="it-IT" b="1" dirty="0" smtClean="0">
                <a:solidFill>
                  <a:srgbClr val="00B050"/>
                </a:solidFill>
              </a:rPr>
              <a:t> per </a:t>
            </a:r>
            <a:r>
              <a:rPr lang="it-IT" b="1" dirty="0" err="1" smtClean="0">
                <a:solidFill>
                  <a:srgbClr val="00B050"/>
                </a:solidFill>
              </a:rPr>
              <a:t>stack</a:t>
            </a:r>
            <a:endParaRPr lang="it-IT" b="1" dirty="0">
              <a:solidFill>
                <a:srgbClr val="00B050"/>
              </a:solidFill>
            </a:endParaRPr>
          </a:p>
          <a:p>
            <a:pPr algn="just"/>
            <a:r>
              <a:rPr lang="it-IT" b="1" dirty="0" err="1" smtClean="0">
                <a:solidFill>
                  <a:schemeClr val="tx2"/>
                </a:solidFill>
              </a:rPr>
              <a:t>Expected</a:t>
            </a:r>
            <a:r>
              <a:rPr lang="it-IT" b="1" dirty="0" smtClean="0">
                <a:solidFill>
                  <a:schemeClr val="tx2"/>
                </a:solidFill>
              </a:rPr>
              <a:t> </a:t>
            </a:r>
            <a:r>
              <a:rPr lang="it-IT" b="1" dirty="0" err="1" smtClean="0">
                <a:solidFill>
                  <a:schemeClr val="tx2"/>
                </a:solidFill>
              </a:rPr>
              <a:t>cable</a:t>
            </a:r>
            <a:r>
              <a:rPr lang="it-IT" b="1" dirty="0" smtClean="0">
                <a:solidFill>
                  <a:schemeClr val="tx2"/>
                </a:solidFill>
              </a:rPr>
              <a:t> </a:t>
            </a:r>
            <a:r>
              <a:rPr lang="it-IT" b="1" i="1" dirty="0" smtClean="0">
                <a:solidFill>
                  <a:schemeClr val="tx2"/>
                </a:solidFill>
              </a:rPr>
              <a:t>I</a:t>
            </a:r>
            <a:r>
              <a:rPr lang="it-IT" b="1" baseline="-25000" dirty="0" smtClean="0">
                <a:solidFill>
                  <a:schemeClr val="tx2"/>
                </a:solidFill>
              </a:rPr>
              <a:t>c</a:t>
            </a:r>
            <a:r>
              <a:rPr lang="it-IT" b="1" dirty="0" smtClean="0">
                <a:solidFill>
                  <a:schemeClr val="tx2"/>
                </a:solidFill>
              </a:rPr>
              <a:t> @ </a:t>
            </a:r>
            <a:r>
              <a:rPr lang="it-IT" b="1" dirty="0" smtClean="0">
                <a:solidFill>
                  <a:srgbClr val="00B050"/>
                </a:solidFill>
              </a:rPr>
              <a:t>12 T, 4.2 K</a:t>
            </a:r>
            <a:r>
              <a:rPr lang="it-IT" b="1" dirty="0" smtClean="0">
                <a:solidFill>
                  <a:schemeClr val="tx2"/>
                </a:solidFill>
              </a:rPr>
              <a:t>: 250 × # </a:t>
            </a:r>
            <a:r>
              <a:rPr lang="it-IT" b="1" dirty="0" err="1" smtClean="0">
                <a:solidFill>
                  <a:schemeClr val="tx2"/>
                </a:solidFill>
              </a:rPr>
              <a:t>tapes</a:t>
            </a:r>
            <a:r>
              <a:rPr lang="it-IT" b="1" dirty="0" smtClean="0">
                <a:solidFill>
                  <a:schemeClr val="tx2"/>
                </a:solidFill>
              </a:rPr>
              <a:t> = </a:t>
            </a:r>
            <a:r>
              <a:rPr lang="it-IT" b="1" dirty="0" smtClean="0">
                <a:solidFill>
                  <a:srgbClr val="00B050"/>
                </a:solidFill>
              </a:rPr>
              <a:t>12 – 15 </a:t>
            </a:r>
            <a:r>
              <a:rPr lang="it-IT" b="1" dirty="0" err="1" smtClean="0">
                <a:solidFill>
                  <a:srgbClr val="00B050"/>
                </a:solidFill>
              </a:rPr>
              <a:t>kA</a:t>
            </a:r>
            <a:endParaRPr lang="it-IT" dirty="0" smtClean="0">
              <a:solidFill>
                <a:srgbClr val="00B050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484401" y="2579175"/>
            <a:ext cx="1258644" cy="2321131"/>
            <a:chOff x="1560856" y="2524903"/>
            <a:chExt cx="1258644" cy="2321131"/>
          </a:xfrm>
        </p:grpSpPr>
        <p:pic>
          <p:nvPicPr>
            <p:cNvPr id="10" name="Picture 18" descr="C:\Users\yv6382\Desktop\ENEA cable mechanical test\20180802_ENEA\ENEA_1_pic\A1_0KN.tif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06" r="-1" b="11893"/>
            <a:stretch/>
          </p:blipFill>
          <p:spPr bwMode="auto">
            <a:xfrm rot="10800000">
              <a:off x="1560856" y="3575670"/>
              <a:ext cx="1258644" cy="1270364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e 10"/>
            <p:cNvSpPr/>
            <p:nvPr/>
          </p:nvSpPr>
          <p:spPr>
            <a:xfrm>
              <a:off x="1903317" y="2524903"/>
              <a:ext cx="709439" cy="61728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onnettore 1 11"/>
            <p:cNvCxnSpPr>
              <a:stCxn id="11" idx="4"/>
              <a:endCxn id="10" idx="2"/>
            </p:cNvCxnSpPr>
            <p:nvPr/>
          </p:nvCxnSpPr>
          <p:spPr>
            <a:xfrm flipH="1">
              <a:off x="2190178" y="3142185"/>
              <a:ext cx="67859" cy="4334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sellaDiTesto 12"/>
          <p:cNvSpPr txBox="1"/>
          <p:nvPr/>
        </p:nvSpPr>
        <p:spPr>
          <a:xfrm>
            <a:off x="484400" y="5110239"/>
            <a:ext cx="6017709" cy="55399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just"/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Empty slots : for tape voltage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and temperature sensors wiring </a:t>
            </a: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173354" y="4425877"/>
            <a:ext cx="3807586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just"/>
            <a:r>
              <a:rPr lang="en-GB" b="1" dirty="0" smtClean="0">
                <a:solidFill>
                  <a:schemeClr val="tx2"/>
                </a:solidFill>
              </a:rPr>
              <a:t>Stack distribution: </a:t>
            </a:r>
            <a:r>
              <a:rPr lang="en-GB" dirty="0" smtClean="0">
                <a:solidFill>
                  <a:srgbClr val="00B050"/>
                </a:solidFill>
              </a:rPr>
              <a:t>alternate </a:t>
            </a:r>
            <a:r>
              <a:rPr lang="en-GB" b="1" dirty="0" smtClean="0">
                <a:solidFill>
                  <a:srgbClr val="00B050"/>
                </a:solidFill>
              </a:rPr>
              <a:t>HTS</a:t>
            </a:r>
            <a:endParaRPr lang="en-GB" dirty="0" smtClean="0">
              <a:solidFill>
                <a:srgbClr val="00B050"/>
              </a:solidFill>
            </a:endParaRPr>
          </a:p>
        </p:txBody>
      </p:sp>
      <p:grpSp>
        <p:nvGrpSpPr>
          <p:cNvPr id="15" name="Gruppo 14"/>
          <p:cNvGrpSpPr>
            <a:grpSpLocks noChangeAspect="1"/>
          </p:cNvGrpSpPr>
          <p:nvPr/>
        </p:nvGrpSpPr>
        <p:grpSpPr>
          <a:xfrm>
            <a:off x="6677894" y="4425877"/>
            <a:ext cx="2003410" cy="1992342"/>
            <a:chOff x="272636" y="1208226"/>
            <a:chExt cx="1971127" cy="1960238"/>
          </a:xfrm>
        </p:grpSpPr>
        <p:pic>
          <p:nvPicPr>
            <p:cNvPr id="16" name="Immagine 15" descr="6slots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636" y="1208226"/>
              <a:ext cx="1971127" cy="1960238"/>
            </a:xfrm>
            <a:prstGeom prst="rect">
              <a:avLst/>
            </a:prstGeom>
          </p:spPr>
        </p:pic>
        <p:sp>
          <p:nvSpPr>
            <p:cNvPr id="17" name="Rettangolo 16"/>
            <p:cNvSpPr/>
            <p:nvPr/>
          </p:nvSpPr>
          <p:spPr>
            <a:xfrm rot="3646289">
              <a:off x="1682486" y="1812087"/>
              <a:ext cx="318302" cy="216890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 rot="3646289">
              <a:off x="524026" y="2360116"/>
              <a:ext cx="318302" cy="216890"/>
            </a:xfrm>
            <a:prstGeom prst="rect">
              <a:avLst/>
            </a:prstGeom>
            <a:noFill/>
            <a:ln w="38100" cmpd="sng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 rot="7465909">
              <a:off x="1599416" y="2442737"/>
              <a:ext cx="318302" cy="216890"/>
            </a:xfrm>
            <a:prstGeom prst="rect">
              <a:avLst/>
            </a:prstGeom>
            <a:noFill/>
            <a:ln w="38100" cmpd="sng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 rot="7465909">
              <a:off x="531109" y="1713220"/>
              <a:ext cx="318302" cy="216890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2"/>
                </a:solidFill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 rot="11112816">
              <a:off x="1143351" y="1412189"/>
              <a:ext cx="318302" cy="216890"/>
            </a:xfrm>
            <a:prstGeom prst="rect">
              <a:avLst/>
            </a:prstGeom>
            <a:noFill/>
            <a:ln w="38100" cmpd="sng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 rot="11094275">
              <a:off x="1049359" y="2743768"/>
              <a:ext cx="318302" cy="216890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2"/>
                </a:solidFill>
              </a:endParaRPr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2716463" y="1281378"/>
            <a:ext cx="5114837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just"/>
            <a:r>
              <a:rPr lang="it-IT" b="1" dirty="0" err="1" smtClean="0">
                <a:solidFill>
                  <a:srgbClr val="00B050"/>
                </a:solidFill>
              </a:rPr>
              <a:t>Twisted</a:t>
            </a:r>
            <a:r>
              <a:rPr lang="it-IT" b="1" dirty="0" smtClean="0">
                <a:solidFill>
                  <a:srgbClr val="00B050"/>
                </a:solidFill>
              </a:rPr>
              <a:t> 6 slot Al-core </a:t>
            </a:r>
            <a:r>
              <a:rPr lang="it-IT" dirty="0" smtClean="0">
                <a:solidFill>
                  <a:srgbClr val="1F497D"/>
                </a:solidFill>
              </a:rPr>
              <a:t>(t.p. = 500 mm)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2414762" y="1809133"/>
            <a:ext cx="4527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b="1" dirty="0" smtClean="0">
                <a:solidFill>
                  <a:srgbClr val="00B050"/>
                </a:solidFill>
              </a:rPr>
              <a:t>3 HTS </a:t>
            </a:r>
            <a:r>
              <a:rPr lang="it-IT" b="1" dirty="0" err="1" smtClean="0">
                <a:solidFill>
                  <a:srgbClr val="00B050"/>
                </a:solidFill>
              </a:rPr>
              <a:t>stacks</a:t>
            </a:r>
            <a:r>
              <a:rPr lang="it-IT" b="1" dirty="0" smtClean="0">
                <a:solidFill>
                  <a:srgbClr val="00B050"/>
                </a:solidFill>
              </a:rPr>
              <a:t>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it-IT" b="1" dirty="0" smtClean="0">
                <a:solidFill>
                  <a:srgbClr val="008000"/>
                </a:solidFill>
              </a:rPr>
              <a:t> 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empty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slots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 (no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tapes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2405618" y="2388156"/>
            <a:ext cx="4635934" cy="692497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dirty="0" smtClean="0">
                <a:solidFill>
                  <a:srgbClr val="1F497D"/>
                </a:solidFill>
              </a:rPr>
              <a:t>HTS </a:t>
            </a:r>
            <a:r>
              <a:rPr lang="it-IT" dirty="0" err="1" smtClean="0">
                <a:solidFill>
                  <a:srgbClr val="1F497D"/>
                </a:solidFill>
              </a:rPr>
              <a:t>tape</a:t>
            </a:r>
            <a:r>
              <a:rPr lang="it-IT" dirty="0" smtClean="0">
                <a:solidFill>
                  <a:srgbClr val="1F497D"/>
                </a:solidFill>
              </a:rPr>
              <a:t> </a:t>
            </a:r>
            <a:r>
              <a:rPr lang="it-IT" dirty="0" err="1" smtClean="0">
                <a:solidFill>
                  <a:srgbClr val="1F497D"/>
                </a:solidFill>
              </a:rPr>
              <a:t>from</a:t>
            </a:r>
            <a:r>
              <a:rPr lang="it-IT" dirty="0" smtClean="0">
                <a:solidFill>
                  <a:srgbClr val="1F497D"/>
                </a:solidFill>
              </a:rPr>
              <a:t> </a:t>
            </a:r>
            <a:r>
              <a:rPr lang="it-IT" b="1" dirty="0" err="1" smtClean="0">
                <a:solidFill>
                  <a:srgbClr val="1F497D"/>
                </a:solidFill>
              </a:rPr>
              <a:t>SuperOx</a:t>
            </a:r>
            <a:r>
              <a:rPr lang="it-IT" b="1" dirty="0" smtClean="0">
                <a:solidFill>
                  <a:srgbClr val="1F497D"/>
                </a:solidFill>
              </a:rPr>
              <a:t> </a:t>
            </a:r>
            <a:r>
              <a:rPr lang="it-IT" dirty="0" smtClean="0">
                <a:solidFill>
                  <a:srgbClr val="1F497D"/>
                </a:solidFill>
              </a:rPr>
              <a:t>(4 mm x 0.15 mm)</a:t>
            </a:r>
          </a:p>
          <a:p>
            <a:pPr algn="just"/>
            <a:r>
              <a:rPr lang="it-IT" sz="1600" dirty="0" err="1" smtClean="0">
                <a:solidFill>
                  <a:srgbClr val="1F497D"/>
                </a:solidFill>
              </a:rPr>
              <a:t>Expected</a:t>
            </a:r>
            <a:r>
              <a:rPr lang="it-IT" sz="1600" dirty="0" smtClean="0">
                <a:solidFill>
                  <a:srgbClr val="1F497D"/>
                </a:solidFill>
              </a:rPr>
              <a:t> </a:t>
            </a:r>
            <a:r>
              <a:rPr lang="it-IT" sz="1600" dirty="0" err="1" smtClean="0">
                <a:solidFill>
                  <a:srgbClr val="1F497D"/>
                </a:solidFill>
              </a:rPr>
              <a:t>average</a:t>
            </a:r>
            <a:r>
              <a:rPr lang="it-IT" sz="1600" dirty="0" smtClean="0">
                <a:solidFill>
                  <a:srgbClr val="1F497D"/>
                </a:solidFill>
              </a:rPr>
              <a:t> </a:t>
            </a:r>
            <a:r>
              <a:rPr lang="it-IT" sz="1600" i="1" dirty="0" smtClean="0">
                <a:solidFill>
                  <a:srgbClr val="1F497D"/>
                </a:solidFill>
              </a:rPr>
              <a:t>I</a:t>
            </a:r>
            <a:r>
              <a:rPr lang="it-IT" sz="1600" baseline="-25000" dirty="0" smtClean="0">
                <a:solidFill>
                  <a:srgbClr val="1F497D"/>
                </a:solidFill>
              </a:rPr>
              <a:t>c</a:t>
            </a:r>
            <a:r>
              <a:rPr lang="it-IT" sz="1600" dirty="0" smtClean="0">
                <a:solidFill>
                  <a:srgbClr val="1F497D"/>
                </a:solidFill>
              </a:rPr>
              <a:t>(4.2 K, 12 T) = 200-250 A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941" y="2117136"/>
            <a:ext cx="1898039" cy="1433415"/>
          </a:xfrm>
          <a:prstGeom prst="rect">
            <a:avLst/>
          </a:prstGeom>
        </p:spPr>
      </p:pic>
      <p:sp>
        <p:nvSpPr>
          <p:cNvPr id="32" name="Rettangolo 31"/>
          <p:cNvSpPr/>
          <p:nvPr/>
        </p:nvSpPr>
        <p:spPr>
          <a:xfrm>
            <a:off x="8371302" y="3336532"/>
            <a:ext cx="360000" cy="127544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26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layout: jacket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650904" y="1385649"/>
            <a:ext cx="5153078" cy="55399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A69"/>
                </a:solidFill>
              </a:rPr>
              <a:t>Round jacket </a:t>
            </a:r>
            <a:r>
              <a:rPr lang="en-US" dirty="0" smtClean="0">
                <a:solidFill>
                  <a:srgbClr val="003A69"/>
                </a:solidFill>
              </a:rPr>
              <a:t>Al-foil 1.5 mm welded and compacted by drawing</a:t>
            </a:r>
            <a:endParaRPr lang="en-US" dirty="0">
              <a:solidFill>
                <a:srgbClr val="003A69"/>
              </a:solidFill>
            </a:endParaRPr>
          </a:p>
        </p:txBody>
      </p:sp>
      <p:pic>
        <p:nvPicPr>
          <p:cNvPr id="7" name="Immagine 6" descr="6slot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36" y="1208226"/>
            <a:ext cx="1971127" cy="196023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650904" y="1939647"/>
            <a:ext cx="4708802" cy="55399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F497D"/>
                </a:solidFill>
              </a:rPr>
              <a:t>+</a:t>
            </a:r>
          </a:p>
          <a:p>
            <a:pPr algn="ctr"/>
            <a:r>
              <a:rPr lang="en-US" dirty="0" smtClean="0">
                <a:solidFill>
                  <a:srgbClr val="003A69"/>
                </a:solidFill>
              </a:rPr>
              <a:t>SS-tube (1 mm thick) crimped on Al-jacket</a:t>
            </a:r>
            <a:endParaRPr lang="en-US" dirty="0">
              <a:solidFill>
                <a:srgbClr val="003A69"/>
              </a:solidFill>
            </a:endParaRPr>
          </a:p>
        </p:txBody>
      </p:sp>
      <p:pic>
        <p:nvPicPr>
          <p:cNvPr id="9" name="Immagine 8" descr="20190806_1141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t="1139" r="39158"/>
          <a:stretch/>
        </p:blipFill>
        <p:spPr>
          <a:xfrm>
            <a:off x="2650904" y="2625937"/>
            <a:ext cx="2464650" cy="365923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36866" y="3887173"/>
            <a:ext cx="3067705" cy="1107996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SS tube is functional for the cooling purpose:</a:t>
            </a:r>
          </a:p>
          <a:p>
            <a:pPr algn="ctr"/>
            <a:r>
              <a:rPr lang="en-US" dirty="0" smtClean="0">
                <a:solidFill>
                  <a:srgbClr val="003A69"/>
                </a:solidFill>
              </a:rPr>
              <a:t>guarantee suitable He-tight for the cooling system </a:t>
            </a:r>
            <a:endParaRPr lang="en-US" dirty="0">
              <a:solidFill>
                <a:srgbClr val="003A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layout: termination </a:t>
            </a:r>
            <a:endParaRPr lang="it-IT" dirty="0"/>
          </a:p>
        </p:txBody>
      </p:sp>
      <p:pic>
        <p:nvPicPr>
          <p:cNvPr id="6" name="Immagine 5" descr="20190806_11365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3576" r="34233" b="32457"/>
          <a:stretch/>
        </p:blipFill>
        <p:spPr>
          <a:xfrm rot="10800000">
            <a:off x="1866585" y="4198534"/>
            <a:ext cx="4016359" cy="182939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1594" y="4800081"/>
            <a:ext cx="1668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3A69"/>
                </a:solidFill>
              </a:rPr>
              <a:t>Tig</a:t>
            </a:r>
            <a:r>
              <a:rPr lang="en-US" sz="1600" dirty="0" smtClean="0">
                <a:solidFill>
                  <a:srgbClr val="003A69"/>
                </a:solidFill>
              </a:rPr>
              <a:t>-welded joint</a:t>
            </a:r>
            <a:endParaRPr lang="it-IT" sz="1600" dirty="0">
              <a:solidFill>
                <a:srgbClr val="003A69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>
            <a:off x="1709928" y="4800081"/>
            <a:ext cx="1188721" cy="155967"/>
          </a:xfrm>
          <a:prstGeom prst="straightConnector1">
            <a:avLst/>
          </a:prstGeom>
          <a:ln w="19050" cmpd="sng">
            <a:solidFill>
              <a:srgbClr val="003A69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17729" r="2979" b="16060"/>
          <a:stretch/>
        </p:blipFill>
        <p:spPr>
          <a:xfrm>
            <a:off x="956165" y="1130351"/>
            <a:ext cx="5231199" cy="284587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281253" y="1073563"/>
            <a:ext cx="2684996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A69"/>
                </a:solidFill>
              </a:rPr>
              <a:t>SS tube external jacket</a:t>
            </a:r>
            <a:endParaRPr lang="en-US" dirty="0">
              <a:solidFill>
                <a:srgbClr val="003A69"/>
              </a:solidFill>
            </a:endParaRPr>
          </a:p>
        </p:txBody>
      </p:sp>
      <p:cxnSp>
        <p:nvCxnSpPr>
          <p:cNvPr id="11" name="Connettore 2 10"/>
          <p:cNvCxnSpPr>
            <a:endCxn id="10" idx="2"/>
          </p:cNvCxnSpPr>
          <p:nvPr/>
        </p:nvCxnSpPr>
        <p:spPr>
          <a:xfrm flipV="1">
            <a:off x="6146869" y="1350562"/>
            <a:ext cx="1476882" cy="196649"/>
          </a:xfrm>
          <a:prstGeom prst="straightConnector1">
            <a:avLst/>
          </a:prstGeom>
          <a:ln w="19050" cmpd="sng">
            <a:solidFill>
              <a:srgbClr val="003A69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168146" y="1586186"/>
            <a:ext cx="1461005" cy="276999"/>
          </a:xfrm>
          <a:prstGeom prst="rect">
            <a:avLst/>
          </a:prstGeom>
          <a:ln>
            <a:noFill/>
          </a:ln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A69"/>
                </a:solidFill>
              </a:rPr>
              <a:t>Cu cylinder</a:t>
            </a:r>
            <a:endParaRPr lang="en-US" dirty="0">
              <a:solidFill>
                <a:srgbClr val="003A69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-132142" y="3797449"/>
            <a:ext cx="1259370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A69"/>
                </a:solidFill>
              </a:rPr>
              <a:t>He inlet</a:t>
            </a:r>
            <a:endParaRPr lang="en-US" dirty="0">
              <a:solidFill>
                <a:srgbClr val="003A69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244694" y="3517201"/>
            <a:ext cx="746427" cy="246034"/>
          </a:xfrm>
          <a:prstGeom prst="straightConnector1">
            <a:avLst/>
          </a:prstGeom>
          <a:ln w="19050" cmpd="sng">
            <a:solidFill>
              <a:srgbClr val="003A6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6508070" y="1724686"/>
            <a:ext cx="2134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003A69"/>
                </a:solidFill>
              </a:rPr>
              <a:t>Tig</a:t>
            </a:r>
            <a:r>
              <a:rPr lang="en-US" sz="2000" dirty="0" smtClean="0">
                <a:solidFill>
                  <a:srgbClr val="003A69"/>
                </a:solidFill>
              </a:rPr>
              <a:t>-welded joint</a:t>
            </a:r>
            <a:endParaRPr lang="it-IT" sz="2000" dirty="0">
              <a:solidFill>
                <a:srgbClr val="003A69"/>
              </a:solidFill>
            </a:endParaRPr>
          </a:p>
        </p:txBody>
      </p:sp>
      <p:cxnSp>
        <p:nvCxnSpPr>
          <p:cNvPr id="17" name="Connettore 2 16"/>
          <p:cNvCxnSpPr>
            <a:endCxn id="16" idx="1"/>
          </p:cNvCxnSpPr>
          <p:nvPr/>
        </p:nvCxnSpPr>
        <p:spPr>
          <a:xfrm>
            <a:off x="5970263" y="1628334"/>
            <a:ext cx="537807" cy="296407"/>
          </a:xfrm>
          <a:prstGeom prst="straightConnector1">
            <a:avLst/>
          </a:prstGeom>
          <a:ln w="12700" cmpd="sng">
            <a:solidFill>
              <a:srgbClr val="003A69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6337957" y="2345772"/>
            <a:ext cx="2458179" cy="147732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Terminator: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Cu cylinder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+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SS extremity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9" name="Parentesi graffa chiusa 18"/>
          <p:cNvSpPr/>
          <p:nvPr/>
        </p:nvSpPr>
        <p:spPr>
          <a:xfrm rot="4012171">
            <a:off x="5683236" y="1869186"/>
            <a:ext cx="284835" cy="704761"/>
          </a:xfrm>
          <a:prstGeom prst="rightBrace">
            <a:avLst/>
          </a:prstGeom>
          <a:ln>
            <a:solidFill>
              <a:srgbClr val="003A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accent2"/>
                </a:solidFill>
              </a:ln>
              <a:solidFill>
                <a:srgbClr val="003A69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636730" y="2409780"/>
            <a:ext cx="644523" cy="276999"/>
          </a:xfrm>
          <a:prstGeom prst="rect">
            <a:avLst/>
          </a:prstGeom>
          <a:ln>
            <a:noFill/>
          </a:ln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A69"/>
                </a:solidFill>
              </a:rPr>
              <a:t>SS</a:t>
            </a:r>
            <a:endParaRPr lang="en-US" b="1" dirty="0">
              <a:solidFill>
                <a:srgbClr val="003A69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337957" y="3946969"/>
            <a:ext cx="2458179" cy="49244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/>
                </a:solidFill>
              </a:rPr>
              <a:t>Bottom box</a:t>
            </a:r>
            <a:r>
              <a:rPr lang="en-US" sz="1600" b="1" dirty="0" smtClean="0">
                <a:solidFill>
                  <a:schemeClr val="tx2"/>
                </a:solidFill>
              </a:rPr>
              <a:t> based on the same concept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103183" y="4723136"/>
            <a:ext cx="2539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3A69"/>
                </a:solidFill>
              </a:rPr>
              <a:t>No damage occurred on HTS tape after welding.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Successfully tested!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0" name="Parentesi graffa chiusa 29"/>
          <p:cNvSpPr/>
          <p:nvPr/>
        </p:nvSpPr>
        <p:spPr>
          <a:xfrm rot="15100474">
            <a:off x="2988427" y="27113"/>
            <a:ext cx="284835" cy="4185894"/>
          </a:xfrm>
          <a:prstGeom prst="rightBrace">
            <a:avLst/>
          </a:prstGeom>
          <a:ln>
            <a:solidFill>
              <a:srgbClr val="003A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accent2"/>
                </a:solidFill>
              </a:ln>
              <a:solidFill>
                <a:srgbClr val="003A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0" grpId="0"/>
      <p:bldP spid="12" grpId="0"/>
      <p:bldP spid="16" grpId="0"/>
      <p:bldP spid="19" grpId="0" animBg="1"/>
      <p:bldP spid="20" grpId="0"/>
      <p:bldP spid="21" grpId="0"/>
      <p:bldP spid="22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o 42"/>
          <p:cNvGrpSpPr/>
          <p:nvPr/>
        </p:nvGrpSpPr>
        <p:grpSpPr>
          <a:xfrm>
            <a:off x="588120" y="1641496"/>
            <a:ext cx="2498725" cy="2286000"/>
            <a:chOff x="1009650" y="1152525"/>
            <a:chExt cx="2498725" cy="2286000"/>
          </a:xfrm>
        </p:grpSpPr>
        <p:sp>
          <p:nvSpPr>
            <p:cNvPr id="27" name="Figura a mano libera 26"/>
            <p:cNvSpPr/>
            <p:nvPr/>
          </p:nvSpPr>
          <p:spPr>
            <a:xfrm>
              <a:off x="1009650" y="1152525"/>
              <a:ext cx="2428875" cy="2159000"/>
            </a:xfrm>
            <a:custGeom>
              <a:avLst/>
              <a:gdLst>
                <a:gd name="connsiteX0" fmla="*/ 9525 w 2428875"/>
                <a:gd name="connsiteY0" fmla="*/ 2159000 h 2159000"/>
                <a:gd name="connsiteX1" fmla="*/ 0 w 2428875"/>
                <a:gd name="connsiteY1" fmla="*/ 1879600 h 2159000"/>
                <a:gd name="connsiteX2" fmla="*/ 2425700 w 2428875"/>
                <a:gd name="connsiteY2" fmla="*/ 0 h 2159000"/>
                <a:gd name="connsiteX3" fmla="*/ 2428875 w 2428875"/>
                <a:gd name="connsiteY3" fmla="*/ 295275 h 2159000"/>
                <a:gd name="connsiteX4" fmla="*/ 9525 w 2428875"/>
                <a:gd name="connsiteY4" fmla="*/ 215900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75" h="2159000">
                  <a:moveTo>
                    <a:pt x="9525" y="2159000"/>
                  </a:moveTo>
                  <a:lnTo>
                    <a:pt x="0" y="1879600"/>
                  </a:lnTo>
                  <a:lnTo>
                    <a:pt x="2425700" y="0"/>
                  </a:lnTo>
                  <a:cubicBezTo>
                    <a:pt x="2426758" y="98425"/>
                    <a:pt x="2427817" y="196850"/>
                    <a:pt x="2428875" y="295275"/>
                  </a:cubicBezTo>
                  <a:lnTo>
                    <a:pt x="9525" y="21590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igura a mano libera 27"/>
            <p:cNvSpPr/>
            <p:nvPr/>
          </p:nvSpPr>
          <p:spPr>
            <a:xfrm>
              <a:off x="1035050" y="1450848"/>
              <a:ext cx="2473325" cy="1987677"/>
            </a:xfrm>
            <a:custGeom>
              <a:avLst/>
              <a:gdLst>
                <a:gd name="connsiteX0" fmla="*/ 0 w 2473325"/>
                <a:gd name="connsiteY0" fmla="*/ 1885950 h 1993900"/>
                <a:gd name="connsiteX1" fmla="*/ 295275 w 2473325"/>
                <a:gd name="connsiteY1" fmla="*/ 1993900 h 1993900"/>
                <a:gd name="connsiteX2" fmla="*/ 282575 w 2473325"/>
                <a:gd name="connsiteY2" fmla="*/ 1698625 h 1993900"/>
                <a:gd name="connsiteX3" fmla="*/ 2473325 w 2473325"/>
                <a:gd name="connsiteY3" fmla="*/ 0 h 1993900"/>
                <a:gd name="connsiteX4" fmla="*/ 2413000 w 2473325"/>
                <a:gd name="connsiteY4" fmla="*/ 15875 h 1993900"/>
                <a:gd name="connsiteX5" fmla="*/ 0 w 2473325"/>
                <a:gd name="connsiteY5" fmla="*/ 1885950 h 1993900"/>
                <a:gd name="connsiteX0" fmla="*/ 0 w 2473325"/>
                <a:gd name="connsiteY0" fmla="*/ 1879727 h 1987677"/>
                <a:gd name="connsiteX1" fmla="*/ 295275 w 2473325"/>
                <a:gd name="connsiteY1" fmla="*/ 1987677 h 1987677"/>
                <a:gd name="connsiteX2" fmla="*/ 282575 w 2473325"/>
                <a:gd name="connsiteY2" fmla="*/ 1692402 h 1987677"/>
                <a:gd name="connsiteX3" fmla="*/ 2473325 w 2473325"/>
                <a:gd name="connsiteY3" fmla="*/ 0 h 1987677"/>
                <a:gd name="connsiteX4" fmla="*/ 2413000 w 2473325"/>
                <a:gd name="connsiteY4" fmla="*/ 9652 h 1987677"/>
                <a:gd name="connsiteX5" fmla="*/ 0 w 2473325"/>
                <a:gd name="connsiteY5" fmla="*/ 1879727 h 1987677"/>
                <a:gd name="connsiteX0" fmla="*/ 0 w 2473325"/>
                <a:gd name="connsiteY0" fmla="*/ 1879727 h 1987677"/>
                <a:gd name="connsiteX1" fmla="*/ 295275 w 2473325"/>
                <a:gd name="connsiteY1" fmla="*/ 1987677 h 1987677"/>
                <a:gd name="connsiteX2" fmla="*/ 282575 w 2473325"/>
                <a:gd name="connsiteY2" fmla="*/ 1692402 h 1987677"/>
                <a:gd name="connsiteX3" fmla="*/ 2473325 w 2473325"/>
                <a:gd name="connsiteY3" fmla="*/ 0 h 1987677"/>
                <a:gd name="connsiteX4" fmla="*/ 2413000 w 2473325"/>
                <a:gd name="connsiteY4" fmla="*/ 9652 h 1987677"/>
                <a:gd name="connsiteX5" fmla="*/ 0 w 2473325"/>
                <a:gd name="connsiteY5" fmla="*/ 1879727 h 198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3325" h="1987677">
                  <a:moveTo>
                    <a:pt x="0" y="1879727"/>
                  </a:moveTo>
                  <a:lnTo>
                    <a:pt x="295275" y="1987677"/>
                  </a:lnTo>
                  <a:lnTo>
                    <a:pt x="282575" y="1692402"/>
                  </a:lnTo>
                  <a:lnTo>
                    <a:pt x="2473325" y="0"/>
                  </a:lnTo>
                  <a:lnTo>
                    <a:pt x="2413000" y="9652"/>
                  </a:lnTo>
                  <a:lnTo>
                    <a:pt x="0" y="187972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uppo 43"/>
          <p:cNvGrpSpPr/>
          <p:nvPr/>
        </p:nvGrpSpPr>
        <p:grpSpPr>
          <a:xfrm>
            <a:off x="-330026" y="1630383"/>
            <a:ext cx="3350450" cy="3555498"/>
            <a:chOff x="93790" y="1143000"/>
            <a:chExt cx="3350450" cy="3555498"/>
          </a:xfrm>
        </p:grpSpPr>
        <p:cxnSp>
          <p:nvCxnSpPr>
            <p:cNvPr id="10" name="Connettore 1 9"/>
            <p:cNvCxnSpPr/>
            <p:nvPr/>
          </p:nvCxnSpPr>
          <p:spPr>
            <a:xfrm flipV="1">
              <a:off x="1011936" y="1450848"/>
              <a:ext cx="2432304" cy="18836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Arco 5"/>
            <p:cNvSpPr/>
            <p:nvPr/>
          </p:nvSpPr>
          <p:spPr>
            <a:xfrm rot="19666692">
              <a:off x="93790" y="3025146"/>
              <a:ext cx="1673352" cy="1673352"/>
            </a:xfrm>
            <a:prstGeom prst="arc">
              <a:avLst>
                <a:gd name="adj1" fmla="val 16628536"/>
                <a:gd name="adj2" fmla="val 18392091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Connettore 1 7"/>
            <p:cNvCxnSpPr/>
            <p:nvPr/>
          </p:nvCxnSpPr>
          <p:spPr>
            <a:xfrm flipV="1">
              <a:off x="996696" y="1143000"/>
              <a:ext cx="2432304" cy="18836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996696" y="3026664"/>
              <a:ext cx="15240" cy="3228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1009555" y="3339274"/>
              <a:ext cx="326136" cy="1158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Immagine 65" descr="20190313_112245.jpg"/>
          <p:cNvPicPr>
            <a:picLocks noChangeAspect="1"/>
          </p:cNvPicPr>
          <p:nvPr/>
        </p:nvPicPr>
        <p:blipFill rotWithShape="1">
          <a:blip r:embed="rId2"/>
          <a:srcRect t="17392" b="14645"/>
          <a:stretch/>
        </p:blipFill>
        <p:spPr>
          <a:xfrm>
            <a:off x="108614" y="4285679"/>
            <a:ext cx="4444103" cy="1698936"/>
          </a:xfrm>
          <a:prstGeom prst="rect">
            <a:avLst/>
          </a:prstGeom>
        </p:spPr>
      </p:pic>
      <p:sp>
        <p:nvSpPr>
          <p:cNvPr id="67" name="CasellaDiTesto 66"/>
          <p:cNvSpPr txBox="1">
            <a:spLocks noChangeArrowheads="1"/>
          </p:cNvSpPr>
          <p:nvPr/>
        </p:nvSpPr>
        <p:spPr bwMode="auto">
          <a:xfrm>
            <a:off x="664413" y="5984615"/>
            <a:ext cx="3332505" cy="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prstTxWarp prst="textNoShape">
              <a:avLst/>
            </a:prstTxWarp>
            <a:spAutoFit/>
          </a:bodyPr>
          <a:lstStyle/>
          <a:p>
            <a:pPr>
              <a:spcAft>
                <a:spcPts val="544"/>
              </a:spcAft>
            </a:pPr>
            <a:r>
              <a:rPr lang="en-GB" sz="1400" dirty="0">
                <a:solidFill>
                  <a:srgbClr val="FF0000"/>
                </a:solidFill>
                <a:ea typeface="Arial" pitchFamily="4" charset="0"/>
                <a:cs typeface="Arial" pitchFamily="4" charset="0"/>
              </a:rPr>
              <a:t>LN2 bath</a:t>
            </a:r>
            <a:r>
              <a:rPr lang="en-GB" sz="1400" dirty="0" smtClean="0">
                <a:solidFill>
                  <a:srgbClr val="FF0000"/>
                </a:solidFill>
                <a:ea typeface="Arial" pitchFamily="4" charset="0"/>
                <a:cs typeface="Arial" pitchFamily="4" charset="0"/>
              </a:rPr>
              <a:t> Test @ ENEA 20 kA facility</a:t>
            </a:r>
          </a:p>
        </p:txBody>
      </p:sp>
      <p:pic>
        <p:nvPicPr>
          <p:cNvPr id="68" name="Immagine 67" descr="misura 03xBau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92" y="3537839"/>
            <a:ext cx="4006632" cy="2933886"/>
          </a:xfrm>
          <a:prstGeom prst="rect">
            <a:avLst/>
          </a:prstGeom>
        </p:spPr>
      </p:pic>
      <p:sp>
        <p:nvSpPr>
          <p:cNvPr id="69" name="CasellaDiTesto 68"/>
          <p:cNvSpPr txBox="1">
            <a:spLocks noChangeArrowheads="1"/>
          </p:cNvSpPr>
          <p:nvPr/>
        </p:nvSpPr>
        <p:spPr bwMode="auto">
          <a:xfrm>
            <a:off x="5308615" y="4620504"/>
            <a:ext cx="2604076" cy="5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 anchor="ctr">
            <a:prstTxWarp prst="textNoShape">
              <a:avLst/>
            </a:prstTxWarp>
            <a:spAutoFit/>
          </a:bodyPr>
          <a:lstStyle/>
          <a:p>
            <a:pPr algn="ctr">
              <a:spcAft>
                <a:spcPts val="544"/>
              </a:spcAft>
            </a:pPr>
            <a:r>
              <a:rPr lang="en-GB" sz="1400" dirty="0" smtClean="0">
                <a:solidFill>
                  <a:srgbClr val="1F497D"/>
                </a:solidFill>
                <a:ea typeface="Arial" pitchFamily="4" charset="0"/>
                <a:cs typeface="Arial" pitchFamily="4" charset="0"/>
              </a:rPr>
              <a:t> </a:t>
            </a:r>
            <a:r>
              <a:rPr lang="en-GB" sz="1400" b="1" i="1" dirty="0" err="1" smtClean="0">
                <a:solidFill>
                  <a:srgbClr val="FF0000"/>
                </a:solidFill>
                <a:ea typeface="Arial" pitchFamily="4" charset="0"/>
                <a:cs typeface="Arial" pitchFamily="4" charset="0"/>
              </a:rPr>
              <a:t>I</a:t>
            </a:r>
            <a:r>
              <a:rPr lang="en-GB" sz="1400" b="1" baseline="-25000" dirty="0" err="1" smtClean="0">
                <a:solidFill>
                  <a:srgbClr val="FF0000"/>
                </a:solidFill>
                <a:ea typeface="Arial" pitchFamily="4" charset="0"/>
                <a:cs typeface="Arial" pitchFamily="4" charset="0"/>
              </a:rPr>
              <a:t>c</a:t>
            </a:r>
            <a:r>
              <a:rPr lang="en-GB" sz="1400" b="1" dirty="0" smtClean="0">
                <a:solidFill>
                  <a:srgbClr val="FF0000"/>
                </a:solidFill>
                <a:ea typeface="Arial" pitchFamily="4" charset="0"/>
                <a:cs typeface="Arial" pitchFamily="4" charset="0"/>
              </a:rPr>
              <a:t> = 4.2 kA - </a:t>
            </a:r>
            <a:r>
              <a:rPr lang="en-GB" sz="1400" b="1" dirty="0" smtClean="0">
                <a:solidFill>
                  <a:srgbClr val="1F497D"/>
                </a:solidFill>
                <a:ea typeface="Arial" pitchFamily="4" charset="0"/>
                <a:cs typeface="Arial" pitchFamily="4" charset="0"/>
              </a:rPr>
              <a:t>cable with 2 stacks: 2 </a:t>
            </a:r>
            <a:r>
              <a:rPr lang="en-GB" sz="1400" b="1" dirty="0" err="1" smtClean="0">
                <a:solidFill>
                  <a:srgbClr val="1F497D"/>
                </a:solidFill>
                <a:ea typeface="Arial" pitchFamily="4" charset="0"/>
                <a:cs typeface="Arial" pitchFamily="4" charset="0"/>
              </a:rPr>
              <a:t>x</a:t>
            </a:r>
            <a:r>
              <a:rPr lang="en-GB" sz="1400" b="1" dirty="0" smtClean="0">
                <a:solidFill>
                  <a:srgbClr val="1F497D"/>
                </a:solidFill>
                <a:ea typeface="Arial" pitchFamily="4" charset="0"/>
                <a:cs typeface="Arial" pitchFamily="4" charset="0"/>
              </a:rPr>
              <a:t> 20 tapes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WPMAG EU-CN, Final meeting </a:t>
            </a:r>
            <a:r>
              <a:rPr lang="en-US" dirty="0" smtClean="0"/>
              <a:t>– ENEA, February 11</a:t>
            </a:r>
            <a:r>
              <a:rPr lang="en-US" baseline="30000" dirty="0" smtClean="0"/>
              <a:t>th</a:t>
            </a:r>
            <a:r>
              <a:rPr lang="en-US" dirty="0" smtClean="0"/>
              <a:t> 2020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5</a:t>
            </a:fld>
            <a:endParaRPr lang="it-IT"/>
          </a:p>
        </p:txBody>
      </p:sp>
      <p:grpSp>
        <p:nvGrpSpPr>
          <p:cNvPr id="144" name="Gruppo 143"/>
          <p:cNvGrpSpPr/>
          <p:nvPr/>
        </p:nvGrpSpPr>
        <p:grpSpPr>
          <a:xfrm>
            <a:off x="596336" y="1062038"/>
            <a:ext cx="3633763" cy="2860547"/>
            <a:chOff x="1004912" y="1062038"/>
            <a:chExt cx="3633763" cy="2860547"/>
          </a:xfrm>
        </p:grpSpPr>
        <p:grpSp>
          <p:nvGrpSpPr>
            <p:cNvPr id="117" name="Gruppo 116"/>
            <p:cNvGrpSpPr/>
            <p:nvPr/>
          </p:nvGrpSpPr>
          <p:grpSpPr>
            <a:xfrm>
              <a:off x="1004912" y="1078293"/>
              <a:ext cx="3576383" cy="2844292"/>
              <a:chOff x="1625346" y="2878772"/>
              <a:chExt cx="3576383" cy="2844292"/>
            </a:xfrm>
          </p:grpSpPr>
          <p:grpSp>
            <p:nvGrpSpPr>
              <p:cNvPr id="118" name="Gruppo 49"/>
              <p:cNvGrpSpPr/>
              <p:nvPr/>
            </p:nvGrpSpPr>
            <p:grpSpPr>
              <a:xfrm>
                <a:off x="1625346" y="3675062"/>
                <a:ext cx="2814383" cy="2048002"/>
                <a:chOff x="3624263" y="2505773"/>
                <a:chExt cx="2814383" cy="2048002"/>
              </a:xfrm>
            </p:grpSpPr>
            <p:sp>
              <p:nvSpPr>
                <p:cNvPr id="139" name="Figura a mano libera 138"/>
                <p:cNvSpPr/>
                <p:nvPr/>
              </p:nvSpPr>
              <p:spPr>
                <a:xfrm>
                  <a:off x="3625596" y="256292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igura a mano libera 139"/>
                <p:cNvSpPr/>
                <p:nvPr/>
              </p:nvSpPr>
              <p:spPr>
                <a:xfrm>
                  <a:off x="3625596" y="250577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Figura a mano libera 140"/>
                <p:cNvSpPr/>
                <p:nvPr/>
              </p:nvSpPr>
              <p:spPr>
                <a:xfrm>
                  <a:off x="3624263" y="4386263"/>
                  <a:ext cx="59531" cy="66675"/>
                </a:xfrm>
                <a:custGeom>
                  <a:avLst/>
                  <a:gdLst>
                    <a:gd name="connsiteX0" fmla="*/ 0 w 59531"/>
                    <a:gd name="connsiteY0" fmla="*/ 0 h 66675"/>
                    <a:gd name="connsiteX1" fmla="*/ 0 w 59531"/>
                    <a:gd name="connsiteY1" fmla="*/ 57150 h 66675"/>
                    <a:gd name="connsiteX2" fmla="*/ 33337 w 59531"/>
                    <a:gd name="connsiteY2" fmla="*/ 66675 h 66675"/>
                    <a:gd name="connsiteX3" fmla="*/ 59531 w 59531"/>
                    <a:gd name="connsiteY3" fmla="*/ 21431 h 66675"/>
                    <a:gd name="connsiteX4" fmla="*/ 0 w 59531"/>
                    <a:gd name="connsiteY4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1" h="66675">
                      <a:moveTo>
                        <a:pt x="0" y="0"/>
                      </a:moveTo>
                      <a:lnTo>
                        <a:pt x="0" y="57150"/>
                      </a:lnTo>
                      <a:lnTo>
                        <a:pt x="33337" y="66675"/>
                      </a:lnTo>
                      <a:lnTo>
                        <a:pt x="59531" y="214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uppo 50"/>
              <p:cNvGrpSpPr/>
              <p:nvPr/>
            </p:nvGrpSpPr>
            <p:grpSpPr>
              <a:xfrm>
                <a:off x="1777746" y="3515042"/>
                <a:ext cx="2814383" cy="2048002"/>
                <a:chOff x="3624263" y="2505773"/>
                <a:chExt cx="2814383" cy="2048002"/>
              </a:xfrm>
            </p:grpSpPr>
            <p:sp>
              <p:nvSpPr>
                <p:cNvPr id="136" name="Figura a mano libera 135"/>
                <p:cNvSpPr/>
                <p:nvPr/>
              </p:nvSpPr>
              <p:spPr>
                <a:xfrm>
                  <a:off x="3625596" y="256292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Figura a mano libera 136"/>
                <p:cNvSpPr/>
                <p:nvPr/>
              </p:nvSpPr>
              <p:spPr>
                <a:xfrm>
                  <a:off x="3625596" y="250577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igura a mano libera 137"/>
                <p:cNvSpPr/>
                <p:nvPr/>
              </p:nvSpPr>
              <p:spPr>
                <a:xfrm>
                  <a:off x="3624263" y="4386263"/>
                  <a:ext cx="59531" cy="66675"/>
                </a:xfrm>
                <a:custGeom>
                  <a:avLst/>
                  <a:gdLst>
                    <a:gd name="connsiteX0" fmla="*/ 0 w 59531"/>
                    <a:gd name="connsiteY0" fmla="*/ 0 h 66675"/>
                    <a:gd name="connsiteX1" fmla="*/ 0 w 59531"/>
                    <a:gd name="connsiteY1" fmla="*/ 57150 h 66675"/>
                    <a:gd name="connsiteX2" fmla="*/ 33337 w 59531"/>
                    <a:gd name="connsiteY2" fmla="*/ 66675 h 66675"/>
                    <a:gd name="connsiteX3" fmla="*/ 59531 w 59531"/>
                    <a:gd name="connsiteY3" fmla="*/ 21431 h 66675"/>
                    <a:gd name="connsiteX4" fmla="*/ 0 w 59531"/>
                    <a:gd name="connsiteY4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1" h="66675">
                      <a:moveTo>
                        <a:pt x="0" y="0"/>
                      </a:moveTo>
                      <a:lnTo>
                        <a:pt x="0" y="57150"/>
                      </a:lnTo>
                      <a:lnTo>
                        <a:pt x="33337" y="66675"/>
                      </a:lnTo>
                      <a:lnTo>
                        <a:pt x="59531" y="214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uppo 54"/>
              <p:cNvGrpSpPr/>
              <p:nvPr/>
            </p:nvGrpSpPr>
            <p:grpSpPr>
              <a:xfrm>
                <a:off x="1930146" y="3362642"/>
                <a:ext cx="2814383" cy="2048002"/>
                <a:chOff x="3624263" y="2505773"/>
                <a:chExt cx="2814383" cy="2048002"/>
              </a:xfrm>
            </p:grpSpPr>
            <p:sp>
              <p:nvSpPr>
                <p:cNvPr id="133" name="Figura a mano libera 132"/>
                <p:cNvSpPr/>
                <p:nvPr/>
              </p:nvSpPr>
              <p:spPr>
                <a:xfrm>
                  <a:off x="3625596" y="256292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igura a mano libera 133"/>
                <p:cNvSpPr/>
                <p:nvPr/>
              </p:nvSpPr>
              <p:spPr>
                <a:xfrm>
                  <a:off x="3625596" y="250577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Figura a mano libera 134"/>
                <p:cNvSpPr/>
                <p:nvPr/>
              </p:nvSpPr>
              <p:spPr>
                <a:xfrm>
                  <a:off x="3624263" y="4386263"/>
                  <a:ext cx="59531" cy="66675"/>
                </a:xfrm>
                <a:custGeom>
                  <a:avLst/>
                  <a:gdLst>
                    <a:gd name="connsiteX0" fmla="*/ 0 w 59531"/>
                    <a:gd name="connsiteY0" fmla="*/ 0 h 66675"/>
                    <a:gd name="connsiteX1" fmla="*/ 0 w 59531"/>
                    <a:gd name="connsiteY1" fmla="*/ 57150 h 66675"/>
                    <a:gd name="connsiteX2" fmla="*/ 33337 w 59531"/>
                    <a:gd name="connsiteY2" fmla="*/ 66675 h 66675"/>
                    <a:gd name="connsiteX3" fmla="*/ 59531 w 59531"/>
                    <a:gd name="connsiteY3" fmla="*/ 21431 h 66675"/>
                    <a:gd name="connsiteX4" fmla="*/ 0 w 59531"/>
                    <a:gd name="connsiteY4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1" h="66675">
                      <a:moveTo>
                        <a:pt x="0" y="0"/>
                      </a:moveTo>
                      <a:lnTo>
                        <a:pt x="0" y="57150"/>
                      </a:lnTo>
                      <a:lnTo>
                        <a:pt x="33337" y="66675"/>
                      </a:lnTo>
                      <a:lnTo>
                        <a:pt x="59531" y="214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uppo 58"/>
              <p:cNvGrpSpPr/>
              <p:nvPr/>
            </p:nvGrpSpPr>
            <p:grpSpPr>
              <a:xfrm>
                <a:off x="2082546" y="3202622"/>
                <a:ext cx="2814383" cy="2048002"/>
                <a:chOff x="3624263" y="2505773"/>
                <a:chExt cx="2814383" cy="2048002"/>
              </a:xfrm>
            </p:grpSpPr>
            <p:sp>
              <p:nvSpPr>
                <p:cNvPr id="130" name="Figura a mano libera 129"/>
                <p:cNvSpPr/>
                <p:nvPr/>
              </p:nvSpPr>
              <p:spPr>
                <a:xfrm>
                  <a:off x="3625596" y="256292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igura a mano libera 130"/>
                <p:cNvSpPr/>
                <p:nvPr/>
              </p:nvSpPr>
              <p:spPr>
                <a:xfrm>
                  <a:off x="3625596" y="250577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igura a mano libera 131"/>
                <p:cNvSpPr/>
                <p:nvPr/>
              </p:nvSpPr>
              <p:spPr>
                <a:xfrm>
                  <a:off x="3624263" y="4386263"/>
                  <a:ext cx="59531" cy="66675"/>
                </a:xfrm>
                <a:custGeom>
                  <a:avLst/>
                  <a:gdLst>
                    <a:gd name="connsiteX0" fmla="*/ 0 w 59531"/>
                    <a:gd name="connsiteY0" fmla="*/ 0 h 66675"/>
                    <a:gd name="connsiteX1" fmla="*/ 0 w 59531"/>
                    <a:gd name="connsiteY1" fmla="*/ 57150 h 66675"/>
                    <a:gd name="connsiteX2" fmla="*/ 33337 w 59531"/>
                    <a:gd name="connsiteY2" fmla="*/ 66675 h 66675"/>
                    <a:gd name="connsiteX3" fmla="*/ 59531 w 59531"/>
                    <a:gd name="connsiteY3" fmla="*/ 21431 h 66675"/>
                    <a:gd name="connsiteX4" fmla="*/ 0 w 59531"/>
                    <a:gd name="connsiteY4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1" h="66675">
                      <a:moveTo>
                        <a:pt x="0" y="0"/>
                      </a:moveTo>
                      <a:lnTo>
                        <a:pt x="0" y="57150"/>
                      </a:lnTo>
                      <a:lnTo>
                        <a:pt x="33337" y="66675"/>
                      </a:lnTo>
                      <a:lnTo>
                        <a:pt x="59531" y="214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uppo 58"/>
              <p:cNvGrpSpPr/>
              <p:nvPr/>
            </p:nvGrpSpPr>
            <p:grpSpPr>
              <a:xfrm>
                <a:off x="2234946" y="3040697"/>
                <a:ext cx="2814383" cy="2048002"/>
                <a:chOff x="3624263" y="2505773"/>
                <a:chExt cx="2814383" cy="2048002"/>
              </a:xfrm>
            </p:grpSpPr>
            <p:sp>
              <p:nvSpPr>
                <p:cNvPr id="127" name="Figura a mano libera 126"/>
                <p:cNvSpPr/>
                <p:nvPr/>
              </p:nvSpPr>
              <p:spPr>
                <a:xfrm>
                  <a:off x="3625596" y="256292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igura a mano libera 127"/>
                <p:cNvSpPr/>
                <p:nvPr/>
              </p:nvSpPr>
              <p:spPr>
                <a:xfrm>
                  <a:off x="3625596" y="250577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igura a mano libera 128"/>
                <p:cNvSpPr/>
                <p:nvPr/>
              </p:nvSpPr>
              <p:spPr>
                <a:xfrm>
                  <a:off x="3624263" y="4386263"/>
                  <a:ext cx="59531" cy="66675"/>
                </a:xfrm>
                <a:custGeom>
                  <a:avLst/>
                  <a:gdLst>
                    <a:gd name="connsiteX0" fmla="*/ 0 w 59531"/>
                    <a:gd name="connsiteY0" fmla="*/ 0 h 66675"/>
                    <a:gd name="connsiteX1" fmla="*/ 0 w 59531"/>
                    <a:gd name="connsiteY1" fmla="*/ 57150 h 66675"/>
                    <a:gd name="connsiteX2" fmla="*/ 33337 w 59531"/>
                    <a:gd name="connsiteY2" fmla="*/ 66675 h 66675"/>
                    <a:gd name="connsiteX3" fmla="*/ 59531 w 59531"/>
                    <a:gd name="connsiteY3" fmla="*/ 21431 h 66675"/>
                    <a:gd name="connsiteX4" fmla="*/ 0 w 59531"/>
                    <a:gd name="connsiteY4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1" h="66675">
                      <a:moveTo>
                        <a:pt x="0" y="0"/>
                      </a:moveTo>
                      <a:lnTo>
                        <a:pt x="0" y="57150"/>
                      </a:lnTo>
                      <a:lnTo>
                        <a:pt x="33337" y="66675"/>
                      </a:lnTo>
                      <a:lnTo>
                        <a:pt x="59531" y="214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uppo 58"/>
              <p:cNvGrpSpPr/>
              <p:nvPr/>
            </p:nvGrpSpPr>
            <p:grpSpPr>
              <a:xfrm>
                <a:off x="2387346" y="2878772"/>
                <a:ext cx="2814383" cy="2048002"/>
                <a:chOff x="3624263" y="2505773"/>
                <a:chExt cx="2814383" cy="2048002"/>
              </a:xfrm>
            </p:grpSpPr>
            <p:sp>
              <p:nvSpPr>
                <p:cNvPr id="124" name="Figura a mano libera 123"/>
                <p:cNvSpPr/>
                <p:nvPr/>
              </p:nvSpPr>
              <p:spPr>
                <a:xfrm>
                  <a:off x="3625596" y="256292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igura a mano libera 124"/>
                <p:cNvSpPr/>
                <p:nvPr/>
              </p:nvSpPr>
              <p:spPr>
                <a:xfrm>
                  <a:off x="3625596" y="2505773"/>
                  <a:ext cx="2813050" cy="1990852"/>
                </a:xfrm>
                <a:custGeom>
                  <a:avLst/>
                  <a:gdLst>
                    <a:gd name="connsiteX0" fmla="*/ 0 w 2924175"/>
                    <a:gd name="connsiteY0" fmla="*/ 1889125 h 1997075"/>
                    <a:gd name="connsiteX1" fmla="*/ 304800 w 2924175"/>
                    <a:gd name="connsiteY1" fmla="*/ 1997075 h 1997075"/>
                    <a:gd name="connsiteX2" fmla="*/ 2924175 w 2924175"/>
                    <a:gd name="connsiteY2" fmla="*/ 0 h 1997075"/>
                    <a:gd name="connsiteX3" fmla="*/ 2435225 w 2924175"/>
                    <a:gd name="connsiteY3" fmla="*/ 9525 h 1997075"/>
                    <a:gd name="connsiteX4" fmla="*/ 0 w 2924175"/>
                    <a:gd name="connsiteY4" fmla="*/ 1889125 h 1997075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2 h 1990852"/>
                    <a:gd name="connsiteX1" fmla="*/ 304800 w 2854325"/>
                    <a:gd name="connsiteY1" fmla="*/ 1990852 h 1990852"/>
                    <a:gd name="connsiteX2" fmla="*/ 2854325 w 2854325"/>
                    <a:gd name="connsiteY2" fmla="*/ 0 h 1990852"/>
                    <a:gd name="connsiteX3" fmla="*/ 2435225 w 2854325"/>
                    <a:gd name="connsiteY3" fmla="*/ 3302 h 1990852"/>
                    <a:gd name="connsiteX4" fmla="*/ 0 w 2854325"/>
                    <a:gd name="connsiteY4" fmla="*/ 1882902 h 1990852"/>
                    <a:gd name="connsiteX0" fmla="*/ 0 w 2854325"/>
                    <a:gd name="connsiteY0" fmla="*/ 1882903 h 1990853"/>
                    <a:gd name="connsiteX1" fmla="*/ 304800 w 2854325"/>
                    <a:gd name="connsiteY1" fmla="*/ 1990853 h 1990853"/>
                    <a:gd name="connsiteX2" fmla="*/ 2854325 w 2854325"/>
                    <a:gd name="connsiteY2" fmla="*/ 0 h 1990853"/>
                    <a:gd name="connsiteX3" fmla="*/ 2435225 w 2854325"/>
                    <a:gd name="connsiteY3" fmla="*/ 3303 h 1990853"/>
                    <a:gd name="connsiteX4" fmla="*/ 0 w 2854325"/>
                    <a:gd name="connsiteY4" fmla="*/ 1882903 h 1990853"/>
                    <a:gd name="connsiteX0" fmla="*/ 0 w 2813050"/>
                    <a:gd name="connsiteY0" fmla="*/ 1882902 h 1990852"/>
                    <a:gd name="connsiteX1" fmla="*/ 304800 w 2813050"/>
                    <a:gd name="connsiteY1" fmla="*/ 1990852 h 1990852"/>
                    <a:gd name="connsiteX2" fmla="*/ 2813050 w 2813050"/>
                    <a:gd name="connsiteY2" fmla="*/ 0 h 1990852"/>
                    <a:gd name="connsiteX3" fmla="*/ 2435225 w 2813050"/>
                    <a:gd name="connsiteY3" fmla="*/ 3302 h 1990852"/>
                    <a:gd name="connsiteX4" fmla="*/ 0 w 2813050"/>
                    <a:gd name="connsiteY4" fmla="*/ 1882902 h 199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13050" h="1990852">
                      <a:moveTo>
                        <a:pt x="0" y="1882902"/>
                      </a:moveTo>
                      <a:lnTo>
                        <a:pt x="304800" y="1990852"/>
                      </a:lnTo>
                      <a:lnTo>
                        <a:pt x="2813050" y="0"/>
                      </a:lnTo>
                      <a:lnTo>
                        <a:pt x="2435225" y="3302"/>
                      </a:lnTo>
                      <a:lnTo>
                        <a:pt x="0" y="1882902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igura a mano libera 125"/>
                <p:cNvSpPr/>
                <p:nvPr/>
              </p:nvSpPr>
              <p:spPr>
                <a:xfrm>
                  <a:off x="3624263" y="4386263"/>
                  <a:ext cx="59531" cy="66675"/>
                </a:xfrm>
                <a:custGeom>
                  <a:avLst/>
                  <a:gdLst>
                    <a:gd name="connsiteX0" fmla="*/ 0 w 59531"/>
                    <a:gd name="connsiteY0" fmla="*/ 0 h 66675"/>
                    <a:gd name="connsiteX1" fmla="*/ 0 w 59531"/>
                    <a:gd name="connsiteY1" fmla="*/ 57150 h 66675"/>
                    <a:gd name="connsiteX2" fmla="*/ 33337 w 59531"/>
                    <a:gd name="connsiteY2" fmla="*/ 66675 h 66675"/>
                    <a:gd name="connsiteX3" fmla="*/ 59531 w 59531"/>
                    <a:gd name="connsiteY3" fmla="*/ 21431 h 66675"/>
                    <a:gd name="connsiteX4" fmla="*/ 0 w 59531"/>
                    <a:gd name="connsiteY4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1" h="66675">
                      <a:moveTo>
                        <a:pt x="0" y="0"/>
                      </a:moveTo>
                      <a:lnTo>
                        <a:pt x="0" y="57150"/>
                      </a:lnTo>
                      <a:lnTo>
                        <a:pt x="33337" y="66675"/>
                      </a:lnTo>
                      <a:lnTo>
                        <a:pt x="59531" y="214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3" name="Figura a mano libera 142"/>
            <p:cNvSpPr/>
            <p:nvPr/>
          </p:nvSpPr>
          <p:spPr>
            <a:xfrm>
              <a:off x="3429000" y="1062038"/>
              <a:ext cx="1209675" cy="866775"/>
            </a:xfrm>
            <a:custGeom>
              <a:avLst/>
              <a:gdLst>
                <a:gd name="connsiteX0" fmla="*/ 0 w 1209675"/>
                <a:gd name="connsiteY0" fmla="*/ 604837 h 866775"/>
                <a:gd name="connsiteX1" fmla="*/ 333375 w 1209675"/>
                <a:gd name="connsiteY1" fmla="*/ 685800 h 866775"/>
                <a:gd name="connsiteX2" fmla="*/ 400050 w 1209675"/>
                <a:gd name="connsiteY2" fmla="*/ 771525 h 866775"/>
                <a:gd name="connsiteX3" fmla="*/ 542925 w 1209675"/>
                <a:gd name="connsiteY3" fmla="*/ 866775 h 866775"/>
                <a:gd name="connsiteX4" fmla="*/ 581025 w 1209675"/>
                <a:gd name="connsiteY4" fmla="*/ 823912 h 866775"/>
                <a:gd name="connsiteX5" fmla="*/ 1209675 w 1209675"/>
                <a:gd name="connsiteY5" fmla="*/ 14287 h 866775"/>
                <a:gd name="connsiteX6" fmla="*/ 1152525 w 1209675"/>
                <a:gd name="connsiteY6" fmla="*/ 0 h 866775"/>
                <a:gd name="connsiteX7" fmla="*/ 571500 w 1209675"/>
                <a:gd name="connsiteY7" fmla="*/ 0 h 866775"/>
                <a:gd name="connsiteX8" fmla="*/ 0 w 1209675"/>
                <a:gd name="connsiteY8" fmla="*/ 604837 h 866775"/>
                <a:gd name="connsiteX0" fmla="*/ 0 w 1209675"/>
                <a:gd name="connsiteY0" fmla="*/ 604837 h 866775"/>
                <a:gd name="connsiteX1" fmla="*/ 333375 w 1209675"/>
                <a:gd name="connsiteY1" fmla="*/ 685800 h 866775"/>
                <a:gd name="connsiteX2" fmla="*/ 315658 w 1209675"/>
                <a:gd name="connsiteY2" fmla="*/ 812545 h 866775"/>
                <a:gd name="connsiteX3" fmla="*/ 542925 w 1209675"/>
                <a:gd name="connsiteY3" fmla="*/ 866775 h 866775"/>
                <a:gd name="connsiteX4" fmla="*/ 581025 w 1209675"/>
                <a:gd name="connsiteY4" fmla="*/ 823912 h 866775"/>
                <a:gd name="connsiteX5" fmla="*/ 1209675 w 1209675"/>
                <a:gd name="connsiteY5" fmla="*/ 14287 h 866775"/>
                <a:gd name="connsiteX6" fmla="*/ 1152525 w 1209675"/>
                <a:gd name="connsiteY6" fmla="*/ 0 h 866775"/>
                <a:gd name="connsiteX7" fmla="*/ 571500 w 1209675"/>
                <a:gd name="connsiteY7" fmla="*/ 0 h 866775"/>
                <a:gd name="connsiteX8" fmla="*/ 0 w 1209675"/>
                <a:gd name="connsiteY8" fmla="*/ 604837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675" h="866775">
                  <a:moveTo>
                    <a:pt x="0" y="604837"/>
                  </a:moveTo>
                  <a:lnTo>
                    <a:pt x="333375" y="685800"/>
                  </a:lnTo>
                  <a:lnTo>
                    <a:pt x="315658" y="812545"/>
                  </a:lnTo>
                  <a:lnTo>
                    <a:pt x="542925" y="866775"/>
                  </a:lnTo>
                  <a:lnTo>
                    <a:pt x="581025" y="823912"/>
                  </a:lnTo>
                  <a:lnTo>
                    <a:pt x="1209675" y="14287"/>
                  </a:lnTo>
                  <a:lnTo>
                    <a:pt x="1152525" y="0"/>
                  </a:lnTo>
                  <a:lnTo>
                    <a:pt x="571500" y="0"/>
                  </a:lnTo>
                  <a:lnTo>
                    <a:pt x="0" y="6048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uppo 160"/>
          <p:cNvGrpSpPr/>
          <p:nvPr/>
        </p:nvGrpSpPr>
        <p:grpSpPr>
          <a:xfrm>
            <a:off x="653462" y="2892106"/>
            <a:ext cx="1082866" cy="951231"/>
            <a:chOff x="1062038" y="2882582"/>
            <a:chExt cx="1082866" cy="951231"/>
          </a:xfrm>
          <a:effectLst/>
        </p:grpSpPr>
        <p:sp>
          <p:nvSpPr>
            <p:cNvPr id="155" name="Figura a mano libera 154"/>
            <p:cNvSpPr/>
            <p:nvPr/>
          </p:nvSpPr>
          <p:spPr>
            <a:xfrm>
              <a:off x="1062038" y="3681413"/>
              <a:ext cx="311943" cy="152400"/>
            </a:xfrm>
            <a:custGeom>
              <a:avLst/>
              <a:gdLst>
                <a:gd name="connsiteX0" fmla="*/ 0 w 311943"/>
                <a:gd name="connsiteY0" fmla="*/ 69056 h 152400"/>
                <a:gd name="connsiteX1" fmla="*/ 95250 w 311943"/>
                <a:gd name="connsiteY1" fmla="*/ 0 h 152400"/>
                <a:gd name="connsiteX2" fmla="*/ 311943 w 311943"/>
                <a:gd name="connsiteY2" fmla="*/ 80962 h 152400"/>
                <a:gd name="connsiteX3" fmla="*/ 226218 w 311943"/>
                <a:gd name="connsiteY3" fmla="*/ 152400 h 152400"/>
                <a:gd name="connsiteX4" fmla="*/ 0 w 311943"/>
                <a:gd name="connsiteY4" fmla="*/ 6905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43" h="152400">
                  <a:moveTo>
                    <a:pt x="0" y="69056"/>
                  </a:moveTo>
                  <a:lnTo>
                    <a:pt x="95250" y="0"/>
                  </a:lnTo>
                  <a:lnTo>
                    <a:pt x="311943" y="80962"/>
                  </a:lnTo>
                  <a:lnTo>
                    <a:pt x="226218" y="152400"/>
                  </a:lnTo>
                  <a:lnTo>
                    <a:pt x="0" y="6905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igura a mano libera 155"/>
            <p:cNvSpPr/>
            <p:nvPr/>
          </p:nvSpPr>
          <p:spPr>
            <a:xfrm>
              <a:off x="1215628" y="3526632"/>
              <a:ext cx="311943" cy="152400"/>
            </a:xfrm>
            <a:custGeom>
              <a:avLst/>
              <a:gdLst>
                <a:gd name="connsiteX0" fmla="*/ 0 w 311943"/>
                <a:gd name="connsiteY0" fmla="*/ 69056 h 152400"/>
                <a:gd name="connsiteX1" fmla="*/ 95250 w 311943"/>
                <a:gd name="connsiteY1" fmla="*/ 0 h 152400"/>
                <a:gd name="connsiteX2" fmla="*/ 311943 w 311943"/>
                <a:gd name="connsiteY2" fmla="*/ 80962 h 152400"/>
                <a:gd name="connsiteX3" fmla="*/ 226218 w 311943"/>
                <a:gd name="connsiteY3" fmla="*/ 152400 h 152400"/>
                <a:gd name="connsiteX4" fmla="*/ 0 w 311943"/>
                <a:gd name="connsiteY4" fmla="*/ 6905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43" h="152400">
                  <a:moveTo>
                    <a:pt x="0" y="69056"/>
                  </a:moveTo>
                  <a:lnTo>
                    <a:pt x="95250" y="0"/>
                  </a:lnTo>
                  <a:lnTo>
                    <a:pt x="311943" y="80962"/>
                  </a:lnTo>
                  <a:lnTo>
                    <a:pt x="226218" y="152400"/>
                  </a:lnTo>
                  <a:lnTo>
                    <a:pt x="0" y="6905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igura a mano libera 156"/>
            <p:cNvSpPr/>
            <p:nvPr/>
          </p:nvSpPr>
          <p:spPr>
            <a:xfrm>
              <a:off x="1369219" y="3375977"/>
              <a:ext cx="311943" cy="152400"/>
            </a:xfrm>
            <a:custGeom>
              <a:avLst/>
              <a:gdLst>
                <a:gd name="connsiteX0" fmla="*/ 0 w 311943"/>
                <a:gd name="connsiteY0" fmla="*/ 69056 h 152400"/>
                <a:gd name="connsiteX1" fmla="*/ 95250 w 311943"/>
                <a:gd name="connsiteY1" fmla="*/ 0 h 152400"/>
                <a:gd name="connsiteX2" fmla="*/ 311943 w 311943"/>
                <a:gd name="connsiteY2" fmla="*/ 80962 h 152400"/>
                <a:gd name="connsiteX3" fmla="*/ 226218 w 311943"/>
                <a:gd name="connsiteY3" fmla="*/ 152400 h 152400"/>
                <a:gd name="connsiteX4" fmla="*/ 0 w 311943"/>
                <a:gd name="connsiteY4" fmla="*/ 6905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43" h="152400">
                  <a:moveTo>
                    <a:pt x="0" y="69056"/>
                  </a:moveTo>
                  <a:lnTo>
                    <a:pt x="95250" y="0"/>
                  </a:lnTo>
                  <a:lnTo>
                    <a:pt x="311943" y="80962"/>
                  </a:lnTo>
                  <a:lnTo>
                    <a:pt x="226218" y="152400"/>
                  </a:lnTo>
                  <a:lnTo>
                    <a:pt x="0" y="6905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igura a mano libera 157"/>
            <p:cNvSpPr/>
            <p:nvPr/>
          </p:nvSpPr>
          <p:spPr>
            <a:xfrm>
              <a:off x="1525190" y="3213576"/>
              <a:ext cx="311943" cy="152400"/>
            </a:xfrm>
            <a:custGeom>
              <a:avLst/>
              <a:gdLst>
                <a:gd name="connsiteX0" fmla="*/ 0 w 311943"/>
                <a:gd name="connsiteY0" fmla="*/ 69056 h 152400"/>
                <a:gd name="connsiteX1" fmla="*/ 95250 w 311943"/>
                <a:gd name="connsiteY1" fmla="*/ 0 h 152400"/>
                <a:gd name="connsiteX2" fmla="*/ 311943 w 311943"/>
                <a:gd name="connsiteY2" fmla="*/ 80962 h 152400"/>
                <a:gd name="connsiteX3" fmla="*/ 226218 w 311943"/>
                <a:gd name="connsiteY3" fmla="*/ 152400 h 152400"/>
                <a:gd name="connsiteX4" fmla="*/ 0 w 311943"/>
                <a:gd name="connsiteY4" fmla="*/ 6905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43" h="152400">
                  <a:moveTo>
                    <a:pt x="0" y="69056"/>
                  </a:moveTo>
                  <a:lnTo>
                    <a:pt x="95250" y="0"/>
                  </a:lnTo>
                  <a:lnTo>
                    <a:pt x="311943" y="80962"/>
                  </a:lnTo>
                  <a:lnTo>
                    <a:pt x="226218" y="152400"/>
                  </a:lnTo>
                  <a:lnTo>
                    <a:pt x="0" y="6905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igura a mano libera 158"/>
            <p:cNvSpPr/>
            <p:nvPr/>
          </p:nvSpPr>
          <p:spPr>
            <a:xfrm>
              <a:off x="1678787" y="3050095"/>
              <a:ext cx="311943" cy="152400"/>
            </a:xfrm>
            <a:custGeom>
              <a:avLst/>
              <a:gdLst>
                <a:gd name="connsiteX0" fmla="*/ 0 w 311943"/>
                <a:gd name="connsiteY0" fmla="*/ 69056 h 152400"/>
                <a:gd name="connsiteX1" fmla="*/ 95250 w 311943"/>
                <a:gd name="connsiteY1" fmla="*/ 0 h 152400"/>
                <a:gd name="connsiteX2" fmla="*/ 311943 w 311943"/>
                <a:gd name="connsiteY2" fmla="*/ 80962 h 152400"/>
                <a:gd name="connsiteX3" fmla="*/ 226218 w 311943"/>
                <a:gd name="connsiteY3" fmla="*/ 152400 h 152400"/>
                <a:gd name="connsiteX4" fmla="*/ 0 w 311943"/>
                <a:gd name="connsiteY4" fmla="*/ 6905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43" h="152400">
                  <a:moveTo>
                    <a:pt x="0" y="69056"/>
                  </a:moveTo>
                  <a:lnTo>
                    <a:pt x="95250" y="0"/>
                  </a:lnTo>
                  <a:lnTo>
                    <a:pt x="311943" y="80962"/>
                  </a:lnTo>
                  <a:lnTo>
                    <a:pt x="226218" y="152400"/>
                  </a:lnTo>
                  <a:lnTo>
                    <a:pt x="0" y="6905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igura a mano libera 159"/>
            <p:cNvSpPr/>
            <p:nvPr/>
          </p:nvSpPr>
          <p:spPr>
            <a:xfrm>
              <a:off x="1832961" y="2882582"/>
              <a:ext cx="311943" cy="152400"/>
            </a:xfrm>
            <a:custGeom>
              <a:avLst/>
              <a:gdLst>
                <a:gd name="connsiteX0" fmla="*/ 0 w 311943"/>
                <a:gd name="connsiteY0" fmla="*/ 69056 h 152400"/>
                <a:gd name="connsiteX1" fmla="*/ 95250 w 311943"/>
                <a:gd name="connsiteY1" fmla="*/ 0 h 152400"/>
                <a:gd name="connsiteX2" fmla="*/ 311943 w 311943"/>
                <a:gd name="connsiteY2" fmla="*/ 80962 h 152400"/>
                <a:gd name="connsiteX3" fmla="*/ 226218 w 311943"/>
                <a:gd name="connsiteY3" fmla="*/ 152400 h 152400"/>
                <a:gd name="connsiteX4" fmla="*/ 0 w 311943"/>
                <a:gd name="connsiteY4" fmla="*/ 6905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43" h="152400">
                  <a:moveTo>
                    <a:pt x="0" y="69056"/>
                  </a:moveTo>
                  <a:lnTo>
                    <a:pt x="95250" y="0"/>
                  </a:lnTo>
                  <a:lnTo>
                    <a:pt x="311943" y="80962"/>
                  </a:lnTo>
                  <a:lnTo>
                    <a:pt x="226218" y="152400"/>
                  </a:lnTo>
                  <a:lnTo>
                    <a:pt x="0" y="6905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uppo 153"/>
          <p:cNvGrpSpPr/>
          <p:nvPr/>
        </p:nvGrpSpPr>
        <p:grpSpPr>
          <a:xfrm>
            <a:off x="604888" y="2795450"/>
            <a:ext cx="1127404" cy="1156555"/>
            <a:chOff x="2087284" y="2903673"/>
            <a:chExt cx="1127404" cy="1156555"/>
          </a:xfrm>
        </p:grpSpPr>
        <p:sp>
          <p:nvSpPr>
            <p:cNvPr id="145" name="Parallelogramma 144"/>
            <p:cNvSpPr/>
            <p:nvPr/>
          </p:nvSpPr>
          <p:spPr>
            <a:xfrm rot="16047376">
              <a:off x="2018977" y="3683335"/>
              <a:ext cx="445200" cy="308586"/>
            </a:xfrm>
            <a:prstGeom prst="parallelogram">
              <a:avLst>
                <a:gd name="adj" fmla="val 40068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Parallelogramma 146"/>
            <p:cNvSpPr/>
            <p:nvPr/>
          </p:nvSpPr>
          <p:spPr>
            <a:xfrm rot="1163370">
              <a:off x="2200575" y="2903673"/>
              <a:ext cx="900100" cy="894878"/>
            </a:xfrm>
            <a:prstGeom prst="parallelogram">
              <a:avLst>
                <a:gd name="adj" fmla="val 64304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igura a mano libera 152"/>
            <p:cNvSpPr/>
            <p:nvPr/>
          </p:nvSpPr>
          <p:spPr>
            <a:xfrm>
              <a:off x="2388394" y="3076575"/>
              <a:ext cx="826294" cy="969169"/>
            </a:xfrm>
            <a:custGeom>
              <a:avLst/>
              <a:gdLst>
                <a:gd name="connsiteX0" fmla="*/ 11906 w 826294"/>
                <a:gd name="connsiteY0" fmla="*/ 969169 h 969169"/>
                <a:gd name="connsiteX1" fmla="*/ 0 w 826294"/>
                <a:gd name="connsiteY1" fmla="*/ 650082 h 969169"/>
                <a:gd name="connsiteX2" fmla="*/ 826294 w 826294"/>
                <a:gd name="connsiteY2" fmla="*/ 0 h 969169"/>
                <a:gd name="connsiteX3" fmla="*/ 11906 w 826294"/>
                <a:gd name="connsiteY3" fmla="*/ 969169 h 96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294" h="969169">
                  <a:moveTo>
                    <a:pt x="11906" y="969169"/>
                  </a:moveTo>
                  <a:lnTo>
                    <a:pt x="0" y="650082"/>
                  </a:lnTo>
                  <a:lnTo>
                    <a:pt x="826294" y="0"/>
                  </a:lnTo>
                  <a:lnTo>
                    <a:pt x="11906" y="96916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uppo 45"/>
          <p:cNvGrpSpPr/>
          <p:nvPr/>
        </p:nvGrpSpPr>
        <p:grpSpPr>
          <a:xfrm>
            <a:off x="-372001" y="1755731"/>
            <a:ext cx="4062985" cy="3428620"/>
            <a:chOff x="51815" y="1268348"/>
            <a:chExt cx="4062985" cy="3428620"/>
          </a:xfrm>
        </p:grpSpPr>
        <p:cxnSp>
          <p:nvCxnSpPr>
            <p:cNvPr id="22" name="Connettore 1 21"/>
            <p:cNvCxnSpPr/>
            <p:nvPr/>
          </p:nvCxnSpPr>
          <p:spPr>
            <a:xfrm>
              <a:off x="1330071" y="3145728"/>
              <a:ext cx="15240" cy="3228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uppo 44"/>
            <p:cNvGrpSpPr/>
            <p:nvPr/>
          </p:nvGrpSpPr>
          <p:grpSpPr>
            <a:xfrm>
              <a:off x="51815" y="1268348"/>
              <a:ext cx="4062985" cy="3428620"/>
              <a:chOff x="51815" y="1268348"/>
              <a:chExt cx="4062985" cy="3428620"/>
            </a:xfrm>
          </p:grpSpPr>
          <p:cxnSp>
            <p:nvCxnSpPr>
              <p:cNvPr id="9" name="Connettore 1 8"/>
              <p:cNvCxnSpPr/>
              <p:nvPr/>
            </p:nvCxnSpPr>
            <p:spPr>
              <a:xfrm flipV="1">
                <a:off x="1327594" y="1268348"/>
                <a:ext cx="2432304" cy="188366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Figura a mano libera 33"/>
              <p:cNvSpPr/>
              <p:nvPr/>
            </p:nvSpPr>
            <p:spPr>
              <a:xfrm>
                <a:off x="1345406" y="3178969"/>
                <a:ext cx="216694" cy="292894"/>
              </a:xfrm>
              <a:custGeom>
                <a:avLst/>
                <a:gdLst>
                  <a:gd name="connsiteX0" fmla="*/ 0 w 216694"/>
                  <a:gd name="connsiteY0" fmla="*/ 0 h 292894"/>
                  <a:gd name="connsiteX1" fmla="*/ 64294 w 216694"/>
                  <a:gd name="connsiteY1" fmla="*/ 40481 h 292894"/>
                  <a:gd name="connsiteX2" fmla="*/ 95250 w 216694"/>
                  <a:gd name="connsiteY2" fmla="*/ 66675 h 292894"/>
                  <a:gd name="connsiteX3" fmla="*/ 126207 w 216694"/>
                  <a:gd name="connsiteY3" fmla="*/ 92869 h 292894"/>
                  <a:gd name="connsiteX4" fmla="*/ 154782 w 216694"/>
                  <a:gd name="connsiteY4" fmla="*/ 128587 h 292894"/>
                  <a:gd name="connsiteX5" fmla="*/ 176213 w 216694"/>
                  <a:gd name="connsiteY5" fmla="*/ 154781 h 292894"/>
                  <a:gd name="connsiteX6" fmla="*/ 202407 w 216694"/>
                  <a:gd name="connsiteY6" fmla="*/ 185737 h 292894"/>
                  <a:gd name="connsiteX7" fmla="*/ 216694 w 216694"/>
                  <a:gd name="connsiteY7" fmla="*/ 211931 h 292894"/>
                  <a:gd name="connsiteX8" fmla="*/ 16669 w 216694"/>
                  <a:gd name="connsiteY8" fmla="*/ 292894 h 292894"/>
                  <a:gd name="connsiteX9" fmla="*/ 0 w 216694"/>
                  <a:gd name="connsiteY9" fmla="*/ 0 h 29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6694" h="292894">
                    <a:moveTo>
                      <a:pt x="0" y="0"/>
                    </a:moveTo>
                    <a:lnTo>
                      <a:pt x="64294" y="40481"/>
                    </a:lnTo>
                    <a:lnTo>
                      <a:pt x="95250" y="66675"/>
                    </a:lnTo>
                    <a:lnTo>
                      <a:pt x="126207" y="92869"/>
                    </a:lnTo>
                    <a:lnTo>
                      <a:pt x="154782" y="128587"/>
                    </a:lnTo>
                    <a:lnTo>
                      <a:pt x="176213" y="154781"/>
                    </a:lnTo>
                    <a:lnTo>
                      <a:pt x="202407" y="185737"/>
                    </a:lnTo>
                    <a:lnTo>
                      <a:pt x="216694" y="211931"/>
                    </a:lnTo>
                    <a:lnTo>
                      <a:pt x="16669" y="292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o 13"/>
              <p:cNvSpPr/>
              <p:nvPr/>
            </p:nvSpPr>
            <p:spPr>
              <a:xfrm rot="19893749">
                <a:off x="51815" y="3023616"/>
                <a:ext cx="1673352" cy="1673352"/>
              </a:xfrm>
              <a:prstGeom prst="arc">
                <a:avLst>
                  <a:gd name="adj1" fmla="val 19877124"/>
                  <a:gd name="adj2" fmla="val 249393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igura a mano libera 30"/>
              <p:cNvSpPr/>
              <p:nvPr/>
            </p:nvSpPr>
            <p:spPr>
              <a:xfrm>
                <a:off x="1352550" y="1270000"/>
                <a:ext cx="2762250" cy="2098675"/>
              </a:xfrm>
              <a:custGeom>
                <a:avLst/>
                <a:gdLst>
                  <a:gd name="connsiteX0" fmla="*/ 0 w 2762250"/>
                  <a:gd name="connsiteY0" fmla="*/ 1876425 h 2098675"/>
                  <a:gd name="connsiteX1" fmla="*/ 47625 w 2762250"/>
                  <a:gd name="connsiteY1" fmla="*/ 1908175 h 2098675"/>
                  <a:gd name="connsiteX2" fmla="*/ 92075 w 2762250"/>
                  <a:gd name="connsiteY2" fmla="*/ 1946275 h 2098675"/>
                  <a:gd name="connsiteX3" fmla="*/ 142875 w 2762250"/>
                  <a:gd name="connsiteY3" fmla="*/ 1993900 h 2098675"/>
                  <a:gd name="connsiteX4" fmla="*/ 177800 w 2762250"/>
                  <a:gd name="connsiteY4" fmla="*/ 2032000 h 2098675"/>
                  <a:gd name="connsiteX5" fmla="*/ 209550 w 2762250"/>
                  <a:gd name="connsiteY5" fmla="*/ 2073275 h 2098675"/>
                  <a:gd name="connsiteX6" fmla="*/ 231775 w 2762250"/>
                  <a:gd name="connsiteY6" fmla="*/ 2098675 h 2098675"/>
                  <a:gd name="connsiteX7" fmla="*/ 2762250 w 2762250"/>
                  <a:gd name="connsiteY7" fmla="*/ 215900 h 2098675"/>
                  <a:gd name="connsiteX8" fmla="*/ 2489200 w 2762250"/>
                  <a:gd name="connsiteY8" fmla="*/ 66675 h 2098675"/>
                  <a:gd name="connsiteX9" fmla="*/ 2422525 w 2762250"/>
                  <a:gd name="connsiteY9" fmla="*/ 0 h 2098675"/>
                  <a:gd name="connsiteX10" fmla="*/ 0 w 2762250"/>
                  <a:gd name="connsiteY10" fmla="*/ 1876425 h 209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62250" h="2098675">
                    <a:moveTo>
                      <a:pt x="0" y="1876425"/>
                    </a:moveTo>
                    <a:lnTo>
                      <a:pt x="47625" y="1908175"/>
                    </a:lnTo>
                    <a:lnTo>
                      <a:pt x="92075" y="1946275"/>
                    </a:lnTo>
                    <a:lnTo>
                      <a:pt x="142875" y="1993900"/>
                    </a:lnTo>
                    <a:lnTo>
                      <a:pt x="177800" y="2032000"/>
                    </a:lnTo>
                    <a:lnTo>
                      <a:pt x="209550" y="2073275"/>
                    </a:lnTo>
                    <a:lnTo>
                      <a:pt x="231775" y="2098675"/>
                    </a:lnTo>
                    <a:lnTo>
                      <a:pt x="2762250" y="215900"/>
                    </a:lnTo>
                    <a:lnTo>
                      <a:pt x="2489200" y="66675"/>
                    </a:lnTo>
                    <a:lnTo>
                      <a:pt x="2422525" y="0"/>
                    </a:lnTo>
                    <a:lnTo>
                      <a:pt x="0" y="18764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layout: termination </a:t>
            </a:r>
            <a:endParaRPr lang="it-IT" dirty="0"/>
          </a:p>
        </p:txBody>
      </p:sp>
      <p:sp>
        <p:nvSpPr>
          <p:cNvPr id="163" name="Rettangolo 162"/>
          <p:cNvSpPr/>
          <p:nvPr/>
        </p:nvSpPr>
        <p:spPr>
          <a:xfrm>
            <a:off x="-7608" y="1505251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44"/>
              </a:spcAft>
            </a:pPr>
            <a:r>
              <a:rPr lang="en-GB" b="1" dirty="0" smtClean="0">
                <a:solidFill>
                  <a:srgbClr val="003A69"/>
                </a:solidFill>
                <a:ea typeface="Arial" pitchFamily="4" charset="0"/>
                <a:cs typeface="Arial" pitchFamily="4" charset="0"/>
              </a:rPr>
              <a:t>Basic features:</a:t>
            </a:r>
          </a:p>
        </p:txBody>
      </p:sp>
      <p:sp>
        <p:nvSpPr>
          <p:cNvPr id="164" name="Rettangolo 163"/>
          <p:cNvSpPr/>
          <p:nvPr/>
        </p:nvSpPr>
        <p:spPr>
          <a:xfrm>
            <a:off x="4620813" y="1135972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44"/>
              </a:spcAft>
            </a:pPr>
            <a:r>
              <a:rPr lang="en-GB" dirty="0" smtClean="0">
                <a:solidFill>
                  <a:srgbClr val="003A69"/>
                </a:solidFill>
                <a:ea typeface="Arial" pitchFamily="4" charset="0"/>
                <a:cs typeface="Arial" pitchFamily="4" charset="0"/>
              </a:rPr>
              <a:t>electrodeposited Cu coating of slots;</a:t>
            </a:r>
          </a:p>
        </p:txBody>
      </p:sp>
      <p:sp>
        <p:nvSpPr>
          <p:cNvPr id="165" name="Rettangolo 164"/>
          <p:cNvSpPr/>
          <p:nvPr/>
        </p:nvSpPr>
        <p:spPr>
          <a:xfrm>
            <a:off x="3952446" y="1637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544"/>
              </a:spcAft>
            </a:pPr>
            <a:r>
              <a:rPr lang="en-GB" dirty="0" smtClean="0">
                <a:solidFill>
                  <a:srgbClr val="003A69"/>
                </a:solidFill>
                <a:ea typeface="Arial" pitchFamily="4" charset="0"/>
                <a:cs typeface="Arial" pitchFamily="4" charset="0"/>
              </a:rPr>
              <a:t>staggered stack end inserted into the slot of the Al-core;</a:t>
            </a:r>
          </a:p>
        </p:txBody>
      </p:sp>
      <p:sp>
        <p:nvSpPr>
          <p:cNvPr id="166" name="Rettangolo 165"/>
          <p:cNvSpPr/>
          <p:nvPr/>
        </p:nvSpPr>
        <p:spPr>
          <a:xfrm>
            <a:off x="3392554" y="2416915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44"/>
              </a:spcAft>
            </a:pPr>
            <a:r>
              <a:rPr lang="en-GB" dirty="0" smtClean="0">
                <a:solidFill>
                  <a:srgbClr val="003A69"/>
                </a:solidFill>
                <a:ea typeface="Arial" pitchFamily="4" charset="0"/>
                <a:cs typeface="Arial" pitchFamily="4" charset="0"/>
              </a:rPr>
              <a:t>triangle-shaped Cu filler</a:t>
            </a:r>
          </a:p>
        </p:txBody>
      </p:sp>
      <p:sp>
        <p:nvSpPr>
          <p:cNvPr id="167" name="Rettangolo 166"/>
          <p:cNvSpPr/>
          <p:nvPr/>
        </p:nvSpPr>
        <p:spPr>
          <a:xfrm>
            <a:off x="5879021" y="2415766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44"/>
              </a:spcAft>
            </a:pPr>
            <a:r>
              <a:rPr lang="en-GB" dirty="0" smtClean="0">
                <a:solidFill>
                  <a:srgbClr val="003A69"/>
                </a:solidFill>
                <a:ea typeface="Arial" pitchFamily="4" charset="0"/>
                <a:cs typeface="Arial" pitchFamily="4" charset="0"/>
              </a:rPr>
              <a:t>soldered with </a:t>
            </a:r>
            <a:r>
              <a:rPr lang="en-GB" dirty="0" err="1" smtClean="0">
                <a:solidFill>
                  <a:srgbClr val="003A69"/>
                </a:solidFill>
                <a:ea typeface="Arial" pitchFamily="4" charset="0"/>
                <a:cs typeface="Arial" pitchFamily="4" charset="0"/>
              </a:rPr>
              <a:t>Pb-Sn</a:t>
            </a:r>
            <a:r>
              <a:rPr lang="en-GB" dirty="0" smtClean="0">
                <a:solidFill>
                  <a:srgbClr val="003A69"/>
                </a:solidFill>
                <a:ea typeface="Arial" pitchFamily="4" charset="0"/>
                <a:cs typeface="Arial" pitchFamily="4" charset="0"/>
              </a:rPr>
              <a:t> paste    </a:t>
            </a:r>
          </a:p>
        </p:txBody>
      </p:sp>
      <p:grpSp>
        <p:nvGrpSpPr>
          <p:cNvPr id="194" name="Gruppo 193"/>
          <p:cNvGrpSpPr/>
          <p:nvPr/>
        </p:nvGrpSpPr>
        <p:grpSpPr>
          <a:xfrm>
            <a:off x="-355073" y="1425613"/>
            <a:ext cx="4379060" cy="3758732"/>
            <a:chOff x="53503" y="1425613"/>
            <a:chExt cx="4379060" cy="3758732"/>
          </a:xfrm>
        </p:grpSpPr>
        <p:grpSp>
          <p:nvGrpSpPr>
            <p:cNvPr id="188" name="Gruppo 187"/>
            <p:cNvGrpSpPr/>
            <p:nvPr/>
          </p:nvGrpSpPr>
          <p:grpSpPr>
            <a:xfrm>
              <a:off x="1604165" y="1425613"/>
              <a:ext cx="2828398" cy="2559612"/>
              <a:chOff x="1604165" y="1425613"/>
              <a:chExt cx="2828398" cy="2559612"/>
            </a:xfrm>
          </p:grpSpPr>
          <p:cxnSp>
            <p:nvCxnSpPr>
              <p:cNvPr id="189" name="Connettore 1 188"/>
              <p:cNvCxnSpPr>
                <a:cxnSpLocks noChangeAspect="1"/>
              </p:cNvCxnSpPr>
              <p:nvPr/>
            </p:nvCxnSpPr>
            <p:spPr>
              <a:xfrm flipV="1">
                <a:off x="3178497" y="1849662"/>
                <a:ext cx="1137112" cy="91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ttore 1 189"/>
              <p:cNvCxnSpPr/>
              <p:nvPr/>
            </p:nvCxnSpPr>
            <p:spPr>
              <a:xfrm flipV="1">
                <a:off x="2069160" y="1505251"/>
                <a:ext cx="1167511" cy="89951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Arco 190"/>
              <p:cNvSpPr/>
              <p:nvPr/>
            </p:nvSpPr>
            <p:spPr>
              <a:xfrm rot="19740000">
                <a:off x="1604165" y="2311873"/>
                <a:ext cx="1673352" cy="1673352"/>
              </a:xfrm>
              <a:prstGeom prst="arc">
                <a:avLst>
                  <a:gd name="adj1" fmla="val 16531527"/>
                  <a:gd name="adj2" fmla="val 249393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Arco 191"/>
              <p:cNvSpPr/>
              <p:nvPr/>
            </p:nvSpPr>
            <p:spPr>
              <a:xfrm rot="19740000">
                <a:off x="2759211" y="1425613"/>
                <a:ext cx="1673352" cy="1673352"/>
              </a:xfrm>
              <a:prstGeom prst="arc">
                <a:avLst>
                  <a:gd name="adj1" fmla="val 16531527"/>
                  <a:gd name="adj2" fmla="val 110683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igura a mano libera 192"/>
              <p:cNvSpPr/>
              <p:nvPr/>
            </p:nvSpPr>
            <p:spPr>
              <a:xfrm>
                <a:off x="2166050" y="1432444"/>
                <a:ext cx="2152143" cy="1324663"/>
              </a:xfrm>
              <a:custGeom>
                <a:avLst/>
                <a:gdLst>
                  <a:gd name="connsiteX0" fmla="*/ 0 w 2152143"/>
                  <a:gd name="connsiteY0" fmla="*/ 914400 h 1324663"/>
                  <a:gd name="connsiteX1" fmla="*/ 1067380 w 2152143"/>
                  <a:gd name="connsiteY1" fmla="*/ 93874 h 1324663"/>
                  <a:gd name="connsiteX2" fmla="*/ 1129962 w 2152143"/>
                  <a:gd name="connsiteY2" fmla="*/ 52152 h 1324663"/>
                  <a:gd name="connsiteX3" fmla="*/ 1338571 w 2152143"/>
                  <a:gd name="connsiteY3" fmla="*/ 0 h 1324663"/>
                  <a:gd name="connsiteX4" fmla="*/ 1564563 w 2152143"/>
                  <a:gd name="connsiteY4" fmla="*/ 6954 h 1324663"/>
                  <a:gd name="connsiteX5" fmla="*/ 1759264 w 2152143"/>
                  <a:gd name="connsiteY5" fmla="*/ 62583 h 1324663"/>
                  <a:gd name="connsiteX6" fmla="*/ 1947012 w 2152143"/>
                  <a:gd name="connsiteY6" fmla="*/ 173840 h 1324663"/>
                  <a:gd name="connsiteX7" fmla="*/ 2086084 w 2152143"/>
                  <a:gd name="connsiteY7" fmla="*/ 305959 h 1324663"/>
                  <a:gd name="connsiteX8" fmla="*/ 2152143 w 2152143"/>
                  <a:gd name="connsiteY8" fmla="*/ 410263 h 1324663"/>
                  <a:gd name="connsiteX9" fmla="*/ 1018704 w 2152143"/>
                  <a:gd name="connsiteY9" fmla="*/ 1324663 h 1324663"/>
                  <a:gd name="connsiteX10" fmla="*/ 886586 w 2152143"/>
                  <a:gd name="connsiteY10" fmla="*/ 1129962 h 1324663"/>
                  <a:gd name="connsiteX11" fmla="*/ 716222 w 2152143"/>
                  <a:gd name="connsiteY11" fmla="*/ 997843 h 1324663"/>
                  <a:gd name="connsiteX12" fmla="*/ 552812 w 2152143"/>
                  <a:gd name="connsiteY12" fmla="*/ 921354 h 1324663"/>
                  <a:gd name="connsiteX13" fmla="*/ 410263 w 2152143"/>
                  <a:gd name="connsiteY13" fmla="*/ 883109 h 1324663"/>
                  <a:gd name="connsiteX14" fmla="*/ 208609 w 2152143"/>
                  <a:gd name="connsiteY14" fmla="*/ 876155 h 1324663"/>
                  <a:gd name="connsiteX15" fmla="*/ 59106 w 2152143"/>
                  <a:gd name="connsiteY15" fmla="*/ 907446 h 1324663"/>
                  <a:gd name="connsiteX16" fmla="*/ 0 w 2152143"/>
                  <a:gd name="connsiteY16" fmla="*/ 914400 h 1324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52143" h="1324663">
                    <a:moveTo>
                      <a:pt x="0" y="914400"/>
                    </a:moveTo>
                    <a:lnTo>
                      <a:pt x="1067380" y="93874"/>
                    </a:lnTo>
                    <a:lnTo>
                      <a:pt x="1129962" y="52152"/>
                    </a:lnTo>
                    <a:lnTo>
                      <a:pt x="1338571" y="0"/>
                    </a:lnTo>
                    <a:lnTo>
                      <a:pt x="1564563" y="6954"/>
                    </a:lnTo>
                    <a:lnTo>
                      <a:pt x="1759264" y="62583"/>
                    </a:lnTo>
                    <a:lnTo>
                      <a:pt x="1947012" y="173840"/>
                    </a:lnTo>
                    <a:lnTo>
                      <a:pt x="2086084" y="305959"/>
                    </a:lnTo>
                    <a:lnTo>
                      <a:pt x="2152143" y="410263"/>
                    </a:lnTo>
                    <a:lnTo>
                      <a:pt x="1018704" y="1324663"/>
                    </a:lnTo>
                    <a:lnTo>
                      <a:pt x="886586" y="1129962"/>
                    </a:lnTo>
                    <a:lnTo>
                      <a:pt x="716222" y="997843"/>
                    </a:lnTo>
                    <a:lnTo>
                      <a:pt x="552812" y="921354"/>
                    </a:lnTo>
                    <a:lnTo>
                      <a:pt x="410263" y="883109"/>
                    </a:lnTo>
                    <a:lnTo>
                      <a:pt x="208609" y="876155"/>
                    </a:lnTo>
                    <a:lnTo>
                      <a:pt x="59106" y="907446"/>
                    </a:ln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2" name="Gruppo 181"/>
            <p:cNvGrpSpPr/>
            <p:nvPr/>
          </p:nvGrpSpPr>
          <p:grpSpPr>
            <a:xfrm>
              <a:off x="53503" y="2325983"/>
              <a:ext cx="3210694" cy="2858362"/>
              <a:chOff x="53503" y="2325983"/>
              <a:chExt cx="3210694" cy="2858362"/>
            </a:xfrm>
          </p:grpSpPr>
          <p:sp>
            <p:nvSpPr>
              <p:cNvPr id="175" name="Arco 174"/>
              <p:cNvSpPr/>
              <p:nvPr/>
            </p:nvSpPr>
            <p:spPr>
              <a:xfrm rot="19740000">
                <a:off x="1590845" y="2329846"/>
                <a:ext cx="1673352" cy="1673352"/>
              </a:xfrm>
              <a:prstGeom prst="arc">
                <a:avLst>
                  <a:gd name="adj1" fmla="val 16531527"/>
                  <a:gd name="adj2" fmla="val 249393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0" name="Gruppo 179"/>
              <p:cNvGrpSpPr/>
              <p:nvPr/>
            </p:nvGrpSpPr>
            <p:grpSpPr>
              <a:xfrm>
                <a:off x="53503" y="2325983"/>
                <a:ext cx="3118325" cy="2858362"/>
                <a:chOff x="53503" y="2325983"/>
                <a:chExt cx="3118325" cy="2858362"/>
              </a:xfrm>
            </p:grpSpPr>
            <p:cxnSp>
              <p:nvCxnSpPr>
                <p:cNvPr id="173" name="Connettore 1 172"/>
                <p:cNvCxnSpPr/>
                <p:nvPr/>
              </p:nvCxnSpPr>
              <p:spPr>
                <a:xfrm flipV="1">
                  <a:off x="531887" y="2401824"/>
                  <a:ext cx="1544227" cy="118975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nettore 1 173"/>
                <p:cNvCxnSpPr/>
                <p:nvPr/>
              </p:nvCxnSpPr>
              <p:spPr>
                <a:xfrm flipV="1">
                  <a:off x="1627601" y="2774817"/>
                  <a:ext cx="1544227" cy="118975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Arco 170"/>
                <p:cNvSpPr/>
                <p:nvPr/>
              </p:nvSpPr>
              <p:spPr>
                <a:xfrm rot="19740000">
                  <a:off x="53503" y="3510993"/>
                  <a:ext cx="1673352" cy="1673352"/>
                </a:xfrm>
                <a:prstGeom prst="arc">
                  <a:avLst>
                    <a:gd name="adj1" fmla="val 16531527"/>
                    <a:gd name="adj2" fmla="val 249393"/>
                  </a:avLst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Figura a mano libera 178"/>
                <p:cNvSpPr/>
                <p:nvPr/>
              </p:nvSpPr>
              <p:spPr>
                <a:xfrm>
                  <a:off x="604964" y="2325983"/>
                  <a:ext cx="2565883" cy="1634099"/>
                </a:xfrm>
                <a:custGeom>
                  <a:avLst/>
                  <a:gdLst>
                    <a:gd name="connsiteX0" fmla="*/ 0 w 2565883"/>
                    <a:gd name="connsiteY0" fmla="*/ 1216882 h 1634099"/>
                    <a:gd name="connsiteX1" fmla="*/ 1470689 w 2565883"/>
                    <a:gd name="connsiteY1" fmla="*/ 79967 h 1634099"/>
                    <a:gd name="connsiteX2" fmla="*/ 1644530 w 2565883"/>
                    <a:gd name="connsiteY2" fmla="*/ 20861 h 1634099"/>
                    <a:gd name="connsiteX3" fmla="*/ 1860092 w 2565883"/>
                    <a:gd name="connsiteY3" fmla="*/ 0 h 1634099"/>
                    <a:gd name="connsiteX4" fmla="*/ 2113898 w 2565883"/>
                    <a:gd name="connsiteY4" fmla="*/ 48676 h 1634099"/>
                    <a:gd name="connsiteX5" fmla="*/ 2305123 w 2565883"/>
                    <a:gd name="connsiteY5" fmla="*/ 149503 h 1634099"/>
                    <a:gd name="connsiteX6" fmla="*/ 2468533 w 2565883"/>
                    <a:gd name="connsiteY6" fmla="*/ 299006 h 1634099"/>
                    <a:gd name="connsiteX7" fmla="*/ 2541546 w 2565883"/>
                    <a:gd name="connsiteY7" fmla="*/ 410263 h 1634099"/>
                    <a:gd name="connsiteX8" fmla="*/ 2565883 w 2565883"/>
                    <a:gd name="connsiteY8" fmla="*/ 458939 h 1634099"/>
                    <a:gd name="connsiteX9" fmla="*/ 1032612 w 2565883"/>
                    <a:gd name="connsiteY9" fmla="*/ 1634099 h 1634099"/>
                    <a:gd name="connsiteX10" fmla="*/ 928307 w 2565883"/>
                    <a:gd name="connsiteY10" fmla="*/ 1484596 h 1634099"/>
                    <a:gd name="connsiteX11" fmla="*/ 771851 w 2565883"/>
                    <a:gd name="connsiteY11" fmla="*/ 1342047 h 1634099"/>
                    <a:gd name="connsiteX12" fmla="*/ 643209 w 2565883"/>
                    <a:gd name="connsiteY12" fmla="*/ 1262081 h 1634099"/>
                    <a:gd name="connsiteX13" fmla="*/ 483276 w 2565883"/>
                    <a:gd name="connsiteY13" fmla="*/ 1209929 h 1634099"/>
                    <a:gd name="connsiteX14" fmla="*/ 340727 w 2565883"/>
                    <a:gd name="connsiteY14" fmla="*/ 1182114 h 1634099"/>
                    <a:gd name="connsiteX15" fmla="*/ 128642 w 2565883"/>
                    <a:gd name="connsiteY15" fmla="*/ 1199498 h 1634099"/>
                    <a:gd name="connsiteX16" fmla="*/ 0 w 2565883"/>
                    <a:gd name="connsiteY16" fmla="*/ 1216882 h 163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565883" h="1634099">
                      <a:moveTo>
                        <a:pt x="0" y="1216882"/>
                      </a:moveTo>
                      <a:lnTo>
                        <a:pt x="1470689" y="79967"/>
                      </a:lnTo>
                      <a:lnTo>
                        <a:pt x="1644530" y="20861"/>
                      </a:lnTo>
                      <a:lnTo>
                        <a:pt x="1860092" y="0"/>
                      </a:lnTo>
                      <a:lnTo>
                        <a:pt x="2113898" y="48676"/>
                      </a:lnTo>
                      <a:lnTo>
                        <a:pt x="2305123" y="149503"/>
                      </a:lnTo>
                      <a:lnTo>
                        <a:pt x="2468533" y="299006"/>
                      </a:lnTo>
                      <a:lnTo>
                        <a:pt x="2541546" y="410263"/>
                      </a:lnTo>
                      <a:lnTo>
                        <a:pt x="2565883" y="458939"/>
                      </a:lnTo>
                      <a:lnTo>
                        <a:pt x="1032612" y="1634099"/>
                      </a:lnTo>
                      <a:lnTo>
                        <a:pt x="928307" y="1484596"/>
                      </a:lnTo>
                      <a:lnTo>
                        <a:pt x="771851" y="1342047"/>
                      </a:lnTo>
                      <a:lnTo>
                        <a:pt x="643209" y="1262081"/>
                      </a:lnTo>
                      <a:lnTo>
                        <a:pt x="483276" y="1209929"/>
                      </a:lnTo>
                      <a:lnTo>
                        <a:pt x="340727" y="1182114"/>
                      </a:lnTo>
                      <a:lnTo>
                        <a:pt x="128642" y="1199498"/>
                      </a:lnTo>
                      <a:lnTo>
                        <a:pt x="0" y="1216882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96" name="Rettangolo 195"/>
          <p:cNvSpPr/>
          <p:nvPr/>
        </p:nvSpPr>
        <p:spPr>
          <a:xfrm>
            <a:off x="2887423" y="2918888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44"/>
              </a:spcAft>
            </a:pPr>
            <a:r>
              <a:rPr lang="en-GB" dirty="0" smtClean="0">
                <a:solidFill>
                  <a:srgbClr val="003A69"/>
                </a:solidFill>
                <a:ea typeface="Arial" pitchFamily="4" charset="0"/>
                <a:cs typeface="Arial" pitchFamily="4" charset="0"/>
              </a:rPr>
              <a:t>Cu-SS cylinder crimped on</a:t>
            </a:r>
          </a:p>
        </p:txBody>
      </p:sp>
      <p:sp>
        <p:nvSpPr>
          <p:cNvPr id="2" name="Rettangolo 1"/>
          <p:cNvSpPr/>
          <p:nvPr/>
        </p:nvSpPr>
        <p:spPr>
          <a:xfrm>
            <a:off x="5570890" y="5200100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44"/>
              </a:spcAft>
            </a:pPr>
            <a:r>
              <a:rPr lang="en-US" dirty="0" err="1" smtClean="0">
                <a:solidFill>
                  <a:srgbClr val="1F497D"/>
                </a:solidFill>
                <a:ea typeface="Arial" pitchFamily="4" charset="0"/>
                <a:cs typeface="Arial" pitchFamily="4" charset="0"/>
              </a:rPr>
              <a:t>R</a:t>
            </a:r>
            <a:r>
              <a:rPr lang="en-US" baseline="-25000" dirty="0" err="1" smtClean="0">
                <a:solidFill>
                  <a:srgbClr val="1F497D"/>
                </a:solidFill>
                <a:ea typeface="Arial" pitchFamily="4" charset="0"/>
                <a:cs typeface="Arial" pitchFamily="4" charset="0"/>
              </a:rPr>
              <a:t>term</a:t>
            </a:r>
            <a:r>
              <a:rPr lang="en-US" dirty="0" smtClean="0">
                <a:solidFill>
                  <a:srgbClr val="1F497D"/>
                </a:solidFill>
                <a:ea typeface="Arial" pitchFamily="4" charset="0"/>
                <a:cs typeface="Arial" pitchFamily="4" charset="0"/>
              </a:rPr>
              <a:t> ~ 130 </a:t>
            </a:r>
            <a:r>
              <a:rPr lang="en-US" dirty="0" err="1">
                <a:solidFill>
                  <a:srgbClr val="1F497D"/>
                </a:solidFill>
                <a:ea typeface="Arial" pitchFamily="4" charset="0"/>
                <a:cs typeface="Arial" pitchFamily="4" charset="0"/>
              </a:rPr>
              <a:t>nΩ</a:t>
            </a:r>
            <a:endParaRPr lang="en-US" dirty="0">
              <a:solidFill>
                <a:srgbClr val="1F497D"/>
              </a:solidFill>
              <a:ea typeface="Arial" pitchFamily="4" charset="0"/>
              <a:cs typeface="Arial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164" grpId="0"/>
      <p:bldP spid="165" grpId="0"/>
      <p:bldP spid="16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sp>
        <p:nvSpPr>
          <p:cNvPr id="9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  <p:sp>
        <p:nvSpPr>
          <p:cNvPr id="94" name="Rettangolo 93"/>
          <p:cNvSpPr/>
          <p:nvPr/>
        </p:nvSpPr>
        <p:spPr>
          <a:xfrm>
            <a:off x="237067" y="1270000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Prototype cable fro SULTAN quench experiment has been manufactured</a:t>
            </a:r>
          </a:p>
        </p:txBody>
      </p:sp>
      <p:sp>
        <p:nvSpPr>
          <p:cNvPr id="95" name="CasellaDiTesto 94"/>
          <p:cNvSpPr txBox="1"/>
          <p:nvPr/>
        </p:nvSpPr>
        <p:spPr>
          <a:xfrm>
            <a:off x="2407007" y="1845334"/>
            <a:ext cx="4270721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A69"/>
                </a:solidFill>
              </a:rPr>
              <a:t>2 m long – 3 HTS slots (20x3 tapes)</a:t>
            </a:r>
          </a:p>
        </p:txBody>
      </p:sp>
      <p:sp>
        <p:nvSpPr>
          <p:cNvPr id="96" name="CasellaDiTesto 95"/>
          <p:cNvSpPr txBox="1"/>
          <p:nvPr/>
        </p:nvSpPr>
        <p:spPr>
          <a:xfrm>
            <a:off x="523481" y="2500068"/>
            <a:ext cx="3315844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US" sz="2000" dirty="0" smtClean="0">
                <a:solidFill>
                  <a:srgbClr val="003A69"/>
                </a:solidFill>
              </a:rPr>
              <a:t>He leak test done: </a:t>
            </a:r>
            <a:r>
              <a:rPr lang="en-US" b="1" dirty="0" smtClean="0">
                <a:solidFill>
                  <a:srgbClr val="00B050"/>
                </a:solidFill>
              </a:rPr>
              <a:t>PASSED</a:t>
            </a:r>
            <a:r>
              <a:rPr lang="en-US" dirty="0" smtClean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3975939" y="2508176"/>
            <a:ext cx="4642618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US" sz="2000" dirty="0" smtClean="0">
                <a:solidFill>
                  <a:srgbClr val="003A69"/>
                </a:solidFill>
              </a:rPr>
              <a:t>Electrical test: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on going </a:t>
            </a:r>
            <a:r>
              <a:rPr lang="en-US" sz="2000" dirty="0" smtClean="0">
                <a:solidFill>
                  <a:srgbClr val="003A69"/>
                </a:solidFill>
              </a:rPr>
              <a:t>(in few weeks)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43045" y="3332187"/>
            <a:ext cx="4131259" cy="369332"/>
          </a:xfrm>
          <a:prstGeom prst="rect">
            <a:avLst/>
          </a:prstGeom>
          <a:ln>
            <a:solidFill>
              <a:srgbClr val="004884"/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3A69"/>
                </a:solidFill>
              </a:rPr>
              <a:t>Manufacturing Photo Story</a:t>
            </a:r>
            <a:endParaRPr lang="en-GB" sz="2400" b="1" dirty="0" smtClean="0">
              <a:solidFill>
                <a:srgbClr val="003A69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02462" y="4114340"/>
            <a:ext cx="4051174" cy="1661993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3A69"/>
                </a:solidFill>
              </a:rPr>
              <a:t>Slots Cu electro-deposition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3A69"/>
                </a:solidFill>
              </a:rPr>
              <a:t>Stack insertion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3A69"/>
                </a:solidFill>
              </a:rPr>
              <a:t>Wrapping + jacketing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3A69"/>
                </a:solidFill>
              </a:rPr>
              <a:t>Stack staggering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3A69"/>
                </a:solidFill>
              </a:rPr>
              <a:t>Cu filler insertion and soldering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3A69"/>
                </a:solidFill>
              </a:rPr>
              <a:t>Termination soldering and crimping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45398" y="4114340"/>
            <a:ext cx="3326552" cy="70788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dirty="0" smtClean="0">
                <a:solidFill>
                  <a:srgbClr val="003A69"/>
                </a:solidFill>
              </a:rPr>
              <a:t>Several problems encountered</a:t>
            </a:r>
          </a:p>
          <a:p>
            <a:pPr algn="ctr">
              <a:spcAft>
                <a:spcPts val="1200"/>
              </a:spcAft>
            </a:pPr>
            <a:r>
              <a:rPr lang="en-GB" dirty="0" smtClean="0">
                <a:solidFill>
                  <a:srgbClr val="003A69"/>
                </a:solidFill>
              </a:rPr>
              <a:t>Several solutions found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54027" y="5161741"/>
            <a:ext cx="3509294" cy="307777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pPr algn="ctr"/>
            <a:r>
              <a:rPr lang="en-GB" dirty="0" smtClean="0">
                <a:solidFill>
                  <a:srgbClr val="003A69"/>
                </a:solidFill>
              </a:rPr>
              <a:t>Thanks to </a:t>
            </a:r>
            <a:r>
              <a:rPr lang="en-GB" sz="2000" b="1" dirty="0" smtClean="0">
                <a:solidFill>
                  <a:srgbClr val="003A69"/>
                </a:solidFill>
              </a:rPr>
              <a:t>Marcello </a:t>
            </a:r>
            <a:r>
              <a:rPr lang="en-GB" sz="2000" b="1" dirty="0" err="1" smtClean="0">
                <a:solidFill>
                  <a:srgbClr val="003A69"/>
                </a:solidFill>
              </a:rPr>
              <a:t>Marchetti</a:t>
            </a:r>
            <a:endParaRPr lang="en-GB" b="1" dirty="0" smtClean="0">
              <a:solidFill>
                <a:srgbClr val="003A69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786766" y="3703330"/>
            <a:ext cx="941283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GB" b="1" i="1" dirty="0" smtClean="0">
                <a:solidFill>
                  <a:srgbClr val="003A69"/>
                </a:solidFill>
              </a:rPr>
              <a:t>STEPS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2" grpId="0" animBg="1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pic>
        <p:nvPicPr>
          <p:cNvPr id="1026" name="Picture 2" descr="M:\Dropbox\LAVORO\Application\CABLE\AAA Cable sultan Mockup\2 - elettrodeposizione ramatura\20191119_1354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914" y="1843701"/>
            <a:ext cx="3840000" cy="2160000"/>
          </a:xfrm>
          <a:prstGeom prst="rect">
            <a:avLst/>
          </a:prstGeom>
          <a:noFill/>
        </p:spPr>
      </p:pic>
      <p:pic>
        <p:nvPicPr>
          <p:cNvPr id="1027" name="Picture 3" descr="M:\Dropbox\LAVORO\Application\CABLE\AAA Cable sultan Mockup\2 - elettrodeposizione ramatura\terminazioni ramate\20191122_121247_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462" y="3752519"/>
            <a:ext cx="3840000" cy="2160000"/>
          </a:xfrm>
          <a:prstGeom prst="rect">
            <a:avLst/>
          </a:prstGeom>
          <a:noFill/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257064" y="1193598"/>
            <a:ext cx="3805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3A69"/>
                </a:solidFill>
              </a:rPr>
              <a:t>Slots Cu electro-deposition</a:t>
            </a:r>
            <a:endParaRPr lang="en-GB" sz="2000" b="1" dirty="0">
              <a:solidFill>
                <a:srgbClr val="003A69"/>
              </a:solidFill>
            </a:endParaRPr>
          </a:p>
        </p:txBody>
      </p:sp>
      <p:sp>
        <p:nvSpPr>
          <p:cNvPr id="10" name="Parentesi graffa chiusa 9"/>
          <p:cNvSpPr/>
          <p:nvPr/>
        </p:nvSpPr>
        <p:spPr>
          <a:xfrm rot="15813567">
            <a:off x="1888119" y="1103170"/>
            <a:ext cx="284835" cy="3186581"/>
          </a:xfrm>
          <a:prstGeom prst="rightBrace">
            <a:avLst/>
          </a:prstGeom>
          <a:ln>
            <a:solidFill>
              <a:srgbClr val="003A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accent2"/>
                </a:solidFill>
              </a:ln>
              <a:solidFill>
                <a:srgbClr val="003A69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 rot="21208135">
            <a:off x="970532" y="2214280"/>
            <a:ext cx="2031325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GB" dirty="0" smtClean="0">
                <a:solidFill>
                  <a:srgbClr val="003A69"/>
                </a:solidFill>
              </a:rPr>
              <a:t>termination region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503907" y="4081701"/>
            <a:ext cx="2557110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GB" dirty="0" smtClean="0">
                <a:solidFill>
                  <a:srgbClr val="003A69"/>
                </a:solidFill>
              </a:rPr>
              <a:t>Cu only inside the slots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5889403" y="1203785"/>
            <a:ext cx="2539603" cy="5080030"/>
            <a:chOff x="5889403" y="1203785"/>
            <a:chExt cx="2539603" cy="5080030"/>
          </a:xfrm>
        </p:grpSpPr>
        <p:pic>
          <p:nvPicPr>
            <p:cNvPr id="9" name="Immagine 8" descr="IMG-20191203-WA0019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9403" y="1768965"/>
              <a:ext cx="2539603" cy="4514850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5954426" y="1203785"/>
              <a:ext cx="23102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b="1" dirty="0" smtClean="0">
                  <a:solidFill>
                    <a:srgbClr val="003A69"/>
                  </a:solidFill>
                </a:rPr>
                <a:t>Stack insertion</a:t>
              </a:r>
              <a:endParaRPr lang="en-GB" sz="2000" b="1" dirty="0">
                <a:solidFill>
                  <a:srgbClr val="003A69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736976" y="4123764"/>
              <a:ext cx="1103187" cy="276999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en-GB" b="1" dirty="0" smtClean="0"/>
                <a:t>1</a:t>
              </a:r>
              <a:r>
                <a:rPr lang="en-GB" b="1" baseline="30000" dirty="0" smtClean="0"/>
                <a:t>st</a:t>
              </a:r>
              <a:r>
                <a:rPr lang="en-GB" b="1" dirty="0" smtClean="0"/>
                <a:t> stack</a:t>
              </a:r>
            </a:p>
          </p:txBody>
        </p:sp>
      </p:grpSp>
      <p:cxnSp>
        <p:nvCxnSpPr>
          <p:cNvPr id="13" name="Connettore 2 12"/>
          <p:cNvCxnSpPr/>
          <p:nvPr/>
        </p:nvCxnSpPr>
        <p:spPr>
          <a:xfrm>
            <a:off x="1766047" y="4358700"/>
            <a:ext cx="224118" cy="289500"/>
          </a:xfrm>
          <a:prstGeom prst="straightConnector1">
            <a:avLst/>
          </a:prstGeom>
          <a:ln>
            <a:solidFill>
              <a:srgbClr val="003A6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pic>
        <p:nvPicPr>
          <p:cNvPr id="5" name="Immagine 4" descr="IMG-20191204-WA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4" y="1675642"/>
            <a:ext cx="2520000" cy="4480000"/>
          </a:xfrm>
          <a:prstGeom prst="rect">
            <a:avLst/>
          </a:prstGeom>
        </p:spPr>
      </p:pic>
      <p:pic>
        <p:nvPicPr>
          <p:cNvPr id="6" name="Immagine 5" descr="IMG-20191205-WA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87" y="1675642"/>
            <a:ext cx="2520000" cy="44800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741011" y="1142089"/>
            <a:ext cx="2310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03A69"/>
                </a:solidFill>
              </a:rPr>
              <a:t>Stack</a:t>
            </a:r>
            <a:r>
              <a:rPr lang="it-IT" sz="2000" b="1" dirty="0">
                <a:solidFill>
                  <a:srgbClr val="003A69"/>
                </a:solidFill>
              </a:rPr>
              <a:t> </a:t>
            </a:r>
            <a:r>
              <a:rPr lang="it-IT" sz="2000" b="1" dirty="0" err="1">
                <a:solidFill>
                  <a:srgbClr val="003A69"/>
                </a:solidFill>
              </a:rPr>
              <a:t>insertion</a:t>
            </a:r>
            <a:endParaRPr lang="it-IT" sz="2000" b="1" dirty="0">
              <a:solidFill>
                <a:srgbClr val="003A69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27094" y="2576989"/>
            <a:ext cx="1156086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/>
              <a:t>2</a:t>
            </a:r>
            <a:r>
              <a:rPr lang="it-IT" b="1" baseline="30000" dirty="0" smtClean="0"/>
              <a:t>nd</a:t>
            </a:r>
            <a:r>
              <a:rPr lang="it-IT" b="1" dirty="0" smtClean="0"/>
              <a:t> </a:t>
            </a:r>
            <a:r>
              <a:rPr lang="it-IT" b="1" dirty="0" err="1" smtClean="0"/>
              <a:t>stack</a:t>
            </a:r>
            <a:endParaRPr lang="en-GB" b="1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4460688" y="4096869"/>
            <a:ext cx="1120820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/>
              <a:t>3</a:t>
            </a:r>
            <a:r>
              <a:rPr lang="it-IT" b="1" baseline="30000" dirty="0" smtClean="0"/>
              <a:t>rd</a:t>
            </a:r>
            <a:r>
              <a:rPr lang="it-IT" b="1" dirty="0" smtClean="0"/>
              <a:t> </a:t>
            </a:r>
            <a:r>
              <a:rPr lang="it-IT" b="1" dirty="0" err="1" smtClean="0"/>
              <a:t>stack</a:t>
            </a:r>
            <a:endParaRPr lang="en-GB" b="1" dirty="0" smtClean="0"/>
          </a:p>
        </p:txBody>
      </p:sp>
      <p:pic>
        <p:nvPicPr>
          <p:cNvPr id="11" name="Immagine 10" descr="IMG-20191205-WA0013.jpg"/>
          <p:cNvPicPr>
            <a:picLocks noChangeAspect="1"/>
          </p:cNvPicPr>
          <p:nvPr/>
        </p:nvPicPr>
        <p:blipFill rotWithShape="1">
          <a:blip r:embed="rId4"/>
          <a:srcRect t="25553" b="21204"/>
          <a:stretch/>
        </p:blipFill>
        <p:spPr>
          <a:xfrm>
            <a:off x="5793710" y="3255559"/>
            <a:ext cx="3063846" cy="290008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793709" y="1846728"/>
            <a:ext cx="2987219" cy="1107996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GB" dirty="0" smtClean="0">
                <a:solidFill>
                  <a:srgbClr val="003A69"/>
                </a:solidFill>
              </a:rPr>
              <a:t>Voltage taps on each stack insulated with </a:t>
            </a:r>
            <a:r>
              <a:rPr lang="en-GB" dirty="0" err="1" smtClean="0">
                <a:solidFill>
                  <a:srgbClr val="003A69"/>
                </a:solidFill>
              </a:rPr>
              <a:t>Kapton</a:t>
            </a:r>
            <a:endParaRPr lang="en-GB" dirty="0" smtClean="0">
              <a:solidFill>
                <a:srgbClr val="003A69"/>
              </a:solidFill>
            </a:endParaRPr>
          </a:p>
          <a:p>
            <a:pPr algn="ctr"/>
            <a:r>
              <a:rPr lang="it-IT" dirty="0" err="1" smtClean="0">
                <a:solidFill>
                  <a:srgbClr val="003A69"/>
                </a:solidFill>
              </a:rPr>
              <a:t>Wires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running</a:t>
            </a:r>
            <a:r>
              <a:rPr lang="it-IT" dirty="0" smtClean="0">
                <a:solidFill>
                  <a:srgbClr val="003A69"/>
                </a:solidFill>
              </a:rPr>
              <a:t> out from the </a:t>
            </a:r>
            <a:r>
              <a:rPr lang="it-IT" dirty="0" err="1" smtClean="0">
                <a:solidFill>
                  <a:srgbClr val="003A69"/>
                </a:solidFill>
              </a:rPr>
              <a:t>closest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empty</a:t>
            </a:r>
            <a:r>
              <a:rPr lang="it-IT" dirty="0" smtClean="0">
                <a:solidFill>
                  <a:srgbClr val="003A69"/>
                </a:solidFill>
              </a:rPr>
              <a:t> slot</a:t>
            </a:r>
            <a:endParaRPr lang="en-GB" dirty="0" smtClean="0">
              <a:solidFill>
                <a:srgbClr val="003A69"/>
              </a:solidFill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1465730" y="3186953"/>
            <a:ext cx="5199529" cy="1595718"/>
            <a:chOff x="1465730" y="3186953"/>
            <a:chExt cx="5199529" cy="1595718"/>
          </a:xfrm>
        </p:grpSpPr>
        <p:sp>
          <p:nvSpPr>
            <p:cNvPr id="13" name="Ovale 12"/>
            <p:cNvSpPr/>
            <p:nvPr/>
          </p:nvSpPr>
          <p:spPr>
            <a:xfrm>
              <a:off x="1465730" y="3186953"/>
              <a:ext cx="452717" cy="4527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e 13"/>
            <p:cNvSpPr/>
            <p:nvPr/>
          </p:nvSpPr>
          <p:spPr>
            <a:xfrm>
              <a:off x="4008084" y="4083423"/>
              <a:ext cx="452717" cy="4527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Connettore diritto 15"/>
            <p:cNvCxnSpPr>
              <a:stCxn id="13" idx="5"/>
              <a:endCxn id="14" idx="2"/>
            </p:cNvCxnSpPr>
            <p:nvPr/>
          </p:nvCxnSpPr>
          <p:spPr>
            <a:xfrm>
              <a:off x="1852148" y="3573371"/>
              <a:ext cx="2155936" cy="7364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>
              <a:stCxn id="14" idx="5"/>
            </p:cNvCxnSpPr>
            <p:nvPr/>
          </p:nvCxnSpPr>
          <p:spPr>
            <a:xfrm>
              <a:off x="4394502" y="4469841"/>
              <a:ext cx="2270757" cy="3128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WPMAG EU-CN, Final meeting </a:t>
            </a:r>
            <a:r>
              <a:rPr lang="en-US" smtClean="0"/>
              <a:t>– ENEA, February 11</a:t>
            </a:r>
            <a:r>
              <a:rPr lang="en-US" baseline="30000" smtClean="0"/>
              <a:t>th</a:t>
            </a:r>
            <a:r>
              <a:rPr lang="en-US" smtClean="0"/>
              <a:t> 2020</a:t>
            </a:r>
            <a:endParaRPr lang="en-US" dirty="0"/>
          </a:p>
        </p:txBody>
      </p:sp>
      <p:pic>
        <p:nvPicPr>
          <p:cNvPr id="6" name="Immagine 5" descr="20191212_1003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81" y="1468876"/>
            <a:ext cx="4684409" cy="2634980"/>
          </a:xfrm>
          <a:prstGeom prst="rect">
            <a:avLst/>
          </a:prstGeom>
        </p:spPr>
      </p:pic>
      <p:pic>
        <p:nvPicPr>
          <p:cNvPr id="7" name="Immagine 6" descr="20191212_1005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22" y="3558892"/>
            <a:ext cx="4269362" cy="2401516"/>
          </a:xfrm>
          <a:prstGeom prst="rect">
            <a:avLst/>
          </a:prstGeom>
        </p:spPr>
      </p:pic>
      <p:grpSp>
        <p:nvGrpSpPr>
          <p:cNvPr id="22" name="Gruppo 21"/>
          <p:cNvGrpSpPr/>
          <p:nvPr/>
        </p:nvGrpSpPr>
        <p:grpSpPr>
          <a:xfrm>
            <a:off x="5827059" y="1341189"/>
            <a:ext cx="869576" cy="4992809"/>
            <a:chOff x="5827059" y="1341189"/>
            <a:chExt cx="869576" cy="4992809"/>
          </a:xfrm>
        </p:grpSpPr>
        <p:grpSp>
          <p:nvGrpSpPr>
            <p:cNvPr id="17" name="Gruppo 16"/>
            <p:cNvGrpSpPr/>
            <p:nvPr/>
          </p:nvGrpSpPr>
          <p:grpSpPr>
            <a:xfrm>
              <a:off x="6211908" y="1341189"/>
              <a:ext cx="99878" cy="4992809"/>
              <a:chOff x="6208059" y="1341189"/>
              <a:chExt cx="99878" cy="4992809"/>
            </a:xfrm>
          </p:grpSpPr>
          <p:sp>
            <p:nvSpPr>
              <p:cNvPr id="8" name="Rettangolo 7"/>
              <p:cNvSpPr/>
              <p:nvPr/>
            </p:nvSpPr>
            <p:spPr>
              <a:xfrm>
                <a:off x="6208059" y="1806388"/>
                <a:ext cx="98612" cy="406549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ttangolo 8"/>
              <p:cNvSpPr/>
              <p:nvPr/>
            </p:nvSpPr>
            <p:spPr>
              <a:xfrm>
                <a:off x="6208059" y="1341189"/>
                <a:ext cx="98612" cy="36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6209325" y="5973998"/>
                <a:ext cx="98612" cy="36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6208059" y="1712255"/>
                <a:ext cx="98612" cy="72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6208059" y="5897516"/>
                <a:ext cx="98612" cy="72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uppo 20"/>
            <p:cNvGrpSpPr/>
            <p:nvPr/>
          </p:nvGrpSpPr>
          <p:grpSpPr>
            <a:xfrm>
              <a:off x="5827059" y="3837593"/>
              <a:ext cx="869576" cy="0"/>
              <a:chOff x="5827059" y="3837593"/>
              <a:chExt cx="869576" cy="0"/>
            </a:xfrm>
          </p:grpSpPr>
          <p:cxnSp>
            <p:nvCxnSpPr>
              <p:cNvPr id="14" name="Connettore diritto 13"/>
              <p:cNvCxnSpPr/>
              <p:nvPr/>
            </p:nvCxnSpPr>
            <p:spPr>
              <a:xfrm>
                <a:off x="6091517" y="3837593"/>
                <a:ext cx="36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/>
              <p:cNvCxnSpPr/>
              <p:nvPr/>
            </p:nvCxnSpPr>
            <p:spPr>
              <a:xfrm>
                <a:off x="5827059" y="3837593"/>
                <a:ext cx="86957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uppo 24"/>
          <p:cNvGrpSpPr/>
          <p:nvPr/>
        </p:nvGrpSpPr>
        <p:grpSpPr>
          <a:xfrm>
            <a:off x="6324604" y="4419592"/>
            <a:ext cx="90000" cy="609604"/>
            <a:chOff x="6324604" y="4419592"/>
            <a:chExt cx="90000" cy="609604"/>
          </a:xfrm>
        </p:grpSpPr>
        <p:cxnSp>
          <p:nvCxnSpPr>
            <p:cNvPr id="20" name="Connettore diritto 19"/>
            <p:cNvCxnSpPr/>
            <p:nvPr/>
          </p:nvCxnSpPr>
          <p:spPr>
            <a:xfrm>
              <a:off x="6324604" y="4419592"/>
              <a:ext cx="9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/>
            <p:cNvCxnSpPr/>
            <p:nvPr/>
          </p:nvCxnSpPr>
          <p:spPr>
            <a:xfrm>
              <a:off x="6324604" y="5029196"/>
              <a:ext cx="9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/>
          <p:cNvGrpSpPr/>
          <p:nvPr/>
        </p:nvGrpSpPr>
        <p:grpSpPr>
          <a:xfrm>
            <a:off x="6324604" y="2654354"/>
            <a:ext cx="90000" cy="609604"/>
            <a:chOff x="6324604" y="4419592"/>
            <a:chExt cx="90000" cy="609604"/>
          </a:xfrm>
        </p:grpSpPr>
        <p:cxnSp>
          <p:nvCxnSpPr>
            <p:cNvPr id="27" name="Connettore diritto 26"/>
            <p:cNvCxnSpPr/>
            <p:nvPr/>
          </p:nvCxnSpPr>
          <p:spPr>
            <a:xfrm>
              <a:off x="6324604" y="4419592"/>
              <a:ext cx="9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/>
            <p:cNvCxnSpPr/>
            <p:nvPr/>
          </p:nvCxnSpPr>
          <p:spPr>
            <a:xfrm>
              <a:off x="6324604" y="5029196"/>
              <a:ext cx="9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arentesi graffa chiusa 30"/>
          <p:cNvSpPr/>
          <p:nvPr/>
        </p:nvSpPr>
        <p:spPr>
          <a:xfrm>
            <a:off x="6474995" y="3837593"/>
            <a:ext cx="132347" cy="58199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Parentesi graffa chiusa 31"/>
          <p:cNvSpPr/>
          <p:nvPr/>
        </p:nvSpPr>
        <p:spPr>
          <a:xfrm rot="10800000">
            <a:off x="6014161" y="3837592"/>
            <a:ext cx="132347" cy="11916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asellaDiTesto 32"/>
          <p:cNvSpPr txBox="1"/>
          <p:nvPr/>
        </p:nvSpPr>
        <p:spPr>
          <a:xfrm>
            <a:off x="6563101" y="3990093"/>
            <a:ext cx="813043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 smtClean="0"/>
              <a:t>15 cm</a:t>
            </a:r>
            <a:endParaRPr lang="en-GB" dirty="0" smtClean="0"/>
          </a:p>
        </p:txBody>
      </p:sp>
      <p:sp>
        <p:nvSpPr>
          <p:cNvPr id="34" name="CasellaDiTesto 33"/>
          <p:cNvSpPr txBox="1"/>
          <p:nvPr/>
        </p:nvSpPr>
        <p:spPr>
          <a:xfrm>
            <a:off x="5221523" y="4294894"/>
            <a:ext cx="813043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 smtClean="0"/>
              <a:t>30 cm</a:t>
            </a:r>
            <a:endParaRPr lang="en-GB" dirty="0" smtClean="0"/>
          </a:p>
        </p:txBody>
      </p:sp>
      <p:sp>
        <p:nvSpPr>
          <p:cNvPr id="3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ENEA HTS cable – </a:t>
            </a:r>
            <a:r>
              <a:rPr lang="en-US" dirty="0" smtClean="0">
                <a:solidFill>
                  <a:srgbClr val="00B050"/>
                </a:solidFill>
              </a:rPr>
              <a:t>mock-up sample</a:t>
            </a:r>
            <a:endParaRPr lang="it-IT" dirty="0"/>
          </a:p>
        </p:txBody>
      </p:sp>
      <p:sp>
        <p:nvSpPr>
          <p:cNvPr id="36" name="Parentesi graffa chiusa 35"/>
          <p:cNvSpPr/>
          <p:nvPr/>
        </p:nvSpPr>
        <p:spPr>
          <a:xfrm>
            <a:off x="6479760" y="3256556"/>
            <a:ext cx="125829" cy="58199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Parentesi graffa chiusa 36"/>
          <p:cNvSpPr/>
          <p:nvPr/>
        </p:nvSpPr>
        <p:spPr>
          <a:xfrm rot="10800000">
            <a:off x="6018924" y="2646941"/>
            <a:ext cx="125829" cy="11916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asellaDiTesto 37"/>
          <p:cNvSpPr txBox="1"/>
          <p:nvPr/>
        </p:nvSpPr>
        <p:spPr>
          <a:xfrm>
            <a:off x="6998340" y="1875636"/>
            <a:ext cx="1781175" cy="1384995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dirty="0" smtClean="0">
                <a:solidFill>
                  <a:srgbClr val="003A69"/>
                </a:solidFill>
              </a:rPr>
              <a:t>4 </a:t>
            </a:r>
            <a:r>
              <a:rPr lang="it-IT" dirty="0" err="1" smtClean="0">
                <a:solidFill>
                  <a:srgbClr val="003A69"/>
                </a:solidFill>
              </a:rPr>
              <a:t>voltage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taps</a:t>
            </a:r>
            <a:r>
              <a:rPr lang="it-IT" dirty="0" smtClean="0">
                <a:solidFill>
                  <a:srgbClr val="003A69"/>
                </a:solidFill>
              </a:rPr>
              <a:t> on </a:t>
            </a:r>
            <a:r>
              <a:rPr lang="it-IT" dirty="0" err="1" smtClean="0">
                <a:solidFill>
                  <a:srgbClr val="003A69"/>
                </a:solidFill>
              </a:rPr>
              <a:t>each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stack</a:t>
            </a:r>
            <a:endParaRPr lang="it-IT" dirty="0" smtClean="0">
              <a:solidFill>
                <a:srgbClr val="003A69"/>
              </a:solidFill>
            </a:endParaRPr>
          </a:p>
          <a:p>
            <a:pPr algn="ctr"/>
            <a:r>
              <a:rPr lang="it-IT" dirty="0" smtClean="0">
                <a:solidFill>
                  <a:srgbClr val="003A69"/>
                </a:solidFill>
              </a:rPr>
              <a:t>in the </a:t>
            </a:r>
            <a:r>
              <a:rPr lang="it-IT" dirty="0" err="1" smtClean="0">
                <a:solidFill>
                  <a:srgbClr val="003A69"/>
                </a:solidFill>
              </a:rPr>
              <a:t>central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region</a:t>
            </a:r>
            <a:r>
              <a:rPr lang="it-IT" dirty="0" smtClean="0">
                <a:solidFill>
                  <a:srgbClr val="003A69"/>
                </a:solidFill>
              </a:rPr>
              <a:t> of the </a:t>
            </a:r>
            <a:r>
              <a:rPr lang="it-IT" dirty="0" err="1" smtClean="0">
                <a:solidFill>
                  <a:srgbClr val="003A69"/>
                </a:solidFill>
              </a:rPr>
              <a:t>cable</a:t>
            </a:r>
            <a:endParaRPr lang="en-GB" dirty="0" smtClean="0">
              <a:solidFill>
                <a:srgbClr val="003A69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7003103" y="4580745"/>
            <a:ext cx="1781175" cy="1384995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dirty="0" smtClean="0">
                <a:solidFill>
                  <a:srgbClr val="003A69"/>
                </a:solidFill>
              </a:rPr>
              <a:t>More </a:t>
            </a:r>
            <a:r>
              <a:rPr lang="it-IT" dirty="0" err="1" smtClean="0">
                <a:solidFill>
                  <a:srgbClr val="003A69"/>
                </a:solidFill>
              </a:rPr>
              <a:t>than</a:t>
            </a:r>
            <a:r>
              <a:rPr lang="it-IT" dirty="0" smtClean="0">
                <a:solidFill>
                  <a:srgbClr val="003A69"/>
                </a:solidFill>
              </a:rPr>
              <a:t> 4 </a:t>
            </a:r>
            <a:r>
              <a:rPr lang="it-IT" dirty="0" err="1" smtClean="0">
                <a:solidFill>
                  <a:srgbClr val="003A69"/>
                </a:solidFill>
              </a:rPr>
              <a:t>voltage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taps</a:t>
            </a:r>
            <a:r>
              <a:rPr lang="it-IT" dirty="0" smtClean="0">
                <a:solidFill>
                  <a:srgbClr val="003A69"/>
                </a:solidFill>
              </a:rPr>
              <a:t> can be </a:t>
            </a:r>
            <a:r>
              <a:rPr lang="it-IT" dirty="0" err="1" smtClean="0">
                <a:solidFill>
                  <a:srgbClr val="003A69"/>
                </a:solidFill>
              </a:rPr>
              <a:t>placed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using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thinner</a:t>
            </a:r>
            <a:r>
              <a:rPr lang="it-IT" dirty="0" smtClean="0">
                <a:solidFill>
                  <a:srgbClr val="003A69"/>
                </a:solidFill>
              </a:rPr>
              <a:t> </a:t>
            </a:r>
            <a:r>
              <a:rPr lang="it-IT" dirty="0" err="1" smtClean="0">
                <a:solidFill>
                  <a:srgbClr val="003A69"/>
                </a:solidFill>
              </a:rPr>
              <a:t>wires</a:t>
            </a:r>
            <a:endParaRPr lang="en-GB" dirty="0" smtClean="0">
              <a:solidFill>
                <a:srgbClr val="003A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  <p:bldP spid="34" grpId="0"/>
      <p:bldP spid="36" grpId="0" animBg="1"/>
      <p:bldP spid="37" grpId="0" animBg="1"/>
      <p:bldP spid="38" grpId="0"/>
      <p:bldP spid="39" grpId="0"/>
    </p:bldLst>
  </p:timing>
</p:sld>
</file>

<file path=ppt/theme/theme1.xml><?xml version="1.0" encoding="utf-8"?>
<a:theme xmlns:a="http://schemas.openxmlformats.org/drawingml/2006/main" name="ModelloTemplateENEA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0" rIns="9144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ModelloTemplateENEAita.potx</Template>
  <TotalTime>1633</TotalTime>
  <Words>789</Words>
  <Application>Microsoft Office PowerPoint</Application>
  <PresentationFormat>Presentazione su schermo (4:3)</PresentationFormat>
  <Paragraphs>143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9" baseType="lpstr">
      <vt:lpstr>Arial</vt:lpstr>
      <vt:lpstr>Calibri</vt:lpstr>
      <vt:lpstr>ModelloTemplateENEAita</vt:lpstr>
      <vt:lpstr>MAG EU-CN collaboration 2019-2020</vt:lpstr>
      <vt:lpstr>ENEA HTS cable – layout </vt:lpstr>
      <vt:lpstr>ENEA HTS cable – layout: jacket </vt:lpstr>
      <vt:lpstr>ENEA HTS cable – layout: termination </vt:lpstr>
      <vt:lpstr>ENEA HTS cable – layout: termination </vt:lpstr>
      <vt:lpstr>ENEA HTS cable – mock-up sample</vt:lpstr>
      <vt:lpstr>ENEA HTS cable – mock-up sample</vt:lpstr>
      <vt:lpstr>ENEA HTS cable – mock-up sample</vt:lpstr>
      <vt:lpstr>ENEA HTS cable – mock-up sample</vt:lpstr>
      <vt:lpstr>ENEA HTS cable – mock-up sample</vt:lpstr>
      <vt:lpstr>ENEA HTS cable – mock-up sample</vt:lpstr>
      <vt:lpstr>ENEA HTS cable – mock-up sample</vt:lpstr>
      <vt:lpstr>ENEA HTS cable – mock-up sample</vt:lpstr>
      <vt:lpstr>ENEA HTS cable – mock-up sample</vt:lpstr>
      <vt:lpstr>ENEA HTS cable – mock-up sample</vt:lpstr>
      <vt:lpstr>ENEA HTS cable – SULTAN Quench Experiment</vt:lpstr>
    </vt:vector>
  </TitlesOfParts>
  <Company>ENEA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Serena Lucibello</dc:creator>
  <cp:lastModifiedBy>Andrea Augieri</cp:lastModifiedBy>
  <cp:revision>209</cp:revision>
  <cp:lastPrinted>2017-01-17T13:52:56Z</cp:lastPrinted>
  <dcterms:created xsi:type="dcterms:W3CDTF">2017-01-03T12:35:40Z</dcterms:created>
  <dcterms:modified xsi:type="dcterms:W3CDTF">2020-02-11T13:51:35Z</dcterms:modified>
</cp:coreProperties>
</file>