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7" r:id="rId6"/>
    <p:sldId id="264" r:id="rId7"/>
    <p:sldId id="265" r:id="rId8"/>
    <p:sldId id="268" r:id="rId9"/>
    <p:sldId id="262" r:id="rId10"/>
    <p:sldId id="263" r:id="rId11"/>
    <p:sldId id="269" r:id="rId12"/>
    <p:sldId id="259" r:id="rId13"/>
    <p:sldId id="260" r:id="rId14"/>
    <p:sldId id="266" r:id="rId15"/>
    <p:sldId id="270" r:id="rId16"/>
    <p:sldId id="271" r:id="rId17"/>
    <p:sldId id="272" r:id="rId18"/>
  </p:sldIdLst>
  <p:sldSz cx="6858000" cy="5143500"/>
  <p:notesSz cx="6794500" cy="9931400"/>
  <p:defaultTextStyle>
    <a:defPPr>
      <a:defRPr lang="fr-FR"/>
    </a:defPPr>
    <a:lvl1pPr marL="0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20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640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460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280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101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919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738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558" algn="l" defTabSz="68564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D88F5A"/>
    <a:srgbClr val="0000CC"/>
    <a:srgbClr val="8F8F8F"/>
    <a:srgbClr val="00B050"/>
    <a:srgbClr val="E6E6E6"/>
    <a:srgbClr val="3152E9"/>
    <a:srgbClr val="CBCC08"/>
    <a:srgbClr val="CC0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1" autoAdjust="0"/>
    <p:restoredTop sz="96449" autoAdjust="0"/>
  </p:normalViewPr>
  <p:slideViewPr>
    <p:cSldViewPr snapToGrid="0" snapToObjects="1" showGuides="1">
      <p:cViewPr varScale="1">
        <p:scale>
          <a:sx n="152" d="100"/>
          <a:sy n="152" d="100"/>
        </p:scale>
        <p:origin x="1134" y="108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 varScale="1">
        <p:scale>
          <a:sx n="104" d="100"/>
          <a:sy n="104" d="100"/>
        </p:scale>
        <p:origin x="34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11.02.2020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11/02/2020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18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092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5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8938" y="1"/>
            <a:ext cx="5859065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4176" y="786541"/>
            <a:ext cx="2053828" cy="2338387"/>
          </a:xfrm>
          <a:solidFill>
            <a:schemeClr val="accent1"/>
          </a:solidFill>
        </p:spPr>
        <p:txBody>
          <a:bodyPr lIns="215949" anchor="ctr" anchorCtr="0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2572" y="3124924"/>
            <a:ext cx="1371600" cy="1568450"/>
          </a:xfrm>
          <a:solidFill>
            <a:schemeClr val="tx1"/>
          </a:solidFill>
        </p:spPr>
        <p:txBody>
          <a:bodyPr lIns="89980" anchor="ctr" anchorCtr="0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15" indent="0" algn="ctr">
              <a:buNone/>
              <a:defRPr sz="1125"/>
            </a:lvl2pPr>
            <a:lvl3pPr marL="514230" indent="0" algn="ctr">
              <a:buNone/>
              <a:defRPr sz="1050"/>
            </a:lvl3pPr>
            <a:lvl4pPr marL="771345" indent="0" algn="ctr">
              <a:buNone/>
              <a:defRPr sz="900"/>
            </a:lvl4pPr>
            <a:lvl5pPr marL="1028460" indent="0" algn="ctr">
              <a:buNone/>
              <a:defRPr sz="900"/>
            </a:lvl5pPr>
            <a:lvl6pPr marL="1285576" indent="0" algn="ctr">
              <a:buNone/>
              <a:defRPr sz="900"/>
            </a:lvl6pPr>
            <a:lvl7pPr marL="1542689" indent="0" algn="ctr">
              <a:buNone/>
              <a:defRPr sz="900"/>
            </a:lvl7pPr>
            <a:lvl8pPr marL="1799804" indent="0" algn="ctr">
              <a:buNone/>
              <a:defRPr sz="900"/>
            </a:lvl8pPr>
            <a:lvl9pPr marL="2056919" indent="0" algn="ctr">
              <a:buNone/>
              <a:defRPr sz="9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A61A89-D1E3-8A40-82D6-9A86AEBFAF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22" y="4579270"/>
            <a:ext cx="421157" cy="367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BFF46-A721-4641-AD59-B3251C9D9E0D}"/>
              </a:ext>
            </a:extLst>
          </p:cNvPr>
          <p:cNvSpPr/>
          <p:nvPr userDrawn="1"/>
        </p:nvSpPr>
        <p:spPr>
          <a:xfrm rot="16200000">
            <a:off x="61549" y="4598901"/>
            <a:ext cx="45719" cy="44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algn="ctr"/>
            <a:endParaRPr lang="en-GB" sz="1050" noProof="0" dirty="0"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7" y="80286"/>
            <a:ext cx="881476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0601" y="4683131"/>
            <a:ext cx="1371600" cy="460375"/>
          </a:xfrm>
          <a:solidFill>
            <a:schemeClr val="bg1"/>
          </a:solidFill>
        </p:spPr>
        <p:txBody>
          <a:bodyPr lIns="89980" anchor="ctr">
            <a:noAutofit/>
          </a:bodyPr>
          <a:lstStyle>
            <a:lvl1pPr marL="0" indent="0" algn="ctr">
              <a:buNone/>
              <a:defRPr sz="825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95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6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6" y="1563688"/>
            <a:ext cx="2358629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48" y="1563688"/>
            <a:ext cx="3436144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656" y="1563688"/>
            <a:ext cx="27536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9829" y="1563688"/>
            <a:ext cx="27536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8" y="0"/>
            <a:ext cx="6179344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176" y="2571756"/>
            <a:ext cx="2053828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61" y="0"/>
            <a:ext cx="5794772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8" y="3114675"/>
            <a:ext cx="6179344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678656" y="1563694"/>
            <a:ext cx="5735241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Ambrogio Fasoli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8938" y="459939"/>
            <a:ext cx="5859065" cy="468356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4176" y="786541"/>
            <a:ext cx="2053828" cy="2338387"/>
          </a:xfrm>
          <a:solidFill>
            <a:schemeClr val="accent1"/>
          </a:solidFill>
        </p:spPr>
        <p:txBody>
          <a:bodyPr lIns="215949" anchor="ctr" anchorCtr="0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2572" y="3124924"/>
            <a:ext cx="1371600" cy="1568450"/>
          </a:xfrm>
          <a:solidFill>
            <a:schemeClr val="tx1"/>
          </a:solidFill>
        </p:spPr>
        <p:txBody>
          <a:bodyPr lIns="89980" anchor="ctr" anchorCtr="0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15" indent="0" algn="ctr">
              <a:buNone/>
              <a:defRPr sz="1125"/>
            </a:lvl2pPr>
            <a:lvl3pPr marL="514230" indent="0" algn="ctr">
              <a:buNone/>
              <a:defRPr sz="1050"/>
            </a:lvl3pPr>
            <a:lvl4pPr marL="771345" indent="0" algn="ctr">
              <a:buNone/>
              <a:defRPr sz="900"/>
            </a:lvl4pPr>
            <a:lvl5pPr marL="1028460" indent="0" algn="ctr">
              <a:buNone/>
              <a:defRPr sz="900"/>
            </a:lvl5pPr>
            <a:lvl6pPr marL="1285576" indent="0" algn="ctr">
              <a:buNone/>
              <a:defRPr sz="900"/>
            </a:lvl6pPr>
            <a:lvl7pPr marL="1542689" indent="0" algn="ctr">
              <a:buNone/>
              <a:defRPr sz="900"/>
            </a:lvl7pPr>
            <a:lvl8pPr marL="1799804" indent="0" algn="ctr">
              <a:buNone/>
              <a:defRPr sz="900"/>
            </a:lvl8pPr>
            <a:lvl9pPr marL="2056919" indent="0" algn="ctr">
              <a:buNone/>
              <a:defRPr sz="9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A61A89-D1E3-8A40-82D6-9A86AEBFAF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22" y="4579270"/>
            <a:ext cx="421157" cy="367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BFF46-A721-4641-AD59-B3251C9D9E0D}"/>
              </a:ext>
            </a:extLst>
          </p:cNvPr>
          <p:cNvSpPr/>
          <p:nvPr userDrawn="1"/>
        </p:nvSpPr>
        <p:spPr>
          <a:xfrm rot="16200000">
            <a:off x="61549" y="4598901"/>
            <a:ext cx="45719" cy="44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algn="ctr"/>
            <a:endParaRPr lang="en-GB" sz="1050" noProof="0" dirty="0"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7" y="80286"/>
            <a:ext cx="881476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0601" y="4683131"/>
            <a:ext cx="1371600" cy="460375"/>
          </a:xfrm>
          <a:solidFill>
            <a:schemeClr val="bg1"/>
          </a:solidFill>
        </p:spPr>
        <p:txBody>
          <a:bodyPr lIns="89980" anchor="ctr">
            <a:noAutofit/>
          </a:bodyPr>
          <a:lstStyle>
            <a:lvl1pPr marL="0" indent="0" algn="ctr">
              <a:buNone/>
              <a:defRPr sz="825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38922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160" userDrawn="1">
          <p15:clr>
            <a:srgbClr val="FBAE40"/>
          </p15:clr>
        </p15:guide>
        <p15:guide id="3" pos="95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6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3429000" y="0"/>
            <a:ext cx="3429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77881"/>
            <a:ext cx="3044190" cy="1793875"/>
          </a:xfrm>
        </p:spPr>
        <p:txBody>
          <a:bodyPr anchor="ctr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571750"/>
            <a:ext cx="3044190" cy="2156508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25711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2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3pPr>
            <a:lvl4pPr marL="7713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4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6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8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9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9" y="0"/>
            <a:ext cx="2750344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Ambrogio Fasoli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3429000" y="0"/>
            <a:ext cx="3429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77881"/>
            <a:ext cx="3044190" cy="1793875"/>
          </a:xfrm>
        </p:spPr>
        <p:txBody>
          <a:bodyPr anchor="ctr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571750"/>
            <a:ext cx="3044190" cy="2156508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25711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2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3pPr>
            <a:lvl4pPr marL="7713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4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6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8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9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9" y="0"/>
            <a:ext cx="2750344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Ambrogio Fasoli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3429000" y="0"/>
            <a:ext cx="3429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77881"/>
            <a:ext cx="3044190" cy="1793875"/>
          </a:xfrm>
        </p:spPr>
        <p:txBody>
          <a:bodyPr anchor="ctr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571750"/>
            <a:ext cx="3044190" cy="2156508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25711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2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3pPr>
            <a:lvl4pPr marL="7713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4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6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80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9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9" y="0"/>
            <a:ext cx="2750344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Ambrogio Fasoli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658" y="1563688"/>
            <a:ext cx="3436144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4800" y="0"/>
            <a:ext cx="2358629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6" y="0"/>
            <a:ext cx="2358629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48" y="1563688"/>
            <a:ext cx="3436144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9" y="131038"/>
            <a:ext cx="235839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656" y="0"/>
            <a:ext cx="2358629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48" y="1563688"/>
            <a:ext cx="3436144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Swiss Plasma Center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046" y="131038"/>
            <a:ext cx="235839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659" y="131038"/>
            <a:ext cx="2750344" cy="1072753"/>
          </a:xfrm>
          <a:prstGeom prst="rect">
            <a:avLst/>
          </a:prstGeom>
        </p:spPr>
        <p:txBody>
          <a:bodyPr vert="horz" lIns="179959" tIns="0" rIns="71985" bIns="4679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661" y="1563688"/>
            <a:ext cx="5794772" cy="3386772"/>
          </a:xfrm>
          <a:prstGeom prst="rect">
            <a:avLst/>
          </a:prstGeom>
        </p:spPr>
        <p:txBody>
          <a:bodyPr vert="horz" lIns="179959" tIns="45710" rIns="91420" bIns="4571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333691" y="2892394"/>
            <a:ext cx="3341052" cy="683643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75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/>
              <a:t>Swiss Plasma Center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4894084" y="1938160"/>
            <a:ext cx="3543260" cy="384572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525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Ortensia Dicuonzo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3428" y="195264"/>
            <a:ext cx="384572" cy="163552"/>
          </a:xfrm>
          <a:prstGeom prst="rect">
            <a:avLst/>
          </a:prstGeom>
        </p:spPr>
        <p:txBody>
          <a:bodyPr vert="horz" lIns="89980" tIns="0" rIns="89980" bIns="0" rtlCol="0" anchor="t"/>
          <a:lstStyle>
            <a:lvl1pPr algn="ctr">
              <a:defRPr sz="525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6" y="132334"/>
            <a:ext cx="490464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316792" y="4905183"/>
            <a:ext cx="45719" cy="44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algn="ctr"/>
            <a:endParaRPr lang="en-GB" sz="105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81" r:id="rId4"/>
    <p:sldLayoutId id="2147483673" r:id="rId5"/>
    <p:sldLayoutId id="2147483662" r:id="rId6"/>
    <p:sldLayoutId id="2147483674" r:id="rId7"/>
    <p:sldLayoutId id="2147483675" r:id="rId8"/>
    <p:sldLayoutId id="2147483682" r:id="rId9"/>
    <p:sldLayoutId id="2147483676" r:id="rId10"/>
    <p:sldLayoutId id="2147483664" r:id="rId11"/>
    <p:sldLayoutId id="2147483666" r:id="rId12"/>
    <p:sldLayoutId id="2147483677" r:id="rId13"/>
    <p:sldLayoutId id="2147483678" r:id="rId14"/>
    <p:sldLayoutId id="2147483679" r:id="rId15"/>
    <p:sldLayoutId id="2147483667" r:id="rId16"/>
  </p:sldLayoutIdLst>
  <p:hf hdr="0"/>
  <p:txStyles>
    <p:titleStyle>
      <a:lvl1pPr algn="l" defTabSz="514230" rtl="0" eaLnBrk="1" latinLnBrk="0" hangingPunct="1">
        <a:lnSpc>
          <a:spcPct val="90000"/>
        </a:lnSpc>
        <a:spcBef>
          <a:spcPct val="0"/>
        </a:spcBef>
        <a:buNone/>
        <a:defRPr sz="2400" b="1" i="0" kern="1000" spc="-53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28558" indent="-128558" algn="l" defTabSz="514230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SzPct val="90000"/>
        <a:buFont typeface="Wingdings" pitchFamily="2" charset="2"/>
        <a:buChar char="§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674" indent="-128558" algn="l" defTabSz="514230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788" indent="-128558" algn="l" defTabSz="514230" rtl="0" eaLnBrk="1" latinLnBrk="0" hangingPunct="1">
        <a:lnSpc>
          <a:spcPct val="90000"/>
        </a:lnSpc>
        <a:spcBef>
          <a:spcPts val="281"/>
        </a:spcBef>
        <a:buSzPct val="90000"/>
        <a:buFont typeface="Wingdings" pitchFamily="2" charset="2"/>
        <a:buChar char="§"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9902" indent="-128558" algn="l" defTabSz="51423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57017" indent="-128558" algn="l" defTabSz="51423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14132" indent="-128558" algn="l" defTabSz="51423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71247" indent="-128558" algn="l" defTabSz="51423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928363" indent="-128558" algn="l" defTabSz="51423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85478" indent="-128558" algn="l" defTabSz="51423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15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14230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71345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60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76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89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99804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056919" algn="l" defTabSz="51423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95" userDrawn="1">
          <p15:clr>
            <a:srgbClr val="F26B43"/>
          </p15:clr>
        </p15:guide>
        <p15:guide id="3" pos="4202" userDrawn="1">
          <p15:clr>
            <a:srgbClr val="F26B43"/>
          </p15:clr>
        </p15:guide>
        <p15:guide id="4" pos="216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428" userDrawn="1">
          <p15:clr>
            <a:srgbClr val="F26B43"/>
          </p15:clr>
        </p15:guide>
        <p15:guide id="8" pos="866" userDrawn="1">
          <p15:clr>
            <a:srgbClr val="F26B43"/>
          </p15:clr>
        </p15:guide>
        <p15:guide id="9" pos="1296" userDrawn="1">
          <p15:clr>
            <a:srgbClr val="F26B43"/>
          </p15:clr>
        </p15:guide>
        <p15:guide id="10" pos="1728" userDrawn="1">
          <p15:clr>
            <a:srgbClr val="F26B43"/>
          </p15:clr>
        </p15:guide>
        <p15:guide id="11" pos="2592" userDrawn="1">
          <p15:clr>
            <a:srgbClr val="F26B43"/>
          </p15:clr>
        </p15:guide>
        <p15:guide id="12" pos="3026" userDrawn="1">
          <p15:clr>
            <a:srgbClr val="F26B43"/>
          </p15:clr>
        </p15:guide>
        <p15:guide id="13" pos="3456" userDrawn="1">
          <p15:clr>
            <a:srgbClr val="F26B43"/>
          </p15:clr>
        </p15:guide>
        <p15:guide id="14" pos="3885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4078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432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MAG-5.3: HTS conductor design and development 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Ortensia Dicuonzo</a:t>
            </a:r>
          </a:p>
          <a:p>
            <a:r>
              <a:rPr lang="en-US" dirty="0" smtClean="0"/>
              <a:t>Davide Uglietti</a:t>
            </a:r>
            <a:endParaRPr lang="de-CH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Ortensia Dicuonzo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36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531" y="1583927"/>
            <a:ext cx="4016971" cy="25023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2120" y="93838"/>
            <a:ext cx="4535025" cy="46252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E30613"/>
                </a:solidFill>
              </a:rPr>
              <a:t>3. </a:t>
            </a:r>
            <a:r>
              <a:rPr lang="en-US" sz="2800" dirty="0" smtClean="0"/>
              <a:t>Experimental set-up and Results</a:t>
            </a:r>
            <a:endParaRPr lang="de-CH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grpSp>
        <p:nvGrpSpPr>
          <p:cNvPr id="54" name="Group 53"/>
          <p:cNvGrpSpPr/>
          <p:nvPr/>
        </p:nvGrpSpPr>
        <p:grpSpPr>
          <a:xfrm>
            <a:off x="534618" y="3099825"/>
            <a:ext cx="1800000" cy="1407032"/>
            <a:chOff x="499782" y="2080917"/>
            <a:chExt cx="1800000" cy="140703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782" y="2636399"/>
              <a:ext cx="1800000" cy="85155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 bwMode="auto">
            <a:xfrm>
              <a:off x="1417183" y="2292577"/>
              <a:ext cx="0" cy="3438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1195910" y="2080917"/>
              <a:ext cx="8186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</a:t>
              </a:r>
              <a:endParaRPr lang="de-CH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9782" y="630964"/>
            <a:ext cx="4485424" cy="1884582"/>
            <a:chOff x="499782" y="613552"/>
            <a:chExt cx="4485424" cy="18845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782" y="1113933"/>
              <a:ext cx="1800000" cy="82058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417183" y="842618"/>
              <a:ext cx="0" cy="2713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237197" y="613552"/>
              <a:ext cx="8186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</a:t>
              </a:r>
              <a:endParaRPr lang="de-CH" dirty="0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678657" y="1272893"/>
              <a:ext cx="144357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Box 24"/>
            <p:cNvSpPr txBox="1"/>
            <p:nvPr/>
          </p:nvSpPr>
          <p:spPr>
            <a:xfrm>
              <a:off x="1272390" y="1038712"/>
              <a:ext cx="566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de-CH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33453" y="1177585"/>
              <a:ext cx="1422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Stack</a:t>
              </a:r>
              <a:endParaRPr lang="de-CH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9653" y="1398761"/>
              <a:ext cx="2758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Copper core</a:t>
              </a:r>
              <a:endParaRPr lang="de-CH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27180" y="2190357"/>
              <a:ext cx="2758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Jacket</a:t>
              </a:r>
              <a:endParaRPr lang="de-CH" dirty="0"/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H="1" flipV="1">
              <a:off x="2186647" y="1880046"/>
              <a:ext cx="313490" cy="3347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>
              <a:stCxn id="28" idx="1"/>
            </p:cNvCxnSpPr>
            <p:nvPr/>
          </p:nvCxnSpPr>
          <p:spPr bwMode="auto">
            <a:xfrm flipH="1" flipV="1">
              <a:off x="2061713" y="1712944"/>
              <a:ext cx="294071" cy="11324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2094954" y="1361498"/>
              <a:ext cx="692632" cy="10374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355784" y="1672297"/>
              <a:ext cx="755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Solder</a:t>
              </a:r>
              <a:endParaRPr lang="de-CH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38" r="51383" b="10570"/>
          <a:stretch/>
        </p:blipFill>
        <p:spPr>
          <a:xfrm>
            <a:off x="5213682" y="4330199"/>
            <a:ext cx="886935" cy="8133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428137" y="2964984"/>
            <a:ext cx="4057691" cy="1156344"/>
            <a:chOff x="6258286" y="17108155"/>
            <a:chExt cx="7343440" cy="1375421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 flipH="1" flipV="1">
              <a:off x="6258286" y="18434099"/>
              <a:ext cx="7343440" cy="154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E68F6A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 flipV="1">
              <a:off x="13594719" y="17108155"/>
              <a:ext cx="0" cy="137542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E68F6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0"/>
          <p:cNvGrpSpPr/>
          <p:nvPr/>
        </p:nvGrpSpPr>
        <p:grpSpPr>
          <a:xfrm>
            <a:off x="2455656" y="1549686"/>
            <a:ext cx="4035741" cy="947247"/>
            <a:chOff x="6154552" y="14963439"/>
            <a:chExt cx="7447174" cy="128882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 flipH="1">
              <a:off x="6154552" y="15000527"/>
              <a:ext cx="744717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3891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13601726" y="14963439"/>
              <a:ext cx="0" cy="12888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3891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5" name="Rectangle 64"/>
          <p:cNvSpPr/>
          <p:nvPr/>
        </p:nvSpPr>
        <p:spPr>
          <a:xfrm>
            <a:off x="272845" y="2199498"/>
            <a:ext cx="2108701" cy="9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belong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r-FR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fr-FR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anvil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, l=30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endParaRPr lang="de-CH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659" y="131039"/>
            <a:ext cx="2507875" cy="389868"/>
          </a:xfrm>
        </p:spPr>
        <p:txBody>
          <a:bodyPr>
            <a:noAutofit/>
          </a:bodyPr>
          <a:lstStyle/>
          <a:p>
            <a:r>
              <a:rPr lang="en-US" dirty="0" smtClean="0"/>
              <a:t>Selected designs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9" y="1563689"/>
            <a:ext cx="2715635" cy="956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274" y="1056210"/>
            <a:ext cx="1694941" cy="17167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9274" y="2937870"/>
            <a:ext cx="2469887" cy="109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6 around 1</a:t>
            </a:r>
          </a:p>
          <a:p>
            <a:r>
              <a:rPr lang="en-US" dirty="0"/>
              <a:t>10 mm hard copper shells</a:t>
            </a:r>
          </a:p>
          <a:p>
            <a:r>
              <a:rPr lang="en-US" dirty="0"/>
              <a:t>40 SST 4.8 </a:t>
            </a:r>
            <a:r>
              <a:rPr lang="en-US" dirty="0" smtClean="0"/>
              <a:t>mm wide </a:t>
            </a:r>
            <a:r>
              <a:rPr lang="en-US" dirty="0"/>
              <a:t>tapes per strand</a:t>
            </a:r>
            <a:endParaRPr lang="de-CH" dirty="0"/>
          </a:p>
        </p:txBody>
      </p:sp>
      <p:sp>
        <p:nvSpPr>
          <p:cNvPr id="21" name="TextBox 20"/>
          <p:cNvSpPr txBox="1"/>
          <p:nvPr/>
        </p:nvSpPr>
        <p:spPr>
          <a:xfrm>
            <a:off x="191729" y="2664653"/>
            <a:ext cx="358742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5-6 mm core thickness</a:t>
            </a:r>
          </a:p>
          <a:p>
            <a:r>
              <a:rPr lang="en-US" dirty="0" smtClean="0"/>
              <a:t>~45 mm wide (flat part)</a:t>
            </a:r>
          </a:p>
          <a:p>
            <a:r>
              <a:rPr lang="en-US" dirty="0" smtClean="0"/>
              <a:t>~28-30 stacks </a:t>
            </a:r>
          </a:p>
          <a:p>
            <a:r>
              <a:rPr lang="en-US" dirty="0" smtClean="0"/>
              <a:t>~10-12 SST 3.3 </a:t>
            </a:r>
            <a:r>
              <a:rPr lang="en-US" dirty="0"/>
              <a:t>mm </a:t>
            </a:r>
            <a:r>
              <a:rPr lang="en-US" dirty="0" smtClean="0"/>
              <a:t>wide </a:t>
            </a:r>
            <a:r>
              <a:rPr lang="en-US" dirty="0"/>
              <a:t>tapes per </a:t>
            </a:r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397279" y="4589360"/>
            <a:ext cx="1994029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b="1" dirty="0" smtClean="0"/>
              <a:t>Rated for 53 kA at 18T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rot="18771271">
            <a:off x="3720028" y="2786855"/>
            <a:ext cx="290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30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Strand was tested successfully last year</a:t>
            </a:r>
            <a:endParaRPr lang="de-CH" sz="2400" b="1" dirty="0">
              <a:solidFill>
                <a:srgbClr val="E306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6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1318" y="579838"/>
            <a:ext cx="5794772" cy="228872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FEM: understand the stress components in the stack under transverse compression and identify which type of reinforcement should be used to limit the strand deformation.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Testing various types of reinforcement on dummy strands.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Preparation and test of sub-size samples for a new cable concept: the stacks are directly cabled and soldered around a flat core and soldered to the jacket (solder filled or monolithic conductor).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summer 2019 selection of two designs.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Conductor preparation in the second half of 2019.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659" y="131038"/>
            <a:ext cx="3414876" cy="1072753"/>
          </a:xfrm>
        </p:spPr>
        <p:txBody>
          <a:bodyPr/>
          <a:lstStyle/>
          <a:p>
            <a:r>
              <a:rPr lang="en-US" dirty="0" smtClean="0"/>
              <a:t>Task specification 2019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 rot="16200000">
            <a:off x="6111389" y="720855"/>
            <a:ext cx="1108649" cy="384572"/>
          </a:xfrm>
        </p:spPr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042559" y="2345760"/>
            <a:ext cx="3896489" cy="301111"/>
          </a:xfrm>
          <a:prstGeom prst="rect">
            <a:avLst/>
          </a:prstGeom>
          <a:noFill/>
          <a:ln w="28575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60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659" y="131038"/>
            <a:ext cx="3674400" cy="1072753"/>
          </a:xfrm>
        </p:spPr>
        <p:txBody>
          <a:bodyPr/>
          <a:lstStyle/>
          <a:p>
            <a:r>
              <a:rPr lang="en-US" dirty="0" smtClean="0">
                <a:solidFill>
                  <a:srgbClr val="E30613"/>
                </a:solidFill>
              </a:rPr>
              <a:t>5.  </a:t>
            </a:r>
            <a:r>
              <a:rPr lang="en-US" dirty="0" smtClean="0"/>
              <a:t>Conductor </a:t>
            </a:r>
            <a:r>
              <a:rPr lang="en-US" dirty="0"/>
              <a:t>preparation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 err="1" smtClean="0"/>
              <a:t>Swiss</a:t>
            </a:r>
            <a:r>
              <a:rPr lang="fr-CH" dirty="0" smtClean="0"/>
              <a:t>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785" y="899958"/>
            <a:ext cx="1161542" cy="408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08" y="592428"/>
            <a:ext cx="836440" cy="8471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095" y="1563689"/>
            <a:ext cx="3039221" cy="154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b="1" dirty="0" smtClean="0"/>
              <a:t>Done:</a:t>
            </a:r>
          </a:p>
          <a:p>
            <a:r>
              <a:rPr lang="en-US" dirty="0" smtClean="0"/>
              <a:t>Copper shells and core procured;</a:t>
            </a:r>
          </a:p>
          <a:p>
            <a:r>
              <a:rPr lang="en-US" dirty="0"/>
              <a:t>Copper </a:t>
            </a:r>
            <a:r>
              <a:rPr lang="en-US" dirty="0" smtClean="0"/>
              <a:t>shells pre-tinned;</a:t>
            </a:r>
            <a:endParaRPr lang="en-US" dirty="0"/>
          </a:p>
          <a:p>
            <a:r>
              <a:rPr lang="en-US" dirty="0" smtClean="0"/>
              <a:t>Tapes procured and pre-tinned.</a:t>
            </a:r>
            <a:endParaRPr lang="en-US" b="1" dirty="0" smtClean="0"/>
          </a:p>
          <a:p>
            <a:r>
              <a:rPr lang="en-US" dirty="0" smtClean="0"/>
              <a:t>New online soldering procedure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3677183" y="1574832"/>
            <a:ext cx="309478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</a:pPr>
            <a:r>
              <a:rPr lang="en-US" sz="1350" b="1" dirty="0" smtClean="0"/>
              <a:t>Done:</a:t>
            </a:r>
            <a:endParaRPr lang="en-US" sz="13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Tapes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procured and </a:t>
            </a:r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pre-tinned;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procured.</a:t>
            </a:r>
          </a:p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Mock-up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3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97" y="112194"/>
            <a:ext cx="3588034" cy="23920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97" y="2666429"/>
            <a:ext cx="3591000" cy="2394000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30620" y="2786234"/>
            <a:ext cx="2486343" cy="37837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972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8656" y="781776"/>
            <a:ext cx="5794772" cy="338677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To finish the task for 2019:</a:t>
            </a:r>
          </a:p>
          <a:p>
            <a:pPr lvl="1"/>
            <a:r>
              <a:rPr lang="en-US" sz="1600" dirty="0"/>
              <a:t>Finalization of the drawings for the cable and for the </a:t>
            </a:r>
            <a:r>
              <a:rPr lang="en-US" sz="1600" dirty="0" smtClean="0"/>
              <a:t>terminations;</a:t>
            </a:r>
          </a:p>
          <a:p>
            <a:pPr lvl="1"/>
            <a:r>
              <a:rPr lang="en-US" sz="1600" dirty="0"/>
              <a:t>Jacket procurement;</a:t>
            </a:r>
          </a:p>
          <a:p>
            <a:pPr lvl="1"/>
            <a:r>
              <a:rPr lang="en-US" sz="1600" dirty="0" smtClean="0"/>
              <a:t>Cable </a:t>
            </a:r>
            <a:r>
              <a:rPr lang="en-US" sz="1600" dirty="0"/>
              <a:t>assembly;</a:t>
            </a:r>
          </a:p>
          <a:p>
            <a:pPr lvl="1"/>
            <a:r>
              <a:rPr lang="en-US" sz="1600" dirty="0" smtClean="0"/>
              <a:t>Conductor </a:t>
            </a:r>
            <a:r>
              <a:rPr lang="en-US" sz="1600" dirty="0"/>
              <a:t>assembly.</a:t>
            </a:r>
          </a:p>
          <a:p>
            <a:endParaRPr lang="de-CH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6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0815" y="771563"/>
            <a:ext cx="5794772" cy="33867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FEM: understand the stress components in the stack under transverse compression and identify which type of reinforcement should be used to limit the strand deformation.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Testing various types of reinforcement on dummy strands.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Preparation and test of sub-size samples for a new cable concept: the stacks are directly cabled and soldered around a flat core and soldered to the jacket (solder filled or monolithic conductor).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summer 2019 selection of two designs.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Conductor preparation in the second half of 2019.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659" y="131038"/>
            <a:ext cx="3414876" cy="1072753"/>
          </a:xfrm>
        </p:spPr>
        <p:txBody>
          <a:bodyPr/>
          <a:lstStyle/>
          <a:p>
            <a:r>
              <a:rPr lang="en-US" dirty="0" smtClean="0"/>
              <a:t>Task specification 2019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60227" y="771563"/>
            <a:ext cx="5507665" cy="631935"/>
          </a:xfrm>
          <a:prstGeom prst="rect">
            <a:avLst/>
          </a:prstGeom>
          <a:noFill/>
          <a:ln w="28575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751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3443" y="1563422"/>
            <a:ext cx="3847030" cy="3386772"/>
          </a:xfrm>
        </p:spPr>
        <p:txBody>
          <a:bodyPr/>
          <a:lstStyle/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/>
              <a:t>2D Generalized plain strain, free endings;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/>
              <a:t>Force 0-115 </a:t>
            </a:r>
            <a:r>
              <a:rPr lang="en-US" sz="1400" kern="0" dirty="0" err="1"/>
              <a:t>kN·m</a:t>
            </a:r>
            <a:r>
              <a:rPr lang="en-US" sz="1400" kern="0" dirty="0">
                <a:sym typeface="Wingdings" panose="05000000000000000000" pitchFamily="2" charset="2"/>
              </a:rPr>
              <a:t> (80</a:t>
            </a:r>
            <a:r>
              <a:rPr lang="en-US" sz="1400" kern="0" dirty="0"/>
              <a:t> </a:t>
            </a:r>
            <a:r>
              <a:rPr lang="en-US" sz="1400" kern="0" dirty="0" err="1"/>
              <a:t>kN·m</a:t>
            </a:r>
            <a:r>
              <a:rPr lang="en-US" sz="1400" kern="0" dirty="0"/>
              <a:t> </a:t>
            </a:r>
            <a:r>
              <a:rPr lang="en-US" sz="1400" kern="0" dirty="0">
                <a:sym typeface="Wingdings" panose="05000000000000000000" pitchFamily="2" charset="2"/>
              </a:rPr>
              <a:t>max force in the cable);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>
                <a:sym typeface="Wingdings" panose="05000000000000000000" pitchFamily="2" charset="2"/>
              </a:rPr>
              <a:t>Cool down RT-77K thermal expansion coefficient of the materials;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>
                <a:sym typeface="Wingdings" panose="05000000000000000000" pitchFamily="2" charset="2"/>
              </a:rPr>
              <a:t>Symmetric </a:t>
            </a:r>
            <a:r>
              <a:rPr lang="en-US" sz="1400" kern="0" dirty="0" err="1">
                <a:sym typeface="Wingdings" panose="05000000000000000000" pitchFamily="2" charset="2"/>
              </a:rPr>
              <a:t>wrt</a:t>
            </a:r>
            <a:r>
              <a:rPr lang="en-US" sz="1400" kern="0" dirty="0">
                <a:sym typeface="Wingdings" panose="05000000000000000000" pitchFamily="2" charset="2"/>
              </a:rPr>
              <a:t> to the </a:t>
            </a:r>
            <a:r>
              <a:rPr lang="en-US" sz="1400" kern="0" dirty="0" err="1">
                <a:sym typeface="Wingdings" panose="05000000000000000000" pitchFamily="2" charset="2"/>
              </a:rPr>
              <a:t>xz</a:t>
            </a:r>
            <a:r>
              <a:rPr lang="en-US" sz="1400" kern="0" dirty="0">
                <a:sym typeface="Wingdings" panose="05000000000000000000" pitchFamily="2" charset="2"/>
              </a:rPr>
              <a:t> and </a:t>
            </a:r>
            <a:r>
              <a:rPr lang="en-US" sz="1400" kern="0" dirty="0" err="1">
                <a:sym typeface="Wingdings" panose="05000000000000000000" pitchFamily="2" charset="2"/>
              </a:rPr>
              <a:t>yz</a:t>
            </a:r>
            <a:r>
              <a:rPr lang="en-US" sz="1400" kern="0" dirty="0">
                <a:sym typeface="Wingdings" panose="05000000000000000000" pitchFamily="2" charset="2"/>
              </a:rPr>
              <a:t> plane;</a:t>
            </a:r>
            <a:endParaRPr lang="en-US" sz="1400" kern="0" dirty="0"/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/>
              <a:t>Plastic (Bilinear), yield strength(T);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/>
              <a:t>90</a:t>
            </a:r>
            <a:r>
              <a:rPr lang="en-US" sz="1400" kern="0" baseline="30000" dirty="0"/>
              <a:t>o</a:t>
            </a:r>
            <a:r>
              <a:rPr lang="en-US" sz="1400" kern="0" dirty="0"/>
              <a:t> and 45</a:t>
            </a:r>
            <a:r>
              <a:rPr lang="en-US" sz="1400" kern="0" baseline="30000" dirty="0"/>
              <a:t>o</a:t>
            </a:r>
            <a:r>
              <a:rPr lang="en-US" sz="1400" kern="0" dirty="0"/>
              <a:t>.</a:t>
            </a:r>
          </a:p>
          <a:p>
            <a:pPr marL="216000" indent="-216000"/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sp>
        <p:nvSpPr>
          <p:cNvPr id="7" name="ZoneTexte 97"/>
          <p:cNvSpPr txBox="1">
            <a:spLocks noGrp="1"/>
          </p:cNvSpPr>
          <p:nvPr>
            <p:ph type="title"/>
          </p:nvPr>
        </p:nvSpPr>
        <p:spPr>
          <a:xfrm>
            <a:off x="595862" y="109911"/>
            <a:ext cx="4821425" cy="43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E30613"/>
                </a:solidFill>
                <a:latin typeface="+mj-lt"/>
                <a:ea typeface="Helvetica" charset="0"/>
                <a:cs typeface="Helvetica" charset="0"/>
              </a:rPr>
              <a:t>1. </a:t>
            </a:r>
            <a:r>
              <a:rPr lang="fr-FR" sz="2800" b="1" dirty="0" err="1" smtClean="0">
                <a:latin typeface="+mj-lt"/>
                <a:ea typeface="Helvetica" charset="0"/>
                <a:cs typeface="Helvetica" charset="0"/>
              </a:rPr>
              <a:t>Mechanical</a:t>
            </a:r>
            <a:r>
              <a:rPr lang="fr-FR" sz="2800" b="1" dirty="0" smtClean="0">
                <a:latin typeface="+mj-lt"/>
                <a:ea typeface="Helvetica" charset="0"/>
                <a:cs typeface="Helvetica" charset="0"/>
              </a:rPr>
              <a:t> model </a:t>
            </a:r>
            <a:r>
              <a:rPr lang="fr-FR" sz="2800" b="1" dirty="0" err="1" smtClean="0">
                <a:latin typeface="+mj-lt"/>
                <a:ea typeface="Helvetica" charset="0"/>
                <a:cs typeface="Helvetica" charset="0"/>
              </a:rPr>
              <a:t>features</a:t>
            </a:r>
            <a:endParaRPr lang="fr-FR" sz="2800" b="1" dirty="0">
              <a:latin typeface="+mj-lt"/>
              <a:ea typeface="Helvetica" charset="0"/>
              <a:cs typeface="Helvetic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7565" y="2293167"/>
            <a:ext cx="3756700" cy="2113485"/>
            <a:chOff x="33170546" y="5140122"/>
            <a:chExt cx="7648399" cy="4289846"/>
          </a:xfrm>
        </p:grpSpPr>
        <p:grpSp>
          <p:nvGrpSpPr>
            <p:cNvPr id="10" name="Group 9"/>
            <p:cNvGrpSpPr/>
            <p:nvPr/>
          </p:nvGrpSpPr>
          <p:grpSpPr>
            <a:xfrm>
              <a:off x="33170546" y="5140122"/>
              <a:ext cx="7648399" cy="4289846"/>
              <a:chOff x="29935730" y="5195878"/>
              <a:chExt cx="7648399" cy="42898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9935730" y="5195878"/>
                <a:ext cx="3739331" cy="4289846"/>
                <a:chOff x="29935730" y="5195878"/>
                <a:chExt cx="3739331" cy="4289846"/>
              </a:xfrm>
            </p:grpSpPr>
            <p:cxnSp>
              <p:nvCxnSpPr>
                <p:cNvPr id="18" name="Straight Arrow Connector 17"/>
                <p:cNvCxnSpPr/>
                <p:nvPr/>
              </p:nvCxnSpPr>
              <p:spPr bwMode="auto">
                <a:xfrm>
                  <a:off x="31207133" y="6012745"/>
                  <a:ext cx="0" cy="464929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30556511" y="5541816"/>
                  <a:ext cx="1334996" cy="562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kern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Force</a:t>
                  </a:r>
                  <a:endParaRPr lang="de-CH" sz="12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20" name="Group 19"/>
                <p:cNvGrpSpPr/>
                <p:nvPr/>
              </p:nvGrpSpPr>
              <p:grpSpPr>
                <a:xfrm>
                  <a:off x="29935730" y="5195878"/>
                  <a:ext cx="3739331" cy="4289846"/>
                  <a:chOff x="30033654" y="4367760"/>
                  <a:chExt cx="3739331" cy="4289846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5088" t="23118" r="25566" b="2789"/>
                  <a:stretch/>
                </p:blipFill>
                <p:spPr>
                  <a:xfrm>
                    <a:off x="30033654" y="4367760"/>
                    <a:ext cx="3389314" cy="4289846"/>
                  </a:xfrm>
                  <a:prstGeom prst="rect">
                    <a:avLst/>
                  </a:prstGeom>
                  <a:ln>
                    <a:noFill/>
                    <a:prstDash val="solid"/>
                  </a:ln>
                </p:spPr>
              </p:pic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2220570" y="6453436"/>
                    <a:ext cx="1552415" cy="5622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FFF00"/>
                        </a:solidFill>
                      </a:rPr>
                      <a:t>Solder</a:t>
                    </a:r>
                    <a:endParaRPr lang="de-CH" sz="1200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 rot="20335045">
                    <a:off x="31858590" y="5802227"/>
                    <a:ext cx="1444226" cy="5622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FFF00"/>
                        </a:solidFill>
                      </a:rPr>
                      <a:t>Copper</a:t>
                    </a:r>
                    <a:endParaRPr lang="de-CH" sz="1200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30404758" y="5820284"/>
                    <a:ext cx="1444226" cy="5622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Wire</a:t>
                    </a:r>
                    <a:endParaRPr lang="de-CH" sz="1200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31255991" y="4681446"/>
                    <a:ext cx="1444226" cy="5622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FFF00"/>
                        </a:solidFill>
                      </a:rPr>
                      <a:t>Anvil</a:t>
                    </a:r>
                    <a:endParaRPr lang="de-CH" sz="12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</p:grpSp>
          <p:cxnSp>
            <p:nvCxnSpPr>
              <p:cNvPr id="15" name="Straight Arrow Connector 14"/>
              <p:cNvCxnSpPr/>
              <p:nvPr/>
            </p:nvCxnSpPr>
            <p:spPr bwMode="auto">
              <a:xfrm flipH="1" flipV="1">
                <a:off x="31415301" y="8633312"/>
                <a:ext cx="537090" cy="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 flipV="1">
                <a:off x="33320543" y="8702326"/>
                <a:ext cx="537090" cy="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3839769" y="8490458"/>
                    <a:ext cx="3744360" cy="9370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Delamination tension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𝑥𝑥</m:t>
                            </m:r>
                          </m:sub>
                        </m:sSub>
                      </m:oMath>
                    </a14:m>
                    <a:r>
                      <a:rPr lang="en-US" sz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)</a:t>
                    </a:r>
                    <a:endParaRPr lang="de-CH" sz="12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39769" y="8490458"/>
                    <a:ext cx="3744360" cy="93706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31" t="-2632" b="-13158"/>
                    </a:stretch>
                  </a:blipFill>
                </p:spPr>
                <p:txBody>
                  <a:bodyPr/>
                  <a:lstStyle/>
                  <a:p>
                    <a:r>
                      <a:rPr lang="de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Straight Connector 10"/>
            <p:cNvCxnSpPr/>
            <p:nvPr/>
          </p:nvCxnSpPr>
          <p:spPr bwMode="auto">
            <a:xfrm>
              <a:off x="35426118" y="7726479"/>
              <a:ext cx="0" cy="10909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5664825" y="7726479"/>
              <a:ext cx="0" cy="10909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5904428" y="7726479"/>
              <a:ext cx="0" cy="10909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6" name="Straight Connector 25"/>
          <p:cNvCxnSpPr/>
          <p:nvPr/>
        </p:nvCxnSpPr>
        <p:spPr bwMode="auto">
          <a:xfrm>
            <a:off x="1986599" y="3567391"/>
            <a:ext cx="0" cy="53749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2123193" y="3567391"/>
            <a:ext cx="0" cy="53749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387848" y="2021852"/>
            <a:ext cx="0" cy="2713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923372" y="4003001"/>
            <a:ext cx="0" cy="65837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30" name="TextBox 29"/>
          <p:cNvSpPr txBox="1"/>
          <p:nvPr/>
        </p:nvSpPr>
        <p:spPr>
          <a:xfrm>
            <a:off x="483819" y="4608934"/>
            <a:ext cx="3005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Pretension in the wire</a:t>
            </a:r>
            <a:endParaRPr lang="de-CH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86896" t="77119" r="524" b="8134"/>
          <a:stretch/>
        </p:blipFill>
        <p:spPr>
          <a:xfrm>
            <a:off x="2155897" y="4169658"/>
            <a:ext cx="345485" cy="341375"/>
          </a:xfrm>
          <a:prstGeom prst="rect">
            <a:avLst/>
          </a:prstGeom>
          <a:ln>
            <a:noFill/>
            <a:prstDash val="solid"/>
          </a:ln>
        </p:spPr>
      </p:pic>
      <p:sp>
        <p:nvSpPr>
          <p:cNvPr id="32" name="TextBox 31"/>
          <p:cNvSpPr txBox="1"/>
          <p:nvPr/>
        </p:nvSpPr>
        <p:spPr>
          <a:xfrm>
            <a:off x="1244293" y="1767346"/>
            <a:ext cx="70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</a:t>
            </a:r>
            <a:endParaRPr lang="de-CH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508098" y="3642126"/>
            <a:ext cx="762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Stack</a:t>
            </a:r>
            <a:endParaRPr lang="de-CH" sz="1200" dirty="0">
              <a:solidFill>
                <a:srgbClr val="FFFF00"/>
              </a:solidFill>
            </a:endParaRPr>
          </a:p>
        </p:txBody>
      </p:sp>
      <p:sp>
        <p:nvSpPr>
          <p:cNvPr id="34" name="ZoneTexte 109"/>
          <p:cNvSpPr txBox="1"/>
          <p:nvPr/>
        </p:nvSpPr>
        <p:spPr>
          <a:xfrm>
            <a:off x="1261539" y="548402"/>
            <a:ext cx="146542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latin typeface="+mj-lt"/>
                <a:ea typeface="Helvetica" charset="0"/>
                <a:cs typeface="Helvetica" charset="0"/>
              </a:rPr>
              <a:t>Reinforced soldered TSTC </a:t>
            </a:r>
            <a:r>
              <a:rPr lang="fr-FR" sz="1650" b="1" dirty="0">
                <a:latin typeface="+mj-lt"/>
                <a:ea typeface="Helvetica" charset="0"/>
                <a:cs typeface="Helvetica" charset="0"/>
              </a:rPr>
              <a:t>in round </a:t>
            </a:r>
            <a:r>
              <a:rPr lang="fr-FR" sz="1650" b="1" dirty="0" err="1">
                <a:latin typeface="+mj-lt"/>
                <a:ea typeface="Helvetica" charset="0"/>
                <a:cs typeface="Helvetica" charset="0"/>
              </a:rPr>
              <a:t>shells</a:t>
            </a:r>
            <a:endParaRPr lang="fr-FR" sz="1650" b="1" dirty="0">
              <a:latin typeface="+mj-lt"/>
              <a:ea typeface="Helvetica" charset="0"/>
              <a:cs typeface="Helvetica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3361228" y="924401"/>
            <a:ext cx="33548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914" y="620371"/>
            <a:ext cx="605879" cy="6062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737" y="631194"/>
            <a:ext cx="1144652" cy="7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0" grpId="0" uiExpand="1"/>
      <p:bldP spid="32" grpId="0" uiExpand="1"/>
      <p:bldP spid="33" grpId="0" uiExpand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49560" y="983063"/>
            <a:ext cx="6241374" cy="2893141"/>
            <a:chOff x="29964012" y="11742664"/>
            <a:chExt cx="11506500" cy="533375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016065" y="11742664"/>
              <a:ext cx="3454447" cy="12041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4012" y="11756408"/>
              <a:ext cx="8788922" cy="532000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37962840" y="15858475"/>
              <a:ext cx="3507672" cy="12041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73133" y="12865003"/>
              <a:ext cx="6597379" cy="40987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67" t="53846" r="68987" b="21306"/>
            <a:stretch/>
          </p:blipFill>
          <p:spPr>
            <a:xfrm>
              <a:off x="32387559" y="15887391"/>
              <a:ext cx="537128" cy="6341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509" r="19185" b="1616"/>
            <a:stretch/>
          </p:blipFill>
          <p:spPr>
            <a:xfrm>
              <a:off x="35256638" y="13154753"/>
              <a:ext cx="1395858" cy="120273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531" r="25348" b="2976"/>
            <a:stretch/>
          </p:blipFill>
          <p:spPr>
            <a:xfrm>
              <a:off x="38099999" y="13125034"/>
              <a:ext cx="1366110" cy="1278181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951978" y="14721291"/>
              <a:ext cx="1783924" cy="1800271"/>
              <a:chOff x="32750230" y="13200214"/>
              <a:chExt cx="1783924" cy="180027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7045" b="87794" l="32491" r="74910"/>
                        </a14:imgEffect>
                      </a14:imgLayer>
                    </a14:imgProps>
                  </a:ext>
                </a:extLst>
              </a:blip>
              <a:srcRect l="32879" t="37251" r="25566" b="13001"/>
              <a:stretch/>
            </p:blipFill>
            <p:spPr>
              <a:xfrm>
                <a:off x="32750230" y="13200214"/>
                <a:ext cx="1783924" cy="1800271"/>
              </a:xfrm>
              <a:prstGeom prst="rect">
                <a:avLst/>
              </a:prstGeom>
              <a:ln>
                <a:noFill/>
                <a:prstDash val="solid"/>
              </a:ln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051" t="58272" r="33398" b="14182"/>
              <a:stretch/>
            </p:blipFill>
            <p:spPr>
              <a:xfrm>
                <a:off x="33693221" y="14276601"/>
                <a:ext cx="837955" cy="720080"/>
              </a:xfrm>
              <a:prstGeom prst="rect">
                <a:avLst/>
              </a:prstGeom>
            </p:spPr>
          </p:pic>
        </p:grp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31073726" y="14553701"/>
              <a:ext cx="2826243" cy="185778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30934995" y="15255263"/>
              <a:ext cx="814708" cy="48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(*)</a:t>
              </a:r>
              <a:endParaRPr lang="de-CH" sz="105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547213" y="15178308"/>
              <a:ext cx="814708" cy="48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(*)</a:t>
              </a:r>
              <a:endParaRPr lang="de-CH" sz="105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244547" y="15507085"/>
              <a:ext cx="814708" cy="48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(*)</a:t>
              </a:r>
              <a:endParaRPr lang="de-CH" sz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034716" y="1170561"/>
            <a:ext cx="1801604" cy="240261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6" name="Rectangle 35"/>
          <p:cNvSpPr/>
          <p:nvPr/>
        </p:nvSpPr>
        <p:spPr>
          <a:xfrm>
            <a:off x="3518569" y="1732890"/>
            <a:ext cx="918843" cy="189359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7" name="Rectangle 36"/>
          <p:cNvSpPr/>
          <p:nvPr/>
        </p:nvSpPr>
        <p:spPr>
          <a:xfrm>
            <a:off x="6075360" y="1732890"/>
            <a:ext cx="417194" cy="189359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062" y="89748"/>
            <a:ext cx="3904831" cy="107275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E30613"/>
                </a:solidFill>
                <a:ea typeface="Helvetica" charset="0"/>
                <a:cs typeface="Helvetica" charset="0"/>
              </a:rPr>
              <a:t>1. </a:t>
            </a:r>
            <a:r>
              <a:rPr lang="en-US" sz="3200" dirty="0" smtClean="0"/>
              <a:t>Results</a:t>
            </a:r>
            <a:endParaRPr lang="de-CH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Ortensia Dicuonzo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427703" y="3848638"/>
            <a:ext cx="2610465" cy="480131"/>
          </a:xfrm>
          <a:prstGeom prst="rect">
            <a:avLst/>
          </a:prstGeom>
        </p:spPr>
        <p:txBody>
          <a:bodyPr vert="horz" lIns="179959" tIns="45710" rIns="91420" bIns="45710" rtlCol="0">
            <a:noAutofit/>
          </a:bodyPr>
          <a:lstStyle>
            <a:lvl1pPr marL="216000" indent="-216000" defTabSz="51423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b="0" i="0" ker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674" indent="-128558" defTabSz="514230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2788" indent="-128558" defTabSz="514230">
              <a:lnSpc>
                <a:spcPct val="90000"/>
              </a:lnSpc>
              <a:spcBef>
                <a:spcPts val="281"/>
              </a:spcBef>
              <a:buSzPct val="90000"/>
              <a:buFont typeface="Wingdings" pitchFamily="2" charset="2"/>
              <a:buChar char="§"/>
              <a:defRPr sz="112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99902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4pPr>
            <a:lvl5pPr marL="1157017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5pPr>
            <a:lvl6pPr marL="1414132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6pPr>
            <a:lvl7pPr marL="1671247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7pPr>
            <a:lvl8pPr marL="1928363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8pPr>
            <a:lvl9pPr marL="2185478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9pPr>
          </a:lstStyle>
          <a:p>
            <a:r>
              <a:rPr lang="en-US" dirty="0" smtClean="0"/>
              <a:t>Big </a:t>
            </a:r>
            <a:r>
              <a:rPr lang="en-US" dirty="0"/>
              <a:t>improvement can be obtained by using </a:t>
            </a:r>
            <a:r>
              <a:rPr lang="en-US" dirty="0" smtClean="0"/>
              <a:t>aluminum </a:t>
            </a:r>
            <a:r>
              <a:rPr lang="en-US" dirty="0"/>
              <a:t>alloy 7075-T7 and reducing the copper cross section.</a:t>
            </a:r>
            <a:endParaRPr lang="de-CH" dirty="0"/>
          </a:p>
        </p:txBody>
      </p:sp>
      <p:sp>
        <p:nvSpPr>
          <p:cNvPr id="9" name="TextBox 8"/>
          <p:cNvSpPr txBox="1"/>
          <p:nvPr/>
        </p:nvSpPr>
        <p:spPr>
          <a:xfrm>
            <a:off x="3120394" y="3908880"/>
            <a:ext cx="3353034" cy="827919"/>
          </a:xfrm>
          <a:prstGeom prst="rect">
            <a:avLst/>
          </a:prstGeom>
        </p:spPr>
        <p:txBody>
          <a:bodyPr vert="horz" lIns="179959" tIns="45710" rIns="91420" bIns="45710" rtlCol="0">
            <a:noAutofit/>
          </a:bodyPr>
          <a:lstStyle>
            <a:defPPr>
              <a:defRPr lang="fr-FR"/>
            </a:defPPr>
            <a:lvl1pPr marL="216000" indent="-216000" defTabSz="51423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b="0" i="0" ker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674" indent="-128558" defTabSz="514230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2788" indent="-128558" defTabSz="514230">
              <a:lnSpc>
                <a:spcPct val="90000"/>
              </a:lnSpc>
              <a:spcBef>
                <a:spcPts val="281"/>
              </a:spcBef>
              <a:buSzPct val="90000"/>
              <a:buFont typeface="Wingdings" pitchFamily="2" charset="2"/>
              <a:buChar char="§"/>
              <a:defRPr sz="112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99902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4pPr>
            <a:lvl5pPr marL="1157017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5pPr>
            <a:lvl6pPr marL="1414132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6pPr>
            <a:lvl7pPr marL="1671247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7pPr>
            <a:lvl8pPr marL="1928363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8pPr>
            <a:lvl9pPr marL="2185478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9pPr>
          </a:lstStyle>
          <a:p>
            <a:r>
              <a:rPr lang="en-US" dirty="0"/>
              <a:t>The solutions proposed are not helpful </a:t>
            </a:r>
            <a:r>
              <a:rPr lang="en-US" dirty="0" err="1"/>
              <a:t>wrt</a:t>
            </a:r>
            <a:r>
              <a:rPr lang="en-US" dirty="0"/>
              <a:t> the shear stress at 45</a:t>
            </a:r>
            <a:r>
              <a:rPr lang="en-US" baseline="30000" dirty="0"/>
              <a:t>o</a:t>
            </a:r>
            <a:r>
              <a:rPr lang="en-US" dirty="0"/>
              <a:t>;</a:t>
            </a:r>
          </a:p>
          <a:p>
            <a:r>
              <a:rPr lang="en-US" dirty="0"/>
              <a:t>The delamination at 45</a:t>
            </a:r>
            <a:r>
              <a:rPr lang="en-US" baseline="30000" dirty="0"/>
              <a:t>o</a:t>
            </a:r>
            <a:r>
              <a:rPr lang="en-US" dirty="0"/>
              <a:t> can be eliminated by using </a:t>
            </a:r>
            <a:r>
              <a:rPr lang="en-US" dirty="0" smtClean="0"/>
              <a:t>alloy </a:t>
            </a:r>
            <a:r>
              <a:rPr lang="en-US" dirty="0"/>
              <a:t>7075-T7.</a:t>
            </a:r>
            <a:endParaRPr lang="de-CH" dirty="0"/>
          </a:p>
        </p:txBody>
      </p:sp>
      <p:sp>
        <p:nvSpPr>
          <p:cNvPr id="33" name="TextBox 32"/>
          <p:cNvSpPr txBox="1"/>
          <p:nvPr/>
        </p:nvSpPr>
        <p:spPr>
          <a:xfrm>
            <a:off x="4156384" y="141887"/>
            <a:ext cx="2795332" cy="981807"/>
          </a:xfrm>
          <a:prstGeom prst="rect">
            <a:avLst/>
          </a:prstGeom>
        </p:spPr>
        <p:txBody>
          <a:bodyPr vert="horz" lIns="179959" tIns="45710" rIns="91420" bIns="45710" rtlCol="0">
            <a:normAutofit/>
          </a:bodyPr>
          <a:lstStyle>
            <a:lvl1pPr marL="216000" indent="-216000" defTabSz="51423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b="0" i="0" ker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674" indent="-128558" defTabSz="514230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2788" indent="-128558" defTabSz="514230">
              <a:lnSpc>
                <a:spcPct val="90000"/>
              </a:lnSpc>
              <a:spcBef>
                <a:spcPts val="281"/>
              </a:spcBef>
              <a:buSzPct val="90000"/>
              <a:buFont typeface="Wingdings" pitchFamily="2" charset="2"/>
              <a:buChar char="§"/>
              <a:defRPr sz="1125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99902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4pPr>
            <a:lvl5pPr marL="1157017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5pPr>
            <a:lvl6pPr marL="1414132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6pPr>
            <a:lvl7pPr marL="1671247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7pPr>
            <a:lvl8pPr marL="1928363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8pPr>
            <a:lvl9pPr marL="2185478" indent="-128558" defTabSz="51423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/>
            </a:lvl9pPr>
          </a:lstStyle>
          <a:p>
            <a:pPr marL="0" indent="0">
              <a:buNone/>
            </a:pPr>
            <a:r>
              <a:rPr lang="en-US" b="1" dirty="0"/>
              <a:t>Reference case</a:t>
            </a:r>
          </a:p>
          <a:p>
            <a:r>
              <a:rPr lang="en-US" dirty="0"/>
              <a:t>Annealed copper;</a:t>
            </a:r>
          </a:p>
          <a:p>
            <a:r>
              <a:rPr lang="en-US" dirty="0"/>
              <a:t>7 mm </a:t>
            </a:r>
            <a:r>
              <a:rPr lang="el-GR" dirty="0"/>
              <a:t>Φ</a:t>
            </a:r>
            <a:endParaRPr lang="de-CH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480316" y="2781056"/>
            <a:ext cx="4386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smtClean="0"/>
              <a:t>(*) H</a:t>
            </a:r>
            <a:r>
              <a:rPr lang="es-ES" sz="800" dirty="0"/>
              <a:t>. </a:t>
            </a:r>
            <a:r>
              <a:rPr lang="es-ES" sz="800" dirty="0" err="1"/>
              <a:t>Maeda</a:t>
            </a:r>
            <a:r>
              <a:rPr lang="es-ES" sz="800" dirty="0"/>
              <a:t> et </a:t>
            </a:r>
            <a:r>
              <a:rPr lang="es-ES" sz="800" dirty="0" smtClean="0"/>
              <a:t>al., DOI:10.1109/TASC.2013.2287707</a:t>
            </a:r>
          </a:p>
          <a:p>
            <a:r>
              <a:rPr lang="es-ES" sz="800" dirty="0" smtClean="0"/>
              <a:t>Tape </a:t>
            </a:r>
            <a:r>
              <a:rPr lang="es-ES" sz="800" dirty="0" err="1"/>
              <a:t>m</a:t>
            </a:r>
            <a:r>
              <a:rPr lang="es-ES" sz="800" dirty="0" err="1" smtClean="0"/>
              <a:t>echanical</a:t>
            </a:r>
            <a:r>
              <a:rPr lang="es-ES" sz="800" dirty="0" smtClean="0"/>
              <a:t> </a:t>
            </a:r>
            <a:r>
              <a:rPr lang="es-ES" sz="800" dirty="0" err="1" smtClean="0"/>
              <a:t>properties</a:t>
            </a:r>
            <a:r>
              <a:rPr lang="es-ES" sz="800" dirty="0"/>
              <a:t>, Nathaniel C. </a:t>
            </a:r>
            <a:r>
              <a:rPr lang="es-ES" sz="800" dirty="0" smtClean="0"/>
              <a:t>Allen et al</a:t>
            </a:r>
            <a:r>
              <a:rPr lang="es-ES" sz="800" dirty="0"/>
              <a:t>., </a:t>
            </a:r>
            <a:r>
              <a:rPr lang="es-ES" sz="800" dirty="0" smtClean="0"/>
              <a:t>DOI: 10.1109/TASC.2017.2652304</a:t>
            </a:r>
            <a:endParaRPr lang="de-CH" sz="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1" b="91292" l="50000" r="100000">
                        <a14:foregroundMark x1="68530" y1="33989" x2="68530" y2="33989"/>
                        <a14:foregroundMark x1="81150" y1="39045" x2="81150" y2="39045"/>
                        <a14:foregroundMark x1="81470" y1="32022" x2="71086" y2="69663"/>
                        <a14:foregroundMark x1="67412" y1="32584" x2="76198" y2="58146"/>
                        <a14:foregroundMark x1="67732" y1="71629" x2="76198" y2="45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98" t="9403" r="1885" b="10964"/>
          <a:stretch/>
        </p:blipFill>
        <p:spPr>
          <a:xfrm>
            <a:off x="2857723" y="4471959"/>
            <a:ext cx="660846" cy="6155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1359" y="3822888"/>
            <a:ext cx="3429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6000" indent="-216000" defTabSz="51423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</a:pP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Unfortunately, it was not possible to find the aluminium alloy 7075 in wire form and this design option was abandoned.</a:t>
            </a:r>
            <a:endParaRPr lang="de-CH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7" grpId="0"/>
      <p:bldP spid="7" grpId="1"/>
      <p:bldP spid="9" grpId="0"/>
      <p:bldP spid="9" grpId="1"/>
      <p:bldP spid="9" grpId="2"/>
      <p:bldP spid="3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0815" y="771563"/>
            <a:ext cx="5794772" cy="33867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FEM: understand the stress components in the stack under transverse compression and identify which type of reinforcement should be used to limit the strand deformation.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Testing various types of reinforcement on dummy strands.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Preparation and test of sub-size samples for a new cable concept: the stacks are directly cabled and soldered around a flat core and soldered to the jacket (solder filled or monolithic conductor).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summer 2019 selection of two designs.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Conductor preparation in the second half of 2019.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659" y="131038"/>
            <a:ext cx="3414876" cy="1072753"/>
          </a:xfrm>
        </p:spPr>
        <p:txBody>
          <a:bodyPr/>
          <a:lstStyle/>
          <a:p>
            <a:r>
              <a:rPr lang="en-US" dirty="0" smtClean="0"/>
              <a:t>Task specification 2019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26498" y="1392865"/>
            <a:ext cx="4935339" cy="306843"/>
          </a:xfrm>
          <a:prstGeom prst="rect">
            <a:avLst/>
          </a:prstGeom>
          <a:noFill/>
          <a:ln w="28575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19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0" y="97747"/>
            <a:ext cx="1526400" cy="1526400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 bwMode="auto">
          <a:xfrm>
            <a:off x="2154577" y="506275"/>
            <a:ext cx="0" cy="72295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1473691" y="1218575"/>
            <a:ext cx="68088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1473691" y="521493"/>
            <a:ext cx="68088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9040" y="122621"/>
            <a:ext cx="4720484" cy="107275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E30613"/>
                </a:solidFill>
              </a:rPr>
              <a:t>2. </a:t>
            </a:r>
            <a:r>
              <a:rPr lang="en-US" sz="2800" dirty="0" smtClean="0"/>
              <a:t>Sample description</a:t>
            </a:r>
            <a:endParaRPr lang="de-CH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 err="1" smtClean="0"/>
              <a:t>Swiss</a:t>
            </a:r>
            <a:r>
              <a:rPr lang="fr-CH" dirty="0" smtClean="0"/>
              <a:t>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214662" y="530211"/>
            <a:ext cx="32587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ea typeface="Helvetica" charset="0"/>
                <a:cs typeface="Helvetica" charset="0"/>
              </a:rPr>
              <a:t>I</a:t>
            </a:r>
            <a:r>
              <a:rPr lang="fr-FR" sz="1350" u="sng" dirty="0" smtClean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ea typeface="Helvetica" charset="0"/>
                <a:cs typeface="Helvetica" charset="0"/>
              </a:rPr>
              <a:t>ndium </a:t>
            </a:r>
            <a:r>
              <a:rPr lang="fr-FR" sz="1350" u="sng" dirty="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ea typeface="Helvetica" charset="0"/>
                <a:cs typeface="Helvetica" charset="0"/>
              </a:rPr>
              <a:t>tape </a:t>
            </a:r>
            <a:r>
              <a:rPr lang="fr-FR" sz="1350" dirty="0" err="1" smtClean="0">
                <a:ea typeface="Helvetica" charset="0"/>
                <a:cs typeface="Helvetica" charset="0"/>
              </a:rPr>
              <a:t>across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>
                <a:ea typeface="Helvetica" charset="0"/>
                <a:cs typeface="Helvetica" charset="0"/>
              </a:rPr>
              <a:t>the </a:t>
            </a:r>
            <a:r>
              <a:rPr lang="fr-FR" sz="1350" dirty="0" err="1">
                <a:ea typeface="Helvetica" charset="0"/>
                <a:cs typeface="Helvetica" charset="0"/>
              </a:rPr>
              <a:t>stack</a:t>
            </a:r>
            <a:r>
              <a:rPr lang="fr-FR" sz="1350" dirty="0">
                <a:ea typeface="Helvetica" charset="0"/>
                <a:cs typeface="Helvetica" charset="0"/>
              </a:rPr>
              <a:t> to </a:t>
            </a:r>
            <a:r>
              <a:rPr lang="fr-FR" sz="1350" dirty="0" err="1">
                <a:ea typeface="Helvetica" charset="0"/>
                <a:cs typeface="Helvetica" charset="0"/>
              </a:rPr>
              <a:t>increase</a:t>
            </a:r>
            <a:r>
              <a:rPr lang="fr-FR" sz="1350" dirty="0">
                <a:ea typeface="Helvetica" charset="0"/>
                <a:cs typeface="Helvetica" charset="0"/>
              </a:rPr>
              <a:t> the contact </a:t>
            </a:r>
            <a:r>
              <a:rPr lang="fr-FR" sz="1350" dirty="0" err="1">
                <a:ea typeface="Helvetica" charset="0"/>
                <a:cs typeface="Helvetica" charset="0"/>
              </a:rPr>
              <a:t>between</a:t>
            </a:r>
            <a:r>
              <a:rPr lang="fr-FR" sz="1350" dirty="0">
                <a:ea typeface="Helvetica" charset="0"/>
                <a:cs typeface="Helvetica" charset="0"/>
              </a:rPr>
              <a:t> tapes and </a:t>
            </a:r>
            <a:r>
              <a:rPr lang="fr-FR" sz="1350" dirty="0" err="1" smtClean="0">
                <a:ea typeface="Helvetica" charset="0"/>
                <a:cs typeface="Helvetica" charset="0"/>
              </a:rPr>
              <a:t>copper</a:t>
            </a:r>
            <a:r>
              <a:rPr lang="fr-FR" sz="1350" dirty="0" smtClean="0">
                <a:ea typeface="Helvetica" charset="0"/>
                <a:cs typeface="Helvetica" charset="0"/>
              </a:rPr>
              <a:t>.</a:t>
            </a:r>
            <a:endParaRPr lang="de-CH" sz="1350" dirty="0"/>
          </a:p>
        </p:txBody>
      </p:sp>
      <p:sp>
        <p:nvSpPr>
          <p:cNvPr id="9" name="Rectangle 8"/>
          <p:cNvSpPr/>
          <p:nvPr/>
        </p:nvSpPr>
        <p:spPr>
          <a:xfrm>
            <a:off x="1071616" y="1986909"/>
            <a:ext cx="161513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50" u="sng" dirty="0" err="1" smtClean="0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ea typeface="Helvetica" charset="0"/>
                <a:cs typeface="Helvetica" charset="0"/>
              </a:rPr>
              <a:t>Two</a:t>
            </a:r>
            <a:r>
              <a:rPr lang="fr-FR" sz="1350" u="sng" dirty="0" smtClean="0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ea typeface="Helvetica" charset="0"/>
                <a:cs typeface="Helvetica" charset="0"/>
              </a:rPr>
              <a:t> </a:t>
            </a:r>
            <a:r>
              <a:rPr lang="fr-FR" sz="1350" u="sng" dirty="0" err="1" smtClean="0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ea typeface="Helvetica" charset="0"/>
                <a:cs typeface="Helvetica" charset="0"/>
              </a:rPr>
              <a:t>copper</a:t>
            </a:r>
            <a:r>
              <a:rPr lang="fr-FR" sz="1350" u="sng" dirty="0" smtClean="0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ea typeface="Helvetica" charset="0"/>
                <a:cs typeface="Helvetica" charset="0"/>
              </a:rPr>
              <a:t> tapes</a:t>
            </a:r>
            <a:r>
              <a:rPr lang="fr-FR" sz="1350" dirty="0" smtClean="0">
                <a:solidFill>
                  <a:srgbClr val="0000CC"/>
                </a:solidFill>
                <a:uFill>
                  <a:solidFill>
                    <a:srgbClr val="00B0F0"/>
                  </a:solidFill>
                </a:uFill>
                <a:ea typeface="Helvetica" charset="0"/>
                <a:cs typeface="Helvetica" charset="0"/>
              </a:rPr>
              <a:t>: </a:t>
            </a:r>
            <a:r>
              <a:rPr lang="fr-FR" sz="1350" dirty="0" smtClean="0">
                <a:uFill>
                  <a:solidFill>
                    <a:srgbClr val="00B0F0"/>
                  </a:solidFill>
                </a:uFill>
                <a:ea typeface="Helvetica" charset="0"/>
                <a:cs typeface="Helvetica" charset="0"/>
              </a:rPr>
              <a:t>↑</a:t>
            </a:r>
            <a:r>
              <a:rPr lang="fr-FR" sz="1350" dirty="0" smtClean="0">
                <a:ea typeface="Helvetica" charset="0"/>
                <a:cs typeface="Helvetica" charset="0"/>
              </a:rPr>
              <a:t>the </a:t>
            </a:r>
            <a:r>
              <a:rPr lang="fr-FR" sz="1350" dirty="0" err="1">
                <a:ea typeface="Helvetica" charset="0"/>
                <a:cs typeface="Helvetica" charset="0"/>
              </a:rPr>
              <a:t>compactness</a:t>
            </a:r>
            <a:r>
              <a:rPr lang="fr-FR" sz="1350" dirty="0">
                <a:ea typeface="Helvetica" charset="0"/>
                <a:cs typeface="Helvetica" charset="0"/>
              </a:rPr>
              <a:t> of the </a:t>
            </a:r>
            <a:r>
              <a:rPr lang="fr-FR" sz="1350" dirty="0" err="1" smtClean="0">
                <a:ea typeface="Helvetica" charset="0"/>
                <a:cs typeface="Helvetica" charset="0"/>
              </a:rPr>
              <a:t>stack</a:t>
            </a:r>
            <a:r>
              <a:rPr lang="fr-FR" sz="1350" dirty="0" smtClean="0">
                <a:ea typeface="Helvetica" charset="0"/>
                <a:cs typeface="Helvetica" charset="0"/>
                <a:sym typeface="Wingdings" panose="05000000000000000000" pitchFamily="2" charset="2"/>
              </a:rPr>
              <a:t> </a:t>
            </a:r>
            <a:r>
              <a:rPr lang="fr-FR" sz="1350" dirty="0">
                <a:uFill>
                  <a:solidFill>
                    <a:srgbClr val="00B0F0"/>
                  </a:solidFill>
                </a:uFill>
                <a:ea typeface="Helvetica" charset="0"/>
                <a:cs typeface="Helvetica" charset="0"/>
              </a:rPr>
              <a:t>↓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>
                <a:ea typeface="Helvetica" charset="0"/>
                <a:cs typeface="Helvetica" charset="0"/>
              </a:rPr>
              <a:t>the </a:t>
            </a:r>
            <a:r>
              <a:rPr lang="fr-FR" sz="1350" dirty="0" err="1">
                <a:ea typeface="Helvetica" charset="0"/>
                <a:cs typeface="Helvetica" charset="0"/>
              </a:rPr>
              <a:t>intertape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resistance</a:t>
            </a:r>
            <a:r>
              <a:rPr lang="fr-FR" sz="1350" dirty="0">
                <a:ea typeface="Helvetica" charset="0"/>
                <a:cs typeface="Helvetica" charset="0"/>
              </a:rPr>
              <a:t>. </a:t>
            </a:r>
            <a:endParaRPr lang="de-CH" sz="135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233295" y="850674"/>
            <a:ext cx="101830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802696" y="1265512"/>
            <a:ext cx="0" cy="6398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17" name="TextBox 16"/>
          <p:cNvSpPr txBox="1"/>
          <p:nvPr/>
        </p:nvSpPr>
        <p:spPr>
          <a:xfrm>
            <a:off x="2643662" y="1667224"/>
            <a:ext cx="16366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srgbClr val="8F8F8F"/>
                </a:solidFill>
              </a:rPr>
              <a:t>Stainless steel </a:t>
            </a:r>
            <a:r>
              <a:rPr lang="en-US" sz="1350" dirty="0"/>
              <a:t>wire diameter (AISI 304</a:t>
            </a:r>
            <a:r>
              <a:rPr lang="en-US" sz="1350" dirty="0" smtClean="0"/>
              <a:t>), 0.5 mm</a:t>
            </a:r>
            <a:endParaRPr lang="de-CH" sz="1350" dirty="0">
              <a:ea typeface="Helvetica" charset="0"/>
              <a:cs typeface="Helvetica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356062" y="1240483"/>
            <a:ext cx="397549" cy="4614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F8F8F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19" name="Rectangle 18"/>
          <p:cNvSpPr/>
          <p:nvPr/>
        </p:nvSpPr>
        <p:spPr>
          <a:xfrm>
            <a:off x="147134" y="2292268"/>
            <a:ext cx="1043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u="sng" dirty="0" smtClean="0">
                <a:solidFill>
                  <a:srgbClr val="D88F5A"/>
                </a:solidFill>
              </a:rPr>
              <a:t>Annealed</a:t>
            </a:r>
            <a:r>
              <a:rPr lang="en-US" sz="1350" u="sng" dirty="0" smtClean="0">
                <a:solidFill>
                  <a:srgbClr val="D88F5A"/>
                </a:solidFill>
              </a:rPr>
              <a:t> </a:t>
            </a:r>
            <a:r>
              <a:rPr lang="en-US" sz="1350" u="sng" dirty="0">
                <a:solidFill>
                  <a:srgbClr val="D88F5A"/>
                </a:solidFill>
              </a:rPr>
              <a:t>copper </a:t>
            </a:r>
            <a:r>
              <a:rPr lang="en-US" sz="1350" u="sng" dirty="0" smtClean="0">
                <a:solidFill>
                  <a:srgbClr val="D88F5A"/>
                </a:solidFill>
              </a:rPr>
              <a:t>shells</a:t>
            </a:r>
            <a:r>
              <a:rPr lang="en-US" sz="1350" dirty="0" smtClean="0">
                <a:solidFill>
                  <a:srgbClr val="D88F5A"/>
                </a:solidFill>
              </a:rPr>
              <a:t>, </a:t>
            </a:r>
            <a:r>
              <a:rPr lang="el-GR" sz="1350" kern="0" dirty="0" smtClean="0"/>
              <a:t>Φ</a:t>
            </a:r>
            <a:r>
              <a:rPr lang="de-CH" sz="1350" dirty="0"/>
              <a:t> </a:t>
            </a:r>
            <a:r>
              <a:rPr lang="en-US" sz="1350" dirty="0" smtClean="0"/>
              <a:t>7 mm </a:t>
            </a:r>
            <a:endParaRPr lang="de-CH" sz="1350" dirty="0">
              <a:ea typeface="Helvetica" charset="0"/>
              <a:cs typeface="Helvetica" charset="0"/>
            </a:endParaRPr>
          </a:p>
        </p:txBody>
      </p:sp>
      <p:cxnSp>
        <p:nvCxnSpPr>
          <p:cNvPr id="20" name="Straight Arrow Connector 19"/>
          <p:cNvCxnSpPr>
            <a:endCxn id="19" idx="0"/>
          </p:cNvCxnSpPr>
          <p:nvPr/>
        </p:nvCxnSpPr>
        <p:spPr bwMode="auto">
          <a:xfrm flipH="1">
            <a:off x="669040" y="1247494"/>
            <a:ext cx="668969" cy="10447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88F5A"/>
            </a:solidFill>
            <a:prstDash val="solid"/>
            <a:round/>
            <a:headEnd type="oval" w="med" len="med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523359"/>
              </p:ext>
            </p:extLst>
          </p:nvPr>
        </p:nvGraphicFramePr>
        <p:xfrm>
          <a:off x="4277760" y="1584574"/>
          <a:ext cx="2266950" cy="155977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10833">
                  <a:extLst>
                    <a:ext uri="{9D8B030D-6E8A-4147-A177-3AD203B41FA5}">
                      <a16:colId xmlns:a16="http://schemas.microsoft.com/office/drawing/2014/main" val="1392998195"/>
                    </a:ext>
                  </a:extLst>
                </a:gridCol>
                <a:gridCol w="1256117">
                  <a:extLst>
                    <a:ext uri="{9D8B030D-6E8A-4147-A177-3AD203B41FA5}">
                      <a16:colId xmlns:a16="http://schemas.microsoft.com/office/drawing/2014/main" val="3854540863"/>
                    </a:ext>
                  </a:extLst>
                </a:gridCol>
              </a:tblGrid>
              <a:tr h="429502">
                <a:tc gridSpan="2"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Features of the sample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3200" kern="1200" dirty="0">
                        <a:solidFill>
                          <a:schemeClr val="tx1"/>
                        </a:solidFill>
                        <a:latin typeface="+mj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089757"/>
                  </a:ext>
                </a:extLst>
              </a:tr>
              <a:tr h="700766"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Tape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SST tape,</a:t>
                      </a:r>
                    </a:p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 3.3 mm width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663084"/>
                  </a:ext>
                </a:extLst>
              </a:tr>
              <a:tr h="429502"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Number of tapes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28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264333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460854" y="3668641"/>
            <a:ext cx="2292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350" dirty="0">
                <a:ea typeface="Helvetica" charset="0"/>
                <a:cs typeface="Helvetica" charset="0"/>
              </a:rPr>
              <a:t>The </a:t>
            </a:r>
            <a:r>
              <a:rPr lang="fr-FR" sz="1350" dirty="0" err="1">
                <a:ea typeface="Helvetica" charset="0"/>
                <a:cs typeface="Helvetica" charset="0"/>
              </a:rPr>
              <a:t>strand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is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 smtClean="0">
                <a:ea typeface="Helvetica" charset="0"/>
                <a:cs typeface="Helvetica" charset="0"/>
              </a:rPr>
              <a:t>twisted</a:t>
            </a:r>
            <a:r>
              <a:rPr lang="fr-FR" sz="1350" dirty="0" smtClean="0">
                <a:ea typeface="Helvetica" charset="0"/>
                <a:cs typeface="Helvetica" charset="0"/>
              </a:rPr>
              <a:t> and </a:t>
            </a:r>
            <a:r>
              <a:rPr lang="fr-FR" sz="1350" dirty="0" err="1">
                <a:ea typeface="Helvetica" charset="0"/>
                <a:cs typeface="Helvetica" charset="0"/>
              </a:rPr>
              <a:t>then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wrapped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 smtClean="0">
                <a:ea typeface="Helvetica" charset="0"/>
                <a:cs typeface="Helvetica" charset="0"/>
              </a:rPr>
              <a:t>with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 err="1" smtClean="0">
                <a:ea typeface="Helvetica" charset="0"/>
                <a:cs typeface="Helvetica" charset="0"/>
              </a:rPr>
              <a:t>stainless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steel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wire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smtClean="0">
                <a:ea typeface="Helvetica" charset="0"/>
                <a:cs typeface="Helvetica" charset="0"/>
              </a:rPr>
              <a:t>at </a:t>
            </a:r>
            <a:r>
              <a:rPr lang="fr-FR" sz="1350" dirty="0">
                <a:ea typeface="Helvetica" charset="0"/>
                <a:cs typeface="Helvetica" charset="0"/>
              </a:rPr>
              <a:t>constant tension of 30 N.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3" t="27924" r="13372" b="45229"/>
          <a:stretch/>
        </p:blipFill>
        <p:spPr>
          <a:xfrm>
            <a:off x="2871789" y="3825185"/>
            <a:ext cx="1800000" cy="42452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Rectangle 45"/>
          <p:cNvSpPr/>
          <p:nvPr/>
        </p:nvSpPr>
        <p:spPr>
          <a:xfrm>
            <a:off x="4933334" y="3693370"/>
            <a:ext cx="181924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 smtClean="0">
                <a:ea typeface="Helvetica" charset="0"/>
                <a:cs typeface="Helvetica" charset="0"/>
              </a:rPr>
              <a:t>The </a:t>
            </a:r>
            <a:r>
              <a:rPr lang="fr-FR" sz="1350" dirty="0" err="1" smtClean="0">
                <a:ea typeface="Helvetica" charset="0"/>
                <a:cs typeface="Helvetica" charset="0"/>
              </a:rPr>
              <a:t>tested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 err="1" smtClean="0">
                <a:ea typeface="Helvetica" charset="0"/>
                <a:cs typeface="Helvetica" charset="0"/>
              </a:rPr>
              <a:t>regions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 err="1" smtClean="0">
                <a:ea typeface="Helvetica" charset="0"/>
                <a:cs typeface="Helvetica" charset="0"/>
              </a:rPr>
              <a:t>belong</a:t>
            </a:r>
            <a:r>
              <a:rPr lang="fr-FR" sz="1350" dirty="0" smtClean="0">
                <a:ea typeface="Helvetica" charset="0"/>
                <a:cs typeface="Helvetica" charset="0"/>
              </a:rPr>
              <a:t> to the </a:t>
            </a:r>
            <a:r>
              <a:rPr lang="fr-FR" sz="1350" dirty="0" err="1" smtClean="0">
                <a:ea typeface="Helvetica" charset="0"/>
                <a:cs typeface="Helvetica" charset="0"/>
              </a:rPr>
              <a:t>same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 err="1" smtClean="0">
                <a:ea typeface="Helvetica" charset="0"/>
                <a:cs typeface="Helvetica" charset="0"/>
              </a:rPr>
              <a:t>sample</a:t>
            </a:r>
            <a:r>
              <a:rPr lang="fr-FR" sz="1350" dirty="0" smtClean="0"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23" name="ZoneTexte 109"/>
          <p:cNvSpPr txBox="1"/>
          <p:nvPr/>
        </p:nvSpPr>
        <p:spPr>
          <a:xfrm>
            <a:off x="1460232" y="1272627"/>
            <a:ext cx="122430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50" b="1" dirty="0">
                <a:latin typeface="+mj-lt"/>
                <a:ea typeface="Helvetica" charset="0"/>
                <a:cs typeface="Helvetica" charset="0"/>
              </a:rPr>
              <a:t>Not-</a:t>
            </a:r>
            <a:r>
              <a:rPr lang="fr-FR" sz="1650" b="1" dirty="0" err="1">
                <a:latin typeface="+mj-lt"/>
                <a:ea typeface="Helvetica" charset="0"/>
                <a:cs typeface="Helvetica" charset="0"/>
              </a:rPr>
              <a:t>soldered</a:t>
            </a:r>
            <a:r>
              <a:rPr lang="fr-FR" sz="1650" b="1" dirty="0">
                <a:latin typeface="+mj-lt"/>
                <a:ea typeface="Helvetica" charset="0"/>
                <a:cs typeface="Helvetica" charset="0"/>
              </a:rPr>
              <a:t> </a:t>
            </a:r>
            <a:r>
              <a:rPr lang="en-US" sz="1650" b="1" dirty="0">
                <a:latin typeface="+mj-lt"/>
                <a:ea typeface="Helvetica" charset="0"/>
                <a:cs typeface="Helvetica" charset="0"/>
              </a:rPr>
              <a:t>TSTC </a:t>
            </a:r>
            <a:r>
              <a:rPr lang="fr-FR" sz="1650" b="1" dirty="0">
                <a:latin typeface="+mj-lt"/>
                <a:ea typeface="Helvetica" charset="0"/>
                <a:cs typeface="Helvetica" charset="0"/>
              </a:rPr>
              <a:t>in round </a:t>
            </a:r>
            <a:r>
              <a:rPr lang="fr-FR" sz="1650" b="1" dirty="0" err="1">
                <a:latin typeface="+mj-lt"/>
                <a:ea typeface="Helvetica" charset="0"/>
                <a:cs typeface="Helvetica" charset="0"/>
              </a:rPr>
              <a:t>shells</a:t>
            </a:r>
            <a:endParaRPr lang="fr-FR" sz="1650" b="1" dirty="0">
              <a:latin typeface="+mj-lt"/>
              <a:ea typeface="Helvetica" charset="0"/>
              <a:cs typeface="Helvetica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3771464" y="1612945"/>
            <a:ext cx="33548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016" y="1265512"/>
            <a:ext cx="1085979" cy="70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79" y="1209437"/>
            <a:ext cx="776146" cy="7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9" grpId="0"/>
      <p:bldP spid="42" grpId="0"/>
      <p:bldP spid="46" grpId="0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207" y="111984"/>
            <a:ext cx="4763496" cy="37778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E30613"/>
                </a:solidFill>
              </a:rPr>
              <a:t>2. </a:t>
            </a:r>
            <a:r>
              <a:rPr lang="en-US" sz="2800" dirty="0" smtClean="0"/>
              <a:t>Experimental </a:t>
            </a:r>
            <a:r>
              <a:rPr lang="en-US" sz="2800" dirty="0"/>
              <a:t>set-up and Results</a:t>
            </a:r>
            <a:endParaRPr lang="de-CH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50410" y="631240"/>
                <a:ext cx="2503313" cy="2907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128558" indent="-128558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>
                    <a:schemeClr val="accent1"/>
                  </a:buClr>
                  <a:buSzPct val="90000"/>
                  <a:buFont typeface="Wingdings" pitchFamily="2" charset="2"/>
                  <a:buChar char="§"/>
                  <a:defRPr sz="135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The transverse force at which the irreversibility is reached </a:t>
                </a:r>
                <a:r>
                  <a:rPr lang="en-US" dirty="0" err="1" smtClean="0"/>
                  <a:t>F</a:t>
                </a:r>
                <a:r>
                  <a:rPr lang="en-US" baseline="-25000" dirty="0" err="1" smtClean="0"/>
                  <a:t>lim</a:t>
                </a:r>
                <a:r>
                  <a:rPr lang="en-US" dirty="0" smtClean="0"/>
                  <a:t> </a:t>
                </a:r>
                <a:r>
                  <a:rPr lang="en-US" dirty="0"/>
                  <a:t>&lt; </a:t>
                </a:r>
                <a:r>
                  <a:rPr lang="en-US" dirty="0" err="1"/>
                  <a:t>F</a:t>
                </a:r>
                <a:r>
                  <a:rPr lang="en-US" baseline="-25000" dirty="0" err="1"/>
                  <a:t>cable</a:t>
                </a:r>
                <a:r>
                  <a:rPr lang="en-US" dirty="0"/>
                  <a:t> … this strand cannot be used for the Rutherford cable.</a:t>
                </a:r>
              </a:p>
              <a:p>
                <a:r>
                  <a:rPr lang="en-US" dirty="0"/>
                  <a:t>No difference among the different directions. </a:t>
                </a:r>
              </a:p>
              <a:p>
                <a:r>
                  <a:rPr lang="en-US" dirty="0"/>
                  <a:t>Large scattering in </a:t>
                </a:r>
                <a:r>
                  <a:rPr lang="en-US" dirty="0" err="1"/>
                  <a:t>I</a:t>
                </a:r>
                <a:r>
                  <a:rPr lang="en-US" baseline="-25000" dirty="0" err="1"/>
                  <a:t>c</a:t>
                </a:r>
                <a:r>
                  <a:rPr lang="en-US" dirty="0"/>
                  <a:t> … </a:t>
                </a:r>
                <a:r>
                  <a:rPr lang="en-GB" dirty="0"/>
                  <a:t>because of the varying inter-tape </a:t>
                </a:r>
                <a:r>
                  <a:rPr lang="en-GB" dirty="0" smtClean="0"/>
                  <a:t>resistance.</a:t>
                </a:r>
              </a:p>
              <a:p>
                <a:r>
                  <a:rPr lang="en-US" dirty="0" smtClean="0"/>
                  <a:t>The </a:t>
                </a:r>
                <a:r>
                  <a:rPr lang="en-US" dirty="0"/>
                  <a:t>plastic deformation of the copper shells diameter is high: ~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de-CH" dirty="0"/>
                  <a:t>10% (</a:t>
                </a:r>
                <a:r>
                  <a:rPr lang="de-CH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de-CH" dirty="0">
                    <a:sym typeface="Wingdings" panose="05000000000000000000" pitchFamily="2" charset="2"/>
                  </a:rPr>
                  <a:t> 1 mm</a:t>
                </a:r>
                <a:r>
                  <a:rPr lang="de-CH" dirty="0"/>
                  <a:t>)!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410" y="631240"/>
                <a:ext cx="2503313" cy="2907719"/>
              </a:xfrm>
              <a:prstGeom prst="rect">
                <a:avLst/>
              </a:prstGeom>
              <a:blipFill>
                <a:blip r:embed="rId2"/>
                <a:stretch>
                  <a:fillRect t="-1048" r="-2190" b="-125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7625" y="1495686"/>
            <a:ext cx="21587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ea typeface="Helvetica" charset="0"/>
                <a:cs typeface="Helvetica" charset="0"/>
              </a:rPr>
              <a:t>77 K, </a:t>
            </a:r>
            <a:r>
              <a:rPr lang="fr-FR" sz="1200" dirty="0" err="1" smtClean="0">
                <a:ea typeface="Helvetica" charset="0"/>
                <a:cs typeface="Helvetica" charset="0"/>
              </a:rPr>
              <a:t>s.f</a:t>
            </a:r>
            <a:r>
              <a:rPr lang="fr-FR" sz="1200" dirty="0" smtClean="0">
                <a:ea typeface="Helvetica" charset="0"/>
                <a:cs typeface="Helvetica" charset="0"/>
              </a:rPr>
              <a:t>., 4 points </a:t>
            </a:r>
            <a:r>
              <a:rPr lang="fr-FR" sz="1200" dirty="0" err="1" smtClean="0">
                <a:ea typeface="Helvetica" charset="0"/>
                <a:cs typeface="Helvetica" charset="0"/>
              </a:rPr>
              <a:t>method</a:t>
            </a:r>
            <a:endParaRPr lang="de-CH" sz="12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768429" y="523944"/>
            <a:ext cx="2098376" cy="1202948"/>
            <a:chOff x="26073916" y="7114175"/>
            <a:chExt cx="2232893" cy="1301194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26743422" y="7517918"/>
              <a:ext cx="0" cy="3411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>
              <a:off x="27067216" y="7753734"/>
              <a:ext cx="250917" cy="25963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>
              <a:off x="27192669" y="8299989"/>
              <a:ext cx="423727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26073916" y="7114175"/>
              <a:ext cx="1473698" cy="271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a typeface="Helvetica" charset="0"/>
                  <a:cs typeface="Helvetica" charset="0"/>
                </a:rPr>
                <a:t>F</a:t>
              </a:r>
              <a:r>
                <a:rPr lang="en-US" sz="1600" baseline="-25000" dirty="0" smtClean="0">
                  <a:ea typeface="Helvetica" charset="0"/>
                  <a:cs typeface="Helvetica" charset="0"/>
                </a:rPr>
                <a:t>0</a:t>
              </a:r>
              <a:r>
                <a:rPr lang="en-US" sz="1600" baseline="30000" dirty="0" smtClean="0">
                  <a:ea typeface="Helvetica" charset="0"/>
                  <a:cs typeface="Helvetica" charset="0"/>
                </a:rPr>
                <a:t>o</a:t>
              </a:r>
              <a:endParaRPr lang="de-CH" sz="1600" baseline="30000" dirty="0">
                <a:ea typeface="Helvetica" charset="0"/>
                <a:cs typeface="Helvetica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833111" y="7419789"/>
              <a:ext cx="1473698" cy="271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a typeface="Helvetica" charset="0"/>
                  <a:cs typeface="Helvetica" charset="0"/>
                </a:rPr>
                <a:t>F</a:t>
              </a:r>
              <a:r>
                <a:rPr lang="en-US" sz="1600" baseline="-25000" dirty="0" smtClean="0">
                  <a:ea typeface="Helvetica" charset="0"/>
                  <a:cs typeface="Helvetica" charset="0"/>
                </a:rPr>
                <a:t>45</a:t>
              </a:r>
              <a:r>
                <a:rPr lang="en-US" sz="1600" baseline="30000" dirty="0" smtClean="0">
                  <a:ea typeface="Helvetica" charset="0"/>
                  <a:cs typeface="Helvetica" charset="0"/>
                </a:rPr>
                <a:t>o</a:t>
              </a:r>
              <a:endParaRPr lang="de-CH" sz="1600" baseline="30000" dirty="0">
                <a:ea typeface="Helvetica" charset="0"/>
                <a:cs typeface="Helvetica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04533" y="8049165"/>
              <a:ext cx="864611" cy="366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a typeface="Helvetica" charset="0"/>
                  <a:cs typeface="Helvetica" charset="0"/>
                </a:rPr>
                <a:t>F</a:t>
              </a:r>
              <a:r>
                <a:rPr lang="en-US" sz="1600" baseline="-25000" dirty="0" smtClean="0">
                  <a:ea typeface="Helvetica" charset="0"/>
                  <a:cs typeface="Helvetica" charset="0"/>
                </a:rPr>
                <a:t>90</a:t>
              </a:r>
              <a:r>
                <a:rPr lang="en-US" sz="1600" baseline="30000" dirty="0" smtClean="0">
                  <a:ea typeface="Helvetica" charset="0"/>
                  <a:cs typeface="Helvetica" charset="0"/>
                </a:rPr>
                <a:t>o</a:t>
              </a:r>
              <a:endParaRPr lang="de-CH" sz="1600" baseline="30000" dirty="0">
                <a:ea typeface="Helvetica" charset="0"/>
                <a:cs typeface="Helvetica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1292" l="50000" r="100000">
                        <a14:foregroundMark x1="68530" y1="33989" x2="68530" y2="33989"/>
                        <a14:foregroundMark x1="81150" y1="39045" x2="81150" y2="39045"/>
                        <a14:foregroundMark x1="81470" y1="32022" x2="71086" y2="69663"/>
                        <a14:foregroundMark x1="67412" y1="32584" x2="76198" y2="58146"/>
                        <a14:foregroundMark x1="67732" y1="71629" x2="76198" y2="45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98" t="9403" r="1885" b="10964"/>
          <a:stretch/>
        </p:blipFill>
        <p:spPr>
          <a:xfrm>
            <a:off x="3310847" y="4414813"/>
            <a:ext cx="660846" cy="615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2" t="34368" r="26259" b="34491"/>
          <a:stretch/>
        </p:blipFill>
        <p:spPr>
          <a:xfrm>
            <a:off x="4437067" y="3719198"/>
            <a:ext cx="2211756" cy="72887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29" y="1232151"/>
            <a:ext cx="776146" cy="7761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1759"/>
          <a:stretch/>
        </p:blipFill>
        <p:spPr>
          <a:xfrm>
            <a:off x="400050" y="2027407"/>
            <a:ext cx="3936397" cy="23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0815" y="771563"/>
            <a:ext cx="5794772" cy="33867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FEM: understand the stress components in the stack under transverse compression and identify which type of reinforcement should be used to limit the strand deformation.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Testing various types of reinforcement on dummy strands.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Preparation and test of sub-size samples for a new cable concept: the stacks are directly cabled and soldered around a flat core and soldered to the jacket (solder filled or monolithic conductor).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summer 2019 selection of two designs.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Conductor preparation in the second half of 2019.</a:t>
            </a:r>
            <a:endParaRPr lang="de-CH" dirty="0"/>
          </a:p>
          <a:p>
            <a:pPr marL="342900" indent="-342900">
              <a:buFont typeface="+mj-lt"/>
              <a:buAutoNum type="arabicPeriod"/>
            </a:pP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659" y="131038"/>
            <a:ext cx="3414876" cy="1072753"/>
          </a:xfrm>
        </p:spPr>
        <p:txBody>
          <a:bodyPr/>
          <a:lstStyle/>
          <a:p>
            <a:r>
              <a:rPr lang="en-US" dirty="0" smtClean="0"/>
              <a:t>Task specification 2019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Swiss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Ortensia Dicuonzo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74344" y="1653363"/>
            <a:ext cx="5466968" cy="664535"/>
          </a:xfrm>
          <a:prstGeom prst="rect">
            <a:avLst/>
          </a:prstGeom>
          <a:noFill/>
          <a:ln w="28575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726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657" y="87991"/>
            <a:ext cx="3476149" cy="107275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E30613"/>
                </a:solidFill>
              </a:rPr>
              <a:t>3. </a:t>
            </a:r>
            <a:r>
              <a:rPr lang="en-US" sz="2800" dirty="0" smtClean="0"/>
              <a:t>Sample preparation</a:t>
            </a:r>
            <a:endParaRPr lang="de-CH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 err="1" smtClean="0"/>
              <a:t>Swiss</a:t>
            </a:r>
            <a:r>
              <a:rPr lang="fr-CH" dirty="0" smtClean="0"/>
              <a:t> Plasma Center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 rot="16200000">
            <a:off x="6233830" y="598414"/>
            <a:ext cx="863767" cy="384572"/>
          </a:xfrm>
        </p:spPr>
        <p:txBody>
          <a:bodyPr/>
          <a:lstStyle/>
          <a:p>
            <a:r>
              <a:rPr lang="fr-FR" dirty="0" err="1" smtClean="0"/>
              <a:t>Ortensia</a:t>
            </a:r>
            <a:r>
              <a:rPr lang="fr-FR" dirty="0" smtClean="0"/>
              <a:t> </a:t>
            </a:r>
            <a:r>
              <a:rPr lang="fr-FR" dirty="0" err="1" smtClean="0"/>
              <a:t>Dicuonzo</a:t>
            </a:r>
            <a:endParaRPr lang="fr-FR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482288"/>
              </p:ext>
            </p:extLst>
          </p:nvPr>
        </p:nvGraphicFramePr>
        <p:xfrm>
          <a:off x="3900132" y="732752"/>
          <a:ext cx="2351255" cy="175054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65124">
                  <a:extLst>
                    <a:ext uri="{9D8B030D-6E8A-4147-A177-3AD203B41FA5}">
                      <a16:colId xmlns:a16="http://schemas.microsoft.com/office/drawing/2014/main" val="1392998195"/>
                    </a:ext>
                  </a:extLst>
                </a:gridCol>
                <a:gridCol w="1186131">
                  <a:extLst>
                    <a:ext uri="{9D8B030D-6E8A-4147-A177-3AD203B41FA5}">
                      <a16:colId xmlns:a16="http://schemas.microsoft.com/office/drawing/2014/main" val="3854540863"/>
                    </a:ext>
                  </a:extLst>
                </a:gridCol>
              </a:tblGrid>
              <a:tr h="259316">
                <a:tc gridSpan="2"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Features of the sample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3200" kern="1200" dirty="0">
                        <a:solidFill>
                          <a:schemeClr val="tx1"/>
                        </a:solidFill>
                        <a:latin typeface="+mj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089757"/>
                  </a:ext>
                </a:extLst>
              </a:tr>
              <a:tr h="551970"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Tape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SST tape,</a:t>
                      </a:r>
                    </a:p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 3.3 mm width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663084"/>
                  </a:ext>
                </a:extLst>
              </a:tr>
              <a:tr h="259316"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Tapes/stack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10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264333"/>
                  </a:ext>
                </a:extLst>
              </a:tr>
              <a:tr h="259316"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Cabling angle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10</a:t>
                      </a:r>
                      <a:r>
                        <a:rPr lang="en-US" sz="1200" kern="1200" baseline="30000" dirty="0" smtClean="0"/>
                        <a:t>o</a:t>
                      </a:r>
                      <a:endParaRPr lang="de-CH" sz="120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89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Core thickness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85640" rtl="0" eaLnBrk="1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lang="en-US" sz="1200" kern="1200" dirty="0" smtClean="0"/>
                        <a:t>6 mm</a:t>
                      </a:r>
                      <a:endParaRPr lang="de-CH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834945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70" b="38721"/>
          <a:stretch/>
        </p:blipFill>
        <p:spPr>
          <a:xfrm>
            <a:off x="3180132" y="4150813"/>
            <a:ext cx="1440000" cy="2653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 bwMode="auto">
          <a:xfrm>
            <a:off x="3795250" y="4133598"/>
            <a:ext cx="343160" cy="28182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35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06" y="3594067"/>
            <a:ext cx="485672" cy="1440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06" y="3639651"/>
            <a:ext cx="481216" cy="1440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787" y="3993162"/>
            <a:ext cx="1440000" cy="517500"/>
          </a:xfrm>
          <a:prstGeom prst="rect">
            <a:avLst/>
          </a:prstGeom>
          <a:ln w="190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768195" y="3060859"/>
            <a:ext cx="202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accent1"/>
                </a:solidFill>
              </a:rPr>
              <a:t>The most critical part under transverse pressure is where the tapes are bent! </a:t>
            </a:r>
            <a:endParaRPr lang="de-CH" sz="135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1" y="2850709"/>
            <a:ext cx="168869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b="1" dirty="0">
                <a:ea typeface="Helvetica" charset="0"/>
                <a:cs typeface="Helvetica" charset="0"/>
              </a:rPr>
              <a:t>O</a:t>
            </a:r>
            <a:r>
              <a:rPr lang="fr-FR" sz="1350" b="1" dirty="0" smtClean="0">
                <a:ea typeface="Helvetica" charset="0"/>
                <a:cs typeface="Helvetica" charset="0"/>
              </a:rPr>
              <a:t>ne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stack</a:t>
            </a:r>
            <a:r>
              <a:rPr lang="fr-FR" sz="1350" dirty="0">
                <a:ea typeface="Helvetica" charset="0"/>
                <a:cs typeface="Helvetica" charset="0"/>
              </a:rPr>
              <a:t> of tapes </a:t>
            </a:r>
            <a:r>
              <a:rPr lang="fr-FR" sz="1350" dirty="0" err="1" smtClean="0">
                <a:ea typeface="Helvetica" charset="0"/>
                <a:cs typeface="Helvetica" charset="0"/>
              </a:rPr>
              <a:t>cabled</a:t>
            </a:r>
            <a:r>
              <a:rPr lang="fr-FR" sz="1350" dirty="0" smtClean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around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smtClean="0">
                <a:ea typeface="Helvetica" charset="0"/>
                <a:cs typeface="Helvetica" charset="0"/>
              </a:rPr>
              <a:t>the </a:t>
            </a:r>
            <a:r>
              <a:rPr lang="fr-FR" sz="1350" dirty="0" err="1">
                <a:ea typeface="Helvetica" charset="0"/>
                <a:cs typeface="Helvetica" charset="0"/>
              </a:rPr>
              <a:t>copper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 smtClean="0">
                <a:ea typeface="Helvetica" charset="0"/>
                <a:cs typeface="Helvetica" charset="0"/>
              </a:rPr>
              <a:t>core</a:t>
            </a:r>
            <a:r>
              <a:rPr lang="fr-FR" sz="1350" dirty="0" smtClean="0">
                <a:ea typeface="Helvetica" charset="0"/>
                <a:cs typeface="Helvetica" charset="0"/>
              </a:rPr>
              <a:t>…</a:t>
            </a:r>
            <a:endParaRPr lang="de-CH" sz="1350" dirty="0"/>
          </a:p>
        </p:txBody>
      </p:sp>
      <p:sp>
        <p:nvSpPr>
          <p:cNvPr id="19" name="Rectangle 18"/>
          <p:cNvSpPr/>
          <p:nvPr/>
        </p:nvSpPr>
        <p:spPr>
          <a:xfrm>
            <a:off x="2075666" y="2862231"/>
            <a:ext cx="201055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>
                <a:ea typeface="Helvetica" charset="0"/>
                <a:cs typeface="Helvetica" charset="0"/>
              </a:rPr>
              <a:t>The </a:t>
            </a:r>
            <a:r>
              <a:rPr lang="fr-FR" sz="1350" dirty="0" err="1">
                <a:ea typeface="Helvetica" charset="0"/>
                <a:cs typeface="Helvetica" charset="0"/>
              </a:rPr>
              <a:t>sample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is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placed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inside</a:t>
            </a:r>
            <a:r>
              <a:rPr lang="fr-FR" sz="1350" dirty="0">
                <a:ea typeface="Helvetica" charset="0"/>
                <a:cs typeface="Helvetica" charset="0"/>
              </a:rPr>
              <a:t> a </a:t>
            </a:r>
            <a:r>
              <a:rPr lang="fr-FR" sz="1350" dirty="0" err="1">
                <a:ea typeface="Helvetica" charset="0"/>
                <a:cs typeface="Helvetica" charset="0"/>
              </a:rPr>
              <a:t>stainless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err="1">
                <a:ea typeface="Helvetica" charset="0"/>
                <a:cs typeface="Helvetica" charset="0"/>
              </a:rPr>
              <a:t>steel</a:t>
            </a:r>
            <a:r>
              <a:rPr lang="fr-FR" sz="1350" dirty="0">
                <a:ea typeface="Helvetica" charset="0"/>
                <a:cs typeface="Helvetica" charset="0"/>
              </a:rPr>
              <a:t> </a:t>
            </a:r>
            <a:r>
              <a:rPr lang="fr-FR" sz="1350" dirty="0" smtClean="0">
                <a:ea typeface="Helvetica" charset="0"/>
                <a:cs typeface="Helvetica" charset="0"/>
              </a:rPr>
              <a:t>jacket…</a:t>
            </a:r>
            <a:endParaRPr lang="de-CH" sz="1350" dirty="0"/>
          </a:p>
        </p:txBody>
      </p:sp>
      <p:sp>
        <p:nvSpPr>
          <p:cNvPr id="20" name="Rectangle 19"/>
          <p:cNvSpPr/>
          <p:nvPr/>
        </p:nvSpPr>
        <p:spPr>
          <a:xfrm>
            <a:off x="3199350" y="3584393"/>
            <a:ext cx="14832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>
                <a:ea typeface="Helvetica" charset="0"/>
                <a:cs typeface="Helvetica" charset="0"/>
              </a:rPr>
              <a:t>a</a:t>
            </a:r>
            <a:r>
              <a:rPr lang="fr-FR" sz="1350" dirty="0" smtClean="0">
                <a:ea typeface="Helvetica" charset="0"/>
                <a:cs typeface="Helvetica" charset="0"/>
              </a:rPr>
              <a:t>nd </a:t>
            </a:r>
            <a:r>
              <a:rPr lang="fr-FR" sz="1350" dirty="0" err="1" smtClean="0">
                <a:ea typeface="Helvetica" charset="0"/>
                <a:cs typeface="Helvetica" charset="0"/>
              </a:rPr>
              <a:t>filled</a:t>
            </a:r>
            <a:r>
              <a:rPr lang="de-CH" sz="1350" dirty="0" smtClean="0"/>
              <a:t> </a:t>
            </a:r>
            <a:r>
              <a:rPr lang="fr-FR" sz="1350" dirty="0" smtClean="0">
                <a:ea typeface="Helvetica" charset="0"/>
                <a:cs typeface="Helvetica" charset="0"/>
              </a:rPr>
              <a:t>by </a:t>
            </a:r>
          </a:p>
          <a:p>
            <a:r>
              <a:rPr lang="fr-FR" sz="1350" dirty="0" smtClean="0">
                <a:ea typeface="Helvetica" charset="0"/>
                <a:cs typeface="Helvetica" charset="0"/>
              </a:rPr>
              <a:t>Sn</a:t>
            </a:r>
            <a:r>
              <a:rPr lang="fr-FR" sz="1350" baseline="-25000" dirty="0" smtClean="0">
                <a:ea typeface="Helvetica" charset="0"/>
                <a:cs typeface="Helvetica" charset="0"/>
              </a:rPr>
              <a:t>60</a:t>
            </a:r>
            <a:r>
              <a:rPr lang="fr-FR" sz="1350" dirty="0" smtClean="0">
                <a:ea typeface="Helvetica" charset="0"/>
                <a:cs typeface="Helvetica" charset="0"/>
              </a:rPr>
              <a:t>Pb</a:t>
            </a:r>
            <a:r>
              <a:rPr lang="fr-FR" sz="1350" baseline="-25000" dirty="0" smtClean="0">
                <a:ea typeface="Helvetica" charset="0"/>
                <a:cs typeface="Helvetica" charset="0"/>
              </a:rPr>
              <a:t>40</a:t>
            </a:r>
            <a:r>
              <a:rPr lang="fr-FR" sz="1350" dirty="0" smtClean="0">
                <a:ea typeface="Helvetica" charset="0"/>
                <a:cs typeface="Helvetica" charset="0"/>
              </a:rPr>
              <a:t> solder.</a:t>
            </a:r>
            <a:endParaRPr lang="de-CH" sz="1350" dirty="0"/>
          </a:p>
        </p:txBody>
      </p:sp>
      <p:cxnSp>
        <p:nvCxnSpPr>
          <p:cNvPr id="23" name="Straight Arrow Connector 22"/>
          <p:cNvCxnSpPr>
            <a:endCxn id="16" idx="1"/>
          </p:cNvCxnSpPr>
          <p:nvPr/>
        </p:nvCxnSpPr>
        <p:spPr bwMode="auto">
          <a:xfrm>
            <a:off x="4154806" y="4251912"/>
            <a:ext cx="100098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ZoneTexte 109"/>
          <p:cNvSpPr txBox="1"/>
          <p:nvPr/>
        </p:nvSpPr>
        <p:spPr>
          <a:xfrm>
            <a:off x="290270" y="442908"/>
            <a:ext cx="3609861" cy="2457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tensile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strain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during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cabling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Solder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filled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after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cabling</a:t>
            </a:r>
            <a:r>
              <a:rPr lang="fr-FR" sz="135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400050" indent="-40005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+mj-lt"/>
              <a:buAutoNum type="romanUcPeriod"/>
            </a:pPr>
            <a:r>
              <a:rPr lang="en-GB" dirty="0"/>
              <a:t>the stacks are fixed in </a:t>
            </a:r>
            <a:r>
              <a:rPr lang="en-GB" dirty="0" smtClean="0"/>
              <a:t>place;</a:t>
            </a:r>
          </a:p>
          <a:p>
            <a:pPr marL="400050" indent="-40005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+mj-lt"/>
              <a:buAutoNum type="romanUcPeriod"/>
            </a:pPr>
            <a:r>
              <a:rPr lang="en-GB" dirty="0" smtClean="0"/>
              <a:t>the </a:t>
            </a:r>
            <a:r>
              <a:rPr lang="en-GB" dirty="0"/>
              <a:t>solder filling should ensure hydrostatic distribution of transverse </a:t>
            </a:r>
            <a:r>
              <a:rPr lang="en-GB" dirty="0" smtClean="0"/>
              <a:t>pressure;</a:t>
            </a:r>
          </a:p>
          <a:p>
            <a:pPr marL="400050" indent="-40005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+mj-lt"/>
              <a:buAutoNum type="romanUcPeriod"/>
            </a:pPr>
            <a:r>
              <a:rPr lang="en-GB" dirty="0" smtClean="0"/>
              <a:t>high </a:t>
            </a:r>
            <a:r>
              <a:rPr lang="en-GB" dirty="0"/>
              <a:t>thermal conductivity between cable and </a:t>
            </a:r>
            <a:r>
              <a:rPr lang="en-GB" dirty="0" smtClean="0"/>
              <a:t>jacket.</a:t>
            </a:r>
            <a:endParaRPr lang="fr-FR" sz="135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28558" indent="-128558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35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Cable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twist pitch: ~600mm.</a:t>
            </a:r>
            <a:endParaRPr lang="fr-FR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949" y="140786"/>
            <a:ext cx="750098" cy="26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17" grpId="0"/>
      <p:bldP spid="18" grpId="0"/>
      <p:bldP spid="19" grpId="0"/>
      <p:bldP spid="20" grpId="0"/>
      <p:bldP spid="24" grpId="0"/>
    </p:bld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PFL Document" ma:contentTypeID="0x0101009E359B892F0745A488A3BA50FA95E220008D12AA6DD8705844A8F440FB2627C65C" ma:contentTypeVersion="2" ma:contentTypeDescription="Base Content Type for all EPFL documents" ma:contentTypeScope="" ma:versionID="243fe3aa2b7702eb0a8fc0aba44d7aac">
  <xsd:schema xmlns:xsd="http://www.w3.org/2001/XMLSchema" xmlns:xs="http://www.w3.org/2001/XMLSchema" xmlns:p="http://schemas.microsoft.com/office/2006/metadata/properties" xmlns:ns2="366578e5-d8fa-4ca3-80b4-96d4f4020af2" xmlns:ns3="505a1229-fefc-4964-aa43-a843a2e4cec8" targetNamespace="http://schemas.microsoft.com/office/2006/metadata/properties" ma:root="true" ma:fieldsID="874849853f62a370529474de8c246750" ns2:_="" ns3:_="">
    <xsd:import namespace="366578e5-d8fa-4ca3-80b4-96d4f4020af2"/>
    <xsd:import namespace="505a1229-fefc-4964-aa43-a843a2e4cec8"/>
    <xsd:element name="properties">
      <xsd:complexType>
        <xsd:sequence>
          <xsd:element name="documentManagement">
            <xsd:complexType>
              <xsd:all>
                <xsd:element ref="ns2:EPFLAuthor" minOccurs="0"/>
                <xsd:element ref="ns2:EPFLUsageTaxHTField0" minOccurs="0"/>
                <xsd:element ref="ns2:a822da24a7be47f7b2b8d6471b611ec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578e5-d8fa-4ca3-80b4-96d4f4020af2" elementFormDefault="qualified">
    <xsd:import namespace="http://schemas.microsoft.com/office/2006/documentManagement/types"/>
    <xsd:import namespace="http://schemas.microsoft.com/office/infopath/2007/PartnerControls"/>
    <xsd:element name="EPFLAuthor" ma:index="8" nillable="true" ma:displayName="Author" ma:internalName="EPFL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FLUsageTaxHTField0" ma:index="10" nillable="true" ma:displayName="EPFLUsage_0" ma:hidden="true" ma:internalName="EPFLUsageTaxHTField0">
      <xsd:simpleType>
        <xsd:restriction base="dms:Note"/>
      </xsd:simpleType>
    </xsd:element>
    <xsd:element name="a822da24a7be47f7b2b8d6471b611ecd" ma:index="11" nillable="true" ma:taxonomy="true" ma:internalName="a822da24a7be47f7b2b8d6471b611ecd" ma:taxonomyFieldName="EPFLUsage" ma:displayName="Usage" ma:default="1;#Public|bed90794-060d-40e3-8efd-fc84c2f09e8f" ma:fieldId="{a822da24-a7be-47f7-b2b8-d6471b611ecd}" ma:sspId="4f2e420a-9f6b-4a85-b7a0-ff810e6e8c0b" ma:termSetId="4b8e3540-9bf8-418b-ab3b-31a19bad25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1229-fefc-4964-aa43-a843a2e4cec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93f37c08-bd19-42a9-9d3a-635e83ef494a}" ma:internalName="TaxCatchAll" ma:showField="CatchAllData" ma:web="505a1229-fefc-4964-aa43-a843a2e4ce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PFLAuthor xmlns="366578e5-d8fa-4ca3-80b4-96d4f4020af2">
      <UserInfo>
        <DisplayName/>
        <AccountId xsi:nil="true"/>
        <AccountType/>
      </UserInfo>
    </EPFLAuthor>
    <a822da24a7be47f7b2b8d6471b611ecd xmlns="366578e5-d8fa-4ca3-80b4-96d4f4020af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</TermName>
          <TermId xmlns="http://schemas.microsoft.com/office/infopath/2007/PartnerControls">bed90794-060d-40e3-8efd-fc84c2f09e8f</TermId>
        </TermInfo>
      </Terms>
    </a822da24a7be47f7b2b8d6471b611ecd>
    <EPFLUsageTaxHTField0 xmlns="366578e5-d8fa-4ca3-80b4-96d4f4020af2" xsi:nil="true"/>
    <TaxCatchAll xmlns="505a1229-fefc-4964-aa43-a843a2e4cec8">
      <Value>1</Value>
    </TaxCatchAll>
  </documentManagement>
</p:properties>
</file>

<file path=customXml/itemProps1.xml><?xml version="1.0" encoding="utf-8"?>
<ds:datastoreItem xmlns:ds="http://schemas.openxmlformats.org/officeDocument/2006/customXml" ds:itemID="{E83F701F-4DB5-423A-8196-014F59782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578e5-d8fa-4ca3-80b4-96d4f4020af2"/>
    <ds:schemaRef ds:uri="505a1229-fefc-4964-aa43-a843a2e4c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EC99A6-5E64-4A2A-9ABF-C3A21F434F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A7CB31-E4DC-4063-BDCD-36DC5F1DA1C8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366578e5-d8fa-4ca3-80b4-96d4f4020af2"/>
    <ds:schemaRef ds:uri="http://purl.org/dc/terms/"/>
    <ds:schemaRef ds:uri="505a1229-fefc-4964-aa43-a843a2e4cec8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1089</Words>
  <Application>Microsoft Office PowerPoint</Application>
  <PresentationFormat>Custom</PresentationFormat>
  <Paragraphs>180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Cambria Math</vt:lpstr>
      <vt:lpstr>Franklin Gothic Demi Cond</vt:lpstr>
      <vt:lpstr>Helvetica</vt:lpstr>
      <vt:lpstr>Roboto Black</vt:lpstr>
      <vt:lpstr>Wingdings</vt:lpstr>
      <vt:lpstr>Thème Office</vt:lpstr>
      <vt:lpstr>MAG-5.3: HTS conductor design and development </vt:lpstr>
      <vt:lpstr>Task specification 2019</vt:lpstr>
      <vt:lpstr>1. Mechanical model features</vt:lpstr>
      <vt:lpstr>1. Results</vt:lpstr>
      <vt:lpstr>Task specification 2019</vt:lpstr>
      <vt:lpstr>2. Sample description</vt:lpstr>
      <vt:lpstr>2. Experimental set-up and Results</vt:lpstr>
      <vt:lpstr>Task specification 2019</vt:lpstr>
      <vt:lpstr>3. Sample preparation</vt:lpstr>
      <vt:lpstr>3. Experimental set-up and Results</vt:lpstr>
      <vt:lpstr>Selected designs</vt:lpstr>
      <vt:lpstr>Task specification 2019</vt:lpstr>
      <vt:lpstr>5.  Conductor preparation</vt:lpstr>
      <vt:lpstr>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Dicuonzo Ortensia</cp:lastModifiedBy>
  <cp:revision>484</cp:revision>
  <cp:lastPrinted>2019-09-16T09:48:28Z</cp:lastPrinted>
  <dcterms:created xsi:type="dcterms:W3CDTF">2019-04-02T06:24:35Z</dcterms:created>
  <dcterms:modified xsi:type="dcterms:W3CDTF">2020-02-11T13:10:55Z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0x0101009E359B892F0745A488A3BA50FA95E220008D12AA6DD8705844A8F440FB2627C65C</vt:lpwstr>
  </property>
  <property fmtid="{D5CDD505-2E9C-101B-9397-08002B2CF9AE}" pid="3" name="EPFLUsage">
    <vt:lpwstr>1;#Public|bed90794-060d-40e3-8efd-fc84c2f09e8f</vt:lpwstr>
  </property>
</Properties>
</file>