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0" r:id="rId2"/>
    <p:sldId id="640" r:id="rId3"/>
    <p:sldId id="671" r:id="rId4"/>
    <p:sldId id="666" r:id="rId5"/>
    <p:sldId id="667" r:id="rId6"/>
    <p:sldId id="668" r:id="rId7"/>
    <p:sldId id="669" r:id="rId8"/>
    <p:sldId id="670" r:id="rId9"/>
    <p:sldId id="665" r:id="rId10"/>
  </p:sldIdLst>
  <p:sldSz cx="9144000" cy="6858000" type="screen4x3"/>
  <p:notesSz cx="6867525" cy="99949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56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Nickel, Daniel (ITEP)" initials="ND(" lastIdx="1" clrIdx="1">
    <p:extLst>
      <p:ext uri="{19B8F6BF-5375-455C-9EA6-DF929625EA0E}">
        <p15:presenceInfo xmlns:p15="http://schemas.microsoft.com/office/powerpoint/2012/main" userId="Nickel, Daniel (ITEP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00CC"/>
    <a:srgbClr val="A00078"/>
    <a:srgbClr val="E7EFED"/>
    <a:srgbClr val="FFCC99"/>
    <a:srgbClr val="50AAE6"/>
    <a:srgbClr val="5A6EB4"/>
    <a:srgbClr val="FFFFCC"/>
    <a:srgbClr val="FFCC66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1" autoAdjust="0"/>
    <p:restoredTop sz="72930" autoAdjust="0"/>
  </p:normalViewPr>
  <p:slideViewPr>
    <p:cSldViewPr showGuides="1">
      <p:cViewPr varScale="1">
        <p:scale>
          <a:sx n="157" d="100"/>
          <a:sy n="157" d="100"/>
        </p:scale>
        <p:origin x="2288" y="176"/>
      </p:cViewPr>
      <p:guideLst>
        <p:guide orient="horz" pos="935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38"/>
    </p:cViewPr>
  </p:sorterViewPr>
  <p:notesViewPr>
    <p:cSldViewPr showGuides="1">
      <p:cViewPr varScale="1">
        <p:scale>
          <a:sx n="86" d="100"/>
          <a:sy n="86" d="100"/>
        </p:scale>
        <p:origin x="-3744" y="-9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92DD5-AC5D-4A17-AAE9-A9677012B6EF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7AFF0233-D6DE-4DE2-9B77-01F7A778566D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800" b="1" dirty="0"/>
            <a:t>HTS </a:t>
          </a:r>
          <a:r>
            <a:rPr lang="de-DE" sz="1800" b="1" dirty="0" err="1"/>
            <a:t>CroCo</a:t>
          </a:r>
          <a:endParaRPr lang="de-DE" sz="1800" b="1" dirty="0"/>
        </a:p>
      </dgm:t>
    </dgm:pt>
    <dgm:pt modelId="{3ECB6F97-0985-4F1A-9EF4-E8E139ED57BA}" type="parTrans" cxnId="{83C7784D-DF49-43B2-9208-98EC9E85EBE2}">
      <dgm:prSet/>
      <dgm:spPr/>
      <dgm:t>
        <a:bodyPr/>
        <a:lstStyle/>
        <a:p>
          <a:endParaRPr lang="de-DE"/>
        </a:p>
      </dgm:t>
    </dgm:pt>
    <dgm:pt modelId="{E87773A6-3FAD-48A3-B995-5495B98F1890}" type="sibTrans" cxnId="{83C7784D-DF49-43B2-9208-98EC9E85EBE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/>
        </a:p>
      </dgm:t>
    </dgm:pt>
    <dgm:pt modelId="{2EAD4613-55FC-4559-88B0-FEBA4145AE03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800" b="1" dirty="0"/>
            <a:t>EU-CN Straight Sample</a:t>
          </a:r>
        </a:p>
      </dgm:t>
    </dgm:pt>
    <dgm:pt modelId="{3DF1EFB2-3C60-47AC-98A5-95F5CDDDA8E1}" type="parTrans" cxnId="{5C8805A8-12B0-4EDB-89D0-F6E5C40BFCF2}">
      <dgm:prSet/>
      <dgm:spPr/>
      <dgm:t>
        <a:bodyPr/>
        <a:lstStyle/>
        <a:p>
          <a:endParaRPr lang="de-DE"/>
        </a:p>
      </dgm:t>
    </dgm:pt>
    <dgm:pt modelId="{2F95655D-7704-4B0E-81F8-A2CA6EC5A58F}" type="sibTrans" cxnId="{5C8805A8-12B0-4EDB-89D0-F6E5C40BFCF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/>
        </a:p>
      </dgm:t>
    </dgm:pt>
    <dgm:pt modelId="{F1FC2432-8A2D-43BC-8C5B-15606B4B778E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800" b="1" dirty="0" err="1"/>
            <a:t>Winding</a:t>
          </a:r>
          <a:r>
            <a:rPr lang="de-DE" sz="1800" b="1" dirty="0"/>
            <a:t> </a:t>
          </a:r>
          <a:r>
            <a:rPr lang="de-DE" sz="1800" b="1" dirty="0" err="1"/>
            <a:t>demonstrator</a:t>
          </a:r>
          <a:endParaRPr lang="de-DE" sz="1800" b="1" dirty="0"/>
        </a:p>
      </dgm:t>
    </dgm:pt>
    <dgm:pt modelId="{7FB0BB14-97BB-41B8-85A5-FB2C845BAD39}" type="parTrans" cxnId="{4ED330C3-9F35-4C1F-8A67-B3296EDB2D1F}">
      <dgm:prSet/>
      <dgm:spPr/>
      <dgm:t>
        <a:bodyPr/>
        <a:lstStyle/>
        <a:p>
          <a:endParaRPr lang="de-DE"/>
        </a:p>
      </dgm:t>
    </dgm:pt>
    <dgm:pt modelId="{229A9725-1BB2-4AAB-98FE-F22421F8F214}" type="sibTrans" cxnId="{4ED330C3-9F35-4C1F-8A67-B3296EDB2D1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/>
        </a:p>
      </dgm:t>
    </dgm:pt>
    <dgm:pt modelId="{9633CD4D-E9EC-4280-BDDB-2F2FF4F3E85D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800" b="1" dirty="0" err="1"/>
            <a:t>Full</a:t>
          </a:r>
          <a:r>
            <a:rPr lang="de-DE" sz="1800" b="1" dirty="0"/>
            <a:t>-size </a:t>
          </a:r>
          <a:r>
            <a:rPr lang="de-DE" sz="1800" b="1" dirty="0" err="1"/>
            <a:t>coil</a:t>
          </a:r>
          <a:endParaRPr lang="de-DE" sz="1800" b="1" dirty="0"/>
        </a:p>
      </dgm:t>
    </dgm:pt>
    <dgm:pt modelId="{74C01687-8696-4EBB-8DE2-E92C8BFF0B8D}" type="parTrans" cxnId="{CB2B9E7B-BFEC-45B2-8341-DF1E8958CE9A}">
      <dgm:prSet/>
      <dgm:spPr/>
      <dgm:t>
        <a:bodyPr/>
        <a:lstStyle/>
        <a:p>
          <a:endParaRPr lang="de-DE"/>
        </a:p>
      </dgm:t>
    </dgm:pt>
    <dgm:pt modelId="{C75EC9CE-1583-442B-AB0C-E442896E5F8E}" type="sibTrans" cxnId="{CB2B9E7B-BFEC-45B2-8341-DF1E8958CE9A}">
      <dgm:prSet/>
      <dgm:spPr/>
      <dgm:t>
        <a:bodyPr/>
        <a:lstStyle/>
        <a:p>
          <a:endParaRPr lang="de-DE"/>
        </a:p>
      </dgm:t>
    </dgm:pt>
    <dgm:pt modelId="{97B3ABE4-7147-46BA-A22F-DDD936164ED3}" type="pres">
      <dgm:prSet presAssocID="{CD192DD5-AC5D-4A17-AAE9-A9677012B6EF}" presName="Name0" presStyleCnt="0">
        <dgm:presLayoutVars>
          <dgm:dir/>
          <dgm:resizeHandles val="exact"/>
        </dgm:presLayoutVars>
      </dgm:prSet>
      <dgm:spPr/>
    </dgm:pt>
    <dgm:pt modelId="{0D835A1C-6F22-4BD9-81D7-4150A7ED528C}" type="pres">
      <dgm:prSet presAssocID="{7AFF0233-D6DE-4DE2-9B77-01F7A778566D}" presName="node" presStyleLbl="node1" presStyleIdx="0" presStyleCnt="4" custScaleX="194872" custScaleY="127012">
        <dgm:presLayoutVars>
          <dgm:bulletEnabled val="1"/>
        </dgm:presLayoutVars>
      </dgm:prSet>
      <dgm:spPr>
        <a:prstGeom prst="rect">
          <a:avLst/>
        </a:prstGeom>
      </dgm:spPr>
    </dgm:pt>
    <dgm:pt modelId="{F8E19941-02EA-4BFC-94E2-2EBEB0E64EED}" type="pres">
      <dgm:prSet presAssocID="{E87773A6-3FAD-48A3-B995-5495B98F1890}" presName="sibTrans" presStyleLbl="sibTrans2D1" presStyleIdx="0" presStyleCnt="3"/>
      <dgm:spPr/>
    </dgm:pt>
    <dgm:pt modelId="{4F01C8A8-D59C-4756-AD4F-885B5EF400A6}" type="pres">
      <dgm:prSet presAssocID="{E87773A6-3FAD-48A3-B995-5495B98F1890}" presName="connectorText" presStyleLbl="sibTrans2D1" presStyleIdx="0" presStyleCnt="3"/>
      <dgm:spPr/>
    </dgm:pt>
    <dgm:pt modelId="{19D0CE01-F5B5-422B-805E-9F16364018A6}" type="pres">
      <dgm:prSet presAssocID="{2EAD4613-55FC-4559-88B0-FEBA4145AE03}" presName="node" presStyleLbl="node1" presStyleIdx="1" presStyleCnt="4" custScaleX="194872" custScaleY="127012">
        <dgm:presLayoutVars>
          <dgm:bulletEnabled val="1"/>
        </dgm:presLayoutVars>
      </dgm:prSet>
      <dgm:spPr>
        <a:prstGeom prst="rect">
          <a:avLst/>
        </a:prstGeom>
      </dgm:spPr>
    </dgm:pt>
    <dgm:pt modelId="{56989C57-12D8-4838-B06A-A16F3567D275}" type="pres">
      <dgm:prSet presAssocID="{2F95655D-7704-4B0E-81F8-A2CA6EC5A58F}" presName="sibTrans" presStyleLbl="sibTrans2D1" presStyleIdx="1" presStyleCnt="3"/>
      <dgm:spPr/>
    </dgm:pt>
    <dgm:pt modelId="{81905638-20BA-41AB-86E3-8D861469E68F}" type="pres">
      <dgm:prSet presAssocID="{2F95655D-7704-4B0E-81F8-A2CA6EC5A58F}" presName="connectorText" presStyleLbl="sibTrans2D1" presStyleIdx="1" presStyleCnt="3"/>
      <dgm:spPr/>
    </dgm:pt>
    <dgm:pt modelId="{B4167E32-6F4D-43AF-BD0D-C89801157F11}" type="pres">
      <dgm:prSet presAssocID="{F1FC2432-8A2D-43BC-8C5B-15606B4B778E}" presName="node" presStyleLbl="node1" presStyleIdx="2" presStyleCnt="4" custScaleX="194872" custScaleY="127012">
        <dgm:presLayoutVars>
          <dgm:bulletEnabled val="1"/>
        </dgm:presLayoutVars>
      </dgm:prSet>
      <dgm:spPr>
        <a:prstGeom prst="rect">
          <a:avLst/>
        </a:prstGeom>
      </dgm:spPr>
    </dgm:pt>
    <dgm:pt modelId="{CC944AAF-35A5-417C-9E16-EFC5B63969F5}" type="pres">
      <dgm:prSet presAssocID="{229A9725-1BB2-4AAB-98FE-F22421F8F214}" presName="sibTrans" presStyleLbl="sibTrans2D1" presStyleIdx="2" presStyleCnt="3"/>
      <dgm:spPr/>
    </dgm:pt>
    <dgm:pt modelId="{400831AC-5B0F-403F-8299-B8ECE6269D5A}" type="pres">
      <dgm:prSet presAssocID="{229A9725-1BB2-4AAB-98FE-F22421F8F214}" presName="connectorText" presStyleLbl="sibTrans2D1" presStyleIdx="2" presStyleCnt="3"/>
      <dgm:spPr/>
    </dgm:pt>
    <dgm:pt modelId="{BCFC45CD-5540-4383-AC0C-A9AB7DC6C6F8}" type="pres">
      <dgm:prSet presAssocID="{9633CD4D-E9EC-4280-BDDB-2F2FF4F3E85D}" presName="node" presStyleLbl="node1" presStyleIdx="3" presStyleCnt="4" custScaleX="194872" custScaleY="12701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DA37F301-BF09-4687-A949-18AA493B5D00}" type="presOf" srcId="{2EAD4613-55FC-4559-88B0-FEBA4145AE03}" destId="{19D0CE01-F5B5-422B-805E-9F16364018A6}" srcOrd="0" destOrd="0" presId="urn:microsoft.com/office/officeart/2005/8/layout/process1"/>
    <dgm:cxn modelId="{1FB3680E-C4A3-405F-B747-683CF8DFE8F2}" type="presOf" srcId="{E87773A6-3FAD-48A3-B995-5495B98F1890}" destId="{F8E19941-02EA-4BFC-94E2-2EBEB0E64EED}" srcOrd="0" destOrd="0" presId="urn:microsoft.com/office/officeart/2005/8/layout/process1"/>
    <dgm:cxn modelId="{4CF2753E-A753-41D4-B507-64FF3BCA523D}" type="presOf" srcId="{E87773A6-3FAD-48A3-B995-5495B98F1890}" destId="{4F01C8A8-D59C-4756-AD4F-885B5EF400A6}" srcOrd="1" destOrd="0" presId="urn:microsoft.com/office/officeart/2005/8/layout/process1"/>
    <dgm:cxn modelId="{68835D47-E3B7-4DEF-8E63-9DB1EB586BF4}" type="presOf" srcId="{229A9725-1BB2-4AAB-98FE-F22421F8F214}" destId="{CC944AAF-35A5-417C-9E16-EFC5B63969F5}" srcOrd="0" destOrd="0" presId="urn:microsoft.com/office/officeart/2005/8/layout/process1"/>
    <dgm:cxn modelId="{83C7784D-DF49-43B2-9208-98EC9E85EBE2}" srcId="{CD192DD5-AC5D-4A17-AAE9-A9677012B6EF}" destId="{7AFF0233-D6DE-4DE2-9B77-01F7A778566D}" srcOrd="0" destOrd="0" parTransId="{3ECB6F97-0985-4F1A-9EF4-E8E139ED57BA}" sibTransId="{E87773A6-3FAD-48A3-B995-5495B98F1890}"/>
    <dgm:cxn modelId="{2D975676-3C4B-481C-B0FB-8D65449FBD01}" type="presOf" srcId="{229A9725-1BB2-4AAB-98FE-F22421F8F214}" destId="{400831AC-5B0F-403F-8299-B8ECE6269D5A}" srcOrd="1" destOrd="0" presId="urn:microsoft.com/office/officeart/2005/8/layout/process1"/>
    <dgm:cxn modelId="{CB2B9E7B-BFEC-45B2-8341-DF1E8958CE9A}" srcId="{CD192DD5-AC5D-4A17-AAE9-A9677012B6EF}" destId="{9633CD4D-E9EC-4280-BDDB-2F2FF4F3E85D}" srcOrd="3" destOrd="0" parTransId="{74C01687-8696-4EBB-8DE2-E92C8BFF0B8D}" sibTransId="{C75EC9CE-1583-442B-AB0C-E442896E5F8E}"/>
    <dgm:cxn modelId="{5C8805A8-12B0-4EDB-89D0-F6E5C40BFCF2}" srcId="{CD192DD5-AC5D-4A17-AAE9-A9677012B6EF}" destId="{2EAD4613-55FC-4559-88B0-FEBA4145AE03}" srcOrd="1" destOrd="0" parTransId="{3DF1EFB2-3C60-47AC-98A5-95F5CDDDA8E1}" sibTransId="{2F95655D-7704-4B0E-81F8-A2CA6EC5A58F}"/>
    <dgm:cxn modelId="{C7D123B4-6412-4FF0-BE47-FB4FA2A25C19}" type="presOf" srcId="{CD192DD5-AC5D-4A17-AAE9-A9677012B6EF}" destId="{97B3ABE4-7147-46BA-A22F-DDD936164ED3}" srcOrd="0" destOrd="0" presId="urn:microsoft.com/office/officeart/2005/8/layout/process1"/>
    <dgm:cxn modelId="{0AC837B5-0BA4-4C17-9D5A-23DCAADB91C8}" type="presOf" srcId="{9633CD4D-E9EC-4280-BDDB-2F2FF4F3E85D}" destId="{BCFC45CD-5540-4383-AC0C-A9AB7DC6C6F8}" srcOrd="0" destOrd="0" presId="urn:microsoft.com/office/officeart/2005/8/layout/process1"/>
    <dgm:cxn modelId="{4ED330C3-9F35-4C1F-8A67-B3296EDB2D1F}" srcId="{CD192DD5-AC5D-4A17-AAE9-A9677012B6EF}" destId="{F1FC2432-8A2D-43BC-8C5B-15606B4B778E}" srcOrd="2" destOrd="0" parTransId="{7FB0BB14-97BB-41B8-85A5-FB2C845BAD39}" sibTransId="{229A9725-1BB2-4AAB-98FE-F22421F8F214}"/>
    <dgm:cxn modelId="{D17552C3-40C3-49FA-A7D0-764ACA03D101}" type="presOf" srcId="{7AFF0233-D6DE-4DE2-9B77-01F7A778566D}" destId="{0D835A1C-6F22-4BD9-81D7-4150A7ED528C}" srcOrd="0" destOrd="0" presId="urn:microsoft.com/office/officeart/2005/8/layout/process1"/>
    <dgm:cxn modelId="{E4E1BAD1-FE29-40C1-9358-53F220DFC0CF}" type="presOf" srcId="{F1FC2432-8A2D-43BC-8C5B-15606B4B778E}" destId="{B4167E32-6F4D-43AF-BD0D-C89801157F11}" srcOrd="0" destOrd="0" presId="urn:microsoft.com/office/officeart/2005/8/layout/process1"/>
    <dgm:cxn modelId="{22B8ECD5-2EEB-40EE-B513-A9BA0150F501}" type="presOf" srcId="{2F95655D-7704-4B0E-81F8-A2CA6EC5A58F}" destId="{81905638-20BA-41AB-86E3-8D861469E68F}" srcOrd="1" destOrd="0" presId="urn:microsoft.com/office/officeart/2005/8/layout/process1"/>
    <dgm:cxn modelId="{9ED489F3-FA9B-447D-A96E-E4B41245C5EA}" type="presOf" srcId="{2F95655D-7704-4B0E-81F8-A2CA6EC5A58F}" destId="{56989C57-12D8-4838-B06A-A16F3567D275}" srcOrd="0" destOrd="0" presId="urn:microsoft.com/office/officeart/2005/8/layout/process1"/>
    <dgm:cxn modelId="{A8374D9C-D939-413E-BC55-5DC4C648F7CD}" type="presParOf" srcId="{97B3ABE4-7147-46BA-A22F-DDD936164ED3}" destId="{0D835A1C-6F22-4BD9-81D7-4150A7ED528C}" srcOrd="0" destOrd="0" presId="urn:microsoft.com/office/officeart/2005/8/layout/process1"/>
    <dgm:cxn modelId="{1D99933C-9B96-483D-A2A0-209BBD69AF41}" type="presParOf" srcId="{97B3ABE4-7147-46BA-A22F-DDD936164ED3}" destId="{F8E19941-02EA-4BFC-94E2-2EBEB0E64EED}" srcOrd="1" destOrd="0" presId="urn:microsoft.com/office/officeart/2005/8/layout/process1"/>
    <dgm:cxn modelId="{01177F3E-37E5-46E7-8582-7AC88BF57484}" type="presParOf" srcId="{F8E19941-02EA-4BFC-94E2-2EBEB0E64EED}" destId="{4F01C8A8-D59C-4756-AD4F-885B5EF400A6}" srcOrd="0" destOrd="0" presId="urn:microsoft.com/office/officeart/2005/8/layout/process1"/>
    <dgm:cxn modelId="{CBAA8F33-F6B5-422F-8EF4-E6774D2AFF76}" type="presParOf" srcId="{97B3ABE4-7147-46BA-A22F-DDD936164ED3}" destId="{19D0CE01-F5B5-422B-805E-9F16364018A6}" srcOrd="2" destOrd="0" presId="urn:microsoft.com/office/officeart/2005/8/layout/process1"/>
    <dgm:cxn modelId="{E73D17F7-1EB8-48F8-BDEA-61DBF30F98A0}" type="presParOf" srcId="{97B3ABE4-7147-46BA-A22F-DDD936164ED3}" destId="{56989C57-12D8-4838-B06A-A16F3567D275}" srcOrd="3" destOrd="0" presId="urn:microsoft.com/office/officeart/2005/8/layout/process1"/>
    <dgm:cxn modelId="{DF64EAFF-F4E7-4378-A001-E98BBE8A2993}" type="presParOf" srcId="{56989C57-12D8-4838-B06A-A16F3567D275}" destId="{81905638-20BA-41AB-86E3-8D861469E68F}" srcOrd="0" destOrd="0" presId="urn:microsoft.com/office/officeart/2005/8/layout/process1"/>
    <dgm:cxn modelId="{DFC8EBE9-32CF-4F1D-9E08-E87618F6ED29}" type="presParOf" srcId="{97B3ABE4-7147-46BA-A22F-DDD936164ED3}" destId="{B4167E32-6F4D-43AF-BD0D-C89801157F11}" srcOrd="4" destOrd="0" presId="urn:microsoft.com/office/officeart/2005/8/layout/process1"/>
    <dgm:cxn modelId="{C3EFB14E-A081-4316-BB83-BF6DAD219E7E}" type="presParOf" srcId="{97B3ABE4-7147-46BA-A22F-DDD936164ED3}" destId="{CC944AAF-35A5-417C-9E16-EFC5B63969F5}" srcOrd="5" destOrd="0" presId="urn:microsoft.com/office/officeart/2005/8/layout/process1"/>
    <dgm:cxn modelId="{D0778E21-1DA1-4126-A7A2-C3917AFE730A}" type="presParOf" srcId="{CC944AAF-35A5-417C-9E16-EFC5B63969F5}" destId="{400831AC-5B0F-403F-8299-B8ECE6269D5A}" srcOrd="0" destOrd="0" presId="urn:microsoft.com/office/officeart/2005/8/layout/process1"/>
    <dgm:cxn modelId="{C5095D1C-756E-4B6F-993B-BF3537390001}" type="presParOf" srcId="{97B3ABE4-7147-46BA-A22F-DDD936164ED3}" destId="{BCFC45CD-5540-4383-AC0C-A9AB7DC6C6F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DBCAE-9774-46B0-B18A-C91CE0B8FA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5EA1653-3992-4774-84EA-DC5798C64212}">
      <dgm:prSet/>
      <dgm:spPr/>
      <dgm:t>
        <a:bodyPr/>
        <a:lstStyle/>
        <a:p>
          <a:pPr rtl="0"/>
          <a:r>
            <a:rPr lang="en-US" dirty="0"/>
            <a:t>Towards the triplet conductor testing</a:t>
          </a:r>
          <a:endParaRPr lang="de-DE" b="1" dirty="0"/>
        </a:p>
      </dgm:t>
    </dgm:pt>
    <dgm:pt modelId="{45EE64DE-6A7B-406B-823D-7051A209ABEE}" type="parTrans" cxnId="{28011D5B-8990-414E-96DB-20040B30BC48}">
      <dgm:prSet/>
      <dgm:spPr/>
      <dgm:t>
        <a:bodyPr/>
        <a:lstStyle/>
        <a:p>
          <a:endParaRPr lang="de-DE"/>
        </a:p>
      </dgm:t>
    </dgm:pt>
    <dgm:pt modelId="{04ED2640-EBAC-4E4D-BEF8-4CC8C467ABA5}" type="sibTrans" cxnId="{28011D5B-8990-414E-96DB-20040B30BC48}">
      <dgm:prSet/>
      <dgm:spPr/>
      <dgm:t>
        <a:bodyPr/>
        <a:lstStyle/>
        <a:p>
          <a:endParaRPr lang="de-DE"/>
        </a:p>
      </dgm:t>
    </dgm:pt>
    <dgm:pt modelId="{413A5DE2-3EC6-4AFF-BF24-593F131C4931}" type="pres">
      <dgm:prSet presAssocID="{549DBCAE-9774-46B0-B18A-C91CE0B8FA6A}" presName="vert0" presStyleCnt="0">
        <dgm:presLayoutVars>
          <dgm:dir/>
          <dgm:animOne val="branch"/>
          <dgm:animLvl val="lvl"/>
        </dgm:presLayoutVars>
      </dgm:prSet>
      <dgm:spPr/>
    </dgm:pt>
    <dgm:pt modelId="{50C3B60F-DD81-4530-BEF1-77C26CEF4669}" type="pres">
      <dgm:prSet presAssocID="{65EA1653-3992-4774-84EA-DC5798C64212}" presName="thickLine" presStyleLbl="alignNode1" presStyleIdx="0" presStyleCnt="1"/>
      <dgm:spPr/>
    </dgm:pt>
    <dgm:pt modelId="{AF9A0948-BE01-48DC-8ADB-2F747793CE09}" type="pres">
      <dgm:prSet presAssocID="{65EA1653-3992-4774-84EA-DC5798C64212}" presName="horz1" presStyleCnt="0"/>
      <dgm:spPr/>
    </dgm:pt>
    <dgm:pt modelId="{43BF65E5-B21A-42D4-85A7-080FAE79A5B4}" type="pres">
      <dgm:prSet presAssocID="{65EA1653-3992-4774-84EA-DC5798C64212}" presName="tx1" presStyleLbl="revTx" presStyleIdx="0" presStyleCnt="1"/>
      <dgm:spPr/>
    </dgm:pt>
    <dgm:pt modelId="{D4AA1E5E-1EFD-470B-B1CC-C150A1DA90A9}" type="pres">
      <dgm:prSet presAssocID="{65EA1653-3992-4774-84EA-DC5798C64212}" presName="vert1" presStyleCnt="0"/>
      <dgm:spPr/>
    </dgm:pt>
  </dgm:ptLst>
  <dgm:cxnLst>
    <dgm:cxn modelId="{28011D5B-8990-414E-96DB-20040B30BC48}" srcId="{549DBCAE-9774-46B0-B18A-C91CE0B8FA6A}" destId="{65EA1653-3992-4774-84EA-DC5798C64212}" srcOrd="0" destOrd="0" parTransId="{45EE64DE-6A7B-406B-823D-7051A209ABEE}" sibTransId="{04ED2640-EBAC-4E4D-BEF8-4CC8C467ABA5}"/>
    <dgm:cxn modelId="{93A6F45C-92D5-40C8-905B-CD6091B3C164}" type="presOf" srcId="{65EA1653-3992-4774-84EA-DC5798C64212}" destId="{43BF65E5-B21A-42D4-85A7-080FAE79A5B4}" srcOrd="0" destOrd="0" presId="urn:microsoft.com/office/officeart/2008/layout/LinedList"/>
    <dgm:cxn modelId="{C425A2C6-8644-400E-A808-647A7E838544}" type="presOf" srcId="{549DBCAE-9774-46B0-B18A-C91CE0B8FA6A}" destId="{413A5DE2-3EC6-4AFF-BF24-593F131C4931}" srcOrd="0" destOrd="0" presId="urn:microsoft.com/office/officeart/2008/layout/LinedList"/>
    <dgm:cxn modelId="{B14BA522-099D-4906-820D-EDB82DA8945D}" type="presParOf" srcId="{413A5DE2-3EC6-4AFF-BF24-593F131C4931}" destId="{50C3B60F-DD81-4530-BEF1-77C26CEF4669}" srcOrd="0" destOrd="0" presId="urn:microsoft.com/office/officeart/2008/layout/LinedList"/>
    <dgm:cxn modelId="{9D24A45E-A41E-45A1-AA64-C4F0CB7890D7}" type="presParOf" srcId="{413A5DE2-3EC6-4AFF-BF24-593F131C4931}" destId="{AF9A0948-BE01-48DC-8ADB-2F747793CE09}" srcOrd="1" destOrd="0" presId="urn:microsoft.com/office/officeart/2008/layout/LinedList"/>
    <dgm:cxn modelId="{6E1B56D6-DCE2-4B45-B5F4-6E9AD490EE72}" type="presParOf" srcId="{AF9A0948-BE01-48DC-8ADB-2F747793CE09}" destId="{43BF65E5-B21A-42D4-85A7-080FAE79A5B4}" srcOrd="0" destOrd="0" presId="urn:microsoft.com/office/officeart/2008/layout/LinedList"/>
    <dgm:cxn modelId="{5E38EE43-DFDB-404C-BCD8-E5A244170B84}" type="presParOf" srcId="{AF9A0948-BE01-48DC-8ADB-2F747793CE09}" destId="{D4AA1E5E-1EFD-470B-B1CC-C150A1DA90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1C61BE-66A6-466A-BBF2-33DD1E1F16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E0AD6F-FB49-48F0-A3E8-AD70861CD384}">
      <dgm:prSet custT="1"/>
      <dgm:spPr/>
      <dgm:t>
        <a:bodyPr/>
        <a:lstStyle/>
        <a:p>
          <a:pPr rtl="0"/>
          <a:r>
            <a:rPr lang="de-DE" sz="3200" dirty="0"/>
            <a:t>Triplet transversal </a:t>
          </a:r>
          <a:r>
            <a:rPr lang="de-DE" sz="3200" dirty="0" err="1"/>
            <a:t>pressure</a:t>
          </a:r>
          <a:r>
            <a:rPr lang="de-DE" sz="3200" dirty="0"/>
            <a:t> </a:t>
          </a:r>
          <a:r>
            <a:rPr lang="de-DE" sz="3200" dirty="0" err="1"/>
            <a:t>testing</a:t>
          </a:r>
          <a:endParaRPr lang="de-DE" sz="3200" dirty="0"/>
        </a:p>
      </dgm:t>
    </dgm:pt>
    <dgm:pt modelId="{10629B6D-7698-41EF-AAEF-0A70DBB34A6E}" type="parTrans" cxnId="{D770306E-9AA4-46DF-A4B7-A23CA1DCCD77}">
      <dgm:prSet/>
      <dgm:spPr/>
      <dgm:t>
        <a:bodyPr/>
        <a:lstStyle/>
        <a:p>
          <a:endParaRPr lang="de-DE"/>
        </a:p>
      </dgm:t>
    </dgm:pt>
    <dgm:pt modelId="{96394463-C70D-4504-928B-D51F862062DB}" type="sibTrans" cxnId="{D770306E-9AA4-46DF-A4B7-A23CA1DCCD77}">
      <dgm:prSet/>
      <dgm:spPr/>
      <dgm:t>
        <a:bodyPr/>
        <a:lstStyle/>
        <a:p>
          <a:endParaRPr lang="de-DE"/>
        </a:p>
      </dgm:t>
    </dgm:pt>
    <dgm:pt modelId="{45E4FBC7-0706-40C9-A9E5-3414CC86FA85}" type="pres">
      <dgm:prSet presAssocID="{F41C61BE-66A6-466A-BBF2-33DD1E1F166A}" presName="vert0" presStyleCnt="0">
        <dgm:presLayoutVars>
          <dgm:dir/>
          <dgm:animOne val="branch"/>
          <dgm:animLvl val="lvl"/>
        </dgm:presLayoutVars>
      </dgm:prSet>
      <dgm:spPr/>
    </dgm:pt>
    <dgm:pt modelId="{3E19D139-E8A0-4E28-B57E-912E1512C46C}" type="pres">
      <dgm:prSet presAssocID="{03E0AD6F-FB49-48F0-A3E8-AD70861CD384}" presName="thickLine" presStyleLbl="alignNode1" presStyleIdx="0" presStyleCnt="1"/>
      <dgm:spPr/>
    </dgm:pt>
    <dgm:pt modelId="{63073FD9-1B89-444F-8AD6-A0F525D501DC}" type="pres">
      <dgm:prSet presAssocID="{03E0AD6F-FB49-48F0-A3E8-AD70861CD384}" presName="horz1" presStyleCnt="0"/>
      <dgm:spPr/>
    </dgm:pt>
    <dgm:pt modelId="{64CBA605-4C37-4182-8D76-766DE49B001B}" type="pres">
      <dgm:prSet presAssocID="{03E0AD6F-FB49-48F0-A3E8-AD70861CD384}" presName="tx1" presStyleLbl="revTx" presStyleIdx="0" presStyleCnt="1"/>
      <dgm:spPr/>
    </dgm:pt>
    <dgm:pt modelId="{74CE0E79-EAF8-41E9-9E9E-10587A6F92C6}" type="pres">
      <dgm:prSet presAssocID="{03E0AD6F-FB49-48F0-A3E8-AD70861CD384}" presName="vert1" presStyleCnt="0"/>
      <dgm:spPr/>
    </dgm:pt>
  </dgm:ptLst>
  <dgm:cxnLst>
    <dgm:cxn modelId="{D770306E-9AA4-46DF-A4B7-A23CA1DCCD77}" srcId="{F41C61BE-66A6-466A-BBF2-33DD1E1F166A}" destId="{03E0AD6F-FB49-48F0-A3E8-AD70861CD384}" srcOrd="0" destOrd="0" parTransId="{10629B6D-7698-41EF-AAEF-0A70DBB34A6E}" sibTransId="{96394463-C70D-4504-928B-D51F862062DB}"/>
    <dgm:cxn modelId="{8AAB259E-453E-4C4A-B080-EA92AEC2DB5D}" type="presOf" srcId="{F41C61BE-66A6-466A-BBF2-33DD1E1F166A}" destId="{45E4FBC7-0706-40C9-A9E5-3414CC86FA85}" srcOrd="0" destOrd="0" presId="urn:microsoft.com/office/officeart/2008/layout/LinedList"/>
    <dgm:cxn modelId="{E35085E1-35FD-4FCE-92DF-A8D0C9C7A7CB}" type="presOf" srcId="{03E0AD6F-FB49-48F0-A3E8-AD70861CD384}" destId="{64CBA605-4C37-4182-8D76-766DE49B001B}" srcOrd="0" destOrd="0" presId="urn:microsoft.com/office/officeart/2008/layout/LinedList"/>
    <dgm:cxn modelId="{E43CA720-97E0-49DE-AD9A-A30311D678BF}" type="presParOf" srcId="{45E4FBC7-0706-40C9-A9E5-3414CC86FA85}" destId="{3E19D139-E8A0-4E28-B57E-912E1512C46C}" srcOrd="0" destOrd="0" presId="urn:microsoft.com/office/officeart/2008/layout/LinedList"/>
    <dgm:cxn modelId="{53522EDB-819A-4770-A6A7-A3F0035304E8}" type="presParOf" srcId="{45E4FBC7-0706-40C9-A9E5-3414CC86FA85}" destId="{63073FD9-1B89-444F-8AD6-A0F525D501DC}" srcOrd="1" destOrd="0" presId="urn:microsoft.com/office/officeart/2008/layout/LinedList"/>
    <dgm:cxn modelId="{D7F5336A-C2BA-4C9F-91BD-C5A0155721ED}" type="presParOf" srcId="{63073FD9-1B89-444F-8AD6-A0F525D501DC}" destId="{64CBA605-4C37-4182-8D76-766DE49B001B}" srcOrd="0" destOrd="0" presId="urn:microsoft.com/office/officeart/2008/layout/LinedList"/>
    <dgm:cxn modelId="{CFB81E6C-A3A4-4497-A30E-FACEC978A1FF}" type="presParOf" srcId="{63073FD9-1B89-444F-8AD6-A0F525D501DC}" destId="{74CE0E79-EAF8-41E9-9E9E-10587A6F92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1C61BE-66A6-466A-BBF2-33DD1E1F16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E0AD6F-FB49-48F0-A3E8-AD70861CD384}">
      <dgm:prSet custT="1"/>
      <dgm:spPr/>
      <dgm:t>
        <a:bodyPr/>
        <a:lstStyle/>
        <a:p>
          <a:pPr rtl="0"/>
          <a:r>
            <a:rPr lang="de-DE" sz="3200" dirty="0"/>
            <a:t>Triplet transversal </a:t>
          </a:r>
          <a:r>
            <a:rPr lang="de-DE" sz="3200" dirty="0" err="1"/>
            <a:t>pressure</a:t>
          </a:r>
          <a:r>
            <a:rPr lang="de-DE" sz="3200" dirty="0"/>
            <a:t> </a:t>
          </a:r>
          <a:r>
            <a:rPr lang="de-DE" sz="3200" dirty="0" err="1"/>
            <a:t>testing</a:t>
          </a:r>
          <a:endParaRPr lang="de-DE" sz="3200" dirty="0"/>
        </a:p>
      </dgm:t>
    </dgm:pt>
    <dgm:pt modelId="{10629B6D-7698-41EF-AAEF-0A70DBB34A6E}" type="parTrans" cxnId="{D770306E-9AA4-46DF-A4B7-A23CA1DCCD77}">
      <dgm:prSet/>
      <dgm:spPr/>
      <dgm:t>
        <a:bodyPr/>
        <a:lstStyle/>
        <a:p>
          <a:endParaRPr lang="de-DE"/>
        </a:p>
      </dgm:t>
    </dgm:pt>
    <dgm:pt modelId="{96394463-C70D-4504-928B-D51F862062DB}" type="sibTrans" cxnId="{D770306E-9AA4-46DF-A4B7-A23CA1DCCD77}">
      <dgm:prSet/>
      <dgm:spPr/>
      <dgm:t>
        <a:bodyPr/>
        <a:lstStyle/>
        <a:p>
          <a:endParaRPr lang="de-DE"/>
        </a:p>
      </dgm:t>
    </dgm:pt>
    <dgm:pt modelId="{45E4FBC7-0706-40C9-A9E5-3414CC86FA85}" type="pres">
      <dgm:prSet presAssocID="{F41C61BE-66A6-466A-BBF2-33DD1E1F166A}" presName="vert0" presStyleCnt="0">
        <dgm:presLayoutVars>
          <dgm:dir/>
          <dgm:animOne val="branch"/>
          <dgm:animLvl val="lvl"/>
        </dgm:presLayoutVars>
      </dgm:prSet>
      <dgm:spPr/>
    </dgm:pt>
    <dgm:pt modelId="{3E19D139-E8A0-4E28-B57E-912E1512C46C}" type="pres">
      <dgm:prSet presAssocID="{03E0AD6F-FB49-48F0-A3E8-AD70861CD384}" presName="thickLine" presStyleLbl="alignNode1" presStyleIdx="0" presStyleCnt="1"/>
      <dgm:spPr/>
    </dgm:pt>
    <dgm:pt modelId="{63073FD9-1B89-444F-8AD6-A0F525D501DC}" type="pres">
      <dgm:prSet presAssocID="{03E0AD6F-FB49-48F0-A3E8-AD70861CD384}" presName="horz1" presStyleCnt="0"/>
      <dgm:spPr/>
    </dgm:pt>
    <dgm:pt modelId="{64CBA605-4C37-4182-8D76-766DE49B001B}" type="pres">
      <dgm:prSet presAssocID="{03E0AD6F-FB49-48F0-A3E8-AD70861CD384}" presName="tx1" presStyleLbl="revTx" presStyleIdx="0" presStyleCnt="1"/>
      <dgm:spPr/>
    </dgm:pt>
    <dgm:pt modelId="{74CE0E79-EAF8-41E9-9E9E-10587A6F92C6}" type="pres">
      <dgm:prSet presAssocID="{03E0AD6F-FB49-48F0-A3E8-AD70861CD384}" presName="vert1" presStyleCnt="0"/>
      <dgm:spPr/>
    </dgm:pt>
  </dgm:ptLst>
  <dgm:cxnLst>
    <dgm:cxn modelId="{D770306E-9AA4-46DF-A4B7-A23CA1DCCD77}" srcId="{F41C61BE-66A6-466A-BBF2-33DD1E1F166A}" destId="{03E0AD6F-FB49-48F0-A3E8-AD70861CD384}" srcOrd="0" destOrd="0" parTransId="{10629B6D-7698-41EF-AAEF-0A70DBB34A6E}" sibTransId="{96394463-C70D-4504-928B-D51F862062DB}"/>
    <dgm:cxn modelId="{8AAB259E-453E-4C4A-B080-EA92AEC2DB5D}" type="presOf" srcId="{F41C61BE-66A6-466A-BBF2-33DD1E1F166A}" destId="{45E4FBC7-0706-40C9-A9E5-3414CC86FA85}" srcOrd="0" destOrd="0" presId="urn:microsoft.com/office/officeart/2008/layout/LinedList"/>
    <dgm:cxn modelId="{E35085E1-35FD-4FCE-92DF-A8D0C9C7A7CB}" type="presOf" srcId="{03E0AD6F-FB49-48F0-A3E8-AD70861CD384}" destId="{64CBA605-4C37-4182-8D76-766DE49B001B}" srcOrd="0" destOrd="0" presId="urn:microsoft.com/office/officeart/2008/layout/LinedList"/>
    <dgm:cxn modelId="{E43CA720-97E0-49DE-AD9A-A30311D678BF}" type="presParOf" srcId="{45E4FBC7-0706-40C9-A9E5-3414CC86FA85}" destId="{3E19D139-E8A0-4E28-B57E-912E1512C46C}" srcOrd="0" destOrd="0" presId="urn:microsoft.com/office/officeart/2008/layout/LinedList"/>
    <dgm:cxn modelId="{53522EDB-819A-4770-A6A7-A3F0035304E8}" type="presParOf" srcId="{45E4FBC7-0706-40C9-A9E5-3414CC86FA85}" destId="{63073FD9-1B89-444F-8AD6-A0F525D501DC}" srcOrd="1" destOrd="0" presId="urn:microsoft.com/office/officeart/2008/layout/LinedList"/>
    <dgm:cxn modelId="{D7F5336A-C2BA-4C9F-91BD-C5A0155721ED}" type="presParOf" srcId="{63073FD9-1B89-444F-8AD6-A0F525D501DC}" destId="{64CBA605-4C37-4182-8D76-766DE49B001B}" srcOrd="0" destOrd="0" presId="urn:microsoft.com/office/officeart/2008/layout/LinedList"/>
    <dgm:cxn modelId="{CFB81E6C-A3A4-4497-A30E-FACEC978A1FF}" type="presParOf" srcId="{63073FD9-1B89-444F-8AD6-A0F525D501DC}" destId="{74CE0E79-EAF8-41E9-9E9E-10587A6F92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1C61BE-66A6-466A-BBF2-33DD1E1F16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E0AD6F-FB49-48F0-A3E8-AD70861CD384}">
      <dgm:prSet custT="1"/>
      <dgm:spPr/>
      <dgm:t>
        <a:bodyPr/>
        <a:lstStyle/>
        <a:p>
          <a:pPr rtl="0"/>
          <a:r>
            <a:rPr lang="de-DE" sz="3200" dirty="0"/>
            <a:t>Triplet transversal </a:t>
          </a:r>
          <a:r>
            <a:rPr lang="de-DE" sz="3200" dirty="0" err="1"/>
            <a:t>pressure</a:t>
          </a:r>
          <a:r>
            <a:rPr lang="de-DE" sz="3200" dirty="0"/>
            <a:t> </a:t>
          </a:r>
          <a:r>
            <a:rPr lang="de-DE" sz="3200" dirty="0" err="1"/>
            <a:t>testing</a:t>
          </a:r>
          <a:endParaRPr lang="de-DE" sz="3200" dirty="0"/>
        </a:p>
      </dgm:t>
    </dgm:pt>
    <dgm:pt modelId="{10629B6D-7698-41EF-AAEF-0A70DBB34A6E}" type="parTrans" cxnId="{D770306E-9AA4-46DF-A4B7-A23CA1DCCD77}">
      <dgm:prSet/>
      <dgm:spPr/>
      <dgm:t>
        <a:bodyPr/>
        <a:lstStyle/>
        <a:p>
          <a:endParaRPr lang="de-DE"/>
        </a:p>
      </dgm:t>
    </dgm:pt>
    <dgm:pt modelId="{96394463-C70D-4504-928B-D51F862062DB}" type="sibTrans" cxnId="{D770306E-9AA4-46DF-A4B7-A23CA1DCCD77}">
      <dgm:prSet/>
      <dgm:spPr/>
      <dgm:t>
        <a:bodyPr/>
        <a:lstStyle/>
        <a:p>
          <a:endParaRPr lang="de-DE"/>
        </a:p>
      </dgm:t>
    </dgm:pt>
    <dgm:pt modelId="{45E4FBC7-0706-40C9-A9E5-3414CC86FA85}" type="pres">
      <dgm:prSet presAssocID="{F41C61BE-66A6-466A-BBF2-33DD1E1F166A}" presName="vert0" presStyleCnt="0">
        <dgm:presLayoutVars>
          <dgm:dir/>
          <dgm:animOne val="branch"/>
          <dgm:animLvl val="lvl"/>
        </dgm:presLayoutVars>
      </dgm:prSet>
      <dgm:spPr/>
    </dgm:pt>
    <dgm:pt modelId="{3E19D139-E8A0-4E28-B57E-912E1512C46C}" type="pres">
      <dgm:prSet presAssocID="{03E0AD6F-FB49-48F0-A3E8-AD70861CD384}" presName="thickLine" presStyleLbl="alignNode1" presStyleIdx="0" presStyleCnt="1"/>
      <dgm:spPr/>
    </dgm:pt>
    <dgm:pt modelId="{63073FD9-1B89-444F-8AD6-A0F525D501DC}" type="pres">
      <dgm:prSet presAssocID="{03E0AD6F-FB49-48F0-A3E8-AD70861CD384}" presName="horz1" presStyleCnt="0"/>
      <dgm:spPr/>
    </dgm:pt>
    <dgm:pt modelId="{64CBA605-4C37-4182-8D76-766DE49B001B}" type="pres">
      <dgm:prSet presAssocID="{03E0AD6F-FB49-48F0-A3E8-AD70861CD384}" presName="tx1" presStyleLbl="revTx" presStyleIdx="0" presStyleCnt="1"/>
      <dgm:spPr/>
    </dgm:pt>
    <dgm:pt modelId="{74CE0E79-EAF8-41E9-9E9E-10587A6F92C6}" type="pres">
      <dgm:prSet presAssocID="{03E0AD6F-FB49-48F0-A3E8-AD70861CD384}" presName="vert1" presStyleCnt="0"/>
      <dgm:spPr/>
    </dgm:pt>
  </dgm:ptLst>
  <dgm:cxnLst>
    <dgm:cxn modelId="{D770306E-9AA4-46DF-A4B7-A23CA1DCCD77}" srcId="{F41C61BE-66A6-466A-BBF2-33DD1E1F166A}" destId="{03E0AD6F-FB49-48F0-A3E8-AD70861CD384}" srcOrd="0" destOrd="0" parTransId="{10629B6D-7698-41EF-AAEF-0A70DBB34A6E}" sibTransId="{96394463-C70D-4504-928B-D51F862062DB}"/>
    <dgm:cxn modelId="{8AAB259E-453E-4C4A-B080-EA92AEC2DB5D}" type="presOf" srcId="{F41C61BE-66A6-466A-BBF2-33DD1E1F166A}" destId="{45E4FBC7-0706-40C9-A9E5-3414CC86FA85}" srcOrd="0" destOrd="0" presId="urn:microsoft.com/office/officeart/2008/layout/LinedList"/>
    <dgm:cxn modelId="{E35085E1-35FD-4FCE-92DF-A8D0C9C7A7CB}" type="presOf" srcId="{03E0AD6F-FB49-48F0-A3E8-AD70861CD384}" destId="{64CBA605-4C37-4182-8D76-766DE49B001B}" srcOrd="0" destOrd="0" presId="urn:microsoft.com/office/officeart/2008/layout/LinedList"/>
    <dgm:cxn modelId="{E43CA720-97E0-49DE-AD9A-A30311D678BF}" type="presParOf" srcId="{45E4FBC7-0706-40C9-A9E5-3414CC86FA85}" destId="{3E19D139-E8A0-4E28-B57E-912E1512C46C}" srcOrd="0" destOrd="0" presId="urn:microsoft.com/office/officeart/2008/layout/LinedList"/>
    <dgm:cxn modelId="{53522EDB-819A-4770-A6A7-A3F0035304E8}" type="presParOf" srcId="{45E4FBC7-0706-40C9-A9E5-3414CC86FA85}" destId="{63073FD9-1B89-444F-8AD6-A0F525D501DC}" srcOrd="1" destOrd="0" presId="urn:microsoft.com/office/officeart/2008/layout/LinedList"/>
    <dgm:cxn modelId="{D7F5336A-C2BA-4C9F-91BD-C5A0155721ED}" type="presParOf" srcId="{63073FD9-1B89-444F-8AD6-A0F525D501DC}" destId="{64CBA605-4C37-4182-8D76-766DE49B001B}" srcOrd="0" destOrd="0" presId="urn:microsoft.com/office/officeart/2008/layout/LinedList"/>
    <dgm:cxn modelId="{CFB81E6C-A3A4-4497-A30E-FACEC978A1FF}" type="presParOf" srcId="{63073FD9-1B89-444F-8AD6-A0F525D501DC}" destId="{74CE0E79-EAF8-41E9-9E9E-10587A6F92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1C61BE-66A6-466A-BBF2-33DD1E1F16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E0AD6F-FB49-48F0-A3E8-AD70861CD384}">
      <dgm:prSet custT="1"/>
      <dgm:spPr/>
      <dgm:t>
        <a:bodyPr/>
        <a:lstStyle/>
        <a:p>
          <a:pPr rtl="0"/>
          <a:r>
            <a:rPr lang="de-DE" sz="3200" dirty="0"/>
            <a:t>Triplet transversal </a:t>
          </a:r>
          <a:r>
            <a:rPr lang="de-DE" sz="3200" dirty="0" err="1"/>
            <a:t>pressure</a:t>
          </a:r>
          <a:r>
            <a:rPr lang="de-DE" sz="3200" dirty="0"/>
            <a:t> </a:t>
          </a:r>
          <a:r>
            <a:rPr lang="de-DE" sz="3200" dirty="0" err="1"/>
            <a:t>testing</a:t>
          </a:r>
          <a:endParaRPr lang="de-DE" sz="3200" dirty="0"/>
        </a:p>
      </dgm:t>
    </dgm:pt>
    <dgm:pt modelId="{10629B6D-7698-41EF-AAEF-0A70DBB34A6E}" type="parTrans" cxnId="{D770306E-9AA4-46DF-A4B7-A23CA1DCCD77}">
      <dgm:prSet/>
      <dgm:spPr/>
      <dgm:t>
        <a:bodyPr/>
        <a:lstStyle/>
        <a:p>
          <a:endParaRPr lang="de-DE"/>
        </a:p>
      </dgm:t>
    </dgm:pt>
    <dgm:pt modelId="{96394463-C70D-4504-928B-D51F862062DB}" type="sibTrans" cxnId="{D770306E-9AA4-46DF-A4B7-A23CA1DCCD77}">
      <dgm:prSet/>
      <dgm:spPr/>
      <dgm:t>
        <a:bodyPr/>
        <a:lstStyle/>
        <a:p>
          <a:endParaRPr lang="de-DE"/>
        </a:p>
      </dgm:t>
    </dgm:pt>
    <dgm:pt modelId="{45E4FBC7-0706-40C9-A9E5-3414CC86FA85}" type="pres">
      <dgm:prSet presAssocID="{F41C61BE-66A6-466A-BBF2-33DD1E1F166A}" presName="vert0" presStyleCnt="0">
        <dgm:presLayoutVars>
          <dgm:dir/>
          <dgm:animOne val="branch"/>
          <dgm:animLvl val="lvl"/>
        </dgm:presLayoutVars>
      </dgm:prSet>
      <dgm:spPr/>
    </dgm:pt>
    <dgm:pt modelId="{3E19D139-E8A0-4E28-B57E-912E1512C46C}" type="pres">
      <dgm:prSet presAssocID="{03E0AD6F-FB49-48F0-A3E8-AD70861CD384}" presName="thickLine" presStyleLbl="alignNode1" presStyleIdx="0" presStyleCnt="1"/>
      <dgm:spPr/>
    </dgm:pt>
    <dgm:pt modelId="{63073FD9-1B89-444F-8AD6-A0F525D501DC}" type="pres">
      <dgm:prSet presAssocID="{03E0AD6F-FB49-48F0-A3E8-AD70861CD384}" presName="horz1" presStyleCnt="0"/>
      <dgm:spPr/>
    </dgm:pt>
    <dgm:pt modelId="{64CBA605-4C37-4182-8D76-766DE49B001B}" type="pres">
      <dgm:prSet presAssocID="{03E0AD6F-FB49-48F0-A3E8-AD70861CD384}" presName="tx1" presStyleLbl="revTx" presStyleIdx="0" presStyleCnt="1"/>
      <dgm:spPr/>
    </dgm:pt>
    <dgm:pt modelId="{74CE0E79-EAF8-41E9-9E9E-10587A6F92C6}" type="pres">
      <dgm:prSet presAssocID="{03E0AD6F-FB49-48F0-A3E8-AD70861CD384}" presName="vert1" presStyleCnt="0"/>
      <dgm:spPr/>
    </dgm:pt>
  </dgm:ptLst>
  <dgm:cxnLst>
    <dgm:cxn modelId="{D770306E-9AA4-46DF-A4B7-A23CA1DCCD77}" srcId="{F41C61BE-66A6-466A-BBF2-33DD1E1F166A}" destId="{03E0AD6F-FB49-48F0-A3E8-AD70861CD384}" srcOrd="0" destOrd="0" parTransId="{10629B6D-7698-41EF-AAEF-0A70DBB34A6E}" sibTransId="{96394463-C70D-4504-928B-D51F862062DB}"/>
    <dgm:cxn modelId="{8AAB259E-453E-4C4A-B080-EA92AEC2DB5D}" type="presOf" srcId="{F41C61BE-66A6-466A-BBF2-33DD1E1F166A}" destId="{45E4FBC7-0706-40C9-A9E5-3414CC86FA85}" srcOrd="0" destOrd="0" presId="urn:microsoft.com/office/officeart/2008/layout/LinedList"/>
    <dgm:cxn modelId="{E35085E1-35FD-4FCE-92DF-A8D0C9C7A7CB}" type="presOf" srcId="{03E0AD6F-FB49-48F0-A3E8-AD70861CD384}" destId="{64CBA605-4C37-4182-8D76-766DE49B001B}" srcOrd="0" destOrd="0" presId="urn:microsoft.com/office/officeart/2008/layout/LinedList"/>
    <dgm:cxn modelId="{E43CA720-97E0-49DE-AD9A-A30311D678BF}" type="presParOf" srcId="{45E4FBC7-0706-40C9-A9E5-3414CC86FA85}" destId="{3E19D139-E8A0-4E28-B57E-912E1512C46C}" srcOrd="0" destOrd="0" presId="urn:microsoft.com/office/officeart/2008/layout/LinedList"/>
    <dgm:cxn modelId="{53522EDB-819A-4770-A6A7-A3F0035304E8}" type="presParOf" srcId="{45E4FBC7-0706-40C9-A9E5-3414CC86FA85}" destId="{63073FD9-1B89-444F-8AD6-A0F525D501DC}" srcOrd="1" destOrd="0" presId="urn:microsoft.com/office/officeart/2008/layout/LinedList"/>
    <dgm:cxn modelId="{D7F5336A-C2BA-4C9F-91BD-C5A0155721ED}" type="presParOf" srcId="{63073FD9-1B89-444F-8AD6-A0F525D501DC}" destId="{64CBA605-4C37-4182-8D76-766DE49B001B}" srcOrd="0" destOrd="0" presId="urn:microsoft.com/office/officeart/2008/layout/LinedList"/>
    <dgm:cxn modelId="{CFB81E6C-A3A4-4497-A30E-FACEC978A1FF}" type="presParOf" srcId="{63073FD9-1B89-444F-8AD6-A0F525D501DC}" destId="{74CE0E79-EAF8-41E9-9E9E-10587A6F92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1C61BE-66A6-466A-BBF2-33DD1E1F16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E0AD6F-FB49-48F0-A3E8-AD70861CD384}">
      <dgm:prSet custT="1"/>
      <dgm:spPr/>
      <dgm:t>
        <a:bodyPr/>
        <a:lstStyle/>
        <a:p>
          <a:pPr rtl="0"/>
          <a:r>
            <a:rPr lang="de-DE" sz="3200" dirty="0"/>
            <a:t>Triplet transversal </a:t>
          </a:r>
          <a:r>
            <a:rPr lang="de-DE" sz="3200" dirty="0" err="1"/>
            <a:t>pressure</a:t>
          </a:r>
          <a:r>
            <a:rPr lang="de-DE" sz="3200" dirty="0"/>
            <a:t> </a:t>
          </a:r>
          <a:r>
            <a:rPr lang="de-DE" sz="3200" dirty="0" err="1"/>
            <a:t>testing</a:t>
          </a:r>
          <a:endParaRPr lang="de-DE" sz="3200" dirty="0"/>
        </a:p>
      </dgm:t>
    </dgm:pt>
    <dgm:pt modelId="{10629B6D-7698-41EF-AAEF-0A70DBB34A6E}" type="parTrans" cxnId="{D770306E-9AA4-46DF-A4B7-A23CA1DCCD77}">
      <dgm:prSet/>
      <dgm:spPr/>
      <dgm:t>
        <a:bodyPr/>
        <a:lstStyle/>
        <a:p>
          <a:endParaRPr lang="de-DE"/>
        </a:p>
      </dgm:t>
    </dgm:pt>
    <dgm:pt modelId="{96394463-C70D-4504-928B-D51F862062DB}" type="sibTrans" cxnId="{D770306E-9AA4-46DF-A4B7-A23CA1DCCD77}">
      <dgm:prSet/>
      <dgm:spPr/>
      <dgm:t>
        <a:bodyPr/>
        <a:lstStyle/>
        <a:p>
          <a:endParaRPr lang="de-DE"/>
        </a:p>
      </dgm:t>
    </dgm:pt>
    <dgm:pt modelId="{45E4FBC7-0706-40C9-A9E5-3414CC86FA85}" type="pres">
      <dgm:prSet presAssocID="{F41C61BE-66A6-466A-BBF2-33DD1E1F166A}" presName="vert0" presStyleCnt="0">
        <dgm:presLayoutVars>
          <dgm:dir/>
          <dgm:animOne val="branch"/>
          <dgm:animLvl val="lvl"/>
        </dgm:presLayoutVars>
      </dgm:prSet>
      <dgm:spPr/>
    </dgm:pt>
    <dgm:pt modelId="{3E19D139-E8A0-4E28-B57E-912E1512C46C}" type="pres">
      <dgm:prSet presAssocID="{03E0AD6F-FB49-48F0-A3E8-AD70861CD384}" presName="thickLine" presStyleLbl="alignNode1" presStyleIdx="0" presStyleCnt="1"/>
      <dgm:spPr/>
    </dgm:pt>
    <dgm:pt modelId="{63073FD9-1B89-444F-8AD6-A0F525D501DC}" type="pres">
      <dgm:prSet presAssocID="{03E0AD6F-FB49-48F0-A3E8-AD70861CD384}" presName="horz1" presStyleCnt="0"/>
      <dgm:spPr/>
    </dgm:pt>
    <dgm:pt modelId="{64CBA605-4C37-4182-8D76-766DE49B001B}" type="pres">
      <dgm:prSet presAssocID="{03E0AD6F-FB49-48F0-A3E8-AD70861CD384}" presName="tx1" presStyleLbl="revTx" presStyleIdx="0" presStyleCnt="1"/>
      <dgm:spPr/>
    </dgm:pt>
    <dgm:pt modelId="{74CE0E79-EAF8-41E9-9E9E-10587A6F92C6}" type="pres">
      <dgm:prSet presAssocID="{03E0AD6F-FB49-48F0-A3E8-AD70861CD384}" presName="vert1" presStyleCnt="0"/>
      <dgm:spPr/>
    </dgm:pt>
  </dgm:ptLst>
  <dgm:cxnLst>
    <dgm:cxn modelId="{D770306E-9AA4-46DF-A4B7-A23CA1DCCD77}" srcId="{F41C61BE-66A6-466A-BBF2-33DD1E1F166A}" destId="{03E0AD6F-FB49-48F0-A3E8-AD70861CD384}" srcOrd="0" destOrd="0" parTransId="{10629B6D-7698-41EF-AAEF-0A70DBB34A6E}" sibTransId="{96394463-C70D-4504-928B-D51F862062DB}"/>
    <dgm:cxn modelId="{8AAB259E-453E-4C4A-B080-EA92AEC2DB5D}" type="presOf" srcId="{F41C61BE-66A6-466A-BBF2-33DD1E1F166A}" destId="{45E4FBC7-0706-40C9-A9E5-3414CC86FA85}" srcOrd="0" destOrd="0" presId="urn:microsoft.com/office/officeart/2008/layout/LinedList"/>
    <dgm:cxn modelId="{E35085E1-35FD-4FCE-92DF-A8D0C9C7A7CB}" type="presOf" srcId="{03E0AD6F-FB49-48F0-A3E8-AD70861CD384}" destId="{64CBA605-4C37-4182-8D76-766DE49B001B}" srcOrd="0" destOrd="0" presId="urn:microsoft.com/office/officeart/2008/layout/LinedList"/>
    <dgm:cxn modelId="{E43CA720-97E0-49DE-AD9A-A30311D678BF}" type="presParOf" srcId="{45E4FBC7-0706-40C9-A9E5-3414CC86FA85}" destId="{3E19D139-E8A0-4E28-B57E-912E1512C46C}" srcOrd="0" destOrd="0" presId="urn:microsoft.com/office/officeart/2008/layout/LinedList"/>
    <dgm:cxn modelId="{53522EDB-819A-4770-A6A7-A3F0035304E8}" type="presParOf" srcId="{45E4FBC7-0706-40C9-A9E5-3414CC86FA85}" destId="{63073FD9-1B89-444F-8AD6-A0F525D501DC}" srcOrd="1" destOrd="0" presId="urn:microsoft.com/office/officeart/2008/layout/LinedList"/>
    <dgm:cxn modelId="{D7F5336A-C2BA-4C9F-91BD-C5A0155721ED}" type="presParOf" srcId="{63073FD9-1B89-444F-8AD6-A0F525D501DC}" destId="{64CBA605-4C37-4182-8D76-766DE49B001B}" srcOrd="0" destOrd="0" presId="urn:microsoft.com/office/officeart/2008/layout/LinedList"/>
    <dgm:cxn modelId="{CFB81E6C-A3A4-4497-A30E-FACEC978A1FF}" type="presParOf" srcId="{63073FD9-1B89-444F-8AD6-A0F525D501DC}" destId="{74CE0E79-EAF8-41E9-9E9E-10587A6F92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35A1C-6F22-4BD9-81D7-4150A7ED528C}">
      <dsp:nvSpPr>
        <dsp:cNvPr id="0" name=""/>
        <dsp:cNvSpPr/>
      </dsp:nvSpPr>
      <dsp:spPr>
        <a:xfrm>
          <a:off x="7607" y="7627"/>
          <a:ext cx="1839515" cy="780852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HTS </a:t>
          </a:r>
          <a:r>
            <a:rPr lang="de-DE" sz="1800" b="1" kern="1200" dirty="0" err="1"/>
            <a:t>CroCo</a:t>
          </a:r>
          <a:endParaRPr lang="de-DE" sz="1800" b="1" kern="1200" dirty="0"/>
        </a:p>
      </dsp:txBody>
      <dsp:txXfrm>
        <a:off x="7607" y="7627"/>
        <a:ext cx="1839515" cy="780852"/>
      </dsp:txXfrm>
    </dsp:sp>
    <dsp:sp modelId="{F8E19941-02EA-4BFC-94E2-2EBEB0E64EED}">
      <dsp:nvSpPr>
        <dsp:cNvPr id="0" name=""/>
        <dsp:cNvSpPr/>
      </dsp:nvSpPr>
      <dsp:spPr>
        <a:xfrm>
          <a:off x="1941518" y="281002"/>
          <a:ext cx="200119" cy="234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/>
        </a:p>
      </dsp:txBody>
      <dsp:txXfrm>
        <a:off x="1941518" y="327822"/>
        <a:ext cx="140083" cy="140462"/>
      </dsp:txXfrm>
    </dsp:sp>
    <dsp:sp modelId="{19D0CE01-F5B5-422B-805E-9F16364018A6}">
      <dsp:nvSpPr>
        <dsp:cNvPr id="0" name=""/>
        <dsp:cNvSpPr/>
      </dsp:nvSpPr>
      <dsp:spPr>
        <a:xfrm>
          <a:off x="2224706" y="7627"/>
          <a:ext cx="1839515" cy="780852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EU-CN Straight Sample</a:t>
          </a:r>
        </a:p>
      </dsp:txBody>
      <dsp:txXfrm>
        <a:off x="2224706" y="7627"/>
        <a:ext cx="1839515" cy="780852"/>
      </dsp:txXfrm>
    </dsp:sp>
    <dsp:sp modelId="{56989C57-12D8-4838-B06A-A16F3567D275}">
      <dsp:nvSpPr>
        <dsp:cNvPr id="0" name=""/>
        <dsp:cNvSpPr/>
      </dsp:nvSpPr>
      <dsp:spPr>
        <a:xfrm>
          <a:off x="4158618" y="281002"/>
          <a:ext cx="200119" cy="234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/>
        </a:p>
      </dsp:txBody>
      <dsp:txXfrm>
        <a:off x="4158618" y="327822"/>
        <a:ext cx="140083" cy="140462"/>
      </dsp:txXfrm>
    </dsp:sp>
    <dsp:sp modelId="{B4167E32-6F4D-43AF-BD0D-C89801157F11}">
      <dsp:nvSpPr>
        <dsp:cNvPr id="0" name=""/>
        <dsp:cNvSpPr/>
      </dsp:nvSpPr>
      <dsp:spPr>
        <a:xfrm>
          <a:off x="4441806" y="7627"/>
          <a:ext cx="1839515" cy="780852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/>
            <a:t>Winding</a:t>
          </a:r>
          <a:r>
            <a:rPr lang="de-DE" sz="1800" b="1" kern="1200" dirty="0"/>
            <a:t> </a:t>
          </a:r>
          <a:r>
            <a:rPr lang="de-DE" sz="1800" b="1" kern="1200" dirty="0" err="1"/>
            <a:t>demonstrator</a:t>
          </a:r>
          <a:endParaRPr lang="de-DE" sz="1800" b="1" kern="1200" dirty="0"/>
        </a:p>
      </dsp:txBody>
      <dsp:txXfrm>
        <a:off x="4441806" y="7627"/>
        <a:ext cx="1839515" cy="780852"/>
      </dsp:txXfrm>
    </dsp:sp>
    <dsp:sp modelId="{CC944AAF-35A5-417C-9E16-EFC5B63969F5}">
      <dsp:nvSpPr>
        <dsp:cNvPr id="0" name=""/>
        <dsp:cNvSpPr/>
      </dsp:nvSpPr>
      <dsp:spPr>
        <a:xfrm>
          <a:off x="6375718" y="281002"/>
          <a:ext cx="200119" cy="234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/>
        </a:p>
      </dsp:txBody>
      <dsp:txXfrm>
        <a:off x="6375718" y="327822"/>
        <a:ext cx="140083" cy="140462"/>
      </dsp:txXfrm>
    </dsp:sp>
    <dsp:sp modelId="{BCFC45CD-5540-4383-AC0C-A9AB7DC6C6F8}">
      <dsp:nvSpPr>
        <dsp:cNvPr id="0" name=""/>
        <dsp:cNvSpPr/>
      </dsp:nvSpPr>
      <dsp:spPr>
        <a:xfrm>
          <a:off x="6658906" y="7627"/>
          <a:ext cx="1839515" cy="780852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/>
            <a:t>Full</a:t>
          </a:r>
          <a:r>
            <a:rPr lang="de-DE" sz="1800" b="1" kern="1200" dirty="0"/>
            <a:t>-size </a:t>
          </a:r>
          <a:r>
            <a:rPr lang="de-DE" sz="1800" b="1" kern="1200" dirty="0" err="1"/>
            <a:t>coil</a:t>
          </a:r>
          <a:endParaRPr lang="de-DE" sz="1800" b="1" kern="1200" dirty="0"/>
        </a:p>
      </dsp:txBody>
      <dsp:txXfrm>
        <a:off x="6658906" y="7627"/>
        <a:ext cx="1839515" cy="780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3B60F-DD81-4530-BEF1-77C26CEF4669}">
      <dsp:nvSpPr>
        <dsp:cNvPr id="0" name=""/>
        <dsp:cNvSpPr/>
      </dsp:nvSpPr>
      <dsp:spPr>
        <a:xfrm>
          <a:off x="0" y="0"/>
          <a:ext cx="6911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F65E5-B21A-42D4-85A7-080FAE79A5B4}">
      <dsp:nvSpPr>
        <dsp:cNvPr id="0" name=""/>
        <dsp:cNvSpPr/>
      </dsp:nvSpPr>
      <dsp:spPr>
        <a:xfrm>
          <a:off x="0" y="0"/>
          <a:ext cx="69119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Towards the triplet conductor testing</a:t>
          </a:r>
          <a:endParaRPr lang="de-DE" sz="3200" b="1" kern="1200" dirty="0"/>
        </a:p>
      </dsp:txBody>
      <dsp:txXfrm>
        <a:off x="0" y="0"/>
        <a:ext cx="6911975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9D139-E8A0-4E28-B57E-912E1512C46C}">
      <dsp:nvSpPr>
        <dsp:cNvPr id="0" name=""/>
        <dsp:cNvSpPr/>
      </dsp:nvSpPr>
      <dsp:spPr>
        <a:xfrm>
          <a:off x="0" y="0"/>
          <a:ext cx="6911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BA605-4C37-4182-8D76-766DE49B001B}">
      <dsp:nvSpPr>
        <dsp:cNvPr id="0" name=""/>
        <dsp:cNvSpPr/>
      </dsp:nvSpPr>
      <dsp:spPr>
        <a:xfrm>
          <a:off x="0" y="0"/>
          <a:ext cx="69119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Triplet transversal </a:t>
          </a:r>
          <a:r>
            <a:rPr lang="de-DE" sz="3200" kern="1200" dirty="0" err="1"/>
            <a:t>pressure</a:t>
          </a:r>
          <a:r>
            <a:rPr lang="de-DE" sz="3200" kern="1200" dirty="0"/>
            <a:t> </a:t>
          </a:r>
          <a:r>
            <a:rPr lang="de-DE" sz="3200" kern="1200" dirty="0" err="1"/>
            <a:t>testing</a:t>
          </a:r>
          <a:endParaRPr lang="de-DE" sz="3200" kern="1200" dirty="0"/>
        </a:p>
      </dsp:txBody>
      <dsp:txXfrm>
        <a:off x="0" y="0"/>
        <a:ext cx="6911975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9D139-E8A0-4E28-B57E-912E1512C46C}">
      <dsp:nvSpPr>
        <dsp:cNvPr id="0" name=""/>
        <dsp:cNvSpPr/>
      </dsp:nvSpPr>
      <dsp:spPr>
        <a:xfrm>
          <a:off x="0" y="0"/>
          <a:ext cx="6911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BA605-4C37-4182-8D76-766DE49B001B}">
      <dsp:nvSpPr>
        <dsp:cNvPr id="0" name=""/>
        <dsp:cNvSpPr/>
      </dsp:nvSpPr>
      <dsp:spPr>
        <a:xfrm>
          <a:off x="0" y="0"/>
          <a:ext cx="69119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Triplet transversal </a:t>
          </a:r>
          <a:r>
            <a:rPr lang="de-DE" sz="3200" kern="1200" dirty="0" err="1"/>
            <a:t>pressure</a:t>
          </a:r>
          <a:r>
            <a:rPr lang="de-DE" sz="3200" kern="1200" dirty="0"/>
            <a:t> </a:t>
          </a:r>
          <a:r>
            <a:rPr lang="de-DE" sz="3200" kern="1200" dirty="0" err="1"/>
            <a:t>testing</a:t>
          </a:r>
          <a:endParaRPr lang="de-DE" sz="3200" kern="1200" dirty="0"/>
        </a:p>
      </dsp:txBody>
      <dsp:txXfrm>
        <a:off x="0" y="0"/>
        <a:ext cx="6911975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9D139-E8A0-4E28-B57E-912E1512C46C}">
      <dsp:nvSpPr>
        <dsp:cNvPr id="0" name=""/>
        <dsp:cNvSpPr/>
      </dsp:nvSpPr>
      <dsp:spPr>
        <a:xfrm>
          <a:off x="0" y="0"/>
          <a:ext cx="6911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BA605-4C37-4182-8D76-766DE49B001B}">
      <dsp:nvSpPr>
        <dsp:cNvPr id="0" name=""/>
        <dsp:cNvSpPr/>
      </dsp:nvSpPr>
      <dsp:spPr>
        <a:xfrm>
          <a:off x="0" y="0"/>
          <a:ext cx="69119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Triplet transversal </a:t>
          </a:r>
          <a:r>
            <a:rPr lang="de-DE" sz="3200" kern="1200" dirty="0" err="1"/>
            <a:t>pressure</a:t>
          </a:r>
          <a:r>
            <a:rPr lang="de-DE" sz="3200" kern="1200" dirty="0"/>
            <a:t> </a:t>
          </a:r>
          <a:r>
            <a:rPr lang="de-DE" sz="3200" kern="1200" dirty="0" err="1"/>
            <a:t>testing</a:t>
          </a:r>
          <a:endParaRPr lang="de-DE" sz="3200" kern="1200" dirty="0"/>
        </a:p>
      </dsp:txBody>
      <dsp:txXfrm>
        <a:off x="0" y="0"/>
        <a:ext cx="6911975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9D139-E8A0-4E28-B57E-912E1512C46C}">
      <dsp:nvSpPr>
        <dsp:cNvPr id="0" name=""/>
        <dsp:cNvSpPr/>
      </dsp:nvSpPr>
      <dsp:spPr>
        <a:xfrm>
          <a:off x="0" y="0"/>
          <a:ext cx="6911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BA605-4C37-4182-8D76-766DE49B001B}">
      <dsp:nvSpPr>
        <dsp:cNvPr id="0" name=""/>
        <dsp:cNvSpPr/>
      </dsp:nvSpPr>
      <dsp:spPr>
        <a:xfrm>
          <a:off x="0" y="0"/>
          <a:ext cx="69119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Triplet transversal </a:t>
          </a:r>
          <a:r>
            <a:rPr lang="de-DE" sz="3200" kern="1200" dirty="0" err="1"/>
            <a:t>pressure</a:t>
          </a:r>
          <a:r>
            <a:rPr lang="de-DE" sz="3200" kern="1200" dirty="0"/>
            <a:t> </a:t>
          </a:r>
          <a:r>
            <a:rPr lang="de-DE" sz="3200" kern="1200" dirty="0" err="1"/>
            <a:t>testing</a:t>
          </a:r>
          <a:endParaRPr lang="de-DE" sz="3200" kern="1200" dirty="0"/>
        </a:p>
      </dsp:txBody>
      <dsp:txXfrm>
        <a:off x="0" y="0"/>
        <a:ext cx="6911975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9D139-E8A0-4E28-B57E-912E1512C46C}">
      <dsp:nvSpPr>
        <dsp:cNvPr id="0" name=""/>
        <dsp:cNvSpPr/>
      </dsp:nvSpPr>
      <dsp:spPr>
        <a:xfrm>
          <a:off x="0" y="0"/>
          <a:ext cx="6911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BA605-4C37-4182-8D76-766DE49B001B}">
      <dsp:nvSpPr>
        <dsp:cNvPr id="0" name=""/>
        <dsp:cNvSpPr/>
      </dsp:nvSpPr>
      <dsp:spPr>
        <a:xfrm>
          <a:off x="0" y="0"/>
          <a:ext cx="69119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Triplet transversal </a:t>
          </a:r>
          <a:r>
            <a:rPr lang="de-DE" sz="3200" kern="1200" dirty="0" err="1"/>
            <a:t>pressure</a:t>
          </a:r>
          <a:r>
            <a:rPr lang="de-DE" sz="3200" kern="1200" dirty="0"/>
            <a:t> </a:t>
          </a:r>
          <a:r>
            <a:rPr lang="de-DE" sz="3200" kern="1200" dirty="0" err="1"/>
            <a:t>testing</a:t>
          </a:r>
          <a:endParaRPr lang="de-DE" sz="3200" kern="1200" dirty="0"/>
        </a:p>
      </dsp:txBody>
      <dsp:txXfrm>
        <a:off x="0" y="0"/>
        <a:ext cx="691197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542093" y="9326712"/>
            <a:ext cx="310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/>
              <a:t>KIT – University of the State of Baden-Wuerttemberg and </a:t>
            </a:r>
            <a:br>
              <a:rPr lang="en-US" sz="900"/>
            </a:br>
            <a:r>
              <a:rPr lang="en-US" sz="900"/>
              <a:t>National Laboratory of the Helmholtz Association</a:t>
            </a:r>
          </a:p>
        </p:txBody>
      </p:sp>
      <p:pic>
        <p:nvPicPr>
          <p:cNvPr id="29699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71" y="206193"/>
            <a:ext cx="1010472" cy="50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418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6132" cy="49920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344" tIns="48172" rIns="96344" bIns="48172" numCol="1" anchor="t" anchorCtr="0" compatLnSpc="1">
            <a:prstTxWarp prst="textNoShape">
              <a:avLst/>
            </a:prstTxWarp>
          </a:bodyPr>
          <a:lstStyle>
            <a:lvl1pPr defTabSz="96355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858" y="1"/>
            <a:ext cx="2976132" cy="49920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344" tIns="48172" rIns="96344" bIns="48172" numCol="1" anchor="t" anchorCtr="0" compatLnSpc="1">
            <a:prstTxWarp prst="textNoShape">
              <a:avLst/>
            </a:prstTxWarp>
          </a:bodyPr>
          <a:lstStyle>
            <a:lvl1pPr algn="r" defTabSz="96355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50888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46" y="4747073"/>
            <a:ext cx="5494634" cy="449747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344" tIns="48172" rIns="96344" bIns="481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94147"/>
            <a:ext cx="2976132" cy="49920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344" tIns="48172" rIns="96344" bIns="48172" numCol="1" anchor="b" anchorCtr="0" compatLnSpc="1">
            <a:prstTxWarp prst="textNoShape">
              <a:avLst/>
            </a:prstTxWarp>
          </a:bodyPr>
          <a:lstStyle>
            <a:lvl1pPr defTabSz="96355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</a:t>
            </a:r>
            <a:r>
              <a:rPr lang="de-DE" err="1"/>
              <a:t>Faculty</a:t>
            </a: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858" y="9494147"/>
            <a:ext cx="2976132" cy="49920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344" tIns="48172" rIns="96344" bIns="48172" numCol="1" anchor="b" anchorCtr="0" compatLnSpc="1">
            <a:prstTxWarp prst="textNoShape">
              <a:avLst/>
            </a:prstTxWarp>
          </a:bodyPr>
          <a:lstStyle>
            <a:lvl1pPr algn="r" defTabSz="96355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CFE32EE-CF5A-48D3-B1C4-588E2B2E0E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816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228EF-C83F-4CCC-9B8D-E7B0DD45743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50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FE32EE-CF5A-48D3-B1C4-588E2B2E0E9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82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FE32EE-CF5A-48D3-B1C4-588E2B2E0E9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38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FE32EE-CF5A-48D3-B1C4-588E2B2E0E9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98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FE32EE-CF5A-48D3-B1C4-588E2B2E0E9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522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FE32EE-CF5A-48D3-B1C4-588E2B2E0E9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86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E32EE-CF5A-48D3-B1C4-588E2B2E0E9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31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76356" y="3520232"/>
            <a:ext cx="9067644" cy="29551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9" descr="II_rahmen_neu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80512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KIT – The Research University in  the Helmholtz Association</a:t>
            </a:r>
            <a:r>
              <a:rPr lang="de-DE" sz="800" dirty="0"/>
              <a:t> </a:t>
            </a:r>
            <a:endParaRPr lang="en-US" sz="800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>
                <a:solidFill>
                  <a:schemeClr val="bg1"/>
                </a:solidFill>
                <a:ea typeface="+mn-ea"/>
              </a:rPr>
              <a:t>INSTITUTE FOR TECHNICAL PHYSICS, FUSION MAGNETS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>
                <a:solidFill>
                  <a:schemeClr val="bg1"/>
                </a:solidFill>
                <a:ea typeface="+mn-ea"/>
              </a:rPr>
              <a:t>www.kit.edu</a:t>
            </a:r>
          </a:p>
        </p:txBody>
      </p:sp>
      <p:pic>
        <p:nvPicPr>
          <p:cNvPr id="7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 descr="C:\Users\cf2365\Desktop\DSC02032_crop_small.JPG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967771" y="3859563"/>
            <a:ext cx="4077804" cy="2218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ieren 9"/>
          <p:cNvGrpSpPr/>
          <p:nvPr userDrawn="1"/>
        </p:nvGrpSpPr>
        <p:grpSpPr>
          <a:xfrm>
            <a:off x="272824" y="4152078"/>
            <a:ext cx="4442500" cy="1633531"/>
            <a:chOff x="-2778240" y="-315416"/>
            <a:chExt cx="10201637" cy="3751202"/>
          </a:xfrm>
        </p:grpSpPr>
        <p:pic>
          <p:nvPicPr>
            <p:cNvPr id="11" name="Picture 3" descr="E:\Snap-1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77" b="98962" l="4356" r="92449">
                          <a14:foregroundMark x1="11810" y1="38524" x2="10358" y2="48904"/>
                          <a14:foregroundMark x1="16747" y1="24221" x2="19555" y2="19377"/>
                          <a14:foregroundMark x1="20716" y1="17532" x2="22459" y2="15225"/>
                          <a14:foregroundMark x1="15876" y1="25375" x2="15876" y2="25375"/>
                          <a14:foregroundMark x1="11617" y1="60323" x2="14618" y2="70473"/>
                          <a14:foregroundMark x1="15392" y1="71742" x2="19071" y2="79815"/>
                          <a14:foregroundMark x1="19942" y1="80623" x2="22749" y2="84198"/>
                          <a14:backgroundMark x1="21684" y1="14879" x2="15198" y2="25836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-2778240" y="-315416"/>
              <a:ext cx="4293385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E:\Snap-1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040000">
              <a:off x="4445029" y="126215"/>
              <a:ext cx="3240002" cy="2716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E:\Snap-2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2523" r="95352">
                          <a14:foregroundMark x1="10359" y1="49051" x2="11023" y2="58228"/>
                          <a14:foregroundMark x1="15007" y1="72785" x2="17795" y2="77848"/>
                          <a14:foregroundMark x1="18592" y1="78639" x2="23904" y2="85918"/>
                          <a14:foregroundMark x1="25498" y1="87184" x2="36122" y2="94620"/>
                          <a14:foregroundMark x1="37052" y1="94462" x2="48074" y2="97627"/>
                          <a14:foregroundMark x1="48871" y1="97785" x2="54980" y2="97152"/>
                          <a14:foregroundMark x1="56707" y1="97468" x2="64542" y2="94937"/>
                          <a14:foregroundMark x1="66268" y1="93987" x2="77424" y2="85918"/>
                          <a14:foregroundMark x1="36919" y1="94778" x2="44622" y2="97310"/>
                          <a14:backgroundMark x1="31076" y1="3165" x2="45817" y2="316"/>
                          <a14:backgroundMark x1="32404" y1="98101" x2="61487" y2="98418"/>
                          <a14:backgroundMark x1="31208" y1="92405" x2="33201" y2="93671"/>
                          <a14:backgroundMark x1="29084" y1="90981" x2="31076" y2="91930"/>
                          <a14:backgroundMark x1="63081" y1="96203" x2="66534" y2="95095"/>
                          <a14:backgroundMark x1="36653" y1="94937" x2="33997" y2="94462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60000">
              <a:off x="1507679" y="171494"/>
              <a:ext cx="3132000" cy="2626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Gerade Verbindung 13"/>
            <p:cNvCxnSpPr/>
            <p:nvPr/>
          </p:nvCxnSpPr>
          <p:spPr>
            <a:xfrm>
              <a:off x="5925372" y="2848254"/>
              <a:ext cx="113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5863834" y="2851011"/>
              <a:ext cx="12570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/>
                <a:t>3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42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I_rahmen_neu_fol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900" dirty="0">
                <a:ea typeface="+mn-ea"/>
              </a:rPr>
              <a:t>Institute for Technical Physics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sz="900" dirty="0">
                <a:ea typeface="+mn-ea"/>
              </a:rPr>
              <a:t>D.S. Nickel, N. </a:t>
            </a:r>
            <a:r>
              <a:rPr lang="en-US" sz="900" dirty="0" err="1">
                <a:ea typeface="+mn-ea"/>
              </a:rPr>
              <a:t>Bagrets</a:t>
            </a:r>
            <a:r>
              <a:rPr lang="en-US" sz="900" dirty="0">
                <a:ea typeface="+mn-ea"/>
              </a:rPr>
              <a:t>, K.-P. Weiss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E707068-1B95-4D24-A99A-E0057182CA85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/>
              <a:t>11.02.2020</a:t>
            </a:r>
          </a:p>
          <a:p>
            <a:endParaRPr lang="de-DE" sz="900" dirty="0"/>
          </a:p>
        </p:txBody>
      </p:sp>
      <p:pic>
        <p:nvPicPr>
          <p:cNvPr id="8" name="Picture 9" descr="KITlogo_4c_fruti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506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II_rahmen_neu_fol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900" dirty="0">
                <a:ea typeface="+mn-ea"/>
              </a:rPr>
              <a:t>Institute for Technical Physics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02F09A8-37FC-4A3D-8073-974851C05B54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/>
              <a:t>04.10.2018</a:t>
            </a:r>
          </a:p>
          <a:p>
            <a:endParaRPr lang="de-DE" sz="900" dirty="0"/>
          </a:p>
        </p:txBody>
      </p:sp>
      <p:pic>
        <p:nvPicPr>
          <p:cNvPr id="7" name="Picture 9" descr="KITlogo_4c_fruti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7773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900">
                <a:ea typeface="+mn-ea"/>
              </a:rPr>
              <a:t>Institute for Technical Physics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6C01A84-02EC-49FA-92D1-D833D8A21338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612775" y="6453188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DE" sz="900" dirty="0"/>
              <a:t>04.10.2018</a:t>
            </a:r>
          </a:p>
        </p:txBody>
      </p:sp>
      <p:pic>
        <p:nvPicPr>
          <p:cNvPr id="1033" name="Picture 9" descr="KITlogo_4c_fruti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10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>
          <a:solidFill>
            <a:schemeClr val="tx1"/>
          </a:solidFill>
          <a:latin typeface="+mn-lt"/>
          <a:ea typeface="ＭＳ Ｐゴシック" charset="0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17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28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27.png"/><Relationship Id="rId4" Type="http://schemas.openxmlformats.org/officeDocument/2006/relationships/diagramData" Target="../diagrams/data5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microsoft.com/office/2007/relationships/hdphoto" Target="../media/hdphoto8.wdp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412875"/>
            <a:ext cx="972132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de-DE" sz="2600" dirty="0">
                <a:solidFill>
                  <a:srgbClr val="FF0000"/>
                </a:solidFill>
              </a:rPr>
              <a:t>MAG-5.5-T006 - D001 </a:t>
            </a:r>
          </a:p>
          <a:p>
            <a:r>
              <a:rPr lang="en-US" dirty="0"/>
              <a:t>Test on High-Current HTS cables</a:t>
            </a:r>
            <a:endParaRPr lang="de-DE" dirty="0"/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de-DE" sz="1600" b="1" dirty="0">
                <a:solidFill>
                  <a:srgbClr val="000000"/>
                </a:solidFill>
              </a:rPr>
              <a:t>D.S. Nickel, N. </a:t>
            </a:r>
            <a:r>
              <a:rPr lang="en-US" altLang="de-DE" sz="1600" b="1" dirty="0" err="1">
                <a:solidFill>
                  <a:srgbClr val="000000"/>
                </a:solidFill>
              </a:rPr>
              <a:t>Bagrets</a:t>
            </a:r>
            <a:r>
              <a:rPr lang="en-US" altLang="de-DE" sz="1600" b="1" dirty="0">
                <a:solidFill>
                  <a:srgbClr val="000000"/>
                </a:solidFill>
              </a:rPr>
              <a:t>, K.-P. Weiss</a:t>
            </a:r>
          </a:p>
        </p:txBody>
      </p:sp>
    </p:spTree>
    <p:extLst>
      <p:ext uri="{BB962C8B-B14F-4D97-AF65-F5344CB8AC3E}">
        <p14:creationId xmlns:p14="http://schemas.microsoft.com/office/powerpoint/2010/main" val="139964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08318-4158-F740-91E7-30A8F722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72333"/>
            <a:ext cx="8229600" cy="6800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FBI – Repair and Upgrade - UPDATE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FD805B-C3E7-7541-8B67-78A3EA9B5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92660"/>
            <a:ext cx="4553349" cy="4816660"/>
          </a:xfrm>
        </p:spPr>
        <p:txBody>
          <a:bodyPr>
            <a:normAutofit lnSpcReduction="10000"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Old current leads and wiring </a:t>
            </a:r>
            <a:br>
              <a:rPr lang="en-US" sz="1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were removed</a:t>
            </a:r>
          </a:p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New current leads were constructed,</a:t>
            </a:r>
            <a:br>
              <a:rPr lang="en-US" sz="1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and prepared for installation</a:t>
            </a:r>
          </a:p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Installation of current leads completed</a:t>
            </a:r>
          </a:p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Sensor wiring in cryostat completed</a:t>
            </a:r>
          </a:p>
          <a:p>
            <a:pPr marL="0" indent="0">
              <a:buNone/>
            </a:pP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95% of electronics finished</a:t>
            </a:r>
          </a:p>
          <a:p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/>
              <a:t>Work in progress:</a:t>
            </a:r>
          </a:p>
          <a:p>
            <a:r>
              <a:rPr lang="en-GB" sz="1800" dirty="0"/>
              <a:t>Finalization of interconnection of electronics &amp; software </a:t>
            </a:r>
          </a:p>
          <a:p>
            <a:pPr marL="0" indent="0">
              <a:buNone/>
            </a:pP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FBI facility is upgraded to offer </a:t>
            </a:r>
            <a:br>
              <a:rPr lang="en-GB" sz="1800" dirty="0"/>
            </a:br>
            <a:r>
              <a:rPr lang="en-GB" sz="1800" dirty="0"/>
              <a:t>additional measurement channels of </a:t>
            </a:r>
            <a:br>
              <a:rPr lang="en-GB" sz="1800" dirty="0"/>
            </a:br>
            <a:r>
              <a:rPr lang="en-GB" sz="1800" dirty="0"/>
              <a:t>low voltage signals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CB6BB13-CD90-2B41-BEE4-5EAAAB925B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2194" y="867984"/>
            <a:ext cx="1506030" cy="535532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7675F17-9CF8-9F4B-9B6D-DE1C72F9D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5813" y="903075"/>
            <a:ext cx="1460603" cy="44873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1761B27-D586-A34F-97F5-4B5D0CB4A2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0312" y="4109686"/>
            <a:ext cx="1463276" cy="2113621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0BCC32A0-2387-EA46-A368-CB8D0201DD1B}"/>
              </a:ext>
            </a:extLst>
          </p:cNvPr>
          <p:cNvCxnSpPr>
            <a:cxnSpLocks/>
          </p:cNvCxnSpPr>
          <p:nvPr/>
        </p:nvCxnSpPr>
        <p:spPr>
          <a:xfrm>
            <a:off x="7475365" y="2441469"/>
            <a:ext cx="636585" cy="22116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06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46"/>
          <a:stretch/>
        </p:blipFill>
        <p:spPr>
          <a:xfrm>
            <a:off x="7103206" y="1928894"/>
            <a:ext cx="1873016" cy="3660396"/>
          </a:xfrm>
          <a:prstGeom prst="rect">
            <a:avLst/>
          </a:prstGeom>
        </p:spPr>
      </p:pic>
      <p:graphicFrame>
        <p:nvGraphicFramePr>
          <p:cNvPr id="4" name="Diagramm 3"/>
          <p:cNvGraphicFramePr/>
          <p:nvPr/>
        </p:nvGraphicFramePr>
        <p:xfrm>
          <a:off x="314443" y="1120725"/>
          <a:ext cx="8506029" cy="796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9" name="Grafik 2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92" b="94193" l="6441" r="90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8049">
            <a:off x="1730566" y="2447956"/>
            <a:ext cx="3563424" cy="1733380"/>
          </a:xfrm>
          <a:prstGeom prst="rect">
            <a:avLst/>
          </a:prstGeom>
        </p:spPr>
      </p:pic>
      <p:graphicFrame>
        <p:nvGraphicFramePr>
          <p:cNvPr id="6" name="Diagramm 5"/>
          <p:cNvGraphicFramePr/>
          <p:nvPr>
            <p:extLst/>
          </p:nvPr>
        </p:nvGraphicFramePr>
        <p:xfrm>
          <a:off x="390525" y="333374"/>
          <a:ext cx="691197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3" name="Grafik 1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7081" y="2136795"/>
            <a:ext cx="2218640" cy="2296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83968" y="4916563"/>
            <a:ext cx="2944866" cy="12003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b="0" u="sng" dirty="0"/>
              <a:t>Tests @ 77K, </a:t>
            </a:r>
            <a:r>
              <a:rPr lang="en-GB" b="0" u="sng" dirty="0"/>
              <a:t>investigating</a:t>
            </a:r>
            <a:r>
              <a:rPr lang="de-DE" b="0" u="sn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Lorentz-</a:t>
            </a:r>
            <a:r>
              <a:rPr lang="de-DE" b="0" dirty="0" err="1"/>
              <a:t>forces</a:t>
            </a: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/>
              <a:t>bending</a:t>
            </a:r>
            <a:r>
              <a:rPr lang="de-DE" b="0" dirty="0"/>
              <a:t> </a:t>
            </a:r>
            <a:r>
              <a:rPr lang="de-DE" b="0" dirty="0" err="1"/>
              <a:t>radii</a:t>
            </a:r>
            <a:endParaRPr lang="de-DE" b="0" dirty="0"/>
          </a:p>
          <a:p>
            <a:endParaRPr lang="de-DE" b="0" dirty="0"/>
          </a:p>
        </p:txBody>
      </p:sp>
      <p:sp>
        <p:nvSpPr>
          <p:cNvPr id="82" name="Textfeld 81"/>
          <p:cNvSpPr txBox="1"/>
          <p:nvPr/>
        </p:nvSpPr>
        <p:spPr>
          <a:xfrm>
            <a:off x="270843" y="4916563"/>
            <a:ext cx="2929007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u="sng" dirty="0"/>
              <a:t>Fusion relevant </a:t>
            </a:r>
            <a:r>
              <a:rPr lang="de-DE" u="sng" dirty="0" err="1"/>
              <a:t>conditions</a:t>
            </a:r>
            <a:r>
              <a:rPr lang="de-DE" u="sn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Triplet </a:t>
            </a:r>
            <a:r>
              <a:rPr lang="de-DE" dirty="0" err="1"/>
              <a:t>configuration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Iop</a:t>
            </a:r>
            <a:r>
              <a:rPr lang="de-DE" dirty="0"/>
              <a:t> &gt; 10 </a:t>
            </a:r>
            <a:r>
              <a:rPr lang="de-DE" dirty="0" err="1"/>
              <a:t>kA</a:t>
            </a:r>
            <a:r>
              <a:rPr lang="de-DE" dirty="0"/>
              <a:t> @ B &gt; 10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Top </a:t>
            </a:r>
            <a:r>
              <a:rPr lang="de-DE" dirty="0">
                <a:ea typeface="Cambria Math"/>
              </a:rPr>
              <a:t>≈ 4.5 K</a:t>
            </a:r>
            <a:endParaRPr lang="de-DE" dirty="0"/>
          </a:p>
        </p:txBody>
      </p:sp>
      <p:cxnSp>
        <p:nvCxnSpPr>
          <p:cNvPr id="34" name="Gewinkelte Verbindung 7"/>
          <p:cNvCxnSpPr>
            <a:endCxn id="17" idx="1"/>
          </p:cNvCxnSpPr>
          <p:nvPr/>
        </p:nvCxnSpPr>
        <p:spPr>
          <a:xfrm rot="16200000" flipH="1">
            <a:off x="3361346" y="4594106"/>
            <a:ext cx="1151624" cy="693619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3" idx="2"/>
            <a:endCxn id="17" idx="0"/>
          </p:cNvCxnSpPr>
          <p:nvPr/>
        </p:nvCxnSpPr>
        <p:spPr>
          <a:xfrm>
            <a:off x="5756401" y="4433086"/>
            <a:ext cx="0" cy="48347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/>
          <p:cNvGrpSpPr/>
          <p:nvPr/>
        </p:nvGrpSpPr>
        <p:grpSpPr>
          <a:xfrm>
            <a:off x="-127233" y="2037995"/>
            <a:ext cx="3160470" cy="2493886"/>
            <a:chOff x="-127089" y="1914507"/>
            <a:chExt cx="3160470" cy="249388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7347">
              <a:off x="-127089" y="2301497"/>
              <a:ext cx="3160470" cy="2106896"/>
            </a:xfrm>
            <a:prstGeom prst="rect">
              <a:avLst/>
            </a:prstGeom>
          </p:spPr>
        </p:pic>
        <p:sp>
          <p:nvSpPr>
            <p:cNvPr id="26" name="Rechteck 25"/>
            <p:cNvSpPr/>
            <p:nvPr/>
          </p:nvSpPr>
          <p:spPr>
            <a:xfrm>
              <a:off x="143286" y="1914507"/>
              <a:ext cx="182577" cy="1150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9034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/>
          </p:nvPr>
        </p:nvGraphicFramePr>
        <p:xfrm>
          <a:off x="390525" y="333374"/>
          <a:ext cx="691197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24986"/>
            <a:ext cx="2726269" cy="458392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6DFE59B-40FD-1042-8D4C-EB1A157206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3" y="1700808"/>
            <a:ext cx="5018383" cy="352680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39552" y="1124744"/>
            <a:ext cx="53285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105337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/>
              <a:t>Experimental </a:t>
            </a:r>
            <a:r>
              <a:rPr lang="de-DE" sz="2000" u="sng" dirty="0" err="1"/>
              <a:t>setup</a:t>
            </a:r>
            <a:endParaRPr lang="de-DE" sz="2000" u="sng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CB705C7-06A7-814B-A935-18F839276A2E}"/>
              </a:ext>
            </a:extLst>
          </p:cNvPr>
          <p:cNvSpPr/>
          <p:nvPr/>
        </p:nvSpPr>
        <p:spPr>
          <a:xfrm>
            <a:off x="3122876" y="4905176"/>
            <a:ext cx="2698175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u="sng" dirty="0">
                <a:solidFill>
                  <a:schemeClr val="lt1"/>
                </a:solidFill>
                <a:latin typeface="+mn-lt"/>
                <a:ea typeface="+mn-ea"/>
              </a:rPr>
              <a:t>Experimental </a:t>
            </a:r>
            <a:r>
              <a:rPr lang="de-DE" u="sng" dirty="0" err="1">
                <a:solidFill>
                  <a:schemeClr val="lt1"/>
                </a:solidFill>
                <a:latin typeface="+mn-lt"/>
                <a:ea typeface="+mn-ea"/>
              </a:rPr>
              <a:t>conditions</a:t>
            </a:r>
            <a:r>
              <a:rPr lang="de-DE" u="sng" dirty="0">
                <a:solidFill>
                  <a:schemeClr val="lt1"/>
                </a:solidFill>
                <a:latin typeface="+mn-lt"/>
                <a:ea typeface="+mn-ea"/>
              </a:rPr>
              <a:t>:</a:t>
            </a:r>
          </a:p>
          <a:p>
            <a:r>
              <a:rPr lang="de-DE" dirty="0">
                <a:solidFill>
                  <a:schemeClr val="lt1"/>
                </a:solidFill>
                <a:latin typeface="+mn-lt"/>
                <a:ea typeface="+mn-ea"/>
              </a:rPr>
              <a:t>T</a:t>
            </a:r>
            <a:r>
              <a:rPr lang="de-DE" dirty="0"/>
              <a:t> 	</a:t>
            </a:r>
            <a:r>
              <a:rPr lang="de-DE" dirty="0">
                <a:solidFill>
                  <a:schemeClr val="lt1"/>
                </a:solidFill>
                <a:latin typeface="+mn-lt"/>
                <a:ea typeface="+mn-ea"/>
              </a:rPr>
              <a:t>= 77 K </a:t>
            </a:r>
            <a:br>
              <a:rPr lang="de-DE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de-DE" dirty="0" err="1">
                <a:solidFill>
                  <a:schemeClr val="lt1"/>
                </a:solidFill>
                <a:latin typeface="+mn-lt"/>
                <a:ea typeface="+mn-ea"/>
              </a:rPr>
              <a:t>Fmax</a:t>
            </a:r>
            <a:r>
              <a:rPr lang="de-DE" dirty="0">
                <a:solidFill>
                  <a:schemeClr val="lt1"/>
                </a:solidFill>
                <a:latin typeface="+mn-lt"/>
                <a:ea typeface="+mn-ea"/>
              </a:rPr>
              <a:t> 	= 100 kN   </a:t>
            </a:r>
          </a:p>
          <a:p>
            <a:r>
              <a:rPr lang="de-DE" dirty="0" err="1">
                <a:solidFill>
                  <a:schemeClr val="lt1"/>
                </a:solidFill>
                <a:latin typeface="+mn-lt"/>
                <a:ea typeface="+mn-ea"/>
              </a:rPr>
              <a:t>l,comp</a:t>
            </a:r>
            <a:r>
              <a:rPr lang="de-DE" dirty="0">
                <a:solidFill>
                  <a:schemeClr val="lt1"/>
                </a:solidFill>
                <a:latin typeface="+mn-lt"/>
                <a:ea typeface="+mn-ea"/>
              </a:rPr>
              <a:t>  =  56.7 mm</a:t>
            </a:r>
          </a:p>
        </p:txBody>
      </p:sp>
    </p:spTree>
    <p:extLst>
      <p:ext uri="{BB962C8B-B14F-4D97-AF65-F5344CB8AC3E}">
        <p14:creationId xmlns:p14="http://schemas.microsoft.com/office/powerpoint/2010/main" val="46724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/>
          </p:nvPr>
        </p:nvGraphicFramePr>
        <p:xfrm>
          <a:off x="390525" y="333374"/>
          <a:ext cx="691197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39552" y="105337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/>
              <a:t>Sample </a:t>
            </a:r>
            <a:r>
              <a:rPr lang="de-DE" sz="2000" u="sng" dirty="0" err="1"/>
              <a:t>preparation</a:t>
            </a:r>
            <a:endParaRPr lang="de-DE" sz="2000" u="sng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1112B8C-B3ED-E048-8BFF-9ABFA50C24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22"/>
          <a:stretch/>
        </p:blipFill>
        <p:spPr>
          <a:xfrm>
            <a:off x="1007408" y="4077072"/>
            <a:ext cx="7272808" cy="36004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4B50FF52-6DDF-4A40-A717-61FEC3737C0D}"/>
              </a:ext>
            </a:extLst>
          </p:cNvPr>
          <p:cNvSpPr/>
          <p:nvPr/>
        </p:nvSpPr>
        <p:spPr>
          <a:xfrm>
            <a:off x="4427984" y="2188242"/>
            <a:ext cx="4121137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u="sng" dirty="0"/>
              <a:t>Tapes by Shanghai </a:t>
            </a:r>
            <a:r>
              <a:rPr lang="en-US" u="sng" dirty="0" err="1"/>
              <a:t>Supercon</a:t>
            </a:r>
            <a:r>
              <a:rPr lang="en-US" u="sng" dirty="0"/>
              <a:t>. </a:t>
            </a:r>
            <a:r>
              <a:rPr lang="en-US" u="sng" dirty="0" err="1"/>
              <a:t>Techn</a:t>
            </a:r>
            <a:r>
              <a:rPr lang="en-US" u="sng" dirty="0"/>
              <a:t>.</a:t>
            </a:r>
          </a:p>
          <a:p>
            <a:pPr marL="0" indent="0">
              <a:buNone/>
            </a:pPr>
            <a:endParaRPr lang="en-US" sz="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3mm </a:t>
            </a:r>
            <a:r>
              <a:rPr lang="de-DE" sz="1600" dirty="0"/>
              <a:t>ST 1706-07/08/12 </a:t>
            </a:r>
            <a:r>
              <a:rPr lang="de-DE" sz="1600" dirty="0" err="1"/>
              <a:t>and</a:t>
            </a:r>
            <a:r>
              <a:rPr lang="de-DE" sz="1600" dirty="0"/>
              <a:t> 1708-09/13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2mm ST </a:t>
            </a:r>
            <a:r>
              <a:rPr lang="de-DE" sz="1600" dirty="0"/>
              <a:t>1706-13/14 </a:t>
            </a:r>
            <a:r>
              <a:rPr lang="de-DE" sz="1600" dirty="0" err="1"/>
              <a:t>and</a:t>
            </a:r>
            <a:r>
              <a:rPr lang="de-DE" sz="1600" dirty="0"/>
              <a:t> 1708-28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with intermediate Cu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74488"/>
            <a:ext cx="2944244" cy="169472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39552" y="1510890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HTS </a:t>
            </a:r>
            <a:r>
              <a:rPr lang="de-DE" dirty="0" err="1"/>
              <a:t>CroCo</a:t>
            </a:r>
            <a:r>
              <a:rPr lang="de-DE" dirty="0"/>
              <a:t> </a:t>
            </a:r>
            <a:r>
              <a:rPr lang="de-DE" dirty="0" err="1"/>
              <a:t>samples</a:t>
            </a:r>
            <a:r>
              <a:rPr lang="de-DE" dirty="0"/>
              <a:t>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1112B8C-B3ED-E048-8BFF-9ABFA50C24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1"/>
          <a:stretch/>
        </p:blipFill>
        <p:spPr>
          <a:xfrm>
            <a:off x="1007408" y="4451386"/>
            <a:ext cx="7272808" cy="151915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72488" y="3690656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HTS </a:t>
            </a:r>
            <a:r>
              <a:rPr lang="de-DE" dirty="0" err="1"/>
              <a:t>CroCo</a:t>
            </a:r>
            <a:r>
              <a:rPr lang="de-DE" dirty="0"/>
              <a:t> </a:t>
            </a:r>
            <a:r>
              <a:rPr lang="de-DE" dirty="0" err="1"/>
              <a:t>triplet</a:t>
            </a:r>
            <a:r>
              <a:rPr lang="de-DE" dirty="0"/>
              <a:t> </a:t>
            </a:r>
            <a:r>
              <a:rPr lang="de-DE" dirty="0" err="1"/>
              <a:t>layouts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8763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08" y="2354429"/>
            <a:ext cx="4371280" cy="3454297"/>
          </a:xfrm>
          <a:prstGeom prst="rect">
            <a:avLst/>
          </a:prstGeom>
        </p:spPr>
      </p:pic>
      <p:graphicFrame>
        <p:nvGraphicFramePr>
          <p:cNvPr id="6" name="Diagramm 5"/>
          <p:cNvGraphicFramePr/>
          <p:nvPr>
            <p:extLst/>
          </p:nvPr>
        </p:nvGraphicFramePr>
        <p:xfrm>
          <a:off x="390525" y="333374"/>
          <a:ext cx="691197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hteck 1"/>
          <p:cNvSpPr/>
          <p:nvPr/>
        </p:nvSpPr>
        <p:spPr>
          <a:xfrm>
            <a:off x="539552" y="1124744"/>
            <a:ext cx="53285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105337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err="1"/>
              <a:t>Results</a:t>
            </a:r>
            <a:r>
              <a:rPr lang="de-DE" sz="2000" u="sng" dirty="0"/>
              <a:t> 1/2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5576" y="1509350"/>
            <a:ext cx="483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T-I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979407" y="1559516"/>
            <a:ext cx="553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T-II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5" y="2343238"/>
            <a:ext cx="4358035" cy="3456938"/>
          </a:xfrm>
          <a:prstGeom prst="rect">
            <a:avLst/>
          </a:prstGeom>
        </p:spPr>
      </p:pic>
      <p:pic>
        <p:nvPicPr>
          <p:cNvPr id="25" name="Grafik 24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3" t="23747" r="52442" b="49823"/>
          <a:stretch/>
        </p:blipFill>
        <p:spPr>
          <a:xfrm>
            <a:off x="2908509" y="1034789"/>
            <a:ext cx="1249200" cy="1249200"/>
          </a:xfrm>
          <a:prstGeom prst="rect">
            <a:avLst/>
          </a:prstGeom>
        </p:spPr>
      </p:pic>
      <p:pic>
        <p:nvPicPr>
          <p:cNvPr id="26" name="Grafik 25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 t="22249" r="59203" b="49092"/>
          <a:stretch/>
        </p:blipFill>
        <p:spPr>
          <a:xfrm>
            <a:off x="6967007" y="1026161"/>
            <a:ext cx="1337576" cy="129363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331640" y="3166932"/>
            <a:ext cx="100811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5364088" y="3097785"/>
            <a:ext cx="1008112" cy="98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39552" y="5829259"/>
            <a:ext cx="806489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de-DE" kern="0" dirty="0"/>
              <a:t>Critical load of </a:t>
            </a:r>
            <a:r>
              <a:rPr lang="en-US" altLang="de-DE" kern="0" dirty="0" err="1"/>
              <a:t>CroCo</a:t>
            </a:r>
            <a:r>
              <a:rPr lang="en-US" altLang="de-DE" kern="0" dirty="0"/>
              <a:t> 1 was increased by 350 % from 40 </a:t>
            </a:r>
            <a:r>
              <a:rPr lang="en-US" altLang="de-DE" kern="0" dirty="0" err="1"/>
              <a:t>kN</a:t>
            </a:r>
            <a:r>
              <a:rPr lang="en-US" altLang="de-DE" kern="0" dirty="0"/>
              <a:t>/m to 180 </a:t>
            </a:r>
            <a:r>
              <a:rPr lang="en-US" altLang="de-DE" kern="0" dirty="0" err="1"/>
              <a:t>kN</a:t>
            </a:r>
            <a:r>
              <a:rPr lang="en-US" altLang="de-DE" kern="0" dirty="0"/>
              <a:t>/m</a:t>
            </a:r>
          </a:p>
        </p:txBody>
      </p:sp>
    </p:spTree>
    <p:extLst>
      <p:ext uri="{BB962C8B-B14F-4D97-AF65-F5344CB8AC3E}">
        <p14:creationId xmlns:p14="http://schemas.microsoft.com/office/powerpoint/2010/main" val="420645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36" y="2354429"/>
            <a:ext cx="4381927" cy="347067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23494"/>
            <a:ext cx="4392488" cy="3481770"/>
          </a:xfrm>
          <a:prstGeom prst="rect">
            <a:avLst/>
          </a:prstGeom>
        </p:spPr>
      </p:pic>
      <p:graphicFrame>
        <p:nvGraphicFramePr>
          <p:cNvPr id="6" name="Diagramm 5"/>
          <p:cNvGraphicFramePr/>
          <p:nvPr>
            <p:extLst/>
          </p:nvPr>
        </p:nvGraphicFramePr>
        <p:xfrm>
          <a:off x="390525" y="333374"/>
          <a:ext cx="691197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chteck 1"/>
          <p:cNvSpPr/>
          <p:nvPr/>
        </p:nvSpPr>
        <p:spPr>
          <a:xfrm>
            <a:off x="539552" y="1124744"/>
            <a:ext cx="53285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105337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err="1"/>
              <a:t>Results</a:t>
            </a:r>
            <a:r>
              <a:rPr lang="de-DE" sz="2000" u="sng" dirty="0"/>
              <a:t> 2/2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5576" y="1509350"/>
            <a:ext cx="624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T-III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979407" y="1559516"/>
            <a:ext cx="654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T-IV</a:t>
            </a:r>
          </a:p>
        </p:txBody>
      </p:sp>
      <p:sp>
        <p:nvSpPr>
          <p:cNvPr id="12" name="Rechteck 11"/>
          <p:cNvSpPr/>
          <p:nvPr/>
        </p:nvSpPr>
        <p:spPr>
          <a:xfrm>
            <a:off x="1331640" y="3166932"/>
            <a:ext cx="100811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5220072" y="3119244"/>
            <a:ext cx="1008112" cy="98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39552" y="5829259"/>
            <a:ext cx="806489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de-DE" kern="0" dirty="0"/>
              <a:t>Critical load of </a:t>
            </a:r>
            <a:r>
              <a:rPr lang="en-US" altLang="de-DE" kern="0" dirty="0" err="1"/>
              <a:t>CroCo</a:t>
            </a:r>
            <a:r>
              <a:rPr lang="en-US" altLang="de-DE" kern="0" dirty="0"/>
              <a:t> 1 was increased by 110 % from 205 </a:t>
            </a:r>
            <a:r>
              <a:rPr lang="en-US" altLang="de-DE" kern="0" dirty="0" err="1"/>
              <a:t>kN</a:t>
            </a:r>
            <a:r>
              <a:rPr lang="en-US" altLang="de-DE" kern="0" dirty="0"/>
              <a:t>/m to 430 </a:t>
            </a:r>
            <a:r>
              <a:rPr lang="en-US" altLang="de-DE" kern="0" dirty="0" err="1"/>
              <a:t>kN</a:t>
            </a:r>
            <a:r>
              <a:rPr lang="en-US" altLang="de-DE" kern="0" dirty="0"/>
              <a:t>/m</a:t>
            </a:r>
          </a:p>
        </p:txBody>
      </p:sp>
      <p:pic>
        <p:nvPicPr>
          <p:cNvPr id="17" name="Grafik 1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t="24019" r="59207" b="49095"/>
          <a:stretch/>
        </p:blipFill>
        <p:spPr>
          <a:xfrm>
            <a:off x="2881856" y="1052736"/>
            <a:ext cx="1296144" cy="1296144"/>
          </a:xfrm>
          <a:prstGeom prst="rect">
            <a:avLst/>
          </a:prstGeom>
        </p:spPr>
      </p:pic>
      <p:pic>
        <p:nvPicPr>
          <p:cNvPr id="18" name="Grafik 17"/>
          <p:cNvPicPr>
            <a:picLocks/>
          </p:cNvPicPr>
          <p:nvPr/>
        </p:nvPicPr>
        <p:blipFill rotWithShape="1">
          <a:blip r:embed="rId10"/>
          <a:srcRect l="19264" t="24300" r="59332" b="48700"/>
          <a:stretch/>
        </p:blipFill>
        <p:spPr>
          <a:xfrm>
            <a:off x="7008192" y="1052736"/>
            <a:ext cx="1249200" cy="12492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974009" y="3193567"/>
            <a:ext cx="100811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5321328" y="3145879"/>
            <a:ext cx="1008112" cy="98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84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539552" y="5552259"/>
            <a:ext cx="806489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de-DE" kern="0" dirty="0"/>
              <a:t>Obviously, the outer Cu-envelope reinforces the HTS </a:t>
            </a:r>
            <a:r>
              <a:rPr lang="en-US" altLang="de-DE" kern="0" dirty="0" err="1"/>
              <a:t>CroCos</a:t>
            </a:r>
            <a:r>
              <a:rPr lang="en-US" altLang="de-DE" kern="0" dirty="0"/>
              <a:t> </a:t>
            </a:r>
            <a:br>
              <a:rPr lang="en-US" altLang="de-DE" kern="0" dirty="0"/>
            </a:br>
            <a:r>
              <a:rPr lang="en-US" altLang="de-DE" kern="0" dirty="0"/>
              <a:t>and allows the triplet to withstand higher forces.</a:t>
            </a:r>
          </a:p>
        </p:txBody>
      </p:sp>
      <p:graphicFrame>
        <p:nvGraphicFramePr>
          <p:cNvPr id="6" name="Diagramm 5"/>
          <p:cNvGraphicFramePr/>
          <p:nvPr>
            <p:extLst/>
          </p:nvPr>
        </p:nvGraphicFramePr>
        <p:xfrm>
          <a:off x="390525" y="333374"/>
          <a:ext cx="691197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hteck 1"/>
          <p:cNvSpPr/>
          <p:nvPr/>
        </p:nvSpPr>
        <p:spPr>
          <a:xfrm>
            <a:off x="539552" y="1124744"/>
            <a:ext cx="53285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105337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kern="0" dirty="0"/>
              <a:t>Post Mortem</a:t>
            </a:r>
            <a:endParaRPr lang="de-DE" sz="2000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1528738"/>
            <a:ext cx="806489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After the highest loads the triplet cross-sections reveal massive damages</a:t>
            </a:r>
          </a:p>
          <a:p>
            <a:pPr algn="ctr"/>
            <a:r>
              <a:rPr lang="en-GB" dirty="0"/>
              <a:t>in case of the samples T-I and T-III without Cu-envelope.  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539552" y="2379173"/>
            <a:ext cx="8046281" cy="1349757"/>
            <a:chOff x="539552" y="2379173"/>
            <a:chExt cx="8046281" cy="1349757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5755906" y="2379173"/>
              <a:ext cx="2829927" cy="1348803"/>
              <a:chOff x="5755906" y="2379173"/>
              <a:chExt cx="2829927" cy="1348803"/>
            </a:xfrm>
          </p:grpSpPr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A1FE5A84-5D2A-2B44-9259-FC808CE4E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3911" y="2398101"/>
                <a:ext cx="1311922" cy="1311922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B1112B8C-B3ED-E048-8BFF-9ABFA50C24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32" t="25907" r="51715"/>
              <a:stretch/>
            </p:blipFill>
            <p:spPr>
              <a:xfrm>
                <a:off x="5755906" y="2379173"/>
                <a:ext cx="1518005" cy="1348803"/>
              </a:xfrm>
              <a:prstGeom prst="rect">
                <a:avLst/>
              </a:prstGeom>
            </p:spPr>
          </p:pic>
        </p:grpSp>
        <p:grpSp>
          <p:nvGrpSpPr>
            <p:cNvPr id="9" name="Gruppieren 8"/>
            <p:cNvGrpSpPr/>
            <p:nvPr/>
          </p:nvGrpSpPr>
          <p:grpSpPr>
            <a:xfrm>
              <a:off x="1314736" y="2421068"/>
              <a:ext cx="2753208" cy="1307862"/>
              <a:chOff x="1115616" y="2421068"/>
              <a:chExt cx="2753208" cy="1307862"/>
            </a:xfrm>
          </p:grpSpPr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245C7D4A-9F2D-4F42-A514-350EC3BFE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0962" y="2421068"/>
                <a:ext cx="1307862" cy="1307862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B1112B8C-B3ED-E048-8BFF-9ABFA50C24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525" r="78564"/>
              <a:stretch/>
            </p:blipFill>
            <p:spPr>
              <a:xfrm>
                <a:off x="1115616" y="2421680"/>
                <a:ext cx="1445346" cy="1290411"/>
              </a:xfrm>
              <a:prstGeom prst="rect">
                <a:avLst/>
              </a:prstGeom>
            </p:spPr>
          </p:pic>
        </p:grpSp>
        <p:sp>
          <p:nvSpPr>
            <p:cNvPr id="12" name="Textfeld 11"/>
            <p:cNvSpPr txBox="1"/>
            <p:nvPr/>
          </p:nvSpPr>
          <p:spPr>
            <a:xfrm>
              <a:off x="539552" y="2564904"/>
              <a:ext cx="6040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T-I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4953058" y="2564904"/>
              <a:ext cx="7034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T-II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39552" y="4077072"/>
            <a:ext cx="8064896" cy="1333308"/>
            <a:chOff x="539552" y="4235121"/>
            <a:chExt cx="8064896" cy="1333308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5788692" y="4255491"/>
              <a:ext cx="2815756" cy="1312938"/>
              <a:chOff x="5788692" y="4255491"/>
              <a:chExt cx="2815756" cy="1312938"/>
            </a:xfrm>
          </p:grpSpPr>
          <p:pic>
            <p:nvPicPr>
              <p:cNvPr id="23" name="Grafik 22">
                <a:extLst>
                  <a:ext uri="{FF2B5EF4-FFF2-40B4-BE49-F238E27FC236}">
                    <a16:creationId xmlns:a16="http://schemas.microsoft.com/office/drawing/2014/main" id="{E3EAC28E-7311-0D46-B632-D8D204E9D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7392" y="4261373"/>
                <a:ext cx="1307056" cy="1307056"/>
              </a:xfrm>
              <a:prstGeom prst="rect">
                <a:avLst/>
              </a:prstGeom>
            </p:spPr>
          </p:pic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B1112B8C-B3ED-E048-8BFF-9ABFA50C24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248" t="26684"/>
              <a:stretch/>
            </p:blipFill>
            <p:spPr>
              <a:xfrm>
                <a:off x="5788692" y="4255491"/>
                <a:ext cx="1485219" cy="1305837"/>
              </a:xfrm>
              <a:prstGeom prst="rect">
                <a:avLst/>
              </a:prstGeom>
            </p:spPr>
          </p:pic>
        </p:grpSp>
        <p:grpSp>
          <p:nvGrpSpPr>
            <p:cNvPr id="8" name="Gruppieren 7"/>
            <p:cNvGrpSpPr/>
            <p:nvPr/>
          </p:nvGrpSpPr>
          <p:grpSpPr>
            <a:xfrm>
              <a:off x="1286610" y="4235121"/>
              <a:ext cx="2781334" cy="1307862"/>
              <a:chOff x="1087490" y="4235121"/>
              <a:chExt cx="2781334" cy="1307862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74DE211E-6BF4-8D46-B86D-79FB5D25B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0962" y="4235121"/>
                <a:ext cx="1307862" cy="1307862"/>
              </a:xfrm>
              <a:prstGeom prst="rect">
                <a:avLst/>
              </a:prstGeom>
            </p:spPr>
          </p:pic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B1112B8C-B3ED-E048-8BFF-9ABFA50C24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80" t="32967" r="26848"/>
              <a:stretch/>
            </p:blipFill>
            <p:spPr>
              <a:xfrm>
                <a:off x="1087490" y="4255491"/>
                <a:ext cx="1473471" cy="1287492"/>
              </a:xfrm>
              <a:prstGeom prst="rect">
                <a:avLst/>
              </a:prstGeom>
            </p:spPr>
          </p:pic>
        </p:grpSp>
        <p:sp>
          <p:nvSpPr>
            <p:cNvPr id="42" name="Textfeld 41"/>
            <p:cNvSpPr txBox="1"/>
            <p:nvPr/>
          </p:nvSpPr>
          <p:spPr>
            <a:xfrm>
              <a:off x="539552" y="4379137"/>
              <a:ext cx="8028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T-III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4953058" y="4379137"/>
              <a:ext cx="8429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T-IV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852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C202CF-0EB6-C84D-8889-3DDD99582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680"/>
              </a:spcBef>
            </a:pPr>
            <a:r>
              <a:rPr lang="en-US" altLang="de-DE" dirty="0"/>
              <a:t>Measurements considering bending and cyclic loading are necessary</a:t>
            </a:r>
          </a:p>
          <a:p>
            <a:pPr>
              <a:spcBef>
                <a:spcPts val="1680"/>
              </a:spcBef>
            </a:pPr>
            <a:r>
              <a:rPr lang="en-US" altLang="de-DE" dirty="0"/>
              <a:t>Minimizing the impact of Lorentz forces</a:t>
            </a:r>
            <a:br>
              <a:rPr lang="en-US" altLang="de-DE" dirty="0"/>
            </a:br>
            <a:r>
              <a:rPr lang="en-US" altLang="de-DE" dirty="0"/>
              <a:t>	- </a:t>
            </a:r>
            <a:r>
              <a:rPr lang="en-US" altLang="de-DE" sz="1800" dirty="0"/>
              <a:t>by using suitable copper profiles</a:t>
            </a:r>
            <a:br>
              <a:rPr lang="en-US" altLang="de-DE" sz="1800" dirty="0"/>
            </a:br>
            <a:r>
              <a:rPr lang="en-US" altLang="de-DE" sz="1800" dirty="0"/>
              <a:t>	- each conductor is only loaded with his own Lorentz force</a:t>
            </a:r>
            <a:br>
              <a:rPr lang="en-US" altLang="de-DE" sz="1800" dirty="0"/>
            </a:br>
            <a:r>
              <a:rPr lang="en-US" altLang="de-DE" sz="1800" dirty="0"/>
              <a:t>	- neighboring forces mitigated through the copper profiles</a:t>
            </a:r>
            <a:endParaRPr lang="en-US" dirty="0"/>
          </a:p>
          <a:p>
            <a:pPr>
              <a:spcBef>
                <a:spcPts val="1680"/>
              </a:spcBef>
            </a:pPr>
            <a:r>
              <a:rPr lang="en-US" dirty="0"/>
              <a:t>Mechanical testing of solder to properly design </a:t>
            </a:r>
            <a:br>
              <a:rPr lang="en-US" dirty="0"/>
            </a:br>
            <a:r>
              <a:rPr lang="en-US" dirty="0"/>
              <a:t>triplet arrangements with conductors in profiles</a:t>
            </a:r>
          </a:p>
          <a:p>
            <a:pPr>
              <a:spcBef>
                <a:spcPts val="1680"/>
              </a:spcBef>
            </a:pPr>
            <a:r>
              <a:rPr lang="en-US" dirty="0"/>
              <a:t>Tests on LTS-cable joints</a:t>
            </a:r>
            <a:r>
              <a:rPr lang="de-DE" dirty="0"/>
              <a:t> (SPC)</a:t>
            </a:r>
            <a:endParaRPr lang="en-US" altLang="de-DE" dirty="0"/>
          </a:p>
          <a:p>
            <a:endParaRPr lang="de-DE" dirty="0"/>
          </a:p>
          <a:p>
            <a:pPr marL="0" indent="0">
              <a:buNone/>
            </a:pPr>
            <a:r>
              <a:rPr lang="en-US" dirty="0"/>
              <a:t>Start: 01.03.2020</a:t>
            </a:r>
          </a:p>
          <a:p>
            <a:pPr marL="0" indent="0">
              <a:buNone/>
            </a:pPr>
            <a:r>
              <a:rPr lang="en-US" dirty="0"/>
              <a:t>End:  31.10.2020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Resources: 0.1 </a:t>
            </a:r>
            <a:r>
              <a:rPr lang="en-US" dirty="0" err="1"/>
              <a:t>ppy</a:t>
            </a: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044FD69-2999-784C-9190-9BC4373F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72333"/>
            <a:ext cx="8229600" cy="680034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rgbClr val="0000FF"/>
                </a:solidFill>
              </a:rPr>
              <a:t>Proposal</a:t>
            </a:r>
            <a:r>
              <a:rPr lang="de-DE" dirty="0">
                <a:solidFill>
                  <a:srgbClr val="0000FF"/>
                </a:solidFill>
              </a:rPr>
              <a:t> 2020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958CD5-3B87-7C4E-8EAC-D520316DF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92" y="1575649"/>
            <a:ext cx="2082288" cy="14933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27A358-478B-CE4A-ACED-FEA05B973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76" y="3084110"/>
            <a:ext cx="1347985" cy="13433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A80D79-82EC-DA49-AC3A-6ED797A750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05" y="4362351"/>
            <a:ext cx="961784" cy="1538855"/>
          </a:xfrm>
          <a:prstGeom prst="rect">
            <a:avLst/>
          </a:prstGeom>
        </p:spPr>
      </p:pic>
      <p:sp>
        <p:nvSpPr>
          <p:cNvPr id="8" name="Ellipse 8">
            <a:extLst>
              <a:ext uri="{FF2B5EF4-FFF2-40B4-BE49-F238E27FC236}">
                <a16:creationId xmlns:a16="http://schemas.microsoft.com/office/drawing/2014/main" id="{51CB9F9F-7DE0-514F-99DB-8320195B7E89}"/>
              </a:ext>
            </a:extLst>
          </p:cNvPr>
          <p:cNvSpPr/>
          <p:nvPr/>
        </p:nvSpPr>
        <p:spPr>
          <a:xfrm>
            <a:off x="7452360" y="3717032"/>
            <a:ext cx="360000" cy="36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D3A4AE4-2F0C-AE4C-A117-D9B49109FCD5}"/>
              </a:ext>
            </a:extLst>
          </p:cNvPr>
          <p:cNvGrpSpPr>
            <a:grpSpLocks noChangeAspect="1"/>
          </p:cNvGrpSpPr>
          <p:nvPr/>
        </p:nvGrpSpPr>
        <p:grpSpPr>
          <a:xfrm>
            <a:off x="6247662" y="3573016"/>
            <a:ext cx="681103" cy="2422656"/>
            <a:chOff x="7380312" y="1124744"/>
            <a:chExt cx="1224136" cy="4354205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EB380391-0C46-DF47-B87D-CA178E04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1124744"/>
              <a:ext cx="1224136" cy="4354205"/>
            </a:xfrm>
            <a:prstGeom prst="rect">
              <a:avLst/>
            </a:prstGeom>
          </p:spPr>
        </p:pic>
        <p:sp>
          <p:nvSpPr>
            <p:cNvPr id="16" name="Ellipse 4">
              <a:extLst>
                <a:ext uri="{FF2B5EF4-FFF2-40B4-BE49-F238E27FC236}">
                  <a16:creationId xmlns:a16="http://schemas.microsoft.com/office/drawing/2014/main" id="{043DAD2E-09E8-8140-8B30-D041EC2C0FDF}"/>
                </a:ext>
              </a:extLst>
            </p:cNvPr>
            <p:cNvSpPr/>
            <p:nvPr/>
          </p:nvSpPr>
          <p:spPr>
            <a:xfrm>
              <a:off x="7398363" y="3146925"/>
              <a:ext cx="576000" cy="576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7942DD6C-9E8C-C84F-B53A-5D716CBB3497}"/>
              </a:ext>
            </a:extLst>
          </p:cNvPr>
          <p:cNvCxnSpPr>
            <a:cxnSpLocks/>
          </p:cNvCxnSpPr>
          <p:nvPr/>
        </p:nvCxnSpPr>
        <p:spPr>
          <a:xfrm flipH="1">
            <a:off x="6588051" y="4068727"/>
            <a:ext cx="865167" cy="704916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C2F967B1-A559-4344-9FC6-28C6588106C2}"/>
              </a:ext>
            </a:extLst>
          </p:cNvPr>
          <p:cNvCxnSpPr>
            <a:cxnSpLocks/>
          </p:cNvCxnSpPr>
          <p:nvPr/>
        </p:nvCxnSpPr>
        <p:spPr>
          <a:xfrm>
            <a:off x="6578188" y="4858388"/>
            <a:ext cx="1873209" cy="553676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305158"/>
      </p:ext>
    </p:extLst>
  </p:cSld>
  <p:clrMapOvr>
    <a:masterClrMapping/>
  </p:clrMapOvr>
</p:sld>
</file>

<file path=ppt/theme/theme1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KIT_master_ppt2003_en</Template>
  <TotalTime>0</TotalTime>
  <Words>451</Words>
  <Application>Microsoft Macintosh PowerPoint</Application>
  <PresentationFormat>Bildschirmpräsentation (4:3)</PresentationFormat>
  <Paragraphs>83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Cambria Math</vt:lpstr>
      <vt:lpstr>KIT_master_ppt2003_en</vt:lpstr>
      <vt:lpstr>PowerPoint-Präsentation</vt:lpstr>
      <vt:lpstr>FBI – Repair and Upgrade - UPDATE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Proposal 2020</vt:lpstr>
    </vt:vector>
  </TitlesOfParts>
  <Company>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MAG-5.5-T006_D001_KIT</dc:title>
  <dc:creator>D.S. Nickel;N. Bagrets;K.-P. Weiss</dc:creator>
  <cp:lastModifiedBy>Walter Fietz</cp:lastModifiedBy>
  <cp:revision>742</cp:revision>
  <cp:lastPrinted>2014-05-27T06:02:00Z</cp:lastPrinted>
  <dcterms:created xsi:type="dcterms:W3CDTF">2010-05-03T06:20:47Z</dcterms:created>
  <dcterms:modified xsi:type="dcterms:W3CDTF">2020-02-11T09:51:35Z</dcterms:modified>
</cp:coreProperties>
</file>