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333" r:id="rId3"/>
    <p:sldId id="343" r:id="rId4"/>
    <p:sldId id="341" r:id="rId5"/>
    <p:sldId id="344" r:id="rId6"/>
    <p:sldId id="348" r:id="rId7"/>
    <p:sldId id="345" r:id="rId8"/>
    <p:sldId id="347" r:id="rId9"/>
    <p:sldId id="342" r:id="rId10"/>
    <p:sldId id="665" r:id="rId11"/>
  </p:sldIdLst>
  <p:sldSz cx="9144000" cy="6858000" type="screen4x3"/>
  <p:notesSz cx="6867525" cy="9994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400"/>
    <a:srgbClr val="45AE00"/>
    <a:srgbClr val="0000CC"/>
    <a:srgbClr val="0000D2"/>
    <a:srgbClr val="A00078"/>
    <a:srgbClr val="E7EFED"/>
    <a:srgbClr val="FFCC99"/>
    <a:srgbClr val="50AAE6"/>
    <a:srgbClr val="5A6EB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3" autoAdjust="0"/>
    <p:restoredTop sz="94660" autoAdjust="0"/>
  </p:normalViewPr>
  <p:slideViewPr>
    <p:cSldViewPr showGuides="1">
      <p:cViewPr varScale="1">
        <p:scale>
          <a:sx n="220" d="100"/>
          <a:sy n="220" d="100"/>
        </p:scale>
        <p:origin x="1184" y="192"/>
      </p:cViewPr>
      <p:guideLst>
        <p:guide orient="horz" pos="436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8"/>
    </p:cViewPr>
  </p:sorterViewPr>
  <p:notesViewPr>
    <p:cSldViewPr showGuides="1">
      <p:cViewPr varScale="1">
        <p:scale>
          <a:sx n="86" d="100"/>
          <a:sy n="86" d="100"/>
        </p:scale>
        <p:origin x="-374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42093" y="9326712"/>
            <a:ext cx="310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/>
              <a:t>KIT – University of the State of Baden-Wuerttemberg and </a:t>
            </a:r>
            <a:br>
              <a:rPr lang="en-US" sz="900"/>
            </a:br>
            <a:r>
              <a:rPr lang="en-US" sz="900"/>
              <a:t>National Laboratory of the Helmholtz Association</a:t>
            </a:r>
          </a:p>
        </p:txBody>
      </p:sp>
      <p:pic>
        <p:nvPicPr>
          <p:cNvPr id="29699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71" y="206193"/>
            <a:ext cx="1010472" cy="5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18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858" y="1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46" y="4747073"/>
            <a:ext cx="5494634" cy="4497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4147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defTabSz="96355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</a:t>
            </a:r>
            <a:r>
              <a:rPr lang="de-DE" err="1"/>
              <a:t>Faculty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858" y="9494147"/>
            <a:ext cx="2976132" cy="499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44" tIns="48172" rIns="96344" bIns="48172" numCol="1" anchor="b" anchorCtr="0" compatLnSpc="1">
            <a:prstTxWarp prst="textNoShape">
              <a:avLst/>
            </a:prstTxWarp>
          </a:bodyPr>
          <a:lstStyle>
            <a:lvl1pPr algn="r" defTabSz="96355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CFE32EE-CF5A-48D3-B1C4-588E2B2E0E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81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6356" y="3520232"/>
            <a:ext cx="9067644" cy="2955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80512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KIT – The Research University in  the Helmholtz Association</a:t>
            </a:r>
            <a:r>
              <a:rPr lang="de-DE" sz="800" dirty="0"/>
              <a:t> </a:t>
            </a:r>
            <a:endParaRPr lang="en-US" sz="8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solidFill>
                  <a:schemeClr val="bg1"/>
                </a:solidFill>
                <a:ea typeface="+mn-ea"/>
              </a:rPr>
              <a:t>INSTITUTE FOR TECHNICAL PHYSICS, FUSION MAGNETS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>
                <a:solidFill>
                  <a:schemeClr val="bg1"/>
                </a:solidFill>
                <a:ea typeface="+mn-ea"/>
              </a:rPr>
              <a:t>www.kit.edu</a:t>
            </a:r>
          </a:p>
        </p:txBody>
      </p:sp>
      <p:pic>
        <p:nvPicPr>
          <p:cNvPr id="7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C:\Users\cf2365\Desktop\DSC02032_crop_small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967771" y="3859563"/>
            <a:ext cx="4077804" cy="2218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 userDrawn="1"/>
        </p:nvGrpSpPr>
        <p:grpSpPr>
          <a:xfrm>
            <a:off x="272824" y="4152078"/>
            <a:ext cx="4442500" cy="1633531"/>
            <a:chOff x="-2778240" y="-315416"/>
            <a:chExt cx="10201637" cy="3751202"/>
          </a:xfrm>
        </p:grpSpPr>
        <p:pic>
          <p:nvPicPr>
            <p:cNvPr id="11" name="Picture 3" descr="E:\Snap-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98962" l="4356" r="92449">
                          <a14:foregroundMark x1="11810" y1="38524" x2="10358" y2="48904"/>
                          <a14:foregroundMark x1="16747" y1="24221" x2="19555" y2="19377"/>
                          <a14:foregroundMark x1="20716" y1="17532" x2="22459" y2="15225"/>
                          <a14:foregroundMark x1="15876" y1="25375" x2="15876" y2="25375"/>
                          <a14:foregroundMark x1="11617" y1="60323" x2="14618" y2="70473"/>
                          <a14:foregroundMark x1="15392" y1="71742" x2="19071" y2="79815"/>
                          <a14:foregroundMark x1="19942" y1="80623" x2="22749" y2="84198"/>
                          <a14:backgroundMark x1="21684" y1="14879" x2="15198" y2="25836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-2778240" y="-315416"/>
              <a:ext cx="4293385" cy="36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E:\Snap-1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040000">
              <a:off x="4445029" y="126215"/>
              <a:ext cx="3240002" cy="27167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E:\Snap-2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523" r="95352">
                          <a14:foregroundMark x1="10359" y1="49051" x2="11023" y2="58228"/>
                          <a14:foregroundMark x1="15007" y1="72785" x2="17795" y2="77848"/>
                          <a14:foregroundMark x1="18592" y1="78639" x2="23904" y2="85918"/>
                          <a14:foregroundMark x1="25498" y1="87184" x2="36122" y2="94620"/>
                          <a14:foregroundMark x1="37052" y1="94462" x2="48074" y2="97627"/>
                          <a14:foregroundMark x1="48871" y1="97785" x2="54980" y2="97152"/>
                          <a14:foregroundMark x1="56707" y1="97468" x2="64542" y2="94937"/>
                          <a14:foregroundMark x1="66268" y1="93987" x2="77424" y2="85918"/>
                          <a14:foregroundMark x1="36919" y1="94778" x2="44622" y2="97310"/>
                          <a14:backgroundMark x1="31076" y1="3165" x2="45817" y2="316"/>
                          <a14:backgroundMark x1="32404" y1="98101" x2="61487" y2="98418"/>
                          <a14:backgroundMark x1="31208" y1="92405" x2="33201" y2="93671"/>
                          <a14:backgroundMark x1="29084" y1="90981" x2="31076" y2="91930"/>
                          <a14:backgroundMark x1="63081" y1="96203" x2="66534" y2="95095"/>
                          <a14:backgroundMark x1="36653" y1="94937" x2="33997" y2="94462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60000">
              <a:off x="1507679" y="171494"/>
              <a:ext cx="3132000" cy="26261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Gerade Verbindung 13"/>
            <p:cNvCxnSpPr/>
            <p:nvPr/>
          </p:nvCxnSpPr>
          <p:spPr>
            <a:xfrm>
              <a:off x="5925372" y="2848254"/>
              <a:ext cx="113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863834" y="2851011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/>
                <a:t>3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4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E707068-1B95-4D24-A99A-E0057182CA85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16.09.2019</a:t>
            </a:r>
          </a:p>
          <a:p>
            <a:endParaRPr lang="de-DE" sz="900" dirty="0"/>
          </a:p>
        </p:txBody>
      </p:sp>
      <p:pic>
        <p:nvPicPr>
          <p:cNvPr id="8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50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I_rahmen_neu_fol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>
                <a:ea typeface="+mn-ea"/>
              </a:rPr>
              <a:t>Institute for Technical Physics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02F09A8-37FC-4A3D-8073-974851C05B54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04.10.2018</a:t>
            </a:r>
          </a:p>
          <a:p>
            <a:endParaRPr lang="de-DE" sz="900" dirty="0"/>
          </a:p>
        </p:txBody>
      </p:sp>
      <p:pic>
        <p:nvPicPr>
          <p:cNvPr id="7" name="Picture 9" descr="KITlogo_4c_fru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77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ea typeface="+mn-ea"/>
              </a:rPr>
              <a:t>Institute for Technical Physics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6C01A84-02EC-49FA-92D1-D833D8A21338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12775" y="6453188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dirty="0"/>
              <a:t>04.10.2018</a:t>
            </a:r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10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indico.cern.ch/event/776034/contributions/3445045/attachments/1878471/3094079/ML_CHATS-AS-2019_hydrauli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972132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  <a:spcAft>
                <a:spcPts val="0"/>
              </a:spcAft>
              <a:tabLst>
                <a:tab pos="-914400" algn="l"/>
              </a:tabLst>
            </a:pPr>
            <a:r>
              <a:rPr lang="de-DE" dirty="0">
                <a:solidFill>
                  <a:schemeClr val="tx1"/>
                </a:solidFill>
              </a:rPr>
              <a:t>MAG-5.3-T016 - </a:t>
            </a:r>
            <a:endParaRPr lang="de-DE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Development of High Current HTS cables</a:t>
            </a:r>
            <a:endParaRPr lang="en-US" altLang="de-DE" sz="2200" dirty="0">
              <a:solidFill>
                <a:schemeClr val="tx1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M. J. Wolf</a:t>
            </a:r>
          </a:p>
        </p:txBody>
      </p:sp>
    </p:spTree>
    <p:extLst>
      <p:ext uri="{BB962C8B-B14F-4D97-AF65-F5344CB8AC3E}">
        <p14:creationId xmlns:p14="http://schemas.microsoft.com/office/powerpoint/2010/main" val="139964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D376F-6E34-354C-B3AB-3E5E5A8F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kern="1200" dirty="0"/>
              <a:t>Development </a:t>
            </a:r>
            <a:r>
              <a:rPr lang="de-DE" b="1" kern="1200" dirty="0" err="1"/>
              <a:t>of</a:t>
            </a:r>
            <a:r>
              <a:rPr lang="de-DE" b="1" kern="1200" dirty="0"/>
              <a:t> High </a:t>
            </a:r>
            <a:r>
              <a:rPr lang="de-DE" b="1" kern="1200" dirty="0" err="1"/>
              <a:t>Current</a:t>
            </a:r>
            <a:r>
              <a:rPr lang="de-DE" b="1" kern="1200" dirty="0"/>
              <a:t> HTS </a:t>
            </a:r>
            <a:r>
              <a:rPr lang="de-DE" b="1" kern="1200" dirty="0" err="1"/>
              <a:t>cables</a:t>
            </a:r>
            <a:endParaRPr lang="de-DE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Preparation of HTS </a:t>
            </a:r>
            <a:r>
              <a:rPr lang="en-US" dirty="0" err="1"/>
              <a:t>CroCo</a:t>
            </a:r>
            <a:r>
              <a:rPr lang="en-US" dirty="0"/>
              <a:t> triplet samples, </a:t>
            </a:r>
            <a:br>
              <a:rPr lang="en-US" dirty="0"/>
            </a:br>
            <a:r>
              <a:rPr lang="en-US" dirty="0"/>
              <a:t>profile mockup-preparation for further testing (AMT 5.5, K.-P. Weiss)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Start: 01.03.2020</a:t>
            </a:r>
          </a:p>
          <a:p>
            <a:pPr marL="0" indent="0">
              <a:buNone/>
            </a:pPr>
            <a:r>
              <a:rPr lang="en-US" dirty="0"/>
              <a:t>End:  31.10.2020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Resources: 0.1 </a:t>
            </a:r>
            <a:r>
              <a:rPr lang="en-US" dirty="0" err="1"/>
              <a:t>ppy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2BF2A63-3EA0-094B-B4C3-169698564F04}"/>
              </a:ext>
            </a:extLst>
          </p:cNvPr>
          <p:cNvSpPr txBox="1">
            <a:spLocks/>
          </p:cNvSpPr>
          <p:nvPr/>
        </p:nvSpPr>
        <p:spPr bwMode="auto">
          <a:xfrm>
            <a:off x="395288" y="188640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Proposal 2020</a:t>
            </a:r>
          </a:p>
        </p:txBody>
      </p:sp>
    </p:spTree>
    <p:extLst>
      <p:ext uri="{BB962C8B-B14F-4D97-AF65-F5344CB8AC3E}">
        <p14:creationId xmlns:p14="http://schemas.microsoft.com/office/powerpoint/2010/main" val="355928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636" y="188640"/>
            <a:ext cx="6911975" cy="561975"/>
          </a:xfrm>
        </p:spPr>
        <p:txBody>
          <a:bodyPr/>
          <a:lstStyle/>
          <a:p>
            <a:r>
              <a:rPr lang="en-US" dirty="0"/>
              <a:t>Task completion schedule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90259"/>
              </p:ext>
            </p:extLst>
          </p:nvPr>
        </p:nvGraphicFramePr>
        <p:xfrm>
          <a:off x="391865" y="1196752"/>
          <a:ext cx="8356598" cy="6826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8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45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MAG-5.3-T016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D001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High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HTS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cables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9" marR="636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56534" y="2564904"/>
            <a:ext cx="8607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Technical </a:t>
            </a:r>
            <a:r>
              <a:rPr lang="de-DE" b="1" dirty="0" err="1"/>
              <a:t>Specification</a:t>
            </a:r>
            <a:r>
              <a:rPr lang="de-DE" b="1" dirty="0"/>
              <a:t>:</a:t>
            </a:r>
          </a:p>
          <a:p>
            <a:endParaRPr lang="de-DE" b="1" dirty="0"/>
          </a:p>
          <a:p>
            <a:r>
              <a:rPr lang="en-US" dirty="0"/>
              <a:t>• Design of HTS </a:t>
            </a:r>
            <a:r>
              <a:rPr lang="en-US" dirty="0" err="1"/>
              <a:t>CroCo</a:t>
            </a:r>
            <a:r>
              <a:rPr lang="en-US" dirty="0"/>
              <a:t> winding demonstrator	</a:t>
            </a:r>
            <a:r>
              <a:rPr lang="en-US" dirty="0">
                <a:solidFill>
                  <a:srgbClr val="FF0000"/>
                </a:solidFill>
              </a:rPr>
              <a:t>- postponed to 2020 or later</a:t>
            </a:r>
          </a:p>
          <a:p>
            <a:endParaRPr lang="en-US" dirty="0"/>
          </a:p>
          <a:p>
            <a:r>
              <a:rPr lang="en-US" dirty="0"/>
              <a:t>• Adaptation of HTS </a:t>
            </a:r>
            <a:r>
              <a:rPr lang="en-US" dirty="0" err="1"/>
              <a:t>CroCo</a:t>
            </a:r>
            <a:r>
              <a:rPr lang="en-US" dirty="0"/>
              <a:t> samples </a:t>
            </a:r>
            <a:br>
              <a:rPr lang="en-US" dirty="0"/>
            </a:br>
            <a:r>
              <a:rPr lang="en-US" dirty="0"/>
              <a:t>  towards a winding demonstrator 			</a:t>
            </a:r>
            <a:r>
              <a:rPr lang="en-US" dirty="0">
                <a:solidFill>
                  <a:schemeClr val="accent1"/>
                </a:solidFill>
              </a:rPr>
              <a:t>- ongoing (focused)</a:t>
            </a:r>
          </a:p>
        </p:txBody>
      </p:sp>
    </p:spTree>
    <p:extLst>
      <p:ext uri="{BB962C8B-B14F-4D97-AF65-F5344CB8AC3E}">
        <p14:creationId xmlns:p14="http://schemas.microsoft.com/office/powerpoint/2010/main" val="6631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02729"/>
            <a:ext cx="7277819" cy="561975"/>
          </a:xfrm>
        </p:spPr>
        <p:txBody>
          <a:bodyPr/>
          <a:lstStyle/>
          <a:p>
            <a:r>
              <a:rPr lang="en-US" dirty="0"/>
              <a:t>Proposed modification of the „long-term agenda“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506677" cy="4894262"/>
          </a:xfrm>
        </p:spPr>
        <p:txBody>
          <a:bodyPr/>
          <a:lstStyle/>
          <a:p>
            <a:endParaRPr lang="de-DE" dirty="0"/>
          </a:p>
          <a:p>
            <a:r>
              <a:rPr lang="en-US" dirty="0"/>
              <a:t>Integration of the following intermediate step: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Detailed Investigation of straight HTS </a:t>
            </a:r>
            <a:r>
              <a:rPr lang="en-US" dirty="0" err="1"/>
              <a:t>CroCo</a:t>
            </a:r>
            <a:r>
              <a:rPr lang="en-US" dirty="0"/>
              <a:t> triplet samples </a:t>
            </a:r>
          </a:p>
          <a:p>
            <a:endParaRPr lang="de-DE" dirty="0"/>
          </a:p>
        </p:txBody>
      </p:sp>
      <p:pic>
        <p:nvPicPr>
          <p:cNvPr id="6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16832"/>
            <a:ext cx="4896544" cy="1267239"/>
          </a:xfrm>
          <a:prstGeom prst="rect">
            <a:avLst/>
          </a:prstGeom>
        </p:spPr>
      </p:pic>
      <p:pic>
        <p:nvPicPr>
          <p:cNvPr id="7" name="Bild 4"/>
          <p:cNvPicPr>
            <a:picLocks noChangeAspect="1"/>
          </p:cNvPicPr>
          <p:nvPr/>
        </p:nvPicPr>
        <p:blipFill rotWithShape="1">
          <a:blip r:embed="rId2"/>
          <a:srcRect r="60294"/>
          <a:stretch/>
        </p:blipFill>
        <p:spPr>
          <a:xfrm>
            <a:off x="1907704" y="4077072"/>
            <a:ext cx="1944216" cy="1267239"/>
          </a:xfrm>
          <a:prstGeom prst="rect">
            <a:avLst/>
          </a:prstGeom>
        </p:spPr>
      </p:pic>
      <p:pic>
        <p:nvPicPr>
          <p:cNvPr id="8" name="Bild 4"/>
          <p:cNvPicPr>
            <a:picLocks noChangeAspect="1"/>
          </p:cNvPicPr>
          <p:nvPr/>
        </p:nvPicPr>
        <p:blipFill rotWithShape="1">
          <a:blip r:embed="rId2"/>
          <a:srcRect l="29411" t="662" r="-170" b="-662"/>
          <a:stretch/>
        </p:blipFill>
        <p:spPr>
          <a:xfrm>
            <a:off x="5292080" y="4097116"/>
            <a:ext cx="3464768" cy="126723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8463" t="24793" r="8937" b="20608"/>
          <a:stretch/>
        </p:blipFill>
        <p:spPr>
          <a:xfrm>
            <a:off x="3851921" y="4130740"/>
            <a:ext cx="1391770" cy="12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46745"/>
            <a:ext cx="7705104" cy="777999"/>
          </a:xfrm>
        </p:spPr>
        <p:txBody>
          <a:bodyPr/>
          <a:lstStyle/>
          <a:p>
            <a:r>
              <a:rPr lang="en-US" dirty="0"/>
              <a:t>Determination of the friction factor </a:t>
            </a:r>
            <a:br>
              <a:rPr lang="en-US" dirty="0"/>
            </a:br>
            <a:r>
              <a:rPr lang="en-US" dirty="0"/>
              <a:t>of triplet samples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5910" y="1412776"/>
            <a:ext cx="8495251" cy="2952328"/>
          </a:xfrm>
        </p:spPr>
        <p:txBody>
          <a:bodyPr/>
          <a:lstStyle/>
          <a:p>
            <a:r>
              <a:rPr lang="en-US" dirty="0"/>
              <a:t>So far, we used the friction factor correlation of the EURATOM LCT coil in the thermohydraulic calculations of HTS </a:t>
            </a:r>
            <a:r>
              <a:rPr lang="en-US" dirty="0" err="1"/>
              <a:t>CroCo</a:t>
            </a:r>
            <a:r>
              <a:rPr lang="en-US" dirty="0"/>
              <a:t>-based conductors, e.g. </a:t>
            </a:r>
            <a:r>
              <a:rPr lang="en-US" dirty="0" err="1"/>
              <a:t>tripletts</a:t>
            </a:r>
            <a:r>
              <a:rPr lang="en-US" dirty="0"/>
              <a:t> samples.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should be checked by dedicated experiments.</a:t>
            </a:r>
          </a:p>
          <a:p>
            <a:endParaRPr lang="en-US" dirty="0"/>
          </a:p>
          <a:p>
            <a:r>
              <a:rPr lang="en-US" dirty="0"/>
              <a:t>Three samples with different strand diameters and copper profiles </a:t>
            </a:r>
            <a:br>
              <a:rPr lang="en-US" dirty="0"/>
            </a:br>
            <a:r>
              <a:rPr lang="en-US" dirty="0"/>
              <a:t>were prepared and shipped to Monika </a:t>
            </a:r>
            <a:r>
              <a:rPr lang="en-US" dirty="0" err="1"/>
              <a:t>Lewandowska</a:t>
            </a:r>
            <a:r>
              <a:rPr lang="en-US" dirty="0"/>
              <a:t> for testing.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0"/>
          <a:stretch/>
        </p:blipFill>
        <p:spPr>
          <a:xfrm>
            <a:off x="1907704" y="4444742"/>
            <a:ext cx="4968552" cy="17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 txBox="1">
            <a:spLocks/>
          </p:cNvSpPr>
          <p:nvPr/>
        </p:nvSpPr>
        <p:spPr bwMode="auto">
          <a:xfrm>
            <a:off x="397229" y="1196752"/>
            <a:ext cx="81352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9057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2096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573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955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Three soft-annealed copper rods of 6.0 and 8.0 mm diameter served as </a:t>
            </a:r>
            <a:r>
              <a:rPr lang="en-US" dirty="0"/>
              <a:t>HTS </a:t>
            </a:r>
            <a:r>
              <a:rPr lang="en-US" dirty="0" err="1"/>
              <a:t>CroCo</a:t>
            </a:r>
            <a:r>
              <a:rPr lang="en-US" kern="0" dirty="0"/>
              <a:t> dummy conductor and were manually twisted.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The twisted triplet samples were inserted into a stainless-steel tube and compacted to touch the twisted triplet.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Sample (steel tube) length ~ 1.3 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02729"/>
            <a:ext cx="6911975" cy="561975"/>
          </a:xfrm>
        </p:spPr>
        <p:txBody>
          <a:bodyPr/>
          <a:lstStyle/>
          <a:p>
            <a:r>
              <a:rPr lang="en-US" dirty="0"/>
              <a:t>Preparation of triplet samples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8" b="44822"/>
          <a:stretch/>
        </p:blipFill>
        <p:spPr>
          <a:xfrm>
            <a:off x="683568" y="2039856"/>
            <a:ext cx="8082521" cy="107024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8082521" cy="12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747" y="202729"/>
            <a:ext cx="6911975" cy="561975"/>
          </a:xfrm>
        </p:spPr>
        <p:txBody>
          <a:bodyPr/>
          <a:lstStyle/>
          <a:p>
            <a:r>
              <a:rPr lang="en-US" dirty="0"/>
              <a:t>Preparation of triplet samples </a:t>
            </a:r>
            <a:r>
              <a:rPr lang="en-US" dirty="0">
                <a:solidFill>
                  <a:schemeClr val="tx1"/>
                </a:solidFill>
              </a:rPr>
              <a:t>with Cu-profiles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8" r="42514"/>
          <a:stretch/>
        </p:blipFill>
        <p:spPr>
          <a:xfrm rot="5400000">
            <a:off x="4100425" y="-1067977"/>
            <a:ext cx="876415" cy="8574225"/>
          </a:xfrm>
        </p:spPr>
      </p:pic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397228" y="1196752"/>
            <a:ext cx="85672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9057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2096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573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955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Three copper profiles were equipped with (dummy) HTS </a:t>
            </a:r>
            <a:r>
              <a:rPr lang="en-US" kern="0" dirty="0" err="1"/>
              <a:t>CroCos</a:t>
            </a:r>
            <a:r>
              <a:rPr lang="en-US" kern="0" dirty="0"/>
              <a:t> by soldering them to the profiles with In50Sn50 solder.</a:t>
            </a:r>
          </a:p>
          <a:p>
            <a:endParaRPr lang="en-US" kern="0" dirty="0"/>
          </a:p>
          <a:p>
            <a:r>
              <a:rPr lang="en-US" kern="0" dirty="0"/>
              <a:t>The triplet was manually twisted (TP = 40 cm).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The twisted triplet samples were inserted into a stainless-steel tube and compacted to touch the twisted triplet.</a:t>
            </a:r>
          </a:p>
          <a:p>
            <a:endParaRPr lang="en-US" kern="0" dirty="0"/>
          </a:p>
          <a:p>
            <a:r>
              <a:rPr lang="en-US" kern="0" dirty="0"/>
              <a:t>Sample length: 1.0 m</a:t>
            </a:r>
          </a:p>
          <a:p>
            <a:endParaRPr lang="en-US" kern="0" dirty="0"/>
          </a:p>
          <a:p>
            <a:r>
              <a:rPr lang="en-US" kern="0" dirty="0"/>
              <a:t>Pressure drop measurements to be performed in 2020 </a:t>
            </a:r>
            <a:br>
              <a:rPr lang="en-US" kern="0" dirty="0"/>
            </a:br>
            <a:r>
              <a:rPr lang="en-US" kern="0" dirty="0"/>
              <a:t>(</a:t>
            </a:r>
            <a:r>
              <a:rPr lang="en-US" kern="0" dirty="0">
                <a:sym typeface="Wingdings" panose="05000000000000000000" pitchFamily="2" charset="2"/>
              </a:rPr>
              <a:t> TS proposal for 2020 by M. </a:t>
            </a:r>
            <a:r>
              <a:rPr lang="en-US" kern="0" dirty="0" err="1">
                <a:sym typeface="Wingdings" panose="05000000000000000000" pitchFamily="2" charset="2"/>
              </a:rPr>
              <a:t>Lewandowska</a:t>
            </a:r>
            <a:r>
              <a:rPr lang="en-US" kern="0" dirty="0">
                <a:sym typeface="Wingdings" panose="05000000000000000000" pitchFamily="2" charset="2"/>
              </a:rPr>
              <a:t>)</a:t>
            </a:r>
            <a:endParaRPr lang="en-US" kern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19B009-8DB0-894D-9304-4A3A0B7B7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66806"/>
            <a:ext cx="1084630" cy="10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3803" cy="561975"/>
          </a:xfrm>
        </p:spPr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sample 1&amp;2 (</a:t>
            </a:r>
            <a:r>
              <a:rPr lang="de-DE" dirty="0" err="1"/>
              <a:t>by</a:t>
            </a:r>
            <a:r>
              <a:rPr lang="de-DE" dirty="0"/>
              <a:t> M. Lewandowska)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Lewandowska, et al., </a:t>
            </a:r>
            <a:br>
              <a:rPr lang="en-US" dirty="0"/>
            </a:br>
            <a:r>
              <a:rPr lang="en-US" dirty="0"/>
              <a:t>“Hydraulic characterization of conductor prototypes for fusion magnets” </a:t>
            </a:r>
            <a:br>
              <a:rPr lang="en-US" dirty="0"/>
            </a:br>
            <a:r>
              <a:rPr lang="en-US" dirty="0"/>
              <a:t>presented at CHATS-AS 9-12 July 2019, Szczecin, Poland, </a:t>
            </a:r>
            <a:br>
              <a:rPr lang="de-DE" dirty="0"/>
            </a:br>
            <a:r>
              <a:rPr lang="de-DE" sz="1050" dirty="0"/>
              <a:t>online: </a:t>
            </a:r>
            <a:r>
              <a:rPr lang="de-DE" sz="1050" dirty="0">
                <a:hlinkClick r:id="rId2"/>
              </a:rPr>
              <a:t>https://indico.cern.ch/event/776034/contributions/3445045/attachments/1878471/3094079/ML_CHATS-AS-2019_hydraulic.pdf</a:t>
            </a:r>
            <a:r>
              <a:rPr lang="de-DE" sz="1050" dirty="0"/>
              <a:t> </a:t>
            </a:r>
            <a:endParaRPr lang="en-US" sz="105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52936"/>
            <a:ext cx="3351600" cy="2211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930" y="2852936"/>
            <a:ext cx="3373650" cy="223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43608" y="5589240"/>
                <a:ext cx="322697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𝑊𝐷𝑆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=0.06308⋅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−0.2665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89240"/>
                <a:ext cx="3226974" cy="280077"/>
              </a:xfrm>
              <a:prstGeom prst="rect">
                <a:avLst/>
              </a:prstGeom>
              <a:blipFill>
                <a:blip r:embed="rId5"/>
                <a:stretch>
                  <a:fillRect l="-1887" t="-2174" r="-189" b="-36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922077" y="5567713"/>
                <a:ext cx="3226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𝑊𝐷𝑆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=0.06414⋅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−0.2270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77" y="5567713"/>
                <a:ext cx="3226974" cy="276999"/>
              </a:xfrm>
              <a:prstGeom prst="rect">
                <a:avLst/>
              </a:prstGeom>
              <a:blipFill>
                <a:blip r:embed="rId6"/>
                <a:stretch>
                  <a:fillRect l="-1887" t="-2174" r="-189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3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791369"/>
          </a:xfrm>
        </p:spPr>
        <p:txBody>
          <a:bodyPr/>
          <a:lstStyle/>
          <a:p>
            <a:r>
              <a:rPr lang="en-US" dirty="0"/>
              <a:t>Preparation of HTS </a:t>
            </a:r>
            <a:r>
              <a:rPr lang="en-US" dirty="0" err="1"/>
              <a:t>CroCo</a:t>
            </a:r>
            <a:r>
              <a:rPr lang="en-US" dirty="0"/>
              <a:t> samples for electromechanical testing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87066"/>
            <a:ext cx="8356600" cy="4894262"/>
          </a:xfrm>
        </p:spPr>
        <p:txBody>
          <a:bodyPr/>
          <a:lstStyle/>
          <a:p>
            <a:r>
              <a:rPr lang="en-US" dirty="0"/>
              <a:t>For details, refer to the (following) presentation by K.-P. Weiss: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8444"/>
            <a:ext cx="4325888" cy="33103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471"/>
            <a:ext cx="2448272" cy="244827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87468"/>
              </p:ext>
            </p:extLst>
          </p:nvPr>
        </p:nvGraphicFramePr>
        <p:xfrm>
          <a:off x="1043608" y="2065107"/>
          <a:ext cx="6958374" cy="1034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0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2602">
                  <a:extLst>
                    <a:ext uri="{9D8B030D-6E8A-4147-A177-3AD203B41FA5}">
                      <a16:colId xmlns:a16="http://schemas.microsoft.com/office/drawing/2014/main" val="27863737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Width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Thickness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Length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e-DE" sz="1600" i="1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de-D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(77K, sf) min/</a:t>
                      </a:r>
                      <a:r>
                        <a:rPr lang="de-DE" sz="16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mm  /  2 mm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µm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m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/ 2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6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HTS </a:t>
                      </a:r>
                      <a:r>
                        <a:rPr lang="de-DE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tape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mm  /  2 mm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 90 µm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m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/ 4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90 -  118 / 60 – 80</a:t>
                      </a:r>
                    </a:p>
                  </a:txBody>
                  <a:tcPr marL="68580" marR="68580" marT="0" marB="0">
                    <a:solidFill>
                      <a:srgbClr val="45AE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02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395536" y="188640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Summary</a:t>
            </a:r>
          </a:p>
        </p:txBody>
      </p:sp>
      <p:sp>
        <p:nvSpPr>
          <p:cNvPr id="9" name="Inhaltsplatzhalter 4"/>
          <p:cNvSpPr txBox="1">
            <a:spLocks/>
          </p:cNvSpPr>
          <p:nvPr/>
        </p:nvSpPr>
        <p:spPr bwMode="auto">
          <a:xfrm>
            <a:off x="395288" y="1268760"/>
            <a:ext cx="83566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9057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2096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573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955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Preparation of three samples for pressure drop testing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Preparation of HTS CroCo samples for further electro-mechanical testing</a:t>
            </a:r>
          </a:p>
          <a:p>
            <a:endParaRPr lang="en-US" kern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01E181-966C-2541-94AA-03EB1AB48E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0"/>
          <a:stretch/>
        </p:blipFill>
        <p:spPr>
          <a:xfrm>
            <a:off x="1331640" y="1628800"/>
            <a:ext cx="5400600" cy="18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9801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505</Words>
  <Application>Microsoft Macintosh PowerPoint</Application>
  <PresentationFormat>Bildschirmpräsentation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KIT_master_ppt2003_en</vt:lpstr>
      <vt:lpstr>PowerPoint-Präsentation</vt:lpstr>
      <vt:lpstr>Task completion schedule</vt:lpstr>
      <vt:lpstr>Proposed modification of the „long-term agenda“</vt:lpstr>
      <vt:lpstr>Determination of the friction factor  of triplet samples</vt:lpstr>
      <vt:lpstr>Preparation of triplet samples</vt:lpstr>
      <vt:lpstr>Preparation of triplet samples with Cu-profiles</vt:lpstr>
      <vt:lpstr>Test results of sample 1&amp;2 (by M. Lewandowska)</vt:lpstr>
      <vt:lpstr>Preparation of HTS CroCo samples for electromechanical testing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Heller</dc:creator>
  <cp:lastModifiedBy>Walter Fietz</cp:lastModifiedBy>
  <cp:revision>663</cp:revision>
  <cp:lastPrinted>2014-05-27T06:02:00Z</cp:lastPrinted>
  <dcterms:created xsi:type="dcterms:W3CDTF">2010-05-03T06:20:47Z</dcterms:created>
  <dcterms:modified xsi:type="dcterms:W3CDTF">2020-02-11T09:49:29Z</dcterms:modified>
</cp:coreProperties>
</file>