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4" r:id="rId2"/>
    <p:sldId id="407" r:id="rId3"/>
    <p:sldId id="408" r:id="rId4"/>
    <p:sldId id="409" r:id="rId5"/>
    <p:sldId id="413" r:id="rId6"/>
    <p:sldId id="410" r:id="rId7"/>
    <p:sldId id="411" r:id="rId8"/>
    <p:sldId id="412" r:id="rId9"/>
    <p:sldId id="414" r:id="rId10"/>
    <p:sldId id="415" r:id="rId11"/>
    <p:sldId id="416" r:id="rId12"/>
    <p:sldId id="417" r:id="rId13"/>
    <p:sldId id="665" r:id="rId14"/>
  </p:sldIdLst>
  <p:sldSz cx="9144000" cy="6858000" type="screen4x3"/>
  <p:notesSz cx="6867525" cy="99949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userDrawn="1">
          <p15:clr>
            <a:srgbClr val="A4A3A4"/>
          </p15:clr>
        </p15:guide>
        <p15:guide id="4" orient="horz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ler, Reinhard (ITEP)" initials="HR(" lastIdx="1" clrIdx="0">
    <p:extLst>
      <p:ext uri="{19B8F6BF-5375-455C-9EA6-DF929625EA0E}">
        <p15:presenceInfo xmlns:p15="http://schemas.microsoft.com/office/powerpoint/2012/main" userId="S-1-5-21-1202744845-3101423955-345487624-669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1A266"/>
    <a:srgbClr val="906C44"/>
    <a:srgbClr val="FFFF99"/>
    <a:srgbClr val="4964ED"/>
    <a:srgbClr val="A00078"/>
    <a:srgbClr val="00E701"/>
    <a:srgbClr val="A01E28"/>
    <a:srgbClr val="B6FCBD"/>
    <a:srgbClr val="50A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77" autoAdjust="0"/>
    <p:restoredTop sz="97607" autoAdjust="0"/>
  </p:normalViewPr>
  <p:slideViewPr>
    <p:cSldViewPr snapToGrid="0">
      <p:cViewPr varScale="1">
        <p:scale>
          <a:sx n="220" d="100"/>
          <a:sy n="220" d="100"/>
        </p:scale>
        <p:origin x="1688" y="192"/>
      </p:cViewPr>
      <p:guideLst>
        <p:guide/>
        <p:guide orient="horz"/>
      </p:guideLst>
    </p:cSldViewPr>
  </p:slideViewPr>
  <p:outlineViewPr>
    <p:cViewPr>
      <p:scale>
        <a:sx n="33" d="100"/>
        <a:sy n="33" d="100"/>
      </p:scale>
      <p:origin x="0" y="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theme" Target="../theme/theme3.xml"/><Relationship Id="rId4" Type="http://schemas.openxmlformats.org/officeDocument/2006/relationships/image" Target="../media/image12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6316" y="511494"/>
            <a:ext cx="2763369" cy="30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2" rIns="92227" bIns="46112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r>
              <a:rPr lang="de-DE"/>
              <a:t>Prof. Dr. Max Mustermann | Musterfakultät</a:t>
            </a:r>
          </a:p>
        </p:txBody>
      </p:sp>
      <p:pic>
        <p:nvPicPr>
          <p:cNvPr id="3075" name="Picture 6" descr="KITlogo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8" y="118283"/>
            <a:ext cx="1080970" cy="7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542089" y="9326762"/>
            <a:ext cx="2596573" cy="36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die Kooperation von 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Forschungszentrum Karlsruhe GmbH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und Universität Karlsruhe (TH)</a:t>
            </a:r>
          </a:p>
        </p:txBody>
      </p:sp>
      <p:pic>
        <p:nvPicPr>
          <p:cNvPr id="3077" name="Picture 9" descr="fzk_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278" y="9283604"/>
            <a:ext cx="1153142" cy="3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Wortbildmarke_schwar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34" y="9283605"/>
            <a:ext cx="1294277" cy="22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885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676" cy="49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2" rIns="92227" bIns="461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246" y="0"/>
            <a:ext cx="2976676" cy="49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2" rIns="92227" bIns="461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49300"/>
            <a:ext cx="4997450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32" y="4747298"/>
            <a:ext cx="5494662" cy="449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2" rIns="92227" bIns="461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4595"/>
            <a:ext cx="2976676" cy="49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2" rIns="92227" bIns="4611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246" y="9494595"/>
            <a:ext cx="2976676" cy="49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2" rIns="92227" bIns="4611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C11319-5889-4AC1-87CF-BBD3C7C8381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8506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Prof. Dr. Max Mustermann | Musterfakultät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11319-5889-4AC1-87CF-BBD3C7C83814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0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900" dirty="0"/>
              <a:t>KIT – The Research University in the Helmholtz Association</a:t>
            </a:r>
            <a:endParaRPr lang="de-DE" sz="900" dirty="0"/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000" dirty="0">
                <a:solidFill>
                  <a:schemeClr val="bg1"/>
                </a:solidFill>
                <a:ea typeface="+mn-ea"/>
              </a:rPr>
              <a:t>Institute for Technical Physics (ITEP)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600" b="1">
                <a:solidFill>
                  <a:schemeClr val="bg1"/>
                </a:solidFill>
                <a:ea typeface="+mn-ea"/>
              </a:rPr>
              <a:t>www.kit.edu</a:t>
            </a:r>
          </a:p>
        </p:txBody>
      </p:sp>
      <p:pic>
        <p:nvPicPr>
          <p:cNvPr id="8" name="Picture 11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 descr="Magnet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7" b="-563"/>
          <a:stretch>
            <a:fillRect/>
          </a:stretch>
        </p:blipFill>
        <p:spPr bwMode="auto">
          <a:xfrm>
            <a:off x="5464175" y="3689350"/>
            <a:ext cx="33845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391025"/>
            <a:ext cx="495935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8" y="1268413"/>
            <a:ext cx="8389937" cy="649287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6875" y="2232025"/>
            <a:ext cx="8370888" cy="6207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85824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01638" y="914400"/>
            <a:ext cx="8361362" cy="4000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1330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85763" y="6452869"/>
            <a:ext cx="3670300" cy="1384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/>
              <a:t>KIT – The Research University in the Helmholtz Association</a:t>
            </a:r>
            <a:endParaRPr lang="de-DE" sz="900" dirty="0"/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000" noProof="0" dirty="0">
                <a:solidFill>
                  <a:schemeClr val="bg1"/>
                </a:solidFill>
              </a:rPr>
              <a:t>Institute for Technical Physics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9" name="Picture 11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 descr="Ein Bild, das Tasse, Zeichnung, Glas, Tisch enthält.&#10;&#10;Automatisch generierte Beschreibung">
            <a:extLst>
              <a:ext uri="{FF2B5EF4-FFF2-40B4-BE49-F238E27FC236}">
                <a16:creationId xmlns:a16="http://schemas.microsoft.com/office/drawing/2014/main" id="{7F72FBE2-C6A7-784F-A73C-B60D26B10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"/>
          <a:stretch/>
        </p:blipFill>
        <p:spPr>
          <a:xfrm>
            <a:off x="2108200" y="4024630"/>
            <a:ext cx="6802120" cy="21209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824B4F0-A69B-2F43-81F0-0E64E91122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966">
            <a:off x="167725" y="4769731"/>
            <a:ext cx="2337373" cy="8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2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I_rahmen_neu_fol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900">
                <a:ea typeface="+mn-ea"/>
              </a:rPr>
              <a:t>Institute for Technical Physics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FE707068-1B95-4D24-A99A-E0057182CA85}" type="slidenum">
              <a:rPr lang="de-DE" sz="900" b="1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900" dirty="0"/>
              <a:t>11.02.2020</a:t>
            </a:r>
          </a:p>
          <a:p>
            <a:endParaRPr lang="de-DE" sz="900" dirty="0"/>
          </a:p>
        </p:txBody>
      </p:sp>
      <p:pic>
        <p:nvPicPr>
          <p:cNvPr id="8" name="Picture 9" descr="KITlogo_4c_fru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589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188913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hinzufügen</a:t>
            </a:r>
            <a:endParaRPr lang="en-US" noProof="0" dirty="0"/>
          </a:p>
        </p:txBody>
      </p:sp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6659563" y="6453188"/>
            <a:ext cx="2305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900" dirty="0">
                <a:solidFill>
                  <a:schemeClr val="bg1"/>
                </a:solidFill>
                <a:ea typeface="+mn-ea"/>
              </a:rPr>
              <a:t>Institute for Technical Physics (ITEP)          Department Fusion Magnets</a:t>
            </a:r>
          </a:p>
        </p:txBody>
      </p:sp>
      <p:sp>
        <p:nvSpPr>
          <p:cNvPr id="1031" name="Text Box 11"/>
          <p:cNvSpPr txBox="1">
            <a:spLocks noChangeArrowheads="1"/>
          </p:cNvSpPr>
          <p:nvPr/>
        </p:nvSpPr>
        <p:spPr bwMode="auto">
          <a:xfrm>
            <a:off x="250825" y="6453188"/>
            <a:ext cx="3254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18767E95-D17E-456B-814D-87B205EA7E25}" type="slidenum">
              <a:rPr lang="de-DE" sz="900" b="1"/>
              <a:pPr eaLnBrk="1" hangingPunct="1">
                <a:spcBef>
                  <a:spcPct val="50000"/>
                </a:spcBef>
              </a:pPr>
              <a:t>‹Nr.›</a:t>
            </a:fld>
            <a:endParaRPr lang="de-DE" sz="900" b="1"/>
          </a:p>
        </p:txBody>
      </p:sp>
      <p:pic>
        <p:nvPicPr>
          <p:cNvPr id="2" name="Picture 13" descr="KIT-Logo-rgb_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789" y="1198563"/>
            <a:ext cx="9052983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760164" y="6453188"/>
            <a:ext cx="79883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900" dirty="0"/>
              <a:t>February 11, 2020        	      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5" r:id="rId2"/>
    <p:sldLayoutId id="2147483847" r:id="rId3"/>
    <p:sldLayoutId id="2147483848" r:id="rId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SzPct val="60000"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SzPct val="60000"/>
        <a:defRPr sz="1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FontTx/>
        <a:buBlip>
          <a:blip r:embed="rId7"/>
        </a:buBlip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536" y="1412776"/>
            <a:ext cx="8646196" cy="165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en-US" sz="2800" b="1" dirty="0"/>
              <a:t>Direct Spooling of partially equipped </a:t>
            </a:r>
            <a:r>
              <a:rPr lang="en-US" sz="2800" b="1" dirty="0" err="1"/>
              <a:t>CroCos</a:t>
            </a: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2"/>
                </a:solidFill>
              </a:rPr>
              <a:t>ENR-</a:t>
            </a:r>
            <a:r>
              <a:rPr lang="en-US" sz="2000" b="1" dirty="0" err="1">
                <a:solidFill>
                  <a:schemeClr val="tx2"/>
                </a:solidFill>
              </a:rPr>
              <a:t>PRD.Extra</a:t>
            </a:r>
            <a:endParaRPr lang="en-US" sz="20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de-DE" sz="20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2"/>
                </a:solidFill>
              </a:rPr>
              <a:t>W.H. </a:t>
            </a:r>
            <a:r>
              <a:rPr lang="en-US" sz="2000" dirty="0" err="1">
                <a:solidFill>
                  <a:schemeClr val="tx2"/>
                </a:solidFill>
              </a:rPr>
              <a:t>Fietz</a:t>
            </a:r>
            <a:r>
              <a:rPr lang="en-US" sz="2000" dirty="0">
                <a:solidFill>
                  <a:schemeClr val="tx2"/>
                </a:solidFill>
              </a:rPr>
              <a:t>, M.J. Wolf, D. Nickel, K.-P. Weiss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50800" y="3706813"/>
            <a:ext cx="898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012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9847C-E608-9744-9EA4-2646B98B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88913"/>
            <a:ext cx="6911975" cy="1057996"/>
          </a:xfrm>
        </p:spPr>
        <p:txBody>
          <a:bodyPr/>
          <a:lstStyle/>
          <a:p>
            <a:r>
              <a:rPr lang="en-US" dirty="0"/>
              <a:t>The 3/2 HTS </a:t>
            </a:r>
            <a:r>
              <a:rPr lang="en-US" dirty="0" err="1"/>
              <a:t>CroCo</a:t>
            </a:r>
            <a:r>
              <a:rPr lang="en-US" dirty="0"/>
              <a:t> was straighten and re-bend several times to check degradation issues</a:t>
            </a:r>
          </a:p>
        </p:txBody>
      </p:sp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51DC7AA-7401-0443-9887-391DCBD6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84" y="1393169"/>
            <a:ext cx="5943600" cy="505265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15F7595-54AA-6341-861E-6F858900EE30}"/>
              </a:ext>
            </a:extLst>
          </p:cNvPr>
          <p:cNvGrpSpPr/>
          <p:nvPr/>
        </p:nvGrpSpPr>
        <p:grpSpPr>
          <a:xfrm>
            <a:off x="6185146" y="2293347"/>
            <a:ext cx="2754317" cy="646331"/>
            <a:chOff x="7315200" y="2392323"/>
            <a:chExt cx="3283527" cy="64633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94BA7A-6390-5944-ACAA-A2063D8D4D16}"/>
                </a:ext>
              </a:extLst>
            </p:cNvPr>
            <p:cNvSpPr/>
            <p:nvPr/>
          </p:nvSpPr>
          <p:spPr>
            <a:xfrm>
              <a:off x="7315200" y="2549235"/>
              <a:ext cx="387927" cy="33250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300336C-9FA1-6740-B3CF-A544D6A1F6BF}"/>
                </a:ext>
              </a:extLst>
            </p:cNvPr>
            <p:cNvSpPr txBox="1"/>
            <p:nvPr/>
          </p:nvSpPr>
          <p:spPr>
            <a:xfrm>
              <a:off x="7980218" y="2392323"/>
              <a:ext cx="2618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wound in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counter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14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18F1D-2D38-6C48-9C4B-045AF29E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288929"/>
            <a:ext cx="6911975" cy="954087"/>
          </a:xfrm>
        </p:spPr>
        <p:txBody>
          <a:bodyPr/>
          <a:lstStyle/>
          <a:p>
            <a:r>
              <a:rPr lang="en-US" dirty="0"/>
              <a:t>The 3/2 HTS </a:t>
            </a:r>
            <a:r>
              <a:rPr lang="en-US" dirty="0" err="1"/>
              <a:t>CroCo</a:t>
            </a:r>
            <a:r>
              <a:rPr lang="en-US" dirty="0"/>
              <a:t> was straighten and re-bend several times to check degradation issues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00F844-BC18-D24A-B19A-750C5DE80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9" y="1485901"/>
            <a:ext cx="6313760" cy="478631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5F91CC3-C381-1742-870B-BA7EBAAE8119}"/>
              </a:ext>
            </a:extLst>
          </p:cNvPr>
          <p:cNvGrpSpPr/>
          <p:nvPr/>
        </p:nvGrpSpPr>
        <p:grpSpPr>
          <a:xfrm>
            <a:off x="5969330" y="4871111"/>
            <a:ext cx="3174670" cy="646331"/>
            <a:chOff x="7315200" y="2392323"/>
            <a:chExt cx="3504321" cy="6463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9473C3-3B86-A84A-B5D9-09AB27671350}"/>
                </a:ext>
              </a:extLst>
            </p:cNvPr>
            <p:cNvSpPr/>
            <p:nvPr/>
          </p:nvSpPr>
          <p:spPr>
            <a:xfrm>
              <a:off x="7315200" y="2549235"/>
              <a:ext cx="387927" cy="33250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96FF42F-7099-864A-B027-93DF9A14EB36}"/>
                </a:ext>
              </a:extLst>
            </p:cNvPr>
            <p:cNvSpPr txBox="1"/>
            <p:nvPr/>
          </p:nvSpPr>
          <p:spPr>
            <a:xfrm>
              <a:off x="7980218" y="2392323"/>
              <a:ext cx="2839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       wound in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       counter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14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3C9A0-E84B-D446-B713-F07CC474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m HTS </a:t>
            </a:r>
            <a:r>
              <a:rPr lang="en-US" dirty="0" err="1"/>
              <a:t>CroCo</a:t>
            </a:r>
            <a:r>
              <a:rPr lang="en-US" dirty="0"/>
              <a:t> wound to the 1m diameter reel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D7DEDD-06C9-5B4F-8804-65380ED46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3" y="1928813"/>
            <a:ext cx="5448299" cy="364068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96C3F33-2C93-2144-B7D9-2418A869108E}"/>
              </a:ext>
            </a:extLst>
          </p:cNvPr>
          <p:cNvSpPr txBox="1"/>
          <p:nvPr/>
        </p:nvSpPr>
        <p:spPr>
          <a:xfrm>
            <a:off x="323850" y="934522"/>
            <a:ext cx="10839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Dec 2019 approx. 8 m of HTS </a:t>
            </a:r>
            <a:r>
              <a:rPr lang="en-US" dirty="0" err="1"/>
              <a:t>CroCos</a:t>
            </a:r>
            <a:r>
              <a:rPr lang="en-US" dirty="0"/>
              <a:t> were fabricated – </a:t>
            </a:r>
          </a:p>
          <a:p>
            <a:r>
              <a:rPr lang="en-US" dirty="0"/>
              <a:t>starting from the REBCO and Cu-tape reels with subsequent winding </a:t>
            </a:r>
          </a:p>
          <a:p>
            <a:r>
              <a:rPr lang="en-US" dirty="0"/>
              <a:t>of the fabricated </a:t>
            </a:r>
            <a:r>
              <a:rPr lang="en-US" dirty="0" err="1"/>
              <a:t>CroCo</a:t>
            </a:r>
            <a:r>
              <a:rPr lang="en-US" dirty="0"/>
              <a:t> to the 1 m diameter reel.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EFE0AB-9EC6-6048-B703-972A43EE8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026" y="1649911"/>
            <a:ext cx="3213128" cy="208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53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4D376F-6E34-354C-B3AB-3E5E5A8F5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/>
              <a:t>Long length fabrication and detailed analyses of </a:t>
            </a:r>
            <a:r>
              <a:rPr lang="en-US" b="1" dirty="0" err="1"/>
              <a:t>CroCos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towards HTS feeders for future fusion machines</a:t>
            </a:r>
            <a:r>
              <a:rPr lang="de-DE" dirty="0"/>
              <a:t> </a:t>
            </a:r>
          </a:p>
          <a:p>
            <a:pPr marL="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Spooling of long length partially equipped </a:t>
            </a:r>
            <a:r>
              <a:rPr lang="en-US" dirty="0" err="1"/>
              <a:t>CroCos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Preparation of 8 m fully equipped TS </a:t>
            </a:r>
            <a:r>
              <a:rPr lang="en-US" dirty="0" err="1"/>
              <a:t>CroCos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Intensive examination of fully equipped </a:t>
            </a:r>
            <a:r>
              <a:rPr lang="en-US" dirty="0" err="1"/>
              <a:t>CroCos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Start: 01.03.2020</a:t>
            </a:r>
          </a:p>
          <a:p>
            <a:pPr marL="0" indent="0">
              <a:buNone/>
            </a:pPr>
            <a:r>
              <a:rPr lang="en-US" dirty="0"/>
              <a:t>End:  31.10.2020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Resources: 2.0 </a:t>
            </a:r>
            <a:r>
              <a:rPr lang="en-US" dirty="0" err="1"/>
              <a:t>ppy</a:t>
            </a:r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2BF2A63-3EA0-094B-B4C3-169698564F04}"/>
              </a:ext>
            </a:extLst>
          </p:cNvPr>
          <p:cNvSpPr txBox="1">
            <a:spLocks/>
          </p:cNvSpPr>
          <p:nvPr/>
        </p:nvSpPr>
        <p:spPr bwMode="auto">
          <a:xfrm>
            <a:off x="395536" y="172333"/>
            <a:ext cx="8229600" cy="68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0000FF"/>
                </a:solidFill>
              </a:rPr>
              <a:t>Proposal 2020</a:t>
            </a:r>
          </a:p>
        </p:txBody>
      </p:sp>
    </p:spTree>
    <p:extLst>
      <p:ext uri="{BB962C8B-B14F-4D97-AF65-F5344CB8AC3E}">
        <p14:creationId xmlns:p14="http://schemas.microsoft.com/office/powerpoint/2010/main" val="4130898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9"/>
            <a:ext cx="7488832" cy="5760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Formation of straight HTS </a:t>
            </a:r>
            <a:r>
              <a:rPr lang="en-US" dirty="0" err="1"/>
              <a:t>CroCos</a:t>
            </a:r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A8E84E2-4AAD-F04D-B56C-8461A1263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8861">
            <a:off x="475326" y="3427603"/>
            <a:ext cx="5318260" cy="1848767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5F2110D6-E624-2D4E-B225-644DD89F7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98" y="1280452"/>
            <a:ext cx="8345987" cy="172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719138" lvl="3" indent="-449263"/>
            <a:r>
              <a:rPr lang="en-US" sz="2000" kern="0" dirty="0"/>
              <a:t>From single tapes a long length straight HTS </a:t>
            </a:r>
            <a:r>
              <a:rPr lang="en-US" sz="2000" kern="0" dirty="0" err="1"/>
              <a:t>CroCo</a:t>
            </a:r>
            <a:r>
              <a:rPr lang="en-US" sz="2000" kern="0" dirty="0"/>
              <a:t> </a:t>
            </a:r>
            <a:br>
              <a:rPr lang="en-US" sz="2000" kern="0" dirty="0"/>
            </a:br>
            <a:r>
              <a:rPr lang="en-US" sz="2000" kern="0" dirty="0"/>
              <a:t>was formed with up to 60 Cu and HTS tapes </a:t>
            </a:r>
            <a:br>
              <a:rPr lang="en-US" sz="2000" kern="0" dirty="0"/>
            </a:br>
            <a:r>
              <a:rPr lang="en-US" sz="2000" kern="0" dirty="0"/>
              <a:t>in lengths up to 8 m.</a:t>
            </a:r>
          </a:p>
          <a:p>
            <a:pPr marL="719138" lvl="3" indent="-449263"/>
            <a:r>
              <a:rPr lang="en-US" sz="2000" kern="0" dirty="0"/>
              <a:t>This is proofed technology and was used to build  35 kA @ 77K, sf demonstrator  </a:t>
            </a:r>
          </a:p>
          <a:p>
            <a:pPr marL="719138" lvl="3" indent="-449263"/>
            <a:endParaRPr lang="en-US" sz="1800" kern="0" dirty="0"/>
          </a:p>
        </p:txBody>
      </p:sp>
      <p:pic>
        <p:nvPicPr>
          <p:cNvPr id="17" name="Inhaltsplatzhalter 6">
            <a:extLst>
              <a:ext uri="{FF2B5EF4-FFF2-40B4-BE49-F238E27FC236}">
                <a16:creationId xmlns:a16="http://schemas.microsoft.com/office/drawing/2014/main" id="{20CBABB1-256B-B84A-B522-671C2D117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635113" y="744261"/>
            <a:ext cx="828461" cy="135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DECB25A-48F9-324D-832C-8F709252C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71" y="2909455"/>
            <a:ext cx="2338373" cy="36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1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9"/>
            <a:ext cx="7488832" cy="5760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Bending Radius of HTS </a:t>
            </a:r>
            <a:r>
              <a:rPr lang="en-US" dirty="0" err="1"/>
              <a:t>CroCos</a:t>
            </a:r>
            <a:endParaRPr lang="en-US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5F2110D6-E624-2D4E-B225-644DD89F7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98" y="1017213"/>
            <a:ext cx="8703138" cy="8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719138" lvl="3" indent="-449263"/>
            <a:r>
              <a:rPr lang="en-US" sz="2000" kern="0" dirty="0"/>
              <a:t>With respect to winding, the small 3/2 HTS </a:t>
            </a:r>
            <a:r>
              <a:rPr lang="en-US" sz="2000" kern="0" dirty="0" err="1"/>
              <a:t>CroCos</a:t>
            </a:r>
            <a:r>
              <a:rPr lang="en-US" sz="2000" kern="0" dirty="0"/>
              <a:t> from 3 mm and 2 mm tapes offer an advantageous small acceptable bending radius.</a:t>
            </a:r>
          </a:p>
          <a:p>
            <a:pPr marL="719138" lvl="3" indent="-449263"/>
            <a:endParaRPr lang="en-US" sz="1800" kern="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2C9C47FD-0D1B-9047-AC57-09FB8ECEE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925786"/>
              </p:ext>
            </p:extLst>
          </p:nvPr>
        </p:nvGraphicFramePr>
        <p:xfrm>
          <a:off x="951923" y="1683469"/>
          <a:ext cx="4373465" cy="3438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991">
                  <a:extLst>
                    <a:ext uri="{9D8B030D-6E8A-4147-A177-3AD203B41FA5}">
                      <a16:colId xmlns:a16="http://schemas.microsoft.com/office/drawing/2014/main" val="1705646371"/>
                    </a:ext>
                  </a:extLst>
                </a:gridCol>
                <a:gridCol w="1209705">
                  <a:extLst>
                    <a:ext uri="{9D8B030D-6E8A-4147-A177-3AD203B41FA5}">
                      <a16:colId xmlns:a16="http://schemas.microsoft.com/office/drawing/2014/main" val="1100448026"/>
                    </a:ext>
                  </a:extLst>
                </a:gridCol>
                <a:gridCol w="1283769">
                  <a:extLst>
                    <a:ext uri="{9D8B030D-6E8A-4147-A177-3AD203B41FA5}">
                      <a16:colId xmlns:a16="http://schemas.microsoft.com/office/drawing/2014/main" val="2586598515"/>
                    </a:ext>
                  </a:extLst>
                </a:gridCol>
              </a:tblGrid>
              <a:tr h="35380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360" marR="9360" marT="936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6/4</a:t>
                      </a:r>
                      <a:r>
                        <a:rPr lang="en-US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CroCo</a:t>
                      </a:r>
                      <a:endParaRPr lang="en-US" sz="400"/>
                    </a:p>
                  </a:txBody>
                  <a:tcPr marL="9360" marR="84240" marT="936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3/2 CroCo</a:t>
                      </a:r>
                      <a:endParaRPr lang="en-US" sz="400" dirty="0"/>
                    </a:p>
                  </a:txBody>
                  <a:tcPr marL="9360" marR="84240" marT="936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430015"/>
                  </a:ext>
                </a:extLst>
              </a:tr>
              <a:tr h="1220093">
                <a:tc>
                  <a:txBody>
                    <a:bodyPr/>
                    <a:lstStyle/>
                    <a:p>
                      <a:pPr algn="l" rtl="0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rtl="0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rtl="0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rtl="0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rtl="0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40" marR="9360" marT="9360" marB="0" anchor="ctr"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9360" marR="84240" marT="9360" marB="0" anchor="ctr"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9360" marR="84240" marT="9360" marB="0" anchor="ctr"/>
                </a:tc>
                <a:extLst>
                  <a:ext uri="{0D108BD9-81ED-4DB2-BD59-A6C34878D82A}">
                    <a16:rowId xmlns:a16="http://schemas.microsoft.com/office/drawing/2014/main" val="4005410736"/>
                  </a:ext>
                </a:extLst>
              </a:tr>
              <a:tr h="251507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Typical number </a:t>
                      </a:r>
                      <a:b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 REBCO tapes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40" marR="936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x 6 mm</a:t>
                      </a:r>
                      <a:endParaRPr lang="en-US" sz="400" dirty="0"/>
                    </a:p>
                  </a:txBody>
                  <a:tcPr marL="9360" marR="8424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x 3 mm</a:t>
                      </a:r>
                      <a:endParaRPr lang="en-US" sz="400"/>
                    </a:p>
                  </a:txBody>
                  <a:tcPr marL="9360" marR="84240" marT="9360" marB="0" anchor="ctr"/>
                </a:tc>
                <a:extLst>
                  <a:ext uri="{0D108BD9-81ED-4DB2-BD59-A6C34878D82A}">
                    <a16:rowId xmlns:a16="http://schemas.microsoft.com/office/drawing/2014/main" val="2236933845"/>
                  </a:ext>
                </a:extLst>
              </a:tr>
              <a:tr h="251507">
                <a:tc vMerge="1"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320" marR="6480" marT="648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x 4 mm</a:t>
                      </a:r>
                      <a:endParaRPr lang="en-US" sz="400" dirty="0"/>
                    </a:p>
                  </a:txBody>
                  <a:tcPr marL="9360" marR="8424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10 x 2 mm</a:t>
                      </a:r>
                      <a:endParaRPr lang="en-US" sz="400"/>
                    </a:p>
                  </a:txBody>
                  <a:tcPr marL="9360" marR="84240" marT="9360" marB="0" anchor="ctr"/>
                </a:tc>
                <a:extLst>
                  <a:ext uri="{0D108BD9-81ED-4DB2-BD59-A6C34878D82A}">
                    <a16:rowId xmlns:a16="http://schemas.microsoft.com/office/drawing/2014/main" val="849392290"/>
                  </a:ext>
                </a:extLst>
              </a:tr>
              <a:tr h="2515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 diagonal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40" marR="936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 mm</a:t>
                      </a:r>
                      <a:endParaRPr lang="en-US" sz="400" dirty="0"/>
                    </a:p>
                  </a:txBody>
                  <a:tcPr marL="9360" marR="8424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 mm</a:t>
                      </a:r>
                      <a:endParaRPr lang="en-US" sz="400" dirty="0"/>
                    </a:p>
                  </a:txBody>
                  <a:tcPr marL="9360" marR="84240" marT="9360" marB="0" anchor="ctr"/>
                </a:tc>
                <a:extLst>
                  <a:ext uri="{0D108BD9-81ED-4DB2-BD59-A6C34878D82A}">
                    <a16:rowId xmlns:a16="http://schemas.microsoft.com/office/drawing/2014/main" val="4286380032"/>
                  </a:ext>
                </a:extLst>
              </a:tr>
              <a:tr h="2515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Min. bending radius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40" marR="936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 cm</a:t>
                      </a:r>
                      <a:endParaRPr lang="en-US" sz="400" dirty="0"/>
                    </a:p>
                  </a:txBody>
                  <a:tcPr marL="9360" marR="8424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cm</a:t>
                      </a:r>
                      <a:endParaRPr lang="en-US" sz="400" dirty="0"/>
                    </a:p>
                  </a:txBody>
                  <a:tcPr marL="9360" marR="84240" marT="9360" marB="0" anchor="ctr"/>
                </a:tc>
                <a:extLst>
                  <a:ext uri="{0D108BD9-81ED-4DB2-BD59-A6C34878D82A}">
                    <a16:rowId xmlns:a16="http://schemas.microsoft.com/office/drawing/2014/main" val="219633156"/>
                  </a:ext>
                </a:extLst>
              </a:tr>
              <a:tr h="163898">
                <a:tc gridSpan="3">
                  <a:txBody>
                    <a:bodyPr/>
                    <a:lstStyle/>
                    <a:p>
                      <a:pPr algn="r" rtl="0" fontAlgn="ctr"/>
                      <a:r>
                        <a:rPr lang="en-US" sz="1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40" marR="9360" marT="936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583656"/>
                  </a:ext>
                </a:extLst>
              </a:tr>
              <a:tr h="3627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1600" b="1" u="none" strike="noStrike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6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= 77 K, self field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40" marR="936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A</a:t>
                      </a:r>
                      <a:endParaRPr lang="en-US" sz="400" dirty="0"/>
                    </a:p>
                  </a:txBody>
                  <a:tcPr marL="9360" marR="84240" marT="93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2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460 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360" marR="84240" marT="9360" marB="0" anchor="ctr"/>
                </a:tc>
                <a:extLst>
                  <a:ext uri="{0D108BD9-81ED-4DB2-BD59-A6C34878D82A}">
                    <a16:rowId xmlns:a16="http://schemas.microsoft.com/office/drawing/2014/main" val="2383828362"/>
                  </a:ext>
                </a:extLst>
              </a:tr>
              <a:tr h="31710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1600" b="1" u="none" strike="noStrike" baseline="-25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6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0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9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=   4 K,</a:t>
                      </a:r>
                      <a:r>
                        <a:rPr lang="en-US" sz="12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 = 12 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40" marR="9360" marT="936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10</a:t>
                      </a: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000 A</a:t>
                      </a:r>
                      <a:endParaRPr lang="en-US" sz="400"/>
                    </a:p>
                  </a:txBody>
                  <a:tcPr marL="9360" marR="84240" marT="93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2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000 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360" marR="84240" marT="9360" marB="0" anchor="ctr"/>
                </a:tc>
                <a:extLst>
                  <a:ext uri="{0D108BD9-81ED-4DB2-BD59-A6C34878D82A}">
                    <a16:rowId xmlns:a16="http://schemas.microsoft.com/office/drawing/2014/main" val="97834798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4E7DD747-1E28-9140-9158-DE909B45F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74" y="2096724"/>
            <a:ext cx="1043487" cy="10417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EC61C33-73F1-C04F-B31C-E79253E95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16" y="2374594"/>
            <a:ext cx="631825" cy="52978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2E1ABDEF-D33B-1F4A-831E-5BA7A9EF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90" y="5381396"/>
            <a:ext cx="8703138" cy="8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719138" lvl="3" indent="-449263"/>
            <a:r>
              <a:rPr lang="en-US" sz="2000" b="1" kern="0" dirty="0">
                <a:solidFill>
                  <a:srgbClr val="0000FF"/>
                </a:solidFill>
              </a:rPr>
              <a:t>Is it possible to spool 3/2 mm HTS </a:t>
            </a:r>
            <a:r>
              <a:rPr lang="en-US" sz="2000" b="1" kern="0" dirty="0" err="1">
                <a:solidFill>
                  <a:srgbClr val="0000FF"/>
                </a:solidFill>
              </a:rPr>
              <a:t>CroCos</a:t>
            </a:r>
            <a:r>
              <a:rPr lang="en-US" sz="2000" b="1" kern="0" dirty="0">
                <a:solidFill>
                  <a:srgbClr val="0000FF"/>
                </a:solidFill>
              </a:rPr>
              <a:t> directly from reel to reel to fabricate long lengths of such 3/2 HTS </a:t>
            </a:r>
            <a:r>
              <a:rPr lang="en-US" sz="2000" b="1" kern="0" dirty="0" err="1">
                <a:solidFill>
                  <a:srgbClr val="0000FF"/>
                </a:solidFill>
              </a:rPr>
              <a:t>CroCos</a:t>
            </a:r>
            <a:r>
              <a:rPr lang="en-US" sz="2000" b="1" kern="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50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9"/>
            <a:ext cx="7488832" cy="5760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Spooling of 3/2 HTS </a:t>
            </a:r>
            <a:r>
              <a:rPr lang="en-US" dirty="0" err="1"/>
              <a:t>CroCos</a:t>
            </a:r>
            <a:endParaRPr lang="en-US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5F2110D6-E624-2D4E-B225-644DD89F7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16" y="1141907"/>
            <a:ext cx="8703138" cy="110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719138" lvl="3" indent="-449263"/>
            <a:r>
              <a:rPr lang="en-US" sz="2000" b="1" kern="0" dirty="0"/>
              <a:t>Due to the limited resources, existing equipment was used</a:t>
            </a:r>
          </a:p>
          <a:p>
            <a:pPr marL="719138" lvl="3" indent="-449263"/>
            <a:r>
              <a:rPr lang="en-US" sz="2000" b="1" kern="0" dirty="0"/>
              <a:t>In this case, several welding positioners were tested </a:t>
            </a:r>
            <a:br>
              <a:rPr lang="en-US" sz="2000" b="1" kern="0" dirty="0"/>
            </a:br>
            <a:r>
              <a:rPr lang="en-US" sz="2000" b="1" kern="0" dirty="0"/>
              <a:t>to identify the best one for spooling the HTS </a:t>
            </a:r>
            <a:r>
              <a:rPr lang="en-US" sz="2000" b="1" kern="0" dirty="0" err="1"/>
              <a:t>CroCos</a:t>
            </a:r>
            <a:endParaRPr lang="en-US" sz="2000" b="1" kern="0" dirty="0"/>
          </a:p>
          <a:p>
            <a:pPr marL="719138" lvl="3" indent="-449263"/>
            <a:endParaRPr lang="en-US" sz="1800" kern="0" dirty="0"/>
          </a:p>
        </p:txBody>
      </p:sp>
      <p:pic>
        <p:nvPicPr>
          <p:cNvPr id="4" name="Grafik 3" descr="Ein Bild, das drinnen, Tisch, sitzend, grün enthält.&#10;&#10;Automatisch generierte Beschreibung">
            <a:extLst>
              <a:ext uri="{FF2B5EF4-FFF2-40B4-BE49-F238E27FC236}">
                <a16:creationId xmlns:a16="http://schemas.microsoft.com/office/drawing/2014/main" id="{F59CC082-33EC-AF4A-86F9-C8CBA497B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2424171"/>
            <a:ext cx="3561440" cy="36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15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248C4-D7B9-1B45-9E36-4038C6F4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Reel to Reel situation</a:t>
            </a:r>
          </a:p>
        </p:txBody>
      </p:sp>
      <p:pic>
        <p:nvPicPr>
          <p:cNvPr id="5" name="Grafik 4" descr="Ein Bild, das drinnen, Metall, Gestell, Küche enthält.&#10;&#10;Automatisch generierte Beschreibung">
            <a:extLst>
              <a:ext uri="{FF2B5EF4-FFF2-40B4-BE49-F238E27FC236}">
                <a16:creationId xmlns:a16="http://schemas.microsoft.com/office/drawing/2014/main" id="{AC09F669-7B0E-D24C-80E6-F12BCB925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92" y="1146720"/>
            <a:ext cx="3269672" cy="571128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62F5FE4-2FFF-CC45-9DA6-D2273DB70A29}"/>
              </a:ext>
            </a:extLst>
          </p:cNvPr>
          <p:cNvSpPr txBox="1"/>
          <p:nvPr/>
        </p:nvSpPr>
        <p:spPr>
          <a:xfrm>
            <a:off x="332510" y="1988185"/>
            <a:ext cx="3823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1 m diameter reel </a:t>
            </a:r>
          </a:p>
          <a:p>
            <a:r>
              <a:rPr lang="en-US" dirty="0"/>
              <a:t>of the welding positioner</a:t>
            </a:r>
          </a:p>
          <a:p>
            <a:r>
              <a:rPr lang="en-US" dirty="0"/>
              <a:t>receives the HTS </a:t>
            </a:r>
            <a:r>
              <a:rPr lang="en-US" dirty="0" err="1"/>
              <a:t>CroCos</a:t>
            </a:r>
            <a:r>
              <a:rPr lang="en-US" dirty="0"/>
              <a:t> </a:t>
            </a:r>
          </a:p>
          <a:p>
            <a:r>
              <a:rPr lang="en-US" dirty="0"/>
              <a:t>prepared from the individual reels of the REBCO and Cu tapes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8AA90EF-C887-7248-BFE9-7E5D1AD92C52}"/>
              </a:ext>
            </a:extLst>
          </p:cNvPr>
          <p:cNvCxnSpPr/>
          <p:nvPr/>
        </p:nvCxnSpPr>
        <p:spPr>
          <a:xfrm flipV="1">
            <a:off x="3048000" y="1939636"/>
            <a:ext cx="1330036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DF6A6CE-EC0A-CB43-B9D8-B4926D0F32F0}"/>
              </a:ext>
            </a:extLst>
          </p:cNvPr>
          <p:cNvCxnSpPr>
            <a:cxnSpLocks/>
          </p:cNvCxnSpPr>
          <p:nvPr/>
        </p:nvCxnSpPr>
        <p:spPr>
          <a:xfrm flipV="1">
            <a:off x="3995936" y="3022104"/>
            <a:ext cx="1102537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B625213-9E51-9347-ACDA-041C68B9DBB0}"/>
              </a:ext>
            </a:extLst>
          </p:cNvPr>
          <p:cNvCxnSpPr>
            <a:cxnSpLocks/>
          </p:cNvCxnSpPr>
          <p:nvPr/>
        </p:nvCxnSpPr>
        <p:spPr>
          <a:xfrm>
            <a:off x="3995936" y="3031946"/>
            <a:ext cx="506791" cy="5840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10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5084B-C778-7A4E-80E8-9123AAAD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run of reel to reel spooling</a:t>
            </a:r>
          </a:p>
        </p:txBody>
      </p:sp>
      <p:pic>
        <p:nvPicPr>
          <p:cNvPr id="13" name="Grafik 12" descr="Ein Bild, das drinnen, Essen, Tisch, Küche enthält.&#10;&#10;Automatisch generierte Beschreibung">
            <a:extLst>
              <a:ext uri="{FF2B5EF4-FFF2-40B4-BE49-F238E27FC236}">
                <a16:creationId xmlns:a16="http://schemas.microsoft.com/office/drawing/2014/main" id="{6B39F92E-B15C-D54B-965E-C2F7A5E0D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1425857"/>
            <a:ext cx="8021782" cy="34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9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9BACD-1B37-1F4D-9126-03D9DD06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Spooling of the 3/2 HTS </a:t>
            </a:r>
            <a:r>
              <a:rPr lang="en-US" dirty="0" err="1"/>
              <a:t>CroCo</a:t>
            </a:r>
            <a:endParaRPr lang="en-US" dirty="0"/>
          </a:p>
        </p:txBody>
      </p:sp>
      <p:pic>
        <p:nvPicPr>
          <p:cNvPr id="5" name="Grafik 4" descr="Ein Bild, das drinnen, Tisch, Essen, grün enthält.&#10;&#10;Automatisch generierte Beschreibung">
            <a:extLst>
              <a:ext uri="{FF2B5EF4-FFF2-40B4-BE49-F238E27FC236}">
                <a16:creationId xmlns:a16="http://schemas.microsoft.com/office/drawing/2014/main" id="{E4A14935-EB97-004C-8C03-2BC31C549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1" y="1011381"/>
            <a:ext cx="4591425" cy="3154635"/>
          </a:xfrm>
          <a:prstGeom prst="rect">
            <a:avLst/>
          </a:prstGeom>
        </p:spPr>
      </p:pic>
      <p:pic>
        <p:nvPicPr>
          <p:cNvPr id="7" name="Grafik 6" descr="Ein Bild, das drinnen, Schrank, sitzend, rostfrei enthält.&#10;&#10;Automatisch generierte Beschreibung">
            <a:extLst>
              <a:ext uri="{FF2B5EF4-FFF2-40B4-BE49-F238E27FC236}">
                <a16:creationId xmlns:a16="http://schemas.microsoft.com/office/drawing/2014/main" id="{1F04D8BB-F4F5-9D46-8040-6FEFB4942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72" y="3241964"/>
            <a:ext cx="5644627" cy="34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5C40A-5045-164B-A1D3-5F059D8DE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521422"/>
            <a:ext cx="6911975" cy="561975"/>
          </a:xfrm>
        </p:spPr>
        <p:txBody>
          <a:bodyPr/>
          <a:lstStyle/>
          <a:p>
            <a:r>
              <a:rPr lang="en-US" dirty="0"/>
              <a:t>HTS </a:t>
            </a:r>
            <a:r>
              <a:rPr lang="en-US" dirty="0" err="1"/>
              <a:t>CroCo</a:t>
            </a:r>
            <a:r>
              <a:rPr lang="en-US" dirty="0"/>
              <a:t> after removal </a:t>
            </a:r>
            <a:br>
              <a:rPr lang="en-US" dirty="0"/>
            </a:br>
            <a:r>
              <a:rPr lang="en-US" dirty="0"/>
              <a:t>from the welding positioner</a:t>
            </a:r>
          </a:p>
        </p:txBody>
      </p:sp>
      <p:pic>
        <p:nvPicPr>
          <p:cNvPr id="5" name="Grafik 4" descr="Ein Bild, das Drachen, Wasser, fliegend, Skifahren enthält.&#10;&#10;Automatisch generierte Beschreibung">
            <a:extLst>
              <a:ext uri="{FF2B5EF4-FFF2-40B4-BE49-F238E27FC236}">
                <a16:creationId xmlns:a16="http://schemas.microsoft.com/office/drawing/2014/main" id="{78E3A52A-9427-9E43-8574-7C9F8E924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15" y="1274619"/>
            <a:ext cx="4649782" cy="50846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17E70C8-115F-964E-B04C-16191E3811AD}"/>
              </a:ext>
            </a:extLst>
          </p:cNvPr>
          <p:cNvSpPr txBox="1"/>
          <p:nvPr/>
        </p:nvSpPr>
        <p:spPr>
          <a:xfrm>
            <a:off x="4405745" y="1759527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cm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D927DE8-9480-0644-9DE6-ED5E15660565}"/>
              </a:ext>
            </a:extLst>
          </p:cNvPr>
          <p:cNvCxnSpPr>
            <a:cxnSpLocks/>
          </p:cNvCxnSpPr>
          <p:nvPr/>
        </p:nvCxnSpPr>
        <p:spPr>
          <a:xfrm>
            <a:off x="5223164" y="1440873"/>
            <a:ext cx="0" cy="1385454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2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3D8D1-1996-7143-A8C7-E4D6B36A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88" y="540327"/>
            <a:ext cx="6911975" cy="1554451"/>
          </a:xfrm>
        </p:spPr>
        <p:txBody>
          <a:bodyPr/>
          <a:lstStyle/>
          <a:p>
            <a:r>
              <a:rPr lang="en-US" dirty="0"/>
              <a:t>This </a:t>
            </a:r>
            <a:r>
              <a:rPr lang="en-US" dirty="0" err="1"/>
              <a:t>CroCo</a:t>
            </a:r>
            <a:r>
              <a:rPr lang="en-US" dirty="0"/>
              <a:t> was wound to a 60 cm diameter spool and tested.</a:t>
            </a:r>
            <a:br>
              <a:rPr lang="en-US" dirty="0"/>
            </a:br>
            <a:r>
              <a:rPr lang="en-US" b="0" dirty="0"/>
              <a:t>The </a:t>
            </a:r>
            <a:r>
              <a:rPr lang="en-US" b="0" dirty="0" err="1"/>
              <a:t>CroCo</a:t>
            </a:r>
            <a:r>
              <a:rPr lang="en-US" b="0" dirty="0"/>
              <a:t> is still superconducting after the reel-to-reel fabrication.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A499F4-0ACD-B84E-91E3-D5BF57947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769" y="1855878"/>
            <a:ext cx="5296326" cy="45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2682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463</Words>
  <Application>Microsoft Macintosh PowerPoint</Application>
  <PresentationFormat>Bildschirmpräsentation (4:3)</PresentationFormat>
  <Paragraphs>70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ＭＳ Ｐゴシック</vt:lpstr>
      <vt:lpstr>Arial</vt:lpstr>
      <vt:lpstr>Calibri</vt:lpstr>
      <vt:lpstr>Standarddesign</vt:lpstr>
      <vt:lpstr>PowerPoint-Präsentation</vt:lpstr>
      <vt:lpstr>Formation of straight HTS CroCos</vt:lpstr>
      <vt:lpstr>Bending Radius of HTS CroCos</vt:lpstr>
      <vt:lpstr>Spooling of 3/2 HTS CroCos</vt:lpstr>
      <vt:lpstr>Reel to Reel situation</vt:lpstr>
      <vt:lpstr>First run of reel to reel spooling</vt:lpstr>
      <vt:lpstr>Spooling of the 3/2 HTS CroCo</vt:lpstr>
      <vt:lpstr>HTS CroCo after removal  from the welding positioner</vt:lpstr>
      <vt:lpstr>This CroCo was wound to a 60 cm diameter spool and tested. The CroCo is still superconducting after the reel-to-reel fabrication.</vt:lpstr>
      <vt:lpstr>The 3/2 HTS CroCo was straighten and re-bend several times to check degradation issues</vt:lpstr>
      <vt:lpstr>The 3/2 HTS CroCo was straighten and re-bend several times to check degradation issues</vt:lpstr>
      <vt:lpstr>8 m HTS CroCo wound to the 1m diameter reel</vt:lpstr>
      <vt:lpstr>PowerPoint-Präsentation</vt:lpstr>
    </vt:vector>
  </TitlesOfParts>
  <Company>DER PUNKT GmbH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Fietz, Walter</dc:creator>
  <cp:lastModifiedBy>Walter Fietz</cp:lastModifiedBy>
  <cp:revision>812</cp:revision>
  <cp:lastPrinted>2013-04-16T12:04:39Z</cp:lastPrinted>
  <dcterms:created xsi:type="dcterms:W3CDTF">2007-09-10T08:37:03Z</dcterms:created>
  <dcterms:modified xsi:type="dcterms:W3CDTF">2020-02-11T09:46:04Z</dcterms:modified>
</cp:coreProperties>
</file>