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62" r:id="rId2"/>
    <p:sldId id="2837" r:id="rId3"/>
    <p:sldId id="635" r:id="rId4"/>
    <p:sldId id="615" r:id="rId5"/>
    <p:sldId id="636" r:id="rId6"/>
    <p:sldId id="646" r:id="rId7"/>
    <p:sldId id="648" r:id="rId8"/>
    <p:sldId id="649" r:id="rId9"/>
    <p:sldId id="650" r:id="rId10"/>
    <p:sldId id="2823" r:id="rId11"/>
    <p:sldId id="317" r:id="rId12"/>
    <p:sldId id="290" r:id="rId13"/>
    <p:sldId id="341" r:id="rId14"/>
    <p:sldId id="644" r:id="rId15"/>
    <p:sldId id="2834" r:id="rId16"/>
  </p:sldIdLst>
  <p:sldSz cx="9144000" cy="5143500" type="screen16x9"/>
  <p:notesSz cx="9144000" cy="6858000"/>
  <p:defaultTextStyle>
    <a:defPPr>
      <a:defRPr lang="nl-NL"/>
    </a:defPPr>
    <a:lvl1pPr marL="0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3969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7939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1906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5876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19845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3815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7783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1753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79" userDrawn="1">
          <p15:clr>
            <a:srgbClr val="A4A3A4"/>
          </p15:clr>
        </p15:guide>
        <p15:guide id="2" pos="471" userDrawn="1">
          <p15:clr>
            <a:srgbClr val="A4A3A4"/>
          </p15:clr>
        </p15:guide>
        <p15:guide id="3" orient="horz" pos="4650">
          <p15:clr>
            <a:srgbClr val="A4A3A4"/>
          </p15:clr>
        </p15:guide>
        <p15:guide id="4" pos="480">
          <p15:clr>
            <a:srgbClr val="A4A3A4"/>
          </p15:clr>
        </p15:guide>
        <p15:guide id="5" orient="horz" pos="3138">
          <p15:clr>
            <a:srgbClr val="A4A3A4"/>
          </p15:clr>
        </p15:guide>
        <p15:guide id="6" orient="horz" pos="2616">
          <p15:clr>
            <a:srgbClr val="A4A3A4"/>
          </p15:clr>
        </p15:guide>
        <p15:guide id="7" pos="265">
          <p15:clr>
            <a:srgbClr val="A4A3A4"/>
          </p15:clr>
        </p15:guide>
        <p15:guide id="8" pos="2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var V A" initials="AVA" lastIdx="1" clrIdx="0">
    <p:extLst/>
  </p:cmAuthor>
  <p:cmAuthor id="2" name="Anvar Valiyaparambil Abdulsalam" initials="AVA" lastIdx="2" clrIdx="1">
    <p:extLst>
      <p:ext uri="{19B8F6BF-5375-455C-9EA6-DF929625EA0E}">
        <p15:presenceInfo xmlns:p15="http://schemas.microsoft.com/office/powerpoint/2012/main" userId="Anvar Valiyaparambil Abdulsal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00"/>
    <a:srgbClr val="21AE4A"/>
    <a:srgbClr val="000000"/>
    <a:srgbClr val="E71C21"/>
    <a:srgbClr val="0079BD"/>
    <a:srgbClr val="EF8221"/>
    <a:srgbClr val="52B6E7"/>
    <a:srgbClr val="FFFFFF"/>
    <a:srgbClr val="EF008C"/>
    <a:srgbClr val="CED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5" autoAdjust="0"/>
    <p:restoredTop sz="92675" autoAdjust="0"/>
  </p:normalViewPr>
  <p:slideViewPr>
    <p:cSldViewPr snapToGrid="0" showGuides="1">
      <p:cViewPr varScale="1">
        <p:scale>
          <a:sx n="133" d="100"/>
          <a:sy n="133" d="100"/>
        </p:scale>
        <p:origin x="696" y="192"/>
      </p:cViewPr>
      <p:guideLst>
        <p:guide orient="horz" pos="5579"/>
        <p:guide pos="471"/>
        <p:guide orient="horz" pos="4650"/>
        <p:guide pos="480"/>
        <p:guide orient="horz" pos="3138"/>
        <p:guide orient="horz" pos="2616"/>
        <p:guide pos="265"/>
        <p:guide pos="2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3" d="100"/>
        <a:sy n="133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108" y="64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13272-8365-4CEF-A400-6C0687C4C6CE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75AA7-C66D-483D-A3CA-882C6B9E6B9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038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C3191-6BC3-4197-B744-AC7EDFFC6078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7A2E1-0EF5-4F6C-A697-A12883C24F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37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87962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575925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863888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151850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439812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27775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15737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303699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635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830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690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230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894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189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255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5941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1290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643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8329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5000"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2000">
                <a:latin typeface="Arial Narrow" panose="020B0606020202030204" pitchFamily="34" charset="0"/>
              </a:defRPr>
            </a:lvl1pPr>
            <a:lvl2pPr marL="383941" indent="0" algn="ctr">
              <a:buNone/>
              <a:defRPr sz="1700"/>
            </a:lvl2pPr>
            <a:lvl3pPr marL="767881" indent="0" algn="ctr">
              <a:buNone/>
              <a:defRPr sz="1500"/>
            </a:lvl3pPr>
            <a:lvl4pPr marL="1151821" indent="0" algn="ctr">
              <a:buNone/>
              <a:defRPr sz="1300"/>
            </a:lvl4pPr>
            <a:lvl5pPr marL="1535762" indent="0" algn="ctr">
              <a:buNone/>
              <a:defRPr sz="1300"/>
            </a:lvl5pPr>
            <a:lvl6pPr marL="1919702" indent="0" algn="ctr">
              <a:buNone/>
              <a:defRPr sz="1300"/>
            </a:lvl6pPr>
            <a:lvl7pPr marL="2303642" indent="0" algn="ctr">
              <a:buNone/>
              <a:defRPr sz="1300"/>
            </a:lvl7pPr>
            <a:lvl8pPr marL="2687582" indent="0" algn="ctr">
              <a:buNone/>
              <a:defRPr sz="1300"/>
            </a:lvl8pPr>
            <a:lvl9pPr marL="3071522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1812" y="4767264"/>
            <a:ext cx="2057400" cy="273844"/>
          </a:xfrm>
        </p:spPr>
        <p:txBody>
          <a:bodyPr/>
          <a:lstStyle>
            <a:lvl1pPr>
              <a:defRPr sz="1400">
                <a:solidFill>
                  <a:schemeClr val="accent5"/>
                </a:solidFill>
                <a:latin typeface="Arial Narrow" panose="020B0606020202030204" pitchFamily="34" charset="0"/>
              </a:defRPr>
            </a:lvl1pPr>
          </a:lstStyle>
          <a:p>
            <a:fld id="{60CD3593-5731-41EF-B15F-B27141419D0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extBox 6"/>
          <p:cNvSpPr txBox="1"/>
          <p:nvPr userDrawn="1"/>
        </p:nvSpPr>
        <p:spPr>
          <a:xfrm>
            <a:off x="1179221" y="4913872"/>
            <a:ext cx="184648" cy="323157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725" y="0"/>
            <a:ext cx="3744983" cy="6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5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4594" y="1386362"/>
            <a:ext cx="7867775" cy="326350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Narrow" panose="020B0606020202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44594" y="4767264"/>
            <a:ext cx="3086100" cy="273844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98522" y="4842274"/>
            <a:ext cx="329591" cy="198834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13C9CC7F-86E1-48DE-82DC-E9AC50D045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244594" y="0"/>
            <a:ext cx="7775378" cy="549739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200" b="1" cap="none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noProof="0" dirty="0"/>
              <a:t>Click Here And Type The Title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244579" y="753737"/>
            <a:ext cx="7775393" cy="214313"/>
          </a:xfrm>
        </p:spPr>
        <p:txBody>
          <a:bodyPr lIns="0" tIns="0" rIns="0" bIns="0" anchor="b" anchorCtr="0">
            <a:noAutofit/>
          </a:bodyPr>
          <a:lstStyle>
            <a:lvl1pPr>
              <a:buFontTx/>
              <a:buNone/>
              <a:defRPr sz="1600" cap="none" baseline="0">
                <a:latin typeface="Arial Narrow" panose="020B0606020202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/>
              <a:t>Click here and type the subtitle</a:t>
            </a:r>
          </a:p>
        </p:txBody>
      </p:sp>
    </p:spTree>
    <p:extLst>
      <p:ext uri="{BB962C8B-B14F-4D97-AF65-F5344CB8AC3E}">
        <p14:creationId xmlns:p14="http://schemas.microsoft.com/office/powerpoint/2010/main" val="1846429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D77D053-504E-450D-8146-19C2AA4C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5D52-F670-400A-9043-C23651683A8D}" type="datetimeFigureOut">
              <a:rPr lang="zh-CN" altLang="en-US" smtClean="0"/>
              <a:t>2020/2/11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7850A3-7DE0-44B8-9445-BC60378F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549CC0-7FD4-4405-AEB7-548C63AEE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E389-518D-4EB9-B137-1899BB3007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06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EF20-55FE-B24E-91C0-DD091296C674}" type="datetime1">
              <a:rPr lang="en-US" smtClean="0"/>
              <a:t>2/11/20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2A253-A87F-0F40-8649-047349545C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08" y="4737538"/>
            <a:ext cx="2106840" cy="40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62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75033"/>
            <a:ext cx="8229631" cy="549739"/>
          </a:xfrm>
        </p:spPr>
        <p:txBody>
          <a:bodyPr lIns="0" tIns="0" rIns="0" bIns="0" anchor="b" anchorCtr="0"/>
          <a:lstStyle>
            <a:lvl1pPr marL="0" indent="0">
              <a:buNone/>
              <a:defRPr sz="195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1" y="924771"/>
            <a:ext cx="7775393" cy="214313"/>
          </a:xfrm>
        </p:spPr>
        <p:txBody>
          <a:bodyPr lIns="0" tIns="0" rIns="0" bIns="0" anchor="b" anchorCtr="0"/>
          <a:lstStyle>
            <a:lvl1pPr>
              <a:buFontTx/>
              <a:buNone/>
              <a:defRPr sz="1350" cap="none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2BFEAC4E-7477-4B68-B621-E0D29A6899B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72000" y="1369219"/>
            <a:ext cx="3943350" cy="326350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82502346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57592" tIns="28797" rIns="57592" bIns="2879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57592" tIns="28797" rIns="57592" bIns="287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1725" y="4767264"/>
            <a:ext cx="2057400" cy="273844"/>
          </a:xfrm>
          <a:prstGeom prst="rect">
            <a:avLst/>
          </a:prstGeom>
        </p:spPr>
        <p:txBody>
          <a:bodyPr vert="horz" lIns="57592" tIns="28797" rIns="57592" bIns="2879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0158" y="4767264"/>
            <a:ext cx="3086100" cy="273844"/>
          </a:xfrm>
          <a:prstGeom prst="rect">
            <a:avLst/>
          </a:prstGeom>
        </p:spPr>
        <p:txBody>
          <a:bodyPr vert="horz" lIns="57592" tIns="28797" rIns="57592" bIns="28797" rtlCol="0" anchor="ctr"/>
          <a:lstStyle>
            <a:lvl1pPr algn="l">
              <a:defRPr sz="160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57592" tIns="28797" rIns="57592" bIns="2879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60CD3593-5731-41EF-B15F-B27141419D0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0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</p:sldLayoutIdLst>
  <p:hf hdr="0" ftr="0" dt="0"/>
  <p:txStyles>
    <p:titleStyle>
      <a:lvl1pPr algn="l" defTabSz="767881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191970" indent="-191970" algn="l" defTabSz="767881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575910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959851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343791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1727731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111672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5612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553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492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941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881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821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762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702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3642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7582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1522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1"/>
          <p:cNvSpPr>
            <a:spLocks noGrp="1"/>
          </p:cNvSpPr>
          <p:nvPr>
            <p:ph type="ctrTitle"/>
          </p:nvPr>
        </p:nvSpPr>
        <p:spPr>
          <a:xfrm>
            <a:off x="2533910" y="1705289"/>
            <a:ext cx="6551899" cy="834858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2"/>
                </a:solidFill>
              </a:rPr>
              <a:t>ENR-PRD.MAG5.3-T017, EM &amp; mechanical modeling and experiments on CORC</a:t>
            </a:r>
            <a:r>
              <a:rPr lang="en-US" sz="2800" b="1" baseline="30000" dirty="0">
                <a:solidFill>
                  <a:schemeClr val="bg2"/>
                </a:solidFill>
              </a:rPr>
              <a:t>®</a:t>
            </a:r>
            <a:r>
              <a:rPr lang="en-US" sz="2800" b="1" dirty="0">
                <a:solidFill>
                  <a:schemeClr val="bg2"/>
                </a:solidFill>
              </a:rPr>
              <a:t> cables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33910" y="3140218"/>
            <a:ext cx="5682313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The University of Twente, Faculty of Science &amp; Technology, 7522 NB Enschede, the Netherlands</a:t>
            </a:r>
          </a:p>
          <a:p>
            <a:r>
              <a:rPr lang="en-US" sz="105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Institute for Superconducting and Electronic Materials, University of Wollongong, Wollongong, Australia</a:t>
            </a:r>
          </a:p>
          <a:p>
            <a:r>
              <a:rPr lang="en-US" sz="105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Keyang Wang. College of Civil Engineering and Mechanics, Lanzhou University, Lanzhou, Gansu, </a:t>
            </a:r>
            <a:r>
              <a:rPr lang="en-US" sz="1050" dirty="0" err="1">
                <a:solidFill>
                  <a:schemeClr val="bg1"/>
                </a:solidFill>
                <a:latin typeface="Arial Narrow" panose="020B0606020202030204" pitchFamily="34" charset="0"/>
              </a:rPr>
              <a:t>P.R.China</a:t>
            </a:r>
            <a:endParaRPr lang="en-US" sz="105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05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Department of Mechanical Engineering, T.K.M.C.E, India </a:t>
            </a:r>
          </a:p>
          <a:p>
            <a:r>
              <a:rPr lang="en-US" sz="105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US Air Force Research Laboratory, Wright Patterson AFB, OH 45433, USA</a:t>
            </a:r>
          </a:p>
          <a:p>
            <a:r>
              <a:rPr lang="en-US" sz="105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Advanced Conductor Technologies and University of Colorado, Boulder CO 80301, USA</a:t>
            </a:r>
          </a:p>
          <a:p>
            <a:r>
              <a:rPr lang="en-US" sz="105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r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School of Mechanical and Mining Engineering, the University of Queensland, Brisbane, QLD 4072, Australia 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811603" y="2546555"/>
            <a:ext cx="5231131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5716" rIns="0" bIns="45716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A. Nijhuis</a:t>
            </a:r>
            <a:r>
              <a:rPr lang="en-US" sz="1400" u="sng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V.A. Anvar</a:t>
            </a:r>
            <a:r>
              <a:rPr lang="en-US" sz="1400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1, 2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K. Wang</a:t>
            </a:r>
            <a:r>
              <a:rPr lang="en-US" sz="1400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3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C.B. Varun</a:t>
            </a:r>
            <a:r>
              <a:rPr lang="en-US" sz="1400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1,4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R.J. Thomas</a:t>
            </a:r>
            <a:r>
              <a:rPr lang="en-US" sz="1400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4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T.J. Haugan</a:t>
            </a:r>
            <a:r>
              <a:rPr lang="en-US" sz="1400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5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J.D. Weiss</a:t>
            </a:r>
            <a:r>
              <a:rPr lang="en-US" sz="1400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6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D.C. van der Laan</a:t>
            </a:r>
            <a:r>
              <a:rPr lang="en-US" sz="1400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6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M.S.A. Hossain</a:t>
            </a:r>
            <a:r>
              <a:rPr lang="en-US" sz="1400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2,7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3" y="251811"/>
            <a:ext cx="5392991" cy="19472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2" y="454637"/>
            <a:ext cx="5383077" cy="194726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09470" y="2037562"/>
            <a:ext cx="154591" cy="154607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3209" y="2101536"/>
            <a:ext cx="80684" cy="8069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61859" y="1299751"/>
            <a:ext cx="146679" cy="14669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812743" y="1177755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25247" y="1263994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 </a:t>
            </a:r>
            <a:endParaRPr lang="nl-NL" dirty="0">
              <a:latin typeface="Arial Narrow" panose="020B060602020203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091757" y="1526287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 </a:t>
            </a:r>
            <a:endParaRPr lang="nl-NL" dirty="0">
              <a:latin typeface="Arial Narrow" panose="020B0606020202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64680" y="1994992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 </a:t>
            </a:r>
            <a:endParaRPr lang="nl-NL" dirty="0">
              <a:latin typeface="Arial Narrow" panose="020B060602020203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34265" y="1398290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 </a:t>
            </a:r>
            <a:endParaRPr lang="nl-NL" dirty="0">
              <a:latin typeface="Arial Narrow" panose="020B060602020203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513062" y="349457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 </a:t>
            </a:r>
            <a:endParaRPr lang="nl-NL" dirty="0">
              <a:latin typeface="Arial Narrow" panose="020B0606020202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087426" y="330663"/>
            <a:ext cx="183158" cy="12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018103" y="928085"/>
            <a:ext cx="556319" cy="2106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633522" y="645960"/>
            <a:ext cx="197509" cy="1382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016910" y="-118435"/>
            <a:ext cx="98755" cy="1119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716870" y="55356"/>
            <a:ext cx="362100" cy="1580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998354" y="897759"/>
            <a:ext cx="174466" cy="187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8293836" y="525984"/>
            <a:ext cx="469311" cy="3451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5685399" y="-634228"/>
            <a:ext cx="766993" cy="9514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459294" y="1141023"/>
            <a:ext cx="194217" cy="2074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585285" y="401479"/>
            <a:ext cx="1678827" cy="12345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2924">
            <a:off x="5110068" y="4400815"/>
            <a:ext cx="986622" cy="97753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6488">
            <a:off x="8013964" y="3676191"/>
            <a:ext cx="803149" cy="7959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1295">
            <a:off x="565283" y="2975356"/>
            <a:ext cx="1847231" cy="18305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598E75E-B7E9-B24F-A969-0B2D4A6DAC00}"/>
              </a:ext>
            </a:extLst>
          </p:cNvPr>
          <p:cNvSpPr txBox="1"/>
          <p:nvPr/>
        </p:nvSpPr>
        <p:spPr>
          <a:xfrm>
            <a:off x="1518323" y="4889584"/>
            <a:ext cx="3999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1" dirty="0" err="1">
                <a:solidFill>
                  <a:schemeClr val="bg1"/>
                </a:solidFill>
              </a:rPr>
              <a:t>EUROfusion</a:t>
            </a:r>
            <a:r>
              <a:rPr lang="nl-NL" sz="1050" b="1" dirty="0">
                <a:solidFill>
                  <a:schemeClr val="bg1"/>
                </a:solidFill>
              </a:rPr>
              <a:t>, WPMAG19, </a:t>
            </a:r>
            <a:r>
              <a:rPr lang="nl-NL" sz="1050" b="1" dirty="0" err="1">
                <a:solidFill>
                  <a:schemeClr val="bg1"/>
                </a:solidFill>
              </a:rPr>
              <a:t>Final</a:t>
            </a:r>
            <a:r>
              <a:rPr lang="nl-NL" sz="1050" b="1" dirty="0">
                <a:solidFill>
                  <a:schemeClr val="bg1"/>
                </a:solidFill>
              </a:rPr>
              <a:t> Meeting, ENEA,  </a:t>
            </a:r>
            <a:r>
              <a:rPr lang="nl-NL" sz="1050" b="1" dirty="0" err="1">
                <a:solidFill>
                  <a:schemeClr val="bg1"/>
                </a:solidFill>
              </a:rPr>
              <a:t>February</a:t>
            </a:r>
            <a:r>
              <a:rPr lang="nl-NL" sz="1050" b="1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9507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2" presetClass="entr" presetSubtype="9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2" presetClass="entr" presetSubtype="6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2" presetClass="entr" presetSubtype="4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" presetClass="entr" presetSubtype="1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19631C63-B60D-4072-949E-FEC181F41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110114"/>
              </p:ext>
            </p:extLst>
          </p:nvPr>
        </p:nvGraphicFramePr>
        <p:xfrm>
          <a:off x="247053" y="649550"/>
          <a:ext cx="7008240" cy="1444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10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76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50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27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14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50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0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21261"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altLang="en-US" sz="11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Young’s modulus of Hastelloy (293K)</a:t>
                      </a:r>
                      <a:endParaRPr lang="zh-CN" altLang="en-US" sz="11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Young’s modulus of  copper (293K)</a:t>
                      </a:r>
                      <a:endParaRPr lang="zh-CN" altLang="en-US" sz="1100" b="1" i="1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Plastic yield stress of the Hastelloy</a:t>
                      </a:r>
                      <a:endParaRPr lang="zh-CN" altLang="en-US" sz="1100" b="1" i="1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Plastic yield stress of  copper</a:t>
                      </a: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Poisson ratio of the tape</a:t>
                      </a:r>
                      <a:endParaRPr lang="zh-CN" altLang="en-US" sz="1100" b="1" i="1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Friction factor</a:t>
                      </a:r>
                      <a:endParaRPr lang="zh-CN" altLang="en-US" sz="1100" b="1" i="1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HTS tape (Thickness(t)×Width(w))</a:t>
                      </a:r>
                      <a:endParaRPr lang="zh-CN" altLang="en-US" sz="1100" b="1" i="1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Copper Core </a:t>
                      </a:r>
                    </a:p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radius (r)</a:t>
                      </a:r>
                      <a:endParaRPr lang="zh-CN" altLang="en-US" sz="1100" b="1" i="1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CORC wire length</a:t>
                      </a:r>
                      <a:endParaRPr lang="zh-CN" altLang="en-US" sz="1100" b="1" i="1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helix angle (</a:t>
                      </a:r>
                      <a:r>
                        <a:rPr lang="el-GR" altLang="zh-CN" sz="1100" b="1" i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α)</a:t>
                      </a:r>
                      <a:endParaRPr lang="zh-CN" altLang="en-US" sz="1100" b="1" i="1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35"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Value</a:t>
                      </a:r>
                      <a:endParaRPr lang="zh-CN" altLang="en-US" sz="11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186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837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0.32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0.045×2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45°</a:t>
                      </a:r>
                      <a:endParaRPr lang="zh-CN" altLang="en-US" sz="11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zh-CN" altLang="en-US" sz="11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GPa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GPa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MPa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MPa</a:t>
                      </a:r>
                      <a:endParaRPr lang="zh-CN" altLang="en-US" sz="1100" b="1" i="0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100" b="1" i="0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100" b="1" i="0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mm</a:t>
                      </a:r>
                      <a:endParaRPr lang="zh-CN" altLang="en-US" sz="1100" b="1" i="0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mm</a:t>
                      </a:r>
                      <a:endParaRPr lang="zh-CN" altLang="en-US" sz="1100" b="1" i="0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mm</a:t>
                      </a:r>
                      <a:endParaRPr lang="zh-CN" altLang="en-US" sz="1100" b="1" i="0" kern="1200" noProof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35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degree</a:t>
                      </a:r>
                      <a:endParaRPr lang="zh-CN" altLang="en-US" sz="1100" b="1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170" marR="21170" marT="10580" marB="10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31FCB053-7AB2-477F-A207-D79D96344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3" y="2263805"/>
            <a:ext cx="4279776" cy="27698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13382C5-77B4-447D-9059-87ECD8396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081" y="2094180"/>
            <a:ext cx="2984159" cy="14682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E07604-F9C7-42CD-9EEC-189434235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58" y="3632094"/>
            <a:ext cx="2867773" cy="1410945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1210CF7-082A-2649-B4DC-01667F07D0CB}"/>
              </a:ext>
            </a:extLst>
          </p:cNvPr>
          <p:cNvSpPr txBox="1">
            <a:spLocks/>
          </p:cNvSpPr>
          <p:nvPr/>
        </p:nvSpPr>
        <p:spPr>
          <a:xfrm>
            <a:off x="247053" y="6526"/>
            <a:ext cx="7775378" cy="549739"/>
          </a:xfrm>
          <a:prstGeom prst="rect">
            <a:avLst/>
          </a:prstGeom>
        </p:spPr>
        <p:txBody>
          <a:bodyPr>
            <a:normAutofit/>
          </a:bodyPr>
          <a:lstStyle>
            <a:lvl1pPr marL="191970" indent="-191970" algn="l" defTabSz="767881" rtl="0" eaLnBrk="1" latinLnBrk="0" hangingPunct="1">
              <a:lnSpc>
                <a:spcPct val="90000"/>
              </a:lnSpc>
              <a:spcBef>
                <a:spcPts val="84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575910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5985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4379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72773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11167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9561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79553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349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COMSOL™️ numerical model: parameters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A42355-3A13-334F-9725-8E88B239A14F}"/>
              </a:ext>
            </a:extLst>
          </p:cNvPr>
          <p:cNvSpPr/>
          <p:nvPr/>
        </p:nvSpPr>
        <p:spPr>
          <a:xfrm>
            <a:off x="7771176" y="583699"/>
            <a:ext cx="123161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Keyang</a:t>
            </a:r>
            <a:r>
              <a:rPr lang="en-US" dirty="0">
                <a:solidFill>
                  <a:schemeClr val="bg1"/>
                </a:solidFill>
              </a:rPr>
              <a:t> Wang</a:t>
            </a:r>
          </a:p>
        </p:txBody>
      </p:sp>
    </p:spTree>
    <p:extLst>
      <p:ext uri="{BB962C8B-B14F-4D97-AF65-F5344CB8AC3E}">
        <p14:creationId xmlns:p14="http://schemas.microsoft.com/office/powerpoint/2010/main" val="165070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ijdelijke aanduiding voor inhoud 1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02E4ACE9-B9A7-4837-9530-2E754BEB9D0C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5083" r="3535"/>
          <a:stretch/>
        </p:blipFill>
        <p:spPr>
          <a:xfrm>
            <a:off x="3397718" y="1014891"/>
            <a:ext cx="5101390" cy="2985606"/>
          </a:xfrm>
        </p:spPr>
      </p:pic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B9B97009-CAE2-4A86-A4F2-B2B1AD220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179712"/>
              </p:ext>
            </p:extLst>
          </p:nvPr>
        </p:nvGraphicFramePr>
        <p:xfrm>
          <a:off x="268711" y="1014891"/>
          <a:ext cx="2830623" cy="2461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9964">
                  <a:extLst>
                    <a:ext uri="{9D8B030D-6E8A-4147-A177-3AD203B41FA5}">
                      <a16:colId xmlns:a16="http://schemas.microsoft.com/office/drawing/2014/main" val="1963659508"/>
                    </a:ext>
                  </a:extLst>
                </a:gridCol>
                <a:gridCol w="1560659">
                  <a:extLst>
                    <a:ext uri="{9D8B030D-6E8A-4147-A177-3AD203B41FA5}">
                      <a16:colId xmlns:a16="http://schemas.microsoft.com/office/drawing/2014/main" val="181349700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Cooldown cycle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r>
                        <a:rPr lang="en-US" sz="1400" baseline="-25000" dirty="0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 (µ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Ωm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423278244"/>
                  </a:ext>
                </a:extLst>
              </a:tr>
              <a:tr h="2216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7.2 ± 0.6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47830830"/>
                  </a:ext>
                </a:extLst>
              </a:tr>
              <a:tr h="19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7678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4.2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0.6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38071211"/>
                  </a:ext>
                </a:extLst>
              </a:tr>
              <a:tr h="19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7678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5.5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0.55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728583892"/>
                  </a:ext>
                </a:extLst>
              </a:tr>
              <a:tr h="19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10.7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0.6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321786536"/>
                  </a:ext>
                </a:extLst>
              </a:tr>
              <a:tr h="19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5.7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0.6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463009913"/>
                  </a:ext>
                </a:extLst>
              </a:tr>
              <a:tr h="19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5.3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0.55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93097663"/>
                  </a:ext>
                </a:extLst>
              </a:tr>
              <a:tr h="19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6.7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0.55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492988866"/>
                  </a:ext>
                </a:extLst>
              </a:tr>
              <a:tr h="19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6.6 ± 0.55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550870141"/>
                  </a:ext>
                </a:extLst>
              </a:tr>
              <a:tr h="19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5.9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0.55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106204898"/>
                  </a:ext>
                </a:extLst>
              </a:tr>
              <a:tr h="19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Average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5.9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377715980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E04C0592-E048-412C-8000-744CCEAE6D38}"/>
              </a:ext>
            </a:extLst>
          </p:cNvPr>
          <p:cNvSpPr txBox="1"/>
          <p:nvPr/>
        </p:nvSpPr>
        <p:spPr>
          <a:xfrm>
            <a:off x="5218246" y="1150051"/>
            <a:ext cx="2519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*Solid line is ramped up;</a:t>
            </a:r>
          </a:p>
          <a:p>
            <a:r>
              <a:rPr lang="en-US" sz="1600" dirty="0"/>
              <a:t>dashed line is ramped down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2A86EAA-D1B5-4729-9CD8-D76E0746C326}"/>
              </a:ext>
            </a:extLst>
          </p:cNvPr>
          <p:cNvSpPr txBox="1"/>
          <p:nvPr/>
        </p:nvSpPr>
        <p:spPr>
          <a:xfrm>
            <a:off x="2781716" y="4010198"/>
            <a:ext cx="60816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 clear influence of multiple cooldown cycles on contact resistance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Spread between measurements 29%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chemeClr val="bg1"/>
                </a:solidFill>
              </a:rPr>
              <a:t>R</a:t>
            </a:r>
            <a:r>
              <a:rPr lang="en-US" sz="1600" baseline="-25000" dirty="0" err="1">
                <a:solidFill>
                  <a:schemeClr val="bg1"/>
                </a:solidFill>
              </a:rPr>
              <a:t>c</a:t>
            </a:r>
            <a:r>
              <a:rPr lang="en-US" sz="1600" dirty="0">
                <a:solidFill>
                  <a:schemeClr val="bg1"/>
                </a:solidFill>
              </a:rPr>
              <a:t> cooldown cycle 4 is 81% higher than average.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3C44A7A-D97E-F045-9889-35A36A160F57}"/>
              </a:ext>
            </a:extLst>
          </p:cNvPr>
          <p:cNvSpPr txBox="1">
            <a:spLocks/>
          </p:cNvSpPr>
          <p:nvPr/>
        </p:nvSpPr>
        <p:spPr>
          <a:xfrm>
            <a:off x="268711" y="167640"/>
            <a:ext cx="8594606" cy="54973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b" anchorCtr="0">
            <a:noAutofit/>
          </a:bodyPr>
          <a:lstStyle>
            <a:lvl1pPr marL="0" indent="0" algn="l" defTabSz="767881" rtl="0" eaLnBrk="1" latinLnBrk="0" hangingPunct="1">
              <a:lnSpc>
                <a:spcPct val="90000"/>
              </a:lnSpc>
              <a:spcBef>
                <a:spcPts val="840"/>
              </a:spcBef>
              <a:buFont typeface="Arial" panose="020B0604020202020204" pitchFamily="34" charset="0"/>
              <a:buNone/>
              <a:defRPr sz="1950" b="1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75910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5985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4379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72773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11167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9561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79553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349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cap="none" dirty="0" err="1">
                <a:solidFill>
                  <a:schemeClr val="bg1"/>
                </a:solidFill>
                <a:latin typeface="+mn-lt"/>
              </a:rPr>
              <a:t>R</a:t>
            </a:r>
            <a:r>
              <a:rPr lang="en-US" sz="3200" cap="none" baseline="-25000" dirty="0" err="1">
                <a:solidFill>
                  <a:schemeClr val="bg1"/>
                </a:solidFill>
                <a:latin typeface="+mn-lt"/>
              </a:rPr>
              <a:t>c</a:t>
            </a:r>
            <a:r>
              <a:rPr lang="en-US" sz="3200" cap="none" dirty="0">
                <a:solidFill>
                  <a:schemeClr val="bg1"/>
                </a:solidFill>
                <a:latin typeface="+mn-lt"/>
              </a:rPr>
              <a:t> vs cooldown cycle – No lubrication</a:t>
            </a:r>
          </a:p>
        </p:txBody>
      </p:sp>
    </p:spTree>
    <p:extLst>
      <p:ext uri="{BB962C8B-B14F-4D97-AF65-F5344CB8AC3E}">
        <p14:creationId xmlns:p14="http://schemas.microsoft.com/office/powerpoint/2010/main" val="2102152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2D54A657-EBD9-430A-8390-88CA5FD1E827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6514"/>
          <a:stretch/>
        </p:blipFill>
        <p:spPr>
          <a:xfrm>
            <a:off x="144378" y="1242245"/>
            <a:ext cx="5727033" cy="3435973"/>
          </a:xfrm>
        </p:spPr>
      </p:pic>
      <p:graphicFrame>
        <p:nvGraphicFramePr>
          <p:cNvPr id="14" name="Tabel 5">
            <a:extLst>
              <a:ext uri="{FF2B5EF4-FFF2-40B4-BE49-F238E27FC236}">
                <a16:creationId xmlns:a16="http://schemas.microsoft.com/office/drawing/2014/main" id="{EF8AC35A-1F57-4C8F-9728-D5D4212EB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426752"/>
              </p:ext>
            </p:extLst>
          </p:nvPr>
        </p:nvGraphicFramePr>
        <p:xfrm>
          <a:off x="5948414" y="2841798"/>
          <a:ext cx="3031834" cy="1836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789">
                  <a:extLst>
                    <a:ext uri="{9D8B030D-6E8A-4147-A177-3AD203B41FA5}">
                      <a16:colId xmlns:a16="http://schemas.microsoft.com/office/drawing/2014/main" val="1988260699"/>
                    </a:ext>
                  </a:extLst>
                </a:gridCol>
                <a:gridCol w="856649">
                  <a:extLst>
                    <a:ext uri="{9D8B030D-6E8A-4147-A177-3AD203B41FA5}">
                      <a16:colId xmlns:a16="http://schemas.microsoft.com/office/drawing/2014/main" val="3469068658"/>
                    </a:ext>
                  </a:extLst>
                </a:gridCol>
                <a:gridCol w="731396">
                  <a:extLst>
                    <a:ext uri="{9D8B030D-6E8A-4147-A177-3AD203B41FA5}">
                      <a16:colId xmlns:a16="http://schemas.microsoft.com/office/drawing/2014/main" val="1783671948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Sample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/>
                        <a:t>R</a:t>
                      </a:r>
                      <a:r>
                        <a:rPr lang="en-US" sz="1400" baseline="-25000" dirty="0" err="1"/>
                        <a:t>c</a:t>
                      </a:r>
                      <a:endParaRPr lang="en-US" sz="1400" baseline="-25000" dirty="0"/>
                    </a:p>
                    <a:p>
                      <a:pPr algn="ctr"/>
                      <a:r>
                        <a:rPr lang="en-US" sz="1400" dirty="0"/>
                        <a:t>[µ</a:t>
                      </a:r>
                      <a:r>
                        <a:rPr lang="el-GR" sz="1400" dirty="0"/>
                        <a:t>Ω</a:t>
                      </a:r>
                      <a:r>
                        <a:rPr lang="en-US" sz="1400" dirty="0"/>
                        <a:t>m]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Spread</a:t>
                      </a:r>
                    </a:p>
                    <a:p>
                      <a:pPr algn="ctr"/>
                      <a:r>
                        <a:rPr lang="en-US" sz="1400" dirty="0"/>
                        <a:t>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8754372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Unlubricated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5.9 </a:t>
                      </a:r>
                      <a:r>
                        <a:rPr lang="en-US" sz="1400" dirty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1.7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764853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Lubrication 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740 </a:t>
                      </a:r>
                      <a:r>
                        <a:rPr lang="en-US" sz="1400" dirty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600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0588676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Lubrication #1 + solder coating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870 </a:t>
                      </a:r>
                      <a:r>
                        <a:rPr lang="en-US" sz="1400" dirty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450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825821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Lubrication #2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 </a:t>
                      </a:r>
                      <a:r>
                        <a:rPr lang="en-US" sz="1400" dirty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33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3151560"/>
                  </a:ext>
                </a:extLst>
              </a:tr>
            </a:tbl>
          </a:graphicData>
        </a:graphic>
      </p:graphicFrame>
      <p:pic>
        <p:nvPicPr>
          <p:cNvPr id="16" name="Afbeelding 15" descr="Afbeelding met tafel&#10;&#10;Automatisch gegenereerde beschrijving">
            <a:extLst>
              <a:ext uri="{FF2B5EF4-FFF2-40B4-BE49-F238E27FC236}">
                <a16:creationId xmlns:a16="http://schemas.microsoft.com/office/drawing/2014/main" id="{6D78F744-EA8F-47C1-914B-9F7BDC75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271" y="1241458"/>
            <a:ext cx="2556120" cy="10762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5DB18D6A-78FD-6447-A888-BD2B94A0914D}"/>
              </a:ext>
            </a:extLst>
          </p:cNvPr>
          <p:cNvSpPr txBox="1">
            <a:spLocks/>
          </p:cNvSpPr>
          <p:nvPr/>
        </p:nvSpPr>
        <p:spPr>
          <a:xfrm>
            <a:off x="268711" y="167640"/>
            <a:ext cx="8594606" cy="54973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b" anchorCtr="0">
            <a:noAutofit/>
          </a:bodyPr>
          <a:lstStyle>
            <a:lvl1pPr marL="0" indent="0" algn="l" defTabSz="767881" rtl="0" eaLnBrk="1" latinLnBrk="0" hangingPunct="1">
              <a:lnSpc>
                <a:spcPct val="90000"/>
              </a:lnSpc>
              <a:spcBef>
                <a:spcPts val="840"/>
              </a:spcBef>
              <a:buFont typeface="Arial" panose="020B0604020202020204" pitchFamily="34" charset="0"/>
              <a:buNone/>
              <a:defRPr sz="1950" b="1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75910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5985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4379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72773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11167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9561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79553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349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cap="none" dirty="0" err="1">
                <a:solidFill>
                  <a:schemeClr val="bg1"/>
                </a:solidFill>
                <a:latin typeface="+mn-lt"/>
              </a:rPr>
              <a:t>R</a:t>
            </a:r>
            <a:r>
              <a:rPr lang="en-US" sz="3200" cap="none" baseline="-25000" dirty="0" err="1">
                <a:solidFill>
                  <a:schemeClr val="bg1"/>
                </a:solidFill>
                <a:latin typeface="+mn-lt"/>
              </a:rPr>
              <a:t>c</a:t>
            </a:r>
            <a:r>
              <a:rPr lang="en-US" sz="3200" cap="none" dirty="0">
                <a:solidFill>
                  <a:schemeClr val="bg1"/>
                </a:solidFill>
                <a:latin typeface="+mn-lt"/>
              </a:rPr>
              <a:t> vs cooldown cycle – comparison all samples</a:t>
            </a:r>
          </a:p>
        </p:txBody>
      </p:sp>
    </p:spTree>
    <p:extLst>
      <p:ext uri="{BB962C8B-B14F-4D97-AF65-F5344CB8AC3E}">
        <p14:creationId xmlns:p14="http://schemas.microsoft.com/office/powerpoint/2010/main" val="389453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kaart, tekst&#10;&#10;Automatisch gegenereerde beschrijving">
            <a:extLst>
              <a:ext uri="{FF2B5EF4-FFF2-40B4-BE49-F238E27FC236}">
                <a16:creationId xmlns:a16="http://schemas.microsoft.com/office/drawing/2014/main" id="{D6850BD9-4F2D-406A-85EA-0C8312843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"/>
          <a:stretch/>
        </p:blipFill>
        <p:spPr>
          <a:xfrm>
            <a:off x="194982" y="1029473"/>
            <a:ext cx="5965186" cy="3798173"/>
          </a:xfr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2CBE93A-042C-4A06-8572-BF9337225189}"/>
              </a:ext>
            </a:extLst>
          </p:cNvPr>
          <p:cNvSpPr txBox="1"/>
          <p:nvPr/>
        </p:nvSpPr>
        <p:spPr>
          <a:xfrm>
            <a:off x="6208066" y="4242871"/>
            <a:ext cx="2888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*Lubrication #1 + solder coating </a:t>
            </a:r>
          </a:p>
          <a:p>
            <a:r>
              <a:rPr lang="en-US" sz="1600" dirty="0">
                <a:solidFill>
                  <a:schemeClr val="bg1"/>
                </a:solidFill>
              </a:rPr>
              <a:t>next to be measured</a:t>
            </a:r>
          </a:p>
        </p:txBody>
      </p:sp>
      <p:pic>
        <p:nvPicPr>
          <p:cNvPr id="15" name="Afbeelding 14" descr="Afbeelding met tafel&#10;&#10;Automatisch gegenereerde beschrijving">
            <a:extLst>
              <a:ext uri="{FF2B5EF4-FFF2-40B4-BE49-F238E27FC236}">
                <a16:creationId xmlns:a16="http://schemas.microsoft.com/office/drawing/2014/main" id="{6E2F78E1-F916-49B8-A62A-878566054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56" y="845261"/>
            <a:ext cx="1902514" cy="11707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69CD8D6-3FD0-4302-888F-2D6E1F37DC4E}"/>
              </a:ext>
            </a:extLst>
          </p:cNvPr>
          <p:cNvSpPr txBox="1"/>
          <p:nvPr/>
        </p:nvSpPr>
        <p:spPr>
          <a:xfrm>
            <a:off x="6110132" y="2143921"/>
            <a:ext cx="30338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chemeClr val="bg1"/>
                </a:solidFill>
              </a:rPr>
              <a:t>R</a:t>
            </a:r>
            <a:r>
              <a:rPr lang="en-US" sz="1600" baseline="-25000" dirty="0" err="1">
                <a:solidFill>
                  <a:schemeClr val="bg1"/>
                </a:solidFill>
              </a:rPr>
              <a:t>c</a:t>
            </a:r>
            <a:r>
              <a:rPr lang="en-US" sz="1600" dirty="0">
                <a:solidFill>
                  <a:schemeClr val="bg1"/>
                </a:solidFill>
              </a:rPr>
              <a:t> lubrication #2 approaches </a:t>
            </a:r>
            <a:r>
              <a:rPr lang="en-US" sz="1600" i="1" dirty="0">
                <a:solidFill>
                  <a:schemeClr val="bg1"/>
                </a:solidFill>
              </a:rPr>
              <a:t>R</a:t>
            </a:r>
            <a:r>
              <a:rPr lang="en-US" sz="1600" baseline="-25000" dirty="0">
                <a:solidFill>
                  <a:schemeClr val="bg1"/>
                </a:solidFill>
              </a:rPr>
              <a:t>c</a:t>
            </a:r>
            <a:r>
              <a:rPr lang="en-US" sz="1600" dirty="0">
                <a:solidFill>
                  <a:schemeClr val="bg1"/>
                </a:solidFill>
              </a:rPr>
              <a:t> unlubricated  sample below 40 mm bending radius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chemeClr val="bg1"/>
                </a:solidFill>
              </a:rPr>
              <a:t>R</a:t>
            </a:r>
            <a:r>
              <a:rPr lang="en-US" sz="1600" baseline="-25000" dirty="0" err="1">
                <a:solidFill>
                  <a:schemeClr val="bg1"/>
                </a:solidFill>
              </a:rPr>
              <a:t>c</a:t>
            </a:r>
            <a:r>
              <a:rPr lang="en-US" sz="1600" dirty="0">
                <a:solidFill>
                  <a:schemeClr val="bg1"/>
                </a:solidFill>
              </a:rPr>
              <a:t> lubrication #1 remains two orders of magnitude higher than </a:t>
            </a:r>
            <a:r>
              <a:rPr lang="en-US" sz="1600" i="1" dirty="0">
                <a:solidFill>
                  <a:schemeClr val="bg1"/>
                </a:solidFill>
              </a:rPr>
              <a:t>R</a:t>
            </a:r>
            <a:r>
              <a:rPr lang="en-US" sz="1600" baseline="-25000" dirty="0">
                <a:solidFill>
                  <a:schemeClr val="bg1"/>
                </a:solidFill>
              </a:rPr>
              <a:t>c</a:t>
            </a:r>
            <a:r>
              <a:rPr lang="en-US" sz="1600" dirty="0">
                <a:solidFill>
                  <a:schemeClr val="bg1"/>
                </a:solidFill>
              </a:rPr>
              <a:t> unlubricated sample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7282BA7A-BA01-ED43-979C-2D7F6EF72DAF}"/>
              </a:ext>
            </a:extLst>
          </p:cNvPr>
          <p:cNvSpPr txBox="1">
            <a:spLocks/>
          </p:cNvSpPr>
          <p:nvPr/>
        </p:nvSpPr>
        <p:spPr>
          <a:xfrm>
            <a:off x="268711" y="167640"/>
            <a:ext cx="8594606" cy="54973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b" anchorCtr="0">
            <a:noAutofit/>
          </a:bodyPr>
          <a:lstStyle>
            <a:lvl1pPr marL="0" indent="0" algn="l" defTabSz="767881" rtl="0" eaLnBrk="1" latinLnBrk="0" hangingPunct="1">
              <a:lnSpc>
                <a:spcPct val="90000"/>
              </a:lnSpc>
              <a:spcBef>
                <a:spcPts val="840"/>
              </a:spcBef>
              <a:buFont typeface="Arial" panose="020B0604020202020204" pitchFamily="34" charset="0"/>
              <a:buNone/>
              <a:defRPr sz="1950" b="1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75910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5985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4379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72773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11167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9561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79553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349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cap="none" dirty="0" err="1">
                <a:solidFill>
                  <a:schemeClr val="bg1"/>
                </a:solidFill>
                <a:latin typeface="+mn-lt"/>
              </a:rPr>
              <a:t>R</a:t>
            </a:r>
            <a:r>
              <a:rPr lang="en-US" sz="3200" cap="none" baseline="-25000" dirty="0" err="1">
                <a:solidFill>
                  <a:schemeClr val="bg1"/>
                </a:solidFill>
                <a:latin typeface="+mn-lt"/>
              </a:rPr>
              <a:t>c</a:t>
            </a:r>
            <a:r>
              <a:rPr lang="en-US" sz="3200" cap="none" dirty="0">
                <a:solidFill>
                  <a:schemeClr val="bg1"/>
                </a:solidFill>
                <a:latin typeface="+mn-lt"/>
              </a:rPr>
              <a:t> vs bending radius – comparison all samples</a:t>
            </a:r>
          </a:p>
        </p:txBody>
      </p:sp>
    </p:spTree>
    <p:extLst>
      <p:ext uri="{BB962C8B-B14F-4D97-AF65-F5344CB8AC3E}">
        <p14:creationId xmlns:p14="http://schemas.microsoft.com/office/powerpoint/2010/main" val="2092584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fld id="{60CD3593-5731-41EF-B15F-B27141419D0D}" type="slidenum">
              <a:rPr lang="nl-NL" smtClean="0">
                <a:solidFill>
                  <a:schemeClr val="bg1"/>
                </a:solidFill>
              </a:rPr>
              <a:t>14</a:t>
            </a:fld>
            <a:endParaRPr lang="nl-NL">
              <a:solidFill>
                <a:schemeClr val="bg1"/>
              </a:solidFill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68711" y="167640"/>
            <a:ext cx="8594606" cy="549739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Summary bending </a:t>
            </a:r>
            <a:r>
              <a:rPr lang="en-US" i="1" dirty="0" err="1">
                <a:solidFill>
                  <a:schemeClr val="bg1"/>
                </a:solidFill>
              </a:rPr>
              <a:t>R</a:t>
            </a:r>
            <a:r>
              <a:rPr lang="en-US" baseline="-25000" dirty="0" err="1">
                <a:solidFill>
                  <a:schemeClr val="bg1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i="1" dirty="0" err="1">
                <a:solidFill>
                  <a:schemeClr val="bg1"/>
                </a:solidFill>
              </a:rPr>
              <a:t>I</a:t>
            </a:r>
            <a:r>
              <a:rPr lang="en-US" baseline="-25000" dirty="0" err="1">
                <a:solidFill>
                  <a:schemeClr val="bg1"/>
                </a:solidFill>
              </a:rPr>
              <a:t>c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2505" y="814296"/>
            <a:ext cx="8835607" cy="4300418"/>
          </a:xfrm>
          <a:prstGeom prst="rect">
            <a:avLst/>
          </a:prstGeom>
          <a:solidFill>
            <a:schemeClr val="tx1"/>
          </a:solidFill>
        </p:spPr>
        <p:txBody>
          <a:bodyPr wrap="square" lIns="67828" tIns="33914" rIns="67828" bIns="33914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Increase </a:t>
            </a:r>
            <a:r>
              <a:rPr lang="en-US" sz="2000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</a:t>
            </a:r>
            <a:r>
              <a:rPr lang="en-US" sz="2000" baseline="-25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versus bending anomaly was not observed in core-insulated samples.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Experimental results in agreement with FEM model prediction.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Threshold bending radius of all samples is 25 mm; marginal effect of winding angle and core diameter.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FEM &amp; experimental results with frictional coefficient &lt; 0.3 have similar critical bending radius.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After ABACUS™️ FEM model, also COMSOL™️ modeling started in 2019.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Lubrication #1: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Rc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two orders of magnitude higher compared to unlubricated, Lubrication #2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Rc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one order of magnitude higher compared to unlubricated.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Cooldown cycles have no influence on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Rc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Bending reduces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Rc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with one order of magnitude for the unlubricated sample, two orders of magnitude for both lubricated samples.</a:t>
            </a:r>
          </a:p>
        </p:txBody>
      </p:sp>
    </p:spTree>
    <p:extLst>
      <p:ext uri="{BB962C8B-B14F-4D97-AF65-F5344CB8AC3E}">
        <p14:creationId xmlns:p14="http://schemas.microsoft.com/office/powerpoint/2010/main" val="179076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fld id="{60CD3593-5731-41EF-B15F-B27141419D0D}" type="slidenum">
              <a:rPr lang="nl-NL" smtClean="0">
                <a:solidFill>
                  <a:schemeClr val="bg1"/>
                </a:solidFill>
              </a:rPr>
              <a:t>15</a:t>
            </a:fld>
            <a:endParaRPr lang="nl-NL">
              <a:solidFill>
                <a:schemeClr val="bg1"/>
              </a:solidFill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68711" y="167640"/>
            <a:ext cx="8594606" cy="549739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Proposal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6EBEDD-4265-7C42-9481-9760F9881398}"/>
              </a:ext>
            </a:extLst>
          </p:cNvPr>
          <p:cNvSpPr/>
          <p:nvPr/>
        </p:nvSpPr>
        <p:spPr>
          <a:xfrm>
            <a:off x="173255" y="949049"/>
            <a:ext cx="8854858" cy="1376541"/>
          </a:xfrm>
          <a:prstGeom prst="rect">
            <a:avLst/>
          </a:prstGeom>
          <a:solidFill>
            <a:schemeClr val="tx1"/>
          </a:solidFill>
        </p:spPr>
        <p:txBody>
          <a:bodyPr wrap="square" lIns="67828" tIns="33914" rIns="67828" bIns="33914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More CORC</a:t>
            </a:r>
            <a:r>
              <a:rPr lang="en-US" sz="20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®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samples are being prepared by Advanced Conductor Technologies to confirm core and tape to layer to layer contact resistance results and impact of lubrication.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FEM analysis extended in COMSOL including effect of transverse and axial loading forces on CORC</a:t>
            </a:r>
            <a:r>
              <a:rPr lang="en-US" sz="20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®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stiffness and transport performance.</a:t>
            </a:r>
          </a:p>
        </p:txBody>
      </p:sp>
    </p:spTree>
    <p:extLst>
      <p:ext uri="{BB962C8B-B14F-4D97-AF65-F5344CB8AC3E}">
        <p14:creationId xmlns:p14="http://schemas.microsoft.com/office/powerpoint/2010/main" val="37244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8414D0-A716-D941-9837-FB016E2F7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6F9017-0832-C24D-B9C4-F7FB67DA8D9A}"/>
              </a:ext>
            </a:extLst>
          </p:cNvPr>
          <p:cNvSpPr txBox="1"/>
          <p:nvPr/>
        </p:nvSpPr>
        <p:spPr>
          <a:xfrm>
            <a:off x="1735476" y="964684"/>
            <a:ext cx="7343677" cy="1569660"/>
          </a:xfrm>
          <a:prstGeom prst="rect">
            <a:avLst/>
          </a:prstGeom>
          <a:solidFill>
            <a:schemeClr val="accent6">
              <a:lumMod val="20000"/>
              <a:lumOff val="80000"/>
              <a:alpha val="67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CORC bending, ABACUS™️ model &amp; experiments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COMSOL™️ model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resistances in CORC™️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 2020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2FD64B-4C1F-5D4D-ADB6-A9DA691FFB8F}"/>
              </a:ext>
            </a:extLst>
          </p:cNvPr>
          <p:cNvSpPr txBox="1"/>
          <p:nvPr/>
        </p:nvSpPr>
        <p:spPr>
          <a:xfrm>
            <a:off x="29520" y="-8987"/>
            <a:ext cx="1440934" cy="536060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 wrap="square" lIns="43194" tIns="21598" rIns="43194" bIns="21598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Arial Narrow" panose="020B0606020202030204" pitchFamily="34" charset="0"/>
              </a:rPr>
              <a:t>Content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E6668EC-1BD9-ED44-A012-9747CF769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08" y="4737538"/>
            <a:ext cx="2106840" cy="40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9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>
                <a:solidFill>
                  <a:schemeClr val="bg1"/>
                </a:solidFill>
              </a:rPr>
              <a:t>3</a:t>
            </a:fld>
            <a:endParaRPr lang="nl-NL">
              <a:solidFill>
                <a:schemeClr val="bg1"/>
              </a:solidFill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44594" y="0"/>
            <a:ext cx="7775378" cy="5497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CORC</a:t>
            </a:r>
            <a:r>
              <a:rPr lang="en-US" b="0" baseline="30000" dirty="0">
                <a:solidFill>
                  <a:schemeClr val="bg1"/>
                </a:solidFill>
              </a:rPr>
              <a:t> ®</a:t>
            </a:r>
            <a:r>
              <a:rPr lang="en-US" dirty="0">
                <a:solidFill>
                  <a:schemeClr val="bg1"/>
                </a:solidFill>
              </a:rPr>
              <a:t> samples from ACT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8" name="Text Placeholder 9"/>
          <p:cNvSpPr txBox="1">
            <a:spLocks/>
          </p:cNvSpPr>
          <p:nvPr/>
        </p:nvSpPr>
        <p:spPr>
          <a:xfrm>
            <a:off x="179512" y="529775"/>
            <a:ext cx="7775393" cy="285750"/>
          </a:xfrm>
          <a:prstGeom prst="rect">
            <a:avLst/>
          </a:prstGeom>
        </p:spPr>
        <p:txBody>
          <a:bodyPr/>
          <a:lstStyle>
            <a:lvl1pPr marL="191970" indent="-191970" algn="l" defTabSz="767881" rtl="0" eaLnBrk="1" latinLnBrk="0" hangingPunct="1">
              <a:lnSpc>
                <a:spcPct val="90000"/>
              </a:lnSpc>
              <a:spcBef>
                <a:spcPts val="84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5910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985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79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73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1167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9561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79553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349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938" y="1149739"/>
            <a:ext cx="2417807" cy="157421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60638"/>
              </p:ext>
            </p:extLst>
          </p:nvPr>
        </p:nvGraphicFramePr>
        <p:xfrm>
          <a:off x="413706" y="1137233"/>
          <a:ext cx="3672409" cy="2316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6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4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76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4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628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id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Winding parameters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1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Number of SC tapes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381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Core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[mm]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Winding angle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[ 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]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 Tape width [mm]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Lubrication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Number of samples measured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2.55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2.03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Lubrication #1</a:t>
                      </a: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2.55</a:t>
                      </a:r>
                    </a:p>
                  </a:txBody>
                  <a:tcPr marL="68580" marR="68580" marT="34290" marB="3429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0" marR="68580" marT="34290" marB="3429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2.03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Lubrication #1</a:t>
                      </a: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2.55</a:t>
                      </a:r>
                    </a:p>
                  </a:txBody>
                  <a:tcPr marL="68580" marR="68580" marT="34290" marB="3429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580" marR="68580" marT="34290" marB="3429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2.03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Lubrication #1</a:t>
                      </a:r>
                      <a:endParaRPr lang="en-US" sz="9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68580" marR="68580" marT="34290" marB="3429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0" marR="68580" marT="34290" marB="3429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2.03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Lubrication #1</a:t>
                      </a: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68580" marR="68580" marT="34290" marB="3429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0" marR="68580" marT="34290" marB="3429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2.03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Lubrication #1</a:t>
                      </a: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68580" marR="68580" marT="34290" marB="3429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580" marR="68580" marT="34290" marB="3429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2.03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Lubrication #1</a:t>
                      </a: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305694" y="815525"/>
            <a:ext cx="4104456" cy="241615"/>
          </a:xfrm>
          <a:prstGeom prst="rect">
            <a:avLst/>
          </a:prstGeom>
        </p:spPr>
        <p:txBody>
          <a:bodyPr wrap="square" lIns="67828" tIns="33914" rIns="67828" bIns="33914">
            <a:spAutoFit/>
          </a:bodyPr>
          <a:lstStyle/>
          <a:p>
            <a:r>
              <a:rPr lang="en-GB" sz="1125" dirty="0">
                <a:solidFill>
                  <a:schemeClr val="bg1"/>
                </a:solidFill>
                <a:latin typeface="Arial Narrow" panose="020B0606020202030204" pitchFamily="34" charset="0"/>
              </a:rPr>
              <a:t>Second sample set from Advanced Conductor Technologies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695042"/>
              </p:ext>
            </p:extLst>
          </p:nvPr>
        </p:nvGraphicFramePr>
        <p:xfrm>
          <a:off x="413706" y="3424620"/>
          <a:ext cx="3672409" cy="1448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5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4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4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6980"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3.03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Lubrication #1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3.03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Lubrication #1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3.03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Lubrication #1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3.2</a:t>
                      </a:r>
                      <a:endParaRPr lang="nl-NL" sz="9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3.03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Lubrication #2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3.03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Unlubricated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3.03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3547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Lubrication #1 solder coated</a:t>
                      </a: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0" marR="54000" marT="35100" marB="351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" name="Picture 13" descr="C:\Users\Danko\Private\Docs\Conferenties\MT22 2011\ACT LLC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16" y="209766"/>
            <a:ext cx="2790836" cy="555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" name="Rectangle 27"/>
          <p:cNvSpPr/>
          <p:nvPr/>
        </p:nvSpPr>
        <p:spPr>
          <a:xfrm>
            <a:off x="7241681" y="1204314"/>
            <a:ext cx="1952719" cy="1176486"/>
          </a:xfrm>
          <a:prstGeom prst="rect">
            <a:avLst/>
          </a:prstGeom>
        </p:spPr>
        <p:txBody>
          <a:bodyPr wrap="square" lIns="67828" tIns="33914" rIns="67828" bIns="33914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Narrow" panose="020B0606020202030204" pitchFamily="34" charset="0"/>
              </a:rPr>
              <a:t>Variable parameters:</a:t>
            </a:r>
          </a:p>
          <a:p>
            <a:pPr marL="214164" indent="-21416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 Narrow" panose="020B0606020202030204" pitchFamily="34" charset="0"/>
              </a:rPr>
              <a:t>Core diameter</a:t>
            </a:r>
          </a:p>
          <a:p>
            <a:pPr marL="214164" indent="-21416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 Narrow" panose="020B0606020202030204" pitchFamily="34" charset="0"/>
              </a:rPr>
              <a:t>Winding angle</a:t>
            </a:r>
          </a:p>
          <a:p>
            <a:pPr marL="214164" indent="-21416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 Narrow" panose="020B0606020202030204" pitchFamily="34" charset="0"/>
              </a:rPr>
              <a:t>Friction coefficient </a:t>
            </a:r>
            <a:br>
              <a:rPr lang="en-GB" sz="1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GB" sz="1200" dirty="0">
                <a:solidFill>
                  <a:schemeClr val="bg1"/>
                </a:solidFill>
                <a:latin typeface="Arial Narrow" panose="020B0606020202030204" pitchFamily="34" charset="0"/>
              </a:rPr>
              <a:t>(via lubrication and tapes soldering)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938" y="3424620"/>
            <a:ext cx="2947056" cy="14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8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>
                <a:solidFill>
                  <a:schemeClr val="bg1"/>
                </a:solidFill>
              </a:rPr>
              <a:t>4</a:t>
            </a:fld>
            <a:endParaRPr lang="nl-NL">
              <a:solidFill>
                <a:schemeClr val="bg1"/>
              </a:solidFill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44594" y="0"/>
            <a:ext cx="7775378" cy="5497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CORC</a:t>
            </a:r>
            <a:r>
              <a:rPr lang="en-US" b="0" baseline="30000" dirty="0">
                <a:solidFill>
                  <a:schemeClr val="bg1"/>
                </a:solidFill>
              </a:rPr>
              <a:t> ®</a:t>
            </a:r>
            <a:r>
              <a:rPr lang="en-US" dirty="0">
                <a:solidFill>
                  <a:schemeClr val="bg1"/>
                </a:solidFill>
              </a:rPr>
              <a:t> bending experiments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8" name="Text Placeholder 9"/>
          <p:cNvSpPr txBox="1">
            <a:spLocks/>
          </p:cNvSpPr>
          <p:nvPr/>
        </p:nvSpPr>
        <p:spPr>
          <a:xfrm>
            <a:off x="179512" y="529775"/>
            <a:ext cx="7775393" cy="285750"/>
          </a:xfrm>
          <a:prstGeom prst="rect">
            <a:avLst/>
          </a:prstGeom>
        </p:spPr>
        <p:txBody>
          <a:bodyPr/>
          <a:lstStyle>
            <a:lvl1pPr marL="191970" indent="-191970" algn="l" defTabSz="767881" rtl="0" eaLnBrk="1" latinLnBrk="0" hangingPunct="1">
              <a:lnSpc>
                <a:spcPct val="90000"/>
              </a:lnSpc>
              <a:spcBef>
                <a:spcPts val="84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5910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985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79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731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1167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9561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79553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3492" indent="-191970" algn="l" defTabSz="767881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8" y="648248"/>
            <a:ext cx="3235963" cy="196535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09495" y="2616529"/>
            <a:ext cx="2105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Bending setup schematic</a:t>
            </a:r>
            <a:endParaRPr lang="en-A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0" y="2953056"/>
            <a:ext cx="4021863" cy="21299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43" y="107195"/>
            <a:ext cx="3505504" cy="468823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1921739" y="3637744"/>
            <a:ext cx="3557655" cy="380277"/>
          </a:xfrm>
          <a:prstGeom prst="straightConnector1">
            <a:avLst/>
          </a:prstGeom>
          <a:ln w="38100">
            <a:solidFill>
              <a:srgbClr val="0079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12083" y="3327762"/>
            <a:ext cx="1058263" cy="32316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latin typeface="Arial Narrow" panose="020B0606020202030204" pitchFamily="34" charset="0"/>
              </a:rPr>
              <a:t>R = 15 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12082" y="1402933"/>
            <a:ext cx="1058263" cy="32316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latin typeface="Arial Narrow" panose="020B0606020202030204" pitchFamily="34" charset="0"/>
              </a:rPr>
              <a:t>R = 45 mm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12081" y="117354"/>
            <a:ext cx="1058263" cy="32316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latin typeface="Arial Narrow" panose="020B0606020202030204" pitchFamily="34" charset="0"/>
              </a:rPr>
              <a:t>R = inf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171344" y="1174157"/>
            <a:ext cx="2193497" cy="2104955"/>
          </a:xfrm>
          <a:prstGeom prst="straightConnector1">
            <a:avLst/>
          </a:prstGeom>
          <a:ln w="38100">
            <a:solidFill>
              <a:srgbClr val="0079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5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>
                <a:solidFill>
                  <a:schemeClr val="bg1"/>
                </a:solidFill>
              </a:rPr>
              <a:t>5</a:t>
            </a:fld>
            <a:endParaRPr lang="nl-NL">
              <a:solidFill>
                <a:schemeClr val="bg1"/>
              </a:solidFill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44594" y="0"/>
            <a:ext cx="7775378" cy="5497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CORC</a:t>
            </a:r>
            <a:r>
              <a:rPr lang="en-US" b="0" baseline="30000" dirty="0">
                <a:solidFill>
                  <a:schemeClr val="bg1"/>
                </a:solidFill>
              </a:rPr>
              <a:t> ®</a:t>
            </a:r>
            <a:r>
              <a:rPr lang="en-US" dirty="0">
                <a:solidFill>
                  <a:schemeClr val="bg1"/>
                </a:solidFill>
              </a:rPr>
              <a:t> bending experiments, effect core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DDFC5-EACE-C14E-8D6C-2462159A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22" y="967759"/>
            <a:ext cx="3179946" cy="3179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EDA88F-F4EC-C14C-B7C1-47B7A8986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796" y="967759"/>
            <a:ext cx="3186966" cy="31799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3F7E78A-B617-BB4B-9BB5-DC26D961C186}"/>
              </a:ext>
            </a:extLst>
          </p:cNvPr>
          <p:cNvSpPr/>
          <p:nvPr/>
        </p:nvSpPr>
        <p:spPr>
          <a:xfrm>
            <a:off x="1327624" y="4260635"/>
            <a:ext cx="6692348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Current conduction through copper core influences the results</a:t>
            </a:r>
          </a:p>
        </p:txBody>
      </p:sp>
    </p:spTree>
    <p:extLst>
      <p:ext uri="{BB962C8B-B14F-4D97-AF65-F5344CB8AC3E}">
        <p14:creationId xmlns:p14="http://schemas.microsoft.com/office/powerpoint/2010/main" val="63318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>
                <a:solidFill>
                  <a:schemeClr val="bg1"/>
                </a:solidFill>
              </a:rPr>
              <a:t>6</a:t>
            </a:fld>
            <a:endParaRPr lang="nl-NL">
              <a:solidFill>
                <a:schemeClr val="bg1"/>
              </a:solidFill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44594" y="0"/>
            <a:ext cx="8899406" cy="5497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Tape strain in CORC</a:t>
            </a:r>
            <a:r>
              <a:rPr lang="en-US" b="0" baseline="30000" dirty="0">
                <a:solidFill>
                  <a:schemeClr val="bg1"/>
                </a:solidFill>
              </a:rPr>
              <a:t>®</a:t>
            </a:r>
            <a:r>
              <a:rPr lang="en-US" dirty="0">
                <a:solidFill>
                  <a:schemeClr val="bg1"/>
                </a:solidFill>
              </a:rPr>
              <a:t> bending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CC4427-BF0D-4A4B-A041-86A76411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16" y="821723"/>
            <a:ext cx="3205936" cy="1859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6FF49-EDD4-1046-ABC2-04197874D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94" y="2833909"/>
            <a:ext cx="3201858" cy="1735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EFEDDC-220A-5343-98FE-C263A5A0B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902" y="1563726"/>
            <a:ext cx="1923624" cy="243571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2B30D-D8E1-7D4E-9E68-170AF87E3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364" y="3999440"/>
            <a:ext cx="2860017" cy="8428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4B89B3-2E41-2945-993E-147E4EEF7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152" y="2689452"/>
            <a:ext cx="1361757" cy="220128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9AF5090-1468-4510-8555-C85288DD0BF8}"/>
              </a:ext>
            </a:extLst>
          </p:cNvPr>
          <p:cNvSpPr/>
          <p:nvPr/>
        </p:nvSpPr>
        <p:spPr>
          <a:xfrm>
            <a:off x="7721447" y="4156860"/>
            <a:ext cx="762263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Arial Narrow" panose="020B0606020202030204" pitchFamily="34" charset="0"/>
              </a:rPr>
              <a:t>Kink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DED670E-228B-4A81-B623-87FE3B27063E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8102579" y="3691214"/>
            <a:ext cx="92034" cy="4656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49193A1-A297-4B7C-B577-C42A66E799CD}"/>
              </a:ext>
            </a:extLst>
          </p:cNvPr>
          <p:cNvSpPr/>
          <p:nvPr/>
        </p:nvSpPr>
        <p:spPr>
          <a:xfrm>
            <a:off x="3905903" y="4737151"/>
            <a:ext cx="507635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Extracted tape showing periodic kinks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713613D-81C4-42E4-BFA4-4B04D12F6486}"/>
              </a:ext>
            </a:extLst>
          </p:cNvPr>
          <p:cNvSpPr/>
          <p:nvPr/>
        </p:nvSpPr>
        <p:spPr>
          <a:xfrm>
            <a:off x="4102442" y="2666581"/>
            <a:ext cx="1495501" cy="293279"/>
          </a:xfrm>
          <a:prstGeom prst="ellipse">
            <a:avLst/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19F3678-2EFC-4882-9689-871D7335D8ED}"/>
              </a:ext>
            </a:extLst>
          </p:cNvPr>
          <p:cNvSpPr/>
          <p:nvPr/>
        </p:nvSpPr>
        <p:spPr>
          <a:xfrm>
            <a:off x="4102443" y="3211870"/>
            <a:ext cx="1248033" cy="172634"/>
          </a:xfrm>
          <a:prstGeom prst="ellipse">
            <a:avLst/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9BA49D-1F49-4B15-8951-05A1709848C2}"/>
              </a:ext>
            </a:extLst>
          </p:cNvPr>
          <p:cNvCxnSpPr>
            <a:cxnSpLocks/>
          </p:cNvCxnSpPr>
          <p:nvPr/>
        </p:nvCxnSpPr>
        <p:spPr>
          <a:xfrm flipH="1" flipV="1">
            <a:off x="1359243" y="1237550"/>
            <a:ext cx="2743199" cy="1558459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FE96D9D-D0C3-40D1-A0D9-307079BDF42F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2208483" y="3298187"/>
            <a:ext cx="1893960" cy="786055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F7DA750E-FBA6-44AD-889A-E932F310FB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97" y="635573"/>
            <a:ext cx="2329097" cy="270272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C8085991-2B32-9D45-9EB6-955DDF43E139}"/>
              </a:ext>
            </a:extLst>
          </p:cNvPr>
          <p:cNvSpPr/>
          <p:nvPr/>
        </p:nvSpPr>
        <p:spPr>
          <a:xfrm>
            <a:off x="7996579" y="2206543"/>
            <a:ext cx="759212" cy="86990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2CD2EE1-23E4-1745-B9FB-A7FAEAFC589D}"/>
              </a:ext>
            </a:extLst>
          </p:cNvPr>
          <p:cNvCxnSpPr>
            <a:cxnSpLocks/>
          </p:cNvCxnSpPr>
          <p:nvPr/>
        </p:nvCxnSpPr>
        <p:spPr>
          <a:xfrm flipH="1">
            <a:off x="5936623" y="2652690"/>
            <a:ext cx="2066760" cy="42375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971DAF5-F49F-480C-91C2-BEF297BBED6A}"/>
              </a:ext>
            </a:extLst>
          </p:cNvPr>
          <p:cNvSpPr/>
          <p:nvPr/>
        </p:nvSpPr>
        <p:spPr>
          <a:xfrm>
            <a:off x="3446452" y="635573"/>
            <a:ext cx="3349764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Strain distribution at higher friction coefficient is similar to hard-way plane bending of REBCO tape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B5EF60-4250-474E-A49F-700489A57E74}"/>
              </a:ext>
            </a:extLst>
          </p:cNvPr>
          <p:cNvSpPr/>
          <p:nvPr/>
        </p:nvSpPr>
        <p:spPr>
          <a:xfrm>
            <a:off x="1968" y="4514092"/>
            <a:ext cx="386722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High compressive strain in the tape leading to damage by kink formation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7E2D7C-DCF8-4A42-9B19-79DF05B41F76}"/>
              </a:ext>
            </a:extLst>
          </p:cNvPr>
          <p:cNvSpPr/>
          <p:nvPr/>
        </p:nvSpPr>
        <p:spPr>
          <a:xfrm>
            <a:off x="5344030" y="0"/>
            <a:ext cx="382157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2.5 mm core diameter | 2 mm wide tape | SCS2030 | Winding angle 45 deg</a:t>
            </a:r>
          </a:p>
        </p:txBody>
      </p:sp>
    </p:spTree>
    <p:extLst>
      <p:ext uri="{BB962C8B-B14F-4D97-AF65-F5344CB8AC3E}">
        <p14:creationId xmlns:p14="http://schemas.microsoft.com/office/powerpoint/2010/main" val="27401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>
                <a:solidFill>
                  <a:schemeClr val="bg1"/>
                </a:solidFill>
              </a:rPr>
              <a:t>7</a:t>
            </a:fld>
            <a:endParaRPr lang="nl-NL">
              <a:solidFill>
                <a:schemeClr val="bg1"/>
              </a:solidFill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44594" y="0"/>
            <a:ext cx="7775378" cy="5497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CORC</a:t>
            </a:r>
            <a:r>
              <a:rPr lang="en-US" b="0" baseline="30000" dirty="0">
                <a:solidFill>
                  <a:schemeClr val="bg1"/>
                </a:solidFill>
              </a:rPr>
              <a:t> ®</a:t>
            </a:r>
            <a:r>
              <a:rPr lang="en-US" dirty="0">
                <a:solidFill>
                  <a:schemeClr val="bg1"/>
                </a:solidFill>
              </a:rPr>
              <a:t> experiments vs modeling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F7E78A-B617-BB4B-9BB5-DC26D961C186}"/>
              </a:ext>
            </a:extLst>
          </p:cNvPr>
          <p:cNvSpPr/>
          <p:nvPr/>
        </p:nvSpPr>
        <p:spPr>
          <a:xfrm>
            <a:off x="244594" y="1170911"/>
            <a:ext cx="4264847" cy="28623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Calculated volumetric damage in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ReBCO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layer.</a:t>
            </a:r>
          </a:p>
          <a:p>
            <a:pPr marL="342900" indent="-342900">
              <a:spcBef>
                <a:spcPts val="0"/>
              </a:spcBef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Friction coefficient 0.1, 0.2 and 0.3 almost similar results</a:t>
            </a:r>
          </a:p>
          <a:p>
            <a:pPr marL="342900" indent="-342900">
              <a:spcBef>
                <a:spcPts val="0"/>
              </a:spcBef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Start of degradation of the sample elements at these coefficients of friction values similar to experimental data.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70886-BB95-C443-AA5A-99224D021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34" y="1043188"/>
            <a:ext cx="4377179" cy="29900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1288BD-A7FD-6346-A936-8CFEF085BA42}"/>
              </a:ext>
            </a:extLst>
          </p:cNvPr>
          <p:cNvSpPr/>
          <p:nvPr/>
        </p:nvSpPr>
        <p:spPr>
          <a:xfrm>
            <a:off x="7771176" y="583699"/>
            <a:ext cx="8130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Kirill </a:t>
            </a:r>
            <a:r>
              <a:rPr lang="en-US" dirty="0" err="1">
                <a:solidFill>
                  <a:schemeClr val="bg1"/>
                </a:solidFill>
              </a:rPr>
              <a:t>Ilin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8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374CAED-3146-0146-8662-3EEE9BB45C7E}"/>
              </a:ext>
            </a:extLst>
          </p:cNvPr>
          <p:cNvSpPr/>
          <p:nvPr/>
        </p:nvSpPr>
        <p:spPr>
          <a:xfrm>
            <a:off x="6144117" y="4257499"/>
            <a:ext cx="2899833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Larger winding angle will increase the tensile and compressive strain on the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ReBCO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layer.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>
                <a:solidFill>
                  <a:schemeClr val="bg1"/>
                </a:solidFill>
              </a:rPr>
              <a:t>8</a:t>
            </a:fld>
            <a:endParaRPr lang="nl-NL">
              <a:solidFill>
                <a:schemeClr val="bg1"/>
              </a:solidFill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44594" y="0"/>
            <a:ext cx="7775378" cy="5497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CORC</a:t>
            </a:r>
            <a:r>
              <a:rPr lang="en-US" b="0" baseline="30000" dirty="0">
                <a:solidFill>
                  <a:schemeClr val="bg1"/>
                </a:solidFill>
              </a:rPr>
              <a:t> ®</a:t>
            </a:r>
            <a:r>
              <a:rPr lang="en-US" dirty="0">
                <a:solidFill>
                  <a:schemeClr val="bg1"/>
                </a:solidFill>
              </a:rPr>
              <a:t> modeling, ABACUS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F7E78A-B617-BB4B-9BB5-DC26D961C186}"/>
              </a:ext>
            </a:extLst>
          </p:cNvPr>
          <p:cNvSpPr/>
          <p:nvPr/>
        </p:nvSpPr>
        <p:spPr>
          <a:xfrm>
            <a:off x="0" y="4257499"/>
            <a:ext cx="6006728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At lower core diameter the compressive strain will exceeds the reversible </a:t>
            </a:r>
            <a:r>
              <a:rPr lang="en-US" sz="1600" dirty="0">
                <a:solidFill>
                  <a:srgbClr val="FFEF00"/>
                </a:solidFill>
                <a:latin typeface="Arial Narrow" panose="020B0606020202030204" pitchFamily="34" charset="0"/>
              </a:rPr>
              <a:t>-2%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strain limit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D459D7-3A75-AF40-BB82-535199AB1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4" y="2025003"/>
            <a:ext cx="2894186" cy="2219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B002E-D74A-0C47-9491-1C23608BF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539" y="2025002"/>
            <a:ext cx="2894189" cy="221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D7EA2-C2FD-7D48-8799-11F27C851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117" y="2025002"/>
            <a:ext cx="2883996" cy="22196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B07900E-A4E6-8640-B713-F9BB95C34363}"/>
              </a:ext>
            </a:extLst>
          </p:cNvPr>
          <p:cNvSpPr/>
          <p:nvPr/>
        </p:nvSpPr>
        <p:spPr>
          <a:xfrm>
            <a:off x="6498348" y="407954"/>
            <a:ext cx="2645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Tape SCS2030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 = 2 mm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Hastelloy thickness= 30 µm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Copper thickness= 5 µm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Winding Angle= 45</a:t>
            </a:r>
            <a:r>
              <a:rPr lang="en-GB" sz="1600" baseline="30000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1600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diameter= 2 mm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CBA77DE-9FA6-AA40-B59F-539C3454A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7088" y="407954"/>
            <a:ext cx="2139288" cy="160238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Winding Angle,</a:t>
            </a:r>
            <a:r>
              <a:rPr lang="el-GR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lang="en-US" dirty="0">
              <a:solidFill>
                <a:srgbClr val="FFE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diameter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Tape width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Substrate thickness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E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Copper thickness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60050-784E-D442-9C2F-700727E3A2D1}"/>
              </a:ext>
            </a:extLst>
          </p:cNvPr>
          <p:cNvSpPr/>
          <p:nvPr/>
        </p:nvSpPr>
        <p:spPr>
          <a:xfrm>
            <a:off x="3112539" y="562574"/>
            <a:ext cx="8130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Kirill </a:t>
            </a:r>
            <a:r>
              <a:rPr lang="en-US" dirty="0" err="1">
                <a:solidFill>
                  <a:schemeClr val="bg1"/>
                </a:solidFill>
              </a:rPr>
              <a:t>Ilin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>
                <a:solidFill>
                  <a:schemeClr val="bg1"/>
                </a:solidFill>
              </a:rPr>
              <a:t>9</a:t>
            </a:fld>
            <a:endParaRPr lang="nl-NL">
              <a:solidFill>
                <a:schemeClr val="bg1"/>
              </a:solidFill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44594" y="0"/>
            <a:ext cx="7775378" cy="5497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CORC</a:t>
            </a:r>
            <a:r>
              <a:rPr lang="en-US" b="0" baseline="30000" dirty="0">
                <a:solidFill>
                  <a:schemeClr val="bg1"/>
                </a:solidFill>
              </a:rPr>
              <a:t> ®</a:t>
            </a:r>
            <a:r>
              <a:rPr lang="en-US" dirty="0">
                <a:solidFill>
                  <a:schemeClr val="bg1"/>
                </a:solidFill>
              </a:rPr>
              <a:t> modeling, ABACUS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F7E78A-B617-BB4B-9BB5-DC26D961C186}"/>
              </a:ext>
            </a:extLst>
          </p:cNvPr>
          <p:cNvSpPr/>
          <p:nvPr/>
        </p:nvSpPr>
        <p:spPr>
          <a:xfrm>
            <a:off x="2832167" y="714968"/>
            <a:ext cx="2006990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For smaller tape width tape edge effect will enhance strain.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A329E4-A3D6-954A-998F-6B11BACC3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98" y="710462"/>
            <a:ext cx="2637390" cy="1981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EC9775-4CF3-9544-BD7D-21F1B1432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39" y="2752660"/>
            <a:ext cx="2515555" cy="1896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31913D-EE8E-4346-AAE3-D4298F4DE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898" y="2804027"/>
            <a:ext cx="2655419" cy="1928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A450C5-0910-5741-AE24-D8DD618F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40" y="733886"/>
            <a:ext cx="2537126" cy="19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717F0D-2381-1246-9C15-149A10E02DFD}"/>
              </a:ext>
            </a:extLst>
          </p:cNvPr>
          <p:cNvSpPr/>
          <p:nvPr/>
        </p:nvSpPr>
        <p:spPr>
          <a:xfrm>
            <a:off x="2832166" y="2710804"/>
            <a:ext cx="2006991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Increasing copper thickness layer hardy affects strain.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A332DC-DF98-8F4D-BFEA-5ED2D4397898}"/>
              </a:ext>
            </a:extLst>
          </p:cNvPr>
          <p:cNvSpPr/>
          <p:nvPr/>
        </p:nvSpPr>
        <p:spPr>
          <a:xfrm>
            <a:off x="5552610" y="96541"/>
            <a:ext cx="3406959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Smaller Hastelloy thickness reduces the compressive strain in the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ReBCO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layer.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F392D5-48E7-AF43-8001-D5DFA473AA0C}"/>
              </a:ext>
            </a:extLst>
          </p:cNvPr>
          <p:cNvSpPr/>
          <p:nvPr/>
        </p:nvSpPr>
        <p:spPr>
          <a:xfrm>
            <a:off x="3840480" y="4011277"/>
            <a:ext cx="2367418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171325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3426511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5139764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6853022" algn="l" rtl="0" eaLnBrk="0" fontAlgn="base" hangingPunct="0">
              <a:spcBef>
                <a:spcPct val="50000"/>
              </a:spcBef>
              <a:spcAft>
                <a:spcPct val="0"/>
              </a:spcAft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8566274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027952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1992786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3706038" algn="l" defTabSz="3426511" rtl="0" eaLnBrk="1" latinLnBrk="0" hangingPunct="1">
              <a:defRPr sz="9103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Copper thickness at one side increased, to shift </a:t>
            </a:r>
            <a:r>
              <a:rPr lang="en-U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ReBCO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layer to neutral axis.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F5D94E-2F60-214F-8197-EF133CE52662}"/>
              </a:ext>
            </a:extLst>
          </p:cNvPr>
          <p:cNvSpPr/>
          <p:nvPr/>
        </p:nvSpPr>
        <p:spPr>
          <a:xfrm>
            <a:off x="4624766" y="227345"/>
            <a:ext cx="8130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Kirill </a:t>
            </a:r>
            <a:r>
              <a:rPr lang="en-US" dirty="0" err="1">
                <a:solidFill>
                  <a:schemeClr val="bg1"/>
                </a:solidFill>
              </a:rPr>
              <a:t>Ilin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8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9147</TotalTime>
  <Words>1113</Words>
  <Application>Microsoft Macintosh PowerPoint</Application>
  <PresentationFormat>On-screen Show (16:9)</PresentationFormat>
  <Paragraphs>285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宋体</vt:lpstr>
      <vt:lpstr>Arial</vt:lpstr>
      <vt:lpstr>Arial Narrow</vt:lpstr>
      <vt:lpstr>Calibri</vt:lpstr>
      <vt:lpstr>Calibri Light</vt:lpstr>
      <vt:lpstr>Times New Roman</vt:lpstr>
      <vt:lpstr>Wingdings</vt:lpstr>
      <vt:lpstr>Office Theme</vt:lpstr>
      <vt:lpstr>ENR-PRD.MAG5.3-T017, EM &amp; mechanical modeling and experiments on CORC® cables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Jurian Wiese</dc:creator>
  <cp:lastModifiedBy>Microsoft Office User</cp:lastModifiedBy>
  <cp:revision>1438</cp:revision>
  <dcterms:created xsi:type="dcterms:W3CDTF">2015-05-28T08:27:42Z</dcterms:created>
  <dcterms:modified xsi:type="dcterms:W3CDTF">2020-02-11T10:02:56Z</dcterms:modified>
</cp:coreProperties>
</file>