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71" r:id="rId4"/>
    <p:sldId id="278" r:id="rId5"/>
    <p:sldId id="279" r:id="rId6"/>
    <p:sldId id="267" r:id="rId7"/>
    <p:sldId id="285" r:id="rId8"/>
    <p:sldId id="282" r:id="rId9"/>
    <p:sldId id="276" r:id="rId10"/>
    <p:sldId id="269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773" autoAdjust="0"/>
    <p:restoredTop sz="94660"/>
  </p:normalViewPr>
  <p:slideViewPr>
    <p:cSldViewPr snapToGrid="0">
      <p:cViewPr varScale="1">
        <p:scale>
          <a:sx n="98" d="100"/>
          <a:sy n="98" d="100"/>
        </p:scale>
        <p:origin x="61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2BE9-1066-47D3-B76F-4E96E48BBF93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D1C-1537-44A2-ABFD-6960A3EE00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26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2BE9-1066-47D3-B76F-4E96E48BBF93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D1C-1537-44A2-ABFD-6960A3EE00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46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2BE9-1066-47D3-B76F-4E96E48BBF93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D1C-1537-44A2-ABFD-6960A3EE00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58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2BE9-1066-47D3-B76F-4E96E48BBF93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D1C-1537-44A2-ABFD-6960A3EE00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41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2BE9-1066-47D3-B76F-4E96E48BBF93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D1C-1537-44A2-ABFD-6960A3EE00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89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2BE9-1066-47D3-B76F-4E96E48BBF93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D1C-1537-44A2-ABFD-6960A3EE00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22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2BE9-1066-47D3-B76F-4E96E48BBF93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D1C-1537-44A2-ABFD-6960A3EE00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1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2BE9-1066-47D3-B76F-4E96E48BBF93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D1C-1537-44A2-ABFD-6960A3EE00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61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2BE9-1066-47D3-B76F-4E96E48BBF93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D1C-1537-44A2-ABFD-6960A3EE00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3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2BE9-1066-47D3-B76F-4E96E48BBF93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D1C-1537-44A2-ABFD-6960A3EE00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02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2BE9-1066-47D3-B76F-4E96E48BBF93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8ED1C-1537-44A2-ABFD-6960A3EE00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13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2BE9-1066-47D3-B76F-4E96E48BBF93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8ED1C-1537-44A2-ABFD-6960A3EE00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26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28283"/>
            <a:ext cx="9144000" cy="2387600"/>
          </a:xfrm>
        </p:spPr>
        <p:txBody>
          <a:bodyPr/>
          <a:lstStyle/>
          <a:p>
            <a:r>
              <a:rPr lang="en-US" dirty="0" smtClean="0"/>
              <a:t>Effect of n</a:t>
            </a:r>
            <a:r>
              <a:rPr lang="cs-CZ" dirty="0" err="1" smtClean="0"/>
              <a:t>eutron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cs-CZ" dirty="0" err="1" smtClean="0"/>
              <a:t>rradiation</a:t>
            </a:r>
            <a:r>
              <a:rPr lang="cs-CZ" dirty="0" smtClean="0"/>
              <a:t> on </a:t>
            </a:r>
            <a:r>
              <a:rPr lang="cs-CZ" dirty="0"/>
              <a:t>HTS </a:t>
            </a:r>
            <a:r>
              <a:rPr lang="cs-CZ" dirty="0" err="1" smtClean="0"/>
              <a:t>tapes</a:t>
            </a:r>
            <a:r>
              <a:rPr lang="en-US" dirty="0" smtClean="0"/>
              <a:t> properties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2114" y="3109084"/>
            <a:ext cx="6216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M. Jirsa</a:t>
            </a:r>
            <a:r>
              <a:rPr lang="en-US" baseline="30000" dirty="0" smtClean="0">
                <a:solidFill>
                  <a:srgbClr val="002060"/>
                </a:solidFill>
              </a:rPr>
              <a:t>1</a:t>
            </a:r>
            <a:r>
              <a:rPr lang="cs-CZ" dirty="0" smtClean="0">
                <a:solidFill>
                  <a:srgbClr val="002060"/>
                </a:solidFill>
              </a:rPr>
              <a:t>, I. </a:t>
            </a:r>
            <a:r>
              <a:rPr lang="cs-CZ" dirty="0" err="1" smtClean="0">
                <a:solidFill>
                  <a:srgbClr val="002060"/>
                </a:solidFill>
              </a:rPr>
              <a:t>Ďuran</a:t>
            </a:r>
            <a:r>
              <a:rPr lang="en-US" baseline="30000" dirty="0" smtClean="0">
                <a:solidFill>
                  <a:srgbClr val="002060"/>
                </a:solidFill>
              </a:rPr>
              <a:t>2</a:t>
            </a:r>
            <a:r>
              <a:rPr lang="cs-CZ" dirty="0" smtClean="0">
                <a:solidFill>
                  <a:srgbClr val="002060"/>
                </a:solidFill>
              </a:rPr>
              <a:t>, M. Rameš</a:t>
            </a:r>
            <a:r>
              <a:rPr lang="en-US" baseline="30000" dirty="0" smtClean="0">
                <a:solidFill>
                  <a:srgbClr val="002060"/>
                </a:solidFill>
              </a:rPr>
              <a:t>1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J. </a:t>
            </a:r>
            <a:r>
              <a:rPr lang="en-US" dirty="0" err="1" smtClean="0">
                <a:solidFill>
                  <a:srgbClr val="002060"/>
                </a:solidFill>
              </a:rPr>
              <a:t>Ducho</a:t>
            </a:r>
            <a:r>
              <a:rPr lang="cs-CZ" dirty="0" smtClean="0">
                <a:solidFill>
                  <a:srgbClr val="002060"/>
                </a:solidFill>
              </a:rPr>
              <a:t>ň</a:t>
            </a:r>
            <a:r>
              <a:rPr lang="en-US" baseline="30000" dirty="0">
                <a:solidFill>
                  <a:srgbClr val="002060"/>
                </a:solidFill>
              </a:rPr>
              <a:t>1</a:t>
            </a:r>
            <a:r>
              <a:rPr lang="cs-CZ" dirty="0" smtClean="0">
                <a:solidFill>
                  <a:srgbClr val="002060"/>
                </a:solidFill>
              </a:rPr>
              <a:t>, T. </a:t>
            </a:r>
            <a:r>
              <a:rPr lang="cs-CZ" dirty="0" err="1" smtClean="0">
                <a:solidFill>
                  <a:srgbClr val="002060"/>
                </a:solidFill>
              </a:rPr>
              <a:t>Entler</a:t>
            </a:r>
            <a:r>
              <a:rPr lang="en-US" baseline="30000" dirty="0" smtClean="0">
                <a:solidFill>
                  <a:srgbClr val="002060"/>
                </a:solidFill>
              </a:rPr>
              <a:t>2</a:t>
            </a:r>
            <a:r>
              <a:rPr lang="cs-CZ" dirty="0" smtClean="0">
                <a:solidFill>
                  <a:srgbClr val="002060"/>
                </a:solidFill>
              </a:rPr>
              <a:t>, L. </a:t>
            </a:r>
            <a:r>
              <a:rPr lang="cs-CZ" dirty="0" err="1" smtClean="0">
                <a:solidFill>
                  <a:srgbClr val="002060"/>
                </a:solidFill>
              </a:rPr>
              <a:t>Viererbl</a:t>
            </a:r>
            <a:r>
              <a:rPr lang="en-US" baseline="30000" dirty="0" smtClean="0">
                <a:solidFill>
                  <a:srgbClr val="002060"/>
                </a:solidFill>
              </a:rPr>
              <a:t>3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387323" y="6339686"/>
            <a:ext cx="284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WP</a:t>
            </a:r>
            <a:r>
              <a:rPr lang="cs-CZ" dirty="0" smtClean="0"/>
              <a:t> MAG </a:t>
            </a:r>
            <a:r>
              <a:rPr lang="en-US" dirty="0" smtClean="0"/>
              <a:t>final</a:t>
            </a:r>
            <a:r>
              <a:rPr lang="cs-CZ" dirty="0" smtClean="0"/>
              <a:t> meeting 201</a:t>
            </a:r>
            <a:r>
              <a:rPr lang="en-US" dirty="0" smtClean="0"/>
              <a:t>9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608466" y="3833516"/>
            <a:ext cx="3472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>
                <a:solidFill>
                  <a:srgbClr val="C00000"/>
                </a:solidFill>
              </a:rPr>
              <a:t>1 </a:t>
            </a:r>
            <a:r>
              <a:rPr lang="en-US" dirty="0" smtClean="0">
                <a:solidFill>
                  <a:srgbClr val="C00000"/>
                </a:solidFill>
              </a:rPr>
              <a:t>Institute of Physics ASCR</a:t>
            </a:r>
          </a:p>
          <a:p>
            <a:r>
              <a:rPr lang="en-US" baseline="30000" dirty="0" smtClean="0">
                <a:solidFill>
                  <a:srgbClr val="C00000"/>
                </a:solidFill>
              </a:rPr>
              <a:t> 2 </a:t>
            </a:r>
            <a:r>
              <a:rPr lang="en-US" dirty="0">
                <a:solidFill>
                  <a:srgbClr val="C00000"/>
                </a:solidFill>
              </a:rPr>
              <a:t>Institute of </a:t>
            </a:r>
            <a:r>
              <a:rPr lang="en-US" dirty="0" smtClean="0">
                <a:solidFill>
                  <a:srgbClr val="C00000"/>
                </a:solidFill>
              </a:rPr>
              <a:t>Plasma Physics ASCR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en-US" baseline="30000" dirty="0" smtClean="0">
                <a:solidFill>
                  <a:srgbClr val="C00000"/>
                </a:solidFill>
              </a:rPr>
              <a:t>3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Research Center </a:t>
            </a:r>
            <a:r>
              <a:rPr lang="cs-CZ" dirty="0" smtClean="0">
                <a:solidFill>
                  <a:srgbClr val="C00000"/>
                </a:solidFill>
              </a:rPr>
              <a:t>Řež</a:t>
            </a:r>
            <a:endParaRPr lang="en-US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581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1"/>
    </mc:Choice>
    <mc:Fallback xmlns="">
      <p:transition spd="slow" advTm="616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758464" y="620321"/>
            <a:ext cx="77915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Task for 2020</a:t>
            </a:r>
            <a:r>
              <a:rPr lang="cs-CZ" sz="2800" dirty="0" smtClean="0"/>
              <a:t> :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pPr marL="514350" indent="-514350">
              <a:buAutoNum type="arabicParenR"/>
            </a:pPr>
            <a:r>
              <a:rPr lang="en-US" sz="2800" dirty="0" smtClean="0">
                <a:solidFill>
                  <a:srgbClr val="C00000"/>
                </a:solidFill>
              </a:rPr>
              <a:t>Continuation in neutron irradiation experiments</a:t>
            </a:r>
          </a:p>
          <a:p>
            <a:pPr marL="514350" indent="-514350">
              <a:buAutoNum type="arabicParenR"/>
            </a:pPr>
            <a:endParaRPr lang="en-US" sz="2800" dirty="0"/>
          </a:p>
          <a:p>
            <a:pPr marL="514350" indent="-514350">
              <a:buAutoNum type="arabicParenR"/>
            </a:pPr>
            <a:r>
              <a:rPr lang="en-US" sz="2800" dirty="0" smtClean="0">
                <a:solidFill>
                  <a:srgbClr val="C00000"/>
                </a:solidFill>
              </a:rPr>
              <a:t>SEM and TEM</a:t>
            </a:r>
            <a:r>
              <a:rPr lang="cs-CZ" sz="2800" dirty="0" smtClean="0">
                <a:solidFill>
                  <a:srgbClr val="C00000"/>
                </a:solidFill>
              </a:rPr>
              <a:t>  </a:t>
            </a:r>
            <a:r>
              <a:rPr lang="cs-CZ" sz="2800" dirty="0" err="1" smtClean="0">
                <a:solidFill>
                  <a:srgbClr val="C00000"/>
                </a:solidFill>
              </a:rPr>
              <a:t>tests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204443" y="6248246"/>
            <a:ext cx="284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WP</a:t>
            </a:r>
            <a:r>
              <a:rPr lang="cs-CZ" dirty="0"/>
              <a:t> MAG </a:t>
            </a:r>
            <a:r>
              <a:rPr lang="en-US" dirty="0"/>
              <a:t>final</a:t>
            </a:r>
            <a:r>
              <a:rPr lang="cs-CZ" dirty="0"/>
              <a:t> meeting 201</a:t>
            </a:r>
            <a:r>
              <a:rPr lang="en-US" dirty="0"/>
              <a:t>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55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"/>
    </mc:Choice>
    <mc:Fallback xmlns="">
      <p:transition spd="slow" advTm="135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758464" y="620321"/>
            <a:ext cx="80103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Task specifications for 2019</a:t>
            </a:r>
          </a:p>
          <a:p>
            <a:endParaRPr lang="en-US" sz="2800" dirty="0"/>
          </a:p>
          <a:p>
            <a:pPr marL="514350" indent="-514350">
              <a:buAutoNum type="arabicParenR"/>
            </a:pPr>
            <a:r>
              <a:rPr lang="en-US" sz="2800" dirty="0" smtClean="0">
                <a:solidFill>
                  <a:srgbClr val="C00000"/>
                </a:solidFill>
              </a:rPr>
              <a:t>Neutron irradiation experiments + magnetic measurements</a:t>
            </a:r>
          </a:p>
          <a:p>
            <a:pPr marL="514350" indent="-514350">
              <a:buAutoNum type="arabicParenR"/>
            </a:pPr>
            <a:endParaRPr lang="en-US" sz="2800" dirty="0"/>
          </a:p>
          <a:p>
            <a:pPr marL="514350" indent="-514350">
              <a:buAutoNum type="arabicParenR"/>
            </a:pPr>
            <a:r>
              <a:rPr lang="en-US" sz="2800" dirty="0" smtClean="0">
                <a:solidFill>
                  <a:srgbClr val="C00000"/>
                </a:solidFill>
              </a:rPr>
              <a:t>SEM and TEM of the tapes, morphology and chemical analyses</a:t>
            </a:r>
          </a:p>
          <a:p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204443" y="6248246"/>
            <a:ext cx="284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WP</a:t>
            </a:r>
            <a:r>
              <a:rPr lang="cs-CZ" dirty="0"/>
              <a:t> MAG </a:t>
            </a:r>
            <a:r>
              <a:rPr lang="en-US" dirty="0"/>
              <a:t>final</a:t>
            </a:r>
            <a:r>
              <a:rPr lang="cs-CZ" dirty="0"/>
              <a:t> meeting 201</a:t>
            </a:r>
            <a:r>
              <a:rPr lang="en-US" dirty="0"/>
              <a:t>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2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"/>
    </mc:Choice>
    <mc:Fallback xmlns="">
      <p:transition spd="slow" advTm="135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7" name="Obrázek 1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5880" r="21817" b="25383"/>
          <a:stretch/>
        </p:blipFill>
        <p:spPr bwMode="auto">
          <a:xfrm>
            <a:off x="1579218" y="405910"/>
            <a:ext cx="4063701" cy="2946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Obrázek 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5615" r="22513" b="24403"/>
          <a:stretch/>
        </p:blipFill>
        <p:spPr bwMode="auto">
          <a:xfrm>
            <a:off x="5967181" y="405910"/>
            <a:ext cx="3646376" cy="2946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Obrázek 1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6030" r="23077" b="24831"/>
          <a:stretch/>
        </p:blipFill>
        <p:spPr bwMode="auto">
          <a:xfrm>
            <a:off x="1721708" y="3501081"/>
            <a:ext cx="3921211" cy="30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Obrázek 1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5607" r="22435" b="25644"/>
          <a:stretch/>
        </p:blipFill>
        <p:spPr bwMode="auto">
          <a:xfrm>
            <a:off x="5967181" y="3501081"/>
            <a:ext cx="3704041" cy="30127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8387323" y="6477490"/>
            <a:ext cx="284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WP</a:t>
            </a:r>
            <a:r>
              <a:rPr lang="cs-CZ" dirty="0"/>
              <a:t> MAG </a:t>
            </a:r>
            <a:r>
              <a:rPr lang="en-US" dirty="0"/>
              <a:t>final</a:t>
            </a:r>
            <a:r>
              <a:rPr lang="cs-CZ" dirty="0"/>
              <a:t> meeting 201</a:t>
            </a:r>
            <a:r>
              <a:rPr lang="en-US" dirty="0"/>
              <a:t>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"/>
    </mc:Choice>
    <mc:Fallback xmlns="">
      <p:transition spd="slow" advTm="1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758464" y="620321"/>
            <a:ext cx="10824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Neutron irradiation 2019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204443" y="6248246"/>
            <a:ext cx="284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WP</a:t>
            </a:r>
            <a:r>
              <a:rPr lang="cs-CZ" dirty="0"/>
              <a:t> MAG </a:t>
            </a:r>
            <a:r>
              <a:rPr lang="en-US" dirty="0"/>
              <a:t>final</a:t>
            </a:r>
            <a:r>
              <a:rPr lang="cs-CZ" dirty="0"/>
              <a:t> meeting 201</a:t>
            </a:r>
            <a:r>
              <a:rPr lang="en-US" dirty="0"/>
              <a:t>9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398988"/>
              </p:ext>
            </p:extLst>
          </p:nvPr>
        </p:nvGraphicFramePr>
        <p:xfrm>
          <a:off x="4004066" y="1462435"/>
          <a:ext cx="4333667" cy="3769700"/>
        </p:xfrm>
        <a:graphic>
          <a:graphicData uri="http://schemas.openxmlformats.org/drawingml/2006/table">
            <a:tbl>
              <a:tblPr/>
              <a:tblGrid>
                <a:gridCol w="781585">
                  <a:extLst>
                    <a:ext uri="{9D8B030D-6E8A-4147-A177-3AD203B41FA5}">
                      <a16:colId xmlns:a16="http://schemas.microsoft.com/office/drawing/2014/main" val="2497184987"/>
                    </a:ext>
                  </a:extLst>
                </a:gridCol>
                <a:gridCol w="167984">
                  <a:extLst>
                    <a:ext uri="{9D8B030D-6E8A-4147-A177-3AD203B41FA5}">
                      <a16:colId xmlns:a16="http://schemas.microsoft.com/office/drawing/2014/main" val="2822229589"/>
                    </a:ext>
                  </a:extLst>
                </a:gridCol>
                <a:gridCol w="752482">
                  <a:extLst>
                    <a:ext uri="{9D8B030D-6E8A-4147-A177-3AD203B41FA5}">
                      <a16:colId xmlns:a16="http://schemas.microsoft.com/office/drawing/2014/main" val="3312787494"/>
                    </a:ext>
                  </a:extLst>
                </a:gridCol>
                <a:gridCol w="976774">
                  <a:extLst>
                    <a:ext uri="{9D8B030D-6E8A-4147-A177-3AD203B41FA5}">
                      <a16:colId xmlns:a16="http://schemas.microsoft.com/office/drawing/2014/main" val="2967138973"/>
                    </a:ext>
                  </a:extLst>
                </a:gridCol>
                <a:gridCol w="101693">
                  <a:extLst>
                    <a:ext uri="{9D8B030D-6E8A-4147-A177-3AD203B41FA5}">
                      <a16:colId xmlns:a16="http://schemas.microsoft.com/office/drawing/2014/main" val="3760856939"/>
                    </a:ext>
                  </a:extLst>
                </a:gridCol>
                <a:gridCol w="40640">
                  <a:extLst>
                    <a:ext uri="{9D8B030D-6E8A-4147-A177-3AD203B41FA5}">
                      <a16:colId xmlns:a16="http://schemas.microsoft.com/office/drawing/2014/main" val="578284047"/>
                    </a:ext>
                  </a:extLst>
                </a:gridCol>
                <a:gridCol w="511895">
                  <a:extLst>
                    <a:ext uri="{9D8B030D-6E8A-4147-A177-3AD203B41FA5}">
                      <a16:colId xmlns:a16="http://schemas.microsoft.com/office/drawing/2014/main" val="2251778298"/>
                    </a:ext>
                  </a:extLst>
                </a:gridCol>
                <a:gridCol w="1000614">
                  <a:extLst>
                    <a:ext uri="{9D8B030D-6E8A-4147-A177-3AD203B41FA5}">
                      <a16:colId xmlns:a16="http://schemas.microsoft.com/office/drawing/2014/main" val="2352853234"/>
                    </a:ext>
                  </a:extLst>
                </a:gridCol>
              </a:tblGrid>
              <a:tr h="315907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912660"/>
                  </a:ext>
                </a:extLst>
              </a:tr>
              <a:tr h="21542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059362"/>
                  </a:ext>
                </a:extLst>
              </a:tr>
              <a:tr h="21542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017726"/>
                  </a:ext>
                </a:extLst>
              </a:tr>
              <a:tr h="133912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92196"/>
                  </a:ext>
                </a:extLst>
              </a:tr>
              <a:tr h="22291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Inside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Cd box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245455"/>
                  </a:ext>
                </a:extLst>
              </a:tr>
              <a:tr h="62952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Neutrons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Fluence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</a:t>
                      </a:r>
                      <a:r>
                        <a:rPr lang="cs-CZ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291330"/>
                  </a:ext>
                </a:extLst>
              </a:tr>
              <a:tr h="33186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474420"/>
                  </a:ext>
                </a:extLst>
              </a:tr>
              <a:tr h="2224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thermal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(0.100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0.550  eV)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3,95E+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16163"/>
                  </a:ext>
                </a:extLst>
              </a:tr>
              <a:tr h="2224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epithermal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(0.550  eV – 110.0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keV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3,18E+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008752"/>
                  </a:ext>
                </a:extLst>
              </a:tr>
              <a:tr h="2224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fast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(110.0 </a:t>
                      </a:r>
                      <a:r>
                        <a:rPr lang="cs-CZ" sz="14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keV</a:t>
                      </a:r>
                      <a:r>
                        <a:rPr lang="cs-CZ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–  20.0 </a:t>
                      </a:r>
                      <a:r>
                        <a:rPr lang="cs-CZ" sz="14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MeV</a:t>
                      </a:r>
                      <a:r>
                        <a:rPr lang="cs-CZ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rgbClr val="C00000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5,71E+</a:t>
                      </a:r>
                      <a:r>
                        <a:rPr lang="en-US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685003"/>
                  </a:ext>
                </a:extLst>
              </a:tr>
              <a:tr h="2224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fast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(  1.0 </a:t>
                      </a:r>
                      <a:r>
                        <a:rPr lang="cs-CZ" sz="1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MeV</a:t>
                      </a:r>
                      <a:r>
                        <a:rPr lang="cs-CZ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–  20.0 </a:t>
                      </a:r>
                      <a:r>
                        <a:rPr lang="cs-CZ" sz="1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MeV</a:t>
                      </a:r>
                      <a:r>
                        <a:rPr lang="cs-CZ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2,86E+</a:t>
                      </a:r>
                      <a:r>
                        <a:rPr lang="en-U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cs-CZ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97908"/>
                  </a:ext>
                </a:extLst>
              </a:tr>
              <a:tr h="215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9,29E+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032738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758464" y="1516000"/>
            <a:ext cx="855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18 samples  with 3 different irradiation histories were irradiated to the following fluence: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202979"/>
              </p:ext>
            </p:extLst>
          </p:nvPr>
        </p:nvGraphicFramePr>
        <p:xfrm>
          <a:off x="10357336" y="3460472"/>
          <a:ext cx="101209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23">
                  <a:extLst>
                    <a:ext uri="{9D8B030D-6E8A-4147-A177-3AD203B41FA5}">
                      <a16:colId xmlns:a16="http://schemas.microsoft.com/office/drawing/2014/main" val="3504075883"/>
                    </a:ext>
                  </a:extLst>
                </a:gridCol>
                <a:gridCol w="253023">
                  <a:extLst>
                    <a:ext uri="{9D8B030D-6E8A-4147-A177-3AD203B41FA5}">
                      <a16:colId xmlns:a16="http://schemas.microsoft.com/office/drawing/2014/main" val="999802576"/>
                    </a:ext>
                  </a:extLst>
                </a:gridCol>
                <a:gridCol w="253023">
                  <a:extLst>
                    <a:ext uri="{9D8B030D-6E8A-4147-A177-3AD203B41FA5}">
                      <a16:colId xmlns:a16="http://schemas.microsoft.com/office/drawing/2014/main" val="119146386"/>
                    </a:ext>
                  </a:extLst>
                </a:gridCol>
                <a:gridCol w="253023">
                  <a:extLst>
                    <a:ext uri="{9D8B030D-6E8A-4147-A177-3AD203B41FA5}">
                      <a16:colId xmlns:a16="http://schemas.microsoft.com/office/drawing/2014/main" val="3917687763"/>
                    </a:ext>
                  </a:extLst>
                </a:gridCol>
              </a:tblGrid>
              <a:tr h="147036">
                <a:tc gridSpan="4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244327"/>
                  </a:ext>
                </a:extLst>
              </a:tr>
              <a:tr h="147036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 smtClean="0"/>
                    </a:p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785120"/>
                  </a:ext>
                </a:extLst>
              </a:tr>
              <a:tr h="147036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661840"/>
                  </a:ext>
                </a:extLst>
              </a:tr>
              <a:tr h="147036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477758"/>
                  </a:ext>
                </a:extLst>
              </a:tr>
              <a:tr h="147036"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869551"/>
                  </a:ext>
                </a:extLst>
              </a:tr>
              <a:tr h="147036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29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46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"/>
    </mc:Choice>
    <mc:Fallback xmlns="">
      <p:transition spd="slow" advTm="135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8204443" y="6248246"/>
            <a:ext cx="284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WP</a:t>
            </a:r>
            <a:r>
              <a:rPr lang="cs-CZ" dirty="0"/>
              <a:t> MAG </a:t>
            </a:r>
            <a:r>
              <a:rPr lang="en-US" dirty="0"/>
              <a:t>final</a:t>
            </a:r>
            <a:r>
              <a:rPr lang="cs-CZ" dirty="0"/>
              <a:t> meeting 201</a:t>
            </a:r>
            <a:r>
              <a:rPr lang="en-US" dirty="0"/>
              <a:t>9</a:t>
            </a:r>
            <a:endParaRPr lang="cs-CZ" dirty="0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607408"/>
              </p:ext>
            </p:extLst>
          </p:nvPr>
        </p:nvGraphicFramePr>
        <p:xfrm>
          <a:off x="-199048" y="362439"/>
          <a:ext cx="8008010" cy="7114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Graph" r:id="rId3" imgW="3726720" imgH="3312000" progId="Origin50.Graph">
                  <p:embed/>
                </p:oleObj>
              </mc:Choice>
              <mc:Fallback>
                <p:oleObj name="Graph" r:id="rId3" imgW="3726720" imgH="3312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9048" y="362439"/>
                        <a:ext cx="8008010" cy="7114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394701"/>
              </p:ext>
            </p:extLst>
          </p:nvPr>
        </p:nvGraphicFramePr>
        <p:xfrm>
          <a:off x="5658339" y="294542"/>
          <a:ext cx="7347924" cy="6098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Graph" r:id="rId5" imgW="3837600" imgH="3183840" progId="Origin50.Graph">
                  <p:embed/>
                </p:oleObj>
              </mc:Choice>
              <mc:Fallback>
                <p:oleObj name="Graph" r:id="rId5" imgW="3837600" imgH="31838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8339" y="294542"/>
                        <a:ext cx="7347924" cy="6098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85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"/>
    </mc:Choice>
    <mc:Fallback xmlns="">
      <p:transition spd="slow" advTm="135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937498" y="542498"/>
            <a:ext cx="709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Fast neutron fluence up to </a:t>
            </a:r>
            <a:r>
              <a:rPr lang="en-US" sz="2400" dirty="0" smtClean="0">
                <a:solidFill>
                  <a:srgbClr val="FF0000"/>
                </a:solidFill>
              </a:rPr>
              <a:t>4.02x10</a:t>
            </a:r>
            <a:r>
              <a:rPr lang="en-US" sz="2400" baseline="30000" dirty="0" smtClean="0">
                <a:solidFill>
                  <a:srgbClr val="FF0000"/>
                </a:solidFill>
              </a:rPr>
              <a:t>22</a:t>
            </a:r>
            <a:r>
              <a:rPr lang="en-US" sz="2400" dirty="0" smtClean="0">
                <a:solidFill>
                  <a:srgbClr val="FF0000"/>
                </a:solidFill>
              </a:rPr>
              <a:t> m</a:t>
            </a:r>
            <a:r>
              <a:rPr lang="en-US" sz="2400" baseline="30000" dirty="0" smtClean="0">
                <a:solidFill>
                  <a:srgbClr val="FF0000"/>
                </a:solidFill>
              </a:rPr>
              <a:t>-2</a:t>
            </a:r>
            <a:r>
              <a:rPr lang="en-US" sz="2400" dirty="0" smtClean="0"/>
              <a:t>, </a:t>
            </a:r>
            <a:r>
              <a:rPr lang="en-US" sz="2400" i="1" dirty="0"/>
              <a:t>E</a:t>
            </a:r>
            <a:r>
              <a:rPr lang="en-US" sz="2400" dirty="0"/>
              <a:t> </a:t>
            </a:r>
            <a:r>
              <a:rPr lang="en-GB" sz="2400" dirty="0">
                <a:sym typeface="Symbol" panose="05050102010706020507" pitchFamily="18" charset="2"/>
              </a:rPr>
              <a:t></a:t>
            </a:r>
            <a:r>
              <a:rPr lang="en-US" sz="2400" dirty="0"/>
              <a:t> 0.1 </a:t>
            </a:r>
            <a:r>
              <a:rPr lang="en-US" sz="2400" dirty="0" smtClean="0"/>
              <a:t>MeV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387323" y="6346802"/>
            <a:ext cx="284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WP</a:t>
            </a:r>
            <a:r>
              <a:rPr lang="cs-CZ" dirty="0"/>
              <a:t> MAG </a:t>
            </a:r>
            <a:r>
              <a:rPr lang="en-US" dirty="0"/>
              <a:t>final</a:t>
            </a:r>
            <a:r>
              <a:rPr lang="cs-CZ" dirty="0"/>
              <a:t> meeting 201</a:t>
            </a:r>
            <a:r>
              <a:rPr lang="en-US" dirty="0"/>
              <a:t>9</a:t>
            </a:r>
            <a:endParaRPr lang="cs-CZ" dirty="0"/>
          </a:p>
        </p:txBody>
      </p:sp>
      <p:pic>
        <p:nvPicPr>
          <p:cNvPr id="14" name="Obrázek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6336" r="23730" b="24205"/>
          <a:stretch/>
        </p:blipFill>
        <p:spPr bwMode="auto">
          <a:xfrm>
            <a:off x="2297430" y="1085850"/>
            <a:ext cx="7737822" cy="5079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3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"/>
    </mc:Choice>
    <mc:Fallback xmlns="">
      <p:transition spd="slow" advTm="1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8387323" y="6339686"/>
            <a:ext cx="365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WP</a:t>
            </a:r>
            <a:r>
              <a:rPr lang="cs-CZ" dirty="0" smtClean="0"/>
              <a:t> MAG </a:t>
            </a:r>
            <a:r>
              <a:rPr lang="en-US" dirty="0" smtClean="0"/>
              <a:t>intermediate</a:t>
            </a:r>
            <a:r>
              <a:rPr lang="cs-CZ" dirty="0" smtClean="0"/>
              <a:t> meeting 201</a:t>
            </a:r>
            <a:r>
              <a:rPr lang="en-US" dirty="0" smtClean="0"/>
              <a:t>9</a:t>
            </a:r>
            <a:endParaRPr lang="cs-CZ" dirty="0"/>
          </a:p>
        </p:txBody>
      </p:sp>
      <p:pic>
        <p:nvPicPr>
          <p:cNvPr id="12" name="Obrázek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8" y="422029"/>
            <a:ext cx="5103446" cy="5783385"/>
          </a:xfrm>
          <a:prstGeom prst="rect">
            <a:avLst/>
          </a:prstGeom>
        </p:spPr>
      </p:pic>
      <p:pic>
        <p:nvPicPr>
          <p:cNvPr id="15" name="Obrázek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70" y="892017"/>
            <a:ext cx="3193330" cy="1944968"/>
          </a:xfrm>
          <a:prstGeom prst="rect">
            <a:avLst/>
          </a:prstGeom>
        </p:spPr>
      </p:pic>
      <p:sp>
        <p:nvSpPr>
          <p:cNvPr id="16" name="Šipka doprava 15"/>
          <p:cNvSpPr/>
          <p:nvPr/>
        </p:nvSpPr>
        <p:spPr>
          <a:xfrm>
            <a:off x="2191470" y="2320631"/>
            <a:ext cx="266217" cy="17362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99" y="422030"/>
            <a:ext cx="5392615" cy="5783384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753" y="906682"/>
            <a:ext cx="2977662" cy="2016272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>
            <a:off x="8831630" y="2033064"/>
            <a:ext cx="266217" cy="17362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7" name="Šipka doprava 16"/>
          <p:cNvSpPr/>
          <p:nvPr/>
        </p:nvSpPr>
        <p:spPr>
          <a:xfrm>
            <a:off x="8886091" y="2754347"/>
            <a:ext cx="266217" cy="17362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310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"/>
    </mc:Choice>
    <mc:Fallback xmlns="">
      <p:transition spd="slow" advTm="135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8204443" y="6248246"/>
            <a:ext cx="284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WP</a:t>
            </a:r>
            <a:r>
              <a:rPr lang="cs-CZ" dirty="0"/>
              <a:t> MAG </a:t>
            </a:r>
            <a:r>
              <a:rPr lang="en-US" dirty="0"/>
              <a:t>final</a:t>
            </a:r>
            <a:r>
              <a:rPr lang="cs-CZ" dirty="0"/>
              <a:t> meeting 201</a:t>
            </a:r>
            <a:r>
              <a:rPr lang="en-US" dirty="0"/>
              <a:t>9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01284"/>
            <a:ext cx="4876800" cy="48863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1284"/>
            <a:ext cx="4781550" cy="2286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01609"/>
            <a:ext cx="4781550" cy="2286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77053" y="5634892"/>
            <a:ext cx="4185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Pristine SuperPower </a:t>
            </a:r>
            <a:r>
              <a:rPr lang="en-US" dirty="0" smtClean="0"/>
              <a:t>4050 AP +7.5 </a:t>
            </a:r>
            <a:r>
              <a:rPr lang="en-US" dirty="0" err="1" smtClean="0"/>
              <a:t>mol</a:t>
            </a:r>
            <a:r>
              <a:rPr lang="en-US" dirty="0" smtClean="0"/>
              <a:t>% </a:t>
            </a:r>
            <a:r>
              <a:rPr lang="en-US" dirty="0" err="1" smtClean="0"/>
              <a:t>Zr</a:t>
            </a:r>
            <a:endParaRPr lang="cs-CZ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2125785" y="1445846"/>
            <a:ext cx="7814" cy="2172677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36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"/>
    </mc:Choice>
    <mc:Fallback xmlns="">
      <p:transition spd="slow" advTm="1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8387323" y="6339686"/>
            <a:ext cx="284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WP</a:t>
            </a:r>
            <a:r>
              <a:rPr lang="cs-CZ" dirty="0"/>
              <a:t> MAG </a:t>
            </a:r>
            <a:r>
              <a:rPr lang="en-US" dirty="0"/>
              <a:t>final</a:t>
            </a:r>
            <a:r>
              <a:rPr lang="cs-CZ" dirty="0"/>
              <a:t> meeting 201</a:t>
            </a:r>
            <a:r>
              <a:rPr lang="en-US" dirty="0"/>
              <a:t>9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83529" y="235183"/>
            <a:ext cx="2056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Conclusions: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2461" y="758403"/>
            <a:ext cx="109670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At temperatures below 30 K, </a:t>
            </a:r>
            <a:r>
              <a:rPr lang="en-US" sz="2400" i="1" dirty="0" err="1">
                <a:solidFill>
                  <a:srgbClr val="C00000"/>
                </a:solidFill>
              </a:rPr>
              <a:t>I</a:t>
            </a:r>
            <a:r>
              <a:rPr lang="en-US" sz="2400" baseline="-25000" dirty="0" err="1">
                <a:solidFill>
                  <a:srgbClr val="C00000"/>
                </a:solidFill>
              </a:rPr>
              <a:t>c</a:t>
            </a:r>
            <a:r>
              <a:rPr lang="en-US" sz="2400" dirty="0">
                <a:solidFill>
                  <a:srgbClr val="C00000"/>
                </a:solidFill>
              </a:rPr>
              <a:t> at </a:t>
            </a:r>
            <a:r>
              <a:rPr lang="en-US" sz="2400" u="sng" dirty="0">
                <a:solidFill>
                  <a:srgbClr val="C00000"/>
                </a:solidFill>
              </a:rPr>
              <a:t>high</a:t>
            </a:r>
            <a:r>
              <a:rPr lang="en-US" sz="2400" dirty="0">
                <a:solidFill>
                  <a:srgbClr val="C00000"/>
                </a:solidFill>
              </a:rPr>
              <a:t> magnetic fields grows with </a:t>
            </a:r>
            <a:r>
              <a:rPr lang="en-US" sz="2400" dirty="0" smtClean="0">
                <a:solidFill>
                  <a:srgbClr val="C00000"/>
                </a:solidFill>
              </a:rPr>
              <a:t>irradiation </a:t>
            </a:r>
            <a:r>
              <a:rPr lang="en-US" sz="2400" dirty="0">
                <a:solidFill>
                  <a:srgbClr val="C00000"/>
                </a:solidFill>
              </a:rPr>
              <a:t>fluence </a:t>
            </a:r>
            <a:endParaRPr lang="en-US" sz="24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rgbClr val="C00000"/>
                </a:solidFill>
              </a:rPr>
              <a:t>     </a:t>
            </a:r>
            <a:r>
              <a:rPr lang="en-US" sz="2400" dirty="0" smtClean="0">
                <a:solidFill>
                  <a:srgbClr val="C00000"/>
                </a:solidFill>
              </a:rPr>
              <a:t>but </a:t>
            </a:r>
            <a:r>
              <a:rPr lang="en-US" sz="2400" dirty="0">
                <a:solidFill>
                  <a:srgbClr val="C00000"/>
                </a:solidFill>
              </a:rPr>
              <a:t>at a certain dose this tendency turns to a gradual </a:t>
            </a:r>
            <a:r>
              <a:rPr lang="en-US" sz="2400" i="1" dirty="0" err="1">
                <a:solidFill>
                  <a:srgbClr val="C00000"/>
                </a:solidFill>
              </a:rPr>
              <a:t>I</a:t>
            </a:r>
            <a:r>
              <a:rPr lang="en-US" sz="2400" baseline="-25000" dirty="0" err="1">
                <a:solidFill>
                  <a:srgbClr val="C00000"/>
                </a:solidFill>
              </a:rPr>
              <a:t>c</a:t>
            </a:r>
            <a:r>
              <a:rPr lang="en-US" sz="2400" dirty="0">
                <a:solidFill>
                  <a:srgbClr val="C00000"/>
                </a:solidFill>
              </a:rPr>
              <a:t> degradation.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err="1" smtClean="0"/>
              <a:t>Anyway</a:t>
            </a:r>
            <a:r>
              <a:rPr lang="cs-CZ" sz="2400" dirty="0" smtClean="0"/>
              <a:t>, a</a:t>
            </a:r>
            <a:r>
              <a:rPr lang="en-US" sz="2400" dirty="0" smtClean="0"/>
              <a:t>t </a:t>
            </a:r>
            <a:r>
              <a:rPr lang="cs-CZ" sz="2400" dirty="0" err="1" smtClean="0"/>
              <a:t>our</a:t>
            </a:r>
            <a:r>
              <a:rPr lang="cs-CZ" sz="2400" dirty="0" smtClean="0"/>
              <a:t> </a:t>
            </a:r>
            <a:r>
              <a:rPr lang="en-US" sz="2400" dirty="0" smtClean="0"/>
              <a:t>highest fluence, </a:t>
            </a:r>
            <a:r>
              <a:rPr lang="en-US" sz="2400" dirty="0"/>
              <a:t>about 4×10</a:t>
            </a:r>
            <a:r>
              <a:rPr lang="en-US" sz="2400" baseline="30000" dirty="0"/>
              <a:t>22</a:t>
            </a:r>
            <a:r>
              <a:rPr lang="en-US" sz="2400" dirty="0"/>
              <a:t> m</a:t>
            </a:r>
            <a:r>
              <a:rPr lang="en-US" sz="2400" baseline="30000" dirty="0"/>
              <a:t>-2 </a:t>
            </a:r>
            <a:r>
              <a:rPr lang="en-US" sz="2400" dirty="0"/>
              <a:t>of fast neutrons, </a:t>
            </a:r>
            <a:r>
              <a:rPr lang="en-US" sz="2400" i="1" dirty="0" err="1"/>
              <a:t>I</a:t>
            </a:r>
            <a:r>
              <a:rPr lang="en-US" sz="2400" baseline="-25000" dirty="0" err="1"/>
              <a:t>c</a:t>
            </a:r>
            <a:r>
              <a:rPr lang="en-US" sz="2400" baseline="-25000" dirty="0"/>
              <a:t> </a:t>
            </a:r>
            <a:r>
              <a:rPr lang="cs-CZ" sz="2400" dirty="0" smtClean="0"/>
              <a:t> </a:t>
            </a:r>
            <a:r>
              <a:rPr lang="cs-CZ" sz="2400" dirty="0" err="1" smtClean="0"/>
              <a:t>at</a:t>
            </a:r>
            <a:r>
              <a:rPr lang="cs-CZ" sz="2400" dirty="0" smtClean="0"/>
              <a:t> </a:t>
            </a:r>
            <a:r>
              <a:rPr lang="cs-CZ" sz="2400" dirty="0" err="1" smtClean="0"/>
              <a:t>low</a:t>
            </a:r>
            <a:r>
              <a:rPr lang="cs-CZ" sz="2400" dirty="0" smtClean="0"/>
              <a:t> </a:t>
            </a:r>
            <a:r>
              <a:rPr lang="cs-CZ" sz="2400" dirty="0" err="1" smtClean="0"/>
              <a:t>temperatures</a:t>
            </a:r>
            <a:r>
              <a:rPr lang="cs-CZ" sz="2400" dirty="0" smtClean="0"/>
              <a:t> and </a:t>
            </a:r>
            <a:r>
              <a:rPr lang="cs-CZ" sz="2400" dirty="0" err="1" smtClean="0"/>
              <a:t>high</a:t>
            </a:r>
            <a:r>
              <a:rPr lang="cs-CZ" sz="2400" dirty="0" smtClean="0"/>
              <a:t> </a:t>
            </a:r>
            <a:r>
              <a:rPr lang="cs-CZ" sz="2400" dirty="0" err="1" smtClean="0"/>
              <a:t>magnetic</a:t>
            </a:r>
            <a:r>
              <a:rPr lang="cs-CZ" sz="2400" dirty="0" smtClean="0"/>
              <a:t> </a:t>
            </a:r>
            <a:r>
              <a:rPr lang="cs-CZ" sz="2400" dirty="0" err="1" smtClean="0"/>
              <a:t>fields</a:t>
            </a:r>
            <a:r>
              <a:rPr lang="cs-CZ" sz="2400" dirty="0" smtClean="0"/>
              <a:t> </a:t>
            </a:r>
            <a:r>
              <a:rPr lang="en-US" sz="2400" dirty="0" smtClean="0"/>
              <a:t>remained close </a:t>
            </a:r>
            <a:r>
              <a:rPr lang="cs-CZ" sz="2400" dirty="0" smtClean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the </a:t>
            </a:r>
            <a:r>
              <a:rPr lang="en-US" sz="2400" dirty="0" smtClean="0"/>
              <a:t>value</a:t>
            </a:r>
            <a:r>
              <a:rPr lang="cs-CZ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of intact </a:t>
            </a:r>
            <a:r>
              <a:rPr lang="en-US" sz="2400" dirty="0" smtClean="0"/>
              <a:t>tape</a:t>
            </a:r>
            <a:r>
              <a:rPr lang="cs-CZ" sz="2400" dirty="0" smtClean="0"/>
              <a:t>s</a:t>
            </a:r>
            <a:r>
              <a:rPr lang="en-US" sz="2400" dirty="0" smtClean="0"/>
              <a:t> (around 100-300 A at 14 T).</a:t>
            </a:r>
            <a:r>
              <a:rPr lang="cs-CZ" sz="2400" dirty="0" smtClean="0"/>
              <a:t> </a:t>
            </a:r>
            <a:r>
              <a:rPr lang="en-US" sz="2400" dirty="0" smtClean="0"/>
              <a:t>T</a:t>
            </a:r>
            <a:r>
              <a:rPr lang="cs-CZ" sz="2400" dirty="0" smtClean="0"/>
              <a:t>he </a:t>
            </a:r>
            <a:r>
              <a:rPr lang="cs-CZ" sz="2400" dirty="0" err="1" smtClean="0"/>
              <a:t>degradation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not severe.</a:t>
            </a:r>
            <a:r>
              <a:rPr lang="en-US" sz="2400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SEM/EDS analysis started. </a:t>
            </a:r>
            <a:r>
              <a:rPr lang="cs-CZ" sz="2400" dirty="0" err="1" smtClean="0">
                <a:solidFill>
                  <a:srgbClr val="C00000"/>
                </a:solidFill>
              </a:rPr>
              <a:t>It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confirm</a:t>
            </a:r>
            <a:r>
              <a:rPr lang="en-US" sz="2400" dirty="0" err="1" smtClean="0">
                <a:solidFill>
                  <a:srgbClr val="C00000"/>
                </a:solidFill>
              </a:rPr>
              <a:t>ed</a:t>
            </a:r>
            <a:r>
              <a:rPr lang="en-US" sz="2400" dirty="0" smtClean="0">
                <a:solidFill>
                  <a:srgbClr val="C00000"/>
                </a:solidFill>
              </a:rPr>
              <a:t> the SuperPower 4050 tapes were Y-123, the </a:t>
            </a:r>
            <a:r>
              <a:rPr lang="en-US" sz="2400" dirty="0">
                <a:solidFill>
                  <a:srgbClr val="C00000"/>
                </a:solidFill>
              </a:rPr>
              <a:t>SuperPower 4050 AP </a:t>
            </a:r>
            <a:r>
              <a:rPr lang="en-US" sz="2400" dirty="0" smtClean="0">
                <a:solidFill>
                  <a:srgbClr val="C00000"/>
                </a:solidFill>
              </a:rPr>
              <a:t>tapes were (</a:t>
            </a:r>
            <a:r>
              <a:rPr lang="en-US" sz="2400" dirty="0" err="1" smtClean="0">
                <a:solidFill>
                  <a:srgbClr val="C00000"/>
                </a:solidFill>
              </a:rPr>
              <a:t>Y+Gd</a:t>
            </a:r>
            <a:r>
              <a:rPr lang="en-US" sz="2400" dirty="0" smtClean="0">
                <a:solidFill>
                  <a:srgbClr val="C00000"/>
                </a:solidFill>
              </a:rPr>
              <a:t>)-123, and </a:t>
            </a:r>
            <a:r>
              <a:rPr lang="en-US" sz="2400" dirty="0" err="1" smtClean="0">
                <a:solidFill>
                  <a:srgbClr val="C00000"/>
                </a:solidFill>
              </a:rPr>
              <a:t>Sunam</a:t>
            </a:r>
            <a:r>
              <a:rPr lang="en-US" sz="2400" dirty="0" smtClean="0">
                <a:solidFill>
                  <a:srgbClr val="C00000"/>
                </a:solidFill>
              </a:rPr>
              <a:t> and SuperOx samples were Gd-123. TEM/EDX studies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prov</a:t>
            </a:r>
            <a:r>
              <a:rPr lang="cs-CZ" sz="2400" dirty="0" err="1" smtClean="0">
                <a:solidFill>
                  <a:srgbClr val="C00000"/>
                </a:solidFill>
              </a:rPr>
              <a:t>ed</a:t>
            </a:r>
            <a:r>
              <a:rPr lang="cs-CZ" sz="2400" dirty="0" smtClean="0">
                <a:solidFill>
                  <a:srgbClr val="C00000"/>
                </a:solidFill>
              </a:rPr>
              <a:t> presence </a:t>
            </a:r>
            <a:r>
              <a:rPr lang="cs-CZ" sz="2400" dirty="0" err="1" smtClean="0">
                <a:solidFill>
                  <a:srgbClr val="C00000"/>
                </a:solidFill>
              </a:rPr>
              <a:t>of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ZrBaO</a:t>
            </a:r>
            <a:r>
              <a:rPr lang="en-US" sz="2400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dirty="0" smtClean="0">
                <a:solidFill>
                  <a:srgbClr val="C00000"/>
                </a:solidFill>
              </a:rPr>
              <a:t> columnar structure</a:t>
            </a:r>
            <a:r>
              <a:rPr lang="cs-CZ" sz="2400" dirty="0" smtClean="0">
                <a:solidFill>
                  <a:srgbClr val="C00000"/>
                </a:solidFill>
              </a:rPr>
              <a:t> in </a:t>
            </a:r>
            <a:r>
              <a:rPr lang="cs-CZ" sz="2400" dirty="0" err="1" smtClean="0">
                <a:solidFill>
                  <a:srgbClr val="C00000"/>
                </a:solidFill>
              </a:rPr>
              <a:t>the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SuperPower </a:t>
            </a:r>
            <a:r>
              <a:rPr lang="en-US" sz="2400" dirty="0">
                <a:solidFill>
                  <a:srgbClr val="C00000"/>
                </a:solidFill>
              </a:rPr>
              <a:t>4050 AP </a:t>
            </a:r>
            <a:r>
              <a:rPr lang="cs-CZ" sz="2400" dirty="0" err="1" smtClean="0">
                <a:solidFill>
                  <a:srgbClr val="C00000"/>
                </a:solidFill>
              </a:rPr>
              <a:t>tapes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with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Zr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cs-CZ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"/>
    </mc:Choice>
    <mc:Fallback xmlns="">
      <p:transition spd="slow" advTm="135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378</Words>
  <Application>Microsoft Office PowerPoint</Application>
  <PresentationFormat>Širokoúhlá obrazovka</PresentationFormat>
  <Paragraphs>59</Paragraphs>
  <Slides>10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Motiv Office</vt:lpstr>
      <vt:lpstr>Graph</vt:lpstr>
      <vt:lpstr>Effect of neutron irradiation on HTS tapes properties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Neutron Irradiation investigation on HTS tapes</dc:title>
  <dc:creator>Uživatel systému Windows</dc:creator>
  <cp:lastModifiedBy>Jirsa</cp:lastModifiedBy>
  <cp:revision>80</cp:revision>
  <dcterms:created xsi:type="dcterms:W3CDTF">2018-10-02T07:14:08Z</dcterms:created>
  <dcterms:modified xsi:type="dcterms:W3CDTF">2020-02-11T09:20:24Z</dcterms:modified>
</cp:coreProperties>
</file>