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14" r:id="rId2"/>
    <p:sldId id="407" r:id="rId3"/>
    <p:sldId id="408" r:id="rId4"/>
    <p:sldId id="409" r:id="rId5"/>
    <p:sldId id="411" r:id="rId6"/>
    <p:sldId id="412" r:id="rId7"/>
    <p:sldId id="413" r:id="rId8"/>
    <p:sldId id="414" r:id="rId9"/>
    <p:sldId id="415" r:id="rId10"/>
    <p:sldId id="410" r:id="rId11"/>
    <p:sldId id="417" r:id="rId12"/>
    <p:sldId id="418" r:id="rId13"/>
    <p:sldId id="419" r:id="rId14"/>
    <p:sldId id="420" r:id="rId15"/>
    <p:sldId id="665" r:id="rId16"/>
  </p:sldIdLst>
  <p:sldSz cx="9144000" cy="6858000" type="screen4x3"/>
  <p:notesSz cx="6867525" cy="9994900"/>
  <p:defaultTextStyle>
    <a:defPPr>
      <a:defRPr lang="de-DE"/>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3"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ler, Reinhard (ITEP)" initials="HR(" lastIdx="1" clrIdx="0">
    <p:extLst>
      <p:ext uri="{19B8F6BF-5375-455C-9EA6-DF929625EA0E}">
        <p15:presenceInfo xmlns:p15="http://schemas.microsoft.com/office/powerpoint/2012/main" userId="S-1-5-21-1202744845-3101423955-345487624-669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00FF"/>
    <a:srgbClr val="4964ED"/>
    <a:srgbClr val="A00078"/>
    <a:srgbClr val="00E701"/>
    <a:srgbClr val="A01E28"/>
    <a:srgbClr val="B6FCBD"/>
    <a:srgbClr val="50AAE6"/>
    <a:srgbClr val="5A6EB4"/>
    <a:srgbClr val="A082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33" autoAdjust="0"/>
    <p:restoredTop sz="76354" autoAdjust="0"/>
  </p:normalViewPr>
  <p:slideViewPr>
    <p:cSldViewPr snapToGrid="0">
      <p:cViewPr varScale="1">
        <p:scale>
          <a:sx n="165" d="100"/>
          <a:sy n="165" d="100"/>
        </p:scale>
        <p:origin x="1992" y="200"/>
      </p:cViewPr>
      <p:guideLst>
        <p:guide/>
        <p:guide orient="horz" pos="2160"/>
      </p:guideLst>
    </p:cSldViewPr>
  </p:slideViewPr>
  <p:outlineViewPr>
    <p:cViewPr>
      <p:scale>
        <a:sx n="33" d="100"/>
        <a:sy n="33" d="100"/>
      </p:scale>
      <p:origin x="0" y="76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theme" Target="../theme/theme3.xml"/><Relationship Id="rId4" Type="http://schemas.openxmlformats.org/officeDocument/2006/relationships/image" Target="../media/image11.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8" name="Rectangle 4"/>
          <p:cNvSpPr>
            <a:spLocks noGrp="1" noChangeArrowheads="1"/>
          </p:cNvSpPr>
          <p:nvPr>
            <p:ph type="ftr" sz="quarter" idx="2"/>
          </p:nvPr>
        </p:nvSpPr>
        <p:spPr bwMode="auto">
          <a:xfrm>
            <a:off x="3666316" y="511494"/>
            <a:ext cx="2763369" cy="305298"/>
          </a:xfrm>
          <a:prstGeom prst="rect">
            <a:avLst/>
          </a:prstGeom>
          <a:noFill/>
          <a:ln w="9525">
            <a:noFill/>
            <a:miter lim="800000"/>
            <a:headEnd/>
            <a:tailEnd/>
          </a:ln>
          <a:effectLst/>
        </p:spPr>
        <p:txBody>
          <a:bodyPr vert="horz" wrap="square" lIns="92227" tIns="46112" rIns="92227" bIns="46112" numCol="1" anchor="b" anchorCtr="0" compatLnSpc="1">
            <a:prstTxWarp prst="textNoShape">
              <a:avLst/>
            </a:prstTxWarp>
          </a:bodyPr>
          <a:lstStyle>
            <a:lvl1pPr algn="r">
              <a:defRPr sz="800"/>
            </a:lvl1pPr>
          </a:lstStyle>
          <a:p>
            <a:r>
              <a:rPr lang="de-DE"/>
              <a:t>Prof. Dr. Max Mustermann | Musterfakultät</a:t>
            </a:r>
          </a:p>
        </p:txBody>
      </p:sp>
      <p:pic>
        <p:nvPicPr>
          <p:cNvPr id="3075" name="Picture 6" descr="KIT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108" y="118283"/>
            <a:ext cx="1080970" cy="7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 Box 7"/>
          <p:cNvSpPr txBox="1">
            <a:spLocks noChangeArrowheads="1"/>
          </p:cNvSpPr>
          <p:nvPr/>
        </p:nvSpPr>
        <p:spPr bwMode="auto">
          <a:xfrm>
            <a:off x="542089" y="9326762"/>
            <a:ext cx="2596573" cy="36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65000"/>
              </a:lnSpc>
              <a:spcBef>
                <a:spcPct val="50000"/>
              </a:spcBef>
            </a:pPr>
            <a:r>
              <a:rPr lang="de-DE" sz="800"/>
              <a:t>KIT – die Kooperation von </a:t>
            </a:r>
          </a:p>
          <a:p>
            <a:pPr eaLnBrk="1" hangingPunct="1">
              <a:lnSpc>
                <a:spcPct val="65000"/>
              </a:lnSpc>
              <a:spcBef>
                <a:spcPct val="50000"/>
              </a:spcBef>
            </a:pPr>
            <a:r>
              <a:rPr lang="de-DE" sz="800"/>
              <a:t>Forschungszentrum Karlsruhe GmbH</a:t>
            </a:r>
          </a:p>
          <a:p>
            <a:pPr eaLnBrk="1" hangingPunct="1">
              <a:lnSpc>
                <a:spcPct val="65000"/>
              </a:lnSpc>
              <a:spcBef>
                <a:spcPct val="50000"/>
              </a:spcBef>
            </a:pPr>
            <a:r>
              <a:rPr lang="de-DE" sz="800"/>
              <a:t>und Universität Karlsruhe (TH)</a:t>
            </a:r>
          </a:p>
        </p:txBody>
      </p:sp>
      <p:pic>
        <p:nvPicPr>
          <p:cNvPr id="3077" name="Picture 9" descr="fzk_s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0278" y="9283604"/>
            <a:ext cx="1153142" cy="31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0" descr="Wortbildmarke_schwarz"/>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9934" y="9283605"/>
            <a:ext cx="1294277" cy="22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78885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6676" cy="498706"/>
          </a:xfrm>
          <a:prstGeom prst="rect">
            <a:avLst/>
          </a:prstGeom>
          <a:noFill/>
          <a:ln w="9525">
            <a:noFill/>
            <a:miter lim="800000"/>
            <a:headEnd/>
            <a:tailEnd/>
          </a:ln>
          <a:effectLst/>
        </p:spPr>
        <p:txBody>
          <a:bodyPr vert="horz" wrap="square" lIns="92227" tIns="46112" rIns="92227" bIns="46112" numCol="1" anchor="t" anchorCtr="0" compatLnSpc="1">
            <a:prstTxWarp prst="textNoShape">
              <a:avLst/>
            </a:prstTxWarp>
          </a:bodyPr>
          <a:lstStyle>
            <a:lvl1pPr>
              <a:defRPr sz="1200">
                <a:latin typeface="Arial" charset="0"/>
                <a:ea typeface="+mn-ea"/>
                <a:cs typeface="+mn-cs"/>
              </a:defRPr>
            </a:lvl1pPr>
          </a:lstStyle>
          <a:p>
            <a:pPr>
              <a:defRPr/>
            </a:pPr>
            <a:endParaRPr lang="de-DE"/>
          </a:p>
        </p:txBody>
      </p:sp>
      <p:sp>
        <p:nvSpPr>
          <p:cNvPr id="3075" name="Rectangle 3"/>
          <p:cNvSpPr>
            <a:spLocks noGrp="1" noChangeArrowheads="1"/>
          </p:cNvSpPr>
          <p:nvPr>
            <p:ph type="dt" idx="1"/>
          </p:nvPr>
        </p:nvSpPr>
        <p:spPr bwMode="auto">
          <a:xfrm>
            <a:off x="3889246" y="0"/>
            <a:ext cx="2976676" cy="498706"/>
          </a:xfrm>
          <a:prstGeom prst="rect">
            <a:avLst/>
          </a:prstGeom>
          <a:noFill/>
          <a:ln w="9525">
            <a:noFill/>
            <a:miter lim="800000"/>
            <a:headEnd/>
            <a:tailEnd/>
          </a:ln>
          <a:effectLst/>
        </p:spPr>
        <p:txBody>
          <a:bodyPr vert="horz" wrap="square" lIns="92227" tIns="46112" rIns="92227" bIns="46112" numCol="1" anchor="t" anchorCtr="0" compatLnSpc="1">
            <a:prstTxWarp prst="textNoShape">
              <a:avLst/>
            </a:prstTxWarp>
          </a:bodyPr>
          <a:lstStyle>
            <a:lvl1pPr algn="r">
              <a:defRPr sz="1200">
                <a:latin typeface="Arial" charset="0"/>
                <a:ea typeface="+mn-ea"/>
                <a:cs typeface="+mn-cs"/>
              </a:defRPr>
            </a:lvl1pPr>
          </a:lstStyle>
          <a:p>
            <a:pPr>
              <a:defRPr/>
            </a:pPr>
            <a:endParaRPr lang="de-DE"/>
          </a:p>
        </p:txBody>
      </p:sp>
      <p:sp>
        <p:nvSpPr>
          <p:cNvPr id="4100" name="Rectangle 4"/>
          <p:cNvSpPr>
            <a:spLocks noGrp="1" noRot="1" noChangeAspect="1" noChangeArrowheads="1" noTextEdit="1"/>
          </p:cNvSpPr>
          <p:nvPr>
            <p:ph type="sldImg" idx="2"/>
          </p:nvPr>
        </p:nvSpPr>
        <p:spPr bwMode="auto">
          <a:xfrm>
            <a:off x="935038" y="749300"/>
            <a:ext cx="4997450" cy="37480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6432" y="4747298"/>
            <a:ext cx="5494662" cy="4497945"/>
          </a:xfrm>
          <a:prstGeom prst="rect">
            <a:avLst/>
          </a:prstGeom>
          <a:noFill/>
          <a:ln w="9525">
            <a:noFill/>
            <a:miter lim="800000"/>
            <a:headEnd/>
            <a:tailEnd/>
          </a:ln>
          <a:effectLst/>
        </p:spPr>
        <p:txBody>
          <a:bodyPr vert="horz" wrap="square" lIns="92227" tIns="46112" rIns="92227" bIns="46112"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3078" name="Rectangle 6"/>
          <p:cNvSpPr>
            <a:spLocks noGrp="1" noChangeArrowheads="1"/>
          </p:cNvSpPr>
          <p:nvPr>
            <p:ph type="ftr" sz="quarter" idx="4"/>
          </p:nvPr>
        </p:nvSpPr>
        <p:spPr bwMode="auto">
          <a:xfrm>
            <a:off x="0" y="9494595"/>
            <a:ext cx="2976676" cy="498706"/>
          </a:xfrm>
          <a:prstGeom prst="rect">
            <a:avLst/>
          </a:prstGeom>
          <a:noFill/>
          <a:ln w="9525">
            <a:noFill/>
            <a:miter lim="800000"/>
            <a:headEnd/>
            <a:tailEnd/>
          </a:ln>
          <a:effectLst/>
        </p:spPr>
        <p:txBody>
          <a:bodyPr vert="horz" wrap="square" lIns="92227" tIns="46112" rIns="92227" bIns="46112" numCol="1" anchor="b" anchorCtr="0" compatLnSpc="1">
            <a:prstTxWarp prst="textNoShape">
              <a:avLst/>
            </a:prstTxWarp>
          </a:bodyPr>
          <a:lstStyle>
            <a:lvl1pPr>
              <a:defRPr sz="1200"/>
            </a:lvl1pPr>
          </a:lstStyle>
          <a:p>
            <a:r>
              <a:rPr lang="de-DE"/>
              <a:t>Prof. Dr. Max Mustermann | Musterfakultät</a:t>
            </a:r>
          </a:p>
        </p:txBody>
      </p:sp>
      <p:sp>
        <p:nvSpPr>
          <p:cNvPr id="3079" name="Rectangle 7"/>
          <p:cNvSpPr>
            <a:spLocks noGrp="1" noChangeArrowheads="1"/>
          </p:cNvSpPr>
          <p:nvPr>
            <p:ph type="sldNum" sz="quarter" idx="5"/>
          </p:nvPr>
        </p:nvSpPr>
        <p:spPr bwMode="auto">
          <a:xfrm>
            <a:off x="3889246" y="9494595"/>
            <a:ext cx="2976676" cy="498706"/>
          </a:xfrm>
          <a:prstGeom prst="rect">
            <a:avLst/>
          </a:prstGeom>
          <a:noFill/>
          <a:ln w="9525">
            <a:noFill/>
            <a:miter lim="800000"/>
            <a:headEnd/>
            <a:tailEnd/>
          </a:ln>
          <a:effectLst/>
        </p:spPr>
        <p:txBody>
          <a:bodyPr vert="horz" wrap="square" lIns="92227" tIns="46112" rIns="92227" bIns="46112" numCol="1" anchor="b" anchorCtr="0" compatLnSpc="1">
            <a:prstTxWarp prst="textNoShape">
              <a:avLst/>
            </a:prstTxWarp>
          </a:bodyPr>
          <a:lstStyle>
            <a:lvl1pPr algn="r">
              <a:defRPr sz="1200"/>
            </a:lvl1pPr>
          </a:lstStyle>
          <a:p>
            <a:fld id="{66C11319-5889-4AC1-87CF-BBD3C7C83814}" type="slidenum">
              <a:rPr lang="de-DE"/>
              <a:pPr/>
              <a:t>‹Nr.›</a:t>
            </a:fld>
            <a:endParaRPr lang="de-DE"/>
          </a:p>
        </p:txBody>
      </p:sp>
    </p:spTree>
    <p:extLst>
      <p:ext uri="{BB962C8B-B14F-4D97-AF65-F5344CB8AC3E}">
        <p14:creationId xmlns:p14="http://schemas.microsoft.com/office/powerpoint/2010/main" val="1010850636"/>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t>1 mm wide contact ist die Kontaktbreite. Diese Definition braucht es, da ein Linienkontakts eines idealen Kreisquerschnitt eines CroCos auf gerader Fläche ja die Quer-Ausdehnung Null hätte, so dass gar keine Wärme übertragen werden kann.</a:t>
            </a:r>
          </a:p>
          <a:p>
            <a:r>
              <a:rPr lang="en-US"/>
              <a:t>Irgendwas muss man annehmen – hier halt 1 mm für diese Querausdehnung.</a:t>
            </a:r>
          </a:p>
          <a:p>
            <a:endParaRPr lang="en-US"/>
          </a:p>
          <a:p>
            <a:r>
              <a:rPr lang="en-US"/>
              <a:t>* irgendwelche Messungen bei SPC...</a:t>
            </a:r>
          </a:p>
        </p:txBody>
      </p:sp>
      <p:sp>
        <p:nvSpPr>
          <p:cNvPr id="4" name="Fußzeilenplatzhalter 3"/>
          <p:cNvSpPr>
            <a:spLocks noGrp="1"/>
          </p:cNvSpPr>
          <p:nvPr>
            <p:ph type="ftr" sz="quarter" idx="4"/>
          </p:nvPr>
        </p:nvSpPr>
        <p:spPr/>
        <p:txBody>
          <a:bodyPr/>
          <a:lstStyle/>
          <a:p>
            <a:r>
              <a:rPr lang="de-DE"/>
              <a:t>Prof. Dr. Max Mustermann | Musterfakultät</a:t>
            </a:r>
          </a:p>
        </p:txBody>
      </p:sp>
      <p:sp>
        <p:nvSpPr>
          <p:cNvPr id="5" name="Foliennummernplatzhalter 4"/>
          <p:cNvSpPr>
            <a:spLocks noGrp="1"/>
          </p:cNvSpPr>
          <p:nvPr>
            <p:ph type="sldNum" sz="quarter" idx="5"/>
          </p:nvPr>
        </p:nvSpPr>
        <p:spPr/>
        <p:txBody>
          <a:bodyPr/>
          <a:lstStyle/>
          <a:p>
            <a:fld id="{66C11319-5889-4AC1-87CF-BBD3C7C83814}" type="slidenum">
              <a:rPr lang="de-DE"/>
              <a:pPr/>
              <a:t>14</a:t>
            </a:fld>
            <a:endParaRPr lang="de-DE"/>
          </a:p>
        </p:txBody>
      </p:sp>
    </p:spTree>
    <p:extLst>
      <p:ext uri="{BB962C8B-B14F-4D97-AF65-F5344CB8AC3E}">
        <p14:creationId xmlns:p14="http://schemas.microsoft.com/office/powerpoint/2010/main" val="3789966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9" descr="II_rahmen_neu_tite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4"/>
          <p:cNvSpPr txBox="1">
            <a:spLocks noChangeArrowheads="1"/>
          </p:cNvSpPr>
          <p:nvPr/>
        </p:nvSpPr>
        <p:spPr bwMode="auto">
          <a:xfrm>
            <a:off x="396875" y="6475413"/>
            <a:ext cx="3670300" cy="138499"/>
          </a:xfrm>
          <a:prstGeom prst="rect">
            <a:avLst/>
          </a:prstGeom>
          <a:noFill/>
          <a:ln w="9525">
            <a:noFill/>
            <a:miter lim="800000"/>
            <a:headEnd/>
            <a:tailEnd/>
          </a:ln>
          <a:effectLst/>
        </p:spPr>
        <p:txBody>
          <a:bodyPr lIns="0" tIns="0" rIns="0" bIns="0">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900" dirty="0"/>
              <a:t>KIT – The Research University in the Helmholtz Association</a:t>
            </a:r>
            <a:endParaRPr lang="de-DE" sz="900" dirty="0"/>
          </a:p>
        </p:txBody>
      </p:sp>
      <p:sp>
        <p:nvSpPr>
          <p:cNvPr id="6" name="Text Box 21"/>
          <p:cNvSpPr txBox="1">
            <a:spLocks noChangeArrowheads="1"/>
          </p:cNvSpPr>
          <p:nvPr/>
        </p:nvSpPr>
        <p:spPr bwMode="auto">
          <a:xfrm>
            <a:off x="385763" y="3367088"/>
            <a:ext cx="4537075" cy="152400"/>
          </a:xfrm>
          <a:prstGeom prst="rect">
            <a:avLst/>
          </a:prstGeom>
          <a:noFill/>
          <a:ln w="9525">
            <a:noFill/>
            <a:miter lim="800000"/>
            <a:headEnd/>
            <a:tailEnd/>
          </a:ln>
          <a:effectLst/>
        </p:spPr>
        <p:txBody>
          <a:bodyPr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1000" dirty="0">
                <a:solidFill>
                  <a:schemeClr val="bg1"/>
                </a:solidFill>
                <a:ea typeface="+mn-ea"/>
              </a:rPr>
              <a:t>Institute for Technical Physics (ITEP)</a:t>
            </a:r>
          </a:p>
        </p:txBody>
      </p:sp>
      <p:sp>
        <p:nvSpPr>
          <p:cNvPr id="7" name="Text Box 14"/>
          <p:cNvSpPr txBox="1">
            <a:spLocks noChangeArrowheads="1"/>
          </p:cNvSpPr>
          <p:nvPr/>
        </p:nvSpPr>
        <p:spPr bwMode="auto">
          <a:xfrm>
            <a:off x="7318375" y="6497638"/>
            <a:ext cx="1727200" cy="244475"/>
          </a:xfrm>
          <a:prstGeom prst="rect">
            <a:avLst/>
          </a:prstGeom>
          <a:noFill/>
          <a:ln w="9525">
            <a:noFill/>
            <a:miter lim="800000"/>
            <a:headEnd/>
            <a:tailEnd/>
          </a:ln>
          <a:effec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e-DE" sz="1600" b="1">
                <a:solidFill>
                  <a:schemeClr val="bg1"/>
                </a:solidFill>
                <a:ea typeface="+mn-ea"/>
              </a:rPr>
              <a:t>www.kit.edu</a:t>
            </a:r>
          </a:p>
        </p:txBody>
      </p:sp>
      <p:pic>
        <p:nvPicPr>
          <p:cNvPr id="8" name="Picture 11" descr="KIT-Logo-rgb_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333375"/>
            <a:ext cx="161925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5" descr="Magnet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t="-2257" b="-563"/>
          <a:stretch>
            <a:fillRect/>
          </a:stretch>
        </p:blipFill>
        <p:spPr bwMode="auto">
          <a:xfrm>
            <a:off x="5464175" y="3689350"/>
            <a:ext cx="338455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19075" y="4391025"/>
            <a:ext cx="4959350"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099" name="Rectangle 3"/>
          <p:cNvSpPr>
            <a:spLocks noGrp="1" noChangeArrowheads="1"/>
          </p:cNvSpPr>
          <p:nvPr>
            <p:ph type="ctrTitle"/>
          </p:nvPr>
        </p:nvSpPr>
        <p:spPr>
          <a:xfrm>
            <a:off x="395288" y="1268413"/>
            <a:ext cx="8389937" cy="649287"/>
          </a:xfrm>
        </p:spPr>
        <p:txBody>
          <a:bodyPr/>
          <a:lstStyle>
            <a:lvl1pPr>
              <a:lnSpc>
                <a:spcPct val="90000"/>
              </a:lnSpc>
              <a:defRPr sz="2400"/>
            </a:lvl1pPr>
          </a:lstStyle>
          <a:p>
            <a:r>
              <a:rPr lang="de-DE" dirty="0"/>
              <a:t>Titel durch Klicken hinzufügen</a:t>
            </a:r>
          </a:p>
        </p:txBody>
      </p:sp>
      <p:sp>
        <p:nvSpPr>
          <p:cNvPr id="4100" name="Rectangle 4"/>
          <p:cNvSpPr>
            <a:spLocks noGrp="1" noChangeArrowheads="1"/>
          </p:cNvSpPr>
          <p:nvPr>
            <p:ph type="subTitle" idx="1"/>
          </p:nvPr>
        </p:nvSpPr>
        <p:spPr>
          <a:xfrm>
            <a:off x="396875" y="2232025"/>
            <a:ext cx="8370888" cy="620713"/>
          </a:xfrm>
          <a:prstGeom prst="rect">
            <a:avLst/>
          </a:prstGeom>
        </p:spPr>
        <p:txBody>
          <a:bodyPr/>
          <a:lstStyle>
            <a:lvl1pPr marL="0" indent="0">
              <a:spcBef>
                <a:spcPct val="0"/>
              </a:spcBef>
              <a:buFontTx/>
              <a:buNone/>
              <a:defRPr sz="1800" b="1">
                <a:solidFill>
                  <a:srgbClr val="000000"/>
                </a:solidFill>
              </a:defRPr>
            </a:lvl1pPr>
          </a:lstStyle>
          <a:p>
            <a:r>
              <a:rPr lang="de-DE" dirty="0"/>
              <a:t>Untertitel durch Klicken hinzufügen</a:t>
            </a:r>
          </a:p>
        </p:txBody>
      </p:sp>
    </p:spTree>
    <p:extLst>
      <p:ext uri="{BB962C8B-B14F-4D97-AF65-F5344CB8AC3E}">
        <p14:creationId xmlns:p14="http://schemas.microsoft.com/office/powerpoint/2010/main" val="3858244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400"/>
            </a:lvl1pPr>
          </a:lstStyle>
          <a:p>
            <a:r>
              <a:rPr lang="de-DE" dirty="0"/>
              <a:t>Titelmasterformat durch Klicken bearbeiten</a:t>
            </a:r>
          </a:p>
        </p:txBody>
      </p:sp>
      <p:sp>
        <p:nvSpPr>
          <p:cNvPr id="5" name="Inhaltsplatzhalter 4"/>
          <p:cNvSpPr>
            <a:spLocks noGrp="1"/>
          </p:cNvSpPr>
          <p:nvPr>
            <p:ph sz="quarter" idx="10"/>
          </p:nvPr>
        </p:nvSpPr>
        <p:spPr>
          <a:xfrm>
            <a:off x="401638" y="914400"/>
            <a:ext cx="8361362" cy="4000500"/>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813306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Titelfolie">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67" y="3443288"/>
            <a:ext cx="9144000" cy="3063210"/>
          </a:xfrm>
          <a:prstGeom prst="rect">
            <a:avLst/>
          </a:prstGeom>
        </p:spPr>
      </p:pic>
      <p:pic>
        <p:nvPicPr>
          <p:cNvPr id="5" name="Picture 9" descr="II_rahmen_neu_titel"/>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9525"/>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4"/>
          <p:cNvSpPr txBox="1">
            <a:spLocks noChangeArrowheads="1"/>
          </p:cNvSpPr>
          <p:nvPr/>
        </p:nvSpPr>
        <p:spPr bwMode="auto">
          <a:xfrm>
            <a:off x="385763" y="6452869"/>
            <a:ext cx="3670300" cy="138499"/>
          </a:xfrm>
          <a:prstGeom prst="rect">
            <a:avLst/>
          </a:prstGeom>
          <a:noFill/>
          <a:ln>
            <a:noFill/>
          </a:ln>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900" dirty="0"/>
              <a:t>KIT – The Research University in the Helmholtz Association</a:t>
            </a:r>
            <a:endParaRPr lang="de-DE" sz="900" dirty="0"/>
          </a:p>
        </p:txBody>
      </p:sp>
      <p:sp>
        <p:nvSpPr>
          <p:cNvPr id="7" name="Text Box 21"/>
          <p:cNvSpPr txBox="1">
            <a:spLocks noChangeArrowheads="1"/>
          </p:cNvSpPr>
          <p:nvPr/>
        </p:nvSpPr>
        <p:spPr bwMode="auto">
          <a:xfrm>
            <a:off x="385763" y="3367088"/>
            <a:ext cx="4537075" cy="152400"/>
          </a:xfrm>
          <a:prstGeom prst="rect">
            <a:avLst/>
          </a:prstGeom>
          <a:noFill/>
          <a:ln>
            <a:noFill/>
          </a:ln>
        </p:spPr>
        <p:txBody>
          <a:bodyPr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1000" noProof="0" dirty="0">
                <a:solidFill>
                  <a:schemeClr val="bg1"/>
                </a:solidFill>
              </a:rPr>
              <a:t>Institute for Technical Physics</a:t>
            </a:r>
          </a:p>
        </p:txBody>
      </p:sp>
      <p:sp>
        <p:nvSpPr>
          <p:cNvPr id="8" name="Text Box 14"/>
          <p:cNvSpPr txBox="1">
            <a:spLocks noChangeArrowheads="1"/>
          </p:cNvSpPr>
          <p:nvPr/>
        </p:nvSpPr>
        <p:spPr bwMode="auto">
          <a:xfrm>
            <a:off x="7318375" y="6497638"/>
            <a:ext cx="1727200" cy="244475"/>
          </a:xfrm>
          <a:prstGeom prst="rect">
            <a:avLst/>
          </a:prstGeom>
          <a:noFill/>
          <a:ln>
            <a:noFill/>
          </a:ln>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e-DE" sz="1600" b="1">
                <a:solidFill>
                  <a:schemeClr val="bg1"/>
                </a:solidFill>
              </a:rPr>
              <a:t>www.kit.edu</a:t>
            </a:r>
          </a:p>
        </p:txBody>
      </p:sp>
      <p:pic>
        <p:nvPicPr>
          <p:cNvPr id="9" name="Picture 11" descr="KIT-Logo-rgb_d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288" y="333375"/>
            <a:ext cx="161925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13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cSld name="1_Titel und Inhalt">
    <p:spTree>
      <p:nvGrpSpPr>
        <p:cNvPr id="1" name=""/>
        <p:cNvGrpSpPr/>
        <p:nvPr/>
      </p:nvGrpSpPr>
      <p:grpSpPr>
        <a:xfrm>
          <a:off x="0" y="0"/>
          <a:ext cx="0" cy="0"/>
          <a:chOff x="0" y="0"/>
          <a:chExt cx="0" cy="0"/>
        </a:xfrm>
      </p:grpSpPr>
      <p:pic>
        <p:nvPicPr>
          <p:cNvPr id="4" name="Picture 9" descr="II_rahmen_neu_folge"/>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10"/>
          <p:cNvSpPr txBox="1">
            <a:spLocks noChangeArrowheads="1"/>
          </p:cNvSpPr>
          <p:nvPr/>
        </p:nvSpPr>
        <p:spPr bwMode="auto">
          <a:xfrm>
            <a:off x="6011863" y="6453188"/>
            <a:ext cx="2736850" cy="360362"/>
          </a:xfrm>
          <a:prstGeom prst="rect">
            <a:avLst/>
          </a:prstGeom>
          <a:noFill/>
          <a:ln w="9525">
            <a:noFill/>
            <a:miter lim="800000"/>
            <a:headEnd/>
            <a:tailEnd/>
          </a:ln>
          <a:effec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defRPr/>
            </a:pPr>
            <a:r>
              <a:rPr lang="en-US" sz="900">
                <a:ea typeface="+mn-ea"/>
              </a:rPr>
              <a:t>Institute for Technical Physics</a:t>
            </a:r>
          </a:p>
        </p:txBody>
      </p:sp>
      <p:sp>
        <p:nvSpPr>
          <p:cNvPr id="6" name="Text Box 11"/>
          <p:cNvSpPr txBox="1">
            <a:spLocks noChangeArrowheads="1"/>
          </p:cNvSpPr>
          <p:nvPr/>
        </p:nvSpPr>
        <p:spPr bwMode="auto">
          <a:xfrm>
            <a:off x="250825" y="6445250"/>
            <a:ext cx="32543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defRPr/>
            </a:pPr>
            <a:fld id="{FE707068-1B95-4D24-A99A-E0057182CA85}" type="slidenum">
              <a:rPr lang="de-DE" sz="900" b="1" smtClean="0"/>
              <a:pPr eaLnBrk="1" hangingPunct="1">
                <a:spcBef>
                  <a:spcPct val="50000"/>
                </a:spcBef>
                <a:defRPr/>
              </a:pPr>
              <a:t>‹Nr.›</a:t>
            </a:fld>
            <a:endParaRPr lang="de-DE" sz="900" b="1"/>
          </a:p>
        </p:txBody>
      </p:sp>
      <p:sp>
        <p:nvSpPr>
          <p:cNvPr id="7" name="Rectangle 11"/>
          <p:cNvSpPr>
            <a:spLocks noChangeArrowheads="1"/>
          </p:cNvSpPr>
          <p:nvPr/>
        </p:nvSpPr>
        <p:spPr bwMode="auto">
          <a:xfrm>
            <a:off x="612775" y="6445250"/>
            <a:ext cx="863600" cy="36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marL="0" marR="0" indent="0" algn="l" defTabSz="914400" rtl="0" eaLnBrk="1" fontAlgn="base" latinLnBrk="0" hangingPunct="1">
              <a:lnSpc>
                <a:spcPct val="100000"/>
              </a:lnSpc>
              <a:spcBef>
                <a:spcPct val="0"/>
              </a:spcBef>
              <a:spcAft>
                <a:spcPct val="0"/>
              </a:spcAft>
              <a:buClrTx/>
              <a:buSzTx/>
              <a:buFontTx/>
              <a:buNone/>
              <a:tabLst/>
              <a:defRPr/>
            </a:pPr>
            <a:r>
              <a:rPr lang="de-DE" sz="900" dirty="0"/>
              <a:t>16.09.2019</a:t>
            </a:r>
          </a:p>
          <a:p>
            <a:endParaRPr lang="de-DE" sz="900" dirty="0"/>
          </a:p>
        </p:txBody>
      </p:sp>
      <p:pic>
        <p:nvPicPr>
          <p:cNvPr id="8" name="Picture 9" descr="KITlogo_4c_frutig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67625" y="341313"/>
            <a:ext cx="1084263"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1599553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0525" y="188913"/>
            <a:ext cx="69119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noProof="0" dirty="0" err="1"/>
              <a:t>Folientitel</a:t>
            </a:r>
            <a:r>
              <a:rPr lang="en-US" noProof="0" dirty="0"/>
              <a:t> </a:t>
            </a:r>
            <a:r>
              <a:rPr lang="en-US" noProof="0" dirty="0" err="1"/>
              <a:t>durch</a:t>
            </a:r>
            <a:r>
              <a:rPr lang="en-US" noProof="0" dirty="0"/>
              <a:t> </a:t>
            </a:r>
            <a:r>
              <a:rPr lang="en-US" noProof="0" dirty="0" err="1"/>
              <a:t>klicken</a:t>
            </a:r>
            <a:r>
              <a:rPr lang="en-US" noProof="0" dirty="0"/>
              <a:t> </a:t>
            </a:r>
            <a:r>
              <a:rPr lang="en-US" noProof="0" dirty="0" err="1"/>
              <a:t>hinzufügen</a:t>
            </a:r>
            <a:endParaRPr lang="en-US" noProof="0" dirty="0"/>
          </a:p>
        </p:txBody>
      </p:sp>
      <p:sp>
        <p:nvSpPr>
          <p:cNvPr id="1030" name="Text Box 10"/>
          <p:cNvSpPr txBox="1">
            <a:spLocks noChangeArrowheads="1"/>
          </p:cNvSpPr>
          <p:nvPr/>
        </p:nvSpPr>
        <p:spPr bwMode="auto">
          <a:xfrm>
            <a:off x="6659563" y="6453188"/>
            <a:ext cx="230505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900" dirty="0">
                <a:solidFill>
                  <a:schemeClr val="bg1"/>
                </a:solidFill>
                <a:ea typeface="+mn-ea"/>
              </a:rPr>
              <a:t>Institute for Technical Physics (ITEP)          Department Fusion Magnets</a:t>
            </a:r>
          </a:p>
        </p:txBody>
      </p:sp>
      <p:sp>
        <p:nvSpPr>
          <p:cNvPr id="1031" name="Text Box 11"/>
          <p:cNvSpPr txBox="1">
            <a:spLocks noChangeArrowheads="1"/>
          </p:cNvSpPr>
          <p:nvPr/>
        </p:nvSpPr>
        <p:spPr bwMode="auto">
          <a:xfrm>
            <a:off x="250825" y="6453188"/>
            <a:ext cx="3254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fld id="{18767E95-D17E-456B-814D-87B205EA7E25}" type="slidenum">
              <a:rPr lang="de-DE" sz="900" b="1"/>
              <a:pPr eaLnBrk="1" hangingPunct="1">
                <a:spcBef>
                  <a:spcPct val="50000"/>
                </a:spcBef>
              </a:pPr>
              <a:t>‹Nr.›</a:t>
            </a:fld>
            <a:endParaRPr lang="de-DE" sz="900" b="1"/>
          </a:p>
        </p:txBody>
      </p:sp>
      <p:pic>
        <p:nvPicPr>
          <p:cNvPr id="2" name="Picture 13" descr="KIT-Logo-rgb_d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67625" y="333375"/>
            <a:ext cx="10763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noChangeArrowheads="1"/>
          </p:cNvSpPr>
          <p:nvPr>
            <p:ph type="body" idx="1"/>
          </p:nvPr>
        </p:nvSpPr>
        <p:spPr bwMode="auto">
          <a:xfrm>
            <a:off x="424789" y="1198563"/>
            <a:ext cx="9052983" cy="4894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Text Box 12"/>
          <p:cNvSpPr txBox="1">
            <a:spLocks noChangeArrowheads="1"/>
          </p:cNvSpPr>
          <p:nvPr userDrawn="1"/>
        </p:nvSpPr>
        <p:spPr bwMode="auto">
          <a:xfrm>
            <a:off x="760164" y="6453188"/>
            <a:ext cx="79883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GB" sz="900" dirty="0"/>
              <a:t>February 11, 2020        	      	</a:t>
            </a:r>
          </a:p>
        </p:txBody>
      </p:sp>
    </p:spTree>
  </p:cSld>
  <p:clrMap bg1="lt1" tx1="dk1" bg2="lt2" tx2="dk2" accent1="accent1" accent2="accent2" accent3="accent3" accent4="accent4" accent5="accent5" accent6="accent6" hlink="hlink" folHlink="folHlink"/>
  <p:sldLayoutIdLst>
    <p:sldLayoutId id="2147483846" r:id="rId1"/>
    <p:sldLayoutId id="2147483845" r:id="rId2"/>
    <p:sldLayoutId id="2147483847" r:id="rId3"/>
    <p:sldLayoutId id="2147483848" r:id="rId4"/>
  </p:sldLayoutIdLst>
  <p:hf sldNum="0" hdr="0" ftr="0"/>
  <p:txStyles>
    <p:titleStyle>
      <a:lvl1pPr algn="l" rtl="0" eaLnBrk="0" fontAlgn="base" hangingPunct="0">
        <a:spcBef>
          <a:spcPct val="0"/>
        </a:spcBef>
        <a:spcAft>
          <a:spcPct val="0"/>
        </a:spcAft>
        <a:defRPr sz="2400" b="1">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0000"/>
        </a:spcBef>
        <a:spcAft>
          <a:spcPct val="0"/>
        </a:spcAft>
        <a:buSzPct val="70000"/>
        <a:defRPr sz="2000">
          <a:solidFill>
            <a:schemeClr val="tx1"/>
          </a:solidFill>
          <a:latin typeface="+mn-lt"/>
          <a:ea typeface="ＭＳ Ｐゴシック" charset="0"/>
          <a:cs typeface="ＭＳ Ｐゴシック" charset="0"/>
        </a:defRPr>
      </a:lvl1pPr>
      <a:lvl2pPr marL="457200" algn="l" rtl="0" eaLnBrk="0" fontAlgn="base" hangingPunct="0">
        <a:spcBef>
          <a:spcPct val="20000"/>
        </a:spcBef>
        <a:spcAft>
          <a:spcPct val="0"/>
        </a:spcAft>
        <a:buSzPct val="60000"/>
        <a:defRPr sz="1600">
          <a:solidFill>
            <a:schemeClr val="tx1"/>
          </a:solidFill>
          <a:latin typeface="+mn-lt"/>
          <a:ea typeface="ＭＳ Ｐゴシック" charset="0"/>
        </a:defRPr>
      </a:lvl2pPr>
      <a:lvl3pPr marL="914400" algn="l" rtl="0" eaLnBrk="0" fontAlgn="base" hangingPunct="0">
        <a:spcBef>
          <a:spcPct val="20000"/>
        </a:spcBef>
        <a:spcAft>
          <a:spcPct val="0"/>
        </a:spcAft>
        <a:buSzPct val="60000"/>
        <a:defRPr sz="1400">
          <a:solidFill>
            <a:schemeClr val="tx1"/>
          </a:solidFill>
          <a:latin typeface="+mn-lt"/>
          <a:ea typeface="ＭＳ Ｐゴシック" charset="0"/>
        </a:defRPr>
      </a:lvl3pPr>
      <a:lvl4pPr marL="1600200" indent="-228600" algn="l" rtl="0" eaLnBrk="0" fontAlgn="base" hangingPunct="0">
        <a:spcBef>
          <a:spcPct val="20000"/>
        </a:spcBef>
        <a:spcAft>
          <a:spcPct val="0"/>
        </a:spcAft>
        <a:buSzPct val="60000"/>
        <a:buFontTx/>
        <a:buBlip>
          <a:blip r:embed="rId7"/>
        </a:buBlip>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SzPct val="60000"/>
        <a:buBlip>
          <a:blip r:embed="rId7"/>
        </a:buBlip>
        <a:defRPr sz="1400">
          <a:solidFill>
            <a:schemeClr val="tx1"/>
          </a:solidFill>
          <a:latin typeface="+mn-lt"/>
          <a:ea typeface="ＭＳ Ｐゴシック" charset="0"/>
        </a:defRPr>
      </a:lvl5pPr>
      <a:lvl6pPr marL="2514600" indent="-228600" algn="l" rtl="0" fontAlgn="base">
        <a:spcBef>
          <a:spcPct val="20000"/>
        </a:spcBef>
        <a:spcAft>
          <a:spcPct val="0"/>
        </a:spcAft>
        <a:buSzPct val="60000"/>
        <a:buBlip>
          <a:blip r:embed="rId7"/>
        </a:buBlip>
        <a:defRPr sz="1400">
          <a:solidFill>
            <a:schemeClr val="tx1"/>
          </a:solidFill>
          <a:latin typeface="+mn-lt"/>
        </a:defRPr>
      </a:lvl6pPr>
      <a:lvl7pPr marL="2971800" indent="-228600" algn="l" rtl="0" fontAlgn="base">
        <a:spcBef>
          <a:spcPct val="20000"/>
        </a:spcBef>
        <a:spcAft>
          <a:spcPct val="0"/>
        </a:spcAft>
        <a:buSzPct val="60000"/>
        <a:buBlip>
          <a:blip r:embed="rId7"/>
        </a:buBlip>
        <a:defRPr sz="1400">
          <a:solidFill>
            <a:schemeClr val="tx1"/>
          </a:solidFill>
          <a:latin typeface="+mn-lt"/>
        </a:defRPr>
      </a:lvl7pPr>
      <a:lvl8pPr marL="3429000" indent="-228600" algn="l" rtl="0" fontAlgn="base">
        <a:spcBef>
          <a:spcPct val="20000"/>
        </a:spcBef>
        <a:spcAft>
          <a:spcPct val="0"/>
        </a:spcAft>
        <a:buSzPct val="60000"/>
        <a:buBlip>
          <a:blip r:embed="rId7"/>
        </a:buBlip>
        <a:defRPr sz="1400">
          <a:solidFill>
            <a:schemeClr val="tx1"/>
          </a:solidFill>
          <a:latin typeface="+mn-lt"/>
        </a:defRPr>
      </a:lvl8pPr>
      <a:lvl9pPr marL="3886200" indent="-228600" algn="l" rtl="0" fontAlgn="base">
        <a:spcBef>
          <a:spcPct val="20000"/>
        </a:spcBef>
        <a:spcAft>
          <a:spcPct val="0"/>
        </a:spcAft>
        <a:buSzPct val="60000"/>
        <a:buBlip>
          <a:blip r:embed="rId7"/>
        </a:buBlip>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95536" y="1412776"/>
            <a:ext cx="8748464" cy="1657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nSpc>
                <a:spcPct val="90000"/>
              </a:lnSpc>
            </a:pPr>
            <a:r>
              <a:rPr lang="en-US" sz="2800" b="1" dirty="0"/>
              <a:t>Conceptual Design of an HTS TF coil for DEMO</a:t>
            </a:r>
          </a:p>
          <a:p>
            <a:pPr>
              <a:lnSpc>
                <a:spcPct val="90000"/>
              </a:lnSpc>
            </a:pPr>
            <a:r>
              <a:rPr lang="en-US" sz="2000" b="1" dirty="0">
                <a:solidFill>
                  <a:schemeClr val="tx2"/>
                </a:solidFill>
              </a:rPr>
              <a:t>ENR-PRD.MAG-T014</a:t>
            </a:r>
          </a:p>
          <a:p>
            <a:pPr>
              <a:lnSpc>
                <a:spcPct val="90000"/>
              </a:lnSpc>
            </a:pPr>
            <a:endParaRPr lang="de-DE" sz="2000" b="1" dirty="0">
              <a:solidFill>
                <a:schemeClr val="tx2"/>
              </a:solidFill>
            </a:endParaRPr>
          </a:p>
          <a:p>
            <a:pPr>
              <a:lnSpc>
                <a:spcPct val="90000"/>
              </a:lnSpc>
            </a:pPr>
            <a:endParaRPr lang="en-US" sz="2400" b="1" dirty="0">
              <a:solidFill>
                <a:schemeClr val="tx2"/>
              </a:solidFill>
            </a:endParaRPr>
          </a:p>
          <a:p>
            <a:pPr>
              <a:lnSpc>
                <a:spcPct val="90000"/>
              </a:lnSpc>
            </a:pPr>
            <a:r>
              <a:rPr lang="en-US" sz="2000" dirty="0">
                <a:solidFill>
                  <a:schemeClr val="tx2"/>
                </a:solidFill>
              </a:rPr>
              <a:t>W.H. </a:t>
            </a:r>
            <a:r>
              <a:rPr lang="en-US" sz="2000" dirty="0" err="1">
                <a:solidFill>
                  <a:schemeClr val="tx2"/>
                </a:solidFill>
              </a:rPr>
              <a:t>Fietz</a:t>
            </a:r>
            <a:r>
              <a:rPr lang="en-US" sz="2000" dirty="0">
                <a:solidFill>
                  <a:schemeClr val="tx2"/>
                </a:solidFill>
              </a:rPr>
              <a:t> (</a:t>
            </a:r>
            <a:r>
              <a:rPr lang="en-US" sz="2000" u="sng" dirty="0">
                <a:solidFill>
                  <a:schemeClr val="tx2"/>
                </a:solidFill>
              </a:rPr>
              <a:t>R. Heller</a:t>
            </a:r>
            <a:r>
              <a:rPr lang="en-US" sz="2000" dirty="0">
                <a:solidFill>
                  <a:schemeClr val="tx2"/>
                </a:solidFill>
              </a:rPr>
              <a:t>), N. </a:t>
            </a:r>
            <a:r>
              <a:rPr lang="en-US" sz="2000" dirty="0" err="1">
                <a:solidFill>
                  <a:schemeClr val="tx2"/>
                </a:solidFill>
              </a:rPr>
              <a:t>Bagrets</a:t>
            </a:r>
            <a:r>
              <a:rPr lang="en-US" sz="2000" dirty="0">
                <a:solidFill>
                  <a:schemeClr val="tx2"/>
                </a:solidFill>
              </a:rPr>
              <a:t>, T. Vogel, K.-P. Weiss, M.J. Wolf</a:t>
            </a:r>
          </a:p>
        </p:txBody>
      </p:sp>
      <p:sp>
        <p:nvSpPr>
          <p:cNvPr id="3075" name="Text Box 6"/>
          <p:cNvSpPr txBox="1">
            <a:spLocks noChangeArrowheads="1"/>
          </p:cNvSpPr>
          <p:nvPr/>
        </p:nvSpPr>
        <p:spPr bwMode="auto">
          <a:xfrm>
            <a:off x="50800" y="3706813"/>
            <a:ext cx="8985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de-DE" dirty="0"/>
          </a:p>
        </p:txBody>
      </p:sp>
    </p:spTree>
    <p:extLst>
      <p:ext uri="{BB962C8B-B14F-4D97-AF65-F5344CB8AC3E}">
        <p14:creationId xmlns:p14="http://schemas.microsoft.com/office/powerpoint/2010/main" val="3600127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9552" y="260649"/>
            <a:ext cx="7488832" cy="576064"/>
          </a:xfrm>
        </p:spPr>
        <p:txBody>
          <a:bodyPr/>
          <a:lstStyle/>
          <a:p>
            <a:pPr marL="468000" lvl="0" indent="-457200">
              <a:spcBef>
                <a:spcPts val="200"/>
              </a:spcBef>
              <a:spcAft>
                <a:spcPts val="600"/>
              </a:spcAft>
            </a:pPr>
            <a:r>
              <a:rPr lang="en-US" dirty="0"/>
              <a:t>Determination of the thermal resistance </a:t>
            </a:r>
          </a:p>
        </p:txBody>
      </p:sp>
      <p:sp>
        <p:nvSpPr>
          <p:cNvPr id="9" name="Rectangle 3"/>
          <p:cNvSpPr txBox="1">
            <a:spLocks noChangeArrowheads="1"/>
          </p:cNvSpPr>
          <p:nvPr/>
        </p:nvSpPr>
        <p:spPr bwMode="auto">
          <a:xfrm>
            <a:off x="217993" y="1392209"/>
            <a:ext cx="8345987" cy="6832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SzPct val="70000"/>
              <a:defRPr sz="2000">
                <a:solidFill>
                  <a:schemeClr val="tx1"/>
                </a:solidFill>
                <a:latin typeface="+mn-lt"/>
                <a:ea typeface="ＭＳ Ｐゴシック" charset="0"/>
                <a:cs typeface="ＭＳ Ｐゴシック" charset="0"/>
              </a:defRPr>
            </a:lvl1pPr>
            <a:lvl2pPr marL="457200" algn="l" rtl="0" eaLnBrk="0" fontAlgn="base" hangingPunct="0">
              <a:spcBef>
                <a:spcPct val="20000"/>
              </a:spcBef>
              <a:spcAft>
                <a:spcPct val="0"/>
              </a:spcAft>
              <a:buSzPct val="60000"/>
              <a:defRPr sz="1600">
                <a:solidFill>
                  <a:schemeClr val="tx1"/>
                </a:solidFill>
                <a:latin typeface="+mn-lt"/>
                <a:ea typeface="ＭＳ Ｐゴシック" charset="0"/>
              </a:defRPr>
            </a:lvl2pPr>
            <a:lvl3pPr marL="914400" algn="l" rtl="0" eaLnBrk="0" fontAlgn="base" hangingPunct="0">
              <a:spcBef>
                <a:spcPct val="20000"/>
              </a:spcBef>
              <a:spcAft>
                <a:spcPct val="0"/>
              </a:spcAft>
              <a:buSzPct val="60000"/>
              <a:defRPr sz="1400">
                <a:solidFill>
                  <a:schemeClr val="tx1"/>
                </a:solidFill>
                <a:latin typeface="+mn-lt"/>
                <a:ea typeface="ＭＳ Ｐゴシック" charset="0"/>
              </a:defRPr>
            </a:lvl3pPr>
            <a:lvl4pPr marL="1600200" indent="-228600" algn="l" rtl="0" eaLnBrk="0" fontAlgn="base" hangingPunct="0">
              <a:spcBef>
                <a:spcPct val="20000"/>
              </a:spcBef>
              <a:spcAft>
                <a:spcPct val="0"/>
              </a:spcAft>
              <a:buSzPct val="60000"/>
              <a:buFontTx/>
              <a:buBlip>
                <a:blip r:embed="rId2"/>
              </a:buBlip>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SzPct val="60000"/>
              <a:buBlip>
                <a:blip r:embed="rId2"/>
              </a:buBlip>
              <a:defRPr sz="1400">
                <a:solidFill>
                  <a:schemeClr val="tx1"/>
                </a:solidFill>
                <a:latin typeface="+mn-lt"/>
                <a:ea typeface="ＭＳ Ｐゴシック" charset="0"/>
              </a:defRPr>
            </a:lvl5pPr>
            <a:lvl6pPr marL="2514600" indent="-228600" algn="l" rtl="0" fontAlgn="base">
              <a:spcBef>
                <a:spcPct val="20000"/>
              </a:spcBef>
              <a:spcAft>
                <a:spcPct val="0"/>
              </a:spcAft>
              <a:buSzPct val="60000"/>
              <a:buBlip>
                <a:blip r:embed="rId2"/>
              </a:buBlip>
              <a:defRPr sz="1400">
                <a:solidFill>
                  <a:schemeClr val="tx1"/>
                </a:solidFill>
                <a:latin typeface="+mn-lt"/>
              </a:defRPr>
            </a:lvl6pPr>
            <a:lvl7pPr marL="2971800" indent="-228600" algn="l" rtl="0" fontAlgn="base">
              <a:spcBef>
                <a:spcPct val="20000"/>
              </a:spcBef>
              <a:spcAft>
                <a:spcPct val="0"/>
              </a:spcAft>
              <a:buSzPct val="60000"/>
              <a:buBlip>
                <a:blip r:embed="rId2"/>
              </a:buBlip>
              <a:defRPr sz="1400">
                <a:solidFill>
                  <a:schemeClr val="tx1"/>
                </a:solidFill>
                <a:latin typeface="+mn-lt"/>
              </a:defRPr>
            </a:lvl7pPr>
            <a:lvl8pPr marL="3429000" indent="-228600" algn="l" rtl="0" fontAlgn="base">
              <a:spcBef>
                <a:spcPct val="20000"/>
              </a:spcBef>
              <a:spcAft>
                <a:spcPct val="0"/>
              </a:spcAft>
              <a:buSzPct val="60000"/>
              <a:buBlip>
                <a:blip r:embed="rId2"/>
              </a:buBlip>
              <a:defRPr sz="1400">
                <a:solidFill>
                  <a:schemeClr val="tx1"/>
                </a:solidFill>
                <a:latin typeface="+mn-lt"/>
              </a:defRPr>
            </a:lvl8pPr>
            <a:lvl9pPr marL="3886200" indent="-228600" algn="l" rtl="0" fontAlgn="base">
              <a:spcBef>
                <a:spcPct val="20000"/>
              </a:spcBef>
              <a:spcAft>
                <a:spcPct val="0"/>
              </a:spcAft>
              <a:buSzPct val="60000"/>
              <a:buBlip>
                <a:blip r:embed="rId2"/>
              </a:buBlip>
              <a:defRPr sz="1400">
                <a:solidFill>
                  <a:schemeClr val="tx1"/>
                </a:solidFill>
                <a:latin typeface="+mn-lt"/>
              </a:defRPr>
            </a:lvl9pPr>
          </a:lstStyle>
          <a:p>
            <a:pPr marL="719138" lvl="3" indent="-449263"/>
            <a:r>
              <a:rPr lang="en-US" sz="2000" kern="0" dirty="0"/>
              <a:t>Determination of the thermal resistance between pressed copper-copper and copper-stainless steel interfaces</a:t>
            </a:r>
            <a:endParaRPr lang="de-DE" sz="2000" kern="0" dirty="0"/>
          </a:p>
        </p:txBody>
      </p:sp>
      <p:sp>
        <p:nvSpPr>
          <p:cNvPr id="3" name="Rechteck 2"/>
          <p:cNvSpPr/>
          <p:nvPr/>
        </p:nvSpPr>
        <p:spPr>
          <a:xfrm>
            <a:off x="2573094" y="4216210"/>
            <a:ext cx="2183037" cy="646331"/>
          </a:xfrm>
          <a:prstGeom prst="rect">
            <a:avLst/>
          </a:prstGeom>
        </p:spPr>
        <p:txBody>
          <a:bodyPr wrap="square">
            <a:spAutoFit/>
          </a:bodyPr>
          <a:lstStyle/>
          <a:p>
            <a:r>
              <a:rPr lang="en-US" sz="1200" dirty="0"/>
              <a:t>Enlarged view showing the copper-stainless steel and copper-copper contacts.</a:t>
            </a:r>
          </a:p>
        </p:txBody>
      </p:sp>
      <p:pic>
        <p:nvPicPr>
          <p:cNvPr id="7" name="Grafik 1"/>
          <p:cNvPicPr>
            <a:picLocks noChangeAspect="1" noChangeArrowheads="1"/>
          </p:cNvPicPr>
          <p:nvPr/>
        </p:nvPicPr>
        <p:blipFill>
          <a:blip r:embed="rId3">
            <a:extLst>
              <a:ext uri="{28A0092B-C50C-407E-A947-70E740481C1C}">
                <a14:useLocalDpi xmlns:a14="http://schemas.microsoft.com/office/drawing/2010/main" val="0"/>
              </a:ext>
            </a:extLst>
          </a:blip>
          <a:srcRect l="3630" r="4002" b="6467"/>
          <a:stretch>
            <a:fillRect/>
          </a:stretch>
        </p:blipFill>
        <p:spPr bwMode="auto">
          <a:xfrm>
            <a:off x="217993" y="2275741"/>
            <a:ext cx="4374790" cy="189430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p:cNvSpPr/>
          <p:nvPr/>
        </p:nvSpPr>
        <p:spPr>
          <a:xfrm>
            <a:off x="630383" y="4170044"/>
            <a:ext cx="1845732" cy="1384995"/>
          </a:xfrm>
          <a:prstGeom prst="rect">
            <a:avLst/>
          </a:prstGeom>
        </p:spPr>
        <p:txBody>
          <a:bodyPr wrap="square">
            <a:spAutoFit/>
          </a:bodyPr>
          <a:lstStyle/>
          <a:p>
            <a:r>
              <a:rPr lang="en-US" sz="1200" dirty="0"/>
              <a:t>Schematic view of an HTS CICC, consisting of macro strands around a copper core embedded in a stainless steel jacket and covered by insulation. </a:t>
            </a:r>
          </a:p>
        </p:txBody>
      </p:sp>
      <p:sp>
        <p:nvSpPr>
          <p:cNvPr id="4" name="Rechteck 3"/>
          <p:cNvSpPr/>
          <p:nvPr/>
        </p:nvSpPr>
        <p:spPr>
          <a:xfrm>
            <a:off x="4592783" y="2536687"/>
            <a:ext cx="4409251" cy="3539430"/>
          </a:xfrm>
          <a:prstGeom prst="rect">
            <a:avLst/>
          </a:prstGeom>
        </p:spPr>
        <p:txBody>
          <a:bodyPr wrap="square">
            <a:spAutoFit/>
          </a:bodyPr>
          <a:lstStyle/>
          <a:p>
            <a:r>
              <a:rPr lang="en-US" sz="1600" b="1" dirty="0"/>
              <a:t>Physical</a:t>
            </a:r>
            <a:r>
              <a:rPr lang="de-DE" sz="1600" b="1" dirty="0"/>
              <a:t> </a:t>
            </a:r>
            <a:r>
              <a:rPr lang="en-US" sz="1600" b="1" dirty="0"/>
              <a:t>background</a:t>
            </a:r>
          </a:p>
          <a:p>
            <a:endParaRPr lang="en-US" sz="1600" dirty="0"/>
          </a:p>
          <a:p>
            <a:r>
              <a:rPr lang="en-US" sz="1600" dirty="0"/>
              <a:t>Thermal contact resistance </a:t>
            </a:r>
            <a:r>
              <a:rPr lang="en-US" sz="1600" dirty="0" err="1"/>
              <a:t>R</a:t>
            </a:r>
            <a:r>
              <a:rPr lang="en-US" sz="1600" baseline="-25000" dirty="0" err="1"/>
              <a:t>th</a:t>
            </a:r>
            <a:r>
              <a:rPr lang="en-US" sz="1600" dirty="0"/>
              <a:t> is defined as </a:t>
            </a:r>
          </a:p>
          <a:p>
            <a:r>
              <a:rPr lang="en-US" sz="1600" dirty="0"/>
              <a:t>	</a:t>
            </a:r>
            <a:r>
              <a:rPr lang="en-US" sz="1600" dirty="0" err="1"/>
              <a:t>R</a:t>
            </a:r>
            <a:r>
              <a:rPr lang="en-US" sz="1600" baseline="-25000" dirty="0" err="1"/>
              <a:t>th</a:t>
            </a:r>
            <a:r>
              <a:rPr lang="en-US" sz="1600" dirty="0"/>
              <a:t> =</a:t>
            </a:r>
            <a:r>
              <a:rPr lang="en-US" sz="1600" dirty="0">
                <a:latin typeface="Symbol" panose="05050102010706020507" pitchFamily="18" charset="2"/>
              </a:rPr>
              <a:t></a:t>
            </a:r>
            <a:r>
              <a:rPr lang="en-US" sz="1600" dirty="0"/>
              <a:t>T/Q</a:t>
            </a:r>
          </a:p>
          <a:p>
            <a:br>
              <a:rPr lang="en-US" sz="1600" dirty="0"/>
            </a:br>
            <a:r>
              <a:rPr lang="en-US" sz="1600" dirty="0"/>
              <a:t>At T &lt; ~30 K, acoustic mismatch model can explain boundary resistances. The phonon wavelength </a:t>
            </a:r>
            <a:r>
              <a:rPr lang="en-US" sz="1600" dirty="0" err="1">
                <a:latin typeface="Symbol" panose="05050102010706020507" pitchFamily="18" charset="2"/>
              </a:rPr>
              <a:t>l</a:t>
            </a:r>
            <a:r>
              <a:rPr lang="en-US" sz="1600" baseline="-25000" dirty="0" err="1"/>
              <a:t>phonon</a:t>
            </a:r>
            <a:r>
              <a:rPr lang="en-US" sz="1600" dirty="0"/>
              <a:t> is long compared to the characteristic thickness of the interface region. As a result </a:t>
            </a:r>
            <a:r>
              <a:rPr lang="en-US" sz="1600" dirty="0" err="1"/>
              <a:t>R</a:t>
            </a:r>
            <a:r>
              <a:rPr lang="en-US" sz="1600" baseline="-25000" dirty="0" err="1"/>
              <a:t>th</a:t>
            </a:r>
            <a:r>
              <a:rPr lang="en-US" sz="1600" dirty="0"/>
              <a:t> = </a:t>
            </a:r>
            <a:r>
              <a:rPr lang="en-US" sz="1600" dirty="0">
                <a:latin typeface="Symbol" panose="05050102010706020507" pitchFamily="18" charset="2"/>
              </a:rPr>
              <a:t></a:t>
            </a:r>
            <a:r>
              <a:rPr lang="en-US" sz="1600" dirty="0"/>
              <a:t>*T</a:t>
            </a:r>
            <a:r>
              <a:rPr lang="en-US" sz="1600" baseline="30000" dirty="0"/>
              <a:t>-3</a:t>
            </a:r>
            <a:r>
              <a:rPr lang="en-US" sz="1600" dirty="0"/>
              <a:t>  </a:t>
            </a:r>
          </a:p>
          <a:p>
            <a:endParaRPr lang="en-US" sz="1600" dirty="0"/>
          </a:p>
          <a:p>
            <a:r>
              <a:rPr lang="en-US" sz="1600" dirty="0"/>
              <a:t>At higher temperatures, the </a:t>
            </a:r>
            <a:r>
              <a:rPr lang="en-US" sz="1600" dirty="0" err="1">
                <a:latin typeface="Symbol" panose="05050102010706020507" pitchFamily="18" charset="2"/>
              </a:rPr>
              <a:t>l</a:t>
            </a:r>
            <a:r>
              <a:rPr lang="en-US" sz="1600" baseline="-25000" dirty="0" err="1"/>
              <a:t>phonon</a:t>
            </a:r>
            <a:r>
              <a:rPr lang="en-US" sz="1600" dirty="0"/>
              <a:t> is shorter. </a:t>
            </a:r>
          </a:p>
          <a:p>
            <a:r>
              <a:rPr lang="en-US" sz="1600" dirty="0"/>
              <a:t>As a result, </a:t>
            </a:r>
            <a:r>
              <a:rPr lang="en-US" sz="1600" dirty="0" err="1"/>
              <a:t>R</a:t>
            </a:r>
            <a:r>
              <a:rPr lang="en-US" sz="1600" baseline="-25000" dirty="0" err="1"/>
              <a:t>th</a:t>
            </a:r>
            <a:r>
              <a:rPr lang="en-US" sz="1600" dirty="0"/>
              <a:t> approaches a constant value at high temperatures.</a:t>
            </a:r>
          </a:p>
        </p:txBody>
      </p:sp>
    </p:spTree>
    <p:extLst>
      <p:ext uri="{BB962C8B-B14F-4D97-AF65-F5344CB8AC3E}">
        <p14:creationId xmlns:p14="http://schemas.microsoft.com/office/powerpoint/2010/main" val="333123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9552" y="260649"/>
            <a:ext cx="7488832" cy="576064"/>
          </a:xfrm>
        </p:spPr>
        <p:txBody>
          <a:bodyPr/>
          <a:lstStyle/>
          <a:p>
            <a:pPr marL="468000" lvl="0" indent="-457200">
              <a:spcBef>
                <a:spcPts val="200"/>
              </a:spcBef>
              <a:spcAft>
                <a:spcPts val="600"/>
              </a:spcAft>
            </a:pPr>
            <a:r>
              <a:rPr lang="en-US" dirty="0"/>
              <a:t>Determination of the thermal resistance </a:t>
            </a:r>
          </a:p>
        </p:txBody>
      </p:sp>
      <p:sp>
        <p:nvSpPr>
          <p:cNvPr id="9" name="Rectangle 3"/>
          <p:cNvSpPr txBox="1">
            <a:spLocks noChangeArrowheads="1"/>
          </p:cNvSpPr>
          <p:nvPr/>
        </p:nvSpPr>
        <p:spPr bwMode="auto">
          <a:xfrm>
            <a:off x="222321" y="1556714"/>
            <a:ext cx="5298716" cy="235026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SzPct val="70000"/>
              <a:defRPr sz="2000">
                <a:solidFill>
                  <a:schemeClr val="tx1"/>
                </a:solidFill>
                <a:latin typeface="+mn-lt"/>
                <a:ea typeface="ＭＳ Ｐゴシック" charset="0"/>
                <a:cs typeface="ＭＳ Ｐゴシック" charset="0"/>
              </a:defRPr>
            </a:lvl1pPr>
            <a:lvl2pPr marL="457200" algn="l" rtl="0" eaLnBrk="0" fontAlgn="base" hangingPunct="0">
              <a:spcBef>
                <a:spcPct val="20000"/>
              </a:spcBef>
              <a:spcAft>
                <a:spcPct val="0"/>
              </a:spcAft>
              <a:buSzPct val="60000"/>
              <a:defRPr sz="1600">
                <a:solidFill>
                  <a:schemeClr val="tx1"/>
                </a:solidFill>
                <a:latin typeface="+mn-lt"/>
                <a:ea typeface="ＭＳ Ｐゴシック" charset="0"/>
              </a:defRPr>
            </a:lvl2pPr>
            <a:lvl3pPr marL="914400" algn="l" rtl="0" eaLnBrk="0" fontAlgn="base" hangingPunct="0">
              <a:spcBef>
                <a:spcPct val="20000"/>
              </a:spcBef>
              <a:spcAft>
                <a:spcPct val="0"/>
              </a:spcAft>
              <a:buSzPct val="60000"/>
              <a:defRPr sz="1400">
                <a:solidFill>
                  <a:schemeClr val="tx1"/>
                </a:solidFill>
                <a:latin typeface="+mn-lt"/>
                <a:ea typeface="ＭＳ Ｐゴシック" charset="0"/>
              </a:defRPr>
            </a:lvl3pPr>
            <a:lvl4pPr marL="1600200" indent="-228600" algn="l" rtl="0" eaLnBrk="0" fontAlgn="base" hangingPunct="0">
              <a:spcBef>
                <a:spcPct val="20000"/>
              </a:spcBef>
              <a:spcAft>
                <a:spcPct val="0"/>
              </a:spcAft>
              <a:buSzPct val="60000"/>
              <a:buFontTx/>
              <a:buBlip>
                <a:blip r:embed="rId2"/>
              </a:buBlip>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SzPct val="60000"/>
              <a:buBlip>
                <a:blip r:embed="rId2"/>
              </a:buBlip>
              <a:defRPr sz="1400">
                <a:solidFill>
                  <a:schemeClr val="tx1"/>
                </a:solidFill>
                <a:latin typeface="+mn-lt"/>
                <a:ea typeface="ＭＳ Ｐゴシック" charset="0"/>
              </a:defRPr>
            </a:lvl5pPr>
            <a:lvl6pPr marL="2514600" indent="-228600" algn="l" rtl="0" fontAlgn="base">
              <a:spcBef>
                <a:spcPct val="20000"/>
              </a:spcBef>
              <a:spcAft>
                <a:spcPct val="0"/>
              </a:spcAft>
              <a:buSzPct val="60000"/>
              <a:buBlip>
                <a:blip r:embed="rId2"/>
              </a:buBlip>
              <a:defRPr sz="1400">
                <a:solidFill>
                  <a:schemeClr val="tx1"/>
                </a:solidFill>
                <a:latin typeface="+mn-lt"/>
              </a:defRPr>
            </a:lvl6pPr>
            <a:lvl7pPr marL="2971800" indent="-228600" algn="l" rtl="0" fontAlgn="base">
              <a:spcBef>
                <a:spcPct val="20000"/>
              </a:spcBef>
              <a:spcAft>
                <a:spcPct val="0"/>
              </a:spcAft>
              <a:buSzPct val="60000"/>
              <a:buBlip>
                <a:blip r:embed="rId2"/>
              </a:buBlip>
              <a:defRPr sz="1400">
                <a:solidFill>
                  <a:schemeClr val="tx1"/>
                </a:solidFill>
                <a:latin typeface="+mn-lt"/>
              </a:defRPr>
            </a:lvl7pPr>
            <a:lvl8pPr marL="3429000" indent="-228600" algn="l" rtl="0" fontAlgn="base">
              <a:spcBef>
                <a:spcPct val="20000"/>
              </a:spcBef>
              <a:spcAft>
                <a:spcPct val="0"/>
              </a:spcAft>
              <a:buSzPct val="60000"/>
              <a:buBlip>
                <a:blip r:embed="rId2"/>
              </a:buBlip>
              <a:defRPr sz="1400">
                <a:solidFill>
                  <a:schemeClr val="tx1"/>
                </a:solidFill>
                <a:latin typeface="+mn-lt"/>
              </a:defRPr>
            </a:lvl8pPr>
            <a:lvl9pPr marL="3886200" indent="-228600" algn="l" rtl="0" fontAlgn="base">
              <a:spcBef>
                <a:spcPct val="20000"/>
              </a:spcBef>
              <a:spcAft>
                <a:spcPct val="0"/>
              </a:spcAft>
              <a:buSzPct val="60000"/>
              <a:buBlip>
                <a:blip r:embed="rId2"/>
              </a:buBlip>
              <a:defRPr sz="1400">
                <a:solidFill>
                  <a:schemeClr val="tx1"/>
                </a:solidFill>
                <a:latin typeface="+mn-lt"/>
              </a:defRPr>
            </a:lvl9pPr>
          </a:lstStyle>
          <a:p>
            <a:pPr marL="719138" lvl="3" indent="-449263"/>
            <a:r>
              <a:rPr lang="en-US" sz="1800" kern="0" dirty="0"/>
              <a:t>The thermal contact resistance can be determined via the thermal conductance measured across the contact</a:t>
            </a:r>
          </a:p>
          <a:p>
            <a:pPr marL="719138" lvl="3" indent="-449263"/>
            <a:r>
              <a:rPr lang="en-US" sz="1800" dirty="0"/>
              <a:t>For this, </a:t>
            </a:r>
            <a:r>
              <a:rPr lang="en-US" sz="1800" i="1" dirty="0"/>
              <a:t>n</a:t>
            </a:r>
            <a:r>
              <a:rPr lang="en-US" sz="1800" dirty="0"/>
              <a:t> quadratic copper and stainless- steel plates of cross section A were stacked on each other to form a block of the length </a:t>
            </a:r>
            <a:r>
              <a:rPr lang="en-US" sz="1800" i="1" dirty="0"/>
              <a:t>l</a:t>
            </a:r>
            <a:r>
              <a:rPr lang="en-US" sz="1800" dirty="0"/>
              <a:t>, </a:t>
            </a:r>
            <a:r>
              <a:rPr lang="en-US" sz="1800" i="1" dirty="0"/>
              <a:t>l = n*</a:t>
            </a:r>
            <a:r>
              <a:rPr lang="en-US" sz="1800" i="1" dirty="0" err="1"/>
              <a:t>l</a:t>
            </a:r>
            <a:r>
              <a:rPr lang="en-US" sz="1800" i="1" baseline="-25000" dirty="0" err="1"/>
              <a:t>plate</a:t>
            </a:r>
            <a:r>
              <a:rPr lang="en-US" sz="1800" dirty="0"/>
              <a:t>.</a:t>
            </a:r>
            <a:endParaRPr lang="en-US" sz="1800" kern="0" dirty="0"/>
          </a:p>
          <a:p>
            <a:pPr marL="719138" lvl="3" indent="-449263"/>
            <a:r>
              <a:rPr lang="en-US" sz="1800" dirty="0"/>
              <a:t>The thermal conductivity is measured with the axial heat flow method within the </a:t>
            </a:r>
            <a:r>
              <a:rPr lang="en-US" sz="1800" i="1" dirty="0"/>
              <a:t>PPMS </a:t>
            </a:r>
            <a:r>
              <a:rPr lang="en-US" sz="1800" dirty="0"/>
              <a:t>of Quantum Design</a:t>
            </a:r>
            <a:endParaRPr lang="de-DE" sz="1800" kern="0" dirty="0"/>
          </a:p>
        </p:txBody>
      </p:sp>
      <p:pic>
        <p:nvPicPr>
          <p:cNvPr id="2" name="Grafik 1"/>
          <p:cNvPicPr>
            <a:picLocks noChangeAspect="1"/>
          </p:cNvPicPr>
          <p:nvPr/>
        </p:nvPicPr>
        <p:blipFill>
          <a:blip r:embed="rId3"/>
          <a:stretch>
            <a:fillRect/>
          </a:stretch>
        </p:blipFill>
        <p:spPr>
          <a:xfrm>
            <a:off x="6271845" y="1449388"/>
            <a:ext cx="1756539" cy="1991790"/>
          </a:xfrm>
          <a:prstGeom prst="rect">
            <a:avLst/>
          </a:prstGeom>
        </p:spPr>
      </p:pic>
      <p:sp>
        <p:nvSpPr>
          <p:cNvPr id="5" name="Rechteck 4"/>
          <p:cNvSpPr/>
          <p:nvPr/>
        </p:nvSpPr>
        <p:spPr>
          <a:xfrm>
            <a:off x="6022787" y="3592188"/>
            <a:ext cx="2473037" cy="461665"/>
          </a:xfrm>
          <a:prstGeom prst="rect">
            <a:avLst/>
          </a:prstGeom>
        </p:spPr>
        <p:txBody>
          <a:bodyPr wrap="square">
            <a:spAutoFit/>
          </a:bodyPr>
          <a:lstStyle/>
          <a:p>
            <a:r>
              <a:rPr lang="en-US" sz="1200" dirty="0"/>
              <a:t>Copper-copper sample prepared for the experiments.</a:t>
            </a:r>
          </a:p>
        </p:txBody>
      </p:sp>
    </p:spTree>
    <p:extLst>
      <p:ext uri="{BB962C8B-B14F-4D97-AF65-F5344CB8AC3E}">
        <p14:creationId xmlns:p14="http://schemas.microsoft.com/office/powerpoint/2010/main" val="775115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9552" y="260649"/>
            <a:ext cx="7488832" cy="576064"/>
          </a:xfrm>
        </p:spPr>
        <p:txBody>
          <a:bodyPr/>
          <a:lstStyle/>
          <a:p>
            <a:pPr marL="468000" lvl="0" indent="-457200">
              <a:spcBef>
                <a:spcPts val="200"/>
              </a:spcBef>
              <a:spcAft>
                <a:spcPts val="600"/>
              </a:spcAft>
            </a:pPr>
            <a:r>
              <a:rPr lang="en-US" dirty="0"/>
              <a:t>Determination of the thermal resistance </a:t>
            </a:r>
          </a:p>
        </p:txBody>
      </p:sp>
      <mc:AlternateContent xmlns:mc="http://schemas.openxmlformats.org/markup-compatibility/2006" xmlns:a14="http://schemas.microsoft.com/office/drawing/2010/main">
        <mc:Choice Requires="a14">
          <p:sp>
            <p:nvSpPr>
              <p:cNvPr id="4" name="Rechteck 3"/>
              <p:cNvSpPr/>
              <p:nvPr/>
            </p:nvSpPr>
            <p:spPr>
              <a:xfrm>
                <a:off x="487218" y="898569"/>
                <a:ext cx="8656782" cy="4889800"/>
              </a:xfrm>
              <a:prstGeom prst="rect">
                <a:avLst/>
              </a:prstGeom>
            </p:spPr>
            <p:txBody>
              <a:bodyPr wrap="square">
                <a:spAutoFit/>
              </a:bodyPr>
              <a:lstStyle/>
              <a:p>
                <a:pPr>
                  <a:lnSpc>
                    <a:spcPct val="120000"/>
                  </a:lnSpc>
                  <a:spcBef>
                    <a:spcPts val="0"/>
                  </a:spcBef>
                  <a:spcAft>
                    <a:spcPts val="0"/>
                  </a:spcAft>
                </a:pPr>
                <a14:m>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𝑅</m:t>
                        </m:r>
                      </m:e>
                      <m:sub>
                        <m:r>
                          <a:rPr lang="en-US" sz="1800" i="1">
                            <a:effectLst/>
                            <a:latin typeface="Cambria Math" panose="02040503050406030204" pitchFamily="18" charset="0"/>
                            <a:ea typeface="Times New Roman" panose="02020603050405020304" pitchFamily="18" charset="0"/>
                          </a:rPr>
                          <m:t>𝑡h</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𝑠𝑡𝑎𝑐𝑘</m:t>
                        </m:r>
                      </m:sub>
                    </m:sSub>
                  </m:oMath>
                </a14:m>
                <a:r>
                  <a:rPr lang="en-US" sz="1800" dirty="0">
                    <a:effectLst/>
                    <a:latin typeface="Times New Roman" panose="02020603050405020304" pitchFamily="18" charset="0"/>
                    <a:ea typeface="Times New Roman" panose="02020603050405020304" pitchFamily="18" charset="0"/>
                  </a:rPr>
                  <a:t> = </a:t>
                </a:r>
                <a14:m>
                  <m:oMath xmlns:m="http://schemas.openxmlformats.org/officeDocument/2006/math">
                    <m:nary>
                      <m:naryPr>
                        <m:chr m:val="∑"/>
                        <m:limLoc m:val="undOvr"/>
                        <m:subHide m:val="on"/>
                        <m:supHide m:val="on"/>
                        <m:ctrlPr>
                          <a:rPr lang="en-US" sz="1800" i="1">
                            <a:effectLst/>
                            <a:latin typeface="Cambria Math" panose="02040503050406030204" pitchFamily="18" charset="0"/>
                            <a:ea typeface="Times New Roman" panose="02020603050405020304" pitchFamily="18" charset="0"/>
                          </a:rPr>
                        </m:ctrlPr>
                      </m:naryPr>
                      <m:sub/>
                      <m:sup/>
                      <m:e>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𝑅</m:t>
                            </m:r>
                          </m:e>
                          <m:sub>
                            <m:r>
                              <a:rPr lang="en-US" sz="1800" i="1">
                                <a:effectLst/>
                                <a:latin typeface="Cambria Math" panose="02040503050406030204" pitchFamily="18" charset="0"/>
                                <a:ea typeface="Times New Roman" panose="02020603050405020304" pitchFamily="18" charset="0"/>
                              </a:rPr>
                              <m:t>𝑡h</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𝑖</m:t>
                            </m:r>
                          </m:sub>
                        </m:sSub>
                      </m:e>
                    </m:nary>
                  </m:oMath>
                </a14:m>
                <a:r>
                  <a:rPr lang="en-US" sz="1800" dirty="0">
                    <a:effectLst/>
                    <a:latin typeface="Times New Roman" panose="02020603050405020304" pitchFamily="18" charset="0"/>
                    <a:ea typeface="Times New Roman" panose="02020603050405020304" pitchFamily="18" charset="0"/>
                  </a:rPr>
                  <a:t>  or </a:t>
                </a:r>
                <a14:m>
                  <m:oMath xmlns:m="http://schemas.openxmlformats.org/officeDocument/2006/math">
                    <m:f>
                      <m:fPr>
                        <m:ctrlPr>
                          <a:rPr lang="en-US"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1</m:t>
                        </m:r>
                      </m:num>
                      <m:den>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𝑘</m:t>
                            </m:r>
                          </m:e>
                          <m:sub>
                            <m:r>
                              <a:rPr lang="en-US" sz="1800" i="1">
                                <a:effectLst/>
                                <a:latin typeface="Cambria Math" panose="02040503050406030204" pitchFamily="18" charset="0"/>
                                <a:ea typeface="Times New Roman" panose="02020603050405020304" pitchFamily="18" charset="0"/>
                              </a:rPr>
                              <m:t>𝑆𝑡𝑎𝑐𝑘</m:t>
                            </m:r>
                            <m:r>
                              <a:rPr lang="en-US" sz="1800" i="1">
                                <a:effectLst/>
                                <a:latin typeface="Cambria Math" panose="02040503050406030204" pitchFamily="18" charset="0"/>
                                <a:ea typeface="Times New Roman" panose="02020603050405020304" pitchFamily="18" charset="0"/>
                              </a:rPr>
                              <m:t> </m:t>
                            </m:r>
                          </m:sub>
                        </m:sSub>
                      </m:den>
                    </m:f>
                    <m:r>
                      <a:rPr lang="en-US" sz="1800" i="1">
                        <a:effectLst/>
                        <a:latin typeface="Cambria Math" panose="02040503050406030204" pitchFamily="18" charset="0"/>
                        <a:ea typeface="Times New Roman" panose="02020603050405020304" pitchFamily="18" charset="0"/>
                      </a:rPr>
                      <m:t>=</m:t>
                    </m:r>
                    <m:r>
                      <m:rPr>
                        <m:sty m:val="p"/>
                      </m:rPr>
                      <a:rPr lang="en-US" sz="1800">
                        <a:effectLst/>
                        <a:latin typeface="Cambria Math" panose="02040503050406030204" pitchFamily="18" charset="0"/>
                        <a:ea typeface="Times New Roman" panose="02020603050405020304" pitchFamily="18" charset="0"/>
                      </a:rPr>
                      <m:t>Σ</m:t>
                    </m:r>
                    <m:f>
                      <m:fPr>
                        <m:ctrlPr>
                          <a:rPr lang="en-US"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1</m:t>
                        </m:r>
                      </m:num>
                      <m:den>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𝑘</m:t>
                            </m:r>
                          </m:e>
                          <m:sub>
                            <m:r>
                              <a:rPr lang="en-US" sz="1800" i="1">
                                <a:effectLst/>
                                <a:latin typeface="Cambria Math" panose="02040503050406030204" pitchFamily="18" charset="0"/>
                                <a:ea typeface="Times New Roman" panose="02020603050405020304" pitchFamily="18" charset="0"/>
                              </a:rPr>
                              <m:t>𝑖</m:t>
                            </m:r>
                          </m:sub>
                        </m:sSub>
                      </m:den>
                    </m:f>
                  </m:oMath>
                </a14:m>
                <a:r>
                  <a:rPr lang="en-US" sz="1800" dirty="0">
                    <a:effectLst/>
                    <a:latin typeface="Times New Roman" panose="02020603050405020304" pitchFamily="18" charset="0"/>
                    <a:ea typeface="Times New Roman" panose="02020603050405020304" pitchFamily="18" charset="0"/>
                  </a:rPr>
                  <a:t>  </a:t>
                </a:r>
                <a:r>
                  <a:rPr lang="en-GB" sz="1800" dirty="0">
                    <a:effectLst/>
                    <a:latin typeface="Times New Roman" panose="02020603050405020304" pitchFamily="18" charset="0"/>
                    <a:ea typeface="Times New Roman" panose="02020603050405020304" pitchFamily="18" charset="0"/>
                  </a:rPr>
                  <a:t>with </a:t>
                </a:r>
                <a:r>
                  <a:rPr lang="en-GB" sz="1800" i="1" dirty="0" err="1">
                    <a:effectLst/>
                    <a:latin typeface="Times New Roman" panose="02020603050405020304" pitchFamily="18" charset="0"/>
                    <a:ea typeface="Times New Roman" panose="02020603050405020304" pitchFamily="18" charset="0"/>
                  </a:rPr>
                  <a:t>i</a:t>
                </a:r>
                <a:r>
                  <a:rPr lang="en-GB" sz="1800" dirty="0">
                    <a:effectLst/>
                    <a:latin typeface="Times New Roman" panose="02020603050405020304" pitchFamily="18" charset="0"/>
                    <a:ea typeface="Times New Roman" panose="02020603050405020304" pitchFamily="18" charset="0"/>
                  </a:rPr>
                  <a:t> the index of the individual element, </a:t>
                </a:r>
                <a:endParaRPr lang="en-US" sz="1100" dirty="0">
                  <a:effectLst/>
                  <a:latin typeface="Times New Roman" panose="02020603050405020304" pitchFamily="18" charset="0"/>
                  <a:ea typeface="Times New Roman" panose="02020603050405020304" pitchFamily="18" charset="0"/>
                </a:endParaRPr>
              </a:p>
              <a:p>
                <a:pPr>
                  <a:lnSpc>
                    <a:spcPct val="1200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For a total copper-copper or </a:t>
                </a:r>
                <a:r>
                  <a:rPr lang="en-US" sz="1800" dirty="0">
                    <a:effectLst/>
                    <a:latin typeface="Times New Roman" panose="02020603050405020304" pitchFamily="18" charset="0"/>
                    <a:ea typeface="Times New Roman" panose="02020603050405020304" pitchFamily="18" charset="0"/>
                  </a:rPr>
                  <a:t>copper-stainless steel </a:t>
                </a:r>
                <a:r>
                  <a:rPr lang="en-GB" sz="1800" dirty="0">
                    <a:effectLst/>
                    <a:latin typeface="Times New Roman" panose="02020603050405020304" pitchFamily="18" charset="0"/>
                    <a:ea typeface="Times New Roman" panose="02020603050405020304" pitchFamily="18" charset="0"/>
                  </a:rPr>
                  <a:t>stack it follows:</a:t>
                </a:r>
                <a:endParaRPr lang="en-US" sz="1100" dirty="0">
                  <a:effectLst/>
                  <a:latin typeface="Times New Roman" panose="02020603050405020304" pitchFamily="18" charset="0"/>
                  <a:ea typeface="Times New Roman" panose="02020603050405020304" pitchFamily="18" charset="0"/>
                </a:endParaRPr>
              </a:p>
              <a:p>
                <a:pPr>
                  <a:lnSpc>
                    <a:spcPct val="120000"/>
                  </a:lnSpc>
                  <a:spcBef>
                    <a:spcPts val="0"/>
                  </a:spcBef>
                  <a:spcAft>
                    <a:spcPts val="0"/>
                  </a:spcAft>
                </a:pPr>
                <a14:m>
                  <m:oMath xmlns:m="http://schemas.openxmlformats.org/officeDocument/2006/math">
                    <m:f>
                      <m:fPr>
                        <m:ctrlPr>
                          <a:rPr lang="en-US"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1</m:t>
                        </m:r>
                      </m:num>
                      <m:den>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𝑘</m:t>
                            </m:r>
                          </m:e>
                          <m:sub>
                            <m:r>
                              <a:rPr lang="en-US" sz="1800" i="1">
                                <a:effectLst/>
                                <a:latin typeface="Cambria Math" panose="02040503050406030204" pitchFamily="18" charset="0"/>
                                <a:ea typeface="Times New Roman" panose="02020603050405020304" pitchFamily="18" charset="0"/>
                              </a:rPr>
                              <m:t>𝑠𝑡𝑎𝑐𝑘</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𝐶𝑢</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𝐶𝑢</m:t>
                            </m:r>
                          </m:sub>
                        </m:sSub>
                      </m:den>
                    </m:f>
                  </m:oMath>
                </a14:m>
                <a:r>
                  <a:rPr lang="en-US" sz="1800" dirty="0">
                    <a:effectLst/>
                    <a:latin typeface="Times New Roman" panose="02020603050405020304" pitchFamily="18" charset="0"/>
                    <a:ea typeface="Times New Roman" panose="02020603050405020304" pitchFamily="18" charset="0"/>
                  </a:rPr>
                  <a:t> = </a:t>
                </a:r>
                <a14:m>
                  <m:oMath xmlns:m="http://schemas.openxmlformats.org/officeDocument/2006/math">
                    <m:nary>
                      <m:naryPr>
                        <m:chr m:val="∑"/>
                        <m:limLoc m:val="undOvr"/>
                        <m:ctrlPr>
                          <a:rPr lang="en-US" sz="1800" i="1">
                            <a:effectLst/>
                            <a:latin typeface="Cambria Math" panose="02040503050406030204" pitchFamily="18" charset="0"/>
                            <a:ea typeface="Times New Roman" panose="02020603050405020304" pitchFamily="18" charset="0"/>
                          </a:rPr>
                        </m:ctrlPr>
                      </m:naryPr>
                      <m:sub>
                        <m:r>
                          <a:rPr lang="en-US" sz="1800" i="1">
                            <a:effectLst/>
                            <a:latin typeface="Cambria Math" panose="02040503050406030204" pitchFamily="18" charset="0"/>
                            <a:ea typeface="Times New Roman" panose="02020603050405020304" pitchFamily="18" charset="0"/>
                          </a:rPr>
                          <m:t>𝑖</m:t>
                        </m:r>
                        <m:r>
                          <a:rPr lang="en-US" sz="1800" i="1">
                            <a:effectLst/>
                            <a:latin typeface="Cambria Math" panose="02040503050406030204" pitchFamily="18" charset="0"/>
                            <a:ea typeface="Times New Roman" panose="02020603050405020304" pitchFamily="18" charset="0"/>
                          </a:rPr>
                          <m:t>=1</m:t>
                        </m:r>
                      </m:sub>
                      <m:sup>
                        <m:r>
                          <a:rPr lang="en-US" sz="1800" i="1">
                            <a:effectLst/>
                            <a:latin typeface="Cambria Math" panose="02040503050406030204" pitchFamily="18" charset="0"/>
                            <a:ea typeface="Times New Roman" panose="02020603050405020304" pitchFamily="18" charset="0"/>
                          </a:rPr>
                          <m:t>𝑛</m:t>
                        </m:r>
                      </m:sup>
                      <m:e>
                        <m:f>
                          <m:fPr>
                            <m:ctrlPr>
                              <a:rPr lang="en-US"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1</m:t>
                            </m:r>
                          </m:num>
                          <m:den>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𝑘</m:t>
                                </m:r>
                              </m:e>
                              <m:sub>
                                <m:r>
                                  <a:rPr lang="en-US" sz="1800" i="1">
                                    <a:effectLst/>
                                    <a:latin typeface="Cambria Math" panose="02040503050406030204" pitchFamily="18" charset="0"/>
                                    <a:ea typeface="Times New Roman" panose="02020603050405020304" pitchFamily="18" charset="0"/>
                                  </a:rPr>
                                  <m:t>𝐶𝑢</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𝑖</m:t>
                                </m:r>
                              </m:sub>
                            </m:sSub>
                          </m:den>
                        </m:f>
                        <m:r>
                          <a:rPr lang="en-US" sz="1800" i="1">
                            <a:effectLst/>
                            <a:latin typeface="Cambria Math" panose="02040503050406030204" pitchFamily="18" charset="0"/>
                            <a:ea typeface="Times New Roman" panose="02020603050405020304" pitchFamily="18" charset="0"/>
                          </a:rPr>
                          <m:t>+ </m:t>
                        </m:r>
                        <m:nary>
                          <m:naryPr>
                            <m:chr m:val="∑"/>
                            <m:limLoc m:val="undOvr"/>
                            <m:ctrlPr>
                              <a:rPr lang="en-US" sz="1800" i="1">
                                <a:effectLst/>
                                <a:latin typeface="Cambria Math" panose="02040503050406030204" pitchFamily="18" charset="0"/>
                                <a:ea typeface="Times New Roman" panose="02020603050405020304" pitchFamily="18" charset="0"/>
                              </a:rPr>
                            </m:ctrlPr>
                          </m:naryPr>
                          <m:sub>
                            <m:r>
                              <a:rPr lang="en-US" sz="1800" i="1">
                                <a:effectLst/>
                                <a:latin typeface="Cambria Math" panose="02040503050406030204" pitchFamily="18" charset="0"/>
                                <a:ea typeface="Times New Roman" panose="02020603050405020304" pitchFamily="18" charset="0"/>
                              </a:rPr>
                              <m:t>𝑖</m:t>
                            </m:r>
                            <m:r>
                              <a:rPr lang="en-US" sz="1800" i="1">
                                <a:effectLst/>
                                <a:latin typeface="Cambria Math" panose="02040503050406030204" pitchFamily="18" charset="0"/>
                                <a:ea typeface="Times New Roman" panose="02020603050405020304" pitchFamily="18" charset="0"/>
                              </a:rPr>
                              <m:t>=1</m:t>
                            </m:r>
                          </m:sub>
                          <m:sup>
                            <m:r>
                              <a:rPr lang="en-US" sz="1800" i="1">
                                <a:effectLst/>
                                <a:latin typeface="Cambria Math" panose="02040503050406030204" pitchFamily="18" charset="0"/>
                                <a:ea typeface="Times New Roman" panose="02020603050405020304" pitchFamily="18" charset="0"/>
                              </a:rPr>
                              <m:t>𝑛</m:t>
                            </m:r>
                            <m:r>
                              <a:rPr lang="en-US" sz="1800" i="1">
                                <a:effectLst/>
                                <a:latin typeface="Cambria Math" panose="02040503050406030204" pitchFamily="18" charset="0"/>
                                <a:ea typeface="Times New Roman" panose="02020603050405020304" pitchFamily="18" charset="0"/>
                              </a:rPr>
                              <m:t>−1</m:t>
                            </m:r>
                          </m:sup>
                          <m:e>
                            <m:f>
                              <m:fPr>
                                <m:ctrlPr>
                                  <a:rPr lang="en-US"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1</m:t>
                                </m:r>
                              </m:num>
                              <m:den>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𝑘</m:t>
                                    </m:r>
                                  </m:e>
                                  <m:sub>
                                    <m:r>
                                      <a:rPr lang="en-US" sz="1800" i="1">
                                        <a:effectLst/>
                                        <a:latin typeface="Cambria Math" panose="02040503050406030204" pitchFamily="18" charset="0"/>
                                        <a:ea typeface="Times New Roman" panose="02020603050405020304" pitchFamily="18" charset="0"/>
                                      </a:rPr>
                                      <m:t>𝑐𝑜𝑛𝑡𝑎𝑐𝑡</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𝑖</m:t>
                                    </m:r>
                                  </m:sub>
                                </m:sSub>
                              </m:den>
                            </m:f>
                          </m:e>
                        </m:nary>
                      </m:e>
                    </m:nary>
                  </m:oMath>
                </a14:m>
                <a:r>
                  <a:rPr lang="en-US" sz="1800" dirty="0">
                    <a:effectLst/>
                    <a:latin typeface="Times New Roman" panose="02020603050405020304" pitchFamily="18"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p>
                <a:pPr>
                  <a:lnSpc>
                    <a:spcPct val="120000"/>
                  </a:lnSpc>
                  <a:spcBef>
                    <a:spcPts val="0"/>
                  </a:spcBef>
                  <a:spcAft>
                    <a:spcPts val="0"/>
                  </a:spcAft>
                </a:pPr>
                <a14:m>
                  <m:oMath xmlns:m="http://schemas.openxmlformats.org/officeDocument/2006/math">
                    <m:f>
                      <m:fPr>
                        <m:ctrlPr>
                          <a:rPr lang="en-US"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1</m:t>
                        </m:r>
                      </m:num>
                      <m:den>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𝑘</m:t>
                            </m:r>
                          </m:e>
                          <m:sub>
                            <m:r>
                              <a:rPr lang="en-US" sz="1800" i="1">
                                <a:effectLst/>
                                <a:latin typeface="Cambria Math" panose="02040503050406030204" pitchFamily="18" charset="0"/>
                                <a:ea typeface="Times New Roman" panose="02020603050405020304" pitchFamily="18" charset="0"/>
                              </a:rPr>
                              <m:t>𝑠𝑡𝑎𝑐𝑘</m:t>
                            </m:r>
                          </m:sub>
                        </m:sSub>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𝐶𝑢</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𝑆𝑆</m:t>
                        </m:r>
                      </m:den>
                    </m:f>
                  </m:oMath>
                </a14:m>
                <a:r>
                  <a:rPr lang="en-US" sz="1800" dirty="0">
                    <a:effectLst/>
                    <a:latin typeface="Times New Roman" panose="02020603050405020304" pitchFamily="18" charset="0"/>
                    <a:ea typeface="Times New Roman" panose="02020603050405020304" pitchFamily="18" charset="0"/>
                  </a:rPr>
                  <a:t> = </a:t>
                </a:r>
                <a14:m>
                  <m:oMath xmlns:m="http://schemas.openxmlformats.org/officeDocument/2006/math">
                    <m:nary>
                      <m:naryPr>
                        <m:chr m:val="∑"/>
                        <m:limLoc m:val="undOvr"/>
                        <m:ctrlPr>
                          <a:rPr lang="en-US" sz="1800" i="1">
                            <a:effectLst/>
                            <a:latin typeface="Cambria Math" panose="02040503050406030204" pitchFamily="18" charset="0"/>
                            <a:ea typeface="Times New Roman" panose="02020603050405020304" pitchFamily="18" charset="0"/>
                          </a:rPr>
                        </m:ctrlPr>
                      </m:naryPr>
                      <m:sub>
                        <m:r>
                          <a:rPr lang="en-US" sz="1800" i="1">
                            <a:effectLst/>
                            <a:latin typeface="Cambria Math" panose="02040503050406030204" pitchFamily="18" charset="0"/>
                            <a:ea typeface="Times New Roman" panose="02020603050405020304" pitchFamily="18" charset="0"/>
                          </a:rPr>
                          <m:t>𝑖</m:t>
                        </m:r>
                        <m:r>
                          <a:rPr lang="en-US" sz="1800" i="1">
                            <a:effectLst/>
                            <a:latin typeface="Cambria Math" panose="02040503050406030204" pitchFamily="18" charset="0"/>
                            <a:ea typeface="Times New Roman" panose="02020603050405020304" pitchFamily="18" charset="0"/>
                          </a:rPr>
                          <m:t>=1</m:t>
                        </m:r>
                      </m:sub>
                      <m:sup>
                        <m:r>
                          <a:rPr lang="en-US" sz="1800" i="1">
                            <a:effectLst/>
                            <a:latin typeface="Cambria Math" panose="02040503050406030204" pitchFamily="18" charset="0"/>
                            <a:ea typeface="Times New Roman" panose="02020603050405020304" pitchFamily="18" charset="0"/>
                          </a:rPr>
                          <m:t>𝑛</m:t>
                        </m:r>
                        <m:r>
                          <a:rPr lang="en-US" sz="1800" i="1">
                            <a:effectLst/>
                            <a:latin typeface="Cambria Math" panose="02040503050406030204" pitchFamily="18" charset="0"/>
                            <a:ea typeface="Times New Roman" panose="02020603050405020304" pitchFamily="18" charset="0"/>
                          </a:rPr>
                          <m:t>/2</m:t>
                        </m:r>
                      </m:sup>
                      <m:e>
                        <m:f>
                          <m:fPr>
                            <m:ctrlPr>
                              <a:rPr lang="en-US"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1</m:t>
                            </m:r>
                          </m:num>
                          <m:den>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𝑘</m:t>
                                </m:r>
                              </m:e>
                              <m:sub>
                                <m:r>
                                  <a:rPr lang="en-US" sz="1800" i="1">
                                    <a:effectLst/>
                                    <a:latin typeface="Cambria Math" panose="02040503050406030204" pitchFamily="18" charset="0"/>
                                    <a:ea typeface="Times New Roman" panose="02020603050405020304" pitchFamily="18" charset="0"/>
                                  </a:rPr>
                                  <m:t>𝐶𝑢</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𝑖</m:t>
                                </m:r>
                              </m:sub>
                            </m:sSub>
                          </m:den>
                        </m:f>
                        <m:r>
                          <a:rPr lang="en-US" sz="1800" i="1">
                            <a:effectLst/>
                            <a:latin typeface="Cambria Math" panose="02040503050406030204" pitchFamily="18" charset="0"/>
                            <a:ea typeface="Times New Roman" panose="02020603050405020304" pitchFamily="18" charset="0"/>
                          </a:rPr>
                          <m:t>+ </m:t>
                        </m:r>
                        <m:nary>
                          <m:naryPr>
                            <m:chr m:val="∑"/>
                            <m:limLoc m:val="undOvr"/>
                            <m:ctrlPr>
                              <a:rPr lang="en-US" sz="1800" i="1">
                                <a:effectLst/>
                                <a:latin typeface="Cambria Math" panose="02040503050406030204" pitchFamily="18" charset="0"/>
                                <a:ea typeface="Times New Roman" panose="02020603050405020304" pitchFamily="18" charset="0"/>
                              </a:rPr>
                            </m:ctrlPr>
                          </m:naryPr>
                          <m:sub>
                            <m:r>
                              <a:rPr lang="en-US" sz="1800" i="1">
                                <a:effectLst/>
                                <a:latin typeface="Cambria Math" panose="02040503050406030204" pitchFamily="18" charset="0"/>
                                <a:ea typeface="Times New Roman" panose="02020603050405020304" pitchFamily="18" charset="0"/>
                              </a:rPr>
                              <m:t>𝑖</m:t>
                            </m:r>
                            <m:r>
                              <a:rPr lang="en-US" sz="1800" i="1">
                                <a:effectLst/>
                                <a:latin typeface="Cambria Math" panose="02040503050406030204" pitchFamily="18" charset="0"/>
                                <a:ea typeface="Times New Roman" panose="02020603050405020304" pitchFamily="18" charset="0"/>
                              </a:rPr>
                              <m:t>=1</m:t>
                            </m:r>
                          </m:sub>
                          <m:sup>
                            <m:r>
                              <a:rPr lang="en-US" sz="1800" i="1">
                                <a:effectLst/>
                                <a:latin typeface="Cambria Math" panose="02040503050406030204" pitchFamily="18" charset="0"/>
                                <a:ea typeface="Times New Roman" panose="02020603050405020304" pitchFamily="18" charset="0"/>
                              </a:rPr>
                              <m:t>𝑛</m:t>
                            </m:r>
                            <m:r>
                              <a:rPr lang="en-US" sz="1800" i="1">
                                <a:effectLst/>
                                <a:latin typeface="Cambria Math" panose="02040503050406030204" pitchFamily="18" charset="0"/>
                                <a:ea typeface="Times New Roman" panose="02020603050405020304" pitchFamily="18" charset="0"/>
                              </a:rPr>
                              <m:t>/2</m:t>
                            </m:r>
                          </m:sup>
                          <m:e>
                            <m:f>
                              <m:fPr>
                                <m:ctrlPr>
                                  <a:rPr lang="en-US"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1</m:t>
                                </m:r>
                              </m:num>
                              <m:den>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𝑘</m:t>
                                    </m:r>
                                  </m:e>
                                  <m:sub>
                                    <m:r>
                                      <a:rPr lang="en-US" sz="1800" i="1">
                                        <a:effectLst/>
                                        <a:latin typeface="Cambria Math" panose="02040503050406030204" pitchFamily="18" charset="0"/>
                                        <a:ea typeface="Times New Roman" panose="02020603050405020304" pitchFamily="18" charset="0"/>
                                      </a:rPr>
                                      <m:t>𝑆𝑆</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𝑖</m:t>
                                    </m:r>
                                  </m:sub>
                                </m:sSub>
                              </m:den>
                            </m:f>
                            <m:r>
                              <a:rPr lang="en-US" sz="1800" i="1">
                                <a:effectLst/>
                                <a:latin typeface="Cambria Math" panose="02040503050406030204" pitchFamily="18" charset="0"/>
                                <a:ea typeface="Times New Roman" panose="02020603050405020304" pitchFamily="18" charset="0"/>
                              </a:rPr>
                              <m:t>+ </m:t>
                            </m:r>
                          </m:e>
                        </m:nary>
                        <m:nary>
                          <m:naryPr>
                            <m:chr m:val="∑"/>
                            <m:limLoc m:val="undOvr"/>
                            <m:ctrlPr>
                              <a:rPr lang="en-US" sz="1800" i="1">
                                <a:effectLst/>
                                <a:latin typeface="Cambria Math" panose="02040503050406030204" pitchFamily="18" charset="0"/>
                                <a:ea typeface="Times New Roman" panose="02020603050405020304" pitchFamily="18" charset="0"/>
                              </a:rPr>
                            </m:ctrlPr>
                          </m:naryPr>
                          <m:sub>
                            <m:r>
                              <a:rPr lang="en-US" sz="1800" i="1">
                                <a:effectLst/>
                                <a:latin typeface="Cambria Math" panose="02040503050406030204" pitchFamily="18" charset="0"/>
                                <a:ea typeface="Times New Roman" panose="02020603050405020304" pitchFamily="18" charset="0"/>
                              </a:rPr>
                              <m:t>𝑖</m:t>
                            </m:r>
                            <m:r>
                              <a:rPr lang="en-US" sz="1800" i="1">
                                <a:effectLst/>
                                <a:latin typeface="Cambria Math" panose="02040503050406030204" pitchFamily="18" charset="0"/>
                                <a:ea typeface="Times New Roman" panose="02020603050405020304" pitchFamily="18" charset="0"/>
                              </a:rPr>
                              <m:t>=1</m:t>
                            </m:r>
                          </m:sub>
                          <m:sup>
                            <m:r>
                              <a:rPr lang="en-US" sz="1800" i="1">
                                <a:effectLst/>
                                <a:latin typeface="Cambria Math" panose="02040503050406030204" pitchFamily="18" charset="0"/>
                                <a:ea typeface="Times New Roman" panose="02020603050405020304" pitchFamily="18" charset="0"/>
                              </a:rPr>
                              <m:t>𝑛</m:t>
                            </m:r>
                            <m:r>
                              <a:rPr lang="en-US" sz="1800" i="1">
                                <a:effectLst/>
                                <a:latin typeface="Cambria Math" panose="02040503050406030204" pitchFamily="18" charset="0"/>
                                <a:ea typeface="Times New Roman" panose="02020603050405020304" pitchFamily="18" charset="0"/>
                              </a:rPr>
                              <m:t>−1</m:t>
                            </m:r>
                          </m:sup>
                          <m:e>
                            <m:f>
                              <m:fPr>
                                <m:ctrlPr>
                                  <a:rPr lang="en-US"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1</m:t>
                                </m:r>
                              </m:num>
                              <m:den>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𝑘</m:t>
                                    </m:r>
                                  </m:e>
                                  <m:sub>
                                    <m:r>
                                      <a:rPr lang="en-US" sz="1800" i="1">
                                        <a:effectLst/>
                                        <a:latin typeface="Cambria Math" panose="02040503050406030204" pitchFamily="18" charset="0"/>
                                        <a:ea typeface="Times New Roman" panose="02020603050405020304" pitchFamily="18" charset="0"/>
                                      </a:rPr>
                                      <m:t>𝑐𝑜𝑛𝑡𝑎𝑐𝑡</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𝑖</m:t>
                                    </m:r>
                                  </m:sub>
                                </m:sSub>
                              </m:den>
                            </m:f>
                          </m:e>
                        </m:nary>
                      </m:e>
                    </m:nary>
                  </m:oMath>
                </a14:m>
                <a:r>
                  <a:rPr lang="en-US" sz="1800" dirty="0">
                    <a:effectLst/>
                    <a:latin typeface="Times New Roman" panose="02020603050405020304" pitchFamily="18" charset="0"/>
                    <a:ea typeface="Times New Roman" panose="02020603050405020304" pitchFamily="18" charset="0"/>
                  </a:rPr>
                  <a:t> , n = total number of Cu and SS plates With </a:t>
                </a: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𝑘</m:t>
                        </m:r>
                      </m:e>
                      <m:sub>
                        <m:r>
                          <a:rPr lang="en-US" sz="1800" i="1">
                            <a:effectLst/>
                            <a:latin typeface="Cambria Math" panose="02040503050406030204" pitchFamily="18" charset="0"/>
                            <a:ea typeface="Times New Roman" panose="02020603050405020304" pitchFamily="18" charset="0"/>
                          </a:rPr>
                          <m:t>𝐶𝑢</m:t>
                        </m:r>
                      </m:sub>
                    </m:sSub>
                    <m:r>
                      <a:rPr lang="en-US" sz="1800" i="1">
                        <a:effectLst/>
                        <a:latin typeface="Cambria Math" panose="02040503050406030204" pitchFamily="18" charset="0"/>
                        <a:ea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𝜆</m:t>
                        </m:r>
                      </m:e>
                      <m:sub>
                        <m:r>
                          <a:rPr lang="en-US" sz="1800" i="1">
                            <a:effectLst/>
                            <a:latin typeface="Cambria Math" panose="02040503050406030204" pitchFamily="18" charset="0"/>
                            <a:ea typeface="Times New Roman" panose="02020603050405020304" pitchFamily="18" charset="0"/>
                          </a:rPr>
                          <m:t>𝐶𝑢</m:t>
                        </m:r>
                      </m:sub>
                    </m:sSub>
                    <m:r>
                      <a:rPr lang="en-US" sz="1800" i="1">
                        <a:effectLst/>
                        <a:latin typeface="Cambria Math" panose="02040503050406030204" pitchFamily="18" charset="0"/>
                        <a:ea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𝐴</m:t>
                        </m:r>
                      </m:num>
                      <m:den>
                        <m:r>
                          <m:rPr>
                            <m:sty m:val="p"/>
                          </m:rPr>
                          <a:rPr lang="en-US" sz="1800">
                            <a:effectLst/>
                            <a:latin typeface="Cambria Math" panose="02040503050406030204" pitchFamily="18" charset="0"/>
                            <a:ea typeface="Times New Roman" panose="02020603050405020304" pitchFamily="18" charset="0"/>
                          </a:rPr>
                          <m:t>Δ</m:t>
                        </m:r>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𝑥</m:t>
                            </m:r>
                          </m:e>
                          <m:sub>
                            <m:r>
                              <a:rPr lang="en-US" sz="1800" i="1">
                                <a:effectLst/>
                                <a:latin typeface="Cambria Math" panose="02040503050406030204" pitchFamily="18" charset="0"/>
                                <a:ea typeface="Times New Roman" panose="02020603050405020304" pitchFamily="18" charset="0"/>
                              </a:rPr>
                              <m:t>𝐶𝑢</m:t>
                            </m:r>
                          </m:sub>
                        </m:sSub>
                      </m:den>
                    </m:f>
                  </m:oMath>
                </a14:m>
                <a:r>
                  <a:rPr lang="en-US" sz="1800" dirty="0">
                    <a:effectLst/>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𝑘</m:t>
                        </m:r>
                      </m:e>
                      <m:sub>
                        <m:r>
                          <a:rPr lang="en-US" sz="1800" i="1">
                            <a:effectLst/>
                            <a:latin typeface="Cambria Math" panose="02040503050406030204" pitchFamily="18" charset="0"/>
                            <a:ea typeface="Times New Roman" panose="02020603050405020304" pitchFamily="18" charset="0"/>
                          </a:rPr>
                          <m:t>𝑠𝑠</m:t>
                        </m:r>
                      </m:sub>
                    </m:sSub>
                    <m:r>
                      <a:rPr lang="en-US" sz="1800" i="1">
                        <a:effectLst/>
                        <a:latin typeface="Cambria Math" panose="02040503050406030204" pitchFamily="18" charset="0"/>
                        <a:ea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𝜆</m:t>
                        </m:r>
                      </m:e>
                      <m:sub>
                        <m:r>
                          <a:rPr lang="en-US" sz="1800" i="1">
                            <a:effectLst/>
                            <a:latin typeface="Cambria Math" panose="02040503050406030204" pitchFamily="18" charset="0"/>
                            <a:ea typeface="Times New Roman" panose="02020603050405020304" pitchFamily="18" charset="0"/>
                          </a:rPr>
                          <m:t>𝑠𝑠</m:t>
                        </m:r>
                      </m:sub>
                    </m:sSub>
                    <m:r>
                      <a:rPr lang="en-US" sz="1800" i="1">
                        <a:effectLst/>
                        <a:latin typeface="Cambria Math" panose="02040503050406030204" pitchFamily="18" charset="0"/>
                        <a:ea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𝐴</m:t>
                        </m:r>
                      </m:num>
                      <m:den>
                        <m:r>
                          <m:rPr>
                            <m:sty m:val="p"/>
                          </m:rPr>
                          <a:rPr lang="en-US" sz="1800">
                            <a:effectLst/>
                            <a:latin typeface="Cambria Math" panose="02040503050406030204" pitchFamily="18" charset="0"/>
                            <a:ea typeface="Times New Roman" panose="02020603050405020304" pitchFamily="18" charset="0"/>
                          </a:rPr>
                          <m:t>Δ</m:t>
                        </m:r>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𝑥</m:t>
                            </m:r>
                          </m:e>
                          <m:sub>
                            <m:r>
                              <a:rPr lang="en-US" sz="1800" i="1">
                                <a:effectLst/>
                                <a:latin typeface="Cambria Math" panose="02040503050406030204" pitchFamily="18" charset="0"/>
                                <a:ea typeface="Times New Roman" panose="02020603050405020304" pitchFamily="18" charset="0"/>
                              </a:rPr>
                              <m:t>𝑆𝑆</m:t>
                            </m:r>
                          </m:sub>
                        </m:sSub>
                      </m:den>
                    </m:f>
                  </m:oMath>
                </a14:m>
                <a:r>
                  <a:rPr lang="en-US" sz="1800" dirty="0">
                    <a:effectLst/>
                    <a:latin typeface="Times New Roman" panose="02020603050405020304" pitchFamily="18" charset="0"/>
                    <a:ea typeface="Times New Roman" panose="02020603050405020304" pitchFamily="18" charset="0"/>
                  </a:rPr>
                  <a:t> and </a:t>
                </a: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𝑘</m:t>
                        </m:r>
                      </m:e>
                      <m:sub>
                        <m:r>
                          <a:rPr lang="en-US" sz="1800" i="1">
                            <a:effectLst/>
                            <a:latin typeface="Cambria Math" panose="02040503050406030204" pitchFamily="18" charset="0"/>
                            <a:ea typeface="Times New Roman" panose="02020603050405020304" pitchFamily="18" charset="0"/>
                          </a:rPr>
                          <m:t>𝑠𝑡𝑎𝑐𝑘</m:t>
                        </m:r>
                      </m:sub>
                    </m:sSub>
                    <m:r>
                      <a:rPr lang="en-US" sz="1800" i="1">
                        <a:effectLst/>
                        <a:latin typeface="Cambria Math" panose="02040503050406030204" pitchFamily="18" charset="0"/>
                        <a:ea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𝜆</m:t>
                        </m:r>
                      </m:e>
                      <m:sub>
                        <m:r>
                          <a:rPr lang="en-US" sz="1800" i="1">
                            <a:effectLst/>
                            <a:latin typeface="Cambria Math" panose="02040503050406030204" pitchFamily="18" charset="0"/>
                            <a:ea typeface="Times New Roman" panose="02020603050405020304" pitchFamily="18" charset="0"/>
                          </a:rPr>
                          <m:t>𝑠𝑡𝑎𝑐𝑘</m:t>
                        </m:r>
                      </m:sub>
                    </m:sSub>
                    <m:r>
                      <a:rPr lang="en-US" sz="1800" i="1">
                        <a:effectLst/>
                        <a:latin typeface="Cambria Math" panose="02040503050406030204" pitchFamily="18" charset="0"/>
                        <a:ea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𝐴</m:t>
                        </m:r>
                      </m:num>
                      <m:den>
                        <m:r>
                          <m:rPr>
                            <m:sty m:val="p"/>
                          </m:rPr>
                          <a:rPr lang="en-US" sz="1800">
                            <a:effectLst/>
                            <a:latin typeface="Cambria Math" panose="02040503050406030204" pitchFamily="18" charset="0"/>
                            <a:ea typeface="Times New Roman" panose="02020603050405020304" pitchFamily="18" charset="0"/>
                          </a:rPr>
                          <m:t>Δ</m:t>
                        </m:r>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𝑥</m:t>
                            </m:r>
                          </m:e>
                          <m:sub>
                            <m:r>
                              <a:rPr lang="en-US" sz="1800" i="1">
                                <a:effectLst/>
                                <a:latin typeface="Cambria Math" panose="02040503050406030204" pitchFamily="18" charset="0"/>
                                <a:ea typeface="Times New Roman" panose="02020603050405020304" pitchFamily="18" charset="0"/>
                              </a:rPr>
                              <m:t>𝐶𝑢</m:t>
                            </m:r>
                          </m:sub>
                        </m:sSub>
                      </m:den>
                    </m:f>
                  </m:oMath>
                </a14:m>
                <a:r>
                  <a:rPr lang="en-US" sz="1800" dirty="0">
                    <a:effectLst/>
                    <a:latin typeface="Times New Roman" panose="02020603050405020304" pitchFamily="18" charset="0"/>
                    <a:ea typeface="Times New Roman" panose="02020603050405020304" pitchFamily="18" charset="0"/>
                  </a:rPr>
                  <a:t>, one gets</a:t>
                </a:r>
                <a:endParaRPr lang="en-US" sz="1100" dirty="0">
                  <a:effectLst/>
                  <a:latin typeface="Times New Roman" panose="02020603050405020304" pitchFamily="18" charset="0"/>
                  <a:ea typeface="Times New Roman" panose="02020603050405020304" pitchFamily="18" charset="0"/>
                </a:endParaRPr>
              </a:p>
              <a:p>
                <a:pPr>
                  <a:lnSpc>
                    <a:spcPct val="120000"/>
                  </a:lnSpc>
                  <a:spcBef>
                    <a:spcPts val="0"/>
                  </a:spcBef>
                  <a:spcAft>
                    <a:spcPts val="0"/>
                  </a:spcAft>
                </a:pP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h</m:t>
                        </m:r>
                      </m:e>
                      <m:sub>
                        <m:r>
                          <a:rPr lang="en-US" sz="1800" i="1">
                            <a:effectLst/>
                            <a:latin typeface="Cambria Math" panose="02040503050406030204" pitchFamily="18" charset="0"/>
                            <a:ea typeface="Times New Roman" panose="02020603050405020304" pitchFamily="18" charset="0"/>
                          </a:rPr>
                          <m:t>𝑐𝑜𝑛𝑡𝑎𝑐𝑡</m:t>
                        </m:r>
                        <m:r>
                          <a:rPr lang="en-US" sz="1800" i="1">
                            <a:effectLst/>
                            <a:latin typeface="Cambria Math" panose="02040503050406030204" pitchFamily="18" charset="0"/>
                            <a:ea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rPr>
                          <m:t>𝐶𝑢</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𝐶𝑢</m:t>
                        </m:r>
                      </m:sub>
                    </m:sSub>
                    <m:r>
                      <a:rPr lang="en-US" sz="1800" i="1">
                        <a:effectLst/>
                        <a:latin typeface="Cambria Math" panose="02040503050406030204" pitchFamily="18" charset="0"/>
                        <a:ea typeface="Times New Roman" panose="02020603050405020304" pitchFamily="18" charset="0"/>
                      </a:rPr>
                      <m:t>= </m:t>
                    </m:r>
                    <m:f>
                      <m:fPr>
                        <m:ctrlPr>
                          <a:rPr lang="en-US" sz="1800" i="1">
                            <a:effectLst/>
                            <a:latin typeface="Cambria Math" panose="02040503050406030204" pitchFamily="18" charset="0"/>
                            <a:ea typeface="Times New Roman" panose="02020603050405020304" pitchFamily="18" charset="0"/>
                          </a:rPr>
                        </m:ctrlPr>
                      </m:fPr>
                      <m:num>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𝑘</m:t>
                            </m:r>
                          </m:e>
                          <m:sub>
                            <m:r>
                              <a:rPr lang="en-US" sz="1800" i="1">
                                <a:effectLst/>
                                <a:latin typeface="Cambria Math" panose="02040503050406030204" pitchFamily="18" charset="0"/>
                                <a:ea typeface="Times New Roman" panose="02020603050405020304" pitchFamily="18" charset="0"/>
                              </a:rPr>
                              <m:t>𝑐𝑜𝑛𝑡𝑎𝑐𝑡</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𝑖</m:t>
                            </m:r>
                          </m:sub>
                        </m:sSub>
                      </m:num>
                      <m:den>
                        <m:r>
                          <a:rPr lang="en-US" sz="1800" i="1">
                            <a:effectLst/>
                            <a:latin typeface="Cambria Math" panose="02040503050406030204" pitchFamily="18" charset="0"/>
                            <a:ea typeface="Times New Roman" panose="02020603050405020304" pitchFamily="18" charset="0"/>
                          </a:rPr>
                          <m:t>𝐴</m:t>
                        </m:r>
                      </m:den>
                    </m:f>
                  </m:oMath>
                </a14:m>
                <a:r>
                  <a:rPr lang="en-US" sz="1800" dirty="0">
                    <a:effectLst/>
                    <a:latin typeface="Times New Roman" panose="02020603050405020304" pitchFamily="18" charset="0"/>
                    <a:ea typeface="Times New Roman" panose="02020603050405020304" pitchFamily="18" charset="0"/>
                  </a:rPr>
                  <a:t> = </a:t>
                </a:r>
                <a14:m>
                  <m:oMath xmlns:m="http://schemas.openxmlformats.org/officeDocument/2006/math">
                    <m:f>
                      <m:fPr>
                        <m:ctrlPr>
                          <a:rPr lang="en-US"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𝑛</m:t>
                        </m:r>
                        <m:r>
                          <a:rPr lang="en-US" sz="1800" i="1">
                            <a:effectLst/>
                            <a:latin typeface="Cambria Math" panose="02040503050406030204" pitchFamily="18" charset="0"/>
                            <a:ea typeface="Times New Roman" panose="02020603050405020304" pitchFamily="18" charset="0"/>
                          </a:rPr>
                          <m:t>−1</m:t>
                        </m:r>
                      </m:num>
                      <m:den>
                        <m:f>
                          <m:fPr>
                            <m:ctrlPr>
                              <a:rPr lang="en-US" sz="1800" i="1">
                                <a:effectLst/>
                                <a:latin typeface="Cambria Math" panose="02040503050406030204" pitchFamily="18" charset="0"/>
                                <a:ea typeface="Times New Roman" panose="02020603050405020304" pitchFamily="18" charset="0"/>
                              </a:rPr>
                            </m:ctrlPr>
                          </m:fPr>
                          <m:num>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𝑙</m:t>
                                </m:r>
                              </m:e>
                              <m:sub>
                                <m:r>
                                  <a:rPr lang="en-US" sz="1800" i="1">
                                    <a:effectLst/>
                                    <a:latin typeface="Cambria Math" panose="02040503050406030204" pitchFamily="18" charset="0"/>
                                    <a:ea typeface="Times New Roman" panose="02020603050405020304" pitchFamily="18" charset="0"/>
                                  </a:rPr>
                                  <m:t>𝐶𝑢</m:t>
                                </m:r>
                              </m:sub>
                            </m:sSub>
                          </m:num>
                          <m:den>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𝜆</m:t>
                                </m:r>
                              </m:e>
                              <m:sub>
                                <m:r>
                                  <a:rPr lang="en-US" sz="1800" i="1">
                                    <a:effectLst/>
                                    <a:latin typeface="Cambria Math" panose="02040503050406030204" pitchFamily="18" charset="0"/>
                                    <a:ea typeface="Times New Roman" panose="02020603050405020304" pitchFamily="18" charset="0"/>
                                  </a:rPr>
                                  <m:t>𝑠𝑡𝑎𝑐𝑘</m:t>
                                </m:r>
                              </m:sub>
                            </m:sSub>
                          </m:den>
                        </m:f>
                        <m:r>
                          <a:rPr lang="en-US" sz="1800" i="1">
                            <a:effectLst/>
                            <a:latin typeface="Cambria Math" panose="02040503050406030204" pitchFamily="18" charset="0"/>
                            <a:ea typeface="Times New Roman" panose="02020603050405020304" pitchFamily="18" charset="0"/>
                          </a:rPr>
                          <m:t>− </m:t>
                        </m:r>
                        <m:f>
                          <m:fPr>
                            <m:ctrlPr>
                              <a:rPr lang="en-US" sz="1800" i="1">
                                <a:effectLst/>
                                <a:latin typeface="Cambria Math" panose="02040503050406030204" pitchFamily="18" charset="0"/>
                                <a:ea typeface="Times New Roman" panose="02020603050405020304" pitchFamily="18" charset="0"/>
                              </a:rPr>
                            </m:ctrlPr>
                          </m:fPr>
                          <m:num>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𝑙</m:t>
                                </m:r>
                              </m:e>
                              <m:sub>
                                <m:r>
                                  <a:rPr lang="en-US" sz="1800" i="1">
                                    <a:effectLst/>
                                    <a:latin typeface="Cambria Math" panose="02040503050406030204" pitchFamily="18" charset="0"/>
                                    <a:ea typeface="Times New Roman" panose="02020603050405020304" pitchFamily="18" charset="0"/>
                                  </a:rPr>
                                  <m:t>𝐶𝑢</m:t>
                                </m:r>
                              </m:sub>
                            </m:sSub>
                          </m:num>
                          <m:den>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𝜆</m:t>
                                </m:r>
                              </m:e>
                              <m:sub>
                                <m:r>
                                  <a:rPr lang="en-US" sz="1800" i="1">
                                    <a:effectLst/>
                                    <a:latin typeface="Cambria Math" panose="02040503050406030204" pitchFamily="18" charset="0"/>
                                    <a:ea typeface="Times New Roman" panose="02020603050405020304" pitchFamily="18" charset="0"/>
                                  </a:rPr>
                                  <m:t>𝐶𝑢</m:t>
                                </m:r>
                              </m:sub>
                            </m:sSub>
                          </m:den>
                        </m:f>
                        <m:r>
                          <a:rPr lang="en-US" sz="1800" i="1">
                            <a:effectLst/>
                            <a:latin typeface="Cambria Math" panose="02040503050406030204" pitchFamily="18" charset="0"/>
                            <a:ea typeface="Times New Roman" panose="02020603050405020304" pitchFamily="18" charset="0"/>
                          </a:rPr>
                          <m:t> </m:t>
                        </m:r>
                      </m:den>
                    </m:f>
                  </m:oMath>
                </a14:m>
                <a:r>
                  <a:rPr lang="en-US" sz="1800" dirty="0">
                    <a:effectLst/>
                    <a:latin typeface="Times New Roman" panose="02020603050405020304" pitchFamily="18"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p>
                <a:pPr>
                  <a:lnSpc>
                    <a:spcPct val="120000"/>
                  </a:lnSpc>
                  <a:spcBef>
                    <a:spcPts val="0"/>
                  </a:spcBef>
                  <a:spcAft>
                    <a:spcPts val="0"/>
                  </a:spcAft>
                </a:pP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h</m:t>
                        </m:r>
                      </m:e>
                      <m:sub>
                        <m:r>
                          <a:rPr lang="en-US" sz="1800" i="1">
                            <a:effectLst/>
                            <a:latin typeface="Cambria Math" panose="02040503050406030204" pitchFamily="18" charset="0"/>
                            <a:ea typeface="Times New Roman" panose="02020603050405020304" pitchFamily="18" charset="0"/>
                          </a:rPr>
                          <m:t>𝑐𝑜𝑛𝑡𝑎𝑐𝑡</m:t>
                        </m:r>
                        <m:r>
                          <a:rPr lang="en-US" sz="1800" i="1">
                            <a:effectLst/>
                            <a:latin typeface="Cambria Math" panose="02040503050406030204" pitchFamily="18" charset="0"/>
                            <a:ea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rPr>
                          <m:t>𝐶𝑢</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𝑆𝑆</m:t>
                        </m:r>
                      </m:sub>
                    </m:sSub>
                    <m:r>
                      <a:rPr lang="en-US" sz="1800" i="1">
                        <a:effectLst/>
                        <a:latin typeface="Cambria Math" panose="02040503050406030204" pitchFamily="18" charset="0"/>
                        <a:ea typeface="Times New Roman" panose="02020603050405020304" pitchFamily="18" charset="0"/>
                      </a:rPr>
                      <m:t>= </m:t>
                    </m:r>
                    <m:f>
                      <m:fPr>
                        <m:ctrlPr>
                          <a:rPr lang="en-US" sz="1800" i="1">
                            <a:effectLst/>
                            <a:latin typeface="Cambria Math" panose="02040503050406030204" pitchFamily="18" charset="0"/>
                            <a:ea typeface="Times New Roman" panose="02020603050405020304" pitchFamily="18" charset="0"/>
                          </a:rPr>
                        </m:ctrlPr>
                      </m:fPr>
                      <m:num>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𝑘</m:t>
                            </m:r>
                          </m:e>
                          <m:sub>
                            <m:r>
                              <a:rPr lang="en-US" sz="1800" i="1">
                                <a:effectLst/>
                                <a:latin typeface="Cambria Math" panose="02040503050406030204" pitchFamily="18" charset="0"/>
                                <a:ea typeface="Times New Roman" panose="02020603050405020304" pitchFamily="18" charset="0"/>
                              </a:rPr>
                              <m:t>𝑐𝑜𝑛𝑡𝑎𝑐𝑡</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𝑖</m:t>
                            </m:r>
                          </m:sub>
                        </m:sSub>
                      </m:num>
                      <m:den>
                        <m:r>
                          <a:rPr lang="en-US" sz="1800" i="1">
                            <a:effectLst/>
                            <a:latin typeface="Cambria Math" panose="02040503050406030204" pitchFamily="18" charset="0"/>
                            <a:ea typeface="Times New Roman" panose="02020603050405020304" pitchFamily="18" charset="0"/>
                          </a:rPr>
                          <m:t>𝐴</m:t>
                        </m:r>
                      </m:den>
                    </m:f>
                  </m:oMath>
                </a14:m>
                <a:r>
                  <a:rPr lang="en-US" sz="1800" dirty="0">
                    <a:effectLst/>
                    <a:latin typeface="Times New Roman" panose="02020603050405020304" pitchFamily="18" charset="0"/>
                    <a:ea typeface="Times New Roman" panose="02020603050405020304" pitchFamily="18" charset="0"/>
                  </a:rPr>
                  <a:t> = </a:t>
                </a:r>
                <a14:m>
                  <m:oMath xmlns:m="http://schemas.openxmlformats.org/officeDocument/2006/math">
                    <m:f>
                      <m:fPr>
                        <m:ctrlPr>
                          <a:rPr lang="en-US"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𝑛</m:t>
                        </m:r>
                        <m:r>
                          <a:rPr lang="en-US" sz="1800" i="1">
                            <a:effectLst/>
                            <a:latin typeface="Cambria Math" panose="02040503050406030204" pitchFamily="18" charset="0"/>
                            <a:ea typeface="Times New Roman" panose="02020603050405020304" pitchFamily="18" charset="0"/>
                          </a:rPr>
                          <m:t>−1</m:t>
                        </m:r>
                      </m:num>
                      <m:den>
                        <m:f>
                          <m:fPr>
                            <m:ctrlPr>
                              <a:rPr lang="en-US" sz="1800" i="1">
                                <a:effectLst/>
                                <a:latin typeface="Cambria Math" panose="02040503050406030204" pitchFamily="18" charset="0"/>
                                <a:ea typeface="Times New Roman" panose="02020603050405020304" pitchFamily="18" charset="0"/>
                              </a:rPr>
                            </m:ctrlPr>
                          </m:fPr>
                          <m:num>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𝑙</m:t>
                                </m:r>
                              </m:e>
                              <m:sub>
                                <m:r>
                                  <a:rPr lang="en-US" sz="1800" i="1">
                                    <a:effectLst/>
                                    <a:latin typeface="Cambria Math" panose="02040503050406030204" pitchFamily="18" charset="0"/>
                                    <a:ea typeface="Times New Roman" panose="02020603050405020304" pitchFamily="18" charset="0"/>
                                  </a:rPr>
                                  <m:t>𝐶𝑢</m:t>
                                </m:r>
                              </m:sub>
                            </m:sSub>
                            <m:r>
                              <a:rPr lang="en-US" sz="1800" i="1">
                                <a:effectLst/>
                                <a:latin typeface="Cambria Math" panose="02040503050406030204" pitchFamily="18" charset="0"/>
                                <a:ea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𝑙</m:t>
                                </m:r>
                              </m:e>
                              <m:sub>
                                <m:r>
                                  <a:rPr lang="en-US" sz="1800" i="1">
                                    <a:effectLst/>
                                    <a:latin typeface="Cambria Math" panose="02040503050406030204" pitchFamily="18" charset="0"/>
                                    <a:ea typeface="Times New Roman" panose="02020603050405020304" pitchFamily="18" charset="0"/>
                                  </a:rPr>
                                  <m:t>𝑆𝑆</m:t>
                                </m:r>
                              </m:sub>
                            </m:sSub>
                          </m:num>
                          <m:den>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𝜆</m:t>
                                </m:r>
                              </m:e>
                              <m:sub>
                                <m:r>
                                  <a:rPr lang="en-US" sz="1800" i="1">
                                    <a:effectLst/>
                                    <a:latin typeface="Cambria Math" panose="02040503050406030204" pitchFamily="18" charset="0"/>
                                    <a:ea typeface="Times New Roman" panose="02020603050405020304" pitchFamily="18" charset="0"/>
                                  </a:rPr>
                                  <m:t>𝑠𝑡𝑎𝑐𝑘</m:t>
                                </m:r>
                              </m:sub>
                            </m:sSub>
                          </m:den>
                        </m:f>
                        <m:r>
                          <a:rPr lang="en-US" sz="1800" i="1">
                            <a:effectLst/>
                            <a:latin typeface="Cambria Math" panose="02040503050406030204" pitchFamily="18" charset="0"/>
                            <a:ea typeface="Times New Roman" panose="02020603050405020304" pitchFamily="18" charset="0"/>
                          </a:rPr>
                          <m:t>− </m:t>
                        </m:r>
                        <m:f>
                          <m:fPr>
                            <m:ctrlPr>
                              <a:rPr lang="en-US" sz="1800" i="1">
                                <a:effectLst/>
                                <a:latin typeface="Cambria Math" panose="02040503050406030204" pitchFamily="18" charset="0"/>
                                <a:ea typeface="Times New Roman" panose="02020603050405020304" pitchFamily="18" charset="0"/>
                              </a:rPr>
                            </m:ctrlPr>
                          </m:fPr>
                          <m:num>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𝑙</m:t>
                                </m:r>
                              </m:e>
                              <m:sub>
                                <m:r>
                                  <a:rPr lang="en-US" sz="1800" i="1">
                                    <a:effectLst/>
                                    <a:latin typeface="Cambria Math" panose="02040503050406030204" pitchFamily="18" charset="0"/>
                                    <a:ea typeface="Times New Roman" panose="02020603050405020304" pitchFamily="18" charset="0"/>
                                  </a:rPr>
                                  <m:t>𝐶𝑢</m:t>
                                </m:r>
                              </m:sub>
                            </m:sSub>
                          </m:num>
                          <m:den>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𝜆</m:t>
                                </m:r>
                              </m:e>
                              <m:sub>
                                <m:r>
                                  <a:rPr lang="en-US" sz="1800" i="1">
                                    <a:effectLst/>
                                    <a:latin typeface="Cambria Math" panose="02040503050406030204" pitchFamily="18" charset="0"/>
                                    <a:ea typeface="Times New Roman" panose="02020603050405020304" pitchFamily="18" charset="0"/>
                                  </a:rPr>
                                  <m:t>𝐶𝑢</m:t>
                                </m:r>
                              </m:sub>
                            </m:sSub>
                          </m:den>
                        </m:f>
                        <m:r>
                          <a:rPr lang="en-US" sz="1800" i="1">
                            <a:effectLst/>
                            <a:latin typeface="Cambria Math" panose="02040503050406030204" pitchFamily="18" charset="0"/>
                            <a:ea typeface="Times New Roman" panose="02020603050405020304" pitchFamily="18" charset="0"/>
                          </a:rPr>
                          <m:t>− </m:t>
                        </m:r>
                        <m:f>
                          <m:fPr>
                            <m:ctrlPr>
                              <a:rPr lang="en-US" sz="1800" i="1">
                                <a:effectLst/>
                                <a:latin typeface="Cambria Math" panose="02040503050406030204" pitchFamily="18" charset="0"/>
                                <a:ea typeface="Times New Roman" panose="02020603050405020304" pitchFamily="18" charset="0"/>
                              </a:rPr>
                            </m:ctrlPr>
                          </m:fPr>
                          <m:num>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𝑙</m:t>
                                </m:r>
                              </m:e>
                              <m:sub>
                                <m:r>
                                  <a:rPr lang="en-US" sz="1800" i="1">
                                    <a:effectLst/>
                                    <a:latin typeface="Cambria Math" panose="02040503050406030204" pitchFamily="18" charset="0"/>
                                    <a:ea typeface="Times New Roman" panose="02020603050405020304" pitchFamily="18" charset="0"/>
                                  </a:rPr>
                                  <m:t>𝑆𝑆</m:t>
                                </m:r>
                              </m:sub>
                            </m:sSub>
                          </m:num>
                          <m:den>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𝜆</m:t>
                                </m:r>
                              </m:e>
                              <m:sub>
                                <m:r>
                                  <a:rPr lang="en-US" sz="1800" i="1">
                                    <a:effectLst/>
                                    <a:latin typeface="Cambria Math" panose="02040503050406030204" pitchFamily="18" charset="0"/>
                                    <a:ea typeface="Times New Roman" panose="02020603050405020304" pitchFamily="18" charset="0"/>
                                  </a:rPr>
                                  <m:t>𝑆𝑆</m:t>
                                </m:r>
                              </m:sub>
                            </m:sSub>
                          </m:den>
                        </m:f>
                        <m:r>
                          <a:rPr lang="en-US" sz="1800" i="1">
                            <a:effectLst/>
                            <a:latin typeface="Cambria Math" panose="02040503050406030204" pitchFamily="18" charset="0"/>
                            <a:ea typeface="Times New Roman" panose="02020603050405020304" pitchFamily="18" charset="0"/>
                          </a:rPr>
                          <m:t> </m:t>
                        </m:r>
                      </m:den>
                    </m:f>
                  </m:oMath>
                </a14:m>
                <a:endParaRPr lang="en-US" sz="1100" dirty="0">
                  <a:effectLst/>
                  <a:latin typeface="Times New Roman" panose="02020603050405020304" pitchFamily="18" charset="0"/>
                  <a:ea typeface="Times New Roman" panose="02020603050405020304" pitchFamily="18" charset="0"/>
                </a:endParaRPr>
              </a:p>
              <a:p>
                <a:pPr>
                  <a:lnSpc>
                    <a:spcPct val="120000"/>
                  </a:lnSpc>
                  <a:spcBef>
                    <a:spcPts val="0"/>
                  </a:spcBef>
                  <a:spcAft>
                    <a:spcPts val="0"/>
                  </a:spcAft>
                </a:pPr>
                <a:r>
                  <a:rPr lang="en-US" sz="1800" i="1" dirty="0">
                    <a:effectLst/>
                    <a:latin typeface="Times New Roman" panose="02020603050405020304" pitchFamily="18" charset="0"/>
                    <a:ea typeface="Times New Roman" panose="02020603050405020304" pitchFamily="18" charset="0"/>
                  </a:rPr>
                  <a:t>n</a:t>
                </a:r>
                <a:r>
                  <a:rPr lang="en-US" sz="1800" dirty="0">
                    <a:effectLst/>
                    <a:latin typeface="Times New Roman" panose="02020603050405020304" pitchFamily="18" charset="0"/>
                    <a:ea typeface="Times New Roman" panose="02020603050405020304" pitchFamily="18" charset="0"/>
                  </a:rPr>
                  <a:t> = number of elements in the stack, </a:t>
                </a:r>
                <a:r>
                  <a:rPr lang="en-US" sz="1800" i="1" dirty="0" err="1">
                    <a:effectLst/>
                    <a:latin typeface="Times New Roman" panose="02020603050405020304" pitchFamily="18" charset="0"/>
                    <a:ea typeface="Times New Roman" panose="02020603050405020304" pitchFamily="18" charset="0"/>
                  </a:rPr>
                  <a:t>l</a:t>
                </a:r>
                <a:r>
                  <a:rPr lang="en-US" sz="1800" i="1" baseline="-25000" dirty="0" err="1">
                    <a:effectLst/>
                    <a:latin typeface="Times New Roman" panose="02020603050405020304" pitchFamily="18" charset="0"/>
                    <a:ea typeface="Times New Roman" panose="02020603050405020304" pitchFamily="18" charset="0"/>
                  </a:rPr>
                  <a:t>Cu</a:t>
                </a:r>
                <a:r>
                  <a:rPr lang="en-US" sz="1800"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l</a:t>
                </a:r>
                <a:r>
                  <a:rPr lang="en-US" sz="1800" i="1" baseline="-25000" dirty="0" err="1">
                    <a:effectLst/>
                    <a:latin typeface="Times New Roman" panose="02020603050405020304" pitchFamily="18" charset="0"/>
                    <a:ea typeface="Times New Roman" panose="02020603050405020304" pitchFamily="18" charset="0"/>
                  </a:rPr>
                  <a:t>SS</a:t>
                </a:r>
                <a:r>
                  <a:rPr lang="en-US" sz="1800" dirty="0">
                    <a:effectLst/>
                    <a:latin typeface="Times New Roman" panose="02020603050405020304" pitchFamily="18" charset="0"/>
                    <a:ea typeface="Times New Roman" panose="02020603050405020304" pitchFamily="18" charset="0"/>
                  </a:rPr>
                  <a:t> = thickness of Cu and SS element, </a:t>
                </a:r>
                <a:r>
                  <a:rPr lang="en-US" sz="1800" i="1" dirty="0" err="1">
                    <a:effectLst/>
                    <a:latin typeface="Symbol" panose="05050102010706020507" pitchFamily="18" charset="2"/>
                    <a:ea typeface="Times New Roman" panose="02020603050405020304" pitchFamily="18" charset="0"/>
                  </a:rPr>
                  <a:t>l</a:t>
                </a:r>
                <a:r>
                  <a:rPr lang="en-US" sz="1800" i="1" baseline="-25000" dirty="0" err="1">
                    <a:effectLst/>
                    <a:latin typeface="Times New Roman" panose="02020603050405020304" pitchFamily="18" charset="0"/>
                    <a:ea typeface="Times New Roman" panose="02020603050405020304" pitchFamily="18" charset="0"/>
                  </a:rPr>
                  <a:t>stack</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Symbol" panose="05050102010706020507" pitchFamily="18" charset="2"/>
                    <a:ea typeface="Times New Roman" panose="02020603050405020304" pitchFamily="18" charset="0"/>
                  </a:rPr>
                  <a:t>l</a:t>
                </a:r>
                <a:r>
                  <a:rPr lang="en-US" sz="1800" i="1" baseline="-25000" dirty="0" err="1">
                    <a:effectLst/>
                    <a:latin typeface="Times New Roman" panose="02020603050405020304" pitchFamily="18" charset="0"/>
                    <a:ea typeface="Times New Roman" panose="02020603050405020304" pitchFamily="18" charset="0"/>
                  </a:rPr>
                  <a:t>Cu</a:t>
                </a:r>
                <a:r>
                  <a:rPr lang="en-US" sz="1800" i="1"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and </a:t>
                </a:r>
                <a:r>
                  <a:rPr lang="en-US" sz="1800" i="1" dirty="0" err="1">
                    <a:effectLst/>
                    <a:latin typeface="Symbol" panose="05050102010706020507" pitchFamily="18" charset="2"/>
                    <a:ea typeface="Times New Roman" panose="02020603050405020304" pitchFamily="18" charset="0"/>
                  </a:rPr>
                  <a:t>l</a:t>
                </a:r>
                <a:r>
                  <a:rPr lang="en-US" sz="1800" i="1" baseline="-25000" dirty="0" err="1">
                    <a:effectLst/>
                    <a:latin typeface="Times New Roman" panose="02020603050405020304" pitchFamily="18" charset="0"/>
                    <a:ea typeface="Times New Roman" panose="02020603050405020304" pitchFamily="18" charset="0"/>
                  </a:rPr>
                  <a:t>SS</a:t>
                </a:r>
                <a:r>
                  <a:rPr lang="en-US" sz="1800" dirty="0">
                    <a:effectLst/>
                    <a:latin typeface="Times New Roman" panose="02020603050405020304" pitchFamily="18" charset="0"/>
                    <a:ea typeface="Times New Roman" panose="02020603050405020304" pitchFamily="18" charset="0"/>
                  </a:rPr>
                  <a:t> are the thermal conductivity of the stack, Cu and SS as measured in the experiment.</a:t>
                </a:r>
                <a:endParaRPr lang="en-US" sz="1100" dirty="0">
                  <a:effectLst/>
                  <a:latin typeface="Times New Roman" panose="02020603050405020304" pitchFamily="18" charset="0"/>
                  <a:ea typeface="Times New Roman" panose="02020603050405020304" pitchFamily="18" charset="0"/>
                </a:endParaRPr>
              </a:p>
              <a:p>
                <a:pPr indent="128270">
                  <a:lnSpc>
                    <a:spcPct val="12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From </a:t>
                </a:r>
                <a:r>
                  <a:rPr lang="en-US" sz="1800" i="1" dirty="0" err="1">
                    <a:effectLst/>
                    <a:latin typeface="Times New Roman" panose="02020603050405020304" pitchFamily="18" charset="0"/>
                    <a:ea typeface="Times New Roman" panose="02020603050405020304" pitchFamily="18" charset="0"/>
                  </a:rPr>
                  <a:t>h</a:t>
                </a:r>
                <a:r>
                  <a:rPr lang="en-US" sz="1800" i="1" baseline="-25000" dirty="0" err="1">
                    <a:effectLst/>
                    <a:latin typeface="Times New Roman" panose="02020603050405020304" pitchFamily="18" charset="0"/>
                    <a:ea typeface="Times New Roman" panose="02020603050405020304" pitchFamily="18" charset="0"/>
                  </a:rPr>
                  <a:t>contact</a:t>
                </a:r>
                <a:r>
                  <a:rPr lang="en-US" sz="1800" dirty="0">
                    <a:effectLst/>
                    <a:latin typeface="Times New Roman" panose="02020603050405020304" pitchFamily="18" charset="0"/>
                    <a:ea typeface="Times New Roman" panose="02020603050405020304" pitchFamily="18" charset="0"/>
                  </a:rPr>
                  <a:t> the thermal resistance </a:t>
                </a:r>
                <a:r>
                  <a:rPr lang="en-US" sz="1800" i="1" dirty="0" err="1">
                    <a:effectLst/>
                    <a:latin typeface="Times New Roman" panose="02020603050405020304" pitchFamily="18" charset="0"/>
                    <a:ea typeface="Times New Roman" panose="02020603050405020304" pitchFamily="18" charset="0"/>
                  </a:rPr>
                  <a:t>R</a:t>
                </a:r>
                <a:r>
                  <a:rPr lang="en-US" sz="1800" i="1" baseline="-25000" dirty="0" err="1">
                    <a:effectLst/>
                    <a:latin typeface="Times New Roman" panose="02020603050405020304" pitchFamily="18" charset="0"/>
                    <a:ea typeface="Times New Roman" panose="02020603050405020304" pitchFamily="18" charset="0"/>
                  </a:rPr>
                  <a:t>th</a:t>
                </a:r>
                <a:r>
                  <a:rPr lang="en-US" sz="1800" dirty="0">
                    <a:effectLst/>
                    <a:latin typeface="Times New Roman" panose="02020603050405020304" pitchFamily="18" charset="0"/>
                    <a:ea typeface="Times New Roman" panose="02020603050405020304" pitchFamily="18" charset="0"/>
                  </a:rPr>
                  <a:t> is determined</a:t>
                </a:r>
                <a:endParaRPr lang="en-US" sz="1100" dirty="0">
                  <a:effectLst/>
                  <a:latin typeface="Times New Roman" panose="02020603050405020304" pitchFamily="18" charset="0"/>
                  <a:ea typeface="Times New Roman" panose="02020603050405020304" pitchFamily="18" charset="0"/>
                </a:endParaRPr>
              </a:p>
            </p:txBody>
          </p:sp>
        </mc:Choice>
        <mc:Fallback xmlns="">
          <p:sp>
            <p:nvSpPr>
              <p:cNvPr id="4" name="Rechteck 3"/>
              <p:cNvSpPr>
                <a:spLocks noRot="1" noChangeAspect="1" noMove="1" noResize="1" noEditPoints="1" noAdjustHandles="1" noChangeArrowheads="1" noChangeShapeType="1" noTextEdit="1"/>
              </p:cNvSpPr>
              <p:nvPr/>
            </p:nvSpPr>
            <p:spPr>
              <a:xfrm>
                <a:off x="487218" y="898569"/>
                <a:ext cx="8656782" cy="4889800"/>
              </a:xfrm>
              <a:prstGeom prst="rect">
                <a:avLst/>
              </a:prstGeom>
              <a:blipFill>
                <a:blip r:embed="rId2"/>
                <a:stretch>
                  <a:fillRect l="-439" t="-5699" r="-1025" b="-259"/>
                </a:stretch>
              </a:blipFill>
            </p:spPr>
            <p:txBody>
              <a:bodyPr/>
              <a:lstStyle/>
              <a:p>
                <a:r>
                  <a:rPr lang="en-US">
                    <a:noFill/>
                  </a:rPr>
                  <a:t> </a:t>
                </a:r>
              </a:p>
            </p:txBody>
          </p:sp>
        </mc:Fallback>
      </mc:AlternateContent>
    </p:spTree>
    <p:extLst>
      <p:ext uri="{BB962C8B-B14F-4D97-AF65-F5344CB8AC3E}">
        <p14:creationId xmlns:p14="http://schemas.microsoft.com/office/powerpoint/2010/main" val="26550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9552" y="260649"/>
            <a:ext cx="7488832" cy="576064"/>
          </a:xfrm>
        </p:spPr>
        <p:txBody>
          <a:bodyPr/>
          <a:lstStyle/>
          <a:p>
            <a:pPr marL="468000" lvl="0" indent="-457200">
              <a:spcBef>
                <a:spcPts val="200"/>
              </a:spcBef>
              <a:spcAft>
                <a:spcPts val="600"/>
              </a:spcAft>
            </a:pPr>
            <a:r>
              <a:rPr lang="en-US" dirty="0"/>
              <a:t>Determination of the thermal resistance </a:t>
            </a:r>
          </a:p>
        </p:txBody>
      </p:sp>
      <p:graphicFrame>
        <p:nvGraphicFramePr>
          <p:cNvPr id="2" name="Tabelle 1"/>
          <p:cNvGraphicFramePr>
            <a:graphicFrameLocks noGrp="1"/>
          </p:cNvGraphicFramePr>
          <p:nvPr>
            <p:extLst>
              <p:ext uri="{D42A27DB-BD31-4B8C-83A1-F6EECF244321}">
                <p14:modId xmlns:p14="http://schemas.microsoft.com/office/powerpoint/2010/main" val="1099427861"/>
              </p:ext>
            </p:extLst>
          </p:nvPr>
        </p:nvGraphicFramePr>
        <p:xfrm>
          <a:off x="829913" y="1449388"/>
          <a:ext cx="3814273" cy="2042101"/>
        </p:xfrm>
        <a:graphic>
          <a:graphicData uri="http://schemas.openxmlformats.org/drawingml/2006/table">
            <a:tbl>
              <a:tblPr firstRow="1" bandRow="1" bandCol="1">
                <a:tableStyleId>{5940675A-B579-460E-94D1-54222C63F5DA}</a:tableStyleId>
              </a:tblPr>
              <a:tblGrid>
                <a:gridCol w="600018">
                  <a:extLst>
                    <a:ext uri="{9D8B030D-6E8A-4147-A177-3AD203B41FA5}">
                      <a16:colId xmlns:a16="http://schemas.microsoft.com/office/drawing/2014/main" val="1378731394"/>
                    </a:ext>
                  </a:extLst>
                </a:gridCol>
                <a:gridCol w="734291">
                  <a:extLst>
                    <a:ext uri="{9D8B030D-6E8A-4147-A177-3AD203B41FA5}">
                      <a16:colId xmlns:a16="http://schemas.microsoft.com/office/drawing/2014/main" val="1912430366"/>
                    </a:ext>
                  </a:extLst>
                </a:gridCol>
                <a:gridCol w="602673">
                  <a:extLst>
                    <a:ext uri="{9D8B030D-6E8A-4147-A177-3AD203B41FA5}">
                      <a16:colId xmlns:a16="http://schemas.microsoft.com/office/drawing/2014/main" val="2249597744"/>
                    </a:ext>
                  </a:extLst>
                </a:gridCol>
                <a:gridCol w="1163781">
                  <a:extLst>
                    <a:ext uri="{9D8B030D-6E8A-4147-A177-3AD203B41FA5}">
                      <a16:colId xmlns:a16="http://schemas.microsoft.com/office/drawing/2014/main" val="1533985068"/>
                    </a:ext>
                  </a:extLst>
                </a:gridCol>
                <a:gridCol w="713510">
                  <a:extLst>
                    <a:ext uri="{9D8B030D-6E8A-4147-A177-3AD203B41FA5}">
                      <a16:colId xmlns:a16="http://schemas.microsoft.com/office/drawing/2014/main" val="194628426"/>
                    </a:ext>
                  </a:extLst>
                </a:gridCol>
              </a:tblGrid>
              <a:tr h="492206">
                <a:tc>
                  <a:txBody>
                    <a:bodyPr/>
                    <a:lstStyle/>
                    <a:p>
                      <a:pPr algn="ctr">
                        <a:lnSpc>
                          <a:spcPct val="114000"/>
                        </a:lnSpc>
                        <a:spcAft>
                          <a:spcPts val="0"/>
                        </a:spcAft>
                      </a:pPr>
                      <a:r>
                        <a:rPr lang="en-US" sz="1100" cap="small" dirty="0">
                          <a:effectLst/>
                        </a:rPr>
                        <a:t>Sample</a:t>
                      </a:r>
                      <a:endParaRPr lang="en-US" sz="1100" cap="small"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lnSpc>
                          <a:spcPct val="114000"/>
                        </a:lnSpc>
                        <a:spcAft>
                          <a:spcPts val="0"/>
                        </a:spcAft>
                      </a:pPr>
                      <a:r>
                        <a:rPr lang="en-US" sz="1100" cap="small" dirty="0">
                          <a:effectLst/>
                        </a:rPr>
                        <a:t>Stack</a:t>
                      </a:r>
                    </a:p>
                    <a:p>
                      <a:pPr algn="ctr">
                        <a:lnSpc>
                          <a:spcPct val="114000"/>
                        </a:lnSpc>
                        <a:spcAft>
                          <a:spcPts val="0"/>
                        </a:spcAft>
                      </a:pPr>
                      <a:r>
                        <a:rPr lang="en-US" sz="1100" cap="small" dirty="0">
                          <a:effectLst/>
                        </a:rPr>
                        <a:t>number</a:t>
                      </a:r>
                      <a:endParaRPr lang="en-US" sz="1100" cap="small" dirty="0">
                        <a:effectLst/>
                        <a:latin typeface="Times New Roman" panose="02020603050405020304" pitchFamily="18" charset="0"/>
                        <a:ea typeface="Times New Roman" panose="02020603050405020304" pitchFamily="18" charset="0"/>
                      </a:endParaRPr>
                    </a:p>
                  </a:txBody>
                  <a:tcPr marL="68580" marR="68580" marT="9525" marB="0"/>
                </a:tc>
                <a:tc>
                  <a:txBody>
                    <a:bodyPr/>
                    <a:lstStyle/>
                    <a:p>
                      <a:pPr algn="ctr">
                        <a:lnSpc>
                          <a:spcPct val="114000"/>
                        </a:lnSpc>
                        <a:spcAft>
                          <a:spcPts val="0"/>
                        </a:spcAft>
                      </a:pPr>
                      <a:r>
                        <a:rPr lang="en-US" sz="1100" cap="small" dirty="0">
                          <a:effectLst/>
                        </a:rPr>
                        <a:t> </a:t>
                      </a:r>
                      <a:endParaRPr lang="en-US" sz="1100" cap="small"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lnSpc>
                          <a:spcPct val="114000"/>
                        </a:lnSpc>
                        <a:spcAft>
                          <a:spcPts val="0"/>
                        </a:spcAft>
                      </a:pPr>
                      <a:r>
                        <a:rPr lang="en-US" sz="1100" cap="small">
                          <a:effectLst/>
                        </a:rPr>
                        <a:t>Number of tapes in stack</a:t>
                      </a:r>
                      <a:endParaRPr lang="en-US" sz="1100" cap="small">
                        <a:effectLst/>
                        <a:latin typeface="Times New Roman" panose="02020603050405020304" pitchFamily="18" charset="0"/>
                        <a:ea typeface="Times New Roman" panose="02020603050405020304" pitchFamily="18" charset="0"/>
                      </a:endParaRPr>
                    </a:p>
                  </a:txBody>
                  <a:tcPr marL="68580" marR="68580" marT="9525" marB="0"/>
                </a:tc>
                <a:tc>
                  <a:txBody>
                    <a:bodyPr/>
                    <a:lstStyle/>
                    <a:p>
                      <a:pPr algn="ctr">
                        <a:lnSpc>
                          <a:spcPct val="114000"/>
                        </a:lnSpc>
                        <a:spcAft>
                          <a:spcPts val="0"/>
                        </a:spcAft>
                      </a:pPr>
                      <a:r>
                        <a:rPr lang="en-US" sz="1100" cap="small">
                          <a:effectLst/>
                        </a:rPr>
                        <a:t>Cross section</a:t>
                      </a:r>
                    </a:p>
                    <a:p>
                      <a:pPr algn="ctr">
                        <a:lnSpc>
                          <a:spcPct val="114000"/>
                        </a:lnSpc>
                        <a:spcAft>
                          <a:spcPts val="0"/>
                        </a:spcAft>
                      </a:pPr>
                      <a:r>
                        <a:rPr lang="en-US" sz="1100" cap="small">
                          <a:effectLst/>
                        </a:rPr>
                        <a:t>[mm</a:t>
                      </a:r>
                      <a:r>
                        <a:rPr lang="en-US" sz="1100" cap="small" baseline="30000">
                          <a:effectLst/>
                        </a:rPr>
                        <a:t>2</a:t>
                      </a:r>
                      <a:r>
                        <a:rPr lang="en-US" sz="1100" cap="small">
                          <a:effectLst/>
                        </a:rPr>
                        <a:t>]</a:t>
                      </a:r>
                      <a:endParaRPr lang="en-US" sz="1100" cap="sma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843362546"/>
                  </a:ext>
                </a:extLst>
              </a:tr>
              <a:tr h="172937">
                <a:tc>
                  <a:txBody>
                    <a:bodyPr/>
                    <a:lstStyle/>
                    <a:p>
                      <a:pPr algn="ctr">
                        <a:lnSpc>
                          <a:spcPct val="114000"/>
                        </a:lnSpc>
                        <a:spcAft>
                          <a:spcPts val="0"/>
                        </a:spcAft>
                      </a:pPr>
                      <a:r>
                        <a:rPr lang="en-US" sz="1100" cap="small">
                          <a:effectLst/>
                        </a:rPr>
                        <a:t>1</a:t>
                      </a:r>
                      <a:endParaRPr lang="en-US" sz="1100" cap="small">
                        <a:effectLst/>
                        <a:latin typeface="Times New Roman" panose="02020603050405020304" pitchFamily="18" charset="0"/>
                        <a:ea typeface="Times New Roman" panose="02020603050405020304" pitchFamily="18" charset="0"/>
                      </a:endParaRPr>
                    </a:p>
                  </a:txBody>
                  <a:tcPr marL="0" marR="0" marT="0" marB="0"/>
                </a:tc>
                <a:tc>
                  <a:txBody>
                    <a:bodyPr/>
                    <a:lstStyle/>
                    <a:p>
                      <a:pPr algn="ctr">
                        <a:lnSpc>
                          <a:spcPct val="114000"/>
                        </a:lnSpc>
                        <a:spcAft>
                          <a:spcPts val="0"/>
                        </a:spcAft>
                      </a:pPr>
                      <a:r>
                        <a:rPr lang="en-US" sz="1100" cap="small">
                          <a:effectLst/>
                        </a:rPr>
                        <a:t>1</a:t>
                      </a:r>
                      <a:endParaRPr lang="en-US" sz="1100" cap="small">
                        <a:effectLst/>
                        <a:latin typeface="Times New Roman" panose="02020603050405020304" pitchFamily="18" charset="0"/>
                        <a:ea typeface="Times New Roman" panose="02020603050405020304" pitchFamily="18" charset="0"/>
                      </a:endParaRPr>
                    </a:p>
                  </a:txBody>
                  <a:tcPr marL="68580" marR="68580" marT="9525" marB="0"/>
                </a:tc>
                <a:tc>
                  <a:txBody>
                    <a:bodyPr/>
                    <a:lstStyle/>
                    <a:p>
                      <a:pPr algn="ctr">
                        <a:lnSpc>
                          <a:spcPct val="114000"/>
                        </a:lnSpc>
                        <a:spcAft>
                          <a:spcPts val="0"/>
                        </a:spcAft>
                      </a:pPr>
                      <a:r>
                        <a:rPr lang="en-US" sz="1100" cap="small" dirty="0">
                          <a:effectLst/>
                        </a:rPr>
                        <a:t>Cu-SS</a:t>
                      </a:r>
                      <a:endParaRPr lang="en-US" sz="1100" cap="small"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lnSpc>
                          <a:spcPct val="114000"/>
                        </a:lnSpc>
                        <a:spcAft>
                          <a:spcPts val="0"/>
                        </a:spcAft>
                      </a:pPr>
                      <a:r>
                        <a:rPr lang="en-US" sz="1100" cap="small" dirty="0">
                          <a:effectLst/>
                        </a:rPr>
                        <a:t>20</a:t>
                      </a:r>
                      <a:endParaRPr lang="en-US" sz="1100" cap="small" dirty="0">
                        <a:effectLst/>
                        <a:latin typeface="Times New Roman" panose="02020603050405020304" pitchFamily="18" charset="0"/>
                        <a:ea typeface="Times New Roman" panose="02020603050405020304" pitchFamily="18" charset="0"/>
                      </a:endParaRPr>
                    </a:p>
                  </a:txBody>
                  <a:tcPr marL="68580" marR="68580" marT="9525" marB="0"/>
                </a:tc>
                <a:tc>
                  <a:txBody>
                    <a:bodyPr/>
                    <a:lstStyle/>
                    <a:p>
                      <a:pPr algn="ctr">
                        <a:lnSpc>
                          <a:spcPct val="114000"/>
                        </a:lnSpc>
                        <a:spcAft>
                          <a:spcPts val="0"/>
                        </a:spcAft>
                      </a:pPr>
                      <a:r>
                        <a:rPr lang="en-US" sz="1100" cap="small">
                          <a:effectLst/>
                        </a:rPr>
                        <a:t>16</a:t>
                      </a:r>
                      <a:endParaRPr lang="en-US" sz="1100" cap="sma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140922093"/>
                  </a:ext>
                </a:extLst>
              </a:tr>
              <a:tr h="172937">
                <a:tc>
                  <a:txBody>
                    <a:bodyPr/>
                    <a:lstStyle/>
                    <a:p>
                      <a:pPr algn="ctr">
                        <a:lnSpc>
                          <a:spcPct val="114000"/>
                        </a:lnSpc>
                        <a:spcAft>
                          <a:spcPts val="0"/>
                        </a:spcAft>
                      </a:pPr>
                      <a:r>
                        <a:rPr lang="en-US" sz="1100" cap="small">
                          <a:effectLst/>
                        </a:rPr>
                        <a:t> </a:t>
                      </a:r>
                      <a:endParaRPr lang="en-US" sz="1100" cap="small">
                        <a:effectLst/>
                        <a:latin typeface="Times New Roman" panose="02020603050405020304" pitchFamily="18" charset="0"/>
                        <a:ea typeface="Times New Roman" panose="02020603050405020304" pitchFamily="18" charset="0"/>
                      </a:endParaRPr>
                    </a:p>
                  </a:txBody>
                  <a:tcPr marL="0" marR="0" marT="0" marB="0"/>
                </a:tc>
                <a:tc>
                  <a:txBody>
                    <a:bodyPr/>
                    <a:lstStyle/>
                    <a:p>
                      <a:pPr algn="ctr">
                        <a:lnSpc>
                          <a:spcPct val="114000"/>
                        </a:lnSpc>
                        <a:spcAft>
                          <a:spcPts val="0"/>
                        </a:spcAft>
                      </a:pPr>
                      <a:r>
                        <a:rPr lang="en-US" sz="1100" cap="small">
                          <a:effectLst/>
                        </a:rPr>
                        <a:t>2</a:t>
                      </a:r>
                      <a:endParaRPr lang="en-US" sz="1100" cap="small">
                        <a:effectLst/>
                        <a:latin typeface="Times New Roman" panose="02020603050405020304" pitchFamily="18" charset="0"/>
                        <a:ea typeface="Times New Roman" panose="02020603050405020304" pitchFamily="18" charset="0"/>
                      </a:endParaRPr>
                    </a:p>
                  </a:txBody>
                  <a:tcPr marL="68580" marR="68580" marT="9525" marB="0"/>
                </a:tc>
                <a:tc>
                  <a:txBody>
                    <a:bodyPr/>
                    <a:lstStyle/>
                    <a:p>
                      <a:pPr algn="ctr">
                        <a:lnSpc>
                          <a:spcPct val="114000"/>
                        </a:lnSpc>
                        <a:spcAft>
                          <a:spcPts val="0"/>
                        </a:spcAft>
                      </a:pPr>
                      <a:r>
                        <a:rPr lang="en-US" sz="1100" cap="small">
                          <a:effectLst/>
                        </a:rPr>
                        <a:t>Cu-SS</a:t>
                      </a:r>
                      <a:endParaRPr lang="en-US" sz="1100" cap="small">
                        <a:effectLst/>
                        <a:latin typeface="Times New Roman" panose="02020603050405020304" pitchFamily="18" charset="0"/>
                        <a:ea typeface="Times New Roman" panose="02020603050405020304" pitchFamily="18" charset="0"/>
                      </a:endParaRPr>
                    </a:p>
                  </a:txBody>
                  <a:tcPr marL="0" marR="0" marT="0" marB="0"/>
                </a:tc>
                <a:tc>
                  <a:txBody>
                    <a:bodyPr/>
                    <a:lstStyle/>
                    <a:p>
                      <a:pPr algn="ctr">
                        <a:lnSpc>
                          <a:spcPct val="114000"/>
                        </a:lnSpc>
                        <a:spcAft>
                          <a:spcPts val="0"/>
                        </a:spcAft>
                      </a:pPr>
                      <a:r>
                        <a:rPr lang="en-US" sz="1100" cap="small" dirty="0">
                          <a:effectLst/>
                        </a:rPr>
                        <a:t>20</a:t>
                      </a:r>
                      <a:endParaRPr lang="en-US" sz="1100" cap="small" dirty="0">
                        <a:effectLst/>
                        <a:latin typeface="Times New Roman" panose="02020603050405020304" pitchFamily="18" charset="0"/>
                        <a:ea typeface="Times New Roman" panose="02020603050405020304" pitchFamily="18" charset="0"/>
                      </a:endParaRPr>
                    </a:p>
                  </a:txBody>
                  <a:tcPr marL="68580" marR="68580" marT="9525" marB="0"/>
                </a:tc>
                <a:tc>
                  <a:txBody>
                    <a:bodyPr/>
                    <a:lstStyle/>
                    <a:p>
                      <a:pPr algn="ctr">
                        <a:lnSpc>
                          <a:spcPct val="114000"/>
                        </a:lnSpc>
                        <a:spcAft>
                          <a:spcPts val="0"/>
                        </a:spcAft>
                      </a:pPr>
                      <a:r>
                        <a:rPr lang="en-US" sz="1100" cap="small">
                          <a:effectLst/>
                        </a:rPr>
                        <a:t>16</a:t>
                      </a:r>
                      <a:endParaRPr lang="en-US" sz="1100" cap="sma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261755155"/>
                  </a:ext>
                </a:extLst>
              </a:tr>
              <a:tr h="172937">
                <a:tc>
                  <a:txBody>
                    <a:bodyPr/>
                    <a:lstStyle/>
                    <a:p>
                      <a:pPr algn="ctr">
                        <a:lnSpc>
                          <a:spcPct val="114000"/>
                        </a:lnSpc>
                        <a:spcAft>
                          <a:spcPts val="0"/>
                        </a:spcAft>
                      </a:pPr>
                      <a:r>
                        <a:rPr lang="en-US" sz="1100" cap="small">
                          <a:effectLst/>
                        </a:rPr>
                        <a:t>2</a:t>
                      </a:r>
                      <a:endParaRPr lang="en-US" sz="1100" cap="small">
                        <a:effectLst/>
                        <a:latin typeface="Times New Roman" panose="02020603050405020304" pitchFamily="18" charset="0"/>
                        <a:ea typeface="Times New Roman" panose="02020603050405020304" pitchFamily="18" charset="0"/>
                      </a:endParaRPr>
                    </a:p>
                  </a:txBody>
                  <a:tcPr marL="0" marR="0" marT="0" marB="0"/>
                </a:tc>
                <a:tc>
                  <a:txBody>
                    <a:bodyPr/>
                    <a:lstStyle/>
                    <a:p>
                      <a:pPr algn="ctr">
                        <a:lnSpc>
                          <a:spcPct val="114000"/>
                        </a:lnSpc>
                        <a:spcAft>
                          <a:spcPts val="0"/>
                        </a:spcAft>
                      </a:pPr>
                      <a:r>
                        <a:rPr lang="en-US" sz="1100" cap="small">
                          <a:effectLst/>
                        </a:rPr>
                        <a:t>3</a:t>
                      </a:r>
                      <a:endParaRPr lang="en-US" sz="1100" cap="small">
                        <a:effectLst/>
                        <a:latin typeface="Times New Roman" panose="02020603050405020304" pitchFamily="18" charset="0"/>
                        <a:ea typeface="Times New Roman" panose="02020603050405020304" pitchFamily="18" charset="0"/>
                      </a:endParaRPr>
                    </a:p>
                  </a:txBody>
                  <a:tcPr marL="68580" marR="68580" marT="9525" marB="0"/>
                </a:tc>
                <a:tc>
                  <a:txBody>
                    <a:bodyPr/>
                    <a:lstStyle/>
                    <a:p>
                      <a:pPr algn="ctr">
                        <a:lnSpc>
                          <a:spcPct val="114000"/>
                        </a:lnSpc>
                        <a:spcAft>
                          <a:spcPts val="0"/>
                        </a:spcAft>
                      </a:pPr>
                      <a:r>
                        <a:rPr lang="en-US" sz="1100" cap="small">
                          <a:effectLst/>
                        </a:rPr>
                        <a:t>Cu-Cu</a:t>
                      </a:r>
                      <a:endParaRPr lang="en-US" sz="1100" cap="small">
                        <a:effectLst/>
                        <a:latin typeface="Times New Roman" panose="02020603050405020304" pitchFamily="18" charset="0"/>
                        <a:ea typeface="Times New Roman" panose="02020603050405020304" pitchFamily="18" charset="0"/>
                      </a:endParaRPr>
                    </a:p>
                  </a:txBody>
                  <a:tcPr marL="0" marR="0" marT="0" marB="0"/>
                </a:tc>
                <a:tc>
                  <a:txBody>
                    <a:bodyPr/>
                    <a:lstStyle/>
                    <a:p>
                      <a:pPr algn="ctr">
                        <a:lnSpc>
                          <a:spcPct val="114000"/>
                        </a:lnSpc>
                        <a:spcAft>
                          <a:spcPts val="0"/>
                        </a:spcAft>
                      </a:pPr>
                      <a:r>
                        <a:rPr lang="en-US" sz="1100" cap="small" dirty="0">
                          <a:effectLst/>
                        </a:rPr>
                        <a:t>20</a:t>
                      </a:r>
                      <a:endParaRPr lang="en-US" sz="1100" cap="small" dirty="0">
                        <a:effectLst/>
                        <a:latin typeface="Times New Roman" panose="02020603050405020304" pitchFamily="18" charset="0"/>
                        <a:ea typeface="Times New Roman" panose="02020603050405020304" pitchFamily="18" charset="0"/>
                      </a:endParaRPr>
                    </a:p>
                  </a:txBody>
                  <a:tcPr marL="68580" marR="68580" marT="9525" marB="0"/>
                </a:tc>
                <a:tc>
                  <a:txBody>
                    <a:bodyPr/>
                    <a:lstStyle/>
                    <a:p>
                      <a:pPr algn="ctr">
                        <a:lnSpc>
                          <a:spcPct val="114000"/>
                        </a:lnSpc>
                        <a:spcAft>
                          <a:spcPts val="0"/>
                        </a:spcAft>
                      </a:pPr>
                      <a:r>
                        <a:rPr lang="en-US" sz="1100" cap="small">
                          <a:effectLst/>
                        </a:rPr>
                        <a:t>16</a:t>
                      </a:r>
                      <a:endParaRPr lang="en-US" sz="1100" cap="sma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072092400"/>
                  </a:ext>
                </a:extLst>
              </a:tr>
              <a:tr h="172937">
                <a:tc>
                  <a:txBody>
                    <a:bodyPr/>
                    <a:lstStyle/>
                    <a:p>
                      <a:pPr algn="ctr">
                        <a:lnSpc>
                          <a:spcPct val="114000"/>
                        </a:lnSpc>
                        <a:spcAft>
                          <a:spcPts val="0"/>
                        </a:spcAft>
                      </a:pPr>
                      <a:r>
                        <a:rPr lang="en-US" sz="1100" cap="small">
                          <a:effectLst/>
                        </a:rPr>
                        <a:t> </a:t>
                      </a:r>
                      <a:endParaRPr lang="en-US" sz="1100" cap="small">
                        <a:effectLst/>
                        <a:latin typeface="Times New Roman" panose="02020603050405020304" pitchFamily="18" charset="0"/>
                        <a:ea typeface="Times New Roman" panose="02020603050405020304" pitchFamily="18" charset="0"/>
                      </a:endParaRPr>
                    </a:p>
                  </a:txBody>
                  <a:tcPr marL="0" marR="0" marT="0" marB="0"/>
                </a:tc>
                <a:tc>
                  <a:txBody>
                    <a:bodyPr/>
                    <a:lstStyle/>
                    <a:p>
                      <a:pPr algn="ctr">
                        <a:lnSpc>
                          <a:spcPct val="114000"/>
                        </a:lnSpc>
                        <a:spcAft>
                          <a:spcPts val="0"/>
                        </a:spcAft>
                      </a:pPr>
                      <a:r>
                        <a:rPr lang="en-US" sz="1100" cap="small">
                          <a:effectLst/>
                        </a:rPr>
                        <a:t>4</a:t>
                      </a:r>
                      <a:endParaRPr lang="en-US" sz="1100" cap="small">
                        <a:effectLst/>
                        <a:latin typeface="Times New Roman" panose="02020603050405020304" pitchFamily="18" charset="0"/>
                        <a:ea typeface="Times New Roman" panose="02020603050405020304" pitchFamily="18" charset="0"/>
                      </a:endParaRPr>
                    </a:p>
                  </a:txBody>
                  <a:tcPr marL="68580" marR="68580" marT="9525" marB="0"/>
                </a:tc>
                <a:tc>
                  <a:txBody>
                    <a:bodyPr/>
                    <a:lstStyle/>
                    <a:p>
                      <a:pPr algn="ctr">
                        <a:lnSpc>
                          <a:spcPct val="114000"/>
                        </a:lnSpc>
                        <a:spcAft>
                          <a:spcPts val="0"/>
                        </a:spcAft>
                      </a:pPr>
                      <a:r>
                        <a:rPr lang="en-US" sz="1100" cap="small" dirty="0">
                          <a:effectLst/>
                        </a:rPr>
                        <a:t>Cu-Cu</a:t>
                      </a:r>
                      <a:endParaRPr lang="en-US" sz="1100" cap="small"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lnSpc>
                          <a:spcPct val="114000"/>
                        </a:lnSpc>
                        <a:spcAft>
                          <a:spcPts val="0"/>
                        </a:spcAft>
                      </a:pPr>
                      <a:r>
                        <a:rPr lang="en-US" sz="1100" cap="small" dirty="0">
                          <a:effectLst/>
                        </a:rPr>
                        <a:t>20</a:t>
                      </a:r>
                      <a:endParaRPr lang="en-US" sz="1100" cap="small" dirty="0">
                        <a:effectLst/>
                        <a:latin typeface="Times New Roman" panose="02020603050405020304" pitchFamily="18" charset="0"/>
                        <a:ea typeface="Times New Roman" panose="02020603050405020304" pitchFamily="18" charset="0"/>
                      </a:endParaRPr>
                    </a:p>
                  </a:txBody>
                  <a:tcPr marL="68580" marR="68580" marT="9525" marB="0"/>
                </a:tc>
                <a:tc>
                  <a:txBody>
                    <a:bodyPr/>
                    <a:lstStyle/>
                    <a:p>
                      <a:pPr algn="ctr">
                        <a:lnSpc>
                          <a:spcPct val="114000"/>
                        </a:lnSpc>
                        <a:spcAft>
                          <a:spcPts val="0"/>
                        </a:spcAft>
                      </a:pPr>
                      <a:r>
                        <a:rPr lang="en-US" sz="1100" cap="small">
                          <a:effectLst/>
                        </a:rPr>
                        <a:t>16</a:t>
                      </a:r>
                      <a:endParaRPr lang="en-US" sz="1100" cap="sma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924620074"/>
                  </a:ext>
                </a:extLst>
              </a:tr>
              <a:tr h="172937">
                <a:tc>
                  <a:txBody>
                    <a:bodyPr/>
                    <a:lstStyle/>
                    <a:p>
                      <a:pPr algn="ctr">
                        <a:lnSpc>
                          <a:spcPct val="114000"/>
                        </a:lnSpc>
                        <a:spcAft>
                          <a:spcPts val="0"/>
                        </a:spcAft>
                      </a:pPr>
                      <a:r>
                        <a:rPr lang="en-US" sz="1100" cap="small">
                          <a:effectLst/>
                        </a:rPr>
                        <a:t>3</a:t>
                      </a:r>
                      <a:endParaRPr lang="en-US" sz="1100" cap="small">
                        <a:effectLst/>
                        <a:latin typeface="Times New Roman" panose="02020603050405020304" pitchFamily="18" charset="0"/>
                        <a:ea typeface="Times New Roman" panose="02020603050405020304" pitchFamily="18" charset="0"/>
                      </a:endParaRPr>
                    </a:p>
                  </a:txBody>
                  <a:tcPr marL="0" marR="0" marT="0" marB="0"/>
                </a:tc>
                <a:tc>
                  <a:txBody>
                    <a:bodyPr/>
                    <a:lstStyle/>
                    <a:p>
                      <a:pPr algn="ctr">
                        <a:lnSpc>
                          <a:spcPct val="114000"/>
                        </a:lnSpc>
                        <a:spcAft>
                          <a:spcPts val="0"/>
                        </a:spcAft>
                      </a:pPr>
                      <a:r>
                        <a:rPr lang="en-US" sz="1100" cap="small">
                          <a:effectLst/>
                        </a:rPr>
                        <a:t>5</a:t>
                      </a:r>
                      <a:endParaRPr lang="en-US" sz="1100" cap="small">
                        <a:effectLst/>
                        <a:latin typeface="Times New Roman" panose="02020603050405020304" pitchFamily="18" charset="0"/>
                        <a:ea typeface="Times New Roman" panose="02020603050405020304" pitchFamily="18" charset="0"/>
                      </a:endParaRPr>
                    </a:p>
                  </a:txBody>
                  <a:tcPr marL="68580" marR="68580" marT="9525" marB="0"/>
                </a:tc>
                <a:tc>
                  <a:txBody>
                    <a:bodyPr/>
                    <a:lstStyle/>
                    <a:p>
                      <a:pPr algn="ctr">
                        <a:lnSpc>
                          <a:spcPct val="114000"/>
                        </a:lnSpc>
                        <a:spcAft>
                          <a:spcPts val="0"/>
                        </a:spcAft>
                      </a:pPr>
                      <a:r>
                        <a:rPr lang="en-US" sz="1100" cap="small">
                          <a:effectLst/>
                        </a:rPr>
                        <a:t>Cu-Cu</a:t>
                      </a:r>
                      <a:endParaRPr lang="en-US" sz="1100" cap="small">
                        <a:effectLst/>
                        <a:latin typeface="Times New Roman" panose="02020603050405020304" pitchFamily="18" charset="0"/>
                        <a:ea typeface="Times New Roman" panose="02020603050405020304" pitchFamily="18" charset="0"/>
                      </a:endParaRPr>
                    </a:p>
                  </a:txBody>
                  <a:tcPr marL="0" marR="0" marT="0" marB="0"/>
                </a:tc>
                <a:tc>
                  <a:txBody>
                    <a:bodyPr/>
                    <a:lstStyle/>
                    <a:p>
                      <a:pPr algn="ctr">
                        <a:lnSpc>
                          <a:spcPct val="114000"/>
                        </a:lnSpc>
                        <a:spcAft>
                          <a:spcPts val="0"/>
                        </a:spcAft>
                      </a:pPr>
                      <a:r>
                        <a:rPr lang="en-US" sz="1100" cap="small" dirty="0">
                          <a:effectLst/>
                        </a:rPr>
                        <a:t>30</a:t>
                      </a:r>
                      <a:endParaRPr lang="en-US" sz="1100" cap="small" dirty="0">
                        <a:effectLst/>
                        <a:latin typeface="Times New Roman" panose="02020603050405020304" pitchFamily="18" charset="0"/>
                        <a:ea typeface="Times New Roman" panose="02020603050405020304" pitchFamily="18" charset="0"/>
                      </a:endParaRPr>
                    </a:p>
                  </a:txBody>
                  <a:tcPr marL="68580" marR="68580" marT="9525" marB="0"/>
                </a:tc>
                <a:tc>
                  <a:txBody>
                    <a:bodyPr/>
                    <a:lstStyle/>
                    <a:p>
                      <a:pPr algn="ctr">
                        <a:lnSpc>
                          <a:spcPct val="114000"/>
                        </a:lnSpc>
                        <a:spcAft>
                          <a:spcPts val="0"/>
                        </a:spcAft>
                      </a:pPr>
                      <a:r>
                        <a:rPr lang="en-US" sz="1100" cap="small" dirty="0">
                          <a:effectLst/>
                        </a:rPr>
                        <a:t>16</a:t>
                      </a:r>
                      <a:endParaRPr lang="en-US" sz="1100" cap="small"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267925687"/>
                  </a:ext>
                </a:extLst>
              </a:tr>
              <a:tr h="172937">
                <a:tc>
                  <a:txBody>
                    <a:bodyPr/>
                    <a:lstStyle/>
                    <a:p>
                      <a:pPr algn="ctr">
                        <a:lnSpc>
                          <a:spcPct val="114000"/>
                        </a:lnSpc>
                        <a:spcAft>
                          <a:spcPts val="0"/>
                        </a:spcAft>
                      </a:pPr>
                      <a:r>
                        <a:rPr lang="en-US" sz="1100" cap="small">
                          <a:effectLst/>
                        </a:rPr>
                        <a:t> </a:t>
                      </a:r>
                      <a:endParaRPr lang="en-US" sz="1100" cap="small">
                        <a:effectLst/>
                        <a:latin typeface="Times New Roman" panose="02020603050405020304" pitchFamily="18" charset="0"/>
                        <a:ea typeface="Times New Roman" panose="02020603050405020304" pitchFamily="18" charset="0"/>
                      </a:endParaRPr>
                    </a:p>
                  </a:txBody>
                  <a:tcPr marL="0" marR="0" marT="0" marB="0"/>
                </a:tc>
                <a:tc>
                  <a:txBody>
                    <a:bodyPr/>
                    <a:lstStyle/>
                    <a:p>
                      <a:pPr algn="ctr">
                        <a:lnSpc>
                          <a:spcPct val="114000"/>
                        </a:lnSpc>
                        <a:spcAft>
                          <a:spcPts val="0"/>
                        </a:spcAft>
                      </a:pPr>
                      <a:r>
                        <a:rPr lang="en-US" sz="1100" cap="small">
                          <a:effectLst/>
                        </a:rPr>
                        <a:t>6</a:t>
                      </a:r>
                      <a:endParaRPr lang="en-US" sz="1100" cap="small">
                        <a:effectLst/>
                        <a:latin typeface="Times New Roman" panose="02020603050405020304" pitchFamily="18" charset="0"/>
                        <a:ea typeface="Times New Roman" panose="02020603050405020304" pitchFamily="18" charset="0"/>
                      </a:endParaRPr>
                    </a:p>
                  </a:txBody>
                  <a:tcPr marL="68580" marR="68580" marT="9525" marB="0"/>
                </a:tc>
                <a:tc>
                  <a:txBody>
                    <a:bodyPr/>
                    <a:lstStyle/>
                    <a:p>
                      <a:pPr algn="ctr">
                        <a:lnSpc>
                          <a:spcPct val="114000"/>
                        </a:lnSpc>
                        <a:spcAft>
                          <a:spcPts val="0"/>
                        </a:spcAft>
                      </a:pPr>
                      <a:r>
                        <a:rPr lang="en-US" sz="1100" cap="small">
                          <a:effectLst/>
                        </a:rPr>
                        <a:t>Cu-Cu</a:t>
                      </a:r>
                      <a:endParaRPr lang="en-US" sz="1100" cap="small">
                        <a:effectLst/>
                        <a:latin typeface="Times New Roman" panose="02020603050405020304" pitchFamily="18" charset="0"/>
                        <a:ea typeface="Times New Roman" panose="02020603050405020304" pitchFamily="18" charset="0"/>
                      </a:endParaRPr>
                    </a:p>
                  </a:txBody>
                  <a:tcPr marL="0" marR="0" marT="0" marB="0"/>
                </a:tc>
                <a:tc>
                  <a:txBody>
                    <a:bodyPr/>
                    <a:lstStyle/>
                    <a:p>
                      <a:pPr algn="ctr">
                        <a:lnSpc>
                          <a:spcPct val="114000"/>
                        </a:lnSpc>
                        <a:spcAft>
                          <a:spcPts val="0"/>
                        </a:spcAft>
                      </a:pPr>
                      <a:r>
                        <a:rPr lang="en-US" sz="1100" cap="small">
                          <a:effectLst/>
                        </a:rPr>
                        <a:t>30</a:t>
                      </a:r>
                      <a:endParaRPr lang="en-US" sz="1100" cap="small">
                        <a:effectLst/>
                        <a:latin typeface="Times New Roman" panose="02020603050405020304" pitchFamily="18" charset="0"/>
                        <a:ea typeface="Times New Roman" panose="02020603050405020304" pitchFamily="18" charset="0"/>
                      </a:endParaRPr>
                    </a:p>
                  </a:txBody>
                  <a:tcPr marL="68580" marR="68580" marT="9525" marB="0"/>
                </a:tc>
                <a:tc>
                  <a:txBody>
                    <a:bodyPr/>
                    <a:lstStyle/>
                    <a:p>
                      <a:pPr algn="ctr">
                        <a:lnSpc>
                          <a:spcPct val="114000"/>
                        </a:lnSpc>
                        <a:spcAft>
                          <a:spcPts val="0"/>
                        </a:spcAft>
                      </a:pPr>
                      <a:r>
                        <a:rPr lang="en-US" sz="1100" cap="small" dirty="0">
                          <a:effectLst/>
                        </a:rPr>
                        <a:t>16</a:t>
                      </a:r>
                      <a:endParaRPr lang="en-US" sz="1100" cap="small"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90358001"/>
                  </a:ext>
                </a:extLst>
              </a:tr>
              <a:tr h="172937">
                <a:tc>
                  <a:txBody>
                    <a:bodyPr/>
                    <a:lstStyle/>
                    <a:p>
                      <a:pPr algn="ctr">
                        <a:lnSpc>
                          <a:spcPct val="114000"/>
                        </a:lnSpc>
                        <a:spcAft>
                          <a:spcPts val="0"/>
                        </a:spcAft>
                      </a:pPr>
                      <a:r>
                        <a:rPr lang="en-US" sz="1100" cap="small">
                          <a:effectLst/>
                        </a:rPr>
                        <a:t>4</a:t>
                      </a:r>
                      <a:endParaRPr lang="en-US" sz="1100" cap="small">
                        <a:effectLst/>
                        <a:latin typeface="Times New Roman" panose="02020603050405020304" pitchFamily="18" charset="0"/>
                        <a:ea typeface="Times New Roman" panose="02020603050405020304" pitchFamily="18" charset="0"/>
                      </a:endParaRPr>
                    </a:p>
                  </a:txBody>
                  <a:tcPr marL="0" marR="0" marT="0" marB="0"/>
                </a:tc>
                <a:tc>
                  <a:txBody>
                    <a:bodyPr/>
                    <a:lstStyle/>
                    <a:p>
                      <a:pPr algn="ctr">
                        <a:lnSpc>
                          <a:spcPct val="114000"/>
                        </a:lnSpc>
                        <a:spcAft>
                          <a:spcPts val="0"/>
                        </a:spcAft>
                      </a:pPr>
                      <a:r>
                        <a:rPr lang="en-US" sz="1100" cap="small">
                          <a:effectLst/>
                        </a:rPr>
                        <a:t>7</a:t>
                      </a:r>
                      <a:endParaRPr lang="en-US" sz="1100" cap="small">
                        <a:effectLst/>
                        <a:latin typeface="Times New Roman" panose="02020603050405020304" pitchFamily="18" charset="0"/>
                        <a:ea typeface="Times New Roman" panose="02020603050405020304" pitchFamily="18" charset="0"/>
                      </a:endParaRPr>
                    </a:p>
                  </a:txBody>
                  <a:tcPr marL="68580" marR="68580" marT="9525" marB="0"/>
                </a:tc>
                <a:tc>
                  <a:txBody>
                    <a:bodyPr/>
                    <a:lstStyle/>
                    <a:p>
                      <a:pPr algn="ctr">
                        <a:lnSpc>
                          <a:spcPct val="114000"/>
                        </a:lnSpc>
                        <a:spcAft>
                          <a:spcPts val="0"/>
                        </a:spcAft>
                      </a:pPr>
                      <a:r>
                        <a:rPr lang="en-US" sz="1100" cap="small">
                          <a:effectLst/>
                        </a:rPr>
                        <a:t>Cu-Cu</a:t>
                      </a:r>
                      <a:endParaRPr lang="en-US" sz="1100" cap="small">
                        <a:effectLst/>
                        <a:latin typeface="Times New Roman" panose="02020603050405020304" pitchFamily="18" charset="0"/>
                        <a:ea typeface="Times New Roman" panose="02020603050405020304" pitchFamily="18" charset="0"/>
                      </a:endParaRPr>
                    </a:p>
                  </a:txBody>
                  <a:tcPr marL="0" marR="0" marT="0" marB="0"/>
                </a:tc>
                <a:tc>
                  <a:txBody>
                    <a:bodyPr/>
                    <a:lstStyle/>
                    <a:p>
                      <a:pPr algn="ctr">
                        <a:lnSpc>
                          <a:spcPct val="114000"/>
                        </a:lnSpc>
                        <a:spcAft>
                          <a:spcPts val="0"/>
                        </a:spcAft>
                      </a:pPr>
                      <a:r>
                        <a:rPr lang="en-US" sz="1100" cap="small" dirty="0">
                          <a:effectLst/>
                        </a:rPr>
                        <a:t>20</a:t>
                      </a:r>
                      <a:endParaRPr lang="en-US" sz="1100" cap="small" dirty="0">
                        <a:effectLst/>
                        <a:latin typeface="Times New Roman" panose="02020603050405020304" pitchFamily="18" charset="0"/>
                        <a:ea typeface="Times New Roman" panose="02020603050405020304" pitchFamily="18" charset="0"/>
                      </a:endParaRPr>
                    </a:p>
                  </a:txBody>
                  <a:tcPr marL="68580" marR="68580" marT="9525" marB="0"/>
                </a:tc>
                <a:tc>
                  <a:txBody>
                    <a:bodyPr/>
                    <a:lstStyle/>
                    <a:p>
                      <a:pPr algn="ctr">
                        <a:lnSpc>
                          <a:spcPct val="114000"/>
                        </a:lnSpc>
                        <a:spcAft>
                          <a:spcPts val="0"/>
                        </a:spcAft>
                      </a:pPr>
                      <a:r>
                        <a:rPr lang="en-US" sz="1100" cap="small" dirty="0">
                          <a:effectLst/>
                        </a:rPr>
                        <a:t>4</a:t>
                      </a:r>
                      <a:endParaRPr lang="en-US" sz="1100" cap="small"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752635538"/>
                  </a:ext>
                </a:extLst>
              </a:tr>
              <a:tr h="172937">
                <a:tc>
                  <a:txBody>
                    <a:bodyPr/>
                    <a:lstStyle/>
                    <a:p>
                      <a:pPr algn="ctr">
                        <a:lnSpc>
                          <a:spcPct val="114000"/>
                        </a:lnSpc>
                        <a:spcAft>
                          <a:spcPts val="0"/>
                        </a:spcAft>
                      </a:pPr>
                      <a:r>
                        <a:rPr lang="en-US" sz="1100" cap="small">
                          <a:effectLst/>
                        </a:rPr>
                        <a:t> </a:t>
                      </a:r>
                      <a:endParaRPr lang="en-US" sz="1100" cap="small">
                        <a:effectLst/>
                        <a:latin typeface="Times New Roman" panose="02020603050405020304" pitchFamily="18" charset="0"/>
                        <a:ea typeface="Times New Roman" panose="02020603050405020304" pitchFamily="18" charset="0"/>
                      </a:endParaRPr>
                    </a:p>
                  </a:txBody>
                  <a:tcPr marL="0" marR="0" marT="0" marB="0"/>
                </a:tc>
                <a:tc>
                  <a:txBody>
                    <a:bodyPr/>
                    <a:lstStyle/>
                    <a:p>
                      <a:pPr algn="ctr">
                        <a:lnSpc>
                          <a:spcPct val="114000"/>
                        </a:lnSpc>
                        <a:spcAft>
                          <a:spcPts val="0"/>
                        </a:spcAft>
                      </a:pPr>
                      <a:r>
                        <a:rPr lang="en-US" sz="1100" cap="small">
                          <a:effectLst/>
                        </a:rPr>
                        <a:t>8</a:t>
                      </a:r>
                      <a:endParaRPr lang="en-US" sz="1100" cap="small">
                        <a:effectLst/>
                        <a:latin typeface="Times New Roman" panose="02020603050405020304" pitchFamily="18" charset="0"/>
                        <a:ea typeface="Times New Roman" panose="02020603050405020304" pitchFamily="18" charset="0"/>
                      </a:endParaRPr>
                    </a:p>
                  </a:txBody>
                  <a:tcPr marL="68580" marR="68580" marT="9525" marB="0"/>
                </a:tc>
                <a:tc>
                  <a:txBody>
                    <a:bodyPr/>
                    <a:lstStyle/>
                    <a:p>
                      <a:pPr algn="ctr">
                        <a:lnSpc>
                          <a:spcPct val="114000"/>
                        </a:lnSpc>
                        <a:spcAft>
                          <a:spcPts val="0"/>
                        </a:spcAft>
                      </a:pPr>
                      <a:r>
                        <a:rPr lang="en-US" sz="1100" cap="small">
                          <a:effectLst/>
                        </a:rPr>
                        <a:t>Cu-Cu</a:t>
                      </a:r>
                      <a:endParaRPr lang="en-US" sz="1100" cap="small">
                        <a:effectLst/>
                        <a:latin typeface="Times New Roman" panose="02020603050405020304" pitchFamily="18" charset="0"/>
                        <a:ea typeface="Times New Roman" panose="02020603050405020304" pitchFamily="18" charset="0"/>
                      </a:endParaRPr>
                    </a:p>
                  </a:txBody>
                  <a:tcPr marL="0" marR="0" marT="0" marB="0"/>
                </a:tc>
                <a:tc>
                  <a:txBody>
                    <a:bodyPr/>
                    <a:lstStyle/>
                    <a:p>
                      <a:pPr algn="ctr">
                        <a:lnSpc>
                          <a:spcPct val="114000"/>
                        </a:lnSpc>
                        <a:spcAft>
                          <a:spcPts val="0"/>
                        </a:spcAft>
                      </a:pPr>
                      <a:r>
                        <a:rPr lang="en-US" sz="1100" cap="small">
                          <a:effectLst/>
                        </a:rPr>
                        <a:t>20</a:t>
                      </a:r>
                      <a:endParaRPr lang="en-US" sz="1100" cap="small">
                        <a:effectLst/>
                        <a:latin typeface="Times New Roman" panose="02020603050405020304" pitchFamily="18" charset="0"/>
                        <a:ea typeface="Times New Roman" panose="02020603050405020304" pitchFamily="18" charset="0"/>
                      </a:endParaRPr>
                    </a:p>
                  </a:txBody>
                  <a:tcPr marL="68580" marR="68580" marT="9525" marB="0"/>
                </a:tc>
                <a:tc>
                  <a:txBody>
                    <a:bodyPr/>
                    <a:lstStyle/>
                    <a:p>
                      <a:pPr algn="ctr">
                        <a:lnSpc>
                          <a:spcPct val="114000"/>
                        </a:lnSpc>
                        <a:spcAft>
                          <a:spcPts val="0"/>
                        </a:spcAft>
                      </a:pPr>
                      <a:r>
                        <a:rPr lang="en-US" sz="1100" cap="small" dirty="0">
                          <a:effectLst/>
                        </a:rPr>
                        <a:t>4</a:t>
                      </a:r>
                      <a:endParaRPr lang="en-US" sz="1100" cap="small"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892368659"/>
                  </a:ext>
                </a:extLst>
              </a:tr>
            </a:tbl>
          </a:graphicData>
        </a:graphic>
      </p:graphicFrame>
      <p:sp>
        <p:nvSpPr>
          <p:cNvPr id="7" name="Rectangle 3"/>
          <p:cNvSpPr txBox="1">
            <a:spLocks noChangeArrowheads="1"/>
          </p:cNvSpPr>
          <p:nvPr/>
        </p:nvSpPr>
        <p:spPr bwMode="auto">
          <a:xfrm>
            <a:off x="110974" y="3904031"/>
            <a:ext cx="8769790" cy="215733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SzPct val="70000"/>
              <a:defRPr sz="2000">
                <a:solidFill>
                  <a:schemeClr val="tx1"/>
                </a:solidFill>
                <a:latin typeface="+mn-lt"/>
                <a:ea typeface="ＭＳ Ｐゴシック" charset="0"/>
                <a:cs typeface="ＭＳ Ｐゴシック" charset="0"/>
              </a:defRPr>
            </a:lvl1pPr>
            <a:lvl2pPr marL="457200" algn="l" rtl="0" eaLnBrk="0" fontAlgn="base" hangingPunct="0">
              <a:spcBef>
                <a:spcPct val="20000"/>
              </a:spcBef>
              <a:spcAft>
                <a:spcPct val="0"/>
              </a:spcAft>
              <a:buSzPct val="60000"/>
              <a:defRPr sz="1600">
                <a:solidFill>
                  <a:schemeClr val="tx1"/>
                </a:solidFill>
                <a:latin typeface="+mn-lt"/>
                <a:ea typeface="ＭＳ Ｐゴシック" charset="0"/>
              </a:defRPr>
            </a:lvl2pPr>
            <a:lvl3pPr marL="914400" algn="l" rtl="0" eaLnBrk="0" fontAlgn="base" hangingPunct="0">
              <a:spcBef>
                <a:spcPct val="20000"/>
              </a:spcBef>
              <a:spcAft>
                <a:spcPct val="0"/>
              </a:spcAft>
              <a:buSzPct val="60000"/>
              <a:defRPr sz="1400">
                <a:solidFill>
                  <a:schemeClr val="tx1"/>
                </a:solidFill>
                <a:latin typeface="+mn-lt"/>
                <a:ea typeface="ＭＳ Ｐゴシック" charset="0"/>
              </a:defRPr>
            </a:lvl3pPr>
            <a:lvl4pPr marL="1600200" indent="-228600" algn="l" rtl="0" eaLnBrk="0" fontAlgn="base" hangingPunct="0">
              <a:spcBef>
                <a:spcPct val="20000"/>
              </a:spcBef>
              <a:spcAft>
                <a:spcPct val="0"/>
              </a:spcAft>
              <a:buSzPct val="60000"/>
              <a:buFontTx/>
              <a:buBlip>
                <a:blip r:embed="rId2"/>
              </a:buBlip>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SzPct val="60000"/>
              <a:buBlip>
                <a:blip r:embed="rId2"/>
              </a:buBlip>
              <a:defRPr sz="1400">
                <a:solidFill>
                  <a:schemeClr val="tx1"/>
                </a:solidFill>
                <a:latin typeface="+mn-lt"/>
                <a:ea typeface="ＭＳ Ｐゴシック" charset="0"/>
              </a:defRPr>
            </a:lvl5pPr>
            <a:lvl6pPr marL="2514600" indent="-228600" algn="l" rtl="0" fontAlgn="base">
              <a:spcBef>
                <a:spcPct val="20000"/>
              </a:spcBef>
              <a:spcAft>
                <a:spcPct val="0"/>
              </a:spcAft>
              <a:buSzPct val="60000"/>
              <a:buBlip>
                <a:blip r:embed="rId2"/>
              </a:buBlip>
              <a:defRPr sz="1400">
                <a:solidFill>
                  <a:schemeClr val="tx1"/>
                </a:solidFill>
                <a:latin typeface="+mn-lt"/>
              </a:defRPr>
            </a:lvl6pPr>
            <a:lvl7pPr marL="2971800" indent="-228600" algn="l" rtl="0" fontAlgn="base">
              <a:spcBef>
                <a:spcPct val="20000"/>
              </a:spcBef>
              <a:spcAft>
                <a:spcPct val="0"/>
              </a:spcAft>
              <a:buSzPct val="60000"/>
              <a:buBlip>
                <a:blip r:embed="rId2"/>
              </a:buBlip>
              <a:defRPr sz="1400">
                <a:solidFill>
                  <a:schemeClr val="tx1"/>
                </a:solidFill>
                <a:latin typeface="+mn-lt"/>
              </a:defRPr>
            </a:lvl7pPr>
            <a:lvl8pPr marL="3429000" indent="-228600" algn="l" rtl="0" fontAlgn="base">
              <a:spcBef>
                <a:spcPct val="20000"/>
              </a:spcBef>
              <a:spcAft>
                <a:spcPct val="0"/>
              </a:spcAft>
              <a:buSzPct val="60000"/>
              <a:buBlip>
                <a:blip r:embed="rId2"/>
              </a:buBlip>
              <a:defRPr sz="1400">
                <a:solidFill>
                  <a:schemeClr val="tx1"/>
                </a:solidFill>
                <a:latin typeface="+mn-lt"/>
              </a:defRPr>
            </a:lvl8pPr>
            <a:lvl9pPr marL="3886200" indent="-228600" algn="l" rtl="0" fontAlgn="base">
              <a:spcBef>
                <a:spcPct val="20000"/>
              </a:spcBef>
              <a:spcAft>
                <a:spcPct val="0"/>
              </a:spcAft>
              <a:buSzPct val="60000"/>
              <a:buBlip>
                <a:blip r:embed="rId2"/>
              </a:buBlip>
              <a:defRPr sz="1400">
                <a:solidFill>
                  <a:schemeClr val="tx1"/>
                </a:solidFill>
                <a:latin typeface="+mn-lt"/>
              </a:defRPr>
            </a:lvl9pPr>
          </a:lstStyle>
          <a:p>
            <a:pPr marL="719138" lvl="3" indent="-449263"/>
            <a:r>
              <a:rPr lang="en-US" kern="0" dirty="0"/>
              <a:t>Heat transfer of the stacks has a strong temperature dependence, in particular at low temperatures, which is in accordance with theory. </a:t>
            </a:r>
          </a:p>
          <a:p>
            <a:pPr marL="719138" lvl="3" indent="-449263"/>
            <a:r>
              <a:rPr lang="en-US" kern="0" dirty="0"/>
              <a:t>Heat transfer for the stacks made of Cu plates is much larger than that of Cu-SS plates.</a:t>
            </a:r>
          </a:p>
          <a:p>
            <a:pPr marL="719138" lvl="3" indent="-449263"/>
            <a:r>
              <a:rPr lang="en-US" kern="0" dirty="0"/>
              <a:t>Issue is lack of knowledge of the contact pressure. Sample was pressed in the sample holder, but the applied force is not measured. Samples with smaller cross section may have a higher contact pressure than those with larger cross section. This is qualitatively confirmed by the results of stacks with smaller cross section (7&amp;8) which show larger and more scattered values which could be an effect of higher contact pressure</a:t>
            </a:r>
            <a:endParaRPr lang="de-DE" kern="0" dirty="0"/>
          </a:p>
        </p:txBody>
      </p:sp>
      <p:pic>
        <p:nvPicPr>
          <p:cNvPr id="6" name="Grafik 5"/>
          <p:cNvPicPr>
            <a:picLocks noChangeAspect="1"/>
          </p:cNvPicPr>
          <p:nvPr/>
        </p:nvPicPr>
        <p:blipFill rotWithShape="1">
          <a:blip r:embed="rId3"/>
          <a:srcRect r="9758"/>
          <a:stretch/>
        </p:blipFill>
        <p:spPr>
          <a:xfrm>
            <a:off x="4768877" y="943488"/>
            <a:ext cx="3600000" cy="3053900"/>
          </a:xfrm>
          <a:prstGeom prst="rect">
            <a:avLst/>
          </a:prstGeom>
        </p:spPr>
      </p:pic>
    </p:spTree>
    <p:extLst>
      <p:ext uri="{BB962C8B-B14F-4D97-AF65-F5344CB8AC3E}">
        <p14:creationId xmlns:p14="http://schemas.microsoft.com/office/powerpoint/2010/main" val="1218838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9552" y="260649"/>
            <a:ext cx="7488832" cy="576064"/>
          </a:xfrm>
        </p:spPr>
        <p:txBody>
          <a:bodyPr/>
          <a:lstStyle/>
          <a:p>
            <a:pPr marL="468000" lvl="0" indent="-457200">
              <a:spcBef>
                <a:spcPts val="200"/>
              </a:spcBef>
              <a:spcAft>
                <a:spcPts val="600"/>
              </a:spcAft>
            </a:pPr>
            <a:r>
              <a:rPr lang="en-US" dirty="0"/>
              <a:t>Determination of the thermal resistance </a:t>
            </a:r>
          </a:p>
        </p:txBody>
      </p:sp>
      <p:pic>
        <p:nvPicPr>
          <p:cNvPr id="5" name="Grafik 4"/>
          <p:cNvPicPr>
            <a:picLocks noChangeAspect="1"/>
          </p:cNvPicPr>
          <p:nvPr/>
        </p:nvPicPr>
        <p:blipFill>
          <a:blip r:embed="rId3"/>
          <a:stretch>
            <a:fillRect/>
          </a:stretch>
        </p:blipFill>
        <p:spPr>
          <a:xfrm>
            <a:off x="394195" y="707762"/>
            <a:ext cx="3187201" cy="2721238"/>
          </a:xfrm>
          <a:prstGeom prst="rect">
            <a:avLst/>
          </a:prstGeom>
        </p:spPr>
      </p:pic>
      <p:sp>
        <p:nvSpPr>
          <p:cNvPr id="7" name="Rectangle 3"/>
          <p:cNvSpPr txBox="1">
            <a:spLocks noChangeArrowheads="1"/>
          </p:cNvSpPr>
          <p:nvPr/>
        </p:nvSpPr>
        <p:spPr bwMode="auto">
          <a:xfrm>
            <a:off x="316781" y="3429000"/>
            <a:ext cx="8827219" cy="29467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SzPct val="70000"/>
              <a:defRPr sz="2000">
                <a:solidFill>
                  <a:schemeClr val="tx1"/>
                </a:solidFill>
                <a:latin typeface="+mn-lt"/>
                <a:ea typeface="ＭＳ Ｐゴシック" charset="0"/>
                <a:cs typeface="ＭＳ Ｐゴシック" charset="0"/>
              </a:defRPr>
            </a:lvl1pPr>
            <a:lvl2pPr marL="457200" algn="l" rtl="0" eaLnBrk="0" fontAlgn="base" hangingPunct="0">
              <a:spcBef>
                <a:spcPct val="20000"/>
              </a:spcBef>
              <a:spcAft>
                <a:spcPct val="0"/>
              </a:spcAft>
              <a:buSzPct val="60000"/>
              <a:defRPr sz="1600">
                <a:solidFill>
                  <a:schemeClr val="tx1"/>
                </a:solidFill>
                <a:latin typeface="+mn-lt"/>
                <a:ea typeface="ＭＳ Ｐゴシック" charset="0"/>
              </a:defRPr>
            </a:lvl2pPr>
            <a:lvl3pPr marL="914400" algn="l" rtl="0" eaLnBrk="0" fontAlgn="base" hangingPunct="0">
              <a:spcBef>
                <a:spcPct val="20000"/>
              </a:spcBef>
              <a:spcAft>
                <a:spcPct val="0"/>
              </a:spcAft>
              <a:buSzPct val="60000"/>
              <a:defRPr sz="1400">
                <a:solidFill>
                  <a:schemeClr val="tx1"/>
                </a:solidFill>
                <a:latin typeface="+mn-lt"/>
                <a:ea typeface="ＭＳ Ｐゴシック" charset="0"/>
              </a:defRPr>
            </a:lvl3pPr>
            <a:lvl4pPr marL="1600200" indent="-228600" algn="l" rtl="0" eaLnBrk="0" fontAlgn="base" hangingPunct="0">
              <a:spcBef>
                <a:spcPct val="20000"/>
              </a:spcBef>
              <a:spcAft>
                <a:spcPct val="0"/>
              </a:spcAft>
              <a:buSzPct val="60000"/>
              <a:buFontTx/>
              <a:buBlip>
                <a:blip r:embed="rId4"/>
              </a:buBlip>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SzPct val="60000"/>
              <a:buBlip>
                <a:blip r:embed="rId4"/>
              </a:buBlip>
              <a:defRPr sz="1400">
                <a:solidFill>
                  <a:schemeClr val="tx1"/>
                </a:solidFill>
                <a:latin typeface="+mn-lt"/>
                <a:ea typeface="ＭＳ Ｐゴシック" charset="0"/>
              </a:defRPr>
            </a:lvl5pPr>
            <a:lvl6pPr marL="2514600" indent="-228600" algn="l" rtl="0" fontAlgn="base">
              <a:spcBef>
                <a:spcPct val="20000"/>
              </a:spcBef>
              <a:spcAft>
                <a:spcPct val="0"/>
              </a:spcAft>
              <a:buSzPct val="60000"/>
              <a:buBlip>
                <a:blip r:embed="rId4"/>
              </a:buBlip>
              <a:defRPr sz="1400">
                <a:solidFill>
                  <a:schemeClr val="tx1"/>
                </a:solidFill>
                <a:latin typeface="+mn-lt"/>
              </a:defRPr>
            </a:lvl6pPr>
            <a:lvl7pPr marL="2971800" indent="-228600" algn="l" rtl="0" fontAlgn="base">
              <a:spcBef>
                <a:spcPct val="20000"/>
              </a:spcBef>
              <a:spcAft>
                <a:spcPct val="0"/>
              </a:spcAft>
              <a:buSzPct val="60000"/>
              <a:buBlip>
                <a:blip r:embed="rId4"/>
              </a:buBlip>
              <a:defRPr sz="1400">
                <a:solidFill>
                  <a:schemeClr val="tx1"/>
                </a:solidFill>
                <a:latin typeface="+mn-lt"/>
              </a:defRPr>
            </a:lvl7pPr>
            <a:lvl8pPr marL="3429000" indent="-228600" algn="l" rtl="0" fontAlgn="base">
              <a:spcBef>
                <a:spcPct val="20000"/>
              </a:spcBef>
              <a:spcAft>
                <a:spcPct val="0"/>
              </a:spcAft>
              <a:buSzPct val="60000"/>
              <a:buBlip>
                <a:blip r:embed="rId4"/>
              </a:buBlip>
              <a:defRPr sz="1400">
                <a:solidFill>
                  <a:schemeClr val="tx1"/>
                </a:solidFill>
                <a:latin typeface="+mn-lt"/>
              </a:defRPr>
            </a:lvl8pPr>
            <a:lvl9pPr marL="3886200" indent="-228600" algn="l" rtl="0" fontAlgn="base">
              <a:spcBef>
                <a:spcPct val="20000"/>
              </a:spcBef>
              <a:spcAft>
                <a:spcPct val="0"/>
              </a:spcAft>
              <a:buSzPct val="60000"/>
              <a:buBlip>
                <a:blip r:embed="rId4"/>
              </a:buBlip>
              <a:defRPr sz="1400">
                <a:solidFill>
                  <a:schemeClr val="tx1"/>
                </a:solidFill>
                <a:latin typeface="+mn-lt"/>
              </a:defRPr>
            </a:lvl9pPr>
          </a:lstStyle>
          <a:p>
            <a:pPr marL="719138" lvl="3" indent="-449263"/>
            <a:r>
              <a:rPr lang="en-US" kern="0" dirty="0" err="1"/>
              <a:t>R</a:t>
            </a:r>
            <a:r>
              <a:rPr lang="en-US" kern="0" baseline="-25000" dirty="0" err="1"/>
              <a:t>th</a:t>
            </a:r>
            <a:r>
              <a:rPr lang="en-US" kern="0" dirty="0"/>
              <a:t> for a 1 mm wide contact is 0.008 – 0.7 m*K/W (Cu contact) and 0.08 – 10 m*K/W (Cu-SS contact) in the temperature range of 300 K to 4 K, i.e. </a:t>
            </a:r>
            <a:br>
              <a:rPr lang="en-US" kern="0" dirty="0"/>
            </a:br>
            <a:r>
              <a:rPr lang="en-US" kern="0" dirty="0" err="1"/>
              <a:t>R</a:t>
            </a:r>
            <a:r>
              <a:rPr lang="en-US" kern="0" baseline="-25000" dirty="0" err="1"/>
              <a:t>th</a:t>
            </a:r>
            <a:r>
              <a:rPr lang="en-US" kern="0" dirty="0"/>
              <a:t> of Cu-Cu contact is one order of magnitude smaller than for the Cu-SS contact. </a:t>
            </a:r>
            <a:br>
              <a:rPr lang="en-US" kern="0" dirty="0"/>
            </a:br>
            <a:endParaRPr lang="en-US" sz="800" kern="0" dirty="0"/>
          </a:p>
          <a:p>
            <a:pPr marL="719138" lvl="3" indent="-449263"/>
            <a:r>
              <a:rPr lang="en-US" kern="0" dirty="0"/>
              <a:t>Until now a temperature independent </a:t>
            </a:r>
            <a:r>
              <a:rPr lang="en-US" kern="0" dirty="0" err="1"/>
              <a:t>R</a:t>
            </a:r>
            <a:r>
              <a:rPr lang="en-US" kern="0" baseline="-25000" dirty="0" err="1"/>
              <a:t>th</a:t>
            </a:r>
            <a:r>
              <a:rPr lang="en-US" kern="0" dirty="0"/>
              <a:t> is used in WPMAG. </a:t>
            </a:r>
            <a:br>
              <a:rPr lang="en-US" kern="0" dirty="0"/>
            </a:br>
            <a:r>
              <a:rPr lang="en-US" kern="0" dirty="0"/>
              <a:t>To apply the results presented to DEMO analysis shall have an impact in particular if considering the temperature dependence because during quench the capability to transfer heat from the quenched strands to the jacket and copper stabilizer will increase with temperature significantly. This is much more relevant for HTS than for LTS.</a:t>
            </a:r>
          </a:p>
          <a:p>
            <a:pPr marL="719138" lvl="3" indent="-449263"/>
            <a:r>
              <a:rPr lang="en-US" kern="0" dirty="0"/>
              <a:t>This may be compared to results obtained on dummy triplet conductors at RT in air where </a:t>
            </a:r>
            <a:r>
              <a:rPr lang="en-US" kern="0" dirty="0" err="1"/>
              <a:t>R</a:t>
            </a:r>
            <a:r>
              <a:rPr lang="en-US" kern="0" baseline="-25000" dirty="0" err="1"/>
              <a:t>th</a:t>
            </a:r>
            <a:r>
              <a:rPr lang="en-US" kern="0" dirty="0"/>
              <a:t> was in the range of </a:t>
            </a:r>
            <a:r>
              <a:rPr lang="en-US" kern="0" dirty="0">
                <a:latin typeface="Symbol" panose="05050102010706020507" pitchFamily="18" charset="2"/>
              </a:rPr>
              <a:t></a:t>
            </a:r>
            <a:r>
              <a:rPr lang="en-US" kern="0" dirty="0"/>
              <a:t>0.4 - 5 K*m/W </a:t>
            </a:r>
            <a:r>
              <a:rPr lang="en-US" sz="1200" kern="0" dirty="0"/>
              <a:t>(R. Kang, D. </a:t>
            </a:r>
            <a:r>
              <a:rPr lang="en-US" sz="1200" kern="0" dirty="0" err="1"/>
              <a:t>Uglietti</a:t>
            </a:r>
            <a:r>
              <a:rPr lang="en-US" sz="1200" kern="0" dirty="0"/>
              <a:t>, C. Kan, “Strand-Jacket Contact thermal resistance measurement on dummy conductors”, presented at CHATS-AS 2019, Szczecin, Poland, July 2-5, 2019)</a:t>
            </a:r>
          </a:p>
        </p:txBody>
      </p:sp>
      <p:sp>
        <p:nvSpPr>
          <p:cNvPr id="4" name="Rechteck 3"/>
          <p:cNvSpPr/>
          <p:nvPr/>
        </p:nvSpPr>
        <p:spPr>
          <a:xfrm>
            <a:off x="4510740" y="1006050"/>
            <a:ext cx="4357256" cy="1384995"/>
          </a:xfrm>
          <a:prstGeom prst="rect">
            <a:avLst/>
          </a:prstGeom>
        </p:spPr>
        <p:txBody>
          <a:bodyPr wrap="square">
            <a:spAutoFit/>
          </a:bodyPr>
          <a:lstStyle/>
          <a:p>
            <a:r>
              <a:rPr lang="en-US" sz="1200" dirty="0"/>
              <a:t>R. Heller, N. Bagrets, W.H. Fietz, L. Savoldi, K.P. Weiss, M.J. Wolf, R. </a:t>
            </a:r>
            <a:r>
              <a:rPr lang="en-US" sz="1200" dirty="0" err="1"/>
              <a:t>Zanino</a:t>
            </a:r>
            <a:r>
              <a:rPr lang="en-US" sz="1200" dirty="0"/>
              <a:t>, A. </a:t>
            </a:r>
            <a:r>
              <a:rPr lang="en-US" sz="1200" dirty="0" err="1"/>
              <a:t>Zappatore</a:t>
            </a:r>
            <a:r>
              <a:rPr lang="en-US" sz="1200" dirty="0"/>
              <a:t>, </a:t>
            </a:r>
            <a:br>
              <a:rPr lang="en-US" sz="1200" dirty="0"/>
            </a:br>
            <a:r>
              <a:rPr lang="en-US" sz="1200" dirty="0"/>
              <a:t>"Determination of the thermal resistance between pressed copper-copper and copper-stainless steel interfaces for a high current conductor made of HTS </a:t>
            </a:r>
            <a:r>
              <a:rPr lang="en-US" sz="1200" dirty="0" err="1"/>
              <a:t>CrossConductor</a:t>
            </a:r>
            <a:r>
              <a:rPr lang="en-US" sz="1200" dirty="0"/>
              <a:t>"</a:t>
            </a:r>
          </a:p>
          <a:p>
            <a:r>
              <a:rPr lang="en-US" sz="1200" dirty="0"/>
              <a:t>Presented at 26th International Conference on Magnet Technology, Vancouver, Canada, Sep 22-27, 2019</a:t>
            </a:r>
          </a:p>
        </p:txBody>
      </p:sp>
      <p:sp>
        <p:nvSpPr>
          <p:cNvPr id="8" name="Textfeld 7">
            <a:extLst>
              <a:ext uri="{FF2B5EF4-FFF2-40B4-BE49-F238E27FC236}">
                <a16:creationId xmlns:a16="http://schemas.microsoft.com/office/drawing/2014/main" id="{34F1B07F-45BB-5F4A-9FA5-0570348D1500}"/>
              </a:ext>
            </a:extLst>
          </p:cNvPr>
          <p:cNvSpPr txBox="1"/>
          <p:nvPr/>
        </p:nvSpPr>
        <p:spPr>
          <a:xfrm>
            <a:off x="4553025" y="2514938"/>
            <a:ext cx="4457823" cy="646331"/>
          </a:xfrm>
          <a:prstGeom prst="rect">
            <a:avLst/>
          </a:prstGeom>
          <a:noFill/>
        </p:spPr>
        <p:txBody>
          <a:bodyPr wrap="none" rtlCol="0">
            <a:spAutoFit/>
          </a:bodyPr>
          <a:lstStyle/>
          <a:p>
            <a:r>
              <a:rPr lang="en-GB" sz="1200" dirty="0"/>
              <a:t>M. J. Wolf, R. Heller, W. H. Fietz, “Design and analysis of HTS </a:t>
            </a:r>
          </a:p>
          <a:p>
            <a:r>
              <a:rPr lang="en-GB" sz="1200" dirty="0" err="1"/>
              <a:t>subsize</a:t>
            </a:r>
            <a:r>
              <a:rPr lang="en-GB" sz="1200" dirty="0"/>
              <a:t>-conductors for quench investigations towards future </a:t>
            </a:r>
          </a:p>
          <a:p>
            <a:r>
              <a:rPr lang="en-GB" sz="1200" dirty="0"/>
              <a:t>HTS fusion magnets”, Cryogenics 104 (2019) 102980</a:t>
            </a:r>
            <a:endParaRPr lang="en-US" sz="1200" dirty="0"/>
          </a:p>
        </p:txBody>
      </p:sp>
    </p:spTree>
    <p:extLst>
      <p:ext uri="{BB962C8B-B14F-4D97-AF65-F5344CB8AC3E}">
        <p14:creationId xmlns:p14="http://schemas.microsoft.com/office/powerpoint/2010/main" val="4212475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E4D376F-6E34-354C-B3AB-3E5E5A8F5795}"/>
              </a:ext>
            </a:extLst>
          </p:cNvPr>
          <p:cNvSpPr>
            <a:spLocks noGrp="1"/>
          </p:cNvSpPr>
          <p:nvPr>
            <p:ph idx="1"/>
          </p:nvPr>
        </p:nvSpPr>
        <p:spPr>
          <a:xfrm>
            <a:off x="397080" y="1129291"/>
            <a:ext cx="9052983" cy="4894262"/>
          </a:xfrm>
        </p:spPr>
        <p:txBody>
          <a:bodyPr/>
          <a:lstStyle/>
          <a:p>
            <a:pPr marL="0" indent="0">
              <a:buNone/>
            </a:pPr>
            <a:r>
              <a:rPr lang="en-US" b="1" dirty="0"/>
              <a:t>Conceptual Design of an HTS TF coil for DEMO</a:t>
            </a:r>
            <a:r>
              <a:rPr lang="de-DE" dirty="0"/>
              <a:t> </a:t>
            </a:r>
          </a:p>
          <a:p>
            <a:pPr marL="0" indent="0">
              <a:buNone/>
            </a:pPr>
            <a:endParaRPr lang="en-US" b="1" dirty="0"/>
          </a:p>
          <a:p>
            <a:pPr lvl="0"/>
            <a:r>
              <a:rPr lang="en-US" dirty="0"/>
              <a:t>Further mechanical assessment towards a 3/2 </a:t>
            </a:r>
            <a:r>
              <a:rPr lang="en-US" dirty="0" err="1"/>
              <a:t>CroCo</a:t>
            </a:r>
            <a:r>
              <a:rPr lang="en-US" dirty="0"/>
              <a:t> cable design,</a:t>
            </a:r>
          </a:p>
          <a:p>
            <a:pPr lvl="0"/>
            <a:r>
              <a:rPr lang="en-US" dirty="0"/>
              <a:t>e.g. multiple CroCos with Cu-profiles</a:t>
            </a:r>
            <a:r>
              <a:rPr lang="de-DE" dirty="0"/>
              <a:t> </a:t>
            </a:r>
          </a:p>
          <a:p>
            <a:pPr lvl="0"/>
            <a:endParaRPr lang="de-DE" dirty="0"/>
          </a:p>
          <a:p>
            <a:pPr lvl="0"/>
            <a:endParaRPr lang="de-DE" dirty="0"/>
          </a:p>
          <a:p>
            <a:pPr lvl="0"/>
            <a:endParaRPr lang="en-US" dirty="0"/>
          </a:p>
          <a:p>
            <a:pPr marL="0" indent="0">
              <a:buNone/>
            </a:pPr>
            <a:endParaRPr lang="en-US" dirty="0"/>
          </a:p>
          <a:p>
            <a:pPr marL="0" indent="0">
              <a:buNone/>
            </a:pPr>
            <a:r>
              <a:rPr lang="en-US" dirty="0"/>
              <a:t>Start: 01.03.2020</a:t>
            </a:r>
          </a:p>
          <a:p>
            <a:pPr marL="0" indent="0">
              <a:buNone/>
            </a:pPr>
            <a:r>
              <a:rPr lang="en-US" dirty="0"/>
              <a:t>End:  31.10.2020</a:t>
            </a:r>
          </a:p>
          <a:p>
            <a:pPr marL="0" indent="0">
              <a:buNone/>
            </a:pPr>
            <a:endParaRPr lang="en-US" dirty="0"/>
          </a:p>
          <a:p>
            <a:pPr marL="0" indent="0">
              <a:buNone/>
            </a:pPr>
            <a:r>
              <a:rPr lang="en-US" dirty="0"/>
              <a:t>Resources: 0.1 </a:t>
            </a:r>
            <a:r>
              <a:rPr lang="en-US" dirty="0" err="1"/>
              <a:t>ppy</a:t>
            </a:r>
            <a:endParaRPr lang="en-US" dirty="0"/>
          </a:p>
        </p:txBody>
      </p:sp>
      <p:sp>
        <p:nvSpPr>
          <p:cNvPr id="4" name="Titel 1">
            <a:extLst>
              <a:ext uri="{FF2B5EF4-FFF2-40B4-BE49-F238E27FC236}">
                <a16:creationId xmlns:a16="http://schemas.microsoft.com/office/drawing/2014/main" id="{82BF2A63-3EA0-094B-B4C3-169698564F04}"/>
              </a:ext>
            </a:extLst>
          </p:cNvPr>
          <p:cNvSpPr txBox="1">
            <a:spLocks/>
          </p:cNvSpPr>
          <p:nvPr/>
        </p:nvSpPr>
        <p:spPr bwMode="auto">
          <a:xfrm>
            <a:off x="395536" y="172333"/>
            <a:ext cx="8229600" cy="680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rmAutofit/>
          </a:bodyPr>
          <a:lstStyle>
            <a:lvl1pPr algn="l" rtl="0" eaLnBrk="0" fontAlgn="base" hangingPunct="0">
              <a:spcBef>
                <a:spcPct val="0"/>
              </a:spcBef>
              <a:spcAft>
                <a:spcPct val="0"/>
              </a:spcAft>
              <a:defRPr sz="2400" b="1">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a:lstStyle>
          <a:p>
            <a:r>
              <a:rPr lang="en-US" kern="0" dirty="0">
                <a:solidFill>
                  <a:srgbClr val="0000FF"/>
                </a:solidFill>
              </a:rPr>
              <a:t>Proposal 2020</a:t>
            </a:r>
          </a:p>
        </p:txBody>
      </p:sp>
      <p:pic>
        <p:nvPicPr>
          <p:cNvPr id="5" name="Grafik 4" descr="Ein Bild, das Uhr, Schild enthält.&#10;&#10;Automatisch generierte Beschreibung">
            <a:extLst>
              <a:ext uri="{FF2B5EF4-FFF2-40B4-BE49-F238E27FC236}">
                <a16:creationId xmlns:a16="http://schemas.microsoft.com/office/drawing/2014/main" id="{D874B746-6486-9A4A-BE42-C83B4EEADF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8132" y="2325328"/>
            <a:ext cx="1514218" cy="1526204"/>
          </a:xfrm>
          <a:prstGeom prst="rect">
            <a:avLst/>
          </a:prstGeom>
        </p:spPr>
      </p:pic>
    </p:spTree>
    <p:extLst>
      <p:ext uri="{BB962C8B-B14F-4D97-AF65-F5344CB8AC3E}">
        <p14:creationId xmlns:p14="http://schemas.microsoft.com/office/powerpoint/2010/main" val="3229896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9552" y="260649"/>
            <a:ext cx="7488832" cy="576064"/>
          </a:xfrm>
        </p:spPr>
        <p:txBody>
          <a:bodyPr/>
          <a:lstStyle/>
          <a:p>
            <a:pPr marL="468000" lvl="0" indent="-457200">
              <a:spcBef>
                <a:spcPts val="200"/>
              </a:spcBef>
              <a:spcAft>
                <a:spcPts val="600"/>
              </a:spcAft>
            </a:pPr>
            <a:r>
              <a:rPr lang="en-US" dirty="0"/>
              <a:t>TS 2019</a:t>
            </a:r>
          </a:p>
        </p:txBody>
      </p:sp>
      <p:sp>
        <p:nvSpPr>
          <p:cNvPr id="4" name="Rectangle 3"/>
          <p:cNvSpPr txBox="1">
            <a:spLocks noChangeArrowheads="1"/>
          </p:cNvSpPr>
          <p:nvPr/>
        </p:nvSpPr>
        <p:spPr bwMode="auto">
          <a:xfrm>
            <a:off x="205333" y="1391287"/>
            <a:ext cx="8345987" cy="15040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SzPct val="70000"/>
              <a:defRPr sz="2000">
                <a:solidFill>
                  <a:schemeClr val="tx1"/>
                </a:solidFill>
                <a:latin typeface="+mn-lt"/>
                <a:ea typeface="ＭＳ Ｐゴシック" charset="0"/>
                <a:cs typeface="ＭＳ Ｐゴシック" charset="0"/>
              </a:defRPr>
            </a:lvl1pPr>
            <a:lvl2pPr marL="457200" algn="l" rtl="0" eaLnBrk="0" fontAlgn="base" hangingPunct="0">
              <a:spcBef>
                <a:spcPct val="20000"/>
              </a:spcBef>
              <a:spcAft>
                <a:spcPct val="0"/>
              </a:spcAft>
              <a:buSzPct val="60000"/>
              <a:defRPr sz="1600">
                <a:solidFill>
                  <a:schemeClr val="tx1"/>
                </a:solidFill>
                <a:latin typeface="+mn-lt"/>
                <a:ea typeface="ＭＳ Ｐゴシック" charset="0"/>
              </a:defRPr>
            </a:lvl2pPr>
            <a:lvl3pPr marL="914400" algn="l" rtl="0" eaLnBrk="0" fontAlgn="base" hangingPunct="0">
              <a:spcBef>
                <a:spcPct val="20000"/>
              </a:spcBef>
              <a:spcAft>
                <a:spcPct val="0"/>
              </a:spcAft>
              <a:buSzPct val="60000"/>
              <a:defRPr sz="1400">
                <a:solidFill>
                  <a:schemeClr val="tx1"/>
                </a:solidFill>
                <a:latin typeface="+mn-lt"/>
                <a:ea typeface="ＭＳ Ｐゴシック" charset="0"/>
              </a:defRPr>
            </a:lvl3pPr>
            <a:lvl4pPr marL="1600200" indent="-228600" algn="l" rtl="0" eaLnBrk="0" fontAlgn="base" hangingPunct="0">
              <a:spcBef>
                <a:spcPct val="20000"/>
              </a:spcBef>
              <a:spcAft>
                <a:spcPct val="0"/>
              </a:spcAft>
              <a:buSzPct val="60000"/>
              <a:buFontTx/>
              <a:buBlip>
                <a:blip r:embed="rId2"/>
              </a:buBlip>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SzPct val="60000"/>
              <a:buBlip>
                <a:blip r:embed="rId2"/>
              </a:buBlip>
              <a:defRPr sz="1400">
                <a:solidFill>
                  <a:schemeClr val="tx1"/>
                </a:solidFill>
                <a:latin typeface="+mn-lt"/>
                <a:ea typeface="ＭＳ Ｐゴシック" charset="0"/>
              </a:defRPr>
            </a:lvl5pPr>
            <a:lvl6pPr marL="2514600" indent="-228600" algn="l" rtl="0" fontAlgn="base">
              <a:spcBef>
                <a:spcPct val="20000"/>
              </a:spcBef>
              <a:spcAft>
                <a:spcPct val="0"/>
              </a:spcAft>
              <a:buSzPct val="60000"/>
              <a:buBlip>
                <a:blip r:embed="rId2"/>
              </a:buBlip>
              <a:defRPr sz="1400">
                <a:solidFill>
                  <a:schemeClr val="tx1"/>
                </a:solidFill>
                <a:latin typeface="+mn-lt"/>
              </a:defRPr>
            </a:lvl6pPr>
            <a:lvl7pPr marL="2971800" indent="-228600" algn="l" rtl="0" fontAlgn="base">
              <a:spcBef>
                <a:spcPct val="20000"/>
              </a:spcBef>
              <a:spcAft>
                <a:spcPct val="0"/>
              </a:spcAft>
              <a:buSzPct val="60000"/>
              <a:buBlip>
                <a:blip r:embed="rId2"/>
              </a:buBlip>
              <a:defRPr sz="1400">
                <a:solidFill>
                  <a:schemeClr val="tx1"/>
                </a:solidFill>
                <a:latin typeface="+mn-lt"/>
              </a:defRPr>
            </a:lvl7pPr>
            <a:lvl8pPr marL="3429000" indent="-228600" algn="l" rtl="0" fontAlgn="base">
              <a:spcBef>
                <a:spcPct val="20000"/>
              </a:spcBef>
              <a:spcAft>
                <a:spcPct val="0"/>
              </a:spcAft>
              <a:buSzPct val="60000"/>
              <a:buBlip>
                <a:blip r:embed="rId2"/>
              </a:buBlip>
              <a:defRPr sz="1400">
                <a:solidFill>
                  <a:schemeClr val="tx1"/>
                </a:solidFill>
                <a:latin typeface="+mn-lt"/>
              </a:defRPr>
            </a:lvl8pPr>
            <a:lvl9pPr marL="3886200" indent="-228600" algn="l" rtl="0" fontAlgn="base">
              <a:spcBef>
                <a:spcPct val="20000"/>
              </a:spcBef>
              <a:spcAft>
                <a:spcPct val="0"/>
              </a:spcAft>
              <a:buSzPct val="60000"/>
              <a:buBlip>
                <a:blip r:embed="rId2"/>
              </a:buBlip>
              <a:defRPr sz="1400">
                <a:solidFill>
                  <a:schemeClr val="tx1"/>
                </a:solidFill>
                <a:latin typeface="+mn-lt"/>
              </a:defRPr>
            </a:lvl9pPr>
          </a:lstStyle>
          <a:p>
            <a:pPr marL="719138" lvl="3" indent="-449263"/>
            <a:r>
              <a:rPr lang="en-US" sz="2000" kern="0" dirty="0"/>
              <a:t>Continuation of 2-D and 3-D structural analysis on TF-coil WP (baseline 2015)</a:t>
            </a:r>
          </a:p>
          <a:p>
            <a:pPr marL="269875" lvl="3" indent="0">
              <a:buNone/>
            </a:pPr>
            <a:endParaRPr lang="en-US" sz="2000" kern="0" dirty="0"/>
          </a:p>
          <a:p>
            <a:pPr marL="719138" lvl="3" indent="-449263"/>
            <a:r>
              <a:rPr lang="en-US" sz="2000" kern="0" dirty="0"/>
              <a:t>Support for development of HTS-module in PROCESS</a:t>
            </a:r>
          </a:p>
          <a:p>
            <a:pPr marL="719138" lvl="3" indent="-449263"/>
            <a:endParaRPr lang="en-US" sz="1800" kern="0" dirty="0"/>
          </a:p>
        </p:txBody>
      </p:sp>
      <p:sp>
        <p:nvSpPr>
          <p:cNvPr id="3" name="Rechteck 2"/>
          <p:cNvSpPr/>
          <p:nvPr/>
        </p:nvSpPr>
        <p:spPr>
          <a:xfrm rot="18790307">
            <a:off x="2802517" y="2393342"/>
            <a:ext cx="2210862" cy="369332"/>
          </a:xfrm>
          <a:prstGeom prst="rect">
            <a:avLst/>
          </a:prstGeom>
          <a:solidFill>
            <a:schemeClr val="bg1"/>
          </a:solidFill>
        </p:spPr>
        <p:txBody>
          <a:bodyPr wrap="none">
            <a:spAutoFit/>
          </a:bodyPr>
          <a:lstStyle/>
          <a:p>
            <a:r>
              <a:rPr lang="en-US" dirty="0">
                <a:solidFill>
                  <a:srgbClr val="FF0000"/>
                </a:solidFill>
              </a:rPr>
              <a:t>No support request </a:t>
            </a:r>
          </a:p>
        </p:txBody>
      </p:sp>
    </p:spTree>
    <p:extLst>
      <p:ext uri="{BB962C8B-B14F-4D97-AF65-F5344CB8AC3E}">
        <p14:creationId xmlns:p14="http://schemas.microsoft.com/office/powerpoint/2010/main" val="196381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9552" y="260649"/>
            <a:ext cx="7488832" cy="576064"/>
          </a:xfrm>
        </p:spPr>
        <p:txBody>
          <a:bodyPr/>
          <a:lstStyle/>
          <a:p>
            <a:pPr marL="468000" lvl="0" indent="-457200">
              <a:spcBef>
                <a:spcPts val="200"/>
              </a:spcBef>
              <a:spcAft>
                <a:spcPts val="600"/>
              </a:spcAft>
            </a:pPr>
            <a:r>
              <a:rPr lang="en-US" dirty="0"/>
              <a:t>Work in 2019</a:t>
            </a:r>
          </a:p>
        </p:txBody>
      </p:sp>
      <p:sp>
        <p:nvSpPr>
          <p:cNvPr id="9" name="Rectangle 3"/>
          <p:cNvSpPr txBox="1">
            <a:spLocks noChangeArrowheads="1"/>
          </p:cNvSpPr>
          <p:nvPr/>
        </p:nvSpPr>
        <p:spPr bwMode="auto">
          <a:xfrm>
            <a:off x="194056" y="1410688"/>
            <a:ext cx="8345987" cy="164340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SzPct val="70000"/>
              <a:defRPr sz="2000">
                <a:solidFill>
                  <a:schemeClr val="tx1"/>
                </a:solidFill>
                <a:latin typeface="+mn-lt"/>
                <a:ea typeface="ＭＳ Ｐゴシック" charset="0"/>
                <a:cs typeface="ＭＳ Ｐゴシック" charset="0"/>
              </a:defRPr>
            </a:lvl1pPr>
            <a:lvl2pPr marL="457200" algn="l" rtl="0" eaLnBrk="0" fontAlgn="base" hangingPunct="0">
              <a:spcBef>
                <a:spcPct val="20000"/>
              </a:spcBef>
              <a:spcAft>
                <a:spcPct val="0"/>
              </a:spcAft>
              <a:buSzPct val="60000"/>
              <a:defRPr sz="1600">
                <a:solidFill>
                  <a:schemeClr val="tx1"/>
                </a:solidFill>
                <a:latin typeface="+mn-lt"/>
                <a:ea typeface="ＭＳ Ｐゴシック" charset="0"/>
              </a:defRPr>
            </a:lvl2pPr>
            <a:lvl3pPr marL="914400" algn="l" rtl="0" eaLnBrk="0" fontAlgn="base" hangingPunct="0">
              <a:spcBef>
                <a:spcPct val="20000"/>
              </a:spcBef>
              <a:spcAft>
                <a:spcPct val="0"/>
              </a:spcAft>
              <a:buSzPct val="60000"/>
              <a:defRPr sz="1400">
                <a:solidFill>
                  <a:schemeClr val="tx1"/>
                </a:solidFill>
                <a:latin typeface="+mn-lt"/>
                <a:ea typeface="ＭＳ Ｐゴシック" charset="0"/>
              </a:defRPr>
            </a:lvl3pPr>
            <a:lvl4pPr marL="1600200" indent="-228600" algn="l" rtl="0" eaLnBrk="0" fontAlgn="base" hangingPunct="0">
              <a:spcBef>
                <a:spcPct val="20000"/>
              </a:spcBef>
              <a:spcAft>
                <a:spcPct val="0"/>
              </a:spcAft>
              <a:buSzPct val="60000"/>
              <a:buFontTx/>
              <a:buBlip>
                <a:blip r:embed="rId2"/>
              </a:buBlip>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SzPct val="60000"/>
              <a:buBlip>
                <a:blip r:embed="rId2"/>
              </a:buBlip>
              <a:defRPr sz="1400">
                <a:solidFill>
                  <a:schemeClr val="tx1"/>
                </a:solidFill>
                <a:latin typeface="+mn-lt"/>
                <a:ea typeface="ＭＳ Ｐゴシック" charset="0"/>
              </a:defRPr>
            </a:lvl5pPr>
            <a:lvl6pPr marL="2514600" indent="-228600" algn="l" rtl="0" fontAlgn="base">
              <a:spcBef>
                <a:spcPct val="20000"/>
              </a:spcBef>
              <a:spcAft>
                <a:spcPct val="0"/>
              </a:spcAft>
              <a:buSzPct val="60000"/>
              <a:buBlip>
                <a:blip r:embed="rId2"/>
              </a:buBlip>
              <a:defRPr sz="1400">
                <a:solidFill>
                  <a:schemeClr val="tx1"/>
                </a:solidFill>
                <a:latin typeface="+mn-lt"/>
              </a:defRPr>
            </a:lvl6pPr>
            <a:lvl7pPr marL="2971800" indent="-228600" algn="l" rtl="0" fontAlgn="base">
              <a:spcBef>
                <a:spcPct val="20000"/>
              </a:spcBef>
              <a:spcAft>
                <a:spcPct val="0"/>
              </a:spcAft>
              <a:buSzPct val="60000"/>
              <a:buBlip>
                <a:blip r:embed="rId2"/>
              </a:buBlip>
              <a:defRPr sz="1400">
                <a:solidFill>
                  <a:schemeClr val="tx1"/>
                </a:solidFill>
                <a:latin typeface="+mn-lt"/>
              </a:defRPr>
            </a:lvl7pPr>
            <a:lvl8pPr marL="3429000" indent="-228600" algn="l" rtl="0" fontAlgn="base">
              <a:spcBef>
                <a:spcPct val="20000"/>
              </a:spcBef>
              <a:spcAft>
                <a:spcPct val="0"/>
              </a:spcAft>
              <a:buSzPct val="60000"/>
              <a:buBlip>
                <a:blip r:embed="rId2"/>
              </a:buBlip>
              <a:defRPr sz="1400">
                <a:solidFill>
                  <a:schemeClr val="tx1"/>
                </a:solidFill>
                <a:latin typeface="+mn-lt"/>
              </a:defRPr>
            </a:lvl8pPr>
            <a:lvl9pPr marL="3886200" indent="-228600" algn="l" rtl="0" fontAlgn="base">
              <a:spcBef>
                <a:spcPct val="20000"/>
              </a:spcBef>
              <a:spcAft>
                <a:spcPct val="0"/>
              </a:spcAft>
              <a:buSzPct val="60000"/>
              <a:buBlip>
                <a:blip r:embed="rId2"/>
              </a:buBlip>
              <a:defRPr sz="1400">
                <a:solidFill>
                  <a:schemeClr val="tx1"/>
                </a:solidFill>
                <a:latin typeface="+mn-lt"/>
              </a:defRPr>
            </a:lvl9pPr>
          </a:lstStyle>
          <a:p>
            <a:pPr marL="719138" lvl="3" indent="-449263"/>
            <a:r>
              <a:rPr lang="en-US" sz="2000" kern="0" dirty="0"/>
              <a:t>Planned work has been postponed due to higher priority of other work</a:t>
            </a:r>
          </a:p>
          <a:p>
            <a:pPr marL="1176338" lvl="4" indent="-449263"/>
            <a:r>
              <a:rPr lang="de-DE" sz="1800" kern="0" dirty="0"/>
              <a:t>Design </a:t>
            </a:r>
            <a:r>
              <a:rPr lang="en-US" sz="1800" kern="0" dirty="0"/>
              <a:t>of triplet samples for quench experiment</a:t>
            </a:r>
          </a:p>
          <a:p>
            <a:pPr marL="1176338" lvl="4" indent="-449263"/>
            <a:r>
              <a:rPr lang="en-US" sz="1800" kern="0" dirty="0"/>
              <a:t>Determination of the thermal resistance between pressed copper-copper and copper-stainless steel interfaces</a:t>
            </a:r>
            <a:endParaRPr lang="de-DE" sz="1800" kern="0" dirty="0"/>
          </a:p>
        </p:txBody>
      </p:sp>
    </p:spTree>
    <p:extLst>
      <p:ext uri="{BB962C8B-B14F-4D97-AF65-F5344CB8AC3E}">
        <p14:creationId xmlns:p14="http://schemas.microsoft.com/office/powerpoint/2010/main" val="1746586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9552" y="260649"/>
            <a:ext cx="7488832" cy="576064"/>
          </a:xfrm>
        </p:spPr>
        <p:txBody>
          <a:bodyPr/>
          <a:lstStyle/>
          <a:p>
            <a:pPr marL="468000" lvl="0" indent="-457200">
              <a:spcBef>
                <a:spcPts val="200"/>
              </a:spcBef>
              <a:spcAft>
                <a:spcPts val="600"/>
              </a:spcAft>
            </a:pPr>
            <a:r>
              <a:rPr lang="en-US" dirty="0"/>
              <a:t>Triplet samples for quench experiment</a:t>
            </a:r>
          </a:p>
        </p:txBody>
      </p:sp>
      <p:sp>
        <p:nvSpPr>
          <p:cNvPr id="9" name="Rectangle 3"/>
          <p:cNvSpPr txBox="1">
            <a:spLocks noChangeArrowheads="1"/>
          </p:cNvSpPr>
          <p:nvPr/>
        </p:nvSpPr>
        <p:spPr bwMode="auto">
          <a:xfrm>
            <a:off x="175768" y="1429354"/>
            <a:ext cx="8345987" cy="41568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SzPct val="70000"/>
              <a:defRPr sz="2000">
                <a:solidFill>
                  <a:schemeClr val="tx1"/>
                </a:solidFill>
                <a:latin typeface="+mn-lt"/>
                <a:ea typeface="ＭＳ Ｐゴシック" charset="0"/>
                <a:cs typeface="ＭＳ Ｐゴシック" charset="0"/>
              </a:defRPr>
            </a:lvl1pPr>
            <a:lvl2pPr marL="457200" algn="l" rtl="0" eaLnBrk="0" fontAlgn="base" hangingPunct="0">
              <a:spcBef>
                <a:spcPct val="20000"/>
              </a:spcBef>
              <a:spcAft>
                <a:spcPct val="0"/>
              </a:spcAft>
              <a:buSzPct val="60000"/>
              <a:defRPr sz="1600">
                <a:solidFill>
                  <a:schemeClr val="tx1"/>
                </a:solidFill>
                <a:latin typeface="+mn-lt"/>
                <a:ea typeface="ＭＳ Ｐゴシック" charset="0"/>
              </a:defRPr>
            </a:lvl2pPr>
            <a:lvl3pPr marL="914400" algn="l" rtl="0" eaLnBrk="0" fontAlgn="base" hangingPunct="0">
              <a:spcBef>
                <a:spcPct val="20000"/>
              </a:spcBef>
              <a:spcAft>
                <a:spcPct val="0"/>
              </a:spcAft>
              <a:buSzPct val="60000"/>
              <a:defRPr sz="1400">
                <a:solidFill>
                  <a:schemeClr val="tx1"/>
                </a:solidFill>
                <a:latin typeface="+mn-lt"/>
                <a:ea typeface="ＭＳ Ｐゴシック" charset="0"/>
              </a:defRPr>
            </a:lvl3pPr>
            <a:lvl4pPr marL="1600200" indent="-228600" algn="l" rtl="0" eaLnBrk="0" fontAlgn="base" hangingPunct="0">
              <a:spcBef>
                <a:spcPct val="20000"/>
              </a:spcBef>
              <a:spcAft>
                <a:spcPct val="0"/>
              </a:spcAft>
              <a:buSzPct val="60000"/>
              <a:buFontTx/>
              <a:buBlip>
                <a:blip r:embed="rId2"/>
              </a:buBlip>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SzPct val="60000"/>
              <a:buBlip>
                <a:blip r:embed="rId2"/>
              </a:buBlip>
              <a:defRPr sz="1400">
                <a:solidFill>
                  <a:schemeClr val="tx1"/>
                </a:solidFill>
                <a:latin typeface="+mn-lt"/>
                <a:ea typeface="ＭＳ Ｐゴシック" charset="0"/>
              </a:defRPr>
            </a:lvl5pPr>
            <a:lvl6pPr marL="2514600" indent="-228600" algn="l" rtl="0" fontAlgn="base">
              <a:spcBef>
                <a:spcPct val="20000"/>
              </a:spcBef>
              <a:spcAft>
                <a:spcPct val="0"/>
              </a:spcAft>
              <a:buSzPct val="60000"/>
              <a:buBlip>
                <a:blip r:embed="rId2"/>
              </a:buBlip>
              <a:defRPr sz="1400">
                <a:solidFill>
                  <a:schemeClr val="tx1"/>
                </a:solidFill>
                <a:latin typeface="+mn-lt"/>
              </a:defRPr>
            </a:lvl6pPr>
            <a:lvl7pPr marL="2971800" indent="-228600" algn="l" rtl="0" fontAlgn="base">
              <a:spcBef>
                <a:spcPct val="20000"/>
              </a:spcBef>
              <a:spcAft>
                <a:spcPct val="0"/>
              </a:spcAft>
              <a:buSzPct val="60000"/>
              <a:buBlip>
                <a:blip r:embed="rId2"/>
              </a:buBlip>
              <a:defRPr sz="1400">
                <a:solidFill>
                  <a:schemeClr val="tx1"/>
                </a:solidFill>
                <a:latin typeface="+mn-lt"/>
              </a:defRPr>
            </a:lvl7pPr>
            <a:lvl8pPr marL="3429000" indent="-228600" algn="l" rtl="0" fontAlgn="base">
              <a:spcBef>
                <a:spcPct val="20000"/>
              </a:spcBef>
              <a:spcAft>
                <a:spcPct val="0"/>
              </a:spcAft>
              <a:buSzPct val="60000"/>
              <a:buBlip>
                <a:blip r:embed="rId2"/>
              </a:buBlip>
              <a:defRPr sz="1400">
                <a:solidFill>
                  <a:schemeClr val="tx1"/>
                </a:solidFill>
                <a:latin typeface="+mn-lt"/>
              </a:defRPr>
            </a:lvl8pPr>
            <a:lvl9pPr marL="3886200" indent="-228600" algn="l" rtl="0" fontAlgn="base">
              <a:spcBef>
                <a:spcPct val="20000"/>
              </a:spcBef>
              <a:spcAft>
                <a:spcPct val="0"/>
              </a:spcAft>
              <a:buSzPct val="60000"/>
              <a:buBlip>
                <a:blip r:embed="rId2"/>
              </a:buBlip>
              <a:defRPr sz="1400">
                <a:solidFill>
                  <a:schemeClr val="tx1"/>
                </a:solidFill>
                <a:latin typeface="+mn-lt"/>
              </a:defRPr>
            </a:lvl9pPr>
          </a:lstStyle>
          <a:p>
            <a:pPr marL="719138" lvl="3" indent="-449263"/>
            <a:r>
              <a:rPr lang="de-DE" sz="2000" kern="0" dirty="0"/>
              <a:t>Design </a:t>
            </a:r>
            <a:r>
              <a:rPr lang="en-US" sz="2000" kern="0" dirty="0"/>
              <a:t>of triplet samples</a:t>
            </a:r>
          </a:p>
        </p:txBody>
      </p:sp>
      <p:sp>
        <p:nvSpPr>
          <p:cNvPr id="4" name="Abgerundetes Rechteck 3"/>
          <p:cNvSpPr/>
          <p:nvPr/>
        </p:nvSpPr>
        <p:spPr>
          <a:xfrm>
            <a:off x="431800" y="1938528"/>
            <a:ext cx="8501955" cy="1113456"/>
          </a:xfrm>
          <a:prstGeom prst="roundRect">
            <a:avLst/>
          </a:prstGeom>
          <a:solidFill>
            <a:schemeClr val="tx1">
              <a:lumMod val="50000"/>
              <a:lumOff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defTabSz="711200">
              <a:lnSpc>
                <a:spcPct val="90000"/>
              </a:lnSpc>
              <a:spcAft>
                <a:spcPct val="35000"/>
              </a:spcAft>
            </a:pPr>
            <a:r>
              <a:rPr lang="en-US" dirty="0">
                <a:solidFill>
                  <a:sysClr val="windowText" lastClr="000000"/>
                </a:solidFill>
              </a:rPr>
              <a:t>Option 1 (Reference):</a:t>
            </a:r>
          </a:p>
          <a:p>
            <a:pPr lvl="0" algn="ctr" defTabSz="711200">
              <a:lnSpc>
                <a:spcPct val="90000"/>
              </a:lnSpc>
              <a:spcAft>
                <a:spcPct val="35000"/>
              </a:spcAft>
            </a:pPr>
            <a:r>
              <a:rPr lang="en-US" dirty="0">
                <a:solidFill>
                  <a:sysClr val="windowText" lastClr="000000"/>
                </a:solidFill>
              </a:rPr>
              <a:t>                Similar cross-sectional areas as for the HTS TF cable,		 </a:t>
            </a:r>
            <a:br>
              <a:rPr lang="en-US" dirty="0">
                <a:solidFill>
                  <a:sysClr val="windowText" lastClr="000000"/>
                </a:solidFill>
              </a:rPr>
            </a:br>
            <a:r>
              <a:rPr lang="en-US" dirty="0">
                <a:solidFill>
                  <a:sysClr val="windowText" lastClr="000000"/>
                </a:solidFill>
              </a:rPr>
              <a:t>                but 3/2 mm tapes to come to </a:t>
            </a:r>
            <a:r>
              <a:rPr lang="en-US" i="1" dirty="0">
                <a:solidFill>
                  <a:sysClr val="windowText" lastClr="000000"/>
                </a:solidFill>
              </a:rPr>
              <a:t>I</a:t>
            </a:r>
            <a:r>
              <a:rPr lang="en-US" i="1" baseline="-25000" dirty="0">
                <a:solidFill>
                  <a:sysClr val="windowText" lastClr="000000"/>
                </a:solidFill>
              </a:rPr>
              <a:t>c</a:t>
            </a:r>
            <a:r>
              <a:rPr lang="en-US" dirty="0">
                <a:solidFill>
                  <a:sysClr val="windowText" lastClr="000000"/>
                </a:solidFill>
              </a:rPr>
              <a:t>~12-15 kA @ 4.5 K, 12 T for a triplet	</a:t>
            </a:r>
          </a:p>
        </p:txBody>
      </p:sp>
      <p:pic>
        <p:nvPicPr>
          <p:cNvPr id="5" name="Inhaltsplatzhalter 19"/>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t="-1" r="48111" b="54980"/>
          <a:stretch/>
        </p:blipFill>
        <p:spPr>
          <a:xfrm>
            <a:off x="555090" y="1997090"/>
            <a:ext cx="1136794" cy="1037428"/>
          </a:xfrm>
          <a:prstGeom prst="rect">
            <a:avLst/>
          </a:prstGeom>
        </p:spPr>
      </p:pic>
      <p:grpSp>
        <p:nvGrpSpPr>
          <p:cNvPr id="6" name="Gruppieren 5"/>
          <p:cNvGrpSpPr/>
          <p:nvPr/>
        </p:nvGrpSpPr>
        <p:grpSpPr>
          <a:xfrm>
            <a:off x="1141206" y="3095201"/>
            <a:ext cx="2880002" cy="3141871"/>
            <a:chOff x="251679" y="3095201"/>
            <a:chExt cx="2880002" cy="3141871"/>
          </a:xfrm>
        </p:grpSpPr>
        <p:sp>
          <p:nvSpPr>
            <p:cNvPr id="7" name="Abgerundetes Rechteck 6"/>
            <p:cNvSpPr/>
            <p:nvPr/>
          </p:nvSpPr>
          <p:spPr>
            <a:xfrm>
              <a:off x="251679" y="4215384"/>
              <a:ext cx="2880000" cy="2021688"/>
            </a:xfrm>
            <a:prstGeom prst="roundRect">
              <a:avLst/>
            </a:prstGeom>
            <a:solidFill>
              <a:srgbClr val="C0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defTabSz="711200">
                <a:lnSpc>
                  <a:spcPct val="90000"/>
                </a:lnSpc>
                <a:spcAft>
                  <a:spcPct val="35000"/>
                </a:spcAft>
              </a:pPr>
              <a:r>
                <a:rPr lang="en-US" dirty="0">
                  <a:solidFill>
                    <a:sysClr val="windowText" lastClr="000000"/>
                  </a:solidFill>
                </a:rPr>
                <a:t>Option 2:</a:t>
              </a:r>
            </a:p>
            <a:p>
              <a:pPr lvl="0" algn="ctr" defTabSz="711200">
                <a:lnSpc>
                  <a:spcPct val="90000"/>
                </a:lnSpc>
                <a:spcAft>
                  <a:spcPct val="35000"/>
                </a:spcAft>
              </a:pPr>
              <a:r>
                <a:rPr lang="en-US" dirty="0">
                  <a:solidFill>
                    <a:sysClr val="windowText" lastClr="000000"/>
                  </a:solidFill>
                </a:rPr>
                <a:t>Cu tube wall thickness reduced to 1 mm</a:t>
              </a:r>
            </a:p>
            <a:p>
              <a:pPr lvl="0" algn="ctr" defTabSz="711200">
                <a:lnSpc>
                  <a:spcPct val="90000"/>
                </a:lnSpc>
                <a:spcAft>
                  <a:spcPct val="35000"/>
                </a:spcAft>
              </a:pPr>
              <a:endParaRPr lang="en-US" dirty="0">
                <a:solidFill>
                  <a:sysClr val="windowText" lastClr="000000"/>
                </a:solidFill>
              </a:endParaRPr>
            </a:p>
            <a:p>
              <a:pPr lvl="0" algn="ctr" defTabSz="711200">
                <a:lnSpc>
                  <a:spcPct val="90000"/>
                </a:lnSpc>
                <a:spcAft>
                  <a:spcPct val="35000"/>
                </a:spcAft>
              </a:pPr>
              <a:endParaRPr lang="en-US" dirty="0">
                <a:solidFill>
                  <a:sysClr val="windowText" lastClr="000000"/>
                </a:solidFill>
              </a:endParaRPr>
            </a:p>
            <a:p>
              <a:pPr lvl="0" algn="ctr" defTabSz="711200">
                <a:lnSpc>
                  <a:spcPct val="90000"/>
                </a:lnSpc>
                <a:spcAft>
                  <a:spcPct val="35000"/>
                </a:spcAft>
              </a:pPr>
              <a:endParaRPr lang="en-US" dirty="0">
                <a:solidFill>
                  <a:sysClr val="windowText" lastClr="000000"/>
                </a:solidFill>
              </a:endParaRPr>
            </a:p>
          </p:txBody>
        </p:sp>
        <p:sp>
          <p:nvSpPr>
            <p:cNvPr id="8" name="Freihandform 7"/>
            <p:cNvSpPr/>
            <p:nvPr/>
          </p:nvSpPr>
          <p:spPr>
            <a:xfrm rot="16200000">
              <a:off x="1155982" y="2190900"/>
              <a:ext cx="1071397" cy="2880000"/>
            </a:xfrm>
            <a:custGeom>
              <a:avLst/>
              <a:gdLst>
                <a:gd name="connsiteX0" fmla="*/ 0 w 877287"/>
                <a:gd name="connsiteY0" fmla="*/ 321644 h 1608220"/>
                <a:gd name="connsiteX1" fmla="*/ 438644 w 877287"/>
                <a:gd name="connsiteY1" fmla="*/ 321644 h 1608220"/>
                <a:gd name="connsiteX2" fmla="*/ 438644 w 877287"/>
                <a:gd name="connsiteY2" fmla="*/ 0 h 1608220"/>
                <a:gd name="connsiteX3" fmla="*/ 877287 w 877287"/>
                <a:gd name="connsiteY3" fmla="*/ 804110 h 1608220"/>
                <a:gd name="connsiteX4" fmla="*/ 438644 w 877287"/>
                <a:gd name="connsiteY4" fmla="*/ 1608220 h 1608220"/>
                <a:gd name="connsiteX5" fmla="*/ 438644 w 877287"/>
                <a:gd name="connsiteY5" fmla="*/ 1286576 h 1608220"/>
                <a:gd name="connsiteX6" fmla="*/ 0 w 877287"/>
                <a:gd name="connsiteY6" fmla="*/ 1286576 h 1608220"/>
                <a:gd name="connsiteX7" fmla="*/ 0 w 877287"/>
                <a:gd name="connsiteY7" fmla="*/ 321644 h 1608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7287" h="1608220">
                  <a:moveTo>
                    <a:pt x="877286" y="1286576"/>
                  </a:moveTo>
                  <a:lnTo>
                    <a:pt x="438643" y="1286576"/>
                  </a:lnTo>
                  <a:lnTo>
                    <a:pt x="438643" y="1608220"/>
                  </a:lnTo>
                  <a:lnTo>
                    <a:pt x="1" y="804110"/>
                  </a:lnTo>
                  <a:lnTo>
                    <a:pt x="438643" y="0"/>
                  </a:lnTo>
                  <a:lnTo>
                    <a:pt x="438643" y="321644"/>
                  </a:lnTo>
                  <a:lnTo>
                    <a:pt x="877286" y="321644"/>
                  </a:lnTo>
                  <a:lnTo>
                    <a:pt x="877286" y="1286576"/>
                  </a:lnTo>
                  <a:close/>
                </a:path>
              </a:pathLst>
            </a:custGeom>
            <a:solidFill>
              <a:srgbClr val="C00000">
                <a:alpha val="50000"/>
              </a:srgbClr>
            </a:solidFill>
            <a:ln>
              <a:noFill/>
            </a:ln>
          </p:spPr>
          <p:style>
            <a:lnRef idx="0">
              <a:scrgbClr r="0" g="0" b="0"/>
            </a:lnRef>
            <a:fillRef idx="0">
              <a:scrgbClr r="0" g="0" b="0"/>
            </a:fillRef>
            <a:effectRef idx="0">
              <a:scrgbClr r="0" g="0" b="0"/>
            </a:effectRef>
            <a:fontRef idx="minor">
              <a:schemeClr val="lt1"/>
            </a:fontRef>
          </p:style>
          <p:txBody>
            <a:bodyPr spcFirstLastPara="0" vert="vert" wrap="square" lIns="263187" tIns="321644" rIns="-1" bIns="321644" numCol="1" spcCol="1270" anchor="ctr" anchorCtr="0">
              <a:noAutofit/>
            </a:bodyPr>
            <a:lstStyle/>
            <a:p>
              <a:pPr lvl="0" algn="ctr" defTabSz="711200">
                <a:lnSpc>
                  <a:spcPct val="90000"/>
                </a:lnSpc>
                <a:spcBef>
                  <a:spcPct val="0"/>
                </a:spcBef>
                <a:spcAft>
                  <a:spcPct val="35000"/>
                </a:spcAft>
              </a:pPr>
              <a:endParaRPr lang="en-US" sz="1600" kern="1200" dirty="0">
                <a:solidFill>
                  <a:schemeClr val="tx1"/>
                </a:solidFill>
              </a:endParaRPr>
            </a:p>
            <a:p>
              <a:pPr lvl="0" algn="ctr" defTabSz="711200">
                <a:lnSpc>
                  <a:spcPct val="90000"/>
                </a:lnSpc>
                <a:spcBef>
                  <a:spcPct val="0"/>
                </a:spcBef>
                <a:spcAft>
                  <a:spcPct val="35000"/>
                </a:spcAft>
              </a:pPr>
              <a:r>
                <a:rPr lang="en-US" sz="1600" kern="1200" dirty="0">
                  <a:solidFill>
                    <a:schemeClr val="tx1"/>
                  </a:solidFill>
                </a:rPr>
                <a:t>Intentional(!) </a:t>
              </a:r>
              <a:br>
                <a:rPr lang="en-US" sz="1600" kern="1200" dirty="0">
                  <a:solidFill>
                    <a:schemeClr val="tx1"/>
                  </a:solidFill>
                </a:rPr>
              </a:br>
              <a:r>
                <a:rPr lang="en-US" sz="1600" kern="1200" dirty="0">
                  <a:solidFill>
                    <a:schemeClr val="tx1"/>
                  </a:solidFill>
                </a:rPr>
                <a:t>increase </a:t>
              </a:r>
              <a:br>
                <a:rPr lang="en-US" sz="1600" kern="1200" dirty="0">
                  <a:solidFill>
                    <a:schemeClr val="tx1"/>
                  </a:solidFill>
                </a:rPr>
              </a:br>
              <a:r>
                <a:rPr lang="en-US" sz="1600" kern="1200" dirty="0">
                  <a:solidFill>
                    <a:schemeClr val="tx1"/>
                  </a:solidFill>
                </a:rPr>
                <a:t>of  </a:t>
              </a:r>
              <a:r>
                <a:rPr lang="en-US" sz="1600" kern="1200" dirty="0" err="1">
                  <a:solidFill>
                    <a:schemeClr val="tx1"/>
                  </a:solidFill>
                </a:rPr>
                <a:t>j</a:t>
              </a:r>
              <a:r>
                <a:rPr lang="en-US" sz="1600" kern="1200" baseline="-25000" dirty="0" err="1">
                  <a:solidFill>
                    <a:schemeClr val="tx1"/>
                  </a:solidFill>
                </a:rPr>
                <a:t>Cu</a:t>
              </a:r>
              <a:endParaRPr lang="en-US" sz="1600" kern="1200" baseline="-25000" dirty="0">
                <a:solidFill>
                  <a:schemeClr val="tx1"/>
                </a:solidFill>
              </a:endParaRPr>
            </a:p>
          </p:txBody>
        </p:sp>
        <p:pic>
          <p:nvPicPr>
            <p:cNvPr id="10" name="Grafik 9"/>
            <p:cNvPicPr>
              <a:picLocks noChangeAspect="1"/>
            </p:cNvPicPr>
            <p:nvPr/>
          </p:nvPicPr>
          <p:blipFill rotWithShape="1">
            <a:blip r:embed="rId4" cstate="print">
              <a:extLst>
                <a:ext uri="{28A0092B-C50C-407E-A947-70E740481C1C}">
                  <a14:useLocalDpi xmlns:a14="http://schemas.microsoft.com/office/drawing/2010/main" val="0"/>
                </a:ext>
              </a:extLst>
            </a:blip>
            <a:srcRect l="53252" b="55031"/>
            <a:stretch/>
          </p:blipFill>
          <p:spPr>
            <a:xfrm>
              <a:off x="1298852" y="5010381"/>
              <a:ext cx="1016066" cy="1028024"/>
            </a:xfrm>
            <a:prstGeom prst="rect">
              <a:avLst/>
            </a:prstGeom>
          </p:spPr>
        </p:pic>
      </p:grpSp>
      <p:grpSp>
        <p:nvGrpSpPr>
          <p:cNvPr id="2" name="Gruppieren 1">
            <a:extLst>
              <a:ext uri="{FF2B5EF4-FFF2-40B4-BE49-F238E27FC236}">
                <a16:creationId xmlns:a16="http://schemas.microsoft.com/office/drawing/2014/main" id="{1599C509-BE5B-0247-9B25-C97E07AE3030}"/>
              </a:ext>
            </a:extLst>
          </p:cNvPr>
          <p:cNvGrpSpPr/>
          <p:nvPr/>
        </p:nvGrpSpPr>
        <p:grpSpPr>
          <a:xfrm>
            <a:off x="5223198" y="3100335"/>
            <a:ext cx="2880001" cy="3142111"/>
            <a:chOff x="5223198" y="3100335"/>
            <a:chExt cx="2880001" cy="3142111"/>
          </a:xfrm>
        </p:grpSpPr>
        <p:sp>
          <p:nvSpPr>
            <p:cNvPr id="12" name="Abgerundetes Rechteck 11"/>
            <p:cNvSpPr/>
            <p:nvPr/>
          </p:nvSpPr>
          <p:spPr>
            <a:xfrm>
              <a:off x="5223198" y="4220518"/>
              <a:ext cx="2880000" cy="2021928"/>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defTabSz="711200">
                <a:lnSpc>
                  <a:spcPct val="90000"/>
                </a:lnSpc>
                <a:spcAft>
                  <a:spcPct val="35000"/>
                </a:spcAft>
              </a:pPr>
              <a:r>
                <a:rPr lang="en-US" dirty="0">
                  <a:solidFill>
                    <a:sysClr val="windowText" lastClr="000000"/>
                  </a:solidFill>
                </a:rPr>
                <a:t>Option 3:</a:t>
              </a:r>
            </a:p>
            <a:p>
              <a:pPr lvl="0" algn="ctr" defTabSz="711200">
                <a:lnSpc>
                  <a:spcPct val="90000"/>
                </a:lnSpc>
                <a:spcAft>
                  <a:spcPct val="35000"/>
                </a:spcAft>
              </a:pPr>
              <a:r>
                <a:rPr lang="en-US" dirty="0">
                  <a:solidFill>
                    <a:sysClr val="windowText" lastClr="000000"/>
                  </a:solidFill>
                </a:rPr>
                <a:t>Use of Cu profiles for larger contact areas</a:t>
              </a:r>
            </a:p>
            <a:p>
              <a:pPr lvl="0" algn="ctr" defTabSz="711200">
                <a:lnSpc>
                  <a:spcPct val="90000"/>
                </a:lnSpc>
                <a:spcAft>
                  <a:spcPct val="35000"/>
                </a:spcAft>
              </a:pPr>
              <a:endParaRPr lang="en-US" dirty="0">
                <a:solidFill>
                  <a:sysClr val="windowText" lastClr="000000"/>
                </a:solidFill>
              </a:endParaRPr>
            </a:p>
            <a:p>
              <a:pPr lvl="0" algn="ctr" defTabSz="711200">
                <a:lnSpc>
                  <a:spcPct val="90000"/>
                </a:lnSpc>
                <a:spcAft>
                  <a:spcPct val="35000"/>
                </a:spcAft>
              </a:pPr>
              <a:endParaRPr lang="en-US" dirty="0">
                <a:solidFill>
                  <a:sysClr val="windowText" lastClr="000000"/>
                </a:solidFill>
              </a:endParaRPr>
            </a:p>
            <a:p>
              <a:pPr lvl="0" algn="ctr" defTabSz="711200">
                <a:lnSpc>
                  <a:spcPct val="90000"/>
                </a:lnSpc>
                <a:spcAft>
                  <a:spcPct val="35000"/>
                </a:spcAft>
              </a:pPr>
              <a:endParaRPr lang="en-US" dirty="0">
                <a:solidFill>
                  <a:sysClr val="windowText" lastClr="000000"/>
                </a:solidFill>
              </a:endParaRPr>
            </a:p>
          </p:txBody>
        </p:sp>
        <p:sp>
          <p:nvSpPr>
            <p:cNvPr id="13" name="Freihandform 12"/>
            <p:cNvSpPr/>
            <p:nvPr/>
          </p:nvSpPr>
          <p:spPr>
            <a:xfrm rot="16200000">
              <a:off x="6127500" y="2196034"/>
              <a:ext cx="1071397" cy="2880000"/>
            </a:xfrm>
            <a:custGeom>
              <a:avLst/>
              <a:gdLst>
                <a:gd name="connsiteX0" fmla="*/ 0 w 1054313"/>
                <a:gd name="connsiteY0" fmla="*/ 274954 h 1374771"/>
                <a:gd name="connsiteX1" fmla="*/ 527157 w 1054313"/>
                <a:gd name="connsiteY1" fmla="*/ 274954 h 1374771"/>
                <a:gd name="connsiteX2" fmla="*/ 527157 w 1054313"/>
                <a:gd name="connsiteY2" fmla="*/ 0 h 1374771"/>
                <a:gd name="connsiteX3" fmla="*/ 1054313 w 1054313"/>
                <a:gd name="connsiteY3" fmla="*/ 687386 h 1374771"/>
                <a:gd name="connsiteX4" fmla="*/ 527157 w 1054313"/>
                <a:gd name="connsiteY4" fmla="*/ 1374771 h 1374771"/>
                <a:gd name="connsiteX5" fmla="*/ 527157 w 1054313"/>
                <a:gd name="connsiteY5" fmla="*/ 1099817 h 1374771"/>
                <a:gd name="connsiteX6" fmla="*/ 0 w 1054313"/>
                <a:gd name="connsiteY6" fmla="*/ 1099817 h 1374771"/>
                <a:gd name="connsiteX7" fmla="*/ 0 w 1054313"/>
                <a:gd name="connsiteY7" fmla="*/ 274954 h 137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4313" h="1374771">
                  <a:moveTo>
                    <a:pt x="1054313" y="1099817"/>
                  </a:moveTo>
                  <a:lnTo>
                    <a:pt x="527156" y="1099817"/>
                  </a:lnTo>
                  <a:lnTo>
                    <a:pt x="527156" y="1374771"/>
                  </a:lnTo>
                  <a:lnTo>
                    <a:pt x="0" y="687385"/>
                  </a:lnTo>
                  <a:lnTo>
                    <a:pt x="527156" y="0"/>
                  </a:lnTo>
                  <a:lnTo>
                    <a:pt x="527156" y="274954"/>
                  </a:lnTo>
                  <a:lnTo>
                    <a:pt x="1054313" y="274954"/>
                  </a:lnTo>
                  <a:lnTo>
                    <a:pt x="1054313" y="1099817"/>
                  </a:lnTo>
                  <a:close/>
                </a:path>
              </a:pathLst>
            </a:cu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vert" wrap="square" lIns="316294" tIns="274954" rIns="-1" bIns="274953" numCol="1" spcCol="1270" anchor="ctr" anchorCtr="0">
              <a:noAutofit/>
            </a:bodyPr>
            <a:lstStyle/>
            <a:p>
              <a:pPr lvl="0" algn="ctr" defTabSz="444500">
                <a:lnSpc>
                  <a:spcPct val="90000"/>
                </a:lnSpc>
                <a:spcBef>
                  <a:spcPct val="0"/>
                </a:spcBef>
                <a:spcAft>
                  <a:spcPct val="35000"/>
                </a:spcAft>
              </a:pPr>
              <a:endParaRPr lang="en-US" sz="1600" dirty="0">
                <a:solidFill>
                  <a:sysClr val="windowText" lastClr="000000"/>
                </a:solidFill>
              </a:endParaRPr>
            </a:p>
            <a:p>
              <a:pPr lvl="0" algn="ctr" defTabSz="444500">
                <a:lnSpc>
                  <a:spcPct val="90000"/>
                </a:lnSpc>
                <a:spcBef>
                  <a:spcPct val="0"/>
                </a:spcBef>
                <a:spcAft>
                  <a:spcPct val="35000"/>
                </a:spcAft>
              </a:pPr>
              <a:r>
                <a:rPr lang="en-US" sz="1600" dirty="0">
                  <a:solidFill>
                    <a:sysClr val="windowText" lastClr="000000"/>
                  </a:solidFill>
                </a:rPr>
                <a:t>Larger interfaces, </a:t>
              </a:r>
              <a:br>
                <a:rPr lang="en-US" sz="1600" dirty="0">
                  <a:solidFill>
                    <a:sysClr val="windowText" lastClr="000000"/>
                  </a:solidFill>
                </a:rPr>
              </a:br>
              <a:r>
                <a:rPr lang="en-US" sz="1600" dirty="0">
                  <a:solidFill>
                    <a:sysClr val="windowText" lastClr="000000"/>
                  </a:solidFill>
                </a:rPr>
                <a:t>similar cross-sections</a:t>
              </a:r>
              <a:endParaRPr lang="en-US" sz="1600" kern="1200" dirty="0">
                <a:solidFill>
                  <a:sysClr val="windowText" lastClr="000000"/>
                </a:solidFill>
              </a:endParaRPr>
            </a:p>
          </p:txBody>
        </p:sp>
        <p:pic>
          <p:nvPicPr>
            <p:cNvPr id="14" name="Grafik 13" descr="Ein Bild, das Uhr, Schild enthält.&#10;&#10;Automatisch generierte Beschreibung">
              <a:extLst>
                <a:ext uri="{FF2B5EF4-FFF2-40B4-BE49-F238E27FC236}">
                  <a16:creationId xmlns:a16="http://schemas.microsoft.com/office/drawing/2014/main" id="{7C69E752-E4F8-104C-B20B-FD11338E6D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7763" y="5198724"/>
              <a:ext cx="885274" cy="892282"/>
            </a:xfrm>
            <a:prstGeom prst="rect">
              <a:avLst/>
            </a:prstGeom>
          </p:spPr>
        </p:pic>
      </p:grpSp>
    </p:spTree>
    <p:extLst>
      <p:ext uri="{BB962C8B-B14F-4D97-AF65-F5344CB8AC3E}">
        <p14:creationId xmlns:p14="http://schemas.microsoft.com/office/powerpoint/2010/main" val="380514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9552" y="260649"/>
            <a:ext cx="7488832" cy="576064"/>
          </a:xfrm>
        </p:spPr>
        <p:txBody>
          <a:bodyPr/>
          <a:lstStyle/>
          <a:p>
            <a:pPr marL="468000" lvl="0" indent="-457200">
              <a:spcBef>
                <a:spcPts val="200"/>
              </a:spcBef>
              <a:spcAft>
                <a:spcPts val="600"/>
              </a:spcAft>
            </a:pPr>
            <a:r>
              <a:rPr lang="en-US" dirty="0"/>
              <a:t>Triplet samples for quench experiment</a:t>
            </a:r>
          </a:p>
        </p:txBody>
      </p:sp>
      <p:sp>
        <p:nvSpPr>
          <p:cNvPr id="9" name="Rectangle 3"/>
          <p:cNvSpPr txBox="1">
            <a:spLocks noChangeArrowheads="1"/>
          </p:cNvSpPr>
          <p:nvPr/>
        </p:nvSpPr>
        <p:spPr bwMode="auto">
          <a:xfrm>
            <a:off x="175768" y="1593946"/>
            <a:ext cx="8345987" cy="41568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SzPct val="70000"/>
              <a:defRPr sz="2000">
                <a:solidFill>
                  <a:schemeClr val="tx1"/>
                </a:solidFill>
                <a:latin typeface="+mn-lt"/>
                <a:ea typeface="ＭＳ Ｐゴシック" charset="0"/>
                <a:cs typeface="ＭＳ Ｐゴシック" charset="0"/>
              </a:defRPr>
            </a:lvl1pPr>
            <a:lvl2pPr marL="457200" algn="l" rtl="0" eaLnBrk="0" fontAlgn="base" hangingPunct="0">
              <a:spcBef>
                <a:spcPct val="20000"/>
              </a:spcBef>
              <a:spcAft>
                <a:spcPct val="0"/>
              </a:spcAft>
              <a:buSzPct val="60000"/>
              <a:defRPr sz="1600">
                <a:solidFill>
                  <a:schemeClr val="tx1"/>
                </a:solidFill>
                <a:latin typeface="+mn-lt"/>
                <a:ea typeface="ＭＳ Ｐゴシック" charset="0"/>
              </a:defRPr>
            </a:lvl2pPr>
            <a:lvl3pPr marL="914400" algn="l" rtl="0" eaLnBrk="0" fontAlgn="base" hangingPunct="0">
              <a:spcBef>
                <a:spcPct val="20000"/>
              </a:spcBef>
              <a:spcAft>
                <a:spcPct val="0"/>
              </a:spcAft>
              <a:buSzPct val="60000"/>
              <a:defRPr sz="1400">
                <a:solidFill>
                  <a:schemeClr val="tx1"/>
                </a:solidFill>
                <a:latin typeface="+mn-lt"/>
                <a:ea typeface="ＭＳ Ｐゴシック" charset="0"/>
              </a:defRPr>
            </a:lvl3pPr>
            <a:lvl4pPr marL="1600200" indent="-228600" algn="l" rtl="0" eaLnBrk="0" fontAlgn="base" hangingPunct="0">
              <a:spcBef>
                <a:spcPct val="20000"/>
              </a:spcBef>
              <a:spcAft>
                <a:spcPct val="0"/>
              </a:spcAft>
              <a:buSzPct val="60000"/>
              <a:buFontTx/>
              <a:buBlip>
                <a:blip r:embed="rId2"/>
              </a:buBlip>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SzPct val="60000"/>
              <a:buBlip>
                <a:blip r:embed="rId2"/>
              </a:buBlip>
              <a:defRPr sz="1400">
                <a:solidFill>
                  <a:schemeClr val="tx1"/>
                </a:solidFill>
                <a:latin typeface="+mn-lt"/>
                <a:ea typeface="ＭＳ Ｐゴシック" charset="0"/>
              </a:defRPr>
            </a:lvl5pPr>
            <a:lvl6pPr marL="2514600" indent="-228600" algn="l" rtl="0" fontAlgn="base">
              <a:spcBef>
                <a:spcPct val="20000"/>
              </a:spcBef>
              <a:spcAft>
                <a:spcPct val="0"/>
              </a:spcAft>
              <a:buSzPct val="60000"/>
              <a:buBlip>
                <a:blip r:embed="rId2"/>
              </a:buBlip>
              <a:defRPr sz="1400">
                <a:solidFill>
                  <a:schemeClr val="tx1"/>
                </a:solidFill>
                <a:latin typeface="+mn-lt"/>
              </a:defRPr>
            </a:lvl6pPr>
            <a:lvl7pPr marL="2971800" indent="-228600" algn="l" rtl="0" fontAlgn="base">
              <a:spcBef>
                <a:spcPct val="20000"/>
              </a:spcBef>
              <a:spcAft>
                <a:spcPct val="0"/>
              </a:spcAft>
              <a:buSzPct val="60000"/>
              <a:buBlip>
                <a:blip r:embed="rId2"/>
              </a:buBlip>
              <a:defRPr sz="1400">
                <a:solidFill>
                  <a:schemeClr val="tx1"/>
                </a:solidFill>
                <a:latin typeface="+mn-lt"/>
              </a:defRPr>
            </a:lvl7pPr>
            <a:lvl8pPr marL="3429000" indent="-228600" algn="l" rtl="0" fontAlgn="base">
              <a:spcBef>
                <a:spcPct val="20000"/>
              </a:spcBef>
              <a:spcAft>
                <a:spcPct val="0"/>
              </a:spcAft>
              <a:buSzPct val="60000"/>
              <a:buBlip>
                <a:blip r:embed="rId2"/>
              </a:buBlip>
              <a:defRPr sz="1400">
                <a:solidFill>
                  <a:schemeClr val="tx1"/>
                </a:solidFill>
                <a:latin typeface="+mn-lt"/>
              </a:defRPr>
            </a:lvl8pPr>
            <a:lvl9pPr marL="3886200" indent="-228600" algn="l" rtl="0" fontAlgn="base">
              <a:spcBef>
                <a:spcPct val="20000"/>
              </a:spcBef>
              <a:spcAft>
                <a:spcPct val="0"/>
              </a:spcAft>
              <a:buSzPct val="60000"/>
              <a:buBlip>
                <a:blip r:embed="rId2"/>
              </a:buBlip>
              <a:defRPr sz="1400">
                <a:solidFill>
                  <a:schemeClr val="tx1"/>
                </a:solidFill>
                <a:latin typeface="+mn-lt"/>
              </a:defRPr>
            </a:lvl9pPr>
          </a:lstStyle>
          <a:p>
            <a:pPr marL="719138" lvl="3" indent="-449263"/>
            <a:r>
              <a:rPr lang="de-DE" sz="2000" kern="0" dirty="0"/>
              <a:t>Design </a:t>
            </a:r>
            <a:r>
              <a:rPr lang="en-US" sz="2000" kern="0" dirty="0"/>
              <a:t>of triplet samples</a:t>
            </a:r>
          </a:p>
        </p:txBody>
      </p:sp>
      <p:graphicFrame>
        <p:nvGraphicFramePr>
          <p:cNvPr id="15" name="Tabelle 14"/>
          <p:cNvGraphicFramePr>
            <a:graphicFrameLocks noGrp="1"/>
          </p:cNvGraphicFramePr>
          <p:nvPr>
            <p:extLst>
              <p:ext uri="{D42A27DB-BD31-4B8C-83A1-F6EECF244321}">
                <p14:modId xmlns:p14="http://schemas.microsoft.com/office/powerpoint/2010/main" val="1086644795"/>
              </p:ext>
            </p:extLst>
          </p:nvPr>
        </p:nvGraphicFramePr>
        <p:xfrm>
          <a:off x="431800" y="1445931"/>
          <a:ext cx="8448600" cy="4863429"/>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554319049"/>
                    </a:ext>
                  </a:extLst>
                </a:gridCol>
                <a:gridCol w="1800200">
                  <a:extLst>
                    <a:ext uri="{9D8B030D-6E8A-4147-A177-3AD203B41FA5}">
                      <a16:colId xmlns:a16="http://schemas.microsoft.com/office/drawing/2014/main" val="2064351961"/>
                    </a:ext>
                  </a:extLst>
                </a:gridCol>
                <a:gridCol w="1800200">
                  <a:extLst>
                    <a:ext uri="{9D8B030D-6E8A-4147-A177-3AD203B41FA5}">
                      <a16:colId xmlns:a16="http://schemas.microsoft.com/office/drawing/2014/main" val="1497186383"/>
                    </a:ext>
                  </a:extLst>
                </a:gridCol>
                <a:gridCol w="1800200">
                  <a:extLst>
                    <a:ext uri="{9D8B030D-6E8A-4147-A177-3AD203B41FA5}">
                      <a16:colId xmlns:a16="http://schemas.microsoft.com/office/drawing/2014/main" val="1890993832"/>
                    </a:ext>
                  </a:extLst>
                </a:gridCol>
              </a:tblGrid>
              <a:tr h="384441">
                <a:tc>
                  <a:txBody>
                    <a:bodyPr/>
                    <a:lstStyle/>
                    <a:p>
                      <a:r>
                        <a:rPr lang="de-DE" sz="1600" b="1" dirty="0" err="1">
                          <a:solidFill>
                            <a:schemeClr val="bg1"/>
                          </a:solidFill>
                        </a:rPr>
                        <a:t>Geometric</a:t>
                      </a:r>
                      <a:r>
                        <a:rPr lang="de-DE" sz="1600" b="1" dirty="0">
                          <a:solidFill>
                            <a:schemeClr val="bg1"/>
                          </a:solidFill>
                        </a:rPr>
                        <a:t> </a:t>
                      </a:r>
                      <a:r>
                        <a:rPr lang="de-DE" sz="1600" b="1" dirty="0" err="1">
                          <a:solidFill>
                            <a:schemeClr val="bg1"/>
                          </a:solidFill>
                        </a:rPr>
                        <a:t>and</a:t>
                      </a:r>
                      <a:r>
                        <a:rPr lang="de-DE" sz="1600" b="1" dirty="0">
                          <a:solidFill>
                            <a:schemeClr val="bg1"/>
                          </a:solidFill>
                        </a:rPr>
                        <a:t> </a:t>
                      </a:r>
                      <a:r>
                        <a:rPr lang="de-DE" sz="1600" b="1" dirty="0" err="1">
                          <a:solidFill>
                            <a:schemeClr val="bg1"/>
                          </a:solidFill>
                        </a:rPr>
                        <a:t>electric</a:t>
                      </a:r>
                      <a:r>
                        <a:rPr lang="de-DE" sz="1600" b="1" dirty="0">
                          <a:solidFill>
                            <a:schemeClr val="bg1"/>
                          </a:solidFill>
                        </a:rPr>
                        <a:t> </a:t>
                      </a:r>
                      <a:r>
                        <a:rPr lang="de-DE" sz="1600" b="1" dirty="0" err="1">
                          <a:solidFill>
                            <a:schemeClr val="bg1"/>
                          </a:solidFill>
                        </a:rPr>
                        <a:t>parameters</a:t>
                      </a:r>
                      <a:endParaRPr lang="de-DE" sz="1600" b="1" dirty="0">
                        <a:solidFill>
                          <a:schemeClr val="bg1"/>
                        </a:solidFill>
                      </a:endParaRPr>
                    </a:p>
                  </a:txBody>
                  <a:tcPr/>
                </a:tc>
                <a:tc>
                  <a:txBody>
                    <a:bodyPr/>
                    <a:lstStyle/>
                    <a:p>
                      <a:r>
                        <a:rPr lang="de-DE" sz="1600" dirty="0"/>
                        <a:t>Option 1</a:t>
                      </a:r>
                    </a:p>
                  </a:txBody>
                  <a:tcPr>
                    <a:solidFill>
                      <a:schemeClr val="tx1"/>
                    </a:solidFill>
                  </a:tcPr>
                </a:tc>
                <a:tc>
                  <a:txBody>
                    <a:bodyPr/>
                    <a:lstStyle/>
                    <a:p>
                      <a:r>
                        <a:rPr lang="de-DE" sz="1600" dirty="0"/>
                        <a:t>Option 2</a:t>
                      </a:r>
                    </a:p>
                  </a:txBody>
                  <a:tcPr>
                    <a:solidFill>
                      <a:srgbClr val="C00000"/>
                    </a:solidFill>
                  </a:tcPr>
                </a:tc>
                <a:tc>
                  <a:txBody>
                    <a:bodyPr/>
                    <a:lstStyle/>
                    <a:p>
                      <a:r>
                        <a:rPr lang="de-DE" sz="1600" dirty="0"/>
                        <a:t>Option 3</a:t>
                      </a:r>
                    </a:p>
                  </a:txBody>
                  <a:tcPr>
                    <a:solidFill>
                      <a:schemeClr val="accent2"/>
                    </a:solidFill>
                  </a:tcPr>
                </a:tc>
                <a:extLst>
                  <a:ext uri="{0D108BD9-81ED-4DB2-BD59-A6C34878D82A}">
                    <a16:rowId xmlns:a16="http://schemas.microsoft.com/office/drawing/2014/main" val="4016958792"/>
                  </a:ext>
                </a:extLst>
              </a:tr>
              <a:tr h="1834569">
                <a:tc>
                  <a:txBody>
                    <a:bodyPr/>
                    <a:lstStyle/>
                    <a:p>
                      <a:r>
                        <a:rPr lang="de-DE" sz="1400" b="1" dirty="0">
                          <a:solidFill>
                            <a:schemeClr val="bg1"/>
                          </a:solidFill>
                        </a:rPr>
                        <a:t>Image</a:t>
                      </a:r>
                    </a:p>
                  </a:txBody>
                  <a:tcPr>
                    <a:solidFill>
                      <a:schemeClr val="accent1"/>
                    </a:solidFill>
                  </a:tcPr>
                </a:tc>
                <a:tc>
                  <a:txBody>
                    <a:bodyPr/>
                    <a:lstStyle/>
                    <a:p>
                      <a:endParaRPr lang="de-DE" sz="1400" dirty="0"/>
                    </a:p>
                  </a:txBody>
                  <a:tcPr>
                    <a:solidFill>
                      <a:schemeClr val="bg2">
                        <a:lumMod val="90000"/>
                      </a:schemeClr>
                    </a:solidFill>
                  </a:tcPr>
                </a:tc>
                <a:tc>
                  <a:txBody>
                    <a:bodyPr/>
                    <a:lstStyle/>
                    <a:p>
                      <a:endParaRPr lang="de-DE" sz="1400" dirty="0"/>
                    </a:p>
                  </a:txBody>
                  <a:tcPr>
                    <a:solidFill>
                      <a:srgbClr val="C00000">
                        <a:alpha val="40000"/>
                      </a:srgbClr>
                    </a:solidFill>
                  </a:tcPr>
                </a:tc>
                <a:tc>
                  <a:txBody>
                    <a:bodyPr/>
                    <a:lstStyle/>
                    <a:p>
                      <a:endParaRPr lang="de-DE" sz="1400" dirty="0"/>
                    </a:p>
                  </a:txBody>
                  <a:tcPr>
                    <a:solidFill>
                      <a:schemeClr val="accent2">
                        <a:lumMod val="40000"/>
                        <a:lumOff val="60000"/>
                      </a:schemeClr>
                    </a:solidFill>
                  </a:tcPr>
                </a:tc>
                <a:extLst>
                  <a:ext uri="{0D108BD9-81ED-4DB2-BD59-A6C34878D82A}">
                    <a16:rowId xmlns:a16="http://schemas.microsoft.com/office/drawing/2014/main" val="3877631002"/>
                  </a:ext>
                </a:extLst>
              </a:tr>
              <a:tr h="282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1" dirty="0" err="1">
                          <a:solidFill>
                            <a:schemeClr val="bg1"/>
                          </a:solidFill>
                          <a:latin typeface="+mn-lt"/>
                        </a:rPr>
                        <a:t>CroCo</a:t>
                      </a:r>
                      <a:r>
                        <a:rPr lang="de-DE" sz="1400" b="1" dirty="0">
                          <a:solidFill>
                            <a:schemeClr val="bg1"/>
                          </a:solidFill>
                          <a:latin typeface="+mn-lt"/>
                        </a:rPr>
                        <a:t> </a:t>
                      </a:r>
                      <a:r>
                        <a:rPr lang="de-DE" sz="1400" b="1" baseline="0" dirty="0">
                          <a:solidFill>
                            <a:schemeClr val="bg1"/>
                          </a:solidFill>
                          <a:latin typeface="+mn-lt"/>
                          <a:sym typeface="Symbol" panose="05050102010706020507" pitchFamily="18" charset="2"/>
                        </a:rPr>
                        <a:t></a:t>
                      </a:r>
                      <a:r>
                        <a:rPr lang="de-DE" sz="1400" b="1" baseline="0" dirty="0">
                          <a:solidFill>
                            <a:schemeClr val="bg1"/>
                          </a:solidFill>
                          <a:latin typeface="+mn-lt"/>
                        </a:rPr>
                        <a:t>  </a:t>
                      </a:r>
                      <a:r>
                        <a:rPr lang="de-DE" sz="1400" b="1" baseline="0" dirty="0" err="1">
                          <a:solidFill>
                            <a:schemeClr val="bg1"/>
                          </a:solidFill>
                          <a:latin typeface="+mn-lt"/>
                        </a:rPr>
                        <a:t>incl</a:t>
                      </a:r>
                      <a:r>
                        <a:rPr lang="de-DE" sz="1400" b="1" baseline="0" dirty="0">
                          <a:solidFill>
                            <a:schemeClr val="bg1"/>
                          </a:solidFill>
                          <a:latin typeface="+mn-lt"/>
                        </a:rPr>
                        <a:t> </a:t>
                      </a:r>
                      <a:r>
                        <a:rPr lang="de-DE" sz="1400" b="1" baseline="0" dirty="0" err="1">
                          <a:solidFill>
                            <a:schemeClr val="bg1"/>
                          </a:solidFill>
                          <a:latin typeface="+mn-lt"/>
                        </a:rPr>
                        <a:t>Cu</a:t>
                      </a:r>
                      <a:r>
                        <a:rPr lang="de-DE" sz="1400" b="1" baseline="0" dirty="0">
                          <a:solidFill>
                            <a:schemeClr val="bg1"/>
                          </a:solidFill>
                          <a:latin typeface="+mn-lt"/>
                        </a:rPr>
                        <a:t> / mm</a:t>
                      </a:r>
                      <a:endParaRPr lang="de-DE" sz="1400" b="1" dirty="0">
                        <a:solidFill>
                          <a:schemeClr val="bg1"/>
                        </a:solidFill>
                        <a:latin typeface="+mn-lt"/>
                      </a:endParaRPr>
                    </a:p>
                  </a:txBody>
                  <a:tcPr>
                    <a:solidFill>
                      <a:schemeClr val="accent1"/>
                    </a:solidFill>
                  </a:tcPr>
                </a:tc>
                <a:tc>
                  <a:txBody>
                    <a:bodyPr/>
                    <a:lstStyle/>
                    <a:p>
                      <a:pPr algn="ctr"/>
                      <a:r>
                        <a:rPr lang="de-DE" sz="1400" dirty="0">
                          <a:latin typeface="+mn-lt"/>
                        </a:rPr>
                        <a:t>8.0</a:t>
                      </a:r>
                    </a:p>
                  </a:txBody>
                  <a:tcPr>
                    <a:solidFill>
                      <a:schemeClr val="bg2"/>
                    </a:solidFill>
                  </a:tcPr>
                </a:tc>
                <a:tc>
                  <a:txBody>
                    <a:bodyPr/>
                    <a:lstStyle/>
                    <a:p>
                      <a:pPr algn="ctr"/>
                      <a:r>
                        <a:rPr lang="de-DE" sz="1400" dirty="0">
                          <a:latin typeface="+mn-lt"/>
                        </a:rPr>
                        <a:t>6.0</a:t>
                      </a:r>
                    </a:p>
                  </a:txBody>
                  <a:tcPr>
                    <a:solidFill>
                      <a:srgbClr val="C00000">
                        <a:alpha val="20000"/>
                      </a:srgbClr>
                    </a:solidFill>
                  </a:tcPr>
                </a:tc>
                <a:tc>
                  <a:txBody>
                    <a:bodyPr/>
                    <a:lstStyle/>
                    <a:p>
                      <a:pPr algn="ctr"/>
                      <a:r>
                        <a:rPr lang="de-DE" sz="1400" dirty="0">
                          <a:latin typeface="+mn-lt"/>
                        </a:rPr>
                        <a:t>-</a:t>
                      </a:r>
                    </a:p>
                  </a:txBody>
                  <a:tcPr>
                    <a:solidFill>
                      <a:schemeClr val="accent2">
                        <a:lumMod val="20000"/>
                        <a:lumOff val="80000"/>
                      </a:schemeClr>
                    </a:solidFill>
                  </a:tcPr>
                </a:tc>
                <a:extLst>
                  <a:ext uri="{0D108BD9-81ED-4DB2-BD59-A6C34878D82A}">
                    <a16:rowId xmlns:a16="http://schemas.microsoft.com/office/drawing/2014/main" val="2446126854"/>
                  </a:ext>
                </a:extLst>
              </a:tr>
              <a:tr h="270420">
                <a:tc>
                  <a:txBody>
                    <a:bodyPr/>
                    <a:lstStyle/>
                    <a:p>
                      <a:r>
                        <a:rPr lang="de-DE" sz="1400" b="1" baseline="0" dirty="0" err="1">
                          <a:solidFill>
                            <a:schemeClr val="bg1"/>
                          </a:solidFill>
                          <a:latin typeface="+mn-lt"/>
                        </a:rPr>
                        <a:t>Outer</a:t>
                      </a:r>
                      <a:r>
                        <a:rPr lang="de-DE" sz="1400" b="1" baseline="0" dirty="0">
                          <a:solidFill>
                            <a:schemeClr val="bg1"/>
                          </a:solidFill>
                          <a:latin typeface="+mn-lt"/>
                        </a:rPr>
                        <a:t> Sample </a:t>
                      </a:r>
                      <a:r>
                        <a:rPr lang="de-DE" sz="1400" b="1" baseline="0" dirty="0">
                          <a:solidFill>
                            <a:schemeClr val="bg1"/>
                          </a:solidFill>
                          <a:latin typeface="+mn-lt"/>
                          <a:sym typeface="Symbol" panose="05050102010706020507" pitchFamily="18" charset="2"/>
                        </a:rPr>
                        <a:t></a:t>
                      </a:r>
                      <a:r>
                        <a:rPr lang="de-DE" sz="1400" b="1" baseline="0" dirty="0">
                          <a:solidFill>
                            <a:schemeClr val="bg1"/>
                          </a:solidFill>
                          <a:latin typeface="+mn-lt"/>
                        </a:rPr>
                        <a:t> / mm</a:t>
                      </a:r>
                      <a:endParaRPr lang="de-DE" sz="1400" b="1" dirty="0">
                        <a:solidFill>
                          <a:schemeClr val="bg1"/>
                        </a:solidFill>
                        <a:latin typeface="+mn-lt"/>
                      </a:endParaRPr>
                    </a:p>
                  </a:txBody>
                  <a:tcPr>
                    <a:solidFill>
                      <a:schemeClr val="accent1"/>
                    </a:solidFill>
                  </a:tcPr>
                </a:tc>
                <a:tc>
                  <a:txBody>
                    <a:bodyPr/>
                    <a:lstStyle/>
                    <a:p>
                      <a:pPr algn="ctr"/>
                      <a:r>
                        <a:rPr lang="de-DE" sz="1400" dirty="0">
                          <a:latin typeface="+mn-lt"/>
                        </a:rPr>
                        <a:t>21.2</a:t>
                      </a:r>
                    </a:p>
                  </a:txBody>
                  <a:tcPr>
                    <a:solidFill>
                      <a:schemeClr val="bg2">
                        <a:lumMod val="90000"/>
                      </a:schemeClr>
                    </a:solidFill>
                  </a:tcPr>
                </a:tc>
                <a:tc>
                  <a:txBody>
                    <a:bodyPr/>
                    <a:lstStyle/>
                    <a:p>
                      <a:pPr algn="ctr"/>
                      <a:r>
                        <a:rPr lang="de-DE" sz="1400" dirty="0">
                          <a:latin typeface="+mn-lt"/>
                        </a:rPr>
                        <a:t>16.9</a:t>
                      </a:r>
                    </a:p>
                  </a:txBody>
                  <a:tcPr>
                    <a:solidFill>
                      <a:srgbClr val="C00000">
                        <a:alpha val="40000"/>
                      </a:srgbClr>
                    </a:solidFill>
                  </a:tcPr>
                </a:tc>
                <a:tc>
                  <a:txBody>
                    <a:bodyPr/>
                    <a:lstStyle/>
                    <a:p>
                      <a:pPr algn="ctr"/>
                      <a:r>
                        <a:rPr lang="de-DE" sz="1400" dirty="0">
                          <a:latin typeface="+mn-lt"/>
                        </a:rPr>
                        <a:t>20.0</a:t>
                      </a:r>
                    </a:p>
                  </a:txBody>
                  <a:tcPr>
                    <a:solidFill>
                      <a:schemeClr val="accent2">
                        <a:lumMod val="40000"/>
                        <a:lumOff val="60000"/>
                      </a:schemeClr>
                    </a:solidFill>
                  </a:tcPr>
                </a:tc>
                <a:extLst>
                  <a:ext uri="{0D108BD9-81ED-4DB2-BD59-A6C34878D82A}">
                    <a16:rowId xmlns:a16="http://schemas.microsoft.com/office/drawing/2014/main" val="3660287852"/>
                  </a:ext>
                </a:extLst>
              </a:tr>
              <a:tr h="230796">
                <a:tc>
                  <a:txBody>
                    <a:bodyPr/>
                    <a:lstStyle/>
                    <a:p>
                      <a:r>
                        <a:rPr lang="de-DE" sz="1400" b="1" dirty="0" err="1">
                          <a:solidFill>
                            <a:schemeClr val="bg1"/>
                          </a:solidFill>
                          <a:latin typeface="+mn-lt"/>
                        </a:rPr>
                        <a:t>Cu</a:t>
                      </a:r>
                      <a:r>
                        <a:rPr lang="de-DE" sz="1400" b="1" dirty="0">
                          <a:solidFill>
                            <a:schemeClr val="bg1"/>
                          </a:solidFill>
                          <a:latin typeface="+mn-lt"/>
                        </a:rPr>
                        <a:t> </a:t>
                      </a:r>
                      <a:r>
                        <a:rPr lang="de-DE" sz="1400" b="1" dirty="0" err="1">
                          <a:solidFill>
                            <a:schemeClr val="bg1"/>
                          </a:solidFill>
                          <a:latin typeface="+mn-lt"/>
                        </a:rPr>
                        <a:t>cross-section</a:t>
                      </a:r>
                      <a:r>
                        <a:rPr lang="de-DE" sz="1400" b="1" dirty="0">
                          <a:solidFill>
                            <a:schemeClr val="bg1"/>
                          </a:solidFill>
                          <a:latin typeface="+mn-lt"/>
                        </a:rPr>
                        <a:t> / mm²</a:t>
                      </a:r>
                    </a:p>
                  </a:txBody>
                  <a:tcPr>
                    <a:solidFill>
                      <a:schemeClr val="accent1"/>
                    </a:solidFill>
                  </a:tcPr>
                </a:tc>
                <a:tc>
                  <a:txBody>
                    <a:bodyPr/>
                    <a:lstStyle/>
                    <a:p>
                      <a:pPr algn="ctr"/>
                      <a:r>
                        <a:rPr lang="de-DE" sz="1400" dirty="0">
                          <a:latin typeface="+mn-lt"/>
                        </a:rPr>
                        <a:t>126.54</a:t>
                      </a:r>
                    </a:p>
                  </a:txBody>
                  <a:tcPr>
                    <a:solidFill>
                      <a:schemeClr val="bg2"/>
                    </a:solidFill>
                  </a:tcPr>
                </a:tc>
                <a:tc>
                  <a:txBody>
                    <a:bodyPr/>
                    <a:lstStyle/>
                    <a:p>
                      <a:pPr algn="ctr"/>
                      <a:r>
                        <a:rPr lang="de-DE" sz="1400" dirty="0">
                          <a:latin typeface="+mn-lt"/>
                        </a:rPr>
                        <a:t>60.56</a:t>
                      </a:r>
                    </a:p>
                  </a:txBody>
                  <a:tcPr>
                    <a:solidFill>
                      <a:srgbClr val="C00000">
                        <a:alpha val="20000"/>
                      </a:srgbClr>
                    </a:solidFill>
                  </a:tcPr>
                </a:tc>
                <a:tc>
                  <a:txBody>
                    <a:bodyPr/>
                    <a:lstStyle/>
                    <a:p>
                      <a:pPr algn="ctr"/>
                      <a:r>
                        <a:rPr lang="de-DE" sz="1400" dirty="0">
                          <a:latin typeface="+mn-lt"/>
                        </a:rPr>
                        <a:t>131.2</a:t>
                      </a:r>
                    </a:p>
                  </a:txBody>
                  <a:tcPr>
                    <a:solidFill>
                      <a:schemeClr val="accent2">
                        <a:lumMod val="20000"/>
                        <a:lumOff val="80000"/>
                      </a:schemeClr>
                    </a:solidFill>
                  </a:tcPr>
                </a:tc>
                <a:extLst>
                  <a:ext uri="{0D108BD9-81ED-4DB2-BD59-A6C34878D82A}">
                    <a16:rowId xmlns:a16="http://schemas.microsoft.com/office/drawing/2014/main" val="936918520"/>
                  </a:ext>
                </a:extLst>
              </a:tr>
              <a:tr h="255180">
                <a:tc>
                  <a:txBody>
                    <a:bodyPr/>
                    <a:lstStyle/>
                    <a:p>
                      <a:r>
                        <a:rPr lang="de-DE" sz="1400" b="1" i="1" dirty="0" err="1">
                          <a:solidFill>
                            <a:schemeClr val="bg1"/>
                          </a:solidFill>
                          <a:latin typeface="+mn-lt"/>
                        </a:rPr>
                        <a:t>j</a:t>
                      </a:r>
                      <a:r>
                        <a:rPr lang="de-DE" sz="1400" b="1" i="1" baseline="-25000" dirty="0" err="1">
                          <a:solidFill>
                            <a:schemeClr val="bg1"/>
                          </a:solidFill>
                          <a:latin typeface="+mn-lt"/>
                        </a:rPr>
                        <a:t>Cu</a:t>
                      </a:r>
                      <a:r>
                        <a:rPr lang="de-DE" sz="1400" b="1" dirty="0">
                          <a:solidFill>
                            <a:schemeClr val="bg1"/>
                          </a:solidFill>
                          <a:latin typeface="+mn-lt"/>
                        </a:rPr>
                        <a:t> / A/mm²</a:t>
                      </a:r>
                    </a:p>
                  </a:txBody>
                  <a:tcPr>
                    <a:solidFill>
                      <a:schemeClr val="accent1"/>
                    </a:solidFill>
                  </a:tcPr>
                </a:tc>
                <a:tc>
                  <a:txBody>
                    <a:bodyPr/>
                    <a:lstStyle/>
                    <a:p>
                      <a:pPr algn="ctr"/>
                      <a:r>
                        <a:rPr lang="de-DE" sz="1400" dirty="0">
                          <a:latin typeface="+mn-lt"/>
                        </a:rPr>
                        <a:t>118.5</a:t>
                      </a:r>
                    </a:p>
                  </a:txBody>
                  <a:tcPr>
                    <a:solidFill>
                      <a:schemeClr val="bg2">
                        <a:lumMod val="90000"/>
                      </a:schemeClr>
                    </a:solidFill>
                  </a:tcPr>
                </a:tc>
                <a:tc>
                  <a:txBody>
                    <a:bodyPr/>
                    <a:lstStyle/>
                    <a:p>
                      <a:pPr algn="ctr"/>
                      <a:r>
                        <a:rPr lang="de-DE" sz="1400" dirty="0">
                          <a:latin typeface="+mn-lt"/>
                        </a:rPr>
                        <a:t>247.7</a:t>
                      </a:r>
                    </a:p>
                  </a:txBody>
                  <a:tcPr>
                    <a:solidFill>
                      <a:srgbClr val="C00000">
                        <a:alpha val="40000"/>
                      </a:srgbClr>
                    </a:solidFill>
                  </a:tcPr>
                </a:tc>
                <a:tc>
                  <a:txBody>
                    <a:bodyPr/>
                    <a:lstStyle/>
                    <a:p>
                      <a:pPr algn="ctr"/>
                      <a:r>
                        <a:rPr lang="de-DE" sz="1400" dirty="0">
                          <a:latin typeface="+mn-lt"/>
                        </a:rPr>
                        <a:t>114.3</a:t>
                      </a:r>
                    </a:p>
                  </a:txBody>
                  <a:tcPr>
                    <a:solidFill>
                      <a:schemeClr val="accent2">
                        <a:lumMod val="40000"/>
                        <a:lumOff val="60000"/>
                      </a:schemeClr>
                    </a:solidFill>
                  </a:tcPr>
                </a:tc>
                <a:extLst>
                  <a:ext uri="{0D108BD9-81ED-4DB2-BD59-A6C34878D82A}">
                    <a16:rowId xmlns:a16="http://schemas.microsoft.com/office/drawing/2014/main" val="3199320301"/>
                  </a:ext>
                </a:extLst>
              </a:tr>
              <a:tr h="261276">
                <a:tc>
                  <a:txBody>
                    <a:bodyPr/>
                    <a:lstStyle/>
                    <a:p>
                      <a:r>
                        <a:rPr lang="de-DE" sz="1400" b="1" i="1" dirty="0" err="1">
                          <a:solidFill>
                            <a:schemeClr val="bg1"/>
                          </a:solidFill>
                          <a:latin typeface="+mn-lt"/>
                        </a:rPr>
                        <a:t>I</a:t>
                      </a:r>
                      <a:r>
                        <a:rPr lang="de-DE" sz="1400" b="1" i="1" baseline="-25000" dirty="0" err="1">
                          <a:solidFill>
                            <a:schemeClr val="bg1"/>
                          </a:solidFill>
                          <a:latin typeface="+mn-lt"/>
                        </a:rPr>
                        <a:t>op</a:t>
                      </a:r>
                      <a:r>
                        <a:rPr lang="de-DE" sz="1400" b="1" dirty="0">
                          <a:solidFill>
                            <a:schemeClr val="bg1"/>
                          </a:solidFill>
                          <a:latin typeface="+mn-lt"/>
                        </a:rPr>
                        <a:t> per </a:t>
                      </a:r>
                      <a:r>
                        <a:rPr lang="de-DE" sz="1400" b="1" dirty="0" err="1">
                          <a:solidFill>
                            <a:schemeClr val="bg1"/>
                          </a:solidFill>
                          <a:latin typeface="+mn-lt"/>
                        </a:rPr>
                        <a:t>CroCo</a:t>
                      </a:r>
                      <a:r>
                        <a:rPr lang="de-DE" sz="1400" b="1" baseline="0" dirty="0">
                          <a:solidFill>
                            <a:schemeClr val="bg1"/>
                          </a:solidFill>
                          <a:latin typeface="+mn-lt"/>
                        </a:rPr>
                        <a:t> / A</a:t>
                      </a:r>
                      <a:endParaRPr lang="de-DE" sz="1400" b="1" dirty="0">
                        <a:solidFill>
                          <a:schemeClr val="bg1"/>
                        </a:solidFill>
                        <a:latin typeface="+mn-lt"/>
                      </a:endParaRPr>
                    </a:p>
                  </a:txBody>
                  <a:tcPr>
                    <a:solidFill>
                      <a:schemeClr val="accent1"/>
                    </a:solidFill>
                  </a:tcPr>
                </a:tc>
                <a:tc>
                  <a:txBody>
                    <a:bodyPr/>
                    <a:lstStyle/>
                    <a:p>
                      <a:pPr algn="ctr"/>
                      <a:r>
                        <a:rPr lang="de-DE" sz="1400" dirty="0">
                          <a:latin typeface="+mn-lt"/>
                        </a:rPr>
                        <a:t>5000</a:t>
                      </a:r>
                    </a:p>
                  </a:txBody>
                  <a:tcP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400" dirty="0">
                          <a:latin typeface="+mn-lt"/>
                        </a:rPr>
                        <a:t>5000</a:t>
                      </a:r>
                    </a:p>
                  </a:txBody>
                  <a:tcPr>
                    <a:solidFill>
                      <a:srgbClr val="C00000">
                        <a:alpha val="20000"/>
                      </a:srgbClr>
                    </a:solidFill>
                  </a:tcPr>
                </a:tc>
                <a:tc>
                  <a:txBody>
                    <a:bodyPr/>
                    <a:lstStyle/>
                    <a:p>
                      <a:pPr algn="ctr"/>
                      <a:r>
                        <a:rPr lang="de-DE" sz="1400" dirty="0">
                          <a:latin typeface="+mn-lt"/>
                        </a:rPr>
                        <a:t>5000</a:t>
                      </a:r>
                    </a:p>
                  </a:txBody>
                  <a:tcPr>
                    <a:solidFill>
                      <a:schemeClr val="accent2">
                        <a:lumMod val="20000"/>
                        <a:lumOff val="80000"/>
                      </a:schemeClr>
                    </a:solidFill>
                  </a:tcPr>
                </a:tc>
                <a:extLst>
                  <a:ext uri="{0D108BD9-81ED-4DB2-BD59-A6C34878D82A}">
                    <a16:rowId xmlns:a16="http://schemas.microsoft.com/office/drawing/2014/main" val="1661984967"/>
                  </a:ext>
                </a:extLst>
              </a:tr>
              <a:tr h="249084">
                <a:tc>
                  <a:txBody>
                    <a:bodyPr/>
                    <a:lstStyle/>
                    <a:p>
                      <a:r>
                        <a:rPr lang="en-US" sz="1400" b="1" kern="1200" dirty="0">
                          <a:solidFill>
                            <a:schemeClr val="bg1"/>
                          </a:solidFill>
                          <a:effectLst/>
                          <a:latin typeface="+mn-lt"/>
                          <a:ea typeface="+mn-ea"/>
                          <a:cs typeface="+mn-cs"/>
                        </a:rPr>
                        <a:t>Max. self-field </a:t>
                      </a:r>
                      <a:r>
                        <a:rPr lang="en-US" sz="1400" b="1" i="1" kern="1200" dirty="0" err="1">
                          <a:solidFill>
                            <a:schemeClr val="bg1"/>
                          </a:solidFill>
                          <a:effectLst/>
                          <a:latin typeface="+mn-lt"/>
                          <a:ea typeface="+mn-ea"/>
                          <a:cs typeface="+mn-cs"/>
                        </a:rPr>
                        <a:t>B</a:t>
                      </a:r>
                      <a:r>
                        <a:rPr lang="en-US" sz="1400" b="1" i="1" kern="1200" baseline="-25000" dirty="0" err="1">
                          <a:solidFill>
                            <a:schemeClr val="bg1"/>
                          </a:solidFill>
                          <a:effectLst/>
                          <a:latin typeface="+mn-lt"/>
                          <a:ea typeface="+mn-ea"/>
                          <a:cs typeface="+mn-cs"/>
                        </a:rPr>
                        <a:t>sf,max</a:t>
                      </a:r>
                      <a:r>
                        <a:rPr lang="en-US" sz="1400" b="1" kern="1200" baseline="-25000" dirty="0">
                          <a:solidFill>
                            <a:schemeClr val="bg1"/>
                          </a:solidFill>
                          <a:effectLst/>
                          <a:latin typeface="+mn-lt"/>
                          <a:ea typeface="+mn-ea"/>
                          <a:cs typeface="+mn-cs"/>
                        </a:rPr>
                        <a:t> </a:t>
                      </a:r>
                      <a:r>
                        <a:rPr lang="en-US" sz="1400" b="1" kern="1200" baseline="0" dirty="0">
                          <a:solidFill>
                            <a:schemeClr val="bg1"/>
                          </a:solidFill>
                          <a:effectLst/>
                          <a:latin typeface="+mn-lt"/>
                          <a:ea typeface="+mn-ea"/>
                          <a:cs typeface="+mn-cs"/>
                        </a:rPr>
                        <a:t>/ T</a:t>
                      </a:r>
                      <a:endParaRPr lang="de-DE" sz="1400" b="1" baseline="0" dirty="0">
                        <a:solidFill>
                          <a:schemeClr val="bg1"/>
                        </a:solidFill>
                        <a:latin typeface="+mn-lt"/>
                      </a:endParaRPr>
                    </a:p>
                  </a:txBody>
                  <a:tcPr>
                    <a:solidFill>
                      <a:schemeClr val="accent1"/>
                    </a:solidFill>
                  </a:tcPr>
                </a:tc>
                <a:tc>
                  <a:txBody>
                    <a:bodyPr/>
                    <a:lstStyle/>
                    <a:p>
                      <a:pPr algn="ct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0.82</a:t>
                      </a:r>
                      <a:endParaRPr lang="de-DE" sz="1400" dirty="0">
                        <a:effectLst/>
                        <a:latin typeface="+mn-lt"/>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lgn="ct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0.87</a:t>
                      </a:r>
                      <a:endParaRPr lang="de-DE" sz="1400" dirty="0">
                        <a:effectLst/>
                        <a:latin typeface="+mn-lt"/>
                        <a:ea typeface="Calibri" panose="020F0502020204030204" pitchFamily="34" charset="0"/>
                        <a:cs typeface="Times New Roman" panose="02020603050405020304" pitchFamily="18" charset="0"/>
                      </a:endParaRPr>
                    </a:p>
                  </a:txBody>
                  <a:tcPr marL="68580" marR="68580" marT="0" marB="0">
                    <a:solidFill>
                      <a:srgbClr val="C00000">
                        <a:alpha val="40000"/>
                      </a:srgbClr>
                    </a:solidFill>
                  </a:tcPr>
                </a:tc>
                <a:tc>
                  <a:txBody>
                    <a:bodyPr/>
                    <a:lstStyle/>
                    <a:p>
                      <a:pPr algn="ct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0.96</a:t>
                      </a:r>
                      <a:endParaRPr lang="de-DE" sz="14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2282388147"/>
                  </a:ext>
                </a:extLst>
              </a:tr>
              <a:tr h="246036">
                <a:tc>
                  <a:txBody>
                    <a:bodyPr/>
                    <a:lstStyle/>
                    <a:p>
                      <a:pPr>
                        <a:lnSpc>
                          <a:spcPct val="107000"/>
                        </a:lnSpc>
                        <a:spcAft>
                          <a:spcPts val="0"/>
                        </a:spcAft>
                      </a:pPr>
                      <a:r>
                        <a:rPr lang="en-US" sz="1400" b="1" dirty="0">
                          <a:solidFill>
                            <a:schemeClr val="bg1"/>
                          </a:solidFill>
                          <a:effectLst/>
                          <a:latin typeface="+mn-lt"/>
                          <a:ea typeface="Calibri" panose="020F0502020204030204" pitchFamily="34" charset="0"/>
                          <a:cs typeface="Times New Roman" panose="02020603050405020304" pitchFamily="18" charset="0"/>
                        </a:rPr>
                        <a:t>Current sharing </a:t>
                      </a:r>
                      <a:r>
                        <a:rPr lang="en-US" sz="1400" b="1" dirty="0" err="1">
                          <a:solidFill>
                            <a:schemeClr val="bg1"/>
                          </a:solidFill>
                          <a:effectLst/>
                          <a:latin typeface="+mn-lt"/>
                          <a:ea typeface="Calibri" panose="020F0502020204030204" pitchFamily="34" charset="0"/>
                          <a:cs typeface="Times New Roman" panose="02020603050405020304" pitchFamily="18" charset="0"/>
                        </a:rPr>
                        <a:t>temp.</a:t>
                      </a:r>
                      <a:r>
                        <a:rPr lang="en-US" sz="1400" b="1" i="1" dirty="0" err="1">
                          <a:solidFill>
                            <a:schemeClr val="bg1"/>
                          </a:solidFill>
                          <a:effectLst/>
                          <a:latin typeface="+mn-lt"/>
                          <a:ea typeface="Calibri" panose="020F0502020204030204" pitchFamily="34" charset="0"/>
                          <a:cs typeface="Times New Roman" panose="02020603050405020304" pitchFamily="18" charset="0"/>
                        </a:rPr>
                        <a:t>T</a:t>
                      </a:r>
                      <a:r>
                        <a:rPr lang="en-US" sz="1400" b="1" i="1" baseline="-25000" dirty="0" err="1">
                          <a:solidFill>
                            <a:schemeClr val="bg1"/>
                          </a:solidFill>
                          <a:effectLst/>
                          <a:latin typeface="+mn-lt"/>
                          <a:ea typeface="Calibri" panose="020F0502020204030204" pitchFamily="34" charset="0"/>
                          <a:cs typeface="Times New Roman" panose="02020603050405020304" pitchFamily="18" charset="0"/>
                        </a:rPr>
                        <a:t>CS</a:t>
                      </a:r>
                      <a:r>
                        <a:rPr lang="en-US" sz="1400" b="1" baseline="-25000" dirty="0">
                          <a:solidFill>
                            <a:schemeClr val="bg1"/>
                          </a:solidFill>
                          <a:effectLst/>
                          <a:latin typeface="+mn-lt"/>
                          <a:ea typeface="Calibri" panose="020F0502020204030204" pitchFamily="34" charset="0"/>
                          <a:cs typeface="Times New Roman" panose="02020603050405020304" pitchFamily="18" charset="0"/>
                        </a:rPr>
                        <a:t> </a:t>
                      </a:r>
                      <a:r>
                        <a:rPr lang="en-US" sz="1400" b="1" baseline="0" dirty="0">
                          <a:solidFill>
                            <a:schemeClr val="bg1"/>
                          </a:solidFill>
                          <a:effectLst/>
                          <a:latin typeface="+mn-lt"/>
                          <a:ea typeface="Calibri" panose="020F0502020204030204" pitchFamily="34" charset="0"/>
                          <a:cs typeface="Times New Roman" panose="02020603050405020304" pitchFamily="18" charset="0"/>
                        </a:rPr>
                        <a:t>/ K</a:t>
                      </a:r>
                      <a:endParaRPr lang="de-DE" sz="1400" b="1" baseline="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5.62</a:t>
                      </a:r>
                      <a:endParaRPr lang="de-DE" sz="1400" dirty="0">
                        <a:effectLst/>
                        <a:latin typeface="+mn-lt"/>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5.56</a:t>
                      </a:r>
                      <a:endParaRPr lang="de-DE" sz="1400" dirty="0">
                        <a:effectLst/>
                        <a:latin typeface="+mn-lt"/>
                        <a:ea typeface="Calibri" panose="020F0502020204030204" pitchFamily="34" charset="0"/>
                        <a:cs typeface="Times New Roman" panose="02020603050405020304" pitchFamily="18" charset="0"/>
                      </a:endParaRPr>
                    </a:p>
                  </a:txBody>
                  <a:tcPr marL="68580" marR="68580" marT="0" marB="0">
                    <a:solidFill>
                      <a:srgbClr val="C00000">
                        <a:alpha val="20000"/>
                      </a:srgbClr>
                    </a:solidFill>
                  </a:tcPr>
                </a:tc>
                <a:tc>
                  <a:txBody>
                    <a:bodyPr/>
                    <a:lstStyle/>
                    <a:p>
                      <a:pPr algn="ct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5.46</a:t>
                      </a:r>
                      <a:endParaRPr lang="de-DE" sz="14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3687402735"/>
                  </a:ext>
                </a:extLst>
              </a:tr>
              <a:tr h="374904">
                <a:tc>
                  <a:txBody>
                    <a:bodyPr/>
                    <a:lstStyle/>
                    <a:p>
                      <a:pPr>
                        <a:lnSpc>
                          <a:spcPct val="107000"/>
                        </a:lnSpc>
                        <a:spcAft>
                          <a:spcPts val="0"/>
                        </a:spcAft>
                      </a:pPr>
                      <a:r>
                        <a:rPr lang="en-US" sz="1400" b="1" dirty="0">
                          <a:solidFill>
                            <a:schemeClr val="bg1"/>
                          </a:solidFill>
                          <a:effectLst/>
                          <a:latin typeface="+mn-lt"/>
                          <a:ea typeface="Calibri" panose="020F0502020204030204" pitchFamily="34" charset="0"/>
                          <a:cs typeface="Times New Roman" panose="02020603050405020304" pitchFamily="18" charset="0"/>
                        </a:rPr>
                        <a:t>Crit. </a:t>
                      </a:r>
                      <a:r>
                        <a:rPr lang="en-US" sz="1400" b="1" dirty="0" err="1">
                          <a:solidFill>
                            <a:schemeClr val="bg1"/>
                          </a:solidFill>
                          <a:effectLst/>
                          <a:latin typeface="+mn-lt"/>
                          <a:ea typeface="Calibri" panose="020F0502020204030204" pitchFamily="34" charset="0"/>
                          <a:cs typeface="Times New Roman" panose="02020603050405020304" pitchFamily="18" charset="0"/>
                        </a:rPr>
                        <a:t>Curr</a:t>
                      </a:r>
                      <a:r>
                        <a:rPr lang="en-US" sz="1400" b="1" dirty="0">
                          <a:solidFill>
                            <a:schemeClr val="bg1"/>
                          </a:solidFill>
                          <a:effectLst/>
                          <a:latin typeface="+mn-lt"/>
                          <a:ea typeface="Calibri" panose="020F0502020204030204" pitchFamily="34" charset="0"/>
                          <a:cs typeface="Times New Roman" panose="02020603050405020304" pitchFamily="18" charset="0"/>
                        </a:rPr>
                        <a:t>. </a:t>
                      </a:r>
                      <a:r>
                        <a:rPr lang="en-US" sz="1400" b="1" i="1" dirty="0">
                          <a:solidFill>
                            <a:schemeClr val="bg1"/>
                          </a:solidFill>
                          <a:effectLst/>
                          <a:latin typeface="+mn-lt"/>
                          <a:ea typeface="Calibri" panose="020F0502020204030204" pitchFamily="34" charset="0"/>
                          <a:cs typeface="Times New Roman" panose="02020603050405020304" pitchFamily="18" charset="0"/>
                        </a:rPr>
                        <a:t>I</a:t>
                      </a:r>
                      <a:r>
                        <a:rPr lang="en-US" sz="1400" b="1" i="1" baseline="-25000" dirty="0">
                          <a:solidFill>
                            <a:schemeClr val="bg1"/>
                          </a:solidFill>
                          <a:effectLst/>
                          <a:latin typeface="+mn-lt"/>
                          <a:ea typeface="Calibri" panose="020F0502020204030204" pitchFamily="34" charset="0"/>
                          <a:cs typeface="Times New Roman" panose="02020603050405020304" pitchFamily="18" charset="0"/>
                        </a:rPr>
                        <a:t>C</a:t>
                      </a:r>
                      <a:r>
                        <a:rPr lang="en-US" sz="1400" b="1" i="1" dirty="0">
                          <a:solidFill>
                            <a:schemeClr val="bg1"/>
                          </a:solidFill>
                          <a:effectLst/>
                          <a:latin typeface="+mn-lt"/>
                          <a:ea typeface="Calibri" panose="020F0502020204030204" pitchFamily="34" charset="0"/>
                          <a:cs typeface="Times New Roman" panose="02020603050405020304" pitchFamily="18" charset="0"/>
                        </a:rPr>
                        <a:t> (4.5 K, </a:t>
                      </a:r>
                      <a:r>
                        <a:rPr lang="en-US" sz="1400" b="1" i="1" dirty="0" err="1">
                          <a:solidFill>
                            <a:schemeClr val="bg1"/>
                          </a:solidFill>
                          <a:effectLst/>
                          <a:latin typeface="+mn-lt"/>
                          <a:ea typeface="Calibri" panose="020F0502020204030204" pitchFamily="34" charset="0"/>
                          <a:cs typeface="Times New Roman" panose="02020603050405020304" pitchFamily="18" charset="0"/>
                        </a:rPr>
                        <a:t>B</a:t>
                      </a:r>
                      <a:r>
                        <a:rPr lang="en-US" sz="1400" b="1" i="1" baseline="-25000" dirty="0" err="1">
                          <a:solidFill>
                            <a:schemeClr val="bg1"/>
                          </a:solidFill>
                          <a:effectLst/>
                          <a:latin typeface="+mn-lt"/>
                          <a:ea typeface="Calibri" panose="020F0502020204030204" pitchFamily="34" charset="0"/>
                          <a:cs typeface="Times New Roman" panose="02020603050405020304" pitchFamily="18" charset="0"/>
                        </a:rPr>
                        <a:t>tot</a:t>
                      </a:r>
                      <a:r>
                        <a:rPr lang="en-US" sz="1400" b="1" i="1" baseline="0" dirty="0">
                          <a:solidFill>
                            <a:schemeClr val="bg1"/>
                          </a:solidFill>
                          <a:effectLst/>
                          <a:latin typeface="+mn-lt"/>
                          <a:ea typeface="Calibri" panose="020F0502020204030204" pitchFamily="34" charset="0"/>
                          <a:cs typeface="Times New Roman" panose="02020603050405020304" pitchFamily="18" charset="0"/>
                        </a:rPr>
                        <a:t>) </a:t>
                      </a:r>
                      <a:r>
                        <a:rPr lang="en-US" sz="1400" b="1" baseline="0" dirty="0">
                          <a:solidFill>
                            <a:schemeClr val="bg1"/>
                          </a:solidFill>
                          <a:effectLst/>
                          <a:latin typeface="+mn-lt"/>
                          <a:ea typeface="Calibri" panose="020F0502020204030204" pitchFamily="34" charset="0"/>
                          <a:cs typeface="Times New Roman" panose="02020603050405020304" pitchFamily="18" charset="0"/>
                        </a:rPr>
                        <a:t>/ A</a:t>
                      </a:r>
                      <a:endParaRPr lang="de-DE" sz="1400" b="1" baseline="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15941</a:t>
                      </a:r>
                      <a:endParaRPr lang="de-DE" sz="1400" dirty="0">
                        <a:effectLst/>
                        <a:latin typeface="+mn-lt"/>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lgn="ct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15891</a:t>
                      </a:r>
                      <a:endParaRPr lang="de-DE" sz="1400" dirty="0">
                        <a:effectLst/>
                        <a:latin typeface="+mn-lt"/>
                        <a:ea typeface="Calibri" panose="020F0502020204030204" pitchFamily="34" charset="0"/>
                        <a:cs typeface="Times New Roman" panose="02020603050405020304" pitchFamily="18" charset="0"/>
                      </a:endParaRPr>
                    </a:p>
                  </a:txBody>
                  <a:tcPr marL="68580" marR="68580" marT="0" marB="0">
                    <a:solidFill>
                      <a:srgbClr val="C00000">
                        <a:alpha val="40000"/>
                      </a:srgbClr>
                    </a:solidFill>
                  </a:tcPr>
                </a:tc>
                <a:tc>
                  <a:txBody>
                    <a:bodyPr/>
                    <a:lstStyle/>
                    <a:p>
                      <a:pPr algn="ct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15828</a:t>
                      </a:r>
                      <a:endParaRPr lang="de-DE" sz="14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4192354067"/>
                  </a:ext>
                </a:extLst>
              </a:tr>
            </a:tbl>
          </a:graphicData>
        </a:graphic>
      </p:graphicFrame>
      <p:pic>
        <p:nvPicPr>
          <p:cNvPr id="16" name="Inhaltsplatzhalter 19"/>
          <p:cNvPicPr>
            <a:picLocks noChangeAspect="1"/>
          </p:cNvPicPr>
          <p:nvPr/>
        </p:nvPicPr>
        <p:blipFill rotWithShape="1">
          <a:blip r:embed="rId3" cstate="print">
            <a:extLst>
              <a:ext uri="{28A0092B-C50C-407E-A947-70E740481C1C}">
                <a14:useLocalDpi xmlns:a14="http://schemas.microsoft.com/office/drawing/2010/main" val="0"/>
              </a:ext>
            </a:extLst>
          </a:blip>
          <a:srcRect r="53370" b="55838"/>
          <a:stretch/>
        </p:blipFill>
        <p:spPr bwMode="auto">
          <a:xfrm>
            <a:off x="3624567" y="2143252"/>
            <a:ext cx="1512000" cy="150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Grafik 16"/>
          <p:cNvPicPr>
            <a:picLocks noChangeAspect="1"/>
          </p:cNvPicPr>
          <p:nvPr/>
        </p:nvPicPr>
        <p:blipFill rotWithShape="1">
          <a:blip r:embed="rId4" cstate="print">
            <a:extLst>
              <a:ext uri="{28A0092B-C50C-407E-A947-70E740481C1C}">
                <a14:useLocalDpi xmlns:a14="http://schemas.microsoft.com/office/drawing/2010/main" val="0"/>
              </a:ext>
            </a:extLst>
          </a:blip>
          <a:srcRect l="53253" r="2919" b="55385"/>
          <a:stretch/>
        </p:blipFill>
        <p:spPr>
          <a:xfrm>
            <a:off x="5541411" y="1970163"/>
            <a:ext cx="1440000" cy="1541784"/>
          </a:xfrm>
          <a:prstGeom prst="rect">
            <a:avLst/>
          </a:prstGeom>
        </p:spPr>
      </p:pic>
      <p:pic>
        <p:nvPicPr>
          <p:cNvPr id="3" name="Grafik 2" descr="Ein Bild, das Uhr, Schild enthält.&#10;&#10;Automatisch generierte Beschreibung">
            <a:extLst>
              <a:ext uri="{FF2B5EF4-FFF2-40B4-BE49-F238E27FC236}">
                <a16:creationId xmlns:a16="http://schemas.microsoft.com/office/drawing/2014/main" id="{6C0CC1E8-980D-C145-8904-A3E2D651D5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9699" y="2139348"/>
            <a:ext cx="1514218" cy="1526204"/>
          </a:xfrm>
          <a:prstGeom prst="rect">
            <a:avLst/>
          </a:prstGeom>
        </p:spPr>
      </p:pic>
    </p:spTree>
    <p:extLst>
      <p:ext uri="{BB962C8B-B14F-4D97-AF65-F5344CB8AC3E}">
        <p14:creationId xmlns:p14="http://schemas.microsoft.com/office/powerpoint/2010/main" val="772971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9552" y="260649"/>
            <a:ext cx="7488832" cy="576064"/>
          </a:xfrm>
        </p:spPr>
        <p:txBody>
          <a:bodyPr/>
          <a:lstStyle/>
          <a:p>
            <a:pPr marL="468000" lvl="0" indent="-457200">
              <a:spcBef>
                <a:spcPts val="200"/>
              </a:spcBef>
              <a:spcAft>
                <a:spcPts val="600"/>
              </a:spcAft>
            </a:pPr>
            <a:r>
              <a:rPr lang="en-US" dirty="0"/>
              <a:t>Triplet samples for quench experiment</a:t>
            </a:r>
          </a:p>
        </p:txBody>
      </p:sp>
      <p:graphicFrame>
        <p:nvGraphicFramePr>
          <p:cNvPr id="8" name="Tabelle 7"/>
          <p:cNvGraphicFramePr>
            <a:graphicFrameLocks noGrp="1"/>
          </p:cNvGraphicFramePr>
          <p:nvPr>
            <p:extLst>
              <p:ext uri="{D42A27DB-BD31-4B8C-83A1-F6EECF244321}">
                <p14:modId xmlns:p14="http://schemas.microsoft.com/office/powerpoint/2010/main" val="2344795575"/>
              </p:ext>
            </p:extLst>
          </p:nvPr>
        </p:nvGraphicFramePr>
        <p:xfrm>
          <a:off x="431800" y="1439100"/>
          <a:ext cx="8448600" cy="4361202"/>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554319049"/>
                    </a:ext>
                  </a:extLst>
                </a:gridCol>
                <a:gridCol w="1800200">
                  <a:extLst>
                    <a:ext uri="{9D8B030D-6E8A-4147-A177-3AD203B41FA5}">
                      <a16:colId xmlns:a16="http://schemas.microsoft.com/office/drawing/2014/main" val="2064351961"/>
                    </a:ext>
                  </a:extLst>
                </a:gridCol>
                <a:gridCol w="1800200">
                  <a:extLst>
                    <a:ext uri="{9D8B030D-6E8A-4147-A177-3AD203B41FA5}">
                      <a16:colId xmlns:a16="http://schemas.microsoft.com/office/drawing/2014/main" val="1497186383"/>
                    </a:ext>
                  </a:extLst>
                </a:gridCol>
                <a:gridCol w="1800200">
                  <a:extLst>
                    <a:ext uri="{9D8B030D-6E8A-4147-A177-3AD203B41FA5}">
                      <a16:colId xmlns:a16="http://schemas.microsoft.com/office/drawing/2014/main" val="1890993832"/>
                    </a:ext>
                  </a:extLst>
                </a:gridCol>
              </a:tblGrid>
              <a:tr h="370840">
                <a:tc>
                  <a:txBody>
                    <a:bodyPr/>
                    <a:lstStyle/>
                    <a:p>
                      <a:r>
                        <a:rPr lang="en-US" sz="1600" b="1" noProof="0" dirty="0">
                          <a:solidFill>
                            <a:schemeClr val="bg1"/>
                          </a:solidFill>
                        </a:rPr>
                        <a:t>Thermal &amp; hydraulic parameter</a:t>
                      </a:r>
                    </a:p>
                  </a:txBody>
                  <a:tcPr/>
                </a:tc>
                <a:tc>
                  <a:txBody>
                    <a:bodyPr/>
                    <a:lstStyle/>
                    <a:p>
                      <a:r>
                        <a:rPr lang="de-DE" sz="1600" dirty="0"/>
                        <a:t>Option 1</a:t>
                      </a:r>
                    </a:p>
                  </a:txBody>
                  <a:tcPr>
                    <a:solidFill>
                      <a:schemeClr val="tx1"/>
                    </a:solidFill>
                  </a:tcPr>
                </a:tc>
                <a:tc>
                  <a:txBody>
                    <a:bodyPr/>
                    <a:lstStyle/>
                    <a:p>
                      <a:r>
                        <a:rPr lang="de-DE" sz="1600" dirty="0"/>
                        <a:t>Option 2</a:t>
                      </a:r>
                    </a:p>
                  </a:txBody>
                  <a:tcPr>
                    <a:solidFill>
                      <a:srgbClr val="C00000"/>
                    </a:solidFill>
                  </a:tcPr>
                </a:tc>
                <a:tc>
                  <a:txBody>
                    <a:bodyPr/>
                    <a:lstStyle/>
                    <a:p>
                      <a:r>
                        <a:rPr lang="de-DE" sz="1600" dirty="0"/>
                        <a:t>Option 3</a:t>
                      </a:r>
                    </a:p>
                  </a:txBody>
                  <a:tcPr>
                    <a:solidFill>
                      <a:schemeClr val="accent2"/>
                    </a:solidFill>
                  </a:tcPr>
                </a:tc>
                <a:extLst>
                  <a:ext uri="{0D108BD9-81ED-4DB2-BD59-A6C34878D82A}">
                    <a16:rowId xmlns:a16="http://schemas.microsoft.com/office/drawing/2014/main" val="4016958792"/>
                  </a:ext>
                </a:extLst>
              </a:tr>
              <a:tr h="1797322">
                <a:tc>
                  <a:txBody>
                    <a:bodyPr/>
                    <a:lstStyle/>
                    <a:p>
                      <a:r>
                        <a:rPr lang="de-DE" sz="1400" b="1" dirty="0">
                          <a:solidFill>
                            <a:schemeClr val="bg1"/>
                          </a:solidFill>
                        </a:rPr>
                        <a:t>Image</a:t>
                      </a:r>
                    </a:p>
                  </a:txBody>
                  <a:tcPr>
                    <a:solidFill>
                      <a:schemeClr val="accent1"/>
                    </a:solidFill>
                  </a:tcPr>
                </a:tc>
                <a:tc>
                  <a:txBody>
                    <a:bodyPr/>
                    <a:lstStyle/>
                    <a:p>
                      <a:endParaRPr lang="de-DE" sz="1400" dirty="0"/>
                    </a:p>
                  </a:txBody>
                  <a:tcPr>
                    <a:solidFill>
                      <a:schemeClr val="bg2">
                        <a:lumMod val="90000"/>
                      </a:schemeClr>
                    </a:solidFill>
                  </a:tcPr>
                </a:tc>
                <a:tc>
                  <a:txBody>
                    <a:bodyPr/>
                    <a:lstStyle/>
                    <a:p>
                      <a:endParaRPr lang="de-DE" sz="1400" dirty="0"/>
                    </a:p>
                  </a:txBody>
                  <a:tcPr>
                    <a:solidFill>
                      <a:srgbClr val="C00000">
                        <a:alpha val="40000"/>
                      </a:srgbClr>
                    </a:solidFill>
                  </a:tcPr>
                </a:tc>
                <a:tc>
                  <a:txBody>
                    <a:bodyPr/>
                    <a:lstStyle/>
                    <a:p>
                      <a:endParaRPr lang="de-DE" sz="1400" dirty="0"/>
                    </a:p>
                  </a:txBody>
                  <a:tcPr>
                    <a:solidFill>
                      <a:schemeClr val="accent2">
                        <a:lumMod val="40000"/>
                        <a:lumOff val="60000"/>
                      </a:schemeClr>
                    </a:solidFill>
                  </a:tcPr>
                </a:tc>
                <a:extLst>
                  <a:ext uri="{0D108BD9-81ED-4DB2-BD59-A6C34878D82A}">
                    <a16:rowId xmlns:a16="http://schemas.microsoft.com/office/drawing/2014/main" val="3877631002"/>
                  </a:ext>
                </a:extLst>
              </a:tr>
              <a:tr h="260608">
                <a:tc>
                  <a:txBody>
                    <a:bodyPr/>
                    <a:lstStyle/>
                    <a:p>
                      <a:r>
                        <a:rPr lang="de-DE" sz="1400" b="1" dirty="0">
                          <a:solidFill>
                            <a:schemeClr val="bg1"/>
                          </a:solidFill>
                        </a:rPr>
                        <a:t>He</a:t>
                      </a:r>
                      <a:r>
                        <a:rPr lang="de-DE" sz="1400" b="1" baseline="0" dirty="0">
                          <a:solidFill>
                            <a:schemeClr val="bg1"/>
                          </a:solidFill>
                        </a:rPr>
                        <a:t> / mm²</a:t>
                      </a:r>
                      <a:endParaRPr lang="de-DE" sz="1400" b="1" dirty="0">
                        <a:solidFill>
                          <a:schemeClr val="bg1"/>
                        </a:solidFill>
                      </a:endParaRPr>
                    </a:p>
                  </a:txBody>
                  <a:tcPr>
                    <a:solidFill>
                      <a:schemeClr val="accent1"/>
                    </a:solidFill>
                  </a:tcPr>
                </a:tc>
                <a:tc>
                  <a:txBody>
                    <a:bodyPr/>
                    <a:lstStyle/>
                    <a:p>
                      <a:pPr algn="ctr"/>
                      <a:r>
                        <a:rPr lang="de-DE" sz="1400" dirty="0"/>
                        <a:t>82.5</a:t>
                      </a:r>
                    </a:p>
                  </a:txBody>
                  <a:tcP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400" dirty="0"/>
                        <a:t>46.4</a:t>
                      </a:r>
                    </a:p>
                  </a:txBody>
                  <a:tcPr>
                    <a:solidFill>
                      <a:srgbClr val="C00000">
                        <a:alpha val="20000"/>
                      </a:srgbClr>
                    </a:solidFill>
                  </a:tcPr>
                </a:tc>
                <a:tc>
                  <a:txBody>
                    <a:bodyPr/>
                    <a:lstStyle/>
                    <a:p>
                      <a:pPr algn="ctr"/>
                      <a:r>
                        <a:rPr lang="de-DE" sz="1400" dirty="0"/>
                        <a:t>35.3</a:t>
                      </a:r>
                    </a:p>
                  </a:txBody>
                  <a:tcPr>
                    <a:solidFill>
                      <a:schemeClr val="accent2">
                        <a:lumMod val="20000"/>
                        <a:lumOff val="80000"/>
                      </a:schemeClr>
                    </a:solidFill>
                  </a:tcPr>
                </a:tc>
                <a:extLst>
                  <a:ext uri="{0D108BD9-81ED-4DB2-BD59-A6C34878D82A}">
                    <a16:rowId xmlns:a16="http://schemas.microsoft.com/office/drawing/2014/main" val="2446126854"/>
                  </a:ext>
                </a:extLst>
              </a:tr>
              <a:tr h="257560">
                <a:tc>
                  <a:txBody>
                    <a:bodyPr/>
                    <a:lstStyle/>
                    <a:p>
                      <a:pPr>
                        <a:lnSpc>
                          <a:spcPct val="107000"/>
                        </a:lnSpc>
                        <a:spcAft>
                          <a:spcPts val="0"/>
                        </a:spcAft>
                      </a:pPr>
                      <a:r>
                        <a:rPr lang="en-US" sz="1400" b="1" dirty="0">
                          <a:solidFill>
                            <a:schemeClr val="bg1"/>
                          </a:solidFill>
                          <a:effectLst/>
                          <a:latin typeface="+mn-lt"/>
                          <a:ea typeface="Calibri" panose="020F0502020204030204" pitchFamily="34" charset="0"/>
                          <a:cs typeface="Times New Roman" panose="02020603050405020304" pitchFamily="18" charset="0"/>
                        </a:rPr>
                        <a:t>Cooling perimeter </a:t>
                      </a:r>
                      <a:r>
                        <a:rPr lang="en-US" sz="1400" b="1" dirty="0" err="1">
                          <a:solidFill>
                            <a:schemeClr val="bg1"/>
                          </a:solidFill>
                          <a:effectLst/>
                          <a:latin typeface="+mn-lt"/>
                          <a:ea typeface="Calibri" panose="020F0502020204030204" pitchFamily="34" charset="0"/>
                          <a:cs typeface="Times New Roman" panose="02020603050405020304" pitchFamily="18" charset="0"/>
                        </a:rPr>
                        <a:t>CroCo</a:t>
                      </a:r>
                      <a:endParaRPr lang="de-DE" sz="14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69.4</a:t>
                      </a:r>
                      <a:endParaRPr lang="de-DE" sz="1400" dirty="0">
                        <a:effectLst/>
                        <a:latin typeface="+mn-lt"/>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lgn="ct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50.6</a:t>
                      </a:r>
                      <a:endParaRPr lang="de-DE" sz="1400" dirty="0">
                        <a:effectLst/>
                        <a:latin typeface="+mn-lt"/>
                        <a:ea typeface="Calibri" panose="020F0502020204030204" pitchFamily="34" charset="0"/>
                        <a:cs typeface="Times New Roman" panose="02020603050405020304" pitchFamily="18" charset="0"/>
                      </a:endParaRPr>
                    </a:p>
                  </a:txBody>
                  <a:tcPr marL="68580" marR="68580" marT="0" marB="0">
                    <a:solidFill>
                      <a:srgbClr val="C00000">
                        <a:alpha val="40000"/>
                      </a:srgbClr>
                    </a:solidFill>
                  </a:tcPr>
                </a:tc>
                <a:tc>
                  <a:txBody>
                    <a:bodyPr/>
                    <a:lstStyle/>
                    <a:p>
                      <a:pPr algn="ct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9.5</a:t>
                      </a:r>
                      <a:endParaRPr lang="de-DE" sz="14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3660287852"/>
                  </a:ext>
                </a:extLst>
              </a:tr>
              <a:tr h="256032">
                <a:tc>
                  <a:txBody>
                    <a:bodyPr/>
                    <a:lstStyle/>
                    <a:p>
                      <a:pPr>
                        <a:lnSpc>
                          <a:spcPct val="107000"/>
                        </a:lnSpc>
                        <a:spcAft>
                          <a:spcPts val="0"/>
                        </a:spcAft>
                      </a:pPr>
                      <a:r>
                        <a:rPr lang="en-US" sz="1400" b="1" dirty="0">
                          <a:solidFill>
                            <a:schemeClr val="bg1"/>
                          </a:solidFill>
                          <a:effectLst/>
                          <a:latin typeface="+mn-lt"/>
                          <a:ea typeface="Calibri" panose="020F0502020204030204" pitchFamily="34" charset="0"/>
                          <a:cs typeface="Times New Roman" panose="02020603050405020304" pitchFamily="18" charset="0"/>
                        </a:rPr>
                        <a:t>Cooling perimeter jacket</a:t>
                      </a:r>
                      <a:endParaRPr lang="de-DE" sz="14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51.2</a:t>
                      </a:r>
                      <a:endParaRPr lang="de-DE" sz="1400" dirty="0">
                        <a:effectLst/>
                        <a:latin typeface="+mn-lt"/>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37.6</a:t>
                      </a:r>
                      <a:endParaRPr lang="de-DE" sz="1400" dirty="0">
                        <a:effectLst/>
                        <a:latin typeface="+mn-lt"/>
                        <a:ea typeface="Calibri" panose="020F0502020204030204" pitchFamily="34" charset="0"/>
                        <a:cs typeface="Times New Roman" panose="02020603050405020304" pitchFamily="18" charset="0"/>
                      </a:endParaRPr>
                    </a:p>
                  </a:txBody>
                  <a:tcPr marL="68580" marR="68580" marT="0" marB="0">
                    <a:solidFill>
                      <a:srgbClr val="C00000">
                        <a:alpha val="20000"/>
                      </a:srgbClr>
                    </a:solidFill>
                  </a:tcPr>
                </a:tc>
                <a:tc>
                  <a:txBody>
                    <a:bodyPr/>
                    <a:lstStyle/>
                    <a:p>
                      <a:pPr algn="ct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19.7</a:t>
                      </a:r>
                      <a:endParaRPr lang="de-DE" sz="14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936918520"/>
                  </a:ext>
                </a:extLst>
              </a:tr>
              <a:tr h="265176">
                <a:tc>
                  <a:txBody>
                    <a:bodyPr/>
                    <a:lstStyle/>
                    <a:p>
                      <a:pPr>
                        <a:lnSpc>
                          <a:spcPct val="107000"/>
                        </a:lnSpc>
                        <a:spcAft>
                          <a:spcPts val="0"/>
                        </a:spcAft>
                      </a:pPr>
                      <a:r>
                        <a:rPr lang="en-US" sz="1400" b="1" dirty="0">
                          <a:solidFill>
                            <a:schemeClr val="bg1"/>
                          </a:solidFill>
                          <a:effectLst/>
                          <a:latin typeface="+mn-lt"/>
                          <a:ea typeface="Calibri" panose="020F0502020204030204" pitchFamily="34" charset="0"/>
                          <a:cs typeface="Times New Roman" panose="02020603050405020304" pitchFamily="18" charset="0"/>
                        </a:rPr>
                        <a:t>Cooling perimeter Cu profile</a:t>
                      </a:r>
                      <a:endParaRPr lang="de-DE" sz="14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a:t>
                      </a:r>
                      <a:endParaRPr lang="de-DE" sz="1400" dirty="0">
                        <a:effectLst/>
                        <a:latin typeface="+mn-lt"/>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lgn="ct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a:t>
                      </a:r>
                      <a:endParaRPr lang="de-DE" sz="1400" dirty="0">
                        <a:effectLst/>
                        <a:latin typeface="+mn-lt"/>
                        <a:ea typeface="Calibri" panose="020F0502020204030204" pitchFamily="34" charset="0"/>
                        <a:cs typeface="Times New Roman" panose="02020603050405020304" pitchFamily="18" charset="0"/>
                      </a:endParaRPr>
                    </a:p>
                  </a:txBody>
                  <a:tcPr marL="68580" marR="68580" marT="0" marB="0">
                    <a:solidFill>
                      <a:srgbClr val="C00000">
                        <a:alpha val="40000"/>
                      </a:srgbClr>
                    </a:solidFill>
                  </a:tcPr>
                </a:tc>
                <a:tc>
                  <a:txBody>
                    <a:bodyPr/>
                    <a:lstStyle/>
                    <a:p>
                      <a:pPr algn="ct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22.05</a:t>
                      </a:r>
                      <a:endParaRPr lang="de-DE" sz="14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3199320301"/>
                  </a:ext>
                </a:extLst>
              </a:tr>
              <a:tr h="2468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mn-lt"/>
                          <a:ea typeface="+mn-ea"/>
                          <a:cs typeface="+mn-cs"/>
                        </a:rPr>
                        <a:t>Hydraulic diameter</a:t>
                      </a:r>
                      <a:endParaRPr lang="de-DE" sz="1400" b="1" dirty="0">
                        <a:solidFill>
                          <a:schemeClr val="bg1"/>
                        </a:solidFill>
                        <a:latin typeface="+mn-lt"/>
                      </a:endParaRPr>
                    </a:p>
                  </a:txBody>
                  <a:tcPr>
                    <a:solidFill>
                      <a:schemeClr val="accent1"/>
                    </a:solidFill>
                  </a:tcPr>
                </a:tc>
                <a:tc>
                  <a:txBody>
                    <a:bodyPr/>
                    <a:lstStyle/>
                    <a:p>
                      <a:pPr algn="ct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2.74</a:t>
                      </a:r>
                      <a:endParaRPr lang="de-DE" sz="1400" dirty="0">
                        <a:effectLst/>
                        <a:latin typeface="+mn-lt"/>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2.11</a:t>
                      </a:r>
                      <a:endParaRPr lang="de-DE" sz="1400" dirty="0">
                        <a:effectLst/>
                        <a:latin typeface="+mn-lt"/>
                        <a:ea typeface="Calibri" panose="020F0502020204030204" pitchFamily="34" charset="0"/>
                        <a:cs typeface="Times New Roman" panose="02020603050405020304" pitchFamily="18" charset="0"/>
                      </a:endParaRPr>
                    </a:p>
                  </a:txBody>
                  <a:tcPr marL="68580" marR="68580" marT="0" marB="0">
                    <a:solidFill>
                      <a:srgbClr val="C00000">
                        <a:alpha val="20000"/>
                      </a:srgbClr>
                    </a:solidFill>
                  </a:tcPr>
                </a:tc>
                <a:tc>
                  <a:txBody>
                    <a:bodyPr/>
                    <a:lstStyle/>
                    <a:p>
                      <a:pPr algn="ct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2.76</a:t>
                      </a:r>
                      <a:endParaRPr lang="de-DE" sz="14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3740581668"/>
                  </a:ext>
                </a:extLst>
              </a:tr>
              <a:tr h="225552">
                <a:tc>
                  <a:txBody>
                    <a:bodyPr/>
                    <a:lstStyle/>
                    <a:p>
                      <a:pPr>
                        <a:lnSpc>
                          <a:spcPct val="107000"/>
                        </a:lnSpc>
                        <a:spcAft>
                          <a:spcPts val="0"/>
                        </a:spcAft>
                      </a:pPr>
                      <a:r>
                        <a:rPr lang="de-DE" sz="1400" b="1" dirty="0" err="1">
                          <a:solidFill>
                            <a:schemeClr val="bg1"/>
                          </a:solidFill>
                          <a:effectLst/>
                          <a:latin typeface="+mn-lt"/>
                          <a:ea typeface="Calibri" panose="020F0502020204030204" pitchFamily="34" charset="0"/>
                          <a:cs typeface="Times New Roman" panose="02020603050405020304" pitchFamily="18" charset="0"/>
                        </a:rPr>
                        <a:t>Contact</a:t>
                      </a:r>
                      <a:r>
                        <a:rPr lang="de-DE" sz="1400" b="1" baseline="0" dirty="0">
                          <a:solidFill>
                            <a:schemeClr val="bg1"/>
                          </a:solidFill>
                          <a:effectLst/>
                          <a:latin typeface="+mn-lt"/>
                          <a:ea typeface="Calibri" panose="020F0502020204030204" pitchFamily="34" charset="0"/>
                          <a:cs typeface="Times New Roman" panose="02020603050405020304" pitchFamily="18" charset="0"/>
                        </a:rPr>
                        <a:t> (</a:t>
                      </a:r>
                      <a:r>
                        <a:rPr lang="de-DE" sz="1400" b="1" baseline="0" dirty="0" err="1">
                          <a:solidFill>
                            <a:schemeClr val="bg1"/>
                          </a:solidFill>
                          <a:effectLst/>
                          <a:latin typeface="+mn-lt"/>
                          <a:ea typeface="Calibri" panose="020F0502020204030204" pitchFamily="34" charset="0"/>
                          <a:cs typeface="Times New Roman" panose="02020603050405020304" pitchFamily="18" charset="0"/>
                        </a:rPr>
                        <a:t>CroCo</a:t>
                      </a:r>
                      <a:r>
                        <a:rPr lang="de-DE" sz="1400" b="1" baseline="-25000" dirty="0" err="1">
                          <a:solidFill>
                            <a:schemeClr val="bg1"/>
                          </a:solidFill>
                          <a:effectLst/>
                          <a:latin typeface="+mn-lt"/>
                          <a:ea typeface="Calibri" panose="020F0502020204030204" pitchFamily="34" charset="0"/>
                          <a:cs typeface="Times New Roman" panose="02020603050405020304" pitchFamily="18" charset="0"/>
                        </a:rPr>
                        <a:t>i</a:t>
                      </a:r>
                      <a:r>
                        <a:rPr lang="de-DE" sz="1400" b="1" baseline="-25000" dirty="0">
                          <a:solidFill>
                            <a:schemeClr val="bg1"/>
                          </a:solidFill>
                          <a:effectLst/>
                          <a:latin typeface="+mn-lt"/>
                          <a:ea typeface="Calibri" panose="020F0502020204030204" pitchFamily="34" charset="0"/>
                          <a:cs typeface="Times New Roman" panose="02020603050405020304" pitchFamily="18" charset="0"/>
                        </a:rPr>
                        <a:t> </a:t>
                      </a:r>
                      <a:r>
                        <a:rPr lang="de-DE" sz="1400" b="1" baseline="0" dirty="0">
                          <a:solidFill>
                            <a:schemeClr val="bg1"/>
                          </a:solidFill>
                          <a:effectLst/>
                          <a:latin typeface="+mn-lt"/>
                          <a:ea typeface="Calibri" panose="020F0502020204030204" pitchFamily="34" charset="0"/>
                          <a:cs typeface="Times New Roman" panose="02020603050405020304" pitchFamily="18" charset="0"/>
                          <a:sym typeface="Wingdings" panose="05000000000000000000" pitchFamily="2" charset="2"/>
                        </a:rPr>
                        <a:t>- </a:t>
                      </a:r>
                      <a:r>
                        <a:rPr lang="de-DE" sz="1400" b="1" baseline="0" dirty="0" err="1">
                          <a:solidFill>
                            <a:schemeClr val="bg1"/>
                          </a:solidFill>
                          <a:effectLst/>
                          <a:latin typeface="+mn-lt"/>
                          <a:ea typeface="Calibri" panose="020F0502020204030204" pitchFamily="34" charset="0"/>
                          <a:cs typeface="Times New Roman" panose="02020603050405020304" pitchFamily="18" charset="0"/>
                          <a:sym typeface="Wingdings" panose="05000000000000000000" pitchFamily="2" charset="2"/>
                        </a:rPr>
                        <a:t>Jacket</a:t>
                      </a:r>
                      <a:r>
                        <a:rPr lang="de-DE" sz="1400" b="1" baseline="0" dirty="0">
                          <a:solidFill>
                            <a:schemeClr val="bg1"/>
                          </a:solidFill>
                          <a:effectLst/>
                          <a:latin typeface="+mn-lt"/>
                          <a:ea typeface="Calibri" panose="020F0502020204030204" pitchFamily="34" charset="0"/>
                          <a:cs typeface="Times New Roman" panose="02020603050405020304" pitchFamily="18" charset="0"/>
                          <a:sym typeface="Wingdings" panose="05000000000000000000" pitchFamily="2" charset="2"/>
                        </a:rPr>
                        <a:t>) /mm</a:t>
                      </a:r>
                      <a:endParaRPr lang="de-DE" sz="1400" b="1" baseline="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0"/>
                        </a:spcAft>
                      </a:pPr>
                      <a:r>
                        <a:rPr lang="de-DE" sz="1400" dirty="0">
                          <a:effectLst/>
                          <a:latin typeface="+mn-lt"/>
                          <a:ea typeface="Calibri" panose="020F0502020204030204" pitchFamily="34" charset="0"/>
                          <a:cs typeface="Times New Roman" panose="02020603050405020304" pitchFamily="18" charset="0"/>
                        </a:rPr>
                        <a:t>1</a:t>
                      </a:r>
                    </a:p>
                  </a:txBody>
                  <a:tcPr marL="68580" marR="68580" marT="0" marB="0">
                    <a:solidFill>
                      <a:schemeClr val="bg2">
                        <a:lumMod val="90000"/>
                      </a:schemeClr>
                    </a:solidFill>
                  </a:tcPr>
                </a:tc>
                <a:tc>
                  <a:txBody>
                    <a:bodyPr/>
                    <a:lstStyle/>
                    <a:p>
                      <a:pPr algn="ctr">
                        <a:lnSpc>
                          <a:spcPct val="107000"/>
                        </a:lnSpc>
                        <a:spcAft>
                          <a:spcPts val="0"/>
                        </a:spcAft>
                      </a:pPr>
                      <a:r>
                        <a:rPr lang="de-DE" sz="1400" dirty="0">
                          <a:effectLst/>
                          <a:latin typeface="+mn-lt"/>
                          <a:ea typeface="Calibri" panose="020F0502020204030204" pitchFamily="34" charset="0"/>
                          <a:cs typeface="Times New Roman" panose="02020603050405020304" pitchFamily="18" charset="0"/>
                        </a:rPr>
                        <a:t>1</a:t>
                      </a:r>
                    </a:p>
                  </a:txBody>
                  <a:tcPr marL="68580" marR="68580" marT="0" marB="0">
                    <a:solidFill>
                      <a:srgbClr val="C00000">
                        <a:alpha val="40000"/>
                      </a:srgbClr>
                    </a:solidFill>
                  </a:tcPr>
                </a:tc>
                <a:tc>
                  <a:txBody>
                    <a:bodyPr/>
                    <a:lstStyle/>
                    <a:p>
                      <a:pPr algn="ctr">
                        <a:lnSpc>
                          <a:spcPct val="107000"/>
                        </a:lnSpc>
                        <a:spcAft>
                          <a:spcPts val="0"/>
                        </a:spcAft>
                      </a:pPr>
                      <a:r>
                        <a:rPr lang="de-DE" sz="1400" dirty="0">
                          <a:effectLst/>
                          <a:latin typeface="+mn-lt"/>
                          <a:ea typeface="Calibri" panose="020F0502020204030204" pitchFamily="34" charset="0"/>
                          <a:cs typeface="Times New Roman" panose="02020603050405020304" pitchFamily="18" charset="0"/>
                        </a:rPr>
                        <a:t>10.2</a:t>
                      </a:r>
                    </a:p>
                  </a:txBody>
                  <a:tcPr marL="68580" marR="68580" marT="0" marB="0">
                    <a:solidFill>
                      <a:schemeClr val="accent2">
                        <a:lumMod val="40000"/>
                        <a:lumOff val="60000"/>
                      </a:schemeClr>
                    </a:solidFill>
                  </a:tcPr>
                </a:tc>
                <a:extLst>
                  <a:ext uri="{0D108BD9-81ED-4DB2-BD59-A6C34878D82A}">
                    <a16:rowId xmlns:a16="http://schemas.microsoft.com/office/drawing/2014/main" val="1661984967"/>
                  </a:ext>
                </a:extLst>
              </a:tr>
              <a:tr h="370840">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de-DE" sz="1400" b="1" dirty="0" err="1">
                          <a:solidFill>
                            <a:schemeClr val="bg1"/>
                          </a:solidFill>
                          <a:effectLst/>
                          <a:latin typeface="+mn-lt"/>
                          <a:ea typeface="Calibri" panose="020F0502020204030204" pitchFamily="34" charset="0"/>
                          <a:cs typeface="Times New Roman" panose="02020603050405020304" pitchFamily="18" charset="0"/>
                        </a:rPr>
                        <a:t>Contact</a:t>
                      </a:r>
                      <a:r>
                        <a:rPr lang="de-DE" sz="1400" b="1" baseline="0" dirty="0">
                          <a:solidFill>
                            <a:schemeClr val="bg1"/>
                          </a:solidFill>
                          <a:effectLst/>
                          <a:latin typeface="+mn-lt"/>
                          <a:ea typeface="Calibri" panose="020F0502020204030204" pitchFamily="34" charset="0"/>
                          <a:cs typeface="Times New Roman" panose="02020603050405020304" pitchFamily="18" charset="0"/>
                        </a:rPr>
                        <a:t> (</a:t>
                      </a:r>
                      <a:r>
                        <a:rPr lang="de-DE" sz="1400" b="1" baseline="0" dirty="0" err="1">
                          <a:solidFill>
                            <a:schemeClr val="bg1"/>
                          </a:solidFill>
                          <a:effectLst/>
                          <a:latin typeface="+mn-lt"/>
                          <a:ea typeface="Calibri" panose="020F0502020204030204" pitchFamily="34" charset="0"/>
                          <a:cs typeface="Times New Roman" panose="02020603050405020304" pitchFamily="18" charset="0"/>
                        </a:rPr>
                        <a:t>CroCo</a:t>
                      </a:r>
                      <a:r>
                        <a:rPr lang="de-DE" sz="1400" b="1" baseline="-25000" dirty="0" err="1">
                          <a:solidFill>
                            <a:schemeClr val="bg1"/>
                          </a:solidFill>
                          <a:effectLst/>
                          <a:latin typeface="+mn-lt"/>
                          <a:ea typeface="Calibri" panose="020F0502020204030204" pitchFamily="34" charset="0"/>
                          <a:cs typeface="Times New Roman" panose="02020603050405020304" pitchFamily="18" charset="0"/>
                        </a:rPr>
                        <a:t>i</a:t>
                      </a:r>
                      <a:r>
                        <a:rPr lang="de-DE" sz="1400" b="1" baseline="-25000" dirty="0">
                          <a:solidFill>
                            <a:schemeClr val="bg1"/>
                          </a:solidFill>
                          <a:effectLst/>
                          <a:latin typeface="+mn-lt"/>
                          <a:ea typeface="Calibri" panose="020F0502020204030204" pitchFamily="34" charset="0"/>
                          <a:cs typeface="Times New Roman" panose="02020603050405020304" pitchFamily="18" charset="0"/>
                        </a:rPr>
                        <a:t> </a:t>
                      </a:r>
                      <a:r>
                        <a:rPr lang="de-DE" sz="1400" b="1" baseline="0" dirty="0">
                          <a:solidFill>
                            <a:schemeClr val="bg1"/>
                          </a:solidFill>
                          <a:effectLst/>
                          <a:latin typeface="+mn-lt"/>
                          <a:ea typeface="Calibri" panose="020F0502020204030204" pitchFamily="34" charset="0"/>
                          <a:cs typeface="Times New Roman" panose="02020603050405020304" pitchFamily="18" charset="0"/>
                          <a:sym typeface="Wingdings" panose="05000000000000000000" pitchFamily="2" charset="2"/>
                        </a:rPr>
                        <a:t>- </a:t>
                      </a:r>
                      <a:r>
                        <a:rPr lang="de-DE" sz="1400" b="1" baseline="0" dirty="0" err="1">
                          <a:solidFill>
                            <a:schemeClr val="bg1"/>
                          </a:solidFill>
                          <a:effectLst/>
                          <a:latin typeface="+mn-lt"/>
                          <a:ea typeface="Calibri" panose="020F0502020204030204" pitchFamily="34" charset="0"/>
                          <a:cs typeface="Times New Roman" panose="02020603050405020304" pitchFamily="18" charset="0"/>
                          <a:sym typeface="Wingdings" panose="05000000000000000000" pitchFamily="2" charset="2"/>
                        </a:rPr>
                        <a:t>CroCo</a:t>
                      </a:r>
                      <a:r>
                        <a:rPr lang="de-DE" sz="1400" b="1" baseline="-25000" dirty="0" err="1">
                          <a:solidFill>
                            <a:schemeClr val="bg1"/>
                          </a:solidFill>
                          <a:effectLst/>
                          <a:latin typeface="+mn-lt"/>
                          <a:ea typeface="Calibri" panose="020F0502020204030204" pitchFamily="34" charset="0"/>
                          <a:cs typeface="Times New Roman" panose="02020603050405020304" pitchFamily="18" charset="0"/>
                          <a:sym typeface="Wingdings" panose="05000000000000000000" pitchFamily="2" charset="2"/>
                        </a:rPr>
                        <a:t>j</a:t>
                      </a:r>
                      <a:r>
                        <a:rPr lang="de-DE" sz="1400" b="1" baseline="0" dirty="0">
                          <a:solidFill>
                            <a:schemeClr val="bg1"/>
                          </a:solidFill>
                          <a:effectLst/>
                          <a:latin typeface="+mn-lt"/>
                          <a:ea typeface="Calibri" panose="020F0502020204030204" pitchFamily="34" charset="0"/>
                          <a:cs typeface="Times New Roman" panose="02020603050405020304" pitchFamily="18" charset="0"/>
                          <a:sym typeface="Wingdings" panose="05000000000000000000" pitchFamily="2" charset="2"/>
                        </a:rPr>
                        <a:t>) /mm</a:t>
                      </a:r>
                      <a:endParaRPr lang="de-DE" sz="14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0"/>
                        </a:spcAft>
                      </a:pPr>
                      <a:r>
                        <a:rPr lang="de-DE" sz="1400" dirty="0">
                          <a:effectLst/>
                          <a:latin typeface="+mn-lt"/>
                          <a:ea typeface="Calibri" panose="020F0502020204030204" pitchFamily="34" charset="0"/>
                          <a:cs typeface="Times New Roman" panose="02020603050405020304" pitchFamily="18" charset="0"/>
                        </a:rPr>
                        <a:t>1</a:t>
                      </a:r>
                    </a:p>
                  </a:txBody>
                  <a:tcPr marL="68580" marR="68580" marT="0" marB="0">
                    <a:solidFill>
                      <a:schemeClr val="bg2"/>
                    </a:solidFill>
                  </a:tcPr>
                </a:tc>
                <a:tc>
                  <a:txBody>
                    <a:bodyPr/>
                    <a:lstStyle/>
                    <a:p>
                      <a:pPr algn="ctr">
                        <a:lnSpc>
                          <a:spcPct val="107000"/>
                        </a:lnSpc>
                        <a:spcAft>
                          <a:spcPts val="0"/>
                        </a:spcAft>
                      </a:pPr>
                      <a:r>
                        <a:rPr lang="de-DE" sz="1400" dirty="0">
                          <a:effectLst/>
                          <a:latin typeface="+mn-lt"/>
                          <a:ea typeface="Calibri" panose="020F0502020204030204" pitchFamily="34" charset="0"/>
                          <a:cs typeface="Times New Roman" panose="02020603050405020304" pitchFamily="18" charset="0"/>
                        </a:rPr>
                        <a:t>1</a:t>
                      </a:r>
                    </a:p>
                  </a:txBody>
                  <a:tcPr marL="68580" marR="68580" marT="0" marB="0">
                    <a:solidFill>
                      <a:srgbClr val="C00000">
                        <a:alpha val="20000"/>
                      </a:srgbClr>
                    </a:solidFill>
                  </a:tcPr>
                </a:tc>
                <a:tc>
                  <a:txBody>
                    <a:bodyPr/>
                    <a:lstStyle/>
                    <a:p>
                      <a:pPr algn="ctr">
                        <a:lnSpc>
                          <a:spcPct val="107000"/>
                        </a:lnSpc>
                        <a:spcAft>
                          <a:spcPts val="0"/>
                        </a:spcAft>
                      </a:pPr>
                      <a:r>
                        <a:rPr lang="de-DE" sz="1400" dirty="0">
                          <a:effectLst/>
                          <a:latin typeface="+mn-lt"/>
                          <a:ea typeface="Calibri" panose="020F0502020204030204" pitchFamily="34" charset="0"/>
                          <a:cs typeface="Times New Roman" panose="02020603050405020304" pitchFamily="18" charset="0"/>
                        </a:rPr>
                        <a:t>6.15</a:t>
                      </a:r>
                    </a:p>
                  </a:txBody>
                  <a:tcPr marL="68580" marR="68580" marT="0" marB="0">
                    <a:solidFill>
                      <a:schemeClr val="accent2">
                        <a:lumMod val="20000"/>
                        <a:lumOff val="80000"/>
                      </a:schemeClr>
                    </a:solidFill>
                  </a:tcPr>
                </a:tc>
                <a:extLst>
                  <a:ext uri="{0D108BD9-81ED-4DB2-BD59-A6C34878D82A}">
                    <a16:rowId xmlns:a16="http://schemas.microsoft.com/office/drawing/2014/main" val="1964786317"/>
                  </a:ext>
                </a:extLst>
              </a:tr>
            </a:tbl>
          </a:graphicData>
        </a:graphic>
      </p:graphicFrame>
      <p:pic>
        <p:nvPicPr>
          <p:cNvPr id="11" name="Inhaltsplatzhalter 19">
            <a:extLst>
              <a:ext uri="{FF2B5EF4-FFF2-40B4-BE49-F238E27FC236}">
                <a16:creationId xmlns:a16="http://schemas.microsoft.com/office/drawing/2014/main" id="{49ABFEEC-133A-CC4D-935A-BDABC8B7BE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3370" b="55838"/>
          <a:stretch/>
        </p:blipFill>
        <p:spPr bwMode="auto">
          <a:xfrm>
            <a:off x="3624567" y="2143252"/>
            <a:ext cx="1512000" cy="150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11">
            <a:extLst>
              <a:ext uri="{FF2B5EF4-FFF2-40B4-BE49-F238E27FC236}">
                <a16:creationId xmlns:a16="http://schemas.microsoft.com/office/drawing/2014/main" id="{1F51CEB4-E792-5640-AA83-D170B3E88B7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253" r="2919" b="55385"/>
          <a:stretch/>
        </p:blipFill>
        <p:spPr>
          <a:xfrm>
            <a:off x="5541411" y="1970163"/>
            <a:ext cx="1440000" cy="1541784"/>
          </a:xfrm>
          <a:prstGeom prst="rect">
            <a:avLst/>
          </a:prstGeom>
        </p:spPr>
      </p:pic>
      <p:pic>
        <p:nvPicPr>
          <p:cNvPr id="13" name="Grafik 12" descr="Ein Bild, das Uhr, Schild enthält.&#10;&#10;Automatisch generierte Beschreibung">
            <a:extLst>
              <a:ext uri="{FF2B5EF4-FFF2-40B4-BE49-F238E27FC236}">
                <a16:creationId xmlns:a16="http://schemas.microsoft.com/office/drawing/2014/main" id="{FC85DCE6-2C90-3246-80B3-E4A5921509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9699" y="2139348"/>
            <a:ext cx="1514218" cy="1526204"/>
          </a:xfrm>
          <a:prstGeom prst="rect">
            <a:avLst/>
          </a:prstGeom>
        </p:spPr>
      </p:pic>
    </p:spTree>
    <p:extLst>
      <p:ext uri="{BB962C8B-B14F-4D97-AF65-F5344CB8AC3E}">
        <p14:creationId xmlns:p14="http://schemas.microsoft.com/office/powerpoint/2010/main" val="915957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9552" y="260649"/>
            <a:ext cx="7488832" cy="576064"/>
          </a:xfrm>
        </p:spPr>
        <p:txBody>
          <a:bodyPr/>
          <a:lstStyle/>
          <a:p>
            <a:pPr marL="468000" lvl="0" indent="-457200">
              <a:spcBef>
                <a:spcPts val="200"/>
              </a:spcBef>
              <a:spcAft>
                <a:spcPts val="600"/>
              </a:spcAft>
            </a:pPr>
            <a:r>
              <a:rPr lang="en-US" dirty="0"/>
              <a:t>Triplet samples for quench experiment</a:t>
            </a:r>
          </a:p>
        </p:txBody>
      </p:sp>
      <p:sp>
        <p:nvSpPr>
          <p:cNvPr id="7" name="Titel 1"/>
          <p:cNvSpPr txBox="1">
            <a:spLocks/>
          </p:cNvSpPr>
          <p:nvPr/>
        </p:nvSpPr>
        <p:spPr bwMode="auto">
          <a:xfrm>
            <a:off x="431800" y="1367484"/>
            <a:ext cx="6911975" cy="33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a:lstStyle>
          <a:p>
            <a:r>
              <a:rPr lang="en-US" sz="2000" b="0" kern="0" dirty="0"/>
              <a:t>Parameters for THEA modelling</a:t>
            </a:r>
          </a:p>
        </p:txBody>
      </p:sp>
      <mc:AlternateContent xmlns:mc="http://schemas.openxmlformats.org/markup-compatibility/2006" xmlns:a14="http://schemas.microsoft.com/office/drawing/2010/main">
        <mc:Choice Requires="a14">
          <p:sp>
            <p:nvSpPr>
              <p:cNvPr id="9" name="Inhaltsplatzhalter 2"/>
              <p:cNvSpPr>
                <a:spLocks noGrp="1"/>
              </p:cNvSpPr>
              <p:nvPr>
                <p:ph idx="4294967295"/>
              </p:nvPr>
            </p:nvSpPr>
            <p:spPr>
              <a:xfrm>
                <a:off x="4644008" y="1700089"/>
                <a:ext cx="4499992" cy="4573112"/>
              </a:xfrm>
              <a:prstGeom prst="rect">
                <a:avLst/>
              </a:prstGeom>
            </p:spPr>
            <p:txBody>
              <a:bodyPr/>
              <a:lstStyle/>
              <a:p>
                <a:r>
                  <a:rPr lang="en-US" sz="1800" dirty="0"/>
                  <a:t>Quench is induced by a heat pulse</a:t>
                </a:r>
                <a:br>
                  <a:rPr lang="en-US" sz="1800" dirty="0"/>
                </a:br>
                <a:r>
                  <a:rPr lang="en-US" sz="1800" dirty="0"/>
                  <a:t>in contrary to experiments in SULTAN </a:t>
                </a:r>
              </a:p>
              <a:p>
                <a:pPr lvl="1"/>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𝑝𝑢𝑙𝑠𝑒</m:t>
                          </m:r>
                        </m:sub>
                      </m:sSub>
                      <m:r>
                        <a:rPr lang="en-US" b="0" i="1" smtClean="0">
                          <a:latin typeface="Cambria Math" panose="02040503050406030204" pitchFamily="18" charset="0"/>
                        </a:rPr>
                        <m:t>=</m:t>
                      </m:r>
                      <m:r>
                        <a:rPr lang="en-US" b="0" i="1" smtClean="0">
                          <a:latin typeface="Cambria Math" panose="02040503050406030204" pitchFamily="18" charset="0"/>
                        </a:rPr>
                        <m:t>𝑀𝑄𝐸</m:t>
                      </m:r>
                    </m:oMath>
                  </m:oMathPara>
                </a14:m>
                <a:endParaRPr lang="de-DE" b="0" i="1" dirty="0">
                  <a:latin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𝛥</m:t>
                      </m:r>
                      <m:r>
                        <a:rPr lang="en-US" b="0" i="1" smtClean="0">
                          <a:latin typeface="Cambria Math" panose="02040503050406030204" pitchFamily="18" charset="0"/>
                        </a:rPr>
                        <m:t>𝑡</m:t>
                      </m:r>
                      <m:r>
                        <a:rPr lang="en-US" b="0" i="0" smtClean="0">
                          <a:latin typeface="Cambria Math" panose="02040503050406030204" pitchFamily="18" charset="0"/>
                        </a:rPr>
                        <m:t>=0.1 </m:t>
                      </m:r>
                      <m:r>
                        <m:rPr>
                          <m:sty m:val="p"/>
                        </m:rPr>
                        <a:rPr lang="en-US" b="0" i="0" smtClean="0">
                          <a:latin typeface="Cambria Math" panose="02040503050406030204" pitchFamily="18" charset="0"/>
                        </a:rPr>
                        <m:t>s</m:t>
                      </m:r>
                      <m:r>
                        <a:rPr lang="en-US" b="0" i="0" smtClean="0">
                          <a:latin typeface="Cambria Math" panose="02040503050406030204" pitchFamily="18" charset="0"/>
                        </a:rPr>
                        <m:t> , </m:t>
                      </m:r>
                    </m:oMath>
                  </m:oMathPara>
                </a14:m>
                <a:endParaRPr lang="en-US" b="0" i="0" dirty="0">
                  <a:latin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𝛥</m:t>
                      </m:r>
                      <m:r>
                        <a:rPr lang="en-US" b="0" i="1" smtClean="0">
                          <a:latin typeface="Cambria Math" panose="02040503050406030204" pitchFamily="18" charset="0"/>
                        </a:rPr>
                        <m:t>𝑥</m:t>
                      </m:r>
                      <m:r>
                        <a:rPr lang="en-US" b="0" i="1" smtClean="0">
                          <a:latin typeface="Cambria Math" panose="02040503050406030204" pitchFamily="18" charset="0"/>
                        </a:rPr>
                        <m:t>=0.01</m:t>
                      </m:r>
                      <m:r>
                        <m:rPr>
                          <m:sty m:val="p"/>
                        </m:rPr>
                        <a:rPr lang="en-US" b="0" i="0" smtClean="0">
                          <a:latin typeface="Cambria Math" panose="02040503050406030204" pitchFamily="18" charset="0"/>
                        </a:rPr>
                        <m:t>m</m:t>
                      </m:r>
                      <m:r>
                        <a:rPr lang="en-US" b="0" i="1" smtClean="0">
                          <a:latin typeface="Cambria Math" panose="02040503050406030204" pitchFamily="18" charset="0"/>
                        </a:rPr>
                        <m:t> @ </m:t>
                      </m:r>
                      <m:r>
                        <a:rPr lang="en-US" b="0" i="1" smtClean="0">
                          <a:latin typeface="Cambria Math" panose="02040503050406030204" pitchFamily="18" charset="0"/>
                        </a:rPr>
                        <m:t>𝑥</m:t>
                      </m:r>
                      <m:r>
                        <a:rPr lang="en-US" b="0" i="1" smtClean="0">
                          <a:latin typeface="Cambria Math" panose="02040503050406030204" pitchFamily="18" charset="0"/>
                        </a:rPr>
                        <m:t>=0.65 </m:t>
                      </m:r>
                      <m:r>
                        <m:rPr>
                          <m:sty m:val="p"/>
                        </m:rPr>
                        <a:rPr lang="en-US" b="0" i="0" smtClean="0">
                          <a:latin typeface="Cambria Math" panose="02040503050406030204" pitchFamily="18" charset="0"/>
                        </a:rPr>
                        <m:t>m</m:t>
                      </m:r>
                      <m:r>
                        <a:rPr lang="en-US" b="0" i="1" smtClean="0">
                          <a:latin typeface="Cambria Math" panose="02040503050406030204" pitchFamily="18" charset="0"/>
                        </a:rPr>
                        <m:t>  </m:t>
                      </m:r>
                    </m:oMath>
                  </m:oMathPara>
                </a14:m>
                <a:endParaRPr lang="en-US" dirty="0"/>
              </a:p>
              <a:p>
                <a:endParaRPr lang="en-US" sz="1800" dirty="0"/>
              </a:p>
              <a:p>
                <a:r>
                  <a:rPr lang="en-US" sz="1800" dirty="0"/>
                  <a:t>Modelled sample length </a:t>
                </a:r>
                <a14:m>
                  <m:oMath xmlns:m="http://schemas.openxmlformats.org/officeDocument/2006/math">
                    <m:r>
                      <a:rPr lang="en-US" sz="1800" i="1">
                        <a:latin typeface="Cambria Math" panose="02040503050406030204" pitchFamily="18" charset="0"/>
                      </a:rPr>
                      <m:t>2.46 </m:t>
                    </m:r>
                    <m:r>
                      <m:rPr>
                        <m:sty m:val="p"/>
                      </m:rPr>
                      <a:rPr lang="en-US" sz="1800">
                        <a:latin typeface="Cambria Math" panose="02040503050406030204" pitchFamily="18" charset="0"/>
                      </a:rPr>
                      <m:t>m</m:t>
                    </m:r>
                  </m:oMath>
                </a14:m>
                <a:endParaRPr lang="en-US" sz="1800" dirty="0"/>
              </a:p>
              <a:p>
                <a:r>
                  <a:rPr lang="en-US" sz="1800" dirty="0"/>
                  <a:t>He friction factor from </a:t>
                </a:r>
                <a:r>
                  <a:rPr lang="en-US" sz="1800" dirty="0" err="1"/>
                  <a:t>Euratom</a:t>
                </a:r>
                <a:r>
                  <a:rPr lang="en-US" sz="1800" dirty="0"/>
                  <a:t> LCT coil</a:t>
                </a:r>
              </a:p>
              <a:p>
                <a:r>
                  <a:rPr lang="en-US" sz="1800" dirty="0"/>
                  <a:t>Current is maintained after 100 mV </a:t>
                </a:r>
                <a:br>
                  <a:rPr lang="en-US" sz="1800" dirty="0"/>
                </a:br>
                <a:r>
                  <a:rPr lang="en-US" sz="1800" dirty="0"/>
                  <a:t>are reached (no shutdown)</a:t>
                </a:r>
              </a:p>
              <a:p>
                <a:endParaRPr lang="en-US" sz="1800" dirty="0"/>
              </a:p>
              <a:p>
                <a:r>
                  <a:rPr lang="en-US" sz="1800" dirty="0"/>
                  <a:t>Field profile of SULTAN facility </a:t>
                </a:r>
                <a:br>
                  <a:rPr lang="en-US" sz="1800" dirty="0"/>
                </a:br>
                <a:r>
                  <a:rPr lang="en-US" sz="1800" dirty="0"/>
                  <a:t>(PSI, </a:t>
                </a:r>
                <a:r>
                  <a:rPr lang="en-US" sz="1800" dirty="0" err="1"/>
                  <a:t>Villigen</a:t>
                </a:r>
                <a:r>
                  <a:rPr lang="en-US" sz="1800" dirty="0"/>
                  <a:t>, CH)</a:t>
                </a:r>
              </a:p>
              <a:p>
                <a:pPr lvl="1"/>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𝑚𝑎𝑥</m:t>
                          </m:r>
                        </m:sub>
                      </m:sSub>
                      <m:r>
                        <a:rPr lang="en-US" b="0" i="1" smtClean="0">
                          <a:latin typeface="Cambria Math" panose="02040503050406030204" pitchFamily="18" charset="0"/>
                        </a:rPr>
                        <m:t>=10.9 </m:t>
                      </m:r>
                      <m:r>
                        <m:rPr>
                          <m:sty m:val="p"/>
                        </m:rPr>
                        <a:rPr lang="en-US" b="0" i="0" smtClean="0">
                          <a:latin typeface="Cambria Math" panose="02040503050406030204" pitchFamily="18" charset="0"/>
                        </a:rPr>
                        <m:t>T</m:t>
                      </m:r>
                    </m:oMath>
                  </m:oMathPara>
                </a14:m>
                <a:endParaRPr lang="en-US" dirty="0"/>
              </a:p>
              <a:p>
                <a:pPr lvl="1"/>
                <a:r>
                  <a:rPr lang="en-US" dirty="0"/>
                  <a:t>Field center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=0.65 </m:t>
                    </m:r>
                    <m:r>
                      <m:rPr>
                        <m:sty m:val="p"/>
                      </m:rPr>
                      <a:rPr lang="en-US" b="0" i="0" smtClean="0">
                        <a:latin typeface="Cambria Math" panose="02040503050406030204" pitchFamily="18" charset="0"/>
                      </a:rPr>
                      <m:t>m</m:t>
                    </m:r>
                  </m:oMath>
                </a14:m>
                <a:endParaRPr lang="en-US" dirty="0"/>
              </a:p>
              <a:p>
                <a:endParaRPr lang="en-US" sz="1800" dirty="0"/>
              </a:p>
              <a:p>
                <a:pPr marL="0" indent="0">
                  <a:buNone/>
                </a:pPr>
                <a:endParaRPr lang="en-US" sz="1800" dirty="0"/>
              </a:p>
            </p:txBody>
          </p:sp>
        </mc:Choice>
        <mc:Fallback xmlns="">
          <p:sp>
            <p:nvSpPr>
              <p:cNvPr id="9" name="Inhaltsplatzhalter 2"/>
              <p:cNvSpPr>
                <a:spLocks noGrp="1" noRot="1" noChangeAspect="1" noMove="1" noResize="1" noEditPoints="1" noAdjustHandles="1" noChangeArrowheads="1" noChangeShapeType="1" noTextEdit="1"/>
              </p:cNvSpPr>
              <p:nvPr>
                <p:ph idx="4294967295"/>
              </p:nvPr>
            </p:nvSpPr>
            <p:spPr>
              <a:xfrm>
                <a:off x="4644008" y="1700089"/>
                <a:ext cx="4499992" cy="4573112"/>
              </a:xfrm>
              <a:prstGeom prst="rect">
                <a:avLst/>
              </a:prstGeom>
              <a:blipFill>
                <a:blip r:embed="rId2"/>
                <a:stretch>
                  <a:fillRect l="-1220" t="-800"/>
                </a:stretch>
              </a:blipFill>
            </p:spPr>
            <p:txBody>
              <a:bodyPr/>
              <a:lstStyle/>
              <a:p>
                <a:r>
                  <a:rPr lang="en-US">
                    <a:noFill/>
                  </a:rPr>
                  <a:t> </a:t>
                </a:r>
              </a:p>
            </p:txBody>
          </p:sp>
        </mc:Fallback>
      </mc:AlternateContent>
      <p:pic>
        <p:nvPicPr>
          <p:cNvPr id="13" name="Grafi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916113"/>
            <a:ext cx="4150390" cy="4440678"/>
          </a:xfrm>
          <a:prstGeom prst="rect">
            <a:avLst/>
          </a:prstGeom>
        </p:spPr>
      </p:pic>
    </p:spTree>
    <p:extLst>
      <p:ext uri="{BB962C8B-B14F-4D97-AF65-F5344CB8AC3E}">
        <p14:creationId xmlns:p14="http://schemas.microsoft.com/office/powerpoint/2010/main" val="3608481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9552" y="260649"/>
            <a:ext cx="7488832" cy="576064"/>
          </a:xfrm>
        </p:spPr>
        <p:txBody>
          <a:bodyPr/>
          <a:lstStyle/>
          <a:p>
            <a:pPr marL="468000" lvl="0" indent="-457200">
              <a:spcBef>
                <a:spcPts val="200"/>
              </a:spcBef>
              <a:spcAft>
                <a:spcPts val="600"/>
              </a:spcAft>
            </a:pPr>
            <a:r>
              <a:rPr lang="en-US" dirty="0"/>
              <a:t>Triplet samples for quench experiment</a:t>
            </a:r>
          </a:p>
        </p:txBody>
      </p:sp>
      <p:sp>
        <p:nvSpPr>
          <p:cNvPr id="9" name="Rectangle 3"/>
          <p:cNvSpPr txBox="1">
            <a:spLocks noChangeArrowheads="1"/>
          </p:cNvSpPr>
          <p:nvPr/>
        </p:nvSpPr>
        <p:spPr bwMode="auto">
          <a:xfrm>
            <a:off x="194056" y="1410688"/>
            <a:ext cx="8655746" cy="300228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SzPct val="70000"/>
              <a:defRPr sz="2000">
                <a:solidFill>
                  <a:schemeClr val="tx1"/>
                </a:solidFill>
                <a:latin typeface="+mn-lt"/>
                <a:ea typeface="ＭＳ Ｐゴシック" charset="0"/>
                <a:cs typeface="ＭＳ Ｐゴシック" charset="0"/>
              </a:defRPr>
            </a:lvl1pPr>
            <a:lvl2pPr marL="457200" algn="l" rtl="0" eaLnBrk="0" fontAlgn="base" hangingPunct="0">
              <a:spcBef>
                <a:spcPct val="20000"/>
              </a:spcBef>
              <a:spcAft>
                <a:spcPct val="0"/>
              </a:spcAft>
              <a:buSzPct val="60000"/>
              <a:defRPr sz="1600">
                <a:solidFill>
                  <a:schemeClr val="tx1"/>
                </a:solidFill>
                <a:latin typeface="+mn-lt"/>
                <a:ea typeface="ＭＳ Ｐゴシック" charset="0"/>
              </a:defRPr>
            </a:lvl2pPr>
            <a:lvl3pPr marL="914400" algn="l" rtl="0" eaLnBrk="0" fontAlgn="base" hangingPunct="0">
              <a:spcBef>
                <a:spcPct val="20000"/>
              </a:spcBef>
              <a:spcAft>
                <a:spcPct val="0"/>
              </a:spcAft>
              <a:buSzPct val="60000"/>
              <a:defRPr sz="1400">
                <a:solidFill>
                  <a:schemeClr val="tx1"/>
                </a:solidFill>
                <a:latin typeface="+mn-lt"/>
                <a:ea typeface="ＭＳ Ｐゴシック" charset="0"/>
              </a:defRPr>
            </a:lvl3pPr>
            <a:lvl4pPr marL="1600200" indent="-228600" algn="l" rtl="0" eaLnBrk="0" fontAlgn="base" hangingPunct="0">
              <a:spcBef>
                <a:spcPct val="20000"/>
              </a:spcBef>
              <a:spcAft>
                <a:spcPct val="0"/>
              </a:spcAft>
              <a:buSzPct val="60000"/>
              <a:buFontTx/>
              <a:buBlip>
                <a:blip r:embed="rId2"/>
              </a:buBlip>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SzPct val="60000"/>
              <a:buBlip>
                <a:blip r:embed="rId2"/>
              </a:buBlip>
              <a:defRPr sz="1400">
                <a:solidFill>
                  <a:schemeClr val="tx1"/>
                </a:solidFill>
                <a:latin typeface="+mn-lt"/>
                <a:ea typeface="ＭＳ Ｐゴシック" charset="0"/>
              </a:defRPr>
            </a:lvl5pPr>
            <a:lvl6pPr marL="2514600" indent="-228600" algn="l" rtl="0" fontAlgn="base">
              <a:spcBef>
                <a:spcPct val="20000"/>
              </a:spcBef>
              <a:spcAft>
                <a:spcPct val="0"/>
              </a:spcAft>
              <a:buSzPct val="60000"/>
              <a:buBlip>
                <a:blip r:embed="rId2"/>
              </a:buBlip>
              <a:defRPr sz="1400">
                <a:solidFill>
                  <a:schemeClr val="tx1"/>
                </a:solidFill>
                <a:latin typeface="+mn-lt"/>
              </a:defRPr>
            </a:lvl6pPr>
            <a:lvl7pPr marL="2971800" indent="-228600" algn="l" rtl="0" fontAlgn="base">
              <a:spcBef>
                <a:spcPct val="20000"/>
              </a:spcBef>
              <a:spcAft>
                <a:spcPct val="0"/>
              </a:spcAft>
              <a:buSzPct val="60000"/>
              <a:buBlip>
                <a:blip r:embed="rId2"/>
              </a:buBlip>
              <a:defRPr sz="1400">
                <a:solidFill>
                  <a:schemeClr val="tx1"/>
                </a:solidFill>
                <a:latin typeface="+mn-lt"/>
              </a:defRPr>
            </a:lvl7pPr>
            <a:lvl8pPr marL="3429000" indent="-228600" algn="l" rtl="0" fontAlgn="base">
              <a:spcBef>
                <a:spcPct val="20000"/>
              </a:spcBef>
              <a:spcAft>
                <a:spcPct val="0"/>
              </a:spcAft>
              <a:buSzPct val="60000"/>
              <a:buBlip>
                <a:blip r:embed="rId2"/>
              </a:buBlip>
              <a:defRPr sz="1400">
                <a:solidFill>
                  <a:schemeClr val="tx1"/>
                </a:solidFill>
                <a:latin typeface="+mn-lt"/>
              </a:defRPr>
            </a:lvl8pPr>
            <a:lvl9pPr marL="3886200" indent="-228600" algn="l" rtl="0" fontAlgn="base">
              <a:spcBef>
                <a:spcPct val="20000"/>
              </a:spcBef>
              <a:spcAft>
                <a:spcPct val="0"/>
              </a:spcAft>
              <a:buSzPct val="60000"/>
              <a:buBlip>
                <a:blip r:embed="rId2"/>
              </a:buBlip>
              <a:defRPr sz="1400">
                <a:solidFill>
                  <a:schemeClr val="tx1"/>
                </a:solidFill>
                <a:latin typeface="+mn-lt"/>
              </a:defRPr>
            </a:lvl9pPr>
          </a:lstStyle>
          <a:p>
            <a:pPr marL="719138" lvl="3" indent="-449263"/>
            <a:r>
              <a:rPr lang="en-US" sz="2000" kern="0" dirty="0"/>
              <a:t>For the three conductor options, two models are analyzed with THEA</a:t>
            </a:r>
            <a:br>
              <a:rPr lang="en-US" sz="2000" kern="0" dirty="0"/>
            </a:br>
            <a:endParaRPr lang="en-US" sz="2000" kern="0" dirty="0"/>
          </a:p>
          <a:p>
            <a:pPr marL="1176338" lvl="4" indent="-449263"/>
            <a:r>
              <a:rPr lang="en-US" sz="1800" kern="0" dirty="0"/>
              <a:t>Homogenized model, i.e., 3 </a:t>
            </a:r>
            <a:r>
              <a:rPr lang="en-US" sz="1800" kern="0" dirty="0" err="1"/>
              <a:t>CroCos</a:t>
            </a:r>
            <a:r>
              <a:rPr lang="en-US" sz="1800" kern="0" dirty="0"/>
              <a:t> were merged to form one single thermal element, embedded in a stainless-steel tube (1 mm wall thickness) and cooled by supercritical helium.</a:t>
            </a:r>
            <a:br>
              <a:rPr lang="en-US" sz="1800" kern="0" dirty="0"/>
            </a:br>
            <a:r>
              <a:rPr lang="en-US" sz="1800" b="1" kern="0" dirty="0"/>
              <a:t>Heat pulse goes to all three </a:t>
            </a:r>
            <a:r>
              <a:rPr lang="en-US" sz="1800" b="1" kern="0" dirty="0" err="1"/>
              <a:t>CroCos</a:t>
            </a:r>
            <a:r>
              <a:rPr lang="en-US" sz="1800" b="1" kern="0" dirty="0"/>
              <a:t> simultaneously.</a:t>
            </a:r>
            <a:br>
              <a:rPr lang="en-US" sz="1800" kern="0" dirty="0"/>
            </a:br>
            <a:endParaRPr lang="en-US" sz="1800" kern="0" dirty="0"/>
          </a:p>
          <a:p>
            <a:pPr marL="1176338" lvl="4" indent="-449263"/>
            <a:r>
              <a:rPr lang="en-US" sz="1800" kern="0" dirty="0"/>
              <a:t>Segregated model, i.e. 3 individual </a:t>
            </a:r>
            <a:r>
              <a:rPr lang="en-US" sz="1800" kern="0" dirty="0" err="1"/>
              <a:t>CroCos</a:t>
            </a:r>
            <a:r>
              <a:rPr lang="en-US" sz="1800" kern="0" dirty="0"/>
              <a:t>, embedded in a stainless- steel tube (1 mm wall thickness) and cooled by supercritical helium. </a:t>
            </a:r>
            <a:br>
              <a:rPr lang="en-US" sz="1800" kern="0" dirty="0"/>
            </a:br>
            <a:r>
              <a:rPr lang="en-US" sz="1800" b="1" kern="0" dirty="0"/>
              <a:t>Only a single </a:t>
            </a:r>
            <a:r>
              <a:rPr lang="en-US" sz="1800" b="1" kern="0" dirty="0" err="1"/>
              <a:t>CroCo</a:t>
            </a:r>
            <a:r>
              <a:rPr lang="en-US" sz="1800" b="1" kern="0" dirty="0"/>
              <a:t> is heated.</a:t>
            </a:r>
          </a:p>
        </p:txBody>
      </p:sp>
    </p:spTree>
    <p:extLst>
      <p:ext uri="{BB962C8B-B14F-4D97-AF65-F5344CB8AC3E}">
        <p14:creationId xmlns:p14="http://schemas.microsoft.com/office/powerpoint/2010/main" val="256302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9552" y="260649"/>
            <a:ext cx="7488832" cy="576064"/>
          </a:xfrm>
        </p:spPr>
        <p:txBody>
          <a:bodyPr/>
          <a:lstStyle/>
          <a:p>
            <a:pPr marL="468000" lvl="0" indent="-457200">
              <a:spcBef>
                <a:spcPts val="200"/>
              </a:spcBef>
              <a:spcAft>
                <a:spcPts val="600"/>
              </a:spcAft>
            </a:pPr>
            <a:r>
              <a:rPr lang="en-US" dirty="0"/>
              <a:t>Triplet samples for quench experiment</a:t>
            </a:r>
          </a:p>
        </p:txBody>
      </p:sp>
      <p:pic>
        <p:nvPicPr>
          <p:cNvPr id="2" name="Grafik 1"/>
          <p:cNvPicPr>
            <a:picLocks noChangeAspect="1"/>
          </p:cNvPicPr>
          <p:nvPr/>
        </p:nvPicPr>
        <p:blipFill>
          <a:blip r:embed="rId2"/>
          <a:stretch>
            <a:fillRect/>
          </a:stretch>
        </p:blipFill>
        <p:spPr>
          <a:xfrm>
            <a:off x="431800" y="1055971"/>
            <a:ext cx="3960000" cy="2828577"/>
          </a:xfrm>
          <a:prstGeom prst="rect">
            <a:avLst/>
          </a:prstGeom>
        </p:spPr>
      </p:pic>
      <p:sp>
        <p:nvSpPr>
          <p:cNvPr id="3" name="Rechteck 2"/>
          <p:cNvSpPr/>
          <p:nvPr/>
        </p:nvSpPr>
        <p:spPr>
          <a:xfrm>
            <a:off x="4185770" y="1134996"/>
            <a:ext cx="4572000" cy="2062103"/>
          </a:xfrm>
          <a:prstGeom prst="rect">
            <a:avLst/>
          </a:prstGeom>
        </p:spPr>
        <p:txBody>
          <a:bodyPr>
            <a:spAutoFit/>
          </a:bodyPr>
          <a:lstStyle/>
          <a:p>
            <a:r>
              <a:rPr lang="en-US" sz="1600" dirty="0"/>
              <a:t>Evolution of the heated strand temperature at the location of the maximum temperature for conductor options 1 to 3 and the merged and segregated models. </a:t>
            </a:r>
          </a:p>
          <a:p>
            <a:r>
              <a:rPr lang="en-US" sz="1600" dirty="0"/>
              <a:t>Temperature rise depends on the amount of copper stabilizer present in the conductor but there is a similar behavior observed for both models (merged and segregated).</a:t>
            </a:r>
          </a:p>
        </p:txBody>
      </p:sp>
      <p:pic>
        <p:nvPicPr>
          <p:cNvPr id="4" name="Grafik 3"/>
          <p:cNvPicPr>
            <a:picLocks noChangeAspect="1"/>
          </p:cNvPicPr>
          <p:nvPr/>
        </p:nvPicPr>
        <p:blipFill>
          <a:blip r:embed="rId3"/>
          <a:stretch>
            <a:fillRect/>
          </a:stretch>
        </p:blipFill>
        <p:spPr>
          <a:xfrm>
            <a:off x="431800" y="3797532"/>
            <a:ext cx="3960000" cy="2770955"/>
          </a:xfrm>
          <a:prstGeom prst="rect">
            <a:avLst/>
          </a:prstGeom>
        </p:spPr>
      </p:pic>
      <p:sp>
        <p:nvSpPr>
          <p:cNvPr id="5" name="Rechteck 4"/>
          <p:cNvSpPr/>
          <p:nvPr/>
        </p:nvSpPr>
        <p:spPr>
          <a:xfrm>
            <a:off x="4201671" y="3797532"/>
            <a:ext cx="4846913" cy="3046988"/>
          </a:xfrm>
          <a:prstGeom prst="rect">
            <a:avLst/>
          </a:prstGeom>
        </p:spPr>
        <p:txBody>
          <a:bodyPr wrap="square">
            <a:spAutoFit/>
          </a:bodyPr>
          <a:lstStyle/>
          <a:p>
            <a:r>
              <a:rPr lang="en-US" sz="1600" dirty="0"/>
              <a:t>For the segregated model, the strand temperature is plotted as a function of time in a log-scale to see details.</a:t>
            </a:r>
            <a:br>
              <a:rPr lang="en-US" sz="1600" dirty="0"/>
            </a:br>
            <a:endParaRPr lang="en-US" sz="1600" dirty="0"/>
          </a:p>
          <a:p>
            <a:r>
              <a:rPr lang="en-US" sz="1600" dirty="0"/>
              <a:t>Due to the perturbation, the temperature of the heated strand 1 rises first to 10 - 20 K at the end of the heat pulse (0.1 s) and decreases then while the temperatures of strands 2 and 3 are increasing.</a:t>
            </a:r>
            <a:br>
              <a:rPr lang="en-US" sz="1600" dirty="0"/>
            </a:br>
            <a:endParaRPr lang="en-US" sz="1600" dirty="0"/>
          </a:p>
          <a:p>
            <a:r>
              <a:rPr lang="en-US" sz="1600" dirty="0"/>
              <a:t>After about 1 s the current redistribution process is finished, all strands have been quenched and their temperatures are the same. </a:t>
            </a:r>
          </a:p>
        </p:txBody>
      </p:sp>
    </p:spTree>
    <p:extLst>
      <p:ext uri="{BB962C8B-B14F-4D97-AF65-F5344CB8AC3E}">
        <p14:creationId xmlns:p14="http://schemas.microsoft.com/office/powerpoint/2010/main" val="409613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1637</Words>
  <Application>Microsoft Macintosh PowerPoint</Application>
  <PresentationFormat>Bildschirmpräsentation (4:3)</PresentationFormat>
  <Paragraphs>230</Paragraphs>
  <Slides>15</Slides>
  <Notes>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15</vt:i4>
      </vt:variant>
    </vt:vector>
  </HeadingPairs>
  <TitlesOfParts>
    <vt:vector size="23" baseType="lpstr">
      <vt:lpstr>ＭＳ Ｐゴシック</vt:lpstr>
      <vt:lpstr>Arial</vt:lpstr>
      <vt:lpstr>Calibri</vt:lpstr>
      <vt:lpstr>Cambria Math</vt:lpstr>
      <vt:lpstr>Symbol</vt:lpstr>
      <vt:lpstr>Times New Roman</vt:lpstr>
      <vt:lpstr>Wingdings</vt:lpstr>
      <vt:lpstr>Standarddesign</vt:lpstr>
      <vt:lpstr>PowerPoint-Präsentation</vt:lpstr>
      <vt:lpstr>TS 2019</vt:lpstr>
      <vt:lpstr>Work in 2019</vt:lpstr>
      <vt:lpstr>Triplet samples for quench experiment</vt:lpstr>
      <vt:lpstr>Triplet samples for quench experiment</vt:lpstr>
      <vt:lpstr>Triplet samples for quench experiment</vt:lpstr>
      <vt:lpstr>Triplet samples for quench experiment</vt:lpstr>
      <vt:lpstr>Triplet samples for quench experiment</vt:lpstr>
      <vt:lpstr>Triplet samples for quench experiment</vt:lpstr>
      <vt:lpstr>Determination of the thermal resistance </vt:lpstr>
      <vt:lpstr>Determination of the thermal resistance </vt:lpstr>
      <vt:lpstr>Determination of the thermal resistance </vt:lpstr>
      <vt:lpstr>Determination of the thermal resistance </vt:lpstr>
      <vt:lpstr>Determination of the thermal resistance </vt:lpstr>
      <vt:lpstr>PowerPoint-Präsentation</vt:lpstr>
    </vt:vector>
  </TitlesOfParts>
  <Company>DER PUNKT GmbH</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Fietz, Walter</dc:creator>
  <cp:lastModifiedBy>Walter Fietz</cp:lastModifiedBy>
  <cp:revision>797</cp:revision>
  <cp:lastPrinted>2013-04-16T12:04:39Z</cp:lastPrinted>
  <dcterms:created xsi:type="dcterms:W3CDTF">2007-09-10T08:37:03Z</dcterms:created>
  <dcterms:modified xsi:type="dcterms:W3CDTF">2020-02-11T09:42:08Z</dcterms:modified>
</cp:coreProperties>
</file>