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0" r:id="rId2"/>
    <p:sldId id="333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3" r:id="rId11"/>
    <p:sldId id="343" r:id="rId12"/>
    <p:sldId id="341" r:id="rId13"/>
    <p:sldId id="345" r:id="rId14"/>
    <p:sldId id="340" r:id="rId15"/>
    <p:sldId id="666" r:id="rId16"/>
    <p:sldId id="667" r:id="rId17"/>
    <p:sldId id="415" r:id="rId18"/>
    <p:sldId id="665" r:id="rId19"/>
  </p:sldIdLst>
  <p:sldSz cx="9144000" cy="6858000" type="screen4x3"/>
  <p:notesSz cx="6867525" cy="99949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pos="56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5AE00"/>
    <a:srgbClr val="AA4400"/>
    <a:srgbClr val="0000D2"/>
    <a:srgbClr val="A00078"/>
    <a:srgbClr val="E7EFED"/>
    <a:srgbClr val="FFCC99"/>
    <a:srgbClr val="50AAE6"/>
    <a:srgbClr val="5A6EB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43" autoAdjust="0"/>
    <p:restoredTop sz="94660" autoAdjust="0"/>
  </p:normalViewPr>
  <p:slideViewPr>
    <p:cSldViewPr showGuides="1">
      <p:cViewPr varScale="1">
        <p:scale>
          <a:sx n="220" d="100"/>
          <a:sy n="220" d="100"/>
        </p:scale>
        <p:origin x="1184" y="192"/>
      </p:cViewPr>
      <p:guideLst>
        <p:guide orient="horz" pos="935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38"/>
    </p:cViewPr>
  </p:sorterViewPr>
  <p:notesViewPr>
    <p:cSldViewPr showGuides="1">
      <p:cViewPr varScale="1">
        <p:scale>
          <a:sx n="86" d="100"/>
          <a:sy n="86" d="100"/>
        </p:scale>
        <p:origin x="-3744" y="-96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542093" y="9326712"/>
            <a:ext cx="310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900"/>
              <a:t>KIT – University of the State of Baden-Wuerttemberg and </a:t>
            </a:r>
            <a:br>
              <a:rPr lang="en-US" sz="900"/>
            </a:br>
            <a:r>
              <a:rPr lang="en-US" sz="900"/>
              <a:t>National Laboratory of the Helmholtz Association</a:t>
            </a:r>
          </a:p>
        </p:txBody>
      </p:sp>
      <p:pic>
        <p:nvPicPr>
          <p:cNvPr id="29699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71" y="206193"/>
            <a:ext cx="1010472" cy="50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418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6132" cy="499202"/>
          </a:xfrm>
          <a:prstGeom prst="rect">
            <a:avLst/>
          </a:prstGeom>
          <a:noFill/>
          <a:ln>
            <a:noFill/>
          </a:ln>
        </p:spPr>
        <p:txBody>
          <a:bodyPr vert="horz" wrap="square" lIns="96344" tIns="48172" rIns="96344" bIns="48172" numCol="1" anchor="t" anchorCtr="0" compatLnSpc="1">
            <a:prstTxWarp prst="textNoShape">
              <a:avLst/>
            </a:prstTxWarp>
          </a:bodyPr>
          <a:lstStyle>
            <a:lvl1pPr defTabSz="96355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858" y="1"/>
            <a:ext cx="2976132" cy="499202"/>
          </a:xfrm>
          <a:prstGeom prst="rect">
            <a:avLst/>
          </a:prstGeom>
          <a:noFill/>
          <a:ln>
            <a:noFill/>
          </a:ln>
        </p:spPr>
        <p:txBody>
          <a:bodyPr vert="horz" wrap="square" lIns="96344" tIns="48172" rIns="96344" bIns="48172" numCol="1" anchor="t" anchorCtr="0" compatLnSpc="1">
            <a:prstTxWarp prst="textNoShape">
              <a:avLst/>
            </a:prstTxWarp>
          </a:bodyPr>
          <a:lstStyle>
            <a:lvl1pPr algn="r" defTabSz="96355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50888"/>
            <a:ext cx="49942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46" y="4747073"/>
            <a:ext cx="5494634" cy="4497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6344" tIns="48172" rIns="96344" bIns="481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94147"/>
            <a:ext cx="2976132" cy="499202"/>
          </a:xfrm>
          <a:prstGeom prst="rect">
            <a:avLst/>
          </a:prstGeom>
          <a:noFill/>
          <a:ln>
            <a:noFill/>
          </a:ln>
        </p:spPr>
        <p:txBody>
          <a:bodyPr vert="horz" wrap="square" lIns="96344" tIns="48172" rIns="96344" bIns="48172" numCol="1" anchor="b" anchorCtr="0" compatLnSpc="1">
            <a:prstTxWarp prst="textNoShape">
              <a:avLst/>
            </a:prstTxWarp>
          </a:bodyPr>
          <a:lstStyle>
            <a:lvl1pPr defTabSz="96355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</a:t>
            </a:r>
            <a:r>
              <a:rPr lang="de-DE" err="1"/>
              <a:t>Faculty</a:t>
            </a: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858" y="9494147"/>
            <a:ext cx="2976132" cy="499202"/>
          </a:xfrm>
          <a:prstGeom prst="rect">
            <a:avLst/>
          </a:prstGeom>
          <a:noFill/>
          <a:ln>
            <a:noFill/>
          </a:ln>
        </p:spPr>
        <p:txBody>
          <a:bodyPr vert="horz" wrap="square" lIns="96344" tIns="48172" rIns="96344" bIns="48172" numCol="1" anchor="b" anchorCtr="0" compatLnSpc="1">
            <a:prstTxWarp prst="textNoShape">
              <a:avLst/>
            </a:prstTxWarp>
          </a:bodyPr>
          <a:lstStyle>
            <a:lvl1pPr algn="r" defTabSz="96355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CFE32EE-CF5A-48D3-B1C4-588E2B2E0E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816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76356" y="3520232"/>
            <a:ext cx="9067644" cy="29551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9" descr="II_rahmen_neu_tit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80512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KIT – The Research University in  the Helmholtz Association</a:t>
            </a:r>
            <a:r>
              <a:rPr lang="de-DE" sz="800" dirty="0"/>
              <a:t> </a:t>
            </a:r>
            <a:endParaRPr lang="en-US" sz="800" dirty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000">
                <a:solidFill>
                  <a:schemeClr val="bg1"/>
                </a:solidFill>
                <a:ea typeface="+mn-ea"/>
              </a:rPr>
              <a:t>INSTITUTE FOR TECHNICAL PHYSICS, FUSION MAGNETS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600" b="1">
                <a:solidFill>
                  <a:schemeClr val="bg1"/>
                </a:solidFill>
                <a:ea typeface="+mn-ea"/>
              </a:rPr>
              <a:t>www.kit.edu</a:t>
            </a:r>
          </a:p>
        </p:txBody>
      </p:sp>
      <p:pic>
        <p:nvPicPr>
          <p:cNvPr id="7" name="Picture 13" descr="KIT-Logo-rgb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 descr="C:\Users\cf2365\Desktop\DSC02032_crop_small.JPG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967771" y="3859563"/>
            <a:ext cx="4077804" cy="2218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ieren 9"/>
          <p:cNvGrpSpPr/>
          <p:nvPr userDrawn="1"/>
        </p:nvGrpSpPr>
        <p:grpSpPr>
          <a:xfrm>
            <a:off x="272824" y="4152078"/>
            <a:ext cx="4442500" cy="1633531"/>
            <a:chOff x="-2778240" y="-315416"/>
            <a:chExt cx="10201637" cy="3751202"/>
          </a:xfrm>
        </p:grpSpPr>
        <p:pic>
          <p:nvPicPr>
            <p:cNvPr id="11" name="Picture 3" descr="E:\Snap-1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77" b="98962" l="4356" r="92449">
                          <a14:foregroundMark x1="11810" y1="38524" x2="10358" y2="48904"/>
                          <a14:foregroundMark x1="16747" y1="24221" x2="19555" y2="19377"/>
                          <a14:foregroundMark x1="20716" y1="17532" x2="22459" y2="15225"/>
                          <a14:foregroundMark x1="15876" y1="25375" x2="15876" y2="25375"/>
                          <a14:foregroundMark x1="11617" y1="60323" x2="14618" y2="70473"/>
                          <a14:foregroundMark x1="15392" y1="71742" x2="19071" y2="79815"/>
                          <a14:foregroundMark x1="19942" y1="80623" x2="22749" y2="84198"/>
                          <a14:backgroundMark x1="21684" y1="14879" x2="15198" y2="25836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-2778240" y="-315416"/>
              <a:ext cx="4293385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E:\Snap-19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040000">
              <a:off x="4445029" y="126215"/>
              <a:ext cx="3240002" cy="2716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E:\Snap-2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2523" r="95352">
                          <a14:foregroundMark x1="10359" y1="49051" x2="11023" y2="58228"/>
                          <a14:foregroundMark x1="15007" y1="72785" x2="17795" y2="77848"/>
                          <a14:foregroundMark x1="18592" y1="78639" x2="23904" y2="85918"/>
                          <a14:foregroundMark x1="25498" y1="87184" x2="36122" y2="94620"/>
                          <a14:foregroundMark x1="37052" y1="94462" x2="48074" y2="97627"/>
                          <a14:foregroundMark x1="48871" y1="97785" x2="54980" y2="97152"/>
                          <a14:foregroundMark x1="56707" y1="97468" x2="64542" y2="94937"/>
                          <a14:foregroundMark x1="66268" y1="93987" x2="77424" y2="85918"/>
                          <a14:foregroundMark x1="36919" y1="94778" x2="44622" y2="97310"/>
                          <a14:backgroundMark x1="31076" y1="3165" x2="45817" y2="316"/>
                          <a14:backgroundMark x1="32404" y1="98101" x2="61487" y2="98418"/>
                          <a14:backgroundMark x1="31208" y1="92405" x2="33201" y2="93671"/>
                          <a14:backgroundMark x1="29084" y1="90981" x2="31076" y2="91930"/>
                          <a14:backgroundMark x1="63081" y1="96203" x2="66534" y2="95095"/>
                          <a14:backgroundMark x1="36653" y1="94937" x2="33997" y2="94462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60000">
              <a:off x="1507679" y="171494"/>
              <a:ext cx="3132000" cy="2626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Gerade Verbindung 13"/>
            <p:cNvCxnSpPr/>
            <p:nvPr/>
          </p:nvCxnSpPr>
          <p:spPr>
            <a:xfrm>
              <a:off x="5925372" y="2848254"/>
              <a:ext cx="113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5863834" y="2851011"/>
              <a:ext cx="12570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/>
                <a:t>3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42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I_rahmen_neu_fol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900">
                <a:ea typeface="+mn-ea"/>
              </a:rPr>
              <a:t>Institute for Technical Physics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E707068-1B95-4D24-A99A-E0057182CA85}" type="slidenum">
              <a:rPr 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/>
              <a:t>16.09.2019</a:t>
            </a:r>
          </a:p>
          <a:p>
            <a:endParaRPr lang="de-DE" sz="900" dirty="0"/>
          </a:p>
        </p:txBody>
      </p:sp>
      <p:pic>
        <p:nvPicPr>
          <p:cNvPr id="8" name="Picture 9" descr="KITlogo_4c_fruti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506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II_rahmen_neu_fol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900" dirty="0">
                <a:ea typeface="+mn-ea"/>
              </a:rPr>
              <a:t>Institute for Technical Physics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A02F09A8-37FC-4A3D-8073-974851C05B54}" type="slidenum">
              <a:rPr 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/>
              <a:t>04.10.2018</a:t>
            </a:r>
          </a:p>
          <a:p>
            <a:endParaRPr lang="de-DE" sz="900" dirty="0"/>
          </a:p>
        </p:txBody>
      </p:sp>
      <p:pic>
        <p:nvPicPr>
          <p:cNvPr id="7" name="Picture 9" descr="KITlogo_4c_fruti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7773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900">
                <a:ea typeface="+mn-ea"/>
              </a:rPr>
              <a:t>Institute for Technical Physics</a:t>
            </a: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A6C01A84-02EC-49FA-92D1-D833D8A21338}" type="slidenum">
              <a:rPr 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612775" y="6453188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de-DE" sz="900" dirty="0"/>
              <a:t>04.10.2018</a:t>
            </a:r>
          </a:p>
        </p:txBody>
      </p:sp>
      <p:pic>
        <p:nvPicPr>
          <p:cNvPr id="1033" name="Picture 9" descr="KITlogo_4c_fruti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10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>
          <a:solidFill>
            <a:schemeClr val="tx1"/>
          </a:solidFill>
          <a:latin typeface="+mn-lt"/>
          <a:ea typeface="ＭＳ Ｐゴシック" charset="0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1412875"/>
            <a:ext cx="972132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dirty="0"/>
              <a:t>ENR-PRD.MAG-T013 –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Progress in chemical HTS tape preparation</a:t>
            </a:r>
            <a:endParaRPr lang="en-US" altLang="de-DE" sz="2200" dirty="0">
              <a:solidFill>
                <a:schemeClr val="tx1"/>
              </a:solidFill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de-DE" sz="1600" b="1" dirty="0">
                <a:solidFill>
                  <a:srgbClr val="000000"/>
                </a:solidFill>
              </a:rPr>
              <a:t>M. J. Wolf</a:t>
            </a:r>
          </a:p>
        </p:txBody>
      </p:sp>
    </p:spTree>
    <p:extLst>
      <p:ext uri="{BB962C8B-B14F-4D97-AF65-F5344CB8AC3E}">
        <p14:creationId xmlns:p14="http://schemas.microsoft.com/office/powerpoint/2010/main" val="1399649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52C31-0D02-6B4A-96B3-A30B32F8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20688"/>
            <a:ext cx="7637859" cy="561975"/>
          </a:xfrm>
        </p:spPr>
        <p:txBody>
          <a:bodyPr/>
          <a:lstStyle/>
          <a:p>
            <a:r>
              <a:rPr lang="en-US" dirty="0"/>
              <a:t>Investigation of HTS cable </a:t>
            </a:r>
            <a:br>
              <a:rPr lang="en-US" dirty="0"/>
            </a:br>
            <a:r>
              <a:rPr lang="en-US" dirty="0"/>
              <a:t>using REBCO tapes prepared by chemical methods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958764-791B-C448-B9F7-235C19A4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84313"/>
            <a:ext cx="8280920" cy="360511"/>
          </a:xfrm>
        </p:spPr>
        <p:txBody>
          <a:bodyPr/>
          <a:lstStyle/>
          <a:p>
            <a:r>
              <a:rPr lang="en-US" dirty="0"/>
              <a:t>d-</a:t>
            </a:r>
            <a:r>
              <a:rPr lang="en-US" dirty="0" err="1"/>
              <a:t>nano</a:t>
            </a:r>
            <a:r>
              <a:rPr lang="en-US" dirty="0"/>
              <a:t> tape of the Ni5W type was purchased </a:t>
            </a:r>
            <a:br>
              <a:rPr lang="en-US" dirty="0"/>
            </a:br>
            <a:r>
              <a:rPr lang="en-US" dirty="0"/>
              <a:t>with an </a:t>
            </a:r>
            <a:r>
              <a:rPr lang="en-US" dirty="0" err="1"/>
              <a:t>Ic</a:t>
            </a:r>
            <a:r>
              <a:rPr lang="en-US" dirty="0"/>
              <a:t> (77 K, sf) of approx. 90 K</a:t>
            </a:r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1E8F9AE-E76E-7A4F-8C36-936E92A0D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5040560" cy="21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02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HTS </a:t>
            </a:r>
            <a:r>
              <a:rPr lang="de-DE" dirty="0" err="1"/>
              <a:t>CroCo</a:t>
            </a:r>
            <a:r>
              <a:rPr lang="de-DE" dirty="0"/>
              <a:t> - </a:t>
            </a:r>
            <a:r>
              <a:rPr lang="de-DE" dirty="0" err="1"/>
              <a:t>geometry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6910387" cy="4894262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d-</a:t>
            </a:r>
            <a:r>
              <a:rPr lang="de-DE" dirty="0" err="1"/>
              <a:t>nano</a:t>
            </a:r>
            <a:r>
              <a:rPr lang="de-DE" dirty="0"/>
              <a:t> </a:t>
            </a:r>
            <a:r>
              <a:rPr lang="de-DE" dirty="0" err="1"/>
              <a:t>tapes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weaker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Hastelloy-based</a:t>
            </a:r>
            <a:r>
              <a:rPr lang="de-DE" dirty="0"/>
              <a:t> </a:t>
            </a:r>
            <a:r>
              <a:rPr lang="de-DE" dirty="0" err="1"/>
              <a:t>coated</a:t>
            </a:r>
            <a:r>
              <a:rPr lang="de-DE" dirty="0"/>
              <a:t> </a:t>
            </a:r>
            <a:r>
              <a:rPr lang="de-DE" dirty="0" err="1"/>
              <a:t>conductors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RABITS – Ni5W – </a:t>
            </a:r>
            <a:r>
              <a:rPr lang="de-DE" dirty="0" err="1"/>
              <a:t>substrate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d-</a:t>
            </a:r>
            <a:r>
              <a:rPr lang="de-DE" dirty="0" err="1"/>
              <a:t>nano</a:t>
            </a:r>
            <a:r>
              <a:rPr lang="de-DE" dirty="0"/>
              <a:t> </a:t>
            </a:r>
            <a:r>
              <a:rPr lang="de-DE" dirty="0" err="1"/>
              <a:t>tapes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copper-plated</a:t>
            </a:r>
            <a:r>
              <a:rPr lang="de-DE" dirty="0"/>
              <a:t> </a:t>
            </a:r>
            <a:r>
              <a:rPr lang="de-DE" dirty="0" err="1"/>
              <a:t>steel</a:t>
            </a:r>
            <a:r>
              <a:rPr lang="de-DE" dirty="0"/>
              <a:t> </a:t>
            </a:r>
            <a:r>
              <a:rPr lang="de-DE" dirty="0" err="1"/>
              <a:t>tapes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HTS </a:t>
            </a:r>
            <a:r>
              <a:rPr lang="de-DE" dirty="0" err="1"/>
              <a:t>CroCos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reinforcement</a:t>
            </a:r>
            <a:endParaRPr lang="de-DE" dirty="0"/>
          </a:p>
          <a:p>
            <a:endParaRPr lang="de-DE" dirty="0"/>
          </a:p>
          <a:p>
            <a:r>
              <a:rPr lang="de-DE" dirty="0"/>
              <a:t>D-</a:t>
            </a:r>
            <a:r>
              <a:rPr lang="de-DE" dirty="0" err="1"/>
              <a:t>nano</a:t>
            </a:r>
            <a:r>
              <a:rPr lang="de-DE" dirty="0"/>
              <a:t> </a:t>
            </a:r>
            <a:r>
              <a:rPr lang="de-DE" dirty="0" err="1"/>
              <a:t>tapes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in 4 mm </a:t>
            </a:r>
            <a:r>
              <a:rPr lang="de-DE" dirty="0" err="1"/>
              <a:t>width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change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geometry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compared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CroCos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    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other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recent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projects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sz="1600" dirty="0">
                <a:solidFill>
                  <a:srgbClr val="AA4400"/>
                </a:solidFill>
                <a:sym typeface="Wingdings" panose="05000000000000000000" pitchFamily="2" charset="2"/>
              </a:rPr>
              <a:t>Orange: 	</a:t>
            </a:r>
            <a:r>
              <a:rPr lang="de-DE" sz="1600" dirty="0" err="1">
                <a:solidFill>
                  <a:srgbClr val="AA4400"/>
                </a:solidFill>
                <a:sym typeface="Wingdings" panose="05000000000000000000" pitchFamily="2" charset="2"/>
              </a:rPr>
              <a:t>copper</a:t>
            </a:r>
            <a:r>
              <a:rPr lang="de-DE" sz="1600" dirty="0">
                <a:solidFill>
                  <a:srgbClr val="AA44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AA4400"/>
                </a:solidFill>
                <a:sym typeface="Wingdings" panose="05000000000000000000" pitchFamily="2" charset="2"/>
              </a:rPr>
              <a:t>tape</a:t>
            </a:r>
            <a:endParaRPr lang="de-DE" sz="1600" dirty="0">
              <a:solidFill>
                <a:srgbClr val="AA4400"/>
              </a:solidFill>
              <a:sym typeface="Wingdings" panose="05000000000000000000" pitchFamily="2" charset="2"/>
            </a:endParaRPr>
          </a:p>
          <a:p>
            <a:pPr lvl="1"/>
            <a:r>
              <a:rPr lang="de-DE" sz="1600" dirty="0">
                <a:solidFill>
                  <a:srgbClr val="45AE00"/>
                </a:solidFill>
                <a:sym typeface="Wingdings" panose="05000000000000000000" pitchFamily="2" charset="2"/>
              </a:rPr>
              <a:t>Green: 	</a:t>
            </a:r>
            <a:r>
              <a:rPr lang="de-DE" sz="1600" dirty="0" err="1">
                <a:solidFill>
                  <a:srgbClr val="45AE00"/>
                </a:solidFill>
                <a:sym typeface="Wingdings" panose="05000000000000000000" pitchFamily="2" charset="2"/>
              </a:rPr>
              <a:t>copper-plated</a:t>
            </a:r>
            <a:r>
              <a:rPr lang="de-DE" sz="1600" dirty="0">
                <a:solidFill>
                  <a:srgbClr val="45AE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45AE00"/>
                </a:solidFill>
                <a:sym typeface="Wingdings" panose="05000000000000000000" pitchFamily="2" charset="2"/>
              </a:rPr>
              <a:t>steel</a:t>
            </a:r>
            <a:r>
              <a:rPr lang="de-DE" sz="1600" dirty="0">
                <a:solidFill>
                  <a:srgbClr val="45AE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45AE00"/>
                </a:solidFill>
                <a:sym typeface="Wingdings" panose="05000000000000000000" pitchFamily="2" charset="2"/>
              </a:rPr>
              <a:t>tape</a:t>
            </a:r>
            <a:endParaRPr lang="de-DE" sz="1600" dirty="0">
              <a:solidFill>
                <a:srgbClr val="45AE00"/>
              </a:solidFill>
              <a:sym typeface="Wingdings" panose="05000000000000000000" pitchFamily="2" charset="2"/>
            </a:endParaRPr>
          </a:p>
          <a:p>
            <a:pPr lvl="1"/>
            <a:r>
              <a:rPr lang="de-DE" sz="1600" dirty="0">
                <a:solidFill>
                  <a:srgbClr val="0000CC"/>
                </a:solidFill>
                <a:sym typeface="Wingdings" panose="05000000000000000000" pitchFamily="2" charset="2"/>
              </a:rPr>
              <a:t>Blue: 	HTS </a:t>
            </a:r>
            <a:r>
              <a:rPr lang="de-DE" sz="1600" dirty="0" err="1">
                <a:solidFill>
                  <a:srgbClr val="0000CC"/>
                </a:solidFill>
                <a:sym typeface="Wingdings" panose="05000000000000000000" pitchFamily="2" charset="2"/>
              </a:rPr>
              <a:t>tape</a:t>
            </a:r>
            <a:endParaRPr lang="de-DE" sz="1600" dirty="0">
              <a:solidFill>
                <a:srgbClr val="0000CC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08920"/>
            <a:ext cx="2736304" cy="2736304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6444208" y="5891556"/>
            <a:ext cx="21240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125334" y="57959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 mm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6728170" y="5531516"/>
            <a:ext cx="1588246" cy="929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7141419" y="544522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 mm</a:t>
            </a:r>
          </a:p>
        </p:txBody>
      </p:sp>
    </p:spTree>
    <p:extLst>
      <p:ext uri="{BB962C8B-B14F-4D97-AF65-F5344CB8AC3E}">
        <p14:creationId xmlns:p14="http://schemas.microsoft.com/office/powerpoint/2010/main" val="118972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HTS </a:t>
            </a:r>
            <a:r>
              <a:rPr lang="en-US" dirty="0" err="1"/>
              <a:t>CroCo</a:t>
            </a:r>
            <a:r>
              <a:rPr lang="en-US" dirty="0"/>
              <a:t> fabrication</a:t>
            </a:r>
          </a:p>
        </p:txBody>
      </p:sp>
      <p:pic>
        <p:nvPicPr>
          <p:cNvPr id="11" name="Picture 2" descr="C:\Users\cf2365\Desktop\HTS4Fusion\DSC06711-3+mjw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980728"/>
            <a:ext cx="3096344" cy="532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95536" y="1340768"/>
            <a:ext cx="4176018" cy="1080591"/>
          </a:xfrm>
        </p:spPr>
        <p:txBody>
          <a:bodyPr/>
          <a:lstStyle/>
          <a:p>
            <a:r>
              <a:rPr lang="en-US" dirty="0"/>
              <a:t>Use of the new HTS </a:t>
            </a:r>
            <a:r>
              <a:rPr lang="en-US" dirty="0" err="1"/>
              <a:t>CroCo</a:t>
            </a:r>
            <a:r>
              <a:rPr lang="en-US" dirty="0"/>
              <a:t> fabrication setup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334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preparation of a d-</a:t>
            </a:r>
            <a:r>
              <a:rPr lang="en-US" dirty="0" err="1"/>
              <a:t>nano</a:t>
            </a:r>
            <a:r>
              <a:rPr lang="en-US" dirty="0"/>
              <a:t> HTS </a:t>
            </a:r>
            <a:r>
              <a:rPr lang="en-US" dirty="0" err="1"/>
              <a:t>CroCo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995936" y="2708920"/>
            <a:ext cx="4752528" cy="720080"/>
          </a:xfrm>
        </p:spPr>
        <p:txBody>
          <a:bodyPr/>
          <a:lstStyle/>
          <a:p>
            <a:r>
              <a:rPr lang="en-US" dirty="0"/>
              <a:t>Untwisted sample</a:t>
            </a:r>
          </a:p>
          <a:p>
            <a:endParaRPr lang="en-US" dirty="0"/>
          </a:p>
          <a:p>
            <a:r>
              <a:rPr lang="en-US" dirty="0"/>
              <a:t>Cross-shape of tapes very good,</a:t>
            </a:r>
          </a:p>
          <a:p>
            <a:r>
              <a:rPr lang="en-US" dirty="0"/>
              <a:t>Round overall shape to be optimized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2670836" cy="2670836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918514"/>
              </p:ext>
            </p:extLst>
          </p:nvPr>
        </p:nvGraphicFramePr>
        <p:xfrm>
          <a:off x="3419872" y="1052736"/>
          <a:ext cx="5256585" cy="138379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80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Material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Width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Thickness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Length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A44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mm  /  4 mm</a:t>
                      </a:r>
                    </a:p>
                  </a:txBody>
                  <a:tcPr marL="68580" marR="68580" marT="0" marB="0">
                    <a:solidFill>
                      <a:srgbClr val="AA44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 µm</a:t>
                      </a:r>
                    </a:p>
                  </a:txBody>
                  <a:tcPr marL="68580" marR="68580" marT="0" marB="0">
                    <a:solidFill>
                      <a:srgbClr val="AA44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m</a:t>
                      </a:r>
                    </a:p>
                  </a:txBody>
                  <a:tcPr marL="68580" marR="68580" marT="0" marB="0">
                    <a:solidFill>
                      <a:srgbClr val="AA44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de-DE" sz="16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/ 12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A44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160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Steel</a:t>
                      </a:r>
                    </a:p>
                  </a:txBody>
                  <a:tcPr marL="68580" marR="68580" marT="0" marB="0">
                    <a:solidFill>
                      <a:srgbClr val="45AE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mm  /  4 mm</a:t>
                      </a:r>
                    </a:p>
                  </a:txBody>
                  <a:tcPr marL="68580" marR="68580" marT="0" marB="0">
                    <a:solidFill>
                      <a:srgbClr val="45AE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 µm</a:t>
                      </a:r>
                    </a:p>
                  </a:txBody>
                  <a:tcPr marL="68580" marR="68580" marT="0" marB="0">
                    <a:solidFill>
                      <a:srgbClr val="45AE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m</a:t>
                      </a:r>
                    </a:p>
                  </a:txBody>
                  <a:tcPr marL="68580" marR="68580" marT="0" marB="0">
                    <a:solidFill>
                      <a:srgbClr val="45AE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de-DE" sz="16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/ 4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5AE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555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D-</a:t>
                      </a:r>
                      <a:r>
                        <a:rPr lang="de-DE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nano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mm</a:t>
                      </a:r>
                    </a:p>
                  </a:txBody>
                  <a:tcPr marL="68580" marR="68580" marT="0" marB="0">
                    <a:solidFill>
                      <a:srgbClr val="0000CC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 µm</a:t>
                      </a:r>
                    </a:p>
                  </a:txBody>
                  <a:tcPr marL="68580" marR="68580" marT="0" marB="0">
                    <a:solidFill>
                      <a:srgbClr val="0000CC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m</a:t>
                      </a:r>
                    </a:p>
                  </a:txBody>
                  <a:tcPr marL="68580" marR="68580" marT="0" marB="0">
                    <a:solidFill>
                      <a:srgbClr val="0000CC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0000CC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774921"/>
                  </a:ext>
                </a:extLst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84229"/>
            <a:ext cx="1651952" cy="165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68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Current Measurement at 77 K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3" t="10055" r="10968" b="6636"/>
          <a:stretch/>
        </p:blipFill>
        <p:spPr>
          <a:xfrm>
            <a:off x="1619672" y="980728"/>
            <a:ext cx="5607717" cy="445544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87624" y="5589240"/>
            <a:ext cx="6968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Critical current of HTS </a:t>
            </a:r>
            <a:r>
              <a:rPr lang="en-US" dirty="0" err="1"/>
              <a:t>CroCo</a:t>
            </a:r>
            <a:r>
              <a:rPr lang="en-US" dirty="0"/>
              <a:t> as expected with two REBCO tapes, </a:t>
            </a:r>
            <a:br>
              <a:rPr lang="en-US" dirty="0"/>
            </a:br>
            <a:r>
              <a:rPr lang="en-US" dirty="0"/>
              <a:t>due to </a:t>
            </a:r>
            <a:r>
              <a:rPr lang="en-US" i="1" dirty="0" err="1"/>
              <a:t>I</a:t>
            </a:r>
            <a:r>
              <a:rPr lang="en-US" i="1" baseline="-25000" dirty="0" err="1"/>
              <a:t>c</a:t>
            </a:r>
            <a:r>
              <a:rPr lang="en-US" dirty="0"/>
              <a:t> of individual tape segments ~ 90 - 100 A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78E06E8-83B0-5B4F-85B5-C2CBB0426BE7}"/>
              </a:ext>
            </a:extLst>
          </p:cNvPr>
          <p:cNvSpPr txBox="1"/>
          <p:nvPr/>
        </p:nvSpPr>
        <p:spPr>
          <a:xfrm>
            <a:off x="6372200" y="429309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June 2019</a:t>
            </a:r>
          </a:p>
        </p:txBody>
      </p:sp>
    </p:spTree>
    <p:extLst>
      <p:ext uri="{BB962C8B-B14F-4D97-AF65-F5344CB8AC3E}">
        <p14:creationId xmlns:p14="http://schemas.microsoft.com/office/powerpoint/2010/main" val="3213431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DA07F-1C9D-0443-A5C0-162717C75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err="1"/>
              <a:t>CroCo</a:t>
            </a:r>
            <a:r>
              <a:rPr lang="en-US" dirty="0"/>
              <a:t> formed with optimized outer form</a:t>
            </a:r>
          </a:p>
        </p:txBody>
      </p:sp>
      <p:pic>
        <p:nvPicPr>
          <p:cNvPr id="4" name="Grafik 3" descr="Ein Bild, das Spiel, Essen enthält.&#10;&#10;Automatisch generierte Beschreibung">
            <a:extLst>
              <a:ext uri="{FF2B5EF4-FFF2-40B4-BE49-F238E27FC236}">
                <a16:creationId xmlns:a16="http://schemas.microsoft.com/office/drawing/2014/main" id="{EA720654-4C12-5C45-BF7E-86351D651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856" y="1557709"/>
            <a:ext cx="3163768" cy="29523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F00ED5C-37AC-C240-A45A-86198BD06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0"/>
            <a:ext cx="2880320" cy="288032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40C7633-8D66-7E40-9F58-E5E56458F865}"/>
              </a:ext>
            </a:extLst>
          </p:cNvPr>
          <p:cNvSpPr txBox="1"/>
          <p:nvPr/>
        </p:nvSpPr>
        <p:spPr>
          <a:xfrm>
            <a:off x="3491880" y="1840756"/>
            <a:ext cx="1656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5AE00"/>
                </a:solidFill>
              </a:rPr>
              <a:t>Steel tape</a:t>
            </a:r>
          </a:p>
          <a:p>
            <a:pPr algn="ctr"/>
            <a:r>
              <a:rPr lang="en-US" dirty="0">
                <a:solidFill>
                  <a:srgbClr val="0000CC"/>
                </a:solidFill>
              </a:rPr>
              <a:t>REBCO tape</a:t>
            </a:r>
          </a:p>
          <a:p>
            <a:pPr algn="ctr"/>
            <a:r>
              <a:rPr lang="en-US" dirty="0">
                <a:solidFill>
                  <a:srgbClr val="45AE00"/>
                </a:solidFill>
              </a:rPr>
              <a:t>Steel tape</a:t>
            </a:r>
          </a:p>
          <a:p>
            <a:pPr algn="ctr"/>
            <a:r>
              <a:rPr lang="en-US" dirty="0">
                <a:solidFill>
                  <a:srgbClr val="45AE00"/>
                </a:solidFill>
              </a:rPr>
              <a:t>Steel tape</a:t>
            </a:r>
          </a:p>
          <a:p>
            <a:pPr algn="ctr"/>
            <a:r>
              <a:rPr lang="en-US" dirty="0">
                <a:solidFill>
                  <a:srgbClr val="45AE00"/>
                </a:solidFill>
              </a:rPr>
              <a:t>Steel tape</a:t>
            </a:r>
          </a:p>
          <a:p>
            <a:pPr algn="ctr"/>
            <a:r>
              <a:rPr lang="en-US" dirty="0">
                <a:solidFill>
                  <a:srgbClr val="45AE00"/>
                </a:solidFill>
              </a:rPr>
              <a:t>Steel tape</a:t>
            </a:r>
          </a:p>
          <a:p>
            <a:pPr algn="ctr"/>
            <a:r>
              <a:rPr lang="en-US" dirty="0">
                <a:solidFill>
                  <a:srgbClr val="0000CC"/>
                </a:solidFill>
              </a:rPr>
              <a:t>REBCO tape</a:t>
            </a:r>
          </a:p>
          <a:p>
            <a:pPr algn="ctr"/>
            <a:r>
              <a:rPr lang="en-US" dirty="0">
                <a:solidFill>
                  <a:srgbClr val="45AE00"/>
                </a:solidFill>
              </a:rPr>
              <a:t>Steel tape</a:t>
            </a:r>
          </a:p>
        </p:txBody>
      </p:sp>
    </p:spTree>
    <p:extLst>
      <p:ext uri="{BB962C8B-B14F-4D97-AF65-F5344CB8AC3E}">
        <p14:creationId xmlns:p14="http://schemas.microsoft.com/office/powerpoint/2010/main" val="3962246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0569E-1773-1248-BCD6-EDB900F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of new </a:t>
            </a:r>
            <a:r>
              <a:rPr lang="en-US" dirty="0" err="1"/>
              <a:t>CroCo</a:t>
            </a:r>
            <a:r>
              <a:rPr lang="en-US" dirty="0"/>
              <a:t> reduced with low n-value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FE8F18-5C81-8344-85E5-2569417A3AFA}"/>
              </a:ext>
            </a:extLst>
          </p:cNvPr>
          <p:cNvSpPr txBox="1"/>
          <p:nvPr/>
        </p:nvSpPr>
        <p:spPr>
          <a:xfrm>
            <a:off x="611560" y="5185316"/>
            <a:ext cx="814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Problem: too high forces during CroCo manufacturing?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3BDC05E-99B1-674E-ADAE-3E24ED78A075}"/>
              </a:ext>
            </a:extLst>
          </p:cNvPr>
          <p:cNvSpPr/>
          <p:nvPr/>
        </p:nvSpPr>
        <p:spPr>
          <a:xfrm>
            <a:off x="5580111" y="146495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Recheck of an unprocessed d-nano REBCO tape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3" y="997833"/>
            <a:ext cx="5210433" cy="39872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8B4E32D-A6DB-9940-A374-B669B94AE2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t="7997" r="8954" b="5744"/>
          <a:stretch/>
        </p:blipFill>
        <p:spPr>
          <a:xfrm>
            <a:off x="5508104" y="2204864"/>
            <a:ext cx="3110789" cy="24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57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9BAB0-FACC-2C49-9733-3B4F7532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in 2020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749D23-B61F-8E45-9E8D-55ABB948D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Continued analysis of degraded sample</a:t>
            </a:r>
          </a:p>
          <a:p>
            <a:endParaRPr lang="en-US" dirty="0"/>
          </a:p>
          <a:p>
            <a:r>
              <a:rPr lang="en-US" dirty="0"/>
              <a:t>Force monitoring during CroCo processing should be implemented</a:t>
            </a:r>
          </a:p>
          <a:p>
            <a:endParaRPr lang="en-US" dirty="0"/>
          </a:p>
          <a:p>
            <a:r>
              <a:rPr lang="en-US" dirty="0"/>
              <a:t>New d-</a:t>
            </a:r>
            <a:r>
              <a:rPr lang="en-US" dirty="0" err="1"/>
              <a:t>nano</a:t>
            </a:r>
            <a:r>
              <a:rPr lang="en-US" dirty="0"/>
              <a:t> Ni9W REBCO tapes with higher mechanical strength should be investigated (if material is available in time)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63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4D376F-6E34-354C-B3AB-3E5E5A8F5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Progress in chemical HTS tape preparation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Monitoring of progress of HTS tapes  produced by chemical methods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Investigation of HTS cable using REBCO tapes prepared by chemical methods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Start: 01.03.2020</a:t>
            </a:r>
          </a:p>
          <a:p>
            <a:pPr marL="0" indent="0">
              <a:buNone/>
            </a:pPr>
            <a:r>
              <a:rPr lang="en-US" dirty="0"/>
              <a:t>End:  31.10.2020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Resources: 0.1 </a:t>
            </a:r>
            <a:r>
              <a:rPr lang="en-US" dirty="0" err="1"/>
              <a:t>ppy</a:t>
            </a:r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2BF2A63-3EA0-094B-B4C3-169698564F04}"/>
              </a:ext>
            </a:extLst>
          </p:cNvPr>
          <p:cNvSpPr txBox="1">
            <a:spLocks/>
          </p:cNvSpPr>
          <p:nvPr/>
        </p:nvSpPr>
        <p:spPr bwMode="auto">
          <a:xfrm>
            <a:off x="395536" y="172333"/>
            <a:ext cx="8229600" cy="68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Proposal 2020</a:t>
            </a:r>
          </a:p>
        </p:txBody>
      </p:sp>
    </p:spTree>
    <p:extLst>
      <p:ext uri="{BB962C8B-B14F-4D97-AF65-F5344CB8AC3E}">
        <p14:creationId xmlns:p14="http://schemas.microsoft.com/office/powerpoint/2010/main" val="297179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636" y="188640"/>
            <a:ext cx="6911975" cy="561975"/>
          </a:xfrm>
        </p:spPr>
        <p:txBody>
          <a:bodyPr/>
          <a:lstStyle/>
          <a:p>
            <a:r>
              <a:rPr lang="en-US" dirty="0"/>
              <a:t>Task completion schedule</a:t>
            </a: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558139"/>
              </p:ext>
            </p:extLst>
          </p:nvPr>
        </p:nvGraphicFramePr>
        <p:xfrm>
          <a:off x="391865" y="1196752"/>
          <a:ext cx="8356598" cy="68262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587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45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ENR-PRD.</a:t>
                      </a:r>
                      <a:b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MAG-T013</a:t>
                      </a:r>
                      <a:endParaRPr lang="de-DE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9" marR="6366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  <a:defRPr/>
                      </a:pPr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D001</a:t>
                      </a:r>
                      <a:endParaRPr lang="de-DE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9" marR="63669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Report on progress in chemical HTS tape preparation</a:t>
                      </a:r>
                      <a:endParaRPr lang="de-DE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9" marR="63669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endParaRPr lang="de-DE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9" marR="6366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356535" y="2564904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Technical </a:t>
            </a:r>
            <a:r>
              <a:rPr lang="de-DE" b="1" dirty="0" err="1"/>
              <a:t>Specification</a:t>
            </a:r>
            <a:r>
              <a:rPr lang="de-DE" b="1" dirty="0"/>
              <a:t>:</a:t>
            </a:r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Monitoring of progress of HTS tapes </a:t>
            </a:r>
            <a:br>
              <a:rPr lang="en-US" dirty="0"/>
            </a:br>
            <a:r>
              <a:rPr lang="en-US" dirty="0"/>
              <a:t>produced by chemical methods</a:t>
            </a:r>
            <a:br>
              <a:rPr lang="en-US" dirty="0"/>
            </a:br>
            <a:r>
              <a:rPr lang="en-US" dirty="0"/>
              <a:t>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Investigation of HTS cable </a:t>
            </a:r>
            <a:br>
              <a:rPr lang="en-US" dirty="0"/>
            </a:br>
            <a:r>
              <a:rPr lang="en-US" dirty="0"/>
              <a:t>using REBCO tapes prepared by chemical methods 	</a:t>
            </a:r>
            <a:endParaRPr lang="en-US" dirty="0">
              <a:solidFill>
                <a:schemeClr val="accent1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3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95B41-E883-B94A-960D-65D0AD6F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of HTS tapes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3CB677-1C57-994C-8972-344D08017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12" y="1198563"/>
            <a:ext cx="8572375" cy="358229"/>
          </a:xfrm>
        </p:spPr>
        <p:txBody>
          <a:bodyPr/>
          <a:lstStyle/>
          <a:p>
            <a:r>
              <a:rPr lang="en-US" dirty="0"/>
              <a:t>Basic understanding of chemical HTS deposition is growing</a:t>
            </a:r>
            <a:br>
              <a:rPr lang="en-US" dirty="0"/>
            </a:br>
            <a:r>
              <a:rPr lang="en-US" sz="1800" dirty="0"/>
              <a:t>(e.g. </a:t>
            </a:r>
            <a:r>
              <a:rPr lang="en-US" sz="1800" dirty="0" err="1"/>
              <a:t>Minjuan</a:t>
            </a:r>
            <a:r>
              <a:rPr lang="en-US" sz="1800" dirty="0"/>
              <a:t> Li et al. Coatings 2020, 10, 31; doi:10.3390/coatings10010031</a:t>
            </a:r>
            <a:br>
              <a:rPr lang="en-US" sz="1800" dirty="0"/>
            </a:br>
            <a:r>
              <a:rPr lang="en-US" sz="1800" dirty="0"/>
              <a:t>Different oxygen partial pressure and heating conditions allow to optimize </a:t>
            </a:r>
            <a:r>
              <a:rPr lang="en-US" sz="1800" dirty="0" err="1"/>
              <a:t>J</a:t>
            </a:r>
            <a:r>
              <a:rPr lang="en-US" sz="1800" baseline="-25000" dirty="0" err="1"/>
              <a:t>c</a:t>
            </a:r>
            <a:endParaRPr lang="en-US" sz="1800" baseline="-25000" dirty="0"/>
          </a:p>
          <a:p>
            <a:pPr marL="0" indent="0">
              <a:buNone/>
            </a:pPr>
            <a:r>
              <a:rPr lang="en-US" sz="1800" dirty="0"/>
              <a:t>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Grafik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002C5B2F-044A-9046-9E21-A6C2FF1C1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84709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6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C36A0-DB53-A749-850A-CB03370D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33375"/>
            <a:ext cx="8141915" cy="1079401"/>
          </a:xfrm>
        </p:spPr>
        <p:txBody>
          <a:bodyPr/>
          <a:lstStyle/>
          <a:p>
            <a:r>
              <a:rPr lang="en-US" dirty="0"/>
              <a:t>Industry is optimizing performance</a:t>
            </a:r>
            <a:br>
              <a:rPr lang="en-US" dirty="0"/>
            </a:br>
            <a:r>
              <a:rPr lang="en-US" b="0" dirty="0"/>
              <a:t>(even at 5 T and 20 K, ≈ 100 A is feasible in the disadvantageous field orientation for a 4 mm wide tape 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DD5C00-279F-264D-A9E8-15B51BE92C2F}"/>
              </a:ext>
            </a:extLst>
          </p:cNvPr>
          <p:cNvSpPr txBox="1"/>
          <p:nvPr/>
        </p:nvSpPr>
        <p:spPr>
          <a:xfrm>
            <a:off x="467544" y="5877272"/>
            <a:ext cx="774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Bäcker</a:t>
            </a:r>
            <a:r>
              <a:rPr lang="en-US" dirty="0"/>
              <a:t> et al. EUCAS, Glasgow (1-5. Sept. 2019)</a:t>
            </a:r>
          </a:p>
        </p:txBody>
      </p:sp>
      <p:pic>
        <p:nvPicPr>
          <p:cNvPr id="10" name="Grafik 9" descr="Ein Bild, das Screenshot, Karte enthält.&#10;&#10;Automatisch generierte Beschreibung">
            <a:extLst>
              <a:ext uri="{FF2B5EF4-FFF2-40B4-BE49-F238E27FC236}">
                <a16:creationId xmlns:a16="http://schemas.microsoft.com/office/drawing/2014/main" id="{17A71951-A35F-B94F-80DF-5A472D19F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313"/>
            <a:ext cx="7501688" cy="42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9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0B128-4CE0-7346-AE38-608BFF05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80"/>
            <a:ext cx="7205811" cy="720080"/>
          </a:xfrm>
        </p:spPr>
        <p:txBody>
          <a:bodyPr/>
          <a:lstStyle/>
          <a:p>
            <a:r>
              <a:rPr lang="en-US" dirty="0"/>
              <a:t>Large scale 40 mm wide tape production </a:t>
            </a:r>
            <a:br>
              <a:rPr lang="en-US" dirty="0"/>
            </a:br>
            <a:r>
              <a:rPr lang="en-US" dirty="0"/>
              <a:t>is at hand</a:t>
            </a:r>
          </a:p>
        </p:txBody>
      </p:sp>
      <p:pic>
        <p:nvPicPr>
          <p:cNvPr id="5" name="Grafik 4" descr="Ein Bild, das drinnen, sitzend, weiß, verschieden enthält.&#10;&#10;Automatisch generierte Beschreibung">
            <a:extLst>
              <a:ext uri="{FF2B5EF4-FFF2-40B4-BE49-F238E27FC236}">
                <a16:creationId xmlns:a16="http://schemas.microsoft.com/office/drawing/2014/main" id="{2CC2C5EA-C1C7-A440-9124-F75770E94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312"/>
            <a:ext cx="7822916" cy="436857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4CDFDDC-D5EA-4143-AA05-748436F09251}"/>
              </a:ext>
            </a:extLst>
          </p:cNvPr>
          <p:cNvSpPr txBox="1"/>
          <p:nvPr/>
        </p:nvSpPr>
        <p:spPr>
          <a:xfrm>
            <a:off x="395536" y="587727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Bäcker</a:t>
            </a:r>
            <a:r>
              <a:rPr lang="en-US" dirty="0"/>
              <a:t> et al. EUCAS, Glasgow (1-5. Sept. 2019)</a:t>
            </a:r>
          </a:p>
        </p:txBody>
      </p:sp>
    </p:spTree>
    <p:extLst>
      <p:ext uri="{BB962C8B-B14F-4D97-AF65-F5344CB8AC3E}">
        <p14:creationId xmlns:p14="http://schemas.microsoft.com/office/powerpoint/2010/main" val="152679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B2C5C-A409-474A-9ABA-77B2476D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80"/>
            <a:ext cx="6911975" cy="561975"/>
          </a:xfrm>
        </p:spPr>
        <p:txBody>
          <a:bodyPr/>
          <a:lstStyle/>
          <a:p>
            <a:r>
              <a:rPr lang="en-US" dirty="0"/>
              <a:t>400 m tape length is targeted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959A270-C30A-314E-A000-900BFA38EB70}"/>
              </a:ext>
            </a:extLst>
          </p:cNvPr>
          <p:cNvSpPr txBox="1"/>
          <p:nvPr/>
        </p:nvSpPr>
        <p:spPr>
          <a:xfrm>
            <a:off x="395536" y="5877272"/>
            <a:ext cx="774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Bäcker</a:t>
            </a:r>
            <a:r>
              <a:rPr lang="en-US" dirty="0"/>
              <a:t> et al. EUCAS, Glasgow (1-5. Sept. 2019)</a:t>
            </a:r>
          </a:p>
        </p:txBody>
      </p:sp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0352DB9-03D8-6B44-9618-217EB1355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313"/>
            <a:ext cx="7596336" cy="435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28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101CD-D7FD-984F-A4AC-3F3A4FF5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 of 4 mm strips gives good results</a:t>
            </a:r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5C582D4B-33F0-EA46-B6F0-2EF34AA8F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316416" cy="472952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3CD4ED4-548A-D946-B27C-6EF9CF1A4AB6}"/>
              </a:ext>
            </a:extLst>
          </p:cNvPr>
          <p:cNvSpPr txBox="1"/>
          <p:nvPr/>
        </p:nvSpPr>
        <p:spPr>
          <a:xfrm>
            <a:off x="395536" y="5877272"/>
            <a:ext cx="774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Bäcker</a:t>
            </a:r>
            <a:r>
              <a:rPr lang="en-US" dirty="0"/>
              <a:t> et al. EUCAS, Glasgow (1-5. Sept. 2019)</a:t>
            </a:r>
          </a:p>
        </p:txBody>
      </p:sp>
    </p:spTree>
    <p:extLst>
      <p:ext uri="{BB962C8B-B14F-4D97-AF65-F5344CB8AC3E}">
        <p14:creationId xmlns:p14="http://schemas.microsoft.com/office/powerpoint/2010/main" val="211718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9EAFD-179F-5540-AE75-6B62C3A1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80"/>
            <a:ext cx="7704856" cy="561975"/>
          </a:xfrm>
        </p:spPr>
        <p:txBody>
          <a:bodyPr/>
          <a:lstStyle/>
          <a:p>
            <a:r>
              <a:rPr lang="en-US" dirty="0"/>
              <a:t>Ni9W substrate gives more mechanical strength, optimized texture and is nonmagnetic</a:t>
            </a:r>
          </a:p>
        </p:txBody>
      </p:sp>
      <p:pic>
        <p:nvPicPr>
          <p:cNvPr id="5" name="Grafik 4" descr="Ein Bild, das Screenshot, Foto, verschieden, Frau enthält.&#10;&#10;Automatisch generierte Beschreibung">
            <a:extLst>
              <a:ext uri="{FF2B5EF4-FFF2-40B4-BE49-F238E27FC236}">
                <a16:creationId xmlns:a16="http://schemas.microsoft.com/office/drawing/2014/main" id="{2CF3D77A-AF99-8547-B9EB-12854ADEB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189372" cy="440257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2566BDF-1267-7449-BF99-3B1A6E63B6E2}"/>
              </a:ext>
            </a:extLst>
          </p:cNvPr>
          <p:cNvSpPr txBox="1"/>
          <p:nvPr/>
        </p:nvSpPr>
        <p:spPr>
          <a:xfrm>
            <a:off x="395536" y="5877272"/>
            <a:ext cx="774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Bäcker</a:t>
            </a:r>
            <a:r>
              <a:rPr lang="en-US" dirty="0"/>
              <a:t> et al. EUCAS, Glasgow (1-5. Sept. 2019)</a:t>
            </a:r>
          </a:p>
        </p:txBody>
      </p:sp>
    </p:spTree>
    <p:extLst>
      <p:ext uri="{BB962C8B-B14F-4D97-AF65-F5344CB8AC3E}">
        <p14:creationId xmlns:p14="http://schemas.microsoft.com/office/powerpoint/2010/main" val="149560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DE05D-A57E-4A47-B528-294707A1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33375"/>
            <a:ext cx="6917779" cy="791369"/>
          </a:xfrm>
        </p:spPr>
        <p:txBody>
          <a:bodyPr/>
          <a:lstStyle/>
          <a:p>
            <a:r>
              <a:rPr lang="en-US" dirty="0"/>
              <a:t>Next step: from 40 mm to 100 mm tape width will increase efficiency</a:t>
            </a:r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931C7AE-C85E-324A-B414-F558C0D3A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239745" cy="464969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71D41F6-E094-4B43-BFE3-FB0ACCB077AC}"/>
              </a:ext>
            </a:extLst>
          </p:cNvPr>
          <p:cNvSpPr txBox="1"/>
          <p:nvPr/>
        </p:nvSpPr>
        <p:spPr>
          <a:xfrm>
            <a:off x="395536" y="5877272"/>
            <a:ext cx="774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Bäcker</a:t>
            </a:r>
            <a:r>
              <a:rPr lang="en-US" dirty="0"/>
              <a:t> et al. EUCAS, Glasgow (1-5. Sept. 2019)</a:t>
            </a:r>
          </a:p>
        </p:txBody>
      </p:sp>
    </p:spTree>
    <p:extLst>
      <p:ext uri="{BB962C8B-B14F-4D97-AF65-F5344CB8AC3E}">
        <p14:creationId xmlns:p14="http://schemas.microsoft.com/office/powerpoint/2010/main" val="288241823"/>
      </p:ext>
    </p:extLst>
  </p:cSld>
  <p:clrMapOvr>
    <a:masterClrMapping/>
  </p:clrMapOvr>
</p:sld>
</file>

<file path=ppt/theme/theme1.xml><?xml version="1.0" encoding="utf-8"?>
<a:theme xmlns:a="http://schemas.openxmlformats.org/drawingml/2006/main" name="KIT_master_ppt2003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KIT_master_ppt2003_en</Template>
  <TotalTime>0</TotalTime>
  <Words>640</Words>
  <Application>Microsoft Macintosh PowerPoint</Application>
  <PresentationFormat>Bildschirmpräsentation (4:3)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Symbol</vt:lpstr>
      <vt:lpstr>Times New Roman</vt:lpstr>
      <vt:lpstr>Wingdings</vt:lpstr>
      <vt:lpstr>KIT_master_ppt2003_en</vt:lpstr>
      <vt:lpstr>PowerPoint-Präsentation</vt:lpstr>
      <vt:lpstr>Task completion schedule</vt:lpstr>
      <vt:lpstr>Progress of HTS tapes</vt:lpstr>
      <vt:lpstr>Industry is optimizing performance (even at 5 T and 20 K, ≈ 100 A is feasible in the disadvantageous field orientation for a 4 mm wide tape )</vt:lpstr>
      <vt:lpstr>Large scale 40 mm wide tape production  is at hand</vt:lpstr>
      <vt:lpstr>400 m tape length is targeted </vt:lpstr>
      <vt:lpstr>Slicing of 4 mm strips gives good results</vt:lpstr>
      <vt:lpstr>Ni9W substrate gives more mechanical strength, optimized texture and is nonmagnetic</vt:lpstr>
      <vt:lpstr>Next step: from 40 mm to 100 mm tape width will increase efficiency</vt:lpstr>
      <vt:lpstr>Investigation of HTS cable  using REBCO tapes prepared by chemical methods</vt:lpstr>
      <vt:lpstr>HTS CroCo - geometry</vt:lpstr>
      <vt:lpstr>HTS CroCo fabrication</vt:lpstr>
      <vt:lpstr>Sample preparation of a d-nano HTS CroCo</vt:lpstr>
      <vt:lpstr>Critical Current Measurement at 77 K</vt:lpstr>
      <vt:lpstr>New CroCo formed with optimized outer form</vt:lpstr>
      <vt:lpstr>Ic of new CroCo reduced with low n-value</vt:lpstr>
      <vt:lpstr>Next steps in 2020</vt:lpstr>
      <vt:lpstr>PowerPoint-Präsentation</vt:lpstr>
    </vt:vector>
  </TitlesOfParts>
  <Company>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Reinhard Heller</dc:creator>
  <cp:lastModifiedBy>Walter Fietz</cp:lastModifiedBy>
  <cp:revision>667</cp:revision>
  <cp:lastPrinted>2020-02-11T08:29:18Z</cp:lastPrinted>
  <dcterms:created xsi:type="dcterms:W3CDTF">2010-05-03T06:20:47Z</dcterms:created>
  <dcterms:modified xsi:type="dcterms:W3CDTF">2020-02-11T09:29:47Z</dcterms:modified>
</cp:coreProperties>
</file>