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0" r:id="rId2"/>
    <p:sldId id="270" r:id="rId3"/>
    <p:sldId id="268" r:id="rId4"/>
    <p:sldId id="273" r:id="rId5"/>
    <p:sldId id="665" r:id="rId6"/>
  </p:sldIdLst>
  <p:sldSz cx="9144000" cy="6858000" type="screen4x3"/>
  <p:notesSz cx="6867525" cy="99949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>
          <p15:clr>
            <a:srgbClr val="A4A3A4"/>
          </p15:clr>
        </p15:guide>
        <p15:guide id="2" pos="56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0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Nickel, Daniel (ITEP)" initials="ND(" lastIdx="1" clrIdx="1">
    <p:extLst>
      <p:ext uri="{19B8F6BF-5375-455C-9EA6-DF929625EA0E}">
        <p15:presenceInfo xmlns:p15="http://schemas.microsoft.com/office/powerpoint/2012/main" userId="Nickel, Daniel (ITEP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000CC"/>
    <a:srgbClr val="A00078"/>
    <a:srgbClr val="E7EFED"/>
    <a:srgbClr val="FFCC99"/>
    <a:srgbClr val="50AAE6"/>
    <a:srgbClr val="5A6EB4"/>
    <a:srgbClr val="FFFFCC"/>
    <a:srgbClr val="FFCC66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3" autoAdjust="0"/>
    <p:restoredTop sz="72930" autoAdjust="0"/>
  </p:normalViewPr>
  <p:slideViewPr>
    <p:cSldViewPr showGuides="1">
      <p:cViewPr varScale="1">
        <p:scale>
          <a:sx n="157" d="100"/>
          <a:sy n="157" d="100"/>
        </p:scale>
        <p:origin x="2120" y="176"/>
      </p:cViewPr>
      <p:guideLst>
        <p:guide orient="horz" pos="935"/>
        <p:guide pos="56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38"/>
    </p:cViewPr>
  </p:sorterViewPr>
  <p:notesViewPr>
    <p:cSldViewPr showGuides="1">
      <p:cViewPr varScale="1">
        <p:scale>
          <a:sx n="86" d="100"/>
          <a:sy n="86" d="100"/>
        </p:scale>
        <p:origin x="-3744" y="-96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542093" y="9326712"/>
            <a:ext cx="310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900"/>
              <a:t>KIT – University of the State of Baden-Wuerttemberg and </a:t>
            </a:r>
            <a:br>
              <a:rPr lang="en-US" sz="900"/>
            </a:br>
            <a:r>
              <a:rPr lang="en-US" sz="900"/>
              <a:t>National Laboratory of the Helmholtz Association</a:t>
            </a:r>
          </a:p>
        </p:txBody>
      </p:sp>
      <p:pic>
        <p:nvPicPr>
          <p:cNvPr id="29699" name="Picture 11" descr="KIT-Logo-rgb_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771" y="206193"/>
            <a:ext cx="1010472" cy="50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418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6132" cy="49920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344" tIns="48172" rIns="96344" bIns="48172" numCol="1" anchor="t" anchorCtr="0" compatLnSpc="1">
            <a:prstTxWarp prst="textNoShape">
              <a:avLst/>
            </a:prstTxWarp>
          </a:bodyPr>
          <a:lstStyle>
            <a:lvl1pPr defTabSz="96355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9858" y="1"/>
            <a:ext cx="2976132" cy="49920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344" tIns="48172" rIns="96344" bIns="48172" numCol="1" anchor="t" anchorCtr="0" compatLnSpc="1">
            <a:prstTxWarp prst="textNoShape">
              <a:avLst/>
            </a:prstTxWarp>
          </a:bodyPr>
          <a:lstStyle>
            <a:lvl1pPr algn="r" defTabSz="96355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50888"/>
            <a:ext cx="4994275" cy="374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46" y="4747073"/>
            <a:ext cx="5494634" cy="449747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344" tIns="48172" rIns="96344" bIns="481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94147"/>
            <a:ext cx="2976132" cy="49920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344" tIns="48172" rIns="96344" bIns="48172" numCol="1" anchor="b" anchorCtr="0" compatLnSpc="1">
            <a:prstTxWarp prst="textNoShape">
              <a:avLst/>
            </a:prstTxWarp>
          </a:bodyPr>
          <a:lstStyle>
            <a:lvl1pPr defTabSz="96355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Prof. Dr. Max Mustermann | </a:t>
            </a:r>
            <a:br>
              <a:rPr lang="de-DE"/>
            </a:br>
            <a:r>
              <a:rPr lang="de-DE"/>
              <a:t>Name of </a:t>
            </a:r>
            <a:r>
              <a:rPr lang="de-DE" err="1"/>
              <a:t>Faculty</a:t>
            </a: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858" y="9494147"/>
            <a:ext cx="2976132" cy="49920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344" tIns="48172" rIns="96344" bIns="48172" numCol="1" anchor="b" anchorCtr="0" compatLnSpc="1">
            <a:prstTxWarp prst="textNoShape">
              <a:avLst/>
            </a:prstTxWarp>
          </a:bodyPr>
          <a:lstStyle>
            <a:lvl1pPr algn="r" defTabSz="96355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CFE32EE-CF5A-48D3-B1C4-588E2B2E0E9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0816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spcAft>
                <a:spcPts val="464"/>
              </a:spcAft>
            </a:pPr>
            <a:r>
              <a:rPr lang="en-US" altLang="de-DE" sz="1200" b="0" kern="0" dirty="0">
                <a:solidFill>
                  <a:schemeClr val="tx1"/>
                </a:solidFill>
              </a:rPr>
              <a:t>Heat transfer of stacks show strong temperature dependence</a:t>
            </a:r>
          </a:p>
          <a:p>
            <a:pPr marL="457200" indent="-457200">
              <a:spcBef>
                <a:spcPts val="0"/>
              </a:spcBef>
              <a:spcAft>
                <a:spcPts val="464"/>
              </a:spcAft>
            </a:pPr>
            <a:r>
              <a:rPr lang="en-US" altLang="de-DE" sz="1200" b="0" kern="0" dirty="0">
                <a:solidFill>
                  <a:schemeClr val="tx1"/>
                </a:solidFill>
              </a:rPr>
              <a:t>Heat transfer for stacks made of copper strips is much larger than that of copper-stainless steel strips</a:t>
            </a:r>
          </a:p>
          <a:p>
            <a:pPr marL="457200" indent="-457200">
              <a:spcBef>
                <a:spcPts val="0"/>
              </a:spcBef>
              <a:spcAft>
                <a:spcPts val="464"/>
              </a:spcAft>
            </a:pPr>
            <a:r>
              <a:rPr lang="en-US" altLang="de-DE" sz="1200" b="0" kern="0" dirty="0">
                <a:solidFill>
                  <a:schemeClr val="tx1"/>
                </a:solidFill>
              </a:rPr>
              <a:t>Sample 3 shows much higher values than samples 4, 5, and 6 and the measurement signals are also rather noisy. Sample 3 was not used furthermore.</a:t>
            </a:r>
          </a:p>
          <a:p>
            <a:pPr marL="457200" indent="-457200">
              <a:spcBef>
                <a:spcPts val="0"/>
              </a:spcBef>
              <a:spcAft>
                <a:spcPts val="464"/>
              </a:spcAft>
            </a:pPr>
            <a:r>
              <a:rPr lang="de-DE" altLang="de-DE" sz="1200" b="0" kern="0" dirty="0">
                <a:solidFill>
                  <a:schemeClr val="tx1"/>
                </a:solidFill>
              </a:rPr>
              <a:t>A </a:t>
            </a:r>
            <a:r>
              <a:rPr lang="en-US" altLang="de-DE" sz="1200" b="0" kern="0" dirty="0">
                <a:solidFill>
                  <a:schemeClr val="tx1"/>
                </a:solidFill>
              </a:rPr>
              <a:t>kink</a:t>
            </a:r>
            <a:r>
              <a:rPr lang="de-DE" altLang="de-DE" sz="1200" b="0" kern="0" dirty="0">
                <a:solidFill>
                  <a:schemeClr val="tx1"/>
                </a:solidFill>
              </a:rPr>
              <a:t> </a:t>
            </a:r>
            <a:r>
              <a:rPr lang="de-DE" altLang="de-DE" sz="1200" b="0" kern="0" dirty="0" err="1">
                <a:solidFill>
                  <a:schemeClr val="tx1"/>
                </a:solidFill>
              </a:rPr>
              <a:t>is</a:t>
            </a:r>
            <a:r>
              <a:rPr lang="de-DE" altLang="de-DE" sz="1200" b="0" kern="0" dirty="0">
                <a:solidFill>
                  <a:schemeClr val="tx1"/>
                </a:solidFill>
              </a:rPr>
              <a:t> </a:t>
            </a:r>
            <a:r>
              <a:rPr lang="en-US" altLang="de-DE" sz="1200" b="0" kern="0" dirty="0">
                <a:solidFill>
                  <a:schemeClr val="tx1"/>
                </a:solidFill>
              </a:rPr>
              <a:t>observed</a:t>
            </a:r>
            <a:r>
              <a:rPr lang="de-DE" altLang="de-DE" sz="1200" b="0" kern="0" dirty="0">
                <a:solidFill>
                  <a:schemeClr val="tx1"/>
                </a:solidFill>
              </a:rPr>
              <a:t> in </a:t>
            </a:r>
            <a:r>
              <a:rPr lang="en-US" altLang="de-DE" sz="1200" b="0" kern="0" dirty="0">
                <a:solidFill>
                  <a:schemeClr val="tx1"/>
                </a:solidFill>
              </a:rPr>
              <a:t>the</a:t>
            </a:r>
            <a:r>
              <a:rPr lang="de-DE" altLang="de-DE" sz="1200" b="0" kern="0" dirty="0">
                <a:solidFill>
                  <a:schemeClr val="tx1"/>
                </a:solidFill>
              </a:rPr>
              <a:t> </a:t>
            </a:r>
            <a:r>
              <a:rPr lang="de-DE" altLang="de-DE" sz="1200" b="0" kern="0" dirty="0" err="1">
                <a:solidFill>
                  <a:schemeClr val="tx1"/>
                </a:solidFill>
              </a:rPr>
              <a:t>Cu</a:t>
            </a:r>
            <a:r>
              <a:rPr lang="de-DE" altLang="de-DE" sz="1200" b="0" kern="0" dirty="0">
                <a:solidFill>
                  <a:schemeClr val="tx1"/>
                </a:solidFill>
              </a:rPr>
              <a:t>-SS </a:t>
            </a:r>
            <a:r>
              <a:rPr lang="en-US" altLang="de-DE" sz="1200" b="0" kern="0" dirty="0">
                <a:solidFill>
                  <a:schemeClr val="tx1"/>
                </a:solidFill>
              </a:rPr>
              <a:t>samples</a:t>
            </a:r>
            <a:r>
              <a:rPr lang="de-DE" altLang="de-DE" sz="1200" b="0" kern="0" dirty="0">
                <a:solidFill>
                  <a:schemeClr val="tx1"/>
                </a:solidFill>
              </a:rPr>
              <a:t> </a:t>
            </a:r>
            <a:r>
              <a:rPr lang="en-US" altLang="de-DE" sz="1200" b="0" kern="0" dirty="0">
                <a:solidFill>
                  <a:schemeClr val="tx1"/>
                </a:solidFill>
              </a:rPr>
              <a:t>around</a:t>
            </a:r>
            <a:r>
              <a:rPr lang="de-DE" altLang="de-DE" sz="1200" b="0" kern="0" dirty="0">
                <a:solidFill>
                  <a:schemeClr val="tx1"/>
                </a:solidFill>
              </a:rPr>
              <a:t> 200 K </a:t>
            </a:r>
            <a:r>
              <a:rPr lang="en-US" altLang="de-DE" sz="1200" b="0" kern="0" dirty="0">
                <a:solidFill>
                  <a:schemeClr val="tx1"/>
                </a:solidFill>
              </a:rPr>
              <a:t>whose</a:t>
            </a:r>
            <a:r>
              <a:rPr lang="de-DE" altLang="de-DE" sz="1200" b="0" kern="0" dirty="0">
                <a:solidFill>
                  <a:schemeClr val="tx1"/>
                </a:solidFill>
              </a:rPr>
              <a:t> </a:t>
            </a:r>
            <a:r>
              <a:rPr lang="en-US" altLang="de-DE" sz="1200" b="0" kern="0" dirty="0">
                <a:solidFill>
                  <a:schemeClr val="tx1"/>
                </a:solidFill>
              </a:rPr>
              <a:t>origin</a:t>
            </a:r>
            <a:r>
              <a:rPr lang="de-DE" altLang="de-DE" sz="1200" b="0" kern="0" dirty="0">
                <a:solidFill>
                  <a:schemeClr val="tx1"/>
                </a:solidFill>
              </a:rPr>
              <a:t> </a:t>
            </a:r>
            <a:r>
              <a:rPr lang="en-US" altLang="de-DE" sz="1200" b="0" kern="0" dirty="0">
                <a:solidFill>
                  <a:schemeClr val="tx1"/>
                </a:solidFill>
              </a:rPr>
              <a:t>is</a:t>
            </a:r>
            <a:r>
              <a:rPr lang="de-DE" altLang="de-DE" sz="1200" b="0" kern="0" dirty="0">
                <a:solidFill>
                  <a:schemeClr val="tx1"/>
                </a:solidFill>
              </a:rPr>
              <a:t> not </a:t>
            </a:r>
            <a:r>
              <a:rPr lang="en-US" altLang="de-DE" sz="1200" b="0" kern="0" dirty="0">
                <a:solidFill>
                  <a:schemeClr val="tx1"/>
                </a:solidFill>
              </a:rPr>
              <a:t>known</a:t>
            </a:r>
          </a:p>
          <a:p>
            <a:pPr marL="457200" indent="-457200">
              <a:spcBef>
                <a:spcPts val="0"/>
              </a:spcBef>
              <a:spcAft>
                <a:spcPts val="464"/>
              </a:spcAft>
            </a:pPr>
            <a:r>
              <a:rPr lang="en-US" altLang="de-DE" sz="1200" b="0" kern="0" dirty="0">
                <a:solidFill>
                  <a:schemeClr val="tx1"/>
                </a:solidFill>
              </a:rPr>
              <a:t>Average values were calculated for Cu-SS (samples 1&amp;2) and Cu-Cu (samples 4-6), the error bars were 12%-14% for Cu-SS and 12%-22% for Cu-Cu</a:t>
            </a:r>
          </a:p>
          <a:p>
            <a:pPr marL="457200" indent="-457200">
              <a:spcBef>
                <a:spcPts val="0"/>
              </a:spcBef>
              <a:spcAft>
                <a:spcPts val="464"/>
              </a:spcAft>
            </a:pPr>
            <a:r>
              <a:rPr lang="en-US" altLang="de-DE" sz="1200" b="0" kern="0" dirty="0">
                <a:solidFill>
                  <a:schemeClr val="tx1"/>
                </a:solidFill>
              </a:rPr>
              <a:t>An open issue is knowledge of the contact pressure. All samples were fixed by screws but the applied force is not measured. Samples with smaller cross section may get a higher contact pressure than those with larger cross section</a:t>
            </a:r>
          </a:p>
          <a:p>
            <a:pPr marL="457200" indent="-457200">
              <a:spcBef>
                <a:spcPts val="0"/>
              </a:spcBef>
              <a:spcAft>
                <a:spcPts val="464"/>
              </a:spcAft>
            </a:pPr>
            <a:r>
              <a:rPr lang="en-US" altLang="de-DE" sz="1200" b="0" kern="0" dirty="0">
                <a:solidFill>
                  <a:schemeClr val="tx1"/>
                </a:solidFill>
              </a:rPr>
              <a:t>This is qualitatively confirmed by the results of samples with smaller cross section (7&amp;8) which show larger (factor 3) and more scattered (15%-30%) values</a:t>
            </a:r>
            <a:endParaRPr lang="en-US" altLang="de-DE" sz="1050" b="0" kern="0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B1443-3CE3-DA42-BA63-FE2D7A782AC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385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76356" y="3520232"/>
            <a:ext cx="9067644" cy="29551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9" descr="II_rahmen_neu_tite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80512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KIT – The Research University in  the Helmholtz Association</a:t>
            </a:r>
            <a:r>
              <a:rPr lang="de-DE" sz="800" dirty="0"/>
              <a:t> </a:t>
            </a:r>
            <a:endParaRPr lang="en-US" sz="800" dirty="0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sz="1000">
                <a:solidFill>
                  <a:schemeClr val="bg1"/>
                </a:solidFill>
                <a:ea typeface="+mn-ea"/>
              </a:rPr>
              <a:t>INSTITUTE FOR TECHNICAL PHYSICS, FUSION MAGNETS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1600" b="1">
                <a:solidFill>
                  <a:schemeClr val="bg1"/>
                </a:solidFill>
                <a:ea typeface="+mn-ea"/>
              </a:rPr>
              <a:t>www.kit.edu</a:t>
            </a:r>
          </a:p>
        </p:txBody>
      </p:sp>
      <p:pic>
        <p:nvPicPr>
          <p:cNvPr id="7" name="Picture 13" descr="KIT-Logo-rgb_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 descr="C:\Users\cf2365\Desktop\DSC02032_crop_small.JPG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4967771" y="3859563"/>
            <a:ext cx="4077804" cy="22185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pieren 9"/>
          <p:cNvGrpSpPr/>
          <p:nvPr userDrawn="1"/>
        </p:nvGrpSpPr>
        <p:grpSpPr>
          <a:xfrm>
            <a:off x="272824" y="4152078"/>
            <a:ext cx="4442500" cy="1633531"/>
            <a:chOff x="-2778240" y="-315416"/>
            <a:chExt cx="10201637" cy="3751202"/>
          </a:xfrm>
        </p:grpSpPr>
        <p:pic>
          <p:nvPicPr>
            <p:cNvPr id="11" name="Picture 3" descr="E:\Snap-1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77" b="98962" l="4356" r="92449">
                          <a14:foregroundMark x1="11810" y1="38524" x2="10358" y2="48904"/>
                          <a14:foregroundMark x1="16747" y1="24221" x2="19555" y2="19377"/>
                          <a14:foregroundMark x1="20716" y1="17532" x2="22459" y2="15225"/>
                          <a14:foregroundMark x1="15876" y1="25375" x2="15876" y2="25375"/>
                          <a14:foregroundMark x1="11617" y1="60323" x2="14618" y2="70473"/>
                          <a14:foregroundMark x1="15392" y1="71742" x2="19071" y2="79815"/>
                          <a14:foregroundMark x1="19942" y1="80623" x2="22749" y2="84198"/>
                          <a14:backgroundMark x1="21684" y1="14879" x2="15198" y2="25836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">
              <a:off x="-2778240" y="-315416"/>
              <a:ext cx="4293385" cy="36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E:\Snap-19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040000">
              <a:off x="4445029" y="126215"/>
              <a:ext cx="3240002" cy="2716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E:\Snap-2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2523" r="95352">
                          <a14:foregroundMark x1="10359" y1="49051" x2="11023" y2="58228"/>
                          <a14:foregroundMark x1="15007" y1="72785" x2="17795" y2="77848"/>
                          <a14:foregroundMark x1="18592" y1="78639" x2="23904" y2="85918"/>
                          <a14:foregroundMark x1="25498" y1="87184" x2="36122" y2="94620"/>
                          <a14:foregroundMark x1="37052" y1="94462" x2="48074" y2="97627"/>
                          <a14:foregroundMark x1="48871" y1="97785" x2="54980" y2="97152"/>
                          <a14:foregroundMark x1="56707" y1="97468" x2="64542" y2="94937"/>
                          <a14:foregroundMark x1="66268" y1="93987" x2="77424" y2="85918"/>
                          <a14:foregroundMark x1="36919" y1="94778" x2="44622" y2="97310"/>
                          <a14:backgroundMark x1="31076" y1="3165" x2="45817" y2="316"/>
                          <a14:backgroundMark x1="32404" y1="98101" x2="61487" y2="98418"/>
                          <a14:backgroundMark x1="31208" y1="92405" x2="33201" y2="93671"/>
                          <a14:backgroundMark x1="29084" y1="90981" x2="31076" y2="91930"/>
                          <a14:backgroundMark x1="63081" y1="96203" x2="66534" y2="95095"/>
                          <a14:backgroundMark x1="36653" y1="94937" x2="33997" y2="94462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60000">
              <a:off x="1507679" y="171494"/>
              <a:ext cx="3132000" cy="2626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Gerade Verbindung 13"/>
            <p:cNvCxnSpPr/>
            <p:nvPr/>
          </p:nvCxnSpPr>
          <p:spPr>
            <a:xfrm>
              <a:off x="5925372" y="2848254"/>
              <a:ext cx="113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5863834" y="2851011"/>
              <a:ext cx="12570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b="1" dirty="0"/>
                <a:t>3 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2420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I_rahmen_neu_fol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900">
                <a:ea typeface="+mn-ea"/>
              </a:rPr>
              <a:t>Institute for Technical Physics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FE707068-1B95-4D24-A99A-E0057182CA85}" type="slidenum">
              <a:rPr lang="de-DE" sz="900" b="1" smtClean="0"/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sz="900" b="1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/>
              <a:t>11.02.2020</a:t>
            </a:r>
          </a:p>
          <a:p>
            <a:endParaRPr lang="de-DE" sz="900" dirty="0"/>
          </a:p>
        </p:txBody>
      </p:sp>
      <p:pic>
        <p:nvPicPr>
          <p:cNvPr id="8" name="Picture 9" descr="KITlogo_4c_fruti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7506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II_rahmen_neu_fol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900" dirty="0">
                <a:ea typeface="+mn-ea"/>
              </a:rPr>
              <a:t>Institute for Technical Physics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A02F09A8-37FC-4A3D-8073-974851C05B54}" type="slidenum">
              <a:rPr lang="de-DE" sz="900" b="1" smtClean="0"/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sz="900" b="1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/>
              <a:t>11.02.2020</a:t>
            </a:r>
          </a:p>
          <a:p>
            <a:endParaRPr lang="de-DE" sz="90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900" dirty="0"/>
          </a:p>
          <a:p>
            <a:endParaRPr lang="de-DE" sz="900" dirty="0"/>
          </a:p>
        </p:txBody>
      </p:sp>
      <p:pic>
        <p:nvPicPr>
          <p:cNvPr id="7" name="Picture 9" descr="KITlogo_4c_fruti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7773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900">
                <a:ea typeface="+mn-ea"/>
              </a:rPr>
              <a:t>Institute for Technical Physics</a:t>
            </a:r>
          </a:p>
        </p:txBody>
      </p:sp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A6C01A84-02EC-49FA-92D1-D833D8A21338}" type="slidenum">
              <a:rPr lang="de-DE" sz="900" b="1" smtClean="0"/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sz="900" b="1"/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612775" y="6453188"/>
            <a:ext cx="863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/>
              <a:t>11.02.2020</a:t>
            </a:r>
          </a:p>
          <a:p>
            <a:endParaRPr lang="de-DE" sz="900" dirty="0"/>
          </a:p>
          <a:p>
            <a:endParaRPr lang="de-DE" sz="900" dirty="0"/>
          </a:p>
        </p:txBody>
      </p:sp>
      <p:pic>
        <p:nvPicPr>
          <p:cNvPr id="1033" name="Picture 9" descr="KITlogo_4c_frutig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6" r:id="rId2"/>
    <p:sldLayoutId id="2147484510" r:id="rId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90575" indent="-314325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>
          <a:solidFill>
            <a:schemeClr val="tx1"/>
          </a:solidFill>
          <a:latin typeface="+mn-lt"/>
          <a:ea typeface="ＭＳ Ｐゴシック" charset="0"/>
        </a:defRPr>
      </a:lvl2pPr>
      <a:lvl3pPr marL="1209675" indent="-276225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657350" indent="-276225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95500" indent="-276225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95288" y="1412875"/>
            <a:ext cx="972132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de-DE" sz="2600" dirty="0">
                <a:solidFill>
                  <a:srgbClr val="FF0000"/>
                </a:solidFill>
              </a:rPr>
              <a:t>ENR-PRD.MAG-T012 - D001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Test of HTS Tapes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396875" y="2349500"/>
            <a:ext cx="83708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de-DE" sz="1600" b="1" dirty="0">
                <a:solidFill>
                  <a:srgbClr val="000000"/>
                </a:solidFill>
              </a:rPr>
              <a:t>N. </a:t>
            </a:r>
            <a:r>
              <a:rPr lang="en-US" altLang="de-DE" sz="1600" b="1" dirty="0" err="1">
                <a:solidFill>
                  <a:srgbClr val="000000"/>
                </a:solidFill>
              </a:rPr>
              <a:t>Bagrets</a:t>
            </a:r>
            <a:r>
              <a:rPr lang="en-US" altLang="de-DE" sz="1600" b="1" dirty="0">
                <a:solidFill>
                  <a:srgbClr val="000000"/>
                </a:solidFill>
              </a:rPr>
              <a:t>, K.-P. Weiss</a:t>
            </a:r>
          </a:p>
        </p:txBody>
      </p:sp>
    </p:spTree>
    <p:extLst>
      <p:ext uri="{BB962C8B-B14F-4D97-AF65-F5344CB8AC3E}">
        <p14:creationId xmlns:p14="http://schemas.microsoft.com/office/powerpoint/2010/main" val="1399649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133C269-1C58-514F-B5BE-6D03DC61EFB4}"/>
              </a:ext>
            </a:extLst>
          </p:cNvPr>
          <p:cNvGrpSpPr/>
          <p:nvPr/>
        </p:nvGrpSpPr>
        <p:grpSpPr>
          <a:xfrm>
            <a:off x="477888" y="1124744"/>
            <a:ext cx="6263267" cy="1800000"/>
            <a:chOff x="1262760" y="6945780"/>
            <a:chExt cx="6263267" cy="180000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14C0DAFD-11CB-F742-B324-B77C80957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2760" y="6999780"/>
              <a:ext cx="2513212" cy="1692000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5AB2B7A4-F510-A649-B3D7-8FB60E5A6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7438" y="6945780"/>
              <a:ext cx="1691214" cy="1800000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B67640A-31DD-E644-8C2B-32BB47236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8741">
              <a:off x="6646542" y="7342287"/>
              <a:ext cx="879485" cy="1244582"/>
            </a:xfrm>
            <a:prstGeom prst="rect">
              <a:avLst/>
            </a:prstGeom>
          </p:spPr>
        </p:pic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5B875500-C8ED-1D45-B697-2C36A73D9070}"/>
                </a:ext>
              </a:extLst>
            </p:cNvPr>
            <p:cNvCxnSpPr/>
            <p:nvPr/>
          </p:nvCxnSpPr>
          <p:spPr bwMode="auto">
            <a:xfrm>
              <a:off x="6131968" y="7845780"/>
              <a:ext cx="419010" cy="9215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9" name="Bild 10">
            <a:extLst>
              <a:ext uri="{FF2B5EF4-FFF2-40B4-BE49-F238E27FC236}">
                <a16:creationId xmlns:a16="http://schemas.microsoft.com/office/drawing/2014/main" id="{A730D681-32E9-474A-8049-F9C04E92B4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78" r="3528"/>
          <a:stretch/>
        </p:blipFill>
        <p:spPr>
          <a:xfrm>
            <a:off x="179512" y="2970907"/>
            <a:ext cx="2277390" cy="1609944"/>
          </a:xfrm>
          <a:prstGeom prst="rect">
            <a:avLst/>
          </a:prstGeom>
        </p:spPr>
      </p:pic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CF96EC15-97F0-464A-ABFF-6ADA68861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275040"/>
              </p:ext>
            </p:extLst>
          </p:nvPr>
        </p:nvGraphicFramePr>
        <p:xfrm>
          <a:off x="2502600" y="2968611"/>
          <a:ext cx="1540037" cy="1553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0037">
                  <a:extLst>
                    <a:ext uri="{9D8B030D-6E8A-4147-A177-3AD203B41FA5}">
                      <a16:colId xmlns:a16="http://schemas.microsoft.com/office/drawing/2014/main" val="2605191"/>
                    </a:ext>
                  </a:extLst>
                </a:gridCol>
              </a:tblGrid>
              <a:tr h="523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3 / 2 mm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595959"/>
                  </a:ext>
                </a:extLst>
              </a:tr>
              <a:tr h="515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4 / 3 mm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1454175"/>
                  </a:ext>
                </a:extLst>
              </a:tr>
              <a:tr h="515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6 / 4 mm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78340"/>
                  </a:ext>
                </a:extLst>
              </a:tr>
            </a:tbl>
          </a:graphicData>
        </a:graphic>
      </p:graphicFrame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6D870B3-E737-C441-B215-4C0C727E4778}"/>
              </a:ext>
            </a:extLst>
          </p:cNvPr>
          <p:cNvGrpSpPr/>
          <p:nvPr/>
        </p:nvGrpSpPr>
        <p:grpSpPr>
          <a:xfrm>
            <a:off x="4758423" y="2852936"/>
            <a:ext cx="3868144" cy="2516624"/>
            <a:chOff x="5549601" y="11712410"/>
            <a:chExt cx="3868144" cy="2516624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6276971-B9E0-5948-96EC-6C3A9EC37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49601" y="11712410"/>
              <a:ext cx="3868144" cy="2516624"/>
            </a:xfrm>
            <a:prstGeom prst="rect">
              <a:avLst/>
            </a:prstGeom>
          </p:spPr>
        </p:pic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35DFA5D7-159D-B84C-9A99-7EA1A99539A0}"/>
                </a:ext>
              </a:extLst>
            </p:cNvPr>
            <p:cNvCxnSpPr/>
            <p:nvPr/>
          </p:nvCxnSpPr>
          <p:spPr bwMode="auto">
            <a:xfrm flipV="1">
              <a:off x="6243666" y="13652205"/>
              <a:ext cx="273316" cy="2232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3D97782E-671E-3F43-A84F-AD04EB2B2C51}"/>
                </a:ext>
              </a:extLst>
            </p:cNvPr>
            <p:cNvCxnSpPr/>
            <p:nvPr/>
          </p:nvCxnSpPr>
          <p:spPr bwMode="auto">
            <a:xfrm flipH="1" flipV="1">
              <a:off x="6701406" y="13375342"/>
              <a:ext cx="390511" cy="276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EA2D91B5-A81D-064F-8C41-EC47308FCC74}"/>
              </a:ext>
            </a:extLst>
          </p:cNvPr>
          <p:cNvSpPr txBox="1">
            <a:spLocks/>
          </p:cNvSpPr>
          <p:nvPr/>
        </p:nvSpPr>
        <p:spPr bwMode="auto">
          <a:xfrm>
            <a:off x="395536" y="172333"/>
            <a:ext cx="8229600" cy="68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kern="0" dirty="0">
                <a:solidFill>
                  <a:srgbClr val="0000FF"/>
                </a:solidFill>
              </a:rPr>
              <a:t>Thermal </a:t>
            </a:r>
            <a:r>
              <a:rPr lang="de-DE" kern="0" dirty="0" err="1">
                <a:solidFill>
                  <a:srgbClr val="0000FF"/>
                </a:solidFill>
              </a:rPr>
              <a:t>resistance</a:t>
            </a:r>
            <a:r>
              <a:rPr lang="de-DE" kern="0" dirty="0">
                <a:solidFill>
                  <a:srgbClr val="0000FF"/>
                </a:solidFill>
              </a:rPr>
              <a:t> </a:t>
            </a:r>
            <a:r>
              <a:rPr lang="de-DE" kern="0" dirty="0" err="1">
                <a:solidFill>
                  <a:srgbClr val="0000FF"/>
                </a:solidFill>
              </a:rPr>
              <a:t>for</a:t>
            </a:r>
            <a:r>
              <a:rPr lang="de-DE" kern="0" dirty="0">
                <a:solidFill>
                  <a:srgbClr val="0000FF"/>
                </a:solidFill>
              </a:rPr>
              <a:t> high </a:t>
            </a:r>
            <a:r>
              <a:rPr lang="de-DE" kern="0" dirty="0" err="1">
                <a:solidFill>
                  <a:srgbClr val="0000FF"/>
                </a:solidFill>
              </a:rPr>
              <a:t>current</a:t>
            </a:r>
            <a:r>
              <a:rPr lang="de-DE" kern="0" dirty="0">
                <a:solidFill>
                  <a:srgbClr val="0000FF"/>
                </a:solidFill>
              </a:rPr>
              <a:t> HTS CICC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4DEB5848-88AE-BC45-B6EB-9C2300F05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77" y="5517232"/>
            <a:ext cx="8784530" cy="624239"/>
          </a:xfrm>
        </p:spPr>
        <p:txBody>
          <a:bodyPr>
            <a:normAutofit/>
          </a:bodyPr>
          <a:lstStyle/>
          <a:p>
            <a:r>
              <a:rPr lang="en-US" sz="1800" dirty="0"/>
              <a:t>Measurement of the thermal conductivity to determine the resistance</a:t>
            </a:r>
          </a:p>
          <a:p>
            <a:r>
              <a:rPr lang="en-US" sz="1800" dirty="0"/>
              <a:t>Assessment by R. Heller (ENR-PRD MAG-T014 - Conceptual Design for DEMO) </a:t>
            </a:r>
          </a:p>
        </p:txBody>
      </p:sp>
    </p:spTree>
    <p:extLst>
      <p:ext uri="{BB962C8B-B14F-4D97-AF65-F5344CB8AC3E}">
        <p14:creationId xmlns:p14="http://schemas.microsoft.com/office/powerpoint/2010/main" val="2583342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1A20BAF-78BA-4640-88D0-3C8C0145EA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6" r="18972"/>
          <a:stretch/>
        </p:blipFill>
        <p:spPr>
          <a:xfrm>
            <a:off x="6782768" y="3068960"/>
            <a:ext cx="1915214" cy="288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91F2F9F-20AC-204A-8771-FB655214CF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r="13647"/>
          <a:stretch/>
        </p:blipFill>
        <p:spPr>
          <a:xfrm>
            <a:off x="4389571" y="3079908"/>
            <a:ext cx="2392681" cy="2880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46FB67C-2C3F-B344-8A8E-B7C143C7CEF8}"/>
              </a:ext>
            </a:extLst>
          </p:cNvPr>
          <p:cNvSpPr/>
          <p:nvPr/>
        </p:nvSpPr>
        <p:spPr>
          <a:xfrm>
            <a:off x="4355976" y="6072829"/>
            <a:ext cx="44487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Copper-stainless steel (left) and copper-copper (right) samples.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76C1D49D-16CE-A341-8E5D-5A846EB8F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330802"/>
              </p:ext>
            </p:extLst>
          </p:nvPr>
        </p:nvGraphicFramePr>
        <p:xfrm>
          <a:off x="359490" y="3501008"/>
          <a:ext cx="3636446" cy="2747509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946383">
                  <a:extLst>
                    <a:ext uri="{9D8B030D-6E8A-4147-A177-3AD203B41FA5}">
                      <a16:colId xmlns:a16="http://schemas.microsoft.com/office/drawing/2014/main" val="92788433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4112702717"/>
                    </a:ext>
                  </a:extLst>
                </a:gridCol>
                <a:gridCol w="1036835">
                  <a:extLst>
                    <a:ext uri="{9D8B030D-6E8A-4147-A177-3AD203B41FA5}">
                      <a16:colId xmlns:a16="http://schemas.microsoft.com/office/drawing/2014/main" val="2606406787"/>
                    </a:ext>
                  </a:extLst>
                </a:gridCol>
                <a:gridCol w="853128">
                  <a:extLst>
                    <a:ext uri="{9D8B030D-6E8A-4147-A177-3AD203B41FA5}">
                      <a16:colId xmlns:a16="http://schemas.microsoft.com/office/drawing/2014/main" val="29776577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Stack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of tapes in stack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Cross section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[mm</a:t>
                      </a:r>
                      <a:r>
                        <a:rPr lang="en-US" sz="1600" baseline="30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]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5850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Cu-SS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1674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Cu-SS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3059098"/>
                  </a:ext>
                </a:extLst>
              </a:tr>
              <a:tr h="48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4075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Cu-Cu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2581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Cu-Cu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2166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Cu-Cu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2254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Cu-Cu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1753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Cu-Cu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3173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Cu-Cu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9322757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6419929F-F95D-5047-A2F5-DC940994B4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t="25640" b="-6679"/>
          <a:stretch/>
        </p:blipFill>
        <p:spPr bwMode="auto">
          <a:xfrm>
            <a:off x="4499992" y="954432"/>
            <a:ext cx="4536504" cy="2042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34C42C9-C76A-854E-8EB4-F66552F043EC}"/>
              </a:ext>
            </a:extLst>
          </p:cNvPr>
          <p:cNvSpPr txBox="1"/>
          <p:nvPr/>
        </p:nvSpPr>
        <p:spPr>
          <a:xfrm>
            <a:off x="179512" y="908720"/>
            <a:ext cx="4536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Measurement of the thermal conductivity of stacks made of copper strips and </a:t>
            </a:r>
          </a:p>
          <a:p>
            <a:r>
              <a:rPr lang="en-US" dirty="0"/>
              <a:t>of copper-stainless steel strips</a:t>
            </a:r>
            <a:br>
              <a:rPr lang="en-US" dirty="0"/>
            </a:br>
            <a:r>
              <a:rPr lang="en-US" dirty="0"/>
              <a:t>as a function of temperature.</a:t>
            </a:r>
          </a:p>
          <a:p>
            <a:endParaRPr lang="en-US" dirty="0"/>
          </a:p>
          <a:p>
            <a:r>
              <a:rPr lang="en-US" dirty="0"/>
              <a:t>Several samples of copper-copper and copper stainless steel stacks were prepared. </a:t>
            </a:r>
          </a:p>
          <a:p>
            <a:r>
              <a:rPr lang="en-US" dirty="0"/>
              <a:t>PPMS as experimental device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4EA9806-39DC-3C40-801E-F6D5C28D788F}"/>
              </a:ext>
            </a:extLst>
          </p:cNvPr>
          <p:cNvSpPr txBox="1">
            <a:spLocks/>
          </p:cNvSpPr>
          <p:nvPr/>
        </p:nvSpPr>
        <p:spPr bwMode="auto">
          <a:xfrm>
            <a:off x="395536" y="172333"/>
            <a:ext cx="8229600" cy="68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Thermal conductivity test setup</a:t>
            </a:r>
          </a:p>
        </p:txBody>
      </p:sp>
    </p:spTree>
    <p:extLst>
      <p:ext uri="{BB962C8B-B14F-4D97-AF65-F5344CB8AC3E}">
        <p14:creationId xmlns:p14="http://schemas.microsoft.com/office/powerpoint/2010/main" val="14236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FAC794B-D03A-4B45-B482-DA7FD683AD0A}"/>
              </a:ext>
            </a:extLst>
          </p:cNvPr>
          <p:cNvSpPr/>
          <p:nvPr/>
        </p:nvSpPr>
        <p:spPr>
          <a:xfrm>
            <a:off x="449242" y="5631631"/>
            <a:ext cx="4321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Thermal conductivity of selected Cu-SS and Cu-Cu stacks and of Cu and SS solid material as a function of temperature.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EFD111B-B961-254D-A352-8C6EBF0DDB1E}"/>
              </a:ext>
            </a:extLst>
          </p:cNvPr>
          <p:cNvSpPr/>
          <p:nvPr/>
        </p:nvSpPr>
        <p:spPr>
          <a:xfrm>
            <a:off x="4896730" y="5631631"/>
            <a:ext cx="4243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Heat transfer at Cu-SS and Cu-Cu contact as a function of temperature.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E8784BF-B83C-4D41-A3BA-3FF1097DAD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951"/>
          <a:stretch/>
        </p:blipFill>
        <p:spPr>
          <a:xfrm>
            <a:off x="4529327" y="1534113"/>
            <a:ext cx="4536000" cy="38137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45E8050-A55D-C64F-A9EA-8BC1AAF5F8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364"/>
          <a:stretch/>
        </p:blipFill>
        <p:spPr>
          <a:xfrm>
            <a:off x="36000" y="1539664"/>
            <a:ext cx="4536000" cy="383120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79CB503-D6D8-8D46-ACE1-055C893DC56D}"/>
              </a:ext>
            </a:extLst>
          </p:cNvPr>
          <p:cNvSpPr txBox="1"/>
          <p:nvPr/>
        </p:nvSpPr>
        <p:spPr>
          <a:xfrm rot="16200000">
            <a:off x="2886879" y="3094119"/>
            <a:ext cx="35572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/>
              <a:t>Heat</a:t>
            </a:r>
            <a:r>
              <a:rPr lang="de-DE" sz="1600" dirty="0"/>
              <a:t> Transfer at </a:t>
            </a:r>
            <a:r>
              <a:rPr lang="de-DE" sz="1600" dirty="0" err="1"/>
              <a:t>Contact</a:t>
            </a:r>
            <a:r>
              <a:rPr lang="de-DE" sz="1600" dirty="0"/>
              <a:t> (W/K*m</a:t>
            </a:r>
            <a:r>
              <a:rPr lang="de-DE" sz="1600" baseline="30000" dirty="0"/>
              <a:t>2</a:t>
            </a:r>
            <a:r>
              <a:rPr lang="de-DE" sz="1600" dirty="0"/>
              <a:t>)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A321A7D-2A7E-FA45-8171-93840FBC5E34}"/>
              </a:ext>
            </a:extLst>
          </p:cNvPr>
          <p:cNvSpPr txBox="1">
            <a:spLocks/>
          </p:cNvSpPr>
          <p:nvPr/>
        </p:nvSpPr>
        <p:spPr bwMode="auto">
          <a:xfrm>
            <a:off x="395536" y="172333"/>
            <a:ext cx="8229600" cy="68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Thermal conductivity results</a:t>
            </a:r>
          </a:p>
        </p:txBody>
      </p:sp>
    </p:spTree>
    <p:extLst>
      <p:ext uri="{BB962C8B-B14F-4D97-AF65-F5344CB8AC3E}">
        <p14:creationId xmlns:p14="http://schemas.microsoft.com/office/powerpoint/2010/main" val="245870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4D376F-6E34-354C-B3AB-3E5E5A8F5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Contact resistance assessment with variable contact pressure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Preparation of FBI-Lite for HTS tape testing (former small FBI)</a:t>
            </a:r>
            <a:br>
              <a:rPr lang="en-US" dirty="0"/>
            </a:br>
            <a:r>
              <a:rPr lang="en-US" dirty="0"/>
              <a:t>Target:</a:t>
            </a:r>
            <a:br>
              <a:rPr lang="en-US" dirty="0"/>
            </a:br>
            <a:r>
              <a:rPr lang="en-US" dirty="0"/>
              <a:t>	tape width &lt; 4 mm</a:t>
            </a:r>
            <a:br>
              <a:rPr lang="en-US" dirty="0"/>
            </a:br>
            <a:r>
              <a:rPr lang="en-US" dirty="0"/>
              <a:t>	test parameter: max 2 kA, max 12T, 4.2 K – 100 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Start: 01.03.2020</a:t>
            </a:r>
          </a:p>
          <a:p>
            <a:pPr marL="0" indent="0">
              <a:buNone/>
            </a:pPr>
            <a:r>
              <a:rPr lang="en-US" dirty="0"/>
              <a:t>End:  31.10.2020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Resources: 0.1 </a:t>
            </a:r>
            <a:r>
              <a:rPr lang="en-US" dirty="0" err="1"/>
              <a:t>ppy</a:t>
            </a:r>
            <a:endParaRPr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2BF2A63-3EA0-094B-B4C3-169698564F04}"/>
              </a:ext>
            </a:extLst>
          </p:cNvPr>
          <p:cNvSpPr txBox="1">
            <a:spLocks/>
          </p:cNvSpPr>
          <p:nvPr/>
        </p:nvSpPr>
        <p:spPr bwMode="auto">
          <a:xfrm>
            <a:off x="395536" y="172333"/>
            <a:ext cx="8229600" cy="68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Proposal 2020</a:t>
            </a:r>
          </a:p>
        </p:txBody>
      </p:sp>
    </p:spTree>
    <p:extLst>
      <p:ext uri="{BB962C8B-B14F-4D97-AF65-F5344CB8AC3E}">
        <p14:creationId xmlns:p14="http://schemas.microsoft.com/office/powerpoint/2010/main" val="142065296"/>
      </p:ext>
    </p:extLst>
  </p:cSld>
  <p:clrMapOvr>
    <a:masterClrMapping/>
  </p:clrMapOvr>
</p:sld>
</file>

<file path=ppt/theme/theme1.xml><?xml version="1.0" encoding="utf-8"?>
<a:theme xmlns:a="http://schemas.openxmlformats.org/drawingml/2006/main" name="KIT_master_ppt2003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KIT_master_ppt2003_en</Template>
  <TotalTime>0</TotalTime>
  <Words>444</Words>
  <Application>Microsoft Macintosh PowerPoint</Application>
  <PresentationFormat>Bildschirmpräsentation (4:3)</PresentationFormat>
  <Paragraphs>76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Times New Roman</vt:lpstr>
      <vt:lpstr>KIT_master_ppt2003_en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.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Reinhard Heller</dc:creator>
  <cp:lastModifiedBy>Walter Fietz</cp:lastModifiedBy>
  <cp:revision>733</cp:revision>
  <cp:lastPrinted>2014-05-27T06:02:00Z</cp:lastPrinted>
  <dcterms:created xsi:type="dcterms:W3CDTF">2010-05-03T06:20:47Z</dcterms:created>
  <dcterms:modified xsi:type="dcterms:W3CDTF">2020-02-11T09:22:54Z</dcterms:modified>
</cp:coreProperties>
</file>