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26" y="6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3A2166-7F03-44C2-A068-F45B83A15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D6574F-4ED7-462D-A73D-8AFC90FD8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C1F29C-1C31-45DE-8B16-DD55E0F2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380-51DC-415D-BE5B-3C73663BE05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C65CCE-F29A-474E-9AFA-03F153E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8418CF-3E28-4146-9C8D-9464EF19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50E-D44D-4A4A-AB44-52E8A8843D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6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F201AD-4BA6-49D6-9647-DD1AA0F1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5A3627-0F85-4C57-886D-79D7E2D07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56BA52-F04D-4965-BF1B-B9B3A5CD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380-51DC-415D-BE5B-3C73663BE05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5D842F-F273-4AA6-8296-32E10736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E4CF41-D81D-4BC4-AE2B-2E8B146B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50E-D44D-4A4A-AB44-52E8A8843D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2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0983CF2-D074-4988-A4E7-DA8A8ED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D70699-356F-4EBB-B22D-48E83B04B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EFEB7B-C256-4039-9920-E707844DC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380-51DC-415D-BE5B-3C73663BE05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E4034A-2032-4BB2-8DB7-6CAE5F85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8E119A-34A0-4E01-A447-AFF488D7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50E-D44D-4A4A-AB44-52E8A8843D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0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C368DF-3F7C-4A85-9A46-98B37420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41E161-DFA9-4AD9-8C25-5B0DA134B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0C58F8-9C78-4772-BA07-C8272A17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380-51DC-415D-BE5B-3C73663BE05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924B41-C319-44B0-B2BC-9F8AF9C2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D8EAA5-A0C4-4A6B-A113-5FB20877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50E-D44D-4A4A-AB44-52E8A8843D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8A020B-D5D4-4F1F-AE79-B0BB2C49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EFBD2D-4B89-4187-9254-C748C72A0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CFCA29-9B21-4255-8C71-477697B4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380-51DC-415D-BE5B-3C73663BE05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8F3B2C-7A80-4E8A-86F1-9DC6F1D7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E2C91D-5558-4977-B998-1A44532B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50E-D44D-4A4A-AB44-52E8A8843D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4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643C2-5533-444A-A58E-293592DD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634617-7EBB-4BED-BC57-65977C72E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0C03F0-8488-42DF-9DC7-06885FA93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4F96B6-AC4B-4488-9424-A4E4CD90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380-51DC-415D-BE5B-3C73663BE05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3AE8DA-7963-456A-89C5-DE7CB735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CB5177-3A86-48AD-9418-F4DABAD14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50E-D44D-4A4A-AB44-52E8A8843D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8E2064-C660-484B-A369-6898209D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A759DA-FC76-47D2-A2DA-8129D1553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C63170-846B-4801-9F33-2B9577221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4E0F4A9-3E6F-492B-AC3C-E53D28740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CEB0A08-D294-4E5B-8234-780148E61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1219A55-6A1B-4AA4-B743-5A31ACF6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380-51DC-415D-BE5B-3C73663BE05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D3B05A-3FB4-4A78-908B-AC7311B4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B748C78-10A4-4E08-8BB4-07F6F2EB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50E-D44D-4A4A-AB44-52E8A8843D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FB175-C53C-4B33-B0A2-332356F1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6CE7274-CEE8-45D2-A771-29998998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380-51DC-415D-BE5B-3C73663BE05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391BF6-DCAB-4FBA-B2DE-75E386BF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40F2FA-ED88-48BC-8730-CE73B444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50E-D44D-4A4A-AB44-52E8A8843D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A1A0A78-D74F-4C4B-B8FA-0D2D7134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380-51DC-415D-BE5B-3C73663BE05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B7AFD2-7316-4AA3-AC46-DFF86E14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CACBDF-A563-4C31-AC0F-0D8D9C7F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50E-D44D-4A4A-AB44-52E8A8843D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8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3F4FDC-0802-4660-A478-F6F8472D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50281-D3C9-4EF0-910B-0202860D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28CDC4-C1F3-422C-9B4D-F1BD2F890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00C4E0-6C2B-4684-BBC0-44C23D0E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380-51DC-415D-BE5B-3C73663BE05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77C792-69F4-43E9-AFB3-DC8C68E6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222A19-07B0-4105-A50A-380D5EF7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50E-D44D-4A4A-AB44-52E8A8843D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6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E25D2-CF2A-40E7-A538-92F711F3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94111F-BE4F-4C13-808F-2B978A0A1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B6CCEB-3F3B-4483-93EF-08293AE1A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BABA9F-D353-4CB8-B0F5-620E4ED2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380-51DC-415D-BE5B-3C73663BE05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3A2AA8-8CDB-47A1-B420-FF5AB013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A3CCCF-3A77-4779-99A6-D680AE0C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50E-D44D-4A4A-AB44-52E8A8843D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7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974A41E-5392-47F8-B733-0F50709A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6AB237-94AB-4C57-8759-DF775F099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CD4D0A-2F0A-409E-89AE-EA4B1199C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F380-51DC-415D-BE5B-3C73663BE05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FF31D1-AE44-4E3A-B312-626129DBF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0F8568-B5EC-4615-B9DA-52C03707E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1150E-D44D-4A4A-AB44-52E8A8843D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7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324CE8-7D62-48A1-B28D-8E21925930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First results of the new CVD Diamond detector on FTU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D8BC99-C3E3-4055-B766-90675DDFF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Team Tor </a:t>
            </a:r>
            <a:r>
              <a:rPr lang="en-US" dirty="0" err="1"/>
              <a:t>Vergata</a:t>
            </a:r>
            <a:r>
              <a:rPr lang="en-US" dirty="0"/>
              <a:t>: M. Marinelli, G. Verona-Rinati, C. Verona,                S. Cesaroni, E. Milani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Team ENEA: F. Bombarda, L. Gabellieri, A. Romano, C. Centioli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Pool </a:t>
            </a:r>
            <a:r>
              <a:rPr lang="en-US" dirty="0" err="1"/>
              <a:t>Tecnici</a:t>
            </a:r>
            <a:r>
              <a:rPr lang="en-US" dirty="0"/>
              <a:t>: B. Tilia, A. Sibio, G. Rocchi, V. Piergotti, L.A. Grosso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+ M. </a:t>
            </a:r>
            <a:r>
              <a:rPr lang="en-US" dirty="0" err="1"/>
              <a:t>Iafrati</a:t>
            </a:r>
            <a:r>
              <a:rPr lang="en-US" dirty="0"/>
              <a:t> e M. </a:t>
            </a:r>
            <a:r>
              <a:rPr lang="en-US" dirty="0" err="1"/>
              <a:t>Angelone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41659E-71B8-4254-90F7-9F66C3614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4"/>
            <a:ext cx="3252818" cy="159815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539EC6-3049-43F8-9F27-4D50F76CAEB1}"/>
              </a:ext>
            </a:extLst>
          </p:cNvPr>
          <p:cNvSpPr txBox="1"/>
          <p:nvPr/>
        </p:nvSpPr>
        <p:spPr>
          <a:xfrm>
            <a:off x="337133" y="6336150"/>
            <a:ext cx="384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WIP - Frascati 1/07/2019</a:t>
            </a:r>
          </a:p>
        </p:txBody>
      </p:sp>
    </p:spTree>
    <p:extLst>
      <p:ext uri="{BB962C8B-B14F-4D97-AF65-F5344CB8AC3E}">
        <p14:creationId xmlns:p14="http://schemas.microsoft.com/office/powerpoint/2010/main" val="203163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D6C43B-8A6D-4CEF-903C-D44F6A1C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3333CC"/>
                </a:solidFill>
              </a:rPr>
              <a:t>CVD Diamond detectors</a:t>
            </a:r>
          </a:p>
        </p:txBody>
      </p:sp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0FF94A09-E665-4070-9D3D-92353CD17F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t="19617" r="18134"/>
          <a:stretch/>
        </p:blipFill>
        <p:spPr>
          <a:xfrm>
            <a:off x="6792813" y="1072496"/>
            <a:ext cx="5093259" cy="4362682"/>
          </a:xfrm>
          <a:prstGeom prst="rect">
            <a:avLst/>
          </a:prstGeom>
        </p:spPr>
      </p:pic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7B107EDA-91DB-4CD8-84F9-89DA407E1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t="6220" r="9713" b="80191"/>
          <a:stretch/>
        </p:blipFill>
        <p:spPr>
          <a:xfrm>
            <a:off x="1104040" y="5325833"/>
            <a:ext cx="10249760" cy="132556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E08E36-24F3-4955-A3C9-19F335EE348E}"/>
              </a:ext>
            </a:extLst>
          </p:cNvPr>
          <p:cNvSpPr txBox="1"/>
          <p:nvPr/>
        </p:nvSpPr>
        <p:spPr>
          <a:xfrm>
            <a:off x="6938683" y="5281289"/>
            <a:ext cx="631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Ciancaglioni</a:t>
            </a:r>
            <a:r>
              <a:rPr lang="en-US" sz="1400" dirty="0"/>
              <a:t> et al., Journal of Applied Physics </a:t>
            </a:r>
            <a:r>
              <a:rPr lang="en-US" sz="1400" b="1" dirty="0"/>
              <a:t>110</a:t>
            </a:r>
            <a:r>
              <a:rPr lang="en-US" sz="1400" dirty="0"/>
              <a:t>, 054513 (2011).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5" y="1461619"/>
            <a:ext cx="6090974" cy="290311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2470A5-913B-4EF7-947F-2451CD374F3E}"/>
              </a:ext>
            </a:extLst>
          </p:cNvPr>
          <p:cNvSpPr txBox="1"/>
          <p:nvPr/>
        </p:nvSpPr>
        <p:spPr>
          <a:xfrm>
            <a:off x="474616" y="4409279"/>
            <a:ext cx="6318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collected I</a:t>
            </a:r>
            <a:r>
              <a:rPr lang="en-US" sz="2400" baseline="-25000" dirty="0">
                <a:solidFill>
                  <a:srgbClr val="FF0000"/>
                </a:solidFill>
              </a:rPr>
              <a:t>PH</a:t>
            </a:r>
            <a:r>
              <a:rPr lang="en-US" sz="2400" dirty="0">
                <a:solidFill>
                  <a:srgbClr val="FF0000"/>
                </a:solidFill>
              </a:rPr>
              <a:t> current measures the power flux deposited into the detector across the contact surface</a:t>
            </a:r>
          </a:p>
        </p:txBody>
      </p:sp>
    </p:spTree>
    <p:extLst>
      <p:ext uri="{BB962C8B-B14F-4D97-AF65-F5344CB8AC3E}">
        <p14:creationId xmlns:p14="http://schemas.microsoft.com/office/powerpoint/2010/main" val="19419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1A6370-17F3-46E2-A918-D589BCDF5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3333CC"/>
                </a:solidFill>
              </a:rPr>
              <a:t>Diamond Detectors on FTU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F5598B-2529-40FD-A85B-5E1499D4C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39019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detector installed on TLL structure during Easter break, but did not work: electrical connections too noisy </a:t>
            </a:r>
          </a:p>
          <a:p>
            <a:r>
              <a:rPr lang="en-US" dirty="0"/>
              <a:t>Second detector installed in time sharing with the LBO line (port 9) and on SXT acquisition line (DIAVUV_DIALBO) at 500 kHz. </a:t>
            </a:r>
          </a:p>
          <a:p>
            <a:r>
              <a:rPr lang="en-US" dirty="0"/>
              <a:t>Data from shot 42969 (29/05/2019) with FEMTO set at 10 kHz bandwidth --&gt; good results !</a:t>
            </a:r>
          </a:p>
          <a:p>
            <a:r>
              <a:rPr lang="en-US" dirty="0"/>
              <a:t>New detector added on the same support at about 15 mm,         aimed at selecting Soft-X (4 </a:t>
            </a:r>
            <a:r>
              <a:rPr lang="el-GR" dirty="0"/>
              <a:t>μ</a:t>
            </a:r>
            <a:r>
              <a:rPr lang="it-IT" dirty="0"/>
              <a:t>m+1.5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it-IT" dirty="0"/>
              <a:t>m Al coating) --&gt; no </a:t>
            </a:r>
            <a:r>
              <a:rPr lang="it-IT" dirty="0" err="1"/>
              <a:t>results</a:t>
            </a:r>
            <a:r>
              <a:rPr lang="it-IT" dirty="0"/>
              <a:t> !</a:t>
            </a:r>
          </a:p>
          <a:p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attempts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switching data lines DIALBO and DIALB1 </a:t>
            </a:r>
            <a:r>
              <a:rPr lang="it-IT" dirty="0" err="1"/>
              <a:t>between</a:t>
            </a:r>
            <a:r>
              <a:rPr lang="it-IT" dirty="0"/>
              <a:t> 17/06 and 26/06 --&gt; be </a:t>
            </a:r>
            <a:r>
              <a:rPr lang="it-IT" dirty="0" err="1"/>
              <a:t>careful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looking</a:t>
            </a:r>
            <a:r>
              <a:rPr lang="it-IT" dirty="0"/>
              <a:t> up Diamond data</a:t>
            </a:r>
          </a:p>
          <a:p>
            <a:r>
              <a:rPr lang="it-IT" dirty="0" err="1"/>
              <a:t>Present</a:t>
            </a:r>
            <a:r>
              <a:rPr lang="it-IT" dirty="0"/>
              <a:t> data </a:t>
            </a:r>
            <a:r>
              <a:rPr lang="it-IT" dirty="0" err="1"/>
              <a:t>acquired</a:t>
            </a:r>
            <a:r>
              <a:rPr lang="it-IT" dirty="0"/>
              <a:t> with a gain of 1e6 and 500 kHz </a:t>
            </a:r>
            <a:r>
              <a:rPr lang="it-IT" dirty="0" err="1"/>
              <a:t>bandwidth</a:t>
            </a:r>
            <a:endParaRPr lang="en-US" dirty="0"/>
          </a:p>
        </p:txBody>
      </p:sp>
      <p:pic>
        <p:nvPicPr>
          <p:cNvPr id="5" name="Elemento grafico 4" descr="Faccia sorridente senza riempimento">
            <a:extLst>
              <a:ext uri="{FF2B5EF4-FFF2-40B4-BE49-F238E27FC236}">
                <a16:creationId xmlns:a16="http://schemas.microsoft.com/office/drawing/2014/main" id="{ED890CC8-C37F-43DE-A043-FBEF81F74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024" y="2746375"/>
            <a:ext cx="914400" cy="914400"/>
          </a:xfrm>
          <a:prstGeom prst="rect">
            <a:avLst/>
          </a:prstGeom>
        </p:spPr>
      </p:pic>
      <p:pic>
        <p:nvPicPr>
          <p:cNvPr id="7" name="Elemento grafico 6" descr="Faccia triste con riempimento a tinta unita">
            <a:extLst>
              <a:ext uri="{FF2B5EF4-FFF2-40B4-BE49-F238E27FC236}">
                <a16:creationId xmlns:a16="http://schemas.microsoft.com/office/drawing/2014/main" id="{1A210E4C-152B-4CC1-945E-6728121A0E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5844" y="37161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5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B49D2E9-5D11-478B-9074-05C584EF6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1" t="9468" r="57935" b="42995"/>
          <a:stretch/>
        </p:blipFill>
        <p:spPr>
          <a:xfrm>
            <a:off x="6873356" y="662781"/>
            <a:ext cx="4897448" cy="51266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D11E0AD-8EBA-45CB-9F43-64621ABAD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481" y="0"/>
            <a:ext cx="4772214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3333CC"/>
                </a:solidFill>
              </a:rPr>
              <a:t>SH 43055 (CTS)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F7A599-C285-4C16-BF90-3103F16CF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15" t="16232" r="59348" b="44927"/>
          <a:stretch/>
        </p:blipFill>
        <p:spPr>
          <a:xfrm>
            <a:off x="142130" y="1035325"/>
            <a:ext cx="6385728" cy="448057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A768CC-790D-47DA-A378-D2CC141579F1}"/>
              </a:ext>
            </a:extLst>
          </p:cNvPr>
          <p:cNvSpPr txBox="1"/>
          <p:nvPr/>
        </p:nvSpPr>
        <p:spPr>
          <a:xfrm>
            <a:off x="636104" y="5697137"/>
            <a:ext cx="623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Diamond can follow very well fast events such as pellet ablation, better than H</a:t>
            </a:r>
            <a:r>
              <a:rPr lang="el-GR" sz="2400" dirty="0"/>
              <a:t>α</a:t>
            </a:r>
            <a:r>
              <a:rPr lang="it-IT" sz="2400" dirty="0"/>
              <a:t> </a:t>
            </a:r>
            <a:r>
              <a:rPr lang="it-IT" sz="2400" dirty="0" err="1"/>
              <a:t>monitors</a:t>
            </a:r>
            <a:endParaRPr lang="en-US" sz="2400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FAB4C8D-4CE9-4B57-A822-D8D24409CE57}"/>
              </a:ext>
            </a:extLst>
          </p:cNvPr>
          <p:cNvCxnSpPr>
            <a:cxnSpLocks/>
          </p:cNvCxnSpPr>
          <p:nvPr/>
        </p:nvCxnSpPr>
        <p:spPr>
          <a:xfrm>
            <a:off x="8752114" y="3069771"/>
            <a:ext cx="1226773" cy="2711202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02BD3DA-2C5D-4470-99C3-E2EC5F2B5094}"/>
              </a:ext>
            </a:extLst>
          </p:cNvPr>
          <p:cNvCxnSpPr/>
          <p:nvPr/>
        </p:nvCxnSpPr>
        <p:spPr>
          <a:xfrm>
            <a:off x="1698171" y="1222310"/>
            <a:ext cx="0" cy="4002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5F17E77-92D4-44A9-8F23-58951308B2C8}"/>
              </a:ext>
            </a:extLst>
          </p:cNvPr>
          <p:cNvCxnSpPr/>
          <p:nvPr/>
        </p:nvCxnSpPr>
        <p:spPr>
          <a:xfrm>
            <a:off x="1915888" y="1234745"/>
            <a:ext cx="0" cy="4002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16D50F9-DB62-4468-A302-A8A2A64E8E96}"/>
              </a:ext>
            </a:extLst>
          </p:cNvPr>
          <p:cNvCxnSpPr/>
          <p:nvPr/>
        </p:nvCxnSpPr>
        <p:spPr>
          <a:xfrm>
            <a:off x="2438412" y="1160105"/>
            <a:ext cx="0" cy="4002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31405B-872A-4890-B549-28FB6EBA78CC}"/>
              </a:ext>
            </a:extLst>
          </p:cNvPr>
          <p:cNvCxnSpPr>
            <a:cxnSpLocks/>
          </p:cNvCxnSpPr>
          <p:nvPr/>
        </p:nvCxnSpPr>
        <p:spPr>
          <a:xfrm>
            <a:off x="2488171" y="1194318"/>
            <a:ext cx="0" cy="398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C494428-2A0E-43EE-8666-F7EBD147F8B8}"/>
              </a:ext>
            </a:extLst>
          </p:cNvPr>
          <p:cNvCxnSpPr/>
          <p:nvPr/>
        </p:nvCxnSpPr>
        <p:spPr>
          <a:xfrm>
            <a:off x="2942259" y="1197423"/>
            <a:ext cx="0" cy="4002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915802D-0DC9-40E5-A1F2-8F160C3E750F}"/>
              </a:ext>
            </a:extLst>
          </p:cNvPr>
          <p:cNvCxnSpPr/>
          <p:nvPr/>
        </p:nvCxnSpPr>
        <p:spPr>
          <a:xfrm>
            <a:off x="3075997" y="1209858"/>
            <a:ext cx="0" cy="4002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7581C37-4706-49FA-906E-F79F16ADD295}"/>
              </a:ext>
            </a:extLst>
          </p:cNvPr>
          <p:cNvSpPr txBox="1"/>
          <p:nvPr/>
        </p:nvSpPr>
        <p:spPr>
          <a:xfrm>
            <a:off x="8865704" y="5697136"/>
            <a:ext cx="2534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Crossing of  rational surfaces?</a:t>
            </a:r>
          </a:p>
        </p:txBody>
      </p:sp>
    </p:spTree>
    <p:extLst>
      <p:ext uri="{BB962C8B-B14F-4D97-AF65-F5344CB8AC3E}">
        <p14:creationId xmlns:p14="http://schemas.microsoft.com/office/powerpoint/2010/main" val="77304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11E0AD-8EBA-45CB-9F43-64621ABAD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481" y="0"/>
            <a:ext cx="4772214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3333CC"/>
                </a:solidFill>
              </a:rPr>
              <a:t>SH 43055 (CTS)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F7A599-C285-4C16-BF90-3103F16CF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5" t="16232" r="59348" b="44927"/>
          <a:stretch/>
        </p:blipFill>
        <p:spPr>
          <a:xfrm>
            <a:off x="142130" y="1035325"/>
            <a:ext cx="6385728" cy="448057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A768CC-790D-47DA-A378-D2CC141579F1}"/>
              </a:ext>
            </a:extLst>
          </p:cNvPr>
          <p:cNvSpPr txBox="1"/>
          <p:nvPr/>
        </p:nvSpPr>
        <p:spPr>
          <a:xfrm>
            <a:off x="636104" y="5697137"/>
            <a:ext cx="623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Diamond can follow very well fast events such as pellet ablation, better than H</a:t>
            </a:r>
            <a:r>
              <a:rPr lang="el-GR" sz="2400" dirty="0"/>
              <a:t>α</a:t>
            </a:r>
            <a:r>
              <a:rPr lang="it-IT" sz="2400" dirty="0"/>
              <a:t> </a:t>
            </a:r>
            <a:r>
              <a:rPr lang="it-IT" sz="2400" dirty="0" err="1"/>
              <a:t>monitors</a:t>
            </a:r>
            <a:endParaRPr lang="en-US" sz="2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13FCD53-D0EA-4060-871E-CFEF44752965}"/>
              </a:ext>
            </a:extLst>
          </p:cNvPr>
          <p:cNvSpPr txBox="1"/>
          <p:nvPr/>
        </p:nvSpPr>
        <p:spPr>
          <a:xfrm>
            <a:off x="8877366" y="4926405"/>
            <a:ext cx="2534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Crossing of  rational surfaces?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02BD3DA-2C5D-4470-99C3-E2EC5F2B5094}"/>
              </a:ext>
            </a:extLst>
          </p:cNvPr>
          <p:cNvCxnSpPr/>
          <p:nvPr/>
        </p:nvCxnSpPr>
        <p:spPr>
          <a:xfrm>
            <a:off x="1698171" y="1222310"/>
            <a:ext cx="0" cy="4002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5F17E77-92D4-44A9-8F23-58951308B2C8}"/>
              </a:ext>
            </a:extLst>
          </p:cNvPr>
          <p:cNvCxnSpPr/>
          <p:nvPr/>
        </p:nvCxnSpPr>
        <p:spPr>
          <a:xfrm>
            <a:off x="1915888" y="1234745"/>
            <a:ext cx="0" cy="4002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16D50F9-DB62-4468-A302-A8A2A64E8E96}"/>
              </a:ext>
            </a:extLst>
          </p:cNvPr>
          <p:cNvCxnSpPr/>
          <p:nvPr/>
        </p:nvCxnSpPr>
        <p:spPr>
          <a:xfrm>
            <a:off x="2438412" y="1160105"/>
            <a:ext cx="0" cy="4002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31405B-872A-4890-B549-28FB6EBA78CC}"/>
              </a:ext>
            </a:extLst>
          </p:cNvPr>
          <p:cNvCxnSpPr>
            <a:cxnSpLocks/>
          </p:cNvCxnSpPr>
          <p:nvPr/>
        </p:nvCxnSpPr>
        <p:spPr>
          <a:xfrm>
            <a:off x="2488171" y="1194318"/>
            <a:ext cx="0" cy="398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C494428-2A0E-43EE-8666-F7EBD147F8B8}"/>
              </a:ext>
            </a:extLst>
          </p:cNvPr>
          <p:cNvCxnSpPr/>
          <p:nvPr/>
        </p:nvCxnSpPr>
        <p:spPr>
          <a:xfrm>
            <a:off x="2942259" y="1197423"/>
            <a:ext cx="0" cy="4002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915802D-0DC9-40E5-A1F2-8F160C3E750F}"/>
              </a:ext>
            </a:extLst>
          </p:cNvPr>
          <p:cNvCxnSpPr/>
          <p:nvPr/>
        </p:nvCxnSpPr>
        <p:spPr>
          <a:xfrm>
            <a:off x="3075997" y="1209858"/>
            <a:ext cx="0" cy="4002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9BADB641-47C3-4BA2-AFAB-C764688B5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55" t="8062" r="57791" b="47442"/>
          <a:stretch/>
        </p:blipFill>
        <p:spPr>
          <a:xfrm>
            <a:off x="6556167" y="1035325"/>
            <a:ext cx="5225125" cy="3951345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FAB4C8D-4CE9-4B57-A822-D8D24409CE57}"/>
              </a:ext>
            </a:extLst>
          </p:cNvPr>
          <p:cNvCxnSpPr>
            <a:cxnSpLocks/>
          </p:cNvCxnSpPr>
          <p:nvPr/>
        </p:nvCxnSpPr>
        <p:spPr>
          <a:xfrm>
            <a:off x="9358170" y="2275468"/>
            <a:ext cx="1226773" cy="2711202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D724735-F706-4CB8-965F-83ED73F8BA32}"/>
              </a:ext>
            </a:extLst>
          </p:cNvPr>
          <p:cNvCxnSpPr>
            <a:cxnSpLocks/>
          </p:cNvCxnSpPr>
          <p:nvPr/>
        </p:nvCxnSpPr>
        <p:spPr>
          <a:xfrm>
            <a:off x="9703829" y="2498651"/>
            <a:ext cx="881114" cy="2488019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E31E21E4-569C-476D-B139-6A7A5778068D}"/>
              </a:ext>
            </a:extLst>
          </p:cNvPr>
          <p:cNvCxnSpPr>
            <a:cxnSpLocks/>
          </p:cNvCxnSpPr>
          <p:nvPr/>
        </p:nvCxnSpPr>
        <p:spPr>
          <a:xfrm>
            <a:off x="9971556" y="2658140"/>
            <a:ext cx="613387" cy="232853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1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517FA-3F53-42C5-B3F7-1F5BB58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3333CC"/>
                </a:solidFill>
              </a:rPr>
              <a:t>SH 43055 (CTS)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1A66AC-809A-4438-A7FC-D15CEB99C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4" t="17004" r="57717" b="44734"/>
          <a:stretch/>
        </p:blipFill>
        <p:spPr>
          <a:xfrm>
            <a:off x="5874203" y="640237"/>
            <a:ext cx="6412678" cy="423236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8400AA5-C6AF-4FFD-A4F0-D2CF344DC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31" t="10048" r="57826" b="43961"/>
          <a:stretch/>
        </p:blipFill>
        <p:spPr>
          <a:xfrm>
            <a:off x="0" y="1326895"/>
            <a:ext cx="6095999" cy="470383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FCDD75-BCFF-4ACA-8DE0-FFDCFEB261A1}"/>
              </a:ext>
            </a:extLst>
          </p:cNvPr>
          <p:cNvSpPr txBox="1"/>
          <p:nvPr/>
        </p:nvSpPr>
        <p:spPr>
          <a:xfrm>
            <a:off x="4986670" y="5199730"/>
            <a:ext cx="6730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Diamond "sees" MHD fluctuations, but not always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--&gt; TO BE INTERPRETED</a:t>
            </a:r>
          </a:p>
        </p:txBody>
      </p:sp>
    </p:spTree>
    <p:extLst>
      <p:ext uri="{BB962C8B-B14F-4D97-AF65-F5344CB8AC3E}">
        <p14:creationId xmlns:p14="http://schemas.microsoft.com/office/powerpoint/2010/main" val="422944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F51F613-EE32-4593-B6FA-CE17B4712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5" t="9660" r="57977" b="43001"/>
          <a:stretch/>
        </p:blipFill>
        <p:spPr>
          <a:xfrm>
            <a:off x="5364337" y="894859"/>
            <a:ext cx="6827663" cy="553244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6090C88-17FD-4C4D-9F10-25AA835463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9" t="9027" r="63845" b="42815"/>
          <a:stretch/>
        </p:blipFill>
        <p:spPr>
          <a:xfrm>
            <a:off x="210544" y="755105"/>
            <a:ext cx="5554152" cy="5672200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BBE6BE73-D698-4D48-A0A7-45B962779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305056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SH 43080 (modulated ECH for RE program )</a:t>
            </a:r>
          </a:p>
        </p:txBody>
      </p:sp>
    </p:spTree>
    <p:extLst>
      <p:ext uri="{BB962C8B-B14F-4D97-AF65-F5344CB8AC3E}">
        <p14:creationId xmlns:p14="http://schemas.microsoft.com/office/powerpoint/2010/main" val="395774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4083D2-0EBB-4ACF-AF37-2172EB28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471"/>
            <a:ext cx="10515600" cy="1325563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3333CC"/>
                </a:solidFill>
              </a:rPr>
              <a:t>Future Plans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DBE666-EAD2-4257-BC5F-C174F3F90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SX detector working</a:t>
            </a:r>
          </a:p>
          <a:p>
            <a:r>
              <a:rPr lang="en-US" dirty="0"/>
              <a:t>Analyze all data to establish correlations with other signals and find physical meanings</a:t>
            </a:r>
          </a:p>
          <a:p>
            <a:r>
              <a:rPr lang="en-US" dirty="0"/>
              <a:t>Define new diagnostic applications: there appear to be many!</a:t>
            </a:r>
          </a:p>
          <a:p>
            <a:r>
              <a:rPr lang="en-US" dirty="0"/>
              <a:t>Propose them to other experiments, starting from </a:t>
            </a:r>
            <a:r>
              <a:rPr lang="en-US" dirty="0" err="1"/>
              <a:t>ProtoSphera</a:t>
            </a:r>
            <a:r>
              <a:rPr lang="en-US" dirty="0"/>
              <a:t>, and JET</a:t>
            </a:r>
          </a:p>
        </p:txBody>
      </p:sp>
    </p:spTree>
    <p:extLst>
      <p:ext uri="{BB962C8B-B14F-4D97-AF65-F5344CB8AC3E}">
        <p14:creationId xmlns:p14="http://schemas.microsoft.com/office/powerpoint/2010/main" val="327452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di Office</vt:lpstr>
      <vt:lpstr>First results of the new CVD Diamond detector on FTU</vt:lpstr>
      <vt:lpstr>CVD Diamond detectors</vt:lpstr>
      <vt:lpstr>Diamond Detectors on FTU</vt:lpstr>
      <vt:lpstr>SH 43055 (CTS)</vt:lpstr>
      <vt:lpstr>SH 43055 (CTS)</vt:lpstr>
      <vt:lpstr>SH 43055 (CTS)</vt:lpstr>
      <vt:lpstr>SH 43080 (modulated ECH for RE program )</vt:lpstr>
      <vt:lpstr>Future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Primi risultati del nuovo rivelatore CVD</dc:title>
  <dc:creator>francesca bombarda</dc:creator>
  <cp:lastModifiedBy>francesca bombarda</cp:lastModifiedBy>
  <cp:revision>40</cp:revision>
  <dcterms:created xsi:type="dcterms:W3CDTF">2019-06-29T17:05:14Z</dcterms:created>
  <dcterms:modified xsi:type="dcterms:W3CDTF">2019-06-30T20:50:13Z</dcterms:modified>
</cp:coreProperties>
</file>