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2" r:id="rId1"/>
    <p:sldMasterId id="2147483826" r:id="rId2"/>
  </p:sldMasterIdLst>
  <p:notesMasterIdLst>
    <p:notesMasterId r:id="rId10"/>
  </p:notesMasterIdLst>
  <p:handoutMasterIdLst>
    <p:handoutMasterId r:id="rId11"/>
  </p:handoutMasterIdLst>
  <p:sldIdLst>
    <p:sldId id="256" r:id="rId3"/>
    <p:sldId id="527" r:id="rId4"/>
    <p:sldId id="532" r:id="rId5"/>
    <p:sldId id="528" r:id="rId6"/>
    <p:sldId id="529" r:id="rId7"/>
    <p:sldId id="530" r:id="rId8"/>
    <p:sldId id="531" r:id="rId9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66CC"/>
    <a:srgbClr val="CC3399"/>
    <a:srgbClr val="008000"/>
    <a:srgbClr val="33CC33"/>
    <a:srgbClr val="0033CC"/>
    <a:srgbClr val="FF33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639" autoAdjust="0"/>
    <p:restoredTop sz="94660"/>
  </p:normalViewPr>
  <p:slideViewPr>
    <p:cSldViewPr showGuides="1">
      <p:cViewPr varScale="1">
        <p:scale>
          <a:sx n="69" d="100"/>
          <a:sy n="69" d="100"/>
        </p:scale>
        <p:origin x="147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9713F42-7565-4B9E-99D1-E262647DECE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96" tIns="45748" rIns="91496" bIns="45748" numCol="1" anchor="t" anchorCtr="0" compatLnSpc="1">
            <a:prstTxWarp prst="textNoShape">
              <a:avLst/>
            </a:prstTxWarp>
          </a:bodyPr>
          <a:lstStyle>
            <a:lvl1pPr defTabSz="914378">
              <a:defRPr sz="1200"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F7C1C1B6-BA8F-43B1-99E4-77B373A9B62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96" tIns="45748" rIns="91496" bIns="45748" numCol="1" anchor="t" anchorCtr="0" compatLnSpc="1">
            <a:prstTxWarp prst="textNoShape">
              <a:avLst/>
            </a:prstTxWarp>
          </a:bodyPr>
          <a:lstStyle>
            <a:lvl1pPr algn="r" defTabSz="914378">
              <a:defRPr sz="1200"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3DAAE2F3-190B-4A46-9333-58AD45AEF38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96" tIns="45748" rIns="91496" bIns="45748" numCol="1" anchor="b" anchorCtr="0" compatLnSpc="1">
            <a:prstTxWarp prst="textNoShape">
              <a:avLst/>
            </a:prstTxWarp>
          </a:bodyPr>
          <a:lstStyle>
            <a:lvl1pPr defTabSz="914378">
              <a:defRPr sz="1200"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0BA5EC94-7FA7-49EE-B5A4-1D43BA493DA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96" tIns="45748" rIns="91496" bIns="45748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fld id="{5307A91B-7C89-4F6E-A76A-69F43E0C7895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680F8CE-4F59-4EFF-832B-2BA778B69C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96" tIns="45748" rIns="91496" bIns="45748" numCol="1" anchor="t" anchorCtr="0" compatLnSpc="1">
            <a:prstTxWarp prst="textNoShape">
              <a:avLst/>
            </a:prstTxWarp>
          </a:bodyPr>
          <a:lstStyle>
            <a:lvl1pPr defTabSz="914378">
              <a:defRPr sz="1200"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7E1167C1-28B1-4A81-9C0A-50B0C259B70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96" tIns="45748" rIns="91496" bIns="45748" numCol="1" anchor="t" anchorCtr="0" compatLnSpc="1">
            <a:prstTxWarp prst="textNoShape">
              <a:avLst/>
            </a:prstTxWarp>
          </a:bodyPr>
          <a:lstStyle>
            <a:lvl1pPr algn="r" defTabSz="914378">
              <a:defRPr sz="1200"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A8DC9457-E899-4FA1-930C-978CEEB3B632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B1FE2AD6-F7ED-421E-BF59-FBE58083447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4875"/>
            <a:ext cx="54356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96" tIns="45748" rIns="91496" bIns="457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 noProof="0"/>
              <a:t>Fare clic per modificare gli stili del testo dello schema</a:t>
            </a:r>
          </a:p>
          <a:p>
            <a:pPr lvl="1"/>
            <a:r>
              <a:rPr lang="it-IT" altLang="en-US" noProof="0"/>
              <a:t>Secondo livello</a:t>
            </a:r>
          </a:p>
          <a:p>
            <a:pPr lvl="2"/>
            <a:r>
              <a:rPr lang="it-IT" altLang="en-US" noProof="0"/>
              <a:t>Terzo livello</a:t>
            </a:r>
          </a:p>
          <a:p>
            <a:pPr lvl="3"/>
            <a:r>
              <a:rPr lang="it-IT" altLang="en-US" noProof="0"/>
              <a:t>Quarto livello</a:t>
            </a:r>
          </a:p>
          <a:p>
            <a:pPr lvl="4"/>
            <a:r>
              <a:rPr lang="it-IT" altLang="en-US" noProof="0"/>
              <a:t>Quinto livello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9F16CFC1-E2F1-41DF-B0E4-CE9FFFAAC45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96" tIns="45748" rIns="91496" bIns="45748" numCol="1" anchor="b" anchorCtr="0" compatLnSpc="1">
            <a:prstTxWarp prst="textNoShape">
              <a:avLst/>
            </a:prstTxWarp>
          </a:bodyPr>
          <a:lstStyle>
            <a:lvl1pPr defTabSz="914378">
              <a:defRPr sz="1200"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D7AF9617-608E-45E6-BF8B-C7D32363CD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96" tIns="45748" rIns="91496" bIns="45748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fld id="{FCE4FC88-F228-49EB-8AC0-F2AA3DAE014A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A67DBE-D3BB-F74E-84C1-4CEDFE4037FA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1882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511" indent="0" algn="ctr">
              <a:buNone/>
              <a:defRPr/>
            </a:lvl2pPr>
            <a:lvl3pPr marL="829022" indent="0" algn="ctr">
              <a:buNone/>
              <a:defRPr/>
            </a:lvl3pPr>
            <a:lvl4pPr marL="1243533" indent="0" algn="ctr">
              <a:buNone/>
              <a:defRPr/>
            </a:lvl4pPr>
            <a:lvl5pPr marL="1658044" indent="0" algn="ctr">
              <a:buNone/>
              <a:defRPr/>
            </a:lvl5pPr>
            <a:lvl6pPr marL="2072556" indent="0" algn="ctr">
              <a:buNone/>
              <a:defRPr/>
            </a:lvl6pPr>
            <a:lvl7pPr marL="2487067" indent="0" algn="ctr">
              <a:buNone/>
              <a:defRPr/>
            </a:lvl7pPr>
            <a:lvl8pPr marL="2901578" indent="0" algn="ctr">
              <a:buNone/>
              <a:defRPr/>
            </a:lvl8pPr>
            <a:lvl9pPr marL="3316089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B813AAB-5548-4418-86B3-754239053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348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B813AAB-5548-4418-86B3-754239053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7556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18240" y="128174"/>
            <a:ext cx="2053440" cy="598526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6480" y="128174"/>
            <a:ext cx="6023520" cy="598526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B813AAB-5548-4418-86B3-754239053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5414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1016" y="6477000"/>
            <a:ext cx="984738" cy="228600"/>
          </a:xfrm>
        </p:spPr>
        <p:txBody>
          <a:bodyPr/>
          <a:lstStyle>
            <a:lvl1pPr>
              <a:defRPr/>
            </a:lvl1pPr>
          </a:lstStyle>
          <a:p>
            <a:endParaRPr lang="en-US" sz="1400">
              <a:latin typeface="Times New Roman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41477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B519646-E10C-6042-9FB0-0424EF691D48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64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1016" y="6477000"/>
            <a:ext cx="984738" cy="228600"/>
          </a:xfrm>
        </p:spPr>
        <p:txBody>
          <a:bodyPr/>
          <a:lstStyle>
            <a:lvl1pPr>
              <a:defRPr/>
            </a:lvl1pPr>
          </a:lstStyle>
          <a:p>
            <a:endParaRPr lang="en-US" sz="14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41477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075AEB7-8FB6-8C44-9869-45FCD20B912C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267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inizia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 userDrawn="1"/>
        </p:nvSpPr>
        <p:spPr>
          <a:xfrm>
            <a:off x="872" y="1730108"/>
            <a:ext cx="9165896" cy="3745555"/>
          </a:xfrm>
          <a:prstGeom prst="rect">
            <a:avLst/>
          </a:prstGeom>
          <a:solidFill>
            <a:srgbClr val="003A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13"/>
          <p:cNvSpPr/>
          <p:nvPr userDrawn="1"/>
        </p:nvSpPr>
        <p:spPr>
          <a:xfrm>
            <a:off x="0" y="6572392"/>
            <a:ext cx="9165896" cy="305011"/>
          </a:xfrm>
          <a:prstGeom prst="rect">
            <a:avLst/>
          </a:prstGeom>
          <a:solidFill>
            <a:srgbClr val="2D79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Rettangolo 20"/>
          <p:cNvSpPr/>
          <p:nvPr userDrawn="1"/>
        </p:nvSpPr>
        <p:spPr>
          <a:xfrm>
            <a:off x="872" y="5054747"/>
            <a:ext cx="9165896" cy="957692"/>
          </a:xfrm>
          <a:prstGeom prst="rect">
            <a:avLst/>
          </a:prstGeom>
          <a:solidFill>
            <a:srgbClr val="0048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 userDrawn="1"/>
        </p:nvSpPr>
        <p:spPr>
          <a:xfrm>
            <a:off x="0" y="0"/>
            <a:ext cx="9144000" cy="17408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Sottotitolo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514335" y="3152003"/>
            <a:ext cx="8440819" cy="430887"/>
          </a:xfrm>
        </p:spPr>
        <p:txBody>
          <a:bodyPr wrap="square" lIns="0" tIns="0" bIns="0">
            <a:spAutoFit/>
          </a:bodyPr>
          <a:lstStyle>
            <a:lvl1pPr marL="0" indent="0" algn="l">
              <a:buNone/>
              <a:defRPr sz="2800" b="0" i="0" baseline="0"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Sottotitolo della presentazione – </a:t>
            </a:r>
            <a:r>
              <a:rPr lang="it-IT" dirty="0" err="1"/>
              <a:t>Arial</a:t>
            </a:r>
            <a:r>
              <a:rPr lang="it-IT" dirty="0"/>
              <a:t> 30pt</a:t>
            </a:r>
          </a:p>
        </p:txBody>
      </p:sp>
      <p:sp>
        <p:nvSpPr>
          <p:cNvPr id="5" name="Segnaposto testo 4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14334" y="5149831"/>
            <a:ext cx="8440818" cy="369332"/>
          </a:xfrm>
        </p:spPr>
        <p:txBody>
          <a:bodyPr wrap="square" l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 b="1" i="0" baseline="0">
                <a:solidFill>
                  <a:schemeClr val="bg1"/>
                </a:solidFill>
                <a:latin typeface="+mj-lt"/>
              </a:defRPr>
            </a:lvl1pPr>
            <a:lvl2pPr algn="l">
              <a:spcBef>
                <a:spcPts val="0"/>
              </a:spcBef>
              <a:defRPr sz="1800" b="1" i="0" baseline="0">
                <a:solidFill>
                  <a:schemeClr val="bg1"/>
                </a:solidFill>
                <a:latin typeface="+mj-lt"/>
              </a:defRPr>
            </a:lvl2pPr>
            <a:lvl3pPr algn="l">
              <a:spcBef>
                <a:spcPts val="0"/>
              </a:spcBef>
              <a:defRPr sz="1800" b="1" i="0" baseline="0">
                <a:solidFill>
                  <a:schemeClr val="bg1"/>
                </a:solidFill>
                <a:latin typeface="+mj-lt"/>
              </a:defRPr>
            </a:lvl3pPr>
            <a:lvl4pPr algn="l">
              <a:spcBef>
                <a:spcPts val="0"/>
              </a:spcBef>
              <a:defRPr sz="1800" b="1" i="0" baseline="0">
                <a:solidFill>
                  <a:schemeClr val="bg1"/>
                </a:solidFill>
                <a:latin typeface="+mj-lt"/>
              </a:defRPr>
            </a:lvl4pPr>
            <a:lvl5pPr algn="l">
              <a:spcBef>
                <a:spcPts val="0"/>
              </a:spcBef>
              <a:defRPr sz="1800" b="1" i="0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it-IT" dirty="0"/>
              <a:t>Autore Dipartimento/Unità – </a:t>
            </a:r>
            <a:r>
              <a:rPr lang="it-IT" dirty="0" err="1"/>
              <a:t>Arial</a:t>
            </a:r>
            <a:r>
              <a:rPr lang="it-IT" dirty="0"/>
              <a:t> 18 </a:t>
            </a:r>
            <a:r>
              <a:rPr lang="it-IT" dirty="0" err="1"/>
              <a:t>pt</a:t>
            </a:r>
            <a:endParaRPr lang="it-IT" dirty="0"/>
          </a:p>
        </p:txBody>
      </p:sp>
      <p:sp>
        <p:nvSpPr>
          <p:cNvPr id="9" name="Titolo 8"/>
          <p:cNvSpPr>
            <a:spLocks noGrp="1"/>
          </p:cNvSpPr>
          <p:nvPr userDrawn="1">
            <p:ph type="title" hasCustomPrompt="1"/>
          </p:nvPr>
        </p:nvSpPr>
        <p:spPr>
          <a:xfrm>
            <a:off x="514335" y="2228409"/>
            <a:ext cx="8440819" cy="492443"/>
          </a:xfrm>
        </p:spPr>
        <p:txBody>
          <a:bodyPr lIns="0"/>
          <a:lstStyle>
            <a:lvl1pPr>
              <a:defRPr sz="3200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Titolo della presentazione – </a:t>
            </a:r>
            <a:r>
              <a:rPr lang="it-IT" dirty="0" err="1"/>
              <a:t>Arial</a:t>
            </a:r>
            <a:r>
              <a:rPr lang="it-IT" dirty="0"/>
              <a:t> 30pt</a:t>
            </a:r>
          </a:p>
        </p:txBody>
      </p:sp>
      <p:pic>
        <p:nvPicPr>
          <p:cNvPr id="2" name="Immagine 1" descr="BANNE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2439"/>
            <a:ext cx="9144000" cy="574536"/>
          </a:xfrm>
          <a:prstGeom prst="rect">
            <a:avLst/>
          </a:prstGeom>
        </p:spPr>
      </p:pic>
      <p:sp>
        <p:nvSpPr>
          <p:cNvPr id="10" name="Segnaposto testo 9"/>
          <p:cNvSpPr>
            <a:spLocks noGrp="1"/>
          </p:cNvSpPr>
          <p:nvPr>
            <p:ph type="body" sz="quarter" idx="11" hasCustomPrompt="1"/>
          </p:nvPr>
        </p:nvSpPr>
        <p:spPr>
          <a:xfrm>
            <a:off x="514350" y="4214797"/>
            <a:ext cx="8440738" cy="400110"/>
          </a:xfrm>
        </p:spPr>
        <p:txBody>
          <a:bodyPr lIns="0" anchor="t" anchorCtr="0">
            <a:spAutoFit/>
          </a:bodyPr>
          <a:lstStyle>
            <a:lvl1pPr marL="0" indent="0">
              <a:buNone/>
              <a:defRPr sz="2000" i="1" baseline="0">
                <a:solidFill>
                  <a:schemeClr val="bg1"/>
                </a:solidFill>
              </a:defRPr>
            </a:lvl1pPr>
            <a:lvl2pPr>
              <a:defRPr sz="1800" i="1">
                <a:solidFill>
                  <a:schemeClr val="bg1"/>
                </a:solidFill>
              </a:defRPr>
            </a:lvl2pPr>
            <a:lvl3pPr>
              <a:defRPr sz="1800" i="1">
                <a:solidFill>
                  <a:schemeClr val="bg1"/>
                </a:solidFill>
              </a:defRPr>
            </a:lvl3pPr>
            <a:lvl4pPr>
              <a:defRPr sz="1800" i="1">
                <a:solidFill>
                  <a:schemeClr val="bg1"/>
                </a:solidFill>
              </a:defRPr>
            </a:lvl4pPr>
            <a:lvl5pPr>
              <a:defRPr sz="18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Luogo e data – </a:t>
            </a:r>
            <a:r>
              <a:rPr lang="it-IT" dirty="0" err="1"/>
              <a:t>Arial</a:t>
            </a:r>
            <a:r>
              <a:rPr lang="it-IT" dirty="0"/>
              <a:t> 20pt </a:t>
            </a:r>
          </a:p>
        </p:txBody>
      </p:sp>
      <p:pic>
        <p:nvPicPr>
          <p:cNvPr id="4" name="Picture 3" descr="LogoENEAcompletoITA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327924"/>
            <a:ext cx="2499360" cy="79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163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0" y="1"/>
            <a:ext cx="9144000" cy="1051075"/>
          </a:xfrm>
          <a:prstGeom prst="rect">
            <a:avLst/>
          </a:prstGeom>
          <a:solidFill>
            <a:srgbClr val="003A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13414" y="303802"/>
            <a:ext cx="8229600" cy="400110"/>
          </a:xfrm>
        </p:spPr>
        <p:txBody>
          <a:bodyPr/>
          <a:lstStyle>
            <a:lvl1pPr>
              <a:defRPr sz="2600">
                <a:solidFill>
                  <a:srgbClr val="FFFFFF"/>
                </a:solidFill>
              </a:defRPr>
            </a:lvl1pPr>
          </a:lstStyle>
          <a:p>
            <a:r>
              <a:rPr lang="it-IT" dirty="0"/>
              <a:t>Titolo della slide – </a:t>
            </a:r>
            <a:r>
              <a:rPr lang="it-IT" dirty="0" err="1"/>
              <a:t>Arial</a:t>
            </a:r>
            <a:r>
              <a:rPr lang="it-IT" dirty="0"/>
              <a:t> 26pt </a:t>
            </a:r>
          </a:p>
        </p:txBody>
      </p:sp>
      <p:sp>
        <p:nvSpPr>
          <p:cNvPr id="15" name="Segnaposto testo 14"/>
          <p:cNvSpPr>
            <a:spLocks noGrp="1"/>
          </p:cNvSpPr>
          <p:nvPr>
            <p:ph type="body" sz="quarter" idx="13" hasCustomPrompt="1"/>
          </p:nvPr>
        </p:nvSpPr>
        <p:spPr>
          <a:xfrm>
            <a:off x="413414" y="1253067"/>
            <a:ext cx="8229600" cy="400110"/>
          </a:xfrm>
        </p:spPr>
        <p:txBody>
          <a:bodyPr>
            <a:spAutoFit/>
          </a:bodyPr>
          <a:lstStyle>
            <a:lvl1pPr marL="0" indent="0">
              <a:buNone/>
              <a:defRPr sz="2000" b="1" baseline="0">
                <a:solidFill>
                  <a:srgbClr val="7F7F7F"/>
                </a:solidFill>
              </a:defRPr>
            </a:lvl1pPr>
            <a:lvl2pPr>
              <a:defRPr sz="2000" b="1">
                <a:solidFill>
                  <a:srgbClr val="7F7F7F"/>
                </a:solidFill>
              </a:defRPr>
            </a:lvl2pPr>
            <a:lvl3pPr>
              <a:defRPr sz="2000" b="1">
                <a:solidFill>
                  <a:srgbClr val="7F7F7F"/>
                </a:solidFill>
              </a:defRPr>
            </a:lvl3pPr>
            <a:lvl4pPr>
              <a:defRPr sz="2000" b="1">
                <a:solidFill>
                  <a:srgbClr val="7F7F7F"/>
                </a:solidFill>
              </a:defRPr>
            </a:lvl4pPr>
            <a:lvl5pPr>
              <a:defRPr sz="2000" b="1">
                <a:solidFill>
                  <a:srgbClr val="7F7F7F"/>
                </a:solidFill>
              </a:defRPr>
            </a:lvl5pPr>
          </a:lstStyle>
          <a:p>
            <a:pPr lvl="0"/>
            <a:r>
              <a:rPr lang="it-IT" dirty="0"/>
              <a:t>Titolo di secondo livello 20pt </a:t>
            </a:r>
            <a:r>
              <a:rPr lang="it-IT" dirty="0" err="1"/>
              <a:t>Arial</a:t>
            </a:r>
            <a:r>
              <a:rPr lang="it-IT" dirty="0"/>
              <a:t> </a:t>
            </a:r>
            <a:r>
              <a:rPr lang="it-IT" dirty="0" err="1"/>
              <a:t>bold</a:t>
            </a:r>
            <a:endParaRPr lang="it-IT" dirty="0"/>
          </a:p>
        </p:txBody>
      </p:sp>
      <p:sp>
        <p:nvSpPr>
          <p:cNvPr id="17" name="Segnaposto testo 16"/>
          <p:cNvSpPr>
            <a:spLocks noGrp="1"/>
          </p:cNvSpPr>
          <p:nvPr>
            <p:ph type="body" sz="quarter" idx="14" hasCustomPrompt="1"/>
          </p:nvPr>
        </p:nvSpPr>
        <p:spPr>
          <a:xfrm>
            <a:off x="413414" y="2017397"/>
            <a:ext cx="8229599" cy="769441"/>
          </a:xfrm>
        </p:spPr>
        <p:txBody>
          <a:bodyPr wrap="square">
            <a:spAutoFit/>
          </a:bodyPr>
          <a:lstStyle>
            <a:lvl1pPr marL="457200" indent="-457200">
              <a:buFont typeface="+mj-lt"/>
              <a:buAutoNum type="arabicPeriod"/>
              <a:defRPr sz="2000" baseline="0"/>
            </a:lvl1pPr>
            <a:lvl2pPr marL="457200" indent="0">
              <a:buNone/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it-IT" dirty="0"/>
              <a:t>Corpo del testo 20pt </a:t>
            </a:r>
            <a:r>
              <a:rPr lang="it-IT" dirty="0" err="1"/>
              <a:t>Arial</a:t>
            </a:r>
            <a:r>
              <a:rPr lang="it-IT" dirty="0"/>
              <a:t> regular</a:t>
            </a:r>
          </a:p>
          <a:p>
            <a:pPr lvl="0"/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sic </a:t>
            </a:r>
            <a:r>
              <a:rPr lang="it-IT" dirty="0" err="1"/>
              <a:t>amet</a:t>
            </a:r>
            <a:endParaRPr lang="it-IT" dirty="0"/>
          </a:p>
        </p:txBody>
      </p:sp>
      <p:sp>
        <p:nvSpPr>
          <p:cNvPr id="19" name="Segnaposto testo 18"/>
          <p:cNvSpPr>
            <a:spLocks noGrp="1"/>
          </p:cNvSpPr>
          <p:nvPr>
            <p:ph type="body" sz="quarter" idx="15" hasCustomPrompt="1"/>
          </p:nvPr>
        </p:nvSpPr>
        <p:spPr>
          <a:xfrm>
            <a:off x="413414" y="3409088"/>
            <a:ext cx="8229599" cy="929485"/>
          </a:xfrm>
        </p:spPr>
        <p:txBody>
          <a:bodyPr wrap="square">
            <a:spAutoFit/>
          </a:bodyPr>
          <a:lstStyle>
            <a:lvl1pPr>
              <a:defRPr sz="1600" baseline="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 dirty="0"/>
              <a:t>Lista 16pt </a:t>
            </a:r>
            <a:r>
              <a:rPr lang="it-IT" dirty="0" err="1"/>
              <a:t>Arial</a:t>
            </a:r>
            <a:r>
              <a:rPr lang="it-IT" dirty="0"/>
              <a:t> regular</a:t>
            </a:r>
          </a:p>
          <a:p>
            <a:pPr lvl="0"/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endParaRPr lang="it-IT" dirty="0"/>
          </a:p>
          <a:p>
            <a:pPr lvl="0"/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ipusm</a:t>
            </a:r>
            <a:endParaRPr lang="it-IT" dirty="0"/>
          </a:p>
        </p:txBody>
      </p:sp>
      <p:sp>
        <p:nvSpPr>
          <p:cNvPr id="10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197272" y="6356352"/>
            <a:ext cx="4895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7C199-0D0D-7840-A88D-785280B31CF7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1754189" y="6356350"/>
            <a:ext cx="63160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G. Ramogida (ENEA) | WIP - F08 | 17/06/2019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9619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0" y="1"/>
            <a:ext cx="9144000" cy="1051075"/>
          </a:xfrm>
          <a:prstGeom prst="rect">
            <a:avLst/>
          </a:prstGeom>
          <a:solidFill>
            <a:srgbClr val="003A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13414" y="303802"/>
            <a:ext cx="8229600" cy="40011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it-IT" dirty="0"/>
              <a:t>Titolo della slide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00110"/>
          </a:xfrm>
        </p:spPr>
        <p:txBody>
          <a:bodyPr>
            <a:spAutoFit/>
          </a:bodyPr>
          <a:lstStyle>
            <a:lvl1pPr marL="0" indent="0">
              <a:buNone/>
              <a:defRPr sz="2000"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5" name="Segnaposto tabella 4"/>
          <p:cNvSpPr>
            <a:spLocks noGrp="1"/>
          </p:cNvSpPr>
          <p:nvPr>
            <p:ph type="tbl" sz="quarter" idx="13" hasCustomPrompt="1"/>
          </p:nvPr>
        </p:nvSpPr>
        <p:spPr>
          <a:xfrm>
            <a:off x="457200" y="2495552"/>
            <a:ext cx="8185150" cy="3255433"/>
          </a:xfrm>
        </p:spPr>
        <p:txBody>
          <a:bodyPr>
            <a:normAutofit/>
          </a:bodyPr>
          <a:lstStyle>
            <a:lvl1pPr marL="0" indent="0">
              <a:buNone/>
              <a:defRPr sz="1800" baseline="0"/>
            </a:lvl1pPr>
          </a:lstStyle>
          <a:p>
            <a:r>
              <a:rPr lang="it-IT" dirty="0"/>
              <a:t>Cliccare sull’icona per inserire la tabella</a:t>
            </a:r>
          </a:p>
        </p:txBody>
      </p:sp>
      <p:sp>
        <p:nvSpPr>
          <p:cNvPr id="8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197272" y="6356352"/>
            <a:ext cx="4895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7C199-0D0D-7840-A88D-785280B31CF7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1754189" y="6356350"/>
            <a:ext cx="63160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G. Ramogida (ENEA) | WIP - F08 | 17/06/2019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68988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 userDrawn="1"/>
        </p:nvSpPr>
        <p:spPr>
          <a:xfrm>
            <a:off x="0" y="1"/>
            <a:ext cx="9144000" cy="1051075"/>
          </a:xfrm>
          <a:prstGeom prst="rect">
            <a:avLst/>
          </a:prstGeom>
          <a:solidFill>
            <a:srgbClr val="003A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13414" y="246084"/>
            <a:ext cx="8229600" cy="40011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it-IT" dirty="0"/>
              <a:t>Titolo della slide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3"/>
          </a:xfrm>
          <a:solidFill>
            <a:srgbClr val="004884"/>
          </a:solidFill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Titolo box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ln>
            <a:solidFill>
              <a:srgbClr val="E4E4E4"/>
            </a:solidFill>
          </a:ln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1535113"/>
            <a:ext cx="4041775" cy="639763"/>
          </a:xfrm>
          <a:solidFill>
            <a:srgbClr val="004884"/>
          </a:solidFill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Titolo box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  <a:ln>
            <a:solidFill>
              <a:srgbClr val="E4E4E4"/>
            </a:solidFill>
          </a:ln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" name="Segnaposto numero diapositiva 5"/>
          <p:cNvSpPr>
            <a:spLocks noGrp="1"/>
          </p:cNvSpPr>
          <p:nvPr>
            <p:ph type="sldNum" sz="quarter" idx="10"/>
          </p:nvPr>
        </p:nvSpPr>
        <p:spPr>
          <a:xfrm>
            <a:off x="8197272" y="6356352"/>
            <a:ext cx="4895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7C199-0D0D-7840-A88D-785280B31CF7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1754189" y="6356350"/>
            <a:ext cx="63160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G. Ramogida (ENEA) | WIP - F08 | 17/06/2019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91694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itolo a sinistra testo a des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 userDrawn="1"/>
        </p:nvSpPr>
        <p:spPr>
          <a:xfrm>
            <a:off x="457204" y="273051"/>
            <a:ext cx="3008313" cy="5853112"/>
          </a:xfrm>
          <a:prstGeom prst="rect">
            <a:avLst/>
          </a:prstGeom>
          <a:solidFill>
            <a:srgbClr val="003A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4" y="1127325"/>
            <a:ext cx="3008313" cy="307777"/>
          </a:xfrm>
        </p:spPr>
        <p:txBody>
          <a:bodyPr anchor="b"/>
          <a:lstStyle>
            <a:lvl1pPr algn="l">
              <a:defRPr sz="2000" b="1">
                <a:solidFill>
                  <a:srgbClr val="FFFFFF"/>
                </a:solidFill>
              </a:defRPr>
            </a:lvl1pPr>
          </a:lstStyle>
          <a:p>
            <a:r>
              <a:rPr lang="it-IT" dirty="0"/>
              <a:t>Titolo della slide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3575050" y="273053"/>
            <a:ext cx="5111750" cy="58531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4" y="1435103"/>
            <a:ext cx="3008313" cy="338554"/>
          </a:xfrm>
        </p:spPr>
        <p:txBody>
          <a:bodyPr/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Testo descrittivo</a:t>
            </a:r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197272" y="6356352"/>
            <a:ext cx="4895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7C199-0D0D-7840-A88D-785280B31CF7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1754189" y="6356350"/>
            <a:ext cx="63160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G. Ramogida (ENEA) | WIP - F08 | 17/06/2019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983706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a sinis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7"/>
          <p:cNvSpPr/>
          <p:nvPr userDrawn="1"/>
        </p:nvSpPr>
        <p:spPr>
          <a:xfrm>
            <a:off x="0" y="2"/>
            <a:ext cx="9144000" cy="6273612"/>
          </a:xfrm>
          <a:prstGeom prst="rect">
            <a:avLst/>
          </a:prstGeom>
          <a:solidFill>
            <a:srgbClr val="003A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Segnaposto immagine 5"/>
          <p:cNvSpPr>
            <a:spLocks noGrp="1"/>
          </p:cNvSpPr>
          <p:nvPr>
            <p:ph type="pic" sz="quarter" idx="13" hasCustomPrompt="1"/>
          </p:nvPr>
        </p:nvSpPr>
        <p:spPr>
          <a:xfrm>
            <a:off x="457202" y="226977"/>
            <a:ext cx="3008313" cy="5853113"/>
          </a:xfrm>
          <a:ln w="1270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</a:lstStyle>
          <a:p>
            <a:r>
              <a:rPr lang="it-IT" dirty="0"/>
              <a:t>Cliccare sull’icona per inserire l’immagine (non utilizzare copia/incolla)</a:t>
            </a:r>
            <a:br>
              <a:rPr lang="it-IT" dirty="0"/>
            </a:br>
            <a:r>
              <a:rPr lang="it-IT" dirty="0"/>
              <a:t>Dimensioni immagine: </a:t>
            </a:r>
            <a:br>
              <a:rPr lang="it-IT" dirty="0"/>
            </a:br>
            <a:r>
              <a:rPr lang="it-IT" dirty="0"/>
              <a:t>Risoluzione a 160dpi</a:t>
            </a:r>
            <a:br>
              <a:rPr lang="it-IT" dirty="0"/>
            </a:br>
            <a:r>
              <a:rPr lang="it-IT" dirty="0"/>
              <a:t>8,57 cm (540px) per 14,29cm (900px)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3575050" y="1072976"/>
            <a:ext cx="5111750" cy="1877437"/>
          </a:xfrm>
        </p:spPr>
        <p:txBody>
          <a:bodyPr>
            <a:sp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11" name="Titolo 10"/>
          <p:cNvSpPr>
            <a:spLocks noGrp="1"/>
          </p:cNvSpPr>
          <p:nvPr>
            <p:ph type="title" hasCustomPrompt="1"/>
          </p:nvPr>
        </p:nvSpPr>
        <p:spPr>
          <a:xfrm>
            <a:off x="3575050" y="281904"/>
            <a:ext cx="5067964" cy="4001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Titolo della slide</a:t>
            </a:r>
          </a:p>
        </p:txBody>
      </p:sp>
      <p:sp>
        <p:nvSpPr>
          <p:cNvPr id="10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197272" y="6356352"/>
            <a:ext cx="4895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7C199-0D0D-7840-A88D-785280B31CF7}" type="slidenum">
              <a:rPr lang="it-IT" smtClean="0"/>
              <a:t>‹N›</a:t>
            </a:fld>
            <a:endParaRPr lang="it-IT"/>
          </a:p>
        </p:txBody>
      </p:sp>
      <p:sp>
        <p:nvSpPr>
          <p:cNvPr id="12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1754189" y="6356350"/>
            <a:ext cx="63160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G. Ramogida (ENEA) | WIP - F08 | 17/06/2019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70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19672" y="128175"/>
            <a:ext cx="5904656" cy="780545"/>
          </a:xfrm>
        </p:spPr>
        <p:txBody>
          <a:bodyPr/>
          <a:lstStyle>
            <a:lvl1pPr>
              <a:defRPr sz="3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B813AAB-5548-4418-86B3-754239053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62180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 userDrawn="1"/>
        </p:nvSpPr>
        <p:spPr>
          <a:xfrm>
            <a:off x="0" y="2"/>
            <a:ext cx="9144000" cy="6273612"/>
          </a:xfrm>
          <a:prstGeom prst="rect">
            <a:avLst/>
          </a:prstGeom>
          <a:solidFill>
            <a:srgbClr val="003A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1792288" y="5059564"/>
            <a:ext cx="5486400" cy="307777"/>
          </a:xfrm>
        </p:spPr>
        <p:txBody>
          <a:bodyPr anchor="b"/>
          <a:lstStyle>
            <a:lvl1pPr algn="l">
              <a:defRPr sz="2000" b="1">
                <a:solidFill>
                  <a:srgbClr val="FFFFFF"/>
                </a:solidFill>
              </a:defRPr>
            </a:lvl1pPr>
          </a:lstStyle>
          <a:p>
            <a:r>
              <a:rPr lang="it-IT" dirty="0"/>
              <a:t>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 hasCustomPrompt="1"/>
          </p:nvPr>
        </p:nvSpPr>
        <p:spPr>
          <a:xfrm>
            <a:off x="1792288" y="612775"/>
            <a:ext cx="5486400" cy="4260354"/>
          </a:xfrm>
          <a:ln w="254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Cliccare sull’icona per inserire l’immagine (non utilizzare copia/incolla)</a:t>
            </a:r>
            <a:br>
              <a:rPr lang="it-IT" dirty="0"/>
            </a:br>
            <a:r>
              <a:rPr lang="it-IT" dirty="0"/>
              <a:t>Dimensioni immagine: </a:t>
            </a:r>
            <a:br>
              <a:rPr lang="it-IT" dirty="0"/>
            </a:br>
            <a:r>
              <a:rPr lang="it-IT" dirty="0"/>
              <a:t>Risoluzione a 160dpi</a:t>
            </a:r>
            <a:br>
              <a:rPr lang="it-IT" dirty="0"/>
            </a:br>
            <a:r>
              <a:rPr lang="it-IT" dirty="0"/>
              <a:t>25,4 cm (1600px) per 14,29cm (900px)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40"/>
            <a:ext cx="5486400" cy="307777"/>
          </a:xfrm>
        </p:spPr>
        <p:txBody>
          <a:bodyPr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Testo descrittivo</a:t>
            </a:r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197272" y="6356352"/>
            <a:ext cx="4895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7C199-0D0D-7840-A88D-785280B31CF7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1754189" y="6356350"/>
            <a:ext cx="63160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G. Ramogida (ENEA) | WIP - F08 | 17/06/2019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15001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testo sfondo scu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immagine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620498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r>
              <a:rPr lang="it-IT" dirty="0"/>
              <a:t>Immagine a tutto schermo con box per testo bianco su sfondo scuro</a:t>
            </a:r>
            <a:br>
              <a:rPr lang="it-IT" dirty="0"/>
            </a:br>
            <a:r>
              <a:rPr lang="it-IT" dirty="0"/>
              <a:t>Cliccare sull’icona per inserire l’immagine (non utilizzare copia/incolla)</a:t>
            </a:r>
            <a:br>
              <a:rPr lang="it-IT" dirty="0"/>
            </a:br>
            <a:r>
              <a:rPr lang="it-IT" dirty="0"/>
              <a:t>Dimensioni immagine: </a:t>
            </a:r>
            <a:br>
              <a:rPr lang="it-IT" dirty="0"/>
            </a:br>
            <a:r>
              <a:rPr lang="it-IT" dirty="0"/>
              <a:t>Risoluzione a 160dpi</a:t>
            </a:r>
            <a:br>
              <a:rPr lang="it-IT" dirty="0"/>
            </a:br>
            <a:r>
              <a:rPr lang="it-IT" dirty="0"/>
              <a:t>25,4 cm (1600px) per 14,29cm (900px)</a:t>
            </a:r>
          </a:p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066800" y="4360058"/>
            <a:ext cx="7242444" cy="804863"/>
          </a:xfrm>
          <a:solidFill>
            <a:srgbClr val="003A69">
              <a:alpha val="86000"/>
            </a:srgbClr>
          </a:solidFill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Testo descrittivo su sfondo scuro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197272" y="6356352"/>
            <a:ext cx="4895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7C199-0D0D-7840-A88D-785280B31CF7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1754189" y="6356350"/>
            <a:ext cx="63160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G. Ramogida (ENEA) | WIP - F08 | 17/06/2019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852599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i 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e 1"/>
          <p:cNvSpPr/>
          <p:nvPr userDrawn="1"/>
        </p:nvSpPr>
        <p:spPr>
          <a:xfrm>
            <a:off x="3087476" y="1538329"/>
            <a:ext cx="3240000" cy="3240000"/>
          </a:xfrm>
          <a:prstGeom prst="ellipse">
            <a:avLst/>
          </a:prstGeom>
          <a:solidFill>
            <a:srgbClr val="0048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 userDrawn="1"/>
        </p:nvSpPr>
        <p:spPr>
          <a:xfrm>
            <a:off x="0" y="3295534"/>
            <a:ext cx="9144000" cy="7516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0" hasCustomPrompt="1"/>
          </p:nvPr>
        </p:nvSpPr>
        <p:spPr>
          <a:xfrm>
            <a:off x="2857328" y="1775802"/>
            <a:ext cx="3700296" cy="1508738"/>
          </a:xfrm>
          <a:ln>
            <a:noFill/>
          </a:ln>
        </p:spPr>
        <p:txBody>
          <a:bodyPr anchor="b" anchorCtr="1"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Autore e </a:t>
            </a:r>
          </a:p>
          <a:p>
            <a:pPr lvl="0"/>
            <a:r>
              <a:rPr lang="it-IT" dirty="0"/>
              <a:t>contatti</a:t>
            </a:r>
          </a:p>
        </p:txBody>
      </p:sp>
      <p:pic>
        <p:nvPicPr>
          <p:cNvPr id="3" name="Immagine 2" descr="BANNE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1901"/>
            <a:ext cx="9144000" cy="572030"/>
          </a:xfrm>
          <a:prstGeom prst="rect">
            <a:avLst/>
          </a:prstGeom>
        </p:spPr>
      </p:pic>
      <p:sp>
        <p:nvSpPr>
          <p:cNvPr id="9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1754189" y="6356350"/>
            <a:ext cx="63160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G. Ramogida (ENEA) | WIP - F08 | 17/06/2019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64500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7C199-0D0D-7840-A88D-785280B31CF7}" type="slidenum">
              <a:rPr lang="it-IT" smtClean="0"/>
              <a:t>‹N›</a:t>
            </a:fld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413414" y="1071248"/>
            <a:ext cx="8228898" cy="1877437"/>
          </a:xfrm>
        </p:spPr>
        <p:txBody>
          <a:bodyPr/>
          <a:lstStyle/>
          <a:p>
            <a:pPr lvl="0"/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sic </a:t>
            </a:r>
            <a:r>
              <a:rPr lang="it-IT" dirty="0" err="1"/>
              <a:t>amet</a:t>
            </a:r>
            <a:endParaRPr lang="it-IT" dirty="0"/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Titolo 5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 dirty="0"/>
              <a:t>Titolo</a:t>
            </a:r>
          </a:p>
        </p:txBody>
      </p:sp>
    </p:spTree>
    <p:extLst>
      <p:ext uri="{BB962C8B-B14F-4D97-AF65-F5344CB8AC3E}">
        <p14:creationId xmlns:p14="http://schemas.microsoft.com/office/powerpoint/2010/main" val="29364380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 userDrawn="1"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E3E3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3" descr="EurofusionDisc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115888"/>
            <a:ext cx="45878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67128" cy="457200"/>
          </a:xfrm>
        </p:spPr>
        <p:txBody>
          <a:bodyPr>
            <a:noAutofit/>
          </a:bodyPr>
          <a:lstStyle>
            <a:lvl1pPr algn="l">
              <a:lnSpc>
                <a:spcPts val="3200"/>
              </a:lnSpc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Arial" panose="020B0604020202020204" pitchFamily="34" charset="0"/>
              <a:buChar char="•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it-IT"/>
              <a:t>G. Ramogida (ENEA) | WIP - F08 | 17/06/2019</a:t>
            </a:r>
            <a:endParaRPr lang="en-GB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D5683EC5-FFA2-492A-9A2B-7B58D5EFE7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1147" y="-27384"/>
            <a:ext cx="873310" cy="828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0415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880" y="4406868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511" indent="0">
              <a:buNone/>
              <a:defRPr sz="1600"/>
            </a:lvl2pPr>
            <a:lvl3pPr marL="829022" indent="0">
              <a:buNone/>
              <a:defRPr sz="1500"/>
            </a:lvl3pPr>
            <a:lvl4pPr marL="1243533" indent="0">
              <a:buNone/>
              <a:defRPr sz="1300"/>
            </a:lvl4pPr>
            <a:lvl5pPr marL="1658044" indent="0">
              <a:buNone/>
              <a:defRPr sz="1300"/>
            </a:lvl5pPr>
            <a:lvl6pPr marL="2072556" indent="0">
              <a:buNone/>
              <a:defRPr sz="1300"/>
            </a:lvl6pPr>
            <a:lvl7pPr marL="2487067" indent="0">
              <a:buNone/>
              <a:defRPr sz="1300"/>
            </a:lvl7pPr>
            <a:lvl8pPr marL="2901578" indent="0">
              <a:buNone/>
              <a:defRPr sz="1300"/>
            </a:lvl8pPr>
            <a:lvl9pPr marL="3316089" indent="0">
              <a:buNone/>
              <a:defRPr sz="13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B813AAB-5548-4418-86B3-754239053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6986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6480" y="1600012"/>
            <a:ext cx="4037760" cy="4513434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32481" y="1600012"/>
            <a:ext cx="4039200" cy="4513434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B813AAB-5548-4418-86B3-754239053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2283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922" y="275075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511" indent="0">
              <a:buNone/>
              <a:defRPr sz="1800" b="1"/>
            </a:lvl2pPr>
            <a:lvl3pPr marL="829022" indent="0">
              <a:buNone/>
              <a:defRPr sz="1600" b="1"/>
            </a:lvl3pPr>
            <a:lvl4pPr marL="1243533" indent="0">
              <a:buNone/>
              <a:defRPr sz="1500" b="1"/>
            </a:lvl4pPr>
            <a:lvl5pPr marL="1658044" indent="0">
              <a:buNone/>
              <a:defRPr sz="1500" b="1"/>
            </a:lvl5pPr>
            <a:lvl6pPr marL="2072556" indent="0">
              <a:buNone/>
              <a:defRPr sz="1500" b="1"/>
            </a:lvl6pPr>
            <a:lvl7pPr marL="2487067" indent="0">
              <a:buNone/>
              <a:defRPr sz="1500" b="1"/>
            </a:lvl7pPr>
            <a:lvl8pPr marL="2901578" indent="0">
              <a:buNone/>
              <a:defRPr sz="1500" b="1"/>
            </a:lvl8pPr>
            <a:lvl9pPr marL="3316089" indent="0">
              <a:buNone/>
              <a:defRPr sz="15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511" indent="0">
              <a:buNone/>
              <a:defRPr sz="1800" b="1"/>
            </a:lvl2pPr>
            <a:lvl3pPr marL="829022" indent="0">
              <a:buNone/>
              <a:defRPr sz="1600" b="1"/>
            </a:lvl3pPr>
            <a:lvl4pPr marL="1243533" indent="0">
              <a:buNone/>
              <a:defRPr sz="1500" b="1"/>
            </a:lvl4pPr>
            <a:lvl5pPr marL="1658044" indent="0">
              <a:buNone/>
              <a:defRPr sz="1500" b="1"/>
            </a:lvl5pPr>
            <a:lvl6pPr marL="2072556" indent="0">
              <a:buNone/>
              <a:defRPr sz="1500" b="1"/>
            </a:lvl6pPr>
            <a:lvl7pPr marL="2487067" indent="0">
              <a:buNone/>
              <a:defRPr sz="1500" b="1"/>
            </a:lvl7pPr>
            <a:lvl8pPr marL="2901578" indent="0">
              <a:buNone/>
              <a:defRPr sz="1500" b="1"/>
            </a:lvl8pPr>
            <a:lvl9pPr marL="3316089" indent="0">
              <a:buNone/>
              <a:defRPr sz="15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B813AAB-5548-4418-86B3-754239053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5587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B813AAB-5548-4418-86B3-754239053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3486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B813AAB-5548-4418-86B3-754239053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6474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525" y="273633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920" y="1434396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511" indent="0">
              <a:buNone/>
              <a:defRPr sz="1100"/>
            </a:lvl2pPr>
            <a:lvl3pPr marL="829022" indent="0">
              <a:buNone/>
              <a:defRPr sz="900"/>
            </a:lvl3pPr>
            <a:lvl4pPr marL="1243533" indent="0">
              <a:buNone/>
              <a:defRPr sz="800"/>
            </a:lvl4pPr>
            <a:lvl5pPr marL="1658044" indent="0">
              <a:buNone/>
              <a:defRPr sz="800"/>
            </a:lvl5pPr>
            <a:lvl6pPr marL="2072556" indent="0">
              <a:buNone/>
              <a:defRPr sz="800"/>
            </a:lvl6pPr>
            <a:lvl7pPr marL="2487067" indent="0">
              <a:buNone/>
              <a:defRPr sz="800"/>
            </a:lvl7pPr>
            <a:lvl8pPr marL="2901578" indent="0">
              <a:buNone/>
              <a:defRPr sz="800"/>
            </a:lvl8pPr>
            <a:lvl9pPr marL="3316089" indent="0">
              <a:buNone/>
              <a:defRPr sz="8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B813AAB-5548-4418-86B3-754239053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4298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805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805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511" indent="0">
              <a:buNone/>
              <a:defRPr sz="2500"/>
            </a:lvl2pPr>
            <a:lvl3pPr marL="829022" indent="0">
              <a:buNone/>
              <a:defRPr sz="2200"/>
            </a:lvl3pPr>
            <a:lvl4pPr marL="1243533" indent="0">
              <a:buNone/>
              <a:defRPr sz="1800"/>
            </a:lvl4pPr>
            <a:lvl5pPr marL="1658044" indent="0">
              <a:buNone/>
              <a:defRPr sz="1800"/>
            </a:lvl5pPr>
            <a:lvl6pPr marL="2072556" indent="0">
              <a:buNone/>
              <a:defRPr sz="1800"/>
            </a:lvl6pPr>
            <a:lvl7pPr marL="2487067" indent="0">
              <a:buNone/>
              <a:defRPr sz="1800"/>
            </a:lvl7pPr>
            <a:lvl8pPr marL="2901578" indent="0">
              <a:buNone/>
              <a:defRPr sz="1800"/>
            </a:lvl8pPr>
            <a:lvl9pPr marL="3316089" indent="0">
              <a:buNone/>
              <a:defRPr sz="18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805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511" indent="0">
              <a:buNone/>
              <a:defRPr sz="1100"/>
            </a:lvl2pPr>
            <a:lvl3pPr marL="829022" indent="0">
              <a:buNone/>
              <a:defRPr sz="900"/>
            </a:lvl3pPr>
            <a:lvl4pPr marL="1243533" indent="0">
              <a:buNone/>
              <a:defRPr sz="800"/>
            </a:lvl4pPr>
            <a:lvl5pPr marL="1658044" indent="0">
              <a:buNone/>
              <a:defRPr sz="800"/>
            </a:lvl5pPr>
            <a:lvl6pPr marL="2072556" indent="0">
              <a:buNone/>
              <a:defRPr sz="800"/>
            </a:lvl6pPr>
            <a:lvl7pPr marL="2487067" indent="0">
              <a:buNone/>
              <a:defRPr sz="800"/>
            </a:lvl7pPr>
            <a:lvl8pPr marL="2901578" indent="0">
              <a:buNone/>
              <a:defRPr sz="800"/>
            </a:lvl8pPr>
            <a:lvl9pPr marL="3316089" indent="0">
              <a:buNone/>
              <a:defRPr sz="8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B813AAB-5548-4418-86B3-754239053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0311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79513" y="128175"/>
            <a:ext cx="7344816" cy="78054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1597" tIns="42431" rIns="81597" bIns="4243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Cliccate</a:t>
            </a:r>
            <a:r>
              <a:rPr lang="en-GB" dirty="0"/>
              <a:t> per </a:t>
            </a:r>
            <a:r>
              <a:rPr lang="en-GB" dirty="0" err="1"/>
              <a:t>modificare</a:t>
            </a:r>
            <a:r>
              <a:rPr lang="en-GB" dirty="0"/>
              <a:t> </a:t>
            </a:r>
            <a:r>
              <a:rPr lang="en-GB" dirty="0" err="1"/>
              <a:t>il</a:t>
            </a:r>
            <a:r>
              <a:rPr lang="en-GB" dirty="0"/>
              <a:t> </a:t>
            </a:r>
            <a:r>
              <a:rPr lang="en-GB" dirty="0" err="1"/>
              <a:t>formato</a:t>
            </a:r>
            <a:r>
              <a:rPr lang="en-GB" dirty="0"/>
              <a:t> del </a:t>
            </a:r>
            <a:r>
              <a:rPr lang="en-GB" dirty="0" err="1"/>
              <a:t>testo</a:t>
            </a:r>
            <a:r>
              <a:rPr lang="en-GB" dirty="0"/>
              <a:t> del </a:t>
            </a:r>
            <a:r>
              <a:rPr lang="en-GB" dirty="0" err="1"/>
              <a:t>titolo</a:t>
            </a:r>
            <a:endParaRPr lang="en-GB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1" y="1600012"/>
            <a:ext cx="8215200" cy="451343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1597" tIns="42431" rIns="81597" bIns="424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Cliccate per modificare il formato del testo della struttura</a:t>
            </a:r>
          </a:p>
          <a:p>
            <a:pPr lvl="1"/>
            <a:r>
              <a:rPr lang="en-GB"/>
              <a:t>Secondo livello struttura</a:t>
            </a:r>
          </a:p>
          <a:p>
            <a:pPr lvl="2"/>
            <a:r>
              <a:rPr lang="en-GB"/>
              <a:t>Terzo livello struttura</a:t>
            </a:r>
          </a:p>
          <a:p>
            <a:pPr lvl="3"/>
            <a:r>
              <a:rPr lang="en-GB"/>
              <a:t>Quarto livello struttura</a:t>
            </a:r>
          </a:p>
          <a:p>
            <a:pPr lvl="4"/>
            <a:r>
              <a:rPr lang="en-GB"/>
              <a:t>Quinto livello struttura</a:t>
            </a:r>
          </a:p>
          <a:p>
            <a:pPr lvl="4"/>
            <a:r>
              <a:rPr lang="en-GB"/>
              <a:t>Sesto livello struttura</a:t>
            </a:r>
          </a:p>
          <a:p>
            <a:pPr lvl="4"/>
            <a:r>
              <a:rPr lang="en-GB"/>
              <a:t>Settimo livello struttura</a:t>
            </a:r>
          </a:p>
          <a:p>
            <a:pPr lvl="4"/>
            <a:r>
              <a:rPr lang="en-GB"/>
              <a:t>Ottavo livello struttura</a:t>
            </a:r>
          </a:p>
          <a:p>
            <a:pPr lvl="4"/>
            <a:r>
              <a:rPr lang="en-GB"/>
              <a:t>Nono livello struttura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6480" y="6355389"/>
            <a:ext cx="2119680" cy="35139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1597" tIns="42431" rIns="81597" bIns="42431" numCol="1" anchor="ctr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05876" algn="l"/>
                <a:tab pos="813191" algn="l"/>
                <a:tab pos="1220503" algn="l"/>
                <a:tab pos="1627819" algn="l"/>
                <a:tab pos="2035135" algn="l"/>
                <a:tab pos="2442447" algn="l"/>
                <a:tab pos="2849764" algn="l"/>
                <a:tab pos="3257080" algn="l"/>
                <a:tab pos="3664394" algn="l"/>
                <a:tab pos="4071710" algn="l"/>
                <a:tab pos="4479024" algn="l"/>
                <a:tab pos="4886338" algn="l"/>
                <a:tab pos="5293653" algn="l"/>
                <a:tab pos="5700970" algn="l"/>
                <a:tab pos="6108283" algn="l"/>
                <a:tab pos="6515598" algn="l"/>
                <a:tab pos="6922912" algn="l"/>
                <a:tab pos="7330228" algn="l"/>
                <a:tab pos="7737543" algn="l"/>
                <a:tab pos="8144858" algn="l"/>
              </a:tabLst>
              <a:defRPr sz="1100">
                <a:solidFill>
                  <a:srgbClr val="898989"/>
                </a:solidFill>
                <a:cs typeface="Tahoma" pitchFamily="34" charset="0"/>
              </a:defRPr>
            </a:lvl1pPr>
          </a:lstStyle>
          <a:p>
            <a:endParaRPr lang="it-IT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3360" y="6307862"/>
            <a:ext cx="2895840" cy="46084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2902" tIns="41451" rIns="82902" bIns="41451" anchor="ctr"/>
          <a:lstStyle/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2000" y="6355389"/>
            <a:ext cx="2119680" cy="35139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1597" tIns="42431" rIns="81597" bIns="42431" numCol="1" anchor="ctr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05876" algn="l"/>
                <a:tab pos="813191" algn="l"/>
                <a:tab pos="1220503" algn="l"/>
                <a:tab pos="1627819" algn="l"/>
                <a:tab pos="2035135" algn="l"/>
                <a:tab pos="2442447" algn="l"/>
                <a:tab pos="2849764" algn="l"/>
                <a:tab pos="3257080" algn="l"/>
                <a:tab pos="3664394" algn="l"/>
                <a:tab pos="4071710" algn="l"/>
                <a:tab pos="4479024" algn="l"/>
                <a:tab pos="4886338" algn="l"/>
                <a:tab pos="5293653" algn="l"/>
                <a:tab pos="5700970" algn="l"/>
                <a:tab pos="6108283" algn="l"/>
                <a:tab pos="6515598" algn="l"/>
                <a:tab pos="6922912" algn="l"/>
                <a:tab pos="7330228" algn="l"/>
                <a:tab pos="7737543" algn="l"/>
                <a:tab pos="8144858" algn="l"/>
              </a:tabLst>
              <a:defRPr sz="1100">
                <a:solidFill>
                  <a:srgbClr val="898989"/>
                </a:solidFill>
                <a:cs typeface="Tahoma" pitchFamily="34" charset="0"/>
              </a:defRPr>
            </a:lvl1pPr>
          </a:lstStyle>
          <a:p>
            <a:fld id="{1B813AAB-5548-4418-86B3-754239053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765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  <p:sldLayoutId id="2147483824" r:id="rId12"/>
    <p:sldLayoutId id="2147483825" r:id="rId13"/>
  </p:sldLayoutIdLst>
  <p:hf sldNum="0" hdr="0" dt="0"/>
  <p:txStyles>
    <p:titleStyle>
      <a:lvl1pPr algn="ctr" defTabSz="40731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marL="673581" indent="-259070" algn="ctr" defTabSz="40731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Calibri" pitchFamily="34" charset="0"/>
          <a:ea typeface="MS Gothic" pitchFamily="49" charset="-128"/>
        </a:defRPr>
      </a:lvl2pPr>
      <a:lvl3pPr marL="1036276" indent="-207257" algn="ctr" defTabSz="40731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Calibri" pitchFamily="34" charset="0"/>
          <a:ea typeface="MS Gothic" pitchFamily="49" charset="-128"/>
        </a:defRPr>
      </a:lvl3pPr>
      <a:lvl4pPr marL="1450789" indent="-207257" algn="ctr" defTabSz="40731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Calibri" pitchFamily="34" charset="0"/>
          <a:ea typeface="MS Gothic" pitchFamily="49" charset="-128"/>
        </a:defRPr>
      </a:lvl4pPr>
      <a:lvl5pPr marL="1865301" indent="-207257" algn="ctr" defTabSz="40731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Calibri" pitchFamily="34" charset="0"/>
          <a:ea typeface="MS Gothic" pitchFamily="49" charset="-128"/>
        </a:defRPr>
      </a:lvl5pPr>
      <a:lvl6pPr marL="2279812" indent="-207257" algn="ctr" defTabSz="40731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Calibri" pitchFamily="34" charset="0"/>
          <a:ea typeface="MS Gothic" pitchFamily="49" charset="-128"/>
        </a:defRPr>
      </a:lvl6pPr>
      <a:lvl7pPr marL="2694323" indent="-207257" algn="ctr" defTabSz="40731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Calibri" pitchFamily="34" charset="0"/>
          <a:ea typeface="MS Gothic" pitchFamily="49" charset="-128"/>
        </a:defRPr>
      </a:lvl7pPr>
      <a:lvl8pPr marL="3108836" indent="-207257" algn="ctr" defTabSz="40731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Calibri" pitchFamily="34" charset="0"/>
          <a:ea typeface="MS Gothic" pitchFamily="49" charset="-128"/>
        </a:defRPr>
      </a:lvl8pPr>
      <a:lvl9pPr marL="3523345" indent="-207257" algn="ctr" defTabSz="40731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Calibri" pitchFamily="34" charset="0"/>
          <a:ea typeface="MS Gothic" pitchFamily="49" charset="-128"/>
        </a:defRPr>
      </a:lvl9pPr>
    </p:titleStyle>
    <p:bodyStyle>
      <a:lvl1pPr marL="310884" indent="-310884" algn="l" defTabSz="407315" rtl="0" fontAlgn="base">
        <a:spcBef>
          <a:spcPts val="726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900">
          <a:solidFill>
            <a:srgbClr val="000000"/>
          </a:solidFill>
          <a:latin typeface="+mn-lt"/>
          <a:ea typeface="+mn-ea"/>
          <a:cs typeface="+mn-cs"/>
        </a:defRPr>
      </a:lvl1pPr>
      <a:lvl2pPr marL="673581" indent="-259070" algn="l" defTabSz="407315" rtl="0" fontAlgn="base">
        <a:spcBef>
          <a:spcPts val="63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500">
          <a:solidFill>
            <a:srgbClr val="000000"/>
          </a:solidFill>
          <a:latin typeface="+mn-lt"/>
          <a:ea typeface="+mn-ea"/>
        </a:defRPr>
      </a:lvl2pPr>
      <a:lvl3pPr marL="1036276" indent="-207257" algn="l" defTabSz="407315" rtl="0" fontAlgn="base">
        <a:spcBef>
          <a:spcPts val="544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200">
          <a:solidFill>
            <a:srgbClr val="000000"/>
          </a:solidFill>
          <a:latin typeface="+mn-lt"/>
          <a:ea typeface="+mn-ea"/>
        </a:defRPr>
      </a:lvl3pPr>
      <a:lvl4pPr marL="1450789" indent="-207257" algn="l" defTabSz="407315" rtl="0" fontAlgn="base">
        <a:spcBef>
          <a:spcPts val="454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800">
          <a:solidFill>
            <a:srgbClr val="000000"/>
          </a:solidFill>
          <a:latin typeface="+mn-lt"/>
          <a:ea typeface="+mn-ea"/>
        </a:defRPr>
      </a:lvl4pPr>
      <a:lvl5pPr marL="1865301" indent="-207257" algn="l" defTabSz="407315" rtl="0" fontAlgn="base">
        <a:spcBef>
          <a:spcPts val="454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800">
          <a:solidFill>
            <a:srgbClr val="000000"/>
          </a:solidFill>
          <a:latin typeface="+mn-lt"/>
          <a:ea typeface="+mn-ea"/>
        </a:defRPr>
      </a:lvl5pPr>
      <a:lvl6pPr marL="2279812" indent="-207257" algn="l" defTabSz="407315" rtl="0" fontAlgn="base">
        <a:spcBef>
          <a:spcPts val="454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800">
          <a:solidFill>
            <a:srgbClr val="000000"/>
          </a:solidFill>
          <a:latin typeface="+mn-lt"/>
          <a:ea typeface="+mn-ea"/>
        </a:defRPr>
      </a:lvl6pPr>
      <a:lvl7pPr marL="2694323" indent="-207257" algn="l" defTabSz="407315" rtl="0" fontAlgn="base">
        <a:spcBef>
          <a:spcPts val="454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800">
          <a:solidFill>
            <a:srgbClr val="000000"/>
          </a:solidFill>
          <a:latin typeface="+mn-lt"/>
          <a:ea typeface="+mn-ea"/>
        </a:defRPr>
      </a:lvl7pPr>
      <a:lvl8pPr marL="3108836" indent="-207257" algn="l" defTabSz="407315" rtl="0" fontAlgn="base">
        <a:spcBef>
          <a:spcPts val="454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800">
          <a:solidFill>
            <a:srgbClr val="000000"/>
          </a:solidFill>
          <a:latin typeface="+mn-lt"/>
          <a:ea typeface="+mn-ea"/>
        </a:defRPr>
      </a:lvl8pPr>
      <a:lvl9pPr marL="3523345" indent="-207257" algn="l" defTabSz="407315" rtl="0" fontAlgn="base">
        <a:spcBef>
          <a:spcPts val="454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8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8290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511" algn="l" defTabSz="8290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022" algn="l" defTabSz="8290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533" algn="l" defTabSz="8290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044" algn="l" defTabSz="8290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2556" algn="l" defTabSz="8290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7067" algn="l" defTabSz="8290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1578" algn="l" defTabSz="8290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6089" algn="l" defTabSz="82902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13414" y="446138"/>
            <a:ext cx="8229600" cy="400110"/>
          </a:xfrm>
          <a:prstGeom prst="rect">
            <a:avLst/>
          </a:prstGeom>
        </p:spPr>
        <p:txBody>
          <a:bodyPr vert="horz" lIns="91440" tIns="0" rIns="91440" bIns="0" rtlCol="0" anchor="ctr" anchorCtr="0">
            <a:sp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13414" y="1058818"/>
            <a:ext cx="8229600" cy="1877437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197272" y="6356352"/>
            <a:ext cx="4895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7C199-0D0D-7840-A88D-785280B31CF7}" type="slidenum">
              <a:rPr lang="it-IT" smtClean="0"/>
              <a:t>‹N›</a:t>
            </a:fld>
            <a:endParaRPr lang="it-IT"/>
          </a:p>
        </p:txBody>
      </p:sp>
      <p:pic>
        <p:nvPicPr>
          <p:cNvPr id="5" name="Picture 4" descr="LOGOENEA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14" y="6366706"/>
            <a:ext cx="1166298" cy="349889"/>
          </a:xfrm>
          <a:prstGeom prst="rect">
            <a:avLst/>
          </a:prstGeom>
        </p:spPr>
      </p:pic>
      <p:sp>
        <p:nvSpPr>
          <p:cNvPr id="4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1754189" y="6356350"/>
            <a:ext cx="63160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G. Ramogida (ENEA) | WIP - F08 | 17/06/2019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0572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2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1"/>
          <p:cNvSpPr>
            <a:spLocks noGrp="1"/>
          </p:cNvSpPr>
          <p:nvPr>
            <p:ph type="subTitle" idx="1"/>
          </p:nvPr>
        </p:nvSpPr>
        <p:spPr>
          <a:xfrm>
            <a:off x="514335" y="3152003"/>
            <a:ext cx="8440819" cy="307777"/>
          </a:xfrm>
        </p:spPr>
        <p:txBody>
          <a:bodyPr/>
          <a:lstStyle/>
          <a:p>
            <a:r>
              <a:rPr lang="it-IT" sz="2000" dirty="0" err="1"/>
              <a:t>Motivations</a:t>
            </a:r>
            <a:r>
              <a:rPr lang="it-IT" sz="2000" dirty="0"/>
              <a:t>, strategy and </a:t>
            </a:r>
            <a:r>
              <a:rPr lang="it-IT" sz="2000" dirty="0" err="1"/>
              <a:t>pulse</a:t>
            </a:r>
            <a:r>
              <a:rPr lang="it-IT" sz="2000" dirty="0"/>
              <a:t> plan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quarter" idx="10"/>
          </p:nvPr>
        </p:nvSpPr>
        <p:spPr>
          <a:xfrm>
            <a:off x="514334" y="5149831"/>
            <a:ext cx="8440818" cy="646331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it-IT" altLang="it-IT" b="0" dirty="0"/>
              <a:t>Giuseppe Ramogida / FSN-FUSTEC-TES</a:t>
            </a:r>
          </a:p>
          <a:p>
            <a:pPr>
              <a:spcBef>
                <a:spcPct val="0"/>
              </a:spcBef>
              <a:defRPr/>
            </a:pPr>
            <a:r>
              <a:rPr lang="it-IT" altLang="it-IT" b="0" dirty="0"/>
              <a:t>G. Calabrò, F. Bombarda, L. Boncagni, D. Carnevale, M. </a:t>
            </a:r>
            <a:r>
              <a:rPr lang="it-IT" altLang="it-IT" b="0" dirty="0" err="1"/>
              <a:t>Iafrati</a:t>
            </a:r>
            <a:r>
              <a:rPr lang="it-IT" altLang="it-IT" b="0" dirty="0"/>
              <a:t>, R. Lombroni</a:t>
            </a:r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514335" y="2043744"/>
            <a:ext cx="8440819" cy="861774"/>
          </a:xfrm>
        </p:spPr>
        <p:txBody>
          <a:bodyPr/>
          <a:lstStyle/>
          <a:p>
            <a:r>
              <a:rPr lang="en-US" sz="2800" dirty="0"/>
              <a:t>FTU 2019</a:t>
            </a:r>
            <a:br>
              <a:rPr lang="it-IT" sz="2800" dirty="0"/>
            </a:br>
            <a:r>
              <a:rPr lang="it-IT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F08 - </a:t>
            </a:r>
            <a:r>
              <a:rPr lang="it-IT" sz="2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Elongated</a:t>
            </a:r>
            <a:r>
              <a:rPr lang="it-IT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it-IT" sz="2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Plasmas</a:t>
            </a:r>
            <a:endParaRPr lang="it-IT" sz="280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1"/>
          </p:nvPr>
        </p:nvSpPr>
        <p:spPr>
          <a:xfrm>
            <a:off x="514350" y="4214797"/>
            <a:ext cx="8440738" cy="369332"/>
          </a:xfrm>
        </p:spPr>
        <p:txBody>
          <a:bodyPr/>
          <a:lstStyle/>
          <a:p>
            <a:r>
              <a:rPr lang="it-IT" altLang="it-IT" sz="1800" dirty="0"/>
              <a:t>WIP 17/06/ 2019 - ENEA Frascati</a:t>
            </a:r>
          </a:p>
        </p:txBody>
      </p:sp>
    </p:spTree>
    <p:extLst>
      <p:ext uri="{BB962C8B-B14F-4D97-AF65-F5344CB8AC3E}">
        <p14:creationId xmlns:p14="http://schemas.microsoft.com/office/powerpoint/2010/main" val="1682330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AE2D29-FBE2-4B71-B1B0-08D92E54A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Motivations</a:t>
            </a:r>
            <a:r>
              <a:rPr lang="it-IT" dirty="0"/>
              <a:t> and </a:t>
            </a:r>
            <a:r>
              <a:rPr lang="it-IT" dirty="0" err="1"/>
              <a:t>previous</a:t>
            </a:r>
            <a:r>
              <a:rPr lang="it-IT" dirty="0"/>
              <a:t> </a:t>
            </a:r>
            <a:r>
              <a:rPr lang="it-IT" dirty="0" err="1"/>
              <a:t>results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3938882C-DC8F-47F4-AAFF-A886BCEA6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G. Ramogida (ENEA) | WIP - F08 | 17/06/2019</a:t>
            </a: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1" name="Group 24">
            <a:extLst>
              <a:ext uri="{FF2B5EF4-FFF2-40B4-BE49-F238E27FC236}">
                <a16:creationId xmlns:a16="http://schemas.microsoft.com/office/drawing/2014/main" id="{DF759CF7-FEA9-4940-BE74-B12F92F1D742}"/>
              </a:ext>
            </a:extLst>
          </p:cNvPr>
          <p:cNvGrpSpPr>
            <a:grpSpLocks/>
          </p:cNvGrpSpPr>
          <p:nvPr/>
        </p:nvGrpSpPr>
        <p:grpSpPr bwMode="auto">
          <a:xfrm>
            <a:off x="203200" y="1676400"/>
            <a:ext cx="2597150" cy="2605088"/>
            <a:chOff x="45" y="528"/>
            <a:chExt cx="2211" cy="2331"/>
          </a:xfrm>
        </p:grpSpPr>
        <p:pic>
          <p:nvPicPr>
            <p:cNvPr id="12" name="Picture 8" descr="Giuseppe_Calabro_1">
              <a:extLst>
                <a:ext uri="{FF2B5EF4-FFF2-40B4-BE49-F238E27FC236}">
                  <a16:creationId xmlns:a16="http://schemas.microsoft.com/office/drawing/2014/main" id="{C020BDEC-EC2E-484C-98B4-1A501A47F1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" y="528"/>
              <a:ext cx="2133" cy="2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 Box 16">
              <a:extLst>
                <a:ext uri="{FF2B5EF4-FFF2-40B4-BE49-F238E27FC236}">
                  <a16:creationId xmlns:a16="http://schemas.microsoft.com/office/drawing/2014/main" id="{D34366B5-CF86-40E2-A310-14B15E66DB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-93" y="1362"/>
              <a:ext cx="538" cy="2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it-IT" altLang="en-US" sz="1400" b="1">
                  <a:solidFill>
                    <a:srgbClr val="003399"/>
                  </a:solidFill>
                </a:rPr>
                <a:t>z [m]</a:t>
              </a:r>
            </a:p>
          </p:txBody>
        </p:sp>
        <p:sp>
          <p:nvSpPr>
            <p:cNvPr id="14" name="Text Box 19">
              <a:extLst>
                <a:ext uri="{FF2B5EF4-FFF2-40B4-BE49-F238E27FC236}">
                  <a16:creationId xmlns:a16="http://schemas.microsoft.com/office/drawing/2014/main" id="{61FDD180-7C4A-4D62-B92F-93E2A509F9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1" y="2667"/>
              <a:ext cx="365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it-IT" altLang="en-US" sz="1400" b="1">
                  <a:solidFill>
                    <a:srgbClr val="003399"/>
                  </a:solidFill>
                </a:rPr>
                <a:t>r [m]</a:t>
              </a:r>
            </a:p>
          </p:txBody>
        </p:sp>
      </p:grpSp>
      <p:sp>
        <p:nvSpPr>
          <p:cNvPr id="15" name="Text Box 10">
            <a:extLst>
              <a:ext uri="{FF2B5EF4-FFF2-40B4-BE49-F238E27FC236}">
                <a16:creationId xmlns:a16="http://schemas.microsoft.com/office/drawing/2014/main" id="{68459269-CD04-404F-8DC6-70F5C91C8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224" y="991265"/>
            <a:ext cx="86899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3366FF"/>
              </a:buClr>
              <a:buSzPct val="125000"/>
            </a:pPr>
            <a:r>
              <a:rPr lang="en-GB" altLang="ja-JP" b="1" dirty="0">
                <a:solidFill>
                  <a:srgbClr val="3366FF"/>
                </a:solidFill>
                <a:ea typeface="MS PGothic" panose="020B0600070205080204" pitchFamily="34" charset="-128"/>
              </a:rPr>
              <a:t>Investigation on possible LH transitions, aiming to study the impact of ELMs on the LM limiter</a:t>
            </a:r>
            <a:endParaRPr lang="it-IT" altLang="en-US" b="1" dirty="0">
              <a:solidFill>
                <a:srgbClr val="3366FF"/>
              </a:solidFill>
            </a:endParaRPr>
          </a:p>
        </p:txBody>
      </p:sp>
      <p:sp>
        <p:nvSpPr>
          <p:cNvPr id="16" name="Text Box 4">
            <a:extLst>
              <a:ext uri="{FF2B5EF4-FFF2-40B4-BE49-F238E27FC236}">
                <a16:creationId xmlns:a16="http://schemas.microsoft.com/office/drawing/2014/main" id="{ED75B4FE-0FC1-4A34-855F-673EF2E0EC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1973" y="1524000"/>
            <a:ext cx="6023427" cy="1774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Clr>
                <a:srgbClr val="FF0000"/>
              </a:buClr>
              <a:buSzPct val="125000"/>
              <a:defRPr/>
            </a:pPr>
            <a:r>
              <a:rPr lang="en-GB" altLang="ja-JP" sz="1600" b="1" dirty="0">
                <a:ea typeface="MS PGothic" pitchFamily="34" charset="-128"/>
              </a:rPr>
              <a:t>IAEA 2014: </a:t>
            </a:r>
          </a:p>
          <a:p>
            <a:pPr marL="285750" indent="-285750" algn="just">
              <a:buClr>
                <a:srgbClr val="FF0000"/>
              </a:buClr>
              <a:buSzPct val="125000"/>
              <a:buFont typeface="Wingdings" panose="05000000000000000000" pitchFamily="2" charset="2"/>
              <a:buChar char="§"/>
              <a:defRPr/>
            </a:pPr>
            <a:r>
              <a:rPr lang="en-GB" altLang="ja-JP" sz="1600" dirty="0">
                <a:ea typeface="MS PGothic" pitchFamily="34" charset="-128"/>
              </a:rPr>
              <a:t>Elongated plasmas (5.5 T, 200kA, k</a:t>
            </a:r>
            <a:r>
              <a:rPr lang="en-GB" altLang="ja-JP" sz="1600" dirty="0">
                <a:ea typeface="MS PGothic" pitchFamily="34" charset="-128"/>
                <a:sym typeface="Symbol" pitchFamily="18" charset="2"/>
              </a:rPr>
              <a:t></a:t>
            </a:r>
            <a:r>
              <a:rPr lang="en-GB" altLang="ja-JP" sz="1600" dirty="0">
                <a:ea typeface="MS PGothic" pitchFamily="34" charset="-128"/>
              </a:rPr>
              <a:t>1.2, </a:t>
            </a:r>
            <a:r>
              <a:rPr lang="en-GB" altLang="ja-JP" sz="1600" dirty="0" err="1">
                <a:ea typeface="MS PGothic" pitchFamily="34" charset="-128"/>
              </a:rPr>
              <a:t>t</a:t>
            </a:r>
            <a:r>
              <a:rPr lang="en-GB" altLang="ja-JP" sz="1600" baseline="-25000" dirty="0" err="1">
                <a:ea typeface="MS PGothic" pitchFamily="34" charset="-128"/>
              </a:rPr>
              <a:t>pulse</a:t>
            </a:r>
            <a:r>
              <a:rPr lang="en-GB" altLang="ja-JP" sz="1600" dirty="0">
                <a:ea typeface="MS PGothic" pitchFamily="34" charset="-128"/>
                <a:sym typeface="Symbol" pitchFamily="18" charset="2"/>
              </a:rPr>
              <a:t>  </a:t>
            </a:r>
            <a:r>
              <a:rPr lang="en-GB" altLang="ja-JP" sz="1600" dirty="0">
                <a:ea typeface="MS PGothic" pitchFamily="34" charset="-128"/>
              </a:rPr>
              <a:t>1.5s) with ECW additional heating (500 kW)</a:t>
            </a:r>
          </a:p>
          <a:p>
            <a:pPr marL="285750" indent="-285750" algn="just">
              <a:buClr>
                <a:srgbClr val="FF0000"/>
              </a:buClr>
              <a:buSzPct val="125000"/>
              <a:buFont typeface="Wingdings" panose="05000000000000000000" pitchFamily="2" charset="2"/>
              <a:buChar char="§"/>
              <a:defRPr/>
            </a:pPr>
            <a:r>
              <a:rPr lang="en-GB" altLang="ja-JP" sz="1600" dirty="0">
                <a:ea typeface="MS PGothic" pitchFamily="34" charset="-128"/>
              </a:rPr>
              <a:t>Vary local magnetic shear (flux surfaces opening) at the CLL</a:t>
            </a:r>
          </a:p>
          <a:p>
            <a:pPr>
              <a:spcAft>
                <a:spcPts val="800"/>
              </a:spcAft>
              <a:buClr>
                <a:srgbClr val="FF0000"/>
              </a:buClr>
              <a:buSzPct val="125000"/>
              <a:defRPr/>
            </a:pPr>
            <a:r>
              <a:rPr lang="en-GB" altLang="ja-JP" sz="1600" b="1" dirty="0">
                <a:ea typeface="MS PGothic" pitchFamily="34" charset="-128"/>
              </a:rPr>
              <a:t>IAEA 2016: </a:t>
            </a:r>
          </a:p>
          <a:p>
            <a:pPr marL="285750" indent="-285750" algn="just">
              <a:buClr>
                <a:srgbClr val="FF0000"/>
              </a:buClr>
              <a:buSzPct val="125000"/>
              <a:buFont typeface="Wingdings" panose="05000000000000000000" pitchFamily="2" charset="2"/>
              <a:buChar char="§"/>
              <a:defRPr/>
            </a:pPr>
            <a:r>
              <a:rPr lang="en-US" sz="1600" dirty="0" err="1"/>
              <a:t>Ohmic</a:t>
            </a:r>
            <a:r>
              <a:rPr lang="en-US" sz="1600" dirty="0"/>
              <a:t> elongated configurations (k</a:t>
            </a:r>
            <a:r>
              <a:rPr lang="en-US" sz="1600" dirty="0">
                <a:sym typeface="Symbol"/>
              </a:rPr>
              <a:t></a:t>
            </a:r>
            <a:r>
              <a:rPr lang="en-US" sz="1600" dirty="0"/>
              <a:t>1.2) obtained for 3.5s</a:t>
            </a:r>
          </a:p>
        </p:txBody>
      </p:sp>
      <p:pic>
        <p:nvPicPr>
          <p:cNvPr id="17" name="Immagine 16" descr="Immagine che contiene testo, mappa&#10;&#10;Descrizione generata automaticamente">
            <a:extLst>
              <a:ext uri="{FF2B5EF4-FFF2-40B4-BE49-F238E27FC236}">
                <a16:creationId xmlns:a16="http://schemas.microsoft.com/office/drawing/2014/main" id="{FFB9C87E-42C2-4C09-8BC1-BC572B2A4B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350" y="3429000"/>
            <a:ext cx="5001776" cy="2949047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13600C23-3132-40F6-87DE-BE51B1D69C44}"/>
              </a:ext>
            </a:extLst>
          </p:cNvPr>
          <p:cNvSpPr/>
          <p:nvPr/>
        </p:nvSpPr>
        <p:spPr>
          <a:xfrm>
            <a:off x="149224" y="4387562"/>
            <a:ext cx="365352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Since 2012 experiments were carried out, obtaining ohmic elongated configurations (k &gt; 1.2), but it was not possible to investigate H‑mode access due to the lack of enough EC heating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1291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61DDE4-75B2-4C79-B31E-E5E1F1863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Reference #37869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A88FFA0-1727-41BC-A36E-879C902B6F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G. Ramogida (ENEA) | WIP - F08 | 17/06/2019</a:t>
            </a:r>
            <a:endParaRPr lang="it-IT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2895B63E-E2CD-48AB-AD81-213F4EDFFE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28" y="1725622"/>
            <a:ext cx="8930344" cy="4598978"/>
          </a:xfrm>
          <a:prstGeom prst="rect">
            <a:avLst/>
          </a:prstGeom>
        </p:spPr>
      </p:pic>
      <p:pic>
        <p:nvPicPr>
          <p:cNvPr id="9" name="Immagine 8" descr="Immagine che contiene testo, mappa&#10;&#10;Descrizione generata automaticamente">
            <a:extLst>
              <a:ext uri="{FF2B5EF4-FFF2-40B4-BE49-F238E27FC236}">
                <a16:creationId xmlns:a16="http://schemas.microsoft.com/office/drawing/2014/main" id="{82AB1D1C-B51A-4678-B585-3DE27A2CBD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1590" y="29261"/>
            <a:ext cx="2591410" cy="2028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529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9DA460-2AD2-4EF6-9D08-CBEA33909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Investigating</a:t>
            </a:r>
            <a:r>
              <a:rPr lang="it-IT" dirty="0"/>
              <a:t> LH </a:t>
            </a:r>
            <a:r>
              <a:rPr lang="it-IT" dirty="0" err="1"/>
              <a:t>transitions</a:t>
            </a:r>
            <a:r>
              <a:rPr lang="it-IT" dirty="0"/>
              <a:t> with </a:t>
            </a:r>
            <a:r>
              <a:rPr lang="it-IT" dirty="0" err="1"/>
              <a:t>outer</a:t>
            </a:r>
            <a:r>
              <a:rPr lang="it-IT" dirty="0"/>
              <a:t> X-point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CF225E3-634C-47DD-8675-6AC1E46851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G. Ramogida (ENEA) | WIP - F08 | 17/06/2019</a:t>
            </a:r>
            <a:endParaRPr lang="it-IT" dirty="0"/>
          </a:p>
        </p:txBody>
      </p:sp>
      <p:pic>
        <p:nvPicPr>
          <p:cNvPr id="8" name="Immagine 7" descr="Immagine che contiene screenshot&#10;&#10;Descrizione generata automaticamente">
            <a:extLst>
              <a:ext uri="{FF2B5EF4-FFF2-40B4-BE49-F238E27FC236}">
                <a16:creationId xmlns:a16="http://schemas.microsoft.com/office/drawing/2014/main" id="{3B76F896-8BC6-431D-AAF7-A660043C67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40"/>
          <a:stretch/>
        </p:blipFill>
        <p:spPr>
          <a:xfrm>
            <a:off x="-12631" y="1524000"/>
            <a:ext cx="9054027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875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5BBB5A-A3C6-4DC3-86F3-6CA3DE449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Experimental</a:t>
            </a:r>
            <a:r>
              <a:rPr lang="it-IT" dirty="0"/>
              <a:t> strategy - 2019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9AE4AD0-E332-4B9B-9994-AD25797AFB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dirty="0" err="1"/>
              <a:t>Experimental</a:t>
            </a:r>
            <a:r>
              <a:rPr lang="it-IT" dirty="0"/>
              <a:t> </a:t>
            </a:r>
            <a:r>
              <a:rPr lang="it-IT" dirty="0" err="1"/>
              <a:t>aims</a:t>
            </a:r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60C6E2C-B93C-4A44-9734-BA695F8E9A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3414" y="1752600"/>
            <a:ext cx="8229599" cy="3170099"/>
          </a:xfrm>
        </p:spPr>
        <p:txBody>
          <a:bodyPr/>
          <a:lstStyle/>
          <a:p>
            <a:r>
              <a:rPr lang="en-US" dirty="0"/>
              <a:t>Assess low current, max elongation k&gt;1.2 discharges with LM limiter achievable without loss of vertical control with improved PID</a:t>
            </a:r>
          </a:p>
          <a:p>
            <a:r>
              <a:rPr lang="en-US" dirty="0"/>
              <a:t>Attempt to observe LH transitions (2.7 T, two gyrotrons required) in k &gt; 1.2 discharges</a:t>
            </a:r>
          </a:p>
          <a:p>
            <a:r>
              <a:rPr lang="en-US" dirty="0"/>
              <a:t>Compare with circular, standard elongation, discharge, same EC power</a:t>
            </a:r>
          </a:p>
          <a:p>
            <a:r>
              <a:rPr lang="en-US" dirty="0"/>
              <a:t>LM limiter position scan, same EC power</a:t>
            </a:r>
          </a:p>
          <a:p>
            <a:r>
              <a:rPr lang="en-US" dirty="0"/>
              <a:t>Density (0.3-0.6 x10</a:t>
            </a:r>
            <a:r>
              <a:rPr lang="en-US" baseline="30000" dirty="0"/>
              <a:t>20</a:t>
            </a:r>
            <a:r>
              <a:rPr lang="en-US" dirty="0"/>
              <a:t> m</a:t>
            </a:r>
            <a:r>
              <a:rPr lang="en-US" baseline="30000" dirty="0"/>
              <a:t>-3</a:t>
            </a:r>
            <a:r>
              <a:rPr lang="en-US" dirty="0"/>
              <a:t>) scan, same EC power</a:t>
            </a:r>
          </a:p>
          <a:p>
            <a:r>
              <a:rPr lang="en-US" dirty="0"/>
              <a:t>EC deposition scan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6914E94-2F87-4E04-B06D-ACB14AD14E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3413" y="5157180"/>
            <a:ext cx="8229599" cy="63402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Experimental setup</a:t>
            </a:r>
          </a:p>
          <a:p>
            <a:r>
              <a:rPr lang="en-US" b="1" dirty="0"/>
              <a:t>2.7 T, 250-300 kA, 0.4 x 10</a:t>
            </a:r>
            <a:r>
              <a:rPr lang="en-US" b="1" baseline="30000" dirty="0"/>
              <a:t>20</a:t>
            </a:r>
            <a:r>
              <a:rPr lang="en-US" b="1" dirty="0"/>
              <a:t>m</a:t>
            </a:r>
            <a:r>
              <a:rPr lang="en-US" b="1" baseline="30000" dirty="0"/>
              <a:t>-3</a:t>
            </a:r>
            <a:endParaRPr lang="it-IT" b="1" baseline="30000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CE569DC-8BAA-4896-B3DA-D95C884E94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G. Ramogida (ENEA) | WIP - F08 | 17/06/2019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373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C51961-5A50-4811-B135-0BB075F2D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Pulse</a:t>
            </a:r>
            <a:r>
              <a:rPr lang="it-IT" dirty="0"/>
              <a:t> plan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44F03BC-3816-48C3-813C-17CCE5564B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3414" y="1219200"/>
            <a:ext cx="8229599" cy="3600986"/>
          </a:xfrm>
        </p:spPr>
        <p:txBody>
          <a:bodyPr/>
          <a:lstStyle/>
          <a:p>
            <a:r>
              <a:rPr lang="it-IT" dirty="0"/>
              <a:t>Zero </a:t>
            </a:r>
            <a:r>
              <a:rPr lang="it-IT" dirty="0" err="1"/>
              <a:t>at</a:t>
            </a:r>
            <a:r>
              <a:rPr lang="it-IT" dirty="0"/>
              <a:t> 2.7 T</a:t>
            </a:r>
          </a:p>
          <a:p>
            <a:r>
              <a:rPr lang="it-IT" dirty="0"/>
              <a:t>2.7 T / 250-300 </a:t>
            </a:r>
            <a:r>
              <a:rPr lang="it-IT" dirty="0" err="1"/>
              <a:t>kA</a:t>
            </a:r>
            <a:r>
              <a:rPr lang="it-IT" dirty="0"/>
              <a:t> / 0.3-0.4·10</a:t>
            </a:r>
            <a:r>
              <a:rPr lang="it-IT" baseline="30000" dirty="0"/>
              <a:t>20</a:t>
            </a:r>
            <a:r>
              <a:rPr lang="it-IT" dirty="0"/>
              <a:t> m</a:t>
            </a:r>
            <a:r>
              <a:rPr lang="it-IT" baseline="30000" dirty="0"/>
              <a:t>-3</a:t>
            </a:r>
            <a:r>
              <a:rPr lang="it-IT" dirty="0"/>
              <a:t> with </a:t>
            </a:r>
            <a:r>
              <a:rPr lang="it-IT" dirty="0" err="1"/>
              <a:t>elongation</a:t>
            </a:r>
            <a:r>
              <a:rPr lang="it-IT" dirty="0"/>
              <a:t> steps</a:t>
            </a:r>
          </a:p>
          <a:p>
            <a:r>
              <a:rPr lang="it-IT" dirty="0" err="1"/>
              <a:t>Repeat</a:t>
            </a:r>
            <a:r>
              <a:rPr lang="it-IT" dirty="0"/>
              <a:t>, </a:t>
            </a: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vertical</a:t>
            </a:r>
            <a:r>
              <a:rPr lang="it-IT" dirty="0"/>
              <a:t> control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lost</a:t>
            </a:r>
            <a:r>
              <a:rPr lang="it-IT" dirty="0"/>
              <a:t>, tuning </a:t>
            </a:r>
            <a:r>
              <a:rPr lang="it-IT" dirty="0" err="1"/>
              <a:t>parameters</a:t>
            </a:r>
            <a:endParaRPr lang="it-IT" dirty="0"/>
          </a:p>
          <a:p>
            <a:r>
              <a:rPr lang="it-IT" dirty="0"/>
              <a:t>2.7 T / 250-300 </a:t>
            </a:r>
            <a:r>
              <a:rPr lang="it-IT" dirty="0" err="1"/>
              <a:t>kA</a:t>
            </a:r>
            <a:r>
              <a:rPr lang="it-IT" dirty="0"/>
              <a:t> / 0.3-0.4·10</a:t>
            </a:r>
            <a:r>
              <a:rPr lang="it-IT" baseline="30000" dirty="0"/>
              <a:t>20</a:t>
            </a:r>
            <a:r>
              <a:rPr lang="it-IT" dirty="0"/>
              <a:t> m</a:t>
            </a:r>
            <a:r>
              <a:rPr lang="it-IT" baseline="30000" dirty="0"/>
              <a:t>-3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maximum </a:t>
            </a:r>
            <a:r>
              <a:rPr lang="it-IT" dirty="0" err="1"/>
              <a:t>elongation</a:t>
            </a:r>
            <a:endParaRPr lang="it-IT" dirty="0"/>
          </a:p>
          <a:p>
            <a:r>
              <a:rPr lang="it-IT" dirty="0"/>
              <a:t>2.7 T / 250-300 </a:t>
            </a:r>
            <a:r>
              <a:rPr lang="it-IT" dirty="0" err="1"/>
              <a:t>kA</a:t>
            </a:r>
            <a:r>
              <a:rPr lang="it-IT" dirty="0"/>
              <a:t> / 0.3-0.4·10</a:t>
            </a:r>
            <a:r>
              <a:rPr lang="it-IT" baseline="30000" dirty="0"/>
              <a:t>20</a:t>
            </a:r>
            <a:r>
              <a:rPr lang="it-IT" dirty="0"/>
              <a:t> m</a:t>
            </a:r>
            <a:r>
              <a:rPr lang="it-IT" baseline="30000" dirty="0"/>
              <a:t>-3</a:t>
            </a:r>
            <a:r>
              <a:rPr lang="it-IT" dirty="0"/>
              <a:t> / </a:t>
            </a:r>
            <a:r>
              <a:rPr lang="it-IT" dirty="0" err="1"/>
              <a:t>max</a:t>
            </a:r>
            <a:r>
              <a:rPr lang="it-IT" dirty="0"/>
              <a:t> k with 700 kW EC</a:t>
            </a:r>
          </a:p>
          <a:p>
            <a:r>
              <a:rPr lang="it-IT" dirty="0"/>
              <a:t>2.7 T / 250-300 </a:t>
            </a:r>
            <a:r>
              <a:rPr lang="it-IT" dirty="0" err="1"/>
              <a:t>kA</a:t>
            </a:r>
            <a:r>
              <a:rPr lang="it-IT" dirty="0"/>
              <a:t> / 0.3-0.4·10</a:t>
            </a:r>
            <a:r>
              <a:rPr lang="it-IT" baseline="30000" dirty="0"/>
              <a:t>20</a:t>
            </a:r>
            <a:r>
              <a:rPr lang="it-IT" dirty="0"/>
              <a:t> m</a:t>
            </a:r>
            <a:r>
              <a:rPr lang="it-IT" baseline="30000" dirty="0"/>
              <a:t>-3</a:t>
            </a:r>
            <a:r>
              <a:rPr lang="it-IT" dirty="0"/>
              <a:t> / standard k with 700 kW EC</a:t>
            </a:r>
          </a:p>
          <a:p>
            <a:r>
              <a:rPr lang="it-IT" dirty="0"/>
              <a:t>2.7 T / 250-300 </a:t>
            </a:r>
            <a:r>
              <a:rPr lang="it-IT" dirty="0" err="1"/>
              <a:t>kA</a:t>
            </a:r>
            <a:r>
              <a:rPr lang="it-IT" dirty="0"/>
              <a:t> / 0.3-0.4·10</a:t>
            </a:r>
            <a:r>
              <a:rPr lang="it-IT" baseline="30000" dirty="0"/>
              <a:t>20</a:t>
            </a:r>
            <a:r>
              <a:rPr lang="it-IT" dirty="0"/>
              <a:t> m</a:t>
            </a:r>
            <a:r>
              <a:rPr lang="it-IT" baseline="30000" dirty="0"/>
              <a:t>-3</a:t>
            </a:r>
            <a:r>
              <a:rPr lang="it-IT" dirty="0"/>
              <a:t> / </a:t>
            </a:r>
            <a:r>
              <a:rPr lang="it-IT" dirty="0" err="1"/>
              <a:t>max</a:t>
            </a:r>
            <a:r>
              <a:rPr lang="it-IT" dirty="0"/>
              <a:t> k with 700 kW EC, </a:t>
            </a:r>
            <a:r>
              <a:rPr lang="it-IT" dirty="0" err="1"/>
              <a:t>reducing</a:t>
            </a:r>
            <a:r>
              <a:rPr lang="it-IT" dirty="0"/>
              <a:t> </a:t>
            </a:r>
            <a:r>
              <a:rPr lang="it-IT" dirty="0" err="1"/>
              <a:t>distance</a:t>
            </a:r>
            <a:r>
              <a:rPr lang="it-IT" dirty="0"/>
              <a:t> from LM </a:t>
            </a:r>
            <a:r>
              <a:rPr lang="it-IT" dirty="0" err="1"/>
              <a:t>limiter</a:t>
            </a:r>
            <a:endParaRPr lang="it-IT" dirty="0"/>
          </a:p>
          <a:p>
            <a:r>
              <a:rPr lang="it-IT" dirty="0"/>
              <a:t>2.7 T / 250-300 </a:t>
            </a:r>
            <a:r>
              <a:rPr lang="it-IT" dirty="0" err="1"/>
              <a:t>kA</a:t>
            </a:r>
            <a:r>
              <a:rPr lang="it-IT" dirty="0"/>
              <a:t> / 0.3-0.4·10</a:t>
            </a:r>
            <a:r>
              <a:rPr lang="it-IT" baseline="30000" dirty="0"/>
              <a:t>20</a:t>
            </a:r>
            <a:r>
              <a:rPr lang="it-IT" dirty="0"/>
              <a:t> m</a:t>
            </a:r>
            <a:r>
              <a:rPr lang="it-IT" baseline="30000" dirty="0"/>
              <a:t>-3</a:t>
            </a:r>
            <a:r>
              <a:rPr lang="it-IT" dirty="0"/>
              <a:t> / </a:t>
            </a:r>
            <a:r>
              <a:rPr lang="it-IT" dirty="0" err="1"/>
              <a:t>max</a:t>
            </a:r>
            <a:r>
              <a:rPr lang="it-IT" dirty="0"/>
              <a:t> k with 700 kW EC, </a:t>
            </a:r>
            <a:r>
              <a:rPr lang="it-IT" dirty="0" err="1"/>
              <a:t>reducing</a:t>
            </a:r>
            <a:r>
              <a:rPr lang="it-IT" dirty="0"/>
              <a:t> or </a:t>
            </a:r>
            <a:r>
              <a:rPr lang="it-IT" dirty="0" err="1"/>
              <a:t>increasing</a:t>
            </a:r>
            <a:r>
              <a:rPr lang="it-IT" dirty="0"/>
              <a:t> </a:t>
            </a:r>
            <a:r>
              <a:rPr lang="it-IT" dirty="0" err="1"/>
              <a:t>density</a:t>
            </a:r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E70F5E7-02E6-410F-9910-5D849783C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G. Ramogida (ENEA) | WIP - F08 | 17/06/2019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3516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972288-3B58-4AA9-B96E-C90803706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Technical </a:t>
            </a:r>
            <a:r>
              <a:rPr lang="it-IT" dirty="0" err="1"/>
              <a:t>requests</a:t>
            </a:r>
            <a:r>
              <a:rPr lang="it-IT" dirty="0"/>
              <a:t> and </a:t>
            </a:r>
            <a:r>
              <a:rPr lang="it-IT" dirty="0" err="1"/>
              <a:t>diagnostics</a:t>
            </a:r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3982783-40F7-43B5-95D7-3C844617F1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G. Ramogida (ENEA) | WIP - F08 | 17/06/2019</a:t>
            </a:r>
            <a:endParaRPr lang="it-IT" dirty="0"/>
          </a:p>
        </p:txBody>
      </p:sp>
      <p:sp>
        <p:nvSpPr>
          <p:cNvPr id="7" name="Rettangolo 2">
            <a:extLst>
              <a:ext uri="{FF2B5EF4-FFF2-40B4-BE49-F238E27FC236}">
                <a16:creationId xmlns:a16="http://schemas.microsoft.com/office/drawing/2014/main" id="{8501CAC8-96E5-476E-857B-C108949AC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066800"/>
            <a:ext cx="7521575" cy="5442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GB" altLang="it-IT" b="1" u="sng" dirty="0"/>
              <a:t>Technical requirements</a:t>
            </a:r>
            <a:r>
              <a:rPr lang="en-GB" altLang="it-IT" dirty="0"/>
              <a:t>:</a:t>
            </a:r>
          </a:p>
          <a:p>
            <a:pPr lvl="1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altLang="it-IT" dirty="0"/>
              <a:t>At least two gyrotrons</a:t>
            </a:r>
          </a:p>
          <a:p>
            <a:pPr lvl="1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altLang="it-IT" dirty="0"/>
              <a:t>Poloidal limiter inserted</a:t>
            </a:r>
          </a:p>
          <a:p>
            <a:pPr lvl="1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altLang="it-IT" dirty="0"/>
              <a:t>Liquid Metal limiter as target</a:t>
            </a:r>
          </a:p>
          <a:p>
            <a:pPr lvl="1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altLang="it-IT" dirty="0"/>
              <a:t>Vertical control parameters should be tuned</a:t>
            </a:r>
          </a:p>
          <a:p>
            <a:pPr lvl="1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altLang="it-IT" dirty="0"/>
              <a:t>F current limit close to the max value (i.e. 11.5kA)</a:t>
            </a:r>
          </a:p>
          <a:p>
            <a:pPr lvl="1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altLang="it-IT" dirty="0"/>
              <a:t>Low recycling conditions</a:t>
            </a:r>
          </a:p>
          <a:p>
            <a:pPr eaLnBrk="1" hangingPunct="1">
              <a:lnSpc>
                <a:spcPct val="150000"/>
              </a:lnSpc>
            </a:pPr>
            <a:r>
              <a:rPr lang="it-IT" altLang="it-IT" b="1" u="sng" dirty="0" err="1"/>
              <a:t>Essential</a:t>
            </a:r>
            <a:r>
              <a:rPr lang="it-IT" altLang="it-IT" b="1" u="sng" dirty="0"/>
              <a:t> </a:t>
            </a:r>
            <a:r>
              <a:rPr lang="it-IT" altLang="it-IT" b="1" u="sng" dirty="0" err="1"/>
              <a:t>diagnostics</a:t>
            </a:r>
            <a:r>
              <a:rPr lang="it-IT" altLang="it-IT" dirty="0"/>
              <a:t>:</a:t>
            </a:r>
            <a:endParaRPr lang="en-GB" altLang="it-IT" dirty="0"/>
          </a:p>
          <a:p>
            <a:pPr lvl="1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it-IT" altLang="it-IT" dirty="0" err="1"/>
              <a:t>Magnetics</a:t>
            </a:r>
            <a:endParaRPr lang="en-GB" altLang="it-IT" dirty="0"/>
          </a:p>
          <a:p>
            <a:pPr lvl="1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it-IT" dirty="0"/>
              <a:t>H</a:t>
            </a:r>
            <a:r>
              <a:rPr lang="it-IT" altLang="it-IT" baseline="-25000" dirty="0">
                <a:sym typeface="Symbol" panose="05050102010706020507" pitchFamily="18" charset="2"/>
              </a:rPr>
              <a:t></a:t>
            </a:r>
            <a:r>
              <a:rPr lang="en-US" altLang="it-IT" dirty="0"/>
              <a:t> at high voltage when operating at low density</a:t>
            </a:r>
            <a:endParaRPr lang="en-GB" altLang="it-IT" dirty="0"/>
          </a:p>
          <a:p>
            <a:pPr lvl="1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it-IT" altLang="it-IT" dirty="0" err="1"/>
              <a:t>Interferometer</a:t>
            </a:r>
            <a:r>
              <a:rPr lang="it-IT" altLang="it-IT" dirty="0"/>
              <a:t>, </a:t>
            </a:r>
            <a:r>
              <a:rPr lang="it-IT" altLang="it-IT" dirty="0" err="1"/>
              <a:t>Michelson</a:t>
            </a:r>
            <a:r>
              <a:rPr lang="it-IT" altLang="it-IT" dirty="0"/>
              <a:t>, Thomson Scattering</a:t>
            </a:r>
            <a:endParaRPr lang="en-GB" altLang="it-IT" dirty="0"/>
          </a:p>
          <a:p>
            <a:pPr lvl="1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it-IT" altLang="it-IT" dirty="0"/>
              <a:t>Edge </a:t>
            </a:r>
            <a:r>
              <a:rPr lang="it-IT" altLang="it-IT" dirty="0" err="1"/>
              <a:t>probes</a:t>
            </a:r>
            <a:endParaRPr lang="it-IT" altLang="it-IT" dirty="0"/>
          </a:p>
          <a:p>
            <a:pPr lvl="1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altLang="it-IT" dirty="0"/>
              <a:t>Liquid Metal limiter diagnostics</a:t>
            </a:r>
          </a:p>
        </p:txBody>
      </p:sp>
    </p:spTree>
    <p:extLst>
      <p:ext uri="{BB962C8B-B14F-4D97-AF65-F5344CB8AC3E}">
        <p14:creationId xmlns:p14="http://schemas.microsoft.com/office/powerpoint/2010/main" val="3721004948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Calibri"/>
        <a:ea typeface="MS Gothic"/>
        <a:cs typeface=""/>
      </a:majorFont>
      <a:minorFont>
        <a:latin typeface="Calibri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4" charset="0"/>
            <a:ea typeface="MS Gothic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4" charset="0"/>
            <a:ea typeface="MS Gothic" pitchFamily="49" charset="-128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delloTemplateENEAi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91440" tIns="0" rIns="91440" bIns="0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9309</TotalTime>
  <Words>510</Words>
  <Application>Microsoft Office PowerPoint</Application>
  <PresentationFormat>Presentazione su schermo (4:3)</PresentationFormat>
  <Paragraphs>57</Paragraphs>
  <Slides>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15" baseType="lpstr">
      <vt:lpstr>Arial</vt:lpstr>
      <vt:lpstr>Calibri</vt:lpstr>
      <vt:lpstr>Gulim</vt:lpstr>
      <vt:lpstr>Wingdings</vt:lpstr>
      <vt:lpstr>MS PGothic</vt:lpstr>
      <vt:lpstr>Symbol</vt:lpstr>
      <vt:lpstr>1_Tema di Office</vt:lpstr>
      <vt:lpstr>ModelloTemplateENEAita</vt:lpstr>
      <vt:lpstr>FTU 2019 F08 - Elongated Plasmas</vt:lpstr>
      <vt:lpstr>Motivations and previous results</vt:lpstr>
      <vt:lpstr>Reference #37869</vt:lpstr>
      <vt:lpstr>Investigating LH transitions with outer X-point</vt:lpstr>
      <vt:lpstr>Experimental strategy - 2019</vt:lpstr>
      <vt:lpstr>Pulse plan</vt:lpstr>
      <vt:lpstr>Technical requests and diagnostics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Giuseppe Ramogida</dc:creator>
  <cp:lastModifiedBy>Giuseppe Ramogida</cp:lastModifiedBy>
  <cp:revision>791</cp:revision>
  <cp:lastPrinted>2016-05-10T09:04:28Z</cp:lastPrinted>
  <dcterms:created xsi:type="dcterms:W3CDTF">2014-05-25T12:58:15Z</dcterms:created>
  <dcterms:modified xsi:type="dcterms:W3CDTF">2019-06-17T05:48:05Z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