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6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EF507-C23C-41B7-BCD2-29E3CBDE28BF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99933-3505-4468-A8FB-70708FB22BC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9933-3505-4468-A8FB-70708FB22B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B5AE5-6ACD-4080-8246-073F8397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71F73C-83E2-466C-8C5C-F83510B9B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0267AC-3364-430E-9034-311FCAF0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4911AB-F54C-4C63-9940-92F35902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A23DF-E874-475E-83DE-8957D6DD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9267BA-C7D6-4074-A6EE-5E897378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DA04F8-9E72-4CF7-86F1-5A3BB3824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B766FE-98CC-4204-89A4-E24FAAF2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C6135E-EAD5-447A-AFE3-99906582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94BB7F-EE33-4D31-93EB-6899BA4F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5227F1-67F7-492D-B7B1-F5AC5B523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E7DE54-314D-45FC-97BB-28CDAF99A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8F27C-69C1-44FB-AE6A-326E1BCB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CD8291-E5F9-4838-BC6A-8331FF57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04BF57-26EA-4E00-AA2A-59562146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E86025-44F6-40B5-8BF1-F5611526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555870-3DCF-492A-8E67-D9500293E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E15653-FDF0-427B-BA06-7379C43D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79954F-D863-471B-BD43-9CF9E385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F667E3-BC08-4724-9965-49AC801D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2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C2350-73B2-45F2-AEDF-7C249104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64B2D1-E7B4-4CC6-8BB6-7CDCE6A2A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2C144F-D773-4FEA-8DDE-0355870E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0C8BCB-5CD5-4A79-AD0F-FA5904BC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8C0A3D-6DBD-4192-8502-9B24F4A9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B0A51-1945-42F8-A0C5-2BAA8292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024FFE-8EF4-4526-BEA2-F54F04D97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B57818-3E3B-4557-A18E-18D9705C6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89E263-9610-4E07-8BE8-155E6AB7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D67A6-8F38-4CB8-A540-675A7342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77C690-E46F-44D6-9C2A-DA349B9E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38A9A-B95C-49CF-A712-6D26B87A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321F32-16FE-41F7-BBEC-14673A373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1707D5-6A47-406F-B660-47A3B7F69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338F4A-44AA-45A3-8F30-741C6034B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9AA7A2-A5AA-454F-855C-25EF8E62B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BD0BC10-54E5-455A-AFC6-6B9040D4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3BB78F1-E609-4AA6-BF24-A3F95A03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5EB5B73-284D-4772-A858-1B12C277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7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71724B-FF9B-4B81-A76A-F3709142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091226-938F-4067-99F3-60195B29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BDF39F-EE4D-4179-9498-112B043A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DC491A-5C77-401A-A66D-14880BA9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6DD6976-3606-4DEC-9BF6-71CFD4F5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150D45-6735-4C0B-90AE-BBE5C9E7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2ED202-8E3F-44E5-989E-C2597CE7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F10D1-BB21-41B0-A209-D13D4F2F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9C3FC-22AA-4B89-B6F2-93EA78720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814180-A0D0-4571-978A-2754F3A30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B40FF3-4819-447D-9651-15D9BD79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1A422B-0FEF-45AA-9734-A90BE0CB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07FB5C-4CA3-464D-9CB6-C0733073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82AD6-8394-4A1A-8D72-FE6C7E0C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382F4A-F0DC-41B4-BBFD-B4CE822A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1F7952-40E5-4D1B-A7B5-D4024BC62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30F70F-5FC3-42F6-80D1-8395AA62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65C28B-9BF1-4470-BA00-69439C9F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1D2A29-B7D9-4082-BB04-7E4A86B2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ECD37A-C32F-4338-A610-1624907C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DBBB7B-530D-45DD-8AEB-DC413EE50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62952E-93F4-4BA1-ACCA-6FF83F2F5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340C3-22E5-48E6-8EAD-35D7A51D3BE0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EAA0F-CEB6-4AEF-8ECE-F2594E0EC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FEE521-E0D2-4E07-9EEE-154968C9B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AC93-7080-4699-B0A4-7DCA0FABB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2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DBA1F9-40DB-474C-AF6B-425CCCE8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30" y="1260983"/>
            <a:ext cx="7820258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Yttrium spectrum identification</a:t>
            </a:r>
            <a:b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23/5/2019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DB5E14-FD48-4F26-B8AD-CBC4F1B73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724" y="3849121"/>
            <a:ext cx="7633764" cy="2434420"/>
          </a:xfrm>
        </p:spPr>
        <p:txBody>
          <a:bodyPr>
            <a:noAutofit/>
          </a:bodyPr>
          <a:lstStyle/>
          <a:p>
            <a:pPr marL="342900" indent="-342900" algn="l">
              <a:buFont typeface="Wingdings" charset="2"/>
              <a:buChar char="q"/>
            </a:pPr>
            <a:r>
              <a:rPr lang="en-US" sz="2000" dirty="0"/>
              <a:t>SC: F. Bombarda, A. Romano</a:t>
            </a:r>
          </a:p>
          <a:p>
            <a:pPr marL="342900" indent="-342900" algn="l">
              <a:buFont typeface="Wingdings" charset="2"/>
              <a:buChar char="q"/>
            </a:pPr>
            <a:r>
              <a:rPr lang="en-US" sz="2000" dirty="0" err="1"/>
              <a:t>RdO</a:t>
            </a:r>
            <a:r>
              <a:rPr lang="en-US" sz="2000" dirty="0"/>
              <a:t>: M. </a:t>
            </a:r>
            <a:r>
              <a:rPr lang="en-US" sz="2000" dirty="0" err="1"/>
              <a:t>Baruzzo</a:t>
            </a:r>
            <a:r>
              <a:rPr lang="en-US" sz="2000" dirty="0"/>
              <a:t>, G. </a:t>
            </a:r>
            <a:r>
              <a:rPr lang="en-US" sz="2000" dirty="0" err="1"/>
              <a:t>Ramogida</a:t>
            </a:r>
            <a:endParaRPr lang="en-US" sz="2000" dirty="0"/>
          </a:p>
          <a:p>
            <a:pPr marL="342900" indent="-342900" algn="l">
              <a:buFont typeface="Wingdings" charset="2"/>
              <a:buChar char="q"/>
            </a:pPr>
            <a:r>
              <a:rPr lang="en-US" sz="2000" dirty="0"/>
              <a:t>PIC: G. </a:t>
            </a:r>
            <a:r>
              <a:rPr lang="en-US" sz="2000" dirty="0" err="1"/>
              <a:t>Apruzzese</a:t>
            </a:r>
            <a:r>
              <a:rPr lang="en-US" sz="2000" dirty="0"/>
              <a:t>, F. Napoli</a:t>
            </a:r>
          </a:p>
          <a:p>
            <a:pPr marL="342900" indent="-342900" algn="l">
              <a:buFont typeface="Wingdings" charset="2"/>
              <a:buChar char="q"/>
            </a:pPr>
            <a:r>
              <a:rPr lang="it-IT" sz="2000" dirty="0"/>
              <a:t>Team: L. Gabellieri, G. Apruzzese, L. Carraro, M.E. Puiatti, M. Valisa, B.</a:t>
            </a:r>
            <a:r>
              <a:rPr lang="it-IT" sz="2000" b="1" i="1" dirty="0">
                <a:solidFill>
                  <a:srgbClr val="0000FF"/>
                </a:solidFill>
              </a:rPr>
              <a:t> </a:t>
            </a:r>
            <a:r>
              <a:rPr lang="it-IT" sz="2000" dirty="0" err="1"/>
              <a:t>Zaniol</a:t>
            </a:r>
            <a:r>
              <a:rPr lang="it-IT" sz="2000" dirty="0"/>
              <a:t>, M. Salvadori, </a:t>
            </a:r>
            <a:r>
              <a:rPr lang="it-IT" sz="2000" dirty="0" err="1"/>
              <a:t>F</a:t>
            </a:r>
            <a:r>
              <a:rPr lang="it-IT" sz="2000" dirty="0"/>
              <a:t>. Consoli, M. Cipriani</a:t>
            </a:r>
            <a:endParaRPr lang="en-US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B818FE-38B3-4A72-BFFE-1C317C7B6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541" y="1378255"/>
            <a:ext cx="3049994" cy="306325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609977-AE94-432A-A556-ABC822C40073}"/>
              </a:ext>
            </a:extLst>
          </p:cNvPr>
          <p:cNvSpPr txBox="1"/>
          <p:nvPr/>
        </p:nvSpPr>
        <p:spPr>
          <a:xfrm>
            <a:off x="337133" y="6336150"/>
            <a:ext cx="384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WIP - Frascati 27/05(2019)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AF669-B98E-477C-8D32-1DAF0FF7E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9"/>
            <a:ext cx="3252818" cy="15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6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C5722-9B5A-493D-B677-88FFE0BC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58" y="102730"/>
            <a:ext cx="11206778" cy="13529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F12 Yttrium spectrum identification (23/5)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10D569-7D46-4BA3-8472-7BC888C8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78" y="4072789"/>
            <a:ext cx="11548486" cy="22100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Signals were weak on bolometry and SXT, negligible effect on temperature, but in some cases MHD activity was triggered, reducing impurity penetration (observed also with W)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No lines observed by visible spectrometer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Lowest wavelengths accessible by SOXMOS were not explored (will do next time)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F156F2-ADB8-4CE5-9B62-317CC30D123B}"/>
              </a:ext>
            </a:extLst>
          </p:cNvPr>
          <p:cNvSpPr txBox="1"/>
          <p:nvPr/>
        </p:nvSpPr>
        <p:spPr>
          <a:xfrm>
            <a:off x="569474" y="1267726"/>
            <a:ext cx="1162252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6 shots (42892-42897), OH 5.3T/500 kA, Y LBO injection @ 0.5 s, </a:t>
            </a:r>
            <a:r>
              <a:rPr lang="en-US" sz="2400" dirty="0" err="1"/>
              <a:t>dia</a:t>
            </a:r>
            <a:r>
              <a:rPr lang="en-US" sz="2400" dirty="0"/>
              <a:t>=1.8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</a:t>
            </a:r>
            <a:r>
              <a:rPr lang="en-US" sz="2400" baseline="-25000" dirty="0" err="1"/>
              <a:t>e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</a:t>
            </a:r>
            <a:r>
              <a:rPr lang="en-US" sz="2400" dirty="0"/>
              <a:t>  1.7-2.0 keV, n</a:t>
            </a:r>
            <a:r>
              <a:rPr lang="en-US" sz="2400" baseline="-25000" dirty="0"/>
              <a:t>e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</a:t>
            </a:r>
            <a:r>
              <a:rPr lang="en-US" sz="2400" dirty="0"/>
              <a:t> 0.58 - 0.7 x 10</a:t>
            </a:r>
            <a:r>
              <a:rPr lang="en-US" sz="2400" baseline="30000" dirty="0"/>
              <a:t>20 </a:t>
            </a:r>
            <a:r>
              <a:rPr lang="en-US" sz="2400" dirty="0"/>
              <a:t> m</a:t>
            </a:r>
            <a:r>
              <a:rPr lang="en-US" sz="2400" baseline="30000" dirty="0"/>
              <a:t>-3</a:t>
            </a:r>
            <a:r>
              <a:rPr lang="en-US" sz="2400" dirty="0"/>
              <a:t>. </a:t>
            </a:r>
            <a:endParaRPr lang="en-US" sz="2400" baseline="30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Schwob with 600 g/mm grating, 4 positions: 155, 115, 180, 215 (20 - 120 Å)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 shot (42897) SPRED had RET1 (200 - 1700 Å)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 shot (42892) Schwob was off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48C181-D283-4773-BEA6-4CDFDFC3F447}"/>
              </a:ext>
            </a:extLst>
          </p:cNvPr>
          <p:cNvSpPr txBox="1"/>
          <p:nvPr/>
        </p:nvSpPr>
        <p:spPr>
          <a:xfrm>
            <a:off x="459358" y="6448889"/>
            <a:ext cx="384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WIP - Frascati 27/05(2019)</a:t>
            </a:r>
          </a:p>
        </p:txBody>
      </p:sp>
    </p:spTree>
    <p:extLst>
      <p:ext uri="{BB962C8B-B14F-4D97-AF65-F5344CB8AC3E}">
        <p14:creationId xmlns:p14="http://schemas.microsoft.com/office/powerpoint/2010/main" val="370982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44C438F-5782-4DA7-908C-5BF74555F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9"/>
          <a:stretch/>
        </p:blipFill>
        <p:spPr>
          <a:xfrm>
            <a:off x="177023" y="1358405"/>
            <a:ext cx="6836666" cy="4948251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71CE37FF-DB54-4997-B451-A3EB230F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470" y="32843"/>
            <a:ext cx="2043355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SPRED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60F58D-5C7F-4846-AE72-863F5ED7FB15}"/>
              </a:ext>
            </a:extLst>
          </p:cNvPr>
          <p:cNvSpPr txBox="1"/>
          <p:nvPr/>
        </p:nvSpPr>
        <p:spPr>
          <a:xfrm>
            <a:off x="7369089" y="1736528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Previous lines are confirmed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</a:rPr>
              <a:t>plus a new one@135</a:t>
            </a:r>
            <a:r>
              <a:rPr lang="en-US" dirty="0">
                <a:solidFill>
                  <a:srgbClr val="FF0000"/>
                </a:solidFill>
              </a:rPr>
              <a:t>Å, double line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</a:rPr>
              <a:t>Broad unresolved band 100-150 Å, maybe due to Neon contamination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CD4D6313-C1C3-4A2C-9C26-528612074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33070"/>
              </p:ext>
            </p:extLst>
          </p:nvPr>
        </p:nvGraphicFramePr>
        <p:xfrm>
          <a:off x="8428610" y="3673953"/>
          <a:ext cx="20381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93">
                  <a:extLst>
                    <a:ext uri="{9D8B030D-6E8A-4147-A177-3AD203B41FA5}">
                      <a16:colId xmlns:a16="http://schemas.microsoft.com/office/drawing/2014/main" val="3479871490"/>
                    </a:ext>
                  </a:extLst>
                </a:gridCol>
                <a:gridCol w="1393903">
                  <a:extLst>
                    <a:ext uri="{9D8B030D-6E8A-4147-A177-3AD203B41FA5}">
                      <a16:colId xmlns:a16="http://schemas.microsoft.com/office/drawing/2014/main" val="1266129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SPRED (Å)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51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11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9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6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59333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F2254C-96A5-4662-BFC1-9776B90708DD}"/>
              </a:ext>
            </a:extLst>
          </p:cNvPr>
          <p:cNvSpPr txBox="1"/>
          <p:nvPr/>
        </p:nvSpPr>
        <p:spPr>
          <a:xfrm>
            <a:off x="459358" y="6448889"/>
            <a:ext cx="384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WIP - Frascati 27/05(2019)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5A922F0-0B77-46B1-95C4-59364F5451D7}"/>
              </a:ext>
            </a:extLst>
          </p:cNvPr>
          <p:cNvCxnSpPr/>
          <p:nvPr/>
        </p:nvCxnSpPr>
        <p:spPr>
          <a:xfrm>
            <a:off x="1897157" y="246727"/>
            <a:ext cx="0" cy="11116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AF872AA-E49C-4763-9F5A-AA4EC5241061}"/>
              </a:ext>
            </a:extLst>
          </p:cNvPr>
          <p:cNvCxnSpPr/>
          <p:nvPr/>
        </p:nvCxnSpPr>
        <p:spPr>
          <a:xfrm>
            <a:off x="2314122" y="1740207"/>
            <a:ext cx="0" cy="8425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178462F-7B34-4CDC-B67F-ED426D8F08FC}"/>
              </a:ext>
            </a:extLst>
          </p:cNvPr>
          <p:cNvCxnSpPr/>
          <p:nvPr/>
        </p:nvCxnSpPr>
        <p:spPr>
          <a:xfrm>
            <a:off x="3440051" y="3508649"/>
            <a:ext cx="0" cy="7840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D8C540D-B7FC-4A95-A7D8-470111E66531}"/>
              </a:ext>
            </a:extLst>
          </p:cNvPr>
          <p:cNvCxnSpPr/>
          <p:nvPr/>
        </p:nvCxnSpPr>
        <p:spPr>
          <a:xfrm>
            <a:off x="6184679" y="3752231"/>
            <a:ext cx="0" cy="959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71022BE-30E1-4AA4-B4B7-2531A2CFDD98}"/>
              </a:ext>
            </a:extLst>
          </p:cNvPr>
          <p:cNvCxnSpPr/>
          <p:nvPr/>
        </p:nvCxnSpPr>
        <p:spPr>
          <a:xfrm>
            <a:off x="4643077" y="1792116"/>
            <a:ext cx="3469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767ACB6-B31E-47C4-8ACB-C738AAA06EE3}"/>
              </a:ext>
            </a:extLst>
          </p:cNvPr>
          <p:cNvCxnSpPr/>
          <p:nvPr/>
        </p:nvCxnSpPr>
        <p:spPr>
          <a:xfrm>
            <a:off x="4652909" y="2062606"/>
            <a:ext cx="34692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D8E6605-AB2D-4E3C-8317-DDA457DC89FF}"/>
              </a:ext>
            </a:extLst>
          </p:cNvPr>
          <p:cNvSpPr txBox="1"/>
          <p:nvPr/>
        </p:nvSpPr>
        <p:spPr>
          <a:xfrm>
            <a:off x="4999829" y="1595552"/>
            <a:ext cx="129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0.52-0.6 s</a:t>
            </a:r>
          </a:p>
          <a:p>
            <a:r>
              <a:rPr lang="en-US" dirty="0"/>
              <a:t>0.42-0.5 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656C0FD-4DEB-4AE0-91E6-B3B3FF60204B}"/>
              </a:ext>
            </a:extLst>
          </p:cNvPr>
          <p:cNvSpPr txBox="1"/>
          <p:nvPr/>
        </p:nvSpPr>
        <p:spPr>
          <a:xfrm>
            <a:off x="2898824" y="1459747"/>
            <a:ext cx="204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Shot 42893</a:t>
            </a:r>
          </a:p>
        </p:txBody>
      </p:sp>
      <p:cxnSp>
        <p:nvCxnSpPr>
          <p:cNvPr id="16" name="Connettore 2 18">
            <a:extLst>
              <a:ext uri="{FF2B5EF4-FFF2-40B4-BE49-F238E27FC236}">
                <a16:creationId xmlns:a16="http://schemas.microsoft.com/office/drawing/2014/main" id="{A5A922F0-0B77-46B1-95C4-59364F5451D7}"/>
              </a:ext>
            </a:extLst>
          </p:cNvPr>
          <p:cNvCxnSpPr/>
          <p:nvPr/>
        </p:nvCxnSpPr>
        <p:spPr>
          <a:xfrm>
            <a:off x="1832328" y="2320955"/>
            <a:ext cx="0" cy="11116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58182" y="3041501"/>
            <a:ext cx="88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4738" y="1957247"/>
            <a:ext cx="88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132.2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59086" y="622320"/>
            <a:ext cx="88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134.2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08E08748-3BDC-4638-8D90-26BFE71D425D}"/>
              </a:ext>
            </a:extLst>
          </p:cNvPr>
          <p:cNvSpPr txBox="1"/>
          <p:nvPr/>
        </p:nvSpPr>
        <p:spPr>
          <a:xfrm>
            <a:off x="5848297" y="3304621"/>
            <a:ext cx="88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308</a:t>
            </a:r>
          </a:p>
        </p:txBody>
      </p:sp>
    </p:spTree>
    <p:extLst>
      <p:ext uri="{BB962C8B-B14F-4D97-AF65-F5344CB8AC3E}">
        <p14:creationId xmlns:p14="http://schemas.microsoft.com/office/powerpoint/2010/main" val="341926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1A3C2-CF9D-4AB7-96E6-66BCDDAB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143" y="0"/>
            <a:ext cx="250476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SCHWOB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6D76D0-2F58-4503-978E-531E9EB18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r="12923" b="5969"/>
          <a:stretch/>
        </p:blipFill>
        <p:spPr>
          <a:xfrm>
            <a:off x="334299" y="914401"/>
            <a:ext cx="5486397" cy="42377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058E9C8-B0EC-45B1-84DC-04F502D57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0" r="12923" b="7056"/>
          <a:stretch/>
        </p:blipFill>
        <p:spPr>
          <a:xfrm>
            <a:off x="6096000" y="988144"/>
            <a:ext cx="5486397" cy="40902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FFBEFB-A084-49E6-92B6-6F394536C5F1}"/>
              </a:ext>
            </a:extLst>
          </p:cNvPr>
          <p:cNvSpPr txBox="1"/>
          <p:nvPr/>
        </p:nvSpPr>
        <p:spPr>
          <a:xfrm>
            <a:off x="1209368" y="5152105"/>
            <a:ext cx="10146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increase of signal and lines in the range 70-100 Å</a:t>
            </a:r>
            <a:r>
              <a:rPr lang="en-US" dirty="0">
                <a:solidFill>
                  <a:srgbClr val="C00000"/>
                </a:solidFill>
              </a:rPr>
              <a:t> to be interpreted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feature around 40 Å and below </a:t>
            </a:r>
            <a:r>
              <a:rPr lang="en-US" dirty="0">
                <a:solidFill>
                  <a:srgbClr val="C00000"/>
                </a:solidFill>
              </a:rPr>
              <a:t>to be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1200 g/mm grating for the lowest wavelength range (3 shots)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600 g/mm grating to complete scan above 120 Å (4 shots)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465415-B4E5-4982-A936-9A9744E517D6}"/>
              </a:ext>
            </a:extLst>
          </p:cNvPr>
          <p:cNvSpPr txBox="1"/>
          <p:nvPr/>
        </p:nvSpPr>
        <p:spPr>
          <a:xfrm>
            <a:off x="459358" y="6448889"/>
            <a:ext cx="384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WIP - Frascati 27/05(2019)</a:t>
            </a:r>
          </a:p>
        </p:txBody>
      </p:sp>
    </p:spTree>
    <p:extLst>
      <p:ext uri="{BB962C8B-B14F-4D97-AF65-F5344CB8AC3E}">
        <p14:creationId xmlns:p14="http://schemas.microsoft.com/office/powerpoint/2010/main" val="3994442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46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di Office</vt:lpstr>
      <vt:lpstr>Yttrium spectrum identification 23/5/2019</vt:lpstr>
      <vt:lpstr>F12 Yttrium spectrum identification (23/5) </vt:lpstr>
      <vt:lpstr>SPRED</vt:lpstr>
      <vt:lpstr>SCHWOB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Yttrium spectrum identification</dc:title>
  <dc:creator>francesca bombarda</dc:creator>
  <cp:lastModifiedBy>francesca bombarda</cp:lastModifiedBy>
  <cp:revision>49</cp:revision>
  <dcterms:created xsi:type="dcterms:W3CDTF">2019-05-17T09:28:19Z</dcterms:created>
  <dcterms:modified xsi:type="dcterms:W3CDTF">2019-05-27T07:43:10Z</dcterms:modified>
</cp:coreProperties>
</file>