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2" r:id="rId3"/>
    <p:sldId id="257" r:id="rId4"/>
    <p:sldId id="263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9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B4AE20-9519-4264-88AA-73B42ECDF377}" type="datetimeFigureOut">
              <a:rPr lang="it-IT" smtClean="0"/>
              <a:t>20/05/2019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5FC14-DD22-4015-90D1-32BC5C27B85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92041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E919B-52D5-4B32-9318-93EC1FCC28F1}" type="datetimeFigureOut">
              <a:rPr lang="it-IT" smtClean="0"/>
              <a:t>20/05/2019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CEB98-0C81-4E1F-96A2-7BDDC82A664B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06365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6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84459-55CB-42C2-9014-C460D8A999CF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8970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DFF50-189D-4976-8F00-FD65AC8295E8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26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213E4-3500-4B04-8829-2DC0F3A801CF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9689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922E6-FBCF-4CE6-BB4C-E5A67897A70A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021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7C55C-5B22-49E9-9863-DF8744E36243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464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F60B2-084E-4354-8E63-58D3B4BA8B11}" type="datetime1">
              <a:rPr lang="it-IT" smtClean="0"/>
              <a:t>20/05/2019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0964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08378-1607-4077-B425-445A35B78E20}" type="datetime1">
              <a:rPr lang="it-IT" smtClean="0"/>
              <a:t>20/05/2019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82992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7428C-2680-417C-9933-6A7D7BF7905E}" type="datetime1">
              <a:rPr lang="it-IT" smtClean="0"/>
              <a:t>20/05/2019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9208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9D22A-AB58-4E0E-A57F-6D9A11CF0CFD}" type="datetime1">
              <a:rPr lang="it-IT" smtClean="0"/>
              <a:t>20/05/2019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0435593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0B0B9-1909-4D0B-81A9-8DAAFA31F526}" type="datetime1">
              <a:rPr lang="it-IT" smtClean="0"/>
              <a:t>20/05/2019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81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2E46B-24F1-45B0-A353-1431CAFD2182}" type="datetime1">
              <a:rPr lang="it-IT" smtClean="0"/>
              <a:t>20/05/2019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962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19D22A-AB58-4E0E-A57F-6D9A11CF0CFD}" type="datetime1">
              <a:rPr lang="it-IT" smtClean="0"/>
              <a:t>20/05/2019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F11- W LBO injection  WIP April 1st 2019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D99FC-B1D6-4489-9850-4B15E0866AD4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3494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>Tungsten spectral identification and transport in FTU </a:t>
            </a:r>
            <a:r>
              <a:rPr lang="en-US" dirty="0" smtClean="0"/>
              <a:t>plasmas: </a:t>
            </a:r>
            <a:br>
              <a:rPr lang="en-US" dirty="0" smtClean="0"/>
            </a:br>
            <a:r>
              <a:rPr lang="en-US" dirty="0" smtClean="0"/>
              <a:t>W LBO injection </a:t>
            </a:r>
            <a:r>
              <a:rPr lang="it-IT" dirty="0"/>
              <a:t/>
            </a:r>
            <a:br>
              <a:rPr lang="it-IT" dirty="0"/>
            </a:b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2780928"/>
            <a:ext cx="6400800" cy="1752600"/>
          </a:xfrm>
        </p:spPr>
        <p:txBody>
          <a:bodyPr>
            <a:normAutofit fontScale="77500" lnSpcReduction="20000"/>
          </a:bodyPr>
          <a:lstStyle/>
          <a:p>
            <a:r>
              <a:rPr lang="it-IT" dirty="0" err="1">
                <a:solidFill>
                  <a:schemeClr val="tx1"/>
                </a:solidFill>
              </a:rPr>
              <a:t>G.Apruzzese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F.Bombarda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L.Carraro</a:t>
            </a:r>
            <a:r>
              <a:rPr lang="it-IT" dirty="0">
                <a:solidFill>
                  <a:schemeClr val="tx1"/>
                </a:solidFill>
              </a:rPr>
              <a:t>, F. Cordella, </a:t>
            </a:r>
            <a:r>
              <a:rPr lang="it-IT" dirty="0" err="1">
                <a:solidFill>
                  <a:schemeClr val="tx1"/>
                </a:solidFill>
              </a:rPr>
              <a:t>L.Gabellieri</a:t>
            </a:r>
            <a:r>
              <a:rPr lang="it-IT" dirty="0">
                <a:solidFill>
                  <a:schemeClr val="tx1"/>
                </a:solidFill>
              </a:rPr>
              <a:t>, M </a:t>
            </a:r>
            <a:r>
              <a:rPr lang="it-IT" dirty="0" err="1">
                <a:solidFill>
                  <a:schemeClr val="tx1"/>
                </a:solidFill>
              </a:rPr>
              <a:t>O’Mullane</a:t>
            </a:r>
            <a:r>
              <a:rPr lang="it-IT" dirty="0">
                <a:solidFill>
                  <a:schemeClr val="tx1"/>
                </a:solidFill>
              </a:rPr>
              <a:t>, G. Pucella, M.E. </a:t>
            </a:r>
            <a:r>
              <a:rPr lang="it-IT" dirty="0" err="1">
                <a:solidFill>
                  <a:schemeClr val="tx1"/>
                </a:solidFill>
              </a:rPr>
              <a:t>Puiatti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A.Romano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M.Valisa</a:t>
            </a:r>
            <a:r>
              <a:rPr lang="it-IT" dirty="0">
                <a:solidFill>
                  <a:schemeClr val="tx1"/>
                </a:solidFill>
              </a:rPr>
              <a:t>, </a:t>
            </a:r>
            <a:r>
              <a:rPr lang="it-IT" dirty="0" err="1">
                <a:solidFill>
                  <a:schemeClr val="tx1"/>
                </a:solidFill>
              </a:rPr>
              <a:t>B.Zaniol</a:t>
            </a:r>
            <a:endParaRPr lang="it-IT" dirty="0">
              <a:solidFill>
                <a:schemeClr val="tx1"/>
              </a:solidFill>
            </a:endParaRPr>
          </a:p>
          <a:p>
            <a:r>
              <a:rPr lang="it-IT" dirty="0"/>
              <a:t> </a:t>
            </a:r>
          </a:p>
          <a:p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F11- W LBO injection  WIP April 1st 2019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426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861765" y="3573262"/>
            <a:ext cx="3095606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Rectangle 13"/>
          <p:cNvSpPr/>
          <p:nvPr/>
        </p:nvSpPr>
        <p:spPr>
          <a:xfrm>
            <a:off x="32709" y="2159609"/>
            <a:ext cx="6107698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extBox 1"/>
          <p:cNvSpPr txBox="1"/>
          <p:nvPr/>
        </p:nvSpPr>
        <p:spPr>
          <a:xfrm>
            <a:off x="32709" y="2177589"/>
            <a:ext cx="615880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Tungsten is to be used as plasma facing material on </a:t>
            </a:r>
            <a:r>
              <a:rPr lang="en-US" dirty="0" smtClean="0"/>
              <a:t>future</a:t>
            </a:r>
          </a:p>
          <a:p>
            <a:r>
              <a:rPr lang="en-US" dirty="0" smtClean="0"/>
              <a:t> </a:t>
            </a:r>
            <a:r>
              <a:rPr lang="en-US" dirty="0"/>
              <a:t>machines </a:t>
            </a:r>
            <a:r>
              <a:rPr lang="en-US" dirty="0" smtClean="0"/>
              <a:t>and </a:t>
            </a:r>
            <a:r>
              <a:rPr lang="en-US" dirty="0"/>
              <a:t>is presently being tested on existing experiments</a:t>
            </a:r>
            <a:endParaRPr lang="it-IT" dirty="0"/>
          </a:p>
        </p:txBody>
      </p:sp>
      <p:sp>
        <p:nvSpPr>
          <p:cNvPr id="3" name="TextBox 2"/>
          <p:cNvSpPr txBox="1"/>
          <p:nvPr/>
        </p:nvSpPr>
        <p:spPr>
          <a:xfrm>
            <a:off x="6191511" y="1052736"/>
            <a:ext cx="2861914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 smtClean="0"/>
              <a:t>Spectral</a:t>
            </a:r>
            <a:r>
              <a:rPr lang="it-IT" dirty="0" smtClean="0"/>
              <a:t> </a:t>
            </a:r>
            <a:r>
              <a:rPr lang="it-IT" dirty="0" err="1" smtClean="0"/>
              <a:t>identification</a:t>
            </a:r>
            <a:r>
              <a:rPr lang="it-IT" dirty="0" smtClean="0"/>
              <a:t> of W line </a:t>
            </a:r>
            <a:r>
              <a:rPr lang="it-IT" dirty="0" err="1" smtClean="0"/>
              <a:t>emission</a:t>
            </a:r>
            <a:r>
              <a:rPr lang="it-IT" dirty="0" smtClean="0"/>
              <a:t> ( ADAS </a:t>
            </a:r>
            <a:r>
              <a:rPr lang="it-IT" dirty="0" err="1" smtClean="0"/>
              <a:t>atomic</a:t>
            </a:r>
            <a:r>
              <a:rPr lang="it-IT" dirty="0" smtClean="0"/>
              <a:t> database)</a:t>
            </a: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5966283" y="3573016"/>
            <a:ext cx="3087142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To </a:t>
            </a:r>
            <a:r>
              <a:rPr lang="it-IT" dirty="0" err="1" smtClean="0"/>
              <a:t>assess</a:t>
            </a:r>
            <a:r>
              <a:rPr lang="it-IT" dirty="0" smtClean="0"/>
              <a:t> </a:t>
            </a:r>
            <a:r>
              <a:rPr lang="it-IT" dirty="0" err="1" smtClean="0"/>
              <a:t>if</a:t>
            </a:r>
            <a:r>
              <a:rPr lang="it-IT" dirty="0" smtClean="0"/>
              <a:t>  W </a:t>
            </a:r>
            <a:r>
              <a:rPr lang="it-IT" dirty="0" err="1" smtClean="0"/>
              <a:t>accumulates</a:t>
            </a:r>
            <a:r>
              <a:rPr lang="it-IT" dirty="0" smtClean="0"/>
              <a:t>,  </a:t>
            </a:r>
            <a:r>
              <a:rPr lang="it-IT" dirty="0" err="1" smtClean="0"/>
              <a:t>comparison</a:t>
            </a:r>
            <a:r>
              <a:rPr lang="it-IT" dirty="0" smtClean="0"/>
              <a:t> with </a:t>
            </a:r>
            <a:r>
              <a:rPr lang="it-IT" dirty="0" err="1" smtClean="0"/>
              <a:t>lighter</a:t>
            </a:r>
            <a:r>
              <a:rPr lang="it-IT" dirty="0" smtClean="0"/>
              <a:t> </a:t>
            </a:r>
            <a:r>
              <a:rPr lang="it-IT" dirty="0" err="1" smtClean="0"/>
              <a:t>element</a:t>
            </a:r>
            <a:r>
              <a:rPr lang="it-IT" dirty="0" smtClean="0"/>
              <a:t> Ni ( W </a:t>
            </a:r>
            <a:r>
              <a:rPr lang="it-IT" dirty="0" err="1" smtClean="0"/>
              <a:t>transport</a:t>
            </a:r>
            <a:r>
              <a:rPr lang="it-IT" dirty="0" smtClean="0"/>
              <a:t> code </a:t>
            </a:r>
            <a:r>
              <a:rPr lang="it-IT" dirty="0" err="1" smtClean="0"/>
              <a:t>not</a:t>
            </a:r>
            <a:r>
              <a:rPr lang="it-IT" dirty="0" smtClean="0"/>
              <a:t> </a:t>
            </a:r>
            <a:r>
              <a:rPr lang="it-IT" dirty="0" err="1" smtClean="0"/>
              <a:t>available</a:t>
            </a:r>
            <a:r>
              <a:rPr lang="it-IT" dirty="0" smtClean="0"/>
              <a:t>)    </a:t>
            </a:r>
            <a:endParaRPr lang="it-IT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5628073" y="3034352"/>
            <a:ext cx="467383" cy="538664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 dirty="0"/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5605598" y="1301241"/>
            <a:ext cx="512334" cy="674825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67544" y="188640"/>
            <a:ext cx="64087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rgbClr val="FF0000"/>
                </a:solidFill>
              </a:rPr>
              <a:t>THE MOTIVATION IS TWOFOLD</a:t>
            </a:r>
            <a:endParaRPr lang="it-IT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93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23759" y="205829"/>
            <a:ext cx="8296713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Background</a:t>
            </a:r>
            <a:r>
              <a:rPr lang="en-US" dirty="0" smtClean="0"/>
              <a:t> </a:t>
            </a:r>
          </a:p>
          <a:p>
            <a:endParaRPr lang="it-IT" dirty="0"/>
          </a:p>
          <a:p>
            <a:r>
              <a:rPr lang="en-US" dirty="0"/>
              <a:t>PLT, ASDEX-U, LHD, JET, </a:t>
            </a:r>
            <a:r>
              <a:rPr lang="en-US" dirty="0" smtClean="0"/>
              <a:t>RFX-mod, </a:t>
            </a:r>
            <a:r>
              <a:rPr lang="en-US" dirty="0"/>
              <a:t>as well as FTU, </a:t>
            </a:r>
            <a:r>
              <a:rPr lang="en-US" dirty="0" smtClean="0"/>
              <a:t>recorded quasi </a:t>
            </a:r>
            <a:r>
              <a:rPr lang="en-US" dirty="0"/>
              <a:t>continuum bands of W in the spectral regions </a:t>
            </a:r>
            <a:r>
              <a:rPr lang="en-US" dirty="0">
                <a:solidFill>
                  <a:srgbClr val="FF0000"/>
                </a:solidFill>
              </a:rPr>
              <a:t>of 20-40 and 45-65 Angstrom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W transport properties can be qualified from time history and space </a:t>
            </a:r>
            <a:r>
              <a:rPr lang="en-US" dirty="0"/>
              <a:t>distribution of </a:t>
            </a:r>
            <a:r>
              <a:rPr lang="en-US" dirty="0" smtClean="0"/>
              <a:t>its emission ( lines,  </a:t>
            </a:r>
            <a:r>
              <a:rPr lang="en-US" dirty="0" err="1" smtClean="0"/>
              <a:t>Prad</a:t>
            </a:r>
            <a:r>
              <a:rPr lang="en-US" dirty="0" smtClean="0"/>
              <a:t>, SXR)</a:t>
            </a:r>
            <a:endParaRPr lang="it-IT" dirty="0"/>
          </a:p>
        </p:txBody>
      </p:sp>
      <p:sp>
        <p:nvSpPr>
          <p:cNvPr id="4" name="TextBox 3"/>
          <p:cNvSpPr txBox="1"/>
          <p:nvPr/>
        </p:nvSpPr>
        <p:spPr>
          <a:xfrm>
            <a:off x="527658" y="292494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 smtClean="0">
                <a:solidFill>
                  <a:srgbClr val="FF0000"/>
                </a:solidFill>
              </a:rPr>
              <a:t>LHD 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7718" y="2052488"/>
            <a:ext cx="4999079" cy="4321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8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  <p:sp>
        <p:nvSpPr>
          <p:cNvPr id="3" name="TextBox 2"/>
          <p:cNvSpPr txBox="1"/>
          <p:nvPr/>
        </p:nvSpPr>
        <p:spPr>
          <a:xfrm>
            <a:off x="717884" y="172978"/>
            <a:ext cx="76705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W </a:t>
            </a:r>
            <a:r>
              <a:rPr lang="it-IT" dirty="0" err="1" smtClean="0"/>
              <a:t>emission</a:t>
            </a:r>
            <a:r>
              <a:rPr lang="it-IT" dirty="0" smtClean="0"/>
              <a:t> </a:t>
            </a:r>
            <a:r>
              <a:rPr lang="it-IT" dirty="0" err="1" smtClean="0"/>
              <a:t>Features</a:t>
            </a:r>
            <a:r>
              <a:rPr lang="it-IT" dirty="0" smtClean="0"/>
              <a:t> </a:t>
            </a:r>
            <a:r>
              <a:rPr lang="it-IT" dirty="0" err="1" smtClean="0"/>
              <a:t>have</a:t>
            </a:r>
            <a:r>
              <a:rPr lang="it-IT" dirty="0" smtClean="0"/>
              <a:t> </a:t>
            </a:r>
            <a:r>
              <a:rPr lang="it-IT" dirty="0" err="1" smtClean="0"/>
              <a:t>been</a:t>
            </a:r>
            <a:r>
              <a:rPr lang="it-IT" dirty="0" smtClean="0"/>
              <a:t> </a:t>
            </a:r>
            <a:r>
              <a:rPr lang="it-IT" dirty="0" err="1" smtClean="0"/>
              <a:t>identified</a:t>
            </a:r>
            <a:r>
              <a:rPr lang="it-IT" dirty="0" smtClean="0"/>
              <a:t> in FTU C1-A April 2019 </a:t>
            </a:r>
            <a:r>
              <a:rPr lang="it-IT" dirty="0" err="1" smtClean="0"/>
              <a:t>campaign</a:t>
            </a:r>
            <a:endParaRPr lang="it-IT" dirty="0"/>
          </a:p>
          <a:p>
            <a:r>
              <a:rPr lang="it-IT" dirty="0" smtClean="0"/>
              <a:t> </a:t>
            </a:r>
            <a:endParaRPr lang="it-IT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69762"/>
            <a:ext cx="3901670" cy="2319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521608"/>
            <a:ext cx="4214948" cy="2547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9000"/>
            <a:ext cx="2859849" cy="178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04504" y="3594607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42614</a:t>
            </a:r>
            <a:endParaRPr lang="it-IT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4856" y="4653136"/>
            <a:ext cx="2838822" cy="16786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0270" y="3159028"/>
            <a:ext cx="2558153" cy="16098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8403" y="2631779"/>
            <a:ext cx="866144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err="1"/>
              <a:t>perturbations</a:t>
            </a:r>
            <a:r>
              <a:rPr lang="it-IT" dirty="0"/>
              <a:t> </a:t>
            </a:r>
            <a:r>
              <a:rPr lang="it-IT" dirty="0" smtClean="0"/>
              <a:t>of </a:t>
            </a:r>
            <a:r>
              <a:rPr lang="it-IT" dirty="0"/>
              <a:t>Te </a:t>
            </a:r>
            <a:r>
              <a:rPr lang="it-IT" dirty="0" smtClean="0"/>
              <a:t> </a:t>
            </a:r>
            <a:r>
              <a:rPr lang="it-IT" dirty="0" err="1"/>
              <a:t>make</a:t>
            </a:r>
            <a:r>
              <a:rPr lang="it-IT" dirty="0"/>
              <a:t> </a:t>
            </a:r>
            <a:r>
              <a:rPr lang="it-IT" dirty="0" err="1"/>
              <a:t>very</a:t>
            </a:r>
            <a:r>
              <a:rPr lang="it-IT" dirty="0"/>
              <a:t> </a:t>
            </a:r>
            <a:r>
              <a:rPr lang="it-IT" dirty="0" err="1"/>
              <a:t>difficult</a:t>
            </a:r>
            <a:r>
              <a:rPr lang="it-IT" dirty="0"/>
              <a:t> the </a:t>
            </a:r>
            <a:r>
              <a:rPr lang="it-IT" dirty="0" smtClean="0"/>
              <a:t>W </a:t>
            </a:r>
            <a:r>
              <a:rPr lang="it-IT" dirty="0" err="1" smtClean="0"/>
              <a:t>transport</a:t>
            </a:r>
            <a:r>
              <a:rPr lang="it-IT" dirty="0" smtClean="0"/>
              <a:t> </a:t>
            </a:r>
            <a:r>
              <a:rPr lang="it-IT" dirty="0" err="1" smtClean="0"/>
              <a:t>analysis</a:t>
            </a:r>
            <a:r>
              <a:rPr lang="it-IT" dirty="0" smtClean="0"/>
              <a:t> </a:t>
            </a:r>
            <a:r>
              <a:rPr lang="it-IT" dirty="0" smtClean="0"/>
              <a:t>: </a:t>
            </a:r>
            <a:r>
              <a:rPr lang="it-IT" dirty="0" smtClean="0"/>
              <a:t>Te </a:t>
            </a:r>
            <a:r>
              <a:rPr lang="it-IT" dirty="0" err="1" smtClean="0"/>
              <a:t>decrease</a:t>
            </a:r>
            <a:r>
              <a:rPr lang="it-IT" dirty="0" smtClean="0"/>
              <a:t> </a:t>
            </a:r>
            <a:r>
              <a:rPr lang="it-IT" dirty="0" err="1" smtClean="0"/>
              <a:t>dominates</a:t>
            </a:r>
            <a:r>
              <a:rPr lang="it-IT" dirty="0" smtClean="0"/>
              <a:t> SXR (t)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30518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55576" y="476672"/>
            <a:ext cx="756084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Goals and experimental  strategy </a:t>
            </a:r>
          </a:p>
          <a:p>
            <a:endParaRPr lang="en-US" b="1" dirty="0" smtClean="0"/>
          </a:p>
          <a:p>
            <a:r>
              <a:rPr lang="en-US" dirty="0" smtClean="0"/>
              <a:t>The W emission bands </a:t>
            </a:r>
            <a:r>
              <a:rPr lang="en-US" dirty="0"/>
              <a:t>result from overlapping of the emission from several ionizations states, therefore </a:t>
            </a:r>
            <a:r>
              <a:rPr lang="en-US" b="1" dirty="0"/>
              <a:t>a well resolved identification of W spectrum in those spectral regions would be of great interest in order to increase the confidence on the atomic physics </a:t>
            </a:r>
            <a:r>
              <a:rPr lang="en-US" b="1" dirty="0" smtClean="0"/>
              <a:t>models ( </a:t>
            </a:r>
            <a:r>
              <a:rPr lang="en-US" b="1" dirty="0" err="1" smtClean="0"/>
              <a:t>M.O’Mullane</a:t>
            </a:r>
            <a:r>
              <a:rPr lang="en-US" b="1" dirty="0" smtClean="0"/>
              <a:t> ADAS) </a:t>
            </a:r>
            <a:r>
              <a:rPr lang="en-US" dirty="0" smtClean="0"/>
              <a:t>=&gt; use of SOXMOS spectrometer on loan from </a:t>
            </a:r>
            <a:r>
              <a:rPr lang="en-US" dirty="0" err="1" smtClean="0"/>
              <a:t>Padova</a:t>
            </a:r>
            <a:r>
              <a:rPr lang="en-US" dirty="0" smtClean="0"/>
              <a:t> ( 2 gratings: 600g/mm and higher resolution  1200 g/mm) </a:t>
            </a:r>
          </a:p>
          <a:p>
            <a:endParaRPr lang="en-US" b="1" dirty="0"/>
          </a:p>
          <a:p>
            <a:r>
              <a:rPr lang="en-US" b="1" dirty="0" smtClean="0"/>
              <a:t>SXR </a:t>
            </a:r>
            <a:r>
              <a:rPr lang="en-US" b="1" dirty="0"/>
              <a:t>tomography </a:t>
            </a:r>
            <a:r>
              <a:rPr lang="en-US" b="1" dirty="0" smtClean="0"/>
              <a:t>would </a:t>
            </a:r>
            <a:r>
              <a:rPr lang="en-US" b="1" dirty="0"/>
              <a:t>contribute to the radial localization of the W emission</a:t>
            </a:r>
            <a:r>
              <a:rPr lang="en-US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b="1" dirty="0" smtClean="0"/>
              <a:t>The </a:t>
            </a:r>
            <a:r>
              <a:rPr lang="en-US" b="1" dirty="0"/>
              <a:t>W penetration into the core plasma and its accumulation can be determined by analyzing the time evolution and radial profiles </a:t>
            </a:r>
            <a:r>
              <a:rPr lang="en-US" b="1" dirty="0" smtClean="0"/>
              <a:t> of SXR</a:t>
            </a:r>
            <a:r>
              <a:rPr lang="en-US" b="1" dirty="0"/>
              <a:t>, </a:t>
            </a:r>
            <a:r>
              <a:rPr lang="en-US" b="1" dirty="0" err="1"/>
              <a:t>P</a:t>
            </a:r>
            <a:r>
              <a:rPr lang="en-US" b="1" baseline="-25000" dirty="0" err="1"/>
              <a:t>rad</a:t>
            </a:r>
            <a:r>
              <a:rPr lang="en-US" b="1" dirty="0"/>
              <a:t> and by tilting the SPRED </a:t>
            </a:r>
            <a:r>
              <a:rPr lang="en-US" b="1" dirty="0" err="1"/>
              <a:t>LoS</a:t>
            </a:r>
            <a:r>
              <a:rPr lang="en-US" b="1" dirty="0" smtClean="0"/>
              <a:t>.</a:t>
            </a:r>
          </a:p>
          <a:p>
            <a:endParaRPr lang="it-IT" dirty="0"/>
          </a:p>
          <a:p>
            <a:r>
              <a:rPr lang="en-US" b="1" dirty="0"/>
              <a:t>Injection of Ni in comparable discharges would add the possibility of comparing transport properties of impurities with different mass and charge</a:t>
            </a:r>
            <a:r>
              <a:rPr lang="en-US" dirty="0"/>
              <a:t>, </a:t>
            </a:r>
            <a:r>
              <a:rPr lang="en-US" dirty="0" smtClean="0"/>
              <a:t>( 1-dim transport code for Ni available , </a:t>
            </a:r>
            <a:r>
              <a:rPr lang="en-US" b="1" dirty="0" smtClean="0"/>
              <a:t>NOT AVAILABLE FOR W</a:t>
            </a:r>
            <a:r>
              <a:rPr lang="en-US" dirty="0" smtClean="0"/>
              <a:t>) </a:t>
            </a:r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19972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260648"/>
            <a:ext cx="8163389" cy="632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dirty="0" smtClean="0"/>
              <a:t> </a:t>
            </a:r>
            <a:r>
              <a:rPr lang="en-US" sz="2260" b="1" dirty="0" smtClean="0"/>
              <a:t>EXPERIMENTAL STRATEGY and REQUIREMENTS</a:t>
            </a:r>
          </a:p>
          <a:p>
            <a:pPr lvl="0"/>
            <a:r>
              <a:rPr lang="en-US" sz="2260" b="1" dirty="0" smtClean="0"/>
              <a:t> </a:t>
            </a:r>
          </a:p>
          <a:p>
            <a:pPr lvl="0"/>
            <a:r>
              <a:rPr lang="en-US" b="1" dirty="0" smtClean="0"/>
              <a:t>‘Short ‘ discharges ( 1.s)  :  inject </a:t>
            </a:r>
            <a:r>
              <a:rPr lang="en-US" b="1" dirty="0"/>
              <a:t>W with LBO at </a:t>
            </a:r>
            <a:r>
              <a:rPr lang="en-US" b="1" dirty="0" smtClean="0"/>
              <a:t>0.4/0.5 s</a:t>
            </a:r>
          </a:p>
          <a:p>
            <a:pPr lvl="0"/>
            <a:r>
              <a:rPr lang="en-US" b="1" dirty="0" smtClean="0">
                <a:solidFill>
                  <a:srgbClr val="FF0000"/>
                </a:solidFill>
              </a:rPr>
              <a:t>At High </a:t>
            </a:r>
            <a:r>
              <a:rPr lang="en-US" b="1" dirty="0" err="1" smtClean="0">
                <a:solidFill>
                  <a:srgbClr val="FF0000"/>
                </a:solidFill>
              </a:rPr>
              <a:t>Te</a:t>
            </a:r>
            <a:r>
              <a:rPr lang="en-US" b="1" dirty="0" smtClean="0">
                <a:solidFill>
                  <a:srgbClr val="FF0000"/>
                </a:solidFill>
              </a:rPr>
              <a:t> ( ECRH in the core) (stationary conditions, to be discussed with </a:t>
            </a:r>
            <a:r>
              <a:rPr lang="en-US" b="1" dirty="0" err="1" smtClean="0">
                <a:solidFill>
                  <a:srgbClr val="FF0000"/>
                </a:solidFill>
              </a:rPr>
              <a:t>Ec</a:t>
            </a:r>
            <a:r>
              <a:rPr lang="en-US" b="1" dirty="0" smtClean="0">
                <a:solidFill>
                  <a:srgbClr val="FF0000"/>
                </a:solidFill>
              </a:rPr>
              <a:t> group )</a:t>
            </a:r>
          </a:p>
          <a:p>
            <a:pPr lvl="0"/>
            <a:r>
              <a:rPr lang="it-IT" b="1" dirty="0"/>
              <a:t>-</a:t>
            </a:r>
            <a:r>
              <a:rPr lang="en-US" dirty="0" smtClean="0"/>
              <a:t>Collect </a:t>
            </a:r>
            <a:r>
              <a:rPr lang="en-US" dirty="0"/>
              <a:t>spectra with SOXMOS 600 g/mm  grating</a:t>
            </a:r>
            <a:endParaRPr lang="it-IT" dirty="0"/>
          </a:p>
          <a:p>
            <a:pPr lvl="0"/>
            <a:r>
              <a:rPr lang="en-US" dirty="0" smtClean="0"/>
              <a:t>-Repeat </a:t>
            </a:r>
            <a:r>
              <a:rPr lang="en-US" dirty="0"/>
              <a:t>with  1200g/mm to better resolve lines in the emission feature.</a:t>
            </a:r>
            <a:endParaRPr lang="it-IT" dirty="0"/>
          </a:p>
          <a:p>
            <a:pPr lvl="0"/>
            <a:r>
              <a:rPr lang="en-US" dirty="0" smtClean="0"/>
              <a:t>-Tilt </a:t>
            </a:r>
            <a:r>
              <a:rPr lang="en-US" dirty="0"/>
              <a:t>the SPRED  to compare core and edge emission behaviors vs time.</a:t>
            </a:r>
            <a:endParaRPr lang="it-IT" dirty="0"/>
          </a:p>
          <a:p>
            <a:r>
              <a:rPr lang="en-US" dirty="0"/>
              <a:t> </a:t>
            </a:r>
            <a:r>
              <a:rPr lang="en-US" dirty="0" smtClean="0"/>
              <a:t>-Repeat </a:t>
            </a:r>
            <a:r>
              <a:rPr lang="en-US" dirty="0"/>
              <a:t>(partially ) with Ni injection</a:t>
            </a:r>
            <a:endParaRPr lang="it-IT" dirty="0"/>
          </a:p>
          <a:p>
            <a:r>
              <a:rPr lang="en-US" dirty="0"/>
              <a:t> </a:t>
            </a:r>
            <a:endParaRPr lang="it-IT" dirty="0"/>
          </a:p>
          <a:p>
            <a:r>
              <a:rPr lang="en-US" dirty="0" smtClean="0"/>
              <a:t>n</a:t>
            </a:r>
            <a:r>
              <a:rPr lang="en-US" baseline="-25000" dirty="0" smtClean="0"/>
              <a:t>e</a:t>
            </a:r>
            <a:r>
              <a:rPr lang="en-US" dirty="0" smtClean="0"/>
              <a:t> (10</a:t>
            </a:r>
            <a:r>
              <a:rPr lang="en-US" baseline="30000" dirty="0" smtClean="0"/>
              <a:t>20</a:t>
            </a:r>
            <a:r>
              <a:rPr lang="en-US" dirty="0" smtClean="0"/>
              <a:t> </a:t>
            </a:r>
            <a:r>
              <a:rPr lang="en-US" dirty="0"/>
              <a:t>particles m</a:t>
            </a:r>
            <a:r>
              <a:rPr lang="en-US" baseline="30000" dirty="0"/>
              <a:t>-3</a:t>
            </a:r>
            <a:r>
              <a:rPr lang="en-US" dirty="0"/>
              <a:t>)	</a:t>
            </a:r>
            <a:r>
              <a:rPr lang="en-US" dirty="0" smtClean="0">
                <a:solidFill>
                  <a:srgbClr val="FF0000"/>
                </a:solidFill>
              </a:rPr>
              <a:t>0.5 (to be checked with EC group) </a:t>
            </a:r>
          </a:p>
          <a:p>
            <a:r>
              <a:rPr lang="en-US" dirty="0" smtClean="0"/>
              <a:t>B (T</a:t>
            </a:r>
            <a:r>
              <a:rPr lang="en-US" dirty="0"/>
              <a:t>)			</a:t>
            </a:r>
            <a:r>
              <a:rPr lang="en-US" dirty="0" smtClean="0"/>
              <a:t>5.3</a:t>
            </a:r>
            <a:endParaRPr lang="it-IT" dirty="0"/>
          </a:p>
          <a:p>
            <a:r>
              <a:rPr lang="en-US" dirty="0" smtClean="0"/>
              <a:t>I (kA</a:t>
            </a:r>
            <a:r>
              <a:rPr lang="en-US" dirty="0"/>
              <a:t>)	 </a:t>
            </a:r>
            <a:r>
              <a:rPr lang="en-US" dirty="0" smtClean="0"/>
              <a:t>                                  500</a:t>
            </a:r>
            <a:endParaRPr lang="it-IT" dirty="0" smtClean="0"/>
          </a:p>
          <a:p>
            <a:endParaRPr lang="en-US" b="1" dirty="0" smtClean="0"/>
          </a:p>
          <a:p>
            <a:r>
              <a:rPr lang="en-US" b="1" dirty="0" smtClean="0"/>
              <a:t>Special </a:t>
            </a:r>
            <a:r>
              <a:rPr lang="en-US" b="1" dirty="0"/>
              <a:t>requirements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change </a:t>
            </a:r>
            <a:r>
              <a:rPr lang="en-US" dirty="0"/>
              <a:t>of SOXMOS spectral </a:t>
            </a:r>
            <a:r>
              <a:rPr lang="en-US" dirty="0" smtClean="0"/>
              <a:t>range and grating  </a:t>
            </a:r>
            <a:r>
              <a:rPr lang="en-US" dirty="0"/>
              <a:t>(access to the torus hall) </a:t>
            </a:r>
            <a:endParaRPr lang="en-US" dirty="0" smtClean="0"/>
          </a:p>
          <a:p>
            <a:r>
              <a:rPr lang="it-IT" dirty="0" smtClean="0"/>
              <a:t>ECRH for maximum Te</a:t>
            </a:r>
            <a:endParaRPr lang="it-IT" dirty="0"/>
          </a:p>
          <a:p>
            <a:r>
              <a:rPr lang="en-US" b="1" dirty="0"/>
              <a:t>Essential diagnostics</a:t>
            </a:r>
            <a:r>
              <a:rPr lang="en-US" dirty="0"/>
              <a:t>	</a:t>
            </a:r>
            <a:endParaRPr lang="en-US" dirty="0" smtClean="0"/>
          </a:p>
          <a:p>
            <a:r>
              <a:rPr lang="en-US" dirty="0" smtClean="0"/>
              <a:t>SOXMOS</a:t>
            </a:r>
            <a:r>
              <a:rPr lang="en-US" dirty="0"/>
              <a:t>, </a:t>
            </a:r>
            <a:r>
              <a:rPr lang="en-US" dirty="0" smtClean="0"/>
              <a:t>SPRED</a:t>
            </a:r>
          </a:p>
          <a:p>
            <a:r>
              <a:rPr lang="en-US" dirty="0" smtClean="0"/>
              <a:t> </a:t>
            </a:r>
            <a:r>
              <a:rPr lang="en-US" dirty="0"/>
              <a:t>n</a:t>
            </a:r>
            <a:r>
              <a:rPr lang="en-US" baseline="-25000" dirty="0"/>
              <a:t>e</a:t>
            </a:r>
            <a:r>
              <a:rPr lang="en-US" dirty="0" smtClean="0"/>
              <a:t>,</a:t>
            </a:r>
            <a:r>
              <a:rPr lang="en-US" dirty="0"/>
              <a:t>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</a:t>
            </a:r>
            <a:r>
              <a:rPr lang="en-US" dirty="0"/>
              <a:t> </a:t>
            </a:r>
            <a:r>
              <a:rPr lang="en-US" dirty="0" smtClean="0"/>
              <a:t>profiles,</a:t>
            </a:r>
          </a:p>
          <a:p>
            <a:r>
              <a:rPr lang="en-US" dirty="0" smtClean="0"/>
              <a:t> </a:t>
            </a:r>
            <a:r>
              <a:rPr lang="en-US" dirty="0"/>
              <a:t>SXR Tomography </a:t>
            </a:r>
            <a:r>
              <a:rPr lang="en-US" dirty="0" smtClean="0"/>
              <a:t>profiles </a:t>
            </a:r>
          </a:p>
          <a:p>
            <a:r>
              <a:rPr lang="en-US" dirty="0" smtClean="0"/>
              <a:t>Visible </a:t>
            </a:r>
            <a:r>
              <a:rPr lang="en-US" dirty="0"/>
              <a:t>Bremsstrahlung, Visible spectroscopy</a:t>
            </a:r>
            <a:endParaRPr lang="it-IT" dirty="0"/>
          </a:p>
          <a:p>
            <a:r>
              <a:rPr lang="en-US" dirty="0"/>
              <a:t> </a:t>
            </a:r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63371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46398" y="260647"/>
            <a:ext cx="7632848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b="1" dirty="0" smtClean="0"/>
          </a:p>
          <a:p>
            <a:r>
              <a:rPr lang="en-US" sz="1400" b="1" dirty="0" smtClean="0"/>
              <a:t>Pulse Plan ( total 10 shots) </a:t>
            </a:r>
          </a:p>
          <a:p>
            <a:endParaRPr lang="en-US" sz="1400" b="1" dirty="0" smtClean="0"/>
          </a:p>
          <a:p>
            <a:r>
              <a:rPr lang="en-US" sz="1400" b="1" dirty="0" err="1" smtClean="0"/>
              <a:t>Ip</a:t>
            </a:r>
            <a:r>
              <a:rPr lang="en-US" sz="1400" b="1" dirty="0" smtClean="0"/>
              <a:t> 500 kA         </a:t>
            </a:r>
            <a:r>
              <a:rPr lang="en-US" sz="1400" b="1" dirty="0" err="1" smtClean="0"/>
              <a:t>Bt</a:t>
            </a:r>
            <a:r>
              <a:rPr lang="en-US" sz="1400" b="1" dirty="0" smtClean="0"/>
              <a:t>=5.3 T </a:t>
            </a:r>
            <a:r>
              <a:rPr lang="en-US" sz="1400" b="1" dirty="0" smtClean="0"/>
              <a:t>,ECRH        </a:t>
            </a:r>
            <a:r>
              <a:rPr lang="en-US" sz="1400" b="1" dirty="0" smtClean="0"/>
              <a:t>n</a:t>
            </a:r>
            <a:r>
              <a:rPr lang="en-US" sz="1400" b="1" baseline="-25000" dirty="0" smtClean="0"/>
              <a:t>e</a:t>
            </a:r>
            <a:r>
              <a:rPr lang="en-US" sz="1400" b="1" dirty="0" smtClean="0"/>
              <a:t>=0.5 10 </a:t>
            </a:r>
            <a:r>
              <a:rPr lang="en-US" sz="1400" b="1" baseline="30000" dirty="0" smtClean="0"/>
              <a:t>20</a:t>
            </a:r>
            <a:r>
              <a:rPr lang="en-US" sz="1400" b="1" dirty="0"/>
              <a:t>m</a:t>
            </a:r>
            <a:r>
              <a:rPr lang="en-US" sz="1400" b="1" baseline="30000" dirty="0"/>
              <a:t>-3</a:t>
            </a:r>
            <a:r>
              <a:rPr lang="en-US" sz="1400" b="1" baseline="30000" dirty="0" smtClean="0"/>
              <a:t>  </a:t>
            </a:r>
          </a:p>
          <a:p>
            <a:r>
              <a:rPr lang="it-IT" sz="1400" dirty="0" smtClean="0"/>
              <a:t>W quasi continuum  40-70 </a:t>
            </a:r>
            <a:r>
              <a:rPr lang="it-IT" sz="1400" dirty="0" smtClean="0">
                <a:latin typeface="Eurostile"/>
              </a:rPr>
              <a:t>Å</a:t>
            </a:r>
            <a:r>
              <a:rPr lang="it-IT" sz="1400" dirty="0" smtClean="0"/>
              <a:t>                                             </a:t>
            </a:r>
            <a:r>
              <a:rPr lang="it-IT" sz="1400" dirty="0" smtClean="0"/>
              <a:t>                 </a:t>
            </a:r>
            <a:r>
              <a:rPr lang="it-IT" sz="1400" dirty="0" err="1" smtClean="0"/>
              <a:t>shot</a:t>
            </a:r>
            <a:endParaRPr lang="it-IT" sz="1400" dirty="0" smtClean="0"/>
          </a:p>
          <a:p>
            <a:r>
              <a:rPr lang="it-IT" sz="1400" b="1" dirty="0" smtClean="0">
                <a:solidFill>
                  <a:srgbClr val="FF0000"/>
                </a:solidFill>
              </a:rPr>
              <a:t>600g/mm </a:t>
            </a:r>
            <a:r>
              <a:rPr lang="it-IT" sz="1400" b="1" dirty="0" smtClean="0"/>
              <a:t> </a:t>
            </a:r>
            <a:r>
              <a:rPr lang="it-IT" sz="1400" b="1" dirty="0" smtClean="0">
                <a:solidFill>
                  <a:srgbClr val="FF0000"/>
                </a:solidFill>
              </a:rPr>
              <a:t>y=155</a:t>
            </a:r>
            <a:r>
              <a:rPr lang="it-IT" sz="1400" dirty="0" smtClean="0">
                <a:solidFill>
                  <a:srgbClr val="FF0000"/>
                </a:solidFill>
              </a:rPr>
              <a:t>  (</a:t>
            </a:r>
            <a:r>
              <a:rPr lang="it-IT" sz="1400" dirty="0">
                <a:solidFill>
                  <a:srgbClr val="FF0000"/>
                </a:solidFill>
              </a:rPr>
              <a:t>36-65 A) </a:t>
            </a:r>
            <a:r>
              <a:rPr lang="it-IT" sz="1400" dirty="0" smtClean="0">
                <a:solidFill>
                  <a:srgbClr val="FF0000"/>
                </a:solidFill>
              </a:rPr>
              <a:t>                                                 </a:t>
            </a:r>
            <a:r>
              <a:rPr lang="it-IT" sz="1400" dirty="0" smtClean="0">
                <a:solidFill>
                  <a:srgbClr val="FF0000"/>
                </a:solidFill>
              </a:rPr>
              <a:t>          1      </a:t>
            </a:r>
            <a:r>
              <a:rPr lang="it-IT" sz="1400" dirty="0" err="1" smtClean="0">
                <a:solidFill>
                  <a:srgbClr val="FF0000"/>
                </a:solidFill>
              </a:rPr>
              <a:t>check</a:t>
            </a:r>
            <a:r>
              <a:rPr lang="it-IT" sz="1400" dirty="0" smtClean="0">
                <a:solidFill>
                  <a:srgbClr val="FF0000"/>
                </a:solidFill>
              </a:rPr>
              <a:t> of W </a:t>
            </a:r>
            <a:r>
              <a:rPr lang="it-IT" sz="1400" dirty="0" err="1" smtClean="0">
                <a:solidFill>
                  <a:srgbClr val="FF0000"/>
                </a:solidFill>
              </a:rPr>
              <a:t>quantity</a:t>
            </a:r>
            <a:r>
              <a:rPr lang="it-IT" sz="1400" dirty="0" smtClean="0">
                <a:solidFill>
                  <a:srgbClr val="FF0000"/>
                </a:solidFill>
              </a:rPr>
              <a:t> </a:t>
            </a:r>
          </a:p>
          <a:p>
            <a:r>
              <a:rPr lang="it-IT" sz="1400" b="1" dirty="0" err="1" smtClean="0">
                <a:solidFill>
                  <a:srgbClr val="FF0000"/>
                </a:solidFill>
              </a:rPr>
              <a:t>Repeate</a:t>
            </a:r>
            <a:r>
              <a:rPr lang="it-IT" sz="1400" b="1" dirty="0">
                <a:solidFill>
                  <a:srgbClr val="FF0000"/>
                </a:solidFill>
              </a:rPr>
              <a:t> </a:t>
            </a:r>
            <a:r>
              <a:rPr lang="it-IT" sz="1400" b="1" dirty="0" smtClean="0">
                <a:solidFill>
                  <a:srgbClr val="FF0000"/>
                </a:solidFill>
              </a:rPr>
              <a:t>   with </a:t>
            </a:r>
            <a:r>
              <a:rPr lang="it-IT" sz="1400" b="1" dirty="0" err="1" smtClean="0">
                <a:solidFill>
                  <a:srgbClr val="FF0000"/>
                </a:solidFill>
              </a:rPr>
              <a:t>different</a:t>
            </a:r>
            <a:r>
              <a:rPr lang="it-IT" sz="1400" b="1" dirty="0" smtClean="0">
                <a:solidFill>
                  <a:srgbClr val="FF0000"/>
                </a:solidFill>
              </a:rPr>
              <a:t> LBO </a:t>
            </a:r>
            <a:r>
              <a:rPr lang="it-IT" sz="1400" dirty="0" err="1" smtClean="0"/>
              <a:t>diaphragm</a:t>
            </a:r>
            <a:r>
              <a:rPr lang="it-IT" sz="1400" dirty="0" smtClean="0"/>
              <a:t>                          </a:t>
            </a:r>
            <a:r>
              <a:rPr lang="it-IT" sz="1400" dirty="0" smtClean="0"/>
              <a:t>           </a:t>
            </a:r>
            <a:r>
              <a:rPr lang="it-IT" sz="1400" dirty="0" smtClean="0"/>
              <a:t>1     </a:t>
            </a:r>
            <a:r>
              <a:rPr lang="it-IT" sz="1400" dirty="0">
                <a:solidFill>
                  <a:schemeClr val="tx2"/>
                </a:solidFill>
              </a:rPr>
              <a:t>SCAN THE SPRED </a:t>
            </a:r>
            <a:r>
              <a:rPr lang="it-IT" sz="1400" dirty="0" smtClean="0">
                <a:solidFill>
                  <a:schemeClr val="tx2"/>
                </a:solidFill>
              </a:rPr>
              <a:t>POSITION</a:t>
            </a:r>
          </a:p>
          <a:p>
            <a:r>
              <a:rPr lang="it-IT" sz="1400" dirty="0" smtClean="0">
                <a:solidFill>
                  <a:schemeClr val="tx2"/>
                </a:solidFill>
              </a:rPr>
              <a:t>   Y=160</a:t>
            </a:r>
            <a:endParaRPr lang="it-IT" sz="1400" dirty="0">
              <a:solidFill>
                <a:schemeClr val="tx2"/>
              </a:solidFill>
            </a:endParaRPr>
          </a:p>
          <a:p>
            <a:endParaRPr lang="it-IT" sz="1400" dirty="0">
              <a:solidFill>
                <a:srgbClr val="FF0000"/>
              </a:solidFill>
            </a:endParaRPr>
          </a:p>
          <a:p>
            <a:r>
              <a:rPr lang="en-US" sz="1400" dirty="0" smtClean="0"/>
              <a:t>W </a:t>
            </a:r>
            <a:r>
              <a:rPr lang="en-US" sz="1400" dirty="0"/>
              <a:t>quasi continuum </a:t>
            </a:r>
            <a:r>
              <a:rPr lang="en-US" sz="1400" dirty="0" smtClean="0"/>
              <a:t>20-40 </a:t>
            </a:r>
            <a:r>
              <a:rPr lang="en-US" sz="1400" dirty="0"/>
              <a:t>Å </a:t>
            </a:r>
            <a:endParaRPr lang="it-IT" sz="1400" dirty="0"/>
          </a:p>
          <a:p>
            <a:r>
              <a:rPr lang="it-IT" sz="1400" dirty="0">
                <a:solidFill>
                  <a:srgbClr val="FF0000"/>
                </a:solidFill>
              </a:rPr>
              <a:t>600 g/mm  y=120  (</a:t>
            </a:r>
            <a:r>
              <a:rPr lang="it-IT" sz="1400" dirty="0" smtClean="0">
                <a:solidFill>
                  <a:srgbClr val="FF0000"/>
                </a:solidFill>
              </a:rPr>
              <a:t>15-40) </a:t>
            </a:r>
            <a:r>
              <a:rPr lang="it-IT" sz="1400" b="1" dirty="0">
                <a:solidFill>
                  <a:srgbClr val="FF0000"/>
                </a:solidFill>
              </a:rPr>
              <a:t>with </a:t>
            </a:r>
            <a:r>
              <a:rPr lang="it-IT" sz="1400" b="1" dirty="0" err="1">
                <a:solidFill>
                  <a:srgbClr val="FF0000"/>
                </a:solidFill>
              </a:rPr>
              <a:t>different</a:t>
            </a:r>
            <a:r>
              <a:rPr lang="it-IT" sz="1400" b="1" dirty="0">
                <a:solidFill>
                  <a:srgbClr val="FF0000"/>
                </a:solidFill>
              </a:rPr>
              <a:t> LBO </a:t>
            </a:r>
            <a:r>
              <a:rPr lang="it-IT" sz="1400" dirty="0" err="1"/>
              <a:t>diaphragm</a:t>
            </a:r>
            <a:r>
              <a:rPr lang="it-IT" sz="1400" dirty="0" smtClean="0">
                <a:solidFill>
                  <a:srgbClr val="FF0000"/>
                </a:solidFill>
              </a:rPr>
              <a:t>        </a:t>
            </a:r>
            <a:r>
              <a:rPr lang="it-IT" sz="1400" dirty="0" smtClean="0"/>
              <a:t>1    </a:t>
            </a:r>
            <a:r>
              <a:rPr lang="it-IT" sz="1400" dirty="0" err="1" smtClean="0">
                <a:solidFill>
                  <a:srgbClr val="FF0000"/>
                </a:solidFill>
              </a:rPr>
              <a:t>check</a:t>
            </a:r>
            <a:r>
              <a:rPr lang="it-IT" sz="1400" dirty="0" smtClean="0">
                <a:solidFill>
                  <a:srgbClr val="FF0000"/>
                </a:solidFill>
              </a:rPr>
              <a:t> </a:t>
            </a:r>
            <a:r>
              <a:rPr lang="it-IT" sz="1400" dirty="0">
                <a:solidFill>
                  <a:srgbClr val="FF0000"/>
                </a:solidFill>
              </a:rPr>
              <a:t>of W </a:t>
            </a:r>
            <a:r>
              <a:rPr lang="it-IT" sz="1400" dirty="0" err="1">
                <a:solidFill>
                  <a:srgbClr val="FF0000"/>
                </a:solidFill>
              </a:rPr>
              <a:t>quantity</a:t>
            </a:r>
            <a:r>
              <a:rPr lang="it-IT" sz="1400" dirty="0">
                <a:solidFill>
                  <a:srgbClr val="FF0000"/>
                </a:solidFill>
              </a:rPr>
              <a:t> </a:t>
            </a:r>
            <a:endParaRPr lang="it-IT" sz="1400" dirty="0"/>
          </a:p>
          <a:p>
            <a:r>
              <a:rPr lang="it-IT" sz="1400" dirty="0" err="1" smtClean="0"/>
              <a:t>Repeat</a:t>
            </a:r>
            <a:r>
              <a:rPr lang="it-IT" sz="1400" dirty="0" smtClean="0"/>
              <a:t> Y=115</a:t>
            </a:r>
            <a:r>
              <a:rPr lang="it-IT" sz="1400" dirty="0" smtClean="0"/>
              <a:t>, or 125  , </a:t>
            </a:r>
            <a:r>
              <a:rPr lang="it-IT" sz="1400" dirty="0" err="1" smtClean="0"/>
              <a:t>check</a:t>
            </a:r>
            <a:r>
              <a:rPr lang="it-IT" sz="1400" dirty="0" smtClean="0"/>
              <a:t> the </a:t>
            </a:r>
            <a:r>
              <a:rPr lang="it-IT" sz="1400" dirty="0" err="1" smtClean="0"/>
              <a:t>feature</a:t>
            </a:r>
            <a:r>
              <a:rPr lang="it-IT" sz="1400" dirty="0" smtClean="0"/>
              <a:t> </a:t>
            </a:r>
            <a:r>
              <a:rPr lang="it-IT" sz="1400" dirty="0" err="1" smtClean="0"/>
              <a:t>ends</a:t>
            </a:r>
            <a:r>
              <a:rPr lang="it-IT" sz="1400" dirty="0" smtClean="0"/>
              <a:t>                        </a:t>
            </a:r>
            <a:r>
              <a:rPr lang="it-IT" sz="1400" dirty="0" smtClean="0"/>
              <a:t>   1</a:t>
            </a:r>
            <a:endParaRPr lang="it-IT" sz="1400" dirty="0"/>
          </a:p>
          <a:p>
            <a:endParaRPr lang="it-IT" sz="1400" dirty="0" smtClean="0">
              <a:solidFill>
                <a:srgbClr val="FF0000"/>
              </a:solidFill>
            </a:endParaRPr>
          </a:p>
          <a:p>
            <a:r>
              <a:rPr lang="it-IT" sz="1400" dirty="0"/>
              <a:t>W quasi continuum  40-70 </a:t>
            </a:r>
            <a:r>
              <a:rPr lang="it-IT" sz="1400" dirty="0">
                <a:latin typeface="Eurostile"/>
              </a:rPr>
              <a:t>Å</a:t>
            </a:r>
            <a:endParaRPr lang="it-IT" sz="1400" dirty="0" smtClean="0"/>
          </a:p>
          <a:p>
            <a:r>
              <a:rPr lang="it-IT" sz="1400" dirty="0" smtClean="0">
                <a:solidFill>
                  <a:schemeClr val="tx2"/>
                </a:solidFill>
              </a:rPr>
              <a:t>1200 g/mm </a:t>
            </a:r>
            <a:r>
              <a:rPr lang="it-IT" sz="1400" dirty="0" smtClean="0"/>
              <a:t> Y=210 (37-57), 230    </a:t>
            </a:r>
            <a:r>
              <a:rPr lang="it-IT" sz="1400" dirty="0"/>
              <a:t>(45-67) </a:t>
            </a:r>
            <a:r>
              <a:rPr lang="it-IT" sz="1400" dirty="0" smtClean="0"/>
              <a:t>                          </a:t>
            </a:r>
            <a:r>
              <a:rPr lang="it-IT" sz="1400" dirty="0" smtClean="0"/>
              <a:t>           2     </a:t>
            </a:r>
            <a:r>
              <a:rPr lang="it-IT" sz="1400" dirty="0" smtClean="0">
                <a:solidFill>
                  <a:schemeClr val="tx2"/>
                </a:solidFill>
              </a:rPr>
              <a:t>SCAN </a:t>
            </a:r>
            <a:r>
              <a:rPr lang="it-IT" sz="1400" dirty="0">
                <a:solidFill>
                  <a:schemeClr val="tx2"/>
                </a:solidFill>
              </a:rPr>
              <a:t>THE SPRED POSITION</a:t>
            </a:r>
            <a:endParaRPr lang="it-IT" sz="1400" dirty="0" smtClean="0">
              <a:solidFill>
                <a:schemeClr val="tx2"/>
              </a:solidFill>
            </a:endParaRPr>
          </a:p>
          <a:p>
            <a:r>
              <a:rPr lang="it-IT" sz="1400" dirty="0" smtClean="0"/>
              <a:t>W quasi continuum 20-40 </a:t>
            </a:r>
            <a:r>
              <a:rPr lang="it-IT" sz="1400" dirty="0">
                <a:latin typeface="Eurostile"/>
              </a:rPr>
              <a:t>Å</a:t>
            </a:r>
            <a:r>
              <a:rPr lang="it-IT" sz="1400" dirty="0" smtClean="0"/>
              <a:t> </a:t>
            </a:r>
          </a:p>
          <a:p>
            <a:r>
              <a:rPr lang="it-IT" sz="1400" dirty="0" smtClean="0">
                <a:solidFill>
                  <a:schemeClr val="tx2"/>
                </a:solidFill>
              </a:rPr>
              <a:t>1200 g/mm</a:t>
            </a:r>
            <a:r>
              <a:rPr lang="it-IT" sz="1400" dirty="0"/>
              <a:t> </a:t>
            </a:r>
            <a:r>
              <a:rPr lang="it-IT" sz="1400" dirty="0" smtClean="0"/>
              <a:t>  </a:t>
            </a:r>
            <a:r>
              <a:rPr lang="it-IT" sz="1400" dirty="0"/>
              <a:t>y=160 </a:t>
            </a:r>
            <a:r>
              <a:rPr lang="it-IT" sz="1400" dirty="0" smtClean="0"/>
              <a:t>(20-36) ,</a:t>
            </a:r>
            <a:r>
              <a:rPr lang="it-IT" sz="1400" dirty="0"/>
              <a:t> y=170 (</a:t>
            </a:r>
            <a:r>
              <a:rPr lang="it-IT" sz="1400" dirty="0" smtClean="0"/>
              <a:t>23-40)                       </a:t>
            </a:r>
            <a:r>
              <a:rPr lang="it-IT" sz="1400" dirty="0" smtClean="0"/>
              <a:t>            </a:t>
            </a:r>
            <a:r>
              <a:rPr lang="it-IT" sz="1400" dirty="0" smtClean="0"/>
              <a:t>2</a:t>
            </a:r>
            <a:endParaRPr lang="it-IT" sz="1400" dirty="0"/>
          </a:p>
          <a:p>
            <a:r>
              <a:rPr lang="it-IT" sz="1400" dirty="0"/>
              <a:t> </a:t>
            </a:r>
            <a:r>
              <a:rPr lang="it-IT" sz="1400" dirty="0" smtClean="0"/>
              <a:t>                      </a:t>
            </a:r>
            <a:endParaRPr lang="it-IT" sz="1400" dirty="0" smtClean="0">
              <a:solidFill>
                <a:schemeClr val="tx2"/>
              </a:solidFill>
            </a:endParaRPr>
          </a:p>
          <a:p>
            <a:r>
              <a:rPr lang="en-US" sz="1400" b="1" dirty="0" smtClean="0"/>
              <a:t>Repeat ( partially) with LBO Ni                                              </a:t>
            </a:r>
            <a:r>
              <a:rPr lang="en-US" sz="1400" b="1" dirty="0" smtClean="0"/>
              <a:t>           </a:t>
            </a:r>
            <a:r>
              <a:rPr lang="en-US" sz="1400" dirty="0" smtClean="0">
                <a:solidFill>
                  <a:srgbClr val="FF0000"/>
                </a:solidFill>
              </a:rPr>
              <a:t>2    </a:t>
            </a:r>
            <a:r>
              <a:rPr lang="en-US" sz="1400" dirty="0" smtClean="0">
                <a:solidFill>
                  <a:srgbClr val="FF0000"/>
                </a:solidFill>
              </a:rPr>
              <a:t>SCAN THE SPRED POSITION</a:t>
            </a:r>
          </a:p>
          <a:p>
            <a:pPr lvl="1"/>
            <a:r>
              <a:rPr lang="en-US" sz="1400" dirty="0" smtClean="0"/>
              <a:t>SOXMOS </a:t>
            </a:r>
            <a:r>
              <a:rPr lang="en-US" sz="1400" dirty="0"/>
              <a:t>wavelength scan (600g/mm) </a:t>
            </a:r>
            <a:endParaRPr lang="en-US" sz="1400" dirty="0" smtClean="0"/>
          </a:p>
          <a:p>
            <a:pPr lvl="1"/>
            <a:r>
              <a:rPr lang="en-US" sz="1400" dirty="0" smtClean="0">
                <a:solidFill>
                  <a:srgbClr val="FF0000"/>
                </a:solidFill>
              </a:rPr>
              <a:t>y=230(87-131) Ni </a:t>
            </a:r>
            <a:r>
              <a:rPr lang="it-IT" sz="1400" dirty="0">
                <a:solidFill>
                  <a:srgbClr val="FF0000"/>
                </a:solidFill>
              </a:rPr>
              <a:t>XXI 96,</a:t>
            </a:r>
            <a:r>
              <a:rPr lang="it-IT" sz="1400" dirty="0"/>
              <a:t> </a:t>
            </a:r>
            <a:r>
              <a:rPr lang="it-IT" sz="1400" dirty="0">
                <a:solidFill>
                  <a:srgbClr val="FF0000"/>
                </a:solidFill>
              </a:rPr>
              <a:t>XXII 103,   XXIII 111</a:t>
            </a:r>
            <a:r>
              <a:rPr lang="it-IT" sz="1400" dirty="0"/>
              <a:t>, </a:t>
            </a:r>
            <a:r>
              <a:rPr lang="it-IT" sz="1400" dirty="0">
                <a:solidFill>
                  <a:srgbClr val="FF0000"/>
                </a:solidFill>
              </a:rPr>
              <a:t>XXIV 104</a:t>
            </a:r>
            <a:r>
              <a:rPr lang="it-IT" sz="1400" dirty="0"/>
              <a:t>,  </a:t>
            </a:r>
            <a:r>
              <a:rPr lang="it-IT" sz="1400" dirty="0">
                <a:solidFill>
                  <a:srgbClr val="FF0000"/>
                </a:solidFill>
              </a:rPr>
              <a:t>XXV 118</a:t>
            </a:r>
            <a:r>
              <a:rPr lang="en-US" sz="1400" dirty="0"/>
              <a:t>  </a:t>
            </a:r>
          </a:p>
          <a:p>
            <a:pPr lvl="1"/>
            <a:r>
              <a:rPr lang="en-US" sz="1400" dirty="0" smtClean="0"/>
              <a:t>Y=360(229-296), Ni XV 249, NI XVIII 292)</a:t>
            </a:r>
          </a:p>
          <a:p>
            <a:r>
              <a:rPr lang="en-US" dirty="0"/>
              <a:t>								</a:t>
            </a:r>
            <a:endParaRPr lang="en-US" dirty="0" smtClean="0"/>
          </a:p>
          <a:p>
            <a:r>
              <a:rPr lang="en-US" dirty="0" smtClean="0"/>
              <a:t>		</a:t>
            </a:r>
            <a:endParaRPr lang="it-I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smtClean="0"/>
              <a:t>F11- W LBO injection  WIP May 20th 2019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</TotalTime>
  <Words>621</Words>
  <Application>Microsoft Office PowerPoint</Application>
  <PresentationFormat>On-screen Show (4:3)</PresentationFormat>
  <Paragraphs>79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Tungsten spectral identification and transport in FTU plasmas:  W LBO injection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Tungsten spectral identification and transport in FTU plasmas</dc:title>
  <dc:creator>Carraro Lorella</dc:creator>
  <cp:lastModifiedBy>Carraro Lorella</cp:lastModifiedBy>
  <cp:revision>51</cp:revision>
  <dcterms:created xsi:type="dcterms:W3CDTF">2019-03-29T15:25:24Z</dcterms:created>
  <dcterms:modified xsi:type="dcterms:W3CDTF">2019-05-20T07:05:39Z</dcterms:modified>
</cp:coreProperties>
</file>