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0" autoAdjust="0"/>
    <p:restoredTop sz="94660"/>
  </p:normalViewPr>
  <p:slideViewPr>
    <p:cSldViewPr snapToGrid="0" showGuides="1">
      <p:cViewPr varScale="1">
        <p:scale>
          <a:sx n="78" d="100"/>
          <a:sy n="78" d="100"/>
        </p:scale>
        <p:origin x="66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AE5-6ACD-4080-8246-073F8397C6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9071F73C-83E2-466C-8C5C-F83510B9B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E90267AC-3364-430E-9034-311FCAF031C3}"/>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5" name="Segnaposto piè di pagina 4">
            <a:extLst>
              <a:ext uri="{FF2B5EF4-FFF2-40B4-BE49-F238E27FC236}">
                <a16:creationId xmlns:a16="http://schemas.microsoft.com/office/drawing/2014/main" id="{5F4911AB-F54C-4C63-9940-92F359027C2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BDA23DF-E874-475E-83DE-8957D6DDEE00}"/>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286694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9267BA-C7D6-4074-A6EE-5E8973780DC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DCDA04F8-9E72-4CF7-86F1-5A3BB3824E7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0B766FE-98CC-4204-89A4-E24FAAF25B24}"/>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5" name="Segnaposto piè di pagina 4">
            <a:extLst>
              <a:ext uri="{FF2B5EF4-FFF2-40B4-BE49-F238E27FC236}">
                <a16:creationId xmlns:a16="http://schemas.microsoft.com/office/drawing/2014/main" id="{AEC6135E-EAD5-447A-AFE3-99906582FB0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394BB7F-EE33-4D31-93EB-6899BA4F68DC}"/>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426250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65227F1-67F7-492D-B7B1-F5AC5B52389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9DE7DE54-314D-45FC-97BB-28CDAF99ACD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778F27C-69C1-44FB-AE6A-326E1BCB4EC7}"/>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5" name="Segnaposto piè di pagina 4">
            <a:extLst>
              <a:ext uri="{FF2B5EF4-FFF2-40B4-BE49-F238E27FC236}">
                <a16:creationId xmlns:a16="http://schemas.microsoft.com/office/drawing/2014/main" id="{CCCD8291-E5F9-4838-BC6A-8331FF57A39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904BF57-26EA-4E00-AA2A-5956214627E0}"/>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122608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86025-44F6-40B5-8BF1-F561152629D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5555870-3DCF-492A-8E67-D9500293E62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EE15653-FDF0-427B-BA06-7379C43D6787}"/>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5" name="Segnaposto piè di pagina 4">
            <a:extLst>
              <a:ext uri="{FF2B5EF4-FFF2-40B4-BE49-F238E27FC236}">
                <a16:creationId xmlns:a16="http://schemas.microsoft.com/office/drawing/2014/main" id="{6079954F-D863-471B-BD43-9CF9E3852A9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9F667E3-BC08-4724-9965-49AC801D3EA6}"/>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118382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C2350-73B2-45F2-AEDF-7C249104EA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564B2D1-E7B4-4CC6-8BB6-7CDCE6A2A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42C144F-D773-4FEA-8DDE-0355870EC800}"/>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5" name="Segnaposto piè di pagina 4">
            <a:extLst>
              <a:ext uri="{FF2B5EF4-FFF2-40B4-BE49-F238E27FC236}">
                <a16:creationId xmlns:a16="http://schemas.microsoft.com/office/drawing/2014/main" id="{890C8BCB-5CD5-4A79-AD0F-FA5904BC9E3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08C0A3D-6DBD-4192-8502-9B24F4A9A942}"/>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180895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4B0A51-1945-42F8-A0C5-2BAA829238DA}"/>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14024FFE-8EF4-4526-BEA2-F54F04D979E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C7B57818-3E3B-4557-A18E-18D9705C600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8D89E263-9610-4E07-8BE8-155E6AB7CD92}"/>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6" name="Segnaposto piè di pagina 5">
            <a:extLst>
              <a:ext uri="{FF2B5EF4-FFF2-40B4-BE49-F238E27FC236}">
                <a16:creationId xmlns:a16="http://schemas.microsoft.com/office/drawing/2014/main" id="{E30D67A6-8F38-4CB8-A540-675A7342CD08}"/>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C277C690-E46F-44D6-9C2A-DA349B9E1BDA}"/>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155875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38A9A-B95C-49CF-A712-6D26B87AD4E9}"/>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5E321F32-16FE-41F7-BBEC-14673A373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E1707D5-6A47-406F-B660-47A3B7F69C0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6D338F4A-44AA-45A3-8F30-741C6034B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69AA7A2-A5AA-454F-855C-25EF8E62B8C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6BD0BC10-54E5-455A-AFC6-6B9040D43425}"/>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8" name="Segnaposto piè di pagina 7">
            <a:extLst>
              <a:ext uri="{FF2B5EF4-FFF2-40B4-BE49-F238E27FC236}">
                <a16:creationId xmlns:a16="http://schemas.microsoft.com/office/drawing/2014/main" id="{E3BB78F1-E609-4AA6-BF24-A3F95A037235}"/>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A5EB5B73-284D-4772-A858-1B12C2779F8D}"/>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208147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71724B-FF9B-4B81-A76A-F3709142A2D4}"/>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0C091226-938F-4067-99F3-60195B2980EC}"/>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4" name="Segnaposto piè di pagina 3">
            <a:extLst>
              <a:ext uri="{FF2B5EF4-FFF2-40B4-BE49-F238E27FC236}">
                <a16:creationId xmlns:a16="http://schemas.microsoft.com/office/drawing/2014/main" id="{ABBDF39F-EE4D-4179-9498-112B043AF8B1}"/>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99DC491A-5C77-401A-A66D-14880BA9B280}"/>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33223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6DD6976-3606-4DEC-9BF6-71CFD4F55DCD}"/>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3" name="Segnaposto piè di pagina 2">
            <a:extLst>
              <a:ext uri="{FF2B5EF4-FFF2-40B4-BE49-F238E27FC236}">
                <a16:creationId xmlns:a16="http://schemas.microsoft.com/office/drawing/2014/main" id="{C6150D45-6735-4C0B-90AE-BBE5C9E7A4E3}"/>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0F2ED202-8E3F-44E5-989E-C2597CE75F6B}"/>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334350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7F10D1-BB21-41B0-A209-D13D4F2F05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A39C3FC-22AA-4B89-B6F2-93EA78720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C4814180-A0D0-4571-978A-2754F3A30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FB40FF3-4819-447D-9651-15D9BD791794}"/>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6" name="Segnaposto piè di pagina 5">
            <a:extLst>
              <a:ext uri="{FF2B5EF4-FFF2-40B4-BE49-F238E27FC236}">
                <a16:creationId xmlns:a16="http://schemas.microsoft.com/office/drawing/2014/main" id="{0E1A422B-0FEF-45AA-9734-A90BE0CB30A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B507FB5C-4CA3-464D-9CB6-C0733073D3FB}"/>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113516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82AD6-8394-4A1A-8D72-FE6C7E0C9D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4B382F4A-F0DC-41B4-BBFD-B4CE822A6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151F7952-40E5-4D1B-A7B5-D4024BC62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D30F70F-5FC3-42F6-80D1-8395AA62AEBA}"/>
              </a:ext>
            </a:extLst>
          </p:cNvPr>
          <p:cNvSpPr>
            <a:spLocks noGrp="1"/>
          </p:cNvSpPr>
          <p:nvPr>
            <p:ph type="dt" sz="half" idx="10"/>
          </p:nvPr>
        </p:nvSpPr>
        <p:spPr/>
        <p:txBody>
          <a:bodyPr/>
          <a:lstStyle/>
          <a:p>
            <a:fld id="{CAC340C3-22E5-48E6-8EAD-35D7A51D3BE0}" type="datetimeFigureOut">
              <a:rPr lang="en-US" smtClean="0"/>
              <a:t>5/20/2019</a:t>
            </a:fld>
            <a:endParaRPr lang="en-US"/>
          </a:p>
        </p:txBody>
      </p:sp>
      <p:sp>
        <p:nvSpPr>
          <p:cNvPr id="6" name="Segnaposto piè di pagina 5">
            <a:extLst>
              <a:ext uri="{FF2B5EF4-FFF2-40B4-BE49-F238E27FC236}">
                <a16:creationId xmlns:a16="http://schemas.microsoft.com/office/drawing/2014/main" id="{A465C28B-9BF1-4470-BA00-69439C9F267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21D2A29-B7D9-4082-BB04-7E4A86B2F402}"/>
              </a:ext>
            </a:extLst>
          </p:cNvPr>
          <p:cNvSpPr>
            <a:spLocks noGrp="1"/>
          </p:cNvSpPr>
          <p:nvPr>
            <p:ph type="sldNum" sz="quarter" idx="12"/>
          </p:nvPr>
        </p:nvSpPr>
        <p:spPr/>
        <p:txBody>
          <a:bodyPr/>
          <a:lstStyle/>
          <a:p>
            <a:fld id="{2821AC93-7080-4699-B0A4-7DCA0FABB6E0}" type="slidenum">
              <a:rPr lang="en-US" smtClean="0"/>
              <a:t>‹N›</a:t>
            </a:fld>
            <a:endParaRPr lang="en-US"/>
          </a:p>
        </p:txBody>
      </p:sp>
    </p:spTree>
    <p:extLst>
      <p:ext uri="{BB962C8B-B14F-4D97-AF65-F5344CB8AC3E}">
        <p14:creationId xmlns:p14="http://schemas.microsoft.com/office/powerpoint/2010/main" val="321553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4ECD37A-C32F-4338-A610-1624907C5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4DBBB7B-530D-45DD-8AEB-DC413EE50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B62952E-93F4-4BA1-ACCA-6FF83F2F5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340C3-22E5-48E6-8EAD-35D7A51D3BE0}" type="datetimeFigureOut">
              <a:rPr lang="en-US" smtClean="0"/>
              <a:t>5/20/2019</a:t>
            </a:fld>
            <a:endParaRPr lang="en-US"/>
          </a:p>
        </p:txBody>
      </p:sp>
      <p:sp>
        <p:nvSpPr>
          <p:cNvPr id="5" name="Segnaposto piè di pagina 4">
            <a:extLst>
              <a:ext uri="{FF2B5EF4-FFF2-40B4-BE49-F238E27FC236}">
                <a16:creationId xmlns:a16="http://schemas.microsoft.com/office/drawing/2014/main" id="{0C1EAA0F-CEB6-4AEF-8ECE-F2594E0EC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4FFEE521-E0D2-4E07-9EEE-154968C9B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1AC93-7080-4699-B0A4-7DCA0FABB6E0}" type="slidenum">
              <a:rPr lang="en-US" smtClean="0"/>
              <a:t>‹N›</a:t>
            </a:fld>
            <a:endParaRPr lang="en-US"/>
          </a:p>
        </p:txBody>
      </p:sp>
    </p:spTree>
    <p:extLst>
      <p:ext uri="{BB962C8B-B14F-4D97-AF65-F5344CB8AC3E}">
        <p14:creationId xmlns:p14="http://schemas.microsoft.com/office/powerpoint/2010/main" val="196662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BA1F9-40DB-474C-AF6B-425CCCE8834A}"/>
              </a:ext>
            </a:extLst>
          </p:cNvPr>
          <p:cNvSpPr>
            <a:spLocks noGrp="1"/>
          </p:cNvSpPr>
          <p:nvPr>
            <p:ph type="ctrTitle"/>
          </p:nvPr>
        </p:nvSpPr>
        <p:spPr>
          <a:xfrm>
            <a:off x="-204816" y="1327828"/>
            <a:ext cx="9144000" cy="2387600"/>
          </a:xfrm>
        </p:spPr>
        <p:txBody>
          <a:bodyPr/>
          <a:lstStyle/>
          <a:p>
            <a:r>
              <a:rPr lang="en-US" b="1" dirty="0">
                <a:solidFill>
                  <a:srgbClr val="0070C0"/>
                </a:solidFill>
                <a:effectLst>
                  <a:outerShdw blurRad="38100" dist="38100" dir="2700000" algn="tl">
                    <a:srgbClr val="000000">
                      <a:alpha val="43137"/>
                    </a:srgbClr>
                  </a:outerShdw>
                </a:effectLst>
              </a:rPr>
              <a:t>Yttrium spectrum identification</a:t>
            </a:r>
          </a:p>
        </p:txBody>
      </p:sp>
      <p:sp>
        <p:nvSpPr>
          <p:cNvPr id="3" name="Sottotitolo 2">
            <a:extLst>
              <a:ext uri="{FF2B5EF4-FFF2-40B4-BE49-F238E27FC236}">
                <a16:creationId xmlns:a16="http://schemas.microsoft.com/office/drawing/2014/main" id="{6BDB5E14-FD48-4F26-B8AD-CBC4F1B73FF9}"/>
              </a:ext>
            </a:extLst>
          </p:cNvPr>
          <p:cNvSpPr>
            <a:spLocks noGrp="1"/>
          </p:cNvSpPr>
          <p:nvPr>
            <p:ph type="subTitle" idx="1"/>
          </p:nvPr>
        </p:nvSpPr>
        <p:spPr>
          <a:xfrm>
            <a:off x="1205802" y="3715428"/>
            <a:ext cx="6217553" cy="1655762"/>
          </a:xfrm>
        </p:spPr>
        <p:txBody>
          <a:bodyPr/>
          <a:lstStyle/>
          <a:p>
            <a:r>
              <a:rPr lang="en-US" dirty="0"/>
              <a:t>F. Bombarda, A. Romano</a:t>
            </a:r>
          </a:p>
          <a:p>
            <a:r>
              <a:rPr lang="it-IT" dirty="0"/>
              <a:t>L. Gabellieri, G. Apruzzese, L. Carraro,              M.E. Puiatti, M. Valisa, B.</a:t>
            </a:r>
            <a:r>
              <a:rPr lang="it-IT" b="1" i="1" dirty="0">
                <a:solidFill>
                  <a:srgbClr val="0000FF"/>
                </a:solidFill>
              </a:rPr>
              <a:t> </a:t>
            </a:r>
            <a:r>
              <a:rPr lang="it-IT" dirty="0" err="1"/>
              <a:t>Zaniol</a:t>
            </a:r>
            <a:r>
              <a:rPr lang="it-IT" dirty="0"/>
              <a:t>, M. Salvadori,   F. Consoli, M. Cipriani</a:t>
            </a:r>
            <a:endParaRPr lang="en-US" dirty="0"/>
          </a:p>
        </p:txBody>
      </p:sp>
      <p:pic>
        <p:nvPicPr>
          <p:cNvPr id="4" name="Immagine 3">
            <a:extLst>
              <a:ext uri="{FF2B5EF4-FFF2-40B4-BE49-F238E27FC236}">
                <a16:creationId xmlns:a16="http://schemas.microsoft.com/office/drawing/2014/main" id="{32B818FE-38B3-4A72-BFFE-1C317C7B6FCC}"/>
              </a:ext>
            </a:extLst>
          </p:cNvPr>
          <p:cNvPicPr>
            <a:picLocks noChangeAspect="1"/>
          </p:cNvPicPr>
          <p:nvPr/>
        </p:nvPicPr>
        <p:blipFill>
          <a:blip r:embed="rId2"/>
          <a:stretch>
            <a:fillRect/>
          </a:stretch>
        </p:blipFill>
        <p:spPr>
          <a:xfrm>
            <a:off x="8318831" y="2080140"/>
            <a:ext cx="3049994" cy="3063251"/>
          </a:xfrm>
          <a:prstGeom prst="rect">
            <a:avLst/>
          </a:prstGeom>
        </p:spPr>
      </p:pic>
      <p:sp>
        <p:nvSpPr>
          <p:cNvPr id="5" name="CasellaDiTesto 4">
            <a:extLst>
              <a:ext uri="{FF2B5EF4-FFF2-40B4-BE49-F238E27FC236}">
                <a16:creationId xmlns:a16="http://schemas.microsoft.com/office/drawing/2014/main" id="{BB609977-AE94-432A-A556-ABC822C40073}"/>
              </a:ext>
            </a:extLst>
          </p:cNvPr>
          <p:cNvSpPr txBox="1"/>
          <p:nvPr/>
        </p:nvSpPr>
        <p:spPr>
          <a:xfrm>
            <a:off x="888561" y="5918362"/>
            <a:ext cx="3848519" cy="369332"/>
          </a:xfrm>
          <a:prstGeom prst="rect">
            <a:avLst/>
          </a:prstGeom>
          <a:noFill/>
        </p:spPr>
        <p:txBody>
          <a:bodyPr wrap="square" rtlCol="0">
            <a:spAutoFit/>
          </a:bodyPr>
          <a:lstStyle/>
          <a:p>
            <a:r>
              <a:rPr lang="en-US" dirty="0"/>
              <a:t>WIP - Frascati 20/05(2019)</a:t>
            </a:r>
          </a:p>
        </p:txBody>
      </p:sp>
      <p:pic>
        <p:nvPicPr>
          <p:cNvPr id="6" name="Immagine 5">
            <a:extLst>
              <a:ext uri="{FF2B5EF4-FFF2-40B4-BE49-F238E27FC236}">
                <a16:creationId xmlns:a16="http://schemas.microsoft.com/office/drawing/2014/main" id="{37EAF669-B98E-477C-8D32-1DAF0FF7E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79"/>
            <a:ext cx="3252818" cy="1598152"/>
          </a:xfrm>
          <a:prstGeom prst="rect">
            <a:avLst/>
          </a:prstGeom>
        </p:spPr>
      </p:pic>
    </p:spTree>
    <p:extLst>
      <p:ext uri="{BB962C8B-B14F-4D97-AF65-F5344CB8AC3E}">
        <p14:creationId xmlns:p14="http://schemas.microsoft.com/office/powerpoint/2010/main" val="309996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FAEB6C7-9327-41B0-B3F0-468E27EE6D51}"/>
              </a:ext>
            </a:extLst>
          </p:cNvPr>
          <p:cNvPicPr>
            <a:picLocks noChangeAspect="1"/>
          </p:cNvPicPr>
          <p:nvPr/>
        </p:nvPicPr>
        <p:blipFill>
          <a:blip r:embed="rId2"/>
          <a:stretch>
            <a:fillRect/>
          </a:stretch>
        </p:blipFill>
        <p:spPr>
          <a:xfrm>
            <a:off x="7291574" y="821526"/>
            <a:ext cx="4900426" cy="2354000"/>
          </a:xfrm>
          <a:prstGeom prst="rect">
            <a:avLst/>
          </a:prstGeom>
        </p:spPr>
      </p:pic>
      <p:sp>
        <p:nvSpPr>
          <p:cNvPr id="2" name="Titolo 1">
            <a:extLst>
              <a:ext uri="{FF2B5EF4-FFF2-40B4-BE49-F238E27FC236}">
                <a16:creationId xmlns:a16="http://schemas.microsoft.com/office/drawing/2014/main" id="{10CC5722-9B5A-493D-B677-88FFE0BC1A44}"/>
              </a:ext>
            </a:extLst>
          </p:cNvPr>
          <p:cNvSpPr>
            <a:spLocks noGrp="1"/>
          </p:cNvSpPr>
          <p:nvPr>
            <p:ph type="title"/>
          </p:nvPr>
        </p:nvSpPr>
        <p:spPr>
          <a:xfrm>
            <a:off x="459358" y="102730"/>
            <a:ext cx="9067197" cy="1352939"/>
          </a:xfrm>
        </p:spPr>
        <p:txBody>
          <a:bodyPr vert="horz" lIns="91440" tIns="45720" rIns="91440" bIns="45720" rtlCol="0" anchor="ctr">
            <a:normAutofit/>
          </a:bodyPr>
          <a:lstStyle/>
          <a:p>
            <a:r>
              <a:rPr lang="en-US" dirty="0">
                <a:solidFill>
                  <a:srgbClr val="0070C0"/>
                </a:solidFill>
              </a:rPr>
              <a:t>F12 Yttrium spectrum identification </a:t>
            </a:r>
          </a:p>
        </p:txBody>
      </p:sp>
      <p:sp>
        <p:nvSpPr>
          <p:cNvPr id="3" name="Segnaposto contenuto 2">
            <a:extLst>
              <a:ext uri="{FF2B5EF4-FFF2-40B4-BE49-F238E27FC236}">
                <a16:creationId xmlns:a16="http://schemas.microsoft.com/office/drawing/2014/main" id="{F810D569-7D46-4BA3-8472-7BC888C82E36}"/>
              </a:ext>
            </a:extLst>
          </p:cNvPr>
          <p:cNvSpPr>
            <a:spLocks noGrp="1"/>
          </p:cNvSpPr>
          <p:nvPr>
            <p:ph idx="1"/>
          </p:nvPr>
        </p:nvSpPr>
        <p:spPr>
          <a:xfrm>
            <a:off x="245408" y="3086065"/>
            <a:ext cx="11548486" cy="1631216"/>
          </a:xfrm>
        </p:spPr>
        <p:txBody>
          <a:bodyPr>
            <a:noAutofit/>
          </a:bodyPr>
          <a:lstStyle/>
          <a:p>
            <a:pPr>
              <a:lnSpc>
                <a:spcPct val="100000"/>
              </a:lnSpc>
            </a:pPr>
            <a:r>
              <a:rPr lang="en-US" sz="2000" b="1" dirty="0"/>
              <a:t>Goals : </a:t>
            </a:r>
            <a:r>
              <a:rPr lang="en-US" sz="2000" dirty="0">
                <a:solidFill>
                  <a:schemeClr val="tx1">
                    <a:lumMod val="75000"/>
                    <a:lumOff val="25000"/>
                  </a:schemeClr>
                </a:solidFill>
              </a:rPr>
              <a:t>Acquire high resolution spectra of Yttrium (Z=39, A=89) in the full spectral range covered by the SOXMOS instrument (6-340 Å), by the SPRED (100-300 Å), and by the visible spectrometers in well diagnosed (temperature and density), stationary hot plasmas. </a:t>
            </a:r>
            <a:r>
              <a:rPr lang="en-US" sz="1600" dirty="0">
                <a:solidFill>
                  <a:schemeClr val="tx1">
                    <a:lumMod val="75000"/>
                    <a:lumOff val="25000"/>
                  </a:schemeClr>
                </a:solidFill>
              </a:rPr>
              <a:t>Line wavelengths and relative intensities will be compared to code predictions, and to former and future results obtained on ABC. In addition, it would be of interest to operate at relatively low temperatures and high density to simulate plasma conditions similar to those of ABC, as well as in the presence of </a:t>
            </a:r>
            <a:r>
              <a:rPr lang="en-US" sz="1600" dirty="0" err="1">
                <a:solidFill>
                  <a:schemeClr val="tx1">
                    <a:lumMod val="75000"/>
                    <a:lumOff val="25000"/>
                  </a:schemeClr>
                </a:solidFill>
              </a:rPr>
              <a:t>suprathermal</a:t>
            </a:r>
            <a:r>
              <a:rPr lang="en-US" sz="1600" dirty="0">
                <a:solidFill>
                  <a:schemeClr val="tx1">
                    <a:lumMod val="75000"/>
                    <a:lumOff val="25000"/>
                  </a:schemeClr>
                </a:solidFill>
              </a:rPr>
              <a:t> tails in the electron distribution functions (at low density and/or with ECRH)</a:t>
            </a:r>
            <a:endParaRPr lang="en-US" sz="2000" dirty="0">
              <a:solidFill>
                <a:schemeClr val="tx1">
                  <a:lumMod val="75000"/>
                  <a:lumOff val="25000"/>
                </a:schemeClr>
              </a:solidFill>
            </a:endParaRPr>
          </a:p>
          <a:p>
            <a:endParaRPr lang="en-US" sz="2000" dirty="0"/>
          </a:p>
        </p:txBody>
      </p:sp>
      <p:sp>
        <p:nvSpPr>
          <p:cNvPr id="5" name="Segnaposto contenuto 2">
            <a:extLst>
              <a:ext uri="{FF2B5EF4-FFF2-40B4-BE49-F238E27FC236}">
                <a16:creationId xmlns:a16="http://schemas.microsoft.com/office/drawing/2014/main" id="{693D093B-E434-4F9D-832F-CDBA96B6DB27}"/>
              </a:ext>
            </a:extLst>
          </p:cNvPr>
          <p:cNvSpPr txBox="1">
            <a:spLocks/>
          </p:cNvSpPr>
          <p:nvPr/>
        </p:nvSpPr>
        <p:spPr>
          <a:xfrm>
            <a:off x="245408" y="4936837"/>
            <a:ext cx="11184592" cy="15120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1" dirty="0"/>
              <a:t>Experimental strategy : </a:t>
            </a:r>
            <a:r>
              <a:rPr lang="en-US" sz="2000" dirty="0">
                <a:solidFill>
                  <a:srgbClr val="C00000"/>
                </a:solidFill>
              </a:rPr>
              <a:t>Y will be only partially ionized in FTU plasmas. For the sake of repeatability, a series of standard shots at 500 kA/5.3 T will be used to acquire the spectra over the entire instrumental range with Y  LBO injection. Shorter pulses (FT = 1 s) increase pulse rate.   The highest electron temperatures are desirable in order to observe as many spectral emission lines as possible, eventually with the additional heating provided by ECRH.  </a:t>
            </a:r>
          </a:p>
        </p:txBody>
      </p:sp>
      <p:sp>
        <p:nvSpPr>
          <p:cNvPr id="6" name="CasellaDiTesto 5">
            <a:extLst>
              <a:ext uri="{FF2B5EF4-FFF2-40B4-BE49-F238E27FC236}">
                <a16:creationId xmlns:a16="http://schemas.microsoft.com/office/drawing/2014/main" id="{86F156F2-ADB8-4CE5-9B62-317CC30D123B}"/>
              </a:ext>
            </a:extLst>
          </p:cNvPr>
          <p:cNvSpPr txBox="1"/>
          <p:nvPr/>
        </p:nvSpPr>
        <p:spPr>
          <a:xfrm>
            <a:off x="181950" y="1434752"/>
            <a:ext cx="7387033"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Background : </a:t>
            </a:r>
            <a:r>
              <a:rPr lang="en-US" sz="2000" dirty="0">
                <a:solidFill>
                  <a:srgbClr val="C00000"/>
                </a:solidFill>
              </a:rPr>
              <a:t>The ABC experiment at Frascati used Yttrium targets to produce intense radiation sources [M. Salvadori, </a:t>
            </a:r>
            <a:r>
              <a:rPr lang="en-US" sz="2000" i="1" dirty="0">
                <a:solidFill>
                  <a:srgbClr val="C00000"/>
                </a:solidFill>
              </a:rPr>
              <a:t>et al.,</a:t>
            </a:r>
            <a:r>
              <a:rPr lang="en-US" sz="2000" dirty="0">
                <a:solidFill>
                  <a:srgbClr val="C00000"/>
                </a:solidFill>
              </a:rPr>
              <a:t> article in press)]. Y atomic and experimental data are scanty, therefore the spectra interpretation is also prone to large uncertainties. Yttrium was never injected into tokamak plasmas.</a:t>
            </a:r>
            <a:endParaRPr lang="en-US" sz="2000" b="1" dirty="0">
              <a:solidFill>
                <a:srgbClr val="C00000"/>
              </a:solidFill>
            </a:endParaRPr>
          </a:p>
        </p:txBody>
      </p:sp>
      <p:sp>
        <p:nvSpPr>
          <p:cNvPr id="8" name="CasellaDiTesto 7">
            <a:extLst>
              <a:ext uri="{FF2B5EF4-FFF2-40B4-BE49-F238E27FC236}">
                <a16:creationId xmlns:a16="http://schemas.microsoft.com/office/drawing/2014/main" id="{AD48C181-D283-4773-BEA6-4CDFDFC3F447}"/>
              </a:ext>
            </a:extLst>
          </p:cNvPr>
          <p:cNvSpPr txBox="1"/>
          <p:nvPr/>
        </p:nvSpPr>
        <p:spPr>
          <a:xfrm>
            <a:off x="459358" y="6448889"/>
            <a:ext cx="3848519" cy="369332"/>
          </a:xfrm>
          <a:prstGeom prst="rect">
            <a:avLst/>
          </a:prstGeom>
          <a:noFill/>
        </p:spPr>
        <p:txBody>
          <a:bodyPr wrap="square" rtlCol="0">
            <a:spAutoFit/>
          </a:bodyPr>
          <a:lstStyle/>
          <a:p>
            <a:r>
              <a:rPr lang="en-US" dirty="0"/>
              <a:t>WIP - Frascati 20/05(2019)</a:t>
            </a:r>
          </a:p>
        </p:txBody>
      </p:sp>
    </p:spTree>
    <p:extLst>
      <p:ext uri="{BB962C8B-B14F-4D97-AF65-F5344CB8AC3E}">
        <p14:creationId xmlns:p14="http://schemas.microsoft.com/office/powerpoint/2010/main" val="370982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1CE37FF-DB54-4997-B451-A3EB230FAD4E}"/>
              </a:ext>
            </a:extLst>
          </p:cNvPr>
          <p:cNvSpPr>
            <a:spLocks noGrp="1"/>
          </p:cNvSpPr>
          <p:nvPr>
            <p:ph type="title"/>
          </p:nvPr>
        </p:nvSpPr>
        <p:spPr>
          <a:xfrm>
            <a:off x="838200" y="175076"/>
            <a:ext cx="10515600" cy="1325563"/>
          </a:xfrm>
        </p:spPr>
        <p:txBody>
          <a:bodyPr/>
          <a:lstStyle/>
          <a:p>
            <a:r>
              <a:rPr lang="en-US" dirty="0">
                <a:solidFill>
                  <a:srgbClr val="0070C0"/>
                </a:solidFill>
              </a:rPr>
              <a:t>Preliminary observations</a:t>
            </a:r>
          </a:p>
        </p:txBody>
      </p:sp>
      <p:sp>
        <p:nvSpPr>
          <p:cNvPr id="10" name="CasellaDiTesto 9">
            <a:extLst>
              <a:ext uri="{FF2B5EF4-FFF2-40B4-BE49-F238E27FC236}">
                <a16:creationId xmlns:a16="http://schemas.microsoft.com/office/drawing/2014/main" id="{2560F58D-5C7F-4846-AE72-863F5ED7FB15}"/>
              </a:ext>
            </a:extLst>
          </p:cNvPr>
          <p:cNvSpPr txBox="1"/>
          <p:nvPr/>
        </p:nvSpPr>
        <p:spPr>
          <a:xfrm>
            <a:off x="8596645" y="1239446"/>
            <a:ext cx="3401964" cy="2031325"/>
          </a:xfrm>
          <a:prstGeom prst="rect">
            <a:avLst/>
          </a:prstGeom>
          <a:noFill/>
        </p:spPr>
        <p:txBody>
          <a:bodyPr wrap="square" rtlCol="0">
            <a:spAutoFit/>
          </a:bodyPr>
          <a:lstStyle/>
          <a:p>
            <a:r>
              <a:rPr lang="en-US" dirty="0">
                <a:solidFill>
                  <a:srgbClr val="C00000"/>
                </a:solidFill>
              </a:rPr>
              <a:t>A limited number (6) of LBO injections was performed in April, in support of RE experiments and prior to TLL program.</a:t>
            </a:r>
          </a:p>
          <a:p>
            <a:r>
              <a:rPr lang="en-US" dirty="0">
                <a:solidFill>
                  <a:srgbClr val="C00000"/>
                </a:solidFill>
              </a:rPr>
              <a:t>Few lines were observed with the SPRED, none with Schwob, which was off most of the time</a:t>
            </a:r>
          </a:p>
        </p:txBody>
      </p:sp>
      <p:graphicFrame>
        <p:nvGraphicFramePr>
          <p:cNvPr id="11" name="Tabella 10">
            <a:extLst>
              <a:ext uri="{FF2B5EF4-FFF2-40B4-BE49-F238E27FC236}">
                <a16:creationId xmlns:a16="http://schemas.microsoft.com/office/drawing/2014/main" id="{CD4D6313-C1C3-4A2C-9C26-528612074775}"/>
              </a:ext>
            </a:extLst>
          </p:cNvPr>
          <p:cNvGraphicFramePr>
            <a:graphicFrameLocks noGrp="1"/>
          </p:cNvGraphicFramePr>
          <p:nvPr>
            <p:extLst>
              <p:ext uri="{D42A27DB-BD31-4B8C-83A1-F6EECF244321}">
                <p14:modId xmlns:p14="http://schemas.microsoft.com/office/powerpoint/2010/main" val="2388780551"/>
              </p:ext>
            </p:extLst>
          </p:nvPr>
        </p:nvGraphicFramePr>
        <p:xfrm>
          <a:off x="9298462" y="3825520"/>
          <a:ext cx="2038196" cy="1854200"/>
        </p:xfrm>
        <a:graphic>
          <a:graphicData uri="http://schemas.openxmlformats.org/drawingml/2006/table">
            <a:tbl>
              <a:tblPr firstRow="1" bandRow="1">
                <a:tableStyleId>{5C22544A-7EE6-4342-B048-85BDC9FD1C3A}</a:tableStyleId>
              </a:tblPr>
              <a:tblGrid>
                <a:gridCol w="644293">
                  <a:extLst>
                    <a:ext uri="{9D8B030D-6E8A-4147-A177-3AD203B41FA5}">
                      <a16:colId xmlns:a16="http://schemas.microsoft.com/office/drawing/2014/main" val="3479871490"/>
                    </a:ext>
                  </a:extLst>
                </a:gridCol>
                <a:gridCol w="1393903">
                  <a:extLst>
                    <a:ext uri="{9D8B030D-6E8A-4147-A177-3AD203B41FA5}">
                      <a16:colId xmlns:a16="http://schemas.microsoft.com/office/drawing/2014/main" val="1266129190"/>
                    </a:ext>
                  </a:extLst>
                </a:gridCol>
              </a:tblGrid>
              <a:tr h="370840">
                <a:tc>
                  <a:txBody>
                    <a:bodyPr/>
                    <a:lstStyle/>
                    <a:p>
                      <a:endParaRPr lang="en-US" dirty="0"/>
                    </a:p>
                  </a:txBody>
                  <a:tcPr/>
                </a:tc>
                <a:tc>
                  <a:txBody>
                    <a:bodyPr/>
                    <a:lstStyle/>
                    <a:p>
                      <a:r>
                        <a:rPr lang="en-US" dirty="0"/>
                        <a:t>SPRED (Å)</a:t>
                      </a:r>
                    </a:p>
                  </a:txBody>
                  <a:tcPr/>
                </a:tc>
                <a:extLst>
                  <a:ext uri="{0D108BD9-81ED-4DB2-BD59-A6C34878D82A}">
                    <a16:rowId xmlns:a16="http://schemas.microsoft.com/office/drawing/2014/main" val="1798519196"/>
                  </a:ext>
                </a:extLst>
              </a:tr>
              <a:tr h="370840">
                <a:tc>
                  <a:txBody>
                    <a:bodyPr/>
                    <a:lstStyle/>
                    <a:p>
                      <a:r>
                        <a:rPr lang="en-US" dirty="0"/>
                        <a:t>L1</a:t>
                      </a:r>
                    </a:p>
                  </a:txBody>
                  <a:tcPr/>
                </a:tc>
                <a:tc>
                  <a:txBody>
                    <a:bodyPr/>
                    <a:lstStyle/>
                    <a:p>
                      <a:r>
                        <a:rPr lang="en-US" dirty="0"/>
                        <a:t>135</a:t>
                      </a:r>
                    </a:p>
                  </a:txBody>
                  <a:tcPr/>
                </a:tc>
                <a:extLst>
                  <a:ext uri="{0D108BD9-81ED-4DB2-BD59-A6C34878D82A}">
                    <a16:rowId xmlns:a16="http://schemas.microsoft.com/office/drawing/2014/main" val="245323326"/>
                  </a:ext>
                </a:extLst>
              </a:tr>
              <a:tr h="370840">
                <a:tc>
                  <a:txBody>
                    <a:bodyPr/>
                    <a:lstStyle/>
                    <a:p>
                      <a:r>
                        <a:rPr lang="en-US" dirty="0"/>
                        <a:t>L2</a:t>
                      </a:r>
                    </a:p>
                  </a:txBody>
                  <a:tcPr/>
                </a:tc>
                <a:tc>
                  <a:txBody>
                    <a:bodyPr/>
                    <a:lstStyle/>
                    <a:p>
                      <a:r>
                        <a:rPr lang="en-US" dirty="0"/>
                        <a:t>150</a:t>
                      </a:r>
                    </a:p>
                  </a:txBody>
                  <a:tcPr/>
                </a:tc>
                <a:extLst>
                  <a:ext uri="{0D108BD9-81ED-4DB2-BD59-A6C34878D82A}">
                    <a16:rowId xmlns:a16="http://schemas.microsoft.com/office/drawing/2014/main" val="2793110544"/>
                  </a:ext>
                </a:extLst>
              </a:tr>
              <a:tr h="370840">
                <a:tc>
                  <a:txBody>
                    <a:bodyPr/>
                    <a:lstStyle/>
                    <a:p>
                      <a:r>
                        <a:rPr lang="en-US" dirty="0"/>
                        <a:t>L3</a:t>
                      </a:r>
                    </a:p>
                  </a:txBody>
                  <a:tcPr/>
                </a:tc>
                <a:tc>
                  <a:txBody>
                    <a:bodyPr/>
                    <a:lstStyle/>
                    <a:p>
                      <a:r>
                        <a:rPr lang="en-US" dirty="0"/>
                        <a:t>197</a:t>
                      </a:r>
                    </a:p>
                  </a:txBody>
                  <a:tcPr/>
                </a:tc>
                <a:extLst>
                  <a:ext uri="{0D108BD9-81ED-4DB2-BD59-A6C34878D82A}">
                    <a16:rowId xmlns:a16="http://schemas.microsoft.com/office/drawing/2014/main" val="1167793603"/>
                  </a:ext>
                </a:extLst>
              </a:tr>
              <a:tr h="370840">
                <a:tc>
                  <a:txBody>
                    <a:bodyPr/>
                    <a:lstStyle/>
                    <a:p>
                      <a:r>
                        <a:rPr lang="en-US" dirty="0"/>
                        <a:t>L4</a:t>
                      </a:r>
                    </a:p>
                  </a:txBody>
                  <a:tcPr/>
                </a:tc>
                <a:tc>
                  <a:txBody>
                    <a:bodyPr/>
                    <a:lstStyle/>
                    <a:p>
                      <a:r>
                        <a:rPr lang="en-US" dirty="0"/>
                        <a:t>308</a:t>
                      </a:r>
                    </a:p>
                  </a:txBody>
                  <a:tcPr/>
                </a:tc>
                <a:extLst>
                  <a:ext uri="{0D108BD9-81ED-4DB2-BD59-A6C34878D82A}">
                    <a16:rowId xmlns:a16="http://schemas.microsoft.com/office/drawing/2014/main" val="2722866409"/>
                  </a:ext>
                </a:extLst>
              </a:tr>
            </a:tbl>
          </a:graphicData>
        </a:graphic>
      </p:graphicFrame>
      <p:sp>
        <p:nvSpPr>
          <p:cNvPr id="12" name="CasellaDiTesto 11">
            <a:extLst>
              <a:ext uri="{FF2B5EF4-FFF2-40B4-BE49-F238E27FC236}">
                <a16:creationId xmlns:a16="http://schemas.microsoft.com/office/drawing/2014/main" id="{21F2254C-96A5-4662-BFC1-9776B90708DD}"/>
              </a:ext>
            </a:extLst>
          </p:cNvPr>
          <p:cNvSpPr txBox="1"/>
          <p:nvPr/>
        </p:nvSpPr>
        <p:spPr>
          <a:xfrm>
            <a:off x="459358" y="6448889"/>
            <a:ext cx="3848519" cy="369332"/>
          </a:xfrm>
          <a:prstGeom prst="rect">
            <a:avLst/>
          </a:prstGeom>
          <a:noFill/>
        </p:spPr>
        <p:txBody>
          <a:bodyPr wrap="square" rtlCol="0">
            <a:spAutoFit/>
          </a:bodyPr>
          <a:lstStyle/>
          <a:p>
            <a:r>
              <a:rPr lang="en-US" dirty="0"/>
              <a:t>WIP - Frascati 20/05(2019)</a:t>
            </a:r>
          </a:p>
        </p:txBody>
      </p:sp>
      <p:grpSp>
        <p:nvGrpSpPr>
          <p:cNvPr id="13" name="Gruppo 12">
            <a:extLst>
              <a:ext uri="{FF2B5EF4-FFF2-40B4-BE49-F238E27FC236}">
                <a16:creationId xmlns:a16="http://schemas.microsoft.com/office/drawing/2014/main" id="{6CADFBEC-83D7-4C2F-87D3-9820E8795F50}"/>
              </a:ext>
            </a:extLst>
          </p:cNvPr>
          <p:cNvGrpSpPr/>
          <p:nvPr/>
        </p:nvGrpSpPr>
        <p:grpSpPr>
          <a:xfrm>
            <a:off x="176006" y="1281091"/>
            <a:ext cx="8485780" cy="4961089"/>
            <a:chOff x="2982211" y="2173358"/>
            <a:chExt cx="7593969" cy="4260060"/>
          </a:xfrm>
        </p:grpSpPr>
        <p:pic>
          <p:nvPicPr>
            <p:cNvPr id="14" name="Immagine 13">
              <a:extLst>
                <a:ext uri="{FF2B5EF4-FFF2-40B4-BE49-F238E27FC236}">
                  <a16:creationId xmlns:a16="http://schemas.microsoft.com/office/drawing/2014/main" id="{11190CBC-0E11-4949-8D1B-793364F03851}"/>
                </a:ext>
              </a:extLst>
            </p:cNvPr>
            <p:cNvPicPr>
              <a:picLocks noChangeAspect="1"/>
            </p:cNvPicPr>
            <p:nvPr/>
          </p:nvPicPr>
          <p:blipFill rotWithShape="1">
            <a:blip r:embed="rId2"/>
            <a:srcRect t="12661" b="7916"/>
            <a:stretch/>
          </p:blipFill>
          <p:spPr>
            <a:xfrm>
              <a:off x="2982211" y="2173358"/>
              <a:ext cx="7593969" cy="4260060"/>
            </a:xfrm>
            <a:prstGeom prst="rect">
              <a:avLst/>
            </a:prstGeom>
          </p:spPr>
        </p:pic>
        <p:cxnSp>
          <p:nvCxnSpPr>
            <p:cNvPr id="15" name="Connettore 2 14">
              <a:extLst>
                <a:ext uri="{FF2B5EF4-FFF2-40B4-BE49-F238E27FC236}">
                  <a16:creationId xmlns:a16="http://schemas.microsoft.com/office/drawing/2014/main" id="{C291BFBA-E9E6-431E-B45A-E42F36075AE2}"/>
                </a:ext>
              </a:extLst>
            </p:cNvPr>
            <p:cNvCxnSpPr/>
            <p:nvPr/>
          </p:nvCxnSpPr>
          <p:spPr>
            <a:xfrm>
              <a:off x="5235192" y="2974312"/>
              <a:ext cx="0" cy="9545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E2B1E05-7E5D-4E56-A1DB-CD8BA82115CE}"/>
                </a:ext>
              </a:extLst>
            </p:cNvPr>
            <p:cNvCxnSpPr/>
            <p:nvPr/>
          </p:nvCxnSpPr>
          <p:spPr>
            <a:xfrm>
              <a:off x="5476352" y="3657600"/>
              <a:ext cx="0" cy="7234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596B55E3-5096-418A-9D3B-3515677F6721}"/>
                </a:ext>
              </a:extLst>
            </p:cNvPr>
            <p:cNvCxnSpPr/>
            <p:nvPr/>
          </p:nvCxnSpPr>
          <p:spPr>
            <a:xfrm>
              <a:off x="6149592" y="4491613"/>
              <a:ext cx="0" cy="673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4966AD20-D93D-425A-B266-BC3FA530439F}"/>
                </a:ext>
              </a:extLst>
            </p:cNvPr>
            <p:cNvCxnSpPr/>
            <p:nvPr/>
          </p:nvCxnSpPr>
          <p:spPr>
            <a:xfrm>
              <a:off x="7787473" y="4642338"/>
              <a:ext cx="0" cy="823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CasellaDiTesto 1">
            <a:extLst>
              <a:ext uri="{FF2B5EF4-FFF2-40B4-BE49-F238E27FC236}">
                <a16:creationId xmlns:a16="http://schemas.microsoft.com/office/drawing/2014/main" id="{743BAE2C-E6A5-4B60-9B65-C9EC694FC3F8}"/>
              </a:ext>
            </a:extLst>
          </p:cNvPr>
          <p:cNvSpPr txBox="1"/>
          <p:nvPr/>
        </p:nvSpPr>
        <p:spPr>
          <a:xfrm>
            <a:off x="6264903" y="5911303"/>
            <a:ext cx="5733705" cy="646331"/>
          </a:xfrm>
          <a:prstGeom prst="rect">
            <a:avLst/>
          </a:prstGeom>
          <a:noFill/>
        </p:spPr>
        <p:txBody>
          <a:bodyPr wrap="square" rtlCol="0">
            <a:spAutoFit/>
          </a:bodyPr>
          <a:lstStyle/>
          <a:p>
            <a:r>
              <a:rPr lang="en-US" dirty="0">
                <a:solidFill>
                  <a:srgbClr val="C00000"/>
                </a:solidFill>
              </a:rPr>
              <a:t>These lines probably come from different ionization stages. They are not reported in literature (NIST &amp; other).</a:t>
            </a:r>
          </a:p>
        </p:txBody>
      </p:sp>
    </p:spTree>
    <p:extLst>
      <p:ext uri="{BB962C8B-B14F-4D97-AF65-F5344CB8AC3E}">
        <p14:creationId xmlns:p14="http://schemas.microsoft.com/office/powerpoint/2010/main" val="15185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2AA99808-E512-4DE3-B347-25078C991AAC}"/>
              </a:ext>
            </a:extLst>
          </p:cNvPr>
          <p:cNvSpPr>
            <a:spLocks noGrp="1"/>
          </p:cNvSpPr>
          <p:nvPr>
            <p:ph type="title"/>
          </p:nvPr>
        </p:nvSpPr>
        <p:spPr/>
        <p:txBody>
          <a:bodyPr/>
          <a:lstStyle/>
          <a:p>
            <a:r>
              <a:rPr lang="en-US" dirty="0">
                <a:solidFill>
                  <a:srgbClr val="0070C0"/>
                </a:solidFill>
              </a:rPr>
              <a:t>Experimental Plan</a:t>
            </a:r>
          </a:p>
        </p:txBody>
      </p:sp>
      <p:sp>
        <p:nvSpPr>
          <p:cNvPr id="4" name="Segnaposto contenuto 3">
            <a:extLst>
              <a:ext uri="{FF2B5EF4-FFF2-40B4-BE49-F238E27FC236}">
                <a16:creationId xmlns:a16="http://schemas.microsoft.com/office/drawing/2014/main" id="{66FF9D20-2BF8-49C2-BCD1-C13A9D574AD8}"/>
              </a:ext>
            </a:extLst>
          </p:cNvPr>
          <p:cNvSpPr>
            <a:spLocks noGrp="1"/>
          </p:cNvSpPr>
          <p:nvPr>
            <p:ph idx="1"/>
          </p:nvPr>
        </p:nvSpPr>
        <p:spPr>
          <a:xfrm>
            <a:off x="838200" y="1816294"/>
            <a:ext cx="10515600" cy="4351338"/>
          </a:xfrm>
        </p:spPr>
        <p:txBody>
          <a:bodyPr>
            <a:normAutofit lnSpcReduction="10000"/>
          </a:bodyPr>
          <a:lstStyle/>
          <a:p>
            <a:r>
              <a:rPr lang="en-US" dirty="0"/>
              <a:t>B</a:t>
            </a:r>
            <a:r>
              <a:rPr lang="en-US" baseline="-25000" dirty="0"/>
              <a:t>T</a:t>
            </a:r>
            <a:r>
              <a:rPr lang="en-US" dirty="0"/>
              <a:t> = 5.3 T, I</a:t>
            </a:r>
            <a:r>
              <a:rPr lang="en-US" baseline="-25000" dirty="0"/>
              <a:t>P</a:t>
            </a:r>
            <a:r>
              <a:rPr lang="en-US" dirty="0"/>
              <a:t> = 500 kA, n</a:t>
            </a:r>
            <a:r>
              <a:rPr lang="en-US" baseline="-25000" dirty="0"/>
              <a:t>e</a:t>
            </a:r>
            <a:r>
              <a:rPr lang="en-US" dirty="0"/>
              <a:t> </a:t>
            </a:r>
            <a:r>
              <a:rPr lang="en-US" dirty="0">
                <a:sym typeface="Symbol" panose="05050102010706020507" pitchFamily="18" charset="2"/>
              </a:rPr>
              <a:t></a:t>
            </a:r>
            <a:r>
              <a:rPr lang="en-US" dirty="0"/>
              <a:t> 0.7 x 10</a:t>
            </a:r>
            <a:r>
              <a:rPr lang="en-US" baseline="30000" dirty="0"/>
              <a:t>20</a:t>
            </a:r>
            <a:r>
              <a:rPr lang="en-US" dirty="0"/>
              <a:t> m</a:t>
            </a:r>
            <a:r>
              <a:rPr lang="en-US" baseline="30000" dirty="0"/>
              <a:t>-3</a:t>
            </a:r>
            <a:r>
              <a:rPr lang="en-US" dirty="0"/>
              <a:t> , flat-top 1 s, LBO @ 0.5 s (same as for the W exp), stationary conditions.</a:t>
            </a:r>
          </a:p>
          <a:p>
            <a:r>
              <a:rPr lang="en-US" dirty="0"/>
              <a:t>ECH (central heating) is welcome, but not necessary: 300 </a:t>
            </a:r>
            <a:r>
              <a:rPr lang="en-US" dirty="0" err="1"/>
              <a:t>ms</a:t>
            </a:r>
            <a:r>
              <a:rPr lang="en-US" dirty="0"/>
              <a:t> from 0.35 to 0.65 s</a:t>
            </a:r>
            <a:r>
              <a:rPr lang="en-US" b="1" i="1" dirty="0">
                <a:solidFill>
                  <a:srgbClr val="385723"/>
                </a:solidFill>
              </a:rPr>
              <a:t>. </a:t>
            </a:r>
            <a:r>
              <a:rPr lang="en-US" dirty="0"/>
              <a:t>In case, density can be set at  0.5 x 10</a:t>
            </a:r>
            <a:r>
              <a:rPr lang="en-US" baseline="30000" dirty="0"/>
              <a:t>20</a:t>
            </a:r>
            <a:r>
              <a:rPr lang="en-US" dirty="0"/>
              <a:t> m</a:t>
            </a:r>
            <a:r>
              <a:rPr lang="en-US" baseline="30000" dirty="0"/>
              <a:t>-3</a:t>
            </a:r>
            <a:r>
              <a:rPr lang="en-US" dirty="0"/>
              <a:t> .</a:t>
            </a:r>
          </a:p>
          <a:p>
            <a:r>
              <a:rPr lang="en-US" dirty="0"/>
              <a:t>Schwob starts from lowest wavelength (5 Å) with 1200 g/mm grating. (3 shots at increasing ranges), then continues scan with 600 g/mm grating (8 shots) to cover whole range (access to Hall required).</a:t>
            </a:r>
          </a:p>
          <a:p>
            <a:r>
              <a:rPr lang="en-US" dirty="0"/>
              <a:t>SPRED starts with usual setting, then changes to lower resolution grating.</a:t>
            </a:r>
          </a:p>
          <a:p>
            <a:r>
              <a:rPr lang="en-US" dirty="0"/>
              <a:t>Other diagnostics: Ne, </a:t>
            </a:r>
            <a:r>
              <a:rPr lang="en-US" dirty="0" err="1"/>
              <a:t>Te</a:t>
            </a:r>
            <a:r>
              <a:rPr lang="en-US" dirty="0"/>
              <a:t>, SXT, Vis. Spectroscopy.</a:t>
            </a:r>
          </a:p>
        </p:txBody>
      </p:sp>
      <p:sp>
        <p:nvSpPr>
          <p:cNvPr id="5" name="CasellaDiTesto 4">
            <a:extLst>
              <a:ext uri="{FF2B5EF4-FFF2-40B4-BE49-F238E27FC236}">
                <a16:creationId xmlns:a16="http://schemas.microsoft.com/office/drawing/2014/main" id="{81821132-4AA3-4354-A9BC-3CA1CDCBD339}"/>
              </a:ext>
            </a:extLst>
          </p:cNvPr>
          <p:cNvSpPr txBox="1"/>
          <p:nvPr/>
        </p:nvSpPr>
        <p:spPr>
          <a:xfrm>
            <a:off x="711279" y="6488668"/>
            <a:ext cx="3848519" cy="369332"/>
          </a:xfrm>
          <a:prstGeom prst="rect">
            <a:avLst/>
          </a:prstGeom>
          <a:noFill/>
        </p:spPr>
        <p:txBody>
          <a:bodyPr wrap="square" rtlCol="0">
            <a:spAutoFit/>
          </a:bodyPr>
          <a:lstStyle/>
          <a:p>
            <a:r>
              <a:rPr lang="en-US" dirty="0"/>
              <a:t>WIP - Frascati 20/05(2019)</a:t>
            </a:r>
          </a:p>
        </p:txBody>
      </p:sp>
    </p:spTree>
    <p:extLst>
      <p:ext uri="{BB962C8B-B14F-4D97-AF65-F5344CB8AC3E}">
        <p14:creationId xmlns:p14="http://schemas.microsoft.com/office/powerpoint/2010/main" val="38379380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Widescreen</PresentationFormat>
  <Paragraphs>30</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Yttrium spectrum identification</vt:lpstr>
      <vt:lpstr>F12 Yttrium spectrum identification </vt:lpstr>
      <vt:lpstr>Preliminary observations</vt:lpstr>
      <vt:lpstr>Experimental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Yttrium spectrum identification</dc:title>
  <dc:creator>francesca bombarda</dc:creator>
  <cp:lastModifiedBy>francesca bombarda</cp:lastModifiedBy>
  <cp:revision>29</cp:revision>
  <dcterms:created xsi:type="dcterms:W3CDTF">2019-05-17T09:28:19Z</dcterms:created>
  <dcterms:modified xsi:type="dcterms:W3CDTF">2019-05-20T07:18:11Z</dcterms:modified>
</cp:coreProperties>
</file>