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53" r:id="rId2"/>
    <p:sldId id="344" r:id="rId3"/>
    <p:sldId id="260" r:id="rId4"/>
    <p:sldId id="382" r:id="rId5"/>
    <p:sldId id="369" r:id="rId6"/>
    <p:sldId id="368" r:id="rId7"/>
    <p:sldId id="376" r:id="rId8"/>
    <p:sldId id="366" r:id="rId9"/>
    <p:sldId id="375" r:id="rId10"/>
    <p:sldId id="374" r:id="rId11"/>
    <p:sldId id="373" r:id="rId12"/>
    <p:sldId id="346" r:id="rId13"/>
    <p:sldId id="348" r:id="rId14"/>
    <p:sldId id="278" r:id="rId15"/>
    <p:sldId id="293" r:id="rId16"/>
    <p:sldId id="296" r:id="rId17"/>
    <p:sldId id="380" r:id="rId18"/>
    <p:sldId id="378" r:id="rId19"/>
    <p:sldId id="377" r:id="rId20"/>
    <p:sldId id="379" r:id="rId21"/>
    <p:sldId id="286" r:id="rId22"/>
    <p:sldId id="383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50E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1221" autoAdjust="0"/>
  </p:normalViewPr>
  <p:slideViewPr>
    <p:cSldViewPr>
      <p:cViewPr>
        <p:scale>
          <a:sx n="70" d="100"/>
          <a:sy n="70" d="100"/>
        </p:scale>
        <p:origin x="-693" y="5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4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0C440-E462-4499-A116-0A05F19F178C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4244-5029-4429-B021-8899ACC988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07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E47D395-615D-4198-B987-9F6910BC1A08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3028B7-9CDA-4EE1-8619-84C9B7D02D0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D395-615D-4198-B987-9F6910BC1A08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28B7-9CDA-4EE1-8619-84C9B7D02D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E47D395-615D-4198-B987-9F6910BC1A08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33028B7-9CDA-4EE1-8619-84C9B7D02D0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04800" y="1541814"/>
            <a:ext cx="4191000" cy="471054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5181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piè di pagina 4"/>
          <p:cNvSpPr txBox="1">
            <a:spLocks/>
          </p:cNvSpPr>
          <p:nvPr userDrawn="1"/>
        </p:nvSpPr>
        <p:spPr>
          <a:xfrm>
            <a:off x="2391277" y="6453336"/>
            <a:ext cx="6285179" cy="365125"/>
          </a:xfrm>
          <a:prstGeom prst="rect">
            <a:avLst/>
          </a:prstGeom>
        </p:spPr>
        <p:txBody>
          <a:bodyPr vert="horz" anchor="ctr"/>
          <a:lstStyle>
            <a:defPPr>
              <a:defRPr lang="it-IT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-IT" dirty="0" smtClean="0">
                <a:solidFill>
                  <a:schemeClr val="accent3"/>
                </a:solidFill>
              </a:rPr>
              <a:t>C. Mazzotta </a:t>
            </a:r>
            <a:r>
              <a:rPr lang="en-US" dirty="0" smtClean="0"/>
              <a:t>Maximum peaking by impurity injection </a:t>
            </a:r>
            <a:r>
              <a:rPr lang="it-IT" altLang="it-IT" dirty="0" smtClean="0">
                <a:solidFill>
                  <a:schemeClr val="accent3"/>
                </a:solidFill>
              </a:rPr>
              <a:t>WIP 1th </a:t>
            </a:r>
            <a:r>
              <a:rPr lang="it-IT" altLang="it-IT" dirty="0" err="1" smtClean="0">
                <a:solidFill>
                  <a:schemeClr val="accent3"/>
                </a:solidFill>
              </a:rPr>
              <a:t>Apr</a:t>
            </a:r>
            <a:r>
              <a:rPr lang="it-IT" altLang="it-IT" dirty="0" smtClean="0">
                <a:solidFill>
                  <a:schemeClr val="accent3"/>
                </a:solidFill>
              </a:rPr>
              <a:t> 2019</a:t>
            </a:r>
            <a:endParaRPr lang="it-IT" alt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10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589" y="1729318"/>
            <a:ext cx="9164637" cy="3746500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" y="6572251"/>
            <a:ext cx="9166225" cy="304800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589" y="5054600"/>
            <a:ext cx="9164637" cy="730251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0" y="1"/>
            <a:ext cx="91440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2" name="Immagine 10" descr="LogoENEAVettorialeneroVertica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1" y="196851"/>
            <a:ext cx="27844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1" descr="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6018"/>
            <a:ext cx="9144000" cy="7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14335" y="3152003"/>
            <a:ext cx="8440819" cy="574516"/>
          </a:xfrm>
        </p:spPr>
        <p:txBody>
          <a:bodyPr lIns="0" tIns="0" bIns="0"/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514334" y="5149831"/>
            <a:ext cx="8440818" cy="492443"/>
          </a:xfr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514335" y="2146335"/>
            <a:ext cx="8440819" cy="656591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514350" y="4214797"/>
            <a:ext cx="8440738" cy="533480"/>
          </a:xfrm>
        </p:spPr>
        <p:txBody>
          <a:bodyPr lIns="0"/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739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3028B7-9CDA-4EE1-8619-84C9B7D02D0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2391277" y="6453336"/>
            <a:ext cx="6285179" cy="365125"/>
          </a:xfrm>
          <a:prstGeom prst="rect">
            <a:avLst/>
          </a:prstGeom>
        </p:spPr>
        <p:txBody>
          <a:bodyPr vert="horz" anchor="ctr"/>
          <a:lstStyle>
            <a:defPPr>
              <a:defRPr lang="it-IT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-IT" dirty="0" smtClean="0">
                <a:solidFill>
                  <a:schemeClr val="accent3"/>
                </a:solidFill>
              </a:rPr>
              <a:t>C. Mazzotta </a:t>
            </a:r>
            <a:r>
              <a:rPr lang="en-US" dirty="0" smtClean="0"/>
              <a:t>Maximum peaking by impurity injection </a:t>
            </a:r>
            <a:r>
              <a:rPr lang="it-IT" altLang="it-IT" dirty="0" smtClean="0">
                <a:solidFill>
                  <a:schemeClr val="accent3"/>
                </a:solidFill>
              </a:rPr>
              <a:t>WIP 1th </a:t>
            </a:r>
            <a:r>
              <a:rPr lang="it-IT" altLang="it-IT" dirty="0" err="1" smtClean="0">
                <a:solidFill>
                  <a:schemeClr val="accent3"/>
                </a:solidFill>
              </a:rPr>
              <a:t>Apr</a:t>
            </a:r>
            <a:r>
              <a:rPr lang="it-IT" altLang="it-IT" dirty="0" smtClean="0">
                <a:solidFill>
                  <a:schemeClr val="accent3"/>
                </a:solidFill>
              </a:rPr>
              <a:t> 2019</a:t>
            </a:r>
            <a:endParaRPr lang="it-IT" altLang="it-IT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D395-615D-4198-B987-9F6910BC1A08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33028B7-9CDA-4EE1-8619-84C9B7D02D0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3028B7-9CDA-4EE1-8619-84C9B7D02D08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Segnaposto piè di pagina 4"/>
          <p:cNvSpPr txBox="1">
            <a:spLocks/>
          </p:cNvSpPr>
          <p:nvPr userDrawn="1"/>
        </p:nvSpPr>
        <p:spPr>
          <a:xfrm>
            <a:off x="2391277" y="6453336"/>
            <a:ext cx="6285179" cy="365125"/>
          </a:xfrm>
          <a:prstGeom prst="rect">
            <a:avLst/>
          </a:prstGeom>
        </p:spPr>
        <p:txBody>
          <a:bodyPr vert="horz" anchor="ctr"/>
          <a:lstStyle>
            <a:defPPr>
              <a:defRPr lang="it-IT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-IT" dirty="0" smtClean="0">
                <a:solidFill>
                  <a:schemeClr val="accent3"/>
                </a:solidFill>
              </a:rPr>
              <a:t>C. Mazzotta </a:t>
            </a:r>
            <a:r>
              <a:rPr lang="en-US" dirty="0" smtClean="0"/>
              <a:t>Maximum peaking by impurity injection </a:t>
            </a:r>
            <a:r>
              <a:rPr lang="it-IT" altLang="it-IT" dirty="0" smtClean="0">
                <a:solidFill>
                  <a:schemeClr val="accent3"/>
                </a:solidFill>
              </a:rPr>
              <a:t>WIP 1th </a:t>
            </a:r>
            <a:r>
              <a:rPr lang="it-IT" altLang="it-IT" dirty="0" err="1" smtClean="0">
                <a:solidFill>
                  <a:schemeClr val="accent3"/>
                </a:solidFill>
              </a:rPr>
              <a:t>Apr</a:t>
            </a:r>
            <a:r>
              <a:rPr lang="it-IT" altLang="it-IT" dirty="0" smtClean="0">
                <a:solidFill>
                  <a:schemeClr val="accent3"/>
                </a:solidFill>
              </a:rPr>
              <a:t> 2019</a:t>
            </a:r>
            <a:endParaRPr lang="it-IT" altLang="it-IT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47D395-615D-4198-B987-9F6910BC1A08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3028B7-9CDA-4EE1-8619-84C9B7D02D0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D395-615D-4198-B987-9F6910BC1A08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3028B7-9CDA-4EE1-8619-84C9B7D02D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D395-615D-4198-B987-9F6910BC1A08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3028B7-9CDA-4EE1-8619-84C9B7D02D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D395-615D-4198-B987-9F6910BC1A08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3028B7-9CDA-4EE1-8619-84C9B7D02D08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E47D395-615D-4198-B987-9F6910BC1A08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33028B7-9CDA-4EE1-8619-84C9B7D02D0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</a:t>
            </a:r>
            <a:r>
              <a:rPr kumimoji="0" lang="it-IT" smtClean="0"/>
              <a:t>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47D395-615D-4198-B987-9F6910BC1A08}" type="datetimeFigureOut">
              <a:rPr lang="it-IT" smtClean="0"/>
              <a:t>31/03/2019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3028B7-9CDA-4EE1-8619-84C9B7D02D0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8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ottotitolo 1"/>
          <p:cNvSpPr>
            <a:spLocks noGrp="1"/>
          </p:cNvSpPr>
          <p:nvPr>
            <p:ph type="subTitle" idx="1"/>
          </p:nvPr>
        </p:nvSpPr>
        <p:spPr>
          <a:xfrm>
            <a:off x="298326" y="2647662"/>
            <a:ext cx="8629650" cy="1501418"/>
          </a:xfrm>
        </p:spPr>
        <p:txBody>
          <a:bodyPr>
            <a:noAutofit/>
          </a:bodyPr>
          <a:lstStyle/>
          <a:p>
            <a:r>
              <a:rPr lang="it-IT" altLang="it-IT" sz="2400" dirty="0" smtClean="0"/>
              <a:t>FTU </a:t>
            </a:r>
            <a:r>
              <a:rPr lang="it-IT" altLang="it-IT" sz="2400" dirty="0" err="1" smtClean="0"/>
              <a:t>experimental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campaign</a:t>
            </a:r>
            <a:r>
              <a:rPr lang="it-IT" altLang="it-IT" sz="2400" dirty="0" smtClean="0"/>
              <a:t> </a:t>
            </a:r>
            <a:r>
              <a:rPr lang="it-IT" altLang="it-IT" sz="2400" dirty="0" smtClean="0"/>
              <a:t>2019 - </a:t>
            </a:r>
            <a:r>
              <a:rPr lang="it-IT" altLang="it-IT" sz="2400" dirty="0" err="1" smtClean="0"/>
              <a:t>program</a:t>
            </a:r>
            <a:r>
              <a:rPr lang="it-IT" altLang="it-IT" sz="2400" dirty="0" smtClean="0"/>
              <a:t> </a:t>
            </a:r>
            <a:r>
              <a:rPr lang="it-IT" altLang="it-IT" sz="2400" dirty="0" smtClean="0"/>
              <a:t>F04 </a:t>
            </a:r>
            <a:r>
              <a:rPr lang="it-IT" altLang="it-IT" sz="2400" dirty="0" err="1" smtClean="0"/>
              <a:t>Impurity</a:t>
            </a:r>
            <a:r>
              <a:rPr lang="it-IT" altLang="it-IT" sz="2400" dirty="0" smtClean="0"/>
              <a:t> </a:t>
            </a:r>
            <a:r>
              <a:rPr lang="it-IT" altLang="it-IT" sz="2400" dirty="0" err="1"/>
              <a:t>I</a:t>
            </a:r>
            <a:r>
              <a:rPr lang="it-IT" altLang="it-IT" sz="2400" dirty="0" err="1" smtClean="0"/>
              <a:t>njection</a:t>
            </a:r>
            <a:endParaRPr lang="it-IT" altLang="it-IT" sz="2400" dirty="0" smtClean="0"/>
          </a:p>
          <a:p>
            <a:endParaRPr lang="it-IT" altLang="it-IT" sz="1050" dirty="0" smtClean="0"/>
          </a:p>
          <a:p>
            <a:r>
              <a:rPr lang="it-IT" altLang="it-IT" sz="2400" dirty="0" err="1" smtClean="0"/>
              <a:t>Scientific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Coordinators</a:t>
            </a:r>
            <a:r>
              <a:rPr lang="it-IT" altLang="it-IT" sz="2400" dirty="0" smtClean="0"/>
              <a:t>: </a:t>
            </a:r>
            <a:r>
              <a:rPr lang="it-IT" altLang="it-IT" sz="2400" dirty="0" err="1" smtClean="0"/>
              <a:t>C.Mazzotta</a:t>
            </a:r>
            <a:r>
              <a:rPr lang="it-IT" altLang="it-IT" sz="2400" dirty="0" smtClean="0"/>
              <a:t>, </a:t>
            </a:r>
            <a:r>
              <a:rPr lang="it-IT" altLang="it-IT" sz="2400" dirty="0" err="1" smtClean="0"/>
              <a:t>G.Pucella</a:t>
            </a:r>
            <a:endParaRPr lang="it-IT" altLang="it-IT" sz="2400" dirty="0" smtClean="0"/>
          </a:p>
          <a:p>
            <a:endParaRPr lang="it-IT" altLang="it-IT" sz="1400" dirty="0" smtClean="0"/>
          </a:p>
          <a:p>
            <a:r>
              <a:rPr lang="it-IT" altLang="it-IT" sz="2000" dirty="0" err="1" smtClean="0"/>
              <a:t>Scientific</a:t>
            </a:r>
            <a:r>
              <a:rPr lang="it-IT" altLang="it-IT" sz="2000" dirty="0" smtClean="0"/>
              <a:t> team: </a:t>
            </a:r>
            <a:r>
              <a:rPr lang="en-GB" sz="2000" dirty="0" err="1"/>
              <a:t>G.Aruzzese</a:t>
            </a:r>
            <a:r>
              <a:rPr lang="en-GB" sz="2000" dirty="0"/>
              <a:t>, </a:t>
            </a:r>
            <a:r>
              <a:rPr lang="en-GB" sz="2000" dirty="0" err="1"/>
              <a:t>F.Bombarda</a:t>
            </a:r>
            <a:r>
              <a:rPr lang="en-GB" sz="2000" dirty="0"/>
              <a:t>, </a:t>
            </a:r>
            <a:r>
              <a:rPr lang="en-GB" sz="2000" dirty="0" err="1"/>
              <a:t>L.Boncagni</a:t>
            </a:r>
            <a:r>
              <a:rPr lang="en-GB" sz="2000" dirty="0"/>
              <a:t>, </a:t>
            </a:r>
            <a:r>
              <a:rPr lang="en-GB" sz="2000" dirty="0" err="1"/>
              <a:t>L.Carraro</a:t>
            </a:r>
            <a:r>
              <a:rPr lang="en-GB" sz="2000" dirty="0"/>
              <a:t>, </a:t>
            </a:r>
            <a:r>
              <a:rPr lang="en-GB" sz="2000" dirty="0" err="1"/>
              <a:t>O.D’Arcangelo</a:t>
            </a:r>
            <a:r>
              <a:rPr lang="en-GB" sz="2000" dirty="0"/>
              <a:t>, </a:t>
            </a:r>
            <a:r>
              <a:rPr lang="en-GB" sz="2000" dirty="0" err="1"/>
              <a:t>D.Frigione</a:t>
            </a:r>
            <a:r>
              <a:rPr lang="en-GB" sz="2000" dirty="0"/>
              <a:t>, </a:t>
            </a:r>
            <a:r>
              <a:rPr lang="en-GB" sz="2000" dirty="0" err="1"/>
              <a:t>L.Gabellieri</a:t>
            </a:r>
            <a:r>
              <a:rPr lang="en-GB" sz="2000" dirty="0"/>
              <a:t>, </a:t>
            </a:r>
            <a:r>
              <a:rPr lang="en-GB" sz="2000" dirty="0" err="1"/>
              <a:t>E.Giovannozzi</a:t>
            </a:r>
            <a:r>
              <a:rPr lang="en-GB" sz="2000" dirty="0"/>
              <a:t>, </a:t>
            </a:r>
            <a:r>
              <a:rPr lang="en-GB" sz="2000" dirty="0" err="1"/>
              <a:t>M.Marinucci</a:t>
            </a:r>
            <a:r>
              <a:rPr lang="en-GB" sz="2000" dirty="0"/>
              <a:t>, </a:t>
            </a:r>
            <a:r>
              <a:rPr lang="en-GB" sz="2000" dirty="0" err="1"/>
              <a:t>M.E.Puiatti</a:t>
            </a:r>
            <a:r>
              <a:rPr lang="en-GB" sz="2000" dirty="0"/>
              <a:t>, </a:t>
            </a:r>
            <a:r>
              <a:rPr lang="en-GB" sz="2000" dirty="0" err="1" smtClean="0"/>
              <a:t>A.Romano</a:t>
            </a:r>
            <a:r>
              <a:rPr lang="en-GB" sz="2000" dirty="0" smtClean="0"/>
              <a:t>, </a:t>
            </a:r>
            <a:r>
              <a:rPr lang="en-GB" sz="2000" dirty="0" err="1" smtClean="0"/>
              <a:t>O.Tudisco</a:t>
            </a:r>
            <a:r>
              <a:rPr lang="en-GB" sz="2000" dirty="0"/>
              <a:t>,  et al. </a:t>
            </a:r>
            <a:endParaRPr lang="it-IT" sz="2000" dirty="0"/>
          </a:p>
          <a:p>
            <a:endParaRPr lang="it-IT" altLang="it-IT" sz="2400" dirty="0" smtClean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84178" y="5157192"/>
            <a:ext cx="8440738" cy="49318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it-IT" altLang="it-IT" sz="2800" dirty="0" err="1" smtClean="0"/>
              <a:t>C.Mazzotta</a:t>
            </a:r>
            <a:r>
              <a:rPr lang="it-IT" altLang="it-IT" sz="2800" dirty="0" smtClean="0"/>
              <a:t> </a:t>
            </a:r>
          </a:p>
        </p:txBody>
      </p:sp>
      <p:sp>
        <p:nvSpPr>
          <p:cNvPr id="11267" name="Titolo 3"/>
          <p:cNvSpPr>
            <a:spLocks noGrp="1"/>
          </p:cNvSpPr>
          <p:nvPr>
            <p:ph type="title"/>
          </p:nvPr>
        </p:nvSpPr>
        <p:spPr>
          <a:xfrm>
            <a:off x="298326" y="1772816"/>
            <a:ext cx="8882186" cy="656167"/>
          </a:xfrm>
        </p:spPr>
        <p:txBody>
          <a:bodyPr>
            <a:noAutofit/>
          </a:bodyPr>
          <a:lstStyle/>
          <a:p>
            <a:r>
              <a:rPr lang="en-US" sz="4000" b="1" dirty="0"/>
              <a:t>Maximum peaking by impurity injection</a:t>
            </a:r>
            <a:endParaRPr lang="it-IT" sz="4000" b="1" dirty="0"/>
          </a:p>
        </p:txBody>
      </p:sp>
      <p:sp>
        <p:nvSpPr>
          <p:cNvPr id="11268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6372200" y="5229200"/>
            <a:ext cx="2510714" cy="533400"/>
          </a:xfrm>
        </p:spPr>
        <p:txBody>
          <a:bodyPr/>
          <a:lstStyle/>
          <a:p>
            <a:r>
              <a:rPr lang="it-IT" altLang="it-IT" dirty="0" smtClean="0"/>
              <a:t>WIP 1</a:t>
            </a:r>
            <a:r>
              <a:rPr lang="it-IT" altLang="it-IT" baseline="30000" dirty="0" smtClean="0"/>
              <a:t>th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Apr</a:t>
            </a:r>
            <a:r>
              <a:rPr lang="it-IT" altLang="it-IT" dirty="0" smtClean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2913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424293" y="7130107"/>
            <a:ext cx="611187" cy="187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C75C36-695E-4F4B-B6FB-DF530F98A45B}" type="slidenum">
              <a:rPr lang="en-US" altLang="it-IT" smtClean="0">
                <a:latin typeface="+mj-lt"/>
              </a:rPr>
              <a:pPr eaLnBrk="1" hangingPunct="1"/>
              <a:t>10</a:t>
            </a:fld>
            <a:endParaRPr lang="en-US" altLang="it-IT" smtClean="0">
              <a:latin typeface="+mj-lt"/>
            </a:endParaRP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algn="ctr"/>
            <a:fld id="{4039813E-B5E4-4639-A8E4-F1F94AD5251B}" type="slidenum">
              <a:rPr lang="en-US" altLang="it-IT" sz="1400" b="1">
                <a:solidFill>
                  <a:srgbClr val="FFFFFF"/>
                </a:solidFill>
              </a:rPr>
              <a:pPr algn="ctr"/>
              <a:t>10</a:t>
            </a:fld>
            <a:endParaRPr lang="en-US" altLang="it-IT" sz="1400" b="1" dirty="0">
              <a:solidFill>
                <a:srgbClr val="FFFFFF"/>
              </a:solidFill>
            </a:endParaRPr>
          </a:p>
        </p:txBody>
      </p:sp>
      <p:pic>
        <p:nvPicPr>
          <p:cNvPr id="10" name="Immagine 3" descr="LogoEN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523056" y="206152"/>
            <a:ext cx="851344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/>
              <a:t>Neon doping </a:t>
            </a:r>
            <a:r>
              <a:rPr lang="en-US" sz="2400" dirty="0" err="1" smtClean="0">
                <a:solidFill>
                  <a:srgbClr val="C00000"/>
                </a:solidFill>
              </a:rPr>
              <a:t>Kirneva</a:t>
            </a:r>
            <a:r>
              <a:rPr lang="en-US" altLang="it-IT" sz="2400" dirty="0" smtClean="0">
                <a:solidFill>
                  <a:srgbClr val="C00000"/>
                </a:solidFill>
              </a:rPr>
              <a:t> </a:t>
            </a:r>
            <a:r>
              <a:rPr lang="en-US" altLang="it-IT" sz="2400" dirty="0">
                <a:solidFill>
                  <a:srgbClr val="C00000"/>
                </a:solidFill>
              </a:rPr>
              <a:t>EPS 2017</a:t>
            </a:r>
            <a:endParaRPr lang="it-IT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65299"/>
            <a:ext cx="8856984" cy="412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0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424293" y="7130107"/>
            <a:ext cx="611187" cy="187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C75C36-695E-4F4B-B6FB-DF530F98A45B}" type="slidenum">
              <a:rPr lang="en-US" altLang="it-IT" smtClean="0">
                <a:latin typeface="+mj-lt"/>
              </a:rPr>
              <a:pPr eaLnBrk="1" hangingPunct="1"/>
              <a:t>11</a:t>
            </a:fld>
            <a:endParaRPr lang="en-US" altLang="it-IT" smtClean="0">
              <a:latin typeface="+mj-lt"/>
            </a:endParaRP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algn="ctr"/>
            <a:fld id="{4039813E-B5E4-4639-A8E4-F1F94AD5251B}" type="slidenum">
              <a:rPr lang="en-US" altLang="it-IT" sz="1400" b="1">
                <a:solidFill>
                  <a:srgbClr val="FFFFFF"/>
                </a:solidFill>
              </a:rPr>
              <a:pPr algn="ctr"/>
              <a:t>11</a:t>
            </a:fld>
            <a:endParaRPr lang="en-US" altLang="it-IT" sz="1400" b="1" dirty="0">
              <a:solidFill>
                <a:srgbClr val="FFFFFF"/>
              </a:solidFill>
            </a:endParaRPr>
          </a:p>
        </p:txBody>
      </p:sp>
      <p:pic>
        <p:nvPicPr>
          <p:cNvPr id="10" name="Immagine 3" descr="LogoEN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 contras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4" b="3555"/>
          <a:stretch/>
        </p:blipFill>
        <p:spPr bwMode="auto">
          <a:xfrm>
            <a:off x="444992" y="1581743"/>
            <a:ext cx="8220038" cy="458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523056" y="206152"/>
            <a:ext cx="851344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/>
              <a:t>He &amp; Ne </a:t>
            </a:r>
            <a:r>
              <a:rPr lang="it-IT" sz="4000" dirty="0" err="1" smtClean="0"/>
              <a:t>combined</a:t>
            </a:r>
            <a:r>
              <a:rPr lang="it-IT" sz="4000" dirty="0" smtClean="0"/>
              <a:t> doping </a:t>
            </a:r>
            <a:r>
              <a:rPr lang="en-US" sz="2400" dirty="0" err="1" smtClean="0">
                <a:solidFill>
                  <a:srgbClr val="C00000"/>
                </a:solidFill>
              </a:rPr>
              <a:t>Kirneva</a:t>
            </a:r>
            <a:r>
              <a:rPr lang="en-US" altLang="it-IT" sz="2400" dirty="0" smtClean="0">
                <a:solidFill>
                  <a:srgbClr val="C00000"/>
                </a:solidFill>
              </a:rPr>
              <a:t> </a:t>
            </a:r>
            <a:r>
              <a:rPr lang="en-US" altLang="it-IT" sz="2400" dirty="0">
                <a:solidFill>
                  <a:srgbClr val="C00000"/>
                </a:solidFill>
              </a:rPr>
              <a:t>EPS 2017</a:t>
            </a:r>
            <a:endParaRPr lang="it-IT" sz="2400" dirty="0"/>
          </a:p>
        </p:txBody>
      </p:sp>
      <p:sp>
        <p:nvSpPr>
          <p:cNvPr id="11" name="Rettangolo 10"/>
          <p:cNvSpPr/>
          <p:nvPr/>
        </p:nvSpPr>
        <p:spPr>
          <a:xfrm>
            <a:off x="444992" y="2132856"/>
            <a:ext cx="8220038" cy="2520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23528" y="2428849"/>
            <a:ext cx="8341502" cy="2520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44992" y="2708920"/>
            <a:ext cx="6143232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300192" y="3621495"/>
            <a:ext cx="2376264" cy="2520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67544" y="3897052"/>
            <a:ext cx="1224136" cy="2520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5148064" y="3897052"/>
            <a:ext cx="3528392" cy="2520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09022" y="4221088"/>
            <a:ext cx="8256008" cy="2520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345165" y="4545124"/>
            <a:ext cx="5666995" cy="2520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539552" y="5805264"/>
            <a:ext cx="5976664" cy="2520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724128" y="5503845"/>
            <a:ext cx="2940902" cy="2520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9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016" y="381000"/>
            <a:ext cx="8337532" cy="762000"/>
          </a:xfrm>
        </p:spPr>
        <p:txBody>
          <a:bodyPr>
            <a:normAutofit fontScale="90000"/>
          </a:bodyPr>
          <a:lstStyle/>
          <a:p>
            <a:r>
              <a:rPr lang="en-US" altLang="it-IT" sz="4000" dirty="0" smtClean="0"/>
              <a:t>FTU Density limit and peaking </a:t>
            </a:r>
            <a:r>
              <a:rPr lang="en-US" altLang="it-IT" sz="1800" dirty="0" err="1" smtClean="0">
                <a:solidFill>
                  <a:srgbClr val="C00000"/>
                </a:solidFill>
              </a:rPr>
              <a:t>Pucella</a:t>
            </a:r>
            <a:r>
              <a:rPr lang="en-US" altLang="it-IT" sz="1800" dirty="0" smtClean="0">
                <a:solidFill>
                  <a:srgbClr val="C00000"/>
                </a:solidFill>
              </a:rPr>
              <a:t>, </a:t>
            </a:r>
            <a:r>
              <a:rPr lang="en-US" altLang="it-IT" sz="1800" dirty="0" err="1" smtClean="0">
                <a:solidFill>
                  <a:srgbClr val="C00000"/>
                </a:solidFill>
              </a:rPr>
              <a:t>Tudisco</a:t>
            </a:r>
            <a:r>
              <a:rPr lang="en-US" altLang="it-IT" sz="1800" dirty="0">
                <a:solidFill>
                  <a:srgbClr val="C00000"/>
                </a:solidFill>
              </a:rPr>
              <a:t>, </a:t>
            </a:r>
            <a:r>
              <a:rPr lang="en-US" altLang="it-IT" sz="1800" dirty="0" smtClean="0">
                <a:solidFill>
                  <a:srgbClr val="C00000"/>
                </a:solidFill>
              </a:rPr>
              <a:t>Mazzotta et al.</a:t>
            </a:r>
            <a:endParaRPr lang="en-US" altLang="it-IT" sz="1800" dirty="0">
              <a:solidFill>
                <a:srgbClr val="C00000"/>
              </a:solidFill>
            </a:endParaRPr>
          </a:p>
        </p:txBody>
      </p:sp>
      <p:sp>
        <p:nvSpPr>
          <p:cNvPr id="12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8153400" y="6537325"/>
            <a:ext cx="685800" cy="320675"/>
          </a:xfrm>
        </p:spPr>
        <p:txBody>
          <a:bodyPr/>
          <a:lstStyle/>
          <a:p>
            <a:fld id="{235C70E7-C50C-4690-9351-09380EADF782}" type="slidenum">
              <a:rPr lang="en-US" altLang="it-IT"/>
              <a:pPr/>
              <a:t>12</a:t>
            </a:fld>
            <a:endParaRPr lang="en-US" altLang="it-IT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194747" y="3794497"/>
            <a:ext cx="8686801" cy="280285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At the first order, the shape of the density profile on FTU depends on the central </a:t>
            </a:r>
            <a:r>
              <a:rPr lang="en-US" dirty="0" smtClean="0"/>
              <a:t>line-averaged </a:t>
            </a:r>
            <a:r>
              <a:rPr lang="en-US" dirty="0"/>
              <a:t>density and, for a </a:t>
            </a:r>
            <a:r>
              <a:rPr lang="en-US" dirty="0" smtClean="0"/>
              <a:t>given </a:t>
            </a:r>
            <a:r>
              <a:rPr lang="en-US" dirty="0"/>
              <a:t>central </a:t>
            </a:r>
            <a:r>
              <a:rPr lang="en-US" dirty="0" smtClean="0"/>
              <a:t>line-averaged </a:t>
            </a:r>
            <a:r>
              <a:rPr lang="en-US" dirty="0"/>
              <a:t>density, it depends on the plasma current, and it does not depend on the toroidal </a:t>
            </a:r>
            <a:r>
              <a:rPr lang="en-US" dirty="0" smtClean="0"/>
              <a:t>magnetic </a:t>
            </a:r>
            <a:r>
              <a:rPr lang="en-US" dirty="0"/>
              <a:t>field</a:t>
            </a:r>
            <a:r>
              <a:rPr lang="en-US" dirty="0" smtClean="0"/>
              <a:t>. Finally the peaking factor at the disruption linearly depends on the edge safety factor </a:t>
            </a:r>
            <a:r>
              <a:rPr lang="en-US" b="1" i="1" dirty="0" smtClean="0"/>
              <a:t>q</a:t>
            </a:r>
            <a:r>
              <a:rPr lang="en-US" dirty="0" smtClean="0"/>
              <a:t>.</a:t>
            </a:r>
            <a:endParaRPr lang="en-US" dirty="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The experiments on FTU highlights </a:t>
            </a:r>
            <a:r>
              <a:rPr lang="en-US" dirty="0"/>
              <a:t>the </a:t>
            </a:r>
            <a:r>
              <a:rPr lang="en-US" dirty="0" smtClean="0"/>
              <a:t>edge </a:t>
            </a:r>
            <a:r>
              <a:rPr lang="en-US" dirty="0"/>
              <a:t>nature of the density limit, as </a:t>
            </a:r>
            <a:r>
              <a:rPr lang="en-US" dirty="0" smtClean="0"/>
              <a:t>a holds </a:t>
            </a:r>
            <a:r>
              <a:rPr lang="en-US" dirty="0"/>
              <a:t>for the maximum achievable </a:t>
            </a:r>
            <a:r>
              <a:rPr lang="en-US" dirty="0" smtClean="0"/>
              <a:t>line-averaged </a:t>
            </a:r>
            <a:r>
              <a:rPr lang="en-US" dirty="0"/>
              <a:t>density </a:t>
            </a:r>
            <a:r>
              <a:rPr lang="en-US" dirty="0" smtClean="0"/>
              <a:t>along </a:t>
            </a:r>
            <a:r>
              <a:rPr lang="en-US" dirty="0"/>
              <a:t>a peripheral </a:t>
            </a:r>
            <a:r>
              <a:rPr lang="en-US" dirty="0" smtClean="0"/>
              <a:t>chord, whilst Greenwald-like scaling is not valid for the central chord, where the maximum achievable line-averaged density essentially depends on the toroidal magnetic field only. This behavior is explained in terms of density profile effects. </a:t>
            </a:r>
            <a:r>
              <a:rPr lang="en-US" altLang="it-IT" sz="1600" dirty="0" smtClean="0">
                <a:solidFill>
                  <a:srgbClr val="FF0000"/>
                </a:solidFill>
              </a:rPr>
              <a:t>[</a:t>
            </a:r>
            <a:r>
              <a:rPr lang="en-US" altLang="it-IT" sz="1600" dirty="0" err="1" smtClean="0">
                <a:solidFill>
                  <a:srgbClr val="FF0000"/>
                </a:solidFill>
              </a:rPr>
              <a:t>Pucella</a:t>
            </a:r>
            <a:r>
              <a:rPr lang="en-US" altLang="it-IT" sz="1600" dirty="0" smtClean="0">
                <a:solidFill>
                  <a:srgbClr val="FF0000"/>
                </a:solidFill>
              </a:rPr>
              <a:t> </a:t>
            </a:r>
            <a:r>
              <a:rPr lang="en-US" altLang="it-IT" sz="1600" dirty="0">
                <a:solidFill>
                  <a:srgbClr val="FF0000"/>
                </a:solidFill>
              </a:rPr>
              <a:t>NF </a:t>
            </a:r>
            <a:r>
              <a:rPr lang="en-US" altLang="it-IT" sz="1600" dirty="0" smtClean="0">
                <a:solidFill>
                  <a:srgbClr val="FF0000"/>
                </a:solidFill>
              </a:rPr>
              <a:t>13]</a:t>
            </a:r>
            <a:endParaRPr lang="en-US" sz="1600" dirty="0" smtClean="0"/>
          </a:p>
        </p:txBody>
      </p:sp>
      <p:pic>
        <p:nvPicPr>
          <p:cNvPr id="1026" name="Picture 2" descr="D:\DokWorkNew\Conferences2017\Uninettuno\Mazzotta\DpFixe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1" y="1548073"/>
            <a:ext cx="2956491" cy="228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kWorkNew\Conferences2017\Uninettuno\Mazzotta\DpFixe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77" y="1548072"/>
            <a:ext cx="2956491" cy="228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kWorkNew\Conferences2017\Uninettuno\Mazzotta\Figure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94" y="1548069"/>
            <a:ext cx="2902355" cy="22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egnaposto numero diapositiva 5"/>
          <p:cNvSpPr txBox="1">
            <a:spLocks/>
          </p:cNvSpPr>
          <p:nvPr/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it-IT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9813E-B5E4-4639-A8E4-F1F94AD5251B}" type="slidenum">
              <a:rPr lang="en-US" altLang="it-IT" smtClean="0"/>
              <a:pPr/>
              <a:t>12</a:t>
            </a:fld>
            <a:endParaRPr lang="en-US" altLang="it-IT" dirty="0"/>
          </a:p>
        </p:txBody>
      </p:sp>
      <p:pic>
        <p:nvPicPr>
          <p:cNvPr id="13" name="Immagine 3" descr="LogoENE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5796135" y="3933056"/>
            <a:ext cx="2520801" cy="2520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771800" y="4149080"/>
            <a:ext cx="5366748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70114" y="4437112"/>
            <a:ext cx="6450158" cy="26583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3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o 7"/>
          <p:cNvGrpSpPr>
            <a:grpSpLocks/>
          </p:cNvGrpSpPr>
          <p:nvPr/>
        </p:nvGrpSpPr>
        <p:grpSpPr bwMode="auto">
          <a:xfrm>
            <a:off x="3533779" y="1484784"/>
            <a:ext cx="5610225" cy="2850804"/>
            <a:chOff x="-1836712" y="154102"/>
            <a:chExt cx="13037701" cy="6621739"/>
          </a:xfrm>
        </p:grpSpPr>
        <p:grpSp>
          <p:nvGrpSpPr>
            <p:cNvPr id="34" name="Gruppo 10"/>
            <p:cNvGrpSpPr>
              <a:grpSpLocks/>
            </p:cNvGrpSpPr>
            <p:nvPr/>
          </p:nvGrpSpPr>
          <p:grpSpPr bwMode="auto">
            <a:xfrm>
              <a:off x="-1836712" y="154102"/>
              <a:ext cx="7516921" cy="6621738"/>
              <a:chOff x="796107" y="154102"/>
              <a:chExt cx="7516921" cy="6621738"/>
            </a:xfrm>
          </p:grpSpPr>
          <p:pic>
            <p:nvPicPr>
              <p:cNvPr id="45" name="Immagine 21"/>
              <p:cNvPicPr>
                <a:picLocks noChangeAspect="1"/>
              </p:cNvPicPr>
              <p:nvPr/>
            </p:nvPicPr>
            <p:blipFill rotWithShape="1">
              <a:blip r:embed="rId2">
                <a:lum bright="-22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1"/>
              <a:stretch/>
            </p:blipFill>
            <p:spPr bwMode="auto">
              <a:xfrm>
                <a:off x="796107" y="154102"/>
                <a:ext cx="7516921" cy="662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CasellaDiTesto 47"/>
              <p:cNvSpPr txBox="1"/>
              <p:nvPr/>
            </p:nvSpPr>
            <p:spPr>
              <a:xfrm>
                <a:off x="3850781" y="6167418"/>
                <a:ext cx="2966042" cy="5897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b="1" dirty="0"/>
                  <a:t>Major Radius (m)</a:t>
                </a:r>
                <a:endParaRPr lang="it-IT" sz="1050" b="1" dirty="0"/>
              </a:p>
            </p:txBody>
          </p:sp>
          <p:sp>
            <p:nvSpPr>
              <p:cNvPr id="49" name="CasellaDiTesto 48"/>
              <p:cNvSpPr txBox="1"/>
              <p:nvPr/>
            </p:nvSpPr>
            <p:spPr>
              <a:xfrm rot="16200000">
                <a:off x="136522" y="3060752"/>
                <a:ext cx="2160315" cy="5900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b="1" dirty="0"/>
                  <a:t>n</a:t>
                </a:r>
                <a:r>
                  <a:rPr lang="en-US" sz="1050" b="1" baseline="-25000" dirty="0"/>
                  <a:t>e</a:t>
                </a:r>
                <a:r>
                  <a:rPr lang="en-US" sz="1050" b="1" dirty="0"/>
                  <a:t> (10</a:t>
                </a:r>
                <a:r>
                  <a:rPr lang="en-US" sz="1050" b="1" baseline="30000" dirty="0"/>
                  <a:t>20</a:t>
                </a:r>
                <a:r>
                  <a:rPr lang="en-US" sz="1050" b="1" dirty="0"/>
                  <a:t> m</a:t>
                </a:r>
                <a:r>
                  <a:rPr lang="en-US" sz="1050" b="1" baseline="30000" dirty="0"/>
                  <a:t>-3</a:t>
                </a:r>
                <a:r>
                  <a:rPr lang="en-US" sz="1050" b="1" dirty="0"/>
                  <a:t>)</a:t>
                </a:r>
                <a:endParaRPr lang="it-IT" sz="1050" b="1" dirty="0"/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>
                <a:off x="2198903" y="3133980"/>
                <a:ext cx="1066167" cy="6076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100" b="1" dirty="0">
                    <a:solidFill>
                      <a:schemeClr val="bg1">
                        <a:lumMod val="50000"/>
                      </a:schemeClr>
                    </a:solidFill>
                  </a:rPr>
                  <a:t>0.5s</a:t>
                </a:r>
                <a:endParaRPr lang="it-IT" sz="11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35" name="Immagine 11"/>
            <p:cNvPicPr>
              <a:picLocks noChangeAspect="1"/>
            </p:cNvPicPr>
            <p:nvPr/>
          </p:nvPicPr>
          <p:blipFill rotWithShape="1">
            <a:blip r:embed="rId3">
              <a:lum bright="-22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8" t="592" b="4607"/>
            <a:stretch/>
          </p:blipFill>
          <p:spPr bwMode="auto">
            <a:xfrm>
              <a:off x="5652120" y="154103"/>
              <a:ext cx="5548869" cy="662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CasellaDiTesto 35"/>
            <p:cNvSpPr txBox="1"/>
            <p:nvPr/>
          </p:nvSpPr>
          <p:spPr>
            <a:xfrm>
              <a:off x="8459900" y="6089987"/>
              <a:ext cx="596787" cy="5897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050" b="1" dirty="0">
                  <a:latin typeface="Times New Roman"/>
                  <a:cs typeface="Times New Roman"/>
                </a:rPr>
                <a:t>ρ</a:t>
              </a:r>
              <a:endParaRPr lang="it-IT" sz="1050" b="1" dirty="0"/>
            </a:p>
          </p:txBody>
        </p:sp>
        <p:sp>
          <p:nvSpPr>
            <p:cNvPr id="37" name="CasellaDiTesto 36"/>
            <p:cNvSpPr txBox="1"/>
            <p:nvPr/>
          </p:nvSpPr>
          <p:spPr>
            <a:xfrm rot="16200000">
              <a:off x="5116783" y="2930683"/>
              <a:ext cx="1676272" cy="6437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err="1"/>
                <a:t>T</a:t>
              </a:r>
              <a:r>
                <a:rPr lang="en-US" sz="1050" b="1" dirty="0" err="1"/>
                <a:t>e</a:t>
              </a:r>
              <a:r>
                <a:rPr lang="en-US" sz="1050" b="1" dirty="0"/>
                <a:t> (</a:t>
              </a:r>
              <a:r>
                <a:rPr lang="en-US" sz="1050" b="1" dirty="0" err="1"/>
                <a:t>keV</a:t>
              </a:r>
              <a:r>
                <a:rPr lang="en-US" sz="1050" b="1" dirty="0"/>
                <a:t>)</a:t>
              </a:r>
              <a:endParaRPr lang="it-IT" sz="1050" b="1" dirty="0"/>
            </a:p>
          </p:txBody>
        </p:sp>
        <p:cxnSp>
          <p:nvCxnSpPr>
            <p:cNvPr id="38" name="Connettore 1 37"/>
            <p:cNvCxnSpPr/>
            <p:nvPr/>
          </p:nvCxnSpPr>
          <p:spPr>
            <a:xfrm flipH="1">
              <a:off x="7522839" y="1414384"/>
              <a:ext cx="2091786" cy="6379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H="1">
              <a:off x="7670407" y="2188735"/>
              <a:ext cx="1944217" cy="37611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 flipV="1">
              <a:off x="8389804" y="1292699"/>
              <a:ext cx="1224821" cy="3790631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8817753" y="2100237"/>
              <a:ext cx="796871" cy="2983093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sellaDiTesto 18"/>
            <p:cNvSpPr txBox="1">
              <a:spLocks noChangeArrowheads="1"/>
            </p:cNvSpPr>
            <p:nvPr/>
          </p:nvSpPr>
          <p:spPr bwMode="auto">
            <a:xfrm>
              <a:off x="9216895" y="3556579"/>
              <a:ext cx="1002836" cy="57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1.2s</a:t>
              </a:r>
              <a:endParaRPr lang="it-IT" altLang="en-US" sz="1000" b="1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7980302" y="1915868"/>
              <a:ext cx="1002836" cy="5719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</a:rPr>
                <a:t>0.5s</a:t>
              </a:r>
              <a:endParaRPr lang="it-IT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CasellaDiTesto 20"/>
            <p:cNvSpPr txBox="1">
              <a:spLocks noChangeArrowheads="1"/>
            </p:cNvSpPr>
            <p:nvPr/>
          </p:nvSpPr>
          <p:spPr bwMode="auto">
            <a:xfrm>
              <a:off x="9220848" y="806933"/>
              <a:ext cx="1814940" cy="150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</a:rPr>
                <a:t>#37342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1">
                <a:solidFill>
                  <a:srgbClr val="FF00FF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2A1BE9"/>
                  </a:solidFill>
                </a:rPr>
                <a:t>#37344  </a:t>
              </a: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2424" y="332656"/>
            <a:ext cx="8784072" cy="762000"/>
          </a:xfrm>
        </p:spPr>
        <p:txBody>
          <a:bodyPr vert="horz" anchor="ctr">
            <a:noAutofit/>
          </a:bodyPr>
          <a:lstStyle/>
          <a:p>
            <a:r>
              <a:rPr lang="it-IT" sz="3600" dirty="0" smtClean="0"/>
              <a:t>FTU </a:t>
            </a:r>
            <a:r>
              <a:rPr lang="it-IT" sz="3600" dirty="0" err="1" smtClean="0"/>
              <a:t>peaking</a:t>
            </a:r>
            <a:r>
              <a:rPr lang="it-IT" sz="3600" dirty="0" smtClean="0"/>
              <a:t> with </a:t>
            </a:r>
            <a:r>
              <a:rPr lang="it-IT" sz="3600" dirty="0"/>
              <a:t>Neon </a:t>
            </a:r>
            <a:r>
              <a:rPr lang="it-IT" sz="3600" dirty="0" err="1" smtClean="0"/>
              <a:t>injection</a:t>
            </a:r>
            <a:r>
              <a:rPr lang="it-IT" sz="3600" dirty="0" smtClean="0"/>
              <a:t> </a:t>
            </a:r>
            <a:r>
              <a:rPr lang="it-IT" sz="1600" dirty="0" smtClean="0">
                <a:solidFill>
                  <a:srgbClr val="C00000"/>
                </a:solidFill>
              </a:rPr>
              <a:t>Mazzotta, Pucella, </a:t>
            </a:r>
            <a:r>
              <a:rPr lang="it-IT" sz="1600" dirty="0" err="1" smtClean="0">
                <a:solidFill>
                  <a:srgbClr val="C00000"/>
                </a:solidFill>
              </a:rPr>
              <a:t>Tudisco</a:t>
            </a:r>
            <a:r>
              <a:rPr lang="it-IT" sz="1600" dirty="0" smtClean="0">
                <a:solidFill>
                  <a:srgbClr val="C00000"/>
                </a:solidFill>
              </a:rPr>
              <a:t> et al</a:t>
            </a:r>
            <a:endParaRPr lang="it-IT" sz="2400" dirty="0">
              <a:solidFill>
                <a:srgbClr val="C00000"/>
              </a:solidFill>
            </a:endParaRPr>
          </a:p>
        </p:txBody>
      </p:sp>
      <p:grpSp>
        <p:nvGrpSpPr>
          <p:cNvPr id="9" name="Gruppo 23"/>
          <p:cNvGrpSpPr>
            <a:grpSpLocks noChangeAspect="1"/>
          </p:cNvGrpSpPr>
          <p:nvPr/>
        </p:nvGrpSpPr>
        <p:grpSpPr bwMode="auto">
          <a:xfrm>
            <a:off x="201240" y="1532432"/>
            <a:ext cx="3195257" cy="2676541"/>
            <a:chOff x="946779" y="-327369"/>
            <a:chExt cx="6889463" cy="6286736"/>
          </a:xfrm>
        </p:grpSpPr>
        <p:grpSp>
          <p:nvGrpSpPr>
            <p:cNvPr id="10" name="Gruppo 24"/>
            <p:cNvGrpSpPr>
              <a:grpSpLocks/>
            </p:cNvGrpSpPr>
            <p:nvPr/>
          </p:nvGrpSpPr>
          <p:grpSpPr bwMode="auto">
            <a:xfrm>
              <a:off x="959269" y="-327369"/>
              <a:ext cx="6876973" cy="6286736"/>
              <a:chOff x="959269" y="-327369"/>
              <a:chExt cx="6876973" cy="6286736"/>
            </a:xfrm>
          </p:grpSpPr>
          <p:pic>
            <p:nvPicPr>
              <p:cNvPr id="15" name="Immagine 29"/>
              <p:cNvPicPr>
                <a:picLocks noChangeAspect="1"/>
              </p:cNvPicPr>
              <p:nvPr/>
            </p:nvPicPr>
            <p:blipFill rotWithShape="1">
              <a:blip r:embed="rId4">
                <a:lum bright="-22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82" b="1765"/>
              <a:stretch/>
            </p:blipFill>
            <p:spPr bwMode="auto">
              <a:xfrm>
                <a:off x="1057139" y="-327369"/>
                <a:ext cx="6779103" cy="605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CasellaDiTesto 30"/>
              <p:cNvSpPr txBox="1">
                <a:spLocks noChangeArrowheads="1"/>
              </p:cNvSpPr>
              <p:nvPr/>
            </p:nvSpPr>
            <p:spPr bwMode="auto">
              <a:xfrm>
                <a:off x="4064211" y="5344890"/>
                <a:ext cx="1473084" cy="61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it-IT" sz="1100" b="1">
                    <a:solidFill>
                      <a:schemeClr val="tx1"/>
                    </a:solidFill>
                  </a:rPr>
                  <a:t>time (s)</a:t>
                </a:r>
                <a:endParaRPr lang="it-IT" altLang="it-IT" sz="11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 rot="16200000">
                <a:off x="105727" y="973499"/>
                <a:ext cx="2271155" cy="5640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</a:t>
                </a:r>
                <a:r>
                  <a:rPr lang="en-US" sz="1100" b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</a:t>
                </a:r>
                <a:r>
                  <a:rPr 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(10</a:t>
                </a:r>
                <a:r>
                  <a:rPr lang="en-US" sz="1100" b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19</a:t>
                </a:r>
                <a:r>
                  <a:rPr 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m</a:t>
                </a:r>
                <a:r>
                  <a:rPr lang="en-US" sz="1100" b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-3</a:t>
                </a:r>
                <a:r>
                  <a:rPr 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  <a:endParaRPr lang="it-IT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Rettangolo 17"/>
              <p:cNvSpPr/>
              <p:nvPr/>
            </p:nvSpPr>
            <p:spPr>
              <a:xfrm>
                <a:off x="4143577" y="-205595"/>
                <a:ext cx="187445" cy="5476972"/>
              </a:xfrm>
              <a:prstGeom prst="rect">
                <a:avLst/>
              </a:prstGeom>
              <a:solidFill>
                <a:srgbClr val="FF0000">
                  <a:alpha val="2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100"/>
              </a:p>
            </p:txBody>
          </p:sp>
        </p:grpSp>
        <p:sp>
          <p:nvSpPr>
            <p:cNvPr id="11" name="CasellaDiTesto 25"/>
            <p:cNvSpPr txBox="1">
              <a:spLocks noChangeArrowheads="1"/>
            </p:cNvSpPr>
            <p:nvPr/>
          </p:nvSpPr>
          <p:spPr bwMode="auto">
            <a:xfrm>
              <a:off x="1748962" y="2574437"/>
              <a:ext cx="4293442" cy="939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000" b="1" dirty="0">
                  <a:solidFill>
                    <a:srgbClr val="FF0000"/>
                  </a:solidFill>
                </a:rPr>
                <a:t>#37342 </a:t>
              </a:r>
              <a:r>
                <a:rPr lang="en-US" altLang="it-IT" sz="1000" b="1" dirty="0"/>
                <a:t>Neon injection at 0.6 s</a:t>
              </a:r>
            </a:p>
            <a:p>
              <a:r>
                <a:rPr lang="en-US" altLang="it-IT" sz="1000" b="1" dirty="0">
                  <a:solidFill>
                    <a:srgbClr val="2A1BE9"/>
                  </a:solidFill>
                </a:rPr>
                <a:t>#</a:t>
              </a:r>
              <a:r>
                <a:rPr lang="en-US" altLang="it-IT" sz="1000" b="1" dirty="0"/>
                <a:t>37344 </a:t>
              </a:r>
              <a:r>
                <a:rPr lang="en-US" altLang="it-IT" sz="1000" b="1"/>
                <a:t>D </a:t>
              </a:r>
              <a:r>
                <a:rPr lang="en-US" altLang="it-IT" sz="1000" b="1" smtClean="0"/>
                <a:t>puffing </a:t>
              </a:r>
              <a:r>
                <a:rPr lang="en-US" altLang="it-IT" sz="1000" b="1" dirty="0"/>
                <a:t>only</a:t>
              </a:r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3722867" y="-205595"/>
              <a:ext cx="0" cy="5476972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flipV="1">
              <a:off x="6540789" y="-205595"/>
              <a:ext cx="0" cy="5515542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/>
            <p:cNvSpPr txBox="1"/>
            <p:nvPr/>
          </p:nvSpPr>
          <p:spPr>
            <a:xfrm rot="16200000">
              <a:off x="119593" y="3487373"/>
              <a:ext cx="2218443" cy="56407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</a:t>
              </a:r>
              <a:r>
                <a:rPr lang="en-US" sz="11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 0</a:t>
              </a: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/&lt; n</a:t>
              </a:r>
              <a:r>
                <a:rPr lang="en-US" sz="11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 </a:t>
              </a: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&gt;</a:t>
              </a:r>
              <a:r>
                <a:rPr lang="en-US" sz="1100" b="1" baseline="-250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vol</a:t>
              </a:r>
              <a:endParaRPr lang="it-IT" sz="11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uppo 34"/>
          <p:cNvGrpSpPr>
            <a:grpSpLocks noChangeAspect="1"/>
          </p:cNvGrpSpPr>
          <p:nvPr/>
        </p:nvGrpSpPr>
        <p:grpSpPr bwMode="auto">
          <a:xfrm>
            <a:off x="1547668" y="1654346"/>
            <a:ext cx="3708733" cy="1202105"/>
            <a:chOff x="2314286" y="20954297"/>
            <a:chExt cx="6418613" cy="1974039"/>
          </a:xfrm>
        </p:grpSpPr>
        <p:cxnSp>
          <p:nvCxnSpPr>
            <p:cNvPr id="22" name="Connettore 1 21"/>
            <p:cNvCxnSpPr/>
            <p:nvPr/>
          </p:nvCxnSpPr>
          <p:spPr>
            <a:xfrm>
              <a:off x="2314286" y="22399573"/>
              <a:ext cx="6236326" cy="528763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 flipH="1">
              <a:off x="4462547" y="20954297"/>
              <a:ext cx="4270352" cy="521383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 flipH="1" flipV="1">
              <a:off x="4462547" y="21552846"/>
              <a:ext cx="4088065" cy="369855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44"/>
            <p:cNvSpPr txBox="1">
              <a:spLocks noChangeArrowheads="1"/>
            </p:cNvSpPr>
            <p:nvPr/>
          </p:nvSpPr>
          <p:spPr bwMode="auto">
            <a:xfrm>
              <a:off x="6884025" y="21098765"/>
              <a:ext cx="838388" cy="416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1050" b="1"/>
                <a:t>1.2 s</a:t>
              </a:r>
              <a:endParaRPr lang="it-IT" altLang="it-IT" sz="1050" b="1"/>
            </a:p>
          </p:txBody>
        </p:sp>
      </p:grpSp>
      <p:sp>
        <p:nvSpPr>
          <p:cNvPr id="29" name="Text Box 218"/>
          <p:cNvSpPr txBox="1">
            <a:spLocks noChangeAspect="1" noChangeArrowheads="1"/>
          </p:cNvSpPr>
          <p:nvPr/>
        </p:nvSpPr>
        <p:spPr bwMode="auto">
          <a:xfrm>
            <a:off x="183206" y="4208821"/>
            <a:ext cx="8709274" cy="2172507"/>
          </a:xfrm>
          <a:prstGeom prst="rect">
            <a:avLst/>
          </a:prstGeom>
          <a:extLst/>
        </p:spPr>
        <p:txBody>
          <a:bodyPr vert="horz">
            <a:noAutofit/>
          </a:bodyPr>
          <a:lstStyle>
            <a:defPPr>
              <a:defRPr lang="it-IT"/>
            </a:defPPr>
            <a:lvl1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000"/>
            </a:lvl1pPr>
          </a:lstStyle>
          <a:p>
            <a:r>
              <a:rPr lang="en-US" altLang="it-IT" sz="1800" dirty="0" smtClean="0"/>
              <a:t>#37342 has 50 </a:t>
            </a:r>
            <a:r>
              <a:rPr lang="en-US" altLang="it-IT" sz="1800" dirty="0" err="1"/>
              <a:t>ms</a:t>
            </a:r>
            <a:r>
              <a:rPr lang="en-US" altLang="it-IT" sz="1800" dirty="0"/>
              <a:t> Neon puff at 0.6 </a:t>
            </a:r>
            <a:r>
              <a:rPr lang="en-US" altLang="it-IT" sz="1800" dirty="0" smtClean="0"/>
              <a:t>s (the D </a:t>
            </a:r>
            <a:r>
              <a:rPr lang="en-US" altLang="it-IT" sz="1800" dirty="0" err="1" smtClean="0"/>
              <a:t>fuelling</a:t>
            </a:r>
            <a:r>
              <a:rPr lang="en-US" altLang="it-IT" sz="1800" dirty="0" smtClean="0"/>
              <a:t> is off) provokes a </a:t>
            </a:r>
            <a:r>
              <a:rPr lang="en-US" altLang="it-IT" sz="1800" dirty="0"/>
              <a:t>spontaneous increase of the </a:t>
            </a:r>
            <a:r>
              <a:rPr lang="en-US" altLang="it-IT" sz="1800" dirty="0" smtClean="0"/>
              <a:t>density</a:t>
            </a:r>
            <a:r>
              <a:rPr lang="en-US" altLang="it-IT" sz="1800" dirty="0"/>
              <a:t> </a:t>
            </a:r>
            <a:r>
              <a:rPr lang="en-US" altLang="it-IT" sz="1800" dirty="0" smtClean="0"/>
              <a:t>and peaking </a:t>
            </a:r>
            <a:r>
              <a:rPr lang="en-US" altLang="it-IT" sz="1800" dirty="0" smtClean="0">
                <a:solidFill>
                  <a:srgbClr val="FF0000"/>
                </a:solidFill>
              </a:rPr>
              <a:t>[Mazzotta NF 15]</a:t>
            </a:r>
          </a:p>
          <a:p>
            <a:endParaRPr lang="en-US" sz="1800" dirty="0"/>
          </a:p>
          <a:p>
            <a:endParaRPr lang="en-US" altLang="it-IT" sz="1800" dirty="0" smtClean="0"/>
          </a:p>
          <a:p>
            <a:endParaRPr lang="en-GB" altLang="it-IT" sz="1800" dirty="0"/>
          </a:p>
        </p:txBody>
      </p:sp>
      <p:pic>
        <p:nvPicPr>
          <p:cNvPr id="58" name="Immagine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1"/>
          <a:stretch/>
        </p:blipFill>
        <p:spPr>
          <a:xfrm>
            <a:off x="6372204" y="4671942"/>
            <a:ext cx="2699791" cy="1925412"/>
          </a:xfrm>
          <a:prstGeom prst="rect">
            <a:avLst/>
          </a:prstGeom>
        </p:spPr>
      </p:pic>
      <p:sp>
        <p:nvSpPr>
          <p:cNvPr id="59" name="Text Box 218"/>
          <p:cNvSpPr txBox="1">
            <a:spLocks noChangeAspect="1" noChangeArrowheads="1"/>
          </p:cNvSpPr>
          <p:nvPr/>
        </p:nvSpPr>
        <p:spPr bwMode="auto">
          <a:xfrm>
            <a:off x="179517" y="4725144"/>
            <a:ext cx="6336703" cy="2172507"/>
          </a:xfrm>
          <a:prstGeom prst="rect">
            <a:avLst/>
          </a:prstGeom>
          <a:extLst/>
        </p:spPr>
        <p:txBody>
          <a:bodyPr vert="horz">
            <a:noAutofit/>
          </a:bodyPr>
          <a:lstStyle>
            <a:defPPr>
              <a:defRPr lang="it-IT"/>
            </a:defPPr>
            <a:lvl1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000"/>
            </a:lvl1pPr>
          </a:lstStyle>
          <a:p>
            <a:r>
              <a:rPr lang="en-US" sz="1800" dirty="0"/>
              <a:t>S</a:t>
            </a:r>
            <a:r>
              <a:rPr lang="en-US" sz="1800" dirty="0" smtClean="0"/>
              <a:t>pectroscopic evaluation: </a:t>
            </a:r>
            <a:r>
              <a:rPr lang="en-US" sz="1800" dirty="0"/>
              <a:t>a small fraction of electrons stripped from </a:t>
            </a:r>
            <a:r>
              <a:rPr lang="en-US" sz="1800" dirty="0" smtClean="0"/>
              <a:t>Neon </a:t>
            </a:r>
            <a:r>
              <a:rPr lang="en-US" sz="1800" dirty="0"/>
              <a:t>can </a:t>
            </a:r>
            <a:r>
              <a:rPr lang="en-US" sz="1800" dirty="0" smtClean="0"/>
              <a:t>contribute </a:t>
            </a:r>
            <a:r>
              <a:rPr lang="en-US" sz="1800" dirty="0"/>
              <a:t>to the density rise</a:t>
            </a:r>
            <a:r>
              <a:rPr lang="en-US" sz="1800" dirty="0" smtClean="0"/>
              <a:t>.</a:t>
            </a:r>
            <a:r>
              <a:rPr lang="en-US" sz="1800" dirty="0" smtClean="0">
                <a:solidFill>
                  <a:srgbClr val="FF0000"/>
                </a:solidFill>
              </a:rPr>
              <a:t> [Mazzotta EPS 13]</a:t>
            </a:r>
          </a:p>
          <a:p>
            <a:r>
              <a:rPr lang="en-US" sz="1800" dirty="0" smtClean="0"/>
              <a:t>From JETTO: the </a:t>
            </a:r>
            <a:r>
              <a:rPr lang="en-US" sz="1800" dirty="0"/>
              <a:t>Neon impurity induces a decrease of the ion thermal diffusivity coefficient due to the suppression of the turbulent component of the ion transport, but leaves the electron </a:t>
            </a:r>
            <a:r>
              <a:rPr lang="en-US" sz="1800" dirty="0" smtClean="0"/>
              <a:t>energy </a:t>
            </a:r>
            <a:r>
              <a:rPr lang="en-US" sz="1800" dirty="0"/>
              <a:t>transport </a:t>
            </a:r>
            <a:r>
              <a:rPr lang="en-US" sz="1800" dirty="0" smtClean="0"/>
              <a:t>unchanged</a:t>
            </a:r>
            <a:r>
              <a:rPr lang="en-US" sz="1800" dirty="0"/>
              <a:t>. </a:t>
            </a:r>
            <a:r>
              <a:rPr lang="en-US" altLang="it-IT" sz="1800" dirty="0" smtClean="0">
                <a:solidFill>
                  <a:srgbClr val="FF0000"/>
                </a:solidFill>
              </a:rPr>
              <a:t>[Mazzotta </a:t>
            </a:r>
            <a:r>
              <a:rPr lang="en-US" altLang="it-IT" sz="1800" dirty="0">
                <a:solidFill>
                  <a:srgbClr val="FF0000"/>
                </a:solidFill>
              </a:rPr>
              <a:t>NF 15]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/>
          </a:p>
          <a:p>
            <a:endParaRPr lang="en-US" altLang="it-IT" sz="1800" dirty="0" smtClean="0"/>
          </a:p>
          <a:p>
            <a:endParaRPr lang="en-GB" altLang="it-IT" sz="1800" dirty="0"/>
          </a:p>
        </p:txBody>
      </p:sp>
      <p:sp>
        <p:nvSpPr>
          <p:cNvPr id="60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0" y="1272223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4039813E-B5E4-4639-A8E4-F1F94AD5251B}" type="slidenum">
              <a:rPr lang="en-US" altLang="it-IT"/>
              <a:pPr/>
              <a:t>13</a:t>
            </a:fld>
            <a:endParaRPr lang="en-US" altLang="it-IT" dirty="0"/>
          </a:p>
        </p:txBody>
      </p:sp>
      <p:pic>
        <p:nvPicPr>
          <p:cNvPr id="50" name="Immagine 3" descr="LogoENE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71656" cy="762000"/>
          </a:xfrm>
        </p:spPr>
        <p:txBody>
          <a:bodyPr>
            <a:normAutofit fontScale="90000"/>
          </a:bodyPr>
          <a:lstStyle/>
          <a:p>
            <a:r>
              <a:rPr lang="en-US" altLang="it-IT" sz="3200" dirty="0"/>
              <a:t>Density </a:t>
            </a:r>
            <a:r>
              <a:rPr lang="en-US" altLang="it-IT" sz="3200" dirty="0" smtClean="0"/>
              <a:t>peaking </a:t>
            </a:r>
            <a:r>
              <a:rPr lang="en-US" altLang="it-IT" sz="3200" dirty="0"/>
              <a:t>observed to increase with </a:t>
            </a:r>
            <a:r>
              <a:rPr lang="en-US" altLang="it-IT" sz="3200" dirty="0" smtClean="0"/>
              <a:t>decreasing </a:t>
            </a:r>
            <a:r>
              <a:rPr lang="en-US" altLang="it-IT" sz="3200" dirty="0" err="1"/>
              <a:t>collisionality</a:t>
            </a:r>
            <a:r>
              <a:rPr lang="en-US" altLang="it-IT" sz="3200" dirty="0"/>
              <a:t> in H-mode </a:t>
            </a:r>
            <a:r>
              <a:rPr lang="en-US" altLang="it-IT" sz="3200" dirty="0" smtClean="0"/>
              <a:t>plasmas </a:t>
            </a:r>
            <a:r>
              <a:rPr lang="en-US" altLang="it-IT" sz="2000" dirty="0" err="1">
                <a:solidFill>
                  <a:srgbClr val="C00000"/>
                </a:solidFill>
              </a:rPr>
              <a:t>Angioni</a:t>
            </a:r>
            <a:r>
              <a:rPr lang="en-US" altLang="it-IT" sz="2000" dirty="0">
                <a:solidFill>
                  <a:srgbClr val="C00000"/>
                </a:solidFill>
              </a:rPr>
              <a:t> </a:t>
            </a:r>
            <a:r>
              <a:rPr lang="en-US" altLang="it-IT" sz="2000" dirty="0" smtClean="0">
                <a:solidFill>
                  <a:srgbClr val="C00000"/>
                </a:solidFill>
              </a:rPr>
              <a:t>EPS 2009</a:t>
            </a:r>
            <a:endParaRPr lang="en-US" altLang="it-IT" sz="2000" dirty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484784"/>
            <a:ext cx="8305800" cy="914400"/>
          </a:xfrm>
        </p:spPr>
        <p:txBody>
          <a:bodyPr>
            <a:normAutofit/>
          </a:bodyPr>
          <a:lstStyle/>
          <a:p>
            <a:r>
              <a:rPr lang="en-US" altLang="it-IT" sz="2000" dirty="0" smtClean="0"/>
              <a:t>Statistical </a:t>
            </a:r>
            <a:r>
              <a:rPr lang="en-US" altLang="it-IT" sz="2000" dirty="0"/>
              <a:t>analyses identify </a:t>
            </a:r>
            <a:r>
              <a:rPr lang="en-US" altLang="it-IT" sz="2000" dirty="0" err="1"/>
              <a:t>collisionality</a:t>
            </a:r>
            <a:r>
              <a:rPr lang="en-US" altLang="it-IT" sz="2000" dirty="0"/>
              <a:t> as the most relevant </a:t>
            </a:r>
            <a:r>
              <a:rPr lang="en-US" altLang="it-IT" sz="2000" dirty="0" smtClean="0"/>
              <a:t>parameter</a:t>
            </a:r>
            <a:endParaRPr lang="en-US" altLang="it-IT" sz="2000" dirty="0"/>
          </a:p>
          <a:p>
            <a:endParaRPr lang="en-US" altLang="it-IT" sz="2000" dirty="0"/>
          </a:p>
        </p:txBody>
      </p:sp>
      <p:pic>
        <p:nvPicPr>
          <p:cNvPr id="8807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844826"/>
            <a:ext cx="5298010" cy="4714361"/>
          </a:xfrm>
          <a:ln/>
        </p:spPr>
      </p:pic>
      <p:sp>
        <p:nvSpPr>
          <p:cNvPr id="9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8153400" y="6537325"/>
            <a:ext cx="685800" cy="320675"/>
          </a:xfrm>
        </p:spPr>
        <p:txBody>
          <a:bodyPr/>
          <a:lstStyle/>
          <a:p>
            <a:fld id="{45705083-2A08-4931-8F47-775CDCD0F56F}" type="slidenum">
              <a:rPr lang="en-US" altLang="it-IT"/>
              <a:pPr/>
              <a:t>14</a:t>
            </a:fld>
            <a:endParaRPr lang="en-US" altLang="it-IT"/>
          </a:p>
        </p:txBody>
      </p:sp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141740"/>
            <a:ext cx="3733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4953000" y="2514600"/>
            <a:ext cx="3810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 MT Condensed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rgbClr val="000099"/>
                </a:solidFill>
                <a:latin typeface="Arial MT Condensed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99"/>
                </a:solidFill>
                <a:latin typeface="Arial MT Condensed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9pPr>
          </a:lstStyle>
          <a:p>
            <a:endParaRPr lang="it-IT" altLang="it-IT" sz="200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5759624" y="2852936"/>
            <a:ext cx="3384376" cy="206652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t-IT" sz="2000" dirty="0" smtClean="0"/>
              <a:t>Consistent observations in </a:t>
            </a:r>
          </a:p>
          <a:p>
            <a:pPr marL="0" indent="0">
              <a:buNone/>
            </a:pPr>
            <a:r>
              <a:rPr lang="en-US" altLang="it-IT" sz="2000" smtClean="0"/>
              <a:t>AUG [ </a:t>
            </a:r>
            <a:r>
              <a:rPr lang="en-US" altLang="it-IT" sz="2000" smtClean="0">
                <a:solidFill>
                  <a:srgbClr val="FF0000"/>
                </a:solidFill>
              </a:rPr>
              <a:t>Angioni </a:t>
            </a:r>
            <a:r>
              <a:rPr lang="en-US" altLang="it-IT" sz="2000" dirty="0" smtClean="0">
                <a:solidFill>
                  <a:srgbClr val="FF0000"/>
                </a:solidFill>
              </a:rPr>
              <a:t>PRL 03</a:t>
            </a:r>
            <a:r>
              <a:rPr lang="en-US" altLang="it-IT" sz="2000" dirty="0" smtClean="0"/>
              <a:t> ] </a:t>
            </a:r>
          </a:p>
          <a:p>
            <a:pPr marL="0" indent="0">
              <a:buNone/>
            </a:pPr>
            <a:r>
              <a:rPr lang="en-US" altLang="it-IT" sz="2000" dirty="0" smtClean="0"/>
              <a:t>JET [ </a:t>
            </a:r>
            <a:r>
              <a:rPr lang="en-US" altLang="it-IT" sz="2000" dirty="0" err="1" smtClean="0">
                <a:solidFill>
                  <a:srgbClr val="FF0000"/>
                </a:solidFill>
              </a:rPr>
              <a:t>Weisen</a:t>
            </a:r>
            <a:r>
              <a:rPr lang="en-US" altLang="it-IT" sz="2000" dirty="0" smtClean="0">
                <a:solidFill>
                  <a:srgbClr val="FF0000"/>
                </a:solidFill>
              </a:rPr>
              <a:t> NF 05</a:t>
            </a:r>
            <a:r>
              <a:rPr lang="en-US" altLang="it-IT" sz="2000" dirty="0" smtClean="0"/>
              <a:t> ] </a:t>
            </a:r>
          </a:p>
          <a:p>
            <a:pPr marL="0" indent="0">
              <a:buNone/>
            </a:pPr>
            <a:r>
              <a:rPr lang="en-US" altLang="it-IT" sz="2000" dirty="0" smtClean="0"/>
              <a:t>C-Mod </a:t>
            </a:r>
            <a:r>
              <a:rPr lang="en-US" altLang="it-IT" sz="2000" smtClean="0"/>
              <a:t>[ </a:t>
            </a:r>
            <a:r>
              <a:rPr lang="en-US" altLang="it-IT" sz="2000" smtClean="0">
                <a:solidFill>
                  <a:srgbClr val="FF0000"/>
                </a:solidFill>
              </a:rPr>
              <a:t>Greenwald </a:t>
            </a:r>
            <a:r>
              <a:rPr lang="en-US" altLang="it-IT" sz="2000" dirty="0" smtClean="0">
                <a:solidFill>
                  <a:srgbClr val="FF0000"/>
                </a:solidFill>
              </a:rPr>
              <a:t>NF 07</a:t>
            </a:r>
            <a:r>
              <a:rPr lang="en-US" altLang="it-IT" sz="2000" dirty="0" smtClean="0"/>
              <a:t> ] </a:t>
            </a:r>
          </a:p>
          <a:p>
            <a:pPr marL="0" indent="0">
              <a:buNone/>
            </a:pPr>
            <a:r>
              <a:rPr lang="en-US" altLang="it-IT" sz="2000" dirty="0" smtClean="0"/>
              <a:t>and JT-60U </a:t>
            </a:r>
            <a:r>
              <a:rPr lang="en-US" altLang="it-IT" sz="2000" smtClean="0"/>
              <a:t>[ </a:t>
            </a:r>
            <a:r>
              <a:rPr lang="en-US" altLang="it-IT" sz="2000" smtClean="0">
                <a:solidFill>
                  <a:srgbClr val="FF0000"/>
                </a:solidFill>
              </a:rPr>
              <a:t>Takenaga </a:t>
            </a:r>
            <a:r>
              <a:rPr lang="en-US" altLang="it-IT" sz="2000" dirty="0" smtClean="0">
                <a:solidFill>
                  <a:srgbClr val="FF0000"/>
                </a:solidFill>
              </a:rPr>
              <a:t>NF 08</a:t>
            </a:r>
            <a:r>
              <a:rPr lang="en-US" altLang="it-IT" sz="2000" dirty="0" smtClean="0"/>
              <a:t> ]</a:t>
            </a:r>
          </a:p>
          <a:p>
            <a:endParaRPr lang="en-US" altLang="it-IT" sz="2000" dirty="0"/>
          </a:p>
        </p:txBody>
      </p:sp>
      <p:sp>
        <p:nvSpPr>
          <p:cNvPr id="12" name="Segnaposto numero diapositiva 5"/>
          <p:cNvSpPr txBox="1">
            <a:spLocks/>
          </p:cNvSpPr>
          <p:nvPr/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it-IT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9813E-B5E4-4639-A8E4-F1F94AD5251B}" type="slidenum">
              <a:rPr lang="en-US" altLang="it-IT" smtClean="0"/>
              <a:pPr/>
              <a:t>14</a:t>
            </a:fld>
            <a:endParaRPr lang="en-US" altLang="it-IT" dirty="0"/>
          </a:p>
        </p:txBody>
      </p:sp>
      <p:sp>
        <p:nvSpPr>
          <p:cNvPr id="2" name="Rettangolo 1"/>
          <p:cNvSpPr/>
          <p:nvPr/>
        </p:nvSpPr>
        <p:spPr>
          <a:xfrm>
            <a:off x="5933712" y="1916834"/>
            <a:ext cx="2295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it-IT" sz="2000"/>
              <a:t>[</a:t>
            </a:r>
            <a:r>
              <a:rPr lang="en-US" altLang="it-IT" sz="2000" smtClean="0">
                <a:solidFill>
                  <a:srgbClr val="FF0000"/>
                </a:solidFill>
              </a:rPr>
              <a:t>Angioni </a:t>
            </a:r>
            <a:r>
              <a:rPr lang="en-US" altLang="it-IT" sz="2000" dirty="0">
                <a:solidFill>
                  <a:srgbClr val="FF0000"/>
                </a:solidFill>
              </a:rPr>
              <a:t>PPCF 09</a:t>
            </a:r>
            <a:r>
              <a:rPr lang="en-US" altLang="it-IT" sz="2000" dirty="0"/>
              <a:t>]</a:t>
            </a:r>
          </a:p>
        </p:txBody>
      </p:sp>
      <p:pic>
        <p:nvPicPr>
          <p:cNvPr id="15" name="Immagine 3" descr="LogoENE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co 5"/>
          <p:cNvSpPr/>
          <p:nvPr/>
        </p:nvSpPr>
        <p:spPr>
          <a:xfrm rot="10447075">
            <a:off x="2171588" y="-1067512"/>
            <a:ext cx="4897400" cy="6327311"/>
          </a:xfrm>
          <a:prstGeom prst="arc">
            <a:avLst/>
          </a:prstGeom>
          <a:ln w="254000">
            <a:solidFill>
              <a:srgbClr val="FFC000">
                <a:alpha val="67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9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48816" y="381000"/>
            <a:ext cx="8659688" cy="762000"/>
          </a:xfrm>
        </p:spPr>
        <p:txBody>
          <a:bodyPr>
            <a:normAutofit fontScale="90000"/>
          </a:bodyPr>
          <a:lstStyle/>
          <a:p>
            <a:r>
              <a:rPr lang="en-US" altLang="it-IT" sz="3600" dirty="0" smtClean="0"/>
              <a:t>FTU </a:t>
            </a:r>
            <a:r>
              <a:rPr lang="en-US" altLang="it-IT" sz="3600" dirty="0" err="1" smtClean="0"/>
              <a:t>collisionality</a:t>
            </a:r>
            <a:r>
              <a:rPr lang="en-US" altLang="it-IT" sz="3600" dirty="0" smtClean="0"/>
              <a:t> </a:t>
            </a:r>
            <a:r>
              <a:rPr lang="en-US" altLang="it-IT" sz="1800" dirty="0" smtClean="0">
                <a:solidFill>
                  <a:srgbClr val="C00000"/>
                </a:solidFill>
              </a:rPr>
              <a:t>Mazzotta </a:t>
            </a:r>
            <a:r>
              <a:rPr lang="en-US" altLang="it-IT" sz="1800" dirty="0" smtClean="0">
                <a:solidFill>
                  <a:srgbClr val="C00000"/>
                </a:solidFill>
              </a:rPr>
              <a:t>EPS 2017, </a:t>
            </a:r>
            <a:r>
              <a:rPr lang="en-US" altLang="it-IT" sz="1800" dirty="0" err="1" smtClean="0">
                <a:solidFill>
                  <a:srgbClr val="C00000"/>
                </a:solidFill>
              </a:rPr>
              <a:t>Tudisco</a:t>
            </a:r>
            <a:r>
              <a:rPr lang="en-US" altLang="it-IT" sz="1800" dirty="0" smtClean="0">
                <a:solidFill>
                  <a:srgbClr val="C00000"/>
                </a:solidFill>
              </a:rPr>
              <a:t> </a:t>
            </a:r>
            <a:r>
              <a:rPr lang="en-US" altLang="it-IT" sz="1800" dirty="0" smtClean="0">
                <a:solidFill>
                  <a:srgbClr val="C00000"/>
                </a:solidFill>
              </a:rPr>
              <a:t>FED 2010, </a:t>
            </a:r>
            <a:r>
              <a:rPr lang="en-US" altLang="it-IT" sz="1800" dirty="0" err="1" smtClean="0">
                <a:solidFill>
                  <a:srgbClr val="C00000"/>
                </a:solidFill>
              </a:rPr>
              <a:t>M.Romanelli</a:t>
            </a:r>
            <a:r>
              <a:rPr lang="en-US" altLang="it-IT" sz="1800" dirty="0" smtClean="0">
                <a:solidFill>
                  <a:srgbClr val="C00000"/>
                </a:solidFill>
              </a:rPr>
              <a:t> PPCF 2007</a:t>
            </a:r>
            <a:endParaRPr lang="en-US" altLang="it-IT" sz="1800" dirty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484784"/>
            <a:ext cx="8305800" cy="914400"/>
          </a:xfrm>
        </p:spPr>
        <p:txBody>
          <a:bodyPr>
            <a:normAutofit/>
          </a:bodyPr>
          <a:lstStyle/>
          <a:p>
            <a:r>
              <a:rPr lang="en-US" altLang="it-IT" sz="2000" dirty="0" smtClean="0"/>
              <a:t>Statistical </a:t>
            </a:r>
            <a:r>
              <a:rPr lang="en-US" altLang="it-IT" sz="2000" dirty="0"/>
              <a:t>analyses identify </a:t>
            </a:r>
            <a:r>
              <a:rPr lang="en-US" altLang="it-IT" sz="2000" dirty="0" err="1"/>
              <a:t>collisionality</a:t>
            </a:r>
            <a:r>
              <a:rPr lang="en-US" altLang="it-IT" sz="2000" dirty="0"/>
              <a:t> as the most relevant parameter</a:t>
            </a:r>
          </a:p>
          <a:p>
            <a:endParaRPr lang="en-US" altLang="it-IT" sz="2000" dirty="0"/>
          </a:p>
        </p:txBody>
      </p:sp>
      <p:pic>
        <p:nvPicPr>
          <p:cNvPr id="8807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118" y="2996952"/>
            <a:ext cx="5081986" cy="3600400"/>
          </a:xfrm>
          <a:ln/>
        </p:spPr>
      </p:pic>
      <p:sp>
        <p:nvSpPr>
          <p:cNvPr id="9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8153400" y="6537325"/>
            <a:ext cx="685800" cy="320675"/>
          </a:xfrm>
        </p:spPr>
        <p:txBody>
          <a:bodyPr/>
          <a:lstStyle/>
          <a:p>
            <a:fld id="{45705083-2A08-4931-8F47-775CDCD0F56F}" type="slidenum">
              <a:rPr lang="en-US" altLang="it-IT"/>
              <a:pPr/>
              <a:t>15</a:t>
            </a:fld>
            <a:endParaRPr lang="en-US" altLang="it-IT"/>
          </a:p>
        </p:txBody>
      </p:sp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72" y="6165304"/>
            <a:ext cx="3733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4953000" y="2514600"/>
            <a:ext cx="3810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 MT Condensed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rgbClr val="000099"/>
                </a:solidFill>
                <a:latin typeface="Arial MT Condensed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99"/>
                </a:solidFill>
                <a:latin typeface="Arial MT Condensed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9pPr>
          </a:lstStyle>
          <a:p>
            <a:endParaRPr lang="it-IT" altLang="it-IT" sz="200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5759624" y="2492896"/>
            <a:ext cx="3384376" cy="206652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t-IT" sz="2000" dirty="0" smtClean="0"/>
              <a:t>Consistent observations in </a:t>
            </a:r>
          </a:p>
          <a:p>
            <a:pPr marL="0" indent="0">
              <a:buNone/>
            </a:pPr>
            <a:r>
              <a:rPr lang="en-US" altLang="it-IT" sz="2000" dirty="0" smtClean="0"/>
              <a:t>AUG [ </a:t>
            </a:r>
            <a:r>
              <a:rPr lang="en-US" altLang="it-IT" sz="2000" dirty="0" err="1" smtClean="0">
                <a:solidFill>
                  <a:srgbClr val="FF0000"/>
                </a:solidFill>
              </a:rPr>
              <a:t>Angioni</a:t>
            </a:r>
            <a:r>
              <a:rPr lang="en-US" altLang="it-IT" sz="2000" dirty="0" smtClean="0">
                <a:solidFill>
                  <a:srgbClr val="FF0000"/>
                </a:solidFill>
              </a:rPr>
              <a:t> PRL 03</a:t>
            </a:r>
            <a:r>
              <a:rPr lang="en-US" altLang="it-IT" sz="2000" dirty="0" smtClean="0"/>
              <a:t> ] </a:t>
            </a:r>
          </a:p>
          <a:p>
            <a:pPr marL="0" indent="0">
              <a:buNone/>
            </a:pPr>
            <a:r>
              <a:rPr lang="en-US" altLang="it-IT" sz="2000" dirty="0" smtClean="0"/>
              <a:t>JET [ </a:t>
            </a:r>
            <a:r>
              <a:rPr lang="en-US" altLang="it-IT" sz="2000" dirty="0" err="1" smtClean="0">
                <a:solidFill>
                  <a:srgbClr val="FF0000"/>
                </a:solidFill>
              </a:rPr>
              <a:t>Weisen</a:t>
            </a:r>
            <a:r>
              <a:rPr lang="en-US" altLang="it-IT" sz="2000" dirty="0" smtClean="0">
                <a:solidFill>
                  <a:srgbClr val="FF0000"/>
                </a:solidFill>
              </a:rPr>
              <a:t> NF 05</a:t>
            </a:r>
            <a:r>
              <a:rPr lang="en-US" altLang="it-IT" sz="2000" dirty="0" smtClean="0"/>
              <a:t> ] </a:t>
            </a:r>
          </a:p>
          <a:p>
            <a:pPr marL="0" indent="0">
              <a:buNone/>
            </a:pPr>
            <a:r>
              <a:rPr lang="en-US" altLang="it-IT" sz="2000" dirty="0" smtClean="0"/>
              <a:t>C-Mod [ </a:t>
            </a:r>
            <a:r>
              <a:rPr lang="en-US" altLang="it-IT" sz="2000" dirty="0" smtClean="0">
                <a:solidFill>
                  <a:srgbClr val="FF0000"/>
                </a:solidFill>
              </a:rPr>
              <a:t>Greenwald NF 07</a:t>
            </a:r>
            <a:r>
              <a:rPr lang="en-US" altLang="it-IT" sz="2000" dirty="0" smtClean="0"/>
              <a:t> ] </a:t>
            </a:r>
          </a:p>
          <a:p>
            <a:pPr marL="0" indent="0">
              <a:buNone/>
            </a:pPr>
            <a:r>
              <a:rPr lang="en-US" altLang="it-IT" sz="2000" dirty="0" smtClean="0"/>
              <a:t>and JT-60U [ </a:t>
            </a:r>
            <a:r>
              <a:rPr lang="en-US" altLang="it-IT" sz="2000" dirty="0" smtClean="0">
                <a:solidFill>
                  <a:srgbClr val="FF0000"/>
                </a:solidFill>
              </a:rPr>
              <a:t>Takenaga NF 08</a:t>
            </a:r>
            <a:r>
              <a:rPr lang="en-US" altLang="it-IT" sz="2000" dirty="0" smtClean="0"/>
              <a:t> ]</a:t>
            </a:r>
          </a:p>
          <a:p>
            <a:endParaRPr lang="en-US" altLang="it-IT" sz="2000" dirty="0"/>
          </a:p>
        </p:txBody>
      </p:sp>
      <p:grpSp>
        <p:nvGrpSpPr>
          <p:cNvPr id="3" name="Gruppo 2"/>
          <p:cNvGrpSpPr/>
          <p:nvPr/>
        </p:nvGrpSpPr>
        <p:grpSpPr>
          <a:xfrm>
            <a:off x="888597" y="1844824"/>
            <a:ext cx="5915655" cy="4320480"/>
            <a:chOff x="942345" y="1844824"/>
            <a:chExt cx="5915655" cy="4320480"/>
          </a:xfrm>
        </p:grpSpPr>
        <p:pic>
          <p:nvPicPr>
            <p:cNvPr id="6147" name="Picture 3" descr="D:\DokWorkNew\Conferences2017\EPS2017\EPS2017\sovrapposizion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4" t="4611" r="4783" b="5788"/>
            <a:stretch/>
          </p:blipFill>
          <p:spPr bwMode="auto">
            <a:xfrm>
              <a:off x="942345" y="1844824"/>
              <a:ext cx="4781783" cy="4320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4895191"/>
              <a:ext cx="154305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2339752" y="2361075"/>
              <a:ext cx="11801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 smtClean="0"/>
                <a:t>FTU</a:t>
              </a:r>
              <a:endParaRPr lang="it-IT" sz="4000" b="1" dirty="0"/>
            </a:p>
          </p:txBody>
        </p:sp>
      </p:grpSp>
      <p:sp>
        <p:nvSpPr>
          <p:cNvPr id="16" name="Segnaposto numero diapositiva 5"/>
          <p:cNvSpPr txBox="1">
            <a:spLocks/>
          </p:cNvSpPr>
          <p:nvPr/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it-IT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9813E-B5E4-4639-A8E4-F1F94AD5251B}" type="slidenum">
              <a:rPr lang="en-US" altLang="it-IT" smtClean="0"/>
              <a:pPr/>
              <a:t>15</a:t>
            </a:fld>
            <a:endParaRPr lang="en-US" altLang="it-IT" dirty="0"/>
          </a:p>
        </p:txBody>
      </p:sp>
      <p:pic>
        <p:nvPicPr>
          <p:cNvPr id="19" name="Immagine 3" descr="LogoENE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1691680" y="2060848"/>
            <a:ext cx="4176464" cy="1152128"/>
          </a:xfrm>
          <a:prstGeom prst="ellipse">
            <a:avLst/>
          </a:prstGeom>
          <a:noFill/>
          <a:ln>
            <a:solidFill>
              <a:srgbClr val="F285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353172" y="1844824"/>
            <a:ext cx="2406451" cy="35409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3779912" y="2213248"/>
            <a:ext cx="1584176" cy="3172480"/>
            <a:chOff x="3779912" y="2213248"/>
            <a:chExt cx="1584176" cy="3172480"/>
          </a:xfrm>
        </p:grpSpPr>
        <p:cxnSp>
          <p:nvCxnSpPr>
            <p:cNvPr id="7" name="Connettore 2 6"/>
            <p:cNvCxnSpPr/>
            <p:nvPr/>
          </p:nvCxnSpPr>
          <p:spPr>
            <a:xfrm flipV="1">
              <a:off x="4680012" y="2213248"/>
              <a:ext cx="684076" cy="3172480"/>
            </a:xfrm>
            <a:prstGeom prst="straightConnector1">
              <a:avLst/>
            </a:prstGeom>
            <a:ln w="152400">
              <a:solidFill>
                <a:schemeClr val="accent5">
                  <a:lumMod val="60000"/>
                  <a:lumOff val="40000"/>
                  <a:alpha val="68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>
            <a:xfrm flipH="1" flipV="1">
              <a:off x="3779912" y="2213248"/>
              <a:ext cx="504056" cy="3015952"/>
            </a:xfrm>
            <a:prstGeom prst="straightConnector1">
              <a:avLst/>
            </a:prstGeom>
            <a:ln w="152400">
              <a:solidFill>
                <a:schemeClr val="accent5">
                  <a:lumMod val="60000"/>
                  <a:lumOff val="40000"/>
                  <a:alpha val="68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Arco 29"/>
          <p:cNvSpPr/>
          <p:nvPr/>
        </p:nvSpPr>
        <p:spPr>
          <a:xfrm rot="9952473">
            <a:off x="2175098" y="1014206"/>
            <a:ext cx="3174394" cy="4354988"/>
          </a:xfrm>
          <a:prstGeom prst="arc">
            <a:avLst/>
          </a:prstGeom>
          <a:ln w="165100">
            <a:solidFill>
              <a:srgbClr val="FFC000">
                <a:alpha val="67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6032727" y="4530824"/>
            <a:ext cx="3075777" cy="2786673"/>
            <a:chOff x="6032727" y="4530824"/>
            <a:chExt cx="3075777" cy="2786673"/>
          </a:xfrm>
        </p:grpSpPr>
        <p:sp>
          <p:nvSpPr>
            <p:cNvPr id="15" name="Rectangle 5"/>
            <p:cNvSpPr txBox="1">
              <a:spLocks noChangeArrowheads="1"/>
            </p:cNvSpPr>
            <p:nvPr/>
          </p:nvSpPr>
          <p:spPr>
            <a:xfrm>
              <a:off x="6032727" y="4530824"/>
              <a:ext cx="3075777" cy="2066528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20040" indent="-320040" algn="l" rtl="0" eaLnBrk="1" latinLnBrk="0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/>
                <a:buChar char=""/>
                <a:defRPr kumimoji="0"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/>
                <a:buChar char="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/>
                <a:buChar char="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7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SzPct val="6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altLang="it-IT" sz="2000" dirty="0" smtClean="0"/>
                <a:t> </a:t>
              </a:r>
              <a:r>
                <a:rPr lang="en-US" altLang="it-IT" sz="2000" b="1" dirty="0" smtClean="0"/>
                <a:t>FTU [ </a:t>
              </a:r>
              <a:r>
                <a:rPr lang="en-US" altLang="it-IT" sz="2000" b="1" dirty="0" smtClean="0">
                  <a:solidFill>
                    <a:srgbClr val="FF0000"/>
                  </a:solidFill>
                </a:rPr>
                <a:t>Mazzotta EPS 17</a:t>
              </a:r>
              <a:r>
                <a:rPr lang="en-US" altLang="it-IT" sz="2000" b="1" dirty="0">
                  <a:solidFill>
                    <a:srgbClr val="FF0000"/>
                  </a:solidFill>
                </a:rPr>
                <a:t>,</a:t>
              </a:r>
              <a:endParaRPr lang="en-US" altLang="it-IT" sz="2000" b="1" dirty="0" smtClean="0">
                <a:solidFill>
                  <a:srgbClr val="FF0000"/>
                </a:solidFill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altLang="it-IT" sz="2000" b="1" dirty="0">
                  <a:solidFill>
                    <a:srgbClr val="FF0000"/>
                  </a:solidFill>
                </a:rPr>
                <a:t>	 </a:t>
              </a:r>
              <a:r>
                <a:rPr lang="en-US" altLang="it-IT" sz="2000" b="1" dirty="0" smtClean="0">
                  <a:solidFill>
                    <a:srgbClr val="FF0000"/>
                  </a:solidFill>
                </a:rPr>
                <a:t>  </a:t>
              </a:r>
              <a:r>
                <a:rPr lang="en-US" altLang="it-IT" sz="2000" dirty="0" err="1" smtClean="0">
                  <a:solidFill>
                    <a:srgbClr val="FF0000"/>
                  </a:solidFill>
                </a:rPr>
                <a:t>Tudisco</a:t>
              </a:r>
              <a:r>
                <a:rPr lang="en-US" altLang="it-IT" sz="2000" dirty="0" smtClean="0">
                  <a:solidFill>
                    <a:srgbClr val="FF0000"/>
                  </a:solidFill>
                </a:rPr>
                <a:t> FED </a:t>
              </a:r>
              <a:r>
                <a:rPr lang="en-US" altLang="it-IT" sz="2000" dirty="0" smtClean="0">
                  <a:solidFill>
                    <a:srgbClr val="FF0000"/>
                  </a:solidFill>
                </a:rPr>
                <a:t>10 </a:t>
              </a:r>
              <a:endParaRPr lang="en-US" altLang="it-IT" sz="2000" dirty="0"/>
            </a:p>
          </p:txBody>
        </p:sp>
        <p:sp>
          <p:nvSpPr>
            <p:cNvPr id="22" name="Rectangle 5"/>
            <p:cNvSpPr txBox="1">
              <a:spLocks noChangeArrowheads="1"/>
            </p:cNvSpPr>
            <p:nvPr/>
          </p:nvSpPr>
          <p:spPr>
            <a:xfrm>
              <a:off x="6948264" y="5250969"/>
              <a:ext cx="2160240" cy="2066528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20040" indent="-320040" algn="l" rtl="0" eaLnBrk="1" latinLnBrk="0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/>
                <a:buChar char=""/>
                <a:defRPr kumimoji="0"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/>
                <a:buChar char="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/>
                <a:buChar char="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7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SzPct val="6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altLang="it-IT" sz="2000" dirty="0" err="1">
                  <a:solidFill>
                    <a:srgbClr val="FF0000"/>
                  </a:solidFill>
                </a:rPr>
                <a:t>M</a:t>
              </a:r>
              <a:r>
                <a:rPr lang="en-US" altLang="it-IT" sz="2000" dirty="0" err="1" smtClean="0">
                  <a:solidFill>
                    <a:srgbClr val="FF0000"/>
                  </a:solidFill>
                </a:rPr>
                <a:t>.Romanelli</a:t>
              </a:r>
              <a:r>
                <a:rPr lang="en-US" altLang="it-IT" sz="2000" dirty="0" smtClean="0">
                  <a:solidFill>
                    <a:srgbClr val="FF0000"/>
                  </a:solidFill>
                </a:rPr>
                <a:t> PPCF 2007 </a:t>
              </a:r>
              <a:r>
                <a:rPr lang="en-US" altLang="it-IT" sz="2000" b="1" dirty="0" smtClean="0"/>
                <a:t>] </a:t>
              </a:r>
              <a:endParaRPr lang="en-US" altLang="it-IT" sz="2000" b="1" dirty="0" smtClean="0"/>
            </a:p>
            <a:p>
              <a:endParaRPr lang="en-US" altLang="it-I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8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87680" cy="762000"/>
          </a:xfrm>
        </p:spPr>
        <p:txBody>
          <a:bodyPr>
            <a:normAutofit/>
          </a:bodyPr>
          <a:lstStyle/>
          <a:p>
            <a:r>
              <a:rPr lang="en-US" altLang="it-IT" sz="3600" dirty="0" smtClean="0"/>
              <a:t>FTU </a:t>
            </a:r>
            <a:r>
              <a:rPr lang="en-US" altLang="it-IT" sz="3600" dirty="0" err="1" smtClean="0"/>
              <a:t>collisionality</a:t>
            </a:r>
            <a:r>
              <a:rPr lang="en-US" altLang="it-IT" sz="3600" dirty="0" smtClean="0"/>
              <a:t> </a:t>
            </a:r>
            <a:r>
              <a:rPr lang="en-US" altLang="it-IT" sz="2700" dirty="0">
                <a:solidFill>
                  <a:srgbClr val="C00000"/>
                </a:solidFill>
              </a:rPr>
              <a:t>Mazzotta </a:t>
            </a:r>
            <a:r>
              <a:rPr lang="en-US" altLang="it-IT" sz="2700" dirty="0" smtClean="0">
                <a:solidFill>
                  <a:srgbClr val="C00000"/>
                </a:solidFill>
              </a:rPr>
              <a:t>EPS 2017</a:t>
            </a:r>
            <a:endParaRPr lang="en-US" altLang="it-IT" sz="2700" dirty="0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8153400" y="6537325"/>
            <a:ext cx="685800" cy="320675"/>
          </a:xfrm>
        </p:spPr>
        <p:txBody>
          <a:bodyPr/>
          <a:lstStyle/>
          <a:p>
            <a:fld id="{45705083-2A08-4931-8F47-775CDCD0F56F}" type="slidenum">
              <a:rPr lang="en-US" altLang="it-IT"/>
              <a:pPr/>
              <a:t>16</a:t>
            </a:fld>
            <a:endParaRPr lang="en-US" altLang="it-IT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4953000" y="2514600"/>
            <a:ext cx="3810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 MT Condensed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rgbClr val="000099"/>
                </a:solidFill>
                <a:latin typeface="Arial MT Condensed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99"/>
                </a:solidFill>
                <a:latin typeface="Arial MT Condensed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>
                <a:solidFill>
                  <a:srgbClr val="000099"/>
                </a:solidFill>
                <a:latin typeface="Arial MT Condensed" pitchFamily="34" charset="0"/>
              </a:defRPr>
            </a:lvl9pPr>
          </a:lstStyle>
          <a:p>
            <a:endParaRPr lang="it-IT" altLang="it-IT" sz="2000"/>
          </a:p>
        </p:txBody>
      </p:sp>
      <p:grpSp>
        <p:nvGrpSpPr>
          <p:cNvPr id="3" name="Gruppo 2"/>
          <p:cNvGrpSpPr/>
          <p:nvPr/>
        </p:nvGrpSpPr>
        <p:grpSpPr>
          <a:xfrm>
            <a:off x="194320" y="1628801"/>
            <a:ext cx="4593704" cy="4764207"/>
            <a:chOff x="1208082" y="1940799"/>
            <a:chExt cx="3733585" cy="422344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0" r="11509" b="4966"/>
            <a:stretch/>
          </p:blipFill>
          <p:spPr bwMode="auto">
            <a:xfrm>
              <a:off x="1208082" y="1940799"/>
              <a:ext cx="3733585" cy="4223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7" y="5127173"/>
              <a:ext cx="1131167" cy="719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2339752" y="2361074"/>
              <a:ext cx="959165" cy="627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 smtClean="0"/>
                <a:t>FTU</a:t>
              </a:r>
              <a:endParaRPr lang="it-IT" sz="4000" b="1" dirty="0"/>
            </a:p>
          </p:txBody>
        </p:sp>
      </p:grpSp>
      <p:sp>
        <p:nvSpPr>
          <p:cNvPr id="6" name="Rettangolo 5"/>
          <p:cNvSpPr/>
          <p:nvPr/>
        </p:nvSpPr>
        <p:spPr>
          <a:xfrm>
            <a:off x="6009854" y="1938536"/>
            <a:ext cx="201853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rgbClr val="FF0000"/>
                </a:solidFill>
              </a:rPr>
              <a:t>37342 Neon </a:t>
            </a:r>
            <a:r>
              <a:rPr lang="it-IT" b="1" dirty="0" err="1" smtClean="0">
                <a:solidFill>
                  <a:srgbClr val="FF0000"/>
                </a:solidFill>
              </a:rPr>
              <a:t>doped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0000FF"/>
                </a:solidFill>
              </a:rPr>
              <a:t>37344 </a:t>
            </a:r>
            <a:r>
              <a:rPr lang="it-IT" b="1" dirty="0" err="1">
                <a:solidFill>
                  <a:srgbClr val="0000FF"/>
                </a:solidFill>
              </a:rPr>
              <a:t>Undoped</a:t>
            </a:r>
            <a:r>
              <a:rPr lang="it-IT" b="1" dirty="0">
                <a:solidFill>
                  <a:srgbClr val="0000FF"/>
                </a:solidFill>
              </a:rPr>
              <a:t>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23" name="Connettore 2 22"/>
          <p:cNvCxnSpPr/>
          <p:nvPr/>
        </p:nvCxnSpPr>
        <p:spPr>
          <a:xfrm flipH="1" flipV="1">
            <a:off x="2202247" y="2102885"/>
            <a:ext cx="3737906" cy="2997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magin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80" y="2572741"/>
            <a:ext cx="4109832" cy="3664571"/>
          </a:xfrm>
          <a:prstGeom prst="rect">
            <a:avLst/>
          </a:prstGeom>
        </p:spPr>
      </p:pic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5220072" y="1556793"/>
            <a:ext cx="4032448" cy="6390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t-IT" sz="2000" dirty="0" smtClean="0"/>
              <a:t> FTU [ </a:t>
            </a:r>
            <a:r>
              <a:rPr lang="en-US" altLang="it-IT" sz="2000" dirty="0" smtClean="0">
                <a:solidFill>
                  <a:srgbClr val="FF0000"/>
                </a:solidFill>
              </a:rPr>
              <a:t>Mazzotta EPS 17, NF 2015 </a:t>
            </a:r>
            <a:r>
              <a:rPr lang="en-US" altLang="it-IT" sz="2000" dirty="0" smtClean="0"/>
              <a:t>] </a:t>
            </a:r>
          </a:p>
          <a:p>
            <a:endParaRPr lang="en-US" altLang="it-IT" sz="2000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2202248" y="2395736"/>
            <a:ext cx="3665897" cy="1393304"/>
          </a:xfrm>
          <a:prstGeom prst="straightConnector1">
            <a:avLst/>
          </a:prstGeom>
          <a:ln w="254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egnaposto numero diapositiva 5"/>
          <p:cNvSpPr txBox="1">
            <a:spLocks/>
          </p:cNvSpPr>
          <p:nvPr/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it-IT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9813E-B5E4-4639-A8E4-F1F94AD5251B}" type="slidenum">
              <a:rPr lang="en-US" altLang="it-IT" smtClean="0"/>
              <a:pPr/>
              <a:t>16</a:t>
            </a:fld>
            <a:endParaRPr lang="en-US" altLang="it-IT" dirty="0"/>
          </a:p>
        </p:txBody>
      </p:sp>
      <p:pic>
        <p:nvPicPr>
          <p:cNvPr id="17" name="Immagine 3" descr="LogoENE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46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016" y="381000"/>
            <a:ext cx="8337532" cy="762000"/>
          </a:xfrm>
        </p:spPr>
        <p:txBody>
          <a:bodyPr>
            <a:normAutofit/>
          </a:bodyPr>
          <a:lstStyle/>
          <a:p>
            <a:r>
              <a:rPr lang="en-US" altLang="it-IT" sz="4000" dirty="0" smtClean="0"/>
              <a:t>JET</a:t>
            </a:r>
            <a:r>
              <a:rPr lang="en-US" altLang="it-IT" sz="1800" dirty="0">
                <a:solidFill>
                  <a:srgbClr val="C00000"/>
                </a:solidFill>
              </a:rPr>
              <a:t> </a:t>
            </a:r>
            <a:r>
              <a:rPr lang="en-US" altLang="it-IT" sz="1800" dirty="0" err="1" smtClean="0">
                <a:solidFill>
                  <a:srgbClr val="C00000"/>
                </a:solidFill>
              </a:rPr>
              <a:t>Frigione</a:t>
            </a:r>
            <a:r>
              <a:rPr lang="en-US" altLang="it-IT" sz="1800" dirty="0" smtClean="0">
                <a:solidFill>
                  <a:srgbClr val="C00000"/>
                </a:solidFill>
              </a:rPr>
              <a:t> NF 2019</a:t>
            </a:r>
            <a:endParaRPr lang="en-US" altLang="it-IT" sz="1800" dirty="0">
              <a:solidFill>
                <a:srgbClr val="C00000"/>
              </a:solidFill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5496" y="4221088"/>
            <a:ext cx="9417813" cy="30243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dirty="0"/>
              <a:t>A </a:t>
            </a:r>
            <a:r>
              <a:rPr lang="en-US" dirty="0" smtClean="0"/>
              <a:t>Neon </a:t>
            </a:r>
            <a:r>
              <a:rPr lang="en-US" dirty="0"/>
              <a:t>scan was performed in </a:t>
            </a:r>
            <a:r>
              <a:rPr lang="en-US" dirty="0" smtClean="0"/>
              <a:t>JET Hybrid plasmas </a:t>
            </a:r>
            <a:r>
              <a:rPr lang="en-US" dirty="0"/>
              <a:t>to </a:t>
            </a:r>
            <a:r>
              <a:rPr lang="en-US" dirty="0" smtClean="0"/>
              <a:t>study </a:t>
            </a:r>
            <a:r>
              <a:rPr lang="en-US" dirty="0"/>
              <a:t>impurity seeding technique for power exhaust </a:t>
            </a:r>
            <a:r>
              <a:rPr lang="en-US" dirty="0" smtClean="0"/>
              <a:t>mitigation (reducing </a:t>
            </a:r>
            <a:r>
              <a:rPr lang="en-US" dirty="0"/>
              <a:t>the </a:t>
            </a:r>
            <a:r>
              <a:rPr lang="en-US" dirty="0" err="1"/>
              <a:t>divertor</a:t>
            </a:r>
            <a:r>
              <a:rPr lang="en-US" dirty="0"/>
              <a:t> tile </a:t>
            </a:r>
            <a:r>
              <a:rPr lang="en-US" dirty="0" smtClean="0"/>
              <a:t>temperature </a:t>
            </a:r>
            <a:r>
              <a:rPr lang="en-US" dirty="0"/>
              <a:t>without affecting the global </a:t>
            </a:r>
            <a:r>
              <a:rPr lang="en-US" dirty="0" smtClean="0"/>
              <a:t>confinement).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The </a:t>
            </a:r>
            <a:r>
              <a:rPr lang="en-US" dirty="0"/>
              <a:t>fusion performance represented by the total neutron yield was reduced.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The </a:t>
            </a:r>
            <a:r>
              <a:rPr lang="en-US" dirty="0"/>
              <a:t>core electron density profiles featured a peaking effect increasing with </a:t>
            </a:r>
            <a:r>
              <a:rPr lang="en-US" dirty="0" smtClean="0"/>
              <a:t>Ne injected. </a:t>
            </a:r>
            <a:endParaRPr lang="en-US" dirty="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T</a:t>
            </a:r>
            <a:r>
              <a:rPr lang="en-US" dirty="0" smtClean="0"/>
              <a:t>he peaking is reproduced </a:t>
            </a:r>
            <a:r>
              <a:rPr lang="en-US" dirty="0"/>
              <a:t>if a particle </a:t>
            </a:r>
            <a:r>
              <a:rPr lang="en-US" dirty="0" smtClean="0"/>
              <a:t>pinch to </a:t>
            </a:r>
            <a:r>
              <a:rPr lang="en-US" dirty="0"/>
              <a:t>ZEFF and grad </a:t>
            </a:r>
            <a:r>
              <a:rPr lang="en-US" dirty="0" err="1"/>
              <a:t>Ti</a:t>
            </a:r>
            <a:r>
              <a:rPr lang="en-US" dirty="0"/>
              <a:t> i</a:t>
            </a:r>
            <a:r>
              <a:rPr lang="en-US" dirty="0" smtClean="0"/>
              <a:t>s </a:t>
            </a:r>
            <a:r>
              <a:rPr lang="en-US" dirty="0"/>
              <a:t>introduced </a:t>
            </a:r>
            <a:r>
              <a:rPr lang="en-US" dirty="0" smtClean="0"/>
              <a:t>as (</a:t>
            </a:r>
            <a:r>
              <a:rPr lang="en-US" dirty="0"/>
              <a:t>ITG</a:t>
            </a:r>
            <a:r>
              <a:rPr lang="en-US" dirty="0" smtClean="0"/>
              <a:t>) theory.</a:t>
            </a:r>
            <a:endParaRPr lang="en-US" dirty="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Further experimental activity is planned to extend this study in the baseline </a:t>
            </a:r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17" name="Segnaposto numero diapositiva 5"/>
          <p:cNvSpPr txBox="1">
            <a:spLocks/>
          </p:cNvSpPr>
          <p:nvPr/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it-IT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9813E-B5E4-4639-A8E4-F1F94AD5251B}" type="slidenum">
              <a:rPr lang="en-US" altLang="it-IT" smtClean="0"/>
              <a:pPr/>
              <a:t>17</a:t>
            </a:fld>
            <a:endParaRPr lang="en-US" altLang="it-IT" dirty="0"/>
          </a:p>
        </p:txBody>
      </p:sp>
      <p:pic>
        <p:nvPicPr>
          <p:cNvPr id="13" name="Immagine 3" descr="LogoEN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po 17"/>
          <p:cNvGrpSpPr/>
          <p:nvPr/>
        </p:nvGrpSpPr>
        <p:grpSpPr>
          <a:xfrm>
            <a:off x="467544" y="1557392"/>
            <a:ext cx="2667000" cy="2519680"/>
            <a:chOff x="0" y="0"/>
            <a:chExt cx="2667000" cy="2519680"/>
          </a:xfrm>
          <a:extLst>
            <a:ext uri="{0CCBE362-F206-4b92-989A-16890622DB6E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grpSpPr>
        <p:pic>
          <p:nvPicPr>
            <p:cNvPr id="19" name="Immagine 18" descr="MAC HD:Users:Frigione:Desktop:CPS18.707-3c.eps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7000" cy="251968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  </a:ext>
            </a:extLst>
          </p:spPr>
        </p:pic>
        <p:sp>
          <p:nvSpPr>
            <p:cNvPr id="20" name="Casella di testo 60"/>
            <p:cNvSpPr txBox="1"/>
            <p:nvPr/>
          </p:nvSpPr>
          <p:spPr>
            <a:xfrm>
              <a:off x="1456267" y="25400"/>
              <a:ext cx="1143000" cy="550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  <a:lvl1pPr marR="0" lvl="0" indent="0" algn="just" fontAlgn="auto" hangingPunct="0">
                <a:lnSpc>
                  <a:spcPts val="1400"/>
                </a:lnSpc>
                <a:spcBef>
                  <a:spcPts val="5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2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MS Mincho"/>
                  <a:cs typeface="Times New Roman"/>
                </a:defRPr>
              </a:lvl1pPr>
            </a:lstStyle>
            <a:p>
              <a:r>
                <a:rPr lang="en-US" dirty="0"/>
                <a:t>#</a:t>
              </a:r>
              <a:r>
                <a:rPr lang="en-US" dirty="0" smtClean="0"/>
                <a:t>90287</a:t>
              </a:r>
            </a:p>
            <a:p>
              <a:r>
                <a:rPr lang="en-US" dirty="0" smtClean="0"/>
                <a:t>un-seeded</a:t>
              </a:r>
              <a:endParaRPr lang="it-IT" dirty="0"/>
            </a:p>
          </p:txBody>
        </p:sp>
        <p:sp>
          <p:nvSpPr>
            <p:cNvPr id="21" name="Casella di testo 55"/>
            <p:cNvSpPr txBox="1"/>
            <p:nvPr/>
          </p:nvSpPr>
          <p:spPr>
            <a:xfrm>
              <a:off x="593576" y="25400"/>
              <a:ext cx="990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0">
                <a:lnSpc>
                  <a:spcPts val="1400"/>
                </a:lnSpc>
                <a:spcBef>
                  <a:spcPts val="5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MS Mincho"/>
                  <a:cs typeface="Times New Roman"/>
                </a:rPr>
                <a:t>#90280 seeded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/>
                <a:ea typeface="+mn-ea"/>
                <a:cs typeface="Times New Roman"/>
              </a:endParaRPr>
            </a:p>
          </p:txBody>
        </p:sp>
        <p:sp>
          <p:nvSpPr>
            <p:cNvPr id="22" name="Casella di testo 32"/>
            <p:cNvSpPr txBox="1"/>
            <p:nvPr/>
          </p:nvSpPr>
          <p:spPr>
            <a:xfrm>
              <a:off x="713211" y="497840"/>
              <a:ext cx="63309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0">
                <a:lnSpc>
                  <a:spcPts val="1400"/>
                </a:lnSpc>
                <a:spcBef>
                  <a:spcPts val="5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MS Mincho"/>
                  <a:cs typeface="Times New Roman"/>
                </a:rPr>
                <a:t>t</a:t>
              </a:r>
              <a:r>
                <a:rPr kumimoji="0" lang="en-US" sz="12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MS Mincho"/>
                  <a:cs typeface="Times New Roman"/>
                </a:rPr>
                <a:t>2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MS Mincho"/>
                  <a:cs typeface="Times New Roman"/>
                </a:rPr>
                <a:t>=6.5s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/>
                <a:ea typeface="+mn-ea"/>
                <a:cs typeface="Times New Roman"/>
              </a:endParaRPr>
            </a:p>
          </p:txBody>
        </p:sp>
        <p:sp>
          <p:nvSpPr>
            <p:cNvPr id="23" name="Casella di testo 13"/>
            <p:cNvSpPr txBox="1"/>
            <p:nvPr/>
          </p:nvSpPr>
          <p:spPr>
            <a:xfrm>
              <a:off x="363855" y="1022773"/>
              <a:ext cx="63309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0">
                <a:lnSpc>
                  <a:spcPts val="1400"/>
                </a:lnSpc>
                <a:spcBef>
                  <a:spcPts val="5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MS Mincho"/>
                  <a:cs typeface="Times New Roman"/>
                </a:rPr>
                <a:t>t</a:t>
              </a:r>
              <a:r>
                <a:rPr kumimoji="0" lang="en-US" sz="1200" b="0" i="1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MS Mincho"/>
                  <a:cs typeface="Times New Roman"/>
                </a:rPr>
                <a:t>1</a:t>
              </a: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MS Mincho"/>
                  <a:cs typeface="Times New Roman"/>
                </a:rPr>
                <a:t>=4.9s</a:t>
              </a: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/>
                <a:ea typeface="+mn-ea"/>
                <a:cs typeface="Times New Roman"/>
              </a:endParaRPr>
            </a:p>
          </p:txBody>
        </p:sp>
        <p:sp>
          <p:nvSpPr>
            <p:cNvPr id="24" name="Casella di testo 34"/>
            <p:cNvSpPr txBox="1"/>
            <p:nvPr/>
          </p:nvSpPr>
          <p:spPr>
            <a:xfrm>
              <a:off x="1815465" y="650240"/>
              <a:ext cx="65913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  <a:lvl1pPr marR="0" lvl="0" indent="0" algn="just" fontAlgn="auto" hangingPunct="0">
                <a:lnSpc>
                  <a:spcPts val="1400"/>
                </a:lnSpc>
                <a:spcBef>
                  <a:spcPts val="5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200" b="0" i="1" u="none" strike="noStrike" cap="none" spc="0" normalizeH="0" baseline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MS Mincho"/>
                  <a:cs typeface="Times New Roman"/>
                </a:defRPr>
              </a:lvl1pPr>
            </a:lstStyle>
            <a:p>
              <a:r>
                <a:rPr lang="en-US" dirty="0"/>
                <a:t>t</a:t>
              </a:r>
              <a:r>
                <a:rPr lang="en-US" baseline="-25000" dirty="0"/>
                <a:t>2</a:t>
              </a:r>
              <a:r>
                <a:rPr lang="en-US" dirty="0"/>
                <a:t>=6.6s</a:t>
              </a:r>
              <a:endParaRPr lang="it-IT" dirty="0"/>
            </a:p>
          </p:txBody>
        </p:sp>
        <p:sp>
          <p:nvSpPr>
            <p:cNvPr id="25" name="Casella di testo 6"/>
            <p:cNvSpPr txBox="1"/>
            <p:nvPr/>
          </p:nvSpPr>
          <p:spPr>
            <a:xfrm>
              <a:off x="1456267" y="1276773"/>
              <a:ext cx="62928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0">
                <a:lnSpc>
                  <a:spcPts val="1400"/>
                </a:lnSpc>
                <a:spcBef>
                  <a:spcPts val="5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MS Mincho"/>
                  <a:cs typeface="Times New Roman"/>
                </a:rPr>
                <a:t>t</a:t>
              </a:r>
              <a:r>
                <a:rPr kumimoji="0" lang="en-US" sz="1200" b="0" i="1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MS Mincho"/>
                  <a:cs typeface="Times New Roman"/>
                </a:rPr>
                <a:t>1</a:t>
              </a: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MS Mincho"/>
                  <a:cs typeface="Times New Roman"/>
                </a:rPr>
                <a:t>=4.9s</a:t>
              </a: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/>
                <a:ea typeface="+mn-ea"/>
                <a:cs typeface="Times New Roman"/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6157917" y="1556792"/>
            <a:ext cx="2662555" cy="2519680"/>
            <a:chOff x="0" y="0"/>
            <a:chExt cx="2663182" cy="2520000"/>
          </a:xfrm>
          <a:extLst>
            <a:ext uri="{0CCBE362-F206-4b92-989A-16890622DB6E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grpSpPr>
        <p:pic>
          <p:nvPicPr>
            <p:cNvPr id="27" name="Immagine 26" descr="CPS18.707-5c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63182" cy="2520000"/>
            </a:xfrm>
            <a:prstGeom prst="rect">
              <a:avLst/>
            </a:prstGeom>
          </p:spPr>
        </p:pic>
        <p:sp>
          <p:nvSpPr>
            <p:cNvPr id="28" name="Ovale 27"/>
            <p:cNvSpPr/>
            <p:nvPr/>
          </p:nvSpPr>
          <p:spPr>
            <a:xfrm>
              <a:off x="1073151" y="829734"/>
              <a:ext cx="499534" cy="423333"/>
            </a:xfrm>
            <a:prstGeom prst="ellipse">
              <a:avLst/>
            </a:prstGeom>
            <a:noFill/>
            <a:ln w="38100">
              <a:solidFill>
                <a:srgbClr val="00B61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hangingPunct="0">
                <a:lnSpc>
                  <a:spcPts val="1400"/>
                </a:lnSpc>
                <a:spcBef>
                  <a:spcPts val="500"/>
                </a:spcBef>
                <a:spcAft>
                  <a:spcPts val="600"/>
                </a:spcAft>
              </a:pPr>
              <a:r>
                <a:rPr lang="en-GB" sz="1200">
                  <a:effectLst/>
                  <a:latin typeface="Times"/>
                  <a:ea typeface="Times New Roman"/>
                  <a:cs typeface="Times New Roman"/>
                </a:rPr>
                <a:t> </a:t>
              </a:r>
              <a:endParaRPr lang="it-IT" sz="1200">
                <a:effectLst/>
                <a:latin typeface="Times"/>
                <a:ea typeface="MS Mincho"/>
                <a:cs typeface="Times New Roman"/>
              </a:endParaRPr>
            </a:p>
          </p:txBody>
        </p:sp>
      </p:grpSp>
      <p:pic>
        <p:nvPicPr>
          <p:cNvPr id="29" name="Immagine 28" descr="MAC HD:Users:Frigione:Desktop:19.01.08-NF-paper-IAEA:18.12.07-figures-from-chad-heys:CPS18.707-2c cop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35" y="1556792"/>
            <a:ext cx="2638425" cy="25196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30" name="Casella di testo 5"/>
          <p:cNvSpPr txBox="1"/>
          <p:nvPr/>
        </p:nvSpPr>
        <p:spPr>
          <a:xfrm>
            <a:off x="3924300" y="3140968"/>
            <a:ext cx="1295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hangingPunct="0">
              <a:spcBef>
                <a:spcPts val="500"/>
              </a:spcBef>
              <a:spcAft>
                <a:spcPts val="0"/>
              </a:spcAft>
            </a:pPr>
            <a:r>
              <a:rPr lang="en-GB" sz="1000" b="1" i="1" dirty="0">
                <a:effectLst/>
                <a:latin typeface="Times New Roman"/>
                <a:ea typeface="MS Mincho"/>
                <a:cs typeface="Times New Roman"/>
              </a:rPr>
              <a:t>1.4 MA, 1.9 T</a:t>
            </a:r>
            <a:endParaRPr lang="it-IT" sz="1200" b="1" dirty="0">
              <a:effectLst/>
              <a:latin typeface="Times"/>
              <a:ea typeface="MS Mincho"/>
              <a:cs typeface="Times New Roman"/>
            </a:endParaRPr>
          </a:p>
          <a:p>
            <a:pPr algn="just" hangingPunct="0">
              <a:spcBef>
                <a:spcPts val="500"/>
              </a:spcBef>
              <a:spcAft>
                <a:spcPts val="0"/>
              </a:spcAft>
            </a:pPr>
            <a:r>
              <a:rPr lang="en-GB" sz="1000" b="1" i="1" dirty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#90280 seeded</a:t>
            </a:r>
            <a:endParaRPr lang="it-IT" sz="1200" b="1" dirty="0">
              <a:effectLst/>
              <a:latin typeface="Times"/>
              <a:ea typeface="MS Mincho"/>
              <a:cs typeface="Times New Roman"/>
            </a:endParaRPr>
          </a:p>
          <a:p>
            <a:pPr algn="just" hangingPunct="0">
              <a:spcBef>
                <a:spcPts val="500"/>
              </a:spcBef>
              <a:spcAft>
                <a:spcPts val="0"/>
              </a:spcAft>
            </a:pPr>
            <a:r>
              <a:rPr lang="en-GB" sz="1000" b="1" i="1" dirty="0">
                <a:solidFill>
                  <a:srgbClr val="0000FF"/>
                </a:solidFill>
                <a:effectLst/>
                <a:latin typeface="Times New Roman"/>
                <a:ea typeface="MS Mincho"/>
                <a:cs typeface="Times New Roman"/>
              </a:rPr>
              <a:t>#90287 un-seeded</a:t>
            </a:r>
            <a:endParaRPr lang="it-IT" sz="1200" b="1" dirty="0">
              <a:effectLst/>
              <a:latin typeface="Times"/>
              <a:ea typeface="MS Mincho"/>
              <a:cs typeface="Times New Roman"/>
            </a:endParaRPr>
          </a:p>
          <a:p>
            <a:pPr algn="just" hangingPunct="0">
              <a:lnSpc>
                <a:spcPts val="1400"/>
              </a:lnSpc>
              <a:spcBef>
                <a:spcPts val="500"/>
              </a:spcBef>
              <a:spcAft>
                <a:spcPts val="600"/>
              </a:spcAft>
            </a:pPr>
            <a:r>
              <a:rPr lang="en-GB" sz="1000" i="1" dirty="0">
                <a:solidFill>
                  <a:srgbClr val="FF0000"/>
                </a:solidFill>
                <a:effectLst/>
                <a:latin typeface="Times New Roman"/>
                <a:ea typeface="MS Mincho"/>
                <a:cs typeface="Times New Roman"/>
              </a:rPr>
              <a:t> </a:t>
            </a:r>
            <a:endParaRPr lang="it-IT" sz="1200" dirty="0">
              <a:effectLst/>
              <a:latin typeface="Times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63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424293" y="7130107"/>
            <a:ext cx="611187" cy="187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C75C36-695E-4F4B-B6FB-DF530F98A45B}" type="slidenum">
              <a:rPr lang="en-US" altLang="it-IT" smtClean="0">
                <a:latin typeface="+mj-lt"/>
              </a:rPr>
              <a:pPr eaLnBrk="1" hangingPunct="1"/>
              <a:t>18</a:t>
            </a:fld>
            <a:endParaRPr lang="en-US" altLang="it-IT" smtClean="0">
              <a:latin typeface="+mj-lt"/>
            </a:endParaRP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algn="ctr"/>
            <a:fld id="{4039813E-B5E4-4639-A8E4-F1F94AD5251B}" type="slidenum">
              <a:rPr lang="en-US" altLang="it-IT" sz="1400" b="1">
                <a:solidFill>
                  <a:srgbClr val="FFFFFF"/>
                </a:solidFill>
              </a:rPr>
              <a:pPr algn="ctr"/>
              <a:t>18</a:t>
            </a:fld>
            <a:endParaRPr lang="en-US" altLang="it-IT" sz="1400" b="1" dirty="0">
              <a:solidFill>
                <a:srgbClr val="FFFFFF"/>
              </a:solidFill>
            </a:endParaRPr>
          </a:p>
        </p:txBody>
      </p:sp>
      <p:pic>
        <p:nvPicPr>
          <p:cNvPr id="10" name="Immagine 3" descr="LogoEN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7775776" cy="990600"/>
          </a:xfrm>
        </p:spPr>
        <p:txBody>
          <a:bodyPr>
            <a:noAutofit/>
          </a:bodyPr>
          <a:lstStyle/>
          <a:p>
            <a:r>
              <a:rPr lang="en-US" altLang="it-IT" sz="2900" dirty="0" smtClean="0"/>
              <a:t>FTU experiments: </a:t>
            </a:r>
            <a:r>
              <a:rPr lang="en-US" altLang="it-IT" sz="2900" dirty="0" smtClean="0"/>
              <a:t>possible </a:t>
            </a:r>
            <a:r>
              <a:rPr lang="en-US" altLang="it-IT" sz="2900" dirty="0"/>
              <a:t>goals for combined doping Ne + He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40541" y="1484784"/>
            <a:ext cx="8750175" cy="310936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it-IT" sz="2400" dirty="0" smtClean="0"/>
              <a:t>We can confirm the T-10 results</a:t>
            </a:r>
          </a:p>
          <a:p>
            <a:pPr>
              <a:lnSpc>
                <a:spcPct val="90000"/>
              </a:lnSpc>
            </a:pPr>
            <a:r>
              <a:rPr lang="en-US" altLang="it-IT" sz="2400" dirty="0" smtClean="0"/>
              <a:t>We can </a:t>
            </a:r>
            <a:r>
              <a:rPr lang="en-US" altLang="it-IT" sz="2400" u="sng" dirty="0" smtClean="0"/>
              <a:t>reach higher peaking </a:t>
            </a:r>
            <a:r>
              <a:rPr lang="en-US" altLang="it-IT" sz="2400" dirty="0" smtClean="0"/>
              <a:t>(and improved density limit ?)</a:t>
            </a:r>
          </a:p>
          <a:p>
            <a:pPr>
              <a:lnSpc>
                <a:spcPct val="90000"/>
              </a:lnSpc>
            </a:pPr>
            <a:r>
              <a:rPr lang="en-US" altLang="it-IT" sz="2400" dirty="0" smtClean="0"/>
              <a:t>We can delay the MHD activity and disruption</a:t>
            </a:r>
          </a:p>
          <a:p>
            <a:pPr>
              <a:lnSpc>
                <a:spcPct val="90000"/>
              </a:lnSpc>
            </a:pPr>
            <a:r>
              <a:rPr lang="en-US" altLang="it-IT" sz="2400" dirty="0" smtClean="0"/>
              <a:t>We can understand better the MARFE dynamic</a:t>
            </a:r>
          </a:p>
          <a:p>
            <a:pPr>
              <a:lnSpc>
                <a:spcPct val="90000"/>
              </a:lnSpc>
            </a:pPr>
            <a:r>
              <a:rPr lang="en-US" altLang="it-IT" sz="2400" dirty="0" smtClean="0"/>
              <a:t>We </a:t>
            </a:r>
            <a:r>
              <a:rPr lang="en-US" altLang="it-IT" sz="2400" dirty="0" smtClean="0"/>
              <a:t>can obtain pressure record</a:t>
            </a:r>
          </a:p>
          <a:p>
            <a:pPr>
              <a:lnSpc>
                <a:spcPct val="90000"/>
              </a:lnSpc>
            </a:pPr>
            <a:r>
              <a:rPr lang="en-US" altLang="it-IT" sz="2400" dirty="0" smtClean="0"/>
              <a:t>We can confirm (or not) the saturation of </a:t>
            </a:r>
            <a:r>
              <a:rPr lang="el-GR" sz="2400" dirty="0" smtClean="0"/>
              <a:t>τ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</a:t>
            </a:r>
            <a:endParaRPr lang="en-US" altLang="it-IT" sz="2400" dirty="0" smtClean="0"/>
          </a:p>
          <a:p>
            <a:pPr>
              <a:lnSpc>
                <a:spcPct val="90000"/>
              </a:lnSpc>
            </a:pPr>
            <a:r>
              <a:rPr lang="en-US" altLang="it-IT" sz="2400" dirty="0" smtClean="0"/>
              <a:t>We can better understand the </a:t>
            </a:r>
            <a:r>
              <a:rPr lang="en-US" altLang="it-IT" sz="2400" dirty="0" err="1" smtClean="0"/>
              <a:t>collisionality</a:t>
            </a:r>
            <a:r>
              <a:rPr lang="en-US" altLang="it-IT" sz="2400" dirty="0" smtClean="0"/>
              <a:t> role</a:t>
            </a:r>
          </a:p>
          <a:p>
            <a:pPr>
              <a:lnSpc>
                <a:spcPct val="90000"/>
              </a:lnSpc>
            </a:pPr>
            <a:r>
              <a:rPr lang="en-US" altLang="it-IT" sz="2400" dirty="0" smtClean="0"/>
              <a:t>We can confirm neutron rate and energy </a:t>
            </a:r>
            <a:r>
              <a:rPr lang="en-US" altLang="it-IT" sz="2400" dirty="0" err="1" smtClean="0"/>
              <a:t>behaviour</a:t>
            </a:r>
            <a:endParaRPr lang="en-US" altLang="it-IT" sz="2400" dirty="0" smtClean="0"/>
          </a:p>
          <a:p>
            <a:pPr>
              <a:lnSpc>
                <a:spcPct val="90000"/>
              </a:lnSpc>
            </a:pPr>
            <a:r>
              <a:rPr lang="en-US" altLang="it-IT" sz="2400" dirty="0" smtClean="0"/>
              <a:t>We </a:t>
            </a:r>
            <a:r>
              <a:rPr lang="en-US" altLang="it-IT" sz="2400" dirty="0" smtClean="0"/>
              <a:t>can study the particle transport in the ITB to assess the role of the ETG and the absence of </a:t>
            </a:r>
            <a:r>
              <a:rPr lang="en-US" altLang="it-IT" sz="2400" dirty="0" smtClean="0"/>
              <a:t>TEM</a:t>
            </a:r>
          </a:p>
          <a:p>
            <a:pPr>
              <a:lnSpc>
                <a:spcPct val="90000"/>
              </a:lnSpc>
            </a:pPr>
            <a:r>
              <a:rPr lang="en-US" altLang="it-IT" sz="2400" dirty="0" smtClean="0"/>
              <a:t>Or are the ITG?</a:t>
            </a:r>
            <a:endParaRPr lang="en-US" altLang="it-IT" sz="2400" dirty="0" smtClean="0"/>
          </a:p>
          <a:p>
            <a:pPr>
              <a:lnSpc>
                <a:spcPct val="90000"/>
              </a:lnSpc>
            </a:pPr>
            <a:r>
              <a:rPr lang="en-US" altLang="it-IT" sz="2400" dirty="0" smtClean="0"/>
              <a:t>More… what happen if I heat in the gradient region?</a:t>
            </a:r>
            <a:endParaRPr lang="en-US" altLang="it-IT" sz="2400" dirty="0"/>
          </a:p>
        </p:txBody>
      </p:sp>
    </p:spTree>
    <p:extLst>
      <p:ext uri="{BB962C8B-B14F-4D97-AF65-F5344CB8AC3E}">
        <p14:creationId xmlns:p14="http://schemas.microsoft.com/office/powerpoint/2010/main" val="68378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algn="ctr"/>
            <a:fld id="{4039813E-B5E4-4639-A8E4-F1F94AD5251B}" type="slidenum">
              <a:rPr lang="en-US" altLang="it-IT" sz="1400" b="1">
                <a:solidFill>
                  <a:srgbClr val="FFFFFF"/>
                </a:solidFill>
              </a:rPr>
              <a:pPr algn="ctr"/>
              <a:t>19</a:t>
            </a:fld>
            <a:endParaRPr lang="en-US" altLang="it-IT" sz="1400" b="1" dirty="0">
              <a:solidFill>
                <a:srgbClr val="FFFFFF"/>
              </a:solidFill>
            </a:endParaRPr>
          </a:p>
        </p:txBody>
      </p:sp>
      <p:pic>
        <p:nvPicPr>
          <p:cNvPr id="10" name="Immagine 3" descr="LogoEN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o 20"/>
          <p:cNvGrpSpPr>
            <a:grpSpLocks/>
          </p:cNvGrpSpPr>
          <p:nvPr/>
        </p:nvGrpSpPr>
        <p:grpSpPr bwMode="auto">
          <a:xfrm>
            <a:off x="35700" y="1466859"/>
            <a:ext cx="9144812" cy="4142126"/>
            <a:chOff x="1944268" y="17570377"/>
            <a:chExt cx="10116223" cy="4665379"/>
          </a:xfrm>
        </p:grpSpPr>
        <p:grpSp>
          <p:nvGrpSpPr>
            <p:cNvPr id="14" name="Gruppo 22"/>
            <p:cNvGrpSpPr>
              <a:grpSpLocks/>
            </p:cNvGrpSpPr>
            <p:nvPr/>
          </p:nvGrpSpPr>
          <p:grpSpPr bwMode="auto">
            <a:xfrm>
              <a:off x="1944268" y="17570377"/>
              <a:ext cx="4694565" cy="4155677"/>
              <a:chOff x="997915" y="-836685"/>
              <a:chExt cx="8481135" cy="8221276"/>
            </a:xfrm>
          </p:grpSpPr>
          <p:pic>
            <p:nvPicPr>
              <p:cNvPr id="17" name="Immagin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915" y="-836685"/>
                <a:ext cx="8481135" cy="8221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CasellaDiTesto 17"/>
              <p:cNvSpPr txBox="1"/>
              <p:nvPr/>
            </p:nvSpPr>
            <p:spPr>
              <a:xfrm rot="16200000">
                <a:off x="512130" y="767746"/>
                <a:ext cx="1798600" cy="5327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100" b="1" kern="0" dirty="0">
                    <a:solidFill>
                      <a:prstClr val="black"/>
                    </a:solidFill>
                    <a:latin typeface="Tw Cen MT"/>
                    <a:ea typeface="MS PGothic" pitchFamily="34" charset="-128"/>
                  </a:rPr>
                  <a:t>n</a:t>
                </a:r>
                <a:r>
                  <a:rPr lang="en-US" sz="1100" b="1" kern="0" baseline="-25000" dirty="0">
                    <a:solidFill>
                      <a:prstClr val="black"/>
                    </a:solidFill>
                    <a:latin typeface="Tw Cen MT"/>
                    <a:ea typeface="MS PGothic" pitchFamily="34" charset="-128"/>
                  </a:rPr>
                  <a:t>e</a:t>
                </a:r>
                <a:r>
                  <a:rPr lang="en-US" sz="1100" b="1" kern="0" dirty="0">
                    <a:solidFill>
                      <a:prstClr val="black"/>
                    </a:solidFill>
                    <a:latin typeface="Tw Cen MT"/>
                    <a:ea typeface="MS PGothic" pitchFamily="34" charset="-128"/>
                  </a:rPr>
                  <a:t> (10</a:t>
                </a:r>
                <a:r>
                  <a:rPr lang="en-US" sz="1100" b="1" kern="0" baseline="30000" dirty="0">
                    <a:solidFill>
                      <a:prstClr val="black"/>
                    </a:solidFill>
                    <a:latin typeface="Tw Cen MT"/>
                    <a:ea typeface="MS PGothic" pitchFamily="34" charset="-128"/>
                  </a:rPr>
                  <a:t>20</a:t>
                </a:r>
                <a:r>
                  <a:rPr lang="en-US" sz="1100" b="1" kern="0" dirty="0">
                    <a:solidFill>
                      <a:prstClr val="black"/>
                    </a:solidFill>
                    <a:latin typeface="Tw Cen MT"/>
                    <a:ea typeface="MS PGothic" pitchFamily="34" charset="-128"/>
                  </a:rPr>
                  <a:t> m</a:t>
                </a:r>
                <a:r>
                  <a:rPr lang="en-US" sz="1100" b="1" kern="0" baseline="30000" dirty="0">
                    <a:solidFill>
                      <a:prstClr val="black"/>
                    </a:solidFill>
                    <a:latin typeface="Tw Cen MT"/>
                    <a:ea typeface="MS PGothic" pitchFamily="34" charset="-128"/>
                  </a:rPr>
                  <a:t>-3</a:t>
                </a:r>
                <a:r>
                  <a:rPr lang="en-US" sz="1100" b="1" kern="0" dirty="0">
                    <a:solidFill>
                      <a:prstClr val="black"/>
                    </a:solidFill>
                    <a:latin typeface="Tw Cen MT"/>
                    <a:ea typeface="MS PGothic" pitchFamily="34" charset="-128"/>
                  </a:rPr>
                  <a:t>)</a:t>
                </a:r>
                <a:endParaRPr lang="it-IT" sz="1100" b="1" kern="0" dirty="0">
                  <a:solidFill>
                    <a:prstClr val="black"/>
                  </a:solidFill>
                  <a:latin typeface="Tw Cen MT"/>
                  <a:ea typeface="MS PGothic" pitchFamily="34" charset="-128"/>
                </a:endParaRP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 rot="16200000">
                <a:off x="-78664" y="4386997"/>
                <a:ext cx="2980191" cy="53276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100" b="1" kern="0" dirty="0">
                    <a:solidFill>
                      <a:prstClr val="black"/>
                    </a:solidFill>
                    <a:latin typeface="Tw Cen MT"/>
                    <a:ea typeface="MS PGothic" pitchFamily="34" charset="-128"/>
                  </a:rPr>
                  <a:t>dB</a:t>
                </a:r>
                <a:r>
                  <a:rPr lang="el-GR" sz="1100" b="1" kern="0" baseline="-25000" dirty="0">
                    <a:solidFill>
                      <a:prstClr val="black"/>
                    </a:solidFill>
                    <a:latin typeface="Calibri"/>
                    <a:ea typeface="Arial Unicode MS"/>
                    <a:cs typeface="Arial Unicode MS"/>
                  </a:rPr>
                  <a:t>θ</a:t>
                </a:r>
                <a:r>
                  <a:rPr lang="en-US" sz="1100" b="1" kern="0" dirty="0">
                    <a:solidFill>
                      <a:prstClr val="black"/>
                    </a:solidFill>
                    <a:latin typeface="Tw Cen MT"/>
                    <a:ea typeface="Arial Unicode MS"/>
                    <a:cs typeface="Arial Unicode MS"/>
                  </a:rPr>
                  <a:t>/</a:t>
                </a:r>
                <a:r>
                  <a:rPr lang="en-US" sz="1100" b="1" kern="0" dirty="0" err="1">
                    <a:solidFill>
                      <a:prstClr val="black"/>
                    </a:solidFill>
                    <a:latin typeface="Tw Cen MT"/>
                    <a:ea typeface="Arial Unicode MS"/>
                    <a:cs typeface="Arial Unicode MS"/>
                  </a:rPr>
                  <a:t>dt</a:t>
                </a:r>
                <a:r>
                  <a:rPr lang="en-US" sz="1100" b="1" kern="0" dirty="0">
                    <a:solidFill>
                      <a:prstClr val="black"/>
                    </a:solidFill>
                    <a:latin typeface="Tw Cen MT"/>
                    <a:ea typeface="Arial Unicode MS"/>
                    <a:cs typeface="Arial Unicode MS"/>
                  </a:rPr>
                  <a:t> </a:t>
                </a:r>
                <a:r>
                  <a:rPr lang="en-US" sz="1100" b="1" kern="0" dirty="0">
                    <a:solidFill>
                      <a:prstClr val="black"/>
                    </a:solidFill>
                    <a:latin typeface="Tw Cen MT"/>
                    <a:ea typeface="MS PGothic" pitchFamily="34" charset="-128"/>
                  </a:rPr>
                  <a:t>(T/s)</a:t>
                </a:r>
                <a:endParaRPr lang="it-IT" sz="1100" b="1" kern="0" dirty="0">
                  <a:solidFill>
                    <a:prstClr val="black"/>
                  </a:solidFill>
                  <a:latin typeface="Tw Cen MT"/>
                  <a:ea typeface="MS PGothic" pitchFamily="34" charset="-128"/>
                </a:endParaRPr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4820728" y="6573706"/>
                <a:ext cx="1352162" cy="5479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200" b="1" kern="0" dirty="0">
                    <a:solidFill>
                      <a:prstClr val="black"/>
                    </a:solidFill>
                    <a:latin typeface="Tw Cen MT"/>
                    <a:ea typeface="MS PGothic" pitchFamily="34" charset="-128"/>
                  </a:rPr>
                  <a:t>time (s)</a:t>
                </a:r>
                <a:endParaRPr lang="it-IT" sz="1200" b="1" kern="0" dirty="0">
                  <a:solidFill>
                    <a:prstClr val="black"/>
                  </a:solidFill>
                  <a:latin typeface="Tw Cen MT"/>
                  <a:ea typeface="MS PGothic" pitchFamily="34" charset="-128"/>
                </a:endParaRPr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2001602" y="-269115"/>
                <a:ext cx="2785284" cy="1187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100" b="1" kern="0" dirty="0">
                    <a:solidFill>
                      <a:srgbClr val="007E39"/>
                    </a:solidFill>
                    <a:latin typeface="Tw Cen MT"/>
                    <a:ea typeface="MS PGothic" pitchFamily="34" charset="-128"/>
                  </a:rPr>
                  <a:t>#37340 V-on 90mV</a:t>
                </a:r>
              </a:p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100" b="1" kern="0" dirty="0">
                    <a:solidFill>
                      <a:srgbClr val="FF00FF"/>
                    </a:solidFill>
                    <a:latin typeface="Tw Cen MT"/>
                    <a:ea typeface="MS PGothic" pitchFamily="34" charset="-128"/>
                  </a:rPr>
                  <a:t>#37341 V-on 85mV</a:t>
                </a:r>
              </a:p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100" b="1" kern="0" dirty="0">
                    <a:solidFill>
                      <a:srgbClr val="FF0000"/>
                    </a:solidFill>
                    <a:latin typeface="Tw Cen MT"/>
                    <a:ea typeface="MS PGothic" pitchFamily="34" charset="-128"/>
                  </a:rPr>
                  <a:t>#37342 V-on 82mV</a:t>
                </a:r>
              </a:p>
            </p:txBody>
          </p:sp>
        </p:grpSp>
        <p:sp>
          <p:nvSpPr>
            <p:cNvPr id="16" name="Text Box 218"/>
            <p:cNvSpPr txBox="1">
              <a:spLocks noChangeArrowheads="1"/>
            </p:cNvSpPr>
            <p:nvPr/>
          </p:nvSpPr>
          <p:spPr bwMode="auto">
            <a:xfrm>
              <a:off x="6643810" y="17590561"/>
              <a:ext cx="5416681" cy="4645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Conclusions: what we know about Neon injection</a:t>
              </a:r>
            </a:p>
            <a:p>
              <a:pPr marL="457200" indent="-457200">
                <a:buFont typeface="Wingdings" panose="05000000000000000000" pitchFamily="2" charset="2"/>
                <a:buChar char="q"/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more </a:t>
              </a:r>
              <a:r>
                <a:rPr lang="en-US" sz="1600" dirty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impurity is injected more disruptive MHD activity is observed</a:t>
              </a:r>
            </a:p>
            <a:p>
              <a:pPr marL="457200" indent="-457200">
                <a:buFont typeface="Wingdings" panose="05000000000000000000" pitchFamily="2" charset="2"/>
                <a:buChar char="q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strong increase of the electron density for the Neon seeded discharges,</a:t>
              </a:r>
              <a:r>
                <a:rPr lang="en-US" sz="1600" dirty="0">
                  <a:solidFill>
                    <a:srgbClr val="0070C0"/>
                  </a:solidFill>
                  <a:latin typeface="+mj-lt"/>
                  <a:ea typeface="MS PGothic" pitchFamily="34" charset="-128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also the density peaking factors were found to be in excess of </a:t>
              </a:r>
              <a:r>
                <a:rPr lang="en-US" sz="1600" dirty="0" smtClean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three</a:t>
              </a:r>
            </a:p>
            <a:p>
              <a:pPr marL="457200" indent="-457200">
                <a:buFont typeface="Wingdings" panose="05000000000000000000" pitchFamily="2" charset="2"/>
                <a:buChar char="q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at higher starting density, the same injected impurity amount induces an abrupt density rise and the discharge rapidly ends in a disruption (right fig</a:t>
              </a:r>
              <a:r>
                <a:rPr lang="en-US" sz="1600" dirty="0" smtClean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.)</a:t>
              </a:r>
            </a:p>
            <a:p>
              <a:pPr marL="457200" indent="-457200">
                <a:buFont typeface="Wingdings" panose="05000000000000000000" pitchFamily="2" charset="2"/>
                <a:buChar char="q"/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Our neutron rate increase, as well as </a:t>
              </a:r>
              <a:r>
                <a:rPr lang="el-GR" sz="1600" dirty="0" smtClean="0">
                  <a:solidFill>
                    <a:srgbClr val="000000"/>
                  </a:solidFill>
                  <a:latin typeface="Times New Roman"/>
                  <a:ea typeface="MS PGothic" pitchFamily="34" charset="-128"/>
                  <a:cs typeface="Times New Roman"/>
                </a:rPr>
                <a:t>τ</a:t>
              </a:r>
              <a:r>
                <a:rPr lang="it-IT" sz="1600" baseline="-25000" dirty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E</a:t>
              </a:r>
              <a:r>
                <a:rPr lang="en-US" sz="1600" baseline="-25000" dirty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 </a:t>
              </a:r>
              <a:endParaRPr lang="en-US" sz="1600" baseline="-25000" dirty="0">
                <a:solidFill>
                  <a:srgbClr val="000000"/>
                </a:solidFill>
                <a:latin typeface="+mj-lt"/>
                <a:ea typeface="MS PGothic" pitchFamily="34" charset="-128"/>
              </a:endParaRPr>
            </a:p>
            <a:p>
              <a:pPr marL="457200" indent="-457200">
                <a:buFont typeface="Wingdings" panose="05000000000000000000" pitchFamily="2" charset="2"/>
                <a:buChar char="q"/>
                <a:defRPr/>
              </a:pPr>
              <a:endParaRPr lang="en-US" sz="1600" dirty="0" smtClean="0">
                <a:solidFill>
                  <a:srgbClr val="000000"/>
                </a:solidFill>
                <a:latin typeface="+mj-lt"/>
                <a:ea typeface="MS PGothic" pitchFamily="34" charset="-128"/>
              </a:endParaRPr>
            </a:p>
            <a:p>
              <a:pPr marL="457200" indent="-457200">
                <a:buFont typeface="Wingdings" panose="05000000000000000000" pitchFamily="2" charset="2"/>
                <a:buChar char="q"/>
                <a:defRPr/>
              </a:pPr>
              <a:endParaRPr lang="en-US" sz="1600" dirty="0">
                <a:solidFill>
                  <a:srgbClr val="000000"/>
                </a:solidFill>
                <a:latin typeface="+mj-lt"/>
                <a:ea typeface="MS PGothic" pitchFamily="34" charset="-128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  <a:defRPr/>
              </a:pPr>
              <a:endParaRPr lang="en-US" sz="2000" dirty="0">
                <a:solidFill>
                  <a:srgbClr val="000000"/>
                </a:solidFill>
                <a:latin typeface="+mj-lt"/>
                <a:ea typeface="MS PGothic" pitchFamily="34" charset="-128"/>
              </a:endParaRPr>
            </a:p>
            <a:p>
              <a:pPr>
                <a:defRPr/>
              </a:pPr>
              <a:endParaRPr lang="en-GB" dirty="0">
                <a:latin typeface="+mj-lt"/>
                <a:ea typeface="MS PGothic" pitchFamily="34" charset="-128"/>
              </a:endParaRPr>
            </a:p>
          </p:txBody>
        </p:sp>
      </p:grpSp>
      <p:sp>
        <p:nvSpPr>
          <p:cNvPr id="22" name="Rettangolo 21"/>
          <p:cNvSpPr/>
          <p:nvPr/>
        </p:nvSpPr>
        <p:spPr bwMode="auto">
          <a:xfrm>
            <a:off x="1940362" y="1607028"/>
            <a:ext cx="79376" cy="320400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/>
          </a:p>
        </p:txBody>
      </p:sp>
      <p:sp>
        <p:nvSpPr>
          <p:cNvPr id="2" name="CasellaDiTesto 1"/>
          <p:cNvSpPr txBox="1"/>
          <p:nvPr/>
        </p:nvSpPr>
        <p:spPr>
          <a:xfrm>
            <a:off x="441738" y="4748951"/>
            <a:ext cx="8594758" cy="12003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/>
            </a:lvl1pPr>
            <a:lvl2pPr marL="6400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/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/>
            </a:lvl3pPr>
            <a:lvl4pPr indent="-228600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/>
            </a:lvl4pPr>
            <a:lvl5pPr indent="-228600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/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baseline="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baseline="0"/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baseline="0"/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baseline="0"/>
            </a:lvl9pPr>
          </a:lstStyle>
          <a:p>
            <a:pPr marL="0" indent="0">
              <a:buNone/>
            </a:pPr>
            <a:endParaRPr lang="it-IT" sz="2000" dirty="0" smtClean="0"/>
          </a:p>
          <a:p>
            <a:r>
              <a:rPr lang="it-IT" sz="2000" dirty="0" smtClean="0"/>
              <a:t>The </a:t>
            </a:r>
            <a:r>
              <a:rPr lang="it-IT" sz="2000" dirty="0" err="1" smtClean="0"/>
              <a:t>combinations</a:t>
            </a:r>
            <a:r>
              <a:rPr lang="it-IT" sz="2000" dirty="0" smtClean="0"/>
              <a:t> He </a:t>
            </a:r>
            <a:r>
              <a:rPr lang="it-IT" sz="2000" dirty="0" err="1" smtClean="0"/>
              <a:t>before</a:t>
            </a:r>
            <a:r>
              <a:rPr lang="it-IT" sz="2000" dirty="0" smtClean="0"/>
              <a:t> Ne and Ne </a:t>
            </a:r>
            <a:r>
              <a:rPr lang="it-IT" sz="2000" dirty="0" err="1" smtClean="0"/>
              <a:t>before</a:t>
            </a:r>
            <a:r>
              <a:rPr lang="it-IT" sz="2000" dirty="0" smtClean="0"/>
              <a:t> He must be </a:t>
            </a:r>
            <a:r>
              <a:rPr lang="it-IT" sz="2000" dirty="0" err="1" smtClean="0"/>
              <a:t>explored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</a:t>
            </a:r>
            <a:r>
              <a:rPr lang="it-IT" sz="2000" dirty="0" err="1" smtClean="0"/>
              <a:t>leaste</a:t>
            </a:r>
            <a:r>
              <a:rPr lang="it-IT" sz="2000" dirty="0" smtClean="0"/>
              <a:t> once. The </a:t>
            </a:r>
            <a:r>
              <a:rPr lang="it-IT" sz="2000" dirty="0" err="1" smtClean="0"/>
              <a:t>confinement</a:t>
            </a:r>
            <a:r>
              <a:rPr lang="it-IT" sz="2000" dirty="0" smtClean="0"/>
              <a:t> </a:t>
            </a:r>
            <a:r>
              <a:rPr lang="it-IT" sz="2000" dirty="0" err="1" smtClean="0"/>
              <a:t>could</a:t>
            </a:r>
            <a:r>
              <a:rPr lang="it-IT" sz="2000" dirty="0" smtClean="0"/>
              <a:t> be </a:t>
            </a:r>
            <a:r>
              <a:rPr lang="it-IT" sz="2000" dirty="0" err="1" smtClean="0"/>
              <a:t>different</a:t>
            </a:r>
            <a:r>
              <a:rPr lang="it-IT" sz="2000" dirty="0" smtClean="0"/>
              <a:t>.</a:t>
            </a:r>
            <a:endParaRPr lang="it-IT" sz="2000" dirty="0"/>
          </a:p>
          <a:p>
            <a:r>
              <a:rPr lang="it-IT" sz="2000" dirty="0"/>
              <a:t>More: </a:t>
            </a:r>
            <a:r>
              <a:rPr lang="it-IT" sz="2000" dirty="0" err="1"/>
              <a:t>we</a:t>
            </a:r>
            <a:r>
              <a:rPr lang="it-IT" sz="2000" dirty="0"/>
              <a:t> can </a:t>
            </a:r>
            <a:r>
              <a:rPr lang="it-IT" sz="2000" dirty="0" err="1"/>
              <a:t>consider</a:t>
            </a:r>
            <a:r>
              <a:rPr lang="it-IT" sz="2000" dirty="0"/>
              <a:t> the </a:t>
            </a:r>
            <a:r>
              <a:rPr lang="it-IT" sz="2000" dirty="0" err="1"/>
              <a:t>possibility</a:t>
            </a:r>
            <a:r>
              <a:rPr lang="it-IT" sz="2000" dirty="0"/>
              <a:t> to </a:t>
            </a:r>
            <a:r>
              <a:rPr lang="it-IT" sz="2000" dirty="0" err="1"/>
              <a:t>have</a:t>
            </a:r>
            <a:r>
              <a:rPr lang="it-IT" sz="2000" dirty="0"/>
              <a:t> the He/D </a:t>
            </a:r>
            <a:r>
              <a:rPr lang="it-IT" sz="2000" dirty="0" err="1"/>
              <a:t>fuel</a:t>
            </a:r>
            <a:r>
              <a:rPr lang="it-IT" sz="2000" dirty="0"/>
              <a:t> </a:t>
            </a:r>
            <a:r>
              <a:rPr lang="it-IT" sz="2000" dirty="0" err="1"/>
              <a:t>mixture</a:t>
            </a:r>
            <a:r>
              <a:rPr lang="it-IT" sz="2000" dirty="0"/>
              <a:t>. In </a:t>
            </a:r>
            <a:r>
              <a:rPr lang="it-IT" sz="2000" dirty="0" err="1"/>
              <a:t>this</a:t>
            </a:r>
            <a:r>
              <a:rPr lang="it-IT" sz="2000" dirty="0"/>
              <a:t> case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to </a:t>
            </a:r>
            <a:r>
              <a:rPr lang="it-IT" sz="2000" dirty="0" err="1"/>
              <a:t>assess</a:t>
            </a:r>
            <a:r>
              <a:rPr lang="it-IT" sz="2000" dirty="0"/>
              <a:t> the </a:t>
            </a:r>
            <a:r>
              <a:rPr lang="it-IT" sz="2000" dirty="0" err="1"/>
              <a:t>reference</a:t>
            </a:r>
            <a:r>
              <a:rPr lang="it-IT" sz="2000" dirty="0"/>
              <a:t> scenario 	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1691680" y="4323970"/>
            <a:ext cx="5760639" cy="833222"/>
            <a:chOff x="1691680" y="4314868"/>
            <a:chExt cx="5568270" cy="916544"/>
          </a:xfrm>
        </p:grpSpPr>
        <p:sp>
          <p:nvSpPr>
            <p:cNvPr id="23" name="Text Box 218"/>
            <p:cNvSpPr txBox="1">
              <a:spLocks noChangeArrowheads="1"/>
            </p:cNvSpPr>
            <p:nvPr/>
          </p:nvSpPr>
          <p:spPr bwMode="auto">
            <a:xfrm>
              <a:off x="4332042" y="4588160"/>
              <a:ext cx="2927908" cy="643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i="1" dirty="0" smtClean="0">
                  <a:solidFill>
                    <a:srgbClr val="C00000"/>
                  </a:solidFill>
                  <a:latin typeface="+mj-lt"/>
                  <a:ea typeface="MS PGothic" pitchFamily="34" charset="-128"/>
                </a:rPr>
                <a:t>Proposal for: before </a:t>
              </a:r>
              <a:r>
                <a:rPr lang="en-US" sz="1600" b="1" i="1" dirty="0">
                  <a:solidFill>
                    <a:srgbClr val="C00000"/>
                  </a:solidFill>
                  <a:latin typeface="+mj-lt"/>
                  <a:ea typeface="MS PGothic" pitchFamily="34" charset="-128"/>
                </a:rPr>
                <a:t>Helium and </a:t>
              </a:r>
              <a:r>
                <a:rPr lang="en-US" sz="1600" b="1" i="1" dirty="0" smtClean="0">
                  <a:solidFill>
                    <a:srgbClr val="C00000"/>
                  </a:solidFill>
                  <a:latin typeface="+mj-lt"/>
                  <a:ea typeface="MS PGothic" pitchFamily="34" charset="-128"/>
                </a:rPr>
                <a:t>after Neon combined injection</a:t>
              </a:r>
              <a:endParaRPr lang="en-US" sz="1600" b="1" i="1" dirty="0">
                <a:solidFill>
                  <a:srgbClr val="C00000"/>
                </a:solidFill>
                <a:latin typeface="+mj-lt"/>
                <a:ea typeface="MS PGothic" pitchFamily="34" charset="-128"/>
              </a:endParaRPr>
            </a:p>
          </p:txBody>
        </p:sp>
        <p:cxnSp>
          <p:nvCxnSpPr>
            <p:cNvPr id="4" name="Connettore 2 3"/>
            <p:cNvCxnSpPr/>
            <p:nvPr/>
          </p:nvCxnSpPr>
          <p:spPr>
            <a:xfrm flipH="1" flipV="1">
              <a:off x="1901313" y="4599460"/>
              <a:ext cx="2454663" cy="316036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ttangolo 4"/>
            <p:cNvSpPr/>
            <p:nvPr/>
          </p:nvSpPr>
          <p:spPr>
            <a:xfrm>
              <a:off x="1691680" y="4314868"/>
              <a:ext cx="193117" cy="499444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7506" y="116632"/>
            <a:ext cx="8236942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2900" dirty="0" smtClean="0"/>
              <a:t>Experimental </a:t>
            </a:r>
            <a:r>
              <a:rPr lang="en-US" altLang="it-IT" sz="2900" dirty="0" smtClean="0"/>
              <a:t>proposal for </a:t>
            </a:r>
            <a:r>
              <a:rPr lang="en-US" altLang="it-IT" sz="2900" dirty="0" smtClean="0"/>
              <a:t>combined doping Ne </a:t>
            </a:r>
            <a:r>
              <a:rPr lang="en-US" altLang="it-IT" sz="2900" dirty="0" smtClean="0">
                <a:solidFill>
                  <a:srgbClr val="C00000"/>
                </a:solidFill>
              </a:rPr>
              <a:t>+</a:t>
            </a:r>
            <a:r>
              <a:rPr lang="en-US" altLang="it-IT" sz="2900" dirty="0" smtClean="0"/>
              <a:t> </a:t>
            </a:r>
            <a:r>
              <a:rPr lang="en-US" altLang="it-IT" sz="2900" dirty="0" smtClean="0">
                <a:solidFill>
                  <a:srgbClr val="C00000"/>
                </a:solidFill>
              </a:rPr>
              <a:t>He</a:t>
            </a:r>
            <a:endParaRPr lang="en-US" altLang="it-IT" sz="2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824" y="381000"/>
            <a:ext cx="8371656" cy="762000"/>
          </a:xfrm>
        </p:spPr>
        <p:txBody>
          <a:bodyPr>
            <a:normAutofit/>
          </a:bodyPr>
          <a:lstStyle/>
          <a:p>
            <a:r>
              <a:rPr lang="en-US" altLang="it-IT" sz="2700" dirty="0" smtClean="0"/>
              <a:t>Impact </a:t>
            </a:r>
            <a:r>
              <a:rPr lang="en-US" altLang="it-IT" sz="2700" dirty="0"/>
              <a:t>of </a:t>
            </a:r>
            <a:r>
              <a:rPr lang="en-US" altLang="it-IT" sz="2700" dirty="0" smtClean="0"/>
              <a:t>peaking </a:t>
            </a:r>
            <a:r>
              <a:rPr lang="en-US" altLang="it-IT" sz="2700" dirty="0"/>
              <a:t>on fusion </a:t>
            </a:r>
            <a:r>
              <a:rPr lang="en-US" altLang="it-IT" sz="2700" dirty="0" smtClean="0"/>
              <a:t>power </a:t>
            </a:r>
            <a:r>
              <a:rPr lang="en-US" altLang="it-IT" sz="2000" dirty="0" err="1" smtClean="0">
                <a:solidFill>
                  <a:srgbClr val="C00000"/>
                </a:solidFill>
              </a:rPr>
              <a:t>Angioni</a:t>
            </a:r>
            <a:r>
              <a:rPr lang="en-US" altLang="it-IT" sz="2000" dirty="0" smtClean="0">
                <a:solidFill>
                  <a:srgbClr val="C00000"/>
                </a:solidFill>
              </a:rPr>
              <a:t> EPS 2009</a:t>
            </a:r>
            <a:endParaRPr lang="en-US" altLang="it-IT" sz="2700" dirty="0">
              <a:solidFill>
                <a:srgbClr val="C00000"/>
              </a:solidFill>
            </a:endParaRP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91072"/>
            <a:ext cx="4343400" cy="901824"/>
          </a:xfrm>
        </p:spPr>
        <p:txBody>
          <a:bodyPr vert="horz">
            <a:noAutofit/>
          </a:bodyPr>
          <a:lstStyle/>
          <a:p>
            <a:r>
              <a:rPr lang="en-US" altLang="it-IT" sz="1900" dirty="0"/>
              <a:t>Pressure profile </a:t>
            </a:r>
            <a:r>
              <a:rPr lang="en-US" altLang="it-IT" sz="1900" dirty="0" smtClean="0"/>
              <a:t>peaking </a:t>
            </a:r>
            <a:r>
              <a:rPr lang="en-US" altLang="it-IT" sz="1900" dirty="0"/>
              <a:t>increases with </a:t>
            </a:r>
            <a:r>
              <a:rPr lang="en-US" altLang="it-IT" sz="1900" dirty="0" smtClean="0"/>
              <a:t>increasing </a:t>
            </a:r>
            <a:r>
              <a:rPr lang="en-US" altLang="it-IT" sz="1900" dirty="0"/>
              <a:t>density </a:t>
            </a:r>
            <a:r>
              <a:rPr lang="en-US" altLang="it-IT" sz="1900" dirty="0" smtClean="0"/>
              <a:t>peaking </a:t>
            </a:r>
            <a:r>
              <a:rPr lang="en-US" altLang="it-IT" sz="1900" dirty="0"/>
              <a:t>(</a:t>
            </a:r>
            <a:r>
              <a:rPr lang="en-US" altLang="it-IT" sz="1900" dirty="0" smtClean="0"/>
              <a:t>decreasing </a:t>
            </a:r>
            <a:r>
              <a:rPr lang="en-US" altLang="it-IT" sz="1900" dirty="0" err="1"/>
              <a:t>collisionality</a:t>
            </a:r>
            <a:r>
              <a:rPr lang="en-US" altLang="it-IT" sz="1900" dirty="0"/>
              <a:t> ) [</a:t>
            </a:r>
            <a:r>
              <a:rPr lang="en-US" altLang="it-IT" sz="1900" dirty="0" err="1">
                <a:solidFill>
                  <a:srgbClr val="FF0000"/>
                </a:solidFill>
              </a:rPr>
              <a:t>Angioni</a:t>
            </a:r>
            <a:r>
              <a:rPr lang="en-US" altLang="it-IT" sz="1900" dirty="0">
                <a:solidFill>
                  <a:srgbClr val="FF0000"/>
                </a:solidFill>
              </a:rPr>
              <a:t> PPCF 0</a:t>
            </a:r>
            <a:r>
              <a:rPr lang="en-US" altLang="it-IT" sz="1900" dirty="0" smtClean="0">
                <a:solidFill>
                  <a:srgbClr val="FF0000"/>
                </a:solidFill>
              </a:rPr>
              <a:t>9</a:t>
            </a:r>
            <a:r>
              <a:rPr lang="en-US" altLang="it-IT" sz="1900" dirty="0" smtClean="0"/>
              <a:t>]</a:t>
            </a:r>
            <a:endParaRPr lang="en-US" altLang="it-IT" sz="1900" dirty="0"/>
          </a:p>
        </p:txBody>
      </p:sp>
      <p:pic>
        <p:nvPicPr>
          <p:cNvPr id="8192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556172"/>
            <a:ext cx="4495800" cy="3529013"/>
          </a:xfrm>
          <a:ln/>
        </p:spPr>
      </p:pic>
      <p:sp>
        <p:nvSpPr>
          <p:cNvPr id="12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8153400" y="6537325"/>
            <a:ext cx="685800" cy="320675"/>
          </a:xfrm>
        </p:spPr>
        <p:txBody>
          <a:bodyPr/>
          <a:lstStyle/>
          <a:p>
            <a:fld id="{235C70E7-C50C-4690-9351-09380EADF782}" type="slidenum">
              <a:rPr lang="en-US" altLang="it-IT"/>
              <a:pPr/>
              <a:t>2</a:t>
            </a:fld>
            <a:endParaRPr lang="en-US" altLang="it-IT" dirty="0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228600" y="5038725"/>
            <a:ext cx="8686800" cy="167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it-IT" sz="1900" dirty="0" smtClean="0"/>
              <a:t>Impact </a:t>
            </a:r>
            <a:r>
              <a:rPr lang="en-US" altLang="it-IT" sz="1900" dirty="0"/>
              <a:t>of peaked density profile on impurity transport, MHD and fast particle instabilities under assessment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it-IT" sz="1900" dirty="0"/>
              <a:t>In a reactor, operation above density limit possible, thanks to density </a:t>
            </a:r>
            <a:r>
              <a:rPr lang="en-US" altLang="it-IT" sz="1900" dirty="0" smtClean="0"/>
              <a:t>peaking </a:t>
            </a:r>
            <a:endParaRPr lang="en-US" altLang="it-IT" sz="1900" dirty="0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228600" y="3888535"/>
            <a:ext cx="4559424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it-IT" sz="1900" dirty="0"/>
              <a:t>Projection from JET profiles, at predicted </a:t>
            </a:r>
            <a:r>
              <a:rPr lang="en-US" altLang="it-IT" sz="1900"/>
              <a:t>density </a:t>
            </a:r>
            <a:r>
              <a:rPr lang="en-US" altLang="it-IT" sz="1900" smtClean="0"/>
              <a:t>peaking, </a:t>
            </a:r>
            <a:r>
              <a:rPr lang="en-US" altLang="it-IT" sz="1900" dirty="0"/>
              <a:t>increase of fusion power by ~30% with respect to flat density </a:t>
            </a:r>
            <a:r>
              <a:rPr lang="en-US" altLang="it-IT" sz="1900" dirty="0" smtClean="0"/>
              <a:t>[</a:t>
            </a:r>
            <a:r>
              <a:rPr lang="en-US" altLang="it-IT" sz="1900" dirty="0" err="1" smtClean="0">
                <a:solidFill>
                  <a:srgbClr val="FF0000"/>
                </a:solidFill>
              </a:rPr>
              <a:t>Weisen</a:t>
            </a:r>
            <a:r>
              <a:rPr lang="en-US" altLang="it-IT" sz="1900" dirty="0" smtClean="0">
                <a:solidFill>
                  <a:srgbClr val="FF0000"/>
                </a:solidFill>
              </a:rPr>
              <a:t> </a:t>
            </a:r>
            <a:r>
              <a:rPr lang="en-US" altLang="it-IT" sz="1900" dirty="0">
                <a:solidFill>
                  <a:srgbClr val="FF0000"/>
                </a:solidFill>
              </a:rPr>
              <a:t>PPCF </a:t>
            </a:r>
            <a:r>
              <a:rPr lang="en-US" altLang="it-IT" sz="1900" dirty="0" smtClean="0">
                <a:solidFill>
                  <a:srgbClr val="FF0000"/>
                </a:solidFill>
              </a:rPr>
              <a:t>06</a:t>
            </a:r>
            <a:r>
              <a:rPr lang="en-US" altLang="it-IT" sz="1900" dirty="0" smtClean="0"/>
              <a:t>] </a:t>
            </a:r>
            <a:endParaRPr lang="en-US" altLang="it-IT" sz="1900" dirty="0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5181600" y="1910160"/>
            <a:ext cx="22066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>
                <a:solidFill>
                  <a:srgbClr val="FF0000"/>
                </a:solidFill>
              </a:rPr>
              <a:t>[ </a:t>
            </a:r>
            <a:r>
              <a:rPr lang="en-US" altLang="it-IT" dirty="0" err="1">
                <a:solidFill>
                  <a:srgbClr val="FF0000"/>
                </a:solidFill>
              </a:rPr>
              <a:t>Weisen</a:t>
            </a:r>
            <a:r>
              <a:rPr lang="en-US" altLang="it-IT" dirty="0">
                <a:solidFill>
                  <a:srgbClr val="FF0000"/>
                </a:solidFill>
              </a:rPr>
              <a:t> PPCF 06 ]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5648626" y="3505202"/>
            <a:ext cx="19062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it-IT" sz="1600" dirty="0">
                <a:solidFill>
                  <a:schemeClr val="tx2"/>
                </a:solidFill>
              </a:rPr>
              <a:t>Fixed </a:t>
            </a:r>
            <a:r>
              <a:rPr lang="en-US" altLang="it-IT" sz="1600" dirty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n-US" altLang="it-IT" sz="1600" dirty="0">
                <a:solidFill>
                  <a:schemeClr val="tx2"/>
                </a:solidFill>
              </a:rPr>
              <a:t> and</a:t>
            </a:r>
          </a:p>
          <a:p>
            <a:pPr algn="r"/>
            <a:r>
              <a:rPr lang="en-US" altLang="it-IT" sz="1600" smtClean="0">
                <a:solidFill>
                  <a:schemeClr val="tx2"/>
                </a:solidFill>
              </a:rPr>
              <a:t>Greenwald </a:t>
            </a:r>
            <a:r>
              <a:rPr lang="en-US" altLang="it-IT" sz="1600" dirty="0">
                <a:solidFill>
                  <a:schemeClr val="tx2"/>
                </a:solidFill>
              </a:rPr>
              <a:t>fraction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228600" y="2553072"/>
            <a:ext cx="4191000" cy="1524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it-IT" sz="1900" dirty="0"/>
              <a:t>No (inverse) correlation observed between density </a:t>
            </a:r>
            <a:r>
              <a:rPr lang="en-US" altLang="it-IT" sz="1900" dirty="0" smtClean="0"/>
              <a:t>peaking </a:t>
            </a:r>
            <a:r>
              <a:rPr lang="en-US" altLang="it-IT" sz="1900" dirty="0"/>
              <a:t>and temperature </a:t>
            </a:r>
            <a:r>
              <a:rPr lang="en-US" altLang="it-IT" sz="1900" dirty="0" smtClean="0"/>
              <a:t>peaking </a:t>
            </a:r>
            <a:r>
              <a:rPr lang="en-US" altLang="it-IT" sz="1900" dirty="0"/>
              <a:t>[</a:t>
            </a:r>
            <a:r>
              <a:rPr lang="en-US" altLang="it-IT" sz="1900" dirty="0" smtClean="0">
                <a:solidFill>
                  <a:srgbClr val="FF0000"/>
                </a:solidFill>
              </a:rPr>
              <a:t>AUG </a:t>
            </a:r>
            <a:r>
              <a:rPr lang="en-US" altLang="it-IT" sz="1900" dirty="0" err="1" smtClean="0">
                <a:solidFill>
                  <a:srgbClr val="FF0000"/>
                </a:solidFill>
              </a:rPr>
              <a:t>Angioni</a:t>
            </a:r>
            <a:r>
              <a:rPr lang="en-US" altLang="it-IT" sz="1900" dirty="0" smtClean="0">
                <a:solidFill>
                  <a:srgbClr val="FF0000"/>
                </a:solidFill>
              </a:rPr>
              <a:t> </a:t>
            </a:r>
            <a:r>
              <a:rPr lang="en-US" altLang="it-IT" sz="1900" dirty="0" err="1">
                <a:solidFill>
                  <a:srgbClr val="FF0000"/>
                </a:solidFill>
              </a:rPr>
              <a:t>PoP</a:t>
            </a:r>
            <a:r>
              <a:rPr lang="en-US" altLang="it-IT" sz="1900" dirty="0">
                <a:solidFill>
                  <a:srgbClr val="FF0000"/>
                </a:solidFill>
              </a:rPr>
              <a:t> 03, JET </a:t>
            </a:r>
            <a:r>
              <a:rPr lang="en-US" altLang="it-IT" sz="1900" dirty="0" err="1">
                <a:solidFill>
                  <a:srgbClr val="FF0000"/>
                </a:solidFill>
              </a:rPr>
              <a:t>Weisen</a:t>
            </a:r>
            <a:r>
              <a:rPr lang="en-US" altLang="it-IT" sz="1900" dirty="0">
                <a:solidFill>
                  <a:srgbClr val="FF0000"/>
                </a:solidFill>
              </a:rPr>
              <a:t> PPCF 06, JT-60U </a:t>
            </a:r>
            <a:r>
              <a:rPr lang="en-US" altLang="it-IT" sz="1900" dirty="0" smtClean="0">
                <a:solidFill>
                  <a:srgbClr val="FF0000"/>
                </a:solidFill>
              </a:rPr>
              <a:t>Takenaga </a:t>
            </a:r>
            <a:r>
              <a:rPr lang="en-US" altLang="it-IT" sz="1900" dirty="0">
                <a:solidFill>
                  <a:srgbClr val="FF0000"/>
                </a:solidFill>
              </a:rPr>
              <a:t>NF 08</a:t>
            </a:r>
            <a:r>
              <a:rPr lang="en-US" altLang="it-IT" sz="1900" dirty="0"/>
              <a:t>] </a:t>
            </a:r>
          </a:p>
        </p:txBody>
      </p:sp>
      <p:sp>
        <p:nvSpPr>
          <p:cNvPr id="14" name="Segnaposto numero diapositiva 5"/>
          <p:cNvSpPr txBox="1">
            <a:spLocks/>
          </p:cNvSpPr>
          <p:nvPr/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it-IT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9813E-B5E4-4639-A8E4-F1F94AD5251B}" type="slidenum">
              <a:rPr lang="en-US" altLang="it-IT" smtClean="0"/>
              <a:pPr/>
              <a:t>2</a:t>
            </a:fld>
            <a:endParaRPr lang="en-US" altLang="it-IT" dirty="0"/>
          </a:p>
        </p:txBody>
      </p:sp>
      <p:pic>
        <p:nvPicPr>
          <p:cNvPr id="13" name="Immagine 3" descr="LogoENE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835696" y="5805264"/>
            <a:ext cx="6264696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6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4" y="1484784"/>
            <a:ext cx="4445284" cy="4056271"/>
          </a:xfrm>
          <a:prstGeom prst="rect">
            <a:avLst/>
          </a:prstGeom>
        </p:spPr>
      </p:pic>
      <p:sp>
        <p:nvSpPr>
          <p:cNvPr id="8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algn="ctr"/>
            <a:fld id="{4039813E-B5E4-4639-A8E4-F1F94AD5251B}" type="slidenum">
              <a:rPr lang="en-US" altLang="it-IT" sz="1400" b="1">
                <a:solidFill>
                  <a:srgbClr val="FFFFFF"/>
                </a:solidFill>
              </a:rPr>
              <a:pPr algn="ctr"/>
              <a:t>20</a:t>
            </a:fld>
            <a:endParaRPr lang="en-US" altLang="it-IT" sz="1400" b="1" dirty="0">
              <a:solidFill>
                <a:srgbClr val="FFFFFF"/>
              </a:solidFill>
            </a:endParaRPr>
          </a:p>
        </p:txBody>
      </p:sp>
      <p:pic>
        <p:nvPicPr>
          <p:cNvPr id="10" name="Immagine 3" descr="LogoENE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846621" y="1538169"/>
            <a:ext cx="4477907" cy="267710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/>
            </a:lvl1pPr>
            <a:lvl2pPr marL="6400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/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/>
            </a:lvl3pPr>
            <a:lvl4pPr indent="-228600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/>
            </a:lvl4pPr>
            <a:lvl5pPr indent="-228600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/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baseline="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baseline="0"/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baseline="0"/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baseline="0"/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s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current increases the induced density rise is less steep and the peaking effect is milder </a:t>
            </a:r>
            <a:endParaRPr lang="en-GB" dirty="0">
              <a:solidFill>
                <a:srgbClr val="000000"/>
              </a:solidFill>
              <a:latin typeface="+mj-lt"/>
            </a:endParaRPr>
          </a:p>
          <a:p>
            <a:r>
              <a:rPr lang="it-IT" sz="2800" dirty="0" smtClean="0"/>
              <a:t>At 700 </a:t>
            </a:r>
            <a:r>
              <a:rPr lang="it-IT" sz="2800" dirty="0" err="1" smtClean="0"/>
              <a:t>kA</a:t>
            </a:r>
            <a:r>
              <a:rPr lang="it-IT" sz="2800" dirty="0" smtClean="0"/>
              <a:t>, no </a:t>
            </a:r>
            <a:r>
              <a:rPr lang="it-IT" sz="2800" dirty="0" err="1" smtClean="0"/>
              <a:t>disruption</a:t>
            </a:r>
            <a:r>
              <a:rPr lang="it-IT" sz="2800" dirty="0" smtClean="0"/>
              <a:t>. </a:t>
            </a:r>
            <a:r>
              <a:rPr lang="it-IT" sz="2800" dirty="0" err="1" smtClean="0"/>
              <a:t>It’s</a:t>
            </a:r>
            <a:r>
              <a:rPr lang="it-IT" sz="2800" dirty="0" smtClean="0"/>
              <a:t> </a:t>
            </a:r>
            <a:r>
              <a:rPr lang="it-IT" sz="2800" dirty="0" err="1" smtClean="0"/>
              <a:t>interesting</a:t>
            </a:r>
            <a:r>
              <a:rPr lang="it-IT" sz="2800" dirty="0" smtClean="0"/>
              <a:t> to </a:t>
            </a:r>
            <a:r>
              <a:rPr lang="it-IT" sz="2800" dirty="0" err="1" smtClean="0"/>
              <a:t>get</a:t>
            </a:r>
            <a:r>
              <a:rPr lang="it-IT" sz="2800" dirty="0" smtClean="0"/>
              <a:t> a long </a:t>
            </a:r>
            <a:r>
              <a:rPr lang="it-IT" sz="2800" dirty="0" err="1" smtClean="0"/>
              <a:t>pulse</a:t>
            </a:r>
            <a:r>
              <a:rPr lang="it-IT" sz="2800" dirty="0" smtClean="0"/>
              <a:t>…</a:t>
            </a:r>
            <a:r>
              <a:rPr lang="it-IT" dirty="0"/>
              <a:t>	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1691680" y="4585740"/>
            <a:ext cx="6120680" cy="711231"/>
            <a:chOff x="1691680" y="4585740"/>
            <a:chExt cx="6120680" cy="711231"/>
          </a:xfrm>
        </p:grpSpPr>
        <p:sp>
          <p:nvSpPr>
            <p:cNvPr id="23" name="Text Box 218"/>
            <p:cNvSpPr txBox="1">
              <a:spLocks noChangeArrowheads="1"/>
            </p:cNvSpPr>
            <p:nvPr/>
          </p:nvSpPr>
          <p:spPr bwMode="auto">
            <a:xfrm>
              <a:off x="4644008" y="4650640"/>
              <a:ext cx="31683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i="1" dirty="0" smtClean="0">
                  <a:solidFill>
                    <a:srgbClr val="C00000"/>
                  </a:solidFill>
                  <a:latin typeface="+mj-lt"/>
                  <a:ea typeface="MS PGothic" pitchFamily="34" charset="-128"/>
                </a:rPr>
                <a:t>Proposal for: Helium </a:t>
              </a:r>
              <a:r>
                <a:rPr lang="en-US" b="1" i="1" dirty="0">
                  <a:solidFill>
                    <a:srgbClr val="C00000"/>
                  </a:solidFill>
                  <a:latin typeface="+mj-lt"/>
                  <a:ea typeface="MS PGothic" pitchFamily="34" charset="-128"/>
                </a:rPr>
                <a:t>and </a:t>
              </a:r>
              <a:r>
                <a:rPr lang="en-US" b="1" i="1" dirty="0" smtClean="0">
                  <a:solidFill>
                    <a:srgbClr val="C00000"/>
                  </a:solidFill>
                  <a:latin typeface="+mj-lt"/>
                  <a:ea typeface="MS PGothic" pitchFamily="34" charset="-128"/>
                </a:rPr>
                <a:t>Neon combined injection</a:t>
              </a:r>
              <a:endParaRPr lang="en-US" b="1" i="1" dirty="0">
                <a:solidFill>
                  <a:srgbClr val="C00000"/>
                </a:solidFill>
                <a:latin typeface="+mj-lt"/>
                <a:ea typeface="MS PGothic" pitchFamily="34" charset="-128"/>
              </a:endParaRPr>
            </a:p>
          </p:txBody>
        </p:sp>
        <p:cxnSp>
          <p:nvCxnSpPr>
            <p:cNvPr id="4" name="Connettore 2 3"/>
            <p:cNvCxnSpPr/>
            <p:nvPr/>
          </p:nvCxnSpPr>
          <p:spPr>
            <a:xfrm flipH="1" flipV="1">
              <a:off x="1901313" y="4757478"/>
              <a:ext cx="2742695" cy="77984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ttangolo 4"/>
            <p:cNvSpPr/>
            <p:nvPr/>
          </p:nvSpPr>
          <p:spPr>
            <a:xfrm>
              <a:off x="1691680" y="4585740"/>
              <a:ext cx="193117" cy="499444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67506" y="116632"/>
            <a:ext cx="7775776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2900" dirty="0" smtClean="0"/>
              <a:t>Experimental </a:t>
            </a:r>
            <a:r>
              <a:rPr lang="en-US" altLang="it-IT" sz="2900" dirty="0"/>
              <a:t>proposal Ne </a:t>
            </a:r>
            <a:r>
              <a:rPr lang="en-US" altLang="it-IT" sz="2900" dirty="0" smtClean="0"/>
              <a:t>+ </a:t>
            </a:r>
            <a:r>
              <a:rPr lang="en-US" altLang="it-IT" sz="2900" dirty="0" smtClean="0"/>
              <a:t>He (or one doping </a:t>
            </a:r>
            <a:r>
              <a:rPr lang="en-US" altLang="it-IT" sz="2900" dirty="0" err="1" smtClean="0"/>
              <a:t>alnone</a:t>
            </a:r>
            <a:r>
              <a:rPr lang="en-US" altLang="it-IT" sz="2900" dirty="0" smtClean="0"/>
              <a:t>): </a:t>
            </a:r>
            <a:r>
              <a:rPr lang="en-US" altLang="it-IT" sz="3200" b="1" dirty="0" smtClean="0">
                <a:solidFill>
                  <a:srgbClr val="C00000"/>
                </a:solidFill>
              </a:rPr>
              <a:t>Current Scan</a:t>
            </a:r>
            <a:endParaRPr lang="en-US" altLang="it-IT" sz="3200" b="1" dirty="0">
              <a:solidFill>
                <a:srgbClr val="C0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899592" y="5394294"/>
            <a:ext cx="7593463" cy="12003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/>
            </a:lvl1pPr>
            <a:lvl2pPr marL="6400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/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/>
            </a:lvl3pPr>
            <a:lvl4pPr indent="-228600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/>
            </a:lvl4pPr>
            <a:lvl5pPr indent="-228600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/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baseline="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baseline="0"/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baseline="0"/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baseline="0"/>
            </a:lvl9pPr>
          </a:lstStyle>
          <a:p>
            <a:r>
              <a:rPr lang="en-US" dirty="0"/>
              <a:t>Also in this case, the combinations He before </a:t>
            </a:r>
            <a:r>
              <a:rPr lang="en-US" dirty="0" smtClean="0"/>
              <a:t>Ne, </a:t>
            </a:r>
            <a:r>
              <a:rPr lang="en-US" dirty="0"/>
              <a:t>and Ne before He must be explored at least once.</a:t>
            </a:r>
          </a:p>
          <a:p>
            <a:r>
              <a:rPr lang="en-US" dirty="0" smtClean="0"/>
              <a:t>What </a:t>
            </a:r>
            <a:r>
              <a:rPr lang="en-US" dirty="0"/>
              <a:t>happen if I heat in the gradient </a:t>
            </a:r>
            <a:r>
              <a:rPr lang="en-US" dirty="0" smtClean="0"/>
              <a:t>region?</a:t>
            </a:r>
            <a:r>
              <a:rPr lang="it-I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62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E9BF5F-645E-4376-94E8-6BFD1F2541BD}" type="slidenum">
              <a:rPr lang="en-US" altLang="it-IT"/>
              <a:pPr/>
              <a:t>21</a:t>
            </a:fld>
            <a:endParaRPr lang="en-US" altLang="it-IT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2636092" y="116632"/>
            <a:ext cx="367600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it-IT" sz="6600" dirty="0">
                <a:solidFill>
                  <a:srgbClr val="000099"/>
                </a:solidFill>
              </a:rPr>
              <a:t>THE </a:t>
            </a:r>
            <a:r>
              <a:rPr lang="en-US" altLang="it-IT" sz="6600" dirty="0" smtClean="0">
                <a:solidFill>
                  <a:srgbClr val="000099"/>
                </a:solidFill>
              </a:rPr>
              <a:t>END ?</a:t>
            </a:r>
            <a:endParaRPr lang="en-US" altLang="it-IT" sz="6600" dirty="0">
              <a:solidFill>
                <a:srgbClr val="000099"/>
              </a:solidFill>
            </a:endParaRPr>
          </a:p>
        </p:txBody>
      </p:sp>
      <p:pic>
        <p:nvPicPr>
          <p:cNvPr id="6" name="Immagine 3" descr="LogoEN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81032"/>
            <a:ext cx="6569631" cy="42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23056" y="206152"/>
            <a:ext cx="851344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/>
              <a:t>W(n</a:t>
            </a:r>
            <a:r>
              <a:rPr lang="it-IT" sz="4000" b="1" baseline="-25000" dirty="0" smtClean="0"/>
              <a:t>e</a:t>
            </a:r>
            <a:r>
              <a:rPr lang="it-IT" sz="4000" dirty="0"/>
              <a:t>) or n</a:t>
            </a:r>
            <a:r>
              <a:rPr lang="it-IT" sz="4000" b="1" baseline="-25000" dirty="0"/>
              <a:t>e</a:t>
            </a:r>
            <a:r>
              <a:rPr lang="it-IT" sz="4000" dirty="0"/>
              <a:t>(W</a:t>
            </a:r>
            <a:r>
              <a:rPr lang="it-IT" sz="4000" dirty="0" smtClean="0"/>
              <a:t>)</a:t>
            </a:r>
            <a:r>
              <a:rPr lang="it-IT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it-IT" sz="4000" dirty="0" smtClean="0"/>
              <a:t> </a:t>
            </a:r>
            <a:r>
              <a:rPr lang="en-US" altLang="it-IT" sz="2400" dirty="0" err="1">
                <a:solidFill>
                  <a:srgbClr val="C00000"/>
                </a:solidFill>
              </a:rPr>
              <a:t>Razumova</a:t>
            </a:r>
            <a:r>
              <a:rPr lang="en-US" altLang="it-IT" sz="2400" dirty="0">
                <a:solidFill>
                  <a:srgbClr val="C00000"/>
                </a:solidFill>
              </a:rPr>
              <a:t> EPS 2017</a:t>
            </a:r>
            <a:endParaRPr lang="it-IT" sz="2400" dirty="0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424293" y="7130107"/>
            <a:ext cx="611187" cy="187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C75C36-695E-4F4B-B6FB-DF530F98A45B}" type="slidenum">
              <a:rPr lang="en-US" altLang="it-IT" smtClean="0">
                <a:latin typeface="+mj-lt"/>
              </a:rPr>
              <a:pPr eaLnBrk="1" hangingPunct="1"/>
              <a:t>22</a:t>
            </a:fld>
            <a:endParaRPr lang="en-US" altLang="it-IT" smtClean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737476" y="3244335"/>
            <a:ext cx="5464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b="1" i="1" dirty="0">
                <a:solidFill>
                  <a:srgbClr val="FFFFFF"/>
                </a:solidFill>
              </a:rPr>
              <a:t>W</a:t>
            </a:r>
            <a:r>
              <a:rPr lang="en-US" altLang="it-IT" b="1" dirty="0">
                <a:solidFill>
                  <a:srgbClr val="FFFFFF"/>
                </a:solidFill>
              </a:rPr>
              <a:t>(</a:t>
            </a:r>
            <a:r>
              <a:rPr lang="en-US" altLang="it-IT" b="1" i="1" dirty="0">
                <a:solidFill>
                  <a:srgbClr val="FFFFFF"/>
                </a:solidFill>
              </a:rPr>
              <a:t>n</a:t>
            </a:r>
            <a:r>
              <a:rPr lang="en-US" altLang="it-IT" b="1" baseline="-20000" dirty="0">
                <a:solidFill>
                  <a:srgbClr val="FFFFFF"/>
                </a:solidFill>
              </a:rPr>
              <a:t>e</a:t>
            </a:r>
            <a:r>
              <a:rPr lang="en-US" altLang="it-IT" b="1" dirty="0">
                <a:solidFill>
                  <a:srgbClr val="FFFFFF"/>
                </a:solidFill>
              </a:rPr>
              <a:t>) or </a:t>
            </a:r>
            <a:r>
              <a:rPr lang="en-US" altLang="it-IT" b="1" i="1" dirty="0">
                <a:solidFill>
                  <a:srgbClr val="FFFFFF"/>
                </a:solidFill>
              </a:rPr>
              <a:t>n</a:t>
            </a:r>
            <a:r>
              <a:rPr lang="en-US" altLang="it-IT" b="1" baseline="-25000" dirty="0">
                <a:solidFill>
                  <a:srgbClr val="FFFFFF"/>
                </a:solidFill>
              </a:rPr>
              <a:t>e</a:t>
            </a:r>
            <a:r>
              <a:rPr lang="en-US" altLang="it-IT" b="1" dirty="0">
                <a:solidFill>
                  <a:srgbClr val="FFFFFF"/>
                </a:solidFill>
              </a:rPr>
              <a:t>(</a:t>
            </a:r>
            <a:r>
              <a:rPr lang="en-US" altLang="it-IT" b="1" i="1" dirty="0">
                <a:solidFill>
                  <a:srgbClr val="FFFFFF"/>
                </a:solidFill>
              </a:rPr>
              <a:t>W</a:t>
            </a:r>
            <a:r>
              <a:rPr lang="en-US" altLang="it-IT" b="1" dirty="0">
                <a:solidFill>
                  <a:srgbClr val="FFFFFF"/>
                </a:solidFill>
              </a:rPr>
              <a:t>)? </a:t>
            </a:r>
            <a:r>
              <a:rPr lang="en-US" altLang="it-IT" b="1" i="1" dirty="0">
                <a:solidFill>
                  <a:srgbClr val="FFFFFF"/>
                </a:solidFill>
              </a:rPr>
              <a:t>W</a:t>
            </a:r>
            <a:r>
              <a:rPr lang="en-US" altLang="it-IT" b="1" dirty="0">
                <a:solidFill>
                  <a:srgbClr val="FFFFFF"/>
                </a:solidFill>
              </a:rPr>
              <a:t>(</a:t>
            </a:r>
            <a:r>
              <a:rPr lang="en-US" altLang="it-IT" b="1" i="1" dirty="0">
                <a:solidFill>
                  <a:srgbClr val="FFFFFF"/>
                </a:solidFill>
              </a:rPr>
              <a:t>n</a:t>
            </a:r>
            <a:r>
              <a:rPr lang="en-US" altLang="it-IT" b="1" baseline="-20000" dirty="0">
                <a:solidFill>
                  <a:srgbClr val="FFFFFF"/>
                </a:solidFill>
              </a:rPr>
              <a:t>e</a:t>
            </a:r>
            <a:r>
              <a:rPr lang="en-US" altLang="it-IT" b="1" dirty="0">
                <a:solidFill>
                  <a:srgbClr val="FFFFFF"/>
                </a:solidFill>
              </a:rPr>
              <a:t>) or </a:t>
            </a:r>
            <a:r>
              <a:rPr lang="en-US" altLang="it-IT" b="1" i="1" dirty="0">
                <a:solidFill>
                  <a:srgbClr val="FFFFFF"/>
                </a:solidFill>
              </a:rPr>
              <a:t>n</a:t>
            </a:r>
            <a:r>
              <a:rPr lang="en-US" altLang="it-IT" b="1" baseline="-25000" dirty="0">
                <a:solidFill>
                  <a:srgbClr val="FFFFFF"/>
                </a:solidFill>
              </a:rPr>
              <a:t>e</a:t>
            </a:r>
            <a:r>
              <a:rPr lang="en-US" altLang="it-IT" b="1" dirty="0">
                <a:solidFill>
                  <a:srgbClr val="FFFFFF"/>
                </a:solidFill>
              </a:rPr>
              <a:t>(</a:t>
            </a:r>
            <a:r>
              <a:rPr lang="en-US" altLang="it-IT" b="1" i="1" dirty="0">
                <a:solidFill>
                  <a:srgbClr val="FFFFFF"/>
                </a:solidFill>
              </a:rPr>
              <a:t>W</a:t>
            </a:r>
            <a:r>
              <a:rPr lang="en-US" altLang="it-IT" b="1" dirty="0">
                <a:solidFill>
                  <a:srgbClr val="FFFFFF"/>
                </a:solidFill>
              </a:rPr>
              <a:t>)? </a:t>
            </a:r>
            <a:r>
              <a:rPr lang="en-US" altLang="it-IT" b="1" i="1" dirty="0">
                <a:solidFill>
                  <a:srgbClr val="FFFFFF"/>
                </a:solidFill>
              </a:rPr>
              <a:t>W</a:t>
            </a:r>
            <a:r>
              <a:rPr lang="en-US" altLang="it-IT" b="1" dirty="0">
                <a:solidFill>
                  <a:srgbClr val="FFFFFF"/>
                </a:solidFill>
              </a:rPr>
              <a:t>(</a:t>
            </a:r>
            <a:r>
              <a:rPr lang="en-US" altLang="it-IT" b="1" i="1" dirty="0">
                <a:solidFill>
                  <a:srgbClr val="FFFFFF"/>
                </a:solidFill>
              </a:rPr>
              <a:t>n</a:t>
            </a:r>
            <a:r>
              <a:rPr lang="en-US" altLang="it-IT" b="1" baseline="-20000" dirty="0">
                <a:solidFill>
                  <a:srgbClr val="FFFFFF"/>
                </a:solidFill>
              </a:rPr>
              <a:t>e</a:t>
            </a:r>
            <a:r>
              <a:rPr lang="en-US" altLang="it-IT" b="1" dirty="0">
                <a:solidFill>
                  <a:srgbClr val="FFFFFF"/>
                </a:solidFill>
              </a:rPr>
              <a:t>) or </a:t>
            </a:r>
            <a:r>
              <a:rPr lang="en-US" altLang="it-IT" b="1" i="1" dirty="0">
                <a:solidFill>
                  <a:srgbClr val="FFFFFF"/>
                </a:solidFill>
              </a:rPr>
              <a:t>n</a:t>
            </a:r>
            <a:r>
              <a:rPr lang="en-US" altLang="it-IT" b="1" baseline="-25000" dirty="0">
                <a:solidFill>
                  <a:srgbClr val="FFFFFF"/>
                </a:solidFill>
              </a:rPr>
              <a:t>e</a:t>
            </a:r>
            <a:r>
              <a:rPr lang="en-US" altLang="it-IT" b="1" dirty="0">
                <a:solidFill>
                  <a:srgbClr val="FFFFFF"/>
                </a:solidFill>
              </a:rPr>
              <a:t>(</a:t>
            </a:r>
            <a:r>
              <a:rPr lang="en-US" altLang="it-IT" b="1" i="1" dirty="0">
                <a:solidFill>
                  <a:srgbClr val="FFFFFF"/>
                </a:solidFill>
              </a:rPr>
              <a:t>W</a:t>
            </a:r>
            <a:r>
              <a:rPr lang="en-US" altLang="it-IT" b="1" dirty="0">
                <a:solidFill>
                  <a:srgbClr val="FFFFFF"/>
                </a:solidFill>
              </a:rPr>
              <a:t>)? </a:t>
            </a:r>
            <a:endParaRPr lang="it-IT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317" y="4857754"/>
            <a:ext cx="8929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800" dirty="0"/>
              <a:t>With Ne injection, strong changes in the stored energy </a:t>
            </a:r>
            <a:r>
              <a:rPr lang="en-US" altLang="it-IT" sz="2800" i="1" dirty="0" err="1">
                <a:solidFill>
                  <a:schemeClr val="tx2"/>
                </a:solidFill>
              </a:rPr>
              <a:t>W</a:t>
            </a:r>
            <a:r>
              <a:rPr lang="en-US" altLang="it-IT" sz="2800" baseline="-20000" dirty="0" err="1">
                <a:solidFill>
                  <a:schemeClr val="tx2"/>
                </a:solidFill>
              </a:rPr>
              <a:t>d</a:t>
            </a:r>
            <a:r>
              <a:rPr lang="en-US" altLang="it-IT" sz="2800" dirty="0"/>
              <a:t> lead to low changes in the plasma density</a:t>
            </a:r>
            <a:r>
              <a:rPr lang="en-US" altLang="it-IT" sz="3200" b="1" dirty="0"/>
              <a:t> </a:t>
            </a:r>
            <a:r>
              <a:rPr lang="en-US" altLang="it-IT" sz="3200" i="1" dirty="0">
                <a:solidFill>
                  <a:schemeClr val="tx2"/>
                </a:solidFill>
              </a:rPr>
              <a:t>n</a:t>
            </a:r>
            <a:r>
              <a:rPr lang="en-US" altLang="it-IT" sz="3200" baseline="-20000" dirty="0">
                <a:solidFill>
                  <a:schemeClr val="tx2"/>
                </a:solidFill>
              </a:rPr>
              <a:t>e</a:t>
            </a:r>
            <a:endParaRPr lang="ru-RU" altLang="it-IT" sz="2800" baseline="-20000" dirty="0">
              <a:solidFill>
                <a:schemeClr val="tx2"/>
              </a:solidFill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179388" y="1341440"/>
          <a:ext cx="4532312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Graph" r:id="rId3" imgW="4163040" imgH="2926080" progId="Origin50.Graph">
                  <p:embed/>
                </p:oleObj>
              </mc:Choice>
              <mc:Fallback>
                <p:oleObj name="Graph" r:id="rId3" imgW="4163040" imgH="29260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341440"/>
                        <a:ext cx="4532312" cy="319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427538" y="1412876"/>
          <a:ext cx="4716462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Graph" r:id="rId5" imgW="4163040" imgH="2926080" progId="Origin50.Graph">
                  <p:embed/>
                </p:oleObj>
              </mc:Choice>
              <mc:Fallback>
                <p:oleObj name="Graph" r:id="rId5" imgW="4163040" imgH="29260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412876"/>
                        <a:ext cx="4716462" cy="331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algn="ctr"/>
            <a:fld id="{4039813E-B5E4-4639-A8E4-F1F94AD5251B}" type="slidenum">
              <a:rPr lang="en-US" altLang="it-IT" sz="1400" b="1">
                <a:solidFill>
                  <a:srgbClr val="FFFFFF"/>
                </a:solidFill>
              </a:rPr>
              <a:pPr algn="ctr"/>
              <a:t>22</a:t>
            </a:fld>
            <a:endParaRPr lang="en-US" altLang="it-IT" sz="1400" b="1" dirty="0">
              <a:solidFill>
                <a:srgbClr val="FFFFFF"/>
              </a:solidFill>
            </a:endParaRPr>
          </a:p>
        </p:txBody>
      </p:sp>
      <p:pic>
        <p:nvPicPr>
          <p:cNvPr id="14" name="Immagine 3" descr="LogoENEA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5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dirty="0" smtClean="0"/>
              <a:t>Outline</a:t>
            </a:r>
            <a:endParaRPr lang="en-US" altLang="it-IT" sz="2400" dirty="0">
              <a:solidFill>
                <a:srgbClr val="C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022729-057C-4CC9-81C4-0FE2AF197351}" type="slidenum">
              <a:rPr lang="en-US" altLang="it-IT"/>
              <a:pPr/>
              <a:t>3</a:t>
            </a:fld>
            <a:endParaRPr lang="en-US" altLang="it-IT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8964488" cy="48531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it-IT" sz="2000" b="1" dirty="0"/>
              <a:t>Historical </a:t>
            </a:r>
            <a:r>
              <a:rPr lang="en-US" altLang="it-IT" sz="2000" b="1" dirty="0" smtClean="0"/>
              <a:t>excursus </a:t>
            </a:r>
            <a:r>
              <a:rPr lang="en-US" altLang="it-IT" sz="2000" b="1" dirty="0"/>
              <a:t>by K.A. </a:t>
            </a:r>
            <a:r>
              <a:rPr lang="en-US" altLang="it-IT" sz="2000" b="1" dirty="0" err="1" smtClean="0"/>
              <a:t>Razumova</a:t>
            </a:r>
            <a:r>
              <a:rPr lang="en-US" altLang="it-IT" sz="2000" b="1" dirty="0" smtClean="0"/>
              <a:t> at EPS </a:t>
            </a:r>
            <a:r>
              <a:rPr lang="en-US" altLang="it-IT" sz="2000" b="1" dirty="0" smtClean="0"/>
              <a:t>2017 </a:t>
            </a:r>
            <a:r>
              <a:rPr lang="en-US" altLang="it-IT" sz="2000" b="1" i="1" dirty="0" smtClean="0">
                <a:solidFill>
                  <a:srgbClr val="C00000"/>
                </a:solidFill>
              </a:rPr>
              <a:t>self-organized plasma</a:t>
            </a:r>
            <a:endParaRPr lang="en-US" altLang="it-IT" sz="20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it-IT" sz="1800" dirty="0" smtClean="0"/>
              <a:t>Dependence of stored energy with electron </a:t>
            </a:r>
            <a:r>
              <a:rPr lang="en-US" altLang="it-IT" sz="1800" dirty="0" smtClean="0"/>
              <a:t>density - Helium </a:t>
            </a:r>
            <a:r>
              <a:rPr lang="en-US" altLang="it-IT" sz="1800" dirty="0" smtClean="0"/>
              <a:t>and Neon puffing</a:t>
            </a:r>
          </a:p>
          <a:p>
            <a:pPr>
              <a:lnSpc>
                <a:spcPct val="120000"/>
              </a:lnSpc>
            </a:pPr>
            <a:r>
              <a:rPr lang="en-US" altLang="it-IT" sz="2000" b="1" dirty="0" err="1" smtClean="0"/>
              <a:t>Alcator</a:t>
            </a:r>
            <a:r>
              <a:rPr lang="en-US" altLang="it-IT" sz="2000" b="1" dirty="0" smtClean="0"/>
              <a:t> summary by A. Hubbard EPS 2017 </a:t>
            </a:r>
            <a:r>
              <a:rPr lang="en-US" altLang="it-IT" sz="2000" b="1" i="1" dirty="0" smtClean="0">
                <a:solidFill>
                  <a:srgbClr val="C00000"/>
                </a:solidFill>
              </a:rPr>
              <a:t>I and H-mode plasmas at </a:t>
            </a:r>
            <a:r>
              <a:rPr lang="en-US" altLang="it-IT" sz="2000" b="1" i="1" dirty="0" smtClean="0">
                <a:solidFill>
                  <a:srgbClr val="C00000"/>
                </a:solidFill>
              </a:rPr>
              <a:t>high B</a:t>
            </a:r>
            <a:r>
              <a:rPr lang="en-US" altLang="it-IT" sz="2000" b="1" i="1" baseline="-25000" dirty="0" smtClean="0">
                <a:solidFill>
                  <a:srgbClr val="C00000"/>
                </a:solidFill>
              </a:rPr>
              <a:t>T</a:t>
            </a:r>
            <a:r>
              <a:rPr lang="en-US" altLang="it-IT" sz="2000" b="1" i="1" dirty="0" smtClean="0">
                <a:solidFill>
                  <a:srgbClr val="C00000"/>
                </a:solidFill>
              </a:rPr>
              <a:t> and P </a:t>
            </a:r>
            <a:r>
              <a:rPr lang="en-US" sz="1800" dirty="0" smtClean="0"/>
              <a:t>Implications </a:t>
            </a:r>
            <a:r>
              <a:rPr lang="en-US" sz="1800" dirty="0" smtClean="0"/>
              <a:t>for future fusion devices. </a:t>
            </a:r>
            <a:r>
              <a:rPr lang="en-US" sz="1800" dirty="0" smtClean="0">
                <a:solidFill>
                  <a:srgbClr val="C00000"/>
                </a:solidFill>
              </a:rPr>
              <a:t>Extrapolations, open issues, and needed </a:t>
            </a:r>
            <a:r>
              <a:rPr lang="en-US" sz="1800" dirty="0" smtClean="0">
                <a:solidFill>
                  <a:srgbClr val="C00000"/>
                </a:solidFill>
              </a:rPr>
              <a:t>research</a:t>
            </a:r>
            <a:endParaRPr lang="en-US" altLang="it-IT" sz="1800" b="1" i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it-IT" sz="2000" b="1" dirty="0" smtClean="0"/>
              <a:t>Impurity Injection in T-10 N. </a:t>
            </a:r>
            <a:r>
              <a:rPr lang="en-US" altLang="it-IT" sz="2000" b="1" dirty="0" err="1" smtClean="0"/>
              <a:t>Kirneva</a:t>
            </a:r>
            <a:r>
              <a:rPr lang="en-US" altLang="it-IT" sz="2000" b="1" dirty="0" smtClean="0"/>
              <a:t> EPS 2017 </a:t>
            </a:r>
            <a:r>
              <a:rPr lang="en-US" altLang="it-IT" sz="2000" b="1" i="1" dirty="0" smtClean="0">
                <a:solidFill>
                  <a:srgbClr val="C00000"/>
                </a:solidFill>
              </a:rPr>
              <a:t>Helium and Neon doped plasmas</a:t>
            </a:r>
            <a:endParaRPr lang="en-US" altLang="it-IT" sz="2000" dirty="0" smtClean="0"/>
          </a:p>
          <a:p>
            <a:pPr>
              <a:lnSpc>
                <a:spcPct val="120000"/>
              </a:lnSpc>
            </a:pPr>
            <a:r>
              <a:rPr lang="en-US" altLang="it-IT" sz="2000" b="1" dirty="0" smtClean="0"/>
              <a:t>FTU </a:t>
            </a:r>
            <a:r>
              <a:rPr lang="en-US" altLang="it-IT" sz="2000" b="1" dirty="0"/>
              <a:t>behavior </a:t>
            </a:r>
            <a:r>
              <a:rPr lang="en-US" altLang="it-IT" sz="2000" dirty="0"/>
              <a:t>in terms of </a:t>
            </a:r>
            <a:r>
              <a:rPr lang="en-US" altLang="it-IT" sz="2000" b="1" i="1" dirty="0">
                <a:solidFill>
                  <a:srgbClr val="C00000"/>
                </a:solidFill>
              </a:rPr>
              <a:t>density limit, peaking, ITB and</a:t>
            </a:r>
            <a:r>
              <a:rPr lang="en-US" altLang="it-IT" sz="2000" i="1" dirty="0">
                <a:solidFill>
                  <a:srgbClr val="C00000"/>
                </a:solidFill>
              </a:rPr>
              <a:t> </a:t>
            </a:r>
            <a:r>
              <a:rPr lang="en-US" altLang="it-IT" sz="2000" b="1" i="1" dirty="0" err="1">
                <a:solidFill>
                  <a:srgbClr val="C00000"/>
                </a:solidFill>
              </a:rPr>
              <a:t>collisionality</a:t>
            </a:r>
            <a:r>
              <a:rPr lang="en-US" altLang="it-IT" sz="2000" dirty="0"/>
              <a:t> </a:t>
            </a:r>
            <a:r>
              <a:rPr lang="en-US" altLang="it-IT" sz="2000" dirty="0" err="1" smtClean="0"/>
              <a:t>Pucella</a:t>
            </a:r>
            <a:r>
              <a:rPr lang="en-US" altLang="it-IT" sz="2000" dirty="0" smtClean="0"/>
              <a:t> 2015, Mazzotta NF 2015 e EPS 2017, in the past </a:t>
            </a:r>
            <a:r>
              <a:rPr lang="en-US" altLang="it-IT" sz="2000" dirty="0" err="1" smtClean="0"/>
              <a:t>Frigione</a:t>
            </a:r>
            <a:r>
              <a:rPr lang="en-US" altLang="it-IT" sz="2000" dirty="0" smtClean="0"/>
              <a:t> and </a:t>
            </a:r>
            <a:r>
              <a:rPr lang="en-US" altLang="it-IT" sz="2000" dirty="0" smtClean="0"/>
              <a:t>more…</a:t>
            </a:r>
            <a:endParaRPr lang="en-US" altLang="it-IT" sz="1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it-IT" sz="1800" b="1" dirty="0" smtClean="0"/>
              <a:t>Impurity </a:t>
            </a:r>
            <a:r>
              <a:rPr lang="en-US" altLang="it-IT" sz="1800" b="1" dirty="0"/>
              <a:t>Injection in T-10 N. </a:t>
            </a:r>
            <a:r>
              <a:rPr lang="en-US" altLang="it-IT" sz="1800" b="1" dirty="0" err="1"/>
              <a:t>Kirneva</a:t>
            </a:r>
            <a:r>
              <a:rPr lang="en-US" altLang="it-IT" sz="1800" b="1" dirty="0"/>
              <a:t> EPS 2017 </a:t>
            </a:r>
            <a:r>
              <a:rPr lang="en-US" altLang="it-IT" sz="1800" b="1" i="1" dirty="0">
                <a:solidFill>
                  <a:srgbClr val="C00000"/>
                </a:solidFill>
              </a:rPr>
              <a:t>Helium and Neon doped </a:t>
            </a:r>
            <a:r>
              <a:rPr lang="en-US" altLang="it-IT" sz="1800" b="1" i="1" dirty="0" smtClean="0">
                <a:solidFill>
                  <a:srgbClr val="C00000"/>
                </a:solidFill>
              </a:rPr>
              <a:t>plasmas</a:t>
            </a:r>
            <a:endParaRPr lang="en-US" altLang="it-IT" sz="1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it-IT" sz="1800" dirty="0">
                <a:solidFill>
                  <a:srgbClr val="C00000"/>
                </a:solidFill>
              </a:rPr>
              <a:t>Density peaking with </a:t>
            </a:r>
            <a:r>
              <a:rPr lang="en-US" altLang="it-IT" sz="1800" dirty="0" smtClean="0">
                <a:solidFill>
                  <a:srgbClr val="C00000"/>
                </a:solidFill>
              </a:rPr>
              <a:t>Neon </a:t>
            </a:r>
            <a:r>
              <a:rPr lang="en-US" altLang="it-IT" sz="1800" dirty="0" smtClean="0"/>
              <a:t>Mazzotta FTU 2014-2018, </a:t>
            </a:r>
            <a:r>
              <a:rPr lang="en-US" altLang="it-IT" sz="1800" dirty="0" err="1" smtClean="0"/>
              <a:t>Frigione</a:t>
            </a:r>
            <a:r>
              <a:rPr lang="en-US" altLang="it-IT" sz="1800" dirty="0" smtClean="0"/>
              <a:t> JET 2018</a:t>
            </a:r>
            <a:endParaRPr lang="en-US" altLang="it-IT" sz="1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it-IT" sz="1800" dirty="0">
                <a:solidFill>
                  <a:srgbClr val="C00000"/>
                </a:solidFill>
              </a:rPr>
              <a:t>JET hybrid plasmas Neon scan </a:t>
            </a:r>
            <a:r>
              <a:rPr lang="en-US" altLang="it-IT" sz="1800" dirty="0" err="1"/>
              <a:t>Frigione</a:t>
            </a:r>
            <a:r>
              <a:rPr lang="en-US" altLang="it-IT" sz="1800" dirty="0"/>
              <a:t> NF </a:t>
            </a:r>
            <a:r>
              <a:rPr lang="en-US" altLang="it-IT" sz="1800" dirty="0" smtClean="0"/>
              <a:t>2019</a:t>
            </a:r>
            <a:endParaRPr lang="en-US" altLang="it-IT" sz="23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it-IT" sz="2300" b="1" dirty="0" smtClean="0"/>
              <a:t>Conclusions and FTU experimental proposal for the next campaign</a:t>
            </a:r>
          </a:p>
          <a:p>
            <a:pPr>
              <a:lnSpc>
                <a:spcPct val="80000"/>
              </a:lnSpc>
            </a:pPr>
            <a:endParaRPr lang="en-US" altLang="it-IT" sz="1800" dirty="0"/>
          </a:p>
        </p:txBody>
      </p:sp>
      <p:pic>
        <p:nvPicPr>
          <p:cNvPr id="9" name="Immagine 3" descr="LogoEN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948161" y="1904793"/>
            <a:ext cx="1194558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it-IT" sz="1400" b="1" i="1" dirty="0">
                <a:solidFill>
                  <a:srgbClr val="0070C0"/>
                </a:solidFill>
              </a:rPr>
              <a:t>ALFVEN PRIZE</a:t>
            </a:r>
            <a:endParaRPr lang="it-IT" sz="1400" b="1" i="1" dirty="0">
              <a:solidFill>
                <a:srgbClr val="0070C0"/>
              </a:solidFill>
            </a:endParaRPr>
          </a:p>
        </p:txBody>
      </p:sp>
      <p:cxnSp>
        <p:nvCxnSpPr>
          <p:cNvPr id="4" name="Connettore 2 3"/>
          <p:cNvCxnSpPr>
            <a:stCxn id="2" idx="1"/>
          </p:cNvCxnSpPr>
          <p:nvPr/>
        </p:nvCxnSpPr>
        <p:spPr>
          <a:xfrm flipH="1" flipV="1">
            <a:off x="5341937" y="1904793"/>
            <a:ext cx="2606224" cy="15388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0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424293" y="7130107"/>
            <a:ext cx="611187" cy="187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C75C36-695E-4F4B-B6FB-DF530F98A45B}" type="slidenum">
              <a:rPr lang="en-US" altLang="it-IT" smtClean="0">
                <a:latin typeface="+mj-lt"/>
              </a:rPr>
              <a:pPr eaLnBrk="1" hangingPunct="1"/>
              <a:t>4</a:t>
            </a:fld>
            <a:endParaRPr lang="en-US" altLang="it-IT" smtClean="0">
              <a:latin typeface="+mj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92" y="4841116"/>
            <a:ext cx="94595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000" dirty="0"/>
              <a:t>With He injection, plasma density may increase without changes in confinement.</a:t>
            </a:r>
            <a:endParaRPr lang="ru-RU" altLang="it-IT" sz="2000" dirty="0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957430"/>
              </p:ext>
            </p:extLst>
          </p:nvPr>
        </p:nvGraphicFramePr>
        <p:xfrm>
          <a:off x="285750" y="1341387"/>
          <a:ext cx="453548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341387"/>
                        <a:ext cx="453548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428770"/>
              </p:ext>
            </p:extLst>
          </p:nvPr>
        </p:nvGraphicFramePr>
        <p:xfrm>
          <a:off x="4710117" y="1322339"/>
          <a:ext cx="4332287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Graph" r:id="rId5" imgW="4154400" imgH="2901600" progId="Origin50.Graph">
                  <p:embed/>
                </p:oleObj>
              </mc:Choice>
              <mc:Fallback>
                <p:oleObj name="Graph" r:id="rId5" imgW="415440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7" y="1322339"/>
                        <a:ext cx="4332287" cy="343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algn="ctr"/>
            <a:fld id="{4039813E-B5E4-4639-A8E4-F1F94AD5251B}" type="slidenum">
              <a:rPr lang="en-US" altLang="it-IT" sz="1400" b="1">
                <a:solidFill>
                  <a:srgbClr val="FFFFFF"/>
                </a:solidFill>
              </a:rPr>
              <a:pPr algn="ctr"/>
              <a:t>4</a:t>
            </a:fld>
            <a:endParaRPr lang="en-US" altLang="it-IT" sz="1400" b="1" dirty="0">
              <a:solidFill>
                <a:srgbClr val="FFFFFF"/>
              </a:solidFill>
            </a:endParaRPr>
          </a:p>
        </p:txBody>
      </p:sp>
      <p:pic>
        <p:nvPicPr>
          <p:cNvPr id="13" name="Immagine 3" descr="LogoENEA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79512" y="5238514"/>
            <a:ext cx="84750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b="1" dirty="0">
                <a:solidFill>
                  <a:srgbClr val="FF0000"/>
                </a:solidFill>
                <a:latin typeface="+mj-lt"/>
              </a:rPr>
              <a:t>There is no dependence of confinement on plasma </a:t>
            </a:r>
            <a:r>
              <a:rPr lang="en-US" altLang="it-IT" sz="2400" b="1" dirty="0" smtClean="0">
                <a:solidFill>
                  <a:srgbClr val="FF0000"/>
                </a:solidFill>
                <a:latin typeface="+mj-lt"/>
              </a:rPr>
              <a:t>density.</a:t>
            </a:r>
            <a:r>
              <a:rPr lang="en-US" altLang="it-IT" sz="2400" b="1" dirty="0">
                <a:latin typeface="+mj-lt"/>
              </a:rPr>
              <a:t> </a:t>
            </a:r>
            <a:r>
              <a:rPr lang="en-US" altLang="it-IT" sz="2400" dirty="0" smtClean="0">
                <a:latin typeface="+mj-lt"/>
              </a:rPr>
              <a:t>We </a:t>
            </a:r>
            <a:r>
              <a:rPr lang="en-US" altLang="it-IT" sz="2400" dirty="0">
                <a:latin typeface="+mj-lt"/>
              </a:rPr>
              <a:t>have confused the reason and the consequence</a:t>
            </a:r>
            <a:r>
              <a:rPr lang="en-US" altLang="it-IT" sz="2400" b="1" dirty="0">
                <a:latin typeface="+mj-lt"/>
              </a:rPr>
              <a:t>. </a:t>
            </a:r>
            <a:r>
              <a:rPr lang="en-US" altLang="it-IT" sz="2400" b="1" dirty="0" smtClean="0">
                <a:solidFill>
                  <a:srgbClr val="FF0000"/>
                </a:solidFill>
                <a:latin typeface="+mj-lt"/>
              </a:rPr>
              <a:t>The </a:t>
            </a:r>
            <a:r>
              <a:rPr lang="en-US" altLang="it-IT" sz="2400" b="1" dirty="0">
                <a:solidFill>
                  <a:srgbClr val="FF0000"/>
                </a:solidFill>
                <a:latin typeface="+mj-lt"/>
              </a:rPr>
              <a:t>plasma density depends on confinement.</a:t>
            </a:r>
            <a:endParaRPr lang="ru-RU" altLang="it-IT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06760"/>
            <a:ext cx="8371656" cy="762000"/>
          </a:xfrm>
        </p:spPr>
        <p:txBody>
          <a:bodyPr>
            <a:normAutofit fontScale="90000"/>
          </a:bodyPr>
          <a:lstStyle/>
          <a:p>
            <a:r>
              <a:rPr lang="en-US" altLang="it-IT" sz="3200" dirty="0" smtClean="0"/>
              <a:t>Not only FTU… </a:t>
            </a:r>
            <a:br>
              <a:rPr lang="en-US" altLang="it-IT" sz="3200" dirty="0" smtClean="0"/>
            </a:br>
            <a:r>
              <a:rPr lang="it-IT" sz="2800" dirty="0"/>
              <a:t>W(n</a:t>
            </a:r>
            <a:r>
              <a:rPr lang="it-IT" sz="2800" b="1" baseline="-25000" dirty="0"/>
              <a:t>e</a:t>
            </a:r>
            <a:r>
              <a:rPr lang="it-IT" sz="2800" dirty="0"/>
              <a:t>) or n</a:t>
            </a:r>
            <a:r>
              <a:rPr lang="it-IT" sz="2800" b="1" baseline="-25000" dirty="0"/>
              <a:t>e</a:t>
            </a:r>
            <a:r>
              <a:rPr lang="it-IT" sz="2800" dirty="0"/>
              <a:t>(W)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it-IT" sz="2800" dirty="0"/>
              <a:t> </a:t>
            </a:r>
            <a:r>
              <a:rPr lang="en-US" altLang="it-IT" sz="2700" dirty="0" smtClean="0"/>
              <a:t> </a:t>
            </a:r>
            <a:r>
              <a:rPr lang="en-US" altLang="it-IT" sz="2800" dirty="0" err="1">
                <a:solidFill>
                  <a:srgbClr val="C00000"/>
                </a:solidFill>
              </a:rPr>
              <a:t>Razumova</a:t>
            </a:r>
            <a:r>
              <a:rPr lang="en-US" altLang="it-IT" sz="2800" dirty="0">
                <a:solidFill>
                  <a:srgbClr val="C00000"/>
                </a:solidFill>
              </a:rPr>
              <a:t> EPS </a:t>
            </a:r>
            <a:r>
              <a:rPr lang="en-US" altLang="it-IT" sz="2800" dirty="0" smtClean="0">
                <a:solidFill>
                  <a:srgbClr val="C00000"/>
                </a:solidFill>
              </a:rPr>
              <a:t>2017 </a:t>
            </a:r>
            <a:r>
              <a:rPr lang="en-US" altLang="it-IT" sz="2000" dirty="0" smtClean="0">
                <a:solidFill>
                  <a:srgbClr val="C00000"/>
                </a:solidFill>
              </a:rPr>
              <a:t>and Plasma Physics Report 2017</a:t>
            </a:r>
            <a:r>
              <a:rPr lang="en-US" altLang="it-IT" sz="2700" dirty="0"/>
              <a:t/>
            </a:r>
            <a:br>
              <a:rPr lang="en-US" altLang="it-IT" sz="2700" dirty="0"/>
            </a:br>
            <a:endParaRPr lang="en-US" altLang="it-IT" sz="2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424293" y="7130107"/>
            <a:ext cx="611187" cy="187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C75C36-695E-4F4B-B6FB-DF530F98A45B}" type="slidenum">
              <a:rPr lang="en-US" altLang="it-IT" smtClean="0">
                <a:latin typeface="+mj-lt"/>
              </a:rPr>
              <a:pPr eaLnBrk="1" hangingPunct="1"/>
              <a:t>5</a:t>
            </a:fld>
            <a:endParaRPr lang="en-US" altLang="it-IT" smtClean="0">
              <a:latin typeface="+mj-lt"/>
            </a:endParaRP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algn="ctr"/>
            <a:fld id="{4039813E-B5E4-4639-A8E4-F1F94AD5251B}" type="slidenum">
              <a:rPr lang="en-US" altLang="it-IT" sz="1400" b="1">
                <a:solidFill>
                  <a:srgbClr val="FFFFFF"/>
                </a:solidFill>
              </a:rPr>
              <a:pPr algn="ctr"/>
              <a:t>5</a:t>
            </a:fld>
            <a:endParaRPr lang="en-US" altLang="it-IT" sz="1400" b="1" dirty="0">
              <a:solidFill>
                <a:srgbClr val="FFFFFF"/>
              </a:solidFill>
            </a:endParaRPr>
          </a:p>
        </p:txBody>
      </p:sp>
      <p:pic>
        <p:nvPicPr>
          <p:cNvPr id="10" name="Immagine 3" descr="LogoEN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5"/>
          <a:stretch/>
        </p:blipFill>
        <p:spPr bwMode="auto">
          <a:xfrm>
            <a:off x="35496" y="1560782"/>
            <a:ext cx="9048098" cy="482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523056" y="206152"/>
            <a:ext cx="851344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400" dirty="0"/>
          </a:p>
        </p:txBody>
      </p:sp>
      <p:sp>
        <p:nvSpPr>
          <p:cNvPr id="11" name="Rettangolo 10"/>
          <p:cNvSpPr/>
          <p:nvPr/>
        </p:nvSpPr>
        <p:spPr>
          <a:xfrm>
            <a:off x="251520" y="5157192"/>
            <a:ext cx="8424936" cy="122413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51520" y="4293096"/>
            <a:ext cx="4824536" cy="86409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64840" y="362744"/>
            <a:ext cx="8371656" cy="762000"/>
          </a:xfrm>
        </p:spPr>
        <p:txBody>
          <a:bodyPr>
            <a:normAutofit fontScale="90000"/>
          </a:bodyPr>
          <a:lstStyle/>
          <a:p>
            <a:r>
              <a:rPr lang="en-US" altLang="it-IT" sz="3200" dirty="0" smtClean="0"/>
              <a:t>Not only FTU… </a:t>
            </a:r>
            <a:br>
              <a:rPr lang="en-US" altLang="it-IT" sz="3200" dirty="0" smtClean="0"/>
            </a:br>
            <a:r>
              <a:rPr lang="en-US" altLang="it-IT" sz="2700" dirty="0" err="1"/>
              <a:t>Alcator</a:t>
            </a:r>
            <a:r>
              <a:rPr lang="en-US" altLang="it-IT" sz="2700" dirty="0"/>
              <a:t> summary </a:t>
            </a:r>
            <a:r>
              <a:rPr lang="en-US" altLang="it-IT" sz="2700" dirty="0">
                <a:solidFill>
                  <a:srgbClr val="C00000"/>
                </a:solidFill>
              </a:rPr>
              <a:t>Hubbard EPS 2017</a:t>
            </a:r>
            <a:r>
              <a:rPr lang="en-US" altLang="it-IT" sz="2700" dirty="0"/>
              <a:t/>
            </a:r>
            <a:br>
              <a:rPr lang="en-US" altLang="it-IT" sz="2700" dirty="0"/>
            </a:br>
            <a:endParaRPr lang="en-US" altLang="it-IT" sz="2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424293" y="7130107"/>
            <a:ext cx="611187" cy="187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C75C36-695E-4F4B-B6FB-DF530F98A45B}" type="slidenum">
              <a:rPr lang="en-US" altLang="it-IT" smtClean="0">
                <a:latin typeface="+mj-lt"/>
              </a:rPr>
              <a:pPr eaLnBrk="1" hangingPunct="1"/>
              <a:t>6</a:t>
            </a:fld>
            <a:endParaRPr lang="en-US" altLang="it-IT" smtClean="0">
              <a:latin typeface="+mj-lt"/>
            </a:endParaRP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algn="ctr"/>
            <a:fld id="{4039813E-B5E4-4639-A8E4-F1F94AD5251B}" type="slidenum">
              <a:rPr lang="en-US" altLang="it-IT" sz="1400" b="1">
                <a:solidFill>
                  <a:srgbClr val="FFFFFF"/>
                </a:solidFill>
              </a:rPr>
              <a:pPr algn="ctr"/>
              <a:t>6</a:t>
            </a:fld>
            <a:endParaRPr lang="en-US" altLang="it-IT" sz="1400" b="1" dirty="0">
              <a:solidFill>
                <a:srgbClr val="FFFFFF"/>
              </a:solidFill>
            </a:endParaRPr>
          </a:p>
        </p:txBody>
      </p:sp>
      <p:pic>
        <p:nvPicPr>
          <p:cNvPr id="10" name="Immagine 3" descr="LogoEN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2"/>
          <a:stretch/>
        </p:blipFill>
        <p:spPr bwMode="auto">
          <a:xfrm>
            <a:off x="112470" y="1636982"/>
            <a:ext cx="8924026" cy="46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95536" y="4581128"/>
            <a:ext cx="8280920" cy="18002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79647" y="2780929"/>
            <a:ext cx="8280920" cy="86409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64840" y="362744"/>
            <a:ext cx="8371656" cy="762000"/>
          </a:xfrm>
        </p:spPr>
        <p:txBody>
          <a:bodyPr>
            <a:normAutofit fontScale="90000"/>
          </a:bodyPr>
          <a:lstStyle/>
          <a:p>
            <a:r>
              <a:rPr lang="en-US" altLang="it-IT" sz="3200" dirty="0" smtClean="0"/>
              <a:t>Not only FTU… </a:t>
            </a:r>
            <a:br>
              <a:rPr lang="en-US" altLang="it-IT" sz="3200" dirty="0" smtClean="0"/>
            </a:br>
            <a:r>
              <a:rPr lang="en-US" altLang="it-IT" sz="2700" dirty="0" err="1"/>
              <a:t>Alcator</a:t>
            </a:r>
            <a:r>
              <a:rPr lang="en-US" altLang="it-IT" sz="2700" dirty="0"/>
              <a:t> summary </a:t>
            </a:r>
            <a:r>
              <a:rPr lang="en-US" altLang="it-IT" sz="2700" dirty="0">
                <a:solidFill>
                  <a:srgbClr val="C00000"/>
                </a:solidFill>
              </a:rPr>
              <a:t>Hubbard EPS 2017</a:t>
            </a:r>
            <a:r>
              <a:rPr lang="en-US" altLang="it-IT" sz="2700" dirty="0"/>
              <a:t/>
            </a:r>
            <a:br>
              <a:rPr lang="en-US" altLang="it-IT" sz="2700" dirty="0"/>
            </a:br>
            <a:endParaRPr lang="en-US" altLang="it-IT" sz="2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424293" y="7130107"/>
            <a:ext cx="611187" cy="187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C75C36-695E-4F4B-B6FB-DF530F98A45B}" type="slidenum">
              <a:rPr lang="en-US" altLang="it-IT" smtClean="0">
                <a:latin typeface="+mj-lt"/>
              </a:rPr>
              <a:pPr eaLnBrk="1" hangingPunct="1"/>
              <a:t>7</a:t>
            </a:fld>
            <a:endParaRPr lang="en-US" altLang="it-IT" smtClean="0">
              <a:latin typeface="+mj-lt"/>
            </a:endParaRP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algn="ctr"/>
            <a:fld id="{4039813E-B5E4-4639-A8E4-F1F94AD5251B}" type="slidenum">
              <a:rPr lang="en-US" altLang="it-IT" sz="1400" b="1">
                <a:solidFill>
                  <a:srgbClr val="FFFFFF"/>
                </a:solidFill>
              </a:rPr>
              <a:pPr algn="ctr"/>
              <a:t>7</a:t>
            </a:fld>
            <a:endParaRPr lang="en-US" altLang="it-IT" sz="1400" b="1" dirty="0">
              <a:solidFill>
                <a:srgbClr val="FFFFFF"/>
              </a:solidFill>
            </a:endParaRPr>
          </a:p>
        </p:txBody>
      </p:sp>
      <p:pic>
        <p:nvPicPr>
          <p:cNvPr id="10" name="Immagine 3" descr="LogoEN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4" y="1695574"/>
            <a:ext cx="8956868" cy="461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043608" y="2276872"/>
            <a:ext cx="5328592" cy="50405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23528" y="3248980"/>
            <a:ext cx="7200800" cy="2520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779776" y="3750419"/>
            <a:ext cx="4437450" cy="2520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95536" y="4041068"/>
            <a:ext cx="4384240" cy="2520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243408"/>
            <a:ext cx="9145016" cy="1800200"/>
          </a:xfrm>
        </p:spPr>
        <p:txBody>
          <a:bodyPr>
            <a:normAutofit/>
          </a:bodyPr>
          <a:lstStyle/>
          <a:p>
            <a:r>
              <a:rPr lang="en-US" altLang="it-IT" sz="2900" dirty="0"/>
              <a:t>Not only FTU… </a:t>
            </a:r>
            <a:r>
              <a:rPr lang="en-US" altLang="it-IT" sz="3200" dirty="0"/>
              <a:t/>
            </a:r>
            <a:br>
              <a:rPr lang="en-US" altLang="it-IT" sz="3200" dirty="0"/>
            </a:br>
            <a:r>
              <a:rPr lang="en-US" altLang="it-IT" sz="2400" dirty="0"/>
              <a:t>Effect of the Impurity Injection on plasma confinement in T-10 </a:t>
            </a:r>
            <a:r>
              <a:rPr lang="en-US" altLang="it-IT" sz="2400" dirty="0" smtClean="0"/>
              <a:t>tokamak </a:t>
            </a:r>
            <a:r>
              <a:rPr lang="en-US" altLang="it-IT" sz="2400" dirty="0" err="1">
                <a:solidFill>
                  <a:srgbClr val="C00000"/>
                </a:solidFill>
              </a:rPr>
              <a:t>Kirneva</a:t>
            </a:r>
            <a:r>
              <a:rPr lang="en-US" altLang="it-IT" sz="2400" dirty="0">
                <a:solidFill>
                  <a:srgbClr val="C00000"/>
                </a:solidFill>
              </a:rPr>
              <a:t> EPS 2017</a:t>
            </a:r>
          </a:p>
        </p:txBody>
      </p:sp>
    </p:spTree>
    <p:extLst>
      <p:ext uri="{BB962C8B-B14F-4D97-AF65-F5344CB8AC3E}">
        <p14:creationId xmlns:p14="http://schemas.microsoft.com/office/powerpoint/2010/main" val="33948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424293" y="7130107"/>
            <a:ext cx="611187" cy="187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C75C36-695E-4F4B-B6FB-DF530F98A45B}" type="slidenum">
              <a:rPr lang="en-US" altLang="it-IT" smtClean="0">
                <a:latin typeface="+mj-lt"/>
              </a:rPr>
              <a:pPr eaLnBrk="1" hangingPunct="1"/>
              <a:t>8</a:t>
            </a:fld>
            <a:endParaRPr lang="en-US" altLang="it-IT" smtClean="0">
              <a:latin typeface="+mj-lt"/>
            </a:endParaRP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algn="ctr"/>
            <a:fld id="{4039813E-B5E4-4639-A8E4-F1F94AD5251B}" type="slidenum">
              <a:rPr lang="en-US" altLang="it-IT" sz="1400" b="1">
                <a:solidFill>
                  <a:srgbClr val="FFFFFF"/>
                </a:solidFill>
              </a:rPr>
              <a:pPr algn="ctr"/>
              <a:t>8</a:t>
            </a:fld>
            <a:endParaRPr lang="en-US" altLang="it-IT" sz="1400" b="1" dirty="0">
              <a:solidFill>
                <a:srgbClr val="FFFFFF"/>
              </a:solidFill>
            </a:endParaRPr>
          </a:p>
        </p:txBody>
      </p:sp>
      <p:pic>
        <p:nvPicPr>
          <p:cNvPr id="10" name="Immagine 3" descr="LogoEN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523056" y="206152"/>
            <a:ext cx="851344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/>
              <a:t>He &amp; Ne </a:t>
            </a:r>
            <a:r>
              <a:rPr lang="it-IT" sz="4000" dirty="0" err="1" smtClean="0"/>
              <a:t>combined</a:t>
            </a:r>
            <a:r>
              <a:rPr lang="it-IT" sz="4000" dirty="0" smtClean="0"/>
              <a:t> doping </a:t>
            </a:r>
            <a:r>
              <a:rPr lang="en-US" sz="2400" dirty="0" err="1" smtClean="0">
                <a:solidFill>
                  <a:srgbClr val="C00000"/>
                </a:solidFill>
              </a:rPr>
              <a:t>Kirneva</a:t>
            </a:r>
            <a:r>
              <a:rPr lang="en-US" altLang="it-IT" sz="2400" dirty="0" smtClean="0">
                <a:solidFill>
                  <a:srgbClr val="C00000"/>
                </a:solidFill>
              </a:rPr>
              <a:t> </a:t>
            </a:r>
            <a:r>
              <a:rPr lang="en-US" altLang="it-IT" sz="2400" dirty="0">
                <a:solidFill>
                  <a:srgbClr val="C00000"/>
                </a:solidFill>
              </a:rPr>
              <a:t>EPS 2017</a:t>
            </a:r>
            <a:endParaRPr lang="it-IT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3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8" y="1524124"/>
            <a:ext cx="8649650" cy="49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41680" y="4869160"/>
            <a:ext cx="4158312" cy="64807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9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424293" y="7130107"/>
            <a:ext cx="611187" cy="187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C75C36-695E-4F4B-B6FB-DF530F98A45B}" type="slidenum">
              <a:rPr lang="en-US" altLang="it-IT" smtClean="0">
                <a:latin typeface="+mj-lt"/>
              </a:rPr>
              <a:pPr eaLnBrk="1" hangingPunct="1"/>
              <a:t>9</a:t>
            </a:fld>
            <a:endParaRPr lang="en-US" altLang="it-IT" smtClean="0">
              <a:latin typeface="+mj-lt"/>
            </a:endParaRP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0" y="1272223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algn="ctr"/>
            <a:fld id="{4039813E-B5E4-4639-A8E4-F1F94AD5251B}" type="slidenum">
              <a:rPr lang="en-US" altLang="it-IT" sz="1400" b="1">
                <a:solidFill>
                  <a:srgbClr val="FFFFFF"/>
                </a:solidFill>
              </a:rPr>
              <a:pPr algn="ctr"/>
              <a:t>9</a:t>
            </a:fld>
            <a:endParaRPr lang="en-US" altLang="it-IT" sz="1400" b="1" dirty="0">
              <a:solidFill>
                <a:srgbClr val="FFFFFF"/>
              </a:solidFill>
            </a:endParaRPr>
          </a:p>
        </p:txBody>
      </p:sp>
      <p:pic>
        <p:nvPicPr>
          <p:cNvPr id="10" name="Immagine 3" descr="LogoEN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936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523056" y="-171400"/>
            <a:ext cx="851344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err="1" smtClean="0"/>
              <a:t>Helium</a:t>
            </a:r>
            <a:r>
              <a:rPr lang="it-IT" sz="4000" dirty="0" smtClean="0"/>
              <a:t> doping </a:t>
            </a:r>
            <a:r>
              <a:rPr lang="en-US" sz="2400" dirty="0" err="1" smtClean="0">
                <a:solidFill>
                  <a:srgbClr val="C00000"/>
                </a:solidFill>
              </a:rPr>
              <a:t>Kirneva</a:t>
            </a:r>
            <a:r>
              <a:rPr lang="en-US" altLang="it-IT" sz="2400" dirty="0" smtClean="0">
                <a:solidFill>
                  <a:srgbClr val="C00000"/>
                </a:solidFill>
              </a:rPr>
              <a:t> </a:t>
            </a:r>
            <a:r>
              <a:rPr lang="en-US" altLang="it-IT" sz="2400" dirty="0">
                <a:solidFill>
                  <a:srgbClr val="C00000"/>
                </a:solidFill>
              </a:rPr>
              <a:t>EPS 2017</a:t>
            </a:r>
            <a:endParaRPr lang="it-IT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6442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4932040" y="5445224"/>
            <a:ext cx="2952328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7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ModelloPresentazioneENEAiing</Template>
  <TotalTime>4088</TotalTime>
  <Words>1408</Words>
  <Application>Microsoft Office PowerPoint</Application>
  <PresentationFormat>Presentazione su schermo (4:3)</PresentationFormat>
  <Paragraphs>182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Luna</vt:lpstr>
      <vt:lpstr>Graph</vt:lpstr>
      <vt:lpstr>Maximum peaking by impurity injection</vt:lpstr>
      <vt:lpstr>Impact of peaking on fusion power Angioni EPS 2009</vt:lpstr>
      <vt:lpstr>Outline</vt:lpstr>
      <vt:lpstr>Not only FTU…  W(ne) or ne(W)?  Razumova EPS 2017 and Plasma Physics Report 2017 </vt:lpstr>
      <vt:lpstr>Not only FTU…  Alcator summary Hubbard EPS 2017 </vt:lpstr>
      <vt:lpstr>Not only FTU…  Alcator summary Hubbard EPS 2017 </vt:lpstr>
      <vt:lpstr>Not only FTU…  Effect of the Impurity Injection on plasma confinement in T-10 tokamak Kirneva EPS 2017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FTU Density limit and peaking Pucella, Tudisco, Mazzotta et al.</vt:lpstr>
      <vt:lpstr>FTU peaking with Neon injection Mazzotta, Pucella, Tudisco et al</vt:lpstr>
      <vt:lpstr>Density peaking observed to increase with decreasing collisionality in H-mode plasmas Angioni EPS 2009</vt:lpstr>
      <vt:lpstr>FTU collisionality Mazzotta EPS 2017, Tudisco FED 2010, M.Romanelli PPCF 2007</vt:lpstr>
      <vt:lpstr>FTU collisionality Mazzotta EPS 2017</vt:lpstr>
      <vt:lpstr>JET Frigione NF 2019</vt:lpstr>
      <vt:lpstr>FTU experiments: possible goals for combined doping Ne + He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Collisionality regimes</dc:title>
  <dc:creator>Cristina Mazzotta</dc:creator>
  <cp:lastModifiedBy>Cristina Mazzotta</cp:lastModifiedBy>
  <cp:revision>188</cp:revision>
  <dcterms:created xsi:type="dcterms:W3CDTF">2017-06-17T18:14:01Z</dcterms:created>
  <dcterms:modified xsi:type="dcterms:W3CDTF">2019-03-31T16:13:04Z</dcterms:modified>
</cp:coreProperties>
</file>