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avi" ContentType="video/x-msvide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84" r:id="rId2"/>
    <p:sldId id="511" r:id="rId3"/>
    <p:sldId id="589" r:id="rId4"/>
    <p:sldId id="542" r:id="rId5"/>
    <p:sldId id="546" r:id="rId6"/>
    <p:sldId id="544" r:id="rId7"/>
    <p:sldId id="543" r:id="rId8"/>
    <p:sldId id="550" r:id="rId9"/>
    <p:sldId id="551" r:id="rId10"/>
    <p:sldId id="552" r:id="rId11"/>
    <p:sldId id="591" r:id="rId12"/>
    <p:sldId id="553" r:id="rId13"/>
    <p:sldId id="554" r:id="rId14"/>
    <p:sldId id="555" r:id="rId15"/>
    <p:sldId id="592" r:id="rId16"/>
    <p:sldId id="581" r:id="rId17"/>
    <p:sldId id="588" r:id="rId18"/>
    <p:sldId id="585" r:id="rId19"/>
    <p:sldId id="586" r:id="rId20"/>
    <p:sldId id="515" r:id="rId21"/>
    <p:sldId id="523" r:id="rId22"/>
    <p:sldId id="572" r:id="rId23"/>
    <p:sldId id="573" r:id="rId24"/>
    <p:sldId id="574" r:id="rId25"/>
    <p:sldId id="594" r:id="rId26"/>
    <p:sldId id="533" r:id="rId27"/>
    <p:sldId id="590" r:id="rId28"/>
    <p:sldId id="593" r:id="rId29"/>
    <p:sldId id="583" r:id="rId30"/>
    <p:sldId id="584" r:id="rId31"/>
    <p:sldId id="582" r:id="rId32"/>
    <p:sldId id="557" r:id="rId33"/>
    <p:sldId id="558" r:id="rId34"/>
    <p:sldId id="559" r:id="rId35"/>
    <p:sldId id="570" r:id="rId36"/>
    <p:sldId id="571" r:id="rId37"/>
    <p:sldId id="540" r:id="rId38"/>
    <p:sldId id="535" r:id="rId39"/>
    <p:sldId id="577" r:id="rId4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28" autoAdjust="0"/>
  </p:normalViewPr>
  <p:slideViewPr>
    <p:cSldViewPr>
      <p:cViewPr varScale="1">
        <p:scale>
          <a:sx n="63" d="100"/>
          <a:sy n="63" d="100"/>
        </p:scale>
        <p:origin x="1152"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C62F38A8-BB44-412A-BE8A-5EBC2DFCABF8}" type="datetimeFigureOut">
              <a:rPr kumimoji="1" lang="ja-JP" altLang="en-US" smtClean="0"/>
              <a:t>2019/10/30</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F21B51C1-B1B6-4CA8-A828-5EF5F2FAAEA9}" type="slidenum">
              <a:rPr kumimoji="1" lang="ja-JP" altLang="en-US" smtClean="0"/>
              <a:t>‹#›</a:t>
            </a:fld>
            <a:endParaRPr kumimoji="1" lang="ja-JP" altLang="en-US"/>
          </a:p>
        </p:txBody>
      </p:sp>
    </p:spTree>
    <p:extLst>
      <p:ext uri="{BB962C8B-B14F-4D97-AF65-F5344CB8AC3E}">
        <p14:creationId xmlns:p14="http://schemas.microsoft.com/office/powerpoint/2010/main" val="18813170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FDB5E8F3-C369-4A4F-931B-0E1EBC6F57DE}" type="datetimeFigureOut">
              <a:rPr kumimoji="1" lang="ja-JP" altLang="en-US" smtClean="0"/>
              <a:pPr/>
              <a:t>2019/10/30</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4DA5299E-F32C-4BC2-982D-4C2A37349EBE}" type="slidenum">
              <a:rPr kumimoji="1" lang="ja-JP" altLang="en-US" smtClean="0"/>
              <a:pPr/>
              <a:t>‹#›</a:t>
            </a:fld>
            <a:endParaRPr kumimoji="1"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DB5E8F3-C369-4A4F-931B-0E1EBC6F57DE}" type="datetimeFigureOut">
              <a:rPr kumimoji="1" lang="ja-JP" altLang="en-US" smtClean="0"/>
              <a:pPr/>
              <a:t>2019/10/30</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4DA5299E-F32C-4BC2-982D-4C2A37349EBE}" type="slidenum">
              <a:rPr kumimoji="1" lang="ja-JP" altLang="en-US" smtClean="0"/>
              <a:pPr/>
              <a:t>‹#›</a:t>
            </a:fld>
            <a:endParaRPr kumimoji="1"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DB5E8F3-C369-4A4F-931B-0E1EBC6F57DE}" type="datetimeFigureOut">
              <a:rPr kumimoji="1" lang="ja-JP" altLang="en-US" smtClean="0"/>
              <a:pPr/>
              <a:t>2019/10/30</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4DA5299E-F32C-4BC2-982D-4C2A37349EBE}" type="slidenum">
              <a:rPr kumimoji="1" lang="ja-JP" altLang="en-US" smtClean="0"/>
              <a:pPr/>
              <a:t>‹#›</a:t>
            </a:fld>
            <a:endParaRPr kumimoji="1"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1" y="5908610"/>
            <a:ext cx="2057400" cy="365125"/>
          </a:xfrm>
        </p:spPr>
        <p:txBody>
          <a:bodyPr/>
          <a:lstStyle/>
          <a:p>
            <a:fld id="{C4E72722-3E72-4A42-8971-8B25B58ECB93}" type="datetimeFigureOut">
              <a:rPr lang="en-US" smtClean="0"/>
              <a:t>10/30/2019</a:t>
            </a:fld>
            <a:endParaRPr lang="en-US"/>
          </a:p>
        </p:txBody>
      </p:sp>
      <p:sp>
        <p:nvSpPr>
          <p:cNvPr id="4" name="Footer Placeholder 3"/>
          <p:cNvSpPr>
            <a:spLocks noGrp="1"/>
          </p:cNvSpPr>
          <p:nvPr>
            <p:ph type="ftr" sz="quarter" idx="11"/>
          </p:nvPr>
        </p:nvSpPr>
        <p:spPr>
          <a:xfrm>
            <a:off x="3028951" y="5908610"/>
            <a:ext cx="3086100" cy="365125"/>
          </a:xfrm>
        </p:spPr>
        <p:txBody>
          <a:bodyPr/>
          <a:lstStyle/>
          <a:p>
            <a:endParaRPr lang="en-US"/>
          </a:p>
        </p:txBody>
      </p:sp>
      <p:sp>
        <p:nvSpPr>
          <p:cNvPr id="5" name="Slide Number Placeholder 4"/>
          <p:cNvSpPr>
            <a:spLocks noGrp="1"/>
          </p:cNvSpPr>
          <p:nvPr>
            <p:ph type="sldNum" sz="quarter" idx="12"/>
          </p:nvPr>
        </p:nvSpPr>
        <p:spPr>
          <a:xfrm>
            <a:off x="6457951" y="5908610"/>
            <a:ext cx="2057400" cy="365125"/>
          </a:xfrm>
        </p:spPr>
        <p:txBody>
          <a:bodyPr/>
          <a:lstStyle/>
          <a:p>
            <a:fld id="{4721772E-AFF8-CA46-8512-580DABBF6ABD}" type="slidenum">
              <a:rPr lang="en-US" smtClean="0"/>
              <a:t>‹#›</a:t>
            </a:fld>
            <a:endParaRPr lang="en-US"/>
          </a:p>
        </p:txBody>
      </p:sp>
      <p:cxnSp>
        <p:nvCxnSpPr>
          <p:cNvPr id="9" name="直線コネクタ 6"/>
          <p:cNvCxnSpPr/>
          <p:nvPr userDrawn="1"/>
        </p:nvCxnSpPr>
        <p:spPr>
          <a:xfrm>
            <a:off x="276919" y="6617632"/>
            <a:ext cx="8590175" cy="28281"/>
          </a:xfrm>
          <a:prstGeom prst="line">
            <a:avLst/>
          </a:prstGeom>
          <a:ln w="57150">
            <a:solidFill>
              <a:srgbClr val="E52B27"/>
            </a:solidFill>
          </a:ln>
        </p:spPr>
        <p:style>
          <a:lnRef idx="1">
            <a:schemeClr val="accent1"/>
          </a:lnRef>
          <a:fillRef idx="0">
            <a:schemeClr val="accent1"/>
          </a:fillRef>
          <a:effectRef idx="0">
            <a:schemeClr val="accent1"/>
          </a:effectRef>
          <a:fontRef idx="minor">
            <a:schemeClr val="tx1"/>
          </a:fontRef>
        </p:style>
      </p:cxnSp>
      <p:pic>
        <p:nvPicPr>
          <p:cNvPr id="11"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1" y="6273725"/>
            <a:ext cx="1946633" cy="530381"/>
          </a:xfrm>
          <a:prstGeom prst="rect">
            <a:avLst/>
          </a:prstGeom>
        </p:spPr>
      </p:pic>
      <p:sp>
        <p:nvSpPr>
          <p:cNvPr id="13" name="Rectangle 30"/>
          <p:cNvSpPr>
            <a:spLocks noChangeArrowheads="1"/>
          </p:cNvSpPr>
          <p:nvPr userDrawn="1"/>
        </p:nvSpPr>
        <p:spPr bwMode="auto">
          <a:xfrm>
            <a:off x="6009474" y="6507976"/>
            <a:ext cx="2505877" cy="185690"/>
          </a:xfrm>
          <a:prstGeom prst="rect">
            <a:avLst/>
          </a:prstGeom>
          <a:solidFill>
            <a:schemeClr val="bg1"/>
          </a:solidFill>
          <a:ln w="12700">
            <a:noFill/>
            <a:miter lim="800000"/>
            <a:headEnd/>
            <a:tailEnd/>
          </a:ln>
        </p:spPr>
        <p:txBody>
          <a:bodyPr wrap="square" lIns="47567" tIns="23367" rIns="47567" bIns="23367">
            <a:prstTxWarp prst="textNoShape">
              <a:avLst/>
            </a:prstTxWarp>
            <a:spAutoFit/>
          </a:bodyPr>
          <a:lstStyle/>
          <a:p>
            <a:pPr algn="ctr" defTabSz="515218"/>
            <a:r>
              <a:rPr lang="en-US" altLang="ja-JP" sz="900" i="1" dirty="0" smtClean="0">
                <a:solidFill>
                  <a:srgbClr val="E52B27"/>
                </a:solidFill>
                <a:latin typeface="Rockwell" panose="02060603020205020403" pitchFamily="18" charset="0"/>
                <a:ea typeface="Osaka" charset="-128"/>
                <a:cs typeface="Times New Roman"/>
              </a:rPr>
              <a:t>Advanced </a:t>
            </a:r>
            <a:r>
              <a:rPr lang="en-US" altLang="ja-JP" sz="900" i="1" dirty="0">
                <a:solidFill>
                  <a:srgbClr val="E52B27"/>
                </a:solidFill>
                <a:latin typeface="Rockwell" panose="02060603020205020403" pitchFamily="18" charset="0"/>
                <a:ea typeface="Osaka" charset="-128"/>
                <a:cs typeface="Times New Roman"/>
              </a:rPr>
              <a:t>Fusion Research Center</a:t>
            </a:r>
            <a:endParaRPr lang="ja-JP" altLang="en-US" sz="900" i="1" dirty="0">
              <a:solidFill>
                <a:srgbClr val="E52B27"/>
              </a:solidFill>
              <a:latin typeface="Rockwell" panose="02060603020205020403" pitchFamily="18" charset="0"/>
              <a:ea typeface="Osaka" charset="-128"/>
              <a:cs typeface="Times New Roman"/>
            </a:endParaRPr>
          </a:p>
        </p:txBody>
      </p:sp>
      <p:sp>
        <p:nvSpPr>
          <p:cNvPr id="10" name="1 つの角を切り取った四角形 12"/>
          <p:cNvSpPr/>
          <p:nvPr userDrawn="1"/>
        </p:nvSpPr>
        <p:spPr>
          <a:xfrm flipV="1">
            <a:off x="2" y="-2"/>
            <a:ext cx="6807200" cy="762003"/>
          </a:xfrm>
          <a:prstGeom prst="snip1Rect">
            <a:avLst>
              <a:gd name="adj" fmla="val 50000"/>
            </a:avLst>
          </a:prstGeom>
          <a:gradFill flip="none" rotWithShape="1">
            <a:gsLst>
              <a:gs pos="77000">
                <a:srgbClr val="E52B27"/>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Title 1"/>
          <p:cNvSpPr>
            <a:spLocks noGrp="1"/>
          </p:cNvSpPr>
          <p:nvPr>
            <p:ph type="title"/>
          </p:nvPr>
        </p:nvSpPr>
        <p:spPr>
          <a:xfrm>
            <a:off x="1" y="-2"/>
            <a:ext cx="7886700" cy="761997"/>
          </a:xfrm>
        </p:spPr>
        <p:txBody>
          <a:bodyPr>
            <a:normAutofit/>
          </a:bodyPr>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873198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1 つの角を切り取った四角形 12"/>
          <p:cNvSpPr/>
          <p:nvPr userDrawn="1"/>
        </p:nvSpPr>
        <p:spPr>
          <a:xfrm flipV="1">
            <a:off x="0" y="-3"/>
            <a:ext cx="9143999" cy="762003"/>
          </a:xfrm>
          <a:prstGeom prst="snip1Rect">
            <a:avLst>
              <a:gd name="adj" fmla="val 50000"/>
            </a:avLst>
          </a:prstGeom>
          <a:gradFill flip="none" rotWithShape="1">
            <a:gsLst>
              <a:gs pos="77000">
                <a:srgbClr val="E52B27"/>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hasCustomPrompt="1"/>
          </p:nvPr>
        </p:nvSpPr>
        <p:spPr>
          <a:xfrm>
            <a:off x="628650" y="1334560"/>
            <a:ext cx="7886700" cy="4351338"/>
          </a:xfrm>
        </p:spPr>
        <p:txBody>
          <a:bodyPr/>
          <a:lstStyle>
            <a:lvl1pPr>
              <a:defRPr>
                <a:solidFill>
                  <a:schemeClr val="tx2"/>
                </a:solidFill>
                <a:latin typeface="Lucida Sans" panose="020B0602030504020204" pitchFamily="34" charset="0"/>
                <a:ea typeface="HGMaruGothicMPRO" panose="020F0600000000000000" pitchFamily="34" charset="-128"/>
              </a:defRPr>
            </a:lvl1pPr>
            <a:lvl2pPr>
              <a:defRPr>
                <a:solidFill>
                  <a:schemeClr val="tx2"/>
                </a:solidFill>
                <a:latin typeface="Lucida Sans" panose="020B0602030504020204" pitchFamily="34" charset="0"/>
                <a:ea typeface="HGMaruGothicMPRO" panose="020F0600000000000000" pitchFamily="34" charset="-128"/>
              </a:defRPr>
            </a:lvl2pPr>
            <a:lvl3pPr>
              <a:defRPr>
                <a:solidFill>
                  <a:schemeClr val="tx2"/>
                </a:solidFill>
                <a:latin typeface="Lucida Sans" panose="020B0602030504020204" pitchFamily="34" charset="0"/>
                <a:ea typeface="HGMaruGothicMPRO" panose="020F0600000000000000" pitchFamily="34" charset="-128"/>
              </a:defRPr>
            </a:lvl3pPr>
            <a:lvl4pPr>
              <a:defRPr>
                <a:solidFill>
                  <a:schemeClr val="tx2"/>
                </a:solidFill>
                <a:latin typeface="Lucida Sans" panose="020B0602030504020204" pitchFamily="34" charset="0"/>
                <a:ea typeface="HGMaruGothicMPRO" panose="020F0600000000000000" pitchFamily="34" charset="-128"/>
              </a:defRPr>
            </a:lvl4pPr>
            <a:lvl5pPr>
              <a:defRPr>
                <a:solidFill>
                  <a:schemeClr val="tx2"/>
                </a:solidFill>
                <a:latin typeface="Lucida Sans" panose="020B0602030504020204" pitchFamily="34" charset="0"/>
                <a:ea typeface="HGMaruGothicMPRO" panose="020F06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5865296"/>
            <a:ext cx="2057400" cy="365125"/>
          </a:xfrm>
        </p:spPr>
        <p:txBody>
          <a:bodyPr/>
          <a:lstStyle/>
          <a:p>
            <a:fld id="{C4E72722-3E72-4A42-8971-8B25B58ECB93}" type="datetimeFigureOut">
              <a:rPr lang="en-US" smtClean="0"/>
              <a:t>10/30/2019</a:t>
            </a:fld>
            <a:endParaRPr lang="en-US"/>
          </a:p>
        </p:txBody>
      </p:sp>
      <p:sp>
        <p:nvSpPr>
          <p:cNvPr id="5" name="Footer Placeholder 4"/>
          <p:cNvSpPr>
            <a:spLocks noGrp="1"/>
          </p:cNvSpPr>
          <p:nvPr>
            <p:ph type="ftr" sz="quarter" idx="11"/>
          </p:nvPr>
        </p:nvSpPr>
        <p:spPr>
          <a:xfrm>
            <a:off x="3028950" y="5865296"/>
            <a:ext cx="3086100" cy="365125"/>
          </a:xfrm>
        </p:spPr>
        <p:txBody>
          <a:bodyPr/>
          <a:lstStyle/>
          <a:p>
            <a:endParaRPr lang="en-US"/>
          </a:p>
        </p:txBody>
      </p:sp>
      <p:sp>
        <p:nvSpPr>
          <p:cNvPr id="6" name="Slide Number Placeholder 5"/>
          <p:cNvSpPr>
            <a:spLocks noGrp="1"/>
          </p:cNvSpPr>
          <p:nvPr>
            <p:ph type="sldNum" sz="quarter" idx="12"/>
          </p:nvPr>
        </p:nvSpPr>
        <p:spPr>
          <a:xfrm>
            <a:off x="6457950" y="5865296"/>
            <a:ext cx="2057400" cy="365125"/>
          </a:xfrm>
        </p:spPr>
        <p:txBody>
          <a:bodyPr/>
          <a:lstStyle/>
          <a:p>
            <a:fld id="{4721772E-AFF8-CA46-8512-580DABBF6ABD}" type="slidenum">
              <a:rPr lang="en-US" smtClean="0"/>
              <a:t>‹#›</a:t>
            </a:fld>
            <a:endParaRPr lang="en-US"/>
          </a:p>
        </p:txBody>
      </p:sp>
      <p:cxnSp>
        <p:nvCxnSpPr>
          <p:cNvPr id="8" name="直線コネクタ 6"/>
          <p:cNvCxnSpPr/>
          <p:nvPr userDrawn="1"/>
        </p:nvCxnSpPr>
        <p:spPr>
          <a:xfrm>
            <a:off x="276918" y="6617629"/>
            <a:ext cx="8590175" cy="28281"/>
          </a:xfrm>
          <a:prstGeom prst="line">
            <a:avLst/>
          </a:prstGeom>
          <a:ln w="57150">
            <a:solidFill>
              <a:srgbClr val="E52B27"/>
            </a:solidFill>
          </a:ln>
        </p:spPr>
        <p:style>
          <a:lnRef idx="1">
            <a:schemeClr val="accent1"/>
          </a:lnRef>
          <a:fillRef idx="0">
            <a:schemeClr val="accent1"/>
          </a:fillRef>
          <a:effectRef idx="0">
            <a:schemeClr val="accent1"/>
          </a:effectRef>
          <a:fontRef idx="minor">
            <a:schemeClr val="tx1"/>
          </a:fontRef>
        </p:style>
      </p:cxnSp>
      <p:pic>
        <p:nvPicPr>
          <p:cNvPr id="14"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6273722"/>
            <a:ext cx="1946633" cy="530381"/>
          </a:xfrm>
          <a:prstGeom prst="rect">
            <a:avLst/>
          </a:prstGeom>
        </p:spPr>
      </p:pic>
      <p:sp>
        <p:nvSpPr>
          <p:cNvPr id="15" name="Rectangle 30"/>
          <p:cNvSpPr>
            <a:spLocks noChangeArrowheads="1"/>
          </p:cNvSpPr>
          <p:nvPr userDrawn="1"/>
        </p:nvSpPr>
        <p:spPr bwMode="auto">
          <a:xfrm>
            <a:off x="6009473" y="6507976"/>
            <a:ext cx="2505877" cy="247586"/>
          </a:xfrm>
          <a:prstGeom prst="rect">
            <a:avLst/>
          </a:prstGeom>
          <a:solidFill>
            <a:schemeClr val="bg1"/>
          </a:solidFill>
          <a:ln w="12700">
            <a:noFill/>
            <a:miter lim="800000"/>
            <a:headEnd/>
            <a:tailEnd/>
          </a:ln>
        </p:spPr>
        <p:txBody>
          <a:bodyPr wrap="square" lIns="63423" tIns="31156" rIns="63423" bIns="31156">
            <a:prstTxWarp prst="textNoShape">
              <a:avLst/>
            </a:prstTxWarp>
            <a:spAutoFit/>
          </a:bodyPr>
          <a:lstStyle/>
          <a:p>
            <a:pPr algn="ctr" defTabSz="686957"/>
            <a:r>
              <a:rPr lang="en-US" altLang="ja-JP" sz="1200" i="1" dirty="0">
                <a:solidFill>
                  <a:srgbClr val="E52B27"/>
                </a:solidFill>
                <a:latin typeface="Rockwell" panose="02060603020205020403" pitchFamily="18" charset="0"/>
                <a:ea typeface="Osaka" charset="-128"/>
                <a:cs typeface="Times New Roman"/>
              </a:rPr>
              <a:t>Advanced Fusion Research Center</a:t>
            </a:r>
            <a:endParaRPr lang="ja-JP" altLang="en-US" sz="1200" i="1" dirty="0">
              <a:solidFill>
                <a:srgbClr val="E52B27"/>
              </a:solidFill>
              <a:latin typeface="Rockwell" panose="02060603020205020403" pitchFamily="18" charset="0"/>
              <a:ea typeface="Osaka" charset="-128"/>
              <a:cs typeface="Times New Roman"/>
            </a:endParaRPr>
          </a:p>
        </p:txBody>
      </p:sp>
      <p:sp>
        <p:nvSpPr>
          <p:cNvPr id="12" name="Title 1"/>
          <p:cNvSpPr>
            <a:spLocks noGrp="1"/>
          </p:cNvSpPr>
          <p:nvPr>
            <p:ph type="title"/>
          </p:nvPr>
        </p:nvSpPr>
        <p:spPr>
          <a:xfrm>
            <a:off x="1" y="-5664"/>
            <a:ext cx="7886700" cy="761997"/>
          </a:xfrm>
        </p:spPr>
        <p:txBody>
          <a:bodyPr>
            <a:normAutofit/>
          </a:bodyPr>
          <a:lstStyle>
            <a:lvl1pPr>
              <a:defRPr sz="3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2541995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DB5E8F3-C369-4A4F-931B-0E1EBC6F57DE}" type="datetimeFigureOut">
              <a:rPr kumimoji="1" lang="ja-JP" altLang="en-US" smtClean="0"/>
              <a:pPr/>
              <a:t>2019/10/30</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4DA5299E-F32C-4BC2-982D-4C2A37349EBE}" type="slidenum">
              <a:rPr kumimoji="1" lang="ja-JP" altLang="en-US" smtClean="0"/>
              <a:pPr/>
              <a:t>‹#›</a:t>
            </a:fld>
            <a:endParaRPr kumimoji="1"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FDB5E8F3-C369-4A4F-931B-0E1EBC6F57DE}" type="datetimeFigureOut">
              <a:rPr kumimoji="1" lang="ja-JP" altLang="en-US" smtClean="0"/>
              <a:pPr/>
              <a:t>2019/10/30</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4DA5299E-F32C-4BC2-982D-4C2A37349EBE}" type="slidenum">
              <a:rPr kumimoji="1" lang="ja-JP" altLang="en-US" smtClean="0"/>
              <a:pPr/>
              <a:t>‹#›</a:t>
            </a:fld>
            <a:endParaRPr kumimoji="1"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FDB5E8F3-C369-4A4F-931B-0E1EBC6F57DE}" type="datetimeFigureOut">
              <a:rPr kumimoji="1" lang="ja-JP" altLang="en-US" smtClean="0"/>
              <a:pPr/>
              <a:t>2019/10/30</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4DA5299E-F32C-4BC2-982D-4C2A37349EBE}" type="slidenum">
              <a:rPr kumimoji="1" lang="ja-JP" altLang="en-US" smtClean="0"/>
              <a:pPr/>
              <a:t>‹#›</a:t>
            </a:fld>
            <a:endParaRPr kumimoji="1"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FDB5E8F3-C369-4A4F-931B-0E1EBC6F57DE}" type="datetimeFigureOut">
              <a:rPr kumimoji="1" lang="ja-JP" altLang="en-US" smtClean="0"/>
              <a:pPr/>
              <a:t>2019/10/30</a:t>
            </a:fld>
            <a:endParaRPr kumimoji="1" lang="ja-JP" altLang="en-US" dirty="0"/>
          </a:p>
        </p:txBody>
      </p:sp>
      <p:sp>
        <p:nvSpPr>
          <p:cNvPr id="8" name="フッター プレースホルダ 7"/>
          <p:cNvSpPr>
            <a:spLocks noGrp="1"/>
          </p:cNvSpPr>
          <p:nvPr>
            <p:ph type="ftr" sz="quarter" idx="11"/>
          </p:nvPr>
        </p:nvSpPr>
        <p:spPr/>
        <p:txBody>
          <a:bodyPr/>
          <a:lstStyle/>
          <a:p>
            <a:endParaRPr kumimoji="1" lang="ja-JP" altLang="en-US" dirty="0"/>
          </a:p>
        </p:txBody>
      </p:sp>
      <p:sp>
        <p:nvSpPr>
          <p:cNvPr id="9" name="スライド番号プレースホルダ 8"/>
          <p:cNvSpPr>
            <a:spLocks noGrp="1"/>
          </p:cNvSpPr>
          <p:nvPr>
            <p:ph type="sldNum" sz="quarter" idx="12"/>
          </p:nvPr>
        </p:nvSpPr>
        <p:spPr/>
        <p:txBody>
          <a:bodyPr/>
          <a:lstStyle/>
          <a:p>
            <a:fld id="{4DA5299E-F32C-4BC2-982D-4C2A37349EBE}" type="slidenum">
              <a:rPr kumimoji="1" lang="ja-JP" altLang="en-US" smtClean="0"/>
              <a:pPr/>
              <a:t>‹#›</a:t>
            </a:fld>
            <a:endParaRPr kumimoji="1"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FDB5E8F3-C369-4A4F-931B-0E1EBC6F57DE}" type="datetimeFigureOut">
              <a:rPr kumimoji="1" lang="ja-JP" altLang="en-US" smtClean="0"/>
              <a:pPr/>
              <a:t>2019/10/30</a:t>
            </a:fld>
            <a:endParaRPr kumimoji="1" lang="ja-JP" altLang="en-US" dirty="0"/>
          </a:p>
        </p:txBody>
      </p:sp>
      <p:sp>
        <p:nvSpPr>
          <p:cNvPr id="4" name="フッター プレースホルダ 3"/>
          <p:cNvSpPr>
            <a:spLocks noGrp="1"/>
          </p:cNvSpPr>
          <p:nvPr>
            <p:ph type="ftr" sz="quarter" idx="11"/>
          </p:nvPr>
        </p:nvSpPr>
        <p:spPr/>
        <p:txBody>
          <a:bodyPr/>
          <a:lstStyle/>
          <a:p>
            <a:endParaRPr kumimoji="1" lang="ja-JP" altLang="en-US" dirty="0"/>
          </a:p>
        </p:txBody>
      </p:sp>
      <p:sp>
        <p:nvSpPr>
          <p:cNvPr id="5" name="スライド番号プレースホルダ 4"/>
          <p:cNvSpPr>
            <a:spLocks noGrp="1"/>
          </p:cNvSpPr>
          <p:nvPr>
            <p:ph type="sldNum" sz="quarter" idx="12"/>
          </p:nvPr>
        </p:nvSpPr>
        <p:spPr/>
        <p:txBody>
          <a:bodyPr/>
          <a:lstStyle/>
          <a:p>
            <a:fld id="{4DA5299E-F32C-4BC2-982D-4C2A37349EBE}" type="slidenum">
              <a:rPr kumimoji="1" lang="ja-JP" altLang="en-US" smtClean="0"/>
              <a:pPr/>
              <a:t>‹#›</a:t>
            </a:fld>
            <a:endParaRPr kumimoji="1"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DB5E8F3-C369-4A4F-931B-0E1EBC6F57DE}" type="datetimeFigureOut">
              <a:rPr kumimoji="1" lang="ja-JP" altLang="en-US" smtClean="0"/>
              <a:pPr/>
              <a:t>2019/10/30</a:t>
            </a:fld>
            <a:endParaRPr kumimoji="1" lang="ja-JP" altLang="en-US" dirty="0"/>
          </a:p>
        </p:txBody>
      </p:sp>
      <p:sp>
        <p:nvSpPr>
          <p:cNvPr id="3" name="フッター プレースホルダ 2"/>
          <p:cNvSpPr>
            <a:spLocks noGrp="1"/>
          </p:cNvSpPr>
          <p:nvPr>
            <p:ph type="ftr" sz="quarter" idx="11"/>
          </p:nvPr>
        </p:nvSpPr>
        <p:spPr/>
        <p:txBody>
          <a:bodyPr/>
          <a:lstStyle/>
          <a:p>
            <a:endParaRPr kumimoji="1" lang="ja-JP" altLang="en-US" dirty="0"/>
          </a:p>
        </p:txBody>
      </p:sp>
      <p:sp>
        <p:nvSpPr>
          <p:cNvPr id="4" name="スライド番号プレースホルダ 3"/>
          <p:cNvSpPr>
            <a:spLocks noGrp="1"/>
          </p:cNvSpPr>
          <p:nvPr>
            <p:ph type="sldNum" sz="quarter" idx="12"/>
          </p:nvPr>
        </p:nvSpPr>
        <p:spPr/>
        <p:txBody>
          <a:bodyPr/>
          <a:lstStyle/>
          <a:p>
            <a:fld id="{4DA5299E-F32C-4BC2-982D-4C2A37349EBE}" type="slidenum">
              <a:rPr kumimoji="1" lang="ja-JP" altLang="en-US" smtClean="0"/>
              <a:pPr/>
              <a:t>‹#›</a:t>
            </a:fld>
            <a:endParaRPr kumimoji="1"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DB5E8F3-C369-4A4F-931B-0E1EBC6F57DE}" type="datetimeFigureOut">
              <a:rPr kumimoji="1" lang="ja-JP" altLang="en-US" smtClean="0"/>
              <a:pPr/>
              <a:t>2019/10/30</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4DA5299E-F32C-4BC2-982D-4C2A37349EBE}" type="slidenum">
              <a:rPr kumimoji="1" lang="ja-JP" altLang="en-US" smtClean="0"/>
              <a:pPr/>
              <a:t>‹#›</a:t>
            </a:fld>
            <a:endParaRPr kumimoji="1"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DB5E8F3-C369-4A4F-931B-0E1EBC6F57DE}" type="datetimeFigureOut">
              <a:rPr kumimoji="1" lang="ja-JP" altLang="en-US" smtClean="0"/>
              <a:pPr/>
              <a:t>2019/10/30</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4DA5299E-F32C-4BC2-982D-4C2A37349EBE}" type="slidenum">
              <a:rPr kumimoji="1" lang="ja-JP" altLang="en-US" smtClean="0"/>
              <a:pPr/>
              <a:t>‹#›</a:t>
            </a:fld>
            <a:endParaRPr kumimoji="1"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B5E8F3-C369-4A4F-931B-0E1EBC6F57DE}" type="datetimeFigureOut">
              <a:rPr kumimoji="1" lang="ja-JP" altLang="en-US" smtClean="0"/>
              <a:pPr/>
              <a:t>2019/10/30</a:t>
            </a:fld>
            <a:endParaRPr kumimoji="1"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5299E-F32C-4BC2-982D-4C2A37349EBE}" type="slidenum">
              <a:rPr kumimoji="1" lang="ja-JP" altLang="en-US" smtClean="0"/>
              <a:pPr/>
              <a:t>‹#›</a:t>
            </a:fld>
            <a:endParaRPr kumimoji="1"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2.xml"/><Relationship Id="rId5" Type="http://schemas.openxmlformats.org/officeDocument/2006/relationships/image" Target="../media/image26.emf"/><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30.emf"/><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2.xml"/><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2.xml"/><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12.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image" Target="../media/image51.emf"/><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tiff"/><Relationship Id="rId1" Type="http://schemas.openxmlformats.org/officeDocument/2006/relationships/slideLayout" Target="../slideLayouts/slideLayout12.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12.xml"/><Relationship Id="rId5" Type="http://schemas.openxmlformats.org/officeDocument/2006/relationships/image" Target="../media/image65.emf"/><Relationship Id="rId4" Type="http://schemas.openxmlformats.org/officeDocument/2006/relationships/image" Target="../media/image64.emf"/></Relationships>
</file>

<file path=ppt/slides/_rels/slide2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2.xml"/><Relationship Id="rId4" Type="http://schemas.openxmlformats.org/officeDocument/2006/relationships/image" Target="../media/image68.wmf"/></Relationships>
</file>

<file path=ppt/slides/_rels/slide25.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0.emf"/><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7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77.emf"/><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28.png"/><Relationship Id="rId4" Type="http://schemas.openxmlformats.org/officeDocument/2006/relationships/image" Target="../media/image89.png"/><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27.png"/><Relationship Id="rId4" Type="http://schemas.openxmlformats.org/officeDocument/2006/relationships/image" Target="../media/image95.png"/><Relationship Id="rId9" Type="http://schemas.openxmlformats.org/officeDocument/2006/relationships/image" Target="../media/image99.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03.png"/><Relationship Id="rId7" Type="http://schemas.openxmlformats.org/officeDocument/2006/relationships/image" Target="../media/image101.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0.wmf"/><Relationship Id="rId4" Type="http://schemas.openxmlformats.org/officeDocument/2006/relationships/oleObject" Target="../embeddings/oleObject1.bin"/><Relationship Id="rId9" Type="http://schemas.openxmlformats.org/officeDocument/2006/relationships/image" Target="../media/image102.wmf"/></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0.png"/><Relationship Id="rId3" Type="http://schemas.openxmlformats.org/officeDocument/2006/relationships/image" Target="../media/image20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04.emf"/><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0.png"/><Relationship Id="rId5" Type="http://schemas.openxmlformats.org/officeDocument/2006/relationships/image" Target="../media/image220.png"/><Relationship Id="rId10" Type="http://schemas.openxmlformats.org/officeDocument/2006/relationships/image" Target="../media/image270.png"/><Relationship Id="rId4" Type="http://schemas.openxmlformats.org/officeDocument/2006/relationships/image" Target="../media/image210.png"/><Relationship Id="rId9" Type="http://schemas.openxmlformats.org/officeDocument/2006/relationships/image" Target="../media/image260.png"/></Relationships>
</file>

<file path=ppt/slides/_rels/slide37.x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107.emf"/><Relationship Id="rId7"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08.emf"/><Relationship Id="rId5" Type="http://schemas.openxmlformats.org/officeDocument/2006/relationships/image" Target="../media/image105.wmf"/><Relationship Id="rId4"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ja-JP" sz="1050" dirty="0"/>
          </a:p>
        </p:txBody>
      </p:sp>
      <p:sp>
        <p:nvSpPr>
          <p:cNvPr id="8" name="スライド番号プレースホルダ 7"/>
          <p:cNvSpPr>
            <a:spLocks noGrp="1"/>
          </p:cNvSpPr>
          <p:nvPr>
            <p:ph type="sldNum" sz="quarter" idx="12"/>
          </p:nvPr>
        </p:nvSpPr>
        <p:spPr/>
        <p:txBody>
          <a:bodyPr/>
          <a:lstStyle/>
          <a:p>
            <a:fld id="{EC735DCC-F5DF-4F20-84AC-60E3648368E7}" type="slidenum">
              <a:rPr kumimoji="1" lang="ja-JP" altLang="en-US" smtClean="0"/>
              <a:pPr/>
              <a:t>1</a:t>
            </a:fld>
            <a:endParaRPr kumimoji="1" lang="ja-JP" altLang="en-US" dirty="0"/>
          </a:p>
        </p:txBody>
      </p:sp>
      <p:sp>
        <p:nvSpPr>
          <p:cNvPr id="3" name="テキスト ボックス 2"/>
          <p:cNvSpPr txBox="1"/>
          <p:nvPr/>
        </p:nvSpPr>
        <p:spPr>
          <a:xfrm>
            <a:off x="2691649" y="5261557"/>
            <a:ext cx="3364447" cy="1348061"/>
          </a:xfrm>
          <a:prstGeom prst="rect">
            <a:avLst/>
          </a:prstGeom>
          <a:noFill/>
        </p:spPr>
        <p:txBody>
          <a:bodyPr wrap="none" rtlCol="0">
            <a:spAutoFit/>
          </a:bodyPr>
          <a:lstStyle/>
          <a:p>
            <a:r>
              <a:rPr lang="en-US" altLang="ja-JP" sz="2400" b="1" dirty="0">
                <a:solidFill>
                  <a:srgbClr val="FFFF00"/>
                </a:solidFill>
                <a:effectLst>
                  <a:outerShdw blurRad="38100" dist="38100" dir="2700000" algn="tl">
                    <a:srgbClr val="000000">
                      <a:alpha val="43137"/>
                    </a:srgbClr>
                  </a:outerShdw>
                </a:effectLst>
              </a:rPr>
              <a:t>Presented by </a:t>
            </a:r>
            <a:r>
              <a:rPr lang="ja-JP" altLang="en-US" sz="2400" b="1" dirty="0" smtClean="0">
                <a:solidFill>
                  <a:srgbClr val="FFFF00"/>
                </a:solidFill>
                <a:effectLst>
                  <a:outerShdw blurRad="38100" dist="38100" dir="2700000" algn="tl">
                    <a:srgbClr val="000000">
                      <a:alpha val="43137"/>
                    </a:srgbClr>
                  </a:outerShdw>
                </a:effectLst>
              </a:rPr>
              <a:t>花田　和明</a:t>
            </a:r>
            <a:endParaRPr lang="en-US" altLang="ja-JP" sz="2400" b="1" dirty="0">
              <a:solidFill>
                <a:srgbClr val="FFFF00"/>
              </a:solidFill>
              <a:effectLst>
                <a:outerShdw blurRad="38100" dist="38100" dir="2700000" algn="tl">
                  <a:srgbClr val="000000">
                    <a:alpha val="43137"/>
                  </a:srgbClr>
                </a:outerShdw>
              </a:effectLst>
            </a:endParaRPr>
          </a:p>
          <a:p>
            <a:pPr marL="192881" indent="-192881" algn="ctr">
              <a:spcBef>
                <a:spcPct val="20000"/>
              </a:spcBef>
              <a:defRPr/>
            </a:pPr>
            <a:r>
              <a:rPr lang="ja-JP" altLang="en-US" sz="2400" b="1" dirty="0" smtClean="0">
                <a:solidFill>
                  <a:srgbClr val="FFFF00"/>
                </a:solidFill>
                <a:effectLst>
                  <a:outerShdw blurRad="38100" dist="38100" dir="2700000" algn="tl">
                    <a:srgbClr val="000000">
                      <a:alpha val="43137"/>
                    </a:srgbClr>
                  </a:outerShdw>
                </a:effectLst>
              </a:rPr>
              <a:t>応用力学研究所</a:t>
            </a:r>
            <a:endParaRPr lang="en-US" altLang="ja-JP" sz="2400" b="1" dirty="0">
              <a:solidFill>
                <a:srgbClr val="FFFF00"/>
              </a:solidFill>
              <a:effectLst>
                <a:outerShdw blurRad="38100" dist="38100" dir="2700000" algn="tl">
                  <a:srgbClr val="000000">
                    <a:alpha val="43137"/>
                  </a:srgbClr>
                </a:outerShdw>
              </a:effectLst>
            </a:endParaRPr>
          </a:p>
          <a:p>
            <a:pPr marL="192881" indent="-192881" algn="ctr">
              <a:spcBef>
                <a:spcPct val="20000"/>
              </a:spcBef>
              <a:defRPr/>
            </a:pPr>
            <a:r>
              <a:rPr lang="ja-JP" altLang="en-US" sz="2400" b="1" dirty="0" smtClean="0">
                <a:solidFill>
                  <a:srgbClr val="FFFF00"/>
                </a:solidFill>
                <a:effectLst>
                  <a:outerShdw blurRad="38100" dist="38100" dir="2700000" algn="tl">
                    <a:srgbClr val="000000">
                      <a:alpha val="43137"/>
                    </a:srgbClr>
                  </a:outerShdw>
                </a:effectLst>
              </a:rPr>
              <a:t>九州</a:t>
            </a:r>
            <a:r>
              <a:rPr lang="ja-JP" altLang="en-US" sz="2400" b="1" dirty="0">
                <a:solidFill>
                  <a:srgbClr val="FFFF00"/>
                </a:solidFill>
                <a:effectLst>
                  <a:outerShdw blurRad="38100" dist="38100" dir="2700000" algn="tl">
                    <a:srgbClr val="000000">
                      <a:alpha val="43137"/>
                    </a:srgbClr>
                  </a:outerShdw>
                </a:effectLst>
              </a:rPr>
              <a:t>大学</a:t>
            </a:r>
          </a:p>
        </p:txBody>
      </p:sp>
      <p:pic>
        <p:nvPicPr>
          <p:cNvPr id="7" name="図 6" descr="quest20080331.jpg"/>
          <p:cNvPicPr>
            <a:picLocks noChangeAspect="1"/>
          </p:cNvPicPr>
          <p:nvPr/>
        </p:nvPicPr>
        <p:blipFill>
          <a:blip r:embed="rId2" cstate="print"/>
          <a:stretch>
            <a:fillRect/>
          </a:stretch>
        </p:blipFill>
        <p:spPr>
          <a:xfrm>
            <a:off x="1781584" y="0"/>
            <a:ext cx="5184576" cy="6876835"/>
          </a:xfrm>
          <a:prstGeom prst="rect">
            <a:avLst/>
          </a:prstGeom>
          <a:effectLst>
            <a:outerShdw sx="1000" sy="1000" algn="ctr" rotWithShape="0">
              <a:schemeClr val="bg1"/>
            </a:outerShdw>
            <a:softEdge rad="127000"/>
          </a:effectLst>
        </p:spPr>
      </p:pic>
      <p:sp>
        <p:nvSpPr>
          <p:cNvPr id="9" name="タイトル 1"/>
          <p:cNvSpPr txBox="1">
            <a:spLocks/>
          </p:cNvSpPr>
          <p:nvPr/>
        </p:nvSpPr>
        <p:spPr>
          <a:xfrm>
            <a:off x="1" y="393557"/>
            <a:ext cx="9143999" cy="17907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b="1" dirty="0" smtClean="0">
                <a:solidFill>
                  <a:srgbClr val="FFFF00"/>
                </a:solidFill>
              </a:rPr>
              <a:t>Overview of Recent Progress on the QUEST</a:t>
            </a:r>
            <a:r>
              <a:rPr lang="en-US" altLang="ja-JP" b="1" dirty="0">
                <a:solidFill>
                  <a:srgbClr val="FFFF00"/>
                </a:solidFill>
              </a:rPr>
              <a:t> </a:t>
            </a:r>
            <a:r>
              <a:rPr lang="en-US" altLang="ja-JP" b="1" dirty="0" smtClean="0">
                <a:solidFill>
                  <a:srgbClr val="FFFF00"/>
                </a:solidFill>
              </a:rPr>
              <a:t>experiments</a:t>
            </a:r>
            <a:endParaRPr lang="en-US" altLang="ja-JP" sz="2400" b="1" dirty="0" smtClean="0">
              <a:solidFill>
                <a:srgbClr val="FFFF00"/>
              </a:solidFill>
            </a:endParaRPr>
          </a:p>
        </p:txBody>
      </p:sp>
      <p:sp>
        <p:nvSpPr>
          <p:cNvPr id="10" name="正方形/長方形 9"/>
          <p:cNvSpPr/>
          <p:nvPr/>
        </p:nvSpPr>
        <p:spPr>
          <a:xfrm>
            <a:off x="77871" y="2191897"/>
            <a:ext cx="9066129" cy="1631216"/>
          </a:xfrm>
          <a:prstGeom prst="rect">
            <a:avLst/>
          </a:prstGeom>
        </p:spPr>
        <p:txBody>
          <a:bodyPr wrap="square">
            <a:spAutoFit/>
          </a:bodyPr>
          <a:lstStyle/>
          <a:p>
            <a:r>
              <a:rPr lang="en-US" altLang="ja-JP" sz="2000" kern="0" dirty="0">
                <a:solidFill>
                  <a:srgbClr val="FFFF00"/>
                </a:solidFill>
                <a:latin typeface="Times New Roman" panose="02020603050405020304" pitchFamily="18" charset="0"/>
                <a:cs typeface="Times New Roman" panose="02020603050405020304" pitchFamily="18" charset="0"/>
              </a:rPr>
              <a:t>Kazuaki Hanada1, Hiroshi Idei1, Yoshihiko Nagashima1, </a:t>
            </a:r>
            <a:r>
              <a:rPr lang="en-US" altLang="ja-JP" sz="2000" kern="0" dirty="0" err="1">
                <a:solidFill>
                  <a:srgbClr val="FFFF00"/>
                </a:solidFill>
                <a:latin typeface="Times New Roman" panose="02020603050405020304" pitchFamily="18" charset="0"/>
                <a:cs typeface="Times New Roman" panose="02020603050405020304" pitchFamily="18" charset="0"/>
              </a:rPr>
              <a:t>Ryuya</a:t>
            </a:r>
            <a:r>
              <a:rPr lang="en-US" altLang="ja-JP" sz="2000" kern="0" dirty="0">
                <a:solidFill>
                  <a:srgbClr val="FFFF00"/>
                </a:solidFill>
                <a:latin typeface="Times New Roman" panose="02020603050405020304" pitchFamily="18" charset="0"/>
                <a:cs typeface="Times New Roman" panose="02020603050405020304" pitchFamily="18" charset="0"/>
              </a:rPr>
              <a:t> Ikezoe</a:t>
            </a:r>
            <a:r>
              <a:rPr lang="en-US" altLang="ja-JP" sz="2000" kern="0" baseline="30000" dirty="0">
                <a:solidFill>
                  <a:srgbClr val="FFFF00"/>
                </a:solidFill>
                <a:latin typeface="Times New Roman" panose="02020603050405020304" pitchFamily="18" charset="0"/>
                <a:cs typeface="Times New Roman" panose="02020603050405020304" pitchFamily="18" charset="0"/>
              </a:rPr>
              <a:t>1</a:t>
            </a:r>
            <a:r>
              <a:rPr lang="en-US" altLang="ja-JP" sz="2000" kern="0" dirty="0">
                <a:solidFill>
                  <a:srgbClr val="FFFF00"/>
                </a:solidFill>
                <a:latin typeface="Times New Roman" panose="02020603050405020304" pitchFamily="18" charset="0"/>
                <a:cs typeface="Times New Roman" panose="02020603050405020304" pitchFamily="18" charset="0"/>
              </a:rPr>
              <a:t>, Makoto Hasegawa1, Takumi Onchi1, Makoto Oya</a:t>
            </a:r>
            <a:r>
              <a:rPr lang="en-US" altLang="ja-JP" sz="2000" kern="0" baseline="30000" dirty="0">
                <a:solidFill>
                  <a:srgbClr val="FFFF00"/>
                </a:solidFill>
                <a:latin typeface="Times New Roman" panose="02020603050405020304" pitchFamily="18" charset="0"/>
                <a:cs typeface="Times New Roman" panose="02020603050405020304" pitchFamily="18" charset="0"/>
              </a:rPr>
              <a:t>2</a:t>
            </a:r>
            <a:r>
              <a:rPr lang="en-US" altLang="ja-JP" sz="2000" kern="0" dirty="0">
                <a:solidFill>
                  <a:srgbClr val="FFFF00"/>
                </a:solidFill>
                <a:latin typeface="Times New Roman" panose="02020603050405020304" pitchFamily="18" charset="0"/>
                <a:cs typeface="Times New Roman" panose="02020603050405020304" pitchFamily="18" charset="0"/>
              </a:rPr>
              <a:t>, </a:t>
            </a:r>
            <a:r>
              <a:rPr lang="en-US" altLang="ja-JP" sz="2000" kern="0" dirty="0" err="1">
                <a:solidFill>
                  <a:srgbClr val="FFFF00"/>
                </a:solidFill>
                <a:latin typeface="Times New Roman" panose="02020603050405020304" pitchFamily="18" charset="0"/>
                <a:cs typeface="Times New Roman" panose="02020603050405020304" pitchFamily="18" charset="0"/>
              </a:rPr>
              <a:t>Kengo</a:t>
            </a:r>
            <a:r>
              <a:rPr lang="en-US" altLang="ja-JP" sz="2000" kern="0" dirty="0">
                <a:solidFill>
                  <a:srgbClr val="FFFF00"/>
                </a:solidFill>
                <a:latin typeface="Times New Roman" panose="02020603050405020304" pitchFamily="18" charset="0"/>
                <a:cs typeface="Times New Roman" panose="02020603050405020304" pitchFamily="18" charset="0"/>
              </a:rPr>
              <a:t> Kuroda1, Shoji Kawasaki1, Aki Higashijima1, Takahiro Nagata1, Shun Shimabukuro1, Shinichiro Kojima</a:t>
            </a:r>
            <a:r>
              <a:rPr lang="en-US" altLang="ja-JP" sz="2000" kern="0" baseline="30000" dirty="0">
                <a:solidFill>
                  <a:srgbClr val="FFFF00"/>
                </a:solidFill>
                <a:latin typeface="Times New Roman" panose="02020603050405020304" pitchFamily="18" charset="0"/>
                <a:cs typeface="Times New Roman" panose="02020603050405020304" pitchFamily="18" charset="0"/>
              </a:rPr>
              <a:t>3</a:t>
            </a:r>
            <a:r>
              <a:rPr lang="en-US" altLang="ja-JP" sz="2000" kern="0" dirty="0">
                <a:solidFill>
                  <a:srgbClr val="FFFF00"/>
                </a:solidFill>
                <a:latin typeface="Times New Roman" panose="02020603050405020304" pitchFamily="18" charset="0"/>
                <a:cs typeface="Times New Roman" panose="02020603050405020304" pitchFamily="18" charset="0"/>
              </a:rPr>
              <a:t>, Hatem O ELSerafy</a:t>
            </a:r>
            <a:r>
              <a:rPr lang="en-US" altLang="ja-JP" sz="2000" kern="0" baseline="30000" dirty="0">
                <a:solidFill>
                  <a:srgbClr val="FFFF00"/>
                </a:solidFill>
                <a:latin typeface="Times New Roman" panose="02020603050405020304" pitchFamily="18" charset="0"/>
                <a:cs typeface="Times New Roman" panose="02020603050405020304" pitchFamily="18" charset="0"/>
              </a:rPr>
              <a:t>3</a:t>
            </a:r>
            <a:r>
              <a:rPr lang="en-US" altLang="ja-JP" sz="2000" kern="0" dirty="0">
                <a:solidFill>
                  <a:srgbClr val="FFFF00"/>
                </a:solidFill>
                <a:latin typeface="Times New Roman" panose="02020603050405020304" pitchFamily="18" charset="0"/>
                <a:cs typeface="Times New Roman" panose="02020603050405020304" pitchFamily="18" charset="0"/>
              </a:rPr>
              <a:t>, </a:t>
            </a:r>
            <a:r>
              <a:rPr lang="en-US" altLang="ja-JP" sz="2000" kern="0" dirty="0" err="1">
                <a:solidFill>
                  <a:srgbClr val="FFFF00"/>
                </a:solidFill>
                <a:latin typeface="Times New Roman" panose="02020603050405020304" pitchFamily="18" charset="0"/>
                <a:cs typeface="Times New Roman" panose="02020603050405020304" pitchFamily="18" charset="0"/>
              </a:rPr>
              <a:t>Naoaki</a:t>
            </a:r>
            <a:r>
              <a:rPr lang="en-US" altLang="ja-JP" sz="2000" kern="0" dirty="0">
                <a:solidFill>
                  <a:srgbClr val="FFFF00"/>
                </a:solidFill>
                <a:latin typeface="Times New Roman" panose="02020603050405020304" pitchFamily="18" charset="0"/>
                <a:cs typeface="Times New Roman" panose="02020603050405020304" pitchFamily="18" charset="0"/>
              </a:rPr>
              <a:t> Yoshida1, Kazuo Nakamura1, Atsushi Fukuyama4, </a:t>
            </a:r>
            <a:r>
              <a:rPr lang="en-US" altLang="ja-JP" sz="2000" kern="0" dirty="0" err="1">
                <a:solidFill>
                  <a:srgbClr val="FFFF00"/>
                </a:solidFill>
                <a:latin typeface="Times New Roman" panose="02020603050405020304" pitchFamily="18" charset="0"/>
                <a:cs typeface="Times New Roman" panose="02020603050405020304" pitchFamily="18" charset="0"/>
              </a:rPr>
              <a:t>Sadayoshi</a:t>
            </a:r>
            <a:r>
              <a:rPr lang="en-US" altLang="ja-JP" sz="2000" kern="0" dirty="0">
                <a:solidFill>
                  <a:srgbClr val="FFFF00"/>
                </a:solidFill>
                <a:latin typeface="Times New Roman" panose="02020603050405020304" pitchFamily="18" charset="0"/>
                <a:cs typeface="Times New Roman" panose="02020603050405020304" pitchFamily="18" charset="0"/>
              </a:rPr>
              <a:t> Murakami</a:t>
            </a:r>
            <a:r>
              <a:rPr lang="en-US" altLang="ja-JP" sz="2000" kern="0" baseline="30000" dirty="0">
                <a:solidFill>
                  <a:srgbClr val="FFFF00"/>
                </a:solidFill>
                <a:latin typeface="Times New Roman" panose="02020603050405020304" pitchFamily="18" charset="0"/>
                <a:cs typeface="Times New Roman" panose="02020603050405020304" pitchFamily="18" charset="0"/>
              </a:rPr>
              <a:t>4</a:t>
            </a:r>
            <a:r>
              <a:rPr lang="en-US" altLang="ja-JP" sz="2000" kern="0" dirty="0">
                <a:solidFill>
                  <a:srgbClr val="FFFF00"/>
                </a:solidFill>
                <a:latin typeface="Times New Roman" panose="02020603050405020304" pitchFamily="18" charset="0"/>
                <a:cs typeface="Times New Roman" panose="02020603050405020304" pitchFamily="18" charset="0"/>
              </a:rPr>
              <a:t>, Yuichi Takase5, Akira Ejiri5,Roger Raman6, and Masayuki Ono7.</a:t>
            </a:r>
            <a:endParaRPr lang="ja-JP" altLang="en-US" sz="2000" dirty="0">
              <a:solidFill>
                <a:srgbClr val="FFFF00"/>
              </a:solidFill>
              <a:latin typeface="Times New Roman" panose="02020603050405020304" pitchFamily="18" charset="0"/>
              <a:cs typeface="Times New Roman" panose="02020603050405020304" pitchFamily="18" charset="0"/>
            </a:endParaRPr>
          </a:p>
        </p:txBody>
      </p:sp>
      <p:sp>
        <p:nvSpPr>
          <p:cNvPr id="11" name="正方形/長方形 10"/>
          <p:cNvSpPr/>
          <p:nvPr/>
        </p:nvSpPr>
        <p:spPr>
          <a:xfrm>
            <a:off x="86726" y="4067468"/>
            <a:ext cx="9061898" cy="1569660"/>
          </a:xfrm>
          <a:prstGeom prst="rect">
            <a:avLst/>
          </a:prstGeom>
        </p:spPr>
        <p:txBody>
          <a:bodyPr wrap="square">
            <a:spAutoFit/>
          </a:bodyPr>
          <a:lstStyle/>
          <a:p>
            <a:r>
              <a:rPr lang="en-US" altLang="ja-JP" sz="1600" i="1" kern="0" baseline="30000" dirty="0">
                <a:solidFill>
                  <a:srgbClr val="FFFF00"/>
                </a:solidFill>
                <a:latin typeface="Times New Roman" panose="02020603050405020304" pitchFamily="18" charset="0"/>
                <a:ea typeface="游明朝" panose="02020400000000000000" pitchFamily="18" charset="-128"/>
              </a:rPr>
              <a:t>1 </a:t>
            </a:r>
            <a:r>
              <a:rPr lang="en-US" altLang="ja-JP" sz="1600" i="1" kern="0" dirty="0">
                <a:solidFill>
                  <a:srgbClr val="FFFF00"/>
                </a:solidFill>
                <a:latin typeface="Times New Roman" panose="02020603050405020304" pitchFamily="18" charset="0"/>
                <a:ea typeface="Malgun Gothic" panose="020B0503020000020004" pitchFamily="34" charset="-127"/>
              </a:rPr>
              <a:t>Research Institute for Applied Mechanics, Kyushu University, </a:t>
            </a:r>
            <a:r>
              <a:rPr lang="en-US" altLang="ja-JP" sz="1600" i="1" kern="0" dirty="0" err="1">
                <a:solidFill>
                  <a:srgbClr val="FFFF00"/>
                </a:solidFill>
                <a:latin typeface="Times New Roman" panose="02020603050405020304" pitchFamily="18" charset="0"/>
                <a:ea typeface="Malgun Gothic" panose="020B0503020000020004" pitchFamily="34" charset="-127"/>
              </a:rPr>
              <a:t>Kasuga</a:t>
            </a:r>
            <a:r>
              <a:rPr lang="en-US" altLang="ja-JP" sz="1600" i="1" kern="0" dirty="0">
                <a:solidFill>
                  <a:srgbClr val="FFFF00"/>
                </a:solidFill>
                <a:latin typeface="Times New Roman" panose="02020603050405020304" pitchFamily="18" charset="0"/>
                <a:ea typeface="Malgun Gothic" panose="020B0503020000020004" pitchFamily="34" charset="-127"/>
              </a:rPr>
              <a:t> 816-8580, Japan: </a:t>
            </a:r>
            <a:r>
              <a:rPr lang="en-US" altLang="ja-JP" sz="1600" i="1" kern="0" baseline="30000" dirty="0">
                <a:solidFill>
                  <a:srgbClr val="FFFF00"/>
                </a:solidFill>
                <a:latin typeface="Times New Roman" panose="02020603050405020304" pitchFamily="18" charset="0"/>
                <a:ea typeface="Malgun Gothic" panose="020B0503020000020004" pitchFamily="34" charset="-127"/>
              </a:rPr>
              <a:t>2</a:t>
            </a:r>
            <a:r>
              <a:rPr lang="en-US" altLang="ja-JP" sz="1600" i="1" kern="0" dirty="0">
                <a:solidFill>
                  <a:srgbClr val="FFFF00"/>
                </a:solidFill>
                <a:latin typeface="Times New Roman" panose="02020603050405020304" pitchFamily="18" charset="0"/>
                <a:ea typeface="游明朝" panose="02020400000000000000" pitchFamily="18" charset="-128"/>
              </a:rPr>
              <a:t>Faculty of Engineering Science, Kyushu University, </a:t>
            </a:r>
            <a:r>
              <a:rPr lang="en-US" altLang="ja-JP" sz="1600" i="1" kern="0" dirty="0" err="1">
                <a:solidFill>
                  <a:srgbClr val="FFFF00"/>
                </a:solidFill>
                <a:latin typeface="Times New Roman" panose="02020603050405020304" pitchFamily="18" charset="0"/>
                <a:ea typeface="游明朝" panose="02020400000000000000" pitchFamily="18" charset="-128"/>
              </a:rPr>
              <a:t>Kasuga</a:t>
            </a:r>
            <a:r>
              <a:rPr lang="en-US" altLang="ja-JP" sz="1600" i="1" kern="0" dirty="0">
                <a:solidFill>
                  <a:srgbClr val="FFFF00"/>
                </a:solidFill>
                <a:latin typeface="Times New Roman" panose="02020603050405020304" pitchFamily="18" charset="0"/>
                <a:ea typeface="游明朝" panose="02020400000000000000" pitchFamily="18" charset="-128"/>
              </a:rPr>
              <a:t> 816-8580, Japan: </a:t>
            </a:r>
            <a:r>
              <a:rPr lang="en-US" altLang="ja-JP" sz="1600" i="1" kern="0" baseline="30000" dirty="0">
                <a:solidFill>
                  <a:srgbClr val="FFFF00"/>
                </a:solidFill>
                <a:latin typeface="Times New Roman" panose="02020603050405020304" pitchFamily="18" charset="0"/>
                <a:ea typeface="游明朝" panose="02020400000000000000" pitchFamily="18" charset="-128"/>
              </a:rPr>
              <a:t>3</a:t>
            </a:r>
            <a:r>
              <a:rPr lang="en-US" altLang="ja-JP" sz="1600" i="1" kern="0" dirty="0">
                <a:solidFill>
                  <a:srgbClr val="FFFF00"/>
                </a:solidFill>
                <a:latin typeface="Times New Roman" panose="02020603050405020304" pitchFamily="18" charset="0"/>
                <a:ea typeface="游明朝" panose="02020400000000000000" pitchFamily="18" charset="-128"/>
              </a:rPr>
              <a:t>Interdisciplinary Graduate School of Engineering Science, Kyusyu University, </a:t>
            </a:r>
            <a:r>
              <a:rPr lang="en-US" altLang="ja-JP" sz="1600" i="1" kern="0" dirty="0" err="1">
                <a:solidFill>
                  <a:srgbClr val="FFFF00"/>
                </a:solidFill>
                <a:latin typeface="Times New Roman" panose="02020603050405020304" pitchFamily="18" charset="0"/>
                <a:ea typeface="游明朝" panose="02020400000000000000" pitchFamily="18" charset="-128"/>
              </a:rPr>
              <a:t>Kasuga</a:t>
            </a:r>
            <a:r>
              <a:rPr lang="en-US" altLang="ja-JP" sz="1600" i="1" kern="0" dirty="0">
                <a:solidFill>
                  <a:srgbClr val="FFFF00"/>
                </a:solidFill>
                <a:latin typeface="Times New Roman" panose="02020603050405020304" pitchFamily="18" charset="0"/>
                <a:ea typeface="游明朝" panose="02020400000000000000" pitchFamily="18" charset="-128"/>
              </a:rPr>
              <a:t> 816-8580, Japan:</a:t>
            </a:r>
            <a:r>
              <a:rPr lang="en-US" altLang="ja-JP" sz="1600" i="1" kern="0" baseline="30000" dirty="0">
                <a:solidFill>
                  <a:srgbClr val="FFFF00"/>
                </a:solidFill>
                <a:latin typeface="Times New Roman" panose="02020603050405020304" pitchFamily="18" charset="0"/>
                <a:ea typeface="游明朝" panose="02020400000000000000" pitchFamily="18" charset="-128"/>
              </a:rPr>
              <a:t> 4</a:t>
            </a:r>
            <a:r>
              <a:rPr lang="en-US" altLang="ja-JP" sz="1600" i="1" kern="0" dirty="0">
                <a:solidFill>
                  <a:srgbClr val="FFFF00"/>
                </a:solidFill>
                <a:latin typeface="Times New Roman" panose="02020603050405020304" pitchFamily="18" charset="0"/>
                <a:ea typeface="游明朝" panose="02020400000000000000" pitchFamily="18" charset="-128"/>
              </a:rPr>
              <a:t>Graduate School of Engineering, Kyoto University, Kyoto 615-8530, Japan</a:t>
            </a:r>
            <a:r>
              <a:rPr lang="en-US" altLang="ja-JP" sz="1600" i="1" kern="0" dirty="0">
                <a:solidFill>
                  <a:srgbClr val="FFFF00"/>
                </a:solidFill>
                <a:latin typeface="Times New Roman" panose="02020603050405020304" pitchFamily="18" charset="0"/>
                <a:ea typeface="Malgun Gothic" panose="020B0503020000020004" pitchFamily="34" charset="-127"/>
              </a:rPr>
              <a:t>: </a:t>
            </a:r>
            <a:r>
              <a:rPr lang="en-US" altLang="ja-JP" sz="1600" i="1" kern="0" baseline="30000" dirty="0">
                <a:solidFill>
                  <a:srgbClr val="FFFF00"/>
                </a:solidFill>
                <a:latin typeface="Times New Roman" panose="02020603050405020304" pitchFamily="18" charset="0"/>
                <a:ea typeface="游明朝" panose="02020400000000000000" pitchFamily="18" charset="-128"/>
              </a:rPr>
              <a:t>5</a:t>
            </a:r>
            <a:r>
              <a:rPr lang="en-US" altLang="ja-JP" sz="1600" kern="0" dirty="0">
                <a:solidFill>
                  <a:srgbClr val="FFFF00"/>
                </a:solidFill>
                <a:latin typeface="Times New Roman" panose="02020603050405020304" pitchFamily="18" charset="0"/>
                <a:ea typeface="游明朝" panose="02020400000000000000" pitchFamily="18" charset="-128"/>
              </a:rPr>
              <a:t> </a:t>
            </a:r>
            <a:r>
              <a:rPr lang="en-US" altLang="ja-JP" sz="1600" i="1" kern="0" dirty="0">
                <a:solidFill>
                  <a:srgbClr val="FFFF00"/>
                </a:solidFill>
                <a:latin typeface="Times New Roman" panose="02020603050405020304" pitchFamily="18" charset="0"/>
                <a:ea typeface="游明朝" panose="02020400000000000000" pitchFamily="18" charset="-128"/>
              </a:rPr>
              <a:t>Graduate School of Frontier Science, University of Tokyo, Kashiwa 277-8561, Japan</a:t>
            </a:r>
            <a:r>
              <a:rPr lang="en-US" altLang="ja-JP" sz="1600" i="1" kern="0" dirty="0">
                <a:solidFill>
                  <a:srgbClr val="FFFF00"/>
                </a:solidFill>
                <a:latin typeface="Times New Roman" panose="02020603050405020304" pitchFamily="18" charset="0"/>
                <a:ea typeface="Malgun Gothic" panose="020B0503020000020004" pitchFamily="34" charset="-127"/>
              </a:rPr>
              <a:t>:</a:t>
            </a:r>
            <a:r>
              <a:rPr lang="en-US" altLang="ja-JP" sz="1600" i="1" kern="0" dirty="0">
                <a:solidFill>
                  <a:srgbClr val="FFFF00"/>
                </a:solidFill>
                <a:latin typeface="Times New Roman" panose="02020603050405020304" pitchFamily="18" charset="0"/>
                <a:ea typeface="游明朝" panose="02020400000000000000" pitchFamily="18" charset="-128"/>
              </a:rPr>
              <a:t> </a:t>
            </a:r>
            <a:r>
              <a:rPr lang="en-US" altLang="ja-JP" sz="1600" i="1" kern="0" baseline="30000" dirty="0">
                <a:solidFill>
                  <a:srgbClr val="FFFF00"/>
                </a:solidFill>
                <a:latin typeface="Times New Roman" panose="02020603050405020304" pitchFamily="18" charset="0"/>
                <a:ea typeface="游明朝" panose="02020400000000000000" pitchFamily="18" charset="-128"/>
              </a:rPr>
              <a:t>6</a:t>
            </a:r>
            <a:r>
              <a:rPr lang="en-US" altLang="ja-JP" sz="1600" i="1" kern="0" dirty="0">
                <a:solidFill>
                  <a:srgbClr val="FFFF00"/>
                </a:solidFill>
                <a:latin typeface="Times New Roman" panose="02020603050405020304" pitchFamily="18" charset="0"/>
                <a:ea typeface="Malgun Gothic" panose="020B0503020000020004" pitchFamily="34" charset="-127"/>
              </a:rPr>
              <a:t> </a:t>
            </a:r>
            <a:r>
              <a:rPr lang="en-US" altLang="ja-JP" sz="1600" i="1" kern="0" dirty="0">
                <a:solidFill>
                  <a:srgbClr val="FFFF00"/>
                </a:solidFill>
                <a:latin typeface="Times New Roman" panose="02020603050405020304" pitchFamily="18" charset="0"/>
                <a:ea typeface="游明朝" panose="02020400000000000000" pitchFamily="18" charset="-128"/>
              </a:rPr>
              <a:t>University of Washington, Seattle, WA, USA: </a:t>
            </a:r>
            <a:r>
              <a:rPr lang="en-US" altLang="ja-JP" sz="1600" i="1" kern="0" baseline="30000" dirty="0">
                <a:solidFill>
                  <a:srgbClr val="FFFF00"/>
                </a:solidFill>
                <a:latin typeface="Times New Roman" panose="02020603050405020304" pitchFamily="18" charset="0"/>
                <a:ea typeface="游明朝" panose="02020400000000000000" pitchFamily="18" charset="-128"/>
              </a:rPr>
              <a:t>7</a:t>
            </a:r>
            <a:r>
              <a:rPr lang="en-US" altLang="ja-JP" sz="1600" i="1" kern="0" dirty="0">
                <a:solidFill>
                  <a:srgbClr val="FFFF00"/>
                </a:solidFill>
                <a:latin typeface="Times New Roman" panose="02020603050405020304" pitchFamily="18" charset="0"/>
                <a:ea typeface="Malgun Gothic" panose="020B0503020000020004" pitchFamily="34" charset="-127"/>
              </a:rPr>
              <a:t> </a:t>
            </a:r>
            <a:r>
              <a:rPr lang="en-US" altLang="ja-JP" sz="1600" i="1" kern="0" dirty="0">
                <a:solidFill>
                  <a:srgbClr val="FFFF00"/>
                </a:solidFill>
                <a:latin typeface="Times New Roman" panose="02020603050405020304" pitchFamily="18" charset="0"/>
                <a:ea typeface="游明朝" panose="02020400000000000000" pitchFamily="18" charset="-128"/>
              </a:rPr>
              <a:t>Princeton Plasma Physics Laboratory, Princeton University, Princeton, NJ, USA</a:t>
            </a:r>
            <a:endParaRPr lang="ja-JP" altLang="en-US" sz="1600" dirty="0">
              <a:solidFill>
                <a:srgbClr val="FFFF00"/>
              </a:solidFill>
            </a:endParaRPr>
          </a:p>
        </p:txBody>
      </p:sp>
      <p:sp>
        <p:nvSpPr>
          <p:cNvPr id="12" name="テキスト ボックス 11"/>
          <p:cNvSpPr txBox="1"/>
          <p:nvPr/>
        </p:nvSpPr>
        <p:spPr>
          <a:xfrm>
            <a:off x="590942" y="6014325"/>
            <a:ext cx="7962116" cy="400110"/>
          </a:xfrm>
          <a:prstGeom prst="rect">
            <a:avLst/>
          </a:prstGeom>
          <a:noFill/>
        </p:spPr>
        <p:txBody>
          <a:bodyPr wrap="none" rtlCol="0">
            <a:spAutoFit/>
          </a:bodyPr>
          <a:lstStyle/>
          <a:p>
            <a:r>
              <a:rPr kumimoji="1" lang="en-US" altLang="ja-JP" sz="2000" dirty="0" smtClean="0">
                <a:solidFill>
                  <a:srgbClr val="FFFF00"/>
                </a:solidFill>
              </a:rPr>
              <a:t>We would like to special thanks to collaborators to make the presentation. </a:t>
            </a:r>
            <a:endParaRPr kumimoji="1" lang="ja-JP" altLang="en-US" sz="2000" dirty="0">
              <a:solidFill>
                <a:srgbClr val="FFFF00"/>
              </a:solidFill>
            </a:endParaRPr>
          </a:p>
        </p:txBody>
      </p:sp>
    </p:spTree>
    <p:extLst>
      <p:ext uri="{BB962C8B-B14F-4D97-AF65-F5344CB8AC3E}">
        <p14:creationId xmlns:p14="http://schemas.microsoft.com/office/powerpoint/2010/main" val="2835982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Picture 13"/>
          <p:cNvPicPr/>
          <p:nvPr/>
        </p:nvPicPr>
        <p:blipFill>
          <a:blip r:embed="rId2">
            <a:extLst>
              <a:ext uri="{28A0092B-C50C-407E-A947-70E740481C1C}">
                <a14:useLocalDpi xmlns:a14="http://schemas.microsoft.com/office/drawing/2010/main" val="0"/>
              </a:ext>
            </a:extLst>
          </a:blip>
          <a:stretch>
            <a:fillRect/>
          </a:stretch>
        </p:blipFill>
        <p:spPr>
          <a:xfrm>
            <a:off x="2001269" y="1217246"/>
            <a:ext cx="3265507" cy="2574287"/>
          </a:xfrm>
          <a:prstGeom prst="rect">
            <a:avLst/>
          </a:prstGeom>
        </p:spPr>
      </p:pic>
      <p:sp>
        <p:nvSpPr>
          <p:cNvPr id="4" name="TextBox 9"/>
          <p:cNvSpPr txBox="1"/>
          <p:nvPr/>
        </p:nvSpPr>
        <p:spPr>
          <a:xfrm>
            <a:off x="-30365" y="0"/>
            <a:ext cx="9204727" cy="830997"/>
          </a:xfrm>
          <a:prstGeom prst="rect">
            <a:avLst/>
          </a:prstGeom>
          <a:solidFill>
            <a:srgbClr val="FF0000"/>
          </a:solidFill>
        </p:spPr>
        <p:txBody>
          <a:bodyPr wrap="square" rtlCol="0">
            <a:spAutoFit/>
          </a:bodyPr>
          <a:lstStyle/>
          <a:p>
            <a:pPr algn="ctr"/>
            <a:r>
              <a:rPr lang="en-GB" sz="2400" b="1" dirty="0" smtClean="0">
                <a:solidFill>
                  <a:schemeClr val="bg1"/>
                </a:solidFill>
              </a:rPr>
              <a:t>RF absorption with bi-Maxwell denotes electron energy selectivity. </a:t>
            </a:r>
          </a:p>
          <a:p>
            <a:pPr algn="ctr"/>
            <a:r>
              <a:rPr lang="en-GB" sz="2400" b="1" dirty="0" smtClean="0">
                <a:solidFill>
                  <a:schemeClr val="bg1"/>
                </a:solidFill>
              </a:rPr>
              <a:t>Energetic electron could absorb well the RF power in higher N</a:t>
            </a:r>
            <a:r>
              <a:rPr lang="en-GB" sz="2400" b="1" baseline="-25000" dirty="0" smtClean="0">
                <a:solidFill>
                  <a:schemeClr val="bg1"/>
                </a:solidFill>
              </a:rPr>
              <a:t>//</a:t>
            </a:r>
            <a:r>
              <a:rPr lang="en-GB" sz="2400" b="1" dirty="0" smtClean="0">
                <a:solidFill>
                  <a:schemeClr val="bg1"/>
                </a:solidFill>
              </a:rPr>
              <a:t>.</a:t>
            </a:r>
            <a:endParaRPr lang="en-GB" sz="2400" b="1" baseline="-25000" dirty="0">
              <a:solidFill>
                <a:schemeClr val="bg1"/>
              </a:solidFill>
            </a:endParaRPr>
          </a:p>
        </p:txBody>
      </p:sp>
      <p:pic>
        <p:nvPicPr>
          <p:cNvPr id="5" name="Picture 18"/>
          <p:cNvPicPr/>
          <p:nvPr/>
        </p:nvPicPr>
        <p:blipFill>
          <a:blip r:embed="rId3">
            <a:extLst>
              <a:ext uri="{28A0092B-C50C-407E-A947-70E740481C1C}">
                <a14:useLocalDpi xmlns:a14="http://schemas.microsoft.com/office/drawing/2010/main" val="0"/>
              </a:ext>
            </a:extLst>
          </a:blip>
          <a:stretch>
            <a:fillRect/>
          </a:stretch>
        </p:blipFill>
        <p:spPr>
          <a:xfrm>
            <a:off x="5784845" y="1156730"/>
            <a:ext cx="3241035" cy="2591738"/>
          </a:xfrm>
          <a:prstGeom prst="rect">
            <a:avLst/>
          </a:prstGeom>
        </p:spPr>
      </p:pic>
      <p:sp>
        <p:nvSpPr>
          <p:cNvPr id="6" name="テキスト ボックス 5"/>
          <p:cNvSpPr txBox="1"/>
          <p:nvPr/>
        </p:nvSpPr>
        <p:spPr>
          <a:xfrm>
            <a:off x="2583831" y="800805"/>
            <a:ext cx="2087303" cy="461665"/>
          </a:xfrm>
          <a:prstGeom prst="rect">
            <a:avLst/>
          </a:prstGeom>
          <a:noFill/>
        </p:spPr>
        <p:txBody>
          <a:bodyPr wrap="none" rtlCol="0">
            <a:spAutoFit/>
          </a:bodyPr>
          <a:lstStyle/>
          <a:p>
            <a:r>
              <a:rPr kumimoji="1" lang="en-US" altLang="ja-JP" sz="2400" dirty="0" smtClean="0"/>
              <a:t>Bulk </a:t>
            </a:r>
            <a:r>
              <a:rPr kumimoji="1" lang="en-US" altLang="ja-JP" sz="2400" dirty="0" err="1" smtClean="0"/>
              <a:t>Te</a:t>
            </a:r>
            <a:r>
              <a:rPr kumimoji="1" lang="en-US" altLang="ja-JP" sz="2400" dirty="0" smtClean="0"/>
              <a:t> =100eV</a:t>
            </a:r>
            <a:endParaRPr kumimoji="1" lang="ja-JP" altLang="en-US" sz="2400" dirty="0"/>
          </a:p>
        </p:txBody>
      </p:sp>
      <p:sp>
        <p:nvSpPr>
          <p:cNvPr id="7" name="テキスト ボックス 6"/>
          <p:cNvSpPr txBox="1"/>
          <p:nvPr/>
        </p:nvSpPr>
        <p:spPr>
          <a:xfrm>
            <a:off x="6432917" y="799277"/>
            <a:ext cx="1931811" cy="461665"/>
          </a:xfrm>
          <a:prstGeom prst="rect">
            <a:avLst/>
          </a:prstGeom>
          <a:noFill/>
        </p:spPr>
        <p:txBody>
          <a:bodyPr wrap="none" rtlCol="0">
            <a:spAutoFit/>
          </a:bodyPr>
          <a:lstStyle/>
          <a:p>
            <a:r>
              <a:rPr kumimoji="1" lang="en-US" altLang="ja-JP" sz="2400" dirty="0" smtClean="0"/>
              <a:t>Bulk </a:t>
            </a:r>
            <a:r>
              <a:rPr kumimoji="1" lang="en-US" altLang="ja-JP" sz="2400" dirty="0" err="1" smtClean="0"/>
              <a:t>Te</a:t>
            </a:r>
            <a:r>
              <a:rPr kumimoji="1" lang="en-US" altLang="ja-JP" sz="2400" dirty="0" smtClean="0"/>
              <a:t> =10eV</a:t>
            </a:r>
            <a:endParaRPr kumimoji="1" lang="ja-JP" altLang="en-US" sz="2400" dirty="0"/>
          </a:p>
        </p:txBody>
      </p:sp>
      <p:sp>
        <p:nvSpPr>
          <p:cNvPr id="8" name="右矢印 7"/>
          <p:cNvSpPr/>
          <p:nvPr/>
        </p:nvSpPr>
        <p:spPr>
          <a:xfrm>
            <a:off x="5313639" y="2056526"/>
            <a:ext cx="43204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8649" y="1914251"/>
            <a:ext cx="1768433" cy="646331"/>
          </a:xfrm>
          <a:prstGeom prst="rect">
            <a:avLst/>
          </a:prstGeom>
          <a:solidFill>
            <a:srgbClr val="FFFF00"/>
          </a:solidFill>
        </p:spPr>
        <p:txBody>
          <a:bodyPr wrap="none" rtlCol="0">
            <a:spAutoFit/>
          </a:bodyPr>
          <a:lstStyle/>
          <a:p>
            <a:r>
              <a:rPr kumimoji="1" lang="en-US" altLang="ja-JP" sz="3600" dirty="0" smtClean="0"/>
              <a:t>N</a:t>
            </a:r>
            <a:r>
              <a:rPr kumimoji="1" lang="en-US" altLang="ja-JP" sz="3600" baseline="-25000" dirty="0" smtClean="0"/>
              <a:t>//</a:t>
            </a:r>
            <a:r>
              <a:rPr kumimoji="1" lang="en-US" altLang="ja-JP" sz="3600" dirty="0" smtClean="0"/>
              <a:t>=0.78</a:t>
            </a:r>
            <a:endParaRPr kumimoji="1" lang="ja-JP" altLang="en-US" sz="3600" dirty="0"/>
          </a:p>
        </p:txBody>
      </p:sp>
      <p:sp>
        <p:nvSpPr>
          <p:cNvPr id="10" name="テキスト ボックス 9"/>
          <p:cNvSpPr txBox="1"/>
          <p:nvPr/>
        </p:nvSpPr>
        <p:spPr>
          <a:xfrm>
            <a:off x="129061" y="4659125"/>
            <a:ext cx="1534394" cy="646331"/>
          </a:xfrm>
          <a:prstGeom prst="rect">
            <a:avLst/>
          </a:prstGeom>
          <a:solidFill>
            <a:srgbClr val="FFFF00"/>
          </a:solidFill>
        </p:spPr>
        <p:txBody>
          <a:bodyPr wrap="none" rtlCol="0">
            <a:spAutoFit/>
          </a:bodyPr>
          <a:lstStyle/>
          <a:p>
            <a:r>
              <a:rPr kumimoji="1" lang="en-US" altLang="ja-JP" sz="3600" dirty="0" smtClean="0"/>
              <a:t>N</a:t>
            </a:r>
            <a:r>
              <a:rPr kumimoji="1" lang="en-US" altLang="ja-JP" sz="3600" baseline="-25000" dirty="0" smtClean="0"/>
              <a:t>//</a:t>
            </a:r>
            <a:r>
              <a:rPr kumimoji="1" lang="en-US" altLang="ja-JP" sz="3600" dirty="0" smtClean="0"/>
              <a:t>=0.1</a:t>
            </a:r>
            <a:endParaRPr kumimoji="1" lang="ja-JP" altLang="en-US" sz="3600" dirty="0"/>
          </a:p>
        </p:txBody>
      </p:sp>
      <p:pic>
        <p:nvPicPr>
          <p:cNvPr id="11" name="図 10"/>
          <p:cNvPicPr>
            <a:picLocks noChangeAspect="1"/>
          </p:cNvPicPr>
          <p:nvPr/>
        </p:nvPicPr>
        <p:blipFill>
          <a:blip r:embed="rId4"/>
          <a:stretch>
            <a:fillRect/>
          </a:stretch>
        </p:blipFill>
        <p:spPr>
          <a:xfrm>
            <a:off x="2029018" y="3952682"/>
            <a:ext cx="2808579" cy="2349356"/>
          </a:xfrm>
          <a:prstGeom prst="rect">
            <a:avLst/>
          </a:prstGeom>
        </p:spPr>
      </p:pic>
      <p:sp>
        <p:nvSpPr>
          <p:cNvPr id="12" name="テキスト ボックス 11"/>
          <p:cNvSpPr txBox="1"/>
          <p:nvPr/>
        </p:nvSpPr>
        <p:spPr>
          <a:xfrm>
            <a:off x="3704625" y="6031622"/>
            <a:ext cx="782587" cy="369332"/>
          </a:xfrm>
          <a:prstGeom prst="rect">
            <a:avLst/>
          </a:prstGeom>
          <a:noFill/>
        </p:spPr>
        <p:txBody>
          <a:bodyPr wrap="none" rtlCol="0">
            <a:spAutoFit/>
          </a:bodyPr>
          <a:lstStyle/>
          <a:p>
            <a:r>
              <a:rPr kumimoji="1" lang="en-US" altLang="ja-JP" dirty="0" smtClean="0"/>
              <a:t>500eV</a:t>
            </a:r>
            <a:endParaRPr kumimoji="1" lang="ja-JP" altLang="en-US" dirty="0"/>
          </a:p>
        </p:txBody>
      </p:sp>
      <p:sp>
        <p:nvSpPr>
          <p:cNvPr id="14" name="テキスト ボックス 13"/>
          <p:cNvSpPr txBox="1"/>
          <p:nvPr/>
        </p:nvSpPr>
        <p:spPr>
          <a:xfrm>
            <a:off x="4630417" y="4554587"/>
            <a:ext cx="699230" cy="369332"/>
          </a:xfrm>
          <a:prstGeom prst="rect">
            <a:avLst/>
          </a:prstGeom>
          <a:noFill/>
        </p:spPr>
        <p:txBody>
          <a:bodyPr wrap="none" rtlCol="0">
            <a:spAutoFit/>
          </a:bodyPr>
          <a:lstStyle/>
          <a:p>
            <a:r>
              <a:rPr lang="en-US" altLang="ja-JP" dirty="0" smtClean="0"/>
              <a:t>~40%</a:t>
            </a:r>
            <a:endParaRPr kumimoji="1" lang="ja-JP" altLang="en-US" dirty="0"/>
          </a:p>
        </p:txBody>
      </p:sp>
      <p:sp>
        <p:nvSpPr>
          <p:cNvPr id="15" name="テキスト ボックス 14"/>
          <p:cNvSpPr txBox="1"/>
          <p:nvPr/>
        </p:nvSpPr>
        <p:spPr>
          <a:xfrm>
            <a:off x="2317050" y="4269324"/>
            <a:ext cx="1154483" cy="369332"/>
          </a:xfrm>
          <a:prstGeom prst="rect">
            <a:avLst/>
          </a:prstGeom>
          <a:noFill/>
        </p:spPr>
        <p:txBody>
          <a:bodyPr wrap="none" rtlCol="0">
            <a:spAutoFit/>
          </a:bodyPr>
          <a:lstStyle/>
          <a:p>
            <a:r>
              <a:rPr lang="en-US" altLang="ja-JP" dirty="0" smtClean="0"/>
              <a:t>2x10</a:t>
            </a:r>
            <a:r>
              <a:rPr lang="en-US" altLang="ja-JP" baseline="30000" dirty="0" smtClean="0"/>
              <a:t>18</a:t>
            </a:r>
            <a:r>
              <a:rPr lang="en-US" altLang="ja-JP" dirty="0" smtClean="0"/>
              <a:t> m</a:t>
            </a:r>
            <a:r>
              <a:rPr lang="en-US" altLang="ja-JP" baseline="30000" dirty="0" smtClean="0"/>
              <a:t>-3</a:t>
            </a:r>
            <a:endParaRPr kumimoji="1" lang="ja-JP" altLang="en-US" baseline="30000" dirty="0"/>
          </a:p>
        </p:txBody>
      </p:sp>
      <p:sp>
        <p:nvSpPr>
          <p:cNvPr id="16" name="テキスト ボックス 15"/>
          <p:cNvSpPr txBox="1"/>
          <p:nvPr/>
        </p:nvSpPr>
        <p:spPr>
          <a:xfrm>
            <a:off x="5280790" y="3791533"/>
            <a:ext cx="3745090" cy="2308324"/>
          </a:xfrm>
          <a:prstGeom prst="rect">
            <a:avLst/>
          </a:prstGeom>
          <a:solidFill>
            <a:srgbClr val="FFFF00"/>
          </a:solidFill>
          <a:ln>
            <a:solidFill>
              <a:srgbClr val="FF0000"/>
            </a:solidFill>
          </a:ln>
        </p:spPr>
        <p:txBody>
          <a:bodyPr wrap="square" rtlCol="0">
            <a:spAutoFit/>
          </a:bodyPr>
          <a:lstStyle/>
          <a:p>
            <a:r>
              <a:rPr kumimoji="1" lang="en-US" altLang="ja-JP" dirty="0" smtClean="0"/>
              <a:t>Positive feedback can be expected in low N//.</a:t>
            </a:r>
          </a:p>
          <a:p>
            <a:r>
              <a:rPr lang="en-US" altLang="ja-JP" dirty="0" smtClean="0"/>
              <a:t>Even in low N// injection, energetic electron could be produced. Collision of electron with neutral particle </a:t>
            </a:r>
            <a:r>
              <a:rPr kumimoji="1" lang="en-US" altLang="ja-JP" dirty="0" smtClean="0"/>
              <a:t> plays </a:t>
            </a:r>
            <a:r>
              <a:rPr lang="en-US" altLang="ja-JP" dirty="0" smtClean="0"/>
              <a:t>an important role in energy selectivity.</a:t>
            </a:r>
          </a:p>
          <a:p>
            <a:endParaRPr kumimoji="1" lang="en-US" altLang="ja-JP" dirty="0"/>
          </a:p>
          <a:p>
            <a:r>
              <a:rPr lang="en-US" altLang="ja-JP" dirty="0" smtClean="0"/>
              <a:t>(In details, Kojima’s presentation)</a:t>
            </a:r>
            <a:r>
              <a:rPr kumimoji="1" lang="en-US" altLang="ja-JP" dirty="0" smtClean="0"/>
              <a:t> </a:t>
            </a:r>
            <a:endParaRPr kumimoji="1" lang="ja-JP" altLang="en-US" dirty="0"/>
          </a:p>
        </p:txBody>
      </p:sp>
      <p:sp>
        <p:nvSpPr>
          <p:cNvPr id="13" name="テキスト ボックス 12"/>
          <p:cNvSpPr txBox="1"/>
          <p:nvPr/>
        </p:nvSpPr>
        <p:spPr>
          <a:xfrm>
            <a:off x="4474147" y="6169345"/>
            <a:ext cx="4661212" cy="369332"/>
          </a:xfrm>
          <a:prstGeom prst="rect">
            <a:avLst/>
          </a:prstGeom>
          <a:noFill/>
        </p:spPr>
        <p:txBody>
          <a:bodyPr wrap="none" rtlCol="0">
            <a:spAutoFit/>
          </a:bodyPr>
          <a:lstStyle/>
          <a:p>
            <a:r>
              <a:rPr kumimoji="1" lang="en-US" altLang="ja-JP" dirty="0" smtClean="0"/>
              <a:t>Collaboration with PPPL (</a:t>
            </a:r>
            <a:r>
              <a:rPr kumimoji="1" lang="en-US" altLang="ja-JP" dirty="0" smtClean="0"/>
              <a:t>N. </a:t>
            </a:r>
            <a:r>
              <a:rPr kumimoji="1" lang="en-US" altLang="ja-JP" dirty="0" err="1" smtClean="0"/>
              <a:t>Bertelli</a:t>
            </a:r>
            <a:r>
              <a:rPr kumimoji="1" lang="en-US" altLang="ja-JP" dirty="0" smtClean="0"/>
              <a:t> </a:t>
            </a:r>
            <a:r>
              <a:rPr kumimoji="1" lang="en-US" altLang="ja-JP" dirty="0" smtClean="0"/>
              <a:t>and </a:t>
            </a:r>
            <a:r>
              <a:rPr kumimoji="1" lang="en-US" altLang="ja-JP" dirty="0" err="1" smtClean="0"/>
              <a:t>M.Ono</a:t>
            </a:r>
            <a:r>
              <a:rPr kumimoji="1" lang="en-US" altLang="ja-JP" dirty="0" smtClean="0"/>
              <a:t>)</a:t>
            </a:r>
            <a:endParaRPr kumimoji="1" lang="ja-JP" altLang="en-US" dirty="0"/>
          </a:p>
        </p:txBody>
      </p:sp>
    </p:spTree>
    <p:extLst>
      <p:ext uri="{BB962C8B-B14F-4D97-AF65-F5344CB8AC3E}">
        <p14:creationId xmlns:p14="http://schemas.microsoft.com/office/powerpoint/2010/main" val="1772545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BDEDBCD-E237-D346-91E8-580C5E88A885}"/>
              </a:ext>
            </a:extLst>
          </p:cNvPr>
          <p:cNvPicPr>
            <a:picLocks noChangeAspect="1"/>
          </p:cNvPicPr>
          <p:nvPr/>
        </p:nvPicPr>
        <p:blipFill>
          <a:blip r:embed="rId2"/>
          <a:stretch>
            <a:fillRect/>
          </a:stretch>
        </p:blipFill>
        <p:spPr>
          <a:xfrm>
            <a:off x="4582772" y="1467856"/>
            <a:ext cx="4574056" cy="4488179"/>
          </a:xfrm>
          <a:prstGeom prst="rect">
            <a:avLst/>
          </a:prstGeom>
        </p:spPr>
      </p:pic>
      <p:pic>
        <p:nvPicPr>
          <p:cNvPr id="2" name="図 1">
            <a:extLst>
              <a:ext uri="{FF2B5EF4-FFF2-40B4-BE49-F238E27FC236}">
                <a16:creationId xmlns:a16="http://schemas.microsoft.com/office/drawing/2014/main" id="{919076AF-0D6A-AE4B-9311-3C9338DDC23F}"/>
              </a:ext>
            </a:extLst>
          </p:cNvPr>
          <p:cNvPicPr>
            <a:picLocks noChangeAspect="1"/>
          </p:cNvPicPr>
          <p:nvPr/>
        </p:nvPicPr>
        <p:blipFill>
          <a:blip r:embed="rId3"/>
          <a:stretch>
            <a:fillRect/>
          </a:stretch>
        </p:blipFill>
        <p:spPr>
          <a:xfrm>
            <a:off x="186211" y="1437923"/>
            <a:ext cx="4396561" cy="4446062"/>
          </a:xfrm>
          <a:prstGeom prst="rect">
            <a:avLst/>
          </a:prstGeom>
        </p:spPr>
      </p:pic>
      <p:sp>
        <p:nvSpPr>
          <p:cNvPr id="6" name="タイトル 5"/>
          <p:cNvSpPr>
            <a:spLocks noGrp="1"/>
          </p:cNvSpPr>
          <p:nvPr>
            <p:ph type="title"/>
          </p:nvPr>
        </p:nvSpPr>
        <p:spPr/>
        <p:txBody>
          <a:bodyPr/>
          <a:lstStyle/>
          <a:p>
            <a:endParaRPr lang="en-US" dirty="0">
              <a:latin typeface="Times New Roman"/>
              <a:cs typeface="Times New Roman"/>
            </a:endParaRPr>
          </a:p>
        </p:txBody>
      </p:sp>
      <p:cxnSp>
        <p:nvCxnSpPr>
          <p:cNvPr id="18" name="直線矢印コネクタ 17">
            <a:extLst>
              <a:ext uri="{FF2B5EF4-FFF2-40B4-BE49-F238E27FC236}">
                <a16:creationId xmlns:a16="http://schemas.microsoft.com/office/drawing/2014/main" id="{49414963-D616-6D4E-A1B9-687015A01347}"/>
              </a:ext>
            </a:extLst>
          </p:cNvPr>
          <p:cNvCxnSpPr/>
          <p:nvPr/>
        </p:nvCxnSpPr>
        <p:spPr>
          <a:xfrm>
            <a:off x="2665850" y="1819791"/>
            <a:ext cx="0" cy="57884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10C6442C-06F2-634C-9121-C16856D4E492}"/>
              </a:ext>
            </a:extLst>
          </p:cNvPr>
          <p:cNvSpPr txBox="1"/>
          <p:nvPr/>
        </p:nvSpPr>
        <p:spPr>
          <a:xfrm>
            <a:off x="2665850" y="1695258"/>
            <a:ext cx="288862" cy="348109"/>
          </a:xfrm>
          <a:prstGeom prst="rect">
            <a:avLst/>
          </a:prstGeom>
          <a:noFill/>
        </p:spPr>
        <p:txBody>
          <a:bodyPr wrap="none" rtlCol="0">
            <a:spAutoFit/>
          </a:bodyPr>
          <a:lstStyle/>
          <a:p>
            <a:r>
              <a:rPr lang="en-US" altLang="ja-JP" sz="1662" b="1" i="1" dirty="0"/>
              <a:t>E</a:t>
            </a:r>
            <a:endParaRPr lang="ja-JP" altLang="en-US" sz="1662" b="1" i="1"/>
          </a:p>
        </p:txBody>
      </p:sp>
      <p:cxnSp>
        <p:nvCxnSpPr>
          <p:cNvPr id="35" name="直線矢印コネクタ 34">
            <a:extLst>
              <a:ext uri="{FF2B5EF4-FFF2-40B4-BE49-F238E27FC236}">
                <a16:creationId xmlns:a16="http://schemas.microsoft.com/office/drawing/2014/main" id="{F90FE73B-3908-C64D-B161-0CD5750059EC}"/>
              </a:ext>
            </a:extLst>
          </p:cNvPr>
          <p:cNvCxnSpPr>
            <a:cxnSpLocks/>
          </p:cNvCxnSpPr>
          <p:nvPr/>
        </p:nvCxnSpPr>
        <p:spPr>
          <a:xfrm flipH="1">
            <a:off x="2166366" y="2994552"/>
            <a:ext cx="636505"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1272F38A-2FB8-A24A-A3BD-7650CCD376CD}"/>
              </a:ext>
            </a:extLst>
          </p:cNvPr>
          <p:cNvSpPr txBox="1"/>
          <p:nvPr/>
        </p:nvSpPr>
        <p:spPr>
          <a:xfrm>
            <a:off x="1858292" y="2957071"/>
            <a:ext cx="288862" cy="348109"/>
          </a:xfrm>
          <a:prstGeom prst="rect">
            <a:avLst/>
          </a:prstGeom>
          <a:noFill/>
        </p:spPr>
        <p:txBody>
          <a:bodyPr wrap="none" rtlCol="0">
            <a:spAutoFit/>
          </a:bodyPr>
          <a:lstStyle/>
          <a:p>
            <a:r>
              <a:rPr lang="en-US" altLang="ja-JP" sz="1662" b="1" i="1" dirty="0"/>
              <a:t>E</a:t>
            </a:r>
            <a:endParaRPr lang="ja-JP" altLang="en-US" sz="1662" b="1" i="1"/>
          </a:p>
        </p:txBody>
      </p:sp>
      <p:sp>
        <p:nvSpPr>
          <p:cNvPr id="8" name="テキスト ボックス 7">
            <a:extLst>
              <a:ext uri="{FF2B5EF4-FFF2-40B4-BE49-F238E27FC236}">
                <a16:creationId xmlns:a16="http://schemas.microsoft.com/office/drawing/2014/main" id="{7AB32BAD-1829-7A48-90C2-29A56D6A58BD}"/>
              </a:ext>
            </a:extLst>
          </p:cNvPr>
          <p:cNvSpPr txBox="1"/>
          <p:nvPr/>
        </p:nvSpPr>
        <p:spPr>
          <a:xfrm>
            <a:off x="2931892" y="1726949"/>
            <a:ext cx="1542858" cy="433196"/>
          </a:xfrm>
          <a:prstGeom prst="rect">
            <a:avLst/>
          </a:prstGeom>
          <a:noFill/>
        </p:spPr>
        <p:txBody>
          <a:bodyPr wrap="none" rtlCol="0">
            <a:spAutoFit/>
          </a:bodyPr>
          <a:lstStyle/>
          <a:p>
            <a:r>
              <a:rPr lang="en-US" altLang="ja-JP" sz="2215" dirty="0">
                <a:solidFill>
                  <a:schemeClr val="accent2">
                    <a:lumMod val="75000"/>
                  </a:schemeClr>
                </a:solidFill>
              </a:rPr>
              <a:t>X-mode like</a:t>
            </a:r>
            <a:endParaRPr lang="ja-JP" altLang="en-US" sz="2215">
              <a:solidFill>
                <a:schemeClr val="accent2">
                  <a:lumMod val="75000"/>
                </a:schemeClr>
              </a:solidFill>
            </a:endParaRPr>
          </a:p>
        </p:txBody>
      </p:sp>
      <p:sp>
        <p:nvSpPr>
          <p:cNvPr id="40" name="テキスト ボックス 39">
            <a:extLst>
              <a:ext uri="{FF2B5EF4-FFF2-40B4-BE49-F238E27FC236}">
                <a16:creationId xmlns:a16="http://schemas.microsoft.com/office/drawing/2014/main" id="{9FB4E63F-DAB3-174F-A38D-980BB620BD2A}"/>
              </a:ext>
            </a:extLst>
          </p:cNvPr>
          <p:cNvSpPr txBox="1"/>
          <p:nvPr/>
        </p:nvSpPr>
        <p:spPr>
          <a:xfrm>
            <a:off x="2228837" y="3032035"/>
            <a:ext cx="1582934" cy="433196"/>
          </a:xfrm>
          <a:prstGeom prst="rect">
            <a:avLst/>
          </a:prstGeom>
          <a:noFill/>
        </p:spPr>
        <p:txBody>
          <a:bodyPr wrap="none" rtlCol="0">
            <a:spAutoFit/>
          </a:bodyPr>
          <a:lstStyle/>
          <a:p>
            <a:r>
              <a:rPr lang="en-US" altLang="ja-JP" sz="2215" dirty="0">
                <a:solidFill>
                  <a:srgbClr val="0070C0"/>
                </a:solidFill>
              </a:rPr>
              <a:t>O-mode like</a:t>
            </a:r>
            <a:endParaRPr lang="ja-JP" altLang="en-US" sz="2215">
              <a:solidFill>
                <a:srgbClr val="0070C0"/>
              </a:solidFill>
            </a:endParaRPr>
          </a:p>
        </p:txBody>
      </p:sp>
      <p:sp>
        <p:nvSpPr>
          <p:cNvPr id="9" name="ドーナツ 8">
            <a:extLst>
              <a:ext uri="{FF2B5EF4-FFF2-40B4-BE49-F238E27FC236}">
                <a16:creationId xmlns:a16="http://schemas.microsoft.com/office/drawing/2014/main" id="{8914C8EC-7A62-AA49-8B69-90245DE06F9E}"/>
              </a:ext>
            </a:extLst>
          </p:cNvPr>
          <p:cNvSpPr/>
          <p:nvPr/>
        </p:nvSpPr>
        <p:spPr>
          <a:xfrm>
            <a:off x="761714" y="4495505"/>
            <a:ext cx="829759" cy="720540"/>
          </a:xfrm>
          <a:prstGeom prst="donut">
            <a:avLst>
              <a:gd name="adj" fmla="val 64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41" name="ドーナツ 40">
            <a:extLst>
              <a:ext uri="{FF2B5EF4-FFF2-40B4-BE49-F238E27FC236}">
                <a16:creationId xmlns:a16="http://schemas.microsoft.com/office/drawing/2014/main" id="{AB8B35D8-09F0-1545-8B46-1C284607F9A4}"/>
              </a:ext>
            </a:extLst>
          </p:cNvPr>
          <p:cNvSpPr/>
          <p:nvPr/>
        </p:nvSpPr>
        <p:spPr>
          <a:xfrm>
            <a:off x="5095857" y="4429177"/>
            <a:ext cx="829759" cy="720540"/>
          </a:xfrm>
          <a:prstGeom prst="donut">
            <a:avLst>
              <a:gd name="adj" fmla="val 64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13" name="テキスト ボックス 12"/>
          <p:cNvSpPr txBox="1"/>
          <p:nvPr/>
        </p:nvSpPr>
        <p:spPr>
          <a:xfrm>
            <a:off x="565076" y="5950598"/>
            <a:ext cx="3059235" cy="369332"/>
          </a:xfrm>
          <a:prstGeom prst="rect">
            <a:avLst/>
          </a:prstGeom>
          <a:noFill/>
        </p:spPr>
        <p:txBody>
          <a:bodyPr wrap="none" rtlCol="0">
            <a:spAutoFit/>
          </a:bodyPr>
          <a:lstStyle/>
          <a:p>
            <a:r>
              <a:rPr kumimoji="1" lang="en-US" altLang="ja-JP" dirty="0" smtClean="0"/>
              <a:t>AAAPS-DPP</a:t>
            </a:r>
            <a:r>
              <a:rPr kumimoji="1" lang="ja-JP" altLang="en-US" dirty="0" smtClean="0"/>
              <a:t> </a:t>
            </a:r>
            <a:r>
              <a:rPr kumimoji="1" lang="en-US" altLang="ja-JP" dirty="0" smtClean="0"/>
              <a:t>2018</a:t>
            </a:r>
            <a:r>
              <a:rPr kumimoji="1" lang="ja-JP" altLang="en-US" dirty="0" smtClean="0"/>
              <a:t>　</a:t>
            </a:r>
            <a:r>
              <a:rPr kumimoji="1" lang="en-US" altLang="ja-JP" dirty="0" err="1" smtClean="0"/>
              <a:t>H.Idei</a:t>
            </a:r>
            <a:r>
              <a:rPr lang="en-US" altLang="ja-JP" dirty="0" smtClean="0"/>
              <a:t>, et al.</a:t>
            </a:r>
            <a:endParaRPr kumimoji="1" lang="ja-JP" altLang="en-US" dirty="0"/>
          </a:p>
        </p:txBody>
      </p:sp>
      <p:sp>
        <p:nvSpPr>
          <p:cNvPr id="14" name="TextBox 9"/>
          <p:cNvSpPr txBox="1"/>
          <p:nvPr/>
        </p:nvSpPr>
        <p:spPr>
          <a:xfrm>
            <a:off x="0" y="-4199"/>
            <a:ext cx="9204727" cy="1200329"/>
          </a:xfrm>
          <a:prstGeom prst="rect">
            <a:avLst/>
          </a:prstGeom>
          <a:solidFill>
            <a:srgbClr val="FF0000"/>
          </a:solidFill>
        </p:spPr>
        <p:txBody>
          <a:bodyPr wrap="square" rtlCol="0">
            <a:spAutoFit/>
          </a:bodyPr>
          <a:lstStyle/>
          <a:p>
            <a:pPr algn="ctr"/>
            <a:r>
              <a:rPr lang="en-US" altLang="ja-JP" sz="2400" b="1" i="1" dirty="0">
                <a:solidFill>
                  <a:schemeClr val="bg1"/>
                </a:solidFill>
                <a:latin typeface="+mj-lt"/>
                <a:cs typeface="Times New Roman"/>
              </a:rPr>
              <a:t>N</a:t>
            </a:r>
            <a:r>
              <a:rPr lang="en-US" altLang="ja-JP" sz="2400" b="1" baseline="-25000" dirty="0">
                <a:solidFill>
                  <a:schemeClr val="bg1"/>
                </a:solidFill>
                <a:latin typeface="+mj-lt"/>
                <a:cs typeface="Times New Roman"/>
              </a:rPr>
              <a:t>//</a:t>
            </a:r>
            <a:r>
              <a:rPr lang="en-US" altLang="ja-JP" sz="2400" b="1" dirty="0">
                <a:solidFill>
                  <a:schemeClr val="bg1"/>
                </a:solidFill>
                <a:latin typeface="+mj-lt"/>
                <a:cs typeface="Times New Roman"/>
              </a:rPr>
              <a:t> scan experiment </a:t>
            </a:r>
            <a:r>
              <a:rPr lang="en-US" altLang="ja-JP" sz="2400" b="1" dirty="0" smtClean="0">
                <a:solidFill>
                  <a:schemeClr val="bg1"/>
                </a:solidFill>
                <a:latin typeface="+mj-lt"/>
                <a:cs typeface="Times New Roman"/>
              </a:rPr>
              <a:t>in non-inductive CD. </a:t>
            </a:r>
          </a:p>
          <a:p>
            <a:pPr algn="ctr"/>
            <a:r>
              <a:rPr lang="en-US" altLang="ja-JP" sz="2400" b="1" dirty="0" smtClean="0">
                <a:solidFill>
                  <a:schemeClr val="bg1"/>
                </a:solidFill>
                <a:latin typeface="+mj-lt"/>
                <a:ea typeface="游明朝" panose="02020400000000000000" pitchFamily="18" charset="-128"/>
                <a:cs typeface="Times New Roman"/>
              </a:rPr>
              <a:t>N// has a significant impact to plasm production, however the </a:t>
            </a:r>
            <a:r>
              <a:rPr lang="en-US" altLang="ja-JP" sz="2400" b="1" dirty="0" err="1" smtClean="0">
                <a:solidFill>
                  <a:schemeClr val="bg1"/>
                </a:solidFill>
                <a:latin typeface="+mj-lt"/>
                <a:ea typeface="游明朝" panose="02020400000000000000" pitchFamily="18" charset="-128"/>
                <a:cs typeface="Times New Roman"/>
              </a:rPr>
              <a:t>velue</a:t>
            </a:r>
            <a:r>
              <a:rPr lang="en-US" altLang="ja-JP" sz="2400" b="1" dirty="0" smtClean="0">
                <a:solidFill>
                  <a:schemeClr val="bg1"/>
                </a:solidFill>
                <a:latin typeface="+mj-lt"/>
                <a:ea typeface="游明朝" panose="02020400000000000000" pitchFamily="18" charset="-128"/>
                <a:cs typeface="Times New Roman"/>
              </a:rPr>
              <a:t> of </a:t>
            </a:r>
            <a:r>
              <a:rPr lang="en-US" altLang="ja-JP" sz="2400" b="1" dirty="0" err="1" smtClean="0">
                <a:solidFill>
                  <a:schemeClr val="bg1"/>
                </a:solidFill>
                <a:latin typeface="+mj-lt"/>
                <a:ea typeface="游明朝" panose="02020400000000000000" pitchFamily="18" charset="-128"/>
                <a:cs typeface="Times New Roman"/>
              </a:rPr>
              <a:t>Ip</a:t>
            </a:r>
            <a:r>
              <a:rPr lang="en-US" altLang="ja-JP" sz="2400" b="1" dirty="0" smtClean="0">
                <a:solidFill>
                  <a:schemeClr val="bg1"/>
                </a:solidFill>
                <a:latin typeface="+mj-lt"/>
                <a:ea typeface="游明朝" panose="02020400000000000000" pitchFamily="18" charset="-128"/>
                <a:cs typeface="Times New Roman"/>
              </a:rPr>
              <a:t> is not affected so much. </a:t>
            </a:r>
            <a:endPar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1135674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TextBox 9"/>
          <p:cNvSpPr txBox="1"/>
          <p:nvPr/>
        </p:nvSpPr>
        <p:spPr>
          <a:xfrm>
            <a:off x="-30365" y="0"/>
            <a:ext cx="9204727" cy="830997"/>
          </a:xfrm>
          <a:prstGeom prst="rect">
            <a:avLst/>
          </a:prstGeom>
          <a:solidFill>
            <a:srgbClr val="FF0000"/>
          </a:solidFill>
        </p:spPr>
        <p:txBody>
          <a:bodyPr wrap="square" rtlCol="0">
            <a:spAutoFit/>
          </a:bodyPr>
          <a:lstStyle/>
          <a:p>
            <a:pPr algn="ctr"/>
            <a:r>
              <a:rPr lang="en-GB" altLang="ja-JP" sz="2400" b="1" dirty="0">
                <a:solidFill>
                  <a:schemeClr val="bg1"/>
                </a:solidFill>
                <a:latin typeface="Calibri" panose="020F0502020204030204" pitchFamily="34" charset="0"/>
                <a:ea typeface="游明朝" panose="02020400000000000000" pitchFamily="18" charset="-128"/>
                <a:cs typeface="Arial" panose="020B0604020202020204" pitchFamily="34" charset="0"/>
              </a:rPr>
              <a:t>Electron Bernstein wave conversion of high-field side injected </a:t>
            </a: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X-modes.</a:t>
            </a:r>
          </a:p>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A new tentative waveguide was installed for the experiment.</a:t>
            </a:r>
          </a:p>
        </p:txBody>
      </p:sp>
      <p:pic>
        <p:nvPicPr>
          <p:cNvPr id="6" name="図 5"/>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75392"/>
            <a:ext cx="4583088" cy="3935845"/>
          </a:xfrm>
          <a:prstGeom prst="rect">
            <a:avLst/>
          </a:prstGeom>
          <a:noFill/>
        </p:spPr>
      </p:pic>
      <p:pic>
        <p:nvPicPr>
          <p:cNvPr id="7" name="図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3923599"/>
            <a:ext cx="3198957" cy="2490579"/>
          </a:xfrm>
          <a:prstGeom prst="rect">
            <a:avLst/>
          </a:prstGeom>
          <a:noFill/>
        </p:spPr>
      </p:pic>
      <p:pic>
        <p:nvPicPr>
          <p:cNvPr id="8" name="図 7" descr="C:\Users\Hatem's\Google ドライブ\九大研究\博士\自分の論文\PPCF\bitmap.png"/>
          <p:cNvPicPr/>
          <p:nvPr/>
        </p:nvPicPr>
        <p:blipFill rotWithShape="1">
          <a:blip r:embed="rId4" cstate="print">
            <a:extLst>
              <a:ext uri="{28A0092B-C50C-407E-A947-70E740481C1C}">
                <a14:useLocalDpi xmlns:a14="http://schemas.microsoft.com/office/drawing/2010/main" val="0"/>
              </a:ext>
            </a:extLst>
          </a:blip>
          <a:srcRect t="12140"/>
          <a:stretch/>
        </p:blipFill>
        <p:spPr bwMode="auto">
          <a:xfrm>
            <a:off x="5176925" y="999907"/>
            <a:ext cx="3861313" cy="25434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016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TextBox 9"/>
          <p:cNvSpPr txBox="1"/>
          <p:nvPr/>
        </p:nvSpPr>
        <p:spPr>
          <a:xfrm>
            <a:off x="-30365" y="0"/>
            <a:ext cx="9204727" cy="830997"/>
          </a:xfrm>
          <a:prstGeom prst="rect">
            <a:avLst/>
          </a:prstGeom>
          <a:solidFill>
            <a:srgbClr val="FF0000"/>
          </a:solidFill>
        </p:spPr>
        <p:txBody>
          <a:bodyPr wrap="square" rtlCol="0">
            <a:spAutoFit/>
          </a:bodyPr>
          <a:lstStyle/>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Higher density and absorption than LFS launch could be obtained. </a:t>
            </a:r>
          </a:p>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Effective mode conversion to EBW is expected.</a:t>
            </a:r>
          </a:p>
        </p:txBody>
      </p:sp>
      <p:pic>
        <p:nvPicPr>
          <p:cNvPr id="4" name="図 3"/>
          <p:cNvPicPr/>
          <p:nvPr/>
        </p:nvPicPr>
        <p:blipFill rotWithShape="1">
          <a:blip r:embed="rId2">
            <a:extLst>
              <a:ext uri="{28A0092B-C50C-407E-A947-70E740481C1C}">
                <a14:useLocalDpi xmlns:a14="http://schemas.microsoft.com/office/drawing/2010/main" val="0"/>
              </a:ext>
            </a:extLst>
          </a:blip>
          <a:srcRect l="14722" t="-1" r="13556" b="2389"/>
          <a:stretch/>
        </p:blipFill>
        <p:spPr bwMode="auto">
          <a:xfrm>
            <a:off x="280588" y="1335452"/>
            <a:ext cx="1789351" cy="1824414"/>
          </a:xfrm>
          <a:prstGeom prst="rect">
            <a:avLst/>
          </a:prstGeom>
          <a:noFill/>
          <a:ln>
            <a:noFill/>
          </a:ln>
          <a:extLst>
            <a:ext uri="{53640926-AAD7-44D8-BBD7-CCE9431645EC}">
              <a14:shadowObscured xmlns:a14="http://schemas.microsoft.com/office/drawing/2010/main"/>
            </a:ext>
          </a:extLst>
        </p:spPr>
      </p:pic>
      <p:pic>
        <p:nvPicPr>
          <p:cNvPr id="5" name="図 4"/>
          <p:cNvPicPr/>
          <p:nvPr/>
        </p:nvPicPr>
        <p:blipFill>
          <a:blip r:embed="rId3">
            <a:extLst>
              <a:ext uri="{28A0092B-C50C-407E-A947-70E740481C1C}">
                <a14:useLocalDpi xmlns:a14="http://schemas.microsoft.com/office/drawing/2010/main" val="0"/>
              </a:ext>
            </a:extLst>
          </a:blip>
          <a:srcRect/>
          <a:stretch>
            <a:fillRect/>
          </a:stretch>
        </p:blipFill>
        <p:spPr bwMode="auto">
          <a:xfrm>
            <a:off x="2198538" y="1335452"/>
            <a:ext cx="2448272" cy="1835211"/>
          </a:xfrm>
          <a:prstGeom prst="rect">
            <a:avLst/>
          </a:prstGeom>
          <a:noFill/>
          <a:ln>
            <a:noFill/>
          </a:ln>
        </p:spPr>
      </p:pic>
      <p:pic>
        <p:nvPicPr>
          <p:cNvPr id="6" name="図 5" descr="C:\Users\Hatem's\Google ドライブ\九大研究\博士\自分の論文\PPCF\fastcam.EMF"/>
          <p:cNvPicPr/>
          <p:nvPr/>
        </p:nvPicPr>
        <p:blipFill rotWithShape="1">
          <a:blip r:embed="rId4" cstate="print">
            <a:extLst>
              <a:ext uri="{28A0092B-C50C-407E-A947-70E740481C1C}">
                <a14:useLocalDpi xmlns:a14="http://schemas.microsoft.com/office/drawing/2010/main" val="0"/>
              </a:ext>
            </a:extLst>
          </a:blip>
          <a:srcRect l="21800" t="4250" r="36797" b="11131"/>
          <a:stretch/>
        </p:blipFill>
        <p:spPr bwMode="auto">
          <a:xfrm>
            <a:off x="5528780" y="1700808"/>
            <a:ext cx="3309566" cy="3816424"/>
          </a:xfrm>
          <a:prstGeom prst="rect">
            <a:avLst/>
          </a:prstGeom>
          <a:noFill/>
          <a:ln>
            <a:noFill/>
          </a:ln>
          <a:extLst>
            <a:ext uri="{53640926-AAD7-44D8-BBD7-CCE9431645EC}">
              <a14:shadowObscured xmlns:a14="http://schemas.microsoft.com/office/drawing/2010/main"/>
            </a:ext>
          </a:extLst>
        </p:spPr>
      </p:pic>
      <p:sp>
        <p:nvSpPr>
          <p:cNvPr id="7" name="テキスト ボックス 6"/>
          <p:cNvSpPr txBox="1"/>
          <p:nvPr/>
        </p:nvSpPr>
        <p:spPr>
          <a:xfrm>
            <a:off x="6248860" y="1216392"/>
            <a:ext cx="813621" cy="584775"/>
          </a:xfrm>
          <a:prstGeom prst="rect">
            <a:avLst/>
          </a:prstGeom>
          <a:noFill/>
        </p:spPr>
        <p:txBody>
          <a:bodyPr wrap="none" rtlCol="0">
            <a:spAutoFit/>
          </a:bodyPr>
          <a:lstStyle/>
          <a:p>
            <a:r>
              <a:rPr kumimoji="1" lang="en-US" altLang="ja-JP" sz="3200" dirty="0" smtClean="0"/>
              <a:t>HFS</a:t>
            </a:r>
            <a:endParaRPr kumimoji="1" lang="ja-JP" altLang="en-US" sz="3200" dirty="0"/>
          </a:p>
        </p:txBody>
      </p:sp>
      <p:sp>
        <p:nvSpPr>
          <p:cNvPr id="8" name="テキスト ボックス 7"/>
          <p:cNvSpPr txBox="1"/>
          <p:nvPr/>
        </p:nvSpPr>
        <p:spPr>
          <a:xfrm>
            <a:off x="7589185" y="1184849"/>
            <a:ext cx="730265" cy="584775"/>
          </a:xfrm>
          <a:prstGeom prst="rect">
            <a:avLst/>
          </a:prstGeom>
          <a:noFill/>
        </p:spPr>
        <p:txBody>
          <a:bodyPr wrap="none" rtlCol="0">
            <a:spAutoFit/>
          </a:bodyPr>
          <a:lstStyle/>
          <a:p>
            <a:r>
              <a:rPr lang="en-US" altLang="ja-JP" sz="3200" dirty="0"/>
              <a:t>L</a:t>
            </a:r>
            <a:r>
              <a:rPr kumimoji="1" lang="en-US" altLang="ja-JP" sz="3200" dirty="0" smtClean="0"/>
              <a:t>FS</a:t>
            </a:r>
            <a:endParaRPr kumimoji="1" lang="ja-JP" altLang="en-US" sz="3200" dirty="0"/>
          </a:p>
        </p:txBody>
      </p:sp>
      <p:sp>
        <p:nvSpPr>
          <p:cNvPr id="9" name="テキスト ボックス 8"/>
          <p:cNvSpPr txBox="1"/>
          <p:nvPr/>
        </p:nvSpPr>
        <p:spPr>
          <a:xfrm>
            <a:off x="4796085" y="2242685"/>
            <a:ext cx="780983" cy="830997"/>
          </a:xfrm>
          <a:prstGeom prst="rect">
            <a:avLst/>
          </a:prstGeom>
          <a:noFill/>
        </p:spPr>
        <p:txBody>
          <a:bodyPr wrap="none" rtlCol="0">
            <a:spAutoFit/>
          </a:bodyPr>
          <a:lstStyle/>
          <a:p>
            <a:r>
              <a:rPr lang="en-US" altLang="ja-JP" sz="2400" dirty="0" smtClean="0"/>
              <a:t>W/O</a:t>
            </a:r>
          </a:p>
          <a:p>
            <a:r>
              <a:rPr kumimoji="1" lang="en-US" altLang="ja-JP" sz="2400" dirty="0" smtClean="0"/>
              <a:t>PF</a:t>
            </a:r>
            <a:endParaRPr kumimoji="1" lang="ja-JP" altLang="en-US" sz="2400" dirty="0"/>
          </a:p>
        </p:txBody>
      </p:sp>
      <p:sp>
        <p:nvSpPr>
          <p:cNvPr id="10" name="テキスト ボックス 9"/>
          <p:cNvSpPr txBox="1"/>
          <p:nvPr/>
        </p:nvSpPr>
        <p:spPr>
          <a:xfrm>
            <a:off x="4837763" y="4142993"/>
            <a:ext cx="739305" cy="830997"/>
          </a:xfrm>
          <a:prstGeom prst="rect">
            <a:avLst/>
          </a:prstGeom>
          <a:noFill/>
        </p:spPr>
        <p:txBody>
          <a:bodyPr wrap="none" rtlCol="0">
            <a:spAutoFit/>
          </a:bodyPr>
          <a:lstStyle/>
          <a:p>
            <a:r>
              <a:rPr lang="en-US" altLang="ja-JP" sz="2400" dirty="0" smtClean="0"/>
              <a:t>with</a:t>
            </a:r>
          </a:p>
          <a:p>
            <a:r>
              <a:rPr kumimoji="1" lang="en-US" altLang="ja-JP" sz="2400" dirty="0" smtClean="0"/>
              <a:t>PF</a:t>
            </a:r>
            <a:endParaRPr kumimoji="1" lang="ja-JP" altLang="en-US" sz="2400" dirty="0"/>
          </a:p>
        </p:txBody>
      </p:sp>
      <p:pic>
        <p:nvPicPr>
          <p:cNvPr id="11" name="図 10" descr="C:\Users\Hatem's\Google ドライブ\Python Scripts\HFSLFSleak.emf"/>
          <p:cNvPicPr/>
          <p:nvPr/>
        </p:nvPicPr>
        <p:blipFill rotWithShape="1">
          <a:blip r:embed="rId5" cstate="print">
            <a:extLst>
              <a:ext uri="{28A0092B-C50C-407E-A947-70E740481C1C}">
                <a14:useLocalDpi xmlns:a14="http://schemas.microsoft.com/office/drawing/2010/main" val="0"/>
              </a:ext>
            </a:extLst>
          </a:blip>
          <a:srcRect t="10053" r="5586"/>
          <a:stretch/>
        </p:blipFill>
        <p:spPr bwMode="auto">
          <a:xfrm>
            <a:off x="754580" y="3912167"/>
            <a:ext cx="3138805" cy="2237740"/>
          </a:xfrm>
          <a:prstGeom prst="rect">
            <a:avLst/>
          </a:prstGeom>
          <a:noFill/>
          <a:ln>
            <a:noFill/>
          </a:ln>
          <a:extLst>
            <a:ext uri="{53640926-AAD7-44D8-BBD7-CCE9431645EC}">
              <a14:shadowObscured xmlns:a14="http://schemas.microsoft.com/office/drawing/2010/main"/>
            </a:ext>
          </a:extLst>
        </p:spPr>
      </p:pic>
      <p:sp>
        <p:nvSpPr>
          <p:cNvPr id="12" name="テキスト ボックス 11"/>
          <p:cNvSpPr txBox="1"/>
          <p:nvPr/>
        </p:nvSpPr>
        <p:spPr>
          <a:xfrm>
            <a:off x="334799" y="3437344"/>
            <a:ext cx="4502964" cy="461665"/>
          </a:xfrm>
          <a:prstGeom prst="rect">
            <a:avLst/>
          </a:prstGeom>
          <a:noFill/>
        </p:spPr>
        <p:txBody>
          <a:bodyPr wrap="none" rtlCol="0">
            <a:spAutoFit/>
          </a:bodyPr>
          <a:lstStyle/>
          <a:p>
            <a:r>
              <a:rPr kumimoji="1" lang="en-US" altLang="ja-JP" sz="2400" dirty="0" smtClean="0"/>
              <a:t>Leak RF is significantly small in HFS</a:t>
            </a:r>
            <a:endParaRPr kumimoji="1" lang="ja-JP" altLang="en-US" sz="2400" dirty="0"/>
          </a:p>
        </p:txBody>
      </p:sp>
      <p:sp>
        <p:nvSpPr>
          <p:cNvPr id="13" name="テキスト ボックス 12"/>
          <p:cNvSpPr txBox="1"/>
          <p:nvPr/>
        </p:nvSpPr>
        <p:spPr>
          <a:xfrm>
            <a:off x="179512" y="885291"/>
            <a:ext cx="5976444" cy="461665"/>
          </a:xfrm>
          <a:prstGeom prst="rect">
            <a:avLst/>
          </a:prstGeom>
          <a:noFill/>
        </p:spPr>
        <p:txBody>
          <a:bodyPr wrap="none" rtlCol="0">
            <a:spAutoFit/>
          </a:bodyPr>
          <a:lstStyle/>
          <a:p>
            <a:r>
              <a:rPr kumimoji="1" lang="en-US" altLang="ja-JP" sz="2400" dirty="0" smtClean="0"/>
              <a:t>Only several % RF could be absorbed in 1</a:t>
            </a:r>
            <a:r>
              <a:rPr kumimoji="1" lang="en-US" altLang="ja-JP" sz="2400" baseline="30000" dirty="0" smtClean="0"/>
              <a:t>st</a:t>
            </a:r>
            <a:r>
              <a:rPr kumimoji="1" lang="en-US" altLang="ja-JP" sz="2400" dirty="0" smtClean="0"/>
              <a:t> ECR</a:t>
            </a:r>
            <a:endParaRPr kumimoji="1" lang="ja-JP" altLang="en-US" sz="2400" dirty="0"/>
          </a:p>
        </p:txBody>
      </p:sp>
    </p:spTree>
    <p:extLst>
      <p:ext uri="{BB962C8B-B14F-4D97-AF65-F5344CB8AC3E}">
        <p14:creationId xmlns:p14="http://schemas.microsoft.com/office/powerpoint/2010/main" val="3297795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B1CCB593-688E-4C3E-AF36-1BB5ACD1C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494" y="3955003"/>
            <a:ext cx="3689560" cy="2653294"/>
          </a:xfrm>
          <a:prstGeom prst="rect">
            <a:avLst/>
          </a:prstGeom>
        </p:spPr>
      </p:pic>
      <p:pic>
        <p:nvPicPr>
          <p:cNvPr id="19" name="図 18">
            <a:extLst>
              <a:ext uri="{FF2B5EF4-FFF2-40B4-BE49-F238E27FC236}">
                <a16:creationId xmlns:a16="http://schemas.microsoft.com/office/drawing/2014/main" id="{FF397D37-CC13-44EC-AB34-5394E1D09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097" y="1287041"/>
            <a:ext cx="3709957" cy="2667962"/>
          </a:xfrm>
          <a:prstGeom prst="rect">
            <a:avLst/>
          </a:prstGeom>
        </p:spPr>
      </p:pic>
      <p:sp>
        <p:nvSpPr>
          <p:cNvPr id="2" name="タイトル 1"/>
          <p:cNvSpPr>
            <a:spLocks noGrp="1"/>
          </p:cNvSpPr>
          <p:nvPr>
            <p:ph type="title"/>
          </p:nvPr>
        </p:nvSpPr>
        <p:spPr/>
        <p:txBody>
          <a:bodyPr/>
          <a:lstStyle/>
          <a:p>
            <a:endParaRPr kumimoji="1" lang="ja-JP" altLang="en-US"/>
          </a:p>
        </p:txBody>
      </p:sp>
      <p:sp>
        <p:nvSpPr>
          <p:cNvPr id="3" name="TextBox 9"/>
          <p:cNvSpPr txBox="1"/>
          <p:nvPr/>
        </p:nvSpPr>
        <p:spPr>
          <a:xfrm>
            <a:off x="-30365" y="0"/>
            <a:ext cx="9204727" cy="830997"/>
          </a:xfrm>
          <a:prstGeom prst="rect">
            <a:avLst/>
          </a:prstGeom>
          <a:solidFill>
            <a:srgbClr val="FF0000"/>
          </a:solidFill>
        </p:spPr>
        <p:txBody>
          <a:bodyPr wrap="square" rtlCol="0">
            <a:spAutoFit/>
          </a:bodyPr>
          <a:lstStyle/>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Parametric decay signal was observed in an inserting probe around the lower hybrid frequency in the HFS injection. </a:t>
            </a:r>
          </a:p>
        </p:txBody>
      </p:sp>
      <p:grpSp>
        <p:nvGrpSpPr>
          <p:cNvPr id="5" name="Group 4"/>
          <p:cNvGrpSpPr/>
          <p:nvPr/>
        </p:nvGrpSpPr>
        <p:grpSpPr>
          <a:xfrm>
            <a:off x="777855" y="3574134"/>
            <a:ext cx="3079329" cy="3093199"/>
            <a:chOff x="0" y="0"/>
            <a:chExt cx="5094911" cy="4336266"/>
          </a:xfrm>
        </p:grpSpPr>
        <p:pic>
          <p:nvPicPr>
            <p:cNvPr id="6" name="Picture 24"/>
            <p:cNvPicPr>
              <a:picLocks noChangeAspect="1" noChangeArrowheads="1"/>
            </p:cNvPicPr>
            <p:nvPr/>
          </p:nvPicPr>
          <p:blipFill rotWithShape="1">
            <a:blip r:embed="rId4"/>
            <a:srcRect t="3577" b="48409"/>
            <a:stretch/>
          </p:blipFill>
          <p:spPr bwMode="auto">
            <a:xfrm>
              <a:off x="0" y="0"/>
              <a:ext cx="5009907" cy="2199443"/>
            </a:xfrm>
            <a:prstGeom prst="rect">
              <a:avLst/>
            </a:prstGeom>
            <a:noFill/>
            <a:ln w="9525">
              <a:noFill/>
              <a:miter lim="800000"/>
              <a:headEnd/>
              <a:tailEnd/>
            </a:ln>
            <a:effectLst/>
          </p:spPr>
        </p:pic>
        <p:grpSp>
          <p:nvGrpSpPr>
            <p:cNvPr id="7" name="グループ化 6"/>
            <p:cNvGrpSpPr/>
            <p:nvPr/>
          </p:nvGrpSpPr>
          <p:grpSpPr>
            <a:xfrm>
              <a:off x="85004" y="2143586"/>
              <a:ext cx="5009907" cy="2192680"/>
              <a:chOff x="85004" y="2143586"/>
              <a:chExt cx="5009907" cy="2192680"/>
            </a:xfrm>
          </p:grpSpPr>
          <p:pic>
            <p:nvPicPr>
              <p:cNvPr id="8" name="Picture 26"/>
              <p:cNvPicPr>
                <a:picLocks noChangeAspect="1" noChangeArrowheads="1"/>
              </p:cNvPicPr>
              <p:nvPr/>
            </p:nvPicPr>
            <p:blipFill rotWithShape="1">
              <a:blip r:embed="rId5"/>
              <a:srcRect t="23237" b="28897"/>
              <a:stretch/>
            </p:blipFill>
            <p:spPr bwMode="auto">
              <a:xfrm>
                <a:off x="85004" y="2143586"/>
                <a:ext cx="5009907" cy="2192680"/>
              </a:xfrm>
              <a:prstGeom prst="rect">
                <a:avLst/>
              </a:prstGeom>
              <a:noFill/>
              <a:ln w="9525">
                <a:noFill/>
                <a:miter lim="800000"/>
                <a:headEnd/>
                <a:tailEnd/>
              </a:ln>
              <a:effectLst/>
            </p:spPr>
          </p:pic>
          <p:cxnSp>
            <p:nvCxnSpPr>
              <p:cNvPr id="9" name="カギ線コネクタ 8"/>
              <p:cNvCxnSpPr/>
              <p:nvPr/>
            </p:nvCxnSpPr>
            <p:spPr>
              <a:xfrm rot="5400000" flipH="1" flipV="1">
                <a:off x="1509276" y="3219495"/>
                <a:ext cx="813134" cy="453393"/>
              </a:xfrm>
              <a:prstGeom prst="bentConnector3">
                <a:avLst>
                  <a:gd name="adj1" fmla="val 105341"/>
                </a:avLst>
              </a:prstGeom>
              <a:ln w="12700">
                <a:prstDash val="dash"/>
              </a:ln>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a:off x="2142540" y="3067401"/>
                <a:ext cx="0" cy="785353"/>
              </a:xfrm>
              <a:prstGeom prst="line">
                <a:avLst/>
              </a:prstGeom>
              <a:ln w="12700">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テキスト ボックス 66"/>
                  <p:cNvSpPr txBox="1"/>
                  <p:nvPr/>
                </p:nvSpPr>
                <p:spPr>
                  <a:xfrm>
                    <a:off x="1538978" y="2605982"/>
                    <a:ext cx="388826" cy="385029"/>
                  </a:xfrm>
                  <a:prstGeom prst="rect">
                    <a:avLst/>
                  </a:prstGeom>
                  <a:noFill/>
                </p:spPr>
                <p:txBody>
                  <a:bodyPr wrap="square" lIns="0" tIns="0" rIns="0" bIns="0" rtlCol="0">
                    <a:noAutofit/>
                  </a:bodyPr>
                  <a:lstStyle/>
                  <a:p>
                    <a:pPr>
                      <a:spcAft>
                        <a:spcPts val="0"/>
                      </a:spcAft>
                    </a:pPr>
                    <a14:m>
                      <m:oMathPara xmlns:m="http://schemas.openxmlformats.org/officeDocument/2006/math">
                        <m:oMathParaPr>
                          <m:jc m:val="centerGroup"/>
                        </m:oMathParaPr>
                        <m:oMath xmlns:m="http://schemas.openxmlformats.org/officeDocument/2006/math">
                          <m:sSub>
                            <m:sSubPr>
                              <m:ctrlPr>
                                <a:rPr lang="ja-JP" sz="1800" i="1" kern="120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en-GB" sz="1800" i="1" kern="120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𝜔</m:t>
                              </m:r>
                            </m:e>
                            <m:sub>
                              <m:r>
                                <a:rPr lang="en-GB" sz="1800" i="1" kern="12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sub>
                          </m:sSub>
                        </m:oMath>
                      </m:oMathPara>
                    </a14:m>
                    <a:endParaRPr lang="ja-JP" sz="1200">
                      <a:effectLst/>
                      <a:latin typeface="Times New Roman" panose="02020603050405020304" pitchFamily="18" charset="0"/>
                      <a:ea typeface="Times New Roman" panose="02020603050405020304" pitchFamily="18" charset="0"/>
                    </a:endParaRPr>
                  </a:p>
                </p:txBody>
              </p:sp>
            </mc:Choice>
            <mc:Fallback xmlns="">
              <p:sp>
                <p:nvSpPr>
                  <p:cNvPr id="11" name="テキスト ボックス 66"/>
                  <p:cNvSpPr txBox="1">
                    <a:spLocks noRot="1" noChangeAspect="1" noMove="1" noResize="1" noEditPoints="1" noAdjustHandles="1" noChangeArrowheads="1" noChangeShapeType="1" noTextEdit="1"/>
                  </p:cNvSpPr>
                  <p:nvPr/>
                </p:nvSpPr>
                <p:spPr>
                  <a:xfrm>
                    <a:off x="1538978" y="2605982"/>
                    <a:ext cx="388826" cy="385029"/>
                  </a:xfrm>
                  <a:prstGeom prst="rect">
                    <a:avLst/>
                  </a:prstGeom>
                  <a:blipFill>
                    <a:blip r:embed="rId6"/>
                    <a:stretch>
                      <a:fillRect l="-25641" r="-35897" b="-20000"/>
                    </a:stretch>
                  </a:blipFill>
                </p:spPr>
                <p:txBody>
                  <a:bodyPr/>
                  <a:lstStyle/>
                  <a:p>
                    <a:r>
                      <a:rPr lang="ja-JP" altLang="en-US">
                        <a:noFill/>
                      </a:rPr>
                      <a:t> </a:t>
                    </a:r>
                  </a:p>
                </p:txBody>
              </p:sp>
            </mc:Fallback>
          </mc:AlternateContent>
          <p:cxnSp>
            <p:nvCxnSpPr>
              <p:cNvPr id="12" name="直線矢印コネクタ 11"/>
              <p:cNvCxnSpPr/>
              <p:nvPr/>
            </p:nvCxnSpPr>
            <p:spPr>
              <a:xfrm flipH="1">
                <a:off x="2007139" y="2626321"/>
                <a:ext cx="347844" cy="320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テキスト ボックス 69"/>
              <p:cNvSpPr txBox="1"/>
              <p:nvPr/>
            </p:nvSpPr>
            <p:spPr>
              <a:xfrm>
                <a:off x="2007138" y="2300330"/>
                <a:ext cx="1091118" cy="354283"/>
              </a:xfrm>
              <a:prstGeom prst="rect">
                <a:avLst/>
              </a:prstGeom>
              <a:noFill/>
            </p:spPr>
            <p:txBody>
              <a:bodyPr wrap="square" rtlCol="0">
                <a:noAutofit/>
              </a:bodyPr>
              <a:lstStyle/>
              <a:p>
                <a:pPr>
                  <a:spcAft>
                    <a:spcPts val="0"/>
                  </a:spcAft>
                </a:pPr>
                <a:r>
                  <a:rPr lang="en-GB" sz="1100" kern="1200">
                    <a:solidFill>
                      <a:srgbClr val="000000"/>
                    </a:solidFill>
                    <a:effectLst/>
                    <a:latin typeface="Times" panose="02020603050405020304" pitchFamily="18" charset="0"/>
                    <a:ea typeface="Times New Roman" panose="02020603050405020304" pitchFamily="18" charset="0"/>
                    <a:cs typeface="Arial" panose="020B0604020202020204" pitchFamily="34" charset="0"/>
                  </a:rPr>
                  <a:t>expected</a:t>
                </a:r>
                <a:endParaRPr lang="ja-JP" sz="1200">
                  <a:effectLst/>
                  <a:latin typeface="Times New Roman" panose="02020603050405020304" pitchFamily="18" charset="0"/>
                  <a:ea typeface="Times New Roman" panose="02020603050405020304" pitchFamily="18" charset="0"/>
                </a:endParaRPr>
              </a:p>
            </p:txBody>
          </p:sp>
        </p:grpSp>
      </p:grpSp>
      <p:sp>
        <p:nvSpPr>
          <p:cNvPr id="16" name="テキスト ボックス 15"/>
          <p:cNvSpPr txBox="1"/>
          <p:nvPr/>
        </p:nvSpPr>
        <p:spPr>
          <a:xfrm>
            <a:off x="5220072" y="1287041"/>
            <a:ext cx="734240" cy="523220"/>
          </a:xfrm>
          <a:prstGeom prst="rect">
            <a:avLst/>
          </a:prstGeom>
          <a:noFill/>
        </p:spPr>
        <p:txBody>
          <a:bodyPr wrap="none" rtlCol="0">
            <a:spAutoFit/>
          </a:bodyPr>
          <a:lstStyle/>
          <a:p>
            <a:r>
              <a:rPr kumimoji="1" lang="en-US" altLang="ja-JP" sz="2800" dirty="0" smtClean="0"/>
              <a:t>HFS</a:t>
            </a:r>
            <a:endParaRPr kumimoji="1" lang="ja-JP" altLang="en-US" sz="2800" dirty="0"/>
          </a:p>
        </p:txBody>
      </p:sp>
      <p:sp>
        <p:nvSpPr>
          <p:cNvPr id="17" name="テキスト ボックス 16"/>
          <p:cNvSpPr txBox="1"/>
          <p:nvPr/>
        </p:nvSpPr>
        <p:spPr>
          <a:xfrm>
            <a:off x="5235804" y="4002014"/>
            <a:ext cx="660502" cy="523220"/>
          </a:xfrm>
          <a:prstGeom prst="rect">
            <a:avLst/>
          </a:prstGeom>
          <a:noFill/>
        </p:spPr>
        <p:txBody>
          <a:bodyPr wrap="none" rtlCol="0">
            <a:spAutoFit/>
          </a:bodyPr>
          <a:lstStyle/>
          <a:p>
            <a:r>
              <a:rPr lang="en-US" altLang="ja-JP" sz="2800" dirty="0"/>
              <a:t>L</a:t>
            </a:r>
            <a:r>
              <a:rPr kumimoji="1" lang="en-US" altLang="ja-JP" sz="2800" dirty="0" smtClean="0"/>
              <a:t>FS</a:t>
            </a:r>
            <a:endParaRPr kumimoji="1" lang="ja-JP" altLang="en-US" sz="2800" dirty="0"/>
          </a:p>
        </p:txBody>
      </p:sp>
      <p:sp>
        <p:nvSpPr>
          <p:cNvPr id="18" name="テキスト ボックス 17"/>
          <p:cNvSpPr txBox="1"/>
          <p:nvPr/>
        </p:nvSpPr>
        <p:spPr>
          <a:xfrm>
            <a:off x="4506182" y="801899"/>
            <a:ext cx="1699504" cy="523220"/>
          </a:xfrm>
          <a:prstGeom prst="rect">
            <a:avLst/>
          </a:prstGeom>
          <a:noFill/>
        </p:spPr>
        <p:txBody>
          <a:bodyPr wrap="none" rtlCol="0">
            <a:spAutoFit/>
          </a:bodyPr>
          <a:lstStyle/>
          <a:p>
            <a:r>
              <a:rPr lang="en-US" altLang="ja-JP" sz="2800" dirty="0" smtClean="0"/>
              <a:t>80</a:t>
            </a:r>
            <a:r>
              <a:rPr kumimoji="1" lang="en-US" altLang="ja-JP" sz="2800" dirty="0" smtClean="0"/>
              <a:t>-90MHz</a:t>
            </a:r>
            <a:endParaRPr kumimoji="1" lang="ja-JP" altLang="en-US" sz="2800" dirty="0"/>
          </a:p>
        </p:txBody>
      </p:sp>
      <p:grpSp>
        <p:nvGrpSpPr>
          <p:cNvPr id="21" name="グループ化 20">
            <a:extLst>
              <a:ext uri="{FF2B5EF4-FFF2-40B4-BE49-F238E27FC236}">
                <a16:creationId xmlns:a16="http://schemas.microsoft.com/office/drawing/2014/main" id="{DCC043C2-5EC6-424B-B520-35B96FA20B7D}"/>
              </a:ext>
            </a:extLst>
          </p:cNvPr>
          <p:cNvGrpSpPr/>
          <p:nvPr/>
        </p:nvGrpSpPr>
        <p:grpSpPr>
          <a:xfrm>
            <a:off x="351461" y="893892"/>
            <a:ext cx="3398101" cy="2577482"/>
            <a:chOff x="1" y="1223056"/>
            <a:chExt cx="4961419" cy="3763269"/>
          </a:xfrm>
        </p:grpSpPr>
        <p:grpSp>
          <p:nvGrpSpPr>
            <p:cNvPr id="22" name="Group 6">
              <a:extLst>
                <a:ext uri="{FF2B5EF4-FFF2-40B4-BE49-F238E27FC236}">
                  <a16:creationId xmlns:a16="http://schemas.microsoft.com/office/drawing/2014/main" id="{89B5DC47-F1EE-4739-BD29-7DBEE968FD9F}"/>
                </a:ext>
              </a:extLst>
            </p:cNvPr>
            <p:cNvGrpSpPr/>
            <p:nvPr/>
          </p:nvGrpSpPr>
          <p:grpSpPr>
            <a:xfrm>
              <a:off x="779697" y="1397562"/>
              <a:ext cx="4181723" cy="3588763"/>
              <a:chOff x="-802070" y="2238103"/>
              <a:chExt cx="4579620" cy="3930240"/>
            </a:xfrm>
          </p:grpSpPr>
          <p:pic>
            <p:nvPicPr>
              <p:cNvPr id="31" name="図 29" descr="C:\Users\Hatem's\Google ドライブ\九大研究\博士\自分の博論\HFS system.png">
                <a:extLst>
                  <a:ext uri="{FF2B5EF4-FFF2-40B4-BE49-F238E27FC236}">
                    <a16:creationId xmlns:a16="http://schemas.microsoft.com/office/drawing/2014/main" id="{B4A885B2-2A34-434E-A698-55AF78C7AEB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070" y="2238103"/>
                <a:ext cx="4579620" cy="3930240"/>
              </a:xfrm>
              <a:prstGeom prst="rect">
                <a:avLst/>
              </a:prstGeom>
              <a:noFill/>
              <a:ln>
                <a:noFill/>
              </a:ln>
            </p:spPr>
          </p:pic>
          <p:sp>
            <p:nvSpPr>
              <p:cNvPr id="32" name="TextBox 1">
                <a:extLst>
                  <a:ext uri="{FF2B5EF4-FFF2-40B4-BE49-F238E27FC236}">
                    <a16:creationId xmlns:a16="http://schemas.microsoft.com/office/drawing/2014/main" id="{47C16061-DABC-4EA1-85DF-50AE51B2EAB1}"/>
                  </a:ext>
                </a:extLst>
              </p:cNvPr>
              <p:cNvSpPr txBox="1"/>
              <p:nvPr/>
            </p:nvSpPr>
            <p:spPr>
              <a:xfrm>
                <a:off x="-245384" y="3763200"/>
                <a:ext cx="436880" cy="369332"/>
              </a:xfrm>
              <a:prstGeom prst="rect">
                <a:avLst/>
              </a:prstGeom>
              <a:solidFill>
                <a:schemeClr val="bg1"/>
              </a:solidFill>
            </p:spPr>
            <p:txBody>
              <a:bodyPr wrap="square" rtlCol="0">
                <a:spAutoFit/>
              </a:bodyPr>
              <a:lstStyle/>
              <a:p>
                <a:endParaRPr lang="en-US" dirty="0"/>
              </a:p>
            </p:txBody>
          </p:sp>
          <p:sp>
            <p:nvSpPr>
              <p:cNvPr id="33" name="TextBox 9">
                <a:extLst>
                  <a:ext uri="{FF2B5EF4-FFF2-40B4-BE49-F238E27FC236}">
                    <a16:creationId xmlns:a16="http://schemas.microsoft.com/office/drawing/2014/main" id="{0AF87676-74B4-4659-9FA7-BC5FD6503FE6}"/>
                  </a:ext>
                </a:extLst>
              </p:cNvPr>
              <p:cNvSpPr txBox="1"/>
              <p:nvPr/>
            </p:nvSpPr>
            <p:spPr>
              <a:xfrm>
                <a:off x="-315481" y="3670867"/>
                <a:ext cx="681200" cy="276999"/>
              </a:xfrm>
              <a:prstGeom prst="rect">
                <a:avLst/>
              </a:prstGeom>
              <a:noFill/>
            </p:spPr>
            <p:txBody>
              <a:bodyPr wrap="square" rtlCol="0">
                <a:spAutoFit/>
              </a:bodyPr>
              <a:lstStyle/>
              <a:p>
                <a:r>
                  <a:rPr lang="en-US" sz="1200" b="1" dirty="0">
                    <a:solidFill>
                      <a:srgbClr val="00FFFF"/>
                    </a:solidFill>
                  </a:rPr>
                  <a:t>ECRL</a:t>
                </a:r>
              </a:p>
            </p:txBody>
          </p:sp>
        </p:grpSp>
        <p:sp>
          <p:nvSpPr>
            <p:cNvPr id="23" name="楕円 22">
              <a:extLst>
                <a:ext uri="{FF2B5EF4-FFF2-40B4-BE49-F238E27FC236}">
                  <a16:creationId xmlns:a16="http://schemas.microsoft.com/office/drawing/2014/main" id="{E00BC979-3124-4DAD-A4EB-6E2E8E91A8FF}"/>
                </a:ext>
              </a:extLst>
            </p:cNvPr>
            <p:cNvSpPr/>
            <p:nvPr/>
          </p:nvSpPr>
          <p:spPr>
            <a:xfrm>
              <a:off x="1129140" y="2315196"/>
              <a:ext cx="256707" cy="2678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F186C229-293A-415A-B41D-4B1E2382EC9D}"/>
                </a:ext>
              </a:extLst>
            </p:cNvPr>
            <p:cNvSpPr/>
            <p:nvPr/>
          </p:nvSpPr>
          <p:spPr>
            <a:xfrm>
              <a:off x="1713242" y="3022072"/>
              <a:ext cx="256707" cy="2678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a:extLst>
                <a:ext uri="{FF2B5EF4-FFF2-40B4-BE49-F238E27FC236}">
                  <a16:creationId xmlns:a16="http://schemas.microsoft.com/office/drawing/2014/main" id="{6DF7468A-B689-4FD1-AAFB-0820641EB4D7}"/>
                </a:ext>
              </a:extLst>
            </p:cNvPr>
            <p:cNvCxnSpPr/>
            <p:nvPr/>
          </p:nvCxnSpPr>
          <p:spPr>
            <a:xfrm>
              <a:off x="1329506" y="3127395"/>
              <a:ext cx="70741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AAF65788-E754-4545-A088-FDBE3054517F}"/>
                </a:ext>
              </a:extLst>
            </p:cNvPr>
            <p:cNvCxnSpPr>
              <a:endCxn id="23" idx="7"/>
            </p:cNvCxnSpPr>
            <p:nvPr/>
          </p:nvCxnSpPr>
          <p:spPr>
            <a:xfrm flipH="1">
              <a:off x="1348253" y="1301002"/>
              <a:ext cx="1380931" cy="1053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5094CC2C-4DA6-4864-B8B7-496C7546ABCE}"/>
                </a:ext>
              </a:extLst>
            </p:cNvPr>
            <p:cNvSpPr txBox="1"/>
            <p:nvPr/>
          </p:nvSpPr>
          <p:spPr>
            <a:xfrm>
              <a:off x="2729184" y="1223056"/>
              <a:ext cx="1651855" cy="252452"/>
            </a:xfrm>
            <a:prstGeom prst="rect">
              <a:avLst/>
            </a:prstGeom>
            <a:noFill/>
          </p:spPr>
          <p:txBody>
            <a:bodyPr wrap="square" rtlCol="0">
              <a:spAutoFit/>
            </a:bodyPr>
            <a:lstStyle/>
            <a:p>
              <a:r>
                <a:rPr kumimoji="1" lang="en-US" altLang="ja-JP" dirty="0"/>
                <a:t>R = 46.5 cm</a:t>
              </a:r>
              <a:endParaRPr kumimoji="1" lang="ja-JP" altLang="en-US" dirty="0"/>
            </a:p>
          </p:txBody>
        </p:sp>
        <p:sp>
          <p:nvSpPr>
            <p:cNvPr id="28" name="テキスト ボックス 27">
              <a:extLst>
                <a:ext uri="{FF2B5EF4-FFF2-40B4-BE49-F238E27FC236}">
                  <a16:creationId xmlns:a16="http://schemas.microsoft.com/office/drawing/2014/main" id="{A60100AF-7C13-418C-B5AF-1ADC41A276B6}"/>
                </a:ext>
              </a:extLst>
            </p:cNvPr>
            <p:cNvSpPr txBox="1"/>
            <p:nvPr/>
          </p:nvSpPr>
          <p:spPr>
            <a:xfrm>
              <a:off x="1" y="3386303"/>
              <a:ext cx="1713242" cy="252452"/>
            </a:xfrm>
            <a:prstGeom prst="rect">
              <a:avLst/>
            </a:prstGeom>
            <a:noFill/>
          </p:spPr>
          <p:txBody>
            <a:bodyPr wrap="square" rtlCol="0">
              <a:spAutoFit/>
            </a:bodyPr>
            <a:lstStyle/>
            <a:p>
              <a:r>
                <a:rPr kumimoji="1" lang="en-US" altLang="ja-JP" dirty="0"/>
                <a:t>R = 37 cm</a:t>
              </a:r>
              <a:endParaRPr kumimoji="1" lang="ja-JP" altLang="en-US" dirty="0"/>
            </a:p>
          </p:txBody>
        </p:sp>
        <p:cxnSp>
          <p:nvCxnSpPr>
            <p:cNvPr id="29" name="直線矢印コネクタ 28">
              <a:extLst>
                <a:ext uri="{FF2B5EF4-FFF2-40B4-BE49-F238E27FC236}">
                  <a16:creationId xmlns:a16="http://schemas.microsoft.com/office/drawing/2014/main" id="{AB79935E-8B52-45B7-81B6-B3CEEB246338}"/>
                </a:ext>
              </a:extLst>
            </p:cNvPr>
            <p:cNvCxnSpPr>
              <a:cxnSpLocks/>
            </p:cNvCxnSpPr>
            <p:nvPr/>
          </p:nvCxnSpPr>
          <p:spPr>
            <a:xfrm flipV="1">
              <a:off x="517420" y="2927124"/>
              <a:ext cx="437136" cy="417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a:extLst>
                <a:ext uri="{FF2B5EF4-FFF2-40B4-BE49-F238E27FC236}">
                  <a16:creationId xmlns:a16="http://schemas.microsoft.com/office/drawing/2014/main" id="{0CE14DAF-DFDF-44ED-BF06-B0CB2E05B945}"/>
                </a:ext>
              </a:extLst>
            </p:cNvPr>
            <p:cNvSpPr/>
            <p:nvPr/>
          </p:nvSpPr>
          <p:spPr>
            <a:xfrm>
              <a:off x="2636885" y="2769620"/>
              <a:ext cx="1553939" cy="252452"/>
            </a:xfrm>
            <a:prstGeom prst="rect">
              <a:avLst/>
            </a:prstGeom>
          </p:spPr>
          <p:txBody>
            <a:bodyPr wrap="none">
              <a:spAutoFit/>
            </a:bodyPr>
            <a:lstStyle/>
            <a:p>
              <a:r>
                <a:rPr lang="en-US" altLang="ja-JP" dirty="0"/>
                <a:t>R=37 cm ~ 115 cm </a:t>
              </a:r>
            </a:p>
          </p:txBody>
        </p:sp>
      </p:grpSp>
    </p:spTree>
    <p:extLst>
      <p:ext uri="{BB962C8B-B14F-4D97-AF65-F5344CB8AC3E}">
        <p14:creationId xmlns:p14="http://schemas.microsoft.com/office/powerpoint/2010/main" val="560678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131402" y="4124001"/>
            <a:ext cx="4165647" cy="2135981"/>
          </a:xfrm>
          <a:prstGeom prst="roundRect">
            <a:avLst/>
          </a:prstGeom>
          <a:solidFill>
            <a:srgbClr val="3203FB">
              <a:alpha val="7843"/>
            </a:srgbClr>
          </a:solidFill>
          <a:ln>
            <a:solidFill>
              <a:srgbClr val="3203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角丸四角形 22"/>
          <p:cNvSpPr/>
          <p:nvPr/>
        </p:nvSpPr>
        <p:spPr>
          <a:xfrm>
            <a:off x="4708306" y="4124001"/>
            <a:ext cx="4165647" cy="2135981"/>
          </a:xfrm>
          <a:prstGeom prst="roundRect">
            <a:avLst/>
          </a:prstGeom>
          <a:solidFill>
            <a:srgbClr val="FF0000">
              <a:alpha val="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角丸四角形 20"/>
          <p:cNvSpPr/>
          <p:nvPr/>
        </p:nvSpPr>
        <p:spPr>
          <a:xfrm>
            <a:off x="4708306" y="1639857"/>
            <a:ext cx="4165647" cy="2135981"/>
          </a:xfrm>
          <a:prstGeom prst="roundRect">
            <a:avLst/>
          </a:prstGeom>
          <a:solidFill>
            <a:srgbClr val="FF0000">
              <a:alpha val="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角丸四角形 14"/>
          <p:cNvSpPr/>
          <p:nvPr/>
        </p:nvSpPr>
        <p:spPr>
          <a:xfrm>
            <a:off x="131402" y="1639857"/>
            <a:ext cx="4165647" cy="2135981"/>
          </a:xfrm>
          <a:prstGeom prst="roundRect">
            <a:avLst/>
          </a:prstGeom>
          <a:solidFill>
            <a:srgbClr val="3203FB">
              <a:alpha val="7843"/>
            </a:srgbClr>
          </a:solidFill>
          <a:ln>
            <a:solidFill>
              <a:srgbClr val="3203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図 3"/>
          <p:cNvPicPr>
            <a:picLocks noChangeAspect="1"/>
          </p:cNvPicPr>
          <p:nvPr/>
        </p:nvPicPr>
        <p:blipFill>
          <a:blip r:embed="rId2"/>
          <a:stretch>
            <a:fillRect/>
          </a:stretch>
        </p:blipFill>
        <p:spPr>
          <a:xfrm>
            <a:off x="1302915" y="1346871"/>
            <a:ext cx="3238414" cy="2590815"/>
          </a:xfrm>
          <a:prstGeom prst="rect">
            <a:avLst/>
          </a:prstGeom>
        </p:spPr>
      </p:pic>
      <p:pic>
        <p:nvPicPr>
          <p:cNvPr id="5" name="図 4"/>
          <p:cNvPicPr>
            <a:picLocks noChangeAspect="1"/>
          </p:cNvPicPr>
          <p:nvPr/>
        </p:nvPicPr>
        <p:blipFill>
          <a:blip r:embed="rId3"/>
          <a:stretch>
            <a:fillRect/>
          </a:stretch>
        </p:blipFill>
        <p:spPr>
          <a:xfrm>
            <a:off x="5823351" y="1346871"/>
            <a:ext cx="3324305" cy="2659530"/>
          </a:xfrm>
          <a:prstGeom prst="rect">
            <a:avLst/>
          </a:prstGeom>
        </p:spPr>
      </p:pic>
      <p:pic>
        <p:nvPicPr>
          <p:cNvPr id="6" name="図 5"/>
          <p:cNvPicPr>
            <a:picLocks noChangeAspect="1"/>
          </p:cNvPicPr>
          <p:nvPr/>
        </p:nvPicPr>
        <p:blipFill>
          <a:blip r:embed="rId4"/>
          <a:stretch>
            <a:fillRect/>
          </a:stretch>
        </p:blipFill>
        <p:spPr>
          <a:xfrm>
            <a:off x="1302915" y="3923819"/>
            <a:ext cx="3244838" cy="2595955"/>
          </a:xfrm>
          <a:prstGeom prst="rect">
            <a:avLst/>
          </a:prstGeom>
        </p:spPr>
      </p:pic>
      <p:pic>
        <p:nvPicPr>
          <p:cNvPr id="7" name="図 6"/>
          <p:cNvPicPr>
            <a:picLocks noChangeAspect="1"/>
          </p:cNvPicPr>
          <p:nvPr/>
        </p:nvPicPr>
        <p:blipFill>
          <a:blip r:embed="rId5"/>
          <a:stretch>
            <a:fillRect/>
          </a:stretch>
        </p:blipFill>
        <p:spPr>
          <a:xfrm>
            <a:off x="5823350" y="3925765"/>
            <a:ext cx="3324305" cy="2659531"/>
          </a:xfrm>
          <a:prstGeom prst="rect">
            <a:avLst/>
          </a:prstGeom>
        </p:spPr>
      </p:pic>
      <p:sp>
        <p:nvSpPr>
          <p:cNvPr id="8" name="テキスト ボックス 7"/>
          <p:cNvSpPr txBox="1"/>
          <p:nvPr/>
        </p:nvSpPr>
        <p:spPr>
          <a:xfrm>
            <a:off x="106734" y="2073637"/>
            <a:ext cx="925253" cy="507831"/>
          </a:xfrm>
          <a:prstGeom prst="rect">
            <a:avLst/>
          </a:prstGeom>
          <a:noFill/>
        </p:spPr>
        <p:txBody>
          <a:bodyPr wrap="none" rtlCol="0">
            <a:spAutoFit/>
          </a:bodyPr>
          <a:lstStyle/>
          <a:p>
            <a:r>
              <a:rPr lang="en-US" sz="1350" dirty="0"/>
              <a:t>TF+ [CCW]</a:t>
            </a:r>
          </a:p>
          <a:p>
            <a:r>
              <a:rPr lang="en-US" sz="1350" dirty="0"/>
              <a:t>PF+ [CCW]</a:t>
            </a:r>
          </a:p>
        </p:txBody>
      </p:sp>
      <p:sp>
        <p:nvSpPr>
          <p:cNvPr id="9" name="正方形/長方形 8"/>
          <p:cNvSpPr/>
          <p:nvPr/>
        </p:nvSpPr>
        <p:spPr>
          <a:xfrm>
            <a:off x="4676953" y="2073637"/>
            <a:ext cx="1139973" cy="507831"/>
          </a:xfrm>
          <a:prstGeom prst="rect">
            <a:avLst/>
          </a:prstGeom>
        </p:spPr>
        <p:txBody>
          <a:bodyPr wrap="square">
            <a:spAutoFit/>
          </a:bodyPr>
          <a:lstStyle/>
          <a:p>
            <a:r>
              <a:rPr lang="en-US" sz="1350" dirty="0"/>
              <a:t>TF- [CW]</a:t>
            </a:r>
          </a:p>
          <a:p>
            <a:r>
              <a:rPr lang="en-US" sz="1350" dirty="0"/>
              <a:t>PF+ [CCW]</a:t>
            </a:r>
          </a:p>
        </p:txBody>
      </p:sp>
      <p:sp>
        <p:nvSpPr>
          <p:cNvPr id="10" name="正方形/長方形 9"/>
          <p:cNvSpPr/>
          <p:nvPr/>
        </p:nvSpPr>
        <p:spPr>
          <a:xfrm>
            <a:off x="131402" y="4552380"/>
            <a:ext cx="1171512" cy="507831"/>
          </a:xfrm>
          <a:prstGeom prst="rect">
            <a:avLst/>
          </a:prstGeom>
        </p:spPr>
        <p:txBody>
          <a:bodyPr wrap="square">
            <a:spAutoFit/>
          </a:bodyPr>
          <a:lstStyle/>
          <a:p>
            <a:r>
              <a:rPr lang="en-US" sz="1350" dirty="0"/>
              <a:t>TF+ [CCW]</a:t>
            </a:r>
          </a:p>
          <a:p>
            <a:r>
              <a:rPr lang="en-US" sz="1350" dirty="0"/>
              <a:t>PF- [CW]</a:t>
            </a:r>
          </a:p>
        </p:txBody>
      </p:sp>
      <p:sp>
        <p:nvSpPr>
          <p:cNvPr id="11" name="正方形/長方形 10"/>
          <p:cNvSpPr/>
          <p:nvPr/>
        </p:nvSpPr>
        <p:spPr>
          <a:xfrm>
            <a:off x="4676953" y="4552380"/>
            <a:ext cx="990748" cy="507831"/>
          </a:xfrm>
          <a:prstGeom prst="rect">
            <a:avLst/>
          </a:prstGeom>
        </p:spPr>
        <p:txBody>
          <a:bodyPr wrap="square">
            <a:spAutoFit/>
          </a:bodyPr>
          <a:lstStyle/>
          <a:p>
            <a:r>
              <a:rPr lang="en-US" sz="1350" dirty="0"/>
              <a:t>TF- [CW]</a:t>
            </a:r>
          </a:p>
          <a:p>
            <a:r>
              <a:rPr lang="en-US" sz="1350" dirty="0"/>
              <a:t>PF- [CW]</a:t>
            </a:r>
          </a:p>
        </p:txBody>
      </p:sp>
      <p:sp>
        <p:nvSpPr>
          <p:cNvPr id="12" name="テキスト ボックス 11"/>
          <p:cNvSpPr txBox="1"/>
          <p:nvPr/>
        </p:nvSpPr>
        <p:spPr>
          <a:xfrm>
            <a:off x="106734" y="2546287"/>
            <a:ext cx="1514475" cy="1131079"/>
          </a:xfrm>
          <a:prstGeom prst="rect">
            <a:avLst/>
          </a:prstGeom>
          <a:noFill/>
        </p:spPr>
        <p:txBody>
          <a:bodyPr wrap="square" rtlCol="0">
            <a:spAutoFit/>
          </a:bodyPr>
          <a:lstStyle/>
          <a:p>
            <a:r>
              <a:rPr lang="en-US" sz="1350" u="sng" dirty="0">
                <a:solidFill>
                  <a:schemeClr val="accent1"/>
                </a:solidFill>
              </a:rPr>
              <a:t>GENRAY:</a:t>
            </a:r>
            <a:r>
              <a:rPr lang="en-US" sz="1350" dirty="0">
                <a:solidFill>
                  <a:schemeClr val="accent1"/>
                </a:solidFill>
              </a:rPr>
              <a:t> </a:t>
            </a:r>
          </a:p>
          <a:p>
            <a:r>
              <a:rPr lang="en-US" sz="1350" dirty="0" err="1">
                <a:solidFill>
                  <a:schemeClr val="accent1"/>
                </a:solidFill>
              </a:rPr>
              <a:t>Ip</a:t>
            </a:r>
            <a:r>
              <a:rPr lang="en-US" sz="1350" dirty="0">
                <a:solidFill>
                  <a:schemeClr val="accent1"/>
                </a:solidFill>
              </a:rPr>
              <a:t> = +22.8kA [CCW]</a:t>
            </a:r>
          </a:p>
          <a:p>
            <a:r>
              <a:rPr lang="en-US" sz="1350" u="sng" dirty="0">
                <a:solidFill>
                  <a:srgbClr val="FF0000"/>
                </a:solidFill>
              </a:rPr>
              <a:t>Measured:</a:t>
            </a:r>
          </a:p>
          <a:p>
            <a:r>
              <a:rPr lang="en-US" sz="1350" dirty="0" err="1">
                <a:solidFill>
                  <a:srgbClr val="FF0000"/>
                </a:solidFill>
              </a:rPr>
              <a:t>Ip</a:t>
            </a:r>
            <a:r>
              <a:rPr lang="en-US" sz="1350" dirty="0">
                <a:solidFill>
                  <a:srgbClr val="FF0000"/>
                </a:solidFill>
              </a:rPr>
              <a:t> = -2.38 [CW]</a:t>
            </a:r>
          </a:p>
        </p:txBody>
      </p:sp>
      <p:sp>
        <p:nvSpPr>
          <p:cNvPr id="16" name="テキスト ボックス 15"/>
          <p:cNvSpPr txBox="1"/>
          <p:nvPr/>
        </p:nvSpPr>
        <p:spPr>
          <a:xfrm>
            <a:off x="4676953" y="2546287"/>
            <a:ext cx="1412566" cy="923330"/>
          </a:xfrm>
          <a:prstGeom prst="rect">
            <a:avLst/>
          </a:prstGeom>
          <a:noFill/>
        </p:spPr>
        <p:txBody>
          <a:bodyPr wrap="none" rtlCol="0">
            <a:spAutoFit/>
          </a:bodyPr>
          <a:lstStyle/>
          <a:p>
            <a:r>
              <a:rPr lang="en-US" sz="1350" u="sng" dirty="0">
                <a:solidFill>
                  <a:schemeClr val="accent1"/>
                </a:solidFill>
              </a:rPr>
              <a:t>GENRAY:</a:t>
            </a:r>
            <a:r>
              <a:rPr lang="en-US" sz="1350" dirty="0">
                <a:solidFill>
                  <a:schemeClr val="accent1"/>
                </a:solidFill>
              </a:rPr>
              <a:t> </a:t>
            </a:r>
          </a:p>
          <a:p>
            <a:r>
              <a:rPr lang="en-US" sz="1350" dirty="0" err="1">
                <a:solidFill>
                  <a:schemeClr val="accent1"/>
                </a:solidFill>
              </a:rPr>
              <a:t>Ip</a:t>
            </a:r>
            <a:r>
              <a:rPr lang="en-US" sz="1350" dirty="0">
                <a:solidFill>
                  <a:schemeClr val="accent1"/>
                </a:solidFill>
              </a:rPr>
              <a:t> = -22.8kA [CW]</a:t>
            </a:r>
          </a:p>
          <a:p>
            <a:r>
              <a:rPr lang="en-US" sz="1350" u="sng" dirty="0">
                <a:solidFill>
                  <a:srgbClr val="FF0000"/>
                </a:solidFill>
              </a:rPr>
              <a:t>Measured:</a:t>
            </a:r>
          </a:p>
          <a:p>
            <a:r>
              <a:rPr lang="en-US" sz="1350" dirty="0" err="1">
                <a:solidFill>
                  <a:srgbClr val="FF0000"/>
                </a:solidFill>
              </a:rPr>
              <a:t>Ip</a:t>
            </a:r>
            <a:r>
              <a:rPr lang="en-US" sz="1350" dirty="0">
                <a:solidFill>
                  <a:srgbClr val="FF0000"/>
                </a:solidFill>
              </a:rPr>
              <a:t> = -2.67 [CW]</a:t>
            </a:r>
          </a:p>
        </p:txBody>
      </p:sp>
      <p:sp>
        <p:nvSpPr>
          <p:cNvPr id="17" name="テキスト ボックス 16"/>
          <p:cNvSpPr txBox="1"/>
          <p:nvPr/>
        </p:nvSpPr>
        <p:spPr>
          <a:xfrm>
            <a:off x="108558" y="5003372"/>
            <a:ext cx="1412566" cy="923330"/>
          </a:xfrm>
          <a:prstGeom prst="rect">
            <a:avLst/>
          </a:prstGeom>
          <a:noFill/>
        </p:spPr>
        <p:txBody>
          <a:bodyPr wrap="none" rtlCol="0">
            <a:spAutoFit/>
          </a:bodyPr>
          <a:lstStyle/>
          <a:p>
            <a:r>
              <a:rPr lang="en-US" sz="1350" u="sng" dirty="0">
                <a:solidFill>
                  <a:schemeClr val="accent1"/>
                </a:solidFill>
              </a:rPr>
              <a:t>GENRAY:</a:t>
            </a:r>
            <a:r>
              <a:rPr lang="en-US" sz="1350" dirty="0">
                <a:solidFill>
                  <a:schemeClr val="accent1"/>
                </a:solidFill>
              </a:rPr>
              <a:t> </a:t>
            </a:r>
          </a:p>
          <a:p>
            <a:r>
              <a:rPr lang="en-US" sz="1350" dirty="0" err="1">
                <a:solidFill>
                  <a:schemeClr val="accent1"/>
                </a:solidFill>
              </a:rPr>
              <a:t>Ip</a:t>
            </a:r>
            <a:r>
              <a:rPr lang="en-US" sz="1350" dirty="0">
                <a:solidFill>
                  <a:schemeClr val="accent1"/>
                </a:solidFill>
              </a:rPr>
              <a:t> = -22.8kA [CW]</a:t>
            </a:r>
          </a:p>
          <a:p>
            <a:r>
              <a:rPr lang="en-US" sz="1350" u="sng" dirty="0">
                <a:solidFill>
                  <a:srgbClr val="FF0000"/>
                </a:solidFill>
              </a:rPr>
              <a:t>Measured:</a:t>
            </a:r>
          </a:p>
          <a:p>
            <a:r>
              <a:rPr lang="en-US" sz="1350" dirty="0" err="1">
                <a:solidFill>
                  <a:srgbClr val="FF0000"/>
                </a:solidFill>
              </a:rPr>
              <a:t>Ip</a:t>
            </a:r>
            <a:r>
              <a:rPr lang="en-US" sz="1350" dirty="0">
                <a:solidFill>
                  <a:srgbClr val="FF0000"/>
                </a:solidFill>
              </a:rPr>
              <a:t> = +3.02 [CCW]</a:t>
            </a:r>
          </a:p>
        </p:txBody>
      </p:sp>
      <p:sp>
        <p:nvSpPr>
          <p:cNvPr id="18" name="テキスト ボックス 17"/>
          <p:cNvSpPr txBox="1"/>
          <p:nvPr/>
        </p:nvSpPr>
        <p:spPr>
          <a:xfrm>
            <a:off x="4703401" y="5037127"/>
            <a:ext cx="1452642" cy="923330"/>
          </a:xfrm>
          <a:prstGeom prst="rect">
            <a:avLst/>
          </a:prstGeom>
          <a:noFill/>
        </p:spPr>
        <p:txBody>
          <a:bodyPr wrap="none" rtlCol="0">
            <a:spAutoFit/>
          </a:bodyPr>
          <a:lstStyle/>
          <a:p>
            <a:r>
              <a:rPr lang="en-US" sz="1350" u="sng" dirty="0">
                <a:solidFill>
                  <a:schemeClr val="accent1"/>
                </a:solidFill>
              </a:rPr>
              <a:t>GENRAY:</a:t>
            </a:r>
            <a:r>
              <a:rPr lang="en-US" sz="1350" dirty="0">
                <a:solidFill>
                  <a:schemeClr val="accent1"/>
                </a:solidFill>
              </a:rPr>
              <a:t> </a:t>
            </a:r>
          </a:p>
          <a:p>
            <a:r>
              <a:rPr lang="en-US" sz="1350" dirty="0" err="1">
                <a:solidFill>
                  <a:schemeClr val="accent1"/>
                </a:solidFill>
              </a:rPr>
              <a:t>Ip</a:t>
            </a:r>
            <a:r>
              <a:rPr lang="en-US" sz="1350" dirty="0">
                <a:solidFill>
                  <a:schemeClr val="accent1"/>
                </a:solidFill>
              </a:rPr>
              <a:t> = 22.8kA [CCW]</a:t>
            </a:r>
          </a:p>
          <a:p>
            <a:r>
              <a:rPr lang="en-US" sz="1350" u="sng" dirty="0">
                <a:solidFill>
                  <a:srgbClr val="FF0000"/>
                </a:solidFill>
              </a:rPr>
              <a:t>Measured:</a:t>
            </a:r>
          </a:p>
          <a:p>
            <a:r>
              <a:rPr lang="en-US" sz="1350" dirty="0" err="1">
                <a:solidFill>
                  <a:srgbClr val="FF0000"/>
                </a:solidFill>
              </a:rPr>
              <a:t>Ip</a:t>
            </a:r>
            <a:r>
              <a:rPr lang="en-US" sz="1350" dirty="0">
                <a:solidFill>
                  <a:srgbClr val="FF0000"/>
                </a:solidFill>
              </a:rPr>
              <a:t> = +2.51 [CCW]</a:t>
            </a:r>
          </a:p>
        </p:txBody>
      </p:sp>
      <p:sp>
        <p:nvSpPr>
          <p:cNvPr id="2" name="テキスト ボックス 1"/>
          <p:cNvSpPr txBox="1"/>
          <p:nvPr/>
        </p:nvSpPr>
        <p:spPr>
          <a:xfrm>
            <a:off x="72783" y="3714595"/>
            <a:ext cx="4224266" cy="715581"/>
          </a:xfrm>
          <a:prstGeom prst="rect">
            <a:avLst/>
          </a:prstGeom>
          <a:noFill/>
        </p:spPr>
        <p:txBody>
          <a:bodyPr wrap="square" rtlCol="0">
            <a:spAutoFit/>
          </a:bodyPr>
          <a:lstStyle/>
          <a:p>
            <a:r>
              <a:rPr lang="en-US" sz="1350" dirty="0"/>
              <a:t>I cannot understand why </a:t>
            </a:r>
            <a:r>
              <a:rPr lang="en-US" sz="1350" dirty="0" err="1"/>
              <a:t>Ip</a:t>
            </a:r>
            <a:r>
              <a:rPr lang="en-US" sz="1350" dirty="0"/>
              <a:t> is not opposing PF in GENRAY in cases A &amp; B</a:t>
            </a:r>
          </a:p>
          <a:p>
            <a:endParaRPr lang="en-US" sz="1350" dirty="0"/>
          </a:p>
        </p:txBody>
      </p:sp>
      <p:sp>
        <p:nvSpPr>
          <p:cNvPr id="3" name="テキスト ボックス 2"/>
          <p:cNvSpPr txBox="1"/>
          <p:nvPr/>
        </p:nvSpPr>
        <p:spPr>
          <a:xfrm>
            <a:off x="478870" y="1685130"/>
            <a:ext cx="370614" cy="461665"/>
          </a:xfrm>
          <a:prstGeom prst="rect">
            <a:avLst/>
          </a:prstGeom>
          <a:noFill/>
        </p:spPr>
        <p:txBody>
          <a:bodyPr wrap="none" rtlCol="0">
            <a:spAutoFit/>
          </a:bodyPr>
          <a:lstStyle/>
          <a:p>
            <a:r>
              <a:rPr lang="en-US" sz="2400" b="1" dirty="0">
                <a:solidFill>
                  <a:srgbClr val="3203FB"/>
                </a:solidFill>
              </a:rPr>
              <a:t>A</a:t>
            </a:r>
            <a:endParaRPr lang="en-US" sz="1350" b="1" dirty="0">
              <a:solidFill>
                <a:srgbClr val="3203FB"/>
              </a:solidFill>
            </a:endParaRPr>
          </a:p>
        </p:txBody>
      </p:sp>
      <p:sp>
        <p:nvSpPr>
          <p:cNvPr id="20" name="テキスト ボックス 19"/>
          <p:cNvSpPr txBox="1"/>
          <p:nvPr/>
        </p:nvSpPr>
        <p:spPr>
          <a:xfrm>
            <a:off x="478870" y="4169274"/>
            <a:ext cx="357790" cy="461665"/>
          </a:xfrm>
          <a:prstGeom prst="rect">
            <a:avLst/>
          </a:prstGeom>
          <a:noFill/>
        </p:spPr>
        <p:txBody>
          <a:bodyPr wrap="none" rtlCol="0">
            <a:spAutoFit/>
          </a:bodyPr>
          <a:lstStyle/>
          <a:p>
            <a:r>
              <a:rPr lang="en-US" sz="2400" b="1" dirty="0">
                <a:solidFill>
                  <a:srgbClr val="3203FB"/>
                </a:solidFill>
              </a:rPr>
              <a:t>B</a:t>
            </a:r>
            <a:endParaRPr lang="en-US" sz="1350" b="1" dirty="0">
              <a:solidFill>
                <a:srgbClr val="3203FB"/>
              </a:solidFill>
            </a:endParaRPr>
          </a:p>
        </p:txBody>
      </p:sp>
      <p:sp>
        <p:nvSpPr>
          <p:cNvPr id="22" name="テキスト ボックス 21"/>
          <p:cNvSpPr txBox="1"/>
          <p:nvPr/>
        </p:nvSpPr>
        <p:spPr>
          <a:xfrm>
            <a:off x="5055775" y="1685130"/>
            <a:ext cx="378630" cy="461665"/>
          </a:xfrm>
          <a:prstGeom prst="rect">
            <a:avLst/>
          </a:prstGeom>
          <a:noFill/>
        </p:spPr>
        <p:txBody>
          <a:bodyPr wrap="none" rtlCol="0">
            <a:spAutoFit/>
          </a:bodyPr>
          <a:lstStyle/>
          <a:p>
            <a:r>
              <a:rPr lang="en-US" sz="2400" b="1">
                <a:solidFill>
                  <a:srgbClr val="FF0000"/>
                </a:solidFill>
              </a:rPr>
              <a:t>D</a:t>
            </a:r>
            <a:endParaRPr lang="en-US" sz="1350" b="1" dirty="0">
              <a:solidFill>
                <a:srgbClr val="FF0000"/>
              </a:solidFill>
            </a:endParaRPr>
          </a:p>
        </p:txBody>
      </p:sp>
      <p:sp>
        <p:nvSpPr>
          <p:cNvPr id="24" name="テキスト ボックス 23"/>
          <p:cNvSpPr txBox="1"/>
          <p:nvPr/>
        </p:nvSpPr>
        <p:spPr>
          <a:xfrm>
            <a:off x="5055775" y="4169274"/>
            <a:ext cx="335348" cy="461665"/>
          </a:xfrm>
          <a:prstGeom prst="rect">
            <a:avLst/>
          </a:prstGeom>
          <a:noFill/>
        </p:spPr>
        <p:txBody>
          <a:bodyPr wrap="none" rtlCol="0">
            <a:spAutoFit/>
          </a:bodyPr>
          <a:lstStyle/>
          <a:p>
            <a:r>
              <a:rPr lang="en-US" sz="2400" b="1" dirty="0">
                <a:solidFill>
                  <a:srgbClr val="FF0000"/>
                </a:solidFill>
              </a:rPr>
              <a:t>E</a:t>
            </a:r>
            <a:endParaRPr lang="en-US" sz="1350" b="1" dirty="0">
              <a:solidFill>
                <a:srgbClr val="FF0000"/>
              </a:solidFill>
            </a:endParaRPr>
          </a:p>
        </p:txBody>
      </p:sp>
      <p:sp>
        <p:nvSpPr>
          <p:cNvPr id="25" name="テキスト ボックス 24"/>
          <p:cNvSpPr txBox="1"/>
          <p:nvPr/>
        </p:nvSpPr>
        <p:spPr>
          <a:xfrm>
            <a:off x="1996372" y="6342921"/>
            <a:ext cx="5276060" cy="507831"/>
          </a:xfrm>
          <a:prstGeom prst="rect">
            <a:avLst/>
          </a:prstGeom>
          <a:noFill/>
        </p:spPr>
        <p:txBody>
          <a:bodyPr wrap="none" rtlCol="0">
            <a:spAutoFit/>
          </a:bodyPr>
          <a:lstStyle/>
          <a:p>
            <a:r>
              <a:rPr lang="en-US" sz="1350" dirty="0"/>
              <a:t>In GENRAY, quantitatively, all 4 cases are the same except for </a:t>
            </a:r>
            <a:r>
              <a:rPr lang="en-US" sz="1350" dirty="0" err="1"/>
              <a:t>Ip</a:t>
            </a:r>
            <a:r>
              <a:rPr lang="en-US" sz="1350" dirty="0"/>
              <a:t> direction</a:t>
            </a:r>
          </a:p>
          <a:p>
            <a:endParaRPr lang="en-US" sz="1350" dirty="0"/>
          </a:p>
        </p:txBody>
      </p:sp>
      <p:sp>
        <p:nvSpPr>
          <p:cNvPr id="13" name="テキスト ボックス 12"/>
          <p:cNvSpPr txBox="1"/>
          <p:nvPr/>
        </p:nvSpPr>
        <p:spPr>
          <a:xfrm>
            <a:off x="2922121" y="1639856"/>
            <a:ext cx="888385" cy="369332"/>
          </a:xfrm>
          <a:prstGeom prst="rect">
            <a:avLst/>
          </a:prstGeom>
          <a:solidFill>
            <a:srgbClr val="FFFF00"/>
          </a:solidFill>
        </p:spPr>
        <p:txBody>
          <a:bodyPr wrap="none" rtlCol="0">
            <a:spAutoFit/>
          </a:bodyPr>
          <a:lstStyle/>
          <a:p>
            <a:r>
              <a:rPr lang="en-US" altLang="ja-JP" dirty="0"/>
              <a:t>CNT CD</a:t>
            </a:r>
            <a:endParaRPr lang="ja-JP" altLang="en-US" dirty="0"/>
          </a:p>
        </p:txBody>
      </p:sp>
      <p:sp>
        <p:nvSpPr>
          <p:cNvPr id="26" name="テキスト ボックス 25"/>
          <p:cNvSpPr txBox="1"/>
          <p:nvPr/>
        </p:nvSpPr>
        <p:spPr>
          <a:xfrm>
            <a:off x="7751686" y="1636078"/>
            <a:ext cx="748923" cy="369332"/>
          </a:xfrm>
          <a:prstGeom prst="rect">
            <a:avLst/>
          </a:prstGeom>
          <a:solidFill>
            <a:srgbClr val="FFFF00"/>
          </a:solidFill>
        </p:spPr>
        <p:txBody>
          <a:bodyPr wrap="none" rtlCol="0">
            <a:spAutoFit/>
          </a:bodyPr>
          <a:lstStyle/>
          <a:p>
            <a:r>
              <a:rPr lang="en-US" altLang="ja-JP" dirty="0"/>
              <a:t>Co CD</a:t>
            </a:r>
            <a:endParaRPr lang="ja-JP" altLang="en-US" dirty="0"/>
          </a:p>
        </p:txBody>
      </p:sp>
      <p:sp>
        <p:nvSpPr>
          <p:cNvPr id="27" name="テキスト ボックス 26"/>
          <p:cNvSpPr txBox="1"/>
          <p:nvPr/>
        </p:nvSpPr>
        <p:spPr>
          <a:xfrm>
            <a:off x="2986415" y="4146910"/>
            <a:ext cx="888385" cy="369332"/>
          </a:xfrm>
          <a:prstGeom prst="rect">
            <a:avLst/>
          </a:prstGeom>
          <a:solidFill>
            <a:srgbClr val="FFFF00"/>
          </a:solidFill>
        </p:spPr>
        <p:txBody>
          <a:bodyPr wrap="none" rtlCol="0">
            <a:spAutoFit/>
          </a:bodyPr>
          <a:lstStyle/>
          <a:p>
            <a:r>
              <a:rPr lang="en-US" altLang="ja-JP" dirty="0"/>
              <a:t>CNT CD</a:t>
            </a:r>
            <a:endParaRPr lang="ja-JP" altLang="en-US" dirty="0"/>
          </a:p>
        </p:txBody>
      </p:sp>
      <p:sp>
        <p:nvSpPr>
          <p:cNvPr id="28" name="テキスト ボックス 27"/>
          <p:cNvSpPr txBox="1"/>
          <p:nvPr/>
        </p:nvSpPr>
        <p:spPr>
          <a:xfrm>
            <a:off x="7825831" y="4122483"/>
            <a:ext cx="748923" cy="369332"/>
          </a:xfrm>
          <a:prstGeom prst="rect">
            <a:avLst/>
          </a:prstGeom>
          <a:solidFill>
            <a:srgbClr val="FFFF00"/>
          </a:solidFill>
        </p:spPr>
        <p:txBody>
          <a:bodyPr wrap="none" rtlCol="0">
            <a:spAutoFit/>
          </a:bodyPr>
          <a:lstStyle/>
          <a:p>
            <a:r>
              <a:rPr lang="en-US" altLang="ja-JP" dirty="0"/>
              <a:t>Co CD</a:t>
            </a:r>
            <a:endParaRPr lang="ja-JP" altLang="en-US" dirty="0"/>
          </a:p>
        </p:txBody>
      </p:sp>
      <p:sp>
        <p:nvSpPr>
          <p:cNvPr id="29" name="TextBox 9"/>
          <p:cNvSpPr txBox="1"/>
          <p:nvPr/>
        </p:nvSpPr>
        <p:spPr>
          <a:xfrm>
            <a:off x="-30365" y="0"/>
            <a:ext cx="9204727" cy="830997"/>
          </a:xfrm>
          <a:prstGeom prst="rect">
            <a:avLst/>
          </a:prstGeom>
          <a:solidFill>
            <a:srgbClr val="FF0000"/>
          </a:solidFill>
        </p:spPr>
        <p:txBody>
          <a:bodyPr wrap="square" rtlCol="0">
            <a:spAutoFit/>
          </a:bodyPr>
          <a:lstStyle/>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GENRAY calculation predicts EBWCD direction is decided by the direction of TF and PF. </a:t>
            </a:r>
          </a:p>
        </p:txBody>
      </p:sp>
      <p:sp>
        <p:nvSpPr>
          <p:cNvPr id="14" name="テキスト ボックス 13"/>
          <p:cNvSpPr txBox="1"/>
          <p:nvPr/>
        </p:nvSpPr>
        <p:spPr>
          <a:xfrm>
            <a:off x="1531532" y="1098023"/>
            <a:ext cx="1306768" cy="523220"/>
          </a:xfrm>
          <a:prstGeom prst="rect">
            <a:avLst/>
          </a:prstGeom>
          <a:noFill/>
        </p:spPr>
        <p:txBody>
          <a:bodyPr wrap="none" rtlCol="0">
            <a:spAutoFit/>
          </a:bodyPr>
          <a:lstStyle/>
          <a:p>
            <a:r>
              <a:rPr kumimoji="1" lang="en-US" altLang="ja-JP" sz="2800" dirty="0" smtClean="0"/>
              <a:t>TF CCW</a:t>
            </a:r>
            <a:endParaRPr kumimoji="1" lang="ja-JP" altLang="en-US" sz="2800" dirty="0"/>
          </a:p>
        </p:txBody>
      </p:sp>
      <p:sp>
        <p:nvSpPr>
          <p:cNvPr id="30" name="テキスト ボックス 29"/>
          <p:cNvSpPr txBox="1"/>
          <p:nvPr/>
        </p:nvSpPr>
        <p:spPr>
          <a:xfrm>
            <a:off x="6178734" y="1112791"/>
            <a:ext cx="1116011" cy="523220"/>
          </a:xfrm>
          <a:prstGeom prst="rect">
            <a:avLst/>
          </a:prstGeom>
          <a:noFill/>
        </p:spPr>
        <p:txBody>
          <a:bodyPr wrap="none" rtlCol="0">
            <a:spAutoFit/>
          </a:bodyPr>
          <a:lstStyle/>
          <a:p>
            <a:r>
              <a:rPr kumimoji="1" lang="en-US" altLang="ja-JP" sz="2800" dirty="0" smtClean="0"/>
              <a:t>TF CW</a:t>
            </a:r>
            <a:endParaRPr kumimoji="1" lang="ja-JP" altLang="en-US" sz="2800" dirty="0"/>
          </a:p>
        </p:txBody>
      </p:sp>
    </p:spTree>
    <p:extLst>
      <p:ext uri="{BB962C8B-B14F-4D97-AF65-F5344CB8AC3E}">
        <p14:creationId xmlns:p14="http://schemas.microsoft.com/office/powerpoint/2010/main" val="1940373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6" name="TextBox 9"/>
          <p:cNvSpPr txBox="1"/>
          <p:nvPr/>
        </p:nvSpPr>
        <p:spPr>
          <a:xfrm>
            <a:off x="-30365" y="0"/>
            <a:ext cx="9204727" cy="1200329"/>
          </a:xfrm>
          <a:prstGeom prst="rect">
            <a:avLst/>
          </a:prstGeom>
          <a:solidFill>
            <a:srgbClr val="FF0000"/>
          </a:solidFill>
        </p:spPr>
        <p:txBody>
          <a:bodyPr wrap="square" rtlCol="0">
            <a:spAutoFit/>
          </a:bodyPr>
          <a:lstStyle/>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Investigation of EBWCD with TF and PF direction modification.</a:t>
            </a:r>
          </a:p>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As the current is not so high compared with pressure driven current, </a:t>
            </a:r>
          </a:p>
          <a:p>
            <a:pPr algn="ctr"/>
            <a:r>
              <a:rPr lang="en-GB" altLang="ja-JP" sz="2400" b="1" dirty="0">
                <a:solidFill>
                  <a:schemeClr val="bg1"/>
                </a:solidFill>
                <a:latin typeface="Calibri" panose="020F0502020204030204" pitchFamily="34" charset="0"/>
                <a:ea typeface="游明朝" panose="02020400000000000000" pitchFamily="18" charset="-128"/>
                <a:cs typeface="Arial" panose="020B0604020202020204" pitchFamily="34" charset="0"/>
              </a:rPr>
              <a:t>w</a:t>
            </a: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e could not confirm the evidence of EBWCD.</a:t>
            </a:r>
          </a:p>
        </p:txBody>
      </p:sp>
      <p:pic>
        <p:nvPicPr>
          <p:cNvPr id="8" name="図 7"/>
          <p:cNvPicPr>
            <a:picLocks noChangeAspect="1"/>
          </p:cNvPicPr>
          <p:nvPr/>
        </p:nvPicPr>
        <p:blipFill>
          <a:blip r:embed="rId2"/>
          <a:stretch>
            <a:fillRect/>
          </a:stretch>
        </p:blipFill>
        <p:spPr>
          <a:xfrm>
            <a:off x="-30365" y="2053068"/>
            <a:ext cx="4431375" cy="3800520"/>
          </a:xfrm>
          <a:prstGeom prst="rect">
            <a:avLst/>
          </a:prstGeom>
        </p:spPr>
      </p:pic>
      <p:sp>
        <p:nvSpPr>
          <p:cNvPr id="9" name="テキスト ボックス 8"/>
          <p:cNvSpPr txBox="1"/>
          <p:nvPr/>
        </p:nvSpPr>
        <p:spPr>
          <a:xfrm>
            <a:off x="539552" y="1200329"/>
            <a:ext cx="3528392" cy="830997"/>
          </a:xfrm>
          <a:prstGeom prst="rect">
            <a:avLst/>
          </a:prstGeom>
          <a:noFill/>
        </p:spPr>
        <p:txBody>
          <a:bodyPr wrap="square" rtlCol="0">
            <a:spAutoFit/>
          </a:bodyPr>
          <a:lstStyle/>
          <a:p>
            <a:r>
              <a:rPr kumimoji="1" lang="en-US" altLang="ja-JP" sz="2400" dirty="0" smtClean="0"/>
              <a:t>The reproducibility of plasmas </a:t>
            </a:r>
            <a:r>
              <a:rPr lang="en-US" altLang="ja-JP" sz="2400" dirty="0" smtClean="0"/>
              <a:t>was not sufficient.</a:t>
            </a:r>
            <a:endParaRPr kumimoji="1" lang="ja-JP" altLang="en-US" sz="2400" dirty="0"/>
          </a:p>
        </p:txBody>
      </p:sp>
      <p:pic>
        <p:nvPicPr>
          <p:cNvPr id="10" name="図 9"/>
          <p:cNvPicPr>
            <a:picLocks noChangeAspect="1"/>
          </p:cNvPicPr>
          <p:nvPr/>
        </p:nvPicPr>
        <p:blipFill>
          <a:blip r:embed="rId3"/>
          <a:stretch>
            <a:fillRect/>
          </a:stretch>
        </p:blipFill>
        <p:spPr>
          <a:xfrm>
            <a:off x="4788024" y="1234684"/>
            <a:ext cx="3742936" cy="2804073"/>
          </a:xfrm>
          <a:prstGeom prst="rect">
            <a:avLst/>
          </a:prstGeom>
        </p:spPr>
      </p:pic>
      <p:sp>
        <p:nvSpPr>
          <p:cNvPr id="11" name="角丸四角形 10"/>
          <p:cNvSpPr/>
          <p:nvPr/>
        </p:nvSpPr>
        <p:spPr>
          <a:xfrm>
            <a:off x="7204029" y="1772816"/>
            <a:ext cx="896363" cy="1872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4"/>
          <a:stretch>
            <a:fillRect/>
          </a:stretch>
        </p:blipFill>
        <p:spPr>
          <a:xfrm>
            <a:off x="4846873" y="4038757"/>
            <a:ext cx="3693616" cy="2767124"/>
          </a:xfrm>
          <a:prstGeom prst="rect">
            <a:avLst/>
          </a:prstGeom>
        </p:spPr>
      </p:pic>
      <p:sp>
        <p:nvSpPr>
          <p:cNvPr id="15" name="角丸四角形 14"/>
          <p:cNvSpPr/>
          <p:nvPr/>
        </p:nvSpPr>
        <p:spPr>
          <a:xfrm>
            <a:off x="7262878" y="4515723"/>
            <a:ext cx="837514" cy="1872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7307297" y="1491495"/>
            <a:ext cx="1333635" cy="1077218"/>
          </a:xfrm>
          <a:prstGeom prst="rect">
            <a:avLst/>
          </a:prstGeom>
          <a:noFill/>
        </p:spPr>
        <p:txBody>
          <a:bodyPr wrap="none" rtlCol="0">
            <a:spAutoFit/>
          </a:bodyPr>
          <a:lstStyle/>
          <a:p>
            <a:r>
              <a:rPr kumimoji="1" lang="en-US" altLang="ja-JP" sz="3200" dirty="0" smtClean="0"/>
              <a:t>B</a:t>
            </a:r>
          </a:p>
          <a:p>
            <a:r>
              <a:rPr lang="en-US" altLang="ja-JP" sz="3200" dirty="0" smtClean="0"/>
              <a:t>CNTCD</a:t>
            </a:r>
            <a:endParaRPr lang="ja-JP" altLang="en-US" sz="3200" dirty="0"/>
          </a:p>
        </p:txBody>
      </p:sp>
      <p:sp>
        <p:nvSpPr>
          <p:cNvPr id="17" name="テキスト ボックス 16"/>
          <p:cNvSpPr txBox="1"/>
          <p:nvPr/>
        </p:nvSpPr>
        <p:spPr>
          <a:xfrm>
            <a:off x="7413469" y="4320078"/>
            <a:ext cx="1093569" cy="1077218"/>
          </a:xfrm>
          <a:prstGeom prst="rect">
            <a:avLst/>
          </a:prstGeom>
          <a:noFill/>
        </p:spPr>
        <p:txBody>
          <a:bodyPr wrap="none" rtlCol="0">
            <a:spAutoFit/>
          </a:bodyPr>
          <a:lstStyle/>
          <a:p>
            <a:r>
              <a:rPr lang="en-US" altLang="ja-JP" sz="3200" dirty="0" smtClean="0"/>
              <a:t>E</a:t>
            </a:r>
          </a:p>
          <a:p>
            <a:r>
              <a:rPr kumimoji="1" lang="en-US" altLang="ja-JP" sz="3200" dirty="0" err="1" smtClean="0"/>
              <a:t>CoCD</a:t>
            </a:r>
            <a:endParaRPr kumimoji="1" lang="ja-JP" altLang="en-US" sz="3200" dirty="0"/>
          </a:p>
        </p:txBody>
      </p:sp>
      <p:sp>
        <p:nvSpPr>
          <p:cNvPr id="18" name="角丸四角形 17"/>
          <p:cNvSpPr/>
          <p:nvPr/>
        </p:nvSpPr>
        <p:spPr>
          <a:xfrm>
            <a:off x="5654242" y="1594062"/>
            <a:ext cx="240262" cy="12287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5627725" y="4333415"/>
            <a:ext cx="240262" cy="12287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6868560" y="1569652"/>
            <a:ext cx="240262" cy="12287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6848020" y="2568713"/>
            <a:ext cx="360040" cy="50405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6919816" y="4515723"/>
            <a:ext cx="194186" cy="99307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flipV="1">
            <a:off x="6894989" y="5733739"/>
            <a:ext cx="360040" cy="50405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11287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2"/>
          <a:stretch>
            <a:fillRect/>
          </a:stretch>
        </p:blipFill>
        <p:spPr>
          <a:xfrm>
            <a:off x="4808345" y="4004226"/>
            <a:ext cx="3816472" cy="2859163"/>
          </a:xfrm>
          <a:prstGeom prst="rect">
            <a:avLst/>
          </a:prstGeom>
        </p:spPr>
      </p:pic>
      <p:pic>
        <p:nvPicPr>
          <p:cNvPr id="18" name="図 17"/>
          <p:cNvPicPr>
            <a:picLocks noChangeAspect="1"/>
          </p:cNvPicPr>
          <p:nvPr/>
        </p:nvPicPr>
        <p:blipFill>
          <a:blip r:embed="rId3"/>
          <a:stretch>
            <a:fillRect/>
          </a:stretch>
        </p:blipFill>
        <p:spPr>
          <a:xfrm>
            <a:off x="4808345" y="1303883"/>
            <a:ext cx="3732144" cy="2795988"/>
          </a:xfrm>
          <a:prstGeom prst="rect">
            <a:avLst/>
          </a:prstGeom>
        </p:spPr>
      </p:pic>
      <p:sp>
        <p:nvSpPr>
          <p:cNvPr id="2" name="タイトル 1"/>
          <p:cNvSpPr>
            <a:spLocks noGrp="1"/>
          </p:cNvSpPr>
          <p:nvPr>
            <p:ph type="title"/>
          </p:nvPr>
        </p:nvSpPr>
        <p:spPr/>
        <p:txBody>
          <a:bodyPr/>
          <a:lstStyle/>
          <a:p>
            <a:endParaRPr kumimoji="1" lang="ja-JP" altLang="en-US"/>
          </a:p>
        </p:txBody>
      </p:sp>
      <p:sp>
        <p:nvSpPr>
          <p:cNvPr id="6" name="TextBox 9"/>
          <p:cNvSpPr txBox="1"/>
          <p:nvPr/>
        </p:nvSpPr>
        <p:spPr>
          <a:xfrm>
            <a:off x="-30365" y="0"/>
            <a:ext cx="9204727" cy="1200329"/>
          </a:xfrm>
          <a:prstGeom prst="rect">
            <a:avLst/>
          </a:prstGeom>
          <a:solidFill>
            <a:srgbClr val="FF0000"/>
          </a:solidFill>
        </p:spPr>
        <p:txBody>
          <a:bodyPr wrap="square" rtlCol="0">
            <a:spAutoFit/>
          </a:bodyPr>
          <a:lstStyle/>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Investigation of EBWCD with TF and PF direction modification.</a:t>
            </a:r>
          </a:p>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As the current is not so high compared with pressure driven current, </a:t>
            </a:r>
          </a:p>
          <a:p>
            <a:pPr algn="ctr"/>
            <a:r>
              <a:rPr lang="en-GB" altLang="ja-JP" sz="2400" b="1" dirty="0">
                <a:solidFill>
                  <a:schemeClr val="bg1"/>
                </a:solidFill>
                <a:latin typeface="Calibri" panose="020F0502020204030204" pitchFamily="34" charset="0"/>
                <a:ea typeface="游明朝" panose="02020400000000000000" pitchFamily="18" charset="-128"/>
                <a:cs typeface="Arial" panose="020B0604020202020204" pitchFamily="34" charset="0"/>
              </a:rPr>
              <a:t>w</a:t>
            </a: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e could not confirm the evidence of EBWCD.</a:t>
            </a:r>
          </a:p>
        </p:txBody>
      </p:sp>
      <p:pic>
        <p:nvPicPr>
          <p:cNvPr id="8" name="図 7"/>
          <p:cNvPicPr>
            <a:picLocks noChangeAspect="1"/>
          </p:cNvPicPr>
          <p:nvPr/>
        </p:nvPicPr>
        <p:blipFill>
          <a:blip r:embed="rId4"/>
          <a:stretch>
            <a:fillRect/>
          </a:stretch>
        </p:blipFill>
        <p:spPr>
          <a:xfrm>
            <a:off x="-30365" y="2053068"/>
            <a:ext cx="4431375" cy="3800520"/>
          </a:xfrm>
          <a:prstGeom prst="rect">
            <a:avLst/>
          </a:prstGeom>
        </p:spPr>
      </p:pic>
      <p:sp>
        <p:nvSpPr>
          <p:cNvPr id="9" name="テキスト ボックス 8"/>
          <p:cNvSpPr txBox="1"/>
          <p:nvPr/>
        </p:nvSpPr>
        <p:spPr>
          <a:xfrm>
            <a:off x="539552" y="1200329"/>
            <a:ext cx="3528392" cy="830997"/>
          </a:xfrm>
          <a:prstGeom prst="rect">
            <a:avLst/>
          </a:prstGeom>
          <a:noFill/>
        </p:spPr>
        <p:txBody>
          <a:bodyPr wrap="square" rtlCol="0">
            <a:spAutoFit/>
          </a:bodyPr>
          <a:lstStyle/>
          <a:p>
            <a:r>
              <a:rPr kumimoji="1" lang="en-US" altLang="ja-JP" sz="2400" dirty="0" smtClean="0"/>
              <a:t>The reproducibility of plasmas </a:t>
            </a:r>
            <a:r>
              <a:rPr lang="en-US" altLang="ja-JP" sz="2400" dirty="0" smtClean="0"/>
              <a:t>was not sufficient.</a:t>
            </a:r>
            <a:endParaRPr kumimoji="1" lang="ja-JP" altLang="en-US" sz="2400" dirty="0"/>
          </a:p>
        </p:txBody>
      </p:sp>
      <p:sp>
        <p:nvSpPr>
          <p:cNvPr id="11" name="角丸四角形 10"/>
          <p:cNvSpPr/>
          <p:nvPr/>
        </p:nvSpPr>
        <p:spPr>
          <a:xfrm>
            <a:off x="7204029" y="1772816"/>
            <a:ext cx="896363" cy="1872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7308305" y="4508664"/>
            <a:ext cx="864096" cy="18722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7362504" y="1542325"/>
            <a:ext cx="1583703" cy="1077218"/>
          </a:xfrm>
          <a:prstGeom prst="rect">
            <a:avLst/>
          </a:prstGeom>
          <a:noFill/>
        </p:spPr>
        <p:txBody>
          <a:bodyPr wrap="none" rtlCol="0">
            <a:spAutoFit/>
          </a:bodyPr>
          <a:lstStyle/>
          <a:p>
            <a:r>
              <a:rPr lang="en-US" altLang="ja-JP" sz="3200" dirty="0" smtClean="0"/>
              <a:t>A</a:t>
            </a:r>
          </a:p>
          <a:p>
            <a:r>
              <a:rPr lang="en-US" altLang="ja-JP" sz="3200" dirty="0" smtClean="0"/>
              <a:t>(CNTCD)</a:t>
            </a:r>
            <a:endParaRPr kumimoji="1" lang="ja-JP" altLang="en-US" sz="3200" dirty="0"/>
          </a:p>
        </p:txBody>
      </p:sp>
      <p:sp>
        <p:nvSpPr>
          <p:cNvPr id="17" name="テキスト ボックス 16"/>
          <p:cNvSpPr txBox="1"/>
          <p:nvPr/>
        </p:nvSpPr>
        <p:spPr>
          <a:xfrm>
            <a:off x="7479620" y="4328260"/>
            <a:ext cx="1093569" cy="1077218"/>
          </a:xfrm>
          <a:prstGeom prst="rect">
            <a:avLst/>
          </a:prstGeom>
          <a:noFill/>
        </p:spPr>
        <p:txBody>
          <a:bodyPr wrap="none" rtlCol="0">
            <a:spAutoFit/>
          </a:bodyPr>
          <a:lstStyle/>
          <a:p>
            <a:r>
              <a:rPr lang="en-US" altLang="ja-JP" sz="3200" dirty="0"/>
              <a:t>D</a:t>
            </a:r>
            <a:endParaRPr lang="en-US" altLang="ja-JP" sz="3200" dirty="0" smtClean="0"/>
          </a:p>
          <a:p>
            <a:r>
              <a:rPr kumimoji="1" lang="en-US" altLang="ja-JP" sz="3200" dirty="0" err="1" smtClean="0"/>
              <a:t>CoCD</a:t>
            </a:r>
            <a:endParaRPr kumimoji="1" lang="ja-JP" altLang="en-US" sz="3200" dirty="0"/>
          </a:p>
        </p:txBody>
      </p:sp>
      <p:sp>
        <p:nvSpPr>
          <p:cNvPr id="20" name="角丸四角形 19"/>
          <p:cNvSpPr/>
          <p:nvPr/>
        </p:nvSpPr>
        <p:spPr>
          <a:xfrm>
            <a:off x="7002801" y="5213757"/>
            <a:ext cx="194186" cy="99307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6945551" y="4497376"/>
            <a:ext cx="360040" cy="50405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6954307" y="2708920"/>
            <a:ext cx="194186" cy="99307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flipV="1">
            <a:off x="6871380" y="2410340"/>
            <a:ext cx="360040" cy="50405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p:cNvSpPr/>
          <p:nvPr/>
        </p:nvSpPr>
        <p:spPr>
          <a:xfrm>
            <a:off x="5711387" y="5213757"/>
            <a:ext cx="194186" cy="99307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5707332" y="2719140"/>
            <a:ext cx="194186" cy="99307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Tree>
    <p:extLst>
      <p:ext uri="{BB962C8B-B14F-4D97-AF65-F5344CB8AC3E}">
        <p14:creationId xmlns:p14="http://schemas.microsoft.com/office/powerpoint/2010/main" val="553912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TextBox 9"/>
          <p:cNvSpPr txBox="1"/>
          <p:nvPr/>
        </p:nvSpPr>
        <p:spPr>
          <a:xfrm>
            <a:off x="-30365" y="0"/>
            <a:ext cx="9204727" cy="1200329"/>
          </a:xfrm>
          <a:prstGeom prst="rect">
            <a:avLst/>
          </a:prstGeom>
          <a:solidFill>
            <a:srgbClr val="FF0000"/>
          </a:solidFill>
        </p:spPr>
        <p:txBody>
          <a:bodyPr wrap="square" rtlCol="0">
            <a:spAutoFit/>
          </a:bodyPr>
          <a:lstStyle/>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2</a:t>
            </a:r>
            <a:r>
              <a:rPr lang="en-GB" altLang="ja-JP" sz="2400" b="1" baseline="30000"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nd</a:t>
            </a: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 Harmonic ECW breakdown has been </a:t>
            </a:r>
            <a:r>
              <a:rPr lang="en-GB" altLang="ja-JP" sz="2400" b="1" dirty="0" err="1" smtClean="0">
                <a:solidFill>
                  <a:schemeClr val="bg1"/>
                </a:solidFill>
                <a:latin typeface="Calibri" panose="020F0502020204030204" pitchFamily="34" charset="0"/>
                <a:ea typeface="游明朝" panose="02020400000000000000" pitchFamily="18" charset="-128"/>
                <a:cs typeface="Arial" panose="020B0604020202020204" pitchFamily="34" charset="0"/>
              </a:rPr>
              <a:t>invetigated</a:t>
            </a: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 </a:t>
            </a:r>
          </a:p>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High power threshold was observed.  </a:t>
            </a:r>
          </a:p>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Higher frequency give higher power threshold</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1792" y="1555544"/>
            <a:ext cx="5983452" cy="3810895"/>
          </a:xfrm>
          <a:prstGeom prst="rect">
            <a:avLst/>
          </a:prstGeom>
        </p:spPr>
      </p:pic>
      <p:cxnSp>
        <p:nvCxnSpPr>
          <p:cNvPr id="6" name="直線コネクタ 5"/>
          <p:cNvCxnSpPr/>
          <p:nvPr/>
        </p:nvCxnSpPr>
        <p:spPr>
          <a:xfrm flipH="1">
            <a:off x="7452871" y="1675782"/>
            <a:ext cx="1" cy="3407951"/>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5305642" y="1207223"/>
            <a:ext cx="3838358" cy="461665"/>
          </a:xfrm>
          <a:prstGeom prst="rect">
            <a:avLst/>
          </a:prstGeom>
          <a:noFill/>
        </p:spPr>
        <p:txBody>
          <a:bodyPr wrap="none" rtlCol="0">
            <a:spAutoFit/>
          </a:bodyPr>
          <a:lstStyle/>
          <a:p>
            <a:r>
              <a:rPr kumimoji="1" lang="en-US" altLang="ja-JP" sz="2400" dirty="0" smtClean="0"/>
              <a:t>28GHz Approximately 150kW</a:t>
            </a:r>
            <a:endParaRPr kumimoji="1" lang="ja-JP" altLang="en-US" sz="2400" dirty="0"/>
          </a:p>
        </p:txBody>
      </p:sp>
      <p:pic>
        <p:nvPicPr>
          <p:cNvPr id="9" name="図 8"/>
          <p:cNvPicPr>
            <a:picLocks noChangeAspect="1"/>
          </p:cNvPicPr>
          <p:nvPr/>
        </p:nvPicPr>
        <p:blipFill>
          <a:blip r:embed="rId3"/>
          <a:stretch>
            <a:fillRect/>
          </a:stretch>
        </p:blipFill>
        <p:spPr>
          <a:xfrm>
            <a:off x="852515" y="1654686"/>
            <a:ext cx="3133886" cy="1987778"/>
          </a:xfrm>
          <a:prstGeom prst="rect">
            <a:avLst/>
          </a:prstGeom>
        </p:spPr>
      </p:pic>
      <p:sp>
        <p:nvSpPr>
          <p:cNvPr id="10" name="テキスト ボックス 9"/>
          <p:cNvSpPr txBox="1"/>
          <p:nvPr/>
        </p:nvSpPr>
        <p:spPr>
          <a:xfrm>
            <a:off x="539552" y="1286644"/>
            <a:ext cx="3759812" cy="461665"/>
          </a:xfrm>
          <a:prstGeom prst="rect">
            <a:avLst/>
          </a:prstGeom>
          <a:noFill/>
        </p:spPr>
        <p:txBody>
          <a:bodyPr wrap="none" rtlCol="0">
            <a:spAutoFit/>
          </a:bodyPr>
          <a:lstStyle/>
          <a:p>
            <a:r>
              <a:rPr lang="en-US" altLang="ja-JP" sz="2400" dirty="0" smtClean="0"/>
              <a:t>8.2</a:t>
            </a:r>
            <a:r>
              <a:rPr kumimoji="1" lang="en-US" altLang="ja-JP" sz="2400" dirty="0" smtClean="0"/>
              <a:t>GHz Approximately 50kW</a:t>
            </a:r>
            <a:endParaRPr kumimoji="1" lang="ja-JP" altLang="en-US" sz="2400" dirty="0"/>
          </a:p>
        </p:txBody>
      </p:sp>
      <p:sp>
        <p:nvSpPr>
          <p:cNvPr id="11" name="テキスト ボックス 10"/>
          <p:cNvSpPr txBox="1"/>
          <p:nvPr/>
        </p:nvSpPr>
        <p:spPr>
          <a:xfrm>
            <a:off x="254504" y="5991616"/>
            <a:ext cx="7515069" cy="369332"/>
          </a:xfrm>
          <a:prstGeom prst="rect">
            <a:avLst/>
          </a:prstGeom>
          <a:noFill/>
        </p:spPr>
        <p:txBody>
          <a:bodyPr wrap="square" rtlCol="0">
            <a:spAutoFit/>
          </a:bodyPr>
          <a:lstStyle/>
          <a:p>
            <a:r>
              <a:rPr lang="en-US" altLang="ja-JP" dirty="0" smtClean="0"/>
              <a:t>Miura</a:t>
            </a:r>
            <a:r>
              <a:rPr lang="ja-JP" altLang="en-US" dirty="0" smtClean="0"/>
              <a:t> </a:t>
            </a:r>
            <a:r>
              <a:rPr lang="en-US" altLang="ja-JP" dirty="0" smtClean="0"/>
              <a:t>et</a:t>
            </a:r>
            <a:r>
              <a:rPr lang="ja-JP" altLang="en-US" dirty="0"/>
              <a:t> </a:t>
            </a:r>
            <a:r>
              <a:rPr lang="en-US" altLang="ja-JP" dirty="0" smtClean="0"/>
              <a:t>al.</a:t>
            </a:r>
            <a:r>
              <a:rPr lang="ja-JP" altLang="en-US" dirty="0"/>
              <a:t> </a:t>
            </a:r>
            <a:r>
              <a:rPr lang="en-US" altLang="ja-JP" dirty="0" smtClean="0"/>
              <a:t>Plasma</a:t>
            </a:r>
            <a:r>
              <a:rPr lang="ja-JP" altLang="en-US" dirty="0"/>
              <a:t> </a:t>
            </a:r>
            <a:r>
              <a:rPr lang="en-US" altLang="ja-JP" dirty="0" smtClean="0"/>
              <a:t>Fusion</a:t>
            </a:r>
            <a:r>
              <a:rPr lang="ja-JP" altLang="en-US" dirty="0"/>
              <a:t> </a:t>
            </a:r>
            <a:r>
              <a:rPr lang="en-US" altLang="ja-JP" dirty="0" smtClean="0"/>
              <a:t>Research</a:t>
            </a:r>
            <a:r>
              <a:rPr lang="ja-JP" altLang="en-US" dirty="0" smtClean="0"/>
              <a:t>　</a:t>
            </a:r>
            <a:r>
              <a:rPr lang="en-US" altLang="ja-JP" dirty="0" smtClean="0"/>
              <a:t> </a:t>
            </a:r>
            <a:r>
              <a:rPr lang="en-US" altLang="ja-JP" dirty="0"/>
              <a:t>10, 3402066 (2015)</a:t>
            </a:r>
            <a:endParaRPr kumimoji="1" lang="ja-JP" altLang="en-US" dirty="0"/>
          </a:p>
        </p:txBody>
      </p:sp>
      <p:pic>
        <p:nvPicPr>
          <p:cNvPr id="13" name="図 12"/>
          <p:cNvPicPr>
            <a:picLocks noChangeAspect="1"/>
          </p:cNvPicPr>
          <p:nvPr/>
        </p:nvPicPr>
        <p:blipFill>
          <a:blip r:embed="rId4"/>
          <a:stretch>
            <a:fillRect/>
          </a:stretch>
        </p:blipFill>
        <p:spPr>
          <a:xfrm>
            <a:off x="5354" y="4517729"/>
            <a:ext cx="2675132" cy="1575567"/>
          </a:xfrm>
          <a:prstGeom prst="rect">
            <a:avLst/>
          </a:prstGeom>
        </p:spPr>
      </p:pic>
      <p:pic>
        <p:nvPicPr>
          <p:cNvPr id="14" name="図 13"/>
          <p:cNvPicPr>
            <a:picLocks noChangeAspect="1"/>
          </p:cNvPicPr>
          <p:nvPr/>
        </p:nvPicPr>
        <p:blipFill>
          <a:blip r:embed="rId5"/>
          <a:stretch>
            <a:fillRect/>
          </a:stretch>
        </p:blipFill>
        <p:spPr>
          <a:xfrm>
            <a:off x="2856461" y="4517728"/>
            <a:ext cx="2311156" cy="1560152"/>
          </a:xfrm>
          <a:prstGeom prst="rect">
            <a:avLst/>
          </a:prstGeom>
        </p:spPr>
      </p:pic>
      <p:sp>
        <p:nvSpPr>
          <p:cNvPr id="15" name="テキスト ボックス 14"/>
          <p:cNvSpPr txBox="1"/>
          <p:nvPr/>
        </p:nvSpPr>
        <p:spPr>
          <a:xfrm>
            <a:off x="960165" y="4603814"/>
            <a:ext cx="1423659" cy="369332"/>
          </a:xfrm>
          <a:prstGeom prst="rect">
            <a:avLst/>
          </a:prstGeom>
          <a:noFill/>
        </p:spPr>
        <p:txBody>
          <a:bodyPr wrap="none" rtlCol="0">
            <a:spAutoFit/>
          </a:bodyPr>
          <a:lstStyle/>
          <a:p>
            <a:r>
              <a:rPr kumimoji="1" lang="en-US" altLang="ja-JP" dirty="0" smtClean="0"/>
              <a:t>Fundamental</a:t>
            </a:r>
            <a:endParaRPr kumimoji="1" lang="ja-JP" altLang="en-US" dirty="0"/>
          </a:p>
        </p:txBody>
      </p:sp>
      <p:sp>
        <p:nvSpPr>
          <p:cNvPr id="19" name="テキスト ボックス 18"/>
          <p:cNvSpPr txBox="1"/>
          <p:nvPr/>
        </p:nvSpPr>
        <p:spPr>
          <a:xfrm>
            <a:off x="3706665" y="4603814"/>
            <a:ext cx="1518364" cy="369332"/>
          </a:xfrm>
          <a:prstGeom prst="rect">
            <a:avLst/>
          </a:prstGeom>
          <a:noFill/>
        </p:spPr>
        <p:txBody>
          <a:bodyPr wrap="none" rtlCol="0">
            <a:spAutoFit/>
          </a:bodyPr>
          <a:lstStyle/>
          <a:p>
            <a:r>
              <a:rPr lang="en-US" altLang="ja-JP" dirty="0" smtClean="0"/>
              <a:t>2</a:t>
            </a:r>
            <a:r>
              <a:rPr lang="en-US" altLang="ja-JP" baseline="30000" dirty="0" smtClean="0"/>
              <a:t>nd</a:t>
            </a:r>
            <a:r>
              <a:rPr lang="en-US" altLang="ja-JP" dirty="0" smtClean="0"/>
              <a:t> Harmonics</a:t>
            </a:r>
            <a:endParaRPr kumimoji="1" lang="ja-JP" altLang="en-US" dirty="0"/>
          </a:p>
        </p:txBody>
      </p:sp>
      <p:sp>
        <p:nvSpPr>
          <p:cNvPr id="20" name="テキスト ボックス 19"/>
          <p:cNvSpPr txBox="1"/>
          <p:nvPr/>
        </p:nvSpPr>
        <p:spPr>
          <a:xfrm>
            <a:off x="441660" y="3753547"/>
            <a:ext cx="4477651" cy="707886"/>
          </a:xfrm>
          <a:prstGeom prst="rect">
            <a:avLst/>
          </a:prstGeom>
          <a:solidFill>
            <a:srgbClr val="FFFF00"/>
          </a:solidFill>
        </p:spPr>
        <p:txBody>
          <a:bodyPr wrap="square" rtlCol="0">
            <a:spAutoFit/>
          </a:bodyPr>
          <a:lstStyle/>
          <a:p>
            <a:r>
              <a:rPr kumimoji="1" lang="en-US" altLang="ja-JP" sz="2000" dirty="0" smtClean="0"/>
              <a:t>Model calculation predicts higher power is necessary to drive ionization</a:t>
            </a:r>
            <a:endParaRPr kumimoji="1" lang="ja-JP" altLang="en-US" sz="2000" dirty="0"/>
          </a:p>
        </p:txBody>
      </p:sp>
      <p:pic>
        <p:nvPicPr>
          <p:cNvPr id="21" name="図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44" y="5327169"/>
            <a:ext cx="2972511" cy="1565460"/>
          </a:xfrm>
          <a:prstGeom prst="rect">
            <a:avLst/>
          </a:prstGeom>
        </p:spPr>
      </p:pic>
    </p:spTree>
    <p:extLst>
      <p:ext uri="{BB962C8B-B14F-4D97-AF65-F5344CB8AC3E}">
        <p14:creationId xmlns:p14="http://schemas.microsoft.com/office/powerpoint/2010/main" val="3589310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20" y="2080041"/>
            <a:ext cx="6048672" cy="2268252"/>
          </a:xfrm>
          <a:prstGeom prst="rect">
            <a:avLst/>
          </a:prstGeom>
          <a:noFill/>
          <a:ln>
            <a:noFill/>
          </a:ln>
        </p:spPr>
      </p:pic>
      <p:sp>
        <p:nvSpPr>
          <p:cNvPr id="4" name="TextBox 9"/>
          <p:cNvSpPr txBox="1"/>
          <p:nvPr/>
        </p:nvSpPr>
        <p:spPr>
          <a:xfrm>
            <a:off x="-30365" y="0"/>
            <a:ext cx="9204727" cy="1200329"/>
          </a:xfrm>
          <a:prstGeom prst="rect">
            <a:avLst/>
          </a:prstGeom>
          <a:solidFill>
            <a:srgbClr val="FF0000"/>
          </a:solidFill>
        </p:spPr>
        <p:txBody>
          <a:bodyPr wrap="square" rtlCol="0">
            <a:spAutoFit/>
          </a:bodyPr>
          <a:lstStyle/>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2</a:t>
            </a:r>
            <a:r>
              <a:rPr lang="en-GB" altLang="ja-JP" sz="2400" b="1" baseline="30000"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nd</a:t>
            </a: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 Harmonic ECW breakdown has been </a:t>
            </a:r>
            <a:r>
              <a:rPr lang="en-GB" altLang="ja-JP" sz="2400" b="1" dirty="0" err="1" smtClean="0">
                <a:solidFill>
                  <a:schemeClr val="bg1"/>
                </a:solidFill>
                <a:latin typeface="Calibri" panose="020F0502020204030204" pitchFamily="34" charset="0"/>
                <a:ea typeface="游明朝" panose="02020400000000000000" pitchFamily="18" charset="-128"/>
                <a:cs typeface="Arial" panose="020B0604020202020204" pitchFamily="34" charset="0"/>
              </a:rPr>
              <a:t>invetigated</a:t>
            </a: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 </a:t>
            </a:r>
          </a:p>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Longer connection length is not effective to make a </a:t>
            </a:r>
            <a:r>
              <a:rPr lang="en-GB" altLang="ja-JP" sz="2400" b="1" dirty="0" err="1" smtClean="0">
                <a:solidFill>
                  <a:schemeClr val="bg1"/>
                </a:solidFill>
                <a:latin typeface="Calibri" panose="020F0502020204030204" pitchFamily="34" charset="0"/>
                <a:ea typeface="游明朝" panose="02020400000000000000" pitchFamily="18" charset="-128"/>
                <a:cs typeface="Arial" panose="020B0604020202020204" pitchFamily="34" charset="0"/>
              </a:rPr>
              <a:t>breakdon</a:t>
            </a: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 </a:t>
            </a:r>
          </a:p>
          <a:p>
            <a:pPr algn="ct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in 2</a:t>
            </a:r>
            <a:r>
              <a:rPr lang="en-GB" altLang="ja-JP" sz="2400" b="1" baseline="30000"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nd</a:t>
            </a: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 harmonics, different from </a:t>
            </a:r>
            <a:r>
              <a:rPr lang="en-GB" altLang="ja-JP" sz="2400" b="1" dirty="0" err="1" smtClean="0">
                <a:solidFill>
                  <a:schemeClr val="bg1"/>
                </a:solidFill>
                <a:latin typeface="Calibri" panose="020F0502020204030204" pitchFamily="34" charset="0"/>
                <a:ea typeface="游明朝" panose="02020400000000000000" pitchFamily="18" charset="-128"/>
                <a:cs typeface="Arial" panose="020B0604020202020204" pitchFamily="34" charset="0"/>
              </a:rPr>
              <a:t>fungamental</a:t>
            </a:r>
            <a:r>
              <a:rPr lang="en-GB" altLang="ja-JP" sz="2400" b="1" dirty="0" smtClean="0">
                <a:solidFill>
                  <a:schemeClr val="bg1"/>
                </a:solidFill>
                <a:latin typeface="Calibri" panose="020F0502020204030204" pitchFamily="34" charset="0"/>
                <a:ea typeface="游明朝" panose="02020400000000000000" pitchFamily="18" charset="-128"/>
                <a:cs typeface="Arial" panose="020B0604020202020204" pitchFamily="34" charset="0"/>
              </a:rPr>
              <a:t> ECW</a:t>
            </a:r>
          </a:p>
        </p:txBody>
      </p:sp>
      <p:sp>
        <p:nvSpPr>
          <p:cNvPr id="5" name="テキスト ボックス 4"/>
          <p:cNvSpPr txBox="1"/>
          <p:nvPr/>
        </p:nvSpPr>
        <p:spPr>
          <a:xfrm>
            <a:off x="334964" y="1640185"/>
            <a:ext cx="2976841" cy="461665"/>
          </a:xfrm>
          <a:prstGeom prst="rect">
            <a:avLst/>
          </a:prstGeom>
          <a:noFill/>
        </p:spPr>
        <p:txBody>
          <a:bodyPr wrap="none" rtlCol="0">
            <a:spAutoFit/>
          </a:bodyPr>
          <a:lstStyle/>
          <a:p>
            <a:r>
              <a:rPr kumimoji="1" lang="en-US" altLang="ja-JP" sz="2400" dirty="0" smtClean="0"/>
              <a:t>2.45 GHz fundamental</a:t>
            </a:r>
            <a:endParaRPr kumimoji="1" lang="ja-JP" altLang="en-US" sz="2400" dirty="0"/>
          </a:p>
        </p:txBody>
      </p:sp>
      <p:sp>
        <p:nvSpPr>
          <p:cNvPr id="6" name="テキスト ボックス 5"/>
          <p:cNvSpPr txBox="1"/>
          <p:nvPr/>
        </p:nvSpPr>
        <p:spPr>
          <a:xfrm>
            <a:off x="3488991" y="1640185"/>
            <a:ext cx="2821350" cy="461665"/>
          </a:xfrm>
          <a:prstGeom prst="rect">
            <a:avLst/>
          </a:prstGeom>
          <a:noFill/>
        </p:spPr>
        <p:txBody>
          <a:bodyPr wrap="none" rtlCol="0">
            <a:spAutoFit/>
          </a:bodyPr>
          <a:lstStyle/>
          <a:p>
            <a:r>
              <a:rPr lang="en-US" altLang="ja-JP" sz="2400" dirty="0" smtClean="0"/>
              <a:t>8.2</a:t>
            </a:r>
            <a:r>
              <a:rPr kumimoji="1" lang="en-US" altLang="ja-JP" sz="2400" dirty="0" smtClean="0"/>
              <a:t> GHz fundamental</a:t>
            </a:r>
            <a:endParaRPr kumimoji="1" lang="ja-JP" altLang="en-US" sz="2400" dirty="0"/>
          </a:p>
        </p:txBody>
      </p:sp>
      <p:pic>
        <p:nvPicPr>
          <p:cNvPr id="7" name="コンテンツ プレースホルダー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7581" y="2123517"/>
            <a:ext cx="4929767" cy="3139796"/>
          </a:xfrm>
          <a:prstGeom prst="rect">
            <a:avLst/>
          </a:prstGeom>
        </p:spPr>
      </p:pic>
      <p:sp>
        <p:nvSpPr>
          <p:cNvPr id="8" name="テキスト ボックス 7"/>
          <p:cNvSpPr txBox="1"/>
          <p:nvPr/>
        </p:nvSpPr>
        <p:spPr>
          <a:xfrm>
            <a:off x="6344230" y="1385355"/>
            <a:ext cx="2887329" cy="830997"/>
          </a:xfrm>
          <a:prstGeom prst="rect">
            <a:avLst/>
          </a:prstGeom>
          <a:noFill/>
        </p:spPr>
        <p:txBody>
          <a:bodyPr wrap="none" rtlCol="0">
            <a:spAutoFit/>
          </a:bodyPr>
          <a:lstStyle/>
          <a:p>
            <a:r>
              <a:rPr lang="en-US" altLang="ja-JP" sz="2400" dirty="0" smtClean="0"/>
              <a:t>28</a:t>
            </a:r>
            <a:r>
              <a:rPr kumimoji="1" lang="en-US" altLang="ja-JP" sz="2400" dirty="0" smtClean="0"/>
              <a:t> GHz 2</a:t>
            </a:r>
            <a:r>
              <a:rPr kumimoji="1" lang="en-US" altLang="ja-JP" sz="2400" baseline="30000" dirty="0" smtClean="0"/>
              <a:t>nd</a:t>
            </a:r>
            <a:r>
              <a:rPr kumimoji="1" lang="en-US" altLang="ja-JP" sz="2400" dirty="0" smtClean="0"/>
              <a:t> harmonics</a:t>
            </a:r>
          </a:p>
          <a:p>
            <a:r>
              <a:rPr lang="en-US" altLang="ja-JP" sz="2400" dirty="0" smtClean="0"/>
              <a:t>N//=0.78</a:t>
            </a:r>
            <a:endParaRPr kumimoji="1" lang="ja-JP" altLang="en-US" sz="2400" dirty="0"/>
          </a:p>
        </p:txBody>
      </p:sp>
      <p:sp>
        <p:nvSpPr>
          <p:cNvPr id="9" name="右矢印 8"/>
          <p:cNvSpPr/>
          <p:nvPr/>
        </p:nvSpPr>
        <p:spPr>
          <a:xfrm>
            <a:off x="847389" y="4505018"/>
            <a:ext cx="2036051"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67544" y="4766340"/>
            <a:ext cx="3363228" cy="461665"/>
          </a:xfrm>
          <a:prstGeom prst="rect">
            <a:avLst/>
          </a:prstGeom>
          <a:noFill/>
        </p:spPr>
        <p:txBody>
          <a:bodyPr wrap="none" rtlCol="0">
            <a:spAutoFit/>
          </a:bodyPr>
          <a:lstStyle/>
          <a:p>
            <a:r>
              <a:rPr kumimoji="1" lang="en-US" altLang="ja-JP" sz="2400" dirty="0" smtClean="0"/>
              <a:t>Longer connection length</a:t>
            </a:r>
            <a:endParaRPr kumimoji="1" lang="ja-JP" altLang="en-US" sz="2400" dirty="0"/>
          </a:p>
        </p:txBody>
      </p:sp>
      <p:sp>
        <p:nvSpPr>
          <p:cNvPr id="11" name="右矢印 10"/>
          <p:cNvSpPr/>
          <p:nvPr/>
        </p:nvSpPr>
        <p:spPr>
          <a:xfrm flipH="1">
            <a:off x="6769870" y="5338574"/>
            <a:ext cx="2036051"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833941" y="5629859"/>
            <a:ext cx="3363228" cy="461665"/>
          </a:xfrm>
          <a:prstGeom prst="rect">
            <a:avLst/>
          </a:prstGeom>
          <a:noFill/>
        </p:spPr>
        <p:txBody>
          <a:bodyPr wrap="none" rtlCol="0">
            <a:spAutoFit/>
          </a:bodyPr>
          <a:lstStyle/>
          <a:p>
            <a:r>
              <a:rPr kumimoji="1" lang="en-US" altLang="ja-JP" sz="2400" dirty="0" smtClean="0"/>
              <a:t>Longer connection length</a:t>
            </a:r>
            <a:endParaRPr kumimoji="1" lang="ja-JP" altLang="en-US" sz="2400" dirty="0"/>
          </a:p>
        </p:txBody>
      </p:sp>
    </p:spTree>
    <p:extLst>
      <p:ext uri="{BB962C8B-B14F-4D97-AF65-F5344CB8AC3E}">
        <p14:creationId xmlns:p14="http://schemas.microsoft.com/office/powerpoint/2010/main" val="1416777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Outline </a:t>
            </a:r>
            <a:endParaRPr kumimoji="1" lang="ja-JP" altLang="en-US" dirty="0"/>
          </a:p>
        </p:txBody>
      </p:sp>
      <p:sp>
        <p:nvSpPr>
          <p:cNvPr id="3" name="テキスト ボックス 2"/>
          <p:cNvSpPr txBox="1"/>
          <p:nvPr/>
        </p:nvSpPr>
        <p:spPr>
          <a:xfrm>
            <a:off x="251520" y="1124744"/>
            <a:ext cx="8712968" cy="4524315"/>
          </a:xfrm>
          <a:prstGeom prst="rect">
            <a:avLst/>
          </a:prstGeom>
          <a:noFill/>
        </p:spPr>
        <p:txBody>
          <a:bodyPr wrap="square" rtlCol="0">
            <a:spAutoFit/>
          </a:bodyPr>
          <a:lstStyle/>
          <a:p>
            <a:pPr marL="214313" indent="-214313">
              <a:buFont typeface="Arial" panose="020B0604020202020204" pitchFamily="34" charset="0"/>
              <a:buChar char="•"/>
            </a:pPr>
            <a:r>
              <a:rPr lang="en-US" altLang="ja-JP" sz="3200" dirty="0" smtClean="0"/>
              <a:t>Background</a:t>
            </a:r>
          </a:p>
          <a:p>
            <a:pPr marL="214313" indent="-214313">
              <a:buFont typeface="Arial" panose="020B0604020202020204" pitchFamily="34" charset="0"/>
              <a:buChar char="•"/>
            </a:pPr>
            <a:r>
              <a:rPr lang="en-US" altLang="ja-JP" sz="3200" dirty="0" smtClean="0"/>
              <a:t>Introduction of QUEST </a:t>
            </a:r>
          </a:p>
          <a:p>
            <a:pPr marL="214313" indent="-214313">
              <a:buFont typeface="Arial" panose="020B0604020202020204" pitchFamily="34" charset="0"/>
              <a:buChar char="•"/>
            </a:pPr>
            <a:r>
              <a:rPr lang="en-US" altLang="ja-JP" sz="3200" dirty="0" smtClean="0"/>
              <a:t>Equipment for ECCD experiment of 28 GHz</a:t>
            </a:r>
            <a:endParaRPr lang="en-US" altLang="ja-JP" sz="3200" dirty="0"/>
          </a:p>
          <a:p>
            <a:pPr marL="214313" indent="-214313">
              <a:buFont typeface="Arial" panose="020B0604020202020204" pitchFamily="34" charset="0"/>
              <a:buChar char="•"/>
            </a:pPr>
            <a:r>
              <a:rPr lang="en-US" altLang="ja-JP" sz="3200" dirty="0" smtClean="0"/>
              <a:t>Experiment with the 28GHz ECCD</a:t>
            </a:r>
          </a:p>
          <a:p>
            <a:pPr marL="214313" indent="-214313">
              <a:buFont typeface="Arial" panose="020B0604020202020204" pitchFamily="34" charset="0"/>
              <a:buChar char="•"/>
            </a:pPr>
            <a:r>
              <a:rPr lang="en-US" altLang="ja-JP" sz="3200" dirty="0"/>
              <a:t>High field side (HFS)  injection of RF for efficient plasma </a:t>
            </a:r>
            <a:r>
              <a:rPr lang="en-US" altLang="ja-JP" sz="3200" dirty="0" smtClean="0"/>
              <a:t>start-up</a:t>
            </a:r>
          </a:p>
          <a:p>
            <a:pPr marL="214313" indent="-214313">
              <a:buFont typeface="Arial" panose="020B0604020202020204" pitchFamily="34" charset="0"/>
              <a:buChar char="•"/>
            </a:pPr>
            <a:r>
              <a:rPr lang="en-US" altLang="ja-JP" sz="3200" dirty="0" smtClean="0"/>
              <a:t>Plasma breakdown with 2</a:t>
            </a:r>
            <a:r>
              <a:rPr lang="en-US" altLang="ja-JP" sz="3200" baseline="30000" dirty="0" smtClean="0"/>
              <a:t>nd</a:t>
            </a:r>
            <a:r>
              <a:rPr lang="en-US" altLang="ja-JP" sz="3200" dirty="0" smtClean="0"/>
              <a:t> harmonic ECW</a:t>
            </a:r>
            <a:endParaRPr lang="en-US" altLang="ja-JP" sz="3200" dirty="0"/>
          </a:p>
          <a:p>
            <a:pPr marL="214313" indent="-214313">
              <a:buFont typeface="Arial" panose="020B0604020202020204" pitchFamily="34" charset="0"/>
              <a:buChar char="•"/>
            </a:pPr>
            <a:r>
              <a:rPr lang="en-US" altLang="ja-JP" sz="3200" dirty="0" smtClean="0"/>
              <a:t>Steady state operation using ECCD with 8.2GHz RF </a:t>
            </a:r>
            <a:endParaRPr lang="en-US" altLang="ja-JP" sz="3200" dirty="0"/>
          </a:p>
          <a:p>
            <a:pPr marL="214313" indent="-214313">
              <a:buFont typeface="Arial" panose="020B0604020202020204" pitchFamily="34" charset="0"/>
              <a:buChar char="•"/>
            </a:pPr>
            <a:r>
              <a:rPr lang="en-US" altLang="ja-JP" sz="3200" dirty="0"/>
              <a:t>Summary</a:t>
            </a:r>
          </a:p>
        </p:txBody>
      </p:sp>
    </p:spTree>
    <p:extLst>
      <p:ext uri="{BB962C8B-B14F-4D97-AF65-F5344CB8AC3E}">
        <p14:creationId xmlns:p14="http://schemas.microsoft.com/office/powerpoint/2010/main" val="4280087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6217" y="851358"/>
            <a:ext cx="3041650"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749" y="815504"/>
            <a:ext cx="4378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086" y="3703166"/>
            <a:ext cx="3921125"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右矢印 5"/>
          <p:cNvSpPr/>
          <p:nvPr/>
        </p:nvSpPr>
        <p:spPr>
          <a:xfrm rot="5400000">
            <a:off x="916855" y="3313435"/>
            <a:ext cx="2341563" cy="3841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右矢印 6"/>
          <p:cNvSpPr/>
          <p:nvPr/>
        </p:nvSpPr>
        <p:spPr>
          <a:xfrm>
            <a:off x="4656211" y="2283941"/>
            <a:ext cx="520700" cy="2176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テキスト ボックス 7"/>
          <p:cNvSpPr txBox="1"/>
          <p:nvPr/>
        </p:nvSpPr>
        <p:spPr>
          <a:xfrm>
            <a:off x="5952727" y="1635368"/>
            <a:ext cx="1053494" cy="461665"/>
          </a:xfrm>
          <a:prstGeom prst="rect">
            <a:avLst/>
          </a:prstGeom>
          <a:noFill/>
        </p:spPr>
        <p:txBody>
          <a:bodyPr wrap="none" rtlCol="0">
            <a:spAutoFit/>
          </a:bodyPr>
          <a:lstStyle/>
          <a:p>
            <a:r>
              <a:rPr lang="en-US" altLang="ja-JP" sz="2400" b="1" dirty="0" smtClean="0">
                <a:solidFill>
                  <a:srgbClr val="FF0000"/>
                </a:solidFill>
              </a:rPr>
              <a:t>APS-W</a:t>
            </a:r>
            <a:endParaRPr kumimoji="1" lang="en-US" altLang="ja-JP" sz="2400" b="1" dirty="0" smtClean="0">
              <a:solidFill>
                <a:srgbClr val="FF0000"/>
              </a:solidFill>
            </a:endParaRPr>
          </a:p>
        </p:txBody>
      </p:sp>
      <p:sp>
        <p:nvSpPr>
          <p:cNvPr id="9" name="テキスト ボックス 8"/>
          <p:cNvSpPr txBox="1"/>
          <p:nvPr/>
        </p:nvSpPr>
        <p:spPr>
          <a:xfrm>
            <a:off x="6110019" y="4559860"/>
            <a:ext cx="1053494" cy="461665"/>
          </a:xfrm>
          <a:prstGeom prst="rect">
            <a:avLst/>
          </a:prstGeom>
          <a:noFill/>
        </p:spPr>
        <p:txBody>
          <a:bodyPr wrap="none" rtlCol="0">
            <a:spAutoFit/>
          </a:bodyPr>
          <a:lstStyle/>
          <a:p>
            <a:r>
              <a:rPr lang="en-US" altLang="ja-JP" sz="2400" b="1" dirty="0" smtClean="0">
                <a:solidFill>
                  <a:srgbClr val="FF0000"/>
                </a:solidFill>
              </a:rPr>
              <a:t>APS-W</a:t>
            </a:r>
            <a:endParaRPr kumimoji="1" lang="en-US" altLang="ja-JP" sz="2400" b="1" dirty="0" smtClean="0">
              <a:solidFill>
                <a:srgbClr val="FF0000"/>
              </a:solidFill>
            </a:endParaRPr>
          </a:p>
        </p:txBody>
      </p:sp>
      <p:sp>
        <p:nvSpPr>
          <p:cNvPr id="10" name="テキスト ボックス 9"/>
          <p:cNvSpPr txBox="1"/>
          <p:nvPr/>
        </p:nvSpPr>
        <p:spPr>
          <a:xfrm>
            <a:off x="6280293" y="2650210"/>
            <a:ext cx="1273105" cy="461665"/>
          </a:xfrm>
          <a:prstGeom prst="rect">
            <a:avLst/>
          </a:prstGeom>
          <a:noFill/>
        </p:spPr>
        <p:txBody>
          <a:bodyPr wrap="none" rtlCol="0">
            <a:spAutoFit/>
          </a:bodyPr>
          <a:lstStyle/>
          <a:p>
            <a:r>
              <a:rPr lang="en-US" altLang="ja-JP" sz="2400" b="1" dirty="0" smtClean="0">
                <a:solidFill>
                  <a:srgbClr val="FFFF00"/>
                </a:solidFill>
              </a:rPr>
              <a:t>SUS316L</a:t>
            </a:r>
            <a:endParaRPr kumimoji="1" lang="en-US" altLang="ja-JP" sz="2400" b="1" dirty="0" smtClean="0">
              <a:solidFill>
                <a:srgbClr val="FFFF00"/>
              </a:solidFill>
            </a:endParaRPr>
          </a:p>
        </p:txBody>
      </p:sp>
      <p:sp>
        <p:nvSpPr>
          <p:cNvPr id="11" name="タイトル 8"/>
          <p:cNvSpPr txBox="1">
            <a:spLocks/>
          </p:cNvSpPr>
          <p:nvPr/>
        </p:nvSpPr>
        <p:spPr>
          <a:xfrm>
            <a:off x="0" y="1"/>
            <a:ext cx="9143999" cy="76199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GB" altLang="ja-JP" b="1" dirty="0" smtClean="0">
                <a:latin typeface="+mn-lt"/>
              </a:rPr>
              <a:t>The hot wall making of all-metal has been developed to control wall temperature to modify hydrogen recycling since 2015. </a:t>
            </a:r>
            <a:endParaRPr lang="ja-JP" altLang="en-US" dirty="0">
              <a:latin typeface="+mn-lt"/>
            </a:endParaRPr>
          </a:p>
        </p:txBody>
      </p:sp>
      <p:sp>
        <p:nvSpPr>
          <p:cNvPr id="12" name="正方形/長方形 11"/>
          <p:cNvSpPr/>
          <p:nvPr/>
        </p:nvSpPr>
        <p:spPr>
          <a:xfrm>
            <a:off x="3275856" y="6259256"/>
            <a:ext cx="4422749" cy="369332"/>
          </a:xfrm>
          <a:prstGeom prst="rect">
            <a:avLst/>
          </a:prstGeom>
        </p:spPr>
        <p:txBody>
          <a:bodyPr wrap="none">
            <a:spAutoFit/>
          </a:bodyPr>
          <a:lstStyle/>
          <a:p>
            <a:r>
              <a:rPr lang="en-US" altLang="ja-JP" dirty="0"/>
              <a:t>Y.</a:t>
            </a:r>
            <a:r>
              <a:rPr lang="ja-JP" altLang="en-US" dirty="0"/>
              <a:t> </a:t>
            </a:r>
            <a:r>
              <a:rPr lang="en-US" altLang="ja-JP" dirty="0" err="1"/>
              <a:t>Takase</a:t>
            </a:r>
            <a:r>
              <a:rPr lang="ja-JP" altLang="en-US" dirty="0"/>
              <a:t> </a:t>
            </a:r>
            <a:r>
              <a:rPr lang="en-US" altLang="ja-JP" dirty="0"/>
              <a:t>et</a:t>
            </a:r>
            <a:r>
              <a:rPr lang="ja-JP" altLang="en-US" dirty="0"/>
              <a:t> </a:t>
            </a:r>
            <a:r>
              <a:rPr lang="en-US" altLang="ja-JP" dirty="0"/>
              <a:t>al.</a:t>
            </a:r>
            <a:r>
              <a:rPr lang="ja-JP" altLang="en-US" dirty="0"/>
              <a:t> </a:t>
            </a:r>
            <a:r>
              <a:rPr lang="it-IT" altLang="ja-JP" dirty="0"/>
              <a:t>Nucl. Fusion 57 (2017) 102005</a:t>
            </a:r>
          </a:p>
        </p:txBody>
      </p:sp>
    </p:spTree>
    <p:extLst>
      <p:ext uri="{BB962C8B-B14F-4D97-AF65-F5344CB8AC3E}">
        <p14:creationId xmlns:p14="http://schemas.microsoft.com/office/powerpoint/2010/main" val="460586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Development of long pulse in QUEST</a:t>
            </a:r>
            <a:endParaRPr kumimoji="1" lang="ja-JP" altLang="en-US"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500" y="1091651"/>
            <a:ext cx="6171943" cy="4780879"/>
          </a:xfrm>
          <a:prstGeom prst="rect">
            <a:avLst/>
          </a:prstGeom>
        </p:spPr>
      </p:pic>
      <p:pic>
        <p:nvPicPr>
          <p:cNvPr id="4" name="図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4562" y="1738525"/>
            <a:ext cx="3824966" cy="296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winsrv\share\docResearch\実験打合せ_ExpMeeting\H24年度\120416\可動リミタ3DCAD図面.png"/>
          <p:cNvPicPr/>
          <p:nvPr/>
        </p:nvPicPr>
        <p:blipFill>
          <a:blip r:embed="rId4" cstate="print"/>
          <a:srcRect/>
          <a:stretch>
            <a:fillRect/>
          </a:stretch>
        </p:blipFill>
        <p:spPr bwMode="auto">
          <a:xfrm>
            <a:off x="5680121" y="5084001"/>
            <a:ext cx="2548772" cy="1749356"/>
          </a:xfrm>
          <a:prstGeom prst="rect">
            <a:avLst/>
          </a:prstGeom>
          <a:noFill/>
        </p:spPr>
      </p:pic>
      <p:sp>
        <p:nvSpPr>
          <p:cNvPr id="6" name="屈折矢印 5"/>
          <p:cNvSpPr/>
          <p:nvPr/>
        </p:nvSpPr>
        <p:spPr>
          <a:xfrm rot="10800000">
            <a:off x="4001170" y="3482090"/>
            <a:ext cx="1902661" cy="925576"/>
          </a:xfrm>
          <a:prstGeom prst="bentUpArrow">
            <a:avLst>
              <a:gd name="adj1" fmla="val 31479"/>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屈折矢印 6"/>
          <p:cNvSpPr/>
          <p:nvPr/>
        </p:nvSpPr>
        <p:spPr>
          <a:xfrm flipH="1">
            <a:off x="2339749" y="5085184"/>
            <a:ext cx="3340371" cy="1148894"/>
          </a:xfrm>
          <a:prstGeom prst="bentUpArrow">
            <a:avLst>
              <a:gd name="adj1" fmla="val 25118"/>
              <a:gd name="adj2" fmla="val 25000"/>
              <a:gd name="adj3" fmla="val 288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8" name="Picture 4" descr="G:\quest_mcamera\8823_mcamera_192fr000001.jpg"/>
          <p:cNvPicPr>
            <a:picLocks noChangeAspect="1" noChangeArrowheads="1"/>
          </p:cNvPicPr>
          <p:nvPr/>
        </p:nvPicPr>
        <p:blipFill>
          <a:blip r:embed="rId5" cstate="print"/>
          <a:srcRect l="25987" r="52039"/>
          <a:stretch>
            <a:fillRect/>
          </a:stretch>
        </p:blipFill>
        <p:spPr bwMode="auto">
          <a:xfrm>
            <a:off x="367643" y="1943455"/>
            <a:ext cx="2511660" cy="2928938"/>
          </a:xfrm>
          <a:prstGeom prst="rect">
            <a:avLst/>
          </a:prstGeom>
          <a:noFill/>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196415" y="2152444"/>
            <a:ext cx="3381966" cy="1902356"/>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6888" y="781050"/>
            <a:ext cx="3867112" cy="5920307"/>
          </a:xfrm>
          <a:prstGeom prst="rect">
            <a:avLst/>
          </a:prstGeom>
          <a:solidFill>
            <a:schemeClr val="bg1"/>
          </a:solidFill>
        </p:spPr>
      </p:pic>
      <p:sp>
        <p:nvSpPr>
          <p:cNvPr id="11" name="右矢印 10"/>
          <p:cNvSpPr/>
          <p:nvPr/>
        </p:nvSpPr>
        <p:spPr>
          <a:xfrm>
            <a:off x="5148064" y="1305235"/>
            <a:ext cx="648072" cy="3601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8"/>
          <p:cNvSpPr txBox="1">
            <a:spLocks/>
          </p:cNvSpPr>
          <p:nvPr/>
        </p:nvSpPr>
        <p:spPr>
          <a:xfrm>
            <a:off x="0" y="1"/>
            <a:ext cx="9143999" cy="76199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GB" altLang="ja-JP" b="1" dirty="0" smtClean="0">
                <a:latin typeface="+mn-lt"/>
              </a:rPr>
              <a:t>Development of long pulse operation in QUEST</a:t>
            </a:r>
            <a:endParaRPr lang="ja-JP" altLang="en-US" dirty="0">
              <a:latin typeface="+mn-lt"/>
            </a:endParaRPr>
          </a:p>
        </p:txBody>
      </p:sp>
    </p:spTree>
    <p:extLst>
      <p:ext uri="{BB962C8B-B14F-4D97-AF65-F5344CB8AC3E}">
        <p14:creationId xmlns:p14="http://schemas.microsoft.com/office/powerpoint/2010/main" val="243828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anim calcmode="lin" valueType="num">
                                      <p:cBhvr>
                                        <p:cTn id="30" dur="2000" fill="hold"/>
                                        <p:tgtEl>
                                          <p:spTgt spid="6"/>
                                        </p:tgtEl>
                                        <p:attrNameLst>
                                          <p:attrName>ppt_w</p:attrName>
                                        </p:attrNameLst>
                                      </p:cBhvr>
                                      <p:tavLst>
                                        <p:tav tm="0" fmla="#ppt_w*sin(2.5*pi*$)">
                                          <p:val>
                                            <p:fltVal val="0"/>
                                          </p:val>
                                        </p:tav>
                                        <p:tav tm="100000">
                                          <p:val>
                                            <p:fltVal val="1"/>
                                          </p:val>
                                        </p:tav>
                                      </p:tavLst>
                                    </p:anim>
                                    <p:anim calcmode="lin" valueType="num">
                                      <p:cBhvr>
                                        <p:cTn id="31" dur="2000" fill="hold"/>
                                        <p:tgtEl>
                                          <p:spTgt spid="6"/>
                                        </p:tgtEl>
                                        <p:attrNameLst>
                                          <p:attrName>ppt_h</p:attrName>
                                        </p:attrNameLst>
                                      </p:cBhvr>
                                      <p:tavLst>
                                        <p:tav tm="0">
                                          <p:val>
                                            <p:strVal val="#ppt_h"/>
                                          </p:val>
                                        </p:tav>
                                        <p:tav tm="100000">
                                          <p:val>
                                            <p:strVal val="#ppt_h"/>
                                          </p:val>
                                        </p:tav>
                                      </p:tavLst>
                                    </p:anim>
                                  </p:childTnLst>
                                </p:cTn>
                              </p:par>
                              <p:par>
                                <p:cTn id="32" presetID="45"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anim calcmode="lin" valueType="num">
                                      <p:cBhvr>
                                        <p:cTn id="35" dur="2000" fill="hold"/>
                                        <p:tgtEl>
                                          <p:spTgt spid="9"/>
                                        </p:tgtEl>
                                        <p:attrNameLst>
                                          <p:attrName>ppt_w</p:attrName>
                                        </p:attrNameLst>
                                      </p:cBhvr>
                                      <p:tavLst>
                                        <p:tav tm="0" fmla="#ppt_w*sin(2.5*pi*$)">
                                          <p:val>
                                            <p:fltVal val="0"/>
                                          </p:val>
                                        </p:tav>
                                        <p:tav tm="100000">
                                          <p:val>
                                            <p:fltVal val="1"/>
                                          </p:val>
                                        </p:tav>
                                      </p:tavLst>
                                    </p:anim>
                                    <p:anim calcmode="lin" valueType="num">
                                      <p:cBhvr>
                                        <p:cTn id="3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par>
                                <p:cTn id="42" presetID="14" presetClass="entr" presetSubtype="1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 name="図 2"/>
          <p:cNvPicPr/>
          <p:nvPr/>
        </p:nvPicPr>
        <p:blipFill>
          <a:blip r:embed="rId2"/>
          <a:stretch>
            <a:fillRect/>
          </a:stretch>
        </p:blipFill>
        <p:spPr>
          <a:xfrm>
            <a:off x="565466" y="2121434"/>
            <a:ext cx="3993516" cy="3755837"/>
          </a:xfrm>
          <a:prstGeom prst="rect">
            <a:avLst/>
          </a:prstGeom>
        </p:spPr>
      </p:pic>
      <p:sp>
        <p:nvSpPr>
          <p:cNvPr id="4" name="楕円 3"/>
          <p:cNvSpPr/>
          <p:nvPr/>
        </p:nvSpPr>
        <p:spPr>
          <a:xfrm>
            <a:off x="997514" y="2121435"/>
            <a:ext cx="810090" cy="4235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正方形/長方形 4"/>
          <p:cNvSpPr/>
          <p:nvPr/>
        </p:nvSpPr>
        <p:spPr>
          <a:xfrm>
            <a:off x="511460" y="4381155"/>
            <a:ext cx="75608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rgbClr val="FF0000"/>
              </a:solidFill>
            </a:endParaRPr>
          </a:p>
        </p:txBody>
      </p:sp>
      <p:sp>
        <p:nvSpPr>
          <p:cNvPr id="6" name="テキスト ボックス 5"/>
          <p:cNvSpPr txBox="1"/>
          <p:nvPr/>
        </p:nvSpPr>
        <p:spPr>
          <a:xfrm>
            <a:off x="467544" y="4365104"/>
            <a:ext cx="883575" cy="261610"/>
          </a:xfrm>
          <a:prstGeom prst="rect">
            <a:avLst/>
          </a:prstGeom>
          <a:noFill/>
        </p:spPr>
        <p:txBody>
          <a:bodyPr wrap="none" rtlCol="0">
            <a:spAutoFit/>
          </a:bodyPr>
          <a:lstStyle/>
          <a:p>
            <a:r>
              <a:rPr lang="en-US" altLang="ja-JP" sz="1100" dirty="0"/>
              <a:t>2 </a:t>
            </a:r>
            <a:r>
              <a:rPr lang="en-US" altLang="ja-JP" sz="1100" dirty="0" err="1"/>
              <a:t>CryoPump</a:t>
            </a:r>
            <a:endParaRPr lang="ja-JP" altLang="en-US" sz="1100" dirty="0"/>
          </a:p>
        </p:txBody>
      </p:sp>
      <p:cxnSp>
        <p:nvCxnSpPr>
          <p:cNvPr id="7" name="直線矢印コネクタ 6"/>
          <p:cNvCxnSpPr/>
          <p:nvPr/>
        </p:nvCxnSpPr>
        <p:spPr>
          <a:xfrm flipV="1">
            <a:off x="2941730" y="2004891"/>
            <a:ext cx="378042" cy="972108"/>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475656" y="1551160"/>
            <a:ext cx="2884314" cy="400110"/>
          </a:xfrm>
          <a:prstGeom prst="rect">
            <a:avLst/>
          </a:prstGeom>
          <a:noFill/>
        </p:spPr>
        <p:txBody>
          <a:bodyPr wrap="square" rtlCol="0">
            <a:spAutoFit/>
          </a:bodyPr>
          <a:lstStyle/>
          <a:p>
            <a:r>
              <a:rPr lang="en-US" altLang="ja-JP" sz="2000" dirty="0" smtClean="0"/>
              <a:t>Cooling down with water  </a:t>
            </a:r>
            <a:endParaRPr lang="ja-JP" altLang="en-US" sz="2000" dirty="0"/>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2144" y="3881485"/>
            <a:ext cx="2142663" cy="1848909"/>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8181" y="1997657"/>
            <a:ext cx="2050785" cy="1838517"/>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739" y="3881391"/>
            <a:ext cx="2029227" cy="1819190"/>
          </a:xfrm>
          <a:prstGeom prst="rect">
            <a:avLst/>
          </a:prstGeom>
        </p:spPr>
      </p:pic>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2145" y="1997657"/>
            <a:ext cx="2021044" cy="1811855"/>
          </a:xfrm>
          <a:prstGeom prst="rect">
            <a:avLst/>
          </a:prstGeom>
        </p:spPr>
      </p:pic>
      <p:sp>
        <p:nvSpPr>
          <p:cNvPr id="13" name="テキスト ボックス 12"/>
          <p:cNvSpPr txBox="1"/>
          <p:nvPr/>
        </p:nvSpPr>
        <p:spPr>
          <a:xfrm>
            <a:off x="4624006" y="1628800"/>
            <a:ext cx="4412490" cy="369332"/>
          </a:xfrm>
          <a:prstGeom prst="rect">
            <a:avLst/>
          </a:prstGeom>
          <a:noFill/>
        </p:spPr>
        <p:txBody>
          <a:bodyPr wrap="none" rtlCol="0">
            <a:spAutoFit/>
          </a:bodyPr>
          <a:lstStyle/>
          <a:p>
            <a:r>
              <a:rPr lang="en-US" altLang="ja-JP" dirty="0"/>
              <a:t>Every pump </a:t>
            </a:r>
            <a:r>
              <a:rPr lang="en-US" altLang="ja-JP" dirty="0" smtClean="0"/>
              <a:t>was </a:t>
            </a:r>
            <a:r>
              <a:rPr lang="en-US" altLang="ja-JP" dirty="0"/>
              <a:t>calibrated  with a flowmeter</a:t>
            </a:r>
            <a:endParaRPr lang="ja-JP" altLang="en-US" dirty="0"/>
          </a:p>
        </p:txBody>
      </p:sp>
      <p:sp>
        <p:nvSpPr>
          <p:cNvPr id="14" name="タイトル 8"/>
          <p:cNvSpPr txBox="1">
            <a:spLocks/>
          </p:cNvSpPr>
          <p:nvPr/>
        </p:nvSpPr>
        <p:spPr>
          <a:xfrm>
            <a:off x="0" y="2"/>
            <a:ext cx="9143999" cy="105273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GB" altLang="ja-JP" b="1" dirty="0" smtClean="0">
                <a:latin typeface="+mn-lt"/>
              </a:rPr>
              <a:t>2018SS campaign experimental set-up for steady state operation.</a:t>
            </a:r>
          </a:p>
          <a:p>
            <a:pPr algn="l"/>
            <a:r>
              <a:rPr lang="en-GB" altLang="ja-JP" b="1" dirty="0" smtClean="0">
                <a:latin typeface="+mn-lt"/>
              </a:rPr>
              <a:t>Only top hot wall has the capability to water-</a:t>
            </a:r>
            <a:r>
              <a:rPr lang="en-GB" altLang="ja-JP" b="1" dirty="0" err="1" smtClean="0">
                <a:latin typeface="+mn-lt"/>
              </a:rPr>
              <a:t>cooldown</a:t>
            </a:r>
            <a:r>
              <a:rPr lang="en-GB" altLang="ja-JP" b="1" dirty="0" smtClean="0">
                <a:latin typeface="+mn-lt"/>
              </a:rPr>
              <a:t> during discharge </a:t>
            </a:r>
            <a:endParaRPr lang="ja-JP" altLang="en-US" dirty="0">
              <a:latin typeface="+mn-lt"/>
            </a:endParaRPr>
          </a:p>
        </p:txBody>
      </p:sp>
    </p:spTree>
    <p:extLst>
      <p:ext uri="{BB962C8B-B14F-4D97-AF65-F5344CB8AC3E}">
        <p14:creationId xmlns:p14="http://schemas.microsoft.com/office/powerpoint/2010/main" val="33869097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endParaRPr kumimoji="1" lang="ja-JP" altLang="en-US" dirty="0"/>
          </a:p>
        </p:txBody>
      </p:sp>
      <p:sp>
        <p:nvSpPr>
          <p:cNvPr id="4" name="タイトル 8"/>
          <p:cNvSpPr txBox="1">
            <a:spLocks/>
          </p:cNvSpPr>
          <p:nvPr/>
        </p:nvSpPr>
        <p:spPr>
          <a:xfrm>
            <a:off x="0" y="2"/>
            <a:ext cx="9143999" cy="794842"/>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US" altLang="ja-JP" dirty="0"/>
              <a:t>T</a:t>
            </a:r>
            <a:r>
              <a:rPr lang="en-US" altLang="ja-JP" dirty="0" smtClean="0"/>
              <a:t>he cooling down from 473K of only top hot wall with water and can obtain a good response on H</a:t>
            </a:r>
            <a:r>
              <a:rPr lang="en-US" altLang="ja-JP" baseline="-25000" dirty="0" smtClean="0"/>
              <a:t>a</a:t>
            </a:r>
            <a:r>
              <a:rPr lang="en-US" altLang="ja-JP" dirty="0" smtClean="0"/>
              <a:t> </a:t>
            </a:r>
            <a:r>
              <a:rPr lang="en-US" altLang="ja-JP" dirty="0" err="1" smtClean="0"/>
              <a:t>radaiation</a:t>
            </a:r>
            <a:r>
              <a:rPr lang="en-US" altLang="ja-JP" dirty="0" smtClean="0"/>
              <a:t>.</a:t>
            </a:r>
            <a:endParaRPr lang="ja-JP" altLang="en-US" dirty="0">
              <a:latin typeface="+mn-lt"/>
            </a:endParaRPr>
          </a:p>
        </p:txBody>
      </p:sp>
      <p:pic>
        <p:nvPicPr>
          <p:cNvPr id="5" name="コンテンツ プレースホルダー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62" y="1334354"/>
            <a:ext cx="5015804" cy="2641414"/>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62" y="4002204"/>
            <a:ext cx="5015804" cy="2641414"/>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1340768"/>
            <a:ext cx="5015804" cy="2641414"/>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9743" y="4015031"/>
            <a:ext cx="5015804" cy="2641414"/>
          </a:xfrm>
          <a:prstGeom prst="rect">
            <a:avLst/>
          </a:prstGeom>
        </p:spPr>
      </p:pic>
      <p:sp>
        <p:nvSpPr>
          <p:cNvPr id="9" name="楕円 8"/>
          <p:cNvSpPr/>
          <p:nvPr/>
        </p:nvSpPr>
        <p:spPr>
          <a:xfrm>
            <a:off x="6192115" y="2222829"/>
            <a:ext cx="504056"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楕円 9"/>
          <p:cNvSpPr/>
          <p:nvPr/>
        </p:nvSpPr>
        <p:spPr>
          <a:xfrm>
            <a:off x="6253555" y="4889209"/>
            <a:ext cx="504056"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テキスト ボックス 10"/>
          <p:cNvSpPr txBox="1"/>
          <p:nvPr/>
        </p:nvSpPr>
        <p:spPr>
          <a:xfrm>
            <a:off x="1683825" y="1133213"/>
            <a:ext cx="2817181" cy="461665"/>
          </a:xfrm>
          <a:prstGeom prst="rect">
            <a:avLst/>
          </a:prstGeom>
          <a:noFill/>
        </p:spPr>
        <p:txBody>
          <a:bodyPr wrap="none" rtlCol="0">
            <a:spAutoFit/>
          </a:bodyPr>
          <a:lstStyle/>
          <a:p>
            <a:r>
              <a:rPr lang="en-US" altLang="ja-JP" sz="2400" dirty="0" smtClean="0"/>
              <a:t>W/O</a:t>
            </a:r>
            <a:r>
              <a:rPr kumimoji="1" lang="en-US" altLang="ja-JP" sz="2400" dirty="0" smtClean="0"/>
              <a:t> hot wall cooling</a:t>
            </a:r>
            <a:endParaRPr kumimoji="1" lang="ja-JP" altLang="en-US" sz="2400" dirty="0"/>
          </a:p>
        </p:txBody>
      </p:sp>
      <p:sp>
        <p:nvSpPr>
          <p:cNvPr id="12" name="テキスト ボックス 11"/>
          <p:cNvSpPr txBox="1"/>
          <p:nvPr/>
        </p:nvSpPr>
        <p:spPr>
          <a:xfrm>
            <a:off x="1741994" y="3808549"/>
            <a:ext cx="2830005" cy="461665"/>
          </a:xfrm>
          <a:prstGeom prst="rect">
            <a:avLst/>
          </a:prstGeom>
          <a:noFill/>
        </p:spPr>
        <p:txBody>
          <a:bodyPr wrap="none" rtlCol="0">
            <a:spAutoFit/>
          </a:bodyPr>
          <a:lstStyle/>
          <a:p>
            <a:r>
              <a:rPr lang="en-US" altLang="ja-JP" sz="2400" dirty="0" smtClean="0"/>
              <a:t>With</a:t>
            </a:r>
            <a:r>
              <a:rPr kumimoji="1" lang="en-US" altLang="ja-JP" sz="2400" dirty="0" smtClean="0"/>
              <a:t> hot wall cooling</a:t>
            </a:r>
            <a:endParaRPr kumimoji="1" lang="ja-JP" altLang="en-US" sz="2400" dirty="0"/>
          </a:p>
        </p:txBody>
      </p:sp>
    </p:spTree>
    <p:extLst>
      <p:ext uri="{BB962C8B-B14F-4D97-AF65-F5344CB8AC3E}">
        <p14:creationId xmlns:p14="http://schemas.microsoft.com/office/powerpoint/2010/main" val="42736963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11" name="タイトル 8"/>
          <p:cNvSpPr txBox="1">
            <a:spLocks/>
          </p:cNvSpPr>
          <p:nvPr/>
        </p:nvSpPr>
        <p:spPr>
          <a:xfrm>
            <a:off x="0" y="2"/>
            <a:ext cx="9143999" cy="908718"/>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US" altLang="ja-JP" dirty="0" smtClean="0"/>
              <a:t>An unbalanced wall temperature gives rise to fuel particle compression behind </a:t>
            </a:r>
            <a:r>
              <a:rPr lang="en-US" altLang="ja-JP" dirty="0" err="1" smtClean="0"/>
              <a:t>divertor</a:t>
            </a:r>
            <a:r>
              <a:rPr lang="en-US" altLang="ja-JP" dirty="0" smtClean="0"/>
              <a:t> plates </a:t>
            </a:r>
            <a:r>
              <a:rPr lang="en-US" altLang="ja-JP" dirty="0"/>
              <a:t>in the </a:t>
            </a:r>
            <a:r>
              <a:rPr lang="en-US" altLang="ja-JP" dirty="0" smtClean="0"/>
              <a:t>bottom. </a:t>
            </a:r>
            <a:endParaRPr lang="ja-JP" altLang="en-US" dirty="0">
              <a:latin typeface="+mn-lt"/>
            </a:endParaRPr>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844824"/>
            <a:ext cx="3939583" cy="3723871"/>
          </a:xfrm>
          <a:prstGeom prst="rect">
            <a:avLst/>
          </a:prstGeom>
        </p:spPr>
      </p:pic>
      <p:pic>
        <p:nvPicPr>
          <p:cNvPr id="13" name="図 12"/>
          <p:cNvPicPr>
            <a:picLocks noChangeAspect="1"/>
          </p:cNvPicPr>
          <p:nvPr/>
        </p:nvPicPr>
        <p:blipFill>
          <a:blip r:embed="rId3"/>
          <a:stretch>
            <a:fillRect/>
          </a:stretch>
        </p:blipFill>
        <p:spPr>
          <a:xfrm>
            <a:off x="4033871" y="1072659"/>
            <a:ext cx="5031616" cy="3095695"/>
          </a:xfrm>
          <a:prstGeom prst="rect">
            <a:avLst/>
          </a:prstGeom>
        </p:spPr>
      </p:pic>
      <p:pic>
        <p:nvPicPr>
          <p:cNvPr id="14" name="Picture 3"/>
          <p:cNvPicPr>
            <a:picLocks noChangeAspect="1" noChangeArrowheads="1"/>
          </p:cNvPicPr>
          <p:nvPr/>
        </p:nvPicPr>
        <p:blipFill>
          <a:blip r:embed="rId4" cstate="print"/>
          <a:srcRect l="25200" r="31138"/>
          <a:stretch>
            <a:fillRect/>
          </a:stretch>
        </p:blipFill>
        <p:spPr bwMode="auto">
          <a:xfrm>
            <a:off x="4211960" y="4332294"/>
            <a:ext cx="1509390" cy="2596450"/>
          </a:xfrm>
          <a:prstGeom prst="rect">
            <a:avLst/>
          </a:prstGeom>
          <a:noFill/>
          <a:ln w="9525">
            <a:noFill/>
            <a:miter lim="800000"/>
            <a:headEnd/>
            <a:tailEnd/>
          </a:ln>
          <a:effectLst/>
        </p:spPr>
      </p:pic>
    </p:spTree>
    <p:extLst>
      <p:ext uri="{BB962C8B-B14F-4D97-AF65-F5344CB8AC3E}">
        <p14:creationId xmlns:p14="http://schemas.microsoft.com/office/powerpoint/2010/main" val="11165202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テキスト ボックス 2"/>
          <p:cNvSpPr txBox="1"/>
          <p:nvPr/>
        </p:nvSpPr>
        <p:spPr>
          <a:xfrm>
            <a:off x="3806796" y="1653870"/>
            <a:ext cx="633520" cy="253916"/>
          </a:xfrm>
          <a:prstGeom prst="rect">
            <a:avLst/>
          </a:prstGeom>
          <a:noFill/>
        </p:spPr>
        <p:txBody>
          <a:bodyPr wrap="square" rtlCol="0">
            <a:spAutoFit/>
          </a:bodyPr>
          <a:lstStyle/>
          <a:p>
            <a:pPr defTabSz="685800">
              <a:defRPr/>
            </a:pPr>
            <a:r>
              <a:rPr lang="en-US" altLang="ja-JP" sz="1050" dirty="0">
                <a:solidFill>
                  <a:prstClr val="white"/>
                </a:solidFill>
                <a:latin typeface="Calibri"/>
                <a:ea typeface="ＭＳ Ｐゴシック" panose="020B0600070205080204" pitchFamily="50" charset="-128"/>
              </a:rPr>
              <a:t>NSTX</a:t>
            </a:r>
            <a:endParaRPr lang="ja-JP" altLang="en-US" sz="1050" dirty="0">
              <a:solidFill>
                <a:prstClr val="white"/>
              </a:solidFill>
              <a:latin typeface="Calibri"/>
              <a:ea typeface="ＭＳ Ｐゴシック" panose="020B0600070205080204" pitchFamily="50" charset="-128"/>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8686" y="4571341"/>
            <a:ext cx="1233917" cy="917159"/>
          </a:xfrm>
          <a:prstGeom prst="rect">
            <a:avLst/>
          </a:prstGeom>
        </p:spPr>
      </p:pic>
      <p:pic>
        <p:nvPicPr>
          <p:cNvPr id="5" name="図 4"/>
          <p:cNvPicPr>
            <a:picLocks noChangeAspect="1"/>
          </p:cNvPicPr>
          <p:nvPr/>
        </p:nvPicPr>
        <p:blipFill>
          <a:blip r:embed="rId3"/>
          <a:stretch>
            <a:fillRect/>
          </a:stretch>
        </p:blipFill>
        <p:spPr>
          <a:xfrm>
            <a:off x="361942" y="2202988"/>
            <a:ext cx="1872689" cy="2689222"/>
          </a:xfrm>
          <a:prstGeom prst="rect">
            <a:avLst/>
          </a:prstGeom>
        </p:spPr>
      </p:pic>
      <p:pic>
        <p:nvPicPr>
          <p:cNvPr id="6" name="図 5"/>
          <p:cNvPicPr>
            <a:picLocks noChangeAspect="1"/>
          </p:cNvPicPr>
          <p:nvPr/>
        </p:nvPicPr>
        <p:blipFill>
          <a:blip r:embed="rId4"/>
          <a:stretch>
            <a:fillRect/>
          </a:stretch>
        </p:blipFill>
        <p:spPr>
          <a:xfrm>
            <a:off x="7058685" y="1995275"/>
            <a:ext cx="1818835" cy="2563635"/>
          </a:xfrm>
          <a:prstGeom prst="rect">
            <a:avLst/>
          </a:prstGeom>
        </p:spPr>
      </p:pic>
      <p:pic>
        <p:nvPicPr>
          <p:cNvPr id="7" name="図 6"/>
          <p:cNvPicPr>
            <a:picLocks noChangeAspect="1"/>
          </p:cNvPicPr>
          <p:nvPr/>
        </p:nvPicPr>
        <p:blipFill>
          <a:blip r:embed="rId5"/>
          <a:stretch>
            <a:fillRect/>
          </a:stretch>
        </p:blipFill>
        <p:spPr>
          <a:xfrm>
            <a:off x="4682421" y="3645024"/>
            <a:ext cx="2094860" cy="2003492"/>
          </a:xfrm>
          <a:prstGeom prst="rect">
            <a:avLst/>
          </a:prstGeom>
        </p:spPr>
      </p:pic>
      <p:sp>
        <p:nvSpPr>
          <p:cNvPr id="8" name="テキスト ボックス 7"/>
          <p:cNvSpPr txBox="1"/>
          <p:nvPr/>
        </p:nvSpPr>
        <p:spPr>
          <a:xfrm>
            <a:off x="5331139" y="3395904"/>
            <a:ext cx="1180703" cy="300082"/>
          </a:xfrm>
          <a:prstGeom prst="rect">
            <a:avLst/>
          </a:prstGeom>
          <a:noFill/>
        </p:spPr>
        <p:txBody>
          <a:bodyPr wrap="square" rtlCol="0">
            <a:spAutoFit/>
          </a:bodyPr>
          <a:lstStyle/>
          <a:p>
            <a:pPr defTabSz="685800">
              <a:defRPr/>
            </a:pPr>
            <a:r>
              <a:rPr lang="en-US" altLang="ja-JP" sz="1350" dirty="0">
                <a:solidFill>
                  <a:prstClr val="black"/>
                </a:solidFill>
                <a:latin typeface="Calibri"/>
                <a:ea typeface="ＭＳ Ｐゴシック" panose="020B0600070205080204" pitchFamily="50" charset="-128"/>
              </a:rPr>
              <a:t>New Concept</a:t>
            </a:r>
            <a:endParaRPr lang="ja-JP" altLang="en-US" sz="1350" dirty="0">
              <a:solidFill>
                <a:prstClr val="black"/>
              </a:solidFill>
              <a:latin typeface="Calibri"/>
              <a:ea typeface="ＭＳ Ｐゴシック" panose="020B0600070205080204" pitchFamily="50" charset="-128"/>
            </a:endParaRPr>
          </a:p>
        </p:txBody>
      </p:sp>
      <p:sp>
        <p:nvSpPr>
          <p:cNvPr id="9" name="円/楕円 16"/>
          <p:cNvSpPr/>
          <p:nvPr/>
        </p:nvSpPr>
        <p:spPr>
          <a:xfrm>
            <a:off x="8135139" y="3323609"/>
            <a:ext cx="456771" cy="3645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Calibri"/>
              <a:ea typeface="ＭＳ Ｐゴシック" panose="020B0600070205080204" pitchFamily="50" charset="-128"/>
            </a:endParaRPr>
          </a:p>
        </p:txBody>
      </p:sp>
      <p:pic>
        <p:nvPicPr>
          <p:cNvPr id="10" name="図 9" descr="34185_ch2.avi (V)"/>
          <p:cNvPicPr>
            <a:picLocks noChangeAspect="1"/>
          </p:cNvPicPr>
          <p:nvPr/>
        </p:nvPicPr>
        <p:blipFill rotWithShape="1">
          <a:blip r:embed="rId6" cstate="print">
            <a:extLst>
              <a:ext uri="{28A0092B-C50C-407E-A947-70E740481C1C}">
                <a14:useLocalDpi xmlns:a14="http://schemas.microsoft.com/office/drawing/2010/main" val="0"/>
              </a:ext>
            </a:extLst>
          </a:blip>
          <a:srcRect l="977" t="7856" r="942" b="4725"/>
          <a:stretch/>
        </p:blipFill>
        <p:spPr>
          <a:xfrm>
            <a:off x="5015340" y="1936653"/>
            <a:ext cx="1770945" cy="1329569"/>
          </a:xfrm>
          <a:prstGeom prst="rect">
            <a:avLst/>
          </a:prstGeom>
        </p:spPr>
      </p:pic>
      <p:cxnSp>
        <p:nvCxnSpPr>
          <p:cNvPr id="11" name="直線コネクタ 10"/>
          <p:cNvCxnSpPr/>
          <p:nvPr/>
        </p:nvCxnSpPr>
        <p:spPr>
          <a:xfrm flipH="1">
            <a:off x="4618704" y="1758890"/>
            <a:ext cx="1" cy="383352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7"/>
          <a:srcRect/>
          <a:stretch>
            <a:fillRect/>
          </a:stretch>
        </p:blipFill>
        <p:spPr bwMode="auto">
          <a:xfrm>
            <a:off x="2039723" y="3799781"/>
            <a:ext cx="1578304" cy="1782053"/>
          </a:xfrm>
          <a:prstGeom prst="rect">
            <a:avLst/>
          </a:prstGeom>
          <a:noFill/>
          <a:ln w="15875">
            <a:noFill/>
            <a:miter lim="800000"/>
            <a:headEnd/>
            <a:tailEnd/>
          </a:ln>
        </p:spPr>
      </p:pic>
      <p:sp>
        <p:nvSpPr>
          <p:cNvPr id="13" name="テキスト ボックス 12"/>
          <p:cNvSpPr txBox="1"/>
          <p:nvPr/>
        </p:nvSpPr>
        <p:spPr>
          <a:xfrm>
            <a:off x="2317747" y="3493192"/>
            <a:ext cx="1211555" cy="300082"/>
          </a:xfrm>
          <a:prstGeom prst="rect">
            <a:avLst/>
          </a:prstGeom>
          <a:noFill/>
        </p:spPr>
        <p:txBody>
          <a:bodyPr wrap="square" rtlCol="0">
            <a:spAutoFit/>
          </a:bodyPr>
          <a:lstStyle/>
          <a:p>
            <a:pPr defTabSz="685800">
              <a:defRPr/>
            </a:pPr>
            <a:r>
              <a:rPr lang="en-US" altLang="ja-JP" sz="1350" dirty="0">
                <a:solidFill>
                  <a:prstClr val="black"/>
                </a:solidFill>
                <a:latin typeface="Calibri"/>
                <a:ea typeface="ＭＳ Ｐゴシック" panose="020B0600070205080204" pitchFamily="50" charset="-128"/>
              </a:rPr>
              <a:t>NSTX Concept</a:t>
            </a:r>
            <a:endParaRPr lang="ja-JP" altLang="en-US" sz="1350" dirty="0">
              <a:solidFill>
                <a:prstClr val="black"/>
              </a:solidFill>
              <a:latin typeface="Calibri"/>
              <a:ea typeface="ＭＳ Ｐゴシック" panose="020B0600070205080204" pitchFamily="50" charset="-128"/>
            </a:endParaRPr>
          </a:p>
        </p:txBody>
      </p:sp>
      <p:sp>
        <p:nvSpPr>
          <p:cNvPr id="14" name="テキスト ボックス 13"/>
          <p:cNvSpPr txBox="1"/>
          <p:nvPr/>
        </p:nvSpPr>
        <p:spPr>
          <a:xfrm>
            <a:off x="1359360" y="1548976"/>
            <a:ext cx="1324901" cy="415498"/>
          </a:xfrm>
          <a:prstGeom prst="rect">
            <a:avLst/>
          </a:prstGeom>
          <a:noFill/>
        </p:spPr>
        <p:txBody>
          <a:bodyPr wrap="square" rtlCol="0">
            <a:spAutoFit/>
          </a:bodyPr>
          <a:lstStyle/>
          <a:p>
            <a:pPr defTabSz="685800">
              <a:defRPr/>
            </a:pPr>
            <a:r>
              <a:rPr lang="en-US" altLang="ja-JP" sz="2100" dirty="0" smtClean="0">
                <a:solidFill>
                  <a:prstClr val="black"/>
                </a:solidFill>
                <a:latin typeface="Calibri"/>
                <a:ea typeface="ＭＳ Ｐゴシック" panose="020B0600070205080204" pitchFamily="50" charset="-128"/>
              </a:rPr>
              <a:t>NSTX</a:t>
            </a:r>
            <a:endParaRPr lang="ja-JP" altLang="en-US" sz="2100" dirty="0">
              <a:solidFill>
                <a:prstClr val="black"/>
              </a:solidFill>
              <a:latin typeface="Calibri"/>
              <a:ea typeface="ＭＳ Ｐゴシック" panose="020B0600070205080204" pitchFamily="50" charset="-128"/>
            </a:endParaRPr>
          </a:p>
        </p:txBody>
      </p:sp>
      <p:sp>
        <p:nvSpPr>
          <p:cNvPr id="15" name="テキスト ボックス 14"/>
          <p:cNvSpPr txBox="1"/>
          <p:nvPr/>
        </p:nvSpPr>
        <p:spPr>
          <a:xfrm>
            <a:off x="6628269" y="1548976"/>
            <a:ext cx="920765" cy="415498"/>
          </a:xfrm>
          <a:prstGeom prst="rect">
            <a:avLst/>
          </a:prstGeom>
          <a:noFill/>
        </p:spPr>
        <p:txBody>
          <a:bodyPr wrap="none" rtlCol="0">
            <a:spAutoFit/>
          </a:bodyPr>
          <a:lstStyle/>
          <a:p>
            <a:pPr defTabSz="685800">
              <a:defRPr/>
            </a:pPr>
            <a:r>
              <a:rPr lang="en-US" altLang="ja-JP" sz="2100" dirty="0">
                <a:solidFill>
                  <a:prstClr val="black"/>
                </a:solidFill>
                <a:latin typeface="Calibri"/>
                <a:ea typeface="ＭＳ Ｐゴシック" panose="020B0600070205080204" pitchFamily="50" charset="-128"/>
              </a:rPr>
              <a:t>QUEST</a:t>
            </a:r>
            <a:endParaRPr lang="ja-JP" altLang="en-US" sz="2100" dirty="0">
              <a:solidFill>
                <a:prstClr val="black"/>
              </a:solidFill>
              <a:latin typeface="Calibri"/>
              <a:ea typeface="ＭＳ Ｐゴシック" panose="020B0600070205080204" pitchFamily="50" charset="-128"/>
            </a:endParaRPr>
          </a:p>
        </p:txBody>
      </p:sp>
      <p:pic>
        <p:nvPicPr>
          <p:cNvPr id="18" name="図 17"/>
          <p:cNvPicPr>
            <a:picLocks noChangeAspect="1"/>
          </p:cNvPicPr>
          <p:nvPr/>
        </p:nvPicPr>
        <p:blipFill>
          <a:blip r:embed="rId8" cstate="print"/>
          <a:stretch>
            <a:fillRect/>
          </a:stretch>
        </p:blipFill>
        <p:spPr>
          <a:xfrm>
            <a:off x="3500020" y="1667565"/>
            <a:ext cx="960011" cy="2468697"/>
          </a:xfrm>
          <a:prstGeom prst="rect">
            <a:avLst/>
          </a:prstGeom>
        </p:spPr>
      </p:pic>
      <p:sp>
        <p:nvSpPr>
          <p:cNvPr id="19" name="左右矢印 18"/>
          <p:cNvSpPr/>
          <p:nvPr/>
        </p:nvSpPr>
        <p:spPr>
          <a:xfrm>
            <a:off x="4250373" y="2193447"/>
            <a:ext cx="1096724" cy="18779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Calibri"/>
              <a:ea typeface="ＭＳ Ｐゴシック" panose="020B0600070205080204" pitchFamily="50" charset="-128"/>
            </a:endParaRPr>
          </a:p>
        </p:txBody>
      </p:sp>
      <p:sp>
        <p:nvSpPr>
          <p:cNvPr id="22" name="タイトル 8"/>
          <p:cNvSpPr txBox="1">
            <a:spLocks/>
          </p:cNvSpPr>
          <p:nvPr/>
        </p:nvSpPr>
        <p:spPr>
          <a:xfrm>
            <a:off x="0" y="2"/>
            <a:ext cx="9143999" cy="1148008"/>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US" altLang="ja-JP" b="1" dirty="0" smtClean="0">
                <a:latin typeface="+mj-lt"/>
              </a:rPr>
              <a:t>Collaborative work with PPPL and University of </a:t>
            </a:r>
            <a:r>
              <a:rPr lang="en-US" altLang="ja-JP" b="1" dirty="0" err="1" smtClean="0">
                <a:latin typeface="+mj-lt"/>
              </a:rPr>
              <a:t>Washingoton</a:t>
            </a:r>
            <a:r>
              <a:rPr lang="en-US" altLang="ja-JP" b="1" dirty="0" smtClean="0">
                <a:latin typeface="+mj-lt"/>
              </a:rPr>
              <a:t>.</a:t>
            </a:r>
          </a:p>
          <a:p>
            <a:pPr algn="l"/>
            <a:r>
              <a:rPr lang="en-US" altLang="ja-JP" b="1" dirty="0" smtClean="0">
                <a:latin typeface="+mj-lt"/>
              </a:rPr>
              <a:t>Start-up using </a:t>
            </a:r>
            <a:r>
              <a:rPr lang="en-US" altLang="ja-JP" b="1" dirty="0" err="1" smtClean="0">
                <a:latin typeface="+mj-lt"/>
              </a:rPr>
              <a:t>transiti</a:t>
            </a:r>
            <a:r>
              <a:rPr lang="en-US" altLang="ja-JP" b="1" dirty="0" smtClean="0">
                <a:latin typeface="+mj-lt"/>
              </a:rPr>
              <a:t>-CHI is a promising. The different </a:t>
            </a:r>
            <a:r>
              <a:rPr lang="en-US" altLang="ja-JP" b="1" dirty="0" err="1" smtClean="0">
                <a:latin typeface="+mj-lt"/>
              </a:rPr>
              <a:t>electroad</a:t>
            </a:r>
            <a:r>
              <a:rPr lang="en-US" altLang="ja-JP" b="1" dirty="0" smtClean="0">
                <a:latin typeface="+mj-lt"/>
              </a:rPr>
              <a:t> configuration has been developed for future reactor application. </a:t>
            </a:r>
            <a:endParaRPr lang="ja-JP" altLang="en-US" b="1" dirty="0">
              <a:latin typeface="+mj-lt"/>
            </a:endParaRPr>
          </a:p>
        </p:txBody>
      </p:sp>
      <p:sp>
        <p:nvSpPr>
          <p:cNvPr id="24" name="テキスト ボックス 23"/>
          <p:cNvSpPr txBox="1"/>
          <p:nvPr/>
        </p:nvSpPr>
        <p:spPr>
          <a:xfrm>
            <a:off x="5151999" y="5923704"/>
            <a:ext cx="3873304" cy="369332"/>
          </a:xfrm>
          <a:prstGeom prst="rect">
            <a:avLst/>
          </a:prstGeom>
          <a:noFill/>
        </p:spPr>
        <p:txBody>
          <a:bodyPr wrap="none" rtlCol="0">
            <a:spAutoFit/>
          </a:bodyPr>
          <a:lstStyle/>
          <a:p>
            <a:r>
              <a:rPr kumimoji="1" lang="en-US" altLang="ja-JP" dirty="0" smtClean="0"/>
              <a:t>R. Raman and K. Kuroda’s presentation.</a:t>
            </a:r>
            <a:endParaRPr kumimoji="1" lang="ja-JP" altLang="en-US" dirty="0"/>
          </a:p>
        </p:txBody>
      </p:sp>
    </p:spTree>
    <p:extLst>
      <p:ext uri="{BB962C8B-B14F-4D97-AF65-F5344CB8AC3E}">
        <p14:creationId xmlns:p14="http://schemas.microsoft.com/office/powerpoint/2010/main" val="268909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タイトル 8"/>
          <p:cNvSpPr txBox="1">
            <a:spLocks/>
          </p:cNvSpPr>
          <p:nvPr/>
        </p:nvSpPr>
        <p:spPr>
          <a:xfrm>
            <a:off x="0" y="2"/>
            <a:ext cx="9143999" cy="836710"/>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GB" altLang="ja-JP" sz="3600" b="1" dirty="0" smtClean="0">
                <a:latin typeface="+mn-lt"/>
              </a:rPr>
              <a:t>Summary</a:t>
            </a:r>
            <a:endParaRPr lang="ja-JP" altLang="en-US" sz="3600" dirty="0">
              <a:latin typeface="+mn-lt"/>
            </a:endParaRPr>
          </a:p>
        </p:txBody>
      </p:sp>
      <p:sp>
        <p:nvSpPr>
          <p:cNvPr id="5" name="テキスト ボックス 4"/>
          <p:cNvSpPr txBox="1"/>
          <p:nvPr/>
        </p:nvSpPr>
        <p:spPr>
          <a:xfrm>
            <a:off x="107503" y="865350"/>
            <a:ext cx="8928992" cy="5632311"/>
          </a:xfrm>
          <a:prstGeom prst="rect">
            <a:avLst/>
          </a:prstGeom>
          <a:noFill/>
        </p:spPr>
        <p:txBody>
          <a:bodyPr wrap="square" rtlCol="0">
            <a:spAutoFit/>
          </a:bodyPr>
          <a:lstStyle/>
          <a:p>
            <a:pPr marL="285750" indent="-285750">
              <a:buFont typeface="Arial" panose="020B0604020202020204" pitchFamily="34" charset="0"/>
              <a:buChar char="•"/>
            </a:pPr>
            <a:r>
              <a:rPr lang="en-GB" altLang="ja-JP" dirty="0" smtClean="0"/>
              <a:t>The QUEST project is focusing on plasma start-up with RFCD and steady state operation.</a:t>
            </a:r>
          </a:p>
          <a:p>
            <a:pPr marL="285750" indent="-285750">
              <a:buFont typeface="Arial" panose="020B0604020202020204" pitchFamily="34" charset="0"/>
              <a:buChar char="•"/>
            </a:pPr>
            <a:r>
              <a:rPr lang="en-GB" altLang="ja-JP" dirty="0" smtClean="0"/>
              <a:t>The 28GHz RF injection system has the capability to regulate both the wave polarization and N</a:t>
            </a:r>
            <a:r>
              <a:rPr lang="en-GB" altLang="ja-JP" baseline="-25000" dirty="0" smtClean="0"/>
              <a:t>//</a:t>
            </a:r>
            <a:r>
              <a:rPr lang="en-GB" altLang="ja-JP" dirty="0" smtClean="0"/>
              <a:t>.   The system has also the capability to focus RF beam down to 5 cm in radius. </a:t>
            </a:r>
          </a:p>
          <a:p>
            <a:pPr marL="285750" indent="-285750">
              <a:buFont typeface="Arial" panose="020B0604020202020204" pitchFamily="34" charset="0"/>
              <a:buChar char="•"/>
            </a:pPr>
            <a:r>
              <a:rPr lang="en-GB" altLang="ja-JP" dirty="0" smtClean="0"/>
              <a:t>More than 100kA could be obtained in N</a:t>
            </a:r>
            <a:r>
              <a:rPr lang="en-GB" altLang="ja-JP" baseline="-25000" dirty="0" smtClean="0"/>
              <a:t>//</a:t>
            </a:r>
            <a:r>
              <a:rPr lang="en-GB" altLang="ja-JP" dirty="0" smtClean="0"/>
              <a:t>=0.78 X-mode with a little OH provided from the poloidal field increment. According to the RF absorption, the RF is likely to absorb to energetic electrons. Which is useful to drive plasma current. </a:t>
            </a:r>
          </a:p>
          <a:p>
            <a:pPr marL="285750" indent="-285750">
              <a:buFont typeface="Arial" panose="020B0604020202020204" pitchFamily="34" charset="0"/>
              <a:buChar char="•"/>
            </a:pPr>
            <a:r>
              <a:rPr lang="en-GB" altLang="ja-JP" dirty="0" smtClean="0"/>
              <a:t>Low N//=0.1, X-mode injection could successfully heat up bulk plasma up to 0.5 </a:t>
            </a:r>
            <a:r>
              <a:rPr lang="en-GB" altLang="ja-JP" dirty="0" err="1" smtClean="0"/>
              <a:t>keV</a:t>
            </a:r>
            <a:r>
              <a:rPr lang="en-GB" altLang="ja-JP" dirty="0" smtClean="0"/>
              <a:t> of </a:t>
            </a:r>
            <a:r>
              <a:rPr lang="en-GB" altLang="ja-JP" dirty="0" err="1" smtClean="0"/>
              <a:t>Te</a:t>
            </a:r>
            <a:r>
              <a:rPr lang="en-GB" altLang="ja-JP" dirty="0" smtClean="0"/>
              <a:t>. Single pass absorption of achieved plasma parameters is expected to be approximately 40%, therefore the effective bulk heating could be obtained with a sophisticated neutral control to avoid production of energetic electron. </a:t>
            </a:r>
          </a:p>
          <a:p>
            <a:pPr marL="285750" indent="-285750">
              <a:buFont typeface="Arial" panose="020B0604020202020204" pitchFamily="34" charset="0"/>
              <a:buChar char="•"/>
            </a:pPr>
            <a:r>
              <a:rPr lang="en-GB" altLang="ja-JP" dirty="0" smtClean="0"/>
              <a:t>High field launch of RF has been tried to effectively excite EBW in the plasma. A new tentative waveguide and antenna was installed for the experiment. The designed value of mode conversion to EBW is 93%. The rest RF is absorbed at the fundamental ECR. </a:t>
            </a:r>
          </a:p>
          <a:p>
            <a:pPr marL="285750" indent="-285750">
              <a:buFont typeface="Arial" panose="020B0604020202020204" pitchFamily="34" charset="0"/>
              <a:buChar char="•"/>
            </a:pPr>
            <a:r>
              <a:rPr lang="en-GB" altLang="ja-JP" dirty="0" smtClean="0"/>
              <a:t>Higher density and better absorption of RF in HFS launch than those in the LFS launch could be obtained. PDI signal was measured with a movable probe and larger PDI in the HFS launch was measured. This supports to higher mode conversion to EBW.  </a:t>
            </a:r>
          </a:p>
          <a:p>
            <a:pPr marL="285750" indent="-285750">
              <a:buFont typeface="Arial" panose="020B0604020202020204" pitchFamily="34" charset="0"/>
              <a:buChar char="•"/>
            </a:pPr>
            <a:r>
              <a:rPr lang="en-GB" altLang="ja-JP" dirty="0" smtClean="0"/>
              <a:t>To get evidence of EBWCD, TF and PF direction modification has been executed. The plasma reproducibility is insufficient to compare the value of plasma current. The flux loop signals denote the inversion of plasma current direction in the mid-plane, bur need to more confirmation.</a:t>
            </a:r>
          </a:p>
        </p:txBody>
      </p:sp>
    </p:spTree>
    <p:extLst>
      <p:ext uri="{BB962C8B-B14F-4D97-AF65-F5344CB8AC3E}">
        <p14:creationId xmlns:p14="http://schemas.microsoft.com/office/powerpoint/2010/main" val="29449165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正方形/長方形 2"/>
          <p:cNvSpPr/>
          <p:nvPr/>
        </p:nvSpPr>
        <p:spPr>
          <a:xfrm>
            <a:off x="395536" y="1052736"/>
            <a:ext cx="7920880" cy="3416320"/>
          </a:xfrm>
          <a:prstGeom prst="rect">
            <a:avLst/>
          </a:prstGeom>
        </p:spPr>
        <p:txBody>
          <a:bodyPr wrap="square">
            <a:spAutoFit/>
          </a:bodyPr>
          <a:lstStyle/>
          <a:p>
            <a:pPr marL="285750" indent="-285750">
              <a:buFont typeface="Arial" panose="020B0604020202020204" pitchFamily="34" charset="0"/>
              <a:buChar char="•"/>
            </a:pPr>
            <a:r>
              <a:rPr lang="en-US" altLang="ja-JP" dirty="0"/>
              <a:t>Plasma Breakdown has been investigated with 2</a:t>
            </a:r>
            <a:r>
              <a:rPr lang="en-US" altLang="ja-JP" baseline="30000" dirty="0"/>
              <a:t>nd</a:t>
            </a:r>
            <a:r>
              <a:rPr lang="en-US" altLang="ja-JP" dirty="0"/>
              <a:t> harmonic ECW. The threshold power was much higher than fundamental ECW predicted by numerical calculation. The connection length dependence was different from fundamental ECW</a:t>
            </a:r>
            <a:r>
              <a:rPr lang="en-US" altLang="ja-JP"/>
              <a:t>. </a:t>
            </a:r>
            <a:endParaRPr lang="en-GB" altLang="ja-JP" smtClean="0"/>
          </a:p>
          <a:p>
            <a:pPr marL="285750" indent="-285750">
              <a:buFont typeface="Arial" panose="020B0604020202020204" pitchFamily="34" charset="0"/>
              <a:buChar char="•"/>
            </a:pPr>
            <a:r>
              <a:rPr lang="en-GB" altLang="ja-JP" dirty="0" smtClean="0"/>
              <a:t>The </a:t>
            </a:r>
            <a:r>
              <a:rPr lang="en-GB" altLang="ja-JP" dirty="0"/>
              <a:t>hot wall plays essential roles in reducing the amount of wall-stored H and facilitating H </a:t>
            </a:r>
            <a:r>
              <a:rPr lang="en-GB" altLang="ja-JP" dirty="0" smtClean="0"/>
              <a:t>recycling. Only top hot wall  has the capability to water cool down since 2018SS campaign. </a:t>
            </a:r>
          </a:p>
          <a:p>
            <a:pPr marL="285750" indent="-285750">
              <a:buFont typeface="Arial" panose="020B0604020202020204" pitchFamily="34" charset="0"/>
              <a:buChar char="•"/>
            </a:pPr>
            <a:r>
              <a:rPr lang="en-GB" altLang="ja-JP" dirty="0" smtClean="0"/>
              <a:t>The clear reduction of Ha after water cooling of the top hot wall. This indicates the recycling could be control by wall temperature.</a:t>
            </a:r>
          </a:p>
          <a:p>
            <a:pPr marL="285750" indent="-285750">
              <a:buFont typeface="Arial" panose="020B0604020202020204" pitchFamily="34" charset="0"/>
              <a:buChar char="•"/>
            </a:pPr>
            <a:r>
              <a:rPr lang="en-GB" altLang="ja-JP" dirty="0" smtClean="0"/>
              <a:t>During long duration discharges, neutral compression could be achieved behind the bottom </a:t>
            </a:r>
            <a:r>
              <a:rPr lang="en-GB" altLang="ja-JP" dirty="0" err="1" smtClean="0"/>
              <a:t>divertor</a:t>
            </a:r>
            <a:r>
              <a:rPr lang="en-GB" altLang="ja-JP" dirty="0" smtClean="0"/>
              <a:t> plate. The reason is still unclear, because there are many candidate to make this to-bottom asymmetry. It is a future work.</a:t>
            </a:r>
            <a:endParaRPr lang="ja-JP" altLang="en-US" dirty="0"/>
          </a:p>
        </p:txBody>
      </p:sp>
      <p:sp>
        <p:nvSpPr>
          <p:cNvPr id="4" name="タイトル 8"/>
          <p:cNvSpPr txBox="1">
            <a:spLocks/>
          </p:cNvSpPr>
          <p:nvPr/>
        </p:nvSpPr>
        <p:spPr>
          <a:xfrm>
            <a:off x="0" y="2"/>
            <a:ext cx="9143999" cy="836710"/>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GB" altLang="ja-JP" sz="3600" b="1" dirty="0" smtClean="0">
                <a:latin typeface="+mn-lt"/>
              </a:rPr>
              <a:t>Summary2</a:t>
            </a:r>
            <a:endParaRPr lang="ja-JP" altLang="en-US" sz="3600" dirty="0">
              <a:latin typeface="+mn-lt"/>
            </a:endParaRPr>
          </a:p>
        </p:txBody>
      </p:sp>
    </p:spTree>
    <p:extLst>
      <p:ext uri="{BB962C8B-B14F-4D97-AF65-F5344CB8AC3E}">
        <p14:creationId xmlns:p14="http://schemas.microsoft.com/office/powerpoint/2010/main" val="3959337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35713_ch2_w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06397" y="1701066"/>
            <a:ext cx="4673148" cy="3504861"/>
          </a:xfrm>
          <a:prstGeom prst="rect">
            <a:avLst/>
          </a:prstGeom>
        </p:spPr>
      </p:pic>
      <p:pic>
        <p:nvPicPr>
          <p:cNvPr id="4" name="図 3"/>
          <p:cNvPicPr>
            <a:picLocks noChangeAspect="1"/>
          </p:cNvPicPr>
          <p:nvPr/>
        </p:nvPicPr>
        <p:blipFill>
          <a:blip r:embed="rId5"/>
          <a:stretch>
            <a:fillRect/>
          </a:stretch>
        </p:blipFill>
        <p:spPr>
          <a:xfrm>
            <a:off x="499212" y="1770744"/>
            <a:ext cx="2330398" cy="3553171"/>
          </a:xfrm>
          <a:prstGeom prst="rect">
            <a:avLst/>
          </a:prstGeom>
        </p:spPr>
      </p:pic>
    </p:spTree>
    <p:extLst>
      <p:ext uri="{BB962C8B-B14F-4D97-AF65-F5344CB8AC3E}">
        <p14:creationId xmlns:p14="http://schemas.microsoft.com/office/powerpoint/2010/main" val="2674260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dirty="0">
                <a:latin typeface="Times New Roman"/>
                <a:cs typeface="Times New Roman"/>
              </a:rPr>
              <a:t>Dual-</a:t>
            </a:r>
            <a:r>
              <a:rPr lang="en-US" altLang="ja-JP" i="1" dirty="0">
                <a:latin typeface="Times New Roman"/>
                <a:cs typeface="Times New Roman"/>
              </a:rPr>
              <a:t>f  </a:t>
            </a:r>
            <a:r>
              <a:rPr lang="en-US" altLang="ja-JP" dirty="0">
                <a:latin typeface="Times New Roman"/>
                <a:cs typeface="Times New Roman"/>
              </a:rPr>
              <a:t>Experiments with </a:t>
            </a:r>
            <a:br>
              <a:rPr lang="en-US" altLang="ja-JP" dirty="0">
                <a:latin typeface="Times New Roman"/>
                <a:cs typeface="Times New Roman"/>
              </a:rPr>
            </a:br>
            <a:r>
              <a:rPr lang="en-US" altLang="ja-JP" dirty="0">
                <a:latin typeface="Times New Roman"/>
                <a:cs typeface="Times New Roman"/>
              </a:rPr>
              <a:t>8.2-GHz and 28 GHz waves   </a:t>
            </a:r>
            <a:endParaRPr kumimoji="1" lang="ja-JP" altLang="en-US" dirty="0">
              <a:latin typeface="Times New Roman"/>
              <a:cs typeface="Times New Roman"/>
            </a:endParaRPr>
          </a:p>
        </p:txBody>
      </p:sp>
      <p:pic>
        <p:nvPicPr>
          <p:cNvPr id="2050" name="Picture 2" descr="page1image256">
            <a:extLst>
              <a:ext uri="{FF2B5EF4-FFF2-40B4-BE49-F238E27FC236}">
                <a16:creationId xmlns:a16="http://schemas.microsoft.com/office/drawing/2014/main" id="{1E16A022-7B23-BB4D-8964-006512835C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587" y="1059809"/>
            <a:ext cx="3270286" cy="4928696"/>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620B7552-6C20-A943-BB0E-8BF40ED6FE6A}"/>
              </a:ext>
            </a:extLst>
          </p:cNvPr>
          <p:cNvSpPr txBox="1"/>
          <p:nvPr/>
        </p:nvSpPr>
        <p:spPr>
          <a:xfrm>
            <a:off x="4467849" y="268390"/>
            <a:ext cx="1999265" cy="603883"/>
          </a:xfrm>
          <a:prstGeom prst="rect">
            <a:avLst/>
          </a:prstGeom>
          <a:solidFill>
            <a:schemeClr val="bg1"/>
          </a:solidFill>
          <a:ln w="25400">
            <a:solidFill>
              <a:srgbClr val="FF0000"/>
            </a:solidFill>
          </a:ln>
        </p:spPr>
        <p:txBody>
          <a:bodyPr wrap="none" rtlCol="0">
            <a:spAutoFit/>
          </a:bodyPr>
          <a:lstStyle/>
          <a:p>
            <a:r>
              <a:rPr lang="en-US" altLang="ja-JP" sz="1662" dirty="0">
                <a:solidFill>
                  <a:srgbClr val="FF0000"/>
                </a:solidFill>
              </a:rPr>
              <a:t>Heating effect in the </a:t>
            </a:r>
          </a:p>
          <a:p>
            <a:r>
              <a:rPr lang="en-US" altLang="ja-JP" sz="1662" dirty="0">
                <a:solidFill>
                  <a:srgbClr val="FF0000"/>
                </a:solidFill>
              </a:rPr>
              <a:t>over-dense plasma</a:t>
            </a:r>
            <a:endParaRPr lang="ja-JP" altLang="en-US" sz="1662">
              <a:solidFill>
                <a:srgbClr val="FF0000"/>
              </a:solidFill>
            </a:endParaRPr>
          </a:p>
        </p:txBody>
      </p:sp>
      <p:sp>
        <p:nvSpPr>
          <p:cNvPr id="8" name="円/楕円 7">
            <a:extLst>
              <a:ext uri="{FF2B5EF4-FFF2-40B4-BE49-F238E27FC236}">
                <a16:creationId xmlns:a16="http://schemas.microsoft.com/office/drawing/2014/main" id="{A87758F3-72F3-9A4B-8D0D-10798CB528D2}"/>
              </a:ext>
            </a:extLst>
          </p:cNvPr>
          <p:cNvSpPr/>
          <p:nvPr/>
        </p:nvSpPr>
        <p:spPr>
          <a:xfrm>
            <a:off x="2445102" y="1677034"/>
            <a:ext cx="429255" cy="8570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8" name="円/楕円 17">
            <a:extLst>
              <a:ext uri="{FF2B5EF4-FFF2-40B4-BE49-F238E27FC236}">
                <a16:creationId xmlns:a16="http://schemas.microsoft.com/office/drawing/2014/main" id="{647F21BD-CBCB-424B-AB30-53B3783CA491}"/>
              </a:ext>
            </a:extLst>
          </p:cNvPr>
          <p:cNvSpPr/>
          <p:nvPr/>
        </p:nvSpPr>
        <p:spPr>
          <a:xfrm>
            <a:off x="2445701" y="4694157"/>
            <a:ext cx="429255" cy="8570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2" name="テキスト ボックス 21">
            <a:extLst>
              <a:ext uri="{FF2B5EF4-FFF2-40B4-BE49-F238E27FC236}">
                <a16:creationId xmlns:a16="http://schemas.microsoft.com/office/drawing/2014/main" id="{BAD2A034-0C07-6546-A809-6304C3FDEA69}"/>
              </a:ext>
            </a:extLst>
          </p:cNvPr>
          <p:cNvSpPr txBox="1"/>
          <p:nvPr/>
        </p:nvSpPr>
        <p:spPr>
          <a:xfrm>
            <a:off x="1541692" y="1764637"/>
            <a:ext cx="1000595" cy="348109"/>
          </a:xfrm>
          <a:prstGeom prst="rect">
            <a:avLst/>
          </a:prstGeom>
          <a:noFill/>
        </p:spPr>
        <p:txBody>
          <a:bodyPr wrap="none" rtlCol="0">
            <a:spAutoFit/>
          </a:bodyPr>
          <a:lstStyle/>
          <a:p>
            <a:r>
              <a:rPr lang="en-US" altLang="ja-JP" sz="1662" i="1" dirty="0">
                <a:solidFill>
                  <a:srgbClr val="E52B27"/>
                </a:solidFill>
              </a:rPr>
              <a:t>R</a:t>
            </a:r>
            <a:r>
              <a:rPr lang="en-US" altLang="ja-JP" sz="1662" dirty="0">
                <a:solidFill>
                  <a:srgbClr val="E52B27"/>
                </a:solidFill>
              </a:rPr>
              <a:t>=0.93 m</a:t>
            </a:r>
            <a:endParaRPr lang="ja-JP" altLang="en-US" sz="1662">
              <a:solidFill>
                <a:srgbClr val="E52B27"/>
              </a:solidFill>
            </a:endParaRPr>
          </a:p>
        </p:txBody>
      </p:sp>
      <p:sp>
        <p:nvSpPr>
          <p:cNvPr id="27" name="円/楕円 26">
            <a:extLst>
              <a:ext uri="{FF2B5EF4-FFF2-40B4-BE49-F238E27FC236}">
                <a16:creationId xmlns:a16="http://schemas.microsoft.com/office/drawing/2014/main" id="{F7AB5F5A-9906-C544-B8D2-0C4B7610F51E}"/>
              </a:ext>
            </a:extLst>
          </p:cNvPr>
          <p:cNvSpPr/>
          <p:nvPr/>
        </p:nvSpPr>
        <p:spPr>
          <a:xfrm>
            <a:off x="2909105" y="1819576"/>
            <a:ext cx="429255" cy="857047"/>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8" name="円/楕円 27">
            <a:extLst>
              <a:ext uri="{FF2B5EF4-FFF2-40B4-BE49-F238E27FC236}">
                <a16:creationId xmlns:a16="http://schemas.microsoft.com/office/drawing/2014/main" id="{1E2242D0-2986-0E44-9482-8B71501BB686}"/>
              </a:ext>
            </a:extLst>
          </p:cNvPr>
          <p:cNvSpPr/>
          <p:nvPr/>
        </p:nvSpPr>
        <p:spPr>
          <a:xfrm>
            <a:off x="1783071" y="4821808"/>
            <a:ext cx="662630" cy="858171"/>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1" name="Picture 1" descr="page1image256">
            <a:extLst>
              <a:ext uri="{FF2B5EF4-FFF2-40B4-BE49-F238E27FC236}">
                <a16:creationId xmlns:a16="http://schemas.microsoft.com/office/drawing/2014/main" id="{048E5A7E-34DC-F141-BF41-A9DF04F52D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043" y="2971608"/>
            <a:ext cx="3072882" cy="361114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8D224F6-17D2-1747-81FB-9032EACF8DB4}"/>
              </a:ext>
            </a:extLst>
          </p:cNvPr>
          <p:cNvSpPr txBox="1"/>
          <p:nvPr/>
        </p:nvSpPr>
        <p:spPr>
          <a:xfrm>
            <a:off x="3498111" y="1114401"/>
            <a:ext cx="1320939" cy="603883"/>
          </a:xfrm>
          <a:prstGeom prst="rect">
            <a:avLst/>
          </a:prstGeom>
          <a:noFill/>
        </p:spPr>
        <p:txBody>
          <a:bodyPr wrap="none" rtlCol="0">
            <a:spAutoFit/>
          </a:bodyPr>
          <a:lstStyle/>
          <a:p>
            <a:r>
              <a:rPr lang="en-US" altLang="ja-JP" sz="1662" dirty="0">
                <a:solidFill>
                  <a:srgbClr val="FF0000"/>
                </a:solidFill>
              </a:rPr>
              <a:t>bulk electron</a:t>
            </a:r>
          </a:p>
          <a:p>
            <a:r>
              <a:rPr lang="en-US" altLang="ja-JP" sz="1662" dirty="0">
                <a:solidFill>
                  <a:srgbClr val="FF0000"/>
                </a:solidFill>
              </a:rPr>
              <a:t>heating</a:t>
            </a:r>
            <a:endParaRPr lang="ja-JP" altLang="en-US" sz="1662">
              <a:solidFill>
                <a:srgbClr val="FF0000"/>
              </a:solidFill>
            </a:endParaRPr>
          </a:p>
        </p:txBody>
      </p:sp>
      <p:sp>
        <p:nvSpPr>
          <p:cNvPr id="23" name="テキスト ボックス 22">
            <a:extLst>
              <a:ext uri="{FF2B5EF4-FFF2-40B4-BE49-F238E27FC236}">
                <a16:creationId xmlns:a16="http://schemas.microsoft.com/office/drawing/2014/main" id="{8E845D10-1226-F740-A063-C4AD0EC332B1}"/>
              </a:ext>
            </a:extLst>
          </p:cNvPr>
          <p:cNvSpPr txBox="1"/>
          <p:nvPr/>
        </p:nvSpPr>
        <p:spPr>
          <a:xfrm>
            <a:off x="4247319" y="2716581"/>
            <a:ext cx="1042851" cy="1115434"/>
          </a:xfrm>
          <a:prstGeom prst="rect">
            <a:avLst/>
          </a:prstGeom>
          <a:noFill/>
        </p:spPr>
        <p:txBody>
          <a:bodyPr wrap="none" rtlCol="0">
            <a:spAutoFit/>
          </a:bodyPr>
          <a:lstStyle/>
          <a:p>
            <a:pPr algn="r"/>
            <a:r>
              <a:rPr lang="en-US" altLang="ja-JP" sz="1662" dirty="0">
                <a:solidFill>
                  <a:srgbClr val="FF0000"/>
                </a:solidFill>
              </a:rPr>
              <a:t>mildly </a:t>
            </a:r>
          </a:p>
          <a:p>
            <a:pPr algn="r"/>
            <a:r>
              <a:rPr lang="en-US" altLang="ja-JP" sz="1662" dirty="0">
                <a:solidFill>
                  <a:srgbClr val="FF0000"/>
                </a:solidFill>
              </a:rPr>
              <a:t>energetic </a:t>
            </a:r>
          </a:p>
          <a:p>
            <a:pPr algn="r"/>
            <a:r>
              <a:rPr lang="en-US" altLang="ja-JP" sz="1662" dirty="0">
                <a:solidFill>
                  <a:srgbClr val="FF0000"/>
                </a:solidFill>
              </a:rPr>
              <a:t> electron</a:t>
            </a:r>
          </a:p>
          <a:p>
            <a:pPr algn="r"/>
            <a:r>
              <a:rPr lang="en-US" altLang="ja-JP" sz="1662" dirty="0">
                <a:solidFill>
                  <a:srgbClr val="FF0000"/>
                </a:solidFill>
              </a:rPr>
              <a:t>heating</a:t>
            </a:r>
            <a:endParaRPr lang="ja-JP" altLang="en-US" sz="1662">
              <a:solidFill>
                <a:srgbClr val="FF0000"/>
              </a:solidFill>
            </a:endParaRPr>
          </a:p>
        </p:txBody>
      </p:sp>
      <p:pic>
        <p:nvPicPr>
          <p:cNvPr id="5121" name="Picture 1" descr="page1image256">
            <a:extLst>
              <a:ext uri="{FF2B5EF4-FFF2-40B4-BE49-F238E27FC236}">
                <a16:creationId xmlns:a16="http://schemas.microsoft.com/office/drawing/2014/main" id="{029307A7-530C-BF49-A214-05DC35F284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687" y="971935"/>
            <a:ext cx="3888218" cy="207339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2AB0EA21-9CB0-DF42-8CC0-F818DE8E6899}"/>
              </a:ext>
            </a:extLst>
          </p:cNvPr>
          <p:cNvSpPr txBox="1"/>
          <p:nvPr/>
        </p:nvSpPr>
        <p:spPr>
          <a:xfrm>
            <a:off x="7848683" y="416866"/>
            <a:ext cx="1261243" cy="603883"/>
          </a:xfrm>
          <a:prstGeom prst="rect">
            <a:avLst/>
          </a:prstGeom>
          <a:noFill/>
        </p:spPr>
        <p:txBody>
          <a:bodyPr wrap="none" rtlCol="0">
            <a:spAutoFit/>
          </a:bodyPr>
          <a:lstStyle/>
          <a:p>
            <a:pPr algn="r"/>
            <a:r>
              <a:rPr lang="en-US" altLang="ja-JP" sz="1662" dirty="0"/>
              <a:t>Fan-arrayed </a:t>
            </a:r>
          </a:p>
          <a:p>
            <a:pPr algn="r"/>
            <a:r>
              <a:rPr lang="en-US" altLang="ja-JP" sz="1662" dirty="0"/>
              <a:t>AXUV </a:t>
            </a:r>
            <a:endParaRPr lang="ja-JP" altLang="en-US" sz="1662"/>
          </a:p>
        </p:txBody>
      </p:sp>
      <p:sp>
        <p:nvSpPr>
          <p:cNvPr id="25" name="テキスト ボックス 24">
            <a:extLst>
              <a:ext uri="{FF2B5EF4-FFF2-40B4-BE49-F238E27FC236}">
                <a16:creationId xmlns:a16="http://schemas.microsoft.com/office/drawing/2014/main" id="{195078B1-9CB1-264F-8623-2C7E89C820E5}"/>
              </a:ext>
            </a:extLst>
          </p:cNvPr>
          <p:cNvSpPr txBox="1"/>
          <p:nvPr/>
        </p:nvSpPr>
        <p:spPr>
          <a:xfrm>
            <a:off x="7945718" y="1802936"/>
            <a:ext cx="587405" cy="348109"/>
          </a:xfrm>
          <a:prstGeom prst="rect">
            <a:avLst/>
          </a:prstGeom>
          <a:noFill/>
        </p:spPr>
        <p:txBody>
          <a:bodyPr wrap="none" rtlCol="0">
            <a:spAutoFit/>
          </a:bodyPr>
          <a:lstStyle/>
          <a:p>
            <a:r>
              <a:rPr lang="en-US" altLang="ja-JP" sz="1662" dirty="0"/>
              <a:t>Core</a:t>
            </a:r>
            <a:endParaRPr lang="ja-JP" altLang="en-US" sz="1662"/>
          </a:p>
        </p:txBody>
      </p:sp>
      <p:sp>
        <p:nvSpPr>
          <p:cNvPr id="5" name="テキスト ボックス 4">
            <a:extLst>
              <a:ext uri="{FF2B5EF4-FFF2-40B4-BE49-F238E27FC236}">
                <a16:creationId xmlns:a16="http://schemas.microsoft.com/office/drawing/2014/main" id="{95D2154D-3539-AD42-91FD-B5F2DB01D9A8}"/>
              </a:ext>
            </a:extLst>
          </p:cNvPr>
          <p:cNvSpPr txBox="1"/>
          <p:nvPr/>
        </p:nvSpPr>
        <p:spPr>
          <a:xfrm>
            <a:off x="3759154" y="4008493"/>
            <a:ext cx="2371355" cy="1882760"/>
          </a:xfrm>
          <a:prstGeom prst="rect">
            <a:avLst/>
          </a:prstGeom>
          <a:noFill/>
        </p:spPr>
        <p:txBody>
          <a:bodyPr wrap="none" rtlCol="0">
            <a:spAutoFit/>
          </a:bodyPr>
          <a:lstStyle/>
          <a:p>
            <a:r>
              <a:rPr lang="en-US" altLang="ja-JP" sz="1662" dirty="0"/>
              <a:t>The AXUV diagnostic, </a:t>
            </a:r>
          </a:p>
          <a:p>
            <a:r>
              <a:rPr lang="en-US" altLang="ja-JP" sz="1662" dirty="0"/>
              <a:t>which is sensitive</a:t>
            </a:r>
          </a:p>
          <a:p>
            <a:r>
              <a:rPr lang="en-US" altLang="ja-JP" sz="1662" dirty="0"/>
              <a:t> in the SX energy range, </a:t>
            </a:r>
          </a:p>
          <a:p>
            <a:r>
              <a:rPr lang="en-US" altLang="ja-JP" sz="1662" dirty="0"/>
              <a:t>showed extremely </a:t>
            </a:r>
          </a:p>
          <a:p>
            <a:r>
              <a:rPr lang="en-US" altLang="ja-JP" sz="1662" dirty="0"/>
              <a:t>enhanced signals </a:t>
            </a:r>
          </a:p>
          <a:p>
            <a:r>
              <a:rPr lang="en-US" altLang="ja-JP" sz="1662" dirty="0"/>
              <a:t>after the 2</a:t>
            </a:r>
            <a:r>
              <a:rPr lang="en-US" altLang="ja-JP" sz="1662" baseline="30000" dirty="0"/>
              <a:t>nd</a:t>
            </a:r>
            <a:r>
              <a:rPr lang="en-US" altLang="ja-JP" sz="1662" dirty="0"/>
              <a:t> SDJ </a:t>
            </a:r>
          </a:p>
          <a:p>
            <a:r>
              <a:rPr lang="en-US" altLang="ja-JP" sz="1662" dirty="0"/>
              <a:t>in the over-dense plasma</a:t>
            </a:r>
            <a:endParaRPr lang="ja-JP" altLang="en-US" sz="1662"/>
          </a:p>
        </p:txBody>
      </p:sp>
      <p:sp>
        <p:nvSpPr>
          <p:cNvPr id="30" name="テキスト ボックス 29">
            <a:extLst>
              <a:ext uri="{FF2B5EF4-FFF2-40B4-BE49-F238E27FC236}">
                <a16:creationId xmlns:a16="http://schemas.microsoft.com/office/drawing/2014/main" id="{7DA33B0D-B2FD-E34D-B1A1-6D844B7AD4F8}"/>
              </a:ext>
            </a:extLst>
          </p:cNvPr>
          <p:cNvSpPr txBox="1"/>
          <p:nvPr/>
        </p:nvSpPr>
        <p:spPr>
          <a:xfrm>
            <a:off x="3589001" y="1757344"/>
            <a:ext cx="1019253" cy="859659"/>
          </a:xfrm>
          <a:prstGeom prst="rect">
            <a:avLst/>
          </a:prstGeom>
          <a:noFill/>
          <a:ln w="25400">
            <a:solidFill>
              <a:schemeClr val="accent4">
                <a:lumMod val="75000"/>
              </a:schemeClr>
            </a:solidFill>
          </a:ln>
        </p:spPr>
        <p:txBody>
          <a:bodyPr wrap="none" rtlCol="0">
            <a:spAutoFit/>
          </a:bodyPr>
          <a:lstStyle/>
          <a:p>
            <a:r>
              <a:rPr lang="en-US" altLang="ja-JP" sz="1662" dirty="0">
                <a:solidFill>
                  <a:schemeClr val="accent4">
                    <a:lumMod val="50000"/>
                  </a:schemeClr>
                </a:solidFill>
              </a:rPr>
              <a:t>Shift of</a:t>
            </a:r>
          </a:p>
          <a:p>
            <a:r>
              <a:rPr lang="en-US" altLang="ja-JP" sz="1662" dirty="0">
                <a:solidFill>
                  <a:schemeClr val="accent4">
                    <a:lumMod val="50000"/>
                  </a:schemeClr>
                </a:solidFill>
              </a:rPr>
              <a:t>boundary</a:t>
            </a:r>
          </a:p>
          <a:p>
            <a:r>
              <a:rPr lang="en-US" altLang="ja-JP" sz="1662" dirty="0">
                <a:solidFill>
                  <a:schemeClr val="accent4">
                    <a:lumMod val="50000"/>
                  </a:schemeClr>
                </a:solidFill>
              </a:rPr>
              <a:t>and axis</a:t>
            </a:r>
            <a:endParaRPr lang="ja-JP" altLang="en-US" sz="1662">
              <a:solidFill>
                <a:schemeClr val="accent4">
                  <a:lumMod val="50000"/>
                </a:schemeClr>
              </a:solidFill>
            </a:endParaRPr>
          </a:p>
        </p:txBody>
      </p:sp>
    </p:spTree>
    <p:extLst>
      <p:ext uri="{BB962C8B-B14F-4D97-AF65-F5344CB8AC3E}">
        <p14:creationId xmlns:p14="http://schemas.microsoft.com/office/powerpoint/2010/main" val="3186522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3999" cy="761997"/>
          </a:xfrm>
        </p:spPr>
        <p:txBody>
          <a:bodyPr>
            <a:noAutofit/>
          </a:bodyPr>
          <a:lstStyle/>
          <a:p>
            <a:r>
              <a:rPr lang="en-US" altLang="ja-JP" sz="2800" dirty="0" smtClean="0"/>
              <a:t>Summary of progress on QUEST </a:t>
            </a:r>
            <a:r>
              <a:rPr lang="en-US" altLang="ja-JP" sz="2800" dirty="0" smtClean="0">
                <a:solidFill>
                  <a:srgbClr val="FF0000"/>
                </a:solidFill>
              </a:rPr>
              <a:t>experiments</a:t>
            </a:r>
            <a:endParaRPr kumimoji="1" lang="ja-JP" altLang="en-US" sz="2800" dirty="0">
              <a:solidFill>
                <a:srgbClr val="FF0000"/>
              </a:solidFill>
            </a:endParaRPr>
          </a:p>
        </p:txBody>
      </p:sp>
      <p:pic>
        <p:nvPicPr>
          <p:cNvPr id="3" name="図 2"/>
          <p:cNvPicPr>
            <a:picLocks noChangeAspect="1"/>
          </p:cNvPicPr>
          <p:nvPr/>
        </p:nvPicPr>
        <p:blipFill>
          <a:blip r:embed="rId2"/>
          <a:stretch>
            <a:fillRect/>
          </a:stretch>
        </p:blipFill>
        <p:spPr>
          <a:xfrm>
            <a:off x="323528" y="1268760"/>
            <a:ext cx="4835544" cy="4339747"/>
          </a:xfrm>
          <a:prstGeom prst="rect">
            <a:avLst/>
          </a:prstGeom>
        </p:spPr>
      </p:pic>
      <p:sp>
        <p:nvSpPr>
          <p:cNvPr id="4" name="楕円 3"/>
          <p:cNvSpPr/>
          <p:nvPr/>
        </p:nvSpPr>
        <p:spPr>
          <a:xfrm>
            <a:off x="2051720" y="5032443"/>
            <a:ext cx="936104"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Box 9"/>
          <p:cNvSpPr txBox="1"/>
          <p:nvPr/>
        </p:nvSpPr>
        <p:spPr>
          <a:xfrm>
            <a:off x="-30365" y="0"/>
            <a:ext cx="9204727" cy="830997"/>
          </a:xfrm>
          <a:prstGeom prst="rect">
            <a:avLst/>
          </a:prstGeom>
          <a:solidFill>
            <a:srgbClr val="FF0000"/>
          </a:solidFill>
        </p:spPr>
        <p:txBody>
          <a:bodyPr wrap="square" rtlCol="0">
            <a:spAutoFit/>
          </a:bodyPr>
          <a:lstStyle/>
          <a:p>
            <a:pPr algn="ctr"/>
            <a:r>
              <a:rPr lang="en-GB" sz="2400" b="1" dirty="0" smtClean="0">
                <a:solidFill>
                  <a:schemeClr val="bg1"/>
                </a:solidFill>
              </a:rPr>
              <a:t>Summary of progress on plasma </a:t>
            </a:r>
            <a:r>
              <a:rPr lang="en-GB" sz="2400" b="1" dirty="0" err="1" smtClean="0">
                <a:solidFill>
                  <a:schemeClr val="bg1"/>
                </a:solidFill>
              </a:rPr>
              <a:t>paramters</a:t>
            </a:r>
            <a:r>
              <a:rPr lang="en-GB" sz="2400" b="1" dirty="0" smtClean="0">
                <a:solidFill>
                  <a:schemeClr val="bg1"/>
                </a:solidFill>
              </a:rPr>
              <a:t> on QUEST in 2019</a:t>
            </a:r>
          </a:p>
          <a:p>
            <a:pPr algn="ctr"/>
            <a:r>
              <a:rPr lang="en-GB" sz="2400" b="1" dirty="0" smtClean="0">
                <a:solidFill>
                  <a:schemeClr val="bg1"/>
                </a:solidFill>
              </a:rPr>
              <a:t>More than 100 kA in plasma current could be obtained</a:t>
            </a:r>
            <a:endParaRPr lang="en-GB" sz="2400" b="1" dirty="0">
              <a:solidFill>
                <a:schemeClr val="bg1"/>
              </a:solidFill>
            </a:endParaRPr>
          </a:p>
        </p:txBody>
      </p:sp>
      <p:pic>
        <p:nvPicPr>
          <p:cNvPr id="5" name="図 4"/>
          <p:cNvPicPr>
            <a:picLocks noChangeAspect="1"/>
          </p:cNvPicPr>
          <p:nvPr/>
        </p:nvPicPr>
        <p:blipFill>
          <a:blip r:embed="rId3"/>
          <a:stretch>
            <a:fillRect/>
          </a:stretch>
        </p:blipFill>
        <p:spPr>
          <a:xfrm>
            <a:off x="5076056" y="1268760"/>
            <a:ext cx="3962371" cy="4715898"/>
          </a:xfrm>
          <a:prstGeom prst="rect">
            <a:avLst/>
          </a:prstGeom>
        </p:spPr>
      </p:pic>
    </p:spTree>
    <p:extLst>
      <p:ext uri="{BB962C8B-B14F-4D97-AF65-F5344CB8AC3E}">
        <p14:creationId xmlns:p14="http://schemas.microsoft.com/office/powerpoint/2010/main" val="754082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dirty="0">
                <a:latin typeface="Times New Roman"/>
                <a:cs typeface="Times New Roman"/>
              </a:rPr>
              <a:t>Dual-</a:t>
            </a:r>
            <a:r>
              <a:rPr lang="en-US" altLang="ja-JP" i="1" dirty="0">
                <a:latin typeface="Times New Roman"/>
                <a:cs typeface="Times New Roman"/>
              </a:rPr>
              <a:t>f  </a:t>
            </a:r>
            <a:r>
              <a:rPr lang="en-US" altLang="ja-JP" dirty="0">
                <a:latin typeface="Times New Roman"/>
                <a:cs typeface="Times New Roman"/>
              </a:rPr>
              <a:t>Experiments with </a:t>
            </a:r>
            <a:br>
              <a:rPr lang="en-US" altLang="ja-JP" dirty="0">
                <a:latin typeface="Times New Roman"/>
                <a:cs typeface="Times New Roman"/>
              </a:rPr>
            </a:br>
            <a:r>
              <a:rPr lang="en-US" altLang="ja-JP" dirty="0">
                <a:latin typeface="Times New Roman"/>
                <a:cs typeface="Times New Roman"/>
              </a:rPr>
              <a:t>8.2-GHz and 28 GHz waves   </a:t>
            </a:r>
            <a:endParaRPr kumimoji="1" lang="ja-JP" altLang="en-US" dirty="0">
              <a:latin typeface="Times New Roman"/>
              <a:cs typeface="Times New Roman"/>
            </a:endParaRPr>
          </a:p>
        </p:txBody>
      </p:sp>
      <p:pic>
        <p:nvPicPr>
          <p:cNvPr id="3" name="図 2">
            <a:extLst>
              <a:ext uri="{FF2B5EF4-FFF2-40B4-BE49-F238E27FC236}">
                <a16:creationId xmlns:a16="http://schemas.microsoft.com/office/drawing/2014/main" id="{62308840-477E-0E4C-A8BA-003D7E06A50E}"/>
              </a:ext>
            </a:extLst>
          </p:cNvPr>
          <p:cNvPicPr>
            <a:picLocks noChangeAspect="1"/>
          </p:cNvPicPr>
          <p:nvPr/>
        </p:nvPicPr>
        <p:blipFill>
          <a:blip r:embed="rId2"/>
          <a:stretch>
            <a:fillRect/>
          </a:stretch>
        </p:blipFill>
        <p:spPr>
          <a:xfrm>
            <a:off x="1181779" y="1290241"/>
            <a:ext cx="7147908" cy="3999661"/>
          </a:xfrm>
          <a:prstGeom prst="rect">
            <a:avLst/>
          </a:prstGeom>
        </p:spPr>
      </p:pic>
      <p:sp>
        <p:nvSpPr>
          <p:cNvPr id="4" name="テキスト ボックス 3">
            <a:extLst>
              <a:ext uri="{FF2B5EF4-FFF2-40B4-BE49-F238E27FC236}">
                <a16:creationId xmlns:a16="http://schemas.microsoft.com/office/drawing/2014/main" id="{6BBC1728-A109-0C44-80AD-CE0FB9A21CC7}"/>
              </a:ext>
            </a:extLst>
          </p:cNvPr>
          <p:cNvSpPr txBox="1"/>
          <p:nvPr/>
        </p:nvSpPr>
        <p:spPr>
          <a:xfrm>
            <a:off x="816181" y="5420888"/>
            <a:ext cx="8038739" cy="433196"/>
          </a:xfrm>
          <a:prstGeom prst="rect">
            <a:avLst/>
          </a:prstGeom>
          <a:noFill/>
          <a:ln>
            <a:solidFill>
              <a:srgbClr val="FF0000"/>
            </a:solidFill>
          </a:ln>
        </p:spPr>
        <p:txBody>
          <a:bodyPr wrap="none" rtlCol="0">
            <a:spAutoFit/>
          </a:bodyPr>
          <a:lstStyle/>
          <a:p>
            <a:r>
              <a:rPr lang="en-US" altLang="ja-JP" sz="2215" dirty="0">
                <a:solidFill>
                  <a:srgbClr val="FF0000"/>
                </a:solidFill>
              </a:rPr>
              <a:t>Heating  </a:t>
            </a:r>
            <a:r>
              <a:rPr lang="en-US" altLang="ja-JP" sz="2215" i="1" dirty="0" err="1">
                <a:solidFill>
                  <a:srgbClr val="FF0000"/>
                </a:solidFill>
              </a:rPr>
              <a:t>P</a:t>
            </a:r>
            <a:r>
              <a:rPr lang="en-US" altLang="ja-JP" sz="2215" baseline="-25000" dirty="0" err="1">
                <a:solidFill>
                  <a:srgbClr val="FF0000"/>
                </a:solidFill>
              </a:rPr>
              <a:t>e</a:t>
            </a:r>
            <a:r>
              <a:rPr lang="en-US" altLang="ja-JP" sz="2215" baseline="-25000" dirty="0">
                <a:solidFill>
                  <a:srgbClr val="FF0000"/>
                </a:solidFill>
              </a:rPr>
              <a:t>, b-h</a:t>
            </a:r>
            <a:r>
              <a:rPr lang="en-US" altLang="ja-JP" sz="2215" dirty="0">
                <a:solidFill>
                  <a:srgbClr val="FF0000"/>
                </a:solidFill>
              </a:rPr>
              <a:t> with relaxation process from ~ 1 </a:t>
            </a:r>
            <a:r>
              <a:rPr lang="en-US" altLang="ja-JP" sz="2215" dirty="0" err="1">
                <a:solidFill>
                  <a:srgbClr val="FF0000"/>
                </a:solidFill>
              </a:rPr>
              <a:t>keV</a:t>
            </a:r>
            <a:r>
              <a:rPr lang="en-US" altLang="ja-JP" sz="2215" dirty="0">
                <a:solidFill>
                  <a:srgbClr val="FF0000"/>
                </a:solidFill>
              </a:rPr>
              <a:t> to bulk electrons</a:t>
            </a:r>
            <a:endParaRPr lang="ja-JP" altLang="en-US" sz="2215">
              <a:solidFill>
                <a:srgbClr val="FF0000"/>
              </a:solidFill>
            </a:endParaRPr>
          </a:p>
        </p:txBody>
      </p:sp>
      <p:sp>
        <p:nvSpPr>
          <p:cNvPr id="5" name="テキスト ボックス 4">
            <a:extLst>
              <a:ext uri="{FF2B5EF4-FFF2-40B4-BE49-F238E27FC236}">
                <a16:creationId xmlns:a16="http://schemas.microsoft.com/office/drawing/2014/main" id="{5D9AE92D-50A0-F649-82D2-7B4F43C44A7D}"/>
              </a:ext>
            </a:extLst>
          </p:cNvPr>
          <p:cNvSpPr txBox="1"/>
          <p:nvPr/>
        </p:nvSpPr>
        <p:spPr>
          <a:xfrm>
            <a:off x="173819" y="1159255"/>
            <a:ext cx="678391" cy="433196"/>
          </a:xfrm>
          <a:prstGeom prst="rect">
            <a:avLst/>
          </a:prstGeom>
          <a:noFill/>
          <a:ln w="12700">
            <a:solidFill>
              <a:srgbClr val="FF0000"/>
            </a:solidFill>
          </a:ln>
        </p:spPr>
        <p:txBody>
          <a:bodyPr wrap="none" rtlCol="0">
            <a:spAutoFit/>
          </a:bodyPr>
          <a:lstStyle/>
          <a:p>
            <a:r>
              <a:rPr lang="en-US" altLang="ja-JP" sz="2215" dirty="0">
                <a:solidFill>
                  <a:srgbClr val="FF0000"/>
                </a:solidFill>
              </a:rPr>
              <a:t>bulk</a:t>
            </a:r>
            <a:endParaRPr lang="ja-JP" altLang="en-US" sz="2215">
              <a:solidFill>
                <a:srgbClr val="FF0000"/>
              </a:solidFill>
            </a:endParaRPr>
          </a:p>
        </p:txBody>
      </p:sp>
      <p:sp>
        <p:nvSpPr>
          <p:cNvPr id="6" name="テキスト ボックス 5">
            <a:extLst>
              <a:ext uri="{FF2B5EF4-FFF2-40B4-BE49-F238E27FC236}">
                <a16:creationId xmlns:a16="http://schemas.microsoft.com/office/drawing/2014/main" id="{40ECD6C5-35DF-7E41-8B57-9D85D26E369A}"/>
              </a:ext>
            </a:extLst>
          </p:cNvPr>
          <p:cNvSpPr txBox="1"/>
          <p:nvPr/>
        </p:nvSpPr>
        <p:spPr>
          <a:xfrm>
            <a:off x="7704575" y="1098136"/>
            <a:ext cx="1262077" cy="433196"/>
          </a:xfrm>
          <a:prstGeom prst="rect">
            <a:avLst/>
          </a:prstGeom>
          <a:noFill/>
          <a:ln w="12700">
            <a:solidFill>
              <a:srgbClr val="FF0000"/>
            </a:solidFill>
          </a:ln>
        </p:spPr>
        <p:txBody>
          <a:bodyPr wrap="none" rtlCol="0">
            <a:spAutoFit/>
          </a:bodyPr>
          <a:lstStyle/>
          <a:p>
            <a:r>
              <a:rPr lang="en-US" altLang="ja-JP" sz="2215" dirty="0">
                <a:solidFill>
                  <a:srgbClr val="FF0000"/>
                </a:solidFill>
              </a:rPr>
              <a:t>energetic</a:t>
            </a:r>
            <a:endParaRPr lang="ja-JP" altLang="en-US" sz="2215">
              <a:solidFill>
                <a:srgbClr val="FF0000"/>
              </a:solidFill>
            </a:endParaRPr>
          </a:p>
        </p:txBody>
      </p:sp>
      <p:sp>
        <p:nvSpPr>
          <p:cNvPr id="7" name="テキスト ボックス 6">
            <a:extLst>
              <a:ext uri="{FF2B5EF4-FFF2-40B4-BE49-F238E27FC236}">
                <a16:creationId xmlns:a16="http://schemas.microsoft.com/office/drawing/2014/main" id="{BEE86FF9-F385-1F45-B8DB-B5B0F56577BE}"/>
              </a:ext>
            </a:extLst>
          </p:cNvPr>
          <p:cNvSpPr txBox="1"/>
          <p:nvPr/>
        </p:nvSpPr>
        <p:spPr>
          <a:xfrm>
            <a:off x="7646842" y="818333"/>
            <a:ext cx="492443" cy="348109"/>
          </a:xfrm>
          <a:prstGeom prst="rect">
            <a:avLst/>
          </a:prstGeom>
          <a:noFill/>
        </p:spPr>
        <p:txBody>
          <a:bodyPr wrap="none" rtlCol="0">
            <a:spAutoFit/>
          </a:bodyPr>
          <a:lstStyle/>
          <a:p>
            <a:r>
              <a:rPr lang="en-US" altLang="ja-JP" sz="1662" dirty="0"/>
              <a:t>3 %</a:t>
            </a:r>
            <a:endParaRPr lang="ja-JP" altLang="en-US" sz="1662"/>
          </a:p>
        </p:txBody>
      </p:sp>
      <p:sp>
        <p:nvSpPr>
          <p:cNvPr id="9" name="テキスト ボックス 8">
            <a:extLst>
              <a:ext uri="{FF2B5EF4-FFF2-40B4-BE49-F238E27FC236}">
                <a16:creationId xmlns:a16="http://schemas.microsoft.com/office/drawing/2014/main" id="{A6C4F077-B3F8-164A-9B8A-1A85A0AF7E0E}"/>
              </a:ext>
            </a:extLst>
          </p:cNvPr>
          <p:cNvSpPr txBox="1"/>
          <p:nvPr/>
        </p:nvSpPr>
        <p:spPr>
          <a:xfrm>
            <a:off x="4564707" y="323738"/>
            <a:ext cx="2058192" cy="603883"/>
          </a:xfrm>
          <a:prstGeom prst="rect">
            <a:avLst/>
          </a:prstGeom>
          <a:solidFill>
            <a:schemeClr val="bg1"/>
          </a:solidFill>
          <a:ln w="25400">
            <a:solidFill>
              <a:srgbClr val="FF0000"/>
            </a:solidFill>
          </a:ln>
        </p:spPr>
        <p:txBody>
          <a:bodyPr wrap="none" rtlCol="0">
            <a:spAutoFit/>
          </a:bodyPr>
          <a:lstStyle/>
          <a:p>
            <a:r>
              <a:rPr lang="en-US" altLang="ja-JP" sz="1662" i="1" dirty="0">
                <a:solidFill>
                  <a:srgbClr val="FF0000"/>
                </a:solidFill>
              </a:rPr>
              <a:t>N</a:t>
            </a:r>
            <a:r>
              <a:rPr lang="ja-JP" altLang="en-US" sz="1662" baseline="-25000">
                <a:solidFill>
                  <a:srgbClr val="FF0000"/>
                </a:solidFill>
              </a:rPr>
              <a:t>⊥</a:t>
            </a:r>
            <a:r>
              <a:rPr lang="en-US" altLang="ja-JP" sz="1662" dirty="0">
                <a:solidFill>
                  <a:srgbClr val="FF0000"/>
                </a:solidFill>
              </a:rPr>
              <a:t> and |</a:t>
            </a:r>
            <a:r>
              <a:rPr lang="en-US" altLang="ja-JP" sz="1662" dirty="0" err="1">
                <a:solidFill>
                  <a:srgbClr val="FF0000"/>
                </a:solidFill>
              </a:rPr>
              <a:t>Im</a:t>
            </a:r>
            <a:r>
              <a:rPr lang="en-US" altLang="ja-JP" sz="1662" dirty="0">
                <a:solidFill>
                  <a:srgbClr val="FF0000"/>
                </a:solidFill>
              </a:rPr>
              <a:t> </a:t>
            </a:r>
            <a:r>
              <a:rPr lang="en-US" altLang="ja-JP" sz="1662" i="1" dirty="0">
                <a:solidFill>
                  <a:srgbClr val="FF0000"/>
                </a:solidFill>
              </a:rPr>
              <a:t>D</a:t>
            </a:r>
            <a:r>
              <a:rPr lang="en-US" altLang="ja-JP" sz="1662" dirty="0">
                <a:solidFill>
                  <a:srgbClr val="FF0000"/>
                </a:solidFill>
              </a:rPr>
              <a:t>| </a:t>
            </a:r>
          </a:p>
          <a:p>
            <a:r>
              <a:rPr lang="en-US" altLang="ja-JP" sz="1662" dirty="0">
                <a:solidFill>
                  <a:srgbClr val="FF0000"/>
                </a:solidFill>
              </a:rPr>
              <a:t>at </a:t>
            </a:r>
            <a:r>
              <a:rPr lang="en-US" altLang="ja-JP" sz="1662" i="1" dirty="0">
                <a:solidFill>
                  <a:srgbClr val="FF0000"/>
                </a:solidFill>
              </a:rPr>
              <a:t>R</a:t>
            </a:r>
            <a:r>
              <a:rPr lang="en-US" altLang="ja-JP" sz="1662" dirty="0">
                <a:solidFill>
                  <a:srgbClr val="FF0000"/>
                </a:solidFill>
              </a:rPr>
              <a:t> = 0.93 and 0.8 m </a:t>
            </a:r>
          </a:p>
        </p:txBody>
      </p:sp>
    </p:spTree>
    <p:extLst>
      <p:ext uri="{BB962C8B-B14F-4D97-AF65-F5344CB8AC3E}">
        <p14:creationId xmlns:p14="http://schemas.microsoft.com/office/powerpoint/2010/main" val="1721925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BDEDBCD-E237-D346-91E8-580C5E88A885}"/>
              </a:ext>
            </a:extLst>
          </p:cNvPr>
          <p:cNvPicPr>
            <a:picLocks noChangeAspect="1"/>
          </p:cNvPicPr>
          <p:nvPr/>
        </p:nvPicPr>
        <p:blipFill>
          <a:blip r:embed="rId2"/>
          <a:stretch>
            <a:fillRect/>
          </a:stretch>
        </p:blipFill>
        <p:spPr>
          <a:xfrm>
            <a:off x="4582772" y="1467856"/>
            <a:ext cx="4574056" cy="4488179"/>
          </a:xfrm>
          <a:prstGeom prst="rect">
            <a:avLst/>
          </a:prstGeom>
        </p:spPr>
      </p:pic>
      <p:pic>
        <p:nvPicPr>
          <p:cNvPr id="2" name="図 1">
            <a:extLst>
              <a:ext uri="{FF2B5EF4-FFF2-40B4-BE49-F238E27FC236}">
                <a16:creationId xmlns:a16="http://schemas.microsoft.com/office/drawing/2014/main" id="{919076AF-0D6A-AE4B-9311-3C9338DDC23F}"/>
              </a:ext>
            </a:extLst>
          </p:cNvPr>
          <p:cNvPicPr>
            <a:picLocks noChangeAspect="1"/>
          </p:cNvPicPr>
          <p:nvPr/>
        </p:nvPicPr>
        <p:blipFill>
          <a:blip r:embed="rId3"/>
          <a:stretch>
            <a:fillRect/>
          </a:stretch>
        </p:blipFill>
        <p:spPr>
          <a:xfrm>
            <a:off x="186211" y="1437923"/>
            <a:ext cx="4396561" cy="4446062"/>
          </a:xfrm>
          <a:prstGeom prst="rect">
            <a:avLst/>
          </a:prstGeom>
        </p:spPr>
      </p:pic>
      <p:sp>
        <p:nvSpPr>
          <p:cNvPr id="6" name="タイトル 5"/>
          <p:cNvSpPr>
            <a:spLocks noGrp="1"/>
          </p:cNvSpPr>
          <p:nvPr>
            <p:ph type="title"/>
          </p:nvPr>
        </p:nvSpPr>
        <p:spPr/>
        <p:txBody>
          <a:bodyPr/>
          <a:lstStyle/>
          <a:p>
            <a:r>
              <a:rPr lang="en-US" i="1" dirty="0">
                <a:latin typeface="Times New Roman"/>
                <a:cs typeface="Times New Roman"/>
              </a:rPr>
              <a:t>N</a:t>
            </a:r>
            <a:r>
              <a:rPr lang="en-US" baseline="-25000" dirty="0">
                <a:latin typeface="Times New Roman"/>
                <a:cs typeface="Times New Roman"/>
              </a:rPr>
              <a:t>//</a:t>
            </a:r>
            <a:r>
              <a:rPr lang="en-US" dirty="0">
                <a:latin typeface="Times New Roman"/>
                <a:cs typeface="Times New Roman"/>
              </a:rPr>
              <a:t> scan experiment with liner vertical field</a:t>
            </a:r>
          </a:p>
        </p:txBody>
      </p:sp>
      <p:cxnSp>
        <p:nvCxnSpPr>
          <p:cNvPr id="18" name="直線矢印コネクタ 17">
            <a:extLst>
              <a:ext uri="{FF2B5EF4-FFF2-40B4-BE49-F238E27FC236}">
                <a16:creationId xmlns:a16="http://schemas.microsoft.com/office/drawing/2014/main" id="{49414963-D616-6D4E-A1B9-687015A01347}"/>
              </a:ext>
            </a:extLst>
          </p:cNvPr>
          <p:cNvCxnSpPr/>
          <p:nvPr/>
        </p:nvCxnSpPr>
        <p:spPr>
          <a:xfrm>
            <a:off x="2665850" y="1819791"/>
            <a:ext cx="0" cy="57884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10C6442C-06F2-634C-9121-C16856D4E492}"/>
              </a:ext>
            </a:extLst>
          </p:cNvPr>
          <p:cNvSpPr txBox="1"/>
          <p:nvPr/>
        </p:nvSpPr>
        <p:spPr>
          <a:xfrm>
            <a:off x="2665850" y="1695258"/>
            <a:ext cx="288862" cy="348109"/>
          </a:xfrm>
          <a:prstGeom prst="rect">
            <a:avLst/>
          </a:prstGeom>
          <a:noFill/>
        </p:spPr>
        <p:txBody>
          <a:bodyPr wrap="none" rtlCol="0">
            <a:spAutoFit/>
          </a:bodyPr>
          <a:lstStyle/>
          <a:p>
            <a:r>
              <a:rPr lang="en-US" altLang="ja-JP" sz="1662" b="1" i="1" dirty="0"/>
              <a:t>E</a:t>
            </a:r>
            <a:endParaRPr lang="ja-JP" altLang="en-US" sz="1662" b="1" i="1"/>
          </a:p>
        </p:txBody>
      </p:sp>
      <p:cxnSp>
        <p:nvCxnSpPr>
          <p:cNvPr id="35" name="直線矢印コネクタ 34">
            <a:extLst>
              <a:ext uri="{FF2B5EF4-FFF2-40B4-BE49-F238E27FC236}">
                <a16:creationId xmlns:a16="http://schemas.microsoft.com/office/drawing/2014/main" id="{F90FE73B-3908-C64D-B161-0CD5750059EC}"/>
              </a:ext>
            </a:extLst>
          </p:cNvPr>
          <p:cNvCxnSpPr>
            <a:cxnSpLocks/>
          </p:cNvCxnSpPr>
          <p:nvPr/>
        </p:nvCxnSpPr>
        <p:spPr>
          <a:xfrm flipH="1">
            <a:off x="2166366" y="2994552"/>
            <a:ext cx="636505"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1272F38A-2FB8-A24A-A3BD-7650CCD376CD}"/>
              </a:ext>
            </a:extLst>
          </p:cNvPr>
          <p:cNvSpPr txBox="1"/>
          <p:nvPr/>
        </p:nvSpPr>
        <p:spPr>
          <a:xfrm>
            <a:off x="1858292" y="2957071"/>
            <a:ext cx="288862" cy="348109"/>
          </a:xfrm>
          <a:prstGeom prst="rect">
            <a:avLst/>
          </a:prstGeom>
          <a:noFill/>
        </p:spPr>
        <p:txBody>
          <a:bodyPr wrap="none" rtlCol="0">
            <a:spAutoFit/>
          </a:bodyPr>
          <a:lstStyle/>
          <a:p>
            <a:r>
              <a:rPr lang="en-US" altLang="ja-JP" sz="1662" b="1" i="1" dirty="0"/>
              <a:t>E</a:t>
            </a:r>
            <a:endParaRPr lang="ja-JP" altLang="en-US" sz="1662" b="1" i="1"/>
          </a:p>
        </p:txBody>
      </p:sp>
      <p:sp>
        <p:nvSpPr>
          <p:cNvPr id="8" name="テキスト ボックス 7">
            <a:extLst>
              <a:ext uri="{FF2B5EF4-FFF2-40B4-BE49-F238E27FC236}">
                <a16:creationId xmlns:a16="http://schemas.microsoft.com/office/drawing/2014/main" id="{7AB32BAD-1829-7A48-90C2-29A56D6A58BD}"/>
              </a:ext>
            </a:extLst>
          </p:cNvPr>
          <p:cNvSpPr txBox="1"/>
          <p:nvPr/>
        </p:nvSpPr>
        <p:spPr>
          <a:xfrm>
            <a:off x="2931892" y="1726949"/>
            <a:ext cx="1542858" cy="433196"/>
          </a:xfrm>
          <a:prstGeom prst="rect">
            <a:avLst/>
          </a:prstGeom>
          <a:noFill/>
        </p:spPr>
        <p:txBody>
          <a:bodyPr wrap="none" rtlCol="0">
            <a:spAutoFit/>
          </a:bodyPr>
          <a:lstStyle/>
          <a:p>
            <a:r>
              <a:rPr lang="en-US" altLang="ja-JP" sz="2215" dirty="0">
                <a:solidFill>
                  <a:schemeClr val="accent2">
                    <a:lumMod val="75000"/>
                  </a:schemeClr>
                </a:solidFill>
              </a:rPr>
              <a:t>X-mode like</a:t>
            </a:r>
            <a:endParaRPr lang="ja-JP" altLang="en-US" sz="2215">
              <a:solidFill>
                <a:schemeClr val="accent2">
                  <a:lumMod val="75000"/>
                </a:schemeClr>
              </a:solidFill>
            </a:endParaRPr>
          </a:p>
        </p:txBody>
      </p:sp>
      <p:sp>
        <p:nvSpPr>
          <p:cNvPr id="40" name="テキスト ボックス 39">
            <a:extLst>
              <a:ext uri="{FF2B5EF4-FFF2-40B4-BE49-F238E27FC236}">
                <a16:creationId xmlns:a16="http://schemas.microsoft.com/office/drawing/2014/main" id="{9FB4E63F-DAB3-174F-A38D-980BB620BD2A}"/>
              </a:ext>
            </a:extLst>
          </p:cNvPr>
          <p:cNvSpPr txBox="1"/>
          <p:nvPr/>
        </p:nvSpPr>
        <p:spPr>
          <a:xfrm>
            <a:off x="2228837" y="3032035"/>
            <a:ext cx="1582934" cy="433196"/>
          </a:xfrm>
          <a:prstGeom prst="rect">
            <a:avLst/>
          </a:prstGeom>
          <a:noFill/>
        </p:spPr>
        <p:txBody>
          <a:bodyPr wrap="none" rtlCol="0">
            <a:spAutoFit/>
          </a:bodyPr>
          <a:lstStyle/>
          <a:p>
            <a:r>
              <a:rPr lang="en-US" altLang="ja-JP" sz="2215" dirty="0">
                <a:solidFill>
                  <a:srgbClr val="0070C0"/>
                </a:solidFill>
              </a:rPr>
              <a:t>O-mode like</a:t>
            </a:r>
            <a:endParaRPr lang="ja-JP" altLang="en-US" sz="2215">
              <a:solidFill>
                <a:srgbClr val="0070C0"/>
              </a:solidFill>
            </a:endParaRPr>
          </a:p>
        </p:txBody>
      </p:sp>
      <p:sp>
        <p:nvSpPr>
          <p:cNvPr id="9" name="ドーナツ 8">
            <a:extLst>
              <a:ext uri="{FF2B5EF4-FFF2-40B4-BE49-F238E27FC236}">
                <a16:creationId xmlns:a16="http://schemas.microsoft.com/office/drawing/2014/main" id="{8914C8EC-7A62-AA49-8B69-90245DE06F9E}"/>
              </a:ext>
            </a:extLst>
          </p:cNvPr>
          <p:cNvSpPr/>
          <p:nvPr/>
        </p:nvSpPr>
        <p:spPr>
          <a:xfrm>
            <a:off x="761714" y="4495505"/>
            <a:ext cx="829759" cy="720540"/>
          </a:xfrm>
          <a:prstGeom prst="donut">
            <a:avLst>
              <a:gd name="adj" fmla="val 64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41" name="ドーナツ 40">
            <a:extLst>
              <a:ext uri="{FF2B5EF4-FFF2-40B4-BE49-F238E27FC236}">
                <a16:creationId xmlns:a16="http://schemas.microsoft.com/office/drawing/2014/main" id="{AB8B35D8-09F0-1545-8B46-1C284607F9A4}"/>
              </a:ext>
            </a:extLst>
          </p:cNvPr>
          <p:cNvSpPr/>
          <p:nvPr/>
        </p:nvSpPr>
        <p:spPr>
          <a:xfrm>
            <a:off x="5095857" y="4429177"/>
            <a:ext cx="829759" cy="720540"/>
          </a:xfrm>
          <a:prstGeom prst="donut">
            <a:avLst>
              <a:gd name="adj" fmla="val 64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13" name="テキスト ボックス 12"/>
          <p:cNvSpPr txBox="1"/>
          <p:nvPr/>
        </p:nvSpPr>
        <p:spPr>
          <a:xfrm>
            <a:off x="565076" y="5950598"/>
            <a:ext cx="3059235" cy="369332"/>
          </a:xfrm>
          <a:prstGeom prst="rect">
            <a:avLst/>
          </a:prstGeom>
          <a:noFill/>
        </p:spPr>
        <p:txBody>
          <a:bodyPr wrap="none" rtlCol="0">
            <a:spAutoFit/>
          </a:bodyPr>
          <a:lstStyle/>
          <a:p>
            <a:r>
              <a:rPr kumimoji="1" lang="en-US" altLang="ja-JP" dirty="0" smtClean="0"/>
              <a:t>AAAPS-DPP</a:t>
            </a:r>
            <a:r>
              <a:rPr kumimoji="1" lang="ja-JP" altLang="en-US" dirty="0" smtClean="0"/>
              <a:t> </a:t>
            </a:r>
            <a:r>
              <a:rPr kumimoji="1" lang="en-US" altLang="ja-JP" dirty="0" smtClean="0"/>
              <a:t>2018</a:t>
            </a:r>
            <a:r>
              <a:rPr kumimoji="1" lang="ja-JP" altLang="en-US" dirty="0" smtClean="0"/>
              <a:t>　</a:t>
            </a:r>
            <a:r>
              <a:rPr kumimoji="1" lang="en-US" altLang="ja-JP" dirty="0" err="1" smtClean="0"/>
              <a:t>H.Idei</a:t>
            </a:r>
            <a:r>
              <a:rPr lang="en-US" altLang="ja-JP" dirty="0" smtClean="0"/>
              <a:t>, et al.</a:t>
            </a:r>
            <a:endParaRPr kumimoji="1" lang="ja-JP" altLang="en-US" dirty="0"/>
          </a:p>
        </p:txBody>
      </p:sp>
    </p:spTree>
    <p:extLst>
      <p:ext uri="{BB962C8B-B14F-4D97-AF65-F5344CB8AC3E}">
        <p14:creationId xmlns:p14="http://schemas.microsoft.com/office/powerpoint/2010/main" val="39322187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0ACAFED-4B0E-4EA7-94FB-972FA93C25FE}"/>
              </a:ext>
            </a:extLst>
          </p:cNvPr>
          <p:cNvSpPr>
            <a:spLocks noGrp="1"/>
          </p:cNvSpPr>
          <p:nvPr>
            <p:ph type="title"/>
          </p:nvPr>
        </p:nvSpPr>
        <p:spPr>
          <a:xfrm>
            <a:off x="0" y="-5664"/>
            <a:ext cx="8879839" cy="761997"/>
          </a:xfrm>
        </p:spPr>
        <p:txBody>
          <a:bodyPr>
            <a:normAutofit fontScale="90000"/>
          </a:bodyPr>
          <a:lstStyle/>
          <a:p>
            <a:r>
              <a:rPr kumimoji="1" lang="en-US" altLang="ja-JP" dirty="0"/>
              <a:t>Difference between ECR probe and movable probe signal shows strength depending R </a:t>
            </a:r>
            <a:endParaRPr kumimoji="1" lang="ja-JP" altLang="en-US" dirty="0"/>
          </a:p>
        </p:txBody>
      </p:sp>
      <p:pic>
        <p:nvPicPr>
          <p:cNvPr id="5" name="図 4">
            <a:extLst>
              <a:ext uri="{FF2B5EF4-FFF2-40B4-BE49-F238E27FC236}">
                <a16:creationId xmlns:a16="http://schemas.microsoft.com/office/drawing/2014/main" id="{4879BB99-4E73-42C0-83A3-155614F2D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2603" y="1087432"/>
            <a:ext cx="3196697" cy="2284756"/>
          </a:xfrm>
          <a:prstGeom prst="rect">
            <a:avLst/>
          </a:prstGeom>
        </p:spPr>
      </p:pic>
      <p:pic>
        <p:nvPicPr>
          <p:cNvPr id="6" name="図 5">
            <a:extLst>
              <a:ext uri="{FF2B5EF4-FFF2-40B4-BE49-F238E27FC236}">
                <a16:creationId xmlns:a16="http://schemas.microsoft.com/office/drawing/2014/main" id="{B4D6944B-F7C6-47B5-BF06-5BA028BDA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7" y="1087432"/>
            <a:ext cx="3299876" cy="2322873"/>
          </a:xfrm>
          <a:prstGeom prst="rect">
            <a:avLst/>
          </a:prstGeom>
        </p:spPr>
      </p:pic>
      <p:pic>
        <p:nvPicPr>
          <p:cNvPr id="7" name="図 6" descr="スクリーンショット が含まれている画像&#10;&#10;自動的に生成された説明">
            <a:extLst>
              <a:ext uri="{FF2B5EF4-FFF2-40B4-BE49-F238E27FC236}">
                <a16:creationId xmlns:a16="http://schemas.microsoft.com/office/drawing/2014/main" id="{5C5A9783-0EE4-4544-AECD-29DE81A65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27" y="4009745"/>
            <a:ext cx="3299876" cy="2322874"/>
          </a:xfrm>
          <a:prstGeom prst="rect">
            <a:avLst/>
          </a:prstGeom>
        </p:spPr>
      </p:pic>
      <p:pic>
        <p:nvPicPr>
          <p:cNvPr id="8" name="図 7">
            <a:extLst>
              <a:ext uri="{FF2B5EF4-FFF2-40B4-BE49-F238E27FC236}">
                <a16:creationId xmlns:a16="http://schemas.microsoft.com/office/drawing/2014/main" id="{38E99082-FD79-4C97-B404-0B03AE0EA4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603" y="4009745"/>
            <a:ext cx="3285841" cy="2348470"/>
          </a:xfrm>
          <a:prstGeom prst="rect">
            <a:avLst/>
          </a:prstGeom>
        </p:spPr>
      </p:pic>
      <p:sp>
        <p:nvSpPr>
          <p:cNvPr id="4" name="テキスト ボックス 3">
            <a:extLst>
              <a:ext uri="{FF2B5EF4-FFF2-40B4-BE49-F238E27FC236}">
                <a16:creationId xmlns:a16="http://schemas.microsoft.com/office/drawing/2014/main" id="{7CC00732-1D28-4A0A-A30F-D3CEB66DCF0A}"/>
              </a:ext>
            </a:extLst>
          </p:cNvPr>
          <p:cNvSpPr txBox="1"/>
          <p:nvPr/>
        </p:nvSpPr>
        <p:spPr>
          <a:xfrm>
            <a:off x="32727" y="782526"/>
            <a:ext cx="4041433" cy="400110"/>
          </a:xfrm>
          <a:prstGeom prst="rect">
            <a:avLst/>
          </a:prstGeom>
          <a:noFill/>
        </p:spPr>
        <p:txBody>
          <a:bodyPr wrap="square" rtlCol="0">
            <a:spAutoFit/>
          </a:bodyPr>
          <a:lstStyle/>
          <a:p>
            <a:r>
              <a:rPr kumimoji="1" lang="en-US" altLang="ja-JP" sz="2000" dirty="0"/>
              <a:t>ECR probe signal @f=100~110 MHz</a:t>
            </a:r>
            <a:endParaRPr kumimoji="1" lang="ja-JP" altLang="en-US" sz="2000" dirty="0"/>
          </a:p>
        </p:txBody>
      </p:sp>
      <p:sp>
        <p:nvSpPr>
          <p:cNvPr id="9" name="テキスト ボックス 8">
            <a:extLst>
              <a:ext uri="{FF2B5EF4-FFF2-40B4-BE49-F238E27FC236}">
                <a16:creationId xmlns:a16="http://schemas.microsoft.com/office/drawing/2014/main" id="{55473853-E836-4CBE-A452-E1DDFB7F72A8}"/>
              </a:ext>
            </a:extLst>
          </p:cNvPr>
          <p:cNvSpPr txBox="1"/>
          <p:nvPr/>
        </p:nvSpPr>
        <p:spPr>
          <a:xfrm>
            <a:off x="0" y="3532536"/>
            <a:ext cx="4572000" cy="400110"/>
          </a:xfrm>
          <a:prstGeom prst="rect">
            <a:avLst/>
          </a:prstGeom>
          <a:noFill/>
        </p:spPr>
        <p:txBody>
          <a:bodyPr wrap="square" rtlCol="0">
            <a:spAutoFit/>
          </a:bodyPr>
          <a:lstStyle/>
          <a:p>
            <a:r>
              <a:rPr kumimoji="1" lang="en-US" altLang="ja-JP" sz="2000" dirty="0"/>
              <a:t>Movable probe signal @f=100~110 MHz</a:t>
            </a:r>
            <a:endParaRPr kumimoji="1" lang="ja-JP" altLang="en-US" sz="2000" dirty="0"/>
          </a:p>
        </p:txBody>
      </p:sp>
      <p:pic>
        <p:nvPicPr>
          <p:cNvPr id="10" name="図 9">
            <a:extLst>
              <a:ext uri="{FF2B5EF4-FFF2-40B4-BE49-F238E27FC236}">
                <a16:creationId xmlns:a16="http://schemas.microsoft.com/office/drawing/2014/main" id="{7BC3A67D-19C1-41F0-9095-B26E1E80BD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3940" y="2715959"/>
            <a:ext cx="2673027" cy="1922269"/>
          </a:xfrm>
          <a:prstGeom prst="rect">
            <a:avLst/>
          </a:prstGeom>
        </p:spPr>
      </p:pic>
      <p:sp>
        <p:nvSpPr>
          <p:cNvPr id="12" name="テキスト ボックス 11">
            <a:extLst>
              <a:ext uri="{FF2B5EF4-FFF2-40B4-BE49-F238E27FC236}">
                <a16:creationId xmlns:a16="http://schemas.microsoft.com/office/drawing/2014/main" id="{A42530E8-E843-43A2-B44A-4201E14B859A}"/>
              </a:ext>
            </a:extLst>
          </p:cNvPr>
          <p:cNvSpPr txBox="1"/>
          <p:nvPr/>
        </p:nvSpPr>
        <p:spPr>
          <a:xfrm>
            <a:off x="6466602" y="825796"/>
            <a:ext cx="2543194" cy="646331"/>
          </a:xfrm>
          <a:prstGeom prst="rect">
            <a:avLst/>
          </a:prstGeom>
          <a:noFill/>
        </p:spPr>
        <p:txBody>
          <a:bodyPr wrap="square" rtlCol="0">
            <a:spAutoFit/>
          </a:bodyPr>
          <a:lstStyle/>
          <a:p>
            <a:r>
              <a:rPr kumimoji="1" lang="en-US" altLang="ja-JP" dirty="0"/>
              <a:t>ECR probe signal should be reference signal </a:t>
            </a:r>
            <a:endParaRPr kumimoji="1" lang="ja-JP" altLang="en-US" dirty="0"/>
          </a:p>
        </p:txBody>
      </p:sp>
      <p:sp>
        <p:nvSpPr>
          <p:cNvPr id="13" name="テキスト ボックス 12">
            <a:extLst>
              <a:ext uri="{FF2B5EF4-FFF2-40B4-BE49-F238E27FC236}">
                <a16:creationId xmlns:a16="http://schemas.microsoft.com/office/drawing/2014/main" id="{D47C294A-B1ED-40E3-9E65-80CA2A5AA45B}"/>
              </a:ext>
            </a:extLst>
          </p:cNvPr>
          <p:cNvSpPr txBox="1"/>
          <p:nvPr/>
        </p:nvSpPr>
        <p:spPr>
          <a:xfrm>
            <a:off x="6483773" y="1778101"/>
            <a:ext cx="2543194" cy="923330"/>
          </a:xfrm>
          <a:prstGeom prst="rect">
            <a:avLst/>
          </a:prstGeom>
          <a:noFill/>
        </p:spPr>
        <p:txBody>
          <a:bodyPr wrap="square" rtlCol="0">
            <a:spAutoFit/>
          </a:bodyPr>
          <a:lstStyle/>
          <a:p>
            <a:r>
              <a:rPr kumimoji="1" lang="en-US" altLang="ja-JP" dirty="0"/>
              <a:t>Movable probe signal includes the signal depending location</a:t>
            </a:r>
            <a:endParaRPr kumimoji="1" lang="ja-JP" altLang="en-US" dirty="0"/>
          </a:p>
        </p:txBody>
      </p:sp>
      <p:cxnSp>
        <p:nvCxnSpPr>
          <p:cNvPr id="15" name="直線矢印コネクタ 14">
            <a:extLst>
              <a:ext uri="{FF2B5EF4-FFF2-40B4-BE49-F238E27FC236}">
                <a16:creationId xmlns:a16="http://schemas.microsoft.com/office/drawing/2014/main" id="{D2B7EFCF-D2A5-4955-824A-10FB126C39D6}"/>
              </a:ext>
            </a:extLst>
          </p:cNvPr>
          <p:cNvCxnSpPr/>
          <p:nvPr/>
        </p:nvCxnSpPr>
        <p:spPr>
          <a:xfrm flipH="1">
            <a:off x="5892800" y="1049315"/>
            <a:ext cx="365760" cy="86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CD1DD8A9-4FDB-4D27-9CEC-66459B1A529A}"/>
              </a:ext>
            </a:extLst>
          </p:cNvPr>
          <p:cNvCxnSpPr>
            <a:cxnSpLocks/>
          </p:cNvCxnSpPr>
          <p:nvPr/>
        </p:nvCxnSpPr>
        <p:spPr>
          <a:xfrm flipH="1">
            <a:off x="5527040" y="2248868"/>
            <a:ext cx="883920" cy="1678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DE9DA89F-7130-4D0D-B1EA-F85B0260E45C}"/>
              </a:ext>
            </a:extLst>
          </p:cNvPr>
          <p:cNvSpPr txBox="1"/>
          <p:nvPr/>
        </p:nvSpPr>
        <p:spPr>
          <a:xfrm>
            <a:off x="1992001" y="3071311"/>
            <a:ext cx="1399772" cy="400110"/>
          </a:xfrm>
          <a:prstGeom prst="rect">
            <a:avLst/>
          </a:prstGeom>
          <a:noFill/>
        </p:spPr>
        <p:txBody>
          <a:bodyPr wrap="square" rtlCol="0">
            <a:spAutoFit/>
          </a:bodyPr>
          <a:lstStyle/>
          <a:p>
            <a:r>
              <a:rPr kumimoji="1" lang="en-US" altLang="ja-JP" sz="2000" dirty="0"/>
              <a:t>Row signal</a:t>
            </a:r>
            <a:endParaRPr kumimoji="1" lang="ja-JP" altLang="en-US" sz="2000" dirty="0"/>
          </a:p>
        </p:txBody>
      </p:sp>
      <p:sp>
        <p:nvSpPr>
          <p:cNvPr id="20" name="テキスト ボックス 19">
            <a:extLst>
              <a:ext uri="{FF2B5EF4-FFF2-40B4-BE49-F238E27FC236}">
                <a16:creationId xmlns:a16="http://schemas.microsoft.com/office/drawing/2014/main" id="{BDCA3E46-FE55-4013-A3B7-DAC2E021154B}"/>
              </a:ext>
            </a:extLst>
          </p:cNvPr>
          <p:cNvSpPr txBox="1"/>
          <p:nvPr/>
        </p:nvSpPr>
        <p:spPr>
          <a:xfrm>
            <a:off x="5129528" y="3072244"/>
            <a:ext cx="1399772" cy="400110"/>
          </a:xfrm>
          <a:prstGeom prst="rect">
            <a:avLst/>
          </a:prstGeom>
          <a:noFill/>
        </p:spPr>
        <p:txBody>
          <a:bodyPr wrap="square" rtlCol="0">
            <a:spAutoFit/>
          </a:bodyPr>
          <a:lstStyle/>
          <a:p>
            <a:r>
              <a:rPr kumimoji="1" lang="en-US" altLang="ja-JP" sz="2000" dirty="0"/>
              <a:t>No offset</a:t>
            </a:r>
            <a:endParaRPr kumimoji="1" lang="ja-JP" altLang="en-US" sz="2000" dirty="0"/>
          </a:p>
        </p:txBody>
      </p:sp>
      <p:sp>
        <p:nvSpPr>
          <p:cNvPr id="21" name="テキスト ボックス 20">
            <a:extLst>
              <a:ext uri="{FF2B5EF4-FFF2-40B4-BE49-F238E27FC236}">
                <a16:creationId xmlns:a16="http://schemas.microsoft.com/office/drawing/2014/main" id="{A1A29F8B-726C-4B4A-A9E2-120D9377EC0D}"/>
              </a:ext>
            </a:extLst>
          </p:cNvPr>
          <p:cNvSpPr txBox="1"/>
          <p:nvPr/>
        </p:nvSpPr>
        <p:spPr>
          <a:xfrm>
            <a:off x="2055387" y="6048707"/>
            <a:ext cx="1399772" cy="400110"/>
          </a:xfrm>
          <a:prstGeom prst="rect">
            <a:avLst/>
          </a:prstGeom>
          <a:noFill/>
        </p:spPr>
        <p:txBody>
          <a:bodyPr wrap="square" rtlCol="0">
            <a:spAutoFit/>
          </a:bodyPr>
          <a:lstStyle/>
          <a:p>
            <a:r>
              <a:rPr kumimoji="1" lang="en-US" altLang="ja-JP" sz="2000" dirty="0"/>
              <a:t>Row signal</a:t>
            </a:r>
            <a:endParaRPr kumimoji="1" lang="ja-JP" altLang="en-US" sz="2000" dirty="0"/>
          </a:p>
        </p:txBody>
      </p:sp>
      <p:sp>
        <p:nvSpPr>
          <p:cNvPr id="22" name="テキスト ボックス 21">
            <a:extLst>
              <a:ext uri="{FF2B5EF4-FFF2-40B4-BE49-F238E27FC236}">
                <a16:creationId xmlns:a16="http://schemas.microsoft.com/office/drawing/2014/main" id="{6D2234E2-C8A6-4798-9A8B-14CFEAFC51A5}"/>
              </a:ext>
            </a:extLst>
          </p:cNvPr>
          <p:cNvSpPr txBox="1"/>
          <p:nvPr/>
        </p:nvSpPr>
        <p:spPr>
          <a:xfrm>
            <a:off x="5192914" y="6049640"/>
            <a:ext cx="1399772" cy="400110"/>
          </a:xfrm>
          <a:prstGeom prst="rect">
            <a:avLst/>
          </a:prstGeom>
          <a:noFill/>
        </p:spPr>
        <p:txBody>
          <a:bodyPr wrap="square" rtlCol="0">
            <a:spAutoFit/>
          </a:bodyPr>
          <a:lstStyle/>
          <a:p>
            <a:r>
              <a:rPr kumimoji="1" lang="en-US" altLang="ja-JP" sz="2000" dirty="0"/>
              <a:t>No offset</a:t>
            </a:r>
            <a:endParaRPr kumimoji="1" lang="ja-JP" altLang="en-US" sz="2000" dirty="0"/>
          </a:p>
        </p:txBody>
      </p:sp>
      <p:sp>
        <p:nvSpPr>
          <p:cNvPr id="23" name="テキスト ボックス 22">
            <a:extLst>
              <a:ext uri="{FF2B5EF4-FFF2-40B4-BE49-F238E27FC236}">
                <a16:creationId xmlns:a16="http://schemas.microsoft.com/office/drawing/2014/main" id="{814E559F-D436-4A68-A069-1910A88F6385}"/>
              </a:ext>
            </a:extLst>
          </p:cNvPr>
          <p:cNvSpPr txBox="1"/>
          <p:nvPr/>
        </p:nvSpPr>
        <p:spPr>
          <a:xfrm>
            <a:off x="6632479" y="4681731"/>
            <a:ext cx="2543194" cy="1200329"/>
          </a:xfrm>
          <a:prstGeom prst="rect">
            <a:avLst/>
          </a:prstGeom>
          <a:noFill/>
        </p:spPr>
        <p:txBody>
          <a:bodyPr wrap="square" rtlCol="0">
            <a:spAutoFit/>
          </a:bodyPr>
          <a:lstStyle/>
          <a:p>
            <a:r>
              <a:rPr kumimoji="1" lang="en-US" altLang="ja-JP" dirty="0"/>
              <a:t>Difference between ECR and Movable probe shows signal strength by depending location.</a:t>
            </a:r>
            <a:endParaRPr kumimoji="1" lang="ja-JP" altLang="en-US" dirty="0"/>
          </a:p>
        </p:txBody>
      </p:sp>
      <p:sp>
        <p:nvSpPr>
          <p:cNvPr id="24" name="楕円 23">
            <a:extLst>
              <a:ext uri="{FF2B5EF4-FFF2-40B4-BE49-F238E27FC236}">
                <a16:creationId xmlns:a16="http://schemas.microsoft.com/office/drawing/2014/main" id="{66A35E32-7A9C-415E-BB02-BAB4CC9174E6}"/>
              </a:ext>
            </a:extLst>
          </p:cNvPr>
          <p:cNvSpPr/>
          <p:nvPr/>
        </p:nvSpPr>
        <p:spPr>
          <a:xfrm>
            <a:off x="7137417" y="3072244"/>
            <a:ext cx="1399772" cy="11238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07091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68B1355-CAD9-4EFF-9F1E-F2AB055A8428}"/>
              </a:ext>
            </a:extLst>
          </p:cNvPr>
          <p:cNvSpPr>
            <a:spLocks noGrp="1"/>
          </p:cNvSpPr>
          <p:nvPr>
            <p:ph type="title"/>
          </p:nvPr>
        </p:nvSpPr>
        <p:spPr>
          <a:xfrm>
            <a:off x="0" y="-5664"/>
            <a:ext cx="9144000" cy="761997"/>
          </a:xfrm>
        </p:spPr>
        <p:txBody>
          <a:bodyPr>
            <a:noAutofit/>
          </a:bodyPr>
          <a:lstStyle/>
          <a:p>
            <a:r>
              <a:rPr kumimoji="1" lang="en-US" altLang="ja-JP" sz="2800" dirty="0"/>
              <a:t>The signal depending location was observed around LHW frequency and ion plasma frequency</a:t>
            </a:r>
            <a:endParaRPr kumimoji="1" lang="ja-JP" altLang="en-US" sz="2800" dirty="0"/>
          </a:p>
        </p:txBody>
      </p:sp>
      <p:sp>
        <p:nvSpPr>
          <p:cNvPr id="5" name="テキスト ボックス 4">
            <a:extLst>
              <a:ext uri="{FF2B5EF4-FFF2-40B4-BE49-F238E27FC236}">
                <a16:creationId xmlns:a16="http://schemas.microsoft.com/office/drawing/2014/main" id="{3896F9A2-5F8B-4DEB-B590-9B1C263233EE}"/>
              </a:ext>
            </a:extLst>
          </p:cNvPr>
          <p:cNvSpPr txBox="1"/>
          <p:nvPr/>
        </p:nvSpPr>
        <p:spPr>
          <a:xfrm>
            <a:off x="2399604" y="833838"/>
            <a:ext cx="1604846" cy="720000"/>
          </a:xfrm>
          <a:prstGeom prst="rect">
            <a:avLst/>
          </a:prstGeom>
          <a:noFill/>
        </p:spPr>
        <p:txBody>
          <a:bodyPr wrap="square" rtlCol="0">
            <a:spAutoFit/>
          </a:bodyPr>
          <a:lstStyle/>
          <a:p>
            <a:r>
              <a:rPr kumimoji="1" lang="en-US" altLang="ja-JP" dirty="0"/>
              <a:t>50 ~ 60 MHz</a:t>
            </a:r>
            <a:endParaRPr kumimoji="1" lang="ja-JP" altLang="en-US" dirty="0"/>
          </a:p>
        </p:txBody>
      </p:sp>
      <p:sp>
        <p:nvSpPr>
          <p:cNvPr id="6" name="テキスト ボックス 5">
            <a:extLst>
              <a:ext uri="{FF2B5EF4-FFF2-40B4-BE49-F238E27FC236}">
                <a16:creationId xmlns:a16="http://schemas.microsoft.com/office/drawing/2014/main" id="{5AC7C093-E0AD-425C-A8C0-03BAE5144C6B}"/>
              </a:ext>
            </a:extLst>
          </p:cNvPr>
          <p:cNvSpPr txBox="1"/>
          <p:nvPr/>
        </p:nvSpPr>
        <p:spPr>
          <a:xfrm>
            <a:off x="4466206" y="852930"/>
            <a:ext cx="1890478" cy="720000"/>
          </a:xfrm>
          <a:prstGeom prst="rect">
            <a:avLst/>
          </a:prstGeom>
          <a:noFill/>
        </p:spPr>
        <p:txBody>
          <a:bodyPr wrap="square" rtlCol="0">
            <a:spAutoFit/>
          </a:bodyPr>
          <a:lstStyle/>
          <a:p>
            <a:r>
              <a:rPr kumimoji="1" lang="en-US" altLang="ja-JP" dirty="0"/>
              <a:t>70 ~ 80 MHz</a:t>
            </a:r>
            <a:endParaRPr kumimoji="1" lang="ja-JP" altLang="en-US" dirty="0"/>
          </a:p>
        </p:txBody>
      </p:sp>
      <p:sp>
        <p:nvSpPr>
          <p:cNvPr id="7" name="テキスト ボックス 6">
            <a:extLst>
              <a:ext uri="{FF2B5EF4-FFF2-40B4-BE49-F238E27FC236}">
                <a16:creationId xmlns:a16="http://schemas.microsoft.com/office/drawing/2014/main" id="{53CD66D3-C048-416B-BF60-F0EA96E5F53C}"/>
              </a:ext>
            </a:extLst>
          </p:cNvPr>
          <p:cNvSpPr txBox="1"/>
          <p:nvPr/>
        </p:nvSpPr>
        <p:spPr>
          <a:xfrm>
            <a:off x="6423775" y="831341"/>
            <a:ext cx="1890478" cy="720000"/>
          </a:xfrm>
          <a:prstGeom prst="rect">
            <a:avLst/>
          </a:prstGeom>
          <a:noFill/>
        </p:spPr>
        <p:txBody>
          <a:bodyPr wrap="square" rtlCol="0">
            <a:spAutoFit/>
          </a:bodyPr>
          <a:lstStyle/>
          <a:p>
            <a:r>
              <a:rPr lang="en-US" altLang="ja-JP" dirty="0"/>
              <a:t>8</a:t>
            </a:r>
            <a:r>
              <a:rPr kumimoji="1" lang="en-US" altLang="ja-JP" dirty="0"/>
              <a:t>0 ~ 90 MHz</a:t>
            </a:r>
            <a:endParaRPr kumimoji="1" lang="ja-JP" altLang="en-US" dirty="0"/>
          </a:p>
        </p:txBody>
      </p:sp>
      <p:sp>
        <p:nvSpPr>
          <p:cNvPr id="8" name="テキスト ボックス 7">
            <a:extLst>
              <a:ext uri="{FF2B5EF4-FFF2-40B4-BE49-F238E27FC236}">
                <a16:creationId xmlns:a16="http://schemas.microsoft.com/office/drawing/2014/main" id="{98901B69-A98F-4F61-91AB-4B4A6BAF63E3}"/>
              </a:ext>
            </a:extLst>
          </p:cNvPr>
          <p:cNvSpPr txBox="1"/>
          <p:nvPr/>
        </p:nvSpPr>
        <p:spPr>
          <a:xfrm>
            <a:off x="386006" y="3183255"/>
            <a:ext cx="1890478" cy="720000"/>
          </a:xfrm>
          <a:prstGeom prst="rect">
            <a:avLst/>
          </a:prstGeom>
          <a:noFill/>
        </p:spPr>
        <p:txBody>
          <a:bodyPr wrap="square" rtlCol="0">
            <a:spAutoFit/>
          </a:bodyPr>
          <a:lstStyle/>
          <a:p>
            <a:r>
              <a:rPr kumimoji="1" lang="en-US" altLang="ja-JP" dirty="0"/>
              <a:t>90 ~ 100 MHz</a:t>
            </a:r>
            <a:endParaRPr kumimoji="1" lang="ja-JP" altLang="en-US" dirty="0"/>
          </a:p>
        </p:txBody>
      </p:sp>
      <p:sp>
        <p:nvSpPr>
          <p:cNvPr id="9" name="テキスト ボックス 8">
            <a:extLst>
              <a:ext uri="{FF2B5EF4-FFF2-40B4-BE49-F238E27FC236}">
                <a16:creationId xmlns:a16="http://schemas.microsoft.com/office/drawing/2014/main" id="{F7970F62-698F-486B-BE4A-B1EDF59A3180}"/>
              </a:ext>
            </a:extLst>
          </p:cNvPr>
          <p:cNvSpPr txBox="1"/>
          <p:nvPr/>
        </p:nvSpPr>
        <p:spPr>
          <a:xfrm>
            <a:off x="2401385" y="3162852"/>
            <a:ext cx="1890478" cy="720000"/>
          </a:xfrm>
          <a:prstGeom prst="rect">
            <a:avLst/>
          </a:prstGeom>
          <a:noFill/>
        </p:spPr>
        <p:txBody>
          <a:bodyPr wrap="square" rtlCol="0">
            <a:spAutoFit/>
          </a:bodyPr>
          <a:lstStyle/>
          <a:p>
            <a:r>
              <a:rPr lang="en-US" altLang="ja-JP" dirty="0"/>
              <a:t>10</a:t>
            </a:r>
            <a:r>
              <a:rPr kumimoji="1" lang="en-US" altLang="ja-JP" dirty="0"/>
              <a:t>0 ~ 110 MHz</a:t>
            </a:r>
            <a:endParaRPr kumimoji="1" lang="ja-JP" altLang="en-US" dirty="0"/>
          </a:p>
        </p:txBody>
      </p:sp>
      <p:sp>
        <p:nvSpPr>
          <p:cNvPr id="11" name="テキスト ボックス 10">
            <a:extLst>
              <a:ext uri="{FF2B5EF4-FFF2-40B4-BE49-F238E27FC236}">
                <a16:creationId xmlns:a16="http://schemas.microsoft.com/office/drawing/2014/main" id="{B154E04A-3966-4754-B4B4-7EA0E11AD094}"/>
              </a:ext>
            </a:extLst>
          </p:cNvPr>
          <p:cNvSpPr txBox="1"/>
          <p:nvPr/>
        </p:nvSpPr>
        <p:spPr>
          <a:xfrm>
            <a:off x="4179335" y="3155835"/>
            <a:ext cx="1890478" cy="369332"/>
          </a:xfrm>
          <a:prstGeom prst="rect">
            <a:avLst/>
          </a:prstGeom>
          <a:noFill/>
        </p:spPr>
        <p:txBody>
          <a:bodyPr wrap="square" rtlCol="0">
            <a:spAutoFit/>
          </a:bodyPr>
          <a:lstStyle/>
          <a:p>
            <a:r>
              <a:rPr kumimoji="1" lang="en-US" altLang="ja-JP" dirty="0"/>
              <a:t>200 ~ 210 MHz</a:t>
            </a:r>
            <a:endParaRPr kumimoji="1" lang="ja-JP" altLang="en-US" dirty="0"/>
          </a:p>
        </p:txBody>
      </p:sp>
      <p:sp>
        <p:nvSpPr>
          <p:cNvPr id="13" name="テキスト ボックス 12">
            <a:extLst>
              <a:ext uri="{FF2B5EF4-FFF2-40B4-BE49-F238E27FC236}">
                <a16:creationId xmlns:a16="http://schemas.microsoft.com/office/drawing/2014/main" id="{1BB80376-F8F1-45B6-AE1F-CBA8896F58A6}"/>
              </a:ext>
            </a:extLst>
          </p:cNvPr>
          <p:cNvSpPr txBox="1"/>
          <p:nvPr/>
        </p:nvSpPr>
        <p:spPr>
          <a:xfrm>
            <a:off x="6139809" y="3114704"/>
            <a:ext cx="1890478" cy="369332"/>
          </a:xfrm>
          <a:prstGeom prst="rect">
            <a:avLst/>
          </a:prstGeom>
          <a:noFill/>
        </p:spPr>
        <p:txBody>
          <a:bodyPr wrap="square" rtlCol="0">
            <a:spAutoFit/>
          </a:bodyPr>
          <a:lstStyle/>
          <a:p>
            <a:r>
              <a:rPr lang="en-US" altLang="ja-JP" dirty="0"/>
              <a:t>30</a:t>
            </a:r>
            <a:r>
              <a:rPr kumimoji="1" lang="en-US" altLang="ja-JP" dirty="0"/>
              <a:t>0 ~ 310 MHz</a:t>
            </a:r>
            <a:endParaRPr kumimoji="1" lang="ja-JP" altLang="en-US" dirty="0"/>
          </a:p>
        </p:txBody>
      </p:sp>
      <p:sp>
        <p:nvSpPr>
          <p:cNvPr id="15" name="テキスト ボックス 14">
            <a:extLst>
              <a:ext uri="{FF2B5EF4-FFF2-40B4-BE49-F238E27FC236}">
                <a16:creationId xmlns:a16="http://schemas.microsoft.com/office/drawing/2014/main" id="{E709F931-50AD-4285-82B1-FB7691FAC7E0}"/>
              </a:ext>
            </a:extLst>
          </p:cNvPr>
          <p:cNvSpPr txBox="1"/>
          <p:nvPr/>
        </p:nvSpPr>
        <p:spPr>
          <a:xfrm>
            <a:off x="484179" y="816622"/>
            <a:ext cx="1583832" cy="369332"/>
          </a:xfrm>
          <a:prstGeom prst="rect">
            <a:avLst/>
          </a:prstGeom>
          <a:noFill/>
        </p:spPr>
        <p:txBody>
          <a:bodyPr wrap="square" rtlCol="0">
            <a:spAutoFit/>
          </a:bodyPr>
          <a:lstStyle/>
          <a:p>
            <a:r>
              <a:rPr lang="en-US" altLang="ja-JP" dirty="0"/>
              <a:t>3</a:t>
            </a:r>
            <a:r>
              <a:rPr kumimoji="1" lang="en-US" altLang="ja-JP" dirty="0"/>
              <a:t>0 ~ 40 MHz</a:t>
            </a:r>
            <a:endParaRPr kumimoji="1" lang="ja-JP" altLang="en-US" dirty="0"/>
          </a:p>
        </p:txBody>
      </p:sp>
      <p:pic>
        <p:nvPicPr>
          <p:cNvPr id="17" name="図 16" descr="テキスト が含まれている画像&#10;&#10;自動的に生成された説明">
            <a:extLst>
              <a:ext uri="{FF2B5EF4-FFF2-40B4-BE49-F238E27FC236}">
                <a16:creationId xmlns:a16="http://schemas.microsoft.com/office/drawing/2014/main" id="{F01F8159-67AD-4FBB-9742-7D53AB941F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7" y="1275568"/>
            <a:ext cx="2503005" cy="1800000"/>
          </a:xfrm>
          <a:prstGeom prst="rect">
            <a:avLst/>
          </a:prstGeom>
        </p:spPr>
      </p:pic>
      <p:pic>
        <p:nvPicPr>
          <p:cNvPr id="18" name="図 17">
            <a:extLst>
              <a:ext uri="{FF2B5EF4-FFF2-40B4-BE49-F238E27FC236}">
                <a16:creationId xmlns:a16="http://schemas.microsoft.com/office/drawing/2014/main" id="{EC60CF6F-A277-4F67-8542-84259AF322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546" y="1271369"/>
            <a:ext cx="2503005" cy="1800000"/>
          </a:xfrm>
          <a:prstGeom prst="rect">
            <a:avLst/>
          </a:prstGeom>
        </p:spPr>
      </p:pic>
      <p:pic>
        <p:nvPicPr>
          <p:cNvPr id="19" name="図 18">
            <a:extLst>
              <a:ext uri="{FF2B5EF4-FFF2-40B4-BE49-F238E27FC236}">
                <a16:creationId xmlns:a16="http://schemas.microsoft.com/office/drawing/2014/main" id="{B1C61183-F9D9-4BBE-8563-E8B2EA7BE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3133" y="1270974"/>
            <a:ext cx="2503005" cy="1800000"/>
          </a:xfrm>
          <a:prstGeom prst="rect">
            <a:avLst/>
          </a:prstGeom>
        </p:spPr>
      </p:pic>
      <p:pic>
        <p:nvPicPr>
          <p:cNvPr id="20" name="図 19">
            <a:extLst>
              <a:ext uri="{FF2B5EF4-FFF2-40B4-BE49-F238E27FC236}">
                <a16:creationId xmlns:a16="http://schemas.microsoft.com/office/drawing/2014/main" id="{FF397D37-CC13-44EC-AB34-5394E1D09E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6226" y="1301684"/>
            <a:ext cx="2503005" cy="1800000"/>
          </a:xfrm>
          <a:prstGeom prst="rect">
            <a:avLst/>
          </a:prstGeom>
        </p:spPr>
      </p:pic>
      <p:pic>
        <p:nvPicPr>
          <p:cNvPr id="21" name="図 20">
            <a:extLst>
              <a:ext uri="{FF2B5EF4-FFF2-40B4-BE49-F238E27FC236}">
                <a16:creationId xmlns:a16="http://schemas.microsoft.com/office/drawing/2014/main" id="{438C6207-1023-4BFC-BD8D-3E52DA3CBD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522852"/>
            <a:ext cx="2503005" cy="1800000"/>
          </a:xfrm>
          <a:prstGeom prst="rect">
            <a:avLst/>
          </a:prstGeom>
        </p:spPr>
      </p:pic>
      <p:pic>
        <p:nvPicPr>
          <p:cNvPr id="22" name="図 21">
            <a:extLst>
              <a:ext uri="{FF2B5EF4-FFF2-40B4-BE49-F238E27FC236}">
                <a16:creationId xmlns:a16="http://schemas.microsoft.com/office/drawing/2014/main" id="{FA5D2263-8556-4E3C-9122-E3F03AA492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0682" y="3541317"/>
            <a:ext cx="2503005" cy="1800000"/>
          </a:xfrm>
          <a:prstGeom prst="rect">
            <a:avLst/>
          </a:prstGeom>
        </p:spPr>
      </p:pic>
      <p:pic>
        <p:nvPicPr>
          <p:cNvPr id="24" name="図 23" descr="テキスト が含まれている画像&#10;&#10;自動的に生成された説明">
            <a:extLst>
              <a:ext uri="{FF2B5EF4-FFF2-40B4-BE49-F238E27FC236}">
                <a16:creationId xmlns:a16="http://schemas.microsoft.com/office/drawing/2014/main" id="{97453BA5-D5A9-48B3-9B43-E17C8E9870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53679" y="3554337"/>
            <a:ext cx="2503005" cy="1800000"/>
          </a:xfrm>
          <a:prstGeom prst="rect">
            <a:avLst/>
          </a:prstGeom>
        </p:spPr>
      </p:pic>
      <p:pic>
        <p:nvPicPr>
          <p:cNvPr id="26" name="図 25">
            <a:extLst>
              <a:ext uri="{FF2B5EF4-FFF2-40B4-BE49-F238E27FC236}">
                <a16:creationId xmlns:a16="http://schemas.microsoft.com/office/drawing/2014/main" id="{6490B77B-CE03-40E0-AF27-0CC8F0FD3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3261" y="3518850"/>
            <a:ext cx="2503005" cy="1800000"/>
          </a:xfrm>
          <a:prstGeom prst="rect">
            <a:avLst/>
          </a:prstGeom>
        </p:spPr>
      </p:pic>
      <p:sp>
        <p:nvSpPr>
          <p:cNvPr id="27" name="正方形/長方形 26">
            <a:extLst>
              <a:ext uri="{FF2B5EF4-FFF2-40B4-BE49-F238E27FC236}">
                <a16:creationId xmlns:a16="http://schemas.microsoft.com/office/drawing/2014/main" id="{4E442CB6-9A24-4E6C-9E12-1D3761898F5A}"/>
              </a:ext>
            </a:extLst>
          </p:cNvPr>
          <p:cNvSpPr/>
          <p:nvPr/>
        </p:nvSpPr>
        <p:spPr>
          <a:xfrm>
            <a:off x="4014403" y="3479649"/>
            <a:ext cx="3885736" cy="18653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B6EB7C39-2013-4983-9F91-E0756C809B65}"/>
              </a:ext>
            </a:extLst>
          </p:cNvPr>
          <p:cNvCxnSpPr>
            <a:cxnSpLocks/>
          </p:cNvCxnSpPr>
          <p:nvPr/>
        </p:nvCxnSpPr>
        <p:spPr>
          <a:xfrm>
            <a:off x="2699258" y="1577327"/>
            <a:ext cx="1232569"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9" name="直線コネクタ 28">
            <a:extLst>
              <a:ext uri="{FF2B5EF4-FFF2-40B4-BE49-F238E27FC236}">
                <a16:creationId xmlns:a16="http://schemas.microsoft.com/office/drawing/2014/main" id="{DD6E7785-3C46-4BE2-A0AC-B53FFA7017A2}"/>
              </a:ext>
            </a:extLst>
          </p:cNvPr>
          <p:cNvCxnSpPr>
            <a:cxnSpLocks/>
          </p:cNvCxnSpPr>
          <p:nvPr/>
        </p:nvCxnSpPr>
        <p:spPr>
          <a:xfrm>
            <a:off x="4857023" y="1704338"/>
            <a:ext cx="93356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0" name="直線コネクタ 29">
            <a:extLst>
              <a:ext uri="{FF2B5EF4-FFF2-40B4-BE49-F238E27FC236}">
                <a16:creationId xmlns:a16="http://schemas.microsoft.com/office/drawing/2014/main" id="{A4C7E53B-3D68-4292-B677-B085E8AEDAE6}"/>
              </a:ext>
            </a:extLst>
          </p:cNvPr>
          <p:cNvCxnSpPr>
            <a:cxnSpLocks/>
          </p:cNvCxnSpPr>
          <p:nvPr/>
        </p:nvCxnSpPr>
        <p:spPr>
          <a:xfrm>
            <a:off x="6732656" y="1846598"/>
            <a:ext cx="115404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1" name="直線コネクタ 30">
            <a:extLst>
              <a:ext uri="{FF2B5EF4-FFF2-40B4-BE49-F238E27FC236}">
                <a16:creationId xmlns:a16="http://schemas.microsoft.com/office/drawing/2014/main" id="{96820811-E6DD-4305-B4DB-1B4EA9DA0BF6}"/>
              </a:ext>
            </a:extLst>
          </p:cNvPr>
          <p:cNvCxnSpPr>
            <a:cxnSpLocks/>
          </p:cNvCxnSpPr>
          <p:nvPr/>
        </p:nvCxnSpPr>
        <p:spPr>
          <a:xfrm>
            <a:off x="852205" y="4006604"/>
            <a:ext cx="81018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2" name="直線コネクタ 31">
            <a:extLst>
              <a:ext uri="{FF2B5EF4-FFF2-40B4-BE49-F238E27FC236}">
                <a16:creationId xmlns:a16="http://schemas.microsoft.com/office/drawing/2014/main" id="{E95ABFB1-57B2-426D-8874-AB507CEF3077}"/>
              </a:ext>
            </a:extLst>
          </p:cNvPr>
          <p:cNvCxnSpPr/>
          <p:nvPr/>
        </p:nvCxnSpPr>
        <p:spPr>
          <a:xfrm>
            <a:off x="2936238" y="4006604"/>
            <a:ext cx="30344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1" name="直線矢印コネクタ 40">
            <a:extLst>
              <a:ext uri="{FF2B5EF4-FFF2-40B4-BE49-F238E27FC236}">
                <a16:creationId xmlns:a16="http://schemas.microsoft.com/office/drawing/2014/main" id="{78CFAF2A-1E02-4910-8D27-4E1A05186C89}"/>
              </a:ext>
            </a:extLst>
          </p:cNvPr>
          <p:cNvCxnSpPr>
            <a:cxnSpLocks/>
          </p:cNvCxnSpPr>
          <p:nvPr/>
        </p:nvCxnSpPr>
        <p:spPr>
          <a:xfrm flipV="1">
            <a:off x="466747" y="3070974"/>
            <a:ext cx="370987" cy="2283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E9B1DC75-0BCB-442D-AD49-CC00F796A7FB}"/>
              </a:ext>
            </a:extLst>
          </p:cNvPr>
          <p:cNvSpPr txBox="1"/>
          <p:nvPr/>
        </p:nvSpPr>
        <p:spPr>
          <a:xfrm>
            <a:off x="2419023" y="5598863"/>
            <a:ext cx="4067115" cy="646331"/>
          </a:xfrm>
          <a:prstGeom prst="rect">
            <a:avLst/>
          </a:prstGeom>
          <a:noFill/>
        </p:spPr>
        <p:txBody>
          <a:bodyPr wrap="square" rtlCol="0">
            <a:spAutoFit/>
          </a:bodyPr>
          <a:lstStyle/>
          <a:p>
            <a:r>
              <a:rPr kumimoji="1" lang="en-US" altLang="ja-JP" dirty="0"/>
              <a:t>LHW tendency was observed.</a:t>
            </a:r>
          </a:p>
          <a:p>
            <a:r>
              <a:rPr kumimoji="1" lang="en-US" altLang="ja-JP" dirty="0"/>
              <a:t>Be higher frequency, be existed in LFS.</a:t>
            </a:r>
            <a:endParaRPr kumimoji="1" lang="ja-JP" altLang="en-US" dirty="0"/>
          </a:p>
        </p:txBody>
      </p:sp>
      <p:sp>
        <p:nvSpPr>
          <p:cNvPr id="46" name="テキスト ボックス 45">
            <a:extLst>
              <a:ext uri="{FF2B5EF4-FFF2-40B4-BE49-F238E27FC236}">
                <a16:creationId xmlns:a16="http://schemas.microsoft.com/office/drawing/2014/main" id="{7932C8E3-0F75-484C-87DF-FFA53214601D}"/>
              </a:ext>
            </a:extLst>
          </p:cNvPr>
          <p:cNvSpPr txBox="1"/>
          <p:nvPr/>
        </p:nvSpPr>
        <p:spPr>
          <a:xfrm>
            <a:off x="180962" y="5410787"/>
            <a:ext cx="2390950" cy="646331"/>
          </a:xfrm>
          <a:prstGeom prst="rect">
            <a:avLst/>
          </a:prstGeom>
          <a:noFill/>
        </p:spPr>
        <p:txBody>
          <a:bodyPr wrap="square" rtlCol="0">
            <a:spAutoFit/>
          </a:bodyPr>
          <a:lstStyle/>
          <a:p>
            <a:r>
              <a:rPr kumimoji="1" lang="en-US" altLang="ja-JP" dirty="0"/>
              <a:t>The signal of lower limit of LHW is small</a:t>
            </a:r>
            <a:endParaRPr kumimoji="1" lang="ja-JP" altLang="en-US" dirty="0"/>
          </a:p>
        </p:txBody>
      </p:sp>
      <p:cxnSp>
        <p:nvCxnSpPr>
          <p:cNvPr id="47" name="直線矢印コネクタ 46">
            <a:extLst>
              <a:ext uri="{FF2B5EF4-FFF2-40B4-BE49-F238E27FC236}">
                <a16:creationId xmlns:a16="http://schemas.microsoft.com/office/drawing/2014/main" id="{DC189490-EBC3-416E-B0C9-64F7E2C67E18}"/>
              </a:ext>
            </a:extLst>
          </p:cNvPr>
          <p:cNvCxnSpPr>
            <a:cxnSpLocks/>
          </p:cNvCxnSpPr>
          <p:nvPr/>
        </p:nvCxnSpPr>
        <p:spPr>
          <a:xfrm flipV="1">
            <a:off x="2792373" y="1704338"/>
            <a:ext cx="280837" cy="3878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F1BD0600-C8DA-47A0-9B8C-30596950538C}"/>
              </a:ext>
            </a:extLst>
          </p:cNvPr>
          <p:cNvCxnSpPr>
            <a:cxnSpLocks/>
          </p:cNvCxnSpPr>
          <p:nvPr/>
        </p:nvCxnSpPr>
        <p:spPr>
          <a:xfrm flipV="1">
            <a:off x="2893993" y="1704338"/>
            <a:ext cx="2300329" cy="3878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0EC82251-E02F-4ECC-8698-D53BF1DAB3F0}"/>
              </a:ext>
            </a:extLst>
          </p:cNvPr>
          <p:cNvCxnSpPr>
            <a:cxnSpLocks/>
          </p:cNvCxnSpPr>
          <p:nvPr/>
        </p:nvCxnSpPr>
        <p:spPr>
          <a:xfrm flipV="1">
            <a:off x="2998388" y="1932434"/>
            <a:ext cx="4370626" cy="3649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0BD1875D-D109-43F7-AC95-D5DD371D002A}"/>
              </a:ext>
            </a:extLst>
          </p:cNvPr>
          <p:cNvCxnSpPr>
            <a:cxnSpLocks/>
          </p:cNvCxnSpPr>
          <p:nvPr/>
        </p:nvCxnSpPr>
        <p:spPr>
          <a:xfrm flipV="1">
            <a:off x="3046393" y="1856738"/>
            <a:ext cx="2300329" cy="3878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BB35A166-F427-42AB-82B1-3528957004D7}"/>
              </a:ext>
            </a:extLst>
          </p:cNvPr>
          <p:cNvSpPr txBox="1"/>
          <p:nvPr/>
        </p:nvSpPr>
        <p:spPr>
          <a:xfrm>
            <a:off x="5061315" y="5312775"/>
            <a:ext cx="4067115" cy="369332"/>
          </a:xfrm>
          <a:prstGeom prst="rect">
            <a:avLst/>
          </a:prstGeom>
          <a:noFill/>
        </p:spPr>
        <p:txBody>
          <a:bodyPr wrap="square" rtlCol="0">
            <a:spAutoFit/>
          </a:bodyPr>
          <a:lstStyle/>
          <a:p>
            <a:r>
              <a:rPr kumimoji="1" lang="en-US" altLang="ja-JP" dirty="0"/>
              <a:t>Ion plasma frequency was also measured.</a:t>
            </a:r>
            <a:endParaRPr kumimoji="1" lang="ja-JP" altLang="en-US" dirty="0"/>
          </a:p>
        </p:txBody>
      </p:sp>
    </p:spTree>
    <p:extLst>
      <p:ext uri="{BB962C8B-B14F-4D97-AF65-F5344CB8AC3E}">
        <p14:creationId xmlns:p14="http://schemas.microsoft.com/office/powerpoint/2010/main" val="2001701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411A9B7-751F-4BFB-8865-A5FD3981A8AE}"/>
              </a:ext>
            </a:extLst>
          </p:cNvPr>
          <p:cNvSpPr>
            <a:spLocks noGrp="1"/>
          </p:cNvSpPr>
          <p:nvPr>
            <p:ph type="title"/>
          </p:nvPr>
        </p:nvSpPr>
        <p:spPr>
          <a:xfrm>
            <a:off x="0" y="-5664"/>
            <a:ext cx="9408160" cy="761997"/>
          </a:xfrm>
        </p:spPr>
        <p:txBody>
          <a:bodyPr>
            <a:noAutofit/>
          </a:bodyPr>
          <a:lstStyle/>
          <a:p>
            <a:r>
              <a:rPr kumimoji="1" lang="en-US" altLang="ja-JP" sz="2800" dirty="0"/>
              <a:t>Similar signal with HFS case, however signal level is quite low and no ion plasma frequency signal</a:t>
            </a:r>
            <a:endParaRPr kumimoji="1" lang="ja-JP" altLang="en-US" sz="2800" dirty="0"/>
          </a:p>
        </p:txBody>
      </p:sp>
      <p:sp>
        <p:nvSpPr>
          <p:cNvPr id="5" name="テキスト ボックス 4">
            <a:extLst>
              <a:ext uri="{FF2B5EF4-FFF2-40B4-BE49-F238E27FC236}">
                <a16:creationId xmlns:a16="http://schemas.microsoft.com/office/drawing/2014/main" id="{A2CE8425-2AE5-4E17-BFFA-38D780815DA7}"/>
              </a:ext>
            </a:extLst>
          </p:cNvPr>
          <p:cNvSpPr txBox="1"/>
          <p:nvPr/>
        </p:nvSpPr>
        <p:spPr>
          <a:xfrm>
            <a:off x="2555317" y="946121"/>
            <a:ext cx="1604846" cy="720000"/>
          </a:xfrm>
          <a:prstGeom prst="rect">
            <a:avLst/>
          </a:prstGeom>
          <a:noFill/>
        </p:spPr>
        <p:txBody>
          <a:bodyPr wrap="square" rtlCol="0">
            <a:spAutoFit/>
          </a:bodyPr>
          <a:lstStyle/>
          <a:p>
            <a:r>
              <a:rPr kumimoji="1" lang="en-US" altLang="ja-JP" dirty="0"/>
              <a:t>50 ~ 60 MHz</a:t>
            </a:r>
            <a:endParaRPr kumimoji="1" lang="ja-JP" altLang="en-US" dirty="0"/>
          </a:p>
        </p:txBody>
      </p:sp>
      <p:sp>
        <p:nvSpPr>
          <p:cNvPr id="6" name="テキスト ボックス 5">
            <a:extLst>
              <a:ext uri="{FF2B5EF4-FFF2-40B4-BE49-F238E27FC236}">
                <a16:creationId xmlns:a16="http://schemas.microsoft.com/office/drawing/2014/main" id="{0C704A5F-A4FE-4177-BD9A-5A0FB84F1B25}"/>
              </a:ext>
            </a:extLst>
          </p:cNvPr>
          <p:cNvSpPr txBox="1"/>
          <p:nvPr/>
        </p:nvSpPr>
        <p:spPr>
          <a:xfrm>
            <a:off x="4488769" y="937447"/>
            <a:ext cx="1890478" cy="720000"/>
          </a:xfrm>
          <a:prstGeom prst="rect">
            <a:avLst/>
          </a:prstGeom>
          <a:noFill/>
        </p:spPr>
        <p:txBody>
          <a:bodyPr wrap="square" rtlCol="0">
            <a:spAutoFit/>
          </a:bodyPr>
          <a:lstStyle/>
          <a:p>
            <a:r>
              <a:rPr kumimoji="1" lang="en-US" altLang="ja-JP" dirty="0"/>
              <a:t>70 ~ 80 MHz</a:t>
            </a:r>
            <a:endParaRPr kumimoji="1" lang="ja-JP" altLang="en-US" dirty="0"/>
          </a:p>
        </p:txBody>
      </p:sp>
      <p:sp>
        <p:nvSpPr>
          <p:cNvPr id="7" name="テキスト ボックス 6">
            <a:extLst>
              <a:ext uri="{FF2B5EF4-FFF2-40B4-BE49-F238E27FC236}">
                <a16:creationId xmlns:a16="http://schemas.microsoft.com/office/drawing/2014/main" id="{E595F0CD-33C5-4A31-8552-336900C5B778}"/>
              </a:ext>
            </a:extLst>
          </p:cNvPr>
          <p:cNvSpPr txBox="1"/>
          <p:nvPr/>
        </p:nvSpPr>
        <p:spPr>
          <a:xfrm>
            <a:off x="6579488" y="943624"/>
            <a:ext cx="1890478" cy="720000"/>
          </a:xfrm>
          <a:prstGeom prst="rect">
            <a:avLst/>
          </a:prstGeom>
          <a:noFill/>
        </p:spPr>
        <p:txBody>
          <a:bodyPr wrap="square" rtlCol="0">
            <a:spAutoFit/>
          </a:bodyPr>
          <a:lstStyle/>
          <a:p>
            <a:r>
              <a:rPr lang="en-US" altLang="ja-JP" dirty="0"/>
              <a:t>8</a:t>
            </a:r>
            <a:r>
              <a:rPr kumimoji="1" lang="en-US" altLang="ja-JP" dirty="0"/>
              <a:t>0 ~ 90 MHz</a:t>
            </a:r>
            <a:endParaRPr kumimoji="1" lang="ja-JP" altLang="en-US" dirty="0"/>
          </a:p>
        </p:txBody>
      </p:sp>
      <p:sp>
        <p:nvSpPr>
          <p:cNvPr id="8" name="テキスト ボックス 7">
            <a:extLst>
              <a:ext uri="{FF2B5EF4-FFF2-40B4-BE49-F238E27FC236}">
                <a16:creationId xmlns:a16="http://schemas.microsoft.com/office/drawing/2014/main" id="{B98848B7-572F-465F-B112-754CBF389974}"/>
              </a:ext>
            </a:extLst>
          </p:cNvPr>
          <p:cNvSpPr txBox="1"/>
          <p:nvPr/>
        </p:nvSpPr>
        <p:spPr>
          <a:xfrm>
            <a:off x="639892" y="928905"/>
            <a:ext cx="1583832" cy="369332"/>
          </a:xfrm>
          <a:prstGeom prst="rect">
            <a:avLst/>
          </a:prstGeom>
          <a:noFill/>
        </p:spPr>
        <p:txBody>
          <a:bodyPr wrap="square" rtlCol="0">
            <a:spAutoFit/>
          </a:bodyPr>
          <a:lstStyle/>
          <a:p>
            <a:r>
              <a:rPr lang="en-US" altLang="ja-JP" dirty="0"/>
              <a:t>3</a:t>
            </a:r>
            <a:r>
              <a:rPr kumimoji="1" lang="en-US" altLang="ja-JP" dirty="0"/>
              <a:t>0 ~ 40 MHz</a:t>
            </a:r>
            <a:endParaRPr kumimoji="1" lang="ja-JP" altLang="en-US" dirty="0"/>
          </a:p>
        </p:txBody>
      </p:sp>
      <p:pic>
        <p:nvPicPr>
          <p:cNvPr id="10" name="図 9">
            <a:extLst>
              <a:ext uri="{FF2B5EF4-FFF2-40B4-BE49-F238E27FC236}">
                <a16:creationId xmlns:a16="http://schemas.microsoft.com/office/drawing/2014/main" id="{5CED23D2-28FF-4C66-A6D9-4C2BC490DD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321" y="1222696"/>
            <a:ext cx="2503005" cy="1800000"/>
          </a:xfrm>
          <a:prstGeom prst="rect">
            <a:avLst/>
          </a:prstGeom>
        </p:spPr>
      </p:pic>
      <p:pic>
        <p:nvPicPr>
          <p:cNvPr id="11" name="図 10">
            <a:extLst>
              <a:ext uri="{FF2B5EF4-FFF2-40B4-BE49-F238E27FC236}">
                <a16:creationId xmlns:a16="http://schemas.microsoft.com/office/drawing/2014/main" id="{923831EE-B130-4A67-B247-B2AB2C130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0666" y="1222696"/>
            <a:ext cx="2503005" cy="1800000"/>
          </a:xfrm>
          <a:prstGeom prst="rect">
            <a:avLst/>
          </a:prstGeom>
        </p:spPr>
      </p:pic>
      <p:pic>
        <p:nvPicPr>
          <p:cNvPr id="12" name="図 11">
            <a:extLst>
              <a:ext uri="{FF2B5EF4-FFF2-40B4-BE49-F238E27FC236}">
                <a16:creationId xmlns:a16="http://schemas.microsoft.com/office/drawing/2014/main" id="{B58AF7E0-2AE6-428A-B99A-DE32113969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9670" y="1222696"/>
            <a:ext cx="2503005" cy="1800000"/>
          </a:xfrm>
          <a:prstGeom prst="rect">
            <a:avLst/>
          </a:prstGeom>
        </p:spPr>
      </p:pic>
      <p:pic>
        <p:nvPicPr>
          <p:cNvPr id="13" name="図 12">
            <a:extLst>
              <a:ext uri="{FF2B5EF4-FFF2-40B4-BE49-F238E27FC236}">
                <a16:creationId xmlns:a16="http://schemas.microsoft.com/office/drawing/2014/main" id="{B1CCB593-688E-4C3E-AF36-1BB5ACD1C9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7239" y="1251546"/>
            <a:ext cx="2503005" cy="1800000"/>
          </a:xfrm>
          <a:prstGeom prst="rect">
            <a:avLst/>
          </a:prstGeom>
        </p:spPr>
      </p:pic>
      <p:sp>
        <p:nvSpPr>
          <p:cNvPr id="14" name="テキスト ボックス 13">
            <a:extLst>
              <a:ext uri="{FF2B5EF4-FFF2-40B4-BE49-F238E27FC236}">
                <a16:creationId xmlns:a16="http://schemas.microsoft.com/office/drawing/2014/main" id="{1DE1D710-1D9A-4F24-9CBA-1FAC1D49301A}"/>
              </a:ext>
            </a:extLst>
          </p:cNvPr>
          <p:cNvSpPr txBox="1"/>
          <p:nvPr/>
        </p:nvSpPr>
        <p:spPr>
          <a:xfrm>
            <a:off x="518837" y="3097630"/>
            <a:ext cx="1890478" cy="720000"/>
          </a:xfrm>
          <a:prstGeom prst="rect">
            <a:avLst/>
          </a:prstGeom>
          <a:noFill/>
        </p:spPr>
        <p:txBody>
          <a:bodyPr wrap="square" rtlCol="0">
            <a:spAutoFit/>
          </a:bodyPr>
          <a:lstStyle/>
          <a:p>
            <a:r>
              <a:rPr kumimoji="1" lang="en-US" altLang="ja-JP" dirty="0"/>
              <a:t>90 ~ 100 MHz</a:t>
            </a:r>
            <a:endParaRPr kumimoji="1" lang="ja-JP" altLang="en-US" dirty="0"/>
          </a:p>
        </p:txBody>
      </p:sp>
      <p:sp>
        <p:nvSpPr>
          <p:cNvPr id="15" name="テキスト ボックス 14">
            <a:extLst>
              <a:ext uri="{FF2B5EF4-FFF2-40B4-BE49-F238E27FC236}">
                <a16:creationId xmlns:a16="http://schemas.microsoft.com/office/drawing/2014/main" id="{74FB3AD2-0A41-4746-ACB9-2827D6F88D02}"/>
              </a:ext>
            </a:extLst>
          </p:cNvPr>
          <p:cNvSpPr txBox="1"/>
          <p:nvPr/>
        </p:nvSpPr>
        <p:spPr>
          <a:xfrm>
            <a:off x="2534216" y="3077227"/>
            <a:ext cx="1890478" cy="720000"/>
          </a:xfrm>
          <a:prstGeom prst="rect">
            <a:avLst/>
          </a:prstGeom>
          <a:noFill/>
        </p:spPr>
        <p:txBody>
          <a:bodyPr wrap="square" rtlCol="0">
            <a:spAutoFit/>
          </a:bodyPr>
          <a:lstStyle/>
          <a:p>
            <a:r>
              <a:rPr lang="en-US" altLang="ja-JP" dirty="0"/>
              <a:t>10</a:t>
            </a:r>
            <a:r>
              <a:rPr kumimoji="1" lang="en-US" altLang="ja-JP" dirty="0"/>
              <a:t>0 ~ 110 MHz</a:t>
            </a:r>
            <a:endParaRPr kumimoji="1" lang="ja-JP" altLang="en-US" dirty="0"/>
          </a:p>
        </p:txBody>
      </p:sp>
      <p:sp>
        <p:nvSpPr>
          <p:cNvPr id="17" name="テキスト ボックス 16">
            <a:extLst>
              <a:ext uri="{FF2B5EF4-FFF2-40B4-BE49-F238E27FC236}">
                <a16:creationId xmlns:a16="http://schemas.microsoft.com/office/drawing/2014/main" id="{36EDE93F-FFCF-41A0-98B7-C61B3166AE08}"/>
              </a:ext>
            </a:extLst>
          </p:cNvPr>
          <p:cNvSpPr txBox="1"/>
          <p:nvPr/>
        </p:nvSpPr>
        <p:spPr>
          <a:xfrm>
            <a:off x="4505257" y="3077227"/>
            <a:ext cx="1890478" cy="369332"/>
          </a:xfrm>
          <a:prstGeom prst="rect">
            <a:avLst/>
          </a:prstGeom>
          <a:noFill/>
        </p:spPr>
        <p:txBody>
          <a:bodyPr wrap="square" rtlCol="0">
            <a:spAutoFit/>
          </a:bodyPr>
          <a:lstStyle/>
          <a:p>
            <a:r>
              <a:rPr kumimoji="1" lang="en-US" altLang="ja-JP" dirty="0"/>
              <a:t>200 ~ 210 MHz</a:t>
            </a:r>
            <a:endParaRPr kumimoji="1" lang="ja-JP" altLang="en-US" dirty="0"/>
          </a:p>
        </p:txBody>
      </p:sp>
      <p:sp>
        <p:nvSpPr>
          <p:cNvPr id="19" name="テキスト ボックス 18">
            <a:extLst>
              <a:ext uri="{FF2B5EF4-FFF2-40B4-BE49-F238E27FC236}">
                <a16:creationId xmlns:a16="http://schemas.microsoft.com/office/drawing/2014/main" id="{36130CBB-A9A8-4CBD-9D17-5D876ACCDC00}"/>
              </a:ext>
            </a:extLst>
          </p:cNvPr>
          <p:cNvSpPr txBox="1"/>
          <p:nvPr/>
        </p:nvSpPr>
        <p:spPr>
          <a:xfrm>
            <a:off x="6498629" y="3051546"/>
            <a:ext cx="1890478" cy="369332"/>
          </a:xfrm>
          <a:prstGeom prst="rect">
            <a:avLst/>
          </a:prstGeom>
          <a:noFill/>
        </p:spPr>
        <p:txBody>
          <a:bodyPr wrap="square" rtlCol="0">
            <a:spAutoFit/>
          </a:bodyPr>
          <a:lstStyle/>
          <a:p>
            <a:r>
              <a:rPr lang="en-US" altLang="ja-JP" dirty="0"/>
              <a:t>30</a:t>
            </a:r>
            <a:r>
              <a:rPr kumimoji="1" lang="en-US" altLang="ja-JP" dirty="0"/>
              <a:t>0 ~ 310 MHz</a:t>
            </a:r>
            <a:endParaRPr kumimoji="1" lang="ja-JP" altLang="en-US" dirty="0"/>
          </a:p>
        </p:txBody>
      </p:sp>
      <p:pic>
        <p:nvPicPr>
          <p:cNvPr id="20" name="図 19">
            <a:extLst>
              <a:ext uri="{FF2B5EF4-FFF2-40B4-BE49-F238E27FC236}">
                <a16:creationId xmlns:a16="http://schemas.microsoft.com/office/drawing/2014/main" id="{9C44508E-F4BF-4E92-8806-C674E1F53A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321" y="3437227"/>
            <a:ext cx="2503005" cy="1800000"/>
          </a:xfrm>
          <a:prstGeom prst="rect">
            <a:avLst/>
          </a:prstGeom>
        </p:spPr>
      </p:pic>
      <p:pic>
        <p:nvPicPr>
          <p:cNvPr id="21" name="図 20">
            <a:extLst>
              <a:ext uri="{FF2B5EF4-FFF2-40B4-BE49-F238E27FC236}">
                <a16:creationId xmlns:a16="http://schemas.microsoft.com/office/drawing/2014/main" id="{E689877E-FBB0-42D3-8F36-D2C4B07CD0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9555" y="3457368"/>
            <a:ext cx="2503005" cy="1800000"/>
          </a:xfrm>
          <a:prstGeom prst="rect">
            <a:avLst/>
          </a:prstGeom>
        </p:spPr>
      </p:pic>
      <p:pic>
        <p:nvPicPr>
          <p:cNvPr id="23" name="図 22">
            <a:extLst>
              <a:ext uri="{FF2B5EF4-FFF2-40B4-BE49-F238E27FC236}">
                <a16:creationId xmlns:a16="http://schemas.microsoft.com/office/drawing/2014/main" id="{47FA1776-22AC-4819-B8AF-ABD24AF402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8010" y="3471778"/>
            <a:ext cx="2503005" cy="1800000"/>
          </a:xfrm>
          <a:prstGeom prst="rect">
            <a:avLst/>
          </a:prstGeom>
        </p:spPr>
      </p:pic>
      <p:pic>
        <p:nvPicPr>
          <p:cNvPr id="25" name="図 24">
            <a:extLst>
              <a:ext uri="{FF2B5EF4-FFF2-40B4-BE49-F238E27FC236}">
                <a16:creationId xmlns:a16="http://schemas.microsoft.com/office/drawing/2014/main" id="{237681F8-EDB0-4531-9F49-7AD51578E2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1244" y="3455429"/>
            <a:ext cx="2503005" cy="1800000"/>
          </a:xfrm>
          <a:prstGeom prst="rect">
            <a:avLst/>
          </a:prstGeom>
        </p:spPr>
      </p:pic>
      <p:sp>
        <p:nvSpPr>
          <p:cNvPr id="26" name="テキスト ボックス 25">
            <a:extLst>
              <a:ext uri="{FF2B5EF4-FFF2-40B4-BE49-F238E27FC236}">
                <a16:creationId xmlns:a16="http://schemas.microsoft.com/office/drawing/2014/main" id="{05E869E1-569D-489D-8729-B72C26E4B352}"/>
              </a:ext>
            </a:extLst>
          </p:cNvPr>
          <p:cNvSpPr txBox="1"/>
          <p:nvPr/>
        </p:nvSpPr>
        <p:spPr>
          <a:xfrm>
            <a:off x="326466" y="5679604"/>
            <a:ext cx="6317667" cy="369332"/>
          </a:xfrm>
          <a:prstGeom prst="rect">
            <a:avLst/>
          </a:prstGeom>
          <a:noFill/>
        </p:spPr>
        <p:txBody>
          <a:bodyPr wrap="square" rtlCol="0">
            <a:spAutoFit/>
          </a:bodyPr>
          <a:lstStyle/>
          <a:p>
            <a:r>
              <a:rPr kumimoji="1" lang="en-US" altLang="ja-JP" dirty="0"/>
              <a:t>Quite small signal on LHW frequency was measured.</a:t>
            </a:r>
            <a:endParaRPr kumimoji="1" lang="ja-JP" altLang="en-US" dirty="0"/>
          </a:p>
        </p:txBody>
      </p:sp>
      <p:sp>
        <p:nvSpPr>
          <p:cNvPr id="27" name="テキスト ボックス 26">
            <a:extLst>
              <a:ext uri="{FF2B5EF4-FFF2-40B4-BE49-F238E27FC236}">
                <a16:creationId xmlns:a16="http://schemas.microsoft.com/office/drawing/2014/main" id="{6272AC39-5000-4EBA-B13C-97C3D7E522EF}"/>
              </a:ext>
            </a:extLst>
          </p:cNvPr>
          <p:cNvSpPr txBox="1"/>
          <p:nvPr/>
        </p:nvSpPr>
        <p:spPr>
          <a:xfrm>
            <a:off x="4365893" y="5328714"/>
            <a:ext cx="6317667" cy="369332"/>
          </a:xfrm>
          <a:prstGeom prst="rect">
            <a:avLst/>
          </a:prstGeom>
          <a:noFill/>
        </p:spPr>
        <p:txBody>
          <a:bodyPr wrap="square" rtlCol="0">
            <a:spAutoFit/>
          </a:bodyPr>
          <a:lstStyle/>
          <a:p>
            <a:r>
              <a:rPr kumimoji="1" lang="en-US" altLang="ja-JP" dirty="0"/>
              <a:t>No signal on ion plasma frequency was measured.</a:t>
            </a:r>
            <a:endParaRPr kumimoji="1" lang="ja-JP" altLang="en-US" dirty="0"/>
          </a:p>
        </p:txBody>
      </p:sp>
      <p:sp>
        <p:nvSpPr>
          <p:cNvPr id="28" name="正方形/長方形 27">
            <a:extLst>
              <a:ext uri="{FF2B5EF4-FFF2-40B4-BE49-F238E27FC236}">
                <a16:creationId xmlns:a16="http://schemas.microsoft.com/office/drawing/2014/main" id="{C8D49FD8-AE13-49F9-9615-BEF6497A29AA}"/>
              </a:ext>
            </a:extLst>
          </p:cNvPr>
          <p:cNvSpPr/>
          <p:nvPr/>
        </p:nvSpPr>
        <p:spPr>
          <a:xfrm>
            <a:off x="4216345" y="3399180"/>
            <a:ext cx="3885736" cy="18653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矢印コネクタ 28">
            <a:extLst>
              <a:ext uri="{FF2B5EF4-FFF2-40B4-BE49-F238E27FC236}">
                <a16:creationId xmlns:a16="http://schemas.microsoft.com/office/drawing/2014/main" id="{E1986C54-3EA5-4824-ACBB-A385BE897FEC}"/>
              </a:ext>
            </a:extLst>
          </p:cNvPr>
          <p:cNvCxnSpPr>
            <a:cxnSpLocks/>
          </p:cNvCxnSpPr>
          <p:nvPr/>
        </p:nvCxnSpPr>
        <p:spPr>
          <a:xfrm flipV="1">
            <a:off x="927697" y="4480560"/>
            <a:ext cx="250863" cy="1154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CF52076F-FFDF-42CC-8CC6-13AC8D7F7141}"/>
              </a:ext>
            </a:extLst>
          </p:cNvPr>
          <p:cNvCxnSpPr>
            <a:cxnSpLocks/>
          </p:cNvCxnSpPr>
          <p:nvPr/>
        </p:nvCxnSpPr>
        <p:spPr>
          <a:xfrm flipV="1">
            <a:off x="907293" y="4632960"/>
            <a:ext cx="2455667" cy="1002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7E0738A8-7E28-4F2D-AC4A-92EA3D162DCB}"/>
              </a:ext>
            </a:extLst>
          </p:cNvPr>
          <p:cNvCxnSpPr>
            <a:cxnSpLocks/>
          </p:cNvCxnSpPr>
          <p:nvPr/>
        </p:nvCxnSpPr>
        <p:spPr>
          <a:xfrm flipV="1">
            <a:off x="927697" y="2377440"/>
            <a:ext cx="4172623" cy="325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0F8A5D5F-3957-4A4F-8622-B6988F5E38CA}"/>
              </a:ext>
            </a:extLst>
          </p:cNvPr>
          <p:cNvCxnSpPr>
            <a:cxnSpLocks/>
          </p:cNvCxnSpPr>
          <p:nvPr/>
        </p:nvCxnSpPr>
        <p:spPr>
          <a:xfrm flipV="1">
            <a:off x="907293" y="2377440"/>
            <a:ext cx="5833722" cy="325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859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タイトル 8"/>
          <p:cNvSpPr txBox="1">
            <a:spLocks/>
          </p:cNvSpPr>
          <p:nvPr/>
        </p:nvSpPr>
        <p:spPr>
          <a:xfrm>
            <a:off x="0" y="1"/>
            <a:ext cx="9143999" cy="980727"/>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GB" altLang="ja-JP" b="1" dirty="0" smtClean="0">
                <a:latin typeface="+mn-lt"/>
              </a:rPr>
              <a:t>Hydrogen barrier is forming between substrate and deposition layer. The model including the effect of the hydrogen barrier is proposed. </a:t>
            </a:r>
            <a:endParaRPr lang="ja-JP" altLang="en-US" dirty="0">
              <a:latin typeface="+mn-lt"/>
            </a:endParaRPr>
          </a:p>
        </p:txBody>
      </p:sp>
      <p:sp>
        <p:nvSpPr>
          <p:cNvPr id="9" name="テキスト ボックス 8"/>
          <p:cNvSpPr txBox="1"/>
          <p:nvPr/>
        </p:nvSpPr>
        <p:spPr>
          <a:xfrm>
            <a:off x="2045637" y="5825720"/>
            <a:ext cx="6662978" cy="369332"/>
          </a:xfrm>
          <a:prstGeom prst="rect">
            <a:avLst/>
          </a:prstGeom>
          <a:noFill/>
        </p:spPr>
        <p:txBody>
          <a:bodyPr wrap="none" rtlCol="0">
            <a:spAutoFit/>
          </a:bodyPr>
          <a:lstStyle/>
          <a:p>
            <a:r>
              <a:rPr lang="en-US" altLang="ja-JP" dirty="0"/>
              <a:t>K. Hanada et al. / Journal of Nuclear Materials 463 (2015) </a:t>
            </a:r>
            <a:r>
              <a:rPr lang="en-US" altLang="ja-JP" dirty="0" smtClean="0"/>
              <a:t>1084–1086</a:t>
            </a:r>
          </a:p>
        </p:txBody>
      </p:sp>
      <p:sp>
        <p:nvSpPr>
          <p:cNvPr id="10" name="テキスト ボックス 9"/>
          <p:cNvSpPr txBox="1"/>
          <p:nvPr/>
        </p:nvSpPr>
        <p:spPr>
          <a:xfrm>
            <a:off x="363610" y="1187428"/>
            <a:ext cx="4981590" cy="1200329"/>
          </a:xfrm>
          <a:prstGeom prst="rect">
            <a:avLst/>
          </a:prstGeom>
          <a:solidFill>
            <a:schemeClr val="accent3">
              <a:lumMod val="40000"/>
              <a:lumOff val="60000"/>
            </a:schemeClr>
          </a:solidFill>
        </p:spPr>
        <p:txBody>
          <a:bodyPr wrap="square" rtlCol="0">
            <a:spAutoFit/>
          </a:bodyPr>
          <a:lstStyle/>
          <a:p>
            <a:r>
              <a:rPr lang="en-US" altLang="ja-JP" dirty="0" smtClean="0"/>
              <a:t>The hydrogen barrier model can provide new time scale to be in wall-saturation which is the condition that out-flux from the plasma facing wall balances with in-flux of Hydrogen into the material.</a:t>
            </a:r>
          </a:p>
        </p:txBody>
      </p:sp>
      <p:pic>
        <p:nvPicPr>
          <p:cNvPr id="11" name="図 10"/>
          <p:cNvPicPr>
            <a:picLocks noChangeAspect="1"/>
          </p:cNvPicPr>
          <p:nvPr/>
        </p:nvPicPr>
        <p:blipFill>
          <a:blip r:embed="rId3" cstate="print"/>
          <a:stretch>
            <a:fillRect/>
          </a:stretch>
        </p:blipFill>
        <p:spPr>
          <a:xfrm>
            <a:off x="5652120" y="2394029"/>
            <a:ext cx="2893557" cy="3194436"/>
          </a:xfrm>
          <a:prstGeom prst="rect">
            <a:avLst/>
          </a:prstGeom>
        </p:spPr>
      </p:pic>
      <p:sp>
        <p:nvSpPr>
          <p:cNvPr id="15" name="下矢印 14"/>
          <p:cNvSpPr/>
          <p:nvPr/>
        </p:nvSpPr>
        <p:spPr>
          <a:xfrm>
            <a:off x="2755355" y="4044509"/>
            <a:ext cx="1149075" cy="74836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2045637" y="2852936"/>
            <a:ext cx="184731" cy="369332"/>
          </a:xfrm>
          <a:prstGeom prst="rect">
            <a:avLst/>
          </a:prstGeom>
          <a:noFill/>
        </p:spPr>
        <p:txBody>
          <a:bodyPr wrap="none" rtlCol="0">
            <a:spAutoFit/>
          </a:bodyPr>
          <a:lstStyle/>
          <a:p>
            <a:endParaRPr kumimoji="1" lang="ja-JP" altLang="en-US" dirty="0"/>
          </a:p>
        </p:txBody>
      </p:sp>
      <p:graphicFrame>
        <p:nvGraphicFramePr>
          <p:cNvPr id="19" name="オブジェクト 18"/>
          <p:cNvGraphicFramePr>
            <a:graphicFrameLocks noChangeAspect="1"/>
          </p:cNvGraphicFramePr>
          <p:nvPr>
            <p:extLst/>
          </p:nvPr>
        </p:nvGraphicFramePr>
        <p:xfrm>
          <a:off x="1547664" y="2458629"/>
          <a:ext cx="3227834" cy="1477042"/>
        </p:xfrm>
        <a:graphic>
          <a:graphicData uri="http://schemas.openxmlformats.org/presentationml/2006/ole">
            <mc:AlternateContent xmlns:mc="http://schemas.openxmlformats.org/markup-compatibility/2006">
              <mc:Choice xmlns:v="urn:schemas-microsoft-com:vml" Requires="v">
                <p:oleObj spid="_x0000_s100384" name="Equation" r:id="rId4" imgW="1942920" imgH="888840" progId="Equation.DSMT4">
                  <p:embed/>
                </p:oleObj>
              </mc:Choice>
              <mc:Fallback>
                <p:oleObj name="Equation" r:id="rId4" imgW="1942920" imgH="888840" progId="Equation.DSMT4">
                  <p:embed/>
                  <p:pic>
                    <p:nvPicPr>
                      <p:cNvPr id="19" name="オブジェクト 18"/>
                      <p:cNvPicPr/>
                      <p:nvPr/>
                    </p:nvPicPr>
                    <p:blipFill>
                      <a:blip r:embed="rId5"/>
                      <a:stretch>
                        <a:fillRect/>
                      </a:stretch>
                    </p:blipFill>
                    <p:spPr>
                      <a:xfrm>
                        <a:off x="1547664" y="2458629"/>
                        <a:ext cx="3227834" cy="1477042"/>
                      </a:xfrm>
                      <a:prstGeom prst="rect">
                        <a:avLst/>
                      </a:prstGeom>
                    </p:spPr>
                  </p:pic>
                </p:oleObj>
              </mc:Fallback>
            </mc:AlternateContent>
          </a:graphicData>
        </a:graphic>
      </p:graphicFrame>
      <p:graphicFrame>
        <p:nvGraphicFramePr>
          <p:cNvPr id="20" name="オブジェクト 19"/>
          <p:cNvGraphicFramePr>
            <a:graphicFrameLocks noChangeAspect="1"/>
          </p:cNvGraphicFramePr>
          <p:nvPr>
            <p:extLst/>
          </p:nvPr>
        </p:nvGraphicFramePr>
        <p:xfrm>
          <a:off x="1660524" y="4866029"/>
          <a:ext cx="2911475" cy="781050"/>
        </p:xfrm>
        <a:graphic>
          <a:graphicData uri="http://schemas.openxmlformats.org/presentationml/2006/ole">
            <mc:AlternateContent xmlns:mc="http://schemas.openxmlformats.org/markup-compatibility/2006">
              <mc:Choice xmlns:v="urn:schemas-microsoft-com:vml" Requires="v">
                <p:oleObj spid="_x0000_s100385" name="Equation" r:id="rId6" imgW="1752480" imgH="469800" progId="Equation.DSMT4">
                  <p:embed/>
                </p:oleObj>
              </mc:Choice>
              <mc:Fallback>
                <p:oleObj name="Equation" r:id="rId6" imgW="1752480" imgH="469800" progId="Equation.DSMT4">
                  <p:embed/>
                  <p:pic>
                    <p:nvPicPr>
                      <p:cNvPr id="20" name="オブジェクト 19"/>
                      <p:cNvPicPr/>
                      <p:nvPr/>
                    </p:nvPicPr>
                    <p:blipFill>
                      <a:blip r:embed="rId7"/>
                      <a:stretch>
                        <a:fillRect/>
                      </a:stretch>
                    </p:blipFill>
                    <p:spPr>
                      <a:xfrm>
                        <a:off x="1660524" y="4866029"/>
                        <a:ext cx="2911475" cy="781050"/>
                      </a:xfrm>
                      <a:prstGeom prst="rect">
                        <a:avLst/>
                      </a:prstGeom>
                    </p:spPr>
                  </p:pic>
                </p:oleObj>
              </mc:Fallback>
            </mc:AlternateContent>
          </a:graphicData>
        </a:graphic>
      </p:graphicFrame>
      <p:graphicFrame>
        <p:nvGraphicFramePr>
          <p:cNvPr id="21" name="オブジェクト 20"/>
          <p:cNvGraphicFramePr>
            <a:graphicFrameLocks noChangeAspect="1"/>
          </p:cNvGraphicFramePr>
          <p:nvPr>
            <p:extLst/>
          </p:nvPr>
        </p:nvGraphicFramePr>
        <p:xfrm>
          <a:off x="6732240" y="1263970"/>
          <a:ext cx="1330325" cy="823912"/>
        </p:xfrm>
        <a:graphic>
          <a:graphicData uri="http://schemas.openxmlformats.org/presentationml/2006/ole">
            <mc:AlternateContent xmlns:mc="http://schemas.openxmlformats.org/markup-compatibility/2006">
              <mc:Choice xmlns:v="urn:schemas-microsoft-com:vml" Requires="v">
                <p:oleObj spid="_x0000_s100386" name="Equation" r:id="rId8" imgW="799920" imgH="495000" progId="Equation.DSMT4">
                  <p:embed/>
                </p:oleObj>
              </mc:Choice>
              <mc:Fallback>
                <p:oleObj name="Equation" r:id="rId8" imgW="799920" imgH="495000" progId="Equation.DSMT4">
                  <p:embed/>
                  <p:pic>
                    <p:nvPicPr>
                      <p:cNvPr id="21" name="オブジェクト 20"/>
                      <p:cNvPicPr/>
                      <p:nvPr/>
                    </p:nvPicPr>
                    <p:blipFill>
                      <a:blip r:embed="rId9"/>
                      <a:stretch>
                        <a:fillRect/>
                      </a:stretch>
                    </p:blipFill>
                    <p:spPr>
                      <a:xfrm>
                        <a:off x="6732240" y="1263970"/>
                        <a:ext cx="1330325" cy="823912"/>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18290761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2"/>
          <a:stretch>
            <a:fillRect/>
          </a:stretch>
        </p:blipFill>
        <p:spPr>
          <a:xfrm>
            <a:off x="-138882" y="3130705"/>
            <a:ext cx="4860654" cy="2938711"/>
          </a:xfrm>
          <a:prstGeom prst="rect">
            <a:avLst/>
          </a:prstGeom>
        </p:spPr>
      </p:pic>
      <mc:AlternateContent xmlns:mc="http://schemas.openxmlformats.org/markup-compatibility/2006" xmlns:a14="http://schemas.microsoft.com/office/drawing/2010/main">
        <mc:Choice Requires="a14">
          <p:sp>
            <p:nvSpPr>
              <p:cNvPr id="5" name="テキスト ボックス 4"/>
              <p:cNvSpPr txBox="1"/>
              <p:nvPr/>
            </p:nvSpPr>
            <p:spPr>
              <a:xfrm>
                <a:off x="5148064" y="1157513"/>
                <a:ext cx="3120598" cy="6042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cs typeface="Times New Roman" panose="02020603050405020304" pitchFamily="18" charset="0"/>
                            </a:rPr>
                          </m:ctrlPr>
                        </m:fPr>
                        <m:num>
                          <m:r>
                            <a:rPr kumimoji="1" lang="en-US" altLang="ja-JP" b="0" i="1" smtClean="0">
                              <a:latin typeface="Cambria Math" panose="02040503050406030204" pitchFamily="18" charset="0"/>
                              <a:cs typeface="Times New Roman" panose="02020603050405020304" pitchFamily="18" charset="0"/>
                            </a:rPr>
                            <m:t>𝑑</m:t>
                          </m:r>
                          <m:d>
                            <m:dPr>
                              <m:ctrlPr>
                                <a:rPr kumimoji="1" lang="en-US" altLang="ja-JP" b="0" i="1" smtClean="0">
                                  <a:latin typeface="Cambria Math" panose="02040503050406030204" pitchFamily="18" charset="0"/>
                                  <a:cs typeface="Times New Roman" panose="02020603050405020304" pitchFamily="18" charset="0"/>
                                </a:rPr>
                              </m:ctrlPr>
                            </m:dPr>
                            <m:e>
                              <m:sSub>
                                <m:sSubPr>
                                  <m:ctrlPr>
                                    <a:rPr kumimoji="1" lang="en-US" altLang="ja-JP" b="0" i="1" smtClean="0">
                                      <a:latin typeface="Cambria Math" panose="02040503050406030204" pitchFamily="18" charset="0"/>
                                      <a:cs typeface="Times New Roman" panose="02020603050405020304" pitchFamily="18" charset="0"/>
                                    </a:rPr>
                                  </m:ctrlPr>
                                </m:sSubPr>
                                <m:e>
                                  <m:r>
                                    <a:rPr kumimoji="1" lang="en-US" altLang="ja-JP" b="0" i="1" smtClean="0">
                                      <a:latin typeface="Cambria Math" panose="02040503050406030204" pitchFamily="18" charset="0"/>
                                      <a:cs typeface="Times New Roman" panose="02020603050405020304" pitchFamily="18" charset="0"/>
                                    </a:rPr>
                                    <m:t>𝐻</m:t>
                                  </m:r>
                                </m:e>
                                <m:sub>
                                  <m:r>
                                    <a:rPr kumimoji="1" lang="en-US" altLang="ja-JP" b="0" i="1" smtClean="0">
                                      <a:latin typeface="Cambria Math" panose="02040503050406030204" pitchFamily="18" charset="0"/>
                                      <a:cs typeface="Times New Roman" panose="02020603050405020304" pitchFamily="18" charset="0"/>
                                    </a:rPr>
                                    <m:t>𝑊</m:t>
                                  </m:r>
                                </m:sub>
                              </m:sSub>
                              <m:r>
                                <a:rPr kumimoji="1" lang="en-US" altLang="ja-JP" b="0" i="1" smtClean="0">
                                  <a:latin typeface="Cambria Math" panose="02040503050406030204" pitchFamily="18" charset="0"/>
                                  <a:cs typeface="Times New Roman" panose="02020603050405020304" pitchFamily="18" charset="0"/>
                                </a:rPr>
                                <m:t>+</m:t>
                              </m:r>
                              <m:sSub>
                                <m:sSubPr>
                                  <m:ctrlPr>
                                    <a:rPr kumimoji="1" lang="en-US" altLang="ja-JP" b="0" i="1" smtClean="0">
                                      <a:latin typeface="Cambria Math" panose="02040503050406030204" pitchFamily="18" charset="0"/>
                                      <a:cs typeface="Times New Roman" panose="02020603050405020304" pitchFamily="18" charset="0"/>
                                    </a:rPr>
                                  </m:ctrlPr>
                                </m:sSubPr>
                                <m:e>
                                  <m:r>
                                    <a:rPr kumimoji="1" lang="en-US" altLang="ja-JP" b="0" i="1" smtClean="0">
                                      <a:latin typeface="Cambria Math" panose="02040503050406030204" pitchFamily="18" charset="0"/>
                                      <a:cs typeface="Times New Roman" panose="02020603050405020304" pitchFamily="18" charset="0"/>
                                    </a:rPr>
                                    <m:t>𝐻</m:t>
                                  </m:r>
                                </m:e>
                                <m:sub>
                                  <m:r>
                                    <a:rPr kumimoji="1" lang="en-US" altLang="ja-JP" b="0" i="1" smtClean="0">
                                      <a:latin typeface="Cambria Math" panose="02040503050406030204" pitchFamily="18" charset="0"/>
                                      <a:cs typeface="Times New Roman" panose="02020603050405020304" pitchFamily="18" charset="0"/>
                                    </a:rPr>
                                    <m:t>𝑇</m:t>
                                  </m:r>
                                </m:sub>
                              </m:sSub>
                            </m:e>
                          </m:d>
                        </m:num>
                        <m:den>
                          <m:r>
                            <a:rPr kumimoji="1" lang="en-US" altLang="ja-JP" b="0" i="1" smtClean="0">
                              <a:latin typeface="Cambria Math" panose="02040503050406030204" pitchFamily="18" charset="0"/>
                              <a:cs typeface="Times New Roman" panose="02020603050405020304" pitchFamily="18" charset="0"/>
                            </a:rPr>
                            <m:t>𝑑𝑡</m:t>
                          </m:r>
                        </m:den>
                      </m:f>
                      <m:r>
                        <a:rPr kumimoji="1" lang="en-US" altLang="ja-JP" b="0" i="1" smtClean="0">
                          <a:latin typeface="Cambria Math" panose="02040503050406030204" pitchFamily="18" charset="0"/>
                          <a:cs typeface="Times New Roman" panose="02020603050405020304" pitchFamily="18" charset="0"/>
                        </a:rPr>
                        <m:t>=</m:t>
                      </m:r>
                      <m:sSub>
                        <m:sSubPr>
                          <m:ctrlPr>
                            <a:rPr kumimoji="1" lang="en-US" altLang="ja-JP" b="0" i="1" smtClean="0">
                              <a:latin typeface="Cambria Math" panose="02040503050406030204" pitchFamily="18" charset="0"/>
                              <a:cs typeface="Times New Roman" panose="02020603050405020304" pitchFamily="18" charset="0"/>
                            </a:rPr>
                          </m:ctrlPr>
                        </m:sSubPr>
                        <m:e>
                          <m:r>
                            <m:rPr>
                              <m:sty m:val="p"/>
                            </m:rPr>
                            <a:rPr kumimoji="1" lang="el-GR" altLang="ja-JP" b="0" i="1" smtClean="0">
                              <a:latin typeface="Cambria Math" panose="02040503050406030204" pitchFamily="18" charset="0"/>
                              <a:ea typeface="Cambria Math" panose="02040503050406030204" pitchFamily="18" charset="0"/>
                              <a:cs typeface="Times New Roman" panose="02020603050405020304" pitchFamily="18" charset="0"/>
                            </a:rPr>
                            <m:t>Γ</m:t>
                          </m:r>
                        </m:e>
                        <m:sub>
                          <m:r>
                            <a:rPr kumimoji="1" lang="en-US" altLang="ja-JP" b="0" i="1" smtClean="0">
                              <a:latin typeface="Cambria Math" panose="02040503050406030204" pitchFamily="18" charset="0"/>
                              <a:cs typeface="Times New Roman" panose="02020603050405020304" pitchFamily="18" charset="0"/>
                            </a:rPr>
                            <m:t>𝑖𝑛</m:t>
                          </m:r>
                        </m:sub>
                      </m:sSub>
                      <m:r>
                        <a:rPr kumimoji="1" lang="en-US" altLang="ja-JP" b="0" i="1" smtClean="0">
                          <a:latin typeface="Cambria Math" panose="02040503050406030204" pitchFamily="18" charset="0"/>
                          <a:cs typeface="Times New Roman" panose="02020603050405020304" pitchFamily="18" charset="0"/>
                        </a:rPr>
                        <m:t> </m:t>
                      </m:r>
                      <m:r>
                        <a:rPr kumimoji="1" lang="en-US" altLang="ja-JP" b="0" i="1" smtClean="0">
                          <a:latin typeface="Cambria Math" panose="02040503050406030204" pitchFamily="18" charset="0"/>
                          <a:cs typeface="Times New Roman" panose="02020603050405020304" pitchFamily="18" charset="0"/>
                        </a:rPr>
                        <m:t>𝑆</m:t>
                      </m:r>
                      <m:r>
                        <a:rPr kumimoji="1" lang="en-US" altLang="ja-JP" b="0" i="1" smtClean="0">
                          <a:latin typeface="Cambria Math" panose="02040503050406030204" pitchFamily="18" charset="0"/>
                          <a:cs typeface="Times New Roman" panose="02020603050405020304" pitchFamily="18" charset="0"/>
                        </a:rPr>
                        <m:t>−</m:t>
                      </m:r>
                      <m:f>
                        <m:fPr>
                          <m:ctrlPr>
                            <a:rPr kumimoji="1" lang="en-US" altLang="ja-JP" b="0" i="1" smtClean="0">
                              <a:latin typeface="Cambria Math" panose="02040503050406030204" pitchFamily="18" charset="0"/>
                              <a:cs typeface="Times New Roman" panose="02020603050405020304" pitchFamily="18" charset="0"/>
                            </a:rPr>
                          </m:ctrlPr>
                        </m:fPr>
                        <m:num>
                          <m:r>
                            <a:rPr kumimoji="1" lang="en-US" altLang="ja-JP" b="0" i="1" smtClean="0">
                              <a:latin typeface="Cambria Math" panose="02040503050406030204" pitchFamily="18" charset="0"/>
                              <a:cs typeface="Times New Roman" panose="02020603050405020304" pitchFamily="18" charset="0"/>
                            </a:rPr>
                            <m:t>𝑘</m:t>
                          </m:r>
                        </m:num>
                        <m:den>
                          <m:r>
                            <a:rPr kumimoji="1" lang="en-US" altLang="ja-JP" b="0" i="1" smtClean="0">
                              <a:latin typeface="Cambria Math" panose="02040503050406030204" pitchFamily="18" charset="0"/>
                              <a:cs typeface="Times New Roman" panose="02020603050405020304" pitchFamily="18" charset="0"/>
                            </a:rPr>
                            <m:t>𝑆</m:t>
                          </m:r>
                          <m:r>
                            <a:rPr kumimoji="1" lang="en-US" altLang="ja-JP" b="0" i="1" smtClean="0">
                              <a:latin typeface="Cambria Math" panose="02040503050406030204" pitchFamily="18" charset="0"/>
                              <a:cs typeface="Times New Roman" panose="02020603050405020304" pitchFamily="18" charset="0"/>
                            </a:rPr>
                            <m:t> </m:t>
                          </m:r>
                          <m:sSubSup>
                            <m:sSubSupPr>
                              <m:ctrlPr>
                                <a:rPr kumimoji="1" lang="en-US" altLang="ja-JP" b="0" i="1" smtClean="0">
                                  <a:latin typeface="Cambria Math" panose="02040503050406030204" pitchFamily="18" charset="0"/>
                                  <a:cs typeface="Times New Roman" panose="02020603050405020304" pitchFamily="18" charset="0"/>
                                </a:rPr>
                              </m:ctrlPr>
                            </m:sSubSupPr>
                            <m:e>
                              <m:r>
                                <a:rPr kumimoji="1" lang="en-US" altLang="ja-JP" b="0" i="1" smtClean="0">
                                  <a:latin typeface="Cambria Math" panose="02040503050406030204" pitchFamily="18" charset="0"/>
                                  <a:cs typeface="Times New Roman" panose="02020603050405020304" pitchFamily="18" charset="0"/>
                                </a:rPr>
                                <m:t>𝑑</m:t>
                              </m:r>
                            </m:e>
                            <m:sub>
                              <m:r>
                                <a:rPr kumimoji="1" lang="en-US" altLang="ja-JP" b="0" i="1" smtClean="0">
                                  <a:latin typeface="Cambria Math" panose="02040503050406030204" pitchFamily="18" charset="0"/>
                                  <a:cs typeface="Times New Roman" panose="02020603050405020304" pitchFamily="18" charset="0"/>
                                </a:rPr>
                                <m:t>𝑅</m:t>
                              </m:r>
                            </m:sub>
                            <m:sup>
                              <m:r>
                                <a:rPr kumimoji="1" lang="en-US" altLang="ja-JP" b="0" i="1" smtClean="0">
                                  <a:latin typeface="Cambria Math" panose="02040503050406030204" pitchFamily="18" charset="0"/>
                                  <a:cs typeface="Times New Roman" panose="02020603050405020304" pitchFamily="18" charset="0"/>
                                </a:rPr>
                                <m:t>2</m:t>
                              </m:r>
                            </m:sup>
                          </m:sSubSup>
                        </m:den>
                      </m:f>
                      <m:sSubSup>
                        <m:sSubSupPr>
                          <m:ctrlPr>
                            <a:rPr kumimoji="1" lang="en-US" altLang="ja-JP" b="0" i="1" smtClean="0">
                              <a:latin typeface="Cambria Math" panose="02040503050406030204" pitchFamily="18" charset="0"/>
                              <a:cs typeface="Times New Roman" panose="02020603050405020304" pitchFamily="18" charset="0"/>
                            </a:rPr>
                          </m:ctrlPr>
                        </m:sSubSupPr>
                        <m:e>
                          <m:r>
                            <a:rPr kumimoji="1" lang="en-US" altLang="ja-JP" b="0" i="1" smtClean="0">
                              <a:latin typeface="Cambria Math" panose="02040503050406030204" pitchFamily="18" charset="0"/>
                              <a:cs typeface="Times New Roman" panose="02020603050405020304" pitchFamily="18" charset="0"/>
                            </a:rPr>
                            <m:t>𝐻</m:t>
                          </m:r>
                        </m:e>
                        <m:sub>
                          <m:r>
                            <a:rPr kumimoji="1" lang="en-US" altLang="ja-JP" b="0" i="1" smtClean="0">
                              <a:latin typeface="Cambria Math" panose="02040503050406030204" pitchFamily="18" charset="0"/>
                              <a:cs typeface="Times New Roman" panose="02020603050405020304" pitchFamily="18" charset="0"/>
                            </a:rPr>
                            <m:t>𝑊</m:t>
                          </m:r>
                        </m:sub>
                        <m:sup>
                          <m:r>
                            <a:rPr kumimoji="1" lang="en-US" altLang="ja-JP" b="0" i="1" smtClean="0">
                              <a:latin typeface="Cambria Math" panose="02040503050406030204" pitchFamily="18" charset="0"/>
                              <a:cs typeface="Times New Roman" panose="02020603050405020304" pitchFamily="18" charset="0"/>
                            </a:rPr>
                            <m:t>2</m:t>
                          </m:r>
                        </m:sup>
                      </m:sSubSup>
                    </m:oMath>
                  </m:oMathPara>
                </a14:m>
                <a:endParaRPr kumimoji="1" lang="ja-JP" altLang="en-US" dirty="0" smtClean="0">
                  <a:latin typeface="Times New Roman" panose="02020603050405020304" pitchFamily="18" charset="0"/>
                  <a:cs typeface="Times New Roman" panose="02020603050405020304" pitchFamily="18" charset="0"/>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148064" y="1157513"/>
                <a:ext cx="3120598" cy="604204"/>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5148064" y="2568873"/>
                <a:ext cx="2934008"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i="1" smtClean="0">
                              <a:latin typeface="Cambria Math" panose="02040503050406030204" pitchFamily="18" charset="0"/>
                              <a:cs typeface="Times New Roman" panose="02020603050405020304" pitchFamily="18" charset="0"/>
                            </a:rPr>
                          </m:ctrlPr>
                        </m:fPr>
                        <m:num>
                          <m:r>
                            <a:rPr kumimoji="1" lang="en-US" altLang="ja-JP" b="0" i="1" smtClean="0">
                              <a:latin typeface="Cambria Math" panose="02040503050406030204" pitchFamily="18" charset="0"/>
                              <a:cs typeface="Times New Roman" panose="02020603050405020304" pitchFamily="18" charset="0"/>
                            </a:rPr>
                            <m:t>𝑑</m:t>
                          </m:r>
                          <m:sSub>
                            <m:sSubPr>
                              <m:ctrlPr>
                                <a:rPr lang="en-US" altLang="ja-JP" i="1">
                                  <a:latin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cs typeface="Times New Roman" panose="02020603050405020304" pitchFamily="18" charset="0"/>
                                </a:rPr>
                                <m:t>𝐻</m:t>
                              </m:r>
                            </m:e>
                            <m:sub>
                              <m:r>
                                <a:rPr lang="en-US" altLang="ja-JP" i="1">
                                  <a:latin typeface="Cambria Math" panose="02040503050406030204" pitchFamily="18" charset="0"/>
                                  <a:cs typeface="Times New Roman" panose="02020603050405020304" pitchFamily="18" charset="0"/>
                                </a:rPr>
                                <m:t>𝑇</m:t>
                              </m:r>
                            </m:sub>
                          </m:sSub>
                        </m:num>
                        <m:den>
                          <m:r>
                            <a:rPr kumimoji="1" lang="en-US" altLang="ja-JP" b="0" i="1" smtClean="0">
                              <a:latin typeface="Cambria Math" panose="02040503050406030204" pitchFamily="18" charset="0"/>
                              <a:cs typeface="Times New Roman" panose="02020603050405020304" pitchFamily="18" charset="0"/>
                            </a:rPr>
                            <m:t>𝑑𝑡</m:t>
                          </m:r>
                        </m:den>
                      </m:f>
                      <m:r>
                        <a:rPr kumimoji="1" lang="en-US" altLang="ja-JP" b="0" i="1" smtClean="0">
                          <a:latin typeface="Cambria Math" panose="02040503050406030204" pitchFamily="18" charset="0"/>
                          <a:cs typeface="Times New Roman" panose="02020603050405020304" pitchFamily="18" charset="0"/>
                        </a:rPr>
                        <m:t>=</m:t>
                      </m:r>
                      <m:r>
                        <a:rPr kumimoji="1" lang="ja-JP" altLang="en-US" b="0" i="1" smtClean="0">
                          <a:latin typeface="Cambria Math" panose="02040503050406030204" pitchFamily="18" charset="0"/>
                          <a:cs typeface="Times New Roman" panose="02020603050405020304" pitchFamily="18" charset="0"/>
                        </a:rPr>
                        <m:t>𝛼</m:t>
                      </m:r>
                      <m:sSub>
                        <m:sSubPr>
                          <m:ctrlPr>
                            <a:rPr lang="en-US" altLang="ja-JP" i="1">
                              <a:latin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cs typeface="Times New Roman" panose="02020603050405020304" pitchFamily="18" charset="0"/>
                            </a:rPr>
                            <m:t>𝐻</m:t>
                          </m:r>
                        </m:e>
                        <m:sub>
                          <m:r>
                            <a:rPr lang="en-US" altLang="ja-JP" i="1">
                              <a:latin typeface="Cambria Math" panose="02040503050406030204" pitchFamily="18" charset="0"/>
                              <a:cs typeface="Times New Roman" panose="02020603050405020304" pitchFamily="18" charset="0"/>
                            </a:rPr>
                            <m:t>𝑊</m:t>
                          </m:r>
                        </m:sub>
                      </m:sSub>
                      <m:d>
                        <m:dPr>
                          <m:ctrlPr>
                            <a:rPr lang="en-US" altLang="ja-JP" i="1" smtClean="0">
                              <a:latin typeface="Cambria Math" panose="02040503050406030204" pitchFamily="18" charset="0"/>
                              <a:cs typeface="Times New Roman" panose="02020603050405020304" pitchFamily="18" charset="0"/>
                            </a:rPr>
                          </m:ctrlPr>
                        </m:dPr>
                        <m:e>
                          <m:r>
                            <a:rPr lang="en-US" altLang="ja-JP" b="0" i="1" smtClean="0">
                              <a:latin typeface="Cambria Math" panose="02040503050406030204" pitchFamily="18" charset="0"/>
                              <a:cs typeface="Times New Roman" panose="02020603050405020304" pitchFamily="18" charset="0"/>
                            </a:rPr>
                            <m:t>1−</m:t>
                          </m:r>
                          <m:f>
                            <m:fPr>
                              <m:ctrlPr>
                                <a:rPr lang="en-US" altLang="ja-JP" b="0" i="1" smtClean="0">
                                  <a:latin typeface="Cambria Math" panose="02040503050406030204" pitchFamily="18" charset="0"/>
                                  <a:cs typeface="Times New Roman" panose="02020603050405020304" pitchFamily="18" charset="0"/>
                                </a:rPr>
                              </m:ctrlPr>
                            </m:fPr>
                            <m:num>
                              <m:sSub>
                                <m:sSubPr>
                                  <m:ctrlPr>
                                    <a:rPr lang="en-US" altLang="ja-JP" i="1">
                                      <a:latin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cs typeface="Times New Roman" panose="02020603050405020304" pitchFamily="18" charset="0"/>
                                    </a:rPr>
                                    <m:t>𝐻</m:t>
                                  </m:r>
                                </m:e>
                                <m:sub>
                                  <m:r>
                                    <a:rPr lang="en-US" altLang="ja-JP" i="1">
                                      <a:latin typeface="Cambria Math" panose="02040503050406030204" pitchFamily="18" charset="0"/>
                                      <a:cs typeface="Times New Roman" panose="02020603050405020304" pitchFamily="18" charset="0"/>
                                    </a:rPr>
                                    <m:t>𝑇</m:t>
                                  </m:r>
                                </m:sub>
                              </m:sSub>
                            </m:num>
                            <m:den>
                              <m:sSubSup>
                                <m:sSubSupPr>
                                  <m:ctrlPr>
                                    <a:rPr lang="en-US" altLang="ja-JP" b="0" i="1" smtClean="0">
                                      <a:latin typeface="Cambria Math" panose="02040503050406030204" pitchFamily="18" charset="0"/>
                                      <a:cs typeface="Times New Roman" panose="02020603050405020304" pitchFamily="18" charset="0"/>
                                    </a:rPr>
                                  </m:ctrlPr>
                                </m:sSubSupPr>
                                <m:e>
                                  <m:r>
                                    <a:rPr lang="en-US" altLang="ja-JP" b="0" i="1" smtClean="0">
                                      <a:latin typeface="Cambria Math" panose="02040503050406030204" pitchFamily="18" charset="0"/>
                                      <a:cs typeface="Times New Roman" panose="02020603050405020304" pitchFamily="18" charset="0"/>
                                    </a:rPr>
                                    <m:t>𝐻</m:t>
                                  </m:r>
                                </m:e>
                                <m:sub>
                                  <m:r>
                                    <a:rPr lang="en-US" altLang="ja-JP" b="0" i="1" smtClean="0">
                                      <a:latin typeface="Cambria Math" panose="02040503050406030204" pitchFamily="18" charset="0"/>
                                      <a:cs typeface="Times New Roman" panose="02020603050405020304" pitchFamily="18" charset="0"/>
                                    </a:rPr>
                                    <m:t>𝑇</m:t>
                                  </m:r>
                                </m:sub>
                                <m:sup>
                                  <m:r>
                                    <a:rPr lang="en-US" altLang="ja-JP" b="0" i="1" smtClean="0">
                                      <a:latin typeface="Cambria Math" panose="02040503050406030204" pitchFamily="18" charset="0"/>
                                      <a:cs typeface="Times New Roman" panose="02020603050405020304" pitchFamily="18" charset="0"/>
                                    </a:rPr>
                                    <m:t>0</m:t>
                                  </m:r>
                                </m:sup>
                              </m:sSubSup>
                            </m:den>
                          </m:f>
                        </m:e>
                      </m:d>
                      <m:r>
                        <a:rPr lang="en-US" altLang="ja-JP" b="0" i="1" smtClean="0">
                          <a:latin typeface="Cambria Math" panose="02040503050406030204" pitchFamily="18" charset="0"/>
                          <a:cs typeface="Times New Roman" panose="02020603050405020304" pitchFamily="18" charset="0"/>
                        </a:rPr>
                        <m:t>−</m:t>
                      </m:r>
                      <m:r>
                        <a:rPr lang="ja-JP" altLang="en-US" b="0" i="1" smtClean="0">
                          <a:latin typeface="Cambria Math" panose="02040503050406030204" pitchFamily="18" charset="0"/>
                          <a:cs typeface="Times New Roman" panose="02020603050405020304" pitchFamily="18" charset="0"/>
                        </a:rPr>
                        <m:t>𝛾</m:t>
                      </m:r>
                      <m:sSub>
                        <m:sSubPr>
                          <m:ctrlPr>
                            <a:rPr lang="en-US" altLang="ja-JP" i="1">
                              <a:latin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cs typeface="Times New Roman" panose="02020603050405020304" pitchFamily="18" charset="0"/>
                            </a:rPr>
                            <m:t>𝐻</m:t>
                          </m:r>
                        </m:e>
                        <m:sub>
                          <m:r>
                            <a:rPr lang="en-US" altLang="ja-JP" i="1">
                              <a:latin typeface="Cambria Math" panose="02040503050406030204" pitchFamily="18" charset="0"/>
                              <a:cs typeface="Times New Roman" panose="02020603050405020304" pitchFamily="18" charset="0"/>
                            </a:rPr>
                            <m:t>𝑇</m:t>
                          </m:r>
                        </m:sub>
                      </m:sSub>
                    </m:oMath>
                  </m:oMathPara>
                </a14:m>
                <a:endParaRPr kumimoji="1" lang="ja-JP" altLang="en-US" dirty="0" smtClean="0">
                  <a:latin typeface="Times New Roman" panose="02020603050405020304" pitchFamily="18" charset="0"/>
                  <a:cs typeface="Times New Roman" panose="02020603050405020304" pitchFamily="18" charset="0"/>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5148064" y="2568873"/>
                <a:ext cx="2934008" cy="622350"/>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正方形/長方形 6"/>
              <p:cNvSpPr/>
              <p:nvPr/>
            </p:nvSpPr>
            <p:spPr>
              <a:xfrm>
                <a:off x="4572000" y="3775186"/>
                <a:ext cx="4600427" cy="369332"/>
              </a:xfrm>
              <a:prstGeom prst="rect">
                <a:avLst/>
              </a:prstGeom>
            </p:spPr>
            <p:txBody>
              <a:bodyPr wrap="none">
                <a:spAutoFit/>
              </a:bodyPr>
              <a:lstStyle/>
              <a:p>
                <a14:m>
                  <m:oMath xmlns:m="http://schemas.openxmlformats.org/officeDocument/2006/math">
                    <m:sSub>
                      <m:sSubPr>
                        <m:ctrlPr>
                          <a:rPr lang="en-US" altLang="ja-JP" i="1">
                            <a:latin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cs typeface="Times New Roman" panose="02020603050405020304" pitchFamily="18" charset="0"/>
                          </a:rPr>
                          <m:t>𝐻</m:t>
                        </m:r>
                      </m:e>
                      <m:sub>
                        <m:r>
                          <a:rPr lang="en-US" altLang="ja-JP" i="1">
                            <a:latin typeface="Cambria Math" panose="02040503050406030204" pitchFamily="18" charset="0"/>
                            <a:cs typeface="Times New Roman" panose="02020603050405020304" pitchFamily="18" charset="0"/>
                          </a:rPr>
                          <m:t>𝑊</m:t>
                        </m:r>
                      </m:sub>
                    </m:sSub>
                  </m:oMath>
                </a14:m>
                <a:r>
                  <a:rPr lang="en-US" altLang="ja-JP" dirty="0" smtClean="0"/>
                  <a:t> </a:t>
                </a:r>
                <a:r>
                  <a:rPr lang="en-US" altLang="ja-JP" dirty="0" smtClean="0">
                    <a:latin typeface="Times New Roman" panose="02020603050405020304" pitchFamily="18" charset="0"/>
                    <a:cs typeface="Times New Roman" panose="02020603050405020304" pitchFamily="18" charset="0"/>
                  </a:rPr>
                  <a:t>:the number of H dissolved in wall material</a:t>
                </a:r>
                <a:endParaRPr lang="ja-JP" altLang="en-US" dirty="0">
                  <a:latin typeface="Times New Roman" panose="02020603050405020304" pitchFamily="18" charset="0"/>
                  <a:cs typeface="Times New Roman" panose="02020603050405020304" pitchFamily="18" charset="0"/>
                </a:endParaRPr>
              </a:p>
            </p:txBody>
          </p:sp>
        </mc:Choice>
        <mc:Fallback xmlns="">
          <p:sp>
            <p:nvSpPr>
              <p:cNvPr id="7" name="正方形/長方形 6"/>
              <p:cNvSpPr>
                <a:spLocks noRot="1" noChangeAspect="1" noMove="1" noResize="1" noEditPoints="1" noAdjustHandles="1" noChangeArrowheads="1" noChangeShapeType="1" noTextEdit="1"/>
              </p:cNvSpPr>
              <p:nvPr/>
            </p:nvSpPr>
            <p:spPr>
              <a:xfrm>
                <a:off x="4572000" y="3775186"/>
                <a:ext cx="4600427" cy="369332"/>
              </a:xfrm>
              <a:prstGeom prst="rect">
                <a:avLst/>
              </a:prstGeom>
              <a:blipFill>
                <a:blip r:embed="rId5"/>
                <a:stretch>
                  <a:fillRect t="-9836" r="-265" b="-2295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正方形/長方形 7"/>
              <p:cNvSpPr/>
              <p:nvPr/>
            </p:nvSpPr>
            <p:spPr>
              <a:xfrm>
                <a:off x="4572000" y="4104220"/>
                <a:ext cx="3866443" cy="369332"/>
              </a:xfrm>
              <a:prstGeom prst="rect">
                <a:avLst/>
              </a:prstGeom>
            </p:spPr>
            <p:txBody>
              <a:bodyPr wrap="none">
                <a:spAutoFit/>
              </a:bodyPr>
              <a:lstStyle/>
              <a:p>
                <a14:m>
                  <m:oMath xmlns:m="http://schemas.openxmlformats.org/officeDocument/2006/math">
                    <m:sSub>
                      <m:sSubPr>
                        <m:ctrlPr>
                          <a:rPr lang="en-US" altLang="ja-JP" i="1">
                            <a:latin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cs typeface="Times New Roman" panose="02020603050405020304" pitchFamily="18" charset="0"/>
                          </a:rPr>
                          <m:t>𝐻</m:t>
                        </m:r>
                      </m:e>
                      <m:sub>
                        <m:r>
                          <a:rPr lang="en-US" altLang="ja-JP" i="1">
                            <a:latin typeface="Cambria Math" panose="02040503050406030204" pitchFamily="18" charset="0"/>
                            <a:cs typeface="Times New Roman" panose="02020603050405020304" pitchFamily="18" charset="0"/>
                          </a:rPr>
                          <m:t>𝑇</m:t>
                        </m:r>
                      </m:sub>
                    </m:sSub>
                  </m:oMath>
                </a14:m>
                <a:r>
                  <a:rPr lang="ja-JP" altLang="en-US" dirty="0" smtClean="0"/>
                  <a:t> </a:t>
                </a:r>
                <a:r>
                  <a:rPr lang="en-US" altLang="ja-JP" dirty="0">
                    <a:latin typeface="Times New Roman" panose="02020603050405020304" pitchFamily="18" charset="0"/>
                    <a:cs typeface="Times New Roman" panose="02020603050405020304" pitchFamily="18" charset="0"/>
                  </a:rPr>
                  <a:t>:the number of H </a:t>
                </a:r>
                <a:r>
                  <a:rPr lang="en-US" altLang="ja-JP" dirty="0" smtClean="0">
                    <a:latin typeface="Times New Roman" panose="02020603050405020304" pitchFamily="18" charset="0"/>
                    <a:cs typeface="Times New Roman" panose="02020603050405020304" pitchFamily="18" charset="0"/>
                  </a:rPr>
                  <a:t>trapped in defects</a:t>
                </a:r>
                <a:endParaRPr lang="ja-JP" altLang="en-US" dirty="0">
                  <a:latin typeface="Times New Roman" panose="02020603050405020304" pitchFamily="18" charset="0"/>
                  <a:cs typeface="Times New Roman" panose="02020603050405020304" pitchFamily="18" charset="0"/>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4572000" y="4104220"/>
                <a:ext cx="3866443" cy="369332"/>
              </a:xfrm>
              <a:prstGeom prst="rect">
                <a:avLst/>
              </a:prstGeom>
              <a:blipFill>
                <a:blip r:embed="rId6"/>
                <a:stretch>
                  <a:fillRect t="-9836" b="-2295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正方形/長方形 8"/>
              <p:cNvSpPr/>
              <p:nvPr/>
            </p:nvSpPr>
            <p:spPr>
              <a:xfrm>
                <a:off x="4572000" y="4433254"/>
                <a:ext cx="3310650" cy="374911"/>
              </a:xfrm>
              <a:prstGeom prst="rect">
                <a:avLst/>
              </a:prstGeom>
            </p:spPr>
            <p:txBody>
              <a:bodyPr wrap="none">
                <a:spAutoFit/>
              </a:bodyPr>
              <a:lstStyle/>
              <a:p>
                <a14:m>
                  <m:oMath xmlns:m="http://schemas.openxmlformats.org/officeDocument/2006/math">
                    <m:sSubSup>
                      <m:sSubSupPr>
                        <m:ctrlPr>
                          <a:rPr lang="en-US" altLang="ja-JP" i="1">
                            <a:latin typeface="Cambria Math" panose="02040503050406030204" pitchFamily="18" charset="0"/>
                            <a:cs typeface="Times New Roman" panose="02020603050405020304" pitchFamily="18" charset="0"/>
                          </a:rPr>
                        </m:ctrlPr>
                      </m:sSubSupPr>
                      <m:e>
                        <m:r>
                          <a:rPr lang="en-US" altLang="ja-JP" i="1">
                            <a:latin typeface="Cambria Math" panose="02040503050406030204" pitchFamily="18" charset="0"/>
                            <a:cs typeface="Times New Roman" panose="02020603050405020304" pitchFamily="18" charset="0"/>
                          </a:rPr>
                          <m:t>𝐻</m:t>
                        </m:r>
                      </m:e>
                      <m:sub>
                        <m:r>
                          <a:rPr lang="en-US" altLang="ja-JP" i="1">
                            <a:latin typeface="Cambria Math" panose="02040503050406030204" pitchFamily="18" charset="0"/>
                            <a:cs typeface="Times New Roman" panose="02020603050405020304" pitchFamily="18" charset="0"/>
                          </a:rPr>
                          <m:t>𝑇</m:t>
                        </m:r>
                      </m:sub>
                      <m:sup>
                        <m:r>
                          <a:rPr lang="en-US" altLang="ja-JP" i="1">
                            <a:latin typeface="Cambria Math" panose="02040503050406030204" pitchFamily="18" charset="0"/>
                            <a:cs typeface="Times New Roman" panose="02020603050405020304" pitchFamily="18" charset="0"/>
                          </a:rPr>
                          <m:t>0</m:t>
                        </m:r>
                      </m:sup>
                    </m:sSubSup>
                  </m:oMath>
                </a14:m>
                <a:r>
                  <a:rPr lang="ja-JP" altLang="en-US" dirty="0" smtClean="0"/>
                  <a:t> </a:t>
                </a:r>
                <a:r>
                  <a:rPr lang="en-US" altLang="ja-JP" dirty="0">
                    <a:latin typeface="Times New Roman" panose="02020603050405020304" pitchFamily="18" charset="0"/>
                    <a:cs typeface="Times New Roman" panose="02020603050405020304" pitchFamily="18" charset="0"/>
                  </a:rPr>
                  <a:t>:the </a:t>
                </a:r>
                <a:r>
                  <a:rPr lang="en-US" altLang="ja-JP" dirty="0" smtClean="0">
                    <a:latin typeface="Times New Roman" panose="02020603050405020304" pitchFamily="18" charset="0"/>
                    <a:cs typeface="Times New Roman" panose="02020603050405020304" pitchFamily="18" charset="0"/>
                  </a:rPr>
                  <a:t>upper-limit number of </a:t>
                </a:r>
                <a14:m>
                  <m:oMath xmlns:m="http://schemas.openxmlformats.org/officeDocument/2006/math">
                    <m:sSub>
                      <m:sSubPr>
                        <m:ctrlPr>
                          <a:rPr lang="en-US" altLang="ja-JP" i="1">
                            <a:latin typeface="Cambria Math" panose="02040503050406030204" pitchFamily="18" charset="0"/>
                            <a:cs typeface="Times New Roman" panose="02020603050405020304" pitchFamily="18" charset="0"/>
                          </a:rPr>
                        </m:ctrlPr>
                      </m:sSubPr>
                      <m:e>
                        <m:r>
                          <a:rPr lang="en-US" altLang="ja-JP" i="1">
                            <a:latin typeface="Cambria Math" panose="02040503050406030204" pitchFamily="18" charset="0"/>
                            <a:cs typeface="Times New Roman" panose="02020603050405020304" pitchFamily="18" charset="0"/>
                          </a:rPr>
                          <m:t>𝐻</m:t>
                        </m:r>
                      </m:e>
                      <m:sub>
                        <m:r>
                          <a:rPr lang="en-US" altLang="ja-JP" i="1">
                            <a:latin typeface="Cambria Math" panose="02040503050406030204" pitchFamily="18" charset="0"/>
                            <a:cs typeface="Times New Roman" panose="02020603050405020304" pitchFamily="18" charset="0"/>
                          </a:rPr>
                          <m:t>𝑇</m:t>
                        </m:r>
                      </m:sub>
                    </m:sSub>
                  </m:oMath>
                </a14:m>
                <a:endParaRPr lang="ja-JP" altLang="en-US" dirty="0"/>
              </a:p>
            </p:txBody>
          </p:sp>
        </mc:Choice>
        <mc:Fallback xmlns="">
          <p:sp>
            <p:nvSpPr>
              <p:cNvPr id="9" name="正方形/長方形 8"/>
              <p:cNvSpPr>
                <a:spLocks noRot="1" noChangeAspect="1" noMove="1" noResize="1" noEditPoints="1" noAdjustHandles="1" noChangeArrowheads="1" noChangeShapeType="1" noTextEdit="1"/>
              </p:cNvSpPr>
              <p:nvPr/>
            </p:nvSpPr>
            <p:spPr>
              <a:xfrm>
                <a:off x="4572000" y="4433254"/>
                <a:ext cx="3310650" cy="374911"/>
              </a:xfrm>
              <a:prstGeom prst="rect">
                <a:avLst/>
              </a:prstGeom>
              <a:blipFill>
                <a:blip r:embed="rId7"/>
                <a:stretch>
                  <a:fillRect t="-8065" b="-225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4572000" y="4767867"/>
                <a:ext cx="4412298" cy="369332"/>
              </a:xfrm>
              <a:prstGeom prst="rect">
                <a:avLst/>
              </a:prstGeom>
            </p:spPr>
            <p:txBody>
              <a:bodyPr wrap="none">
                <a:spAutoFit/>
              </a:bodyPr>
              <a:lstStyle/>
              <a:p>
                <a14:m>
                  <m:oMath xmlns:m="http://schemas.openxmlformats.org/officeDocument/2006/math">
                    <m:sSub>
                      <m:sSubPr>
                        <m:ctrlPr>
                          <a:rPr lang="en-US" altLang="ja-JP" i="1">
                            <a:latin typeface="Cambria Math" panose="02040503050406030204" pitchFamily="18" charset="0"/>
                            <a:cs typeface="Times New Roman" panose="02020603050405020304" pitchFamily="18" charset="0"/>
                          </a:rPr>
                        </m:ctrlPr>
                      </m:sSubPr>
                      <m:e>
                        <m:r>
                          <m:rPr>
                            <m:sty m:val="p"/>
                          </m:rPr>
                          <a:rPr lang="el-GR" altLang="ja-JP" i="1">
                            <a:latin typeface="Cambria Math" panose="02040503050406030204" pitchFamily="18" charset="0"/>
                            <a:ea typeface="Cambria Math" panose="02040503050406030204" pitchFamily="18" charset="0"/>
                            <a:cs typeface="Times New Roman" panose="02020603050405020304" pitchFamily="18" charset="0"/>
                          </a:rPr>
                          <m:t>Γ</m:t>
                        </m:r>
                      </m:e>
                      <m:sub>
                        <m:r>
                          <a:rPr lang="en-US" altLang="ja-JP" i="1">
                            <a:latin typeface="Cambria Math" panose="02040503050406030204" pitchFamily="18" charset="0"/>
                            <a:cs typeface="Times New Roman" panose="02020603050405020304" pitchFamily="18" charset="0"/>
                          </a:rPr>
                          <m:t>𝑖𝑛</m:t>
                        </m:r>
                      </m:sub>
                    </m:sSub>
                  </m:oMath>
                </a14:m>
                <a:r>
                  <a:rPr lang="ja-JP" altLang="en-US" dirty="0" smtClean="0">
                    <a:latin typeface="Times New Roman" panose="02020603050405020304" pitchFamily="18" charset="0"/>
                    <a:cs typeface="Times New Roman" panose="02020603050405020304" pitchFamily="18" charset="0"/>
                  </a:rPr>
                  <a:t> </a:t>
                </a:r>
                <a:r>
                  <a:rPr lang="en-US" altLang="ja-JP" dirty="0" smtClean="0">
                    <a:latin typeface="Times New Roman" panose="02020603050405020304" pitchFamily="18" charset="0"/>
                    <a:cs typeface="Times New Roman" panose="02020603050405020304" pitchFamily="18" charset="0"/>
                  </a:rPr>
                  <a:t>:net influx per unit area into wall material</a:t>
                </a:r>
                <a:endParaRPr lang="ja-JP" altLang="en-US" dirty="0">
                  <a:latin typeface="Times New Roman" panose="02020603050405020304" pitchFamily="18" charset="0"/>
                  <a:cs typeface="Times New Roman" panose="02020603050405020304" pitchFamily="18" charset="0"/>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4572000" y="4767867"/>
                <a:ext cx="4412298" cy="369332"/>
              </a:xfrm>
              <a:prstGeom prst="rect">
                <a:avLst/>
              </a:prstGeom>
              <a:blipFill>
                <a:blip r:embed="rId8"/>
                <a:stretch>
                  <a:fillRect t="-8197" b="-245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正方形/長方形 10"/>
              <p:cNvSpPr/>
              <p:nvPr/>
            </p:nvSpPr>
            <p:spPr>
              <a:xfrm>
                <a:off x="4572000" y="5096901"/>
                <a:ext cx="1627561" cy="369332"/>
              </a:xfrm>
              <a:prstGeom prst="rect">
                <a:avLst/>
              </a:prstGeom>
            </p:spPr>
            <p:txBody>
              <a:bodyPr wrap="none">
                <a:spAutoFit/>
              </a:bodyPr>
              <a:lstStyle/>
              <a:p>
                <a14:m>
                  <m:oMath xmlns:m="http://schemas.openxmlformats.org/officeDocument/2006/math">
                    <m:r>
                      <a:rPr lang="en-US" altLang="ja-JP" i="1">
                        <a:latin typeface="Cambria Math" panose="02040503050406030204" pitchFamily="18" charset="0"/>
                        <a:cs typeface="Times New Roman" panose="02020603050405020304" pitchFamily="18" charset="0"/>
                      </a:rPr>
                      <m:t>𝑆</m:t>
                    </m:r>
                  </m:oMath>
                </a14:m>
                <a:r>
                  <a:rPr lang="ja-JP" altLang="en-US" dirty="0" smtClean="0">
                    <a:latin typeface="Times New Roman" panose="02020603050405020304" pitchFamily="18" charset="0"/>
                    <a:cs typeface="Times New Roman" panose="02020603050405020304" pitchFamily="18" charset="0"/>
                  </a:rPr>
                  <a:t> </a:t>
                </a:r>
                <a:r>
                  <a:rPr lang="en-US" altLang="ja-JP" dirty="0" smtClean="0">
                    <a:latin typeface="Times New Roman" panose="02020603050405020304" pitchFamily="18" charset="0"/>
                    <a:cs typeface="Times New Roman" panose="02020603050405020304" pitchFamily="18" charset="0"/>
                  </a:rPr>
                  <a:t>: surface area</a:t>
                </a:r>
                <a:endParaRPr lang="ja-JP" altLang="en-US" dirty="0">
                  <a:latin typeface="Times New Roman" panose="02020603050405020304" pitchFamily="18" charset="0"/>
                  <a:cs typeface="Times New Roman" panose="02020603050405020304" pitchFamily="18" charset="0"/>
                </a:endParaRPr>
              </a:p>
            </p:txBody>
          </p:sp>
        </mc:Choice>
        <mc:Fallback xmlns="">
          <p:sp>
            <p:nvSpPr>
              <p:cNvPr id="11" name="正方形/長方形 10"/>
              <p:cNvSpPr>
                <a:spLocks noRot="1" noChangeAspect="1" noMove="1" noResize="1" noEditPoints="1" noAdjustHandles="1" noChangeArrowheads="1" noChangeShapeType="1" noTextEdit="1"/>
              </p:cNvSpPr>
              <p:nvPr/>
            </p:nvSpPr>
            <p:spPr>
              <a:xfrm>
                <a:off x="4572000" y="5096901"/>
                <a:ext cx="1627561" cy="369332"/>
              </a:xfrm>
              <a:prstGeom prst="rect">
                <a:avLst/>
              </a:prstGeom>
              <a:blipFill>
                <a:blip r:embed="rId9"/>
                <a:stretch>
                  <a:fillRect t="-8197" r="-1124" b="-245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正方形/長方形 11"/>
              <p:cNvSpPr/>
              <p:nvPr/>
            </p:nvSpPr>
            <p:spPr>
              <a:xfrm>
                <a:off x="4572000" y="5425935"/>
                <a:ext cx="4706866" cy="369332"/>
              </a:xfrm>
              <a:prstGeom prst="rect">
                <a:avLst/>
              </a:prstGeom>
            </p:spPr>
            <p:txBody>
              <a:bodyPr wrap="none">
                <a:spAutoFit/>
              </a:bodyPr>
              <a:lstStyle/>
              <a:p>
                <a14:m>
                  <m:oMath xmlns:m="http://schemas.openxmlformats.org/officeDocument/2006/math">
                    <m:r>
                      <a:rPr lang="en-US" altLang="ja-JP" i="1">
                        <a:latin typeface="Cambria Math" panose="02040503050406030204" pitchFamily="18" charset="0"/>
                        <a:cs typeface="Times New Roman" panose="02020603050405020304" pitchFamily="18" charset="0"/>
                      </a:rPr>
                      <m:t>𝑘</m:t>
                    </m:r>
                  </m:oMath>
                </a14:m>
                <a:r>
                  <a:rPr lang="ja-JP" altLang="en-US" dirty="0" smtClean="0">
                    <a:latin typeface="Times New Roman" panose="02020603050405020304" pitchFamily="18" charset="0"/>
                    <a:cs typeface="Times New Roman" panose="02020603050405020304" pitchFamily="18" charset="0"/>
                  </a:rPr>
                  <a:t> </a:t>
                </a:r>
                <a:r>
                  <a:rPr lang="en-US" altLang="ja-JP" dirty="0" smtClean="0">
                    <a:latin typeface="Times New Roman" panose="02020603050405020304" pitchFamily="18" charset="0"/>
                    <a:cs typeface="Times New Roman" panose="02020603050405020304" pitchFamily="18" charset="0"/>
                  </a:rPr>
                  <a:t>: surface recombination coefficient of H atoms</a:t>
                </a:r>
                <a:endParaRPr lang="ja-JP" altLang="en-US" dirty="0">
                  <a:latin typeface="Times New Roman" panose="02020603050405020304" pitchFamily="18" charset="0"/>
                  <a:cs typeface="Times New Roman" panose="02020603050405020304" pitchFamily="18" charset="0"/>
                </a:endParaRPr>
              </a:p>
            </p:txBody>
          </p:sp>
        </mc:Choice>
        <mc:Fallback xmlns="">
          <p:sp>
            <p:nvSpPr>
              <p:cNvPr id="12" name="正方形/長方形 11"/>
              <p:cNvSpPr>
                <a:spLocks noRot="1" noChangeAspect="1" noMove="1" noResize="1" noEditPoints="1" noAdjustHandles="1" noChangeArrowheads="1" noChangeShapeType="1" noTextEdit="1"/>
              </p:cNvSpPr>
              <p:nvPr/>
            </p:nvSpPr>
            <p:spPr>
              <a:xfrm>
                <a:off x="4572000" y="5425935"/>
                <a:ext cx="4706866" cy="369332"/>
              </a:xfrm>
              <a:prstGeom prst="rect">
                <a:avLst/>
              </a:prstGeom>
              <a:blipFill>
                <a:blip r:embed="rId10"/>
                <a:stretch>
                  <a:fillRect t="-8197" b="-245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正方形/長方形 12"/>
              <p:cNvSpPr/>
              <p:nvPr/>
            </p:nvSpPr>
            <p:spPr>
              <a:xfrm>
                <a:off x="4572000" y="5754969"/>
                <a:ext cx="3360407" cy="369332"/>
              </a:xfrm>
              <a:prstGeom prst="rect">
                <a:avLst/>
              </a:prstGeom>
            </p:spPr>
            <p:txBody>
              <a:bodyPr wrap="none">
                <a:spAutoFit/>
              </a:bodyPr>
              <a:lstStyle/>
              <a:p>
                <a14:m>
                  <m:oMath xmlns:m="http://schemas.openxmlformats.org/officeDocument/2006/math">
                    <m:sSub>
                      <m:sSubPr>
                        <m:ctrlPr>
                          <a:rPr lang="en-US" altLang="ja-JP" i="1" smtClean="0">
                            <a:latin typeface="Cambria Math" panose="02040503050406030204" pitchFamily="18" charset="0"/>
                            <a:cs typeface="Times New Roman" panose="02020603050405020304" pitchFamily="18" charset="0"/>
                          </a:rPr>
                        </m:ctrlPr>
                      </m:sSubPr>
                      <m:e>
                        <m:r>
                          <a:rPr lang="en-US" altLang="ja-JP" b="0" i="1" smtClean="0">
                            <a:latin typeface="Cambria Math" panose="02040503050406030204" pitchFamily="18" charset="0"/>
                            <a:cs typeface="Times New Roman" panose="02020603050405020304" pitchFamily="18" charset="0"/>
                          </a:rPr>
                          <m:t>𝑑</m:t>
                        </m:r>
                      </m:e>
                      <m:sub>
                        <m:r>
                          <a:rPr lang="en-US" altLang="ja-JP" b="0" i="1" smtClean="0">
                            <a:latin typeface="Cambria Math" panose="02040503050406030204" pitchFamily="18" charset="0"/>
                            <a:cs typeface="Times New Roman" panose="02020603050405020304" pitchFamily="18" charset="0"/>
                          </a:rPr>
                          <m:t>𝑅</m:t>
                        </m:r>
                      </m:sub>
                    </m:sSub>
                  </m:oMath>
                </a14:m>
                <a:r>
                  <a:rPr lang="ja-JP" altLang="en-US" dirty="0" smtClean="0">
                    <a:latin typeface="Times New Roman" panose="02020603050405020304" pitchFamily="18" charset="0"/>
                    <a:cs typeface="Times New Roman" panose="02020603050405020304" pitchFamily="18" charset="0"/>
                  </a:rPr>
                  <a:t> </a:t>
                </a:r>
                <a:r>
                  <a:rPr lang="en-US" altLang="ja-JP" dirty="0" smtClean="0">
                    <a:latin typeface="Times New Roman" panose="02020603050405020304" pitchFamily="18" charset="0"/>
                    <a:cs typeface="Times New Roman" panose="02020603050405020304" pitchFamily="18" charset="0"/>
                  </a:rPr>
                  <a:t>: thickness of deposition layer</a:t>
                </a:r>
                <a:endParaRPr lang="ja-JP" altLang="en-US" dirty="0">
                  <a:latin typeface="Times New Roman" panose="02020603050405020304" pitchFamily="18" charset="0"/>
                  <a:cs typeface="Times New Roman" panose="02020603050405020304" pitchFamily="18" charset="0"/>
                </a:endParaRPr>
              </a:p>
            </p:txBody>
          </p:sp>
        </mc:Choice>
        <mc:Fallback xmlns="">
          <p:sp>
            <p:nvSpPr>
              <p:cNvPr id="13" name="正方形/長方形 12"/>
              <p:cNvSpPr>
                <a:spLocks noRot="1" noChangeAspect="1" noMove="1" noResize="1" noEditPoints="1" noAdjustHandles="1" noChangeArrowheads="1" noChangeShapeType="1" noTextEdit="1"/>
              </p:cNvSpPr>
              <p:nvPr/>
            </p:nvSpPr>
            <p:spPr>
              <a:xfrm>
                <a:off x="4572000" y="5754969"/>
                <a:ext cx="3360407" cy="369332"/>
              </a:xfrm>
              <a:prstGeom prst="rect">
                <a:avLst/>
              </a:prstGeom>
              <a:blipFill>
                <a:blip r:embed="rId11"/>
                <a:stretch>
                  <a:fillRect t="-8197" b="-245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正方形/長方形 13"/>
              <p:cNvSpPr/>
              <p:nvPr/>
            </p:nvSpPr>
            <p:spPr>
              <a:xfrm>
                <a:off x="4572000" y="6084004"/>
                <a:ext cx="1906869" cy="369332"/>
              </a:xfrm>
              <a:prstGeom prst="rect">
                <a:avLst/>
              </a:prstGeom>
            </p:spPr>
            <p:txBody>
              <a:bodyPr wrap="none">
                <a:spAutoFit/>
              </a:bodyPr>
              <a:lstStyle/>
              <a:p>
                <a14:m>
                  <m:oMath xmlns:m="http://schemas.openxmlformats.org/officeDocument/2006/math">
                    <m:r>
                      <a:rPr lang="ja-JP" altLang="en-US" i="1" smtClean="0">
                        <a:latin typeface="Cambria Math" panose="02040503050406030204" pitchFamily="18" charset="0"/>
                        <a:cs typeface="Times New Roman" panose="02020603050405020304" pitchFamily="18" charset="0"/>
                      </a:rPr>
                      <m:t>𝛼</m:t>
                    </m:r>
                  </m:oMath>
                </a14:m>
                <a:r>
                  <a:rPr lang="ja-JP" altLang="en-US" dirty="0" smtClean="0">
                    <a:latin typeface="Times New Roman" panose="02020603050405020304" pitchFamily="18" charset="0"/>
                    <a:cs typeface="Times New Roman" panose="02020603050405020304" pitchFamily="18" charset="0"/>
                  </a:rPr>
                  <a:t> </a:t>
                </a:r>
                <a:r>
                  <a:rPr lang="en-US" altLang="ja-JP" dirty="0" smtClean="0">
                    <a:latin typeface="Times New Roman" panose="02020603050405020304" pitchFamily="18" charset="0"/>
                    <a:cs typeface="Times New Roman" panose="02020603050405020304" pitchFamily="18" charset="0"/>
                  </a:rPr>
                  <a:t>: H trapping rate</a:t>
                </a:r>
                <a:endParaRPr lang="ja-JP" altLang="en-US" dirty="0">
                  <a:latin typeface="Times New Roman" panose="02020603050405020304" pitchFamily="18" charset="0"/>
                  <a:cs typeface="Times New Roman" panose="02020603050405020304" pitchFamily="18" charset="0"/>
                </a:endParaRPr>
              </a:p>
            </p:txBody>
          </p:sp>
        </mc:Choice>
        <mc:Fallback xmlns="">
          <p:sp>
            <p:nvSpPr>
              <p:cNvPr id="14" name="正方形/長方形 13"/>
              <p:cNvSpPr>
                <a:spLocks noRot="1" noChangeAspect="1" noMove="1" noResize="1" noEditPoints="1" noAdjustHandles="1" noChangeArrowheads="1" noChangeShapeType="1" noTextEdit="1"/>
              </p:cNvSpPr>
              <p:nvPr/>
            </p:nvSpPr>
            <p:spPr>
              <a:xfrm>
                <a:off x="4572000" y="6084004"/>
                <a:ext cx="1906869" cy="369332"/>
              </a:xfrm>
              <a:prstGeom prst="rect">
                <a:avLst/>
              </a:prstGeom>
              <a:blipFill>
                <a:blip r:embed="rId12"/>
                <a:stretch>
                  <a:fillRect t="-8197" r="-2236" b="-245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正方形/長方形 14"/>
              <p:cNvSpPr/>
              <p:nvPr/>
            </p:nvSpPr>
            <p:spPr>
              <a:xfrm>
                <a:off x="6636738" y="6052216"/>
                <a:ext cx="2185022" cy="369332"/>
              </a:xfrm>
              <a:prstGeom prst="rect">
                <a:avLst/>
              </a:prstGeom>
            </p:spPr>
            <p:txBody>
              <a:bodyPr wrap="none">
                <a:spAutoFit/>
              </a:bodyPr>
              <a:lstStyle/>
              <a:p>
                <a14:m>
                  <m:oMath xmlns:m="http://schemas.openxmlformats.org/officeDocument/2006/math">
                    <m:r>
                      <a:rPr lang="ja-JP" altLang="en-US" i="1" smtClean="0">
                        <a:latin typeface="Cambria Math" panose="02040503050406030204" pitchFamily="18" charset="0"/>
                        <a:cs typeface="Times New Roman" panose="02020603050405020304" pitchFamily="18" charset="0"/>
                      </a:rPr>
                      <m:t>𝛾</m:t>
                    </m:r>
                  </m:oMath>
                </a14:m>
                <a:r>
                  <a:rPr lang="ja-JP" altLang="en-US" dirty="0" smtClean="0">
                    <a:latin typeface="Times New Roman" panose="02020603050405020304" pitchFamily="18" charset="0"/>
                    <a:cs typeface="Times New Roman" panose="02020603050405020304" pitchFamily="18" charset="0"/>
                  </a:rPr>
                  <a:t> </a:t>
                </a:r>
                <a:r>
                  <a:rPr lang="en-US" altLang="ja-JP" dirty="0" smtClean="0">
                    <a:latin typeface="Times New Roman" panose="02020603050405020304" pitchFamily="18" charset="0"/>
                    <a:cs typeface="Times New Roman" panose="02020603050405020304" pitchFamily="18" charset="0"/>
                  </a:rPr>
                  <a:t>: H de-trapping rate</a:t>
                </a:r>
                <a:endParaRPr lang="ja-JP" altLang="en-US" dirty="0">
                  <a:latin typeface="Times New Roman" panose="02020603050405020304" pitchFamily="18" charset="0"/>
                  <a:cs typeface="Times New Roman" panose="02020603050405020304" pitchFamily="18" charset="0"/>
                </a:endParaRPr>
              </a:p>
            </p:txBody>
          </p:sp>
        </mc:Choice>
        <mc:Fallback xmlns="">
          <p:sp>
            <p:nvSpPr>
              <p:cNvPr id="15" name="正方形/長方形 14"/>
              <p:cNvSpPr>
                <a:spLocks noRot="1" noChangeAspect="1" noMove="1" noResize="1" noEditPoints="1" noAdjustHandles="1" noChangeArrowheads="1" noChangeShapeType="1" noTextEdit="1"/>
              </p:cNvSpPr>
              <p:nvPr/>
            </p:nvSpPr>
            <p:spPr>
              <a:xfrm>
                <a:off x="6636738" y="6052216"/>
                <a:ext cx="2185022" cy="369332"/>
              </a:xfrm>
              <a:prstGeom prst="rect">
                <a:avLst/>
              </a:prstGeom>
              <a:blipFill>
                <a:blip r:embed="rId13"/>
                <a:stretch>
                  <a:fillRect t="-10000" r="-1955" b="-26667"/>
                </a:stretch>
              </a:blipFill>
            </p:spPr>
            <p:txBody>
              <a:bodyPr/>
              <a:lstStyle/>
              <a:p>
                <a:r>
                  <a:rPr lang="ja-JP" altLang="en-US">
                    <a:noFill/>
                  </a:rPr>
                  <a:t> </a:t>
                </a:r>
              </a:p>
            </p:txBody>
          </p:sp>
        </mc:Fallback>
      </mc:AlternateContent>
      <p:sp>
        <p:nvSpPr>
          <p:cNvPr id="16" name="テキスト ボックス 15"/>
          <p:cNvSpPr txBox="1"/>
          <p:nvPr/>
        </p:nvSpPr>
        <p:spPr>
          <a:xfrm>
            <a:off x="232105" y="1207686"/>
            <a:ext cx="4499723" cy="1477328"/>
          </a:xfrm>
          <a:prstGeom prst="rect">
            <a:avLst/>
          </a:prstGeom>
          <a:noFill/>
        </p:spPr>
        <p:txBody>
          <a:bodyPr wrap="square" rtlCol="0">
            <a:spAutoFit/>
          </a:bodyPr>
          <a:lstStyle/>
          <a:p>
            <a:r>
              <a:rPr kumimoji="1" lang="en-US" altLang="ja-JP" dirty="0" smtClean="0">
                <a:solidFill>
                  <a:srgbClr val="0070C0"/>
                </a:solidFill>
                <a:latin typeface="Times New Roman" panose="02020603050405020304" pitchFamily="18" charset="0"/>
                <a:cs typeface="Times New Roman" panose="02020603050405020304" pitchFamily="18" charset="0"/>
              </a:rPr>
              <a:t>In this model, H atoms don’t move from deposition layer to </a:t>
            </a:r>
            <a:r>
              <a:rPr lang="en-US" altLang="ja-JP" dirty="0" smtClean="0">
                <a:solidFill>
                  <a:srgbClr val="0070C0"/>
                </a:solidFill>
                <a:latin typeface="Times New Roman" panose="02020603050405020304" pitchFamily="18" charset="0"/>
                <a:cs typeface="Times New Roman" panose="02020603050405020304" pitchFamily="18" charset="0"/>
              </a:rPr>
              <a:t>metal</a:t>
            </a:r>
            <a:r>
              <a:rPr kumimoji="1" lang="en-US" altLang="ja-JP" dirty="0" smtClean="0">
                <a:solidFill>
                  <a:srgbClr val="0070C0"/>
                </a:solidFill>
                <a:latin typeface="Times New Roman" panose="02020603050405020304" pitchFamily="18" charset="0"/>
                <a:cs typeface="Times New Roman" panose="02020603050405020304" pitchFamily="18" charset="0"/>
              </a:rPr>
              <a:t> substrate and vice versa due to high chemical potential.</a:t>
            </a:r>
          </a:p>
          <a:p>
            <a:r>
              <a:rPr lang="en-US" altLang="ja-JP" dirty="0" smtClean="0">
                <a:solidFill>
                  <a:srgbClr val="0070C0"/>
                </a:solidFill>
                <a:latin typeface="Times New Roman" panose="02020603050405020304" pitchFamily="18" charset="0"/>
                <a:cs typeface="Times New Roman" panose="02020603050405020304" pitchFamily="18" charset="0"/>
              </a:rPr>
              <a:t>H</a:t>
            </a:r>
            <a:r>
              <a:rPr lang="en-US" altLang="ja-JP" baseline="-25000" dirty="0" smtClean="0">
                <a:solidFill>
                  <a:srgbClr val="0070C0"/>
                </a:solidFill>
                <a:latin typeface="Times New Roman" panose="02020603050405020304" pitchFamily="18" charset="0"/>
                <a:cs typeface="Times New Roman" panose="02020603050405020304" pitchFamily="18" charset="0"/>
              </a:rPr>
              <a:t>w</a:t>
            </a:r>
            <a:r>
              <a:rPr lang="en-US" altLang="ja-JP" dirty="0" smtClean="0">
                <a:solidFill>
                  <a:srgbClr val="0070C0"/>
                </a:solidFill>
                <a:latin typeface="Times New Roman" panose="02020603050405020304" pitchFamily="18" charset="0"/>
                <a:cs typeface="Times New Roman" panose="02020603050405020304" pitchFamily="18" charset="0"/>
              </a:rPr>
              <a:t> and H</a:t>
            </a:r>
            <a:r>
              <a:rPr lang="en-US" altLang="ja-JP" baseline="-25000" dirty="0" smtClean="0">
                <a:solidFill>
                  <a:srgbClr val="0070C0"/>
                </a:solidFill>
                <a:latin typeface="Times New Roman" panose="02020603050405020304" pitchFamily="18" charset="0"/>
                <a:cs typeface="Times New Roman" panose="02020603050405020304" pitchFamily="18" charset="0"/>
              </a:rPr>
              <a:t>T</a:t>
            </a:r>
            <a:r>
              <a:rPr lang="en-US" altLang="ja-JP" dirty="0" smtClean="0">
                <a:solidFill>
                  <a:srgbClr val="0070C0"/>
                </a:solidFill>
                <a:latin typeface="Times New Roman" panose="02020603050405020304" pitchFamily="18" charset="0"/>
                <a:cs typeface="Times New Roman" panose="02020603050405020304" pitchFamily="18" charset="0"/>
              </a:rPr>
              <a:t> are total numbers of H atoms in deposition layer.</a:t>
            </a:r>
            <a:endParaRPr kumimoji="1" lang="ja-JP" altLang="en-US" dirty="0" smtClean="0">
              <a:solidFill>
                <a:srgbClr val="0070C0"/>
              </a:solidFill>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7363000" y="1781885"/>
            <a:ext cx="1588897" cy="646331"/>
          </a:xfrm>
          <a:prstGeom prst="rect">
            <a:avLst/>
          </a:prstGeom>
          <a:noFill/>
          <a:ln>
            <a:noFill/>
          </a:ln>
        </p:spPr>
        <p:txBody>
          <a:bodyPr wrap="none" rtlCol="0">
            <a:spAutoFit/>
          </a:bodyPr>
          <a:lstStyle/>
          <a:p>
            <a:r>
              <a:rPr kumimoji="1" lang="en-US" altLang="ja-JP" dirty="0" smtClean="0">
                <a:solidFill>
                  <a:srgbClr val="0070C0"/>
                </a:solidFill>
                <a:latin typeface="Times New Roman" panose="02020603050405020304" pitchFamily="18" charset="0"/>
                <a:cs typeface="Times New Roman" panose="02020603050405020304" pitchFamily="18" charset="0"/>
              </a:rPr>
              <a:t>Release due to </a:t>
            </a:r>
          </a:p>
          <a:p>
            <a:r>
              <a:rPr kumimoji="1" lang="en-US" altLang="ja-JP" dirty="0" smtClean="0">
                <a:solidFill>
                  <a:srgbClr val="0070C0"/>
                </a:solidFill>
                <a:latin typeface="Times New Roman" panose="02020603050405020304" pitchFamily="18" charset="0"/>
                <a:cs typeface="Times New Roman" panose="02020603050405020304" pitchFamily="18" charset="0"/>
              </a:rPr>
              <a:t>recombination</a:t>
            </a:r>
            <a:endParaRPr kumimoji="1" lang="ja-JP" altLang="en-US" dirty="0" smtClean="0">
              <a:solidFill>
                <a:srgbClr val="0070C0"/>
              </a:solidFill>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6071967" y="2286297"/>
            <a:ext cx="2864887" cy="369332"/>
          </a:xfrm>
          <a:prstGeom prst="rect">
            <a:avLst/>
          </a:prstGeom>
          <a:noFill/>
          <a:ln>
            <a:noFill/>
          </a:ln>
        </p:spPr>
        <p:txBody>
          <a:bodyPr wrap="none" rtlCol="0">
            <a:spAutoFit/>
          </a:bodyPr>
          <a:lstStyle/>
          <a:p>
            <a:r>
              <a:rPr lang="en-US" altLang="ja-JP" dirty="0">
                <a:solidFill>
                  <a:srgbClr val="0070C0"/>
                </a:solidFill>
                <a:latin typeface="Times New Roman" panose="02020603050405020304" pitchFamily="18" charset="0"/>
                <a:cs typeface="Times New Roman" panose="02020603050405020304" pitchFamily="18" charset="0"/>
              </a:rPr>
              <a:t>I</a:t>
            </a:r>
            <a:r>
              <a:rPr kumimoji="1" lang="en-US" altLang="ja-JP" dirty="0" smtClean="0">
                <a:solidFill>
                  <a:srgbClr val="0070C0"/>
                </a:solidFill>
                <a:latin typeface="Times New Roman" panose="02020603050405020304" pitchFamily="18" charset="0"/>
                <a:cs typeface="Times New Roman" panose="02020603050405020304" pitchFamily="18" charset="0"/>
              </a:rPr>
              <a:t>nflux to the deposition layer</a:t>
            </a:r>
            <a:endParaRPr kumimoji="1" lang="ja-JP" altLang="en-US" dirty="0" smtClean="0">
              <a:solidFill>
                <a:srgbClr val="0070C0"/>
              </a:solidFill>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6189614" y="3261676"/>
            <a:ext cx="1080617" cy="369332"/>
          </a:xfrm>
          <a:prstGeom prst="rect">
            <a:avLst/>
          </a:prstGeom>
          <a:noFill/>
          <a:ln>
            <a:noFill/>
          </a:ln>
        </p:spPr>
        <p:txBody>
          <a:bodyPr wrap="none" rtlCol="0">
            <a:spAutoFit/>
          </a:bodyPr>
          <a:lstStyle/>
          <a:p>
            <a:r>
              <a:rPr kumimoji="1" lang="en-US" altLang="ja-JP" dirty="0" smtClean="0">
                <a:solidFill>
                  <a:srgbClr val="0070C0"/>
                </a:solidFill>
                <a:latin typeface="Times New Roman" panose="02020603050405020304" pitchFamily="18" charset="0"/>
                <a:cs typeface="Times New Roman" panose="02020603050405020304" pitchFamily="18" charset="0"/>
              </a:rPr>
              <a:t>Trapping </a:t>
            </a:r>
            <a:endParaRPr kumimoji="1" lang="ja-JP" altLang="en-US" dirty="0" smtClean="0">
              <a:solidFill>
                <a:srgbClr val="0070C0"/>
              </a:solidFill>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7651695" y="3249953"/>
            <a:ext cx="1358064" cy="369332"/>
          </a:xfrm>
          <a:prstGeom prst="rect">
            <a:avLst/>
          </a:prstGeom>
          <a:noFill/>
          <a:ln>
            <a:noFill/>
          </a:ln>
        </p:spPr>
        <p:txBody>
          <a:bodyPr wrap="none" rtlCol="0">
            <a:spAutoFit/>
          </a:bodyPr>
          <a:lstStyle/>
          <a:p>
            <a:r>
              <a:rPr kumimoji="1" lang="en-US" altLang="ja-JP" dirty="0" smtClean="0">
                <a:solidFill>
                  <a:srgbClr val="0070C0"/>
                </a:solidFill>
                <a:latin typeface="Times New Roman" panose="02020603050405020304" pitchFamily="18" charset="0"/>
                <a:cs typeface="Times New Roman" panose="02020603050405020304" pitchFamily="18" charset="0"/>
              </a:rPr>
              <a:t>De-trapping </a:t>
            </a:r>
            <a:endParaRPr kumimoji="1" lang="ja-JP" altLang="en-US" dirty="0" smtClean="0">
              <a:solidFill>
                <a:srgbClr val="0070C0"/>
              </a:solidFill>
              <a:latin typeface="Times New Roman" panose="02020603050405020304" pitchFamily="18" charset="0"/>
              <a:cs typeface="Times New Roman" panose="02020603050405020304" pitchFamily="18" charset="0"/>
            </a:endParaRPr>
          </a:p>
        </p:txBody>
      </p:sp>
      <p:cxnSp>
        <p:nvCxnSpPr>
          <p:cNvPr id="21" name="直線コネクタ 20"/>
          <p:cNvCxnSpPr/>
          <p:nvPr/>
        </p:nvCxnSpPr>
        <p:spPr>
          <a:xfrm>
            <a:off x="5983681" y="3266148"/>
            <a:ext cx="137931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7579002" y="3267796"/>
            <a:ext cx="50307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7363000" y="1784644"/>
            <a:ext cx="83235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6626987" y="1761717"/>
            <a:ext cx="597671"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V="1">
            <a:off x="6925823" y="1784644"/>
            <a:ext cx="0" cy="50165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タイトル 8"/>
          <p:cNvSpPr txBox="1">
            <a:spLocks/>
          </p:cNvSpPr>
          <p:nvPr/>
        </p:nvSpPr>
        <p:spPr>
          <a:xfrm>
            <a:off x="0" y="1"/>
            <a:ext cx="9143999" cy="1098782"/>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GB" altLang="ja-JP" b="1" dirty="0" smtClean="0">
                <a:latin typeface="+mn-lt"/>
              </a:rPr>
              <a:t>The hydrogen barrier model including the effect of trapping in the deposition layer is proposed to express hydrogen behaviour in </a:t>
            </a:r>
            <a:r>
              <a:rPr lang="en-US" altLang="ja-JP" b="1" dirty="0" smtClean="0">
                <a:latin typeface="+mn-lt"/>
              </a:rPr>
              <a:t>plasma facing </a:t>
            </a:r>
            <a:r>
              <a:rPr lang="en-GB" altLang="ja-JP" b="1" dirty="0" smtClean="0">
                <a:latin typeface="+mn-lt"/>
              </a:rPr>
              <a:t>materials.</a:t>
            </a:r>
            <a:endParaRPr lang="ja-JP" altLang="en-US" dirty="0">
              <a:latin typeface="+mn-lt"/>
            </a:endParaRPr>
          </a:p>
        </p:txBody>
      </p:sp>
    </p:spTree>
    <p:extLst>
      <p:ext uri="{BB962C8B-B14F-4D97-AF65-F5344CB8AC3E}">
        <p14:creationId xmlns:p14="http://schemas.microsoft.com/office/powerpoint/2010/main" val="19902813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タイトル 8"/>
          <p:cNvSpPr txBox="1">
            <a:spLocks/>
          </p:cNvSpPr>
          <p:nvPr/>
        </p:nvSpPr>
        <p:spPr>
          <a:xfrm>
            <a:off x="0" y="1"/>
            <a:ext cx="9143999" cy="1196751"/>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GB" altLang="ja-JP" b="1" dirty="0" smtClean="0">
                <a:latin typeface="+mn-lt"/>
              </a:rPr>
              <a:t>The outgas just after the discharge termination during wall-saturation is proportional to </a:t>
            </a:r>
            <a:r>
              <a:rPr lang="en-GB" altLang="ja-JP" b="1" dirty="0" err="1" smtClean="0">
                <a:latin typeface="+mn-lt"/>
              </a:rPr>
              <a:t>IH</a:t>
            </a:r>
            <a:r>
              <a:rPr lang="en-GB" altLang="ja-JP" b="1" dirty="0" err="1" smtClean="0">
                <a:latin typeface="Symbol" panose="05050102010706020507" pitchFamily="18" charset="2"/>
              </a:rPr>
              <a:t>a</a:t>
            </a:r>
            <a:r>
              <a:rPr lang="en-GB" altLang="ja-JP" b="1" dirty="0" smtClean="0">
                <a:latin typeface="+mn-lt"/>
              </a:rPr>
              <a:t>. This indicates the influx to the wall can be estimated by </a:t>
            </a:r>
            <a:r>
              <a:rPr lang="en-GB" altLang="ja-JP" b="1" dirty="0" err="1" smtClean="0">
                <a:latin typeface="+mn-lt"/>
              </a:rPr>
              <a:t>IH</a:t>
            </a:r>
            <a:r>
              <a:rPr lang="en-GB" altLang="ja-JP" b="1" dirty="0" err="1" smtClean="0">
                <a:latin typeface="Symbol" panose="05050102010706020507" pitchFamily="18" charset="2"/>
              </a:rPr>
              <a:t>a</a:t>
            </a:r>
            <a:r>
              <a:rPr lang="en-GB" altLang="ja-JP" b="1" dirty="0" smtClean="0">
                <a:latin typeface="+mn-lt"/>
              </a:rPr>
              <a:t>. It is naturally explained by the simple discussion. </a:t>
            </a:r>
            <a:endParaRPr lang="ja-JP" altLang="en-US" dirty="0">
              <a:latin typeface="+mn-lt"/>
            </a:endParaRPr>
          </a:p>
        </p:txBody>
      </p:sp>
      <p:pic>
        <p:nvPicPr>
          <p:cNvPr id="4" name="図 3"/>
          <p:cNvPicPr/>
          <p:nvPr/>
        </p:nvPicPr>
        <p:blipFill>
          <a:blip r:embed="rId3" cstate="print">
            <a:extLst>
              <a:ext uri="{28A0092B-C50C-407E-A947-70E740481C1C}">
                <a14:useLocalDpi xmlns:a14="http://schemas.microsoft.com/office/drawing/2010/main" val="0"/>
              </a:ext>
            </a:extLst>
          </a:blip>
          <a:stretch>
            <a:fillRect/>
          </a:stretch>
        </p:blipFill>
        <p:spPr>
          <a:xfrm>
            <a:off x="4188520" y="2492896"/>
            <a:ext cx="4991992" cy="3489548"/>
          </a:xfrm>
          <a:prstGeom prst="rect">
            <a:avLst/>
          </a:prstGeom>
        </p:spPr>
      </p:pic>
      <p:sp>
        <p:nvSpPr>
          <p:cNvPr id="5" name="楕円 4"/>
          <p:cNvSpPr/>
          <p:nvPr/>
        </p:nvSpPr>
        <p:spPr>
          <a:xfrm>
            <a:off x="5196632" y="3008294"/>
            <a:ext cx="216024" cy="21602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556672" y="2885474"/>
            <a:ext cx="880369" cy="461665"/>
          </a:xfrm>
          <a:prstGeom prst="rect">
            <a:avLst/>
          </a:prstGeom>
          <a:noFill/>
        </p:spPr>
        <p:txBody>
          <a:bodyPr wrap="none" rtlCol="0">
            <a:spAutoFit/>
          </a:bodyPr>
          <a:lstStyle/>
          <a:p>
            <a:r>
              <a:rPr kumimoji="1" lang="en-US" altLang="ja-JP" sz="2400" dirty="0" smtClean="0"/>
              <a:t>393 K</a:t>
            </a:r>
            <a:endParaRPr kumimoji="1" lang="ja-JP" altLang="en-US" sz="2400" dirty="0"/>
          </a:p>
        </p:txBody>
      </p:sp>
      <p:sp>
        <p:nvSpPr>
          <p:cNvPr id="7" name="楕円 6"/>
          <p:cNvSpPr/>
          <p:nvPr/>
        </p:nvSpPr>
        <p:spPr>
          <a:xfrm>
            <a:off x="5199100" y="3368335"/>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556672" y="3224319"/>
            <a:ext cx="880369" cy="461665"/>
          </a:xfrm>
          <a:prstGeom prst="rect">
            <a:avLst/>
          </a:prstGeom>
          <a:noFill/>
        </p:spPr>
        <p:txBody>
          <a:bodyPr wrap="none" rtlCol="0">
            <a:spAutoFit/>
          </a:bodyPr>
          <a:lstStyle/>
          <a:p>
            <a:r>
              <a:rPr lang="en-US" altLang="ja-JP" sz="2400" dirty="0" smtClean="0"/>
              <a:t>47</a:t>
            </a:r>
            <a:r>
              <a:rPr kumimoji="1" lang="en-US" altLang="ja-JP" sz="2400" dirty="0" smtClean="0"/>
              <a:t>3 K</a:t>
            </a:r>
            <a:endParaRPr kumimoji="1" lang="ja-JP" altLang="en-US" sz="2400" dirty="0"/>
          </a:p>
        </p:txBody>
      </p:sp>
      <p:graphicFrame>
        <p:nvGraphicFramePr>
          <p:cNvPr id="9" name="オブジェクト 8"/>
          <p:cNvGraphicFramePr>
            <a:graphicFrameLocks noChangeAspect="1"/>
          </p:cNvGraphicFramePr>
          <p:nvPr>
            <p:extLst/>
          </p:nvPr>
        </p:nvGraphicFramePr>
        <p:xfrm>
          <a:off x="467543" y="1234606"/>
          <a:ext cx="3720977" cy="2250269"/>
        </p:xfrm>
        <a:graphic>
          <a:graphicData uri="http://schemas.openxmlformats.org/presentationml/2006/ole">
            <mc:AlternateContent xmlns:mc="http://schemas.openxmlformats.org/markup-compatibility/2006">
              <mc:Choice xmlns:v="urn:schemas-microsoft-com:vml" Requires="v">
                <p:oleObj spid="_x0000_s98348" name="Equation" r:id="rId4" imgW="2412720" imgH="1460160" progId="Equation.DSMT4">
                  <p:embed/>
                </p:oleObj>
              </mc:Choice>
              <mc:Fallback>
                <p:oleObj name="Equation" r:id="rId4" imgW="2412720" imgH="1460160" progId="Equation.DSMT4">
                  <p:embed/>
                  <p:pic>
                    <p:nvPicPr>
                      <p:cNvPr id="9" name="オブジェクト 8"/>
                      <p:cNvPicPr/>
                      <p:nvPr/>
                    </p:nvPicPr>
                    <p:blipFill>
                      <a:blip r:embed="rId5"/>
                      <a:stretch>
                        <a:fillRect/>
                      </a:stretch>
                    </p:blipFill>
                    <p:spPr>
                      <a:xfrm>
                        <a:off x="467543" y="1234606"/>
                        <a:ext cx="3720977" cy="2250269"/>
                      </a:xfrm>
                      <a:prstGeom prst="rect">
                        <a:avLst/>
                      </a:prstGeom>
                    </p:spPr>
                  </p:pic>
                </p:oleObj>
              </mc:Fallback>
            </mc:AlternateContent>
          </a:graphicData>
        </a:graphic>
      </p:graphicFrame>
      <p:pic>
        <p:nvPicPr>
          <p:cNvPr id="13" name="図 12"/>
          <p:cNvPicPr/>
          <p:nvPr/>
        </p:nvPicPr>
        <p:blipFill>
          <a:blip r:embed="rId6" cstate="screen">
            <a:extLst>
              <a:ext uri="{28A0092B-C50C-407E-A947-70E740481C1C}">
                <a14:useLocalDpi xmlns:a14="http://schemas.microsoft.com/office/drawing/2010/main"/>
              </a:ext>
            </a:extLst>
          </a:blip>
          <a:stretch>
            <a:fillRect/>
          </a:stretch>
        </p:blipFill>
        <p:spPr>
          <a:xfrm>
            <a:off x="558337" y="3522729"/>
            <a:ext cx="3045837" cy="2855957"/>
          </a:xfrm>
          <a:prstGeom prst="rect">
            <a:avLst/>
          </a:prstGeom>
        </p:spPr>
      </p:pic>
      <p:graphicFrame>
        <p:nvGraphicFramePr>
          <p:cNvPr id="14" name="オブジェクト 13"/>
          <p:cNvGraphicFramePr>
            <a:graphicFrameLocks noChangeAspect="1"/>
          </p:cNvGraphicFramePr>
          <p:nvPr>
            <p:extLst/>
          </p:nvPr>
        </p:nvGraphicFramePr>
        <p:xfrm>
          <a:off x="5776914" y="1904305"/>
          <a:ext cx="2109787" cy="654050"/>
        </p:xfrm>
        <a:graphic>
          <a:graphicData uri="http://schemas.openxmlformats.org/presentationml/2006/ole">
            <mc:AlternateContent xmlns:mc="http://schemas.openxmlformats.org/markup-compatibility/2006">
              <mc:Choice xmlns:v="urn:schemas-microsoft-com:vml" Requires="v">
                <p:oleObj spid="_x0000_s98349" name="Equation" r:id="rId7" imgW="1269720" imgH="393480" progId="Equation.DSMT4">
                  <p:embed/>
                </p:oleObj>
              </mc:Choice>
              <mc:Fallback>
                <p:oleObj name="Equation" r:id="rId7" imgW="1269720" imgH="393480" progId="Equation.DSMT4">
                  <p:embed/>
                  <p:pic>
                    <p:nvPicPr>
                      <p:cNvPr id="14" name="オブジェクト 13"/>
                      <p:cNvPicPr/>
                      <p:nvPr/>
                    </p:nvPicPr>
                    <p:blipFill>
                      <a:blip r:embed="rId8"/>
                      <a:stretch>
                        <a:fillRect/>
                      </a:stretch>
                    </p:blipFill>
                    <p:spPr>
                      <a:xfrm>
                        <a:off x="5776914" y="1904305"/>
                        <a:ext cx="2109787" cy="654050"/>
                      </a:xfrm>
                      <a:prstGeom prst="rect">
                        <a:avLst/>
                      </a:prstGeom>
                    </p:spPr>
                  </p:pic>
                </p:oleObj>
              </mc:Fallback>
            </mc:AlternateContent>
          </a:graphicData>
        </a:graphic>
      </p:graphicFrame>
    </p:spTree>
    <p:extLst>
      <p:ext uri="{BB962C8B-B14F-4D97-AF65-F5344CB8AC3E}">
        <p14:creationId xmlns:p14="http://schemas.microsoft.com/office/powerpoint/2010/main" val="1944554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タイトル 8"/>
          <p:cNvSpPr txBox="1">
            <a:spLocks/>
          </p:cNvSpPr>
          <p:nvPr/>
        </p:nvSpPr>
        <p:spPr>
          <a:xfrm>
            <a:off x="0" y="1"/>
            <a:ext cx="9143999" cy="1484783"/>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GB" altLang="ja-JP" b="1" dirty="0" smtClean="0">
                <a:latin typeface="+mn-lt"/>
              </a:rPr>
              <a:t>The influx </a:t>
            </a:r>
            <a:r>
              <a:rPr lang="en-GB" altLang="ja-JP" b="1" dirty="0" err="1" smtClean="0">
                <a:latin typeface="+mn-lt"/>
              </a:rPr>
              <a:t>ti</a:t>
            </a:r>
            <a:r>
              <a:rPr lang="en-GB" altLang="ja-JP" b="1" dirty="0" smtClean="0">
                <a:latin typeface="+mn-lt"/>
              </a:rPr>
              <a:t> the wall can be controlled by keeping </a:t>
            </a:r>
            <a:r>
              <a:rPr lang="en-GB" altLang="ja-JP" b="1" dirty="0" err="1" smtClean="0">
                <a:latin typeface="+mn-lt"/>
              </a:rPr>
              <a:t>IH</a:t>
            </a:r>
            <a:r>
              <a:rPr lang="en-GB" altLang="ja-JP" b="1" dirty="0" err="1" smtClean="0">
                <a:latin typeface="Symbol" panose="05050102010706020507" pitchFamily="18" charset="2"/>
              </a:rPr>
              <a:t>a</a:t>
            </a:r>
            <a:r>
              <a:rPr lang="en-GB" altLang="ja-JP" b="1" dirty="0" smtClean="0">
                <a:latin typeface="+mn-lt"/>
              </a:rPr>
              <a:t>  constant and the outgas just after the discharge termination must be proportional to the square of wall </a:t>
            </a:r>
            <a:r>
              <a:rPr lang="en-GB" altLang="ja-JP" b="1" dirty="0" err="1" smtClean="0">
                <a:latin typeface="+mn-lt"/>
              </a:rPr>
              <a:t>stroed</a:t>
            </a:r>
            <a:r>
              <a:rPr lang="en-GB" altLang="ja-JP" b="1" dirty="0" smtClean="0">
                <a:latin typeface="+mn-lt"/>
              </a:rPr>
              <a:t> hydrogen. This is confirmed by reproducible long discharges on QUEST. </a:t>
            </a:r>
            <a:endParaRPr lang="ja-JP" altLang="en-US" dirty="0">
              <a:latin typeface="+mn-lt"/>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395536" y="1772816"/>
            <a:ext cx="4383759" cy="4175219"/>
          </a:xfrm>
          <a:prstGeom prst="rect">
            <a:avLst/>
          </a:prstGeom>
        </p:spPr>
      </p:pic>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4571999" y="3193018"/>
            <a:ext cx="4097764" cy="2232248"/>
          </a:xfrm>
          <a:prstGeom prst="rect">
            <a:avLst/>
          </a:prstGeom>
        </p:spPr>
      </p:pic>
      <p:sp>
        <p:nvSpPr>
          <p:cNvPr id="6" name="テキスト ボックス 5"/>
          <p:cNvSpPr txBox="1"/>
          <p:nvPr/>
        </p:nvSpPr>
        <p:spPr>
          <a:xfrm>
            <a:off x="4932040" y="1899627"/>
            <a:ext cx="3879703" cy="1015663"/>
          </a:xfrm>
          <a:prstGeom prst="rect">
            <a:avLst/>
          </a:prstGeom>
          <a:noFill/>
        </p:spPr>
        <p:txBody>
          <a:bodyPr wrap="square" rtlCol="0">
            <a:spAutoFit/>
          </a:bodyPr>
          <a:lstStyle/>
          <a:p>
            <a:r>
              <a:rPr kumimoji="1" lang="en-US" altLang="ja-JP" sz="2000" dirty="0" smtClean="0">
                <a:solidFill>
                  <a:srgbClr val="0070C0"/>
                </a:solidFill>
              </a:rPr>
              <a:t>The big dust provide a large impact on particle balance on long duration discharge.</a:t>
            </a:r>
            <a:endParaRPr kumimoji="1" lang="ja-JP" altLang="en-US" sz="2000" dirty="0">
              <a:solidFill>
                <a:srgbClr val="0070C0"/>
              </a:solidFill>
            </a:endParaRPr>
          </a:p>
        </p:txBody>
      </p:sp>
      <p:sp>
        <p:nvSpPr>
          <p:cNvPr id="7" name="楕円 6"/>
          <p:cNvSpPr/>
          <p:nvPr/>
        </p:nvSpPr>
        <p:spPr>
          <a:xfrm>
            <a:off x="2827535" y="4263478"/>
            <a:ext cx="216024" cy="21602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187575" y="4140658"/>
            <a:ext cx="880369" cy="461665"/>
          </a:xfrm>
          <a:prstGeom prst="rect">
            <a:avLst/>
          </a:prstGeom>
          <a:noFill/>
        </p:spPr>
        <p:txBody>
          <a:bodyPr wrap="none" rtlCol="0">
            <a:spAutoFit/>
          </a:bodyPr>
          <a:lstStyle/>
          <a:p>
            <a:r>
              <a:rPr kumimoji="1" lang="en-US" altLang="ja-JP" sz="2400" dirty="0" smtClean="0"/>
              <a:t>393 K</a:t>
            </a:r>
            <a:endParaRPr kumimoji="1" lang="ja-JP" altLang="en-US" sz="2400" dirty="0"/>
          </a:p>
        </p:txBody>
      </p:sp>
      <p:sp>
        <p:nvSpPr>
          <p:cNvPr id="9" name="楕円 8"/>
          <p:cNvSpPr/>
          <p:nvPr/>
        </p:nvSpPr>
        <p:spPr>
          <a:xfrm>
            <a:off x="2830003" y="4623519"/>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187575" y="4479503"/>
            <a:ext cx="880369" cy="461665"/>
          </a:xfrm>
          <a:prstGeom prst="rect">
            <a:avLst/>
          </a:prstGeom>
          <a:noFill/>
        </p:spPr>
        <p:txBody>
          <a:bodyPr wrap="none" rtlCol="0">
            <a:spAutoFit/>
          </a:bodyPr>
          <a:lstStyle/>
          <a:p>
            <a:r>
              <a:rPr lang="en-US" altLang="ja-JP" sz="2400" dirty="0" smtClean="0"/>
              <a:t>47</a:t>
            </a:r>
            <a:r>
              <a:rPr kumimoji="1" lang="en-US" altLang="ja-JP" sz="2400" dirty="0" smtClean="0"/>
              <a:t>3 K</a:t>
            </a:r>
            <a:endParaRPr kumimoji="1" lang="ja-JP" altLang="en-US" sz="2400" dirty="0"/>
          </a:p>
        </p:txBody>
      </p:sp>
    </p:spTree>
    <p:extLst>
      <p:ext uri="{BB962C8B-B14F-4D97-AF65-F5344CB8AC3E}">
        <p14:creationId xmlns:p14="http://schemas.microsoft.com/office/powerpoint/2010/main" val="41022031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11" name="タイトル 8"/>
          <p:cNvSpPr txBox="1">
            <a:spLocks/>
          </p:cNvSpPr>
          <p:nvPr/>
        </p:nvSpPr>
        <p:spPr>
          <a:xfrm>
            <a:off x="0" y="1"/>
            <a:ext cx="9143999" cy="908719"/>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GB" altLang="ja-JP" b="1" dirty="0" smtClean="0">
                <a:latin typeface="+mn-lt"/>
              </a:rPr>
              <a:t>The hydrogen barrier model including trapped site effect is able to express the temperature dependence on hydrogen recycling.</a:t>
            </a:r>
            <a:endParaRPr lang="ja-JP" altLang="en-US" dirty="0">
              <a:latin typeface="+mn-lt"/>
            </a:endParaRPr>
          </a:p>
        </p:txBody>
      </p:sp>
      <p:pic>
        <p:nvPicPr>
          <p:cNvPr id="15" name="図 14"/>
          <p:cNvPicPr/>
          <p:nvPr/>
        </p:nvPicPr>
        <p:blipFill>
          <a:blip r:embed="rId2" cstate="print">
            <a:extLst>
              <a:ext uri="{28A0092B-C50C-407E-A947-70E740481C1C}">
                <a14:useLocalDpi xmlns:a14="http://schemas.microsoft.com/office/drawing/2010/main" val="0"/>
              </a:ext>
            </a:extLst>
          </a:blip>
          <a:stretch>
            <a:fillRect/>
          </a:stretch>
        </p:blipFill>
        <p:spPr>
          <a:xfrm>
            <a:off x="107504" y="1800199"/>
            <a:ext cx="4597597" cy="4437113"/>
          </a:xfrm>
          <a:prstGeom prst="rect">
            <a:avLst/>
          </a:prstGeom>
        </p:spPr>
      </p:pic>
      <p:cxnSp>
        <p:nvCxnSpPr>
          <p:cNvPr id="16" name="直線矢印コネクタ 15"/>
          <p:cNvCxnSpPr/>
          <p:nvPr/>
        </p:nvCxnSpPr>
        <p:spPr>
          <a:xfrm>
            <a:off x="1670421" y="2664295"/>
            <a:ext cx="1080120" cy="648072"/>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750541" y="3024335"/>
            <a:ext cx="1091966" cy="523220"/>
          </a:xfrm>
          <a:prstGeom prst="rect">
            <a:avLst/>
          </a:prstGeom>
          <a:noFill/>
        </p:spPr>
        <p:txBody>
          <a:bodyPr wrap="none" rtlCol="0">
            <a:spAutoFit/>
          </a:bodyPr>
          <a:lstStyle/>
          <a:p>
            <a:r>
              <a:rPr kumimoji="1" lang="en-US" altLang="ja-JP" sz="2800" dirty="0" smtClean="0">
                <a:solidFill>
                  <a:srgbClr val="FF0000"/>
                </a:solidFill>
              </a:rPr>
              <a:t>200</a:t>
            </a:r>
            <a:r>
              <a:rPr kumimoji="1" lang="ja-JP" altLang="en-US" sz="2800" dirty="0" smtClean="0">
                <a:solidFill>
                  <a:srgbClr val="FF0000"/>
                </a:solidFill>
              </a:rPr>
              <a:t>℃</a:t>
            </a:r>
            <a:endParaRPr kumimoji="1" lang="ja-JP" altLang="en-US" sz="2800" dirty="0">
              <a:solidFill>
                <a:srgbClr val="FF0000"/>
              </a:solidFill>
            </a:endParaRPr>
          </a:p>
        </p:txBody>
      </p:sp>
      <p:cxnSp>
        <p:nvCxnSpPr>
          <p:cNvPr id="18" name="直線矢印コネクタ 17"/>
          <p:cNvCxnSpPr/>
          <p:nvPr/>
        </p:nvCxnSpPr>
        <p:spPr>
          <a:xfrm flipV="1">
            <a:off x="2498513" y="4018755"/>
            <a:ext cx="468052" cy="453199"/>
          </a:xfrm>
          <a:prstGeom prst="straightConnector1">
            <a:avLst/>
          </a:prstGeom>
          <a:ln w="28575">
            <a:solidFill>
              <a:schemeClr val="tx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2948509" y="3645404"/>
            <a:ext cx="1091966" cy="523220"/>
          </a:xfrm>
          <a:prstGeom prst="rect">
            <a:avLst/>
          </a:prstGeom>
          <a:noFill/>
        </p:spPr>
        <p:txBody>
          <a:bodyPr wrap="none" rtlCol="0">
            <a:spAutoFit/>
          </a:bodyPr>
          <a:lstStyle/>
          <a:p>
            <a:r>
              <a:rPr kumimoji="1" lang="en-US" altLang="ja-JP" sz="2800" dirty="0" smtClean="0">
                <a:solidFill>
                  <a:srgbClr val="0070C0"/>
                </a:solidFill>
              </a:rPr>
              <a:t>120</a:t>
            </a:r>
            <a:r>
              <a:rPr kumimoji="1" lang="ja-JP" altLang="en-US" sz="2800" dirty="0" smtClean="0">
                <a:solidFill>
                  <a:srgbClr val="0070C0"/>
                </a:solidFill>
              </a:rPr>
              <a:t>℃</a:t>
            </a:r>
            <a:endParaRPr kumimoji="1" lang="ja-JP" altLang="en-US" sz="2800" dirty="0">
              <a:solidFill>
                <a:srgbClr val="0070C0"/>
              </a:solidFill>
            </a:endParaRPr>
          </a:p>
        </p:txBody>
      </p:sp>
      <p:pic>
        <p:nvPicPr>
          <p:cNvPr id="20" name="図 19"/>
          <p:cNvPicPr/>
          <p:nvPr/>
        </p:nvPicPr>
        <p:blipFill>
          <a:blip r:embed="rId3" cstate="print">
            <a:extLst>
              <a:ext uri="{28A0092B-C50C-407E-A947-70E740481C1C}">
                <a14:useLocalDpi xmlns:a14="http://schemas.microsoft.com/office/drawing/2010/main" val="0"/>
              </a:ext>
            </a:extLst>
          </a:blip>
          <a:stretch>
            <a:fillRect/>
          </a:stretch>
        </p:blipFill>
        <p:spPr>
          <a:xfrm>
            <a:off x="4490471" y="1793927"/>
            <a:ext cx="4546025" cy="4386561"/>
          </a:xfrm>
          <a:prstGeom prst="rect">
            <a:avLst/>
          </a:prstGeom>
        </p:spPr>
      </p:pic>
      <p:sp>
        <p:nvSpPr>
          <p:cNvPr id="21" name="コンテンツ プレースホルダー 2"/>
          <p:cNvSpPr txBox="1">
            <a:spLocks/>
          </p:cNvSpPr>
          <p:nvPr/>
        </p:nvSpPr>
        <p:spPr>
          <a:xfrm>
            <a:off x="169991" y="961092"/>
            <a:ext cx="8640960" cy="840400"/>
          </a:xfrm>
          <a:prstGeom prst="rect">
            <a:avLst/>
          </a:prstGeom>
          <a:noFill/>
        </p:spPr>
        <p:txBody>
          <a:bodyPr>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sz="2400" dirty="0" smtClean="0">
                <a:solidFill>
                  <a:srgbClr val="0070C0"/>
                </a:solidFill>
              </a:rPr>
              <a:t>In the Phase III, the recycling ratio is beyond unity. It is the main reason to be difficult to control density at the targeted value.</a:t>
            </a:r>
            <a:endParaRPr lang="ja-JP" altLang="en-US" sz="2400" dirty="0">
              <a:solidFill>
                <a:srgbClr val="0070C0"/>
              </a:solidFill>
            </a:endParaRPr>
          </a:p>
        </p:txBody>
      </p:sp>
      <p:sp>
        <p:nvSpPr>
          <p:cNvPr id="22" name="正方形/長方形 21"/>
          <p:cNvSpPr/>
          <p:nvPr/>
        </p:nvSpPr>
        <p:spPr>
          <a:xfrm>
            <a:off x="3243135" y="6180488"/>
            <a:ext cx="4599721" cy="369332"/>
          </a:xfrm>
          <a:prstGeom prst="rect">
            <a:avLst/>
          </a:prstGeom>
        </p:spPr>
        <p:txBody>
          <a:bodyPr wrap="none">
            <a:spAutoFit/>
          </a:bodyPr>
          <a:lstStyle/>
          <a:p>
            <a:r>
              <a:rPr lang="ja-JP" altLang="en-US" dirty="0"/>
              <a:t>K. Hanada et al　</a:t>
            </a:r>
            <a:r>
              <a:rPr lang="it-IT" altLang="ja-JP" dirty="0"/>
              <a:t>Nucl. Fusion 57 (2017) 126061</a:t>
            </a:r>
            <a:endParaRPr lang="ja-JP" altLang="en-US" dirty="0"/>
          </a:p>
        </p:txBody>
      </p:sp>
    </p:spTree>
    <p:extLst>
      <p:ext uri="{BB962C8B-B14F-4D97-AF65-F5344CB8AC3E}">
        <p14:creationId xmlns:p14="http://schemas.microsoft.com/office/powerpoint/2010/main" val="8899382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3200" dirty="0" smtClean="0"/>
              <a:t>Introduction of QUEST</a:t>
            </a:r>
            <a:endParaRPr kumimoji="1" lang="ja-JP" altLang="en-US" sz="3200"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06" y="1268760"/>
            <a:ext cx="3643762" cy="4564980"/>
          </a:xfrm>
          <a:prstGeom prst="rect">
            <a:avLst/>
          </a:prstGeom>
        </p:spPr>
      </p:pic>
      <p:sp>
        <p:nvSpPr>
          <p:cNvPr id="4" name="テキスト ボックス 3"/>
          <p:cNvSpPr txBox="1"/>
          <p:nvPr/>
        </p:nvSpPr>
        <p:spPr>
          <a:xfrm>
            <a:off x="4526848" y="1854307"/>
            <a:ext cx="4321626" cy="2308324"/>
          </a:xfrm>
          <a:prstGeom prst="rect">
            <a:avLst/>
          </a:prstGeom>
          <a:noFill/>
        </p:spPr>
        <p:txBody>
          <a:bodyPr wrap="square" rtlCol="0">
            <a:spAutoFit/>
          </a:bodyPr>
          <a:lstStyle/>
          <a:p>
            <a:r>
              <a:rPr lang="en-US" altLang="ja-JP" sz="2400" dirty="0">
                <a:latin typeface="Times New Roman" panose="02020603050405020304" pitchFamily="18" charset="0"/>
                <a:cs typeface="Times New Roman" panose="02020603050405020304" pitchFamily="18" charset="0"/>
              </a:rPr>
              <a:t>Height		: </a:t>
            </a:r>
            <a:r>
              <a:rPr lang="ja-JP" altLang="en-US" sz="2400" dirty="0">
                <a:latin typeface="Times New Roman" panose="02020603050405020304" pitchFamily="18" charset="0"/>
                <a:cs typeface="Times New Roman" panose="02020603050405020304" pitchFamily="18" charset="0"/>
              </a:rPr>
              <a:t>～</a:t>
            </a:r>
            <a:r>
              <a:rPr lang="en-US" altLang="ja-JP" sz="2400" dirty="0">
                <a:latin typeface="Times New Roman" panose="02020603050405020304" pitchFamily="18" charset="0"/>
                <a:cs typeface="Times New Roman" panose="02020603050405020304" pitchFamily="18" charset="0"/>
              </a:rPr>
              <a:t>6.6 </a:t>
            </a:r>
            <a:r>
              <a:rPr lang="en-US" altLang="ja-JP" sz="2400" dirty="0" smtClean="0">
                <a:latin typeface="Times New Roman" panose="02020603050405020304" pitchFamily="18" charset="0"/>
                <a:cs typeface="Times New Roman" panose="02020603050405020304" pitchFamily="18" charset="0"/>
              </a:rPr>
              <a:t>m</a:t>
            </a:r>
            <a:endParaRPr lang="en-US" altLang="ja-JP" sz="2400" dirty="0">
              <a:latin typeface="Times New Roman" panose="02020603050405020304" pitchFamily="18" charset="0"/>
              <a:cs typeface="Times New Roman" panose="02020603050405020304" pitchFamily="18" charset="0"/>
            </a:endParaRPr>
          </a:p>
          <a:p>
            <a:r>
              <a:rPr lang="en-US" altLang="ja-JP" sz="2400" dirty="0">
                <a:latin typeface="Times New Roman" panose="02020603050405020304" pitchFamily="18" charset="0"/>
                <a:cs typeface="Times New Roman" panose="02020603050405020304" pitchFamily="18" charset="0"/>
              </a:rPr>
              <a:t>Width		:  5 m</a:t>
            </a:r>
          </a:p>
          <a:p>
            <a:r>
              <a:rPr lang="en-US" altLang="ja-JP" sz="2400" dirty="0">
                <a:latin typeface="Times New Roman" panose="02020603050405020304" pitchFamily="18" charset="0"/>
                <a:cs typeface="Times New Roman" panose="02020603050405020304" pitchFamily="18" charset="0"/>
              </a:rPr>
              <a:t>Vessel Radius	: 1.4 </a:t>
            </a:r>
            <a:r>
              <a:rPr lang="en-US" altLang="ja-JP" sz="2400" dirty="0" smtClean="0">
                <a:latin typeface="Times New Roman" panose="02020603050405020304" pitchFamily="18" charset="0"/>
                <a:cs typeface="Times New Roman" panose="02020603050405020304" pitchFamily="18" charset="0"/>
              </a:rPr>
              <a:t>m</a:t>
            </a:r>
            <a:endParaRPr lang="en-US" altLang="ja-JP" sz="2400" dirty="0">
              <a:latin typeface="Times New Roman" panose="02020603050405020304" pitchFamily="18" charset="0"/>
              <a:cs typeface="Times New Roman" panose="02020603050405020304" pitchFamily="18" charset="0"/>
            </a:endParaRPr>
          </a:p>
          <a:p>
            <a:r>
              <a:rPr lang="en-US" altLang="ja-JP" sz="2400" dirty="0">
                <a:latin typeface="Times New Roman" panose="02020603050405020304" pitchFamily="18" charset="0"/>
                <a:cs typeface="Times New Roman" panose="02020603050405020304" pitchFamily="18" charset="0"/>
              </a:rPr>
              <a:t>Vessel Height	: 2.8 </a:t>
            </a:r>
            <a:r>
              <a:rPr lang="en-US" altLang="ja-JP" sz="2400" dirty="0" smtClean="0">
                <a:latin typeface="Times New Roman" panose="02020603050405020304" pitchFamily="18" charset="0"/>
                <a:cs typeface="Times New Roman" panose="02020603050405020304" pitchFamily="18" charset="0"/>
              </a:rPr>
              <a:t>m</a:t>
            </a:r>
          </a:p>
          <a:p>
            <a:r>
              <a:rPr lang="en-US" altLang="ja-JP" sz="2400" dirty="0" smtClean="0">
                <a:latin typeface="Times New Roman" panose="02020603050405020304" pitchFamily="18" charset="0"/>
                <a:cs typeface="Times New Roman" panose="02020603050405020304" pitchFamily="18" charset="0"/>
              </a:rPr>
              <a:t>Vessel Volume: 13.5m</a:t>
            </a:r>
            <a:r>
              <a:rPr lang="en-US" altLang="ja-JP" sz="2400" baseline="30000" dirty="0" smtClean="0">
                <a:latin typeface="Times New Roman" panose="02020603050405020304" pitchFamily="18" charset="0"/>
                <a:cs typeface="Times New Roman" panose="02020603050405020304" pitchFamily="18" charset="0"/>
              </a:rPr>
              <a:t>3</a:t>
            </a:r>
            <a:endParaRPr lang="en-US" altLang="ja-JP" sz="2400" baseline="30000" dirty="0">
              <a:latin typeface="Times New Roman" panose="02020603050405020304" pitchFamily="18" charset="0"/>
              <a:cs typeface="Times New Roman" panose="02020603050405020304" pitchFamily="18" charset="0"/>
            </a:endParaRPr>
          </a:p>
          <a:p>
            <a:r>
              <a:rPr lang="en-US" altLang="ja-JP" sz="2400" dirty="0" smtClean="0">
                <a:latin typeface="Times New Roman" panose="02020603050405020304" pitchFamily="18" charset="0"/>
                <a:cs typeface="Times New Roman" panose="02020603050405020304" pitchFamily="18" charset="0"/>
              </a:rPr>
              <a:t>Toroidal field: &lt;0.25T@0.64m</a:t>
            </a:r>
          </a:p>
        </p:txBody>
      </p:sp>
      <p:sp>
        <p:nvSpPr>
          <p:cNvPr id="5" name="テキスト ボックス 4"/>
          <p:cNvSpPr txBox="1"/>
          <p:nvPr/>
        </p:nvSpPr>
        <p:spPr>
          <a:xfrm>
            <a:off x="4067944" y="1023310"/>
            <a:ext cx="5076056" cy="830997"/>
          </a:xfrm>
          <a:prstGeom prst="rect">
            <a:avLst/>
          </a:prstGeom>
          <a:solidFill>
            <a:schemeClr val="accent3">
              <a:lumMod val="40000"/>
              <a:lumOff val="60000"/>
            </a:schemeClr>
          </a:solidFill>
        </p:spPr>
        <p:txBody>
          <a:bodyPr wrap="square" rtlCol="0">
            <a:spAutoFit/>
          </a:bodyPr>
          <a:lstStyle/>
          <a:p>
            <a:r>
              <a:rPr lang="en-US" altLang="ja-JP" sz="2400" dirty="0">
                <a:latin typeface="Times New Roman" panose="02020603050405020304" pitchFamily="18" charset="0"/>
                <a:cs typeface="Times New Roman" panose="02020603050405020304" pitchFamily="18" charset="0"/>
              </a:rPr>
              <a:t>QUEST </a:t>
            </a:r>
            <a:r>
              <a:rPr lang="en-US" altLang="ja-JP" sz="2400" dirty="0" smtClean="0">
                <a:latin typeface="Times New Roman" panose="02020603050405020304" pitchFamily="18" charset="0"/>
                <a:cs typeface="Times New Roman" panose="02020603050405020304" pitchFamily="18" charset="0"/>
              </a:rPr>
              <a:t>(</a:t>
            </a:r>
            <a:r>
              <a:rPr lang="en-US" altLang="ja-JP" sz="2400" dirty="0">
                <a:latin typeface="Times New Roman" panose="02020603050405020304" pitchFamily="18" charset="0"/>
                <a:cs typeface="Times New Roman" panose="02020603050405020304" pitchFamily="18" charset="0"/>
              </a:rPr>
              <a:t>Q-</a:t>
            </a:r>
            <a:r>
              <a:rPr lang="en-US" altLang="ja-JP" sz="2400" dirty="0" err="1">
                <a:latin typeface="Times New Roman" panose="02020603050405020304" pitchFamily="18" charset="0"/>
                <a:cs typeface="Times New Roman" panose="02020603050405020304" pitchFamily="18" charset="0"/>
              </a:rPr>
              <a:t>shu</a:t>
            </a:r>
            <a:r>
              <a:rPr lang="en-US" altLang="ja-JP" sz="2400" dirty="0">
                <a:latin typeface="Times New Roman" panose="02020603050405020304" pitchFamily="18" charset="0"/>
                <a:cs typeface="Times New Roman" panose="02020603050405020304" pitchFamily="18" charset="0"/>
              </a:rPr>
              <a:t> University E</a:t>
            </a:r>
            <a:r>
              <a:rPr lang="en-US" altLang="ja-JP" sz="2400" dirty="0" smtClean="0">
                <a:latin typeface="Times New Roman" panose="02020603050405020304" pitchFamily="18" charset="0"/>
                <a:cs typeface="Times New Roman" panose="02020603050405020304" pitchFamily="18" charset="0"/>
              </a:rPr>
              <a:t>xperiment </a:t>
            </a:r>
            <a:r>
              <a:rPr lang="en-US" altLang="ja-JP" sz="2400" dirty="0">
                <a:latin typeface="Times New Roman" panose="02020603050405020304" pitchFamily="18" charset="0"/>
                <a:cs typeface="Times New Roman" panose="02020603050405020304" pitchFamily="18" charset="0"/>
              </a:rPr>
              <a:t>with </a:t>
            </a:r>
            <a:r>
              <a:rPr lang="en-US" altLang="ja-JP" sz="2400" dirty="0" smtClean="0">
                <a:latin typeface="Times New Roman" panose="02020603050405020304" pitchFamily="18" charset="0"/>
                <a:cs typeface="Times New Roman" panose="02020603050405020304" pitchFamily="18" charset="0"/>
              </a:rPr>
              <a:t>Steady-State </a:t>
            </a:r>
            <a:r>
              <a:rPr lang="en-US" altLang="ja-JP" sz="2400" dirty="0">
                <a:latin typeface="Times New Roman" panose="02020603050405020304" pitchFamily="18" charset="0"/>
                <a:cs typeface="Times New Roman" panose="02020603050405020304" pitchFamily="18" charset="0"/>
              </a:rPr>
              <a:t>S</a:t>
            </a:r>
            <a:r>
              <a:rPr lang="en-US" altLang="ja-JP" sz="2400" dirty="0" smtClean="0">
                <a:latin typeface="Times New Roman" panose="02020603050405020304" pitchFamily="18" charset="0"/>
                <a:cs typeface="Times New Roman" panose="02020603050405020304" pitchFamily="18" charset="0"/>
              </a:rPr>
              <a:t>pherical </a:t>
            </a:r>
            <a:r>
              <a:rPr lang="en-US" altLang="ja-JP" sz="2400" dirty="0">
                <a:latin typeface="Times New Roman" panose="02020603050405020304" pitchFamily="18" charset="0"/>
                <a:cs typeface="Times New Roman" panose="02020603050405020304" pitchFamily="18" charset="0"/>
              </a:rPr>
              <a:t>T</a:t>
            </a:r>
            <a:r>
              <a:rPr lang="en-US" altLang="ja-JP" sz="2400" dirty="0" smtClean="0">
                <a:latin typeface="Times New Roman" panose="02020603050405020304" pitchFamily="18" charset="0"/>
                <a:cs typeface="Times New Roman" panose="02020603050405020304" pitchFamily="18" charset="0"/>
              </a:rPr>
              <a:t>okamak</a:t>
            </a:r>
            <a:r>
              <a:rPr lang="en-US" altLang="ja-JP" sz="2400" dirty="0">
                <a:latin typeface="Times New Roman" panose="02020603050405020304" pitchFamily="18" charset="0"/>
                <a:cs typeface="Times New Roman" panose="02020603050405020304" pitchFamily="18" charset="0"/>
              </a:rPr>
              <a:t>)</a:t>
            </a:r>
            <a:endParaRPr lang="ja-JP" altLang="en-US" sz="24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4067945" y="4135140"/>
            <a:ext cx="5076056" cy="523220"/>
          </a:xfrm>
          <a:prstGeom prst="rect">
            <a:avLst/>
          </a:prstGeom>
          <a:solidFill>
            <a:schemeClr val="accent3">
              <a:lumMod val="40000"/>
              <a:lumOff val="60000"/>
            </a:schemeClr>
          </a:solidFill>
        </p:spPr>
        <p:txBody>
          <a:bodyPr wrap="square" rtlCol="0">
            <a:spAutoFit/>
          </a:bodyPr>
          <a:lstStyle/>
          <a:p>
            <a:r>
              <a:rPr lang="en-US" altLang="ja-JP" sz="2800" dirty="0" smtClean="0">
                <a:latin typeface="Times New Roman" panose="02020603050405020304" pitchFamily="18" charset="0"/>
                <a:cs typeface="Times New Roman" panose="02020603050405020304" pitchFamily="18" charset="0"/>
              </a:rPr>
              <a:t>Plasma heating source</a:t>
            </a:r>
            <a:endParaRPr lang="ja-JP" altLang="en-US" sz="2800" dirty="0">
              <a:latin typeface="Times New Roman" panose="02020603050405020304" pitchFamily="18" charset="0"/>
              <a:cs typeface="Times New Roman" panose="02020603050405020304" pitchFamily="18" charset="0"/>
            </a:endParaRPr>
          </a:p>
        </p:txBody>
      </p:sp>
      <p:sp>
        <p:nvSpPr>
          <p:cNvPr id="7" name="テキスト ボックス 6"/>
          <p:cNvSpPr txBox="1"/>
          <p:nvPr/>
        </p:nvSpPr>
        <p:spPr>
          <a:xfrm>
            <a:off x="4526849" y="4658360"/>
            <a:ext cx="4617151" cy="1938992"/>
          </a:xfrm>
          <a:prstGeom prst="rect">
            <a:avLst/>
          </a:prstGeom>
          <a:noFill/>
        </p:spPr>
        <p:txBody>
          <a:bodyPr wrap="square" rtlCol="0">
            <a:spAutoFit/>
          </a:bodyPr>
          <a:lstStyle/>
          <a:p>
            <a:r>
              <a:rPr lang="en-US" altLang="ja-JP" sz="2400" dirty="0" smtClean="0">
                <a:latin typeface="Times New Roman" panose="02020603050405020304" pitchFamily="18" charset="0"/>
                <a:cs typeface="Times New Roman" panose="02020603050405020304" pitchFamily="18" charset="0"/>
              </a:rPr>
              <a:t>2.45GHz </a:t>
            </a:r>
            <a:r>
              <a:rPr lang="en-US" altLang="ja-JP" sz="2400" dirty="0">
                <a:latin typeface="Times New Roman" panose="02020603050405020304" pitchFamily="18" charset="0"/>
                <a:cs typeface="Times New Roman" panose="02020603050405020304" pitchFamily="18" charset="0"/>
              </a:rPr>
              <a:t>	</a:t>
            </a:r>
            <a:r>
              <a:rPr lang="en-US" altLang="ja-JP" sz="2400" dirty="0" smtClean="0">
                <a:latin typeface="Times New Roman" panose="02020603050405020304" pitchFamily="18" charset="0"/>
                <a:cs typeface="Times New Roman" panose="02020603050405020304" pitchFamily="18" charset="0"/>
              </a:rPr>
              <a:t>: &lt;50kW, CW</a:t>
            </a:r>
            <a:endParaRPr lang="en-US" altLang="ja-JP" sz="2400" dirty="0">
              <a:latin typeface="Times New Roman" panose="02020603050405020304" pitchFamily="18" charset="0"/>
              <a:cs typeface="Times New Roman" panose="02020603050405020304" pitchFamily="18" charset="0"/>
            </a:endParaRPr>
          </a:p>
          <a:p>
            <a:r>
              <a:rPr lang="en-US" altLang="ja-JP" sz="2400" dirty="0" smtClean="0">
                <a:latin typeface="Times New Roman" panose="02020603050405020304" pitchFamily="18" charset="0"/>
                <a:cs typeface="Times New Roman" panose="02020603050405020304" pitchFamily="18" charset="0"/>
              </a:rPr>
              <a:t>8.2GHz</a:t>
            </a:r>
            <a:r>
              <a:rPr lang="en-US" altLang="ja-JP" sz="2400" dirty="0">
                <a:latin typeface="Times New Roman" panose="02020603050405020304" pitchFamily="18" charset="0"/>
                <a:cs typeface="Times New Roman" panose="02020603050405020304" pitchFamily="18" charset="0"/>
              </a:rPr>
              <a:t>	</a:t>
            </a:r>
            <a:r>
              <a:rPr lang="en-US" altLang="ja-JP" sz="2400" dirty="0" smtClean="0">
                <a:latin typeface="Times New Roman" panose="02020603050405020304" pitchFamily="18" charset="0"/>
                <a:cs typeface="Times New Roman" panose="02020603050405020304" pitchFamily="18" charset="0"/>
              </a:rPr>
              <a:t>:  &lt;100kW, CW</a:t>
            </a:r>
            <a:endParaRPr lang="en-US" altLang="ja-JP" sz="2400" dirty="0">
              <a:latin typeface="Times New Roman" panose="02020603050405020304" pitchFamily="18" charset="0"/>
              <a:cs typeface="Times New Roman" panose="02020603050405020304" pitchFamily="18" charset="0"/>
            </a:endParaRPr>
          </a:p>
          <a:p>
            <a:r>
              <a:rPr lang="en-US" altLang="ja-JP" sz="2400" dirty="0" smtClean="0">
                <a:latin typeface="Times New Roman" panose="02020603050405020304" pitchFamily="18" charset="0"/>
                <a:cs typeface="Times New Roman" panose="02020603050405020304" pitchFamily="18" charset="0"/>
              </a:rPr>
              <a:t>(8.56GHz</a:t>
            </a:r>
            <a:r>
              <a:rPr lang="en-US" altLang="ja-JP" sz="2400" dirty="0">
                <a:latin typeface="Times New Roman" panose="02020603050405020304" pitchFamily="18" charset="0"/>
                <a:cs typeface="Times New Roman" panose="02020603050405020304" pitchFamily="18" charset="0"/>
              </a:rPr>
              <a:t>	: </a:t>
            </a:r>
            <a:r>
              <a:rPr lang="en-US" altLang="ja-JP" sz="2400" dirty="0" smtClean="0">
                <a:latin typeface="Times New Roman" panose="02020603050405020304" pitchFamily="18" charset="0"/>
                <a:cs typeface="Times New Roman" panose="02020603050405020304" pitchFamily="18" charset="0"/>
              </a:rPr>
              <a:t>&lt;250kW, CW)</a:t>
            </a:r>
            <a:endParaRPr lang="en-US" altLang="ja-JP" sz="2400" dirty="0">
              <a:latin typeface="Times New Roman" panose="02020603050405020304" pitchFamily="18" charset="0"/>
              <a:cs typeface="Times New Roman" panose="02020603050405020304" pitchFamily="18" charset="0"/>
            </a:endParaRPr>
          </a:p>
          <a:p>
            <a:r>
              <a:rPr lang="en-US" altLang="ja-JP" sz="2400" dirty="0" smtClean="0">
                <a:latin typeface="Times New Roman" panose="02020603050405020304" pitchFamily="18" charset="0"/>
                <a:cs typeface="Times New Roman" panose="02020603050405020304" pitchFamily="18" charset="0"/>
              </a:rPr>
              <a:t>28GHz	</a:t>
            </a:r>
            <a:r>
              <a:rPr lang="en-US" altLang="ja-JP" sz="2400" dirty="0">
                <a:latin typeface="Times New Roman" panose="02020603050405020304" pitchFamily="18" charset="0"/>
                <a:cs typeface="Times New Roman" panose="02020603050405020304" pitchFamily="18" charset="0"/>
              </a:rPr>
              <a:t>	: </a:t>
            </a:r>
            <a:r>
              <a:rPr lang="en-US" altLang="ja-JP" sz="2400" dirty="0" smtClean="0">
                <a:latin typeface="Times New Roman" panose="02020603050405020304" pitchFamily="18" charset="0"/>
                <a:cs typeface="Times New Roman" panose="02020603050405020304" pitchFamily="18" charset="0"/>
              </a:rPr>
              <a:t>&lt;350kW, </a:t>
            </a:r>
            <a:r>
              <a:rPr lang="en-US" altLang="ja-JP" sz="2400" dirty="0">
                <a:latin typeface="Times New Roman" panose="02020603050405020304" pitchFamily="18" charset="0"/>
                <a:cs typeface="Times New Roman" panose="02020603050405020304" pitchFamily="18" charset="0"/>
              </a:rPr>
              <a:t>1</a:t>
            </a:r>
            <a:r>
              <a:rPr lang="en-US" altLang="ja-JP" sz="2400" dirty="0" smtClean="0">
                <a:latin typeface="Times New Roman" panose="02020603050405020304" pitchFamily="18" charset="0"/>
                <a:cs typeface="Times New Roman" panose="02020603050405020304" pitchFamily="18" charset="0"/>
              </a:rPr>
              <a:t> sec</a:t>
            </a:r>
          </a:p>
          <a:p>
            <a:r>
              <a:rPr lang="en-US" altLang="ja-JP" sz="2400" dirty="0" smtClean="0">
                <a:latin typeface="Times New Roman" panose="02020603050405020304" pitchFamily="18" charset="0"/>
                <a:cs typeface="Times New Roman" panose="02020603050405020304" pitchFamily="18" charset="0"/>
              </a:rPr>
              <a:t>OH		: 0.2 Vs  </a:t>
            </a:r>
            <a:endParaRPr lang="en-US" altLang="ja-JP" sz="2400" baseline="30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061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2"/>
            <a:ext cx="9109520" cy="761997"/>
          </a:xfrm>
        </p:spPr>
        <p:txBody>
          <a:bodyPr>
            <a:noAutofit/>
          </a:bodyPr>
          <a:lstStyle/>
          <a:p>
            <a:r>
              <a:rPr kumimoji="1" lang="en-US" altLang="ja-JP" sz="3200" dirty="0" smtClean="0"/>
              <a:t>The 28 GHz RF injection system </a:t>
            </a:r>
            <a:r>
              <a:rPr kumimoji="1" lang="en-US" altLang="ja-JP" sz="3200" dirty="0" smtClean="0">
                <a:solidFill>
                  <a:srgbClr val="FF0000"/>
                </a:solidFill>
              </a:rPr>
              <a:t>for QUEST</a:t>
            </a:r>
            <a:endParaRPr kumimoji="1" lang="ja-JP" altLang="en-US" sz="3200" dirty="0">
              <a:solidFill>
                <a:srgbClr val="FF0000"/>
              </a:solidFill>
            </a:endParaRPr>
          </a:p>
        </p:txBody>
      </p:sp>
      <p:pic>
        <p:nvPicPr>
          <p:cNvPr id="3" name="図 2"/>
          <p:cNvPicPr>
            <a:picLocks noChangeAspect="1"/>
          </p:cNvPicPr>
          <p:nvPr/>
        </p:nvPicPr>
        <p:blipFill>
          <a:blip r:embed="rId2"/>
          <a:stretch>
            <a:fillRect/>
          </a:stretch>
        </p:blipFill>
        <p:spPr>
          <a:xfrm>
            <a:off x="34480" y="1556792"/>
            <a:ext cx="9109520" cy="3757768"/>
          </a:xfrm>
          <a:prstGeom prst="rect">
            <a:avLst/>
          </a:prstGeom>
        </p:spPr>
      </p:pic>
      <p:sp>
        <p:nvSpPr>
          <p:cNvPr id="4" name="TextBox 9"/>
          <p:cNvSpPr txBox="1"/>
          <p:nvPr/>
        </p:nvSpPr>
        <p:spPr>
          <a:xfrm>
            <a:off x="-60728" y="-3163"/>
            <a:ext cx="9204727" cy="830997"/>
          </a:xfrm>
          <a:prstGeom prst="rect">
            <a:avLst/>
          </a:prstGeom>
          <a:solidFill>
            <a:srgbClr val="FF0000"/>
          </a:solidFill>
        </p:spPr>
        <p:txBody>
          <a:bodyPr wrap="square" rtlCol="0">
            <a:spAutoFit/>
          </a:bodyPr>
          <a:lstStyle/>
          <a:p>
            <a:pPr algn="ctr"/>
            <a:r>
              <a:rPr lang="en-GB" sz="2400" b="1" dirty="0" smtClean="0">
                <a:solidFill>
                  <a:schemeClr val="bg1"/>
                </a:solidFill>
              </a:rPr>
              <a:t>The 28 GHz RF injection system for QUEST</a:t>
            </a:r>
          </a:p>
          <a:p>
            <a:pPr algn="ctr"/>
            <a:r>
              <a:rPr lang="en-GB" sz="2400" b="1" dirty="0" smtClean="0">
                <a:solidFill>
                  <a:schemeClr val="bg1"/>
                </a:solidFill>
              </a:rPr>
              <a:t>Two 90 degree </a:t>
            </a:r>
            <a:r>
              <a:rPr lang="en-GB" sz="2400" b="1" dirty="0" err="1" smtClean="0">
                <a:solidFill>
                  <a:schemeClr val="bg1"/>
                </a:solidFill>
              </a:rPr>
              <a:t>refrector</a:t>
            </a:r>
            <a:r>
              <a:rPr lang="en-GB" sz="2400" b="1" dirty="0" smtClean="0">
                <a:solidFill>
                  <a:schemeClr val="bg1"/>
                </a:solidFill>
              </a:rPr>
              <a:t> were used for adjusting RF polarization </a:t>
            </a:r>
            <a:endParaRPr lang="en-GB" sz="2400" b="1" dirty="0">
              <a:solidFill>
                <a:schemeClr val="bg1"/>
              </a:solidFill>
            </a:endParaRPr>
          </a:p>
        </p:txBody>
      </p:sp>
    </p:spTree>
    <p:extLst>
      <p:ext uri="{BB962C8B-B14F-4D97-AF65-F5344CB8AC3E}">
        <p14:creationId xmlns:p14="http://schemas.microsoft.com/office/powerpoint/2010/main" val="2080968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sz="3200" dirty="0">
                <a:latin typeface="+mj-lt"/>
                <a:cs typeface="Times New Roman"/>
              </a:rPr>
              <a:t>Beam </a:t>
            </a:r>
            <a:r>
              <a:rPr kumimoji="1" lang="en-US" altLang="ja-JP" sz="3200" dirty="0" smtClean="0">
                <a:latin typeface="+mj-lt"/>
                <a:cs typeface="Times New Roman"/>
              </a:rPr>
              <a:t>Focusing for 28GHz RF</a:t>
            </a:r>
            <a:br>
              <a:rPr kumimoji="1" lang="en-US" altLang="ja-JP" sz="3200" dirty="0" smtClean="0">
                <a:latin typeface="+mj-lt"/>
                <a:cs typeface="Times New Roman"/>
              </a:rPr>
            </a:br>
            <a:r>
              <a:rPr kumimoji="1" lang="en-US" altLang="ja-JP" sz="3200" dirty="0" smtClean="0">
                <a:latin typeface="+mj-lt"/>
                <a:cs typeface="Times New Roman"/>
              </a:rPr>
              <a:t>Approximately </a:t>
            </a:r>
            <a:r>
              <a:rPr lang="en-US" altLang="ja-JP" sz="3200" dirty="0" smtClean="0">
                <a:latin typeface="+mj-lt"/>
                <a:cs typeface="Times New Roman"/>
              </a:rPr>
              <a:t>5 cm waist size could be </a:t>
            </a:r>
            <a:r>
              <a:rPr lang="en-US" altLang="ja-JP" sz="3200" dirty="0" smtClean="0">
                <a:solidFill>
                  <a:srgbClr val="FF0000"/>
                </a:solidFill>
                <a:latin typeface="+mj-lt"/>
                <a:cs typeface="Times New Roman"/>
              </a:rPr>
              <a:t>obtained</a:t>
            </a:r>
            <a:endParaRPr kumimoji="1" lang="ja-JP" altLang="en-US" sz="3200" dirty="0">
              <a:solidFill>
                <a:srgbClr val="FF0000"/>
              </a:solidFill>
              <a:latin typeface="+mj-lt"/>
              <a:cs typeface="Times New Roman"/>
            </a:endParaRPr>
          </a:p>
        </p:txBody>
      </p:sp>
      <p:pic>
        <p:nvPicPr>
          <p:cNvPr id="21" name="図 20"/>
          <p:cNvPicPr>
            <a:picLocks noChangeAspect="1"/>
          </p:cNvPicPr>
          <p:nvPr/>
        </p:nvPicPr>
        <p:blipFill>
          <a:blip r:embed="rId2"/>
          <a:stretch>
            <a:fillRect/>
          </a:stretch>
        </p:blipFill>
        <p:spPr>
          <a:xfrm>
            <a:off x="196792" y="3685533"/>
            <a:ext cx="4574500" cy="2183712"/>
          </a:xfrm>
          <a:prstGeom prst="rect">
            <a:avLst/>
          </a:prstGeom>
          <a:ln w="25400">
            <a:solidFill>
              <a:srgbClr val="FF0000"/>
            </a:solidFill>
          </a:ln>
        </p:spPr>
      </p:pic>
      <p:sp>
        <p:nvSpPr>
          <p:cNvPr id="22" name="テキスト ボックス 21"/>
          <p:cNvSpPr txBox="1"/>
          <p:nvPr/>
        </p:nvSpPr>
        <p:spPr>
          <a:xfrm>
            <a:off x="5434443" y="1774650"/>
            <a:ext cx="1140185" cy="603883"/>
          </a:xfrm>
          <a:prstGeom prst="rect">
            <a:avLst/>
          </a:prstGeom>
          <a:noFill/>
        </p:spPr>
        <p:txBody>
          <a:bodyPr wrap="none" rtlCol="0">
            <a:spAutoFit/>
          </a:bodyPr>
          <a:lstStyle/>
          <a:p>
            <a:pPr algn="ctr"/>
            <a:r>
              <a:rPr lang="en-US" altLang="ja-JP" sz="1662" b="1" dirty="0">
                <a:solidFill>
                  <a:schemeClr val="bg1"/>
                </a:solidFill>
              </a:rPr>
              <a:t>Full Wave  </a:t>
            </a:r>
          </a:p>
          <a:p>
            <a:pPr algn="ctr"/>
            <a:r>
              <a:rPr lang="en-US" altLang="ja-JP" sz="1662" b="1" dirty="0">
                <a:solidFill>
                  <a:schemeClr val="bg1"/>
                </a:solidFill>
              </a:rPr>
              <a:t>Simulation</a:t>
            </a:r>
            <a:endParaRPr lang="ja-JP" altLang="en-US" sz="1662" b="1" dirty="0">
              <a:solidFill>
                <a:schemeClr val="bg1"/>
              </a:solidFill>
            </a:endParaRPr>
          </a:p>
        </p:txBody>
      </p:sp>
      <p:pic>
        <p:nvPicPr>
          <p:cNvPr id="3" name="図 2"/>
          <p:cNvPicPr>
            <a:picLocks noChangeAspect="1"/>
          </p:cNvPicPr>
          <p:nvPr/>
        </p:nvPicPr>
        <p:blipFill>
          <a:blip r:embed="rId3"/>
          <a:stretch>
            <a:fillRect/>
          </a:stretch>
        </p:blipFill>
        <p:spPr>
          <a:xfrm>
            <a:off x="2602524" y="1345493"/>
            <a:ext cx="1354448" cy="1802153"/>
          </a:xfrm>
          <a:prstGeom prst="rect">
            <a:avLst/>
          </a:prstGeom>
        </p:spPr>
      </p:pic>
      <p:sp>
        <p:nvSpPr>
          <p:cNvPr id="4" name="テキスト ボックス 3"/>
          <p:cNvSpPr txBox="1"/>
          <p:nvPr/>
        </p:nvSpPr>
        <p:spPr>
          <a:xfrm>
            <a:off x="4151823" y="1260231"/>
            <a:ext cx="4711674" cy="2252091"/>
          </a:xfrm>
          <a:prstGeom prst="rect">
            <a:avLst/>
          </a:prstGeom>
          <a:noFill/>
        </p:spPr>
        <p:txBody>
          <a:bodyPr wrap="none" rtlCol="0">
            <a:spAutoFit/>
          </a:bodyPr>
          <a:lstStyle/>
          <a:p>
            <a:r>
              <a:rPr lang="en-US" altLang="ja-JP" sz="1662" dirty="0"/>
              <a:t>The</a:t>
            </a:r>
            <a:r>
              <a:rPr lang="ja-JP" altLang="en-US" sz="1662" dirty="0"/>
              <a:t> </a:t>
            </a:r>
            <a:r>
              <a:rPr lang="en-US" altLang="ja-JP" sz="1662" dirty="0"/>
              <a:t>irradiant</a:t>
            </a:r>
            <a:r>
              <a:rPr lang="ja-JP" altLang="en-US" sz="1662" dirty="0"/>
              <a:t> </a:t>
            </a:r>
            <a:r>
              <a:rPr lang="en-US" altLang="ja-JP" sz="1662" dirty="0"/>
              <a:t>HE11</a:t>
            </a:r>
            <a:r>
              <a:rPr lang="ja-JP" altLang="en-US" sz="1662" dirty="0"/>
              <a:t> </a:t>
            </a:r>
            <a:r>
              <a:rPr lang="en-US" altLang="ja-JP" sz="1662" dirty="0"/>
              <a:t>beam</a:t>
            </a:r>
            <a:r>
              <a:rPr lang="ja-JP" altLang="en-US" sz="1662" dirty="0"/>
              <a:t> </a:t>
            </a:r>
            <a:r>
              <a:rPr lang="en-US" altLang="ja-JP" sz="1662" dirty="0"/>
              <a:t>was</a:t>
            </a:r>
            <a:r>
              <a:rPr lang="ja-JP" altLang="en-US" sz="1662" dirty="0"/>
              <a:t> </a:t>
            </a:r>
            <a:r>
              <a:rPr lang="en-US" altLang="ja-JP" sz="1662" dirty="0"/>
              <a:t>converted</a:t>
            </a:r>
            <a:r>
              <a:rPr lang="ja-JP" altLang="en-US" sz="1662" dirty="0"/>
              <a:t> </a:t>
            </a:r>
            <a:r>
              <a:rPr lang="en-US" altLang="ja-JP" sz="1662" dirty="0"/>
              <a:t>to</a:t>
            </a:r>
            <a:r>
              <a:rPr lang="ja-JP" altLang="en-US" sz="1662" dirty="0"/>
              <a:t> </a:t>
            </a:r>
            <a:r>
              <a:rPr lang="en-US" altLang="ja-JP" sz="1662" dirty="0"/>
              <a:t>Gaussian</a:t>
            </a:r>
          </a:p>
          <a:p>
            <a:r>
              <a:rPr lang="ja-JP" altLang="ja-JP" sz="1662" dirty="0"/>
              <a:t>b</a:t>
            </a:r>
            <a:r>
              <a:rPr lang="en-US" altLang="ja-JP" sz="1662" dirty="0" err="1"/>
              <a:t>eam</a:t>
            </a:r>
            <a:r>
              <a:rPr lang="en-US" altLang="ja-JP" sz="1662" dirty="0"/>
              <a:t> and expanded at the 1</a:t>
            </a:r>
            <a:r>
              <a:rPr lang="en-US" altLang="ja-JP" sz="1662" baseline="30000" dirty="0"/>
              <a:t>st</a:t>
            </a:r>
            <a:r>
              <a:rPr lang="en-US" altLang="ja-JP" sz="1662" dirty="0"/>
              <a:t> mirror. The mirror</a:t>
            </a:r>
          </a:p>
          <a:p>
            <a:r>
              <a:rPr lang="en-US" altLang="ja-JP" sz="1662" dirty="0"/>
              <a:t>was designed on the phase surfaces to be matched </a:t>
            </a:r>
          </a:p>
          <a:p>
            <a:r>
              <a:rPr lang="en-US" altLang="ja-JP" sz="1662" dirty="0"/>
              <a:t>between the incident HE11</a:t>
            </a:r>
            <a:r>
              <a:rPr lang="ja-JP" altLang="en-US" sz="1662" dirty="0"/>
              <a:t> </a:t>
            </a:r>
            <a:r>
              <a:rPr lang="en-US" altLang="ja-JP" sz="1662" dirty="0"/>
              <a:t> and output Gaussian </a:t>
            </a:r>
          </a:p>
          <a:p>
            <a:r>
              <a:rPr lang="en-US" altLang="ja-JP" sz="1662" dirty="0"/>
              <a:t>beams using a developed Kirchhoff integral code.</a:t>
            </a:r>
          </a:p>
          <a:p>
            <a:endParaRPr lang="en-US" altLang="ja-JP" sz="738" dirty="0"/>
          </a:p>
          <a:p>
            <a:r>
              <a:rPr lang="en-US" altLang="ja-JP" sz="1662" dirty="0"/>
              <a:t>The 2</a:t>
            </a:r>
            <a:r>
              <a:rPr lang="en-US" altLang="ja-JP" sz="1662" baseline="30000" dirty="0"/>
              <a:t>nd</a:t>
            </a:r>
            <a:r>
              <a:rPr lang="en-US" altLang="ja-JP" sz="1662" dirty="0"/>
              <a:t> large mirror sharply focused the expanded</a:t>
            </a:r>
          </a:p>
          <a:p>
            <a:r>
              <a:rPr lang="en-US" altLang="ja-JP" sz="1662" dirty="0"/>
              <a:t>Gaussian beam to a narrow beam with a 5-cm waist </a:t>
            </a:r>
          </a:p>
          <a:p>
            <a:r>
              <a:rPr lang="en-US" altLang="ja-JP" sz="1662" dirty="0"/>
              <a:t>size at the ECR layer.</a:t>
            </a:r>
            <a:endParaRPr lang="ja-JP" altLang="en-US" sz="1662" dirty="0"/>
          </a:p>
        </p:txBody>
      </p:sp>
      <p:sp>
        <p:nvSpPr>
          <p:cNvPr id="5" name="テキスト ボックス 4"/>
          <p:cNvSpPr txBox="1"/>
          <p:nvPr/>
        </p:nvSpPr>
        <p:spPr>
          <a:xfrm>
            <a:off x="196793" y="2569294"/>
            <a:ext cx="2248372" cy="1115434"/>
          </a:xfrm>
          <a:prstGeom prst="rect">
            <a:avLst/>
          </a:prstGeom>
          <a:noFill/>
          <a:ln w="25400">
            <a:solidFill>
              <a:srgbClr val="FF0000"/>
            </a:solidFill>
          </a:ln>
        </p:spPr>
        <p:txBody>
          <a:bodyPr wrap="none" rtlCol="0">
            <a:spAutoFit/>
          </a:bodyPr>
          <a:lstStyle/>
          <a:p>
            <a:r>
              <a:rPr lang="en-US" altLang="ja-JP" sz="1662" b="1" dirty="0">
                <a:solidFill>
                  <a:srgbClr val="FF0000"/>
                </a:solidFill>
              </a:rPr>
              <a:t>Full wave simulation </a:t>
            </a:r>
          </a:p>
          <a:p>
            <a:r>
              <a:rPr lang="en-US" altLang="ja-JP" sz="1662" dirty="0"/>
              <a:t>at the ECR layer for </a:t>
            </a:r>
          </a:p>
          <a:p>
            <a:r>
              <a:rPr lang="en-US" altLang="ja-JP" sz="1662" dirty="0"/>
              <a:t>a launching beam </a:t>
            </a:r>
          </a:p>
          <a:p>
            <a:r>
              <a:rPr lang="ja-JP" altLang="ja-JP" sz="1662" dirty="0"/>
              <a:t>f</a:t>
            </a:r>
            <a:r>
              <a:rPr lang="en-US" altLang="ja-JP" sz="1662" dirty="0"/>
              <a:t>rom</a:t>
            </a:r>
            <a:r>
              <a:rPr lang="ja-JP" altLang="en-US" sz="1662" dirty="0"/>
              <a:t> </a:t>
            </a:r>
            <a:r>
              <a:rPr lang="en-US" altLang="ja-JP" sz="1662" dirty="0"/>
              <a:t>a</a:t>
            </a:r>
            <a:r>
              <a:rPr lang="ja-JP" altLang="en-US" sz="1662" dirty="0"/>
              <a:t> </a:t>
            </a:r>
            <a:r>
              <a:rPr lang="en-US" altLang="ja-JP" sz="1662" dirty="0"/>
              <a:t>2.5-inch CC WG. </a:t>
            </a:r>
            <a:endParaRPr lang="ja-JP" altLang="en-US" sz="1662" dirty="0"/>
          </a:p>
        </p:txBody>
      </p:sp>
      <p:pic>
        <p:nvPicPr>
          <p:cNvPr id="23" name="図 22" descr="fig8.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7138" y="3903606"/>
            <a:ext cx="2128036" cy="1741056"/>
          </a:xfrm>
          <a:prstGeom prst="rect">
            <a:avLst/>
          </a:prstGeom>
          <a:ln w="25400">
            <a:solidFill>
              <a:srgbClr val="FF0000"/>
            </a:solidFill>
          </a:ln>
        </p:spPr>
      </p:pic>
      <p:sp>
        <p:nvSpPr>
          <p:cNvPr id="24" name="テキスト ボックス 23"/>
          <p:cNvSpPr txBox="1"/>
          <p:nvPr/>
        </p:nvSpPr>
        <p:spPr>
          <a:xfrm>
            <a:off x="5305110" y="5044724"/>
            <a:ext cx="1139736" cy="603883"/>
          </a:xfrm>
          <a:prstGeom prst="rect">
            <a:avLst/>
          </a:prstGeom>
          <a:noFill/>
          <a:ln w="25400">
            <a:solidFill>
              <a:srgbClr val="FF0000"/>
            </a:solidFill>
          </a:ln>
        </p:spPr>
        <p:txBody>
          <a:bodyPr wrap="none" rtlCol="0">
            <a:spAutoFit/>
          </a:bodyPr>
          <a:lstStyle/>
          <a:p>
            <a:r>
              <a:rPr lang="en-US" altLang="ja-JP" sz="1662" dirty="0"/>
              <a:t>Low power</a:t>
            </a:r>
          </a:p>
          <a:p>
            <a:r>
              <a:rPr lang="en-US" altLang="ja-JP" sz="1662" dirty="0"/>
              <a:t>test results</a:t>
            </a:r>
            <a:endParaRPr lang="ja-JP" altLang="en-US" sz="1662" dirty="0"/>
          </a:p>
        </p:txBody>
      </p:sp>
      <p:sp>
        <p:nvSpPr>
          <p:cNvPr id="10" name="TextBox 9"/>
          <p:cNvSpPr txBox="1"/>
          <p:nvPr/>
        </p:nvSpPr>
        <p:spPr>
          <a:xfrm>
            <a:off x="289" y="7661"/>
            <a:ext cx="9204727" cy="830997"/>
          </a:xfrm>
          <a:prstGeom prst="rect">
            <a:avLst/>
          </a:prstGeom>
          <a:solidFill>
            <a:srgbClr val="FF0000"/>
          </a:solidFill>
        </p:spPr>
        <p:txBody>
          <a:bodyPr wrap="square" rtlCol="0">
            <a:spAutoFit/>
          </a:bodyPr>
          <a:lstStyle/>
          <a:p>
            <a:pPr algn="ctr"/>
            <a:r>
              <a:rPr lang="en-GB" sz="2400" b="1" dirty="0" smtClean="0">
                <a:solidFill>
                  <a:schemeClr val="bg1"/>
                </a:solidFill>
              </a:rPr>
              <a:t>Beam </a:t>
            </a:r>
            <a:r>
              <a:rPr lang="en-GB" sz="2400" b="1" dirty="0" err="1" smtClean="0">
                <a:solidFill>
                  <a:schemeClr val="bg1"/>
                </a:solidFill>
              </a:rPr>
              <a:t>Forcusing</a:t>
            </a:r>
            <a:r>
              <a:rPr lang="en-GB" sz="2400" b="1" dirty="0" smtClean="0">
                <a:solidFill>
                  <a:schemeClr val="bg1"/>
                </a:solidFill>
              </a:rPr>
              <a:t> for the 28 GHz RF </a:t>
            </a:r>
          </a:p>
          <a:p>
            <a:pPr algn="ctr"/>
            <a:r>
              <a:rPr lang="en-GB" sz="2400" b="1" dirty="0" smtClean="0">
                <a:solidFill>
                  <a:schemeClr val="bg1"/>
                </a:solidFill>
              </a:rPr>
              <a:t>Approximately 5 cm waist size could be obtained</a:t>
            </a:r>
            <a:endParaRPr lang="en-GB" sz="2400" b="1" dirty="0">
              <a:solidFill>
                <a:schemeClr val="bg1"/>
              </a:solidFill>
            </a:endParaRPr>
          </a:p>
        </p:txBody>
      </p:sp>
    </p:spTree>
    <p:extLst>
      <p:ext uri="{BB962C8B-B14F-4D97-AF65-F5344CB8AC3E}">
        <p14:creationId xmlns:p14="http://schemas.microsoft.com/office/powerpoint/2010/main" val="2188840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latin typeface="Times New Roman"/>
                <a:cs typeface="Times New Roman"/>
              </a:rPr>
              <a:t> </a:t>
            </a:r>
            <a:r>
              <a:rPr kumimoji="1" lang="en-US" altLang="ja-JP" sz="3200" dirty="0">
                <a:latin typeface="+mj-lt"/>
                <a:cs typeface="Times New Roman"/>
              </a:rPr>
              <a:t>Beam </a:t>
            </a:r>
            <a:r>
              <a:rPr kumimoji="1" lang="en-US" altLang="ja-JP" sz="3200" dirty="0" smtClean="0">
                <a:latin typeface="+mj-lt"/>
                <a:cs typeface="Times New Roman"/>
              </a:rPr>
              <a:t>Steering for 28GHz</a:t>
            </a:r>
            <a:br>
              <a:rPr kumimoji="1" lang="en-US" altLang="ja-JP" sz="3200" dirty="0" smtClean="0">
                <a:latin typeface="+mj-lt"/>
                <a:cs typeface="Times New Roman"/>
              </a:rPr>
            </a:br>
            <a:r>
              <a:rPr lang="en-US" altLang="ja-JP" sz="3200" dirty="0" smtClean="0">
                <a:latin typeface="+mj-lt"/>
                <a:cs typeface="Times New Roman"/>
              </a:rPr>
              <a:t>N</a:t>
            </a:r>
            <a:r>
              <a:rPr lang="en-US" altLang="ja-JP" sz="3200" baseline="-25000" dirty="0" smtClean="0">
                <a:latin typeface="+mj-lt"/>
                <a:cs typeface="Times New Roman"/>
              </a:rPr>
              <a:t>//</a:t>
            </a:r>
            <a:r>
              <a:rPr lang="en-US" altLang="ja-JP" sz="3200" dirty="0">
                <a:latin typeface="+mj-lt"/>
                <a:cs typeface="Times New Roman"/>
              </a:rPr>
              <a:t>=</a:t>
            </a:r>
            <a:r>
              <a:rPr lang="en-US" altLang="ja-JP" sz="3200" dirty="0" smtClean="0">
                <a:latin typeface="+mj-lt"/>
                <a:cs typeface="Times New Roman"/>
              </a:rPr>
              <a:t>0-1 could be obtained  </a:t>
            </a:r>
            <a:r>
              <a:rPr kumimoji="1" lang="en-US" altLang="ja-JP" sz="3200" dirty="0" smtClean="0">
                <a:latin typeface="+mj-lt"/>
                <a:cs typeface="Times New Roman"/>
              </a:rPr>
              <a:t> </a:t>
            </a:r>
            <a:endParaRPr kumimoji="1" lang="ja-JP" altLang="en-US" sz="3200" dirty="0">
              <a:latin typeface="+mj-lt"/>
              <a:cs typeface="Times New Roman"/>
            </a:endParaRPr>
          </a:p>
        </p:txBody>
      </p:sp>
      <p:pic>
        <p:nvPicPr>
          <p:cNvPr id="20" name="図 19"/>
          <p:cNvPicPr>
            <a:picLocks noChangeAspect="1"/>
          </p:cNvPicPr>
          <p:nvPr/>
        </p:nvPicPr>
        <p:blipFill>
          <a:blip r:embed="rId2"/>
          <a:stretch>
            <a:fillRect/>
          </a:stretch>
        </p:blipFill>
        <p:spPr>
          <a:xfrm>
            <a:off x="389486" y="1143419"/>
            <a:ext cx="3754124" cy="2906904"/>
          </a:xfrm>
          <a:prstGeom prst="rect">
            <a:avLst/>
          </a:prstGeom>
          <a:ln w="25400">
            <a:solidFill>
              <a:schemeClr val="tx1"/>
            </a:solidFill>
          </a:ln>
        </p:spPr>
      </p:pic>
      <p:sp>
        <p:nvSpPr>
          <p:cNvPr id="22" name="テキスト ボックス 21"/>
          <p:cNvSpPr txBox="1"/>
          <p:nvPr/>
        </p:nvSpPr>
        <p:spPr>
          <a:xfrm>
            <a:off x="5598567" y="2272600"/>
            <a:ext cx="1140185" cy="603883"/>
          </a:xfrm>
          <a:prstGeom prst="rect">
            <a:avLst/>
          </a:prstGeom>
          <a:noFill/>
        </p:spPr>
        <p:txBody>
          <a:bodyPr wrap="none" rtlCol="0">
            <a:spAutoFit/>
          </a:bodyPr>
          <a:lstStyle/>
          <a:p>
            <a:pPr algn="ctr"/>
            <a:r>
              <a:rPr lang="en-US" altLang="ja-JP" sz="1662" b="1" dirty="0">
                <a:solidFill>
                  <a:schemeClr val="bg1"/>
                </a:solidFill>
              </a:rPr>
              <a:t>Full Wave  </a:t>
            </a:r>
          </a:p>
          <a:p>
            <a:pPr algn="ctr"/>
            <a:r>
              <a:rPr lang="en-US" altLang="ja-JP" sz="1662" b="1" dirty="0">
                <a:solidFill>
                  <a:schemeClr val="bg1"/>
                </a:solidFill>
              </a:rPr>
              <a:t>Simulation</a:t>
            </a:r>
            <a:endParaRPr lang="ja-JP" altLang="en-US" sz="1662" b="1" dirty="0">
              <a:solidFill>
                <a:schemeClr val="bg1"/>
              </a:solidFill>
            </a:endParaRPr>
          </a:p>
        </p:txBody>
      </p:sp>
      <p:pic>
        <p:nvPicPr>
          <p:cNvPr id="3" name="図 2"/>
          <p:cNvPicPr>
            <a:picLocks noChangeAspect="1"/>
          </p:cNvPicPr>
          <p:nvPr/>
        </p:nvPicPr>
        <p:blipFill>
          <a:blip r:embed="rId3"/>
          <a:stretch>
            <a:fillRect/>
          </a:stretch>
        </p:blipFill>
        <p:spPr>
          <a:xfrm>
            <a:off x="7001221" y="1035815"/>
            <a:ext cx="1770959" cy="2356338"/>
          </a:xfrm>
          <a:prstGeom prst="rect">
            <a:avLst/>
          </a:prstGeom>
        </p:spPr>
      </p:pic>
      <p:pic>
        <p:nvPicPr>
          <p:cNvPr id="8" name="図 7"/>
          <p:cNvPicPr>
            <a:picLocks noChangeAspect="1"/>
          </p:cNvPicPr>
          <p:nvPr/>
        </p:nvPicPr>
        <p:blipFill>
          <a:blip r:embed="rId4"/>
          <a:stretch>
            <a:fillRect/>
          </a:stretch>
        </p:blipFill>
        <p:spPr>
          <a:xfrm>
            <a:off x="3943351" y="2994697"/>
            <a:ext cx="3863303" cy="3863303"/>
          </a:xfrm>
          <a:prstGeom prst="rect">
            <a:avLst/>
          </a:prstGeom>
        </p:spPr>
      </p:pic>
      <p:sp>
        <p:nvSpPr>
          <p:cNvPr id="6" name="下カーブ矢印 5"/>
          <p:cNvSpPr/>
          <p:nvPr/>
        </p:nvSpPr>
        <p:spPr>
          <a:xfrm rot="13464345" flipH="1">
            <a:off x="7673178" y="1019530"/>
            <a:ext cx="427045" cy="249765"/>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662">
              <a:solidFill>
                <a:schemeClr val="tx1"/>
              </a:solidFill>
            </a:endParaRPr>
          </a:p>
        </p:txBody>
      </p:sp>
      <p:sp>
        <p:nvSpPr>
          <p:cNvPr id="7" name="テキスト ボックス 6"/>
          <p:cNvSpPr txBox="1"/>
          <p:nvPr/>
        </p:nvSpPr>
        <p:spPr>
          <a:xfrm>
            <a:off x="5324523" y="1641370"/>
            <a:ext cx="1677639" cy="348109"/>
          </a:xfrm>
          <a:prstGeom prst="rect">
            <a:avLst/>
          </a:prstGeom>
          <a:noFill/>
        </p:spPr>
        <p:txBody>
          <a:bodyPr wrap="none" rtlCol="0">
            <a:spAutoFit/>
          </a:bodyPr>
          <a:lstStyle/>
          <a:p>
            <a:r>
              <a:rPr lang="en-US" altLang="ja-JP" sz="1662" dirty="0"/>
              <a:t>1</a:t>
            </a:r>
            <a:r>
              <a:rPr lang="en-US" altLang="ja-JP" sz="1662" baseline="30000" dirty="0"/>
              <a:t>st</a:t>
            </a:r>
            <a:r>
              <a:rPr lang="en-US" altLang="ja-JP" sz="1662" dirty="0"/>
              <a:t> Convex Mirror</a:t>
            </a:r>
            <a:endParaRPr lang="ja-JP" altLang="en-US" sz="1662" dirty="0"/>
          </a:p>
        </p:txBody>
      </p:sp>
      <p:sp>
        <p:nvSpPr>
          <p:cNvPr id="12" name="テキスト ボックス 11"/>
          <p:cNvSpPr txBox="1"/>
          <p:nvPr/>
        </p:nvSpPr>
        <p:spPr>
          <a:xfrm>
            <a:off x="5732089" y="2479190"/>
            <a:ext cx="1294265" cy="603883"/>
          </a:xfrm>
          <a:prstGeom prst="rect">
            <a:avLst/>
          </a:prstGeom>
          <a:noFill/>
        </p:spPr>
        <p:txBody>
          <a:bodyPr wrap="none" rtlCol="0">
            <a:spAutoFit/>
          </a:bodyPr>
          <a:lstStyle/>
          <a:p>
            <a:r>
              <a:rPr lang="en-US" altLang="ja-JP" sz="1662" dirty="0"/>
              <a:t>2</a:t>
            </a:r>
            <a:r>
              <a:rPr lang="en-US" altLang="ja-JP" sz="1662" baseline="30000" dirty="0"/>
              <a:t>nd</a:t>
            </a:r>
            <a:r>
              <a:rPr lang="en-US" altLang="ja-JP" sz="1662" dirty="0"/>
              <a:t>  Focusing</a:t>
            </a:r>
          </a:p>
          <a:p>
            <a:r>
              <a:rPr lang="en-US" altLang="ja-JP" sz="1662" dirty="0"/>
              <a:t> Mirror</a:t>
            </a:r>
            <a:endParaRPr lang="ja-JP" altLang="en-US" sz="1662" dirty="0"/>
          </a:p>
        </p:txBody>
      </p:sp>
      <p:sp>
        <p:nvSpPr>
          <p:cNvPr id="9" name="テキスト ボックス 8"/>
          <p:cNvSpPr txBox="1"/>
          <p:nvPr/>
        </p:nvSpPr>
        <p:spPr>
          <a:xfrm>
            <a:off x="413060" y="4740877"/>
            <a:ext cx="3586559" cy="859659"/>
          </a:xfrm>
          <a:prstGeom prst="rect">
            <a:avLst/>
          </a:prstGeom>
          <a:noFill/>
        </p:spPr>
        <p:txBody>
          <a:bodyPr wrap="none" rtlCol="0">
            <a:spAutoFit/>
          </a:bodyPr>
          <a:lstStyle/>
          <a:p>
            <a:r>
              <a:rPr lang="en-US" altLang="ja-JP" sz="1662" dirty="0"/>
              <a:t>The beam can be steered mainly in the </a:t>
            </a:r>
          </a:p>
          <a:p>
            <a:r>
              <a:rPr lang="en-US" altLang="ja-JP" sz="1662" dirty="0" err="1"/>
              <a:t>toroidal</a:t>
            </a:r>
            <a:r>
              <a:rPr lang="en-US" altLang="ja-JP" sz="1662" dirty="0"/>
              <a:t> direction to have the refractive</a:t>
            </a:r>
          </a:p>
          <a:p>
            <a:r>
              <a:rPr lang="en-US" altLang="ja-JP" sz="1662" dirty="0"/>
              <a:t>parallel index </a:t>
            </a:r>
            <a:r>
              <a:rPr lang="en-US" altLang="ja-JP" sz="1662" i="1" dirty="0"/>
              <a:t>N</a:t>
            </a:r>
            <a:r>
              <a:rPr lang="en-US" altLang="ja-JP" sz="1662" baseline="-25000" dirty="0"/>
              <a:t>//</a:t>
            </a:r>
            <a:r>
              <a:rPr lang="en-US" altLang="ja-JP" sz="1662" dirty="0"/>
              <a:t> from 0 to 1.</a:t>
            </a:r>
            <a:endParaRPr lang="ja-JP" altLang="en-US" sz="1662" dirty="0"/>
          </a:p>
        </p:txBody>
      </p:sp>
      <p:sp>
        <p:nvSpPr>
          <p:cNvPr id="10" name="テキスト ボックス 9"/>
          <p:cNvSpPr txBox="1"/>
          <p:nvPr/>
        </p:nvSpPr>
        <p:spPr>
          <a:xfrm>
            <a:off x="7544218" y="5020014"/>
            <a:ext cx="1139736" cy="603883"/>
          </a:xfrm>
          <a:prstGeom prst="rect">
            <a:avLst/>
          </a:prstGeom>
          <a:noFill/>
          <a:ln w="25400">
            <a:solidFill>
              <a:srgbClr val="FF0000"/>
            </a:solidFill>
          </a:ln>
        </p:spPr>
        <p:txBody>
          <a:bodyPr wrap="none" rtlCol="0">
            <a:spAutoFit/>
          </a:bodyPr>
          <a:lstStyle/>
          <a:p>
            <a:r>
              <a:rPr lang="en-US" altLang="ja-JP" sz="1662" dirty="0"/>
              <a:t>Low power</a:t>
            </a:r>
          </a:p>
          <a:p>
            <a:r>
              <a:rPr lang="en-US" altLang="ja-JP" sz="1662" dirty="0"/>
              <a:t>test results</a:t>
            </a:r>
            <a:endParaRPr lang="ja-JP" altLang="en-US" sz="1662" dirty="0"/>
          </a:p>
        </p:txBody>
      </p:sp>
      <p:sp>
        <p:nvSpPr>
          <p:cNvPr id="15" name="テキスト ボックス 14"/>
          <p:cNvSpPr txBox="1"/>
          <p:nvPr/>
        </p:nvSpPr>
        <p:spPr>
          <a:xfrm>
            <a:off x="8126628" y="762139"/>
            <a:ext cx="781881" cy="348109"/>
          </a:xfrm>
          <a:prstGeom prst="rect">
            <a:avLst/>
          </a:prstGeom>
          <a:noFill/>
        </p:spPr>
        <p:txBody>
          <a:bodyPr wrap="none" rtlCol="0">
            <a:spAutoFit/>
          </a:bodyPr>
          <a:lstStyle/>
          <a:p>
            <a:r>
              <a:rPr lang="en-US" altLang="ja-JP" sz="1662" dirty="0"/>
              <a:t>CC WG</a:t>
            </a:r>
            <a:endParaRPr lang="ja-JP" altLang="en-US" sz="1662" dirty="0"/>
          </a:p>
        </p:txBody>
      </p:sp>
      <p:sp>
        <p:nvSpPr>
          <p:cNvPr id="4" name="テキスト ボックス 3">
            <a:extLst>
              <a:ext uri="{FF2B5EF4-FFF2-40B4-BE49-F238E27FC236}">
                <a16:creationId xmlns:a16="http://schemas.microsoft.com/office/drawing/2014/main" id="{4DB2A285-6E5D-FF4A-95FE-AA08B9832EC5}"/>
              </a:ext>
            </a:extLst>
          </p:cNvPr>
          <p:cNvSpPr txBox="1"/>
          <p:nvPr/>
        </p:nvSpPr>
        <p:spPr>
          <a:xfrm>
            <a:off x="118090" y="2298565"/>
            <a:ext cx="811954" cy="603883"/>
          </a:xfrm>
          <a:prstGeom prst="rect">
            <a:avLst/>
          </a:prstGeom>
          <a:solidFill>
            <a:schemeClr val="bg1"/>
          </a:solidFill>
          <a:ln>
            <a:solidFill>
              <a:schemeClr val="tx1"/>
            </a:solidFill>
          </a:ln>
        </p:spPr>
        <p:txBody>
          <a:bodyPr wrap="none" rtlCol="0">
            <a:spAutoFit/>
          </a:bodyPr>
          <a:lstStyle/>
          <a:p>
            <a:r>
              <a:rPr lang="en-US" altLang="ja-JP" sz="1662" dirty="0"/>
              <a:t>Center </a:t>
            </a:r>
          </a:p>
          <a:p>
            <a:r>
              <a:rPr lang="en-US" altLang="ja-JP" sz="1662" dirty="0"/>
              <a:t>Post</a:t>
            </a:r>
            <a:endParaRPr lang="ja-JP" altLang="en-US" sz="1662"/>
          </a:p>
        </p:txBody>
      </p:sp>
      <p:sp>
        <p:nvSpPr>
          <p:cNvPr id="14" name="TextBox 9"/>
          <p:cNvSpPr txBox="1"/>
          <p:nvPr/>
        </p:nvSpPr>
        <p:spPr>
          <a:xfrm>
            <a:off x="1" y="-4456"/>
            <a:ext cx="9204727" cy="830997"/>
          </a:xfrm>
          <a:prstGeom prst="rect">
            <a:avLst/>
          </a:prstGeom>
          <a:solidFill>
            <a:srgbClr val="FF0000"/>
          </a:solidFill>
        </p:spPr>
        <p:txBody>
          <a:bodyPr wrap="square" rtlCol="0">
            <a:spAutoFit/>
          </a:bodyPr>
          <a:lstStyle/>
          <a:p>
            <a:pPr algn="ctr"/>
            <a:r>
              <a:rPr lang="en-GB" sz="2400" b="1" dirty="0" smtClean="0">
                <a:solidFill>
                  <a:schemeClr val="bg1"/>
                </a:solidFill>
              </a:rPr>
              <a:t>Beam Steering for the 28 GHz RF  </a:t>
            </a:r>
          </a:p>
          <a:p>
            <a:pPr algn="ctr"/>
            <a:r>
              <a:rPr lang="en-GB" sz="2400" b="1" dirty="0" smtClean="0">
                <a:solidFill>
                  <a:schemeClr val="bg1"/>
                </a:solidFill>
              </a:rPr>
              <a:t>N</a:t>
            </a:r>
            <a:r>
              <a:rPr lang="en-GB" sz="2400" b="1" baseline="-25000" dirty="0" smtClean="0">
                <a:solidFill>
                  <a:schemeClr val="bg1"/>
                </a:solidFill>
              </a:rPr>
              <a:t>//</a:t>
            </a:r>
            <a:r>
              <a:rPr lang="en-GB" sz="2400" b="1" dirty="0" smtClean="0">
                <a:solidFill>
                  <a:schemeClr val="bg1"/>
                </a:solidFill>
              </a:rPr>
              <a:t> = 0-1 at the 2</a:t>
            </a:r>
            <a:r>
              <a:rPr lang="en-GB" sz="2400" b="1" baseline="30000" dirty="0" smtClean="0">
                <a:solidFill>
                  <a:schemeClr val="bg1"/>
                </a:solidFill>
              </a:rPr>
              <a:t>nd</a:t>
            </a:r>
            <a:r>
              <a:rPr lang="en-GB" sz="2400" b="1" dirty="0" smtClean="0">
                <a:solidFill>
                  <a:schemeClr val="bg1"/>
                </a:solidFill>
              </a:rPr>
              <a:t> ECR layer could be obtained</a:t>
            </a:r>
            <a:endParaRPr lang="en-GB" sz="2400" b="1" dirty="0">
              <a:solidFill>
                <a:schemeClr val="bg1"/>
              </a:solidFill>
            </a:endParaRPr>
          </a:p>
        </p:txBody>
      </p:sp>
    </p:spTree>
    <p:extLst>
      <p:ext uri="{BB962C8B-B14F-4D97-AF65-F5344CB8AC3E}">
        <p14:creationId xmlns:p14="http://schemas.microsoft.com/office/powerpoint/2010/main" val="1172448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2"/>
          <a:stretch>
            <a:fillRect/>
          </a:stretch>
        </p:blipFill>
        <p:spPr>
          <a:xfrm>
            <a:off x="-15199" y="1124744"/>
            <a:ext cx="9231195" cy="4703157"/>
          </a:xfrm>
          <a:prstGeom prst="rect">
            <a:avLst/>
          </a:prstGeom>
        </p:spPr>
      </p:pic>
      <p:sp>
        <p:nvSpPr>
          <p:cNvPr id="4" name="正方形/長方形 3"/>
          <p:cNvSpPr/>
          <p:nvPr/>
        </p:nvSpPr>
        <p:spPr>
          <a:xfrm>
            <a:off x="467544" y="5661248"/>
            <a:ext cx="20162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TextBox 9"/>
          <p:cNvSpPr txBox="1"/>
          <p:nvPr/>
        </p:nvSpPr>
        <p:spPr>
          <a:xfrm>
            <a:off x="-30365" y="0"/>
            <a:ext cx="9204727" cy="830997"/>
          </a:xfrm>
          <a:prstGeom prst="rect">
            <a:avLst/>
          </a:prstGeom>
          <a:solidFill>
            <a:srgbClr val="FF0000"/>
          </a:solidFill>
        </p:spPr>
        <p:txBody>
          <a:bodyPr wrap="square" rtlCol="0">
            <a:spAutoFit/>
          </a:bodyPr>
          <a:lstStyle/>
          <a:p>
            <a:pPr algn="ctr"/>
            <a:r>
              <a:rPr lang="en-GB" sz="2400" b="1" dirty="0" smtClean="0">
                <a:solidFill>
                  <a:schemeClr val="bg1"/>
                </a:solidFill>
              </a:rPr>
              <a:t>High N</a:t>
            </a:r>
            <a:r>
              <a:rPr lang="en-GB" sz="2400" b="1" baseline="-25000" dirty="0" smtClean="0">
                <a:solidFill>
                  <a:schemeClr val="bg1"/>
                </a:solidFill>
              </a:rPr>
              <a:t>//</a:t>
            </a:r>
            <a:r>
              <a:rPr lang="en-GB" sz="2400" b="1" dirty="0" smtClean="0">
                <a:solidFill>
                  <a:schemeClr val="bg1"/>
                </a:solidFill>
              </a:rPr>
              <a:t> ~0.78 RF injection is better to get higher plasma current. </a:t>
            </a:r>
          </a:p>
          <a:p>
            <a:pPr algn="ctr"/>
            <a:r>
              <a:rPr lang="en-GB" sz="2400" b="1" dirty="0" smtClean="0">
                <a:solidFill>
                  <a:schemeClr val="bg1"/>
                </a:solidFill>
              </a:rPr>
              <a:t>Hard X-ray of several 10 </a:t>
            </a:r>
            <a:r>
              <a:rPr lang="en-GB" sz="2400" b="1" dirty="0" err="1" smtClean="0">
                <a:solidFill>
                  <a:schemeClr val="bg1"/>
                </a:solidFill>
              </a:rPr>
              <a:t>keV</a:t>
            </a:r>
            <a:r>
              <a:rPr lang="en-GB" sz="2400" b="1" dirty="0" smtClean="0">
                <a:solidFill>
                  <a:schemeClr val="bg1"/>
                </a:solidFill>
              </a:rPr>
              <a:t> was observed.</a:t>
            </a:r>
            <a:endParaRPr lang="en-GB" sz="2400" b="1" dirty="0">
              <a:solidFill>
                <a:schemeClr val="bg1"/>
              </a:solidFill>
            </a:endParaRPr>
          </a:p>
        </p:txBody>
      </p:sp>
      <p:sp>
        <p:nvSpPr>
          <p:cNvPr id="6" name="楕円 5"/>
          <p:cNvSpPr/>
          <p:nvPr/>
        </p:nvSpPr>
        <p:spPr>
          <a:xfrm>
            <a:off x="1547664" y="4293096"/>
            <a:ext cx="1224136"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259632" y="5518102"/>
            <a:ext cx="1551066" cy="646331"/>
          </a:xfrm>
          <a:prstGeom prst="rect">
            <a:avLst/>
          </a:prstGeom>
          <a:solidFill>
            <a:srgbClr val="FFFF00"/>
          </a:solidFill>
        </p:spPr>
        <p:txBody>
          <a:bodyPr wrap="none" rtlCol="0">
            <a:spAutoFit/>
          </a:bodyPr>
          <a:lstStyle/>
          <a:p>
            <a:r>
              <a:rPr lang="en-US" altLang="ja-JP" sz="3600" dirty="0" smtClean="0"/>
              <a:t>Te~5</a:t>
            </a:r>
            <a:r>
              <a:rPr kumimoji="1" lang="en-US" altLang="ja-JP" sz="3600" dirty="0" smtClean="0"/>
              <a:t>eV</a:t>
            </a:r>
            <a:endParaRPr kumimoji="1" lang="ja-JP" altLang="en-US" sz="3600" dirty="0"/>
          </a:p>
        </p:txBody>
      </p:sp>
    </p:spTree>
    <p:extLst>
      <p:ext uri="{BB962C8B-B14F-4D97-AF65-F5344CB8AC3E}">
        <p14:creationId xmlns:p14="http://schemas.microsoft.com/office/powerpoint/2010/main" val="1354315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2"/>
          <a:stretch>
            <a:fillRect/>
          </a:stretch>
        </p:blipFill>
        <p:spPr>
          <a:xfrm>
            <a:off x="179512" y="908720"/>
            <a:ext cx="8820472" cy="5246660"/>
          </a:xfrm>
          <a:prstGeom prst="rect">
            <a:avLst/>
          </a:prstGeom>
        </p:spPr>
      </p:pic>
      <p:sp>
        <p:nvSpPr>
          <p:cNvPr id="4" name="TextBox 9"/>
          <p:cNvSpPr txBox="1"/>
          <p:nvPr/>
        </p:nvSpPr>
        <p:spPr>
          <a:xfrm>
            <a:off x="-30365" y="0"/>
            <a:ext cx="9204727" cy="830997"/>
          </a:xfrm>
          <a:prstGeom prst="rect">
            <a:avLst/>
          </a:prstGeom>
          <a:solidFill>
            <a:srgbClr val="FF0000"/>
          </a:solidFill>
        </p:spPr>
        <p:txBody>
          <a:bodyPr wrap="square" rtlCol="0">
            <a:spAutoFit/>
          </a:bodyPr>
          <a:lstStyle/>
          <a:p>
            <a:pPr algn="ctr"/>
            <a:r>
              <a:rPr lang="en-GB" sz="2400" b="1" dirty="0" smtClean="0">
                <a:solidFill>
                  <a:schemeClr val="bg1"/>
                </a:solidFill>
              </a:rPr>
              <a:t>Low N</a:t>
            </a:r>
            <a:r>
              <a:rPr lang="en-GB" sz="2400" b="1" baseline="-25000" dirty="0" smtClean="0">
                <a:solidFill>
                  <a:schemeClr val="bg1"/>
                </a:solidFill>
              </a:rPr>
              <a:t>//</a:t>
            </a:r>
            <a:r>
              <a:rPr lang="en-GB" sz="2400" b="1" dirty="0" smtClean="0">
                <a:solidFill>
                  <a:schemeClr val="bg1"/>
                </a:solidFill>
              </a:rPr>
              <a:t> ~0.1 RF injection is better to get higher electron temperature. 0.5 </a:t>
            </a:r>
            <a:r>
              <a:rPr lang="en-GB" sz="2400" b="1" dirty="0" err="1" smtClean="0">
                <a:solidFill>
                  <a:schemeClr val="bg1"/>
                </a:solidFill>
              </a:rPr>
              <a:t>keV</a:t>
            </a:r>
            <a:r>
              <a:rPr lang="en-GB" sz="2400" b="1" dirty="0" smtClean="0">
                <a:solidFill>
                  <a:schemeClr val="bg1"/>
                </a:solidFill>
              </a:rPr>
              <a:t> in electron temperature could be obtained.</a:t>
            </a:r>
            <a:endParaRPr lang="en-GB" sz="2400" b="1" dirty="0">
              <a:solidFill>
                <a:schemeClr val="bg1"/>
              </a:solidFill>
            </a:endParaRPr>
          </a:p>
        </p:txBody>
      </p:sp>
      <p:sp>
        <p:nvSpPr>
          <p:cNvPr id="5" name="テキスト ボックス 4"/>
          <p:cNvSpPr txBox="1"/>
          <p:nvPr/>
        </p:nvSpPr>
        <p:spPr>
          <a:xfrm>
            <a:off x="4932040" y="1052736"/>
            <a:ext cx="2097241" cy="646331"/>
          </a:xfrm>
          <a:prstGeom prst="rect">
            <a:avLst/>
          </a:prstGeom>
          <a:solidFill>
            <a:srgbClr val="FFFF00"/>
          </a:solidFill>
        </p:spPr>
        <p:txBody>
          <a:bodyPr wrap="none" rtlCol="0">
            <a:spAutoFit/>
          </a:bodyPr>
          <a:lstStyle/>
          <a:p>
            <a:r>
              <a:rPr lang="en-US" altLang="ja-JP" sz="3600" dirty="0" smtClean="0"/>
              <a:t>Te~</a:t>
            </a:r>
            <a:r>
              <a:rPr kumimoji="1" lang="en-US" altLang="ja-JP" sz="3600" dirty="0" smtClean="0"/>
              <a:t>0.5keV</a:t>
            </a:r>
            <a:endParaRPr kumimoji="1" lang="ja-JP" altLang="en-US" sz="3600" dirty="0"/>
          </a:p>
        </p:txBody>
      </p:sp>
    </p:spTree>
    <p:extLst>
      <p:ext uri="{BB962C8B-B14F-4D97-AF65-F5344CB8AC3E}">
        <p14:creationId xmlns:p14="http://schemas.microsoft.com/office/powerpoint/2010/main" val="219458382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7670</TotalTime>
  <Words>2336</Words>
  <Application>Microsoft Office PowerPoint</Application>
  <PresentationFormat>画面に合わせる (4:3)</PresentationFormat>
  <Paragraphs>333</Paragraphs>
  <Slides>39</Slides>
  <Notes>0</Notes>
  <HiddenSlides>0</HiddenSlides>
  <MMClips>1</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39</vt:i4>
      </vt:variant>
    </vt:vector>
  </HeadingPairs>
  <TitlesOfParts>
    <vt:vector size="55" baseType="lpstr">
      <vt:lpstr>HGMaruGothicMPRO</vt:lpstr>
      <vt:lpstr>Malgun Gothic</vt:lpstr>
      <vt:lpstr>ＭＳ Ｐゴシック</vt:lpstr>
      <vt:lpstr>Osaka</vt:lpstr>
      <vt:lpstr>游明朝</vt:lpstr>
      <vt:lpstr>Arial</vt:lpstr>
      <vt:lpstr>Calibri</vt:lpstr>
      <vt:lpstr>Cambria Math</vt:lpstr>
      <vt:lpstr>Lucida Sans</vt:lpstr>
      <vt:lpstr>Rockwell</vt:lpstr>
      <vt:lpstr>Symbol</vt:lpstr>
      <vt:lpstr>Times</vt:lpstr>
      <vt:lpstr>Times New Roman</vt:lpstr>
      <vt:lpstr>Verdana</vt:lpstr>
      <vt:lpstr>Office テーマ</vt:lpstr>
      <vt:lpstr>Equation</vt:lpstr>
      <vt:lpstr>PowerPoint プレゼンテーション</vt:lpstr>
      <vt:lpstr>Outline </vt:lpstr>
      <vt:lpstr>Summary of progress on QUEST experiments</vt:lpstr>
      <vt:lpstr>Introduction of QUEST</vt:lpstr>
      <vt:lpstr>The 28 GHz RF injection system for QUEST</vt:lpstr>
      <vt:lpstr>Beam Focusing for 28GHz RF Approximately 5 cm waist size could be obtained</vt:lpstr>
      <vt:lpstr> Beam Steering for 28GHz N//=0-1 could be obtained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Development of long pulse in QUEST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Dual-f  Experiments with  8.2-GHz and 28 GHz waves   </vt:lpstr>
      <vt:lpstr>Dual-f  Experiments with  8.2-GHz and 28 GHz waves   </vt:lpstr>
      <vt:lpstr>N// scan experiment with liner vertical field</vt:lpstr>
      <vt:lpstr>Difference between ECR probe and movable probe signal shows strength depending R </vt:lpstr>
      <vt:lpstr>The signal depending location was observed around LHW frequency and ion plasma frequency</vt:lpstr>
      <vt:lpstr>Similar signal with HFS case, however signal level is quite low and no ion plasma frequency signal</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電磁流体力学 第６回   プラズマの平衡</dc:title>
  <dc:creator>hanada</dc:creator>
  <cp:lastModifiedBy>hanada</cp:lastModifiedBy>
  <cp:revision>328</cp:revision>
  <dcterms:created xsi:type="dcterms:W3CDTF">2012-11-04T21:11:44Z</dcterms:created>
  <dcterms:modified xsi:type="dcterms:W3CDTF">2019-10-30T09:14:42Z</dcterms:modified>
</cp:coreProperties>
</file>