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drawings/drawing8.xml" ContentType="application/vnd.openxmlformats-officedocument.drawingml.chartshapes+xml"/>
  <Override PartName="/ppt/charts/chart12.xml" ContentType="application/vnd.openxmlformats-officedocument.drawingml.chart+xml"/>
  <Override PartName="/ppt/drawings/drawing9.xml" ContentType="application/vnd.openxmlformats-officedocument.drawingml.chartshapes+xml"/>
  <Override PartName="/ppt/charts/chart13.xml" ContentType="application/vnd.openxmlformats-officedocument.drawingml.chart+xml"/>
  <Override PartName="/ppt/drawings/drawing10.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11.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drawings/drawing12.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Override PartName="/ppt/drawings/drawing14.xml" ContentType="application/vnd.openxmlformats-officedocument.drawingml.chartshapes+xml"/>
  <Override PartName="/ppt/charts/chart21.xml" ContentType="application/vnd.openxmlformats-officedocument.drawingml.chart+xml"/>
  <Override PartName="/ppt/drawings/drawing15.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1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56" r:id="rId2"/>
    <p:sldId id="287" r:id="rId3"/>
    <p:sldId id="299" r:id="rId4"/>
    <p:sldId id="311" r:id="rId5"/>
    <p:sldId id="286" r:id="rId6"/>
    <p:sldId id="300" r:id="rId7"/>
    <p:sldId id="322" r:id="rId8"/>
    <p:sldId id="285" r:id="rId9"/>
    <p:sldId id="321" r:id="rId10"/>
    <p:sldId id="283" r:id="rId11"/>
    <p:sldId id="316" r:id="rId12"/>
    <p:sldId id="318" r:id="rId13"/>
    <p:sldId id="284" r:id="rId14"/>
    <p:sldId id="313" r:id="rId15"/>
    <p:sldId id="314" r:id="rId16"/>
    <p:sldId id="315" r:id="rId17"/>
    <p:sldId id="317" r:id="rId18"/>
    <p:sldId id="319" r:id="rId19"/>
    <p:sldId id="320" r:id="rId20"/>
    <p:sldId id="297" r:id="rId21"/>
    <p:sldId id="298" r:id="rId22"/>
    <p:sldId id="305" r:id="rId23"/>
    <p:sldId id="307" r:id="rId24"/>
    <p:sldId id="310" r:id="rId25"/>
    <p:sldId id="303" r:id="rId26"/>
    <p:sldId id="288" r:id="rId27"/>
    <p:sldId id="302" r:id="rId28"/>
    <p:sldId id="301" r:id="rId29"/>
    <p:sldId id="312" r:id="rId30"/>
    <p:sldId id="308" r:id="rId31"/>
    <p:sldId id="257" r:id="rId32"/>
    <p:sldId id="258" r:id="rId33"/>
    <p:sldId id="259" r:id="rId34"/>
    <p:sldId id="260" r:id="rId35"/>
    <p:sldId id="261" r:id="rId36"/>
    <p:sldId id="262" r:id="rId37"/>
    <p:sldId id="273" r:id="rId38"/>
    <p:sldId id="274" r:id="rId39"/>
    <p:sldId id="275" r:id="rId40"/>
    <p:sldId id="278" r:id="rId41"/>
    <p:sldId id="276" r:id="rId42"/>
    <p:sldId id="289" r:id="rId43"/>
    <p:sldId id="309" r:id="rId44"/>
    <p:sldId id="290" r:id="rId45"/>
    <p:sldId id="291" r:id="rId46"/>
    <p:sldId id="292" r:id="rId47"/>
    <p:sldId id="293" r:id="rId48"/>
    <p:sldId id="294" r:id="rId49"/>
    <p:sldId id="295" r:id="rId50"/>
    <p:sldId id="296" r:id="rId51"/>
    <p:sldId id="277" r:id="rId52"/>
    <p:sldId id="280" r:id="rId53"/>
    <p:sldId id="282" r:id="rId54"/>
    <p:sldId id="281" r:id="rId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7" autoAdjust="0"/>
  </p:normalViewPr>
  <p:slideViewPr>
    <p:cSldViewPr>
      <p:cViewPr varScale="1">
        <p:scale>
          <a:sx n="108" d="100"/>
          <a:sy n="108" d="100"/>
        </p:scale>
        <p:origin x="-17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Muletto%20FUSTEC\Desktop\Codice%20RDD\Scan.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Muletto%20FUSTEC\Desktop\Codice%20RDD\Sca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uletto%20FUSTEC\Desktop\Codice%20RDD\Scan.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Muletto%20FUSTEC\Desktop\Codice%20RDD\Scan.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Muletto%20FUSTEC\Desktop\Codice%20RDD\Scan.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Muletto%20FUSTEC\Desktop\Codice%20RDD\Scan.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4.xml.rels><?xml version="1.0" encoding="UTF-8" standalone="yes"?>
<Relationships xmlns="http://schemas.openxmlformats.org/package/2006/relationships"><Relationship Id="rId1" Type="http://schemas.openxmlformats.org/officeDocument/2006/relationships/oleObject" Target="file:///C:\Users\Muletto%20FUSTEC\Desktop\Codice%20RDD\Scan.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uletto%20FUSTEC\Desktop\Codice%20RDD\Sca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uletto%20FUSTEC\Desktop\Codice%20RDD\Sca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Pc</c:v>
          </c:tx>
          <c:xVal>
            <c:numRef>
              <c:f>Foglio2!$C$67:$C$79</c:f>
              <c:numCache>
                <c:formatCode>General</c:formatCode>
                <c:ptCount val="13"/>
                <c:pt idx="0">
                  <c:v>0</c:v>
                </c:pt>
                <c:pt idx="1">
                  <c:v>0.5</c:v>
                </c:pt>
                <c:pt idx="2">
                  <c:v>1</c:v>
                </c:pt>
                <c:pt idx="3">
                  <c:v>1.5</c:v>
                </c:pt>
                <c:pt idx="4">
                  <c:v>1.75</c:v>
                </c:pt>
                <c:pt idx="5">
                  <c:v>2</c:v>
                </c:pt>
                <c:pt idx="6">
                  <c:v>2.5</c:v>
                </c:pt>
                <c:pt idx="7">
                  <c:v>3</c:v>
                </c:pt>
                <c:pt idx="8">
                  <c:v>3.5</c:v>
                </c:pt>
                <c:pt idx="9">
                  <c:v>4</c:v>
                </c:pt>
                <c:pt idx="10">
                  <c:v>5</c:v>
                </c:pt>
                <c:pt idx="11">
                  <c:v>6</c:v>
                </c:pt>
                <c:pt idx="12">
                  <c:v>10</c:v>
                </c:pt>
              </c:numCache>
            </c:numRef>
          </c:xVal>
          <c:yVal>
            <c:numRef>
              <c:f>Foglio2!$D$67:$D$79</c:f>
              <c:numCache>
                <c:formatCode>General</c:formatCode>
                <c:ptCount val="13"/>
                <c:pt idx="0">
                  <c:v>1</c:v>
                </c:pt>
                <c:pt idx="1">
                  <c:v>0.88888888888888884</c:v>
                </c:pt>
                <c:pt idx="2">
                  <c:v>0.66666666666666663</c:v>
                </c:pt>
                <c:pt idx="3">
                  <c:v>0.47058823529411764</c:v>
                </c:pt>
                <c:pt idx="4">
                  <c:v>0.39506172839506171</c:v>
                </c:pt>
                <c:pt idx="5">
                  <c:v>0.33333333333333331</c:v>
                </c:pt>
                <c:pt idx="6">
                  <c:v>0.24242424242424243</c:v>
                </c:pt>
                <c:pt idx="7">
                  <c:v>0.18181818181818182</c:v>
                </c:pt>
                <c:pt idx="8">
                  <c:v>0.14035087719298245</c:v>
                </c:pt>
                <c:pt idx="9">
                  <c:v>0.1111111111111111</c:v>
                </c:pt>
                <c:pt idx="10">
                  <c:v>7.407407407407407E-2</c:v>
                </c:pt>
                <c:pt idx="11">
                  <c:v>5.2631578947368418E-2</c:v>
                </c:pt>
                <c:pt idx="12">
                  <c:v>1.9607843137254902E-2</c:v>
                </c:pt>
              </c:numCache>
            </c:numRef>
          </c:yVal>
          <c:smooth val="0"/>
        </c:ser>
        <c:ser>
          <c:idx val="1"/>
          <c:order val="1"/>
          <c:tx>
            <c:v>PL_tot</c:v>
          </c:tx>
          <c:xVal>
            <c:numRef>
              <c:f>Foglio2!$C$67:$C$79</c:f>
              <c:numCache>
                <c:formatCode>General</c:formatCode>
                <c:ptCount val="13"/>
                <c:pt idx="0">
                  <c:v>0</c:v>
                </c:pt>
                <c:pt idx="1">
                  <c:v>0.5</c:v>
                </c:pt>
                <c:pt idx="2">
                  <c:v>1</c:v>
                </c:pt>
                <c:pt idx="3">
                  <c:v>1.5</c:v>
                </c:pt>
                <c:pt idx="4">
                  <c:v>1.75</c:v>
                </c:pt>
                <c:pt idx="5">
                  <c:v>2</c:v>
                </c:pt>
                <c:pt idx="6">
                  <c:v>2.5</c:v>
                </c:pt>
                <c:pt idx="7">
                  <c:v>3</c:v>
                </c:pt>
                <c:pt idx="8">
                  <c:v>3.5</c:v>
                </c:pt>
                <c:pt idx="9">
                  <c:v>4</c:v>
                </c:pt>
                <c:pt idx="10">
                  <c:v>5</c:v>
                </c:pt>
                <c:pt idx="11">
                  <c:v>6</c:v>
                </c:pt>
                <c:pt idx="12">
                  <c:v>10</c:v>
                </c:pt>
              </c:numCache>
            </c:numRef>
          </c:xVal>
          <c:yVal>
            <c:numRef>
              <c:f>Foglio2!$E$67:$E$79</c:f>
              <c:numCache>
                <c:formatCode>General</c:formatCode>
                <c:ptCount val="13"/>
                <c:pt idx="0">
                  <c:v>0</c:v>
                </c:pt>
                <c:pt idx="1">
                  <c:v>0.1111111111111111</c:v>
                </c:pt>
                <c:pt idx="2">
                  <c:v>0.33333333333333331</c:v>
                </c:pt>
                <c:pt idx="3">
                  <c:v>0.52941176470588236</c:v>
                </c:pt>
                <c:pt idx="4">
                  <c:v>0.60493827160493829</c:v>
                </c:pt>
                <c:pt idx="5">
                  <c:v>0.66666666666666663</c:v>
                </c:pt>
                <c:pt idx="6">
                  <c:v>0.75757575757575757</c:v>
                </c:pt>
                <c:pt idx="7">
                  <c:v>0.81818181818181823</c:v>
                </c:pt>
                <c:pt idx="8">
                  <c:v>0.85964912280701755</c:v>
                </c:pt>
                <c:pt idx="9">
                  <c:v>0.88888888888888884</c:v>
                </c:pt>
                <c:pt idx="10">
                  <c:v>0.92592592592592582</c:v>
                </c:pt>
                <c:pt idx="11">
                  <c:v>0.94736842105263153</c:v>
                </c:pt>
                <c:pt idx="12">
                  <c:v>0.98039215686274506</c:v>
                </c:pt>
              </c:numCache>
            </c:numRef>
          </c:yVal>
          <c:smooth val="0"/>
        </c:ser>
        <c:ser>
          <c:idx val="2"/>
          <c:order val="2"/>
          <c:tx>
            <c:v>PL1_PL2</c:v>
          </c:tx>
          <c:xVal>
            <c:numRef>
              <c:f>Foglio2!$C$67:$C$79</c:f>
              <c:numCache>
                <c:formatCode>General</c:formatCode>
                <c:ptCount val="13"/>
                <c:pt idx="0">
                  <c:v>0</c:v>
                </c:pt>
                <c:pt idx="1">
                  <c:v>0.5</c:v>
                </c:pt>
                <c:pt idx="2">
                  <c:v>1</c:v>
                </c:pt>
                <c:pt idx="3">
                  <c:v>1.5</c:v>
                </c:pt>
                <c:pt idx="4">
                  <c:v>1.75</c:v>
                </c:pt>
                <c:pt idx="5">
                  <c:v>2</c:v>
                </c:pt>
                <c:pt idx="6">
                  <c:v>2.5</c:v>
                </c:pt>
                <c:pt idx="7">
                  <c:v>3</c:v>
                </c:pt>
                <c:pt idx="8">
                  <c:v>3.5</c:v>
                </c:pt>
                <c:pt idx="9">
                  <c:v>4</c:v>
                </c:pt>
                <c:pt idx="10">
                  <c:v>5</c:v>
                </c:pt>
                <c:pt idx="11">
                  <c:v>6</c:v>
                </c:pt>
                <c:pt idx="12">
                  <c:v>10</c:v>
                </c:pt>
              </c:numCache>
            </c:numRef>
          </c:xVal>
          <c:yVal>
            <c:numRef>
              <c:f>Foglio2!$F$67:$F$79</c:f>
              <c:numCache>
                <c:formatCode>General</c:formatCode>
                <c:ptCount val="13"/>
                <c:pt idx="0">
                  <c:v>0</c:v>
                </c:pt>
                <c:pt idx="1">
                  <c:v>5.5555555555555552E-2</c:v>
                </c:pt>
                <c:pt idx="2">
                  <c:v>0.16666666666666666</c:v>
                </c:pt>
                <c:pt idx="3">
                  <c:v>0.26470588235294118</c:v>
                </c:pt>
                <c:pt idx="4">
                  <c:v>0.30246913580246915</c:v>
                </c:pt>
                <c:pt idx="5">
                  <c:v>0.33333333333333331</c:v>
                </c:pt>
                <c:pt idx="6">
                  <c:v>0.37878787878787878</c:v>
                </c:pt>
                <c:pt idx="7">
                  <c:v>0.40909090909090912</c:v>
                </c:pt>
                <c:pt idx="8">
                  <c:v>0.42982456140350878</c:v>
                </c:pt>
                <c:pt idx="9">
                  <c:v>0.44444444444444442</c:v>
                </c:pt>
                <c:pt idx="10">
                  <c:v>0.46296296296296291</c:v>
                </c:pt>
                <c:pt idx="11">
                  <c:v>0.47368421052631576</c:v>
                </c:pt>
                <c:pt idx="12">
                  <c:v>0.49019607843137253</c:v>
                </c:pt>
              </c:numCache>
            </c:numRef>
          </c:yVal>
          <c:smooth val="0"/>
        </c:ser>
        <c:dLbls>
          <c:showLegendKey val="0"/>
          <c:showVal val="0"/>
          <c:showCatName val="0"/>
          <c:showSerName val="0"/>
          <c:showPercent val="0"/>
          <c:showBubbleSize val="0"/>
        </c:dLbls>
        <c:axId val="122379264"/>
        <c:axId val="122385152"/>
      </c:scatterChart>
      <c:valAx>
        <c:axId val="122379264"/>
        <c:scaling>
          <c:orientation val="minMax"/>
          <c:max val="10"/>
        </c:scaling>
        <c:delete val="0"/>
        <c:axPos val="b"/>
        <c:numFmt formatCode="General" sourceLinked="1"/>
        <c:majorTickMark val="out"/>
        <c:minorTickMark val="none"/>
        <c:tickLblPos val="nextTo"/>
        <c:crossAx val="122385152"/>
        <c:crosses val="autoZero"/>
        <c:crossBetween val="midCat"/>
      </c:valAx>
      <c:valAx>
        <c:axId val="122385152"/>
        <c:scaling>
          <c:orientation val="minMax"/>
        </c:scaling>
        <c:delete val="0"/>
        <c:axPos val="l"/>
        <c:majorGridlines/>
        <c:numFmt formatCode="General" sourceLinked="1"/>
        <c:majorTickMark val="out"/>
        <c:minorTickMark val="none"/>
        <c:tickLblPos val="nextTo"/>
        <c:crossAx val="122379264"/>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delta nz = 5</c:v>
          </c:tx>
          <c:xVal>
            <c:numRef>
              <c:f>Foglio4!$J$101:$J$105</c:f>
              <c:numCache>
                <c:formatCode>General</c:formatCode>
                <c:ptCount val="5"/>
                <c:pt idx="0">
                  <c:v>0</c:v>
                </c:pt>
                <c:pt idx="1">
                  <c:v>1</c:v>
                </c:pt>
                <c:pt idx="2">
                  <c:v>2</c:v>
                </c:pt>
                <c:pt idx="3">
                  <c:v>3</c:v>
                </c:pt>
                <c:pt idx="4">
                  <c:v>10</c:v>
                </c:pt>
              </c:numCache>
            </c:numRef>
          </c:xVal>
          <c:yVal>
            <c:numRef>
              <c:f>Foglio4!$L$101:$L$105</c:f>
              <c:numCache>
                <c:formatCode>0.00%</c:formatCode>
                <c:ptCount val="5"/>
                <c:pt idx="0">
                  <c:v>1</c:v>
                </c:pt>
                <c:pt idx="1">
                  <c:v>0.96581196581192685</c:v>
                </c:pt>
                <c:pt idx="2">
                  <c:v>0.94017094017074543</c:v>
                </c:pt>
                <c:pt idx="3">
                  <c:v>0.93162393162385371</c:v>
                </c:pt>
                <c:pt idx="4">
                  <c:v>0.92307692307645561</c:v>
                </c:pt>
              </c:numCache>
            </c:numRef>
          </c:yVal>
          <c:smooth val="1"/>
        </c:ser>
        <c:ser>
          <c:idx val="3"/>
          <c:order val="1"/>
          <c:tx>
            <c:v>delta nz = 7</c:v>
          </c:tx>
          <c:xVal>
            <c:numRef>
              <c:f>Foglio4!$AF$62:$AF$66</c:f>
              <c:numCache>
                <c:formatCode>General</c:formatCode>
                <c:ptCount val="5"/>
                <c:pt idx="0">
                  <c:v>0</c:v>
                </c:pt>
                <c:pt idx="1">
                  <c:v>1</c:v>
                </c:pt>
                <c:pt idx="2">
                  <c:v>2</c:v>
                </c:pt>
                <c:pt idx="3">
                  <c:v>3</c:v>
                </c:pt>
                <c:pt idx="4">
                  <c:v>10</c:v>
                </c:pt>
              </c:numCache>
            </c:numRef>
          </c:xVal>
          <c:yVal>
            <c:numRef>
              <c:f>Foglio4!$AH$62:$AH$66</c:f>
              <c:numCache>
                <c:formatCode>0.00%</c:formatCode>
                <c:ptCount val="5"/>
                <c:pt idx="0">
                  <c:v>1</c:v>
                </c:pt>
                <c:pt idx="1">
                  <c:v>0.90434782608697772</c:v>
                </c:pt>
                <c:pt idx="2">
                  <c:v>0.86086956521720048</c:v>
                </c:pt>
                <c:pt idx="3">
                  <c:v>0.86956521739148085</c:v>
                </c:pt>
                <c:pt idx="4">
                  <c:v>0.86956521739148085</c:v>
                </c:pt>
              </c:numCache>
            </c:numRef>
          </c:yVal>
          <c:smooth val="1"/>
        </c:ser>
        <c:ser>
          <c:idx val="1"/>
          <c:order val="2"/>
          <c:tx>
            <c:v>delta nz = 10</c:v>
          </c:tx>
          <c:xVal>
            <c:numRef>
              <c:f>Foglio4!$J$24:$J$28</c:f>
              <c:numCache>
                <c:formatCode>General</c:formatCode>
                <c:ptCount val="5"/>
                <c:pt idx="0">
                  <c:v>0</c:v>
                </c:pt>
                <c:pt idx="1">
                  <c:v>1</c:v>
                </c:pt>
                <c:pt idx="2">
                  <c:v>2</c:v>
                </c:pt>
                <c:pt idx="3">
                  <c:v>3</c:v>
                </c:pt>
                <c:pt idx="4">
                  <c:v>10</c:v>
                </c:pt>
              </c:numCache>
            </c:numRef>
          </c:xVal>
          <c:yVal>
            <c:numRef>
              <c:f>Foglio4!$L$24:$L$28</c:f>
              <c:numCache>
                <c:formatCode>0.00%</c:formatCode>
                <c:ptCount val="5"/>
                <c:pt idx="0">
                  <c:v>1</c:v>
                </c:pt>
                <c:pt idx="1">
                  <c:v>0.87500000000016254</c:v>
                </c:pt>
                <c:pt idx="2">
                  <c:v>0.83035714285727047</c:v>
                </c:pt>
                <c:pt idx="3">
                  <c:v>0.8392857142857838</c:v>
                </c:pt>
                <c:pt idx="4">
                  <c:v>0.84821428571429724</c:v>
                </c:pt>
              </c:numCache>
            </c:numRef>
          </c:yVal>
          <c:smooth val="1"/>
        </c:ser>
        <c:ser>
          <c:idx val="2"/>
          <c:order val="3"/>
          <c:tx>
            <c:v>delta nz = 15</c:v>
          </c:tx>
          <c:xVal>
            <c:numRef>
              <c:f>Foglio4!$J$62:$J$66</c:f>
              <c:numCache>
                <c:formatCode>General</c:formatCode>
                <c:ptCount val="5"/>
                <c:pt idx="0">
                  <c:v>0</c:v>
                </c:pt>
                <c:pt idx="1">
                  <c:v>1</c:v>
                </c:pt>
                <c:pt idx="2">
                  <c:v>2</c:v>
                </c:pt>
                <c:pt idx="3">
                  <c:v>3</c:v>
                </c:pt>
                <c:pt idx="4">
                  <c:v>10</c:v>
                </c:pt>
              </c:numCache>
            </c:numRef>
          </c:xVal>
          <c:yVal>
            <c:numRef>
              <c:f>Foglio4!$L$62:$L$66</c:f>
              <c:numCache>
                <c:formatCode>0.00%</c:formatCode>
                <c:ptCount val="5"/>
                <c:pt idx="0">
                  <c:v>1</c:v>
                </c:pt>
                <c:pt idx="1">
                  <c:v>0.87155963302756234</c:v>
                </c:pt>
                <c:pt idx="2">
                  <c:v>0.81651376146780197</c:v>
                </c:pt>
                <c:pt idx="3">
                  <c:v>0.83486238532122381</c:v>
                </c:pt>
                <c:pt idx="4">
                  <c:v>0.84403669724780839</c:v>
                </c:pt>
              </c:numCache>
            </c:numRef>
          </c:yVal>
          <c:smooth val="1"/>
        </c:ser>
        <c:dLbls>
          <c:showLegendKey val="0"/>
          <c:showVal val="0"/>
          <c:showCatName val="0"/>
          <c:showSerName val="0"/>
          <c:showPercent val="0"/>
          <c:showBubbleSize val="0"/>
        </c:dLbls>
        <c:axId val="242753536"/>
        <c:axId val="242755072"/>
      </c:scatterChart>
      <c:valAx>
        <c:axId val="242753536"/>
        <c:scaling>
          <c:orientation val="minMax"/>
          <c:max val="10"/>
        </c:scaling>
        <c:delete val="0"/>
        <c:axPos val="b"/>
        <c:numFmt formatCode="General" sourceLinked="1"/>
        <c:majorTickMark val="out"/>
        <c:minorTickMark val="none"/>
        <c:tickLblPos val="nextTo"/>
        <c:crossAx val="242755072"/>
        <c:crosses val="autoZero"/>
        <c:crossBetween val="midCat"/>
      </c:valAx>
      <c:valAx>
        <c:axId val="242755072"/>
        <c:scaling>
          <c:orientation val="minMax"/>
          <c:min val="0.8"/>
        </c:scaling>
        <c:delete val="0"/>
        <c:axPos val="l"/>
        <c:majorGridlines/>
        <c:numFmt formatCode="0.00%" sourceLinked="1"/>
        <c:majorTickMark val="out"/>
        <c:minorTickMark val="none"/>
        <c:tickLblPos val="nextTo"/>
        <c:crossAx val="242753536"/>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0.5*gamma_0</c:v>
          </c:tx>
          <c:xVal>
            <c:numRef>
              <c:f>Foglio4!$J$218:$J$222</c:f>
              <c:numCache>
                <c:formatCode>General</c:formatCode>
                <c:ptCount val="5"/>
                <c:pt idx="0">
                  <c:v>0</c:v>
                </c:pt>
                <c:pt idx="1">
                  <c:v>1</c:v>
                </c:pt>
                <c:pt idx="2">
                  <c:v>2</c:v>
                </c:pt>
                <c:pt idx="3">
                  <c:v>3</c:v>
                </c:pt>
                <c:pt idx="4">
                  <c:v>10</c:v>
                </c:pt>
              </c:numCache>
            </c:numRef>
          </c:xVal>
          <c:yVal>
            <c:numRef>
              <c:f>Foglio4!$L$218:$L$222</c:f>
              <c:numCache>
                <c:formatCode>0.00%</c:formatCode>
                <c:ptCount val="5"/>
                <c:pt idx="0">
                  <c:v>1</c:v>
                </c:pt>
                <c:pt idx="1">
                  <c:v>0.98165137614683085</c:v>
                </c:pt>
                <c:pt idx="2">
                  <c:v>0.97247706422024616</c:v>
                </c:pt>
                <c:pt idx="3">
                  <c:v>0.96330275229366147</c:v>
                </c:pt>
                <c:pt idx="4">
                  <c:v>0.96330275229366147</c:v>
                </c:pt>
              </c:numCache>
            </c:numRef>
          </c:yVal>
          <c:smooth val="1"/>
        </c:ser>
        <c:ser>
          <c:idx val="1"/>
          <c:order val="1"/>
          <c:tx>
            <c:v>1*gamma_0</c:v>
          </c:tx>
          <c:xVal>
            <c:numRef>
              <c:f>Foglio4!$J$142:$J$146</c:f>
              <c:numCache>
                <c:formatCode>General</c:formatCode>
                <c:ptCount val="5"/>
                <c:pt idx="0">
                  <c:v>0</c:v>
                </c:pt>
                <c:pt idx="1">
                  <c:v>1</c:v>
                </c:pt>
                <c:pt idx="2">
                  <c:v>2</c:v>
                </c:pt>
                <c:pt idx="3">
                  <c:v>3</c:v>
                </c:pt>
                <c:pt idx="4">
                  <c:v>10</c:v>
                </c:pt>
              </c:numCache>
            </c:numRef>
          </c:xVal>
          <c:yVal>
            <c:numRef>
              <c:f>Foglio4!$L$142:$L$146</c:f>
              <c:numCache>
                <c:formatCode>0.00%</c:formatCode>
                <c:ptCount val="5"/>
                <c:pt idx="0">
                  <c:v>1</c:v>
                </c:pt>
                <c:pt idx="1">
                  <c:v>0.94495412844049209</c:v>
                </c:pt>
                <c:pt idx="2">
                  <c:v>0.90825688073390098</c:v>
                </c:pt>
                <c:pt idx="3">
                  <c:v>0.90825688073390098</c:v>
                </c:pt>
                <c:pt idx="4">
                  <c:v>0.89908256880731641</c:v>
                </c:pt>
              </c:numCache>
            </c:numRef>
          </c:yVal>
          <c:smooth val="1"/>
        </c:ser>
        <c:ser>
          <c:idx val="2"/>
          <c:order val="2"/>
          <c:tx>
            <c:v>2*gamma_0</c:v>
          </c:tx>
          <c:xVal>
            <c:numRef>
              <c:f>Foglio4!$J$62:$J$66</c:f>
              <c:numCache>
                <c:formatCode>General</c:formatCode>
                <c:ptCount val="5"/>
                <c:pt idx="0">
                  <c:v>0</c:v>
                </c:pt>
                <c:pt idx="1">
                  <c:v>1</c:v>
                </c:pt>
                <c:pt idx="2">
                  <c:v>2</c:v>
                </c:pt>
                <c:pt idx="3">
                  <c:v>3</c:v>
                </c:pt>
                <c:pt idx="4">
                  <c:v>10</c:v>
                </c:pt>
              </c:numCache>
            </c:numRef>
          </c:xVal>
          <c:yVal>
            <c:numRef>
              <c:f>Foglio4!$L$62:$L$66</c:f>
              <c:numCache>
                <c:formatCode>0.00%</c:formatCode>
                <c:ptCount val="5"/>
                <c:pt idx="0">
                  <c:v>1</c:v>
                </c:pt>
                <c:pt idx="1">
                  <c:v>0.87155963302756234</c:v>
                </c:pt>
                <c:pt idx="2">
                  <c:v>0.81651376146780197</c:v>
                </c:pt>
                <c:pt idx="3">
                  <c:v>0.83486238532122381</c:v>
                </c:pt>
                <c:pt idx="4">
                  <c:v>0.84403669724780839</c:v>
                </c:pt>
              </c:numCache>
            </c:numRef>
          </c:yVal>
          <c:smooth val="1"/>
        </c:ser>
        <c:ser>
          <c:idx val="3"/>
          <c:order val="3"/>
          <c:tx>
            <c:v>3*gamma_0</c:v>
          </c:tx>
          <c:xVal>
            <c:numRef>
              <c:f>Foglio4!$J$181:$J$185</c:f>
              <c:numCache>
                <c:formatCode>General</c:formatCode>
                <c:ptCount val="5"/>
                <c:pt idx="0">
                  <c:v>0</c:v>
                </c:pt>
                <c:pt idx="1">
                  <c:v>1</c:v>
                </c:pt>
                <c:pt idx="2">
                  <c:v>2</c:v>
                </c:pt>
                <c:pt idx="3">
                  <c:v>3</c:v>
                </c:pt>
                <c:pt idx="4">
                  <c:v>10</c:v>
                </c:pt>
              </c:numCache>
            </c:numRef>
          </c:xVal>
          <c:yVal>
            <c:numRef>
              <c:f>Foglio4!$L$181:$L$185</c:f>
              <c:numCache>
                <c:formatCode>0.00%</c:formatCode>
                <c:ptCount val="5"/>
                <c:pt idx="0">
                  <c:v>1</c:v>
                </c:pt>
                <c:pt idx="1">
                  <c:v>0.86238532110097765</c:v>
                </c:pt>
                <c:pt idx="2">
                  <c:v>0.77064220183487864</c:v>
                </c:pt>
                <c:pt idx="3">
                  <c:v>0.78899082568804801</c:v>
                </c:pt>
                <c:pt idx="4">
                  <c:v>0.81651376146780197</c:v>
                </c:pt>
              </c:numCache>
            </c:numRef>
          </c:yVal>
          <c:smooth val="1"/>
        </c:ser>
        <c:dLbls>
          <c:showLegendKey val="0"/>
          <c:showVal val="0"/>
          <c:showCatName val="0"/>
          <c:showSerName val="0"/>
          <c:showPercent val="0"/>
          <c:showBubbleSize val="0"/>
        </c:dLbls>
        <c:axId val="243262592"/>
        <c:axId val="243264128"/>
      </c:scatterChart>
      <c:valAx>
        <c:axId val="243262592"/>
        <c:scaling>
          <c:orientation val="minMax"/>
          <c:max val="10"/>
        </c:scaling>
        <c:delete val="0"/>
        <c:axPos val="b"/>
        <c:numFmt formatCode="General" sourceLinked="1"/>
        <c:majorTickMark val="out"/>
        <c:minorTickMark val="none"/>
        <c:tickLblPos val="nextTo"/>
        <c:crossAx val="243264128"/>
        <c:crosses val="autoZero"/>
        <c:crossBetween val="midCat"/>
      </c:valAx>
      <c:valAx>
        <c:axId val="243264128"/>
        <c:scaling>
          <c:orientation val="minMax"/>
          <c:min val="0.75000000000000011"/>
        </c:scaling>
        <c:delete val="0"/>
        <c:axPos val="l"/>
        <c:majorGridlines/>
        <c:numFmt formatCode="0.00%" sourceLinked="1"/>
        <c:majorTickMark val="out"/>
        <c:minorTickMark val="none"/>
        <c:tickLblPos val="nextTo"/>
        <c:crossAx val="243262592"/>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Li_Zi=1</c:v>
          </c:tx>
          <c:xVal>
            <c:numRef>
              <c:f>Foglio4!$Z$81:$Z$83</c:f>
              <c:numCache>
                <c:formatCode>0%</c:formatCode>
                <c:ptCount val="3"/>
                <c:pt idx="0">
                  <c:v>0</c:v>
                </c:pt>
                <c:pt idx="1">
                  <c:v>0.5</c:v>
                </c:pt>
                <c:pt idx="2">
                  <c:v>0.7</c:v>
                </c:pt>
              </c:numCache>
            </c:numRef>
          </c:xVal>
          <c:yVal>
            <c:numRef>
              <c:f>Foglio4!$AA$81:$AA$83</c:f>
              <c:numCache>
                <c:formatCode>0.00%</c:formatCode>
                <c:ptCount val="3"/>
                <c:pt idx="0">
                  <c:v>1</c:v>
                </c:pt>
                <c:pt idx="1">
                  <c:v>0.86324786324770741</c:v>
                </c:pt>
                <c:pt idx="2">
                  <c:v>0.79487179487156123</c:v>
                </c:pt>
              </c:numCache>
            </c:numRef>
          </c:yVal>
          <c:smooth val="1"/>
        </c:ser>
        <c:ser>
          <c:idx val="1"/>
          <c:order val="1"/>
          <c:tx>
            <c:v>Li_Zi=2</c:v>
          </c:tx>
          <c:xVal>
            <c:numRef>
              <c:f>Foglio4!$Z$81:$Z$83</c:f>
              <c:numCache>
                <c:formatCode>0%</c:formatCode>
                <c:ptCount val="3"/>
                <c:pt idx="0">
                  <c:v>0</c:v>
                </c:pt>
                <c:pt idx="1">
                  <c:v>0.5</c:v>
                </c:pt>
                <c:pt idx="2">
                  <c:v>0.7</c:v>
                </c:pt>
              </c:numCache>
            </c:numRef>
          </c:xVal>
          <c:yVal>
            <c:numRef>
              <c:f>Foglio4!$AB$81:$AB$83</c:f>
              <c:numCache>
                <c:formatCode>0.00%</c:formatCode>
                <c:ptCount val="3"/>
                <c:pt idx="0">
                  <c:v>1</c:v>
                </c:pt>
                <c:pt idx="1">
                  <c:v>0.93162393162385371</c:v>
                </c:pt>
                <c:pt idx="2">
                  <c:v>0.89743589743578056</c:v>
                </c:pt>
              </c:numCache>
            </c:numRef>
          </c:yVal>
          <c:smooth val="1"/>
        </c:ser>
        <c:ser>
          <c:idx val="2"/>
          <c:order val="2"/>
          <c:tx>
            <c:v>Trizio</c:v>
          </c:tx>
          <c:xVal>
            <c:numRef>
              <c:f>Foglio4!$Z$87:$Z$89</c:f>
              <c:numCache>
                <c:formatCode>0%</c:formatCode>
                <c:ptCount val="3"/>
                <c:pt idx="0">
                  <c:v>0</c:v>
                </c:pt>
                <c:pt idx="1">
                  <c:v>0.5</c:v>
                </c:pt>
                <c:pt idx="2">
                  <c:v>0.7</c:v>
                </c:pt>
              </c:numCache>
            </c:numRef>
          </c:xVal>
          <c:yVal>
            <c:numRef>
              <c:f>Foglio4!$AA$87:$AA$89</c:f>
              <c:numCache>
                <c:formatCode>0%</c:formatCode>
                <c:ptCount val="3"/>
                <c:pt idx="0" formatCode="0.00%">
                  <c:v>1</c:v>
                </c:pt>
                <c:pt idx="1">
                  <c:v>0.94017094017074543</c:v>
                </c:pt>
                <c:pt idx="2" formatCode="0.00%">
                  <c:v>0.914529914529564</c:v>
                </c:pt>
              </c:numCache>
            </c:numRef>
          </c:yVal>
          <c:smooth val="1"/>
        </c:ser>
        <c:ser>
          <c:idx val="3"/>
          <c:order val="3"/>
          <c:tx>
            <c:v>Te</c:v>
          </c:tx>
          <c:xVal>
            <c:numRef>
              <c:f>Foglio4!$Z$92:$Z$94</c:f>
              <c:numCache>
                <c:formatCode>0%</c:formatCode>
                <c:ptCount val="3"/>
                <c:pt idx="0">
                  <c:v>0</c:v>
                </c:pt>
                <c:pt idx="1">
                  <c:v>0.5</c:v>
                </c:pt>
                <c:pt idx="2">
                  <c:v>1</c:v>
                </c:pt>
              </c:numCache>
            </c:numRef>
          </c:xVal>
          <c:yVal>
            <c:numRef>
              <c:f>Foglio4!$AA$92:$AA$94</c:f>
              <c:numCache>
                <c:formatCode>0%</c:formatCode>
                <c:ptCount val="3"/>
                <c:pt idx="0" formatCode="0.00%">
                  <c:v>1</c:v>
                </c:pt>
                <c:pt idx="1">
                  <c:v>0.97934208460197492</c:v>
                </c:pt>
                <c:pt idx="2" formatCode="0.00%">
                  <c:v>0.96330334298960818</c:v>
                </c:pt>
              </c:numCache>
            </c:numRef>
          </c:yVal>
          <c:smooth val="1"/>
        </c:ser>
        <c:ser>
          <c:idx val="4"/>
          <c:order val="4"/>
          <c:tx>
            <c:v>Li_Zi=1_50MHz</c:v>
          </c:tx>
          <c:xVal>
            <c:numRef>
              <c:f>Foglio4!$Z$115:$Z$117</c:f>
              <c:numCache>
                <c:formatCode>0.00%</c:formatCode>
                <c:ptCount val="3"/>
                <c:pt idx="0">
                  <c:v>0</c:v>
                </c:pt>
                <c:pt idx="1">
                  <c:v>0.5</c:v>
                </c:pt>
                <c:pt idx="2">
                  <c:v>0.7</c:v>
                </c:pt>
              </c:numCache>
            </c:numRef>
          </c:xVal>
          <c:yVal>
            <c:numRef>
              <c:f>Foglio4!$AB$115:$AB$117</c:f>
              <c:numCache>
                <c:formatCode>0.00%</c:formatCode>
                <c:ptCount val="3"/>
                <c:pt idx="0" formatCode="0%">
                  <c:v>1</c:v>
                </c:pt>
                <c:pt idx="1">
                  <c:v>0.64957264957237681</c:v>
                </c:pt>
                <c:pt idx="2">
                  <c:v>0.58119658119623052</c:v>
                </c:pt>
              </c:numCache>
            </c:numRef>
          </c:yVal>
          <c:smooth val="1"/>
        </c:ser>
        <c:dLbls>
          <c:showLegendKey val="0"/>
          <c:showVal val="0"/>
          <c:showCatName val="0"/>
          <c:showSerName val="0"/>
          <c:showPercent val="0"/>
          <c:showBubbleSize val="0"/>
        </c:dLbls>
        <c:axId val="243650560"/>
        <c:axId val="243652096"/>
      </c:scatterChart>
      <c:valAx>
        <c:axId val="243650560"/>
        <c:scaling>
          <c:orientation val="minMax"/>
          <c:max val="0.70000000000000007"/>
        </c:scaling>
        <c:delete val="0"/>
        <c:axPos val="b"/>
        <c:numFmt formatCode="0%" sourceLinked="1"/>
        <c:majorTickMark val="out"/>
        <c:minorTickMark val="none"/>
        <c:tickLblPos val="nextTo"/>
        <c:crossAx val="243652096"/>
        <c:crosses val="autoZero"/>
        <c:crossBetween val="midCat"/>
      </c:valAx>
      <c:valAx>
        <c:axId val="243652096"/>
        <c:scaling>
          <c:orientation val="minMax"/>
          <c:min val="0.5"/>
        </c:scaling>
        <c:delete val="0"/>
        <c:axPos val="l"/>
        <c:majorGridlines/>
        <c:numFmt formatCode="0.00%" sourceLinked="1"/>
        <c:majorTickMark val="out"/>
        <c:minorTickMark val="none"/>
        <c:tickLblPos val="nextTo"/>
        <c:crossAx val="243650560"/>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AM_D_100%</c:v>
          </c:tx>
          <c:xVal>
            <c:numRef>
              <c:f>Foglio4!$J$101:$J$105</c:f>
              <c:numCache>
                <c:formatCode>General</c:formatCode>
                <c:ptCount val="5"/>
                <c:pt idx="0">
                  <c:v>0</c:v>
                </c:pt>
                <c:pt idx="1">
                  <c:v>1</c:v>
                </c:pt>
                <c:pt idx="2">
                  <c:v>2</c:v>
                </c:pt>
                <c:pt idx="3">
                  <c:v>3</c:v>
                </c:pt>
                <c:pt idx="4">
                  <c:v>10</c:v>
                </c:pt>
              </c:numCache>
            </c:numRef>
          </c:xVal>
          <c:yVal>
            <c:numRef>
              <c:f>Foglio4!$L$101:$L$105</c:f>
              <c:numCache>
                <c:formatCode>0.00%</c:formatCode>
                <c:ptCount val="5"/>
                <c:pt idx="0">
                  <c:v>1</c:v>
                </c:pt>
                <c:pt idx="1">
                  <c:v>0.96581196581192685</c:v>
                </c:pt>
                <c:pt idx="2">
                  <c:v>0.94017094017074543</c:v>
                </c:pt>
                <c:pt idx="3">
                  <c:v>0.93162393162385371</c:v>
                </c:pt>
                <c:pt idx="4">
                  <c:v>0.92307692307645561</c:v>
                </c:pt>
              </c:numCache>
            </c:numRef>
          </c:yVal>
          <c:smooth val="1"/>
        </c:ser>
        <c:ser>
          <c:idx val="1"/>
          <c:order val="1"/>
          <c:tx>
            <c:v>Li_50%_Zi=1</c:v>
          </c:tx>
          <c:xVal>
            <c:numRef>
              <c:f>Foglio4!$Z$138:$Z$139</c:f>
              <c:numCache>
                <c:formatCode>General</c:formatCode>
                <c:ptCount val="2"/>
                <c:pt idx="0">
                  <c:v>0</c:v>
                </c:pt>
                <c:pt idx="1">
                  <c:v>10</c:v>
                </c:pt>
              </c:numCache>
            </c:numRef>
          </c:xVal>
          <c:yVal>
            <c:numRef>
              <c:f>Foglio4!$AA$138:$AA$139</c:f>
              <c:numCache>
                <c:formatCode>0.00%</c:formatCode>
                <c:ptCount val="2"/>
                <c:pt idx="0">
                  <c:v>0.86324786324770741</c:v>
                </c:pt>
                <c:pt idx="1">
                  <c:v>0.86324786324770741</c:v>
                </c:pt>
              </c:numCache>
            </c:numRef>
          </c:yVal>
          <c:smooth val="1"/>
        </c:ser>
        <c:ser>
          <c:idx val="2"/>
          <c:order val="2"/>
          <c:tx>
            <c:v>Li_50%_Zi=2</c:v>
          </c:tx>
          <c:xVal>
            <c:numRef>
              <c:f>Foglio4!$Z$142:$Z$143</c:f>
              <c:numCache>
                <c:formatCode>General</c:formatCode>
                <c:ptCount val="2"/>
                <c:pt idx="0">
                  <c:v>0</c:v>
                </c:pt>
                <c:pt idx="1">
                  <c:v>10</c:v>
                </c:pt>
              </c:numCache>
            </c:numRef>
          </c:xVal>
          <c:yVal>
            <c:numRef>
              <c:f>Foglio4!$AA$142:$AA$143</c:f>
              <c:numCache>
                <c:formatCode>0.00%</c:formatCode>
                <c:ptCount val="2"/>
                <c:pt idx="0">
                  <c:v>0.93162393162385371</c:v>
                </c:pt>
                <c:pt idx="1">
                  <c:v>0.93162393162385371</c:v>
                </c:pt>
              </c:numCache>
            </c:numRef>
          </c:yVal>
          <c:smooth val="1"/>
        </c:ser>
        <c:ser>
          <c:idx val="3"/>
          <c:order val="3"/>
          <c:tx>
            <c:v>Li_70%_Zi=1</c:v>
          </c:tx>
          <c:xVal>
            <c:numRef>
              <c:f>Foglio4!$Z$146:$Z$147</c:f>
              <c:numCache>
                <c:formatCode>General</c:formatCode>
                <c:ptCount val="2"/>
                <c:pt idx="0">
                  <c:v>0</c:v>
                </c:pt>
                <c:pt idx="1">
                  <c:v>10</c:v>
                </c:pt>
              </c:numCache>
            </c:numRef>
          </c:xVal>
          <c:yVal>
            <c:numRef>
              <c:f>Foglio4!$AA$146:$AA$147</c:f>
              <c:numCache>
                <c:formatCode>0.00%</c:formatCode>
                <c:ptCount val="2"/>
                <c:pt idx="0">
                  <c:v>0.79487179487156123</c:v>
                </c:pt>
                <c:pt idx="1">
                  <c:v>0.79487179487156123</c:v>
                </c:pt>
              </c:numCache>
            </c:numRef>
          </c:yVal>
          <c:smooth val="1"/>
        </c:ser>
        <c:ser>
          <c:idx val="4"/>
          <c:order val="4"/>
          <c:tx>
            <c:v>Li_70%_Zi=2</c:v>
          </c:tx>
          <c:xVal>
            <c:numRef>
              <c:f>Foglio4!$Z$150:$Z$151</c:f>
              <c:numCache>
                <c:formatCode>General</c:formatCode>
                <c:ptCount val="2"/>
                <c:pt idx="0">
                  <c:v>0</c:v>
                </c:pt>
                <c:pt idx="1">
                  <c:v>10</c:v>
                </c:pt>
              </c:numCache>
            </c:numRef>
          </c:xVal>
          <c:yVal>
            <c:numRef>
              <c:f>Foglio4!$AA$150:$AA$151</c:f>
              <c:numCache>
                <c:formatCode>0.00%</c:formatCode>
                <c:ptCount val="2"/>
                <c:pt idx="0">
                  <c:v>0.89743589743578056</c:v>
                </c:pt>
                <c:pt idx="1">
                  <c:v>0.89743589743578056</c:v>
                </c:pt>
              </c:numCache>
            </c:numRef>
          </c:yVal>
          <c:smooth val="1"/>
        </c:ser>
        <c:ser>
          <c:idx val="5"/>
          <c:order val="5"/>
          <c:tx>
            <c:v>Tex2_D_100%</c:v>
          </c:tx>
          <c:xVal>
            <c:numRef>
              <c:f>Foglio4!$Z$154:$Z$155</c:f>
              <c:numCache>
                <c:formatCode>General</c:formatCode>
                <c:ptCount val="2"/>
                <c:pt idx="0">
                  <c:v>0</c:v>
                </c:pt>
                <c:pt idx="1">
                  <c:v>10</c:v>
                </c:pt>
              </c:numCache>
            </c:numRef>
          </c:xVal>
          <c:yVal>
            <c:numRef>
              <c:f>Foglio4!$AA$154:$AA$155</c:f>
              <c:numCache>
                <c:formatCode>0.00%</c:formatCode>
                <c:ptCount val="2"/>
                <c:pt idx="0">
                  <c:v>0.96330334298960818</c:v>
                </c:pt>
                <c:pt idx="1">
                  <c:v>0.96330334298960818</c:v>
                </c:pt>
              </c:numCache>
            </c:numRef>
          </c:yVal>
          <c:smooth val="1"/>
        </c:ser>
        <c:dLbls>
          <c:showLegendKey val="0"/>
          <c:showVal val="0"/>
          <c:showCatName val="0"/>
          <c:showSerName val="0"/>
          <c:showPercent val="0"/>
          <c:showBubbleSize val="0"/>
        </c:dLbls>
        <c:axId val="243588096"/>
        <c:axId val="243987200"/>
      </c:scatterChart>
      <c:valAx>
        <c:axId val="243588096"/>
        <c:scaling>
          <c:orientation val="minMax"/>
          <c:max val="10"/>
        </c:scaling>
        <c:delete val="0"/>
        <c:axPos val="b"/>
        <c:numFmt formatCode="General" sourceLinked="1"/>
        <c:majorTickMark val="out"/>
        <c:minorTickMark val="none"/>
        <c:tickLblPos val="nextTo"/>
        <c:crossAx val="243987200"/>
        <c:crosses val="autoZero"/>
        <c:crossBetween val="midCat"/>
      </c:valAx>
      <c:valAx>
        <c:axId val="243987200"/>
        <c:scaling>
          <c:orientation val="minMax"/>
          <c:min val="0.75000000000000011"/>
        </c:scaling>
        <c:delete val="0"/>
        <c:axPos val="l"/>
        <c:majorGridlines/>
        <c:numFmt formatCode="0.00%" sourceLinked="1"/>
        <c:majorTickMark val="out"/>
        <c:minorTickMark val="none"/>
        <c:tickLblPos val="nextTo"/>
        <c:crossAx val="243588096"/>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max_gamma_D_100%</c:v>
          </c:tx>
          <c:xVal>
            <c:numRef>
              <c:f>Foglio4!$Z$97:$Z$108</c:f>
              <c:numCache>
                <c:formatCode>General</c:formatCode>
                <c:ptCount val="12"/>
                <c:pt idx="0">
                  <c:v>0.1</c:v>
                </c:pt>
                <c:pt idx="1">
                  <c:v>1</c:v>
                </c:pt>
                <c:pt idx="2">
                  <c:v>10</c:v>
                </c:pt>
                <c:pt idx="3">
                  <c:v>20</c:v>
                </c:pt>
                <c:pt idx="4">
                  <c:v>30</c:v>
                </c:pt>
                <c:pt idx="5">
                  <c:v>50</c:v>
                </c:pt>
                <c:pt idx="6">
                  <c:v>100</c:v>
                </c:pt>
                <c:pt idx="7">
                  <c:v>200</c:v>
                </c:pt>
                <c:pt idx="8">
                  <c:v>300</c:v>
                </c:pt>
                <c:pt idx="9">
                  <c:v>400</c:v>
                </c:pt>
                <c:pt idx="10">
                  <c:v>500</c:v>
                </c:pt>
                <c:pt idx="11">
                  <c:v>600</c:v>
                </c:pt>
              </c:numCache>
            </c:numRef>
          </c:xVal>
          <c:yVal>
            <c:numRef>
              <c:f>Foglio4!$AA$97:$AA$108</c:f>
              <c:numCache>
                <c:formatCode>0.00%</c:formatCode>
                <c:ptCount val="12"/>
                <c:pt idx="0">
                  <c:v>1</c:v>
                </c:pt>
                <c:pt idx="1">
                  <c:v>1</c:v>
                </c:pt>
                <c:pt idx="2">
                  <c:v>0.95726495726452876</c:v>
                </c:pt>
                <c:pt idx="3">
                  <c:v>0.914529914529564</c:v>
                </c:pt>
                <c:pt idx="4">
                  <c:v>0.87179487179459914</c:v>
                </c:pt>
                <c:pt idx="5">
                  <c:v>0.7863247863246694</c:v>
                </c:pt>
                <c:pt idx="6">
                  <c:v>0.59829059829052034</c:v>
                </c:pt>
                <c:pt idx="7">
                  <c:v>0.33333333333325282</c:v>
                </c:pt>
                <c:pt idx="8">
                  <c:v>0.19658119658114914</c:v>
                </c:pt>
                <c:pt idx="9">
                  <c:v>0.11965811965809091</c:v>
                </c:pt>
                <c:pt idx="10">
                  <c:v>8.5470085470064877E-2</c:v>
                </c:pt>
                <c:pt idx="11">
                  <c:v>5.9829059829045454E-2</c:v>
                </c:pt>
              </c:numCache>
            </c:numRef>
          </c:yVal>
          <c:smooth val="1"/>
        </c:ser>
        <c:ser>
          <c:idx val="1"/>
          <c:order val="1"/>
          <c:tx>
            <c:v>max_gamma_nu_i=0</c:v>
          </c:tx>
          <c:xVal>
            <c:numLit>
              <c:formatCode>General</c:formatCode>
              <c:ptCount val="1"/>
              <c:pt idx="0">
                <c:v>50</c:v>
              </c:pt>
            </c:numLit>
          </c:xVal>
          <c:yVal>
            <c:numRef>
              <c:f>Foglio4!$AA$110</c:f>
              <c:numCache>
                <c:formatCode>0.00%</c:formatCode>
                <c:ptCount val="1"/>
                <c:pt idx="0">
                  <c:v>0.94017094017074543</c:v>
                </c:pt>
              </c:numCache>
            </c:numRef>
          </c:yVal>
          <c:smooth val="1"/>
        </c:ser>
        <c:ser>
          <c:idx val="2"/>
          <c:order val="2"/>
          <c:tx>
            <c:v>max_gamma_nu_e=0</c:v>
          </c:tx>
          <c:xVal>
            <c:numLit>
              <c:formatCode>General</c:formatCode>
              <c:ptCount val="1"/>
              <c:pt idx="0">
                <c:v>50</c:v>
              </c:pt>
            </c:numLit>
          </c:xVal>
          <c:yVal>
            <c:numRef>
              <c:f>Foglio4!$AA$112</c:f>
              <c:numCache>
                <c:formatCode>0.00%</c:formatCode>
                <c:ptCount val="1"/>
                <c:pt idx="0">
                  <c:v>0.86324786324770741</c:v>
                </c:pt>
              </c:numCache>
            </c:numRef>
          </c:yVal>
          <c:smooth val="1"/>
        </c:ser>
        <c:ser>
          <c:idx val="3"/>
          <c:order val="3"/>
          <c:tx>
            <c:v>max_gamma_Li_50%</c:v>
          </c:tx>
          <c:xVal>
            <c:numLit>
              <c:formatCode>General</c:formatCode>
              <c:ptCount val="1"/>
              <c:pt idx="0">
                <c:v>50</c:v>
              </c:pt>
            </c:numLit>
          </c:xVal>
          <c:yVal>
            <c:numRef>
              <c:f>Foglio4!$AB$116</c:f>
              <c:numCache>
                <c:formatCode>0.00%</c:formatCode>
                <c:ptCount val="1"/>
                <c:pt idx="0">
                  <c:v>0.64957264957237681</c:v>
                </c:pt>
              </c:numCache>
            </c:numRef>
          </c:yVal>
          <c:smooth val="1"/>
        </c:ser>
        <c:ser>
          <c:idx val="4"/>
          <c:order val="4"/>
          <c:tx>
            <c:v>max_gamma_Li_70%</c:v>
          </c:tx>
          <c:xVal>
            <c:numLit>
              <c:formatCode>General</c:formatCode>
              <c:ptCount val="1"/>
              <c:pt idx="0">
                <c:v>50</c:v>
              </c:pt>
            </c:numLit>
          </c:xVal>
          <c:yVal>
            <c:numRef>
              <c:f>Foglio4!$AB$117</c:f>
              <c:numCache>
                <c:formatCode>0.00%</c:formatCode>
                <c:ptCount val="1"/>
                <c:pt idx="0">
                  <c:v>0.58119658119623052</c:v>
                </c:pt>
              </c:numCache>
            </c:numRef>
          </c:yVal>
          <c:smooth val="1"/>
        </c:ser>
        <c:dLbls>
          <c:showLegendKey val="0"/>
          <c:showVal val="0"/>
          <c:showCatName val="0"/>
          <c:showSerName val="0"/>
          <c:showPercent val="0"/>
          <c:showBubbleSize val="0"/>
        </c:dLbls>
        <c:axId val="244364416"/>
        <c:axId val="244365952"/>
      </c:scatterChart>
      <c:valAx>
        <c:axId val="244364416"/>
        <c:scaling>
          <c:logBase val="10"/>
          <c:orientation val="minMax"/>
          <c:min val="0.1"/>
        </c:scaling>
        <c:delete val="0"/>
        <c:axPos val="b"/>
        <c:numFmt formatCode="General" sourceLinked="1"/>
        <c:majorTickMark val="out"/>
        <c:minorTickMark val="none"/>
        <c:tickLblPos val="nextTo"/>
        <c:crossAx val="244365952"/>
        <c:crosses val="autoZero"/>
        <c:crossBetween val="midCat"/>
      </c:valAx>
      <c:valAx>
        <c:axId val="244365952"/>
        <c:scaling>
          <c:orientation val="minMax"/>
        </c:scaling>
        <c:delete val="0"/>
        <c:axPos val="l"/>
        <c:majorGridlines/>
        <c:numFmt formatCode="0.00%" sourceLinked="1"/>
        <c:majorTickMark val="out"/>
        <c:minorTickMark val="none"/>
        <c:tickLblPos val="nextTo"/>
        <c:crossAx val="244364416"/>
        <c:crossesAt val="0.1"/>
        <c:crossBetween val="midCat"/>
      </c:valAx>
    </c:plotArea>
    <c:legend>
      <c:legendPos val="r"/>
      <c:overlay val="0"/>
    </c:legend>
    <c:plotVisOnly val="1"/>
    <c:dispBlanksAs val="gap"/>
    <c:showDLblsOverMax val="0"/>
  </c:chart>
  <c:spPr>
    <a:ln>
      <a:solidFill>
        <a:srgbClr val="C00000"/>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m=0</c:v>
          </c:tx>
          <c:xVal>
            <c:numRef>
              <c:f>Foglio3!$S$336:$S$386</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1.1300000000000001</c:v>
                </c:pt>
                <c:pt idx="14">
                  <c:v>1.1400000000000001</c:v>
                </c:pt>
                <c:pt idx="15">
                  <c:v>1.1500000000000001</c:v>
                </c:pt>
                <c:pt idx="16">
                  <c:v>1.1600000000000001</c:v>
                </c:pt>
                <c:pt idx="17">
                  <c:v>1.1700000000000002</c:v>
                </c:pt>
                <c:pt idx="18">
                  <c:v>1.1800000000000002</c:v>
                </c:pt>
                <c:pt idx="19">
                  <c:v>1.1900000000000002</c:v>
                </c:pt>
                <c:pt idx="20">
                  <c:v>1.2000000000000002</c:v>
                </c:pt>
                <c:pt idx="21">
                  <c:v>1.2100000000000002</c:v>
                </c:pt>
                <c:pt idx="22">
                  <c:v>1.2200000000000002</c:v>
                </c:pt>
                <c:pt idx="23">
                  <c:v>1.2300000000000002</c:v>
                </c:pt>
                <c:pt idx="24">
                  <c:v>1.2400000000000002</c:v>
                </c:pt>
                <c:pt idx="25">
                  <c:v>1.2500000000000002</c:v>
                </c:pt>
                <c:pt idx="26">
                  <c:v>1.2600000000000002</c:v>
                </c:pt>
                <c:pt idx="27">
                  <c:v>1.2700000000000002</c:v>
                </c:pt>
                <c:pt idx="28">
                  <c:v>1.2800000000000002</c:v>
                </c:pt>
                <c:pt idx="29">
                  <c:v>1.2900000000000003</c:v>
                </c:pt>
                <c:pt idx="30">
                  <c:v>1.3000000000000003</c:v>
                </c:pt>
                <c:pt idx="31">
                  <c:v>1.3100000000000003</c:v>
                </c:pt>
                <c:pt idx="32">
                  <c:v>1.3200000000000003</c:v>
                </c:pt>
                <c:pt idx="33">
                  <c:v>1.3300000000000003</c:v>
                </c:pt>
                <c:pt idx="34">
                  <c:v>1.3400000000000003</c:v>
                </c:pt>
                <c:pt idx="35">
                  <c:v>1.3500000000000003</c:v>
                </c:pt>
                <c:pt idx="36">
                  <c:v>1.3600000000000003</c:v>
                </c:pt>
                <c:pt idx="37">
                  <c:v>1.3700000000000003</c:v>
                </c:pt>
                <c:pt idx="38">
                  <c:v>1.3800000000000003</c:v>
                </c:pt>
                <c:pt idx="39">
                  <c:v>1.3900000000000003</c:v>
                </c:pt>
                <c:pt idx="40">
                  <c:v>1.4000000000000004</c:v>
                </c:pt>
                <c:pt idx="41">
                  <c:v>1.4100000000000004</c:v>
                </c:pt>
                <c:pt idx="42">
                  <c:v>1.4200000000000004</c:v>
                </c:pt>
                <c:pt idx="43">
                  <c:v>1.4300000000000004</c:v>
                </c:pt>
                <c:pt idx="44">
                  <c:v>1.4400000000000004</c:v>
                </c:pt>
                <c:pt idx="45">
                  <c:v>1.4500000000000004</c:v>
                </c:pt>
                <c:pt idx="46">
                  <c:v>1.4600000000000004</c:v>
                </c:pt>
                <c:pt idx="47">
                  <c:v>1.4700000000000004</c:v>
                </c:pt>
                <c:pt idx="48">
                  <c:v>1.4800000000000004</c:v>
                </c:pt>
                <c:pt idx="49">
                  <c:v>1.4900000000000004</c:v>
                </c:pt>
                <c:pt idx="50">
                  <c:v>1.5000000000000004</c:v>
                </c:pt>
              </c:numCache>
            </c:numRef>
          </c:xVal>
          <c:yVal>
            <c:numRef>
              <c:f>Foglio3!$X$336:$X$386</c:f>
              <c:numCache>
                <c:formatCode>General</c:formatCode>
                <c:ptCount val="51"/>
                <c:pt idx="0">
                  <c:v>1.09197289978186E-4</c:v>
                </c:pt>
                <c:pt idx="1">
                  <c:v>1.27396838308E-4</c:v>
                </c:pt>
                <c:pt idx="2">
                  <c:v>1.27396838308E-4</c:v>
                </c:pt>
                <c:pt idx="3">
                  <c:v>1.45596386638E-4</c:v>
                </c:pt>
                <c:pt idx="4">
                  <c:v>1.6379593496700001E-4</c:v>
                </c:pt>
                <c:pt idx="5">
                  <c:v>1.6379593496700001E-4</c:v>
                </c:pt>
                <c:pt idx="6">
                  <c:v>1.81995483297E-4</c:v>
                </c:pt>
                <c:pt idx="7">
                  <c:v>2.00195031627E-4</c:v>
                </c:pt>
                <c:pt idx="8">
                  <c:v>2.00195031627E-4</c:v>
                </c:pt>
                <c:pt idx="9">
                  <c:v>2.1839457995600001E-4</c:v>
                </c:pt>
                <c:pt idx="10">
                  <c:v>2.3659412828600001E-4</c:v>
                </c:pt>
                <c:pt idx="11">
                  <c:v>2.54793676616E-4</c:v>
                </c:pt>
                <c:pt idx="12">
                  <c:v>2.54793676616E-4</c:v>
                </c:pt>
                <c:pt idx="13">
                  <c:v>2.7299322494499998E-4</c:v>
                </c:pt>
                <c:pt idx="14">
                  <c:v>2.9119277327499998E-4</c:v>
                </c:pt>
                <c:pt idx="15">
                  <c:v>3.0939232160499998E-4</c:v>
                </c:pt>
                <c:pt idx="16">
                  <c:v>3.2759186993499997E-4</c:v>
                </c:pt>
                <c:pt idx="17">
                  <c:v>3.4579141826400001E-4</c:v>
                </c:pt>
                <c:pt idx="18">
                  <c:v>3.6399096659400001E-4</c:v>
                </c:pt>
                <c:pt idx="19">
                  <c:v>3.82190514924E-4</c:v>
                </c:pt>
                <c:pt idx="20">
                  <c:v>4.0039006325299999E-4</c:v>
                </c:pt>
                <c:pt idx="21">
                  <c:v>4.3678915991299998E-4</c:v>
                </c:pt>
                <c:pt idx="22">
                  <c:v>4.5498870824200002E-4</c:v>
                </c:pt>
                <c:pt idx="23">
                  <c:v>4.7318825657200001E-4</c:v>
                </c:pt>
                <c:pt idx="24">
                  <c:v>4.9138780490200001E-4</c:v>
                </c:pt>
                <c:pt idx="25">
                  <c:v>5.2778690156100004E-4</c:v>
                </c:pt>
                <c:pt idx="26">
                  <c:v>5.6418599822100003E-4</c:v>
                </c:pt>
                <c:pt idx="27">
                  <c:v>5.8238554654999996E-4</c:v>
                </c:pt>
                <c:pt idx="28">
                  <c:v>6.1878464320999995E-4</c:v>
                </c:pt>
                <c:pt idx="29">
                  <c:v>6.5518373986899999E-4</c:v>
                </c:pt>
                <c:pt idx="30">
                  <c:v>6.9158283652899998E-4</c:v>
                </c:pt>
                <c:pt idx="31">
                  <c:v>7.2798193318800001E-4</c:v>
                </c:pt>
                <c:pt idx="32">
                  <c:v>7.8258057817700004E-4</c:v>
                </c:pt>
                <c:pt idx="33">
                  <c:v>8.3717922316599996E-4</c:v>
                </c:pt>
                <c:pt idx="34">
                  <c:v>8.9177786815499999E-4</c:v>
                </c:pt>
                <c:pt idx="35">
                  <c:v>9.6457606147400002E-4</c:v>
                </c:pt>
                <c:pt idx="36">
                  <c:v>1.037374254793E-3</c:v>
                </c:pt>
                <c:pt idx="37">
                  <c:v>1.110172448112E-3</c:v>
                </c:pt>
                <c:pt idx="38">
                  <c:v>1.21936973809E-3</c:v>
                </c:pt>
                <c:pt idx="39">
                  <c:v>1.3285670280680001E-3</c:v>
                </c:pt>
                <c:pt idx="40">
                  <c:v>1.4741634147059999E-3</c:v>
                </c:pt>
                <c:pt idx="41">
                  <c:v>1.656158898002E-3</c:v>
                </c:pt>
                <c:pt idx="42">
                  <c:v>1.8927530262889999E-3</c:v>
                </c:pt>
                <c:pt idx="43">
                  <c:v>2.1293471545750001E-3</c:v>
                </c:pt>
                <c:pt idx="44">
                  <c:v>2.3659412828610001E-3</c:v>
                </c:pt>
                <c:pt idx="45">
                  <c:v>2.4751385728390002E-3</c:v>
                </c:pt>
                <c:pt idx="46">
                  <c:v>2.3659412828610001E-3</c:v>
                </c:pt>
                <c:pt idx="47">
                  <c:v>1.965551219607E-3</c:v>
                </c:pt>
                <c:pt idx="48">
                  <c:v>8.5537877149599996E-4</c:v>
                </c:pt>
                <c:pt idx="49">
                  <c:v>0</c:v>
                </c:pt>
                <c:pt idx="50">
                  <c:v>0</c:v>
                </c:pt>
              </c:numCache>
            </c:numRef>
          </c:yVal>
          <c:smooth val="1"/>
        </c:ser>
        <c:ser>
          <c:idx val="0"/>
          <c:order val="1"/>
          <c:tx>
            <c:v>m=1</c:v>
          </c:tx>
          <c:xVal>
            <c:numRef>
              <c:f>Foglio3!$S$336:$S$386</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1.1300000000000001</c:v>
                </c:pt>
                <c:pt idx="14">
                  <c:v>1.1400000000000001</c:v>
                </c:pt>
                <c:pt idx="15">
                  <c:v>1.1500000000000001</c:v>
                </c:pt>
                <c:pt idx="16">
                  <c:v>1.1600000000000001</c:v>
                </c:pt>
                <c:pt idx="17">
                  <c:v>1.1700000000000002</c:v>
                </c:pt>
                <c:pt idx="18">
                  <c:v>1.1800000000000002</c:v>
                </c:pt>
                <c:pt idx="19">
                  <c:v>1.1900000000000002</c:v>
                </c:pt>
                <c:pt idx="20">
                  <c:v>1.2000000000000002</c:v>
                </c:pt>
                <c:pt idx="21">
                  <c:v>1.2100000000000002</c:v>
                </c:pt>
                <c:pt idx="22">
                  <c:v>1.2200000000000002</c:v>
                </c:pt>
                <c:pt idx="23">
                  <c:v>1.2300000000000002</c:v>
                </c:pt>
                <c:pt idx="24">
                  <c:v>1.2400000000000002</c:v>
                </c:pt>
                <c:pt idx="25">
                  <c:v>1.2500000000000002</c:v>
                </c:pt>
                <c:pt idx="26">
                  <c:v>1.2600000000000002</c:v>
                </c:pt>
                <c:pt idx="27">
                  <c:v>1.2700000000000002</c:v>
                </c:pt>
                <c:pt idx="28">
                  <c:v>1.2800000000000002</c:v>
                </c:pt>
                <c:pt idx="29">
                  <c:v>1.2900000000000003</c:v>
                </c:pt>
                <c:pt idx="30">
                  <c:v>1.3000000000000003</c:v>
                </c:pt>
                <c:pt idx="31">
                  <c:v>1.3100000000000003</c:v>
                </c:pt>
                <c:pt idx="32">
                  <c:v>1.3200000000000003</c:v>
                </c:pt>
                <c:pt idx="33">
                  <c:v>1.3300000000000003</c:v>
                </c:pt>
                <c:pt idx="34">
                  <c:v>1.3400000000000003</c:v>
                </c:pt>
                <c:pt idx="35">
                  <c:v>1.3500000000000003</c:v>
                </c:pt>
                <c:pt idx="36">
                  <c:v>1.3600000000000003</c:v>
                </c:pt>
                <c:pt idx="37">
                  <c:v>1.3700000000000003</c:v>
                </c:pt>
                <c:pt idx="38">
                  <c:v>1.3800000000000003</c:v>
                </c:pt>
                <c:pt idx="39">
                  <c:v>1.3900000000000003</c:v>
                </c:pt>
                <c:pt idx="40">
                  <c:v>1.4000000000000004</c:v>
                </c:pt>
                <c:pt idx="41">
                  <c:v>1.4100000000000004</c:v>
                </c:pt>
                <c:pt idx="42">
                  <c:v>1.4200000000000004</c:v>
                </c:pt>
                <c:pt idx="43">
                  <c:v>1.4300000000000004</c:v>
                </c:pt>
                <c:pt idx="44">
                  <c:v>1.4400000000000004</c:v>
                </c:pt>
                <c:pt idx="45">
                  <c:v>1.4500000000000004</c:v>
                </c:pt>
                <c:pt idx="46">
                  <c:v>1.4600000000000004</c:v>
                </c:pt>
                <c:pt idx="47">
                  <c:v>1.4700000000000004</c:v>
                </c:pt>
                <c:pt idx="48">
                  <c:v>1.4800000000000004</c:v>
                </c:pt>
                <c:pt idx="49">
                  <c:v>1.4900000000000004</c:v>
                </c:pt>
                <c:pt idx="50">
                  <c:v>1.5000000000000004</c:v>
                </c:pt>
              </c:numCache>
            </c:numRef>
          </c:xVal>
          <c:yVal>
            <c:numRef>
              <c:f>Foglio3!$T$336:$T$386</c:f>
              <c:numCache>
                <c:formatCode>General</c:formatCode>
                <c:ptCount val="51"/>
                <c:pt idx="0">
                  <c:v>1.09197289978E-4</c:v>
                </c:pt>
                <c:pt idx="1">
                  <c:v>1.27396838308E-4</c:v>
                </c:pt>
                <c:pt idx="2">
                  <c:v>1.27396838308E-4</c:v>
                </c:pt>
                <c:pt idx="3">
                  <c:v>1.45596386638E-4</c:v>
                </c:pt>
                <c:pt idx="4">
                  <c:v>1.6379593496700001E-4</c:v>
                </c:pt>
                <c:pt idx="5">
                  <c:v>1.6379593496700001E-4</c:v>
                </c:pt>
                <c:pt idx="6">
                  <c:v>1.81995483297E-4</c:v>
                </c:pt>
                <c:pt idx="7">
                  <c:v>2.00195031627E-4</c:v>
                </c:pt>
                <c:pt idx="8">
                  <c:v>2.00195031627E-4</c:v>
                </c:pt>
                <c:pt idx="9">
                  <c:v>2.1839457995600001E-4</c:v>
                </c:pt>
                <c:pt idx="10">
                  <c:v>2.3659412828600001E-4</c:v>
                </c:pt>
                <c:pt idx="11">
                  <c:v>2.54793676616E-4</c:v>
                </c:pt>
                <c:pt idx="12">
                  <c:v>2.54793676616E-4</c:v>
                </c:pt>
                <c:pt idx="13">
                  <c:v>2.7299322494499998E-4</c:v>
                </c:pt>
                <c:pt idx="14">
                  <c:v>2.9119277327499998E-4</c:v>
                </c:pt>
                <c:pt idx="15">
                  <c:v>3.0939232160499998E-4</c:v>
                </c:pt>
                <c:pt idx="16">
                  <c:v>3.2759186993499997E-4</c:v>
                </c:pt>
                <c:pt idx="17">
                  <c:v>3.4579141826400001E-4</c:v>
                </c:pt>
                <c:pt idx="18">
                  <c:v>3.6399096659400001E-4</c:v>
                </c:pt>
                <c:pt idx="19">
                  <c:v>3.82190514924E-4</c:v>
                </c:pt>
                <c:pt idx="20">
                  <c:v>4.0039006325299999E-4</c:v>
                </c:pt>
                <c:pt idx="21">
                  <c:v>4.3678915991299998E-4</c:v>
                </c:pt>
                <c:pt idx="22">
                  <c:v>4.5498870824200002E-4</c:v>
                </c:pt>
                <c:pt idx="23">
                  <c:v>4.7318825657200001E-4</c:v>
                </c:pt>
                <c:pt idx="24">
                  <c:v>4.9138780490200001E-4</c:v>
                </c:pt>
                <c:pt idx="25">
                  <c:v>5.2778690156100004E-4</c:v>
                </c:pt>
                <c:pt idx="26">
                  <c:v>5.6418599822100003E-4</c:v>
                </c:pt>
                <c:pt idx="27">
                  <c:v>5.8238554654999996E-4</c:v>
                </c:pt>
                <c:pt idx="28">
                  <c:v>6.1878464320999995E-4</c:v>
                </c:pt>
                <c:pt idx="29">
                  <c:v>6.5518373986899999E-4</c:v>
                </c:pt>
                <c:pt idx="30">
                  <c:v>6.9158283652899998E-4</c:v>
                </c:pt>
                <c:pt idx="31">
                  <c:v>7.2798193318800001E-4</c:v>
                </c:pt>
                <c:pt idx="32">
                  <c:v>7.8258057817700004E-4</c:v>
                </c:pt>
                <c:pt idx="33">
                  <c:v>8.3717922316599996E-4</c:v>
                </c:pt>
                <c:pt idx="34">
                  <c:v>8.9177786815499999E-4</c:v>
                </c:pt>
                <c:pt idx="35">
                  <c:v>9.6457606147400002E-4</c:v>
                </c:pt>
                <c:pt idx="36">
                  <c:v>1.037374254793E-3</c:v>
                </c:pt>
                <c:pt idx="37">
                  <c:v>1.110172448112E-3</c:v>
                </c:pt>
                <c:pt idx="38">
                  <c:v>1.21936973809E-3</c:v>
                </c:pt>
                <c:pt idx="39">
                  <c:v>1.3285670280680001E-3</c:v>
                </c:pt>
                <c:pt idx="40">
                  <c:v>1.4741634147059999E-3</c:v>
                </c:pt>
                <c:pt idx="41">
                  <c:v>1.656158898002E-3</c:v>
                </c:pt>
                <c:pt idx="42">
                  <c:v>1.8927530262889999E-3</c:v>
                </c:pt>
                <c:pt idx="43">
                  <c:v>2.1293471545750001E-3</c:v>
                </c:pt>
                <c:pt idx="44">
                  <c:v>2.3659412828610001E-3</c:v>
                </c:pt>
                <c:pt idx="45">
                  <c:v>2.4751385728390002E-3</c:v>
                </c:pt>
                <c:pt idx="46">
                  <c:v>2.3659412828610001E-3</c:v>
                </c:pt>
                <c:pt idx="47">
                  <c:v>1.965551219607E-3</c:v>
                </c:pt>
                <c:pt idx="48">
                  <c:v>8.5537877149599996E-4</c:v>
                </c:pt>
                <c:pt idx="49">
                  <c:v>0</c:v>
                </c:pt>
                <c:pt idx="50">
                  <c:v>0</c:v>
                </c:pt>
              </c:numCache>
            </c:numRef>
          </c:yVal>
          <c:smooth val="1"/>
        </c:ser>
        <c:ser>
          <c:idx val="2"/>
          <c:order val="2"/>
          <c:tx>
            <c:v>m=2</c:v>
          </c:tx>
          <c:xVal>
            <c:numRef>
              <c:f>Foglio3!$S$336:$S$386</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1.1300000000000001</c:v>
                </c:pt>
                <c:pt idx="14">
                  <c:v>1.1400000000000001</c:v>
                </c:pt>
                <c:pt idx="15">
                  <c:v>1.1500000000000001</c:v>
                </c:pt>
                <c:pt idx="16">
                  <c:v>1.1600000000000001</c:v>
                </c:pt>
                <c:pt idx="17">
                  <c:v>1.1700000000000002</c:v>
                </c:pt>
                <c:pt idx="18">
                  <c:v>1.1800000000000002</c:v>
                </c:pt>
                <c:pt idx="19">
                  <c:v>1.1900000000000002</c:v>
                </c:pt>
                <c:pt idx="20">
                  <c:v>1.2000000000000002</c:v>
                </c:pt>
                <c:pt idx="21">
                  <c:v>1.2100000000000002</c:v>
                </c:pt>
                <c:pt idx="22">
                  <c:v>1.2200000000000002</c:v>
                </c:pt>
                <c:pt idx="23">
                  <c:v>1.2300000000000002</c:v>
                </c:pt>
                <c:pt idx="24">
                  <c:v>1.2400000000000002</c:v>
                </c:pt>
                <c:pt idx="25">
                  <c:v>1.2500000000000002</c:v>
                </c:pt>
                <c:pt idx="26">
                  <c:v>1.2600000000000002</c:v>
                </c:pt>
                <c:pt idx="27">
                  <c:v>1.2700000000000002</c:v>
                </c:pt>
                <c:pt idx="28">
                  <c:v>1.2800000000000002</c:v>
                </c:pt>
                <c:pt idx="29">
                  <c:v>1.2900000000000003</c:v>
                </c:pt>
                <c:pt idx="30">
                  <c:v>1.3000000000000003</c:v>
                </c:pt>
                <c:pt idx="31">
                  <c:v>1.3100000000000003</c:v>
                </c:pt>
                <c:pt idx="32">
                  <c:v>1.3200000000000003</c:v>
                </c:pt>
                <c:pt idx="33">
                  <c:v>1.3300000000000003</c:v>
                </c:pt>
                <c:pt idx="34">
                  <c:v>1.3400000000000003</c:v>
                </c:pt>
                <c:pt idx="35">
                  <c:v>1.3500000000000003</c:v>
                </c:pt>
                <c:pt idx="36">
                  <c:v>1.3600000000000003</c:v>
                </c:pt>
                <c:pt idx="37">
                  <c:v>1.3700000000000003</c:v>
                </c:pt>
                <c:pt idx="38">
                  <c:v>1.3800000000000003</c:v>
                </c:pt>
                <c:pt idx="39">
                  <c:v>1.3900000000000003</c:v>
                </c:pt>
                <c:pt idx="40">
                  <c:v>1.4000000000000004</c:v>
                </c:pt>
                <c:pt idx="41">
                  <c:v>1.4100000000000004</c:v>
                </c:pt>
                <c:pt idx="42">
                  <c:v>1.4200000000000004</c:v>
                </c:pt>
                <c:pt idx="43">
                  <c:v>1.4300000000000004</c:v>
                </c:pt>
                <c:pt idx="44">
                  <c:v>1.4400000000000004</c:v>
                </c:pt>
                <c:pt idx="45">
                  <c:v>1.4500000000000004</c:v>
                </c:pt>
                <c:pt idx="46">
                  <c:v>1.4600000000000004</c:v>
                </c:pt>
                <c:pt idx="47">
                  <c:v>1.4700000000000004</c:v>
                </c:pt>
                <c:pt idx="48">
                  <c:v>1.4800000000000004</c:v>
                </c:pt>
                <c:pt idx="49">
                  <c:v>1.4900000000000004</c:v>
                </c:pt>
                <c:pt idx="50">
                  <c:v>1.5000000000000004</c:v>
                </c:pt>
              </c:numCache>
            </c:numRef>
          </c:xVal>
          <c:yVal>
            <c:numRef>
              <c:f>Foglio3!$U$336:$U$386</c:f>
              <c:numCache>
                <c:formatCode>General</c:formatCode>
                <c:ptCount val="51"/>
                <c:pt idx="0">
                  <c:v>1.09197289978E-4</c:v>
                </c:pt>
                <c:pt idx="1">
                  <c:v>1.27396838308E-4</c:v>
                </c:pt>
                <c:pt idx="2">
                  <c:v>1.27396838308E-4</c:v>
                </c:pt>
                <c:pt idx="3">
                  <c:v>1.45596386638E-4</c:v>
                </c:pt>
                <c:pt idx="4">
                  <c:v>1.6379593496700001E-4</c:v>
                </c:pt>
                <c:pt idx="5">
                  <c:v>1.6379593496700001E-4</c:v>
                </c:pt>
                <c:pt idx="6">
                  <c:v>1.81995483297E-4</c:v>
                </c:pt>
                <c:pt idx="7">
                  <c:v>2.00195031627E-4</c:v>
                </c:pt>
                <c:pt idx="8">
                  <c:v>2.00195031627E-4</c:v>
                </c:pt>
                <c:pt idx="9">
                  <c:v>2.1839457995600001E-4</c:v>
                </c:pt>
                <c:pt idx="10">
                  <c:v>2.3659412828600001E-4</c:v>
                </c:pt>
                <c:pt idx="11">
                  <c:v>2.54793676616E-4</c:v>
                </c:pt>
                <c:pt idx="12">
                  <c:v>2.54793676616E-4</c:v>
                </c:pt>
                <c:pt idx="13">
                  <c:v>2.7299322494499998E-4</c:v>
                </c:pt>
                <c:pt idx="14">
                  <c:v>2.9119277327499998E-4</c:v>
                </c:pt>
                <c:pt idx="15">
                  <c:v>3.0939232160499998E-4</c:v>
                </c:pt>
                <c:pt idx="16">
                  <c:v>3.2759186993499997E-4</c:v>
                </c:pt>
                <c:pt idx="17">
                  <c:v>3.4579141826400001E-4</c:v>
                </c:pt>
                <c:pt idx="18">
                  <c:v>3.6399096659400001E-4</c:v>
                </c:pt>
                <c:pt idx="19">
                  <c:v>3.82190514924E-4</c:v>
                </c:pt>
                <c:pt idx="20">
                  <c:v>4.0039006325299999E-4</c:v>
                </c:pt>
                <c:pt idx="21">
                  <c:v>4.3678915991299998E-4</c:v>
                </c:pt>
                <c:pt idx="22">
                  <c:v>4.5498870824200002E-4</c:v>
                </c:pt>
                <c:pt idx="23">
                  <c:v>4.7318825657200001E-4</c:v>
                </c:pt>
                <c:pt idx="24">
                  <c:v>4.9138780490200001E-4</c:v>
                </c:pt>
                <c:pt idx="25">
                  <c:v>5.2778690156100004E-4</c:v>
                </c:pt>
                <c:pt idx="26">
                  <c:v>5.6418599822100003E-4</c:v>
                </c:pt>
                <c:pt idx="27">
                  <c:v>5.8238554654999996E-4</c:v>
                </c:pt>
                <c:pt idx="28">
                  <c:v>6.1878464320999995E-4</c:v>
                </c:pt>
                <c:pt idx="29">
                  <c:v>6.5518373986899999E-4</c:v>
                </c:pt>
                <c:pt idx="30">
                  <c:v>6.9158283652899998E-4</c:v>
                </c:pt>
                <c:pt idx="31">
                  <c:v>7.2798193318800001E-4</c:v>
                </c:pt>
                <c:pt idx="32">
                  <c:v>7.8258057817700004E-4</c:v>
                </c:pt>
                <c:pt idx="33">
                  <c:v>8.3717922316599996E-4</c:v>
                </c:pt>
                <c:pt idx="34">
                  <c:v>8.9177786815499999E-4</c:v>
                </c:pt>
                <c:pt idx="35">
                  <c:v>9.6457606147400002E-4</c:v>
                </c:pt>
                <c:pt idx="36">
                  <c:v>1.037374254793E-3</c:v>
                </c:pt>
                <c:pt idx="37">
                  <c:v>1.110172448112E-3</c:v>
                </c:pt>
                <c:pt idx="38">
                  <c:v>1.21936973809E-3</c:v>
                </c:pt>
                <c:pt idx="39">
                  <c:v>1.3285670280680001E-3</c:v>
                </c:pt>
                <c:pt idx="40">
                  <c:v>1.4741634147059999E-3</c:v>
                </c:pt>
                <c:pt idx="41">
                  <c:v>1.656158898002E-3</c:v>
                </c:pt>
                <c:pt idx="42">
                  <c:v>1.8927530262889999E-3</c:v>
                </c:pt>
                <c:pt idx="43">
                  <c:v>2.1293471545750001E-3</c:v>
                </c:pt>
                <c:pt idx="44">
                  <c:v>2.3659412828610001E-3</c:v>
                </c:pt>
                <c:pt idx="45">
                  <c:v>2.4751385728390002E-3</c:v>
                </c:pt>
                <c:pt idx="46">
                  <c:v>2.3659412828610001E-3</c:v>
                </c:pt>
                <c:pt idx="47">
                  <c:v>1.965551219607E-3</c:v>
                </c:pt>
                <c:pt idx="48">
                  <c:v>8.5537877149599996E-4</c:v>
                </c:pt>
                <c:pt idx="49">
                  <c:v>0</c:v>
                </c:pt>
                <c:pt idx="50">
                  <c:v>0</c:v>
                </c:pt>
              </c:numCache>
            </c:numRef>
          </c:yVal>
          <c:smooth val="1"/>
        </c:ser>
        <c:ser>
          <c:idx val="3"/>
          <c:order val="3"/>
          <c:tx>
            <c:v>m=3</c:v>
          </c:tx>
          <c:xVal>
            <c:numRef>
              <c:f>Foglio3!$S$336:$S$386</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1.1300000000000001</c:v>
                </c:pt>
                <c:pt idx="14">
                  <c:v>1.1400000000000001</c:v>
                </c:pt>
                <c:pt idx="15">
                  <c:v>1.1500000000000001</c:v>
                </c:pt>
                <c:pt idx="16">
                  <c:v>1.1600000000000001</c:v>
                </c:pt>
                <c:pt idx="17">
                  <c:v>1.1700000000000002</c:v>
                </c:pt>
                <c:pt idx="18">
                  <c:v>1.1800000000000002</c:v>
                </c:pt>
                <c:pt idx="19">
                  <c:v>1.1900000000000002</c:v>
                </c:pt>
                <c:pt idx="20">
                  <c:v>1.2000000000000002</c:v>
                </c:pt>
                <c:pt idx="21">
                  <c:v>1.2100000000000002</c:v>
                </c:pt>
                <c:pt idx="22">
                  <c:v>1.2200000000000002</c:v>
                </c:pt>
                <c:pt idx="23">
                  <c:v>1.2300000000000002</c:v>
                </c:pt>
                <c:pt idx="24">
                  <c:v>1.2400000000000002</c:v>
                </c:pt>
                <c:pt idx="25">
                  <c:v>1.2500000000000002</c:v>
                </c:pt>
                <c:pt idx="26">
                  <c:v>1.2600000000000002</c:v>
                </c:pt>
                <c:pt idx="27">
                  <c:v>1.2700000000000002</c:v>
                </c:pt>
                <c:pt idx="28">
                  <c:v>1.2800000000000002</c:v>
                </c:pt>
                <c:pt idx="29">
                  <c:v>1.2900000000000003</c:v>
                </c:pt>
                <c:pt idx="30">
                  <c:v>1.3000000000000003</c:v>
                </c:pt>
                <c:pt idx="31">
                  <c:v>1.3100000000000003</c:v>
                </c:pt>
                <c:pt idx="32">
                  <c:v>1.3200000000000003</c:v>
                </c:pt>
                <c:pt idx="33">
                  <c:v>1.3300000000000003</c:v>
                </c:pt>
                <c:pt idx="34">
                  <c:v>1.3400000000000003</c:v>
                </c:pt>
                <c:pt idx="35">
                  <c:v>1.3500000000000003</c:v>
                </c:pt>
                <c:pt idx="36">
                  <c:v>1.3600000000000003</c:v>
                </c:pt>
                <c:pt idx="37">
                  <c:v>1.3700000000000003</c:v>
                </c:pt>
                <c:pt idx="38">
                  <c:v>1.3800000000000003</c:v>
                </c:pt>
                <c:pt idx="39">
                  <c:v>1.3900000000000003</c:v>
                </c:pt>
                <c:pt idx="40">
                  <c:v>1.4000000000000004</c:v>
                </c:pt>
                <c:pt idx="41">
                  <c:v>1.4100000000000004</c:v>
                </c:pt>
                <c:pt idx="42">
                  <c:v>1.4200000000000004</c:v>
                </c:pt>
                <c:pt idx="43">
                  <c:v>1.4300000000000004</c:v>
                </c:pt>
                <c:pt idx="44">
                  <c:v>1.4400000000000004</c:v>
                </c:pt>
                <c:pt idx="45">
                  <c:v>1.4500000000000004</c:v>
                </c:pt>
                <c:pt idx="46">
                  <c:v>1.4600000000000004</c:v>
                </c:pt>
                <c:pt idx="47">
                  <c:v>1.4700000000000004</c:v>
                </c:pt>
                <c:pt idx="48">
                  <c:v>1.4800000000000004</c:v>
                </c:pt>
                <c:pt idx="49">
                  <c:v>1.4900000000000004</c:v>
                </c:pt>
                <c:pt idx="50">
                  <c:v>1.5000000000000004</c:v>
                </c:pt>
              </c:numCache>
            </c:numRef>
          </c:xVal>
          <c:yVal>
            <c:numRef>
              <c:f>Foglio3!$V$336:$V$386</c:f>
              <c:numCache>
                <c:formatCode>General</c:formatCode>
                <c:ptCount val="51"/>
                <c:pt idx="0">
                  <c:v>1.09197289978E-4</c:v>
                </c:pt>
                <c:pt idx="1">
                  <c:v>1.27396838308E-4</c:v>
                </c:pt>
                <c:pt idx="2">
                  <c:v>1.27396838308E-4</c:v>
                </c:pt>
                <c:pt idx="3">
                  <c:v>1.45596386638E-4</c:v>
                </c:pt>
                <c:pt idx="4">
                  <c:v>1.6379593496700001E-4</c:v>
                </c:pt>
                <c:pt idx="5">
                  <c:v>1.6379593496700001E-4</c:v>
                </c:pt>
                <c:pt idx="6">
                  <c:v>1.81995483297E-4</c:v>
                </c:pt>
                <c:pt idx="7">
                  <c:v>2.00195031627E-4</c:v>
                </c:pt>
                <c:pt idx="8">
                  <c:v>2.00195031627E-4</c:v>
                </c:pt>
                <c:pt idx="9">
                  <c:v>2.1839457995600001E-4</c:v>
                </c:pt>
                <c:pt idx="10">
                  <c:v>2.3659412828600001E-4</c:v>
                </c:pt>
                <c:pt idx="11">
                  <c:v>2.54793676616E-4</c:v>
                </c:pt>
                <c:pt idx="12">
                  <c:v>2.54793676616E-4</c:v>
                </c:pt>
                <c:pt idx="13">
                  <c:v>2.7299322494499998E-4</c:v>
                </c:pt>
                <c:pt idx="14">
                  <c:v>2.9119277327499998E-4</c:v>
                </c:pt>
                <c:pt idx="15">
                  <c:v>3.0939232160499998E-4</c:v>
                </c:pt>
                <c:pt idx="16">
                  <c:v>3.2759186993499997E-4</c:v>
                </c:pt>
                <c:pt idx="17">
                  <c:v>3.4579141826400001E-4</c:v>
                </c:pt>
                <c:pt idx="18">
                  <c:v>3.6399096659400001E-4</c:v>
                </c:pt>
                <c:pt idx="19">
                  <c:v>3.82190514924E-4</c:v>
                </c:pt>
                <c:pt idx="20">
                  <c:v>4.0039006325299999E-4</c:v>
                </c:pt>
                <c:pt idx="21">
                  <c:v>4.3678915991299998E-4</c:v>
                </c:pt>
                <c:pt idx="22">
                  <c:v>4.5498870824200002E-4</c:v>
                </c:pt>
                <c:pt idx="23">
                  <c:v>4.7318825657200001E-4</c:v>
                </c:pt>
                <c:pt idx="24">
                  <c:v>4.9138780490200001E-4</c:v>
                </c:pt>
                <c:pt idx="25">
                  <c:v>5.2778690156100004E-4</c:v>
                </c:pt>
                <c:pt idx="26">
                  <c:v>5.6418599822100003E-4</c:v>
                </c:pt>
                <c:pt idx="27">
                  <c:v>5.8238554654999996E-4</c:v>
                </c:pt>
                <c:pt idx="28">
                  <c:v>6.1878464320999995E-4</c:v>
                </c:pt>
                <c:pt idx="29">
                  <c:v>6.5518373986899999E-4</c:v>
                </c:pt>
                <c:pt idx="30">
                  <c:v>6.9158283652899998E-4</c:v>
                </c:pt>
                <c:pt idx="31">
                  <c:v>7.2798193318800001E-4</c:v>
                </c:pt>
                <c:pt idx="32">
                  <c:v>7.8258057817700004E-4</c:v>
                </c:pt>
                <c:pt idx="33">
                  <c:v>8.3717922316599996E-4</c:v>
                </c:pt>
                <c:pt idx="34">
                  <c:v>8.9177786815499999E-4</c:v>
                </c:pt>
                <c:pt idx="35">
                  <c:v>9.6457606147400002E-4</c:v>
                </c:pt>
                <c:pt idx="36">
                  <c:v>1.037374254793E-3</c:v>
                </c:pt>
                <c:pt idx="37">
                  <c:v>1.110172448112E-3</c:v>
                </c:pt>
                <c:pt idx="38">
                  <c:v>1.21936973809E-3</c:v>
                </c:pt>
                <c:pt idx="39">
                  <c:v>1.3285670280680001E-3</c:v>
                </c:pt>
                <c:pt idx="40">
                  <c:v>1.4741634147059999E-3</c:v>
                </c:pt>
                <c:pt idx="41">
                  <c:v>1.656158898002E-3</c:v>
                </c:pt>
                <c:pt idx="42">
                  <c:v>1.8927530262889999E-3</c:v>
                </c:pt>
                <c:pt idx="43">
                  <c:v>2.1293471545750001E-3</c:v>
                </c:pt>
                <c:pt idx="44">
                  <c:v>2.3659412828610001E-3</c:v>
                </c:pt>
                <c:pt idx="45">
                  <c:v>2.4751385728390002E-3</c:v>
                </c:pt>
                <c:pt idx="46">
                  <c:v>2.3659412828610001E-3</c:v>
                </c:pt>
                <c:pt idx="47">
                  <c:v>1.965551219607E-3</c:v>
                </c:pt>
                <c:pt idx="48">
                  <c:v>8.5537877149599996E-4</c:v>
                </c:pt>
                <c:pt idx="49">
                  <c:v>0</c:v>
                </c:pt>
                <c:pt idx="50">
                  <c:v>0</c:v>
                </c:pt>
              </c:numCache>
            </c:numRef>
          </c:yVal>
          <c:smooth val="1"/>
        </c:ser>
        <c:ser>
          <c:idx val="4"/>
          <c:order val="4"/>
          <c:tx>
            <c:v>m=10</c:v>
          </c:tx>
          <c:xVal>
            <c:numRef>
              <c:f>Foglio3!$S$336:$S$386</c:f>
              <c:numCache>
                <c:formatCode>General</c:formatCode>
                <c:ptCount val="51"/>
                <c:pt idx="0">
                  <c:v>1</c:v>
                </c:pt>
                <c:pt idx="1">
                  <c:v>1.01</c:v>
                </c:pt>
                <c:pt idx="2">
                  <c:v>1.02</c:v>
                </c:pt>
                <c:pt idx="3">
                  <c:v>1.03</c:v>
                </c:pt>
                <c:pt idx="4">
                  <c:v>1.04</c:v>
                </c:pt>
                <c:pt idx="5">
                  <c:v>1.05</c:v>
                </c:pt>
                <c:pt idx="6">
                  <c:v>1.06</c:v>
                </c:pt>
                <c:pt idx="7">
                  <c:v>1.07</c:v>
                </c:pt>
                <c:pt idx="8">
                  <c:v>1.08</c:v>
                </c:pt>
                <c:pt idx="9">
                  <c:v>1.0900000000000001</c:v>
                </c:pt>
                <c:pt idx="10">
                  <c:v>1.1000000000000001</c:v>
                </c:pt>
                <c:pt idx="11">
                  <c:v>1.1100000000000001</c:v>
                </c:pt>
                <c:pt idx="12">
                  <c:v>1.1200000000000001</c:v>
                </c:pt>
                <c:pt idx="13">
                  <c:v>1.1300000000000001</c:v>
                </c:pt>
                <c:pt idx="14">
                  <c:v>1.1400000000000001</c:v>
                </c:pt>
                <c:pt idx="15">
                  <c:v>1.1500000000000001</c:v>
                </c:pt>
                <c:pt idx="16">
                  <c:v>1.1600000000000001</c:v>
                </c:pt>
                <c:pt idx="17">
                  <c:v>1.1700000000000002</c:v>
                </c:pt>
                <c:pt idx="18">
                  <c:v>1.1800000000000002</c:v>
                </c:pt>
                <c:pt idx="19">
                  <c:v>1.1900000000000002</c:v>
                </c:pt>
                <c:pt idx="20">
                  <c:v>1.2000000000000002</c:v>
                </c:pt>
                <c:pt idx="21">
                  <c:v>1.2100000000000002</c:v>
                </c:pt>
                <c:pt idx="22">
                  <c:v>1.2200000000000002</c:v>
                </c:pt>
                <c:pt idx="23">
                  <c:v>1.2300000000000002</c:v>
                </c:pt>
                <c:pt idx="24">
                  <c:v>1.2400000000000002</c:v>
                </c:pt>
                <c:pt idx="25">
                  <c:v>1.2500000000000002</c:v>
                </c:pt>
                <c:pt idx="26">
                  <c:v>1.2600000000000002</c:v>
                </c:pt>
                <c:pt idx="27">
                  <c:v>1.2700000000000002</c:v>
                </c:pt>
                <c:pt idx="28">
                  <c:v>1.2800000000000002</c:v>
                </c:pt>
                <c:pt idx="29">
                  <c:v>1.2900000000000003</c:v>
                </c:pt>
                <c:pt idx="30">
                  <c:v>1.3000000000000003</c:v>
                </c:pt>
                <c:pt idx="31">
                  <c:v>1.3100000000000003</c:v>
                </c:pt>
                <c:pt idx="32">
                  <c:v>1.3200000000000003</c:v>
                </c:pt>
                <c:pt idx="33">
                  <c:v>1.3300000000000003</c:v>
                </c:pt>
                <c:pt idx="34">
                  <c:v>1.3400000000000003</c:v>
                </c:pt>
                <c:pt idx="35">
                  <c:v>1.3500000000000003</c:v>
                </c:pt>
                <c:pt idx="36">
                  <c:v>1.3600000000000003</c:v>
                </c:pt>
                <c:pt idx="37">
                  <c:v>1.3700000000000003</c:v>
                </c:pt>
                <c:pt idx="38">
                  <c:v>1.3800000000000003</c:v>
                </c:pt>
                <c:pt idx="39">
                  <c:v>1.3900000000000003</c:v>
                </c:pt>
                <c:pt idx="40">
                  <c:v>1.4000000000000004</c:v>
                </c:pt>
                <c:pt idx="41">
                  <c:v>1.4100000000000004</c:v>
                </c:pt>
                <c:pt idx="42">
                  <c:v>1.4200000000000004</c:v>
                </c:pt>
                <c:pt idx="43">
                  <c:v>1.4300000000000004</c:v>
                </c:pt>
                <c:pt idx="44">
                  <c:v>1.4400000000000004</c:v>
                </c:pt>
                <c:pt idx="45">
                  <c:v>1.4500000000000004</c:v>
                </c:pt>
                <c:pt idx="46">
                  <c:v>1.4600000000000004</c:v>
                </c:pt>
                <c:pt idx="47">
                  <c:v>1.4700000000000004</c:v>
                </c:pt>
                <c:pt idx="48">
                  <c:v>1.4800000000000004</c:v>
                </c:pt>
                <c:pt idx="49">
                  <c:v>1.4900000000000004</c:v>
                </c:pt>
                <c:pt idx="50">
                  <c:v>1.5000000000000004</c:v>
                </c:pt>
              </c:numCache>
            </c:numRef>
          </c:xVal>
          <c:yVal>
            <c:numRef>
              <c:f>Foglio3!$W$336:$W$386</c:f>
              <c:numCache>
                <c:formatCode>General</c:formatCode>
                <c:ptCount val="51"/>
                <c:pt idx="0">
                  <c:v>1.09197289978E-4</c:v>
                </c:pt>
                <c:pt idx="1">
                  <c:v>1.27396838308E-4</c:v>
                </c:pt>
                <c:pt idx="2">
                  <c:v>1.27396838308E-4</c:v>
                </c:pt>
                <c:pt idx="3">
                  <c:v>1.45596386638E-4</c:v>
                </c:pt>
                <c:pt idx="4">
                  <c:v>1.6379593496700001E-4</c:v>
                </c:pt>
                <c:pt idx="5">
                  <c:v>1.6379593496700001E-4</c:v>
                </c:pt>
                <c:pt idx="6">
                  <c:v>1.81995483297E-4</c:v>
                </c:pt>
                <c:pt idx="7">
                  <c:v>2.00195031627E-4</c:v>
                </c:pt>
                <c:pt idx="8">
                  <c:v>2.00195031627E-4</c:v>
                </c:pt>
                <c:pt idx="9">
                  <c:v>2.1839457995600001E-4</c:v>
                </c:pt>
                <c:pt idx="10">
                  <c:v>2.3659412828600001E-4</c:v>
                </c:pt>
                <c:pt idx="11">
                  <c:v>2.54793676616E-4</c:v>
                </c:pt>
                <c:pt idx="12">
                  <c:v>2.54793676616E-4</c:v>
                </c:pt>
                <c:pt idx="13">
                  <c:v>2.7299322494499998E-4</c:v>
                </c:pt>
                <c:pt idx="14">
                  <c:v>2.9119277327499998E-4</c:v>
                </c:pt>
                <c:pt idx="15">
                  <c:v>3.0939232160499998E-4</c:v>
                </c:pt>
                <c:pt idx="16">
                  <c:v>3.2759186993499997E-4</c:v>
                </c:pt>
                <c:pt idx="17">
                  <c:v>3.4579141826400001E-4</c:v>
                </c:pt>
                <c:pt idx="18">
                  <c:v>3.6399096659400001E-4</c:v>
                </c:pt>
                <c:pt idx="19">
                  <c:v>3.82190514924E-4</c:v>
                </c:pt>
                <c:pt idx="20">
                  <c:v>4.0039006325299999E-4</c:v>
                </c:pt>
                <c:pt idx="21">
                  <c:v>4.3678915991299998E-4</c:v>
                </c:pt>
                <c:pt idx="22">
                  <c:v>4.5498870824200002E-4</c:v>
                </c:pt>
                <c:pt idx="23">
                  <c:v>4.7318825657200001E-4</c:v>
                </c:pt>
                <c:pt idx="24">
                  <c:v>4.9138780490200001E-4</c:v>
                </c:pt>
                <c:pt idx="25">
                  <c:v>5.2778690156100004E-4</c:v>
                </c:pt>
                <c:pt idx="26">
                  <c:v>5.6418599822100003E-4</c:v>
                </c:pt>
                <c:pt idx="27">
                  <c:v>5.8238554654999996E-4</c:v>
                </c:pt>
                <c:pt idx="28">
                  <c:v>6.1878464320999995E-4</c:v>
                </c:pt>
                <c:pt idx="29">
                  <c:v>6.5518373986899999E-4</c:v>
                </c:pt>
                <c:pt idx="30">
                  <c:v>6.9158283652899998E-4</c:v>
                </c:pt>
                <c:pt idx="31">
                  <c:v>7.2798193318800001E-4</c:v>
                </c:pt>
                <c:pt idx="32">
                  <c:v>7.8258057817700004E-4</c:v>
                </c:pt>
                <c:pt idx="33">
                  <c:v>8.3717922316599996E-4</c:v>
                </c:pt>
                <c:pt idx="34">
                  <c:v>8.9177786815499999E-4</c:v>
                </c:pt>
                <c:pt idx="35">
                  <c:v>9.6457606147400002E-4</c:v>
                </c:pt>
                <c:pt idx="36">
                  <c:v>1.037374254793E-3</c:v>
                </c:pt>
                <c:pt idx="37">
                  <c:v>1.110172448112E-3</c:v>
                </c:pt>
                <c:pt idx="38">
                  <c:v>1.21936973809E-3</c:v>
                </c:pt>
                <c:pt idx="39">
                  <c:v>1.3285670280680001E-3</c:v>
                </c:pt>
                <c:pt idx="40">
                  <c:v>1.4741634147059999E-3</c:v>
                </c:pt>
                <c:pt idx="41">
                  <c:v>1.656158898002E-3</c:v>
                </c:pt>
                <c:pt idx="42">
                  <c:v>1.8927530262889999E-3</c:v>
                </c:pt>
                <c:pt idx="43">
                  <c:v>2.1293471545750001E-3</c:v>
                </c:pt>
                <c:pt idx="44">
                  <c:v>2.3659412828610001E-3</c:v>
                </c:pt>
                <c:pt idx="45">
                  <c:v>2.4751385728390002E-3</c:v>
                </c:pt>
                <c:pt idx="46">
                  <c:v>2.3659412828610001E-3</c:v>
                </c:pt>
                <c:pt idx="47">
                  <c:v>1.965551219607E-3</c:v>
                </c:pt>
                <c:pt idx="48">
                  <c:v>8.5537877149599996E-4</c:v>
                </c:pt>
                <c:pt idx="49">
                  <c:v>0</c:v>
                </c:pt>
                <c:pt idx="50">
                  <c:v>0</c:v>
                </c:pt>
              </c:numCache>
            </c:numRef>
          </c:yVal>
          <c:smooth val="1"/>
        </c:ser>
        <c:dLbls>
          <c:showLegendKey val="0"/>
          <c:showVal val="0"/>
          <c:showCatName val="0"/>
          <c:showSerName val="0"/>
          <c:showPercent val="0"/>
          <c:showBubbleSize val="0"/>
        </c:dLbls>
        <c:axId val="245232384"/>
        <c:axId val="245233920"/>
      </c:scatterChart>
      <c:valAx>
        <c:axId val="245232384"/>
        <c:scaling>
          <c:orientation val="minMax"/>
          <c:min val="0.9"/>
        </c:scaling>
        <c:delete val="0"/>
        <c:axPos val="b"/>
        <c:numFmt formatCode="General" sourceLinked="1"/>
        <c:majorTickMark val="out"/>
        <c:minorTickMark val="none"/>
        <c:tickLblPos val="nextTo"/>
        <c:crossAx val="245233920"/>
        <c:crosses val="autoZero"/>
        <c:crossBetween val="midCat"/>
      </c:valAx>
      <c:valAx>
        <c:axId val="245233920"/>
        <c:scaling>
          <c:orientation val="minMax"/>
        </c:scaling>
        <c:delete val="0"/>
        <c:axPos val="l"/>
        <c:majorGridlines/>
        <c:numFmt formatCode="General" sourceLinked="1"/>
        <c:majorTickMark val="out"/>
        <c:minorTickMark val="none"/>
        <c:tickLblPos val="nextTo"/>
        <c:crossAx val="245232384"/>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068970899266787E-2"/>
          <c:y val="3.7018546901465478E-2"/>
          <c:w val="0.83283060274074261"/>
          <c:h val="0.89904032663236699"/>
        </c:manualLayout>
      </c:layout>
      <c:scatterChart>
        <c:scatterStyle val="smoothMarker"/>
        <c:varyColors val="0"/>
        <c:ser>
          <c:idx val="0"/>
          <c:order val="0"/>
          <c:tx>
            <c:v>1</c:v>
          </c:tx>
          <c:xVal>
            <c:numRef>
              <c:f>Foglio3!$L$336:$L$506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Foglio3!$M$336:$M$506</c:f>
              <c:numCache>
                <c:formatCode>General</c:formatCode>
                <c:ptCount val="1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formatCode="0.00E+00">
                  <c:v>1.81995483296977E-5</c:v>
                </c:pt>
                <c:pt idx="22" formatCode="0.00E+00">
                  <c:v>3.6399096659395299E-5</c:v>
                </c:pt>
                <c:pt idx="23" formatCode="0.00E+00">
                  <c:v>3.6399096659395299E-5</c:v>
                </c:pt>
                <c:pt idx="24" formatCode="0.00E+00">
                  <c:v>5.4598644989093E-5</c:v>
                </c:pt>
                <c:pt idx="25" formatCode="0.00E+00">
                  <c:v>7.2798193318790599E-5</c:v>
                </c:pt>
                <c:pt idx="26" formatCode="0.00E+00">
                  <c:v>7.2798193318790599E-5</c:v>
                </c:pt>
                <c:pt idx="27" formatCode="0.00E+00">
                  <c:v>9.0997741648488103E-5</c:v>
                </c:pt>
                <c:pt idx="28">
                  <c:v>1.09197289978186E-4</c:v>
                </c:pt>
                <c:pt idx="29">
                  <c:v>1.2739683830788299E-4</c:v>
                </c:pt>
                <c:pt idx="30">
                  <c:v>1.4559638663758101E-4</c:v>
                </c:pt>
                <c:pt idx="31">
                  <c:v>1.63795934967279E-4</c:v>
                </c:pt>
                <c:pt idx="32">
                  <c:v>1.8199548329697599E-4</c:v>
                </c:pt>
                <c:pt idx="33">
                  <c:v>2.0019503162667401E-4</c:v>
                </c:pt>
                <c:pt idx="34">
                  <c:v>2.18394579956372E-4</c:v>
                </c:pt>
                <c:pt idx="35">
                  <c:v>2.3659412828606899E-4</c:v>
                </c:pt>
                <c:pt idx="36">
                  <c:v>2.72993224945465E-4</c:v>
                </c:pt>
                <c:pt idx="37">
                  <c:v>2.9119277327516201E-4</c:v>
                </c:pt>
                <c:pt idx="38">
                  <c:v>3.2759186993455702E-4</c:v>
                </c:pt>
                <c:pt idx="39">
                  <c:v>3.6399096659395301E-4</c:v>
                </c:pt>
                <c:pt idx="40">
                  <c:v>4.0039006325334801E-4</c:v>
                </c:pt>
                <c:pt idx="41">
                  <c:v>4.5498870824200002E-4</c:v>
                </c:pt>
                <c:pt idx="42">
                  <c:v>5.2778690156100004E-4</c:v>
                </c:pt>
                <c:pt idx="43">
                  <c:v>6.1878464320999995E-4</c:v>
                </c:pt>
                <c:pt idx="44">
                  <c:v>7.4618148151800001E-4</c:v>
                </c:pt>
                <c:pt idx="45">
                  <c:v>9.2817696481499999E-4</c:v>
                </c:pt>
                <c:pt idx="46">
                  <c:v>1.18297064143E-3</c:v>
                </c:pt>
                <c:pt idx="47">
                  <c:v>1.346766576398E-3</c:v>
                </c:pt>
                <c:pt idx="48">
                  <c:v>1.0555738031220001E-3</c:v>
                </c:pt>
                <c:pt idx="49">
                  <c:v>0</c:v>
                </c:pt>
                <c:pt idx="50">
                  <c:v>0</c:v>
                </c:pt>
                <c:pt idx="51">
                  <c:v>0</c:v>
                </c:pt>
                <c:pt idx="52">
                  <c:v>0</c:v>
                </c:pt>
                <c:pt idx="53">
                  <c:v>0</c:v>
                </c:pt>
                <c:pt idx="54">
                  <c:v>0</c:v>
                </c:pt>
                <c:pt idx="55">
                  <c:v>0</c:v>
                </c:pt>
                <c:pt idx="56">
                  <c:v>0</c:v>
                </c:pt>
                <c:pt idx="57">
                  <c:v>0</c:v>
                </c:pt>
                <c:pt idx="58">
                  <c:v>0</c:v>
                </c:pt>
                <c:pt idx="59">
                  <c:v>0</c:v>
                </c:pt>
                <c:pt idx="60">
                  <c:v>0</c:v>
                </c:pt>
                <c:pt idx="61">
                  <c:v>3.6399096658999999E-5</c:v>
                </c:pt>
                <c:pt idx="62">
                  <c:v>9.0997741647999995E-5</c:v>
                </c:pt>
                <c:pt idx="63">
                  <c:v>1.27396838308E-4</c:v>
                </c:pt>
                <c:pt idx="64">
                  <c:v>1.81995483297E-4</c:v>
                </c:pt>
                <c:pt idx="65">
                  <c:v>2.1839457995600001E-4</c:v>
                </c:pt>
                <c:pt idx="66">
                  <c:v>2.54793676616E-4</c:v>
                </c:pt>
                <c:pt idx="67">
                  <c:v>2.9119277327499998E-4</c:v>
                </c:pt>
                <c:pt idx="68">
                  <c:v>3.2759186993499997E-4</c:v>
                </c:pt>
                <c:pt idx="69">
                  <c:v>3.82190514924E-4</c:v>
                </c:pt>
                <c:pt idx="70">
                  <c:v>4.1858961158299998E-4</c:v>
                </c:pt>
                <c:pt idx="71">
                  <c:v>4.5498870824200002E-4</c:v>
                </c:pt>
                <c:pt idx="72">
                  <c:v>5.09587353232E-4</c:v>
                </c:pt>
                <c:pt idx="73">
                  <c:v>5.6418599822100003E-4</c:v>
                </c:pt>
                <c:pt idx="74">
                  <c:v>6.1878464320999995E-4</c:v>
                </c:pt>
                <c:pt idx="75">
                  <c:v>6.7338328819899998E-4</c:v>
                </c:pt>
                <c:pt idx="76">
                  <c:v>7.4618148151800001E-4</c:v>
                </c:pt>
                <c:pt idx="77">
                  <c:v>8.1897967483599997E-4</c:v>
                </c:pt>
                <c:pt idx="78">
                  <c:v>9.0997741648499999E-4</c:v>
                </c:pt>
                <c:pt idx="79">
                  <c:v>1.0191747064629999E-3</c:v>
                </c:pt>
                <c:pt idx="80">
                  <c:v>1.1465715447710001E-3</c:v>
                </c:pt>
                <c:pt idx="81">
                  <c:v>1.310367479738E-3</c:v>
                </c:pt>
                <c:pt idx="82">
                  <c:v>1.5287620596949999E-3</c:v>
                </c:pt>
                <c:pt idx="83">
                  <c:v>1.7653561879809999E-3</c:v>
                </c:pt>
                <c:pt idx="84">
                  <c:v>2.020149864596E-3</c:v>
                </c:pt>
                <c:pt idx="85">
                  <c:v>2.1475467029039999E-3</c:v>
                </c:pt>
                <c:pt idx="86">
                  <c:v>2.0383494129259999E-3</c:v>
                </c:pt>
                <c:pt idx="87">
                  <c:v>1.546961608024E-3</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5.4598644989000002E-5</c:v>
                </c:pt>
                <c:pt idx="120">
                  <c:v>3.0939232160499998E-4</c:v>
                </c:pt>
                <c:pt idx="121">
                  <c:v>6.0058509487999996E-4</c:v>
                </c:pt>
                <c:pt idx="122">
                  <c:v>9.4637651314400002E-4</c:v>
                </c:pt>
                <c:pt idx="123">
                  <c:v>1.21936973809E-3</c:v>
                </c:pt>
                <c:pt idx="124">
                  <c:v>1.164771093101E-3</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numCache>
            </c:numRef>
          </c:yVal>
          <c:smooth val="1"/>
        </c:ser>
        <c:ser>
          <c:idx val="1"/>
          <c:order val="1"/>
          <c:tx>
            <c:v>2</c:v>
          </c:tx>
          <c:xVal>
            <c:numRef>
              <c:f>Foglio3!$L$336:$L$506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Foglio3!$N$336:$N$506</c:f>
              <c:numCache>
                <c:formatCode>General</c:formatCode>
                <c:ptCount val="1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formatCode="0.00E+00">
                  <c:v>1.81995483296977E-5</c:v>
                </c:pt>
                <c:pt idx="16" formatCode="0.00E+00">
                  <c:v>1.81995483296977E-5</c:v>
                </c:pt>
                <c:pt idx="17" formatCode="0.00E+00">
                  <c:v>3.6399096659395299E-5</c:v>
                </c:pt>
                <c:pt idx="18" formatCode="0.00E+00">
                  <c:v>5.4598644989093E-5</c:v>
                </c:pt>
                <c:pt idx="19" formatCode="0.00E+00">
                  <c:v>5.4598644989093E-5</c:v>
                </c:pt>
                <c:pt idx="20" formatCode="0.00E+00">
                  <c:v>7.2798193318790599E-5</c:v>
                </c:pt>
                <c:pt idx="21" formatCode="0.00E+00">
                  <c:v>9.0997741648488103E-5</c:v>
                </c:pt>
                <c:pt idx="22" formatCode="0.00E+00">
                  <c:v>9.0997741648488103E-5</c:v>
                </c:pt>
                <c:pt idx="23">
                  <c:v>1.09197289978186E-4</c:v>
                </c:pt>
                <c:pt idx="24">
                  <c:v>1.2739683830788299E-4</c:v>
                </c:pt>
                <c:pt idx="25">
                  <c:v>1.4559638663758101E-4</c:v>
                </c:pt>
                <c:pt idx="26">
                  <c:v>1.63795934967279E-4</c:v>
                </c:pt>
                <c:pt idx="27">
                  <c:v>1.8199548329697599E-4</c:v>
                </c:pt>
                <c:pt idx="28">
                  <c:v>2.0019503162667401E-4</c:v>
                </c:pt>
                <c:pt idx="29">
                  <c:v>2.18394579956372E-4</c:v>
                </c:pt>
                <c:pt idx="30">
                  <c:v>2.3659412828606899E-4</c:v>
                </c:pt>
                <c:pt idx="31">
                  <c:v>2.5479367661576701E-4</c:v>
                </c:pt>
                <c:pt idx="32">
                  <c:v>2.9119277327516201E-4</c:v>
                </c:pt>
                <c:pt idx="33">
                  <c:v>3.0939232160486001E-4</c:v>
                </c:pt>
                <c:pt idx="34">
                  <c:v>3.4579141826425501E-4</c:v>
                </c:pt>
                <c:pt idx="35">
                  <c:v>3.8219051492365002E-4</c:v>
                </c:pt>
                <c:pt idx="36">
                  <c:v>4.0039006325334801E-4</c:v>
                </c:pt>
                <c:pt idx="37">
                  <c:v>4.5498870824244101E-4</c:v>
                </c:pt>
                <c:pt idx="38">
                  <c:v>4.9138780490183597E-4</c:v>
                </c:pt>
                <c:pt idx="39">
                  <c:v>5.4598644989092902E-4</c:v>
                </c:pt>
                <c:pt idx="40">
                  <c:v>6.1878464320972001E-4</c:v>
                </c:pt>
                <c:pt idx="41">
                  <c:v>6.9158283652899998E-4</c:v>
                </c:pt>
                <c:pt idx="42">
                  <c:v>7.8258057817700004E-4</c:v>
                </c:pt>
                <c:pt idx="43">
                  <c:v>9.0997741648499999E-4</c:v>
                </c:pt>
                <c:pt idx="44">
                  <c:v>1.073773351452E-3</c:v>
                </c:pt>
                <c:pt idx="45">
                  <c:v>1.2921679314089999E-3</c:v>
                </c:pt>
                <c:pt idx="46">
                  <c:v>1.5651611563540001E-3</c:v>
                </c:pt>
                <c:pt idx="47">
                  <c:v>1.692557994662E-3</c:v>
                </c:pt>
                <c:pt idx="48">
                  <c:v>1.492362963035E-3</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5.4598644989000002E-5</c:v>
                </c:pt>
                <c:pt idx="73">
                  <c:v>1.09197289978E-4</c:v>
                </c:pt>
                <c:pt idx="74">
                  <c:v>1.81995483297E-4</c:v>
                </c:pt>
                <c:pt idx="75">
                  <c:v>2.3659412828600001E-4</c:v>
                </c:pt>
                <c:pt idx="76">
                  <c:v>3.0939232160499998E-4</c:v>
                </c:pt>
                <c:pt idx="77">
                  <c:v>3.82190514924E-4</c:v>
                </c:pt>
                <c:pt idx="78">
                  <c:v>4.7318825657200001E-4</c:v>
                </c:pt>
                <c:pt idx="79">
                  <c:v>5.6418599822100003E-4</c:v>
                </c:pt>
                <c:pt idx="80">
                  <c:v>6.7338328819899998E-4</c:v>
                </c:pt>
                <c:pt idx="81">
                  <c:v>8.1897967483599997E-4</c:v>
                </c:pt>
                <c:pt idx="82">
                  <c:v>1.0009751581330001E-3</c:v>
                </c:pt>
                <c:pt idx="83">
                  <c:v>1.2375692864190001E-3</c:v>
                </c:pt>
                <c:pt idx="84">
                  <c:v>1.5105625113650001E-3</c:v>
                </c:pt>
                <c:pt idx="85">
                  <c:v>1.6743584463319999E-3</c:v>
                </c:pt>
                <c:pt idx="86">
                  <c:v>1.5287620596949999E-3</c:v>
                </c:pt>
                <c:pt idx="87">
                  <c:v>7.8258057817700004E-4</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9.0997741647999995E-5</c:v>
                </c:pt>
                <c:pt idx="115">
                  <c:v>2.00195031627E-4</c:v>
                </c:pt>
                <c:pt idx="116">
                  <c:v>3.0939232160499998E-4</c:v>
                </c:pt>
                <c:pt idx="117">
                  <c:v>4.1858961158299998E-4</c:v>
                </c:pt>
                <c:pt idx="118">
                  <c:v>5.4598644989100004E-4</c:v>
                </c:pt>
                <c:pt idx="119">
                  <c:v>7.0978238485800002E-4</c:v>
                </c:pt>
                <c:pt idx="120">
                  <c:v>9.0997741648499999E-4</c:v>
                </c:pt>
                <c:pt idx="121">
                  <c:v>1.1465715447710001E-3</c:v>
                </c:pt>
                <c:pt idx="122">
                  <c:v>1.4377643180459999E-3</c:v>
                </c:pt>
                <c:pt idx="123">
                  <c:v>1.637959349673E-3</c:v>
                </c:pt>
                <c:pt idx="124">
                  <c:v>1.5651611563540001E-3</c:v>
                </c:pt>
                <c:pt idx="125">
                  <c:v>1.037374254793E-3</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numCache>
            </c:numRef>
          </c:yVal>
          <c:smooth val="1"/>
        </c:ser>
        <c:ser>
          <c:idx val="2"/>
          <c:order val="2"/>
          <c:tx>
            <c:v>3</c:v>
          </c:tx>
          <c:xVal>
            <c:numRef>
              <c:f>Foglio3!$L$336:$L$506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Foglio3!$O$336:$O$506</c:f>
              <c:numCache>
                <c:formatCode>General</c:formatCode>
                <c:ptCount val="171"/>
                <c:pt idx="0">
                  <c:v>0</c:v>
                </c:pt>
                <c:pt idx="1">
                  <c:v>0</c:v>
                </c:pt>
                <c:pt idx="2">
                  <c:v>0</c:v>
                </c:pt>
                <c:pt idx="3">
                  <c:v>0</c:v>
                </c:pt>
                <c:pt idx="4">
                  <c:v>0</c:v>
                </c:pt>
                <c:pt idx="5">
                  <c:v>0</c:v>
                </c:pt>
                <c:pt idx="6">
                  <c:v>0</c:v>
                </c:pt>
                <c:pt idx="7">
                  <c:v>0</c:v>
                </c:pt>
                <c:pt idx="8">
                  <c:v>0</c:v>
                </c:pt>
                <c:pt idx="9">
                  <c:v>0</c:v>
                </c:pt>
                <c:pt idx="10">
                  <c:v>0</c:v>
                </c:pt>
                <c:pt idx="11">
                  <c:v>0</c:v>
                </c:pt>
                <c:pt idx="12">
                  <c:v>0</c:v>
                </c:pt>
                <c:pt idx="13" formatCode="0.00E+00">
                  <c:v>1.81995483296977E-5</c:v>
                </c:pt>
                <c:pt idx="14" formatCode="0.00E+00">
                  <c:v>1.81995483296977E-5</c:v>
                </c:pt>
                <c:pt idx="15" formatCode="0.00E+00">
                  <c:v>3.6399096659395299E-5</c:v>
                </c:pt>
                <c:pt idx="16" formatCode="0.00E+00">
                  <c:v>3.6399096659395299E-5</c:v>
                </c:pt>
                <c:pt idx="17" formatCode="0.00E+00">
                  <c:v>5.4598644989093E-5</c:v>
                </c:pt>
                <c:pt idx="18" formatCode="0.00E+00">
                  <c:v>7.2798193318790599E-5</c:v>
                </c:pt>
                <c:pt idx="19" formatCode="0.00E+00">
                  <c:v>9.0997741648488103E-5</c:v>
                </c:pt>
                <c:pt idx="20" formatCode="0.00E+00">
                  <c:v>9.0997741648488103E-5</c:v>
                </c:pt>
                <c:pt idx="21">
                  <c:v>1.09197289978186E-4</c:v>
                </c:pt>
                <c:pt idx="22">
                  <c:v>1.2739683830788299E-4</c:v>
                </c:pt>
                <c:pt idx="23">
                  <c:v>1.4559638663758101E-4</c:v>
                </c:pt>
                <c:pt idx="24">
                  <c:v>1.63795934967279E-4</c:v>
                </c:pt>
                <c:pt idx="25">
                  <c:v>1.8199548329697599E-4</c:v>
                </c:pt>
                <c:pt idx="26">
                  <c:v>2.0019503162667401E-4</c:v>
                </c:pt>
                <c:pt idx="27">
                  <c:v>2.18394579956372E-4</c:v>
                </c:pt>
                <c:pt idx="28">
                  <c:v>2.3659412828606899E-4</c:v>
                </c:pt>
                <c:pt idx="29">
                  <c:v>2.5479367661576701E-4</c:v>
                </c:pt>
                <c:pt idx="30">
                  <c:v>2.72993224945465E-4</c:v>
                </c:pt>
                <c:pt idx="31">
                  <c:v>3.0939232160486001E-4</c:v>
                </c:pt>
                <c:pt idx="32">
                  <c:v>3.2759186993455702E-4</c:v>
                </c:pt>
                <c:pt idx="33">
                  <c:v>3.6399096659395301E-4</c:v>
                </c:pt>
                <c:pt idx="34">
                  <c:v>3.8219051492365002E-4</c:v>
                </c:pt>
                <c:pt idx="35">
                  <c:v>4.1858961158304601E-4</c:v>
                </c:pt>
                <c:pt idx="36">
                  <c:v>4.7318825657213901E-4</c:v>
                </c:pt>
                <c:pt idx="37">
                  <c:v>5.0958735323153401E-4</c:v>
                </c:pt>
                <c:pt idx="38">
                  <c:v>5.6418599822062696E-4</c:v>
                </c:pt>
                <c:pt idx="39">
                  <c:v>6.1878464320972001E-4</c:v>
                </c:pt>
                <c:pt idx="40">
                  <c:v>6.9158283652851101E-4</c:v>
                </c:pt>
                <c:pt idx="41">
                  <c:v>7.6438102984700005E-4</c:v>
                </c:pt>
                <c:pt idx="42">
                  <c:v>8.73578319825E-4</c:v>
                </c:pt>
                <c:pt idx="43">
                  <c:v>1.0191747064629999E-3</c:v>
                </c:pt>
                <c:pt idx="44">
                  <c:v>1.18297064143E-3</c:v>
                </c:pt>
                <c:pt idx="45">
                  <c:v>1.4377643180459999E-3</c:v>
                </c:pt>
                <c:pt idx="46">
                  <c:v>1.692557994662E-3</c:v>
                </c:pt>
                <c:pt idx="47">
                  <c:v>1.81995483297E-3</c:v>
                </c:pt>
                <c:pt idx="48">
                  <c:v>1.637959349673E-3</c:v>
                </c:pt>
                <c:pt idx="49">
                  <c:v>7.8258057817700004E-4</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3.6399096658999999E-5</c:v>
                </c:pt>
                <c:pt idx="78">
                  <c:v>1.27396838308E-4</c:v>
                </c:pt>
                <c:pt idx="79">
                  <c:v>2.1839457995600001E-4</c:v>
                </c:pt>
                <c:pt idx="80">
                  <c:v>3.2759186993499997E-4</c:v>
                </c:pt>
                <c:pt idx="81">
                  <c:v>4.5498870824200002E-4</c:v>
                </c:pt>
                <c:pt idx="82">
                  <c:v>6.1878464320999995E-4</c:v>
                </c:pt>
                <c:pt idx="83">
                  <c:v>8.3717922316599996E-4</c:v>
                </c:pt>
                <c:pt idx="84">
                  <c:v>1.128371996441E-3</c:v>
                </c:pt>
                <c:pt idx="85">
                  <c:v>1.3285670280680001E-3</c:v>
                </c:pt>
                <c:pt idx="86">
                  <c:v>1.164771093101E-3</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3.6399096658999999E-5</c:v>
                </c:pt>
                <c:pt idx="111">
                  <c:v>1.09197289978E-4</c:v>
                </c:pt>
                <c:pt idx="112">
                  <c:v>1.81995483297E-4</c:v>
                </c:pt>
                <c:pt idx="113">
                  <c:v>2.54793676616E-4</c:v>
                </c:pt>
                <c:pt idx="114">
                  <c:v>3.2759186993499997E-4</c:v>
                </c:pt>
                <c:pt idx="115">
                  <c:v>4.1858961158299998E-4</c:v>
                </c:pt>
                <c:pt idx="116">
                  <c:v>5.09587353232E-4</c:v>
                </c:pt>
                <c:pt idx="117">
                  <c:v>6.0058509487999996E-4</c:v>
                </c:pt>
                <c:pt idx="118">
                  <c:v>7.2798193318800001E-4</c:v>
                </c:pt>
                <c:pt idx="119">
                  <c:v>8.9177786815499999E-4</c:v>
                </c:pt>
                <c:pt idx="120">
                  <c:v>1.073773351452E-3</c:v>
                </c:pt>
                <c:pt idx="121">
                  <c:v>1.3285670280680001E-3</c:v>
                </c:pt>
                <c:pt idx="122">
                  <c:v>1.601560253013E-3</c:v>
                </c:pt>
                <c:pt idx="123">
                  <c:v>1.7653561879809999E-3</c:v>
                </c:pt>
                <c:pt idx="124">
                  <c:v>1.7107575429919999E-3</c:v>
                </c:pt>
                <c:pt idx="125">
                  <c:v>1.21936973809E-3</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numCache>
            </c:numRef>
          </c:yVal>
          <c:smooth val="1"/>
        </c:ser>
        <c:ser>
          <c:idx val="3"/>
          <c:order val="3"/>
          <c:tx>
            <c:v>10</c:v>
          </c:tx>
          <c:xVal>
            <c:numRef>
              <c:f>Foglio3!$L$336:$L$506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Foglio3!$P$336:$P$506</c:f>
              <c:numCache>
                <c:formatCode>General</c:formatCode>
                <c:ptCount val="171"/>
                <c:pt idx="0">
                  <c:v>0</c:v>
                </c:pt>
                <c:pt idx="1">
                  <c:v>0</c:v>
                </c:pt>
                <c:pt idx="2">
                  <c:v>0</c:v>
                </c:pt>
                <c:pt idx="3">
                  <c:v>0</c:v>
                </c:pt>
                <c:pt idx="4">
                  <c:v>0</c:v>
                </c:pt>
                <c:pt idx="5">
                  <c:v>0</c:v>
                </c:pt>
                <c:pt idx="6">
                  <c:v>0</c:v>
                </c:pt>
                <c:pt idx="7">
                  <c:v>0</c:v>
                </c:pt>
                <c:pt idx="8">
                  <c:v>0</c:v>
                </c:pt>
                <c:pt idx="9">
                  <c:v>0</c:v>
                </c:pt>
                <c:pt idx="10">
                  <c:v>0</c:v>
                </c:pt>
                <c:pt idx="11" formatCode="0.00E+00">
                  <c:v>1.81995483296977E-5</c:v>
                </c:pt>
                <c:pt idx="12" formatCode="0.00E+00">
                  <c:v>1.81995483296977E-5</c:v>
                </c:pt>
                <c:pt idx="13" formatCode="0.00E+00">
                  <c:v>3.6399096659395299E-5</c:v>
                </c:pt>
                <c:pt idx="14" formatCode="0.00E+00">
                  <c:v>3.6399096659395299E-5</c:v>
                </c:pt>
                <c:pt idx="15" formatCode="0.00E+00">
                  <c:v>5.4598644989093E-5</c:v>
                </c:pt>
                <c:pt idx="16" formatCode="0.00E+00">
                  <c:v>7.2798193318790599E-5</c:v>
                </c:pt>
                <c:pt idx="17" formatCode="0.00E+00">
                  <c:v>9.0997741648488103E-5</c:v>
                </c:pt>
                <c:pt idx="18" formatCode="0.00E+00">
                  <c:v>9.0997741648488103E-5</c:v>
                </c:pt>
                <c:pt idx="19">
                  <c:v>1.09197289978186E-4</c:v>
                </c:pt>
                <c:pt idx="20">
                  <c:v>1.2739683830788299E-4</c:v>
                </c:pt>
                <c:pt idx="21">
                  <c:v>1.4559638663758101E-4</c:v>
                </c:pt>
                <c:pt idx="22">
                  <c:v>1.63795934967279E-4</c:v>
                </c:pt>
                <c:pt idx="23">
                  <c:v>1.63795934967279E-4</c:v>
                </c:pt>
                <c:pt idx="24">
                  <c:v>1.8199548329697599E-4</c:v>
                </c:pt>
                <c:pt idx="25">
                  <c:v>2.0019503162667401E-4</c:v>
                </c:pt>
                <c:pt idx="26">
                  <c:v>2.3659412828606899E-4</c:v>
                </c:pt>
                <c:pt idx="27">
                  <c:v>2.5479367661576701E-4</c:v>
                </c:pt>
                <c:pt idx="28">
                  <c:v>2.72993224945465E-4</c:v>
                </c:pt>
                <c:pt idx="29">
                  <c:v>2.9119277327516201E-4</c:v>
                </c:pt>
                <c:pt idx="30">
                  <c:v>3.2759186993455702E-4</c:v>
                </c:pt>
                <c:pt idx="31">
                  <c:v>3.4579141826425501E-4</c:v>
                </c:pt>
                <c:pt idx="32">
                  <c:v>3.8219051492365002E-4</c:v>
                </c:pt>
                <c:pt idx="33">
                  <c:v>4.0039006325334801E-4</c:v>
                </c:pt>
                <c:pt idx="34">
                  <c:v>4.3678915991274302E-4</c:v>
                </c:pt>
                <c:pt idx="35">
                  <c:v>4.7318825657213901E-4</c:v>
                </c:pt>
                <c:pt idx="36">
                  <c:v>5.2778690156123195E-4</c:v>
                </c:pt>
                <c:pt idx="37">
                  <c:v>5.6418599822062696E-4</c:v>
                </c:pt>
                <c:pt idx="38">
                  <c:v>6.1878464320972001E-4</c:v>
                </c:pt>
                <c:pt idx="39">
                  <c:v>6.9158283652851101E-4</c:v>
                </c:pt>
                <c:pt idx="40">
                  <c:v>7.6438102984730102E-4</c:v>
                </c:pt>
                <c:pt idx="41">
                  <c:v>8.5537877149599996E-4</c:v>
                </c:pt>
                <c:pt idx="42">
                  <c:v>9.6457606147400002E-4</c:v>
                </c:pt>
                <c:pt idx="43">
                  <c:v>1.110172448112E-3</c:v>
                </c:pt>
                <c:pt idx="44">
                  <c:v>1.310367479738E-3</c:v>
                </c:pt>
                <c:pt idx="45">
                  <c:v>1.546961608024E-3</c:v>
                </c:pt>
                <c:pt idx="46">
                  <c:v>1.8017552846400001E-3</c:v>
                </c:pt>
                <c:pt idx="47">
                  <c:v>1.929152122948E-3</c:v>
                </c:pt>
                <c:pt idx="48">
                  <c:v>1.7653561879809999E-3</c:v>
                </c:pt>
                <c:pt idx="49">
                  <c:v>1.037374254793E-3</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5.4598644989000002E-5</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3.6399096658999999E-5</c:v>
                </c:pt>
                <c:pt idx="106">
                  <c:v>7.2798193318999999E-5</c:v>
                </c:pt>
                <c:pt idx="107">
                  <c:v>1.27396838308E-4</c:v>
                </c:pt>
                <c:pt idx="108">
                  <c:v>1.6379593496700001E-4</c:v>
                </c:pt>
                <c:pt idx="109">
                  <c:v>2.1839457995600001E-4</c:v>
                </c:pt>
                <c:pt idx="110">
                  <c:v>2.7299322494499998E-4</c:v>
                </c:pt>
                <c:pt idx="111">
                  <c:v>3.0939232160499998E-4</c:v>
                </c:pt>
                <c:pt idx="112">
                  <c:v>3.82190514924E-4</c:v>
                </c:pt>
                <c:pt idx="113">
                  <c:v>4.3678915991299998E-4</c:v>
                </c:pt>
                <c:pt idx="114">
                  <c:v>5.09587353232E-4</c:v>
                </c:pt>
                <c:pt idx="115">
                  <c:v>5.8238554654999996E-4</c:v>
                </c:pt>
                <c:pt idx="116">
                  <c:v>6.7338328819899998E-4</c:v>
                </c:pt>
                <c:pt idx="117">
                  <c:v>7.6438102984700005E-4</c:v>
                </c:pt>
                <c:pt idx="118">
                  <c:v>8.9177786815499999E-4</c:v>
                </c:pt>
                <c:pt idx="119">
                  <c:v>1.037374254793E-3</c:v>
                </c:pt>
                <c:pt idx="120">
                  <c:v>1.2375692864190001E-3</c:v>
                </c:pt>
                <c:pt idx="121">
                  <c:v>1.4741634147059999E-3</c:v>
                </c:pt>
                <c:pt idx="122">
                  <c:v>1.7471566396510001E-3</c:v>
                </c:pt>
                <c:pt idx="123">
                  <c:v>1.9109525746179999E-3</c:v>
                </c:pt>
                <c:pt idx="124">
                  <c:v>1.838154381299E-3</c:v>
                </c:pt>
                <c:pt idx="125">
                  <c:v>1.3831656730569999E-3</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numCache>
            </c:numRef>
          </c:yVal>
          <c:smooth val="1"/>
        </c:ser>
        <c:dLbls>
          <c:showLegendKey val="0"/>
          <c:showVal val="0"/>
          <c:showCatName val="0"/>
          <c:showSerName val="0"/>
          <c:showPercent val="0"/>
          <c:showBubbleSize val="0"/>
        </c:dLbls>
        <c:axId val="181707136"/>
        <c:axId val="181708672"/>
      </c:scatterChart>
      <c:valAx>
        <c:axId val="181707136"/>
        <c:scaling>
          <c:orientation val="minMax"/>
          <c:max val="2"/>
          <c:min val="0.60000000000000009"/>
        </c:scaling>
        <c:delete val="0"/>
        <c:axPos val="b"/>
        <c:numFmt formatCode="General" sourceLinked="1"/>
        <c:majorTickMark val="out"/>
        <c:minorTickMark val="none"/>
        <c:tickLblPos val="nextTo"/>
        <c:crossAx val="181708672"/>
        <c:crosses val="autoZero"/>
        <c:crossBetween val="midCat"/>
      </c:valAx>
      <c:valAx>
        <c:axId val="181708672"/>
        <c:scaling>
          <c:orientation val="minMax"/>
        </c:scaling>
        <c:delete val="0"/>
        <c:axPos val="l"/>
        <c:majorGridlines/>
        <c:numFmt formatCode="General" sourceLinked="1"/>
        <c:majorTickMark val="out"/>
        <c:minorTickMark val="none"/>
        <c:tickLblPos val="nextTo"/>
        <c:crossAx val="181707136"/>
        <c:crosses val="autoZero"/>
        <c:crossBetween val="midCat"/>
      </c:valAx>
    </c:plotArea>
    <c:legend>
      <c:legendPos val="r"/>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379865253119514E-2"/>
          <c:y val="4.541517727069224E-2"/>
          <c:w val="0.82690875436631028"/>
          <c:h val="0.90006111000120725"/>
        </c:manualLayout>
      </c:layout>
      <c:scatterChart>
        <c:scatterStyle val="smoothMarker"/>
        <c:varyColors val="0"/>
        <c:ser>
          <c:idx val="0"/>
          <c:order val="0"/>
          <c:tx>
            <c:v>0</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Foglio3!$C$336:$C$506</c:f>
              <c:numCache>
                <c:formatCode>General</c:formatCode>
                <c:ptCount val="1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1.8199548329697999E-5</c:v>
                </c:pt>
                <c:pt idx="31">
                  <c:v>1.8199548329697999E-5</c:v>
                </c:pt>
                <c:pt idx="32">
                  <c:v>3.6399096659395001E-5</c:v>
                </c:pt>
                <c:pt idx="33">
                  <c:v>3.6399096659395001E-5</c:v>
                </c:pt>
                <c:pt idx="34">
                  <c:v>5.4598644989093E-5</c:v>
                </c:pt>
                <c:pt idx="35">
                  <c:v>5.4598644989093E-5</c:v>
                </c:pt>
                <c:pt idx="36">
                  <c:v>7.2798193318791005E-5</c:v>
                </c:pt>
                <c:pt idx="37">
                  <c:v>7.2798193318791005E-5</c:v>
                </c:pt>
                <c:pt idx="38">
                  <c:v>9.0997741648487994E-5</c:v>
                </c:pt>
                <c:pt idx="39">
                  <c:v>1.09197289978186E-4</c:v>
                </c:pt>
                <c:pt idx="40">
                  <c:v>1.09197289978186E-4</c:v>
                </c:pt>
                <c:pt idx="41">
                  <c:v>1.27396838308E-4</c:v>
                </c:pt>
                <c:pt idx="42">
                  <c:v>1.27396838308E-4</c:v>
                </c:pt>
                <c:pt idx="43">
                  <c:v>1.45596386638E-4</c:v>
                </c:pt>
                <c:pt idx="44">
                  <c:v>1.6379593496700001E-4</c:v>
                </c:pt>
                <c:pt idx="45">
                  <c:v>1.6379593496700001E-4</c:v>
                </c:pt>
                <c:pt idx="46">
                  <c:v>1.81995483297E-4</c:v>
                </c:pt>
                <c:pt idx="47">
                  <c:v>2.00195031627E-4</c:v>
                </c:pt>
                <c:pt idx="48">
                  <c:v>2.00195031627E-4</c:v>
                </c:pt>
                <c:pt idx="49">
                  <c:v>2.1839457995600001E-4</c:v>
                </c:pt>
                <c:pt idx="50">
                  <c:v>2.3659412828600001E-4</c:v>
                </c:pt>
                <c:pt idx="51">
                  <c:v>2.54793676616E-4</c:v>
                </c:pt>
                <c:pt idx="52">
                  <c:v>2.54793676616E-4</c:v>
                </c:pt>
                <c:pt idx="53">
                  <c:v>2.7299322494499998E-4</c:v>
                </c:pt>
                <c:pt idx="54">
                  <c:v>2.9119277327499998E-4</c:v>
                </c:pt>
                <c:pt idx="55">
                  <c:v>3.0939232160499998E-4</c:v>
                </c:pt>
                <c:pt idx="56">
                  <c:v>3.2759186993499997E-4</c:v>
                </c:pt>
                <c:pt idx="57">
                  <c:v>3.4579141826400001E-4</c:v>
                </c:pt>
                <c:pt idx="58">
                  <c:v>3.6399096659400001E-4</c:v>
                </c:pt>
                <c:pt idx="59">
                  <c:v>3.82190514924E-4</c:v>
                </c:pt>
                <c:pt idx="60">
                  <c:v>4.0039006325299999E-4</c:v>
                </c:pt>
                <c:pt idx="61">
                  <c:v>4.3678915991299998E-4</c:v>
                </c:pt>
                <c:pt idx="62">
                  <c:v>4.5498870824200002E-4</c:v>
                </c:pt>
                <c:pt idx="63">
                  <c:v>4.7318825657200001E-4</c:v>
                </c:pt>
                <c:pt idx="64">
                  <c:v>4.9138780490200001E-4</c:v>
                </c:pt>
                <c:pt idx="65">
                  <c:v>5.2778690156100004E-4</c:v>
                </c:pt>
                <c:pt idx="66">
                  <c:v>5.6418599822100003E-4</c:v>
                </c:pt>
                <c:pt idx="67">
                  <c:v>5.8238554654999996E-4</c:v>
                </c:pt>
                <c:pt idx="68">
                  <c:v>6.1878464320999995E-4</c:v>
                </c:pt>
                <c:pt idx="69">
                  <c:v>6.5518373986899999E-4</c:v>
                </c:pt>
                <c:pt idx="70">
                  <c:v>6.9158283652899998E-4</c:v>
                </c:pt>
                <c:pt idx="71">
                  <c:v>7.2798193318800001E-4</c:v>
                </c:pt>
                <c:pt idx="72">
                  <c:v>7.8258057817700004E-4</c:v>
                </c:pt>
                <c:pt idx="73">
                  <c:v>8.3717922316599996E-4</c:v>
                </c:pt>
                <c:pt idx="74">
                  <c:v>8.9177786815499999E-4</c:v>
                </c:pt>
                <c:pt idx="75">
                  <c:v>9.6457606147400002E-4</c:v>
                </c:pt>
                <c:pt idx="76">
                  <c:v>1.037374254793E-3</c:v>
                </c:pt>
                <c:pt idx="77">
                  <c:v>1.110172448112E-3</c:v>
                </c:pt>
                <c:pt idx="78">
                  <c:v>1.21936973809E-3</c:v>
                </c:pt>
                <c:pt idx="79">
                  <c:v>1.3285670280680001E-3</c:v>
                </c:pt>
                <c:pt idx="80">
                  <c:v>1.4741634147059999E-3</c:v>
                </c:pt>
                <c:pt idx="81">
                  <c:v>1.656158898002E-3</c:v>
                </c:pt>
                <c:pt idx="82">
                  <c:v>1.8927530262889999E-3</c:v>
                </c:pt>
                <c:pt idx="83">
                  <c:v>2.1293471545750001E-3</c:v>
                </c:pt>
                <c:pt idx="84">
                  <c:v>2.3659412828610001E-3</c:v>
                </c:pt>
                <c:pt idx="85">
                  <c:v>2.4751385728390002E-3</c:v>
                </c:pt>
                <c:pt idx="86">
                  <c:v>2.3659412828610001E-3</c:v>
                </c:pt>
                <c:pt idx="87">
                  <c:v>1.965551219607E-3</c:v>
                </c:pt>
                <c:pt idx="88">
                  <c:v>8.5537877149599996E-4</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numCache>
            </c:numRef>
          </c:yVal>
          <c:smooth val="1"/>
        </c:ser>
        <c:ser>
          <c:idx val="1"/>
          <c:order val="1"/>
          <c:tx>
            <c:v>1</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Foglio3!$D$336:$D$506</c:f>
              <c:numCache>
                <c:formatCode>General</c:formatCode>
                <c:ptCount val="171"/>
                <c:pt idx="0">
                  <c:v>2.00195031627E-4</c:v>
                </c:pt>
                <c:pt idx="1">
                  <c:v>2.3659412828600001E-4</c:v>
                </c:pt>
                <c:pt idx="2">
                  <c:v>2.9119277327499998E-4</c:v>
                </c:pt>
                <c:pt idx="3">
                  <c:v>3.4579141826400001E-4</c:v>
                </c:pt>
                <c:pt idx="4">
                  <c:v>4.1858961158299998E-4</c:v>
                </c:pt>
                <c:pt idx="5">
                  <c:v>5.09587353232E-4</c:v>
                </c:pt>
                <c:pt idx="6">
                  <c:v>6.5518373986899999E-4</c:v>
                </c:pt>
                <c:pt idx="7">
                  <c:v>8.5537877149599996E-4</c:v>
                </c:pt>
                <c:pt idx="8">
                  <c:v>1.1465715447710001E-3</c:v>
                </c:pt>
                <c:pt idx="9">
                  <c:v>1.310367479738E-3</c:v>
                </c:pt>
                <c:pt idx="10">
                  <c:v>1.0191747064629999E-3</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1.819954833E-5</c:v>
                </c:pt>
                <c:pt idx="53">
                  <c:v>3.6399096658999999E-5</c:v>
                </c:pt>
                <c:pt idx="54">
                  <c:v>5.4598644989000002E-5</c:v>
                </c:pt>
                <c:pt idx="55">
                  <c:v>7.2798193318999999E-5</c:v>
                </c:pt>
                <c:pt idx="56">
                  <c:v>9.0997741647999995E-5</c:v>
                </c:pt>
                <c:pt idx="57">
                  <c:v>1.09197289978E-4</c:v>
                </c:pt>
                <c:pt idx="58">
                  <c:v>1.27396838308E-4</c:v>
                </c:pt>
                <c:pt idx="59">
                  <c:v>1.45596386638E-4</c:v>
                </c:pt>
                <c:pt idx="60">
                  <c:v>1.81995483297E-4</c:v>
                </c:pt>
                <c:pt idx="61">
                  <c:v>2.00195031627E-4</c:v>
                </c:pt>
                <c:pt idx="62">
                  <c:v>2.1839457995600001E-4</c:v>
                </c:pt>
                <c:pt idx="63">
                  <c:v>2.54793676616E-4</c:v>
                </c:pt>
                <c:pt idx="64">
                  <c:v>2.7299322494499998E-4</c:v>
                </c:pt>
                <c:pt idx="65">
                  <c:v>2.9119277327499998E-4</c:v>
                </c:pt>
                <c:pt idx="66">
                  <c:v>3.2759186993499997E-4</c:v>
                </c:pt>
                <c:pt idx="67">
                  <c:v>3.6399096659400001E-4</c:v>
                </c:pt>
                <c:pt idx="68">
                  <c:v>3.82190514924E-4</c:v>
                </c:pt>
                <c:pt idx="69">
                  <c:v>4.1858961158299998E-4</c:v>
                </c:pt>
                <c:pt idx="70">
                  <c:v>4.5498870824200002E-4</c:v>
                </c:pt>
                <c:pt idx="71">
                  <c:v>4.9138780490200001E-4</c:v>
                </c:pt>
                <c:pt idx="72">
                  <c:v>5.2778690156100004E-4</c:v>
                </c:pt>
                <c:pt idx="73">
                  <c:v>5.8238554654999996E-4</c:v>
                </c:pt>
                <c:pt idx="74">
                  <c:v>6.3698419153899999E-4</c:v>
                </c:pt>
                <c:pt idx="75">
                  <c:v>6.9158283652899998E-4</c:v>
                </c:pt>
                <c:pt idx="76">
                  <c:v>7.6438102984700005E-4</c:v>
                </c:pt>
                <c:pt idx="77">
                  <c:v>8.3717922316599996E-4</c:v>
                </c:pt>
                <c:pt idx="78">
                  <c:v>9.0997741648499999E-4</c:v>
                </c:pt>
                <c:pt idx="79">
                  <c:v>1.0191747064629999E-3</c:v>
                </c:pt>
                <c:pt idx="80">
                  <c:v>1.1465715447710001E-3</c:v>
                </c:pt>
                <c:pt idx="81">
                  <c:v>1.310367479738E-3</c:v>
                </c:pt>
                <c:pt idx="82">
                  <c:v>1.5287620596949999E-3</c:v>
                </c:pt>
                <c:pt idx="83">
                  <c:v>1.7653561879809999E-3</c:v>
                </c:pt>
                <c:pt idx="84">
                  <c:v>2.020149864596E-3</c:v>
                </c:pt>
                <c:pt idx="85">
                  <c:v>2.1475467029039999E-3</c:v>
                </c:pt>
                <c:pt idx="86">
                  <c:v>2.0383494129259999E-3</c:v>
                </c:pt>
                <c:pt idx="87">
                  <c:v>1.546961608024E-3</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1.819954833E-5</c:v>
                </c:pt>
                <c:pt idx="156">
                  <c:v>1.45596386638E-4</c:v>
                </c:pt>
                <c:pt idx="157">
                  <c:v>2.9119277327499998E-4</c:v>
                </c:pt>
                <c:pt idx="158">
                  <c:v>4.7318825657200001E-4</c:v>
                </c:pt>
                <c:pt idx="159">
                  <c:v>7.0978238485800002E-4</c:v>
                </c:pt>
                <c:pt idx="160">
                  <c:v>1.0009751581330001E-3</c:v>
                </c:pt>
                <c:pt idx="161">
                  <c:v>1.2375692864190001E-3</c:v>
                </c:pt>
                <c:pt idx="162">
                  <c:v>1.2011701897599999E-3</c:v>
                </c:pt>
                <c:pt idx="163">
                  <c:v>4.9138780490200001E-4</c:v>
                </c:pt>
                <c:pt idx="164">
                  <c:v>0</c:v>
                </c:pt>
                <c:pt idx="165">
                  <c:v>0</c:v>
                </c:pt>
                <c:pt idx="166">
                  <c:v>0</c:v>
                </c:pt>
                <c:pt idx="167">
                  <c:v>0</c:v>
                </c:pt>
                <c:pt idx="168">
                  <c:v>0</c:v>
                </c:pt>
                <c:pt idx="169">
                  <c:v>0</c:v>
                </c:pt>
                <c:pt idx="170">
                  <c:v>0</c:v>
                </c:pt>
              </c:numCache>
            </c:numRef>
          </c:yVal>
          <c:smooth val="1"/>
        </c:ser>
        <c:ser>
          <c:idx val="2"/>
          <c:order val="2"/>
          <c:tx>
            <c:v>2</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Foglio3!$E$336:$E$507</c:f>
              <c:numCache>
                <c:formatCode>General</c:formatCode>
                <c:ptCount val="172"/>
                <c:pt idx="0">
                  <c:v>4.1858961158299998E-4</c:v>
                </c:pt>
                <c:pt idx="1">
                  <c:v>4.7318825657200001E-4</c:v>
                </c:pt>
                <c:pt idx="2">
                  <c:v>5.4598644989100004E-4</c:v>
                </c:pt>
                <c:pt idx="3">
                  <c:v>6.1878464320999995E-4</c:v>
                </c:pt>
                <c:pt idx="4">
                  <c:v>7.0978238485800002E-4</c:v>
                </c:pt>
                <c:pt idx="5">
                  <c:v>8.3717922316599996E-4</c:v>
                </c:pt>
                <c:pt idx="6">
                  <c:v>1.0191747064629999E-3</c:v>
                </c:pt>
                <c:pt idx="7">
                  <c:v>1.2557688347489999E-3</c:v>
                </c:pt>
                <c:pt idx="8">
                  <c:v>1.546961608024E-3</c:v>
                </c:pt>
                <c:pt idx="9">
                  <c:v>1.692557994662E-3</c:v>
                </c:pt>
                <c:pt idx="10">
                  <c:v>1.4741634147059999E-3</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1.819954833E-5</c:v>
                </c:pt>
                <c:pt idx="69">
                  <c:v>5.4598644989000002E-5</c:v>
                </c:pt>
                <c:pt idx="70">
                  <c:v>9.0997741647999995E-5</c:v>
                </c:pt>
                <c:pt idx="71">
                  <c:v>1.27396838308E-4</c:v>
                </c:pt>
                <c:pt idx="72">
                  <c:v>1.6379593496700001E-4</c:v>
                </c:pt>
                <c:pt idx="73">
                  <c:v>2.00195031627E-4</c:v>
                </c:pt>
                <c:pt idx="74">
                  <c:v>2.54793676616E-4</c:v>
                </c:pt>
                <c:pt idx="75">
                  <c:v>3.0939232160499998E-4</c:v>
                </c:pt>
                <c:pt idx="76">
                  <c:v>3.6399096659400001E-4</c:v>
                </c:pt>
                <c:pt idx="77">
                  <c:v>4.1858961158299998E-4</c:v>
                </c:pt>
                <c:pt idx="78">
                  <c:v>4.9138780490200001E-4</c:v>
                </c:pt>
                <c:pt idx="79">
                  <c:v>5.8238554654999996E-4</c:v>
                </c:pt>
                <c:pt idx="80">
                  <c:v>6.9158283652899998E-4</c:v>
                </c:pt>
                <c:pt idx="81">
                  <c:v>8.1897967483599997E-4</c:v>
                </c:pt>
                <c:pt idx="82">
                  <c:v>1.0009751581330001E-3</c:v>
                </c:pt>
                <c:pt idx="83">
                  <c:v>1.2375692864190001E-3</c:v>
                </c:pt>
                <c:pt idx="84">
                  <c:v>1.5105625113650001E-3</c:v>
                </c:pt>
                <c:pt idx="85">
                  <c:v>1.6743584463319999E-3</c:v>
                </c:pt>
                <c:pt idx="86">
                  <c:v>1.5287620596949999E-3</c:v>
                </c:pt>
                <c:pt idx="87">
                  <c:v>7.8258057817700004E-4</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5.4598644989000002E-5</c:v>
                </c:pt>
                <c:pt idx="149">
                  <c:v>1.09197289978E-4</c:v>
                </c:pt>
                <c:pt idx="150">
                  <c:v>1.6379593496700001E-4</c:v>
                </c:pt>
                <c:pt idx="151">
                  <c:v>2.1839457995600001E-4</c:v>
                </c:pt>
                <c:pt idx="152">
                  <c:v>2.9119277327499998E-4</c:v>
                </c:pt>
                <c:pt idx="153">
                  <c:v>3.6399096659400001E-4</c:v>
                </c:pt>
                <c:pt idx="154">
                  <c:v>4.3678915991299998E-4</c:v>
                </c:pt>
                <c:pt idx="155">
                  <c:v>5.2778690156100004E-4</c:v>
                </c:pt>
                <c:pt idx="156">
                  <c:v>6.5518373986899999E-4</c:v>
                </c:pt>
                <c:pt idx="157">
                  <c:v>7.8258057817700004E-4</c:v>
                </c:pt>
                <c:pt idx="158">
                  <c:v>9.6457606147400002E-4</c:v>
                </c:pt>
                <c:pt idx="159">
                  <c:v>1.2011701897599999E-3</c:v>
                </c:pt>
                <c:pt idx="160">
                  <c:v>1.455963866376E-3</c:v>
                </c:pt>
                <c:pt idx="161">
                  <c:v>1.637959349673E-3</c:v>
                </c:pt>
                <c:pt idx="162">
                  <c:v>1.601560253013E-3</c:v>
                </c:pt>
                <c:pt idx="163">
                  <c:v>1.128371996441E-3</c:v>
                </c:pt>
                <c:pt idx="164">
                  <c:v>0</c:v>
                </c:pt>
                <c:pt idx="165">
                  <c:v>0</c:v>
                </c:pt>
                <c:pt idx="166">
                  <c:v>0</c:v>
                </c:pt>
                <c:pt idx="167">
                  <c:v>0</c:v>
                </c:pt>
                <c:pt idx="168">
                  <c:v>0</c:v>
                </c:pt>
                <c:pt idx="169">
                  <c:v>0</c:v>
                </c:pt>
                <c:pt idx="170">
                  <c:v>0</c:v>
                </c:pt>
                <c:pt idx="171">
                  <c:v>1.692557994662E-3</c:v>
                </c:pt>
              </c:numCache>
            </c:numRef>
          </c:yVal>
          <c:smooth val="1"/>
        </c:ser>
        <c:ser>
          <c:idx val="3"/>
          <c:order val="3"/>
          <c:tx>
            <c:v>3</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Foglio3!$F$336:$F$506</c:f>
              <c:numCache>
                <c:formatCode>General</c:formatCode>
                <c:ptCount val="171"/>
                <c:pt idx="0">
                  <c:v>4.9138780490200001E-4</c:v>
                </c:pt>
                <c:pt idx="1">
                  <c:v>5.6418599822100003E-4</c:v>
                </c:pt>
                <c:pt idx="2">
                  <c:v>6.3698419153899999E-4</c:v>
                </c:pt>
                <c:pt idx="3">
                  <c:v>7.0978238485800002E-4</c:v>
                </c:pt>
                <c:pt idx="4">
                  <c:v>8.1897967483599997E-4</c:v>
                </c:pt>
                <c:pt idx="5">
                  <c:v>9.6457606147400002E-4</c:v>
                </c:pt>
                <c:pt idx="6">
                  <c:v>1.1465715447710001E-3</c:v>
                </c:pt>
                <c:pt idx="7">
                  <c:v>1.401365221387E-3</c:v>
                </c:pt>
                <c:pt idx="8">
                  <c:v>1.6743584463319999E-3</c:v>
                </c:pt>
                <c:pt idx="9">
                  <c:v>1.81995483297E-3</c:v>
                </c:pt>
                <c:pt idx="10">
                  <c:v>1.601560253013E-3</c:v>
                </c:pt>
                <c:pt idx="11">
                  <c:v>5.8238554654999996E-4</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5.4598644989000002E-5</c:v>
                </c:pt>
                <c:pt idx="77">
                  <c:v>1.09197289978E-4</c:v>
                </c:pt>
                <c:pt idx="78">
                  <c:v>1.81995483297E-4</c:v>
                </c:pt>
                <c:pt idx="79">
                  <c:v>2.54793676616E-4</c:v>
                </c:pt>
                <c:pt idx="80">
                  <c:v>3.6399096659400001E-4</c:v>
                </c:pt>
                <c:pt idx="81">
                  <c:v>4.7318825657200001E-4</c:v>
                </c:pt>
                <c:pt idx="82">
                  <c:v>6.3698419153899999E-4</c:v>
                </c:pt>
                <c:pt idx="83">
                  <c:v>8.5537877149599996E-4</c:v>
                </c:pt>
                <c:pt idx="84">
                  <c:v>1.128371996441E-3</c:v>
                </c:pt>
                <c:pt idx="85">
                  <c:v>1.3285670280680001E-3</c:v>
                </c:pt>
                <c:pt idx="86">
                  <c:v>1.164771093101E-3</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1.819954833E-5</c:v>
                </c:pt>
                <c:pt idx="144">
                  <c:v>5.4598644989000002E-5</c:v>
                </c:pt>
                <c:pt idx="145">
                  <c:v>9.0997741647999995E-5</c:v>
                </c:pt>
                <c:pt idx="146">
                  <c:v>1.27396838308E-4</c:v>
                </c:pt>
                <c:pt idx="147">
                  <c:v>1.6379593496700001E-4</c:v>
                </c:pt>
                <c:pt idx="148">
                  <c:v>2.1839457995600001E-4</c:v>
                </c:pt>
                <c:pt idx="149">
                  <c:v>2.7299322494499998E-4</c:v>
                </c:pt>
                <c:pt idx="150">
                  <c:v>3.0939232160499998E-4</c:v>
                </c:pt>
                <c:pt idx="151">
                  <c:v>3.82190514924E-4</c:v>
                </c:pt>
                <c:pt idx="152">
                  <c:v>4.3678915991299998E-4</c:v>
                </c:pt>
                <c:pt idx="153">
                  <c:v>5.09587353232E-4</c:v>
                </c:pt>
                <c:pt idx="154">
                  <c:v>5.8238554654999996E-4</c:v>
                </c:pt>
                <c:pt idx="155">
                  <c:v>6.9158283652899998E-4</c:v>
                </c:pt>
                <c:pt idx="156">
                  <c:v>8.0078012650700004E-4</c:v>
                </c:pt>
                <c:pt idx="157">
                  <c:v>9.4637651314400002E-4</c:v>
                </c:pt>
                <c:pt idx="158">
                  <c:v>1.128371996441E-3</c:v>
                </c:pt>
                <c:pt idx="159">
                  <c:v>1.346766576398E-3</c:v>
                </c:pt>
                <c:pt idx="160">
                  <c:v>1.6197598013429999E-3</c:v>
                </c:pt>
                <c:pt idx="161">
                  <c:v>1.78355573631E-3</c:v>
                </c:pt>
                <c:pt idx="162">
                  <c:v>1.728957091321E-3</c:v>
                </c:pt>
                <c:pt idx="163">
                  <c:v>1.310367479738E-3</c:v>
                </c:pt>
                <c:pt idx="164">
                  <c:v>0</c:v>
                </c:pt>
                <c:pt idx="165">
                  <c:v>0</c:v>
                </c:pt>
                <c:pt idx="166">
                  <c:v>0</c:v>
                </c:pt>
                <c:pt idx="167">
                  <c:v>0</c:v>
                </c:pt>
                <c:pt idx="168">
                  <c:v>0</c:v>
                </c:pt>
                <c:pt idx="169">
                  <c:v>0</c:v>
                </c:pt>
                <c:pt idx="170">
                  <c:v>0</c:v>
                </c:pt>
              </c:numCache>
            </c:numRef>
          </c:yVal>
          <c:smooth val="1"/>
        </c:ser>
        <c:ser>
          <c:idx val="4"/>
          <c:order val="4"/>
          <c:tx>
            <c:v>4</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Foglio3!$G$336:$G$506</c:f>
              <c:numCache>
                <c:formatCode>General</c:formatCode>
                <c:ptCount val="171"/>
                <c:pt idx="0">
                  <c:v>5.2778690156100004E-4</c:v>
                </c:pt>
                <c:pt idx="1">
                  <c:v>6.0058509487999996E-4</c:v>
                </c:pt>
                <c:pt idx="2">
                  <c:v>6.7338328819899998E-4</c:v>
                </c:pt>
                <c:pt idx="3">
                  <c:v>7.6438102984700005E-4</c:v>
                </c:pt>
                <c:pt idx="4">
                  <c:v>8.73578319825E-4</c:v>
                </c:pt>
                <c:pt idx="5">
                  <c:v>1.0191747064629999E-3</c:v>
                </c:pt>
                <c:pt idx="6">
                  <c:v>1.2011701897599999E-3</c:v>
                </c:pt>
                <c:pt idx="7">
                  <c:v>1.455963866376E-3</c:v>
                </c:pt>
                <c:pt idx="8">
                  <c:v>1.728957091321E-3</c:v>
                </c:pt>
                <c:pt idx="9">
                  <c:v>1.8563539296289999E-3</c:v>
                </c:pt>
                <c:pt idx="10">
                  <c:v>1.6743584463319999E-3</c:v>
                </c:pt>
                <c:pt idx="11">
                  <c:v>7.2798193318800001E-4</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1.819954833E-5</c:v>
                </c:pt>
                <c:pt idx="80">
                  <c:v>1.09197289978E-4</c:v>
                </c:pt>
                <c:pt idx="81">
                  <c:v>2.1839457995600001E-4</c:v>
                </c:pt>
                <c:pt idx="82">
                  <c:v>3.6399096659400001E-4</c:v>
                </c:pt>
                <c:pt idx="83">
                  <c:v>5.6418599822100003E-4</c:v>
                </c:pt>
                <c:pt idx="84">
                  <c:v>8.73578319825E-4</c:v>
                </c:pt>
                <c:pt idx="85">
                  <c:v>1.110172448112E-3</c:v>
                </c:pt>
                <c:pt idx="86">
                  <c:v>9.0997741648499999E-4</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1.819954833E-5</c:v>
                </c:pt>
                <c:pt idx="142">
                  <c:v>5.4598644989000002E-5</c:v>
                </c:pt>
                <c:pt idx="143">
                  <c:v>9.0997741647999995E-5</c:v>
                </c:pt>
                <c:pt idx="144">
                  <c:v>1.27396838308E-4</c:v>
                </c:pt>
                <c:pt idx="145">
                  <c:v>1.6379593496700001E-4</c:v>
                </c:pt>
                <c:pt idx="146">
                  <c:v>2.00195031627E-4</c:v>
                </c:pt>
                <c:pt idx="147">
                  <c:v>2.3659412828600001E-4</c:v>
                </c:pt>
                <c:pt idx="148">
                  <c:v>2.7299322494499998E-4</c:v>
                </c:pt>
                <c:pt idx="149">
                  <c:v>3.2759186993499997E-4</c:v>
                </c:pt>
                <c:pt idx="150">
                  <c:v>3.82190514924E-4</c:v>
                </c:pt>
                <c:pt idx="151">
                  <c:v>4.3678915991299998E-4</c:v>
                </c:pt>
                <c:pt idx="152">
                  <c:v>4.9138780490200001E-4</c:v>
                </c:pt>
                <c:pt idx="153">
                  <c:v>5.6418599822100003E-4</c:v>
                </c:pt>
                <c:pt idx="154">
                  <c:v>6.5518373986899999E-4</c:v>
                </c:pt>
                <c:pt idx="155">
                  <c:v>7.4618148151800001E-4</c:v>
                </c:pt>
                <c:pt idx="156">
                  <c:v>8.5537877149599996E-4</c:v>
                </c:pt>
                <c:pt idx="157">
                  <c:v>1.0009751581330001E-3</c:v>
                </c:pt>
                <c:pt idx="158">
                  <c:v>1.18297064143E-3</c:v>
                </c:pt>
                <c:pt idx="159">
                  <c:v>1.419564769716E-3</c:v>
                </c:pt>
                <c:pt idx="160">
                  <c:v>1.6743584463319999E-3</c:v>
                </c:pt>
                <c:pt idx="161">
                  <c:v>1.838154381299E-3</c:v>
                </c:pt>
                <c:pt idx="162">
                  <c:v>1.78355573631E-3</c:v>
                </c:pt>
                <c:pt idx="163">
                  <c:v>1.3831656730569999E-3</c:v>
                </c:pt>
                <c:pt idx="164">
                  <c:v>0</c:v>
                </c:pt>
                <c:pt idx="165">
                  <c:v>0</c:v>
                </c:pt>
                <c:pt idx="166">
                  <c:v>0</c:v>
                </c:pt>
                <c:pt idx="167">
                  <c:v>0</c:v>
                </c:pt>
                <c:pt idx="168">
                  <c:v>0</c:v>
                </c:pt>
                <c:pt idx="169">
                  <c:v>0</c:v>
                </c:pt>
                <c:pt idx="170">
                  <c:v>0</c:v>
                </c:pt>
              </c:numCache>
            </c:numRef>
          </c:yVal>
          <c:smooth val="1"/>
        </c:ser>
        <c:ser>
          <c:idx val="5"/>
          <c:order val="5"/>
          <c:tx>
            <c:v>5</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Foglio3!$H$336:$H$506</c:f>
              <c:numCache>
                <c:formatCode>General</c:formatCode>
                <c:ptCount val="171"/>
                <c:pt idx="0">
                  <c:v>5.4598644989100004E-4</c:v>
                </c:pt>
                <c:pt idx="1">
                  <c:v>6.1878464320999995E-4</c:v>
                </c:pt>
                <c:pt idx="2">
                  <c:v>6.9158283652899998E-4</c:v>
                </c:pt>
                <c:pt idx="3">
                  <c:v>7.8258057817700004E-4</c:v>
                </c:pt>
                <c:pt idx="4">
                  <c:v>8.9177786815499999E-4</c:v>
                </c:pt>
                <c:pt idx="5">
                  <c:v>1.037374254793E-3</c:v>
                </c:pt>
                <c:pt idx="6">
                  <c:v>1.2375692864190001E-3</c:v>
                </c:pt>
                <c:pt idx="7">
                  <c:v>1.4741634147059999E-3</c:v>
                </c:pt>
                <c:pt idx="8">
                  <c:v>1.7653561879809999E-3</c:v>
                </c:pt>
                <c:pt idx="9">
                  <c:v>1.8927530262889999E-3</c:v>
                </c:pt>
                <c:pt idx="10">
                  <c:v>1.692557994662E-3</c:v>
                </c:pt>
                <c:pt idx="11">
                  <c:v>8.0078012650700004E-4</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3.6399096658999999E-5</c:v>
                </c:pt>
                <c:pt idx="82">
                  <c:v>1.6379593496700001E-4</c:v>
                </c:pt>
                <c:pt idx="83">
                  <c:v>3.6399096659400001E-4</c:v>
                </c:pt>
                <c:pt idx="84">
                  <c:v>6.5518373986899999E-4</c:v>
                </c:pt>
                <c:pt idx="85">
                  <c:v>9.2817696481499999E-4</c:v>
                </c:pt>
                <c:pt idx="86">
                  <c:v>7.0978238485800002E-4</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1.819954833E-5</c:v>
                </c:pt>
                <c:pt idx="141">
                  <c:v>5.4598644989000002E-5</c:v>
                </c:pt>
                <c:pt idx="142">
                  <c:v>9.0997741647999995E-5</c:v>
                </c:pt>
                <c:pt idx="143">
                  <c:v>1.27396838308E-4</c:v>
                </c:pt>
                <c:pt idx="144">
                  <c:v>1.6379593496700001E-4</c:v>
                </c:pt>
                <c:pt idx="145">
                  <c:v>1.81995483297E-4</c:v>
                </c:pt>
                <c:pt idx="146">
                  <c:v>2.3659412828600001E-4</c:v>
                </c:pt>
                <c:pt idx="147">
                  <c:v>2.7299322494499998E-4</c:v>
                </c:pt>
                <c:pt idx="148">
                  <c:v>3.0939232160499998E-4</c:v>
                </c:pt>
                <c:pt idx="149">
                  <c:v>3.6399096659400001E-4</c:v>
                </c:pt>
                <c:pt idx="150">
                  <c:v>4.0039006325299999E-4</c:v>
                </c:pt>
                <c:pt idx="151">
                  <c:v>4.5498870824200002E-4</c:v>
                </c:pt>
                <c:pt idx="152">
                  <c:v>5.2778690156100004E-4</c:v>
                </c:pt>
                <c:pt idx="153">
                  <c:v>6.0058509487999996E-4</c:v>
                </c:pt>
                <c:pt idx="154">
                  <c:v>6.7338328819899998E-4</c:v>
                </c:pt>
                <c:pt idx="155">
                  <c:v>7.8258057817700004E-4</c:v>
                </c:pt>
                <c:pt idx="156">
                  <c:v>8.9177786815499999E-4</c:v>
                </c:pt>
                <c:pt idx="157">
                  <c:v>1.037374254793E-3</c:v>
                </c:pt>
                <c:pt idx="158">
                  <c:v>1.21936973809E-3</c:v>
                </c:pt>
                <c:pt idx="159">
                  <c:v>1.455963866376E-3</c:v>
                </c:pt>
                <c:pt idx="160">
                  <c:v>1.7107575429919999E-3</c:v>
                </c:pt>
                <c:pt idx="161">
                  <c:v>1.8563539296289999E-3</c:v>
                </c:pt>
                <c:pt idx="162">
                  <c:v>1.81995483297E-3</c:v>
                </c:pt>
                <c:pt idx="163">
                  <c:v>1.419564769716E-3</c:v>
                </c:pt>
                <c:pt idx="164">
                  <c:v>0</c:v>
                </c:pt>
                <c:pt idx="165">
                  <c:v>0</c:v>
                </c:pt>
                <c:pt idx="166">
                  <c:v>0</c:v>
                </c:pt>
                <c:pt idx="167">
                  <c:v>0</c:v>
                </c:pt>
                <c:pt idx="168">
                  <c:v>0</c:v>
                </c:pt>
                <c:pt idx="169">
                  <c:v>0</c:v>
                </c:pt>
                <c:pt idx="170">
                  <c:v>0</c:v>
                </c:pt>
              </c:numCache>
            </c:numRef>
          </c:yVal>
          <c:smooth val="1"/>
        </c:ser>
        <c:ser>
          <c:idx val="6"/>
          <c:order val="6"/>
          <c:tx>
            <c:v>10</c:v>
          </c:tx>
          <c:xVal>
            <c:numRef>
              <c:f>Foglio3!$B$336:$B$506</c:f>
              <c:numCache>
                <c:formatCode>General</c:formatCode>
                <c:ptCount val="171"/>
                <c:pt idx="0">
                  <c:v>0.6</c:v>
                </c:pt>
                <c:pt idx="1">
                  <c:v>0.61</c:v>
                </c:pt>
                <c:pt idx="2">
                  <c:v>0.62</c:v>
                </c:pt>
                <c:pt idx="3">
                  <c:v>0.63</c:v>
                </c:pt>
                <c:pt idx="4">
                  <c:v>0.64</c:v>
                </c:pt>
                <c:pt idx="5">
                  <c:v>0.65</c:v>
                </c:pt>
                <c:pt idx="6">
                  <c:v>0.66</c:v>
                </c:pt>
                <c:pt idx="7">
                  <c:v>0.67</c:v>
                </c:pt>
                <c:pt idx="8">
                  <c:v>0.68</c:v>
                </c:pt>
                <c:pt idx="9">
                  <c:v>0.69000000000000006</c:v>
                </c:pt>
                <c:pt idx="10">
                  <c:v>0.70000000000000007</c:v>
                </c:pt>
                <c:pt idx="11">
                  <c:v>0.71000000000000008</c:v>
                </c:pt>
                <c:pt idx="12">
                  <c:v>0.72000000000000008</c:v>
                </c:pt>
                <c:pt idx="13">
                  <c:v>0.73000000000000009</c:v>
                </c:pt>
                <c:pt idx="14">
                  <c:v>0.7400000000000001</c:v>
                </c:pt>
                <c:pt idx="15">
                  <c:v>0.75000000000000011</c:v>
                </c:pt>
                <c:pt idx="16">
                  <c:v>0.76000000000000012</c:v>
                </c:pt>
                <c:pt idx="17">
                  <c:v>0.77000000000000013</c:v>
                </c:pt>
                <c:pt idx="18">
                  <c:v>0.78000000000000014</c:v>
                </c:pt>
                <c:pt idx="19">
                  <c:v>0.79000000000000015</c:v>
                </c:pt>
                <c:pt idx="20">
                  <c:v>0.80000000000000016</c:v>
                </c:pt>
                <c:pt idx="21">
                  <c:v>0.81000000000000016</c:v>
                </c:pt>
                <c:pt idx="22">
                  <c:v>0.82000000000000017</c:v>
                </c:pt>
                <c:pt idx="23">
                  <c:v>0.83000000000000018</c:v>
                </c:pt>
                <c:pt idx="24">
                  <c:v>0.84000000000000019</c:v>
                </c:pt>
                <c:pt idx="25">
                  <c:v>0.8500000000000002</c:v>
                </c:pt>
                <c:pt idx="26">
                  <c:v>0.86000000000000021</c:v>
                </c:pt>
                <c:pt idx="27">
                  <c:v>0.87000000000000022</c:v>
                </c:pt>
                <c:pt idx="28">
                  <c:v>0.88000000000000023</c:v>
                </c:pt>
                <c:pt idx="29">
                  <c:v>0.89000000000000024</c:v>
                </c:pt>
                <c:pt idx="30">
                  <c:v>0.90000000000000024</c:v>
                </c:pt>
                <c:pt idx="31">
                  <c:v>0.91000000000000025</c:v>
                </c:pt>
                <c:pt idx="32">
                  <c:v>0.92000000000000026</c:v>
                </c:pt>
                <c:pt idx="33">
                  <c:v>0.93000000000000027</c:v>
                </c:pt>
                <c:pt idx="34">
                  <c:v>0.94000000000000028</c:v>
                </c:pt>
                <c:pt idx="35">
                  <c:v>0.95000000000000029</c:v>
                </c:pt>
                <c:pt idx="36">
                  <c:v>0.9600000000000003</c:v>
                </c:pt>
                <c:pt idx="37">
                  <c:v>0.97000000000000031</c:v>
                </c:pt>
                <c:pt idx="38">
                  <c:v>0.98000000000000032</c:v>
                </c:pt>
                <c:pt idx="39">
                  <c:v>0.99000000000000032</c:v>
                </c:pt>
                <c:pt idx="40">
                  <c:v>1</c:v>
                </c:pt>
                <c:pt idx="41">
                  <c:v>1.01</c:v>
                </c:pt>
                <c:pt idx="42">
                  <c:v>1.02</c:v>
                </c:pt>
                <c:pt idx="43">
                  <c:v>1.03</c:v>
                </c:pt>
                <c:pt idx="44">
                  <c:v>1.04</c:v>
                </c:pt>
                <c:pt idx="45">
                  <c:v>1.05</c:v>
                </c:pt>
                <c:pt idx="46">
                  <c:v>1.06</c:v>
                </c:pt>
                <c:pt idx="47">
                  <c:v>1.07</c:v>
                </c:pt>
                <c:pt idx="48">
                  <c:v>1.08</c:v>
                </c:pt>
                <c:pt idx="49">
                  <c:v>1.0900000000000001</c:v>
                </c:pt>
                <c:pt idx="50">
                  <c:v>1.1000000000000001</c:v>
                </c:pt>
                <c:pt idx="51">
                  <c:v>1.1100000000000001</c:v>
                </c:pt>
                <c:pt idx="52">
                  <c:v>1.1200000000000001</c:v>
                </c:pt>
                <c:pt idx="53">
                  <c:v>1.1300000000000001</c:v>
                </c:pt>
                <c:pt idx="54">
                  <c:v>1.1400000000000001</c:v>
                </c:pt>
                <c:pt idx="55">
                  <c:v>1.1500000000000001</c:v>
                </c:pt>
                <c:pt idx="56">
                  <c:v>1.1600000000000001</c:v>
                </c:pt>
                <c:pt idx="57">
                  <c:v>1.1700000000000002</c:v>
                </c:pt>
                <c:pt idx="58">
                  <c:v>1.1800000000000002</c:v>
                </c:pt>
                <c:pt idx="59">
                  <c:v>1.1900000000000002</c:v>
                </c:pt>
                <c:pt idx="60">
                  <c:v>1.2000000000000002</c:v>
                </c:pt>
                <c:pt idx="61">
                  <c:v>1.2100000000000002</c:v>
                </c:pt>
                <c:pt idx="62">
                  <c:v>1.2200000000000002</c:v>
                </c:pt>
                <c:pt idx="63">
                  <c:v>1.2300000000000002</c:v>
                </c:pt>
                <c:pt idx="64">
                  <c:v>1.2400000000000002</c:v>
                </c:pt>
                <c:pt idx="65">
                  <c:v>1.2500000000000002</c:v>
                </c:pt>
                <c:pt idx="66">
                  <c:v>1.2600000000000002</c:v>
                </c:pt>
                <c:pt idx="67">
                  <c:v>1.2700000000000002</c:v>
                </c:pt>
                <c:pt idx="68">
                  <c:v>1.2800000000000002</c:v>
                </c:pt>
                <c:pt idx="69">
                  <c:v>1.2900000000000003</c:v>
                </c:pt>
                <c:pt idx="70">
                  <c:v>1.3000000000000003</c:v>
                </c:pt>
                <c:pt idx="71">
                  <c:v>1.3100000000000003</c:v>
                </c:pt>
                <c:pt idx="72">
                  <c:v>1.3200000000000003</c:v>
                </c:pt>
                <c:pt idx="73">
                  <c:v>1.3300000000000003</c:v>
                </c:pt>
                <c:pt idx="74">
                  <c:v>1.3400000000000003</c:v>
                </c:pt>
                <c:pt idx="75">
                  <c:v>1.3500000000000003</c:v>
                </c:pt>
                <c:pt idx="76">
                  <c:v>1.3600000000000003</c:v>
                </c:pt>
                <c:pt idx="77">
                  <c:v>1.3700000000000003</c:v>
                </c:pt>
                <c:pt idx="78">
                  <c:v>1.3800000000000003</c:v>
                </c:pt>
                <c:pt idx="79">
                  <c:v>1.3900000000000003</c:v>
                </c:pt>
                <c:pt idx="80">
                  <c:v>1.4000000000000004</c:v>
                </c:pt>
                <c:pt idx="81">
                  <c:v>1.4100000000000004</c:v>
                </c:pt>
                <c:pt idx="82">
                  <c:v>1.4200000000000004</c:v>
                </c:pt>
                <c:pt idx="83">
                  <c:v>1.4300000000000004</c:v>
                </c:pt>
                <c:pt idx="84">
                  <c:v>1.4400000000000004</c:v>
                </c:pt>
                <c:pt idx="85">
                  <c:v>1.4500000000000004</c:v>
                </c:pt>
                <c:pt idx="86">
                  <c:v>1.4600000000000004</c:v>
                </c:pt>
                <c:pt idx="87">
                  <c:v>1.4700000000000004</c:v>
                </c:pt>
                <c:pt idx="88">
                  <c:v>1.4800000000000004</c:v>
                </c:pt>
                <c:pt idx="89">
                  <c:v>1.4900000000000004</c:v>
                </c:pt>
                <c:pt idx="90">
                  <c:v>1.5000000000000004</c:v>
                </c:pt>
                <c:pt idx="91">
                  <c:v>1.5100000000000005</c:v>
                </c:pt>
                <c:pt idx="92">
                  <c:v>1.5200000000000005</c:v>
                </c:pt>
                <c:pt idx="93">
                  <c:v>1.5300000000000005</c:v>
                </c:pt>
                <c:pt idx="94">
                  <c:v>1.5400000000000005</c:v>
                </c:pt>
                <c:pt idx="95">
                  <c:v>1.5500000000000005</c:v>
                </c:pt>
                <c:pt idx="96">
                  <c:v>1.5600000000000005</c:v>
                </c:pt>
                <c:pt idx="97">
                  <c:v>1.5700000000000005</c:v>
                </c:pt>
                <c:pt idx="98">
                  <c:v>1.5800000000000005</c:v>
                </c:pt>
                <c:pt idx="99">
                  <c:v>1.5900000000000005</c:v>
                </c:pt>
                <c:pt idx="100">
                  <c:v>1.6000000000000005</c:v>
                </c:pt>
                <c:pt idx="101">
                  <c:v>1.6100000000000005</c:v>
                </c:pt>
                <c:pt idx="102">
                  <c:v>1.6200000000000006</c:v>
                </c:pt>
                <c:pt idx="103">
                  <c:v>1.6300000000000006</c:v>
                </c:pt>
                <c:pt idx="104">
                  <c:v>1.6400000000000006</c:v>
                </c:pt>
                <c:pt idx="105">
                  <c:v>1.6500000000000006</c:v>
                </c:pt>
                <c:pt idx="106">
                  <c:v>1.6600000000000006</c:v>
                </c:pt>
                <c:pt idx="107">
                  <c:v>1.6700000000000006</c:v>
                </c:pt>
                <c:pt idx="108">
                  <c:v>1.6800000000000006</c:v>
                </c:pt>
                <c:pt idx="109">
                  <c:v>1.6900000000000006</c:v>
                </c:pt>
                <c:pt idx="110">
                  <c:v>1.7000000000000006</c:v>
                </c:pt>
                <c:pt idx="111">
                  <c:v>1.7100000000000006</c:v>
                </c:pt>
                <c:pt idx="112">
                  <c:v>1.7200000000000006</c:v>
                </c:pt>
                <c:pt idx="113">
                  <c:v>1.7300000000000006</c:v>
                </c:pt>
                <c:pt idx="114">
                  <c:v>1.7400000000000007</c:v>
                </c:pt>
                <c:pt idx="115">
                  <c:v>1.7500000000000007</c:v>
                </c:pt>
                <c:pt idx="116">
                  <c:v>1.7600000000000007</c:v>
                </c:pt>
                <c:pt idx="117">
                  <c:v>1.7700000000000007</c:v>
                </c:pt>
                <c:pt idx="118">
                  <c:v>1.7800000000000007</c:v>
                </c:pt>
                <c:pt idx="119">
                  <c:v>1.7900000000000007</c:v>
                </c:pt>
                <c:pt idx="120">
                  <c:v>1.8000000000000007</c:v>
                </c:pt>
                <c:pt idx="121">
                  <c:v>1.8100000000000007</c:v>
                </c:pt>
                <c:pt idx="122">
                  <c:v>1.8200000000000007</c:v>
                </c:pt>
                <c:pt idx="123">
                  <c:v>1.8300000000000007</c:v>
                </c:pt>
                <c:pt idx="124">
                  <c:v>1.8400000000000007</c:v>
                </c:pt>
                <c:pt idx="125">
                  <c:v>1.8500000000000008</c:v>
                </c:pt>
                <c:pt idx="126">
                  <c:v>1.8600000000000008</c:v>
                </c:pt>
                <c:pt idx="127">
                  <c:v>1.8700000000000008</c:v>
                </c:pt>
                <c:pt idx="128">
                  <c:v>1.8800000000000008</c:v>
                </c:pt>
                <c:pt idx="129">
                  <c:v>1.8900000000000008</c:v>
                </c:pt>
                <c:pt idx="130">
                  <c:v>1.9000000000000008</c:v>
                </c:pt>
                <c:pt idx="131">
                  <c:v>1.9100000000000008</c:v>
                </c:pt>
                <c:pt idx="132">
                  <c:v>1.9200000000000008</c:v>
                </c:pt>
                <c:pt idx="133">
                  <c:v>1.9300000000000008</c:v>
                </c:pt>
                <c:pt idx="134">
                  <c:v>1.9400000000000008</c:v>
                </c:pt>
                <c:pt idx="135">
                  <c:v>1.9500000000000008</c:v>
                </c:pt>
                <c:pt idx="136">
                  <c:v>1.9600000000000009</c:v>
                </c:pt>
                <c:pt idx="137">
                  <c:v>1.9700000000000009</c:v>
                </c:pt>
                <c:pt idx="138">
                  <c:v>1.9800000000000009</c:v>
                </c:pt>
                <c:pt idx="139">
                  <c:v>1.9900000000000009</c:v>
                </c:pt>
                <c:pt idx="140">
                  <c:v>2.0000000000000009</c:v>
                </c:pt>
                <c:pt idx="141">
                  <c:v>2.0100000000000007</c:v>
                </c:pt>
                <c:pt idx="142">
                  <c:v>2.0200000000000005</c:v>
                </c:pt>
                <c:pt idx="143">
                  <c:v>2.0300000000000002</c:v>
                </c:pt>
                <c:pt idx="144">
                  <c:v>2.04</c:v>
                </c:pt>
                <c:pt idx="145">
                  <c:v>2.0499999999999998</c:v>
                </c:pt>
                <c:pt idx="146">
                  <c:v>2.0599999999999996</c:v>
                </c:pt>
                <c:pt idx="147">
                  <c:v>2.0699999999999994</c:v>
                </c:pt>
                <c:pt idx="148">
                  <c:v>2.0799999999999992</c:v>
                </c:pt>
                <c:pt idx="149">
                  <c:v>2.089999999999999</c:v>
                </c:pt>
                <c:pt idx="150">
                  <c:v>2.0999999999999988</c:v>
                </c:pt>
                <c:pt idx="151">
                  <c:v>2.1099999999999985</c:v>
                </c:pt>
                <c:pt idx="152">
                  <c:v>2.1199999999999983</c:v>
                </c:pt>
                <c:pt idx="153">
                  <c:v>2.1299999999999981</c:v>
                </c:pt>
                <c:pt idx="154">
                  <c:v>2.1399999999999979</c:v>
                </c:pt>
                <c:pt idx="155">
                  <c:v>2.1499999999999977</c:v>
                </c:pt>
                <c:pt idx="156">
                  <c:v>2.1599999999999975</c:v>
                </c:pt>
                <c:pt idx="157">
                  <c:v>2.1699999999999973</c:v>
                </c:pt>
                <c:pt idx="158">
                  <c:v>2.1799999999999971</c:v>
                </c:pt>
                <c:pt idx="159">
                  <c:v>2.1899999999999968</c:v>
                </c:pt>
                <c:pt idx="160">
                  <c:v>2.1999999999999966</c:v>
                </c:pt>
                <c:pt idx="161">
                  <c:v>2.2099999999999964</c:v>
                </c:pt>
                <c:pt idx="162">
                  <c:v>2.2199999999999962</c:v>
                </c:pt>
                <c:pt idx="163">
                  <c:v>2.229999999999996</c:v>
                </c:pt>
                <c:pt idx="164">
                  <c:v>2.2399999999999958</c:v>
                </c:pt>
                <c:pt idx="165">
                  <c:v>2.2499999999999956</c:v>
                </c:pt>
                <c:pt idx="166">
                  <c:v>2.2599999999999953</c:v>
                </c:pt>
                <c:pt idx="167">
                  <c:v>2.2699999999999951</c:v>
                </c:pt>
                <c:pt idx="168">
                  <c:v>2.2799999999999949</c:v>
                </c:pt>
                <c:pt idx="169">
                  <c:v>2.2899999999999947</c:v>
                </c:pt>
                <c:pt idx="170">
                  <c:v>2.2999999999999945</c:v>
                </c:pt>
              </c:numCache>
            </c:numRef>
          </c:xVal>
          <c:yVal>
            <c:numRef>
              <c:f>Foglio3!$I$336:$I$506</c:f>
              <c:numCache>
                <c:formatCode>General</c:formatCode>
                <c:ptCount val="171"/>
                <c:pt idx="0">
                  <c:v>5.8238554654999996E-4</c:v>
                </c:pt>
                <c:pt idx="1">
                  <c:v>6.3698419153899999E-4</c:v>
                </c:pt>
                <c:pt idx="2">
                  <c:v>7.0978238485800002E-4</c:v>
                </c:pt>
                <c:pt idx="3">
                  <c:v>8.1897967483599997E-4</c:v>
                </c:pt>
                <c:pt idx="4">
                  <c:v>9.2817696481499999E-4</c:v>
                </c:pt>
                <c:pt idx="5">
                  <c:v>1.073773351452E-3</c:v>
                </c:pt>
                <c:pt idx="6">
                  <c:v>1.2739683830790001E-3</c:v>
                </c:pt>
                <c:pt idx="7">
                  <c:v>1.5287620596949999E-3</c:v>
                </c:pt>
                <c:pt idx="8">
                  <c:v>1.8017552846400001E-3</c:v>
                </c:pt>
                <c:pt idx="9">
                  <c:v>1.929152122948E-3</c:v>
                </c:pt>
                <c:pt idx="10">
                  <c:v>1.7471566396510001E-3</c:v>
                </c:pt>
                <c:pt idx="11">
                  <c:v>8.9177786815499999E-4</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7.2798193318790599E-5</c:v>
                </c:pt>
                <c:pt idx="85">
                  <c:v>0</c:v>
                </c:pt>
                <c:pt idx="86">
                  <c:v>9.0997741648488103E-5</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1.819954833E-5</c:v>
                </c:pt>
                <c:pt idx="139">
                  <c:v>5.4598644989000002E-5</c:v>
                </c:pt>
                <c:pt idx="140">
                  <c:v>7.2798193318999999E-5</c:v>
                </c:pt>
                <c:pt idx="141">
                  <c:v>1.09197289978E-4</c:v>
                </c:pt>
                <c:pt idx="142">
                  <c:v>1.45596386638E-4</c:v>
                </c:pt>
                <c:pt idx="143">
                  <c:v>1.6379593496700001E-4</c:v>
                </c:pt>
                <c:pt idx="144">
                  <c:v>2.00195031627E-4</c:v>
                </c:pt>
                <c:pt idx="145">
                  <c:v>2.3659412828600001E-4</c:v>
                </c:pt>
                <c:pt idx="146">
                  <c:v>2.7299322494499998E-4</c:v>
                </c:pt>
                <c:pt idx="147">
                  <c:v>3.0939232160499998E-4</c:v>
                </c:pt>
                <c:pt idx="148">
                  <c:v>3.4579141826400001E-4</c:v>
                </c:pt>
                <c:pt idx="149">
                  <c:v>4.0039006325299999E-4</c:v>
                </c:pt>
                <c:pt idx="150">
                  <c:v>4.5498870824200002E-4</c:v>
                </c:pt>
                <c:pt idx="151">
                  <c:v>5.09587353232E-4</c:v>
                </c:pt>
                <c:pt idx="152">
                  <c:v>5.6418599822100003E-4</c:v>
                </c:pt>
                <c:pt idx="153">
                  <c:v>6.3698419153899999E-4</c:v>
                </c:pt>
                <c:pt idx="154">
                  <c:v>7.2798193318800001E-4</c:v>
                </c:pt>
                <c:pt idx="155">
                  <c:v>8.1897967483599997E-4</c:v>
                </c:pt>
                <c:pt idx="156">
                  <c:v>9.2817696481499999E-4</c:v>
                </c:pt>
                <c:pt idx="157">
                  <c:v>1.073773351452E-3</c:v>
                </c:pt>
                <c:pt idx="158">
                  <c:v>1.2739683830790001E-3</c:v>
                </c:pt>
                <c:pt idx="159">
                  <c:v>1.5105625113650001E-3</c:v>
                </c:pt>
                <c:pt idx="160">
                  <c:v>1.7471566396510001E-3</c:v>
                </c:pt>
                <c:pt idx="161">
                  <c:v>1.9109525746179999E-3</c:v>
                </c:pt>
                <c:pt idx="162">
                  <c:v>1.8563539296289999E-3</c:v>
                </c:pt>
                <c:pt idx="163">
                  <c:v>1.4741634147059999E-3</c:v>
                </c:pt>
                <c:pt idx="164">
                  <c:v>0</c:v>
                </c:pt>
                <c:pt idx="165">
                  <c:v>0</c:v>
                </c:pt>
                <c:pt idx="166">
                  <c:v>0</c:v>
                </c:pt>
                <c:pt idx="167">
                  <c:v>0</c:v>
                </c:pt>
                <c:pt idx="168">
                  <c:v>0</c:v>
                </c:pt>
                <c:pt idx="169">
                  <c:v>0</c:v>
                </c:pt>
                <c:pt idx="170">
                  <c:v>0</c:v>
                </c:pt>
              </c:numCache>
            </c:numRef>
          </c:yVal>
          <c:smooth val="1"/>
        </c:ser>
        <c:dLbls>
          <c:showLegendKey val="0"/>
          <c:showVal val="0"/>
          <c:showCatName val="0"/>
          <c:showSerName val="0"/>
          <c:showPercent val="0"/>
          <c:showBubbleSize val="0"/>
        </c:dLbls>
        <c:axId val="241010944"/>
        <c:axId val="241029120"/>
      </c:scatterChart>
      <c:valAx>
        <c:axId val="241010944"/>
        <c:scaling>
          <c:orientation val="minMax"/>
          <c:max val="2.2999999999999998"/>
          <c:min val="0.60000000000000009"/>
        </c:scaling>
        <c:delete val="0"/>
        <c:axPos val="b"/>
        <c:numFmt formatCode="General" sourceLinked="1"/>
        <c:majorTickMark val="out"/>
        <c:minorTickMark val="none"/>
        <c:tickLblPos val="nextTo"/>
        <c:crossAx val="241029120"/>
        <c:crosses val="autoZero"/>
        <c:crossBetween val="midCat"/>
      </c:valAx>
      <c:valAx>
        <c:axId val="241029120"/>
        <c:scaling>
          <c:orientation val="minMax"/>
        </c:scaling>
        <c:delete val="0"/>
        <c:axPos val="l"/>
        <c:majorGridlines/>
        <c:numFmt formatCode="General" sourceLinked="1"/>
        <c:majorTickMark val="out"/>
        <c:minorTickMark val="none"/>
        <c:tickLblPos val="nextTo"/>
        <c:crossAx val="241010944"/>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0</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Foglio3!$M$522:$M$572</c:f>
              <c:numCache>
                <c:formatCode>General</c:formatCode>
                <c:ptCount val="51"/>
                <c:pt idx="0">
                  <c:v>0</c:v>
                </c:pt>
                <c:pt idx="1">
                  <c:v>2.9604730197999999E-5</c:v>
                </c:pt>
                <c:pt idx="2">
                  <c:v>5.9209460395999999E-5</c:v>
                </c:pt>
                <c:pt idx="3">
                  <c:v>1.18418920793E-4</c:v>
                </c:pt>
                <c:pt idx="4">
                  <c:v>1.4802365099099999E-4</c:v>
                </c:pt>
                <c:pt idx="5">
                  <c:v>1.77628381189E-4</c:v>
                </c:pt>
                <c:pt idx="6">
                  <c:v>2.0723311138800001E-4</c:v>
                </c:pt>
                <c:pt idx="7">
                  <c:v>2.6644257178400001E-4</c:v>
                </c:pt>
                <c:pt idx="8">
                  <c:v>2.9604730198199997E-4</c:v>
                </c:pt>
                <c:pt idx="9">
                  <c:v>3.5525676237900002E-4</c:v>
                </c:pt>
                <c:pt idx="10">
                  <c:v>3.8486149257699998E-4</c:v>
                </c:pt>
                <c:pt idx="11">
                  <c:v>4.4407095297399997E-4</c:v>
                </c:pt>
                <c:pt idx="12">
                  <c:v>5.0328041336999995E-4</c:v>
                </c:pt>
                <c:pt idx="13">
                  <c:v>5.3288514356800002E-4</c:v>
                </c:pt>
                <c:pt idx="14">
                  <c:v>5.9209460396500001E-4</c:v>
                </c:pt>
                <c:pt idx="15">
                  <c:v>6.8090879455999997E-4</c:v>
                </c:pt>
                <c:pt idx="16">
                  <c:v>7.40118254956E-4</c:v>
                </c:pt>
                <c:pt idx="17">
                  <c:v>7.9932771535299999E-4</c:v>
                </c:pt>
                <c:pt idx="18">
                  <c:v>8.8814190594699999E-4</c:v>
                </c:pt>
                <c:pt idx="19">
                  <c:v>9.7695609654200005E-4</c:v>
                </c:pt>
                <c:pt idx="20">
                  <c:v>1.0657702871369999E-3</c:v>
                </c:pt>
                <c:pt idx="21">
                  <c:v>1.18418920793E-3</c:v>
                </c:pt>
                <c:pt idx="22">
                  <c:v>1.332212858921E-3</c:v>
                </c:pt>
                <c:pt idx="23">
                  <c:v>1.4506317797139999E-3</c:v>
                </c:pt>
                <c:pt idx="24">
                  <c:v>1.628260160903E-3</c:v>
                </c:pt>
                <c:pt idx="25">
                  <c:v>1.835493272291E-3</c:v>
                </c:pt>
                <c:pt idx="26">
                  <c:v>2.1019358440750001E-3</c:v>
                </c:pt>
                <c:pt idx="27">
                  <c:v>2.4275878762560002E-3</c:v>
                </c:pt>
                <c:pt idx="28">
                  <c:v>2.8420540990310001E-3</c:v>
                </c:pt>
                <c:pt idx="29">
                  <c:v>3.3453345124019999E-3</c:v>
                </c:pt>
                <c:pt idx="30">
                  <c:v>3.7301960049790001E-3</c:v>
                </c:pt>
                <c:pt idx="31">
                  <c:v>3.8486149257720001E-3</c:v>
                </c:pt>
                <c:pt idx="32">
                  <c:v>3.4637534331949998E-3</c:v>
                </c:pt>
                <c:pt idx="33">
                  <c:v>2.1611453044719999E-3</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yVal>
          <c:smooth val="1"/>
        </c:ser>
        <c:ser>
          <c:idx val="1"/>
          <c:order val="1"/>
          <c:tx>
            <c:v>1</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Foglio3!$N$522:$N$572</c:f>
              <c:numCache>
                <c:formatCode>General</c:formatCode>
                <c:ptCount val="51"/>
                <c:pt idx="0">
                  <c:v>8.8814190594999995E-5</c:v>
                </c:pt>
                <c:pt idx="1">
                  <c:v>1.4802365099099999E-4</c:v>
                </c:pt>
                <c:pt idx="2">
                  <c:v>1.77628381189E-4</c:v>
                </c:pt>
                <c:pt idx="3">
                  <c:v>2.3683784158599999E-4</c:v>
                </c:pt>
                <c:pt idx="4">
                  <c:v>2.9604730198199997E-4</c:v>
                </c:pt>
                <c:pt idx="5">
                  <c:v>3.25652032181E-4</c:v>
                </c:pt>
                <c:pt idx="6">
                  <c:v>3.8486149257699998E-4</c:v>
                </c:pt>
                <c:pt idx="7">
                  <c:v>4.7367568317199999E-4</c:v>
                </c:pt>
                <c:pt idx="8">
                  <c:v>5.3288514356800002E-4</c:v>
                </c:pt>
                <c:pt idx="9">
                  <c:v>6.2169933416299998E-4</c:v>
                </c:pt>
                <c:pt idx="10">
                  <c:v>7.1051352475800004E-4</c:v>
                </c:pt>
                <c:pt idx="11">
                  <c:v>8.5853717574900003E-4</c:v>
                </c:pt>
                <c:pt idx="12">
                  <c:v>1.0065608267399999E-3</c:v>
                </c:pt>
                <c:pt idx="13">
                  <c:v>1.2730033985250001E-3</c:v>
                </c:pt>
                <c:pt idx="14">
                  <c:v>1.628260160903E-3</c:v>
                </c:pt>
                <c:pt idx="15">
                  <c:v>2.072331113877E-3</c:v>
                </c:pt>
                <c:pt idx="16">
                  <c:v>1.924307462886E-3</c:v>
                </c:pt>
                <c:pt idx="17">
                  <c:v>0</c:v>
                </c:pt>
                <c:pt idx="18">
                  <c:v>0</c:v>
                </c:pt>
                <c:pt idx="19">
                  <c:v>0</c:v>
                </c:pt>
                <c:pt idx="20">
                  <c:v>5.9209460395999999E-5</c:v>
                </c:pt>
                <c:pt idx="21">
                  <c:v>3.5525676237900002E-4</c:v>
                </c:pt>
                <c:pt idx="22">
                  <c:v>5.9209460396500001E-4</c:v>
                </c:pt>
                <c:pt idx="23">
                  <c:v>7.9932771535299999E-4</c:v>
                </c:pt>
                <c:pt idx="24">
                  <c:v>1.0065608267399999E-3</c:v>
                </c:pt>
                <c:pt idx="25">
                  <c:v>1.243398668326E-3</c:v>
                </c:pt>
                <c:pt idx="26">
                  <c:v>1.5098412401100001E-3</c:v>
                </c:pt>
                <c:pt idx="27">
                  <c:v>1.835493272291E-3</c:v>
                </c:pt>
                <c:pt idx="28">
                  <c:v>2.220354764868E-3</c:v>
                </c:pt>
                <c:pt idx="29">
                  <c:v>2.7236351782389998E-3</c:v>
                </c:pt>
                <c:pt idx="30">
                  <c:v>3.1973108614099998E-3</c:v>
                </c:pt>
                <c:pt idx="31">
                  <c:v>3.3157297822030002E-3</c:v>
                </c:pt>
                <c:pt idx="32">
                  <c:v>2.8716588292299998E-3</c:v>
                </c:pt>
                <c:pt idx="33">
                  <c:v>1.036165556939E-3</c:v>
                </c:pt>
                <c:pt idx="34">
                  <c:v>0</c:v>
                </c:pt>
                <c:pt idx="35">
                  <c:v>0</c:v>
                </c:pt>
                <c:pt idx="36">
                  <c:v>0</c:v>
                </c:pt>
                <c:pt idx="37">
                  <c:v>0</c:v>
                </c:pt>
                <c:pt idx="38">
                  <c:v>0</c:v>
                </c:pt>
                <c:pt idx="39">
                  <c:v>0</c:v>
                </c:pt>
                <c:pt idx="40">
                  <c:v>0</c:v>
                </c:pt>
                <c:pt idx="41">
                  <c:v>0</c:v>
                </c:pt>
                <c:pt idx="42">
                  <c:v>0</c:v>
                </c:pt>
                <c:pt idx="43">
                  <c:v>0</c:v>
                </c:pt>
                <c:pt idx="44">
                  <c:v>0</c:v>
                </c:pt>
                <c:pt idx="45">
                  <c:v>1.0065608267399999E-3</c:v>
                </c:pt>
                <c:pt idx="46">
                  <c:v>1.7466790816959999E-3</c:v>
                </c:pt>
                <c:pt idx="47">
                  <c:v>1.6874696213E-3</c:v>
                </c:pt>
                <c:pt idx="48">
                  <c:v>0</c:v>
                </c:pt>
                <c:pt idx="49">
                  <c:v>0</c:v>
                </c:pt>
                <c:pt idx="50">
                  <c:v>0</c:v>
                </c:pt>
              </c:numCache>
            </c:numRef>
          </c:yVal>
          <c:smooth val="1"/>
        </c:ser>
        <c:ser>
          <c:idx val="2"/>
          <c:order val="2"/>
          <c:tx>
            <c:v>2</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Foglio3!$O$522:$O$572</c:f>
              <c:numCache>
                <c:formatCode>General</c:formatCode>
                <c:ptCount val="51"/>
                <c:pt idx="0">
                  <c:v>1.77628381189E-4</c:v>
                </c:pt>
                <c:pt idx="1">
                  <c:v>2.3683784158599999E-4</c:v>
                </c:pt>
                <c:pt idx="2">
                  <c:v>2.9604730198199997E-4</c:v>
                </c:pt>
                <c:pt idx="3">
                  <c:v>3.5525676237900002E-4</c:v>
                </c:pt>
                <c:pt idx="4">
                  <c:v>4.14466222775E-4</c:v>
                </c:pt>
                <c:pt idx="5">
                  <c:v>4.7367568317199999E-4</c:v>
                </c:pt>
                <c:pt idx="6">
                  <c:v>5.6248987376700005E-4</c:v>
                </c:pt>
                <c:pt idx="7">
                  <c:v>6.2169933416299998E-4</c:v>
                </c:pt>
                <c:pt idx="8">
                  <c:v>7.40118254956E-4</c:v>
                </c:pt>
                <c:pt idx="9">
                  <c:v>8.5853717574900003E-4</c:v>
                </c:pt>
                <c:pt idx="10">
                  <c:v>9.7695609654200005E-4</c:v>
                </c:pt>
                <c:pt idx="11">
                  <c:v>1.154584477732E-3</c:v>
                </c:pt>
                <c:pt idx="12">
                  <c:v>1.3914223193169999E-3</c:v>
                </c:pt>
                <c:pt idx="13">
                  <c:v>1.7170743514980001E-3</c:v>
                </c:pt>
                <c:pt idx="14">
                  <c:v>2.1907500346699999E-3</c:v>
                </c:pt>
                <c:pt idx="15">
                  <c:v>2.6052162574459999E-3</c:v>
                </c:pt>
                <c:pt idx="16">
                  <c:v>2.5460067970490001E-3</c:v>
                </c:pt>
                <c:pt idx="17">
                  <c:v>1.2730033985250001E-3</c:v>
                </c:pt>
                <c:pt idx="18">
                  <c:v>0</c:v>
                </c:pt>
                <c:pt idx="19">
                  <c:v>0</c:v>
                </c:pt>
                <c:pt idx="20">
                  <c:v>0</c:v>
                </c:pt>
                <c:pt idx="21">
                  <c:v>0</c:v>
                </c:pt>
                <c:pt idx="22">
                  <c:v>0</c:v>
                </c:pt>
                <c:pt idx="23">
                  <c:v>0</c:v>
                </c:pt>
                <c:pt idx="24">
                  <c:v>0</c:v>
                </c:pt>
                <c:pt idx="25">
                  <c:v>2.3683784158599999E-4</c:v>
                </c:pt>
                <c:pt idx="26">
                  <c:v>5.6248987376700005E-4</c:v>
                </c:pt>
                <c:pt idx="27">
                  <c:v>9.1774663614600002E-4</c:v>
                </c:pt>
                <c:pt idx="28">
                  <c:v>1.3026081287229999E-3</c:v>
                </c:pt>
                <c:pt idx="29">
                  <c:v>1.8058885420929999E-3</c:v>
                </c:pt>
                <c:pt idx="30">
                  <c:v>2.3683784158600001E-3</c:v>
                </c:pt>
                <c:pt idx="31">
                  <c:v>2.5756115272470002E-3</c:v>
                </c:pt>
                <c:pt idx="32">
                  <c:v>2.0131216534809999E-3</c:v>
                </c:pt>
                <c:pt idx="33">
                  <c:v>0</c:v>
                </c:pt>
                <c:pt idx="34">
                  <c:v>0</c:v>
                </c:pt>
                <c:pt idx="35">
                  <c:v>0</c:v>
                </c:pt>
                <c:pt idx="36">
                  <c:v>0</c:v>
                </c:pt>
                <c:pt idx="37">
                  <c:v>0</c:v>
                </c:pt>
                <c:pt idx="38">
                  <c:v>0</c:v>
                </c:pt>
                <c:pt idx="39">
                  <c:v>0</c:v>
                </c:pt>
                <c:pt idx="40">
                  <c:v>0</c:v>
                </c:pt>
                <c:pt idx="41">
                  <c:v>0</c:v>
                </c:pt>
                <c:pt idx="42">
                  <c:v>2.6644257178400001E-4</c:v>
                </c:pt>
                <c:pt idx="43">
                  <c:v>7.9932771535299999E-4</c:v>
                </c:pt>
                <c:pt idx="44">
                  <c:v>1.3618175891190001E-3</c:v>
                </c:pt>
                <c:pt idx="45">
                  <c:v>2.0131216534809999E-3</c:v>
                </c:pt>
                <c:pt idx="46">
                  <c:v>2.4571926064539998E-3</c:v>
                </c:pt>
                <c:pt idx="47">
                  <c:v>2.3387736856609999E-3</c:v>
                </c:pt>
                <c:pt idx="48">
                  <c:v>8.5853717574900003E-4</c:v>
                </c:pt>
                <c:pt idx="49">
                  <c:v>0</c:v>
                </c:pt>
                <c:pt idx="50">
                  <c:v>0</c:v>
                </c:pt>
              </c:numCache>
            </c:numRef>
          </c:yVal>
          <c:smooth val="1"/>
        </c:ser>
        <c:ser>
          <c:idx val="3"/>
          <c:order val="3"/>
          <c:tx>
            <c:v>3</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Foglio3!$P$522:$P$572</c:f>
              <c:numCache>
                <c:formatCode>General</c:formatCode>
                <c:ptCount val="51"/>
                <c:pt idx="0">
                  <c:v>2.3683784158599999E-4</c:v>
                </c:pt>
                <c:pt idx="1">
                  <c:v>2.6644257178400001E-4</c:v>
                </c:pt>
                <c:pt idx="2">
                  <c:v>3.25652032181E-4</c:v>
                </c:pt>
                <c:pt idx="3">
                  <c:v>3.8486149257699998E-4</c:v>
                </c:pt>
                <c:pt idx="4">
                  <c:v>4.7367568317199999E-4</c:v>
                </c:pt>
                <c:pt idx="5">
                  <c:v>5.3288514356800002E-4</c:v>
                </c:pt>
                <c:pt idx="6">
                  <c:v>6.2169933416299998E-4</c:v>
                </c:pt>
                <c:pt idx="7">
                  <c:v>7.1051352475800004E-4</c:v>
                </c:pt>
                <c:pt idx="8">
                  <c:v>7.9932771535299999E-4</c:v>
                </c:pt>
                <c:pt idx="9">
                  <c:v>9.4735136634399998E-4</c:v>
                </c:pt>
                <c:pt idx="10">
                  <c:v>1.095375017335E-3</c:v>
                </c:pt>
                <c:pt idx="11">
                  <c:v>1.2730033985250001E-3</c:v>
                </c:pt>
                <c:pt idx="12">
                  <c:v>1.539445970309E-3</c:v>
                </c:pt>
                <c:pt idx="13">
                  <c:v>1.894702732688E-3</c:v>
                </c:pt>
                <c:pt idx="14">
                  <c:v>2.3683784158600001E-3</c:v>
                </c:pt>
                <c:pt idx="15">
                  <c:v>2.7828446386349999E-3</c:v>
                </c:pt>
                <c:pt idx="16">
                  <c:v>2.7236351782389998E-3</c:v>
                </c:pt>
                <c:pt idx="17">
                  <c:v>1.6578648911019999E-3</c:v>
                </c:pt>
                <c:pt idx="18">
                  <c:v>0</c:v>
                </c:pt>
                <c:pt idx="19">
                  <c:v>0</c:v>
                </c:pt>
                <c:pt idx="20">
                  <c:v>0</c:v>
                </c:pt>
                <c:pt idx="21">
                  <c:v>0</c:v>
                </c:pt>
                <c:pt idx="22">
                  <c:v>0</c:v>
                </c:pt>
                <c:pt idx="23">
                  <c:v>0</c:v>
                </c:pt>
                <c:pt idx="24">
                  <c:v>0</c:v>
                </c:pt>
                <c:pt idx="25">
                  <c:v>0</c:v>
                </c:pt>
                <c:pt idx="26">
                  <c:v>0</c:v>
                </c:pt>
                <c:pt idx="27">
                  <c:v>1.4802365099099999E-4</c:v>
                </c:pt>
                <c:pt idx="28">
                  <c:v>5.9209460396500001E-4</c:v>
                </c:pt>
                <c:pt idx="29">
                  <c:v>1.124979747533E-3</c:v>
                </c:pt>
                <c:pt idx="30">
                  <c:v>1.7466790816959999E-3</c:v>
                </c:pt>
                <c:pt idx="31">
                  <c:v>2.0427263836789999E-3</c:v>
                </c:pt>
                <c:pt idx="32">
                  <c:v>1.3026081287229999E-3</c:v>
                </c:pt>
                <c:pt idx="33">
                  <c:v>0</c:v>
                </c:pt>
                <c:pt idx="34">
                  <c:v>0</c:v>
                </c:pt>
                <c:pt idx="35">
                  <c:v>0</c:v>
                </c:pt>
                <c:pt idx="36">
                  <c:v>0</c:v>
                </c:pt>
                <c:pt idx="37">
                  <c:v>0</c:v>
                </c:pt>
                <c:pt idx="38">
                  <c:v>0</c:v>
                </c:pt>
                <c:pt idx="39">
                  <c:v>0</c:v>
                </c:pt>
                <c:pt idx="40">
                  <c:v>5.9209460395999999E-5</c:v>
                </c:pt>
                <c:pt idx="41">
                  <c:v>4.14466222775E-4</c:v>
                </c:pt>
                <c:pt idx="42">
                  <c:v>7.9932771535299999E-4</c:v>
                </c:pt>
                <c:pt idx="43">
                  <c:v>1.2137939381280001E-3</c:v>
                </c:pt>
                <c:pt idx="44">
                  <c:v>1.7170743514980001E-3</c:v>
                </c:pt>
                <c:pt idx="45">
                  <c:v>2.3091689554629998E-3</c:v>
                </c:pt>
                <c:pt idx="46">
                  <c:v>2.6940304480400001E-3</c:v>
                </c:pt>
                <c:pt idx="47">
                  <c:v>2.5460067970490001E-3</c:v>
                </c:pt>
                <c:pt idx="48">
                  <c:v>1.2730033985250001E-3</c:v>
                </c:pt>
                <c:pt idx="49">
                  <c:v>0</c:v>
                </c:pt>
                <c:pt idx="50">
                  <c:v>0</c:v>
                </c:pt>
              </c:numCache>
            </c:numRef>
          </c:yVal>
          <c:smooth val="1"/>
        </c:ser>
        <c:ser>
          <c:idx val="4"/>
          <c:order val="4"/>
          <c:tx>
            <c:v>4</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Foglio3!$Q$522:$Q$572</c:f>
              <c:numCache>
                <c:formatCode>General</c:formatCode>
                <c:ptCount val="51"/>
                <c:pt idx="0">
                  <c:v>2.3683784158599999E-4</c:v>
                </c:pt>
                <c:pt idx="1">
                  <c:v>2.9604730198199997E-4</c:v>
                </c:pt>
                <c:pt idx="2">
                  <c:v>3.5525676237900002E-4</c:v>
                </c:pt>
                <c:pt idx="3">
                  <c:v>4.14466222775E-4</c:v>
                </c:pt>
                <c:pt idx="4">
                  <c:v>4.7367568317199999E-4</c:v>
                </c:pt>
                <c:pt idx="5">
                  <c:v>5.6248987376700005E-4</c:v>
                </c:pt>
                <c:pt idx="6">
                  <c:v>6.5130406436100005E-4</c:v>
                </c:pt>
                <c:pt idx="7">
                  <c:v>7.40118254956E-4</c:v>
                </c:pt>
                <c:pt idx="8">
                  <c:v>8.5853717574900003E-4</c:v>
                </c:pt>
                <c:pt idx="9">
                  <c:v>9.7695609654200005E-4</c:v>
                </c:pt>
                <c:pt idx="10">
                  <c:v>1.124979747533E-3</c:v>
                </c:pt>
                <c:pt idx="11">
                  <c:v>1.332212858921E-3</c:v>
                </c:pt>
                <c:pt idx="12">
                  <c:v>1.5986554307049999E-3</c:v>
                </c:pt>
                <c:pt idx="13">
                  <c:v>1.9835169232820002E-3</c:v>
                </c:pt>
                <c:pt idx="14">
                  <c:v>2.4571926064539998E-3</c:v>
                </c:pt>
                <c:pt idx="15">
                  <c:v>2.8716588292299998E-3</c:v>
                </c:pt>
                <c:pt idx="16">
                  <c:v>2.812449368833E-3</c:v>
                </c:pt>
                <c:pt idx="17">
                  <c:v>1.8058885420929999E-3</c:v>
                </c:pt>
                <c:pt idx="18">
                  <c:v>0</c:v>
                </c:pt>
                <c:pt idx="19">
                  <c:v>0</c:v>
                </c:pt>
                <c:pt idx="20">
                  <c:v>0</c:v>
                </c:pt>
                <c:pt idx="21">
                  <c:v>0</c:v>
                </c:pt>
                <c:pt idx="22">
                  <c:v>0</c:v>
                </c:pt>
                <c:pt idx="23">
                  <c:v>0</c:v>
                </c:pt>
                <c:pt idx="24">
                  <c:v>0</c:v>
                </c:pt>
                <c:pt idx="25">
                  <c:v>0</c:v>
                </c:pt>
                <c:pt idx="26">
                  <c:v>0</c:v>
                </c:pt>
                <c:pt idx="27">
                  <c:v>0</c:v>
                </c:pt>
                <c:pt idx="28">
                  <c:v>0</c:v>
                </c:pt>
                <c:pt idx="29">
                  <c:v>5.9209460396500001E-4</c:v>
                </c:pt>
                <c:pt idx="30">
                  <c:v>1.3026081287229999E-3</c:v>
                </c:pt>
                <c:pt idx="31">
                  <c:v>1.6578648911019999E-3</c:v>
                </c:pt>
                <c:pt idx="32">
                  <c:v>7.1051352475800004E-4</c:v>
                </c:pt>
                <c:pt idx="33">
                  <c:v>0</c:v>
                </c:pt>
                <c:pt idx="34">
                  <c:v>0</c:v>
                </c:pt>
                <c:pt idx="35">
                  <c:v>0</c:v>
                </c:pt>
                <c:pt idx="36">
                  <c:v>0</c:v>
                </c:pt>
                <c:pt idx="37">
                  <c:v>0</c:v>
                </c:pt>
                <c:pt idx="38">
                  <c:v>0</c:v>
                </c:pt>
                <c:pt idx="39">
                  <c:v>2.9604730197999999E-5</c:v>
                </c:pt>
                <c:pt idx="40">
                  <c:v>3.5525676237900002E-4</c:v>
                </c:pt>
                <c:pt idx="41">
                  <c:v>6.5130406436100005E-4</c:v>
                </c:pt>
                <c:pt idx="42">
                  <c:v>9.7695609654200005E-4</c:v>
                </c:pt>
                <c:pt idx="43">
                  <c:v>1.3914223193169999E-3</c:v>
                </c:pt>
                <c:pt idx="44">
                  <c:v>1.865098002489E-3</c:v>
                </c:pt>
                <c:pt idx="45">
                  <c:v>2.4275878762560002E-3</c:v>
                </c:pt>
                <c:pt idx="46">
                  <c:v>2.812449368833E-3</c:v>
                </c:pt>
                <c:pt idx="47">
                  <c:v>2.634820987644E-3</c:v>
                </c:pt>
                <c:pt idx="48">
                  <c:v>1.4506317797139999E-3</c:v>
                </c:pt>
                <c:pt idx="49">
                  <c:v>0</c:v>
                </c:pt>
                <c:pt idx="50">
                  <c:v>0</c:v>
                </c:pt>
              </c:numCache>
            </c:numRef>
          </c:yVal>
          <c:smooth val="1"/>
        </c:ser>
        <c:ser>
          <c:idx val="5"/>
          <c:order val="5"/>
          <c:tx>
            <c:v>5</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Foglio3!$R$522:$R$572</c:f>
              <c:numCache>
                <c:formatCode>General</c:formatCode>
                <c:ptCount val="51"/>
                <c:pt idx="0">
                  <c:v>2.6644257178400001E-4</c:v>
                </c:pt>
                <c:pt idx="1">
                  <c:v>2.9604730198199997E-4</c:v>
                </c:pt>
                <c:pt idx="2">
                  <c:v>3.5525676237900002E-4</c:v>
                </c:pt>
                <c:pt idx="3">
                  <c:v>4.14466222775E-4</c:v>
                </c:pt>
                <c:pt idx="4">
                  <c:v>5.0328041336999995E-4</c:v>
                </c:pt>
                <c:pt idx="5">
                  <c:v>5.6248987376700005E-4</c:v>
                </c:pt>
                <c:pt idx="6">
                  <c:v>6.5130406436100005E-4</c:v>
                </c:pt>
                <c:pt idx="7">
                  <c:v>7.40118254956E-4</c:v>
                </c:pt>
                <c:pt idx="8">
                  <c:v>8.5853717574900003E-4</c:v>
                </c:pt>
                <c:pt idx="9">
                  <c:v>1.0065608267399999E-3</c:v>
                </c:pt>
                <c:pt idx="10">
                  <c:v>1.154584477732E-3</c:v>
                </c:pt>
                <c:pt idx="11">
                  <c:v>1.3618175891190001E-3</c:v>
                </c:pt>
                <c:pt idx="12">
                  <c:v>1.628260160903E-3</c:v>
                </c:pt>
                <c:pt idx="13">
                  <c:v>2.0131216534809999E-3</c:v>
                </c:pt>
                <c:pt idx="14">
                  <c:v>2.516402066851E-3</c:v>
                </c:pt>
                <c:pt idx="15">
                  <c:v>2.9012635594279999E-3</c:v>
                </c:pt>
                <c:pt idx="16">
                  <c:v>2.8716588292299998E-3</c:v>
                </c:pt>
                <c:pt idx="17">
                  <c:v>1.865098002489E-3</c:v>
                </c:pt>
                <c:pt idx="18">
                  <c:v>0</c:v>
                </c:pt>
                <c:pt idx="19">
                  <c:v>0</c:v>
                </c:pt>
                <c:pt idx="20">
                  <c:v>0</c:v>
                </c:pt>
                <c:pt idx="21">
                  <c:v>0</c:v>
                </c:pt>
                <c:pt idx="22">
                  <c:v>0</c:v>
                </c:pt>
                <c:pt idx="23">
                  <c:v>0</c:v>
                </c:pt>
                <c:pt idx="24">
                  <c:v>0</c:v>
                </c:pt>
                <c:pt idx="25">
                  <c:v>0</c:v>
                </c:pt>
                <c:pt idx="26">
                  <c:v>0</c:v>
                </c:pt>
                <c:pt idx="27">
                  <c:v>0</c:v>
                </c:pt>
                <c:pt idx="28">
                  <c:v>0</c:v>
                </c:pt>
                <c:pt idx="29">
                  <c:v>1.77628381189E-4</c:v>
                </c:pt>
                <c:pt idx="30">
                  <c:v>9.4735136634399998E-4</c:v>
                </c:pt>
                <c:pt idx="31">
                  <c:v>0</c:v>
                </c:pt>
                <c:pt idx="32">
                  <c:v>0</c:v>
                </c:pt>
                <c:pt idx="33">
                  <c:v>0</c:v>
                </c:pt>
                <c:pt idx="34">
                  <c:v>0</c:v>
                </c:pt>
                <c:pt idx="35">
                  <c:v>0</c:v>
                </c:pt>
                <c:pt idx="36">
                  <c:v>0</c:v>
                </c:pt>
                <c:pt idx="37">
                  <c:v>0</c:v>
                </c:pt>
                <c:pt idx="38">
                  <c:v>0</c:v>
                </c:pt>
                <c:pt idx="39">
                  <c:v>2.0723311138800001E-4</c:v>
                </c:pt>
                <c:pt idx="40">
                  <c:v>4.7367568317199999E-4</c:v>
                </c:pt>
                <c:pt idx="41">
                  <c:v>7.6972298515399996E-4</c:v>
                </c:pt>
                <c:pt idx="42">
                  <c:v>1.0657702871369999E-3</c:v>
                </c:pt>
                <c:pt idx="43">
                  <c:v>1.4506317797139999E-3</c:v>
                </c:pt>
                <c:pt idx="44">
                  <c:v>1.9539121930840001E-3</c:v>
                </c:pt>
                <c:pt idx="45">
                  <c:v>2.486797336653E-3</c:v>
                </c:pt>
                <c:pt idx="46">
                  <c:v>2.8716588292299998E-3</c:v>
                </c:pt>
                <c:pt idx="47">
                  <c:v>2.6940304480400001E-3</c:v>
                </c:pt>
                <c:pt idx="48">
                  <c:v>1.5098412401100001E-3</c:v>
                </c:pt>
                <c:pt idx="49">
                  <c:v>0</c:v>
                </c:pt>
                <c:pt idx="50">
                  <c:v>0</c:v>
                </c:pt>
              </c:numCache>
            </c:numRef>
          </c:yVal>
          <c:smooth val="1"/>
        </c:ser>
        <c:ser>
          <c:idx val="6"/>
          <c:order val="6"/>
          <c:tx>
            <c:v>10</c:v>
          </c:tx>
          <c:xVal>
            <c:numRef>
              <c:f>Foglio3!$L$522:$L$572</c:f>
              <c:numCache>
                <c:formatCode>General</c:formatCode>
                <c:ptCount val="51"/>
                <c:pt idx="0">
                  <c:v>9</c:v>
                </c:pt>
                <c:pt idx="1">
                  <c:v>9.0500000000000007</c:v>
                </c:pt>
                <c:pt idx="2">
                  <c:v>9.1000000000000014</c:v>
                </c:pt>
                <c:pt idx="3">
                  <c:v>9.1500000000000021</c:v>
                </c:pt>
                <c:pt idx="4">
                  <c:v>9.2000000000000028</c:v>
                </c:pt>
                <c:pt idx="5">
                  <c:v>9.2500000000000036</c:v>
                </c:pt>
                <c:pt idx="6">
                  <c:v>9.3000000000000043</c:v>
                </c:pt>
                <c:pt idx="7">
                  <c:v>9.350000000000005</c:v>
                </c:pt>
                <c:pt idx="8">
                  <c:v>9.4000000000000057</c:v>
                </c:pt>
                <c:pt idx="9">
                  <c:v>9.4500000000000064</c:v>
                </c:pt>
                <c:pt idx="10">
                  <c:v>9.5000000000000071</c:v>
                </c:pt>
                <c:pt idx="11">
                  <c:v>9.5500000000000078</c:v>
                </c:pt>
                <c:pt idx="12">
                  <c:v>9.6000000000000085</c:v>
                </c:pt>
                <c:pt idx="13">
                  <c:v>9.6500000000000092</c:v>
                </c:pt>
                <c:pt idx="14">
                  <c:v>9.7000000000000099</c:v>
                </c:pt>
                <c:pt idx="15">
                  <c:v>9.7500000000000107</c:v>
                </c:pt>
                <c:pt idx="16">
                  <c:v>9.8000000000000114</c:v>
                </c:pt>
                <c:pt idx="17">
                  <c:v>9.8500000000000121</c:v>
                </c:pt>
                <c:pt idx="18">
                  <c:v>9.9000000000000128</c:v>
                </c:pt>
                <c:pt idx="19">
                  <c:v>9.9500000000000135</c:v>
                </c:pt>
                <c:pt idx="20">
                  <c:v>10</c:v>
                </c:pt>
                <c:pt idx="21">
                  <c:v>10.050000000000001</c:v>
                </c:pt>
                <c:pt idx="22">
                  <c:v>10.1</c:v>
                </c:pt>
                <c:pt idx="23">
                  <c:v>10.15</c:v>
                </c:pt>
                <c:pt idx="24">
                  <c:v>10.1999999999999</c:v>
                </c:pt>
                <c:pt idx="25">
                  <c:v>10.25</c:v>
                </c:pt>
                <c:pt idx="26">
                  <c:v>10.3</c:v>
                </c:pt>
                <c:pt idx="27">
                  <c:v>10.35</c:v>
                </c:pt>
                <c:pt idx="28">
                  <c:v>10.4</c:v>
                </c:pt>
                <c:pt idx="29">
                  <c:v>10.4499999999999</c:v>
                </c:pt>
                <c:pt idx="30">
                  <c:v>10.5</c:v>
                </c:pt>
                <c:pt idx="31">
                  <c:v>10.55</c:v>
                </c:pt>
                <c:pt idx="32">
                  <c:v>10.6</c:v>
                </c:pt>
                <c:pt idx="33">
                  <c:v>10.65</c:v>
                </c:pt>
                <c:pt idx="34">
                  <c:v>10.6999999999999</c:v>
                </c:pt>
                <c:pt idx="35">
                  <c:v>10.75</c:v>
                </c:pt>
                <c:pt idx="36">
                  <c:v>10.8</c:v>
                </c:pt>
                <c:pt idx="37">
                  <c:v>10.85</c:v>
                </c:pt>
                <c:pt idx="38">
                  <c:v>10.9</c:v>
                </c:pt>
                <c:pt idx="39">
                  <c:v>10.9499999999999</c:v>
                </c:pt>
                <c:pt idx="40">
                  <c:v>11</c:v>
                </c:pt>
                <c:pt idx="41">
                  <c:v>11.05</c:v>
                </c:pt>
                <c:pt idx="42">
                  <c:v>11.1</c:v>
                </c:pt>
                <c:pt idx="43">
                  <c:v>11.15</c:v>
                </c:pt>
                <c:pt idx="44">
                  <c:v>11.1999999999999</c:v>
                </c:pt>
                <c:pt idx="45">
                  <c:v>11.25</c:v>
                </c:pt>
                <c:pt idx="46">
                  <c:v>11.3</c:v>
                </c:pt>
                <c:pt idx="47">
                  <c:v>11.35</c:v>
                </c:pt>
                <c:pt idx="48">
                  <c:v>11.4</c:v>
                </c:pt>
                <c:pt idx="49">
                  <c:v>11.4499999999999</c:v>
                </c:pt>
                <c:pt idx="50">
                  <c:v>11.5</c:v>
                </c:pt>
              </c:numCache>
            </c:numRef>
          </c:xVal>
          <c:yVal>
            <c:numRef>
              <c:f>Foglio3!$S$522:$S$572</c:f>
              <c:numCache>
                <c:formatCode>General</c:formatCode>
                <c:ptCount val="51"/>
                <c:pt idx="0">
                  <c:v>2.6644257178400001E-4</c:v>
                </c:pt>
                <c:pt idx="1">
                  <c:v>3.25652032181E-4</c:v>
                </c:pt>
                <c:pt idx="2">
                  <c:v>3.8486149257699998E-4</c:v>
                </c:pt>
                <c:pt idx="3">
                  <c:v>4.4407095297399997E-4</c:v>
                </c:pt>
                <c:pt idx="4">
                  <c:v>5.0328041336999995E-4</c:v>
                </c:pt>
                <c:pt idx="5">
                  <c:v>5.9209460396500001E-4</c:v>
                </c:pt>
                <c:pt idx="6">
                  <c:v>6.8090879455999997E-4</c:v>
                </c:pt>
                <c:pt idx="7">
                  <c:v>7.6972298515399996E-4</c:v>
                </c:pt>
                <c:pt idx="8">
                  <c:v>8.8814190594699999E-4</c:v>
                </c:pt>
                <c:pt idx="9">
                  <c:v>1.036165556939E-3</c:v>
                </c:pt>
                <c:pt idx="10">
                  <c:v>1.18418920793E-3</c:v>
                </c:pt>
                <c:pt idx="11">
                  <c:v>1.4210270495160001E-3</c:v>
                </c:pt>
                <c:pt idx="12">
                  <c:v>1.6874696213E-3</c:v>
                </c:pt>
                <c:pt idx="13">
                  <c:v>2.072331113877E-3</c:v>
                </c:pt>
                <c:pt idx="14">
                  <c:v>2.5460067970490001E-3</c:v>
                </c:pt>
                <c:pt idx="15">
                  <c:v>2.960473019824E-3</c:v>
                </c:pt>
                <c:pt idx="16">
                  <c:v>2.9308682896259999E-3</c:v>
                </c:pt>
                <c:pt idx="17">
                  <c:v>1.9539121930840001E-3</c:v>
                </c:pt>
                <c:pt idx="18">
                  <c:v>0</c:v>
                </c:pt>
                <c:pt idx="19">
                  <c:v>0</c:v>
                </c:pt>
                <c:pt idx="20">
                  <c:v>0</c:v>
                </c:pt>
                <c:pt idx="21">
                  <c:v>0</c:v>
                </c:pt>
                <c:pt idx="22">
                  <c:v>0</c:v>
                </c:pt>
                <c:pt idx="23">
                  <c:v>0</c:v>
                </c:pt>
                <c:pt idx="24">
                  <c:v>0</c:v>
                </c:pt>
                <c:pt idx="25">
                  <c:v>0</c:v>
                </c:pt>
                <c:pt idx="26">
                  <c:v>0</c:v>
                </c:pt>
                <c:pt idx="27">
                  <c:v>0</c:v>
                </c:pt>
                <c:pt idx="28">
                  <c:v>0</c:v>
                </c:pt>
                <c:pt idx="29">
                  <c:v>0</c:v>
                </c:pt>
                <c:pt idx="30">
                  <c:v>0</c:v>
                </c:pt>
                <c:pt idx="31">
                  <c:v>7.40118254956E-4</c:v>
                </c:pt>
                <c:pt idx="32">
                  <c:v>0</c:v>
                </c:pt>
                <c:pt idx="33">
                  <c:v>0</c:v>
                </c:pt>
                <c:pt idx="34">
                  <c:v>0</c:v>
                </c:pt>
                <c:pt idx="35">
                  <c:v>0</c:v>
                </c:pt>
                <c:pt idx="36">
                  <c:v>0</c:v>
                </c:pt>
                <c:pt idx="37">
                  <c:v>0</c:v>
                </c:pt>
                <c:pt idx="38">
                  <c:v>1.77628381189E-4</c:v>
                </c:pt>
                <c:pt idx="39">
                  <c:v>4.14466222775E-4</c:v>
                </c:pt>
                <c:pt idx="40">
                  <c:v>6.5130406436100005E-4</c:v>
                </c:pt>
                <c:pt idx="41">
                  <c:v>8.8814190594699999E-4</c:v>
                </c:pt>
                <c:pt idx="42">
                  <c:v>1.18418920793E-3</c:v>
                </c:pt>
                <c:pt idx="43">
                  <c:v>1.5690507005070001E-3</c:v>
                </c:pt>
                <c:pt idx="44">
                  <c:v>2.0427263836789999E-3</c:v>
                </c:pt>
                <c:pt idx="45">
                  <c:v>2.5756115272470002E-3</c:v>
                </c:pt>
                <c:pt idx="46">
                  <c:v>2.9308682896259999E-3</c:v>
                </c:pt>
                <c:pt idx="47">
                  <c:v>2.7532399084369999E-3</c:v>
                </c:pt>
                <c:pt idx="48">
                  <c:v>1.628260160903E-3</c:v>
                </c:pt>
                <c:pt idx="49">
                  <c:v>0</c:v>
                </c:pt>
                <c:pt idx="50">
                  <c:v>0</c:v>
                </c:pt>
              </c:numCache>
            </c:numRef>
          </c:yVal>
          <c:smooth val="1"/>
        </c:ser>
        <c:dLbls>
          <c:showLegendKey val="0"/>
          <c:showVal val="0"/>
          <c:showCatName val="0"/>
          <c:showSerName val="0"/>
          <c:showPercent val="0"/>
          <c:showBubbleSize val="0"/>
        </c:dLbls>
        <c:axId val="241125248"/>
        <c:axId val="241126784"/>
      </c:scatterChart>
      <c:valAx>
        <c:axId val="241125248"/>
        <c:scaling>
          <c:orientation val="minMax"/>
          <c:max val="11.5"/>
          <c:min val="9"/>
        </c:scaling>
        <c:delete val="0"/>
        <c:axPos val="b"/>
        <c:numFmt formatCode="General" sourceLinked="1"/>
        <c:majorTickMark val="out"/>
        <c:minorTickMark val="none"/>
        <c:tickLblPos val="nextTo"/>
        <c:crossAx val="241126784"/>
        <c:crosses val="autoZero"/>
        <c:crossBetween val="midCat"/>
      </c:valAx>
      <c:valAx>
        <c:axId val="241126784"/>
        <c:scaling>
          <c:orientation val="minMax"/>
        </c:scaling>
        <c:delete val="0"/>
        <c:axPos val="l"/>
        <c:majorGridlines/>
        <c:numFmt formatCode="General" sourceLinked="1"/>
        <c:majorTickMark val="out"/>
        <c:minorTickMark val="none"/>
        <c:tickLblPos val="nextTo"/>
        <c:crossAx val="241125248"/>
        <c:crosses val="autoZero"/>
        <c:crossBetween val="midCat"/>
      </c:valAx>
    </c:plotArea>
    <c:legend>
      <c:legendPos val="r"/>
      <c:overlay val="0"/>
    </c:legend>
    <c:plotVisOnly val="1"/>
    <c:dispBlanksAs val="gap"/>
    <c:showDLblsOverMax val="0"/>
  </c:chart>
  <c:spPr>
    <a:ln>
      <a:solidFill>
        <a:srgbClr val="C00000"/>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caso 1 - 10% nz = 5</c:v>
          </c:tx>
          <c:xVal>
            <c:numRef>
              <c:f>Foglio3!$AA$340:$AA$346</c:f>
              <c:numCache>
                <c:formatCode>General</c:formatCode>
                <c:ptCount val="7"/>
                <c:pt idx="0">
                  <c:v>0</c:v>
                </c:pt>
                <c:pt idx="1">
                  <c:v>1</c:v>
                </c:pt>
                <c:pt idx="2">
                  <c:v>2</c:v>
                </c:pt>
                <c:pt idx="3">
                  <c:v>3</c:v>
                </c:pt>
                <c:pt idx="4">
                  <c:v>4</c:v>
                </c:pt>
                <c:pt idx="5">
                  <c:v>5</c:v>
                </c:pt>
                <c:pt idx="6">
                  <c:v>10</c:v>
                </c:pt>
              </c:numCache>
            </c:numRef>
          </c:xVal>
          <c:yVal>
            <c:numRef>
              <c:f>Foglio3!$AC$340:$AC$346</c:f>
              <c:numCache>
                <c:formatCode>0.00%</c:formatCode>
                <c:ptCount val="7"/>
                <c:pt idx="0">
                  <c:v>1</c:v>
                </c:pt>
                <c:pt idx="1">
                  <c:v>0.86764705882335702</c:v>
                </c:pt>
                <c:pt idx="2">
                  <c:v>0.68382352941177948</c:v>
                </c:pt>
                <c:pt idx="3">
                  <c:v>0.73529411764711816</c:v>
                </c:pt>
                <c:pt idx="4">
                  <c:v>0.74999999999989886</c:v>
                </c:pt>
                <c:pt idx="5">
                  <c:v>0.76470588235308368</c:v>
                </c:pt>
                <c:pt idx="6">
                  <c:v>0.77941176470586448</c:v>
                </c:pt>
              </c:numCache>
            </c:numRef>
          </c:yVal>
          <c:smooth val="1"/>
        </c:ser>
        <c:ser>
          <c:idx val="1"/>
          <c:order val="1"/>
          <c:tx>
            <c:v>caso 1 - 5% nz = 5</c:v>
          </c:tx>
          <c:xVal>
            <c:numRef>
              <c:f>Foglio3!$AF$340:$AF$344</c:f>
              <c:numCache>
                <c:formatCode>General</c:formatCode>
                <c:ptCount val="5"/>
                <c:pt idx="0">
                  <c:v>0</c:v>
                </c:pt>
                <c:pt idx="1">
                  <c:v>1</c:v>
                </c:pt>
                <c:pt idx="2">
                  <c:v>2</c:v>
                </c:pt>
                <c:pt idx="3">
                  <c:v>3</c:v>
                </c:pt>
                <c:pt idx="4">
                  <c:v>10</c:v>
                </c:pt>
              </c:numCache>
            </c:numRef>
          </c:xVal>
          <c:yVal>
            <c:numRef>
              <c:f>Foglio3!$AH$340:$AH$344</c:f>
              <c:numCache>
                <c:formatCode>0.00%</c:formatCode>
                <c:ptCount val="5"/>
                <c:pt idx="0">
                  <c:v>1</c:v>
                </c:pt>
                <c:pt idx="1">
                  <c:v>0.86764705882335702</c:v>
                </c:pt>
                <c:pt idx="2">
                  <c:v>0.68382352941177948</c:v>
                </c:pt>
                <c:pt idx="3">
                  <c:v>0.73529411764711816</c:v>
                </c:pt>
                <c:pt idx="4">
                  <c:v>0.77941176470586448</c:v>
                </c:pt>
              </c:numCache>
            </c:numRef>
          </c:yVal>
          <c:smooth val="1"/>
        </c:ser>
        <c:ser>
          <c:idx val="3"/>
          <c:order val="2"/>
          <c:tx>
            <c:v>caso 1 - 0% nz = 5</c:v>
          </c:tx>
          <c:xVal>
            <c:numRef>
              <c:f>Foglio3!$AJ$340:$AJ$344</c:f>
              <c:numCache>
                <c:formatCode>General</c:formatCode>
                <c:ptCount val="5"/>
                <c:pt idx="0">
                  <c:v>0</c:v>
                </c:pt>
                <c:pt idx="1">
                  <c:v>1</c:v>
                </c:pt>
                <c:pt idx="2">
                  <c:v>2</c:v>
                </c:pt>
                <c:pt idx="3">
                  <c:v>3</c:v>
                </c:pt>
                <c:pt idx="4">
                  <c:v>10</c:v>
                </c:pt>
              </c:numCache>
            </c:numRef>
          </c:xVal>
          <c:yVal>
            <c:numRef>
              <c:f>Foglio3!$AL$340:$AL$344</c:f>
              <c:numCache>
                <c:formatCode>0.00%</c:formatCode>
                <c:ptCount val="5"/>
                <c:pt idx="0">
                  <c:v>1</c:v>
                </c:pt>
                <c:pt idx="1">
                  <c:v>1</c:v>
                </c:pt>
                <c:pt idx="2">
                  <c:v>1</c:v>
                </c:pt>
                <c:pt idx="3">
                  <c:v>1</c:v>
                </c:pt>
                <c:pt idx="4">
                  <c:v>1</c:v>
                </c:pt>
              </c:numCache>
            </c:numRef>
          </c:yVal>
          <c:smooth val="1"/>
        </c:ser>
        <c:dLbls>
          <c:showLegendKey val="0"/>
          <c:showVal val="0"/>
          <c:showCatName val="0"/>
          <c:showSerName val="0"/>
          <c:showPercent val="0"/>
          <c:showBubbleSize val="0"/>
        </c:dLbls>
        <c:axId val="181433088"/>
        <c:axId val="181434624"/>
      </c:scatterChart>
      <c:valAx>
        <c:axId val="181433088"/>
        <c:scaling>
          <c:orientation val="minMax"/>
          <c:max val="10"/>
        </c:scaling>
        <c:delete val="0"/>
        <c:axPos val="b"/>
        <c:numFmt formatCode="General" sourceLinked="1"/>
        <c:majorTickMark val="out"/>
        <c:minorTickMark val="none"/>
        <c:tickLblPos val="nextTo"/>
        <c:crossAx val="181434624"/>
        <c:crosses val="autoZero"/>
        <c:crossBetween val="midCat"/>
      </c:valAx>
      <c:valAx>
        <c:axId val="181434624"/>
        <c:scaling>
          <c:orientation val="minMax"/>
          <c:min val="0.60000000000000009"/>
        </c:scaling>
        <c:delete val="0"/>
        <c:axPos val="l"/>
        <c:majorGridlines/>
        <c:numFmt formatCode="0.00%" sourceLinked="1"/>
        <c:majorTickMark val="out"/>
        <c:minorTickMark val="none"/>
        <c:tickLblPos val="nextTo"/>
        <c:crossAx val="181433088"/>
        <c:crosses val="autoZero"/>
        <c:crossBetween val="midCat"/>
      </c:valAx>
    </c:plotArea>
    <c:legend>
      <c:legendPos val="r"/>
      <c:overlay val="0"/>
    </c:legend>
    <c:plotVisOnly val="1"/>
    <c:dispBlanksAs val="gap"/>
    <c:showDLblsOverMax val="0"/>
  </c:chart>
  <c:spPr>
    <a:ln>
      <a:solidFill>
        <a:srgbClr val="C00000"/>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Foglio3!$M$660:$N$660</c:f>
              <c:strCache>
                <c:ptCount val="2"/>
                <c:pt idx="0">
                  <c:v>1*10^12</c:v>
                </c:pt>
                <c:pt idx="1">
                  <c:v>2*10^12</c:v>
                </c:pt>
              </c:strCache>
            </c:strRef>
          </c:cat>
          <c:val>
            <c:numRef>
              <c:f>Foglio3!$M$662:$N$662</c:f>
              <c:numCache>
                <c:formatCode>0.00%</c:formatCode>
                <c:ptCount val="2"/>
                <c:pt idx="0">
                  <c:v>0.66923076923066138</c:v>
                </c:pt>
                <c:pt idx="1">
                  <c:v>0.6769230769230542</c:v>
                </c:pt>
              </c:numCache>
            </c:numRef>
          </c:val>
        </c:ser>
        <c:dLbls>
          <c:showLegendKey val="0"/>
          <c:showVal val="0"/>
          <c:showCatName val="0"/>
          <c:showSerName val="0"/>
          <c:showPercent val="0"/>
          <c:showBubbleSize val="0"/>
        </c:dLbls>
        <c:gapWidth val="150"/>
        <c:axId val="177728128"/>
        <c:axId val="181162368"/>
      </c:barChart>
      <c:catAx>
        <c:axId val="177728128"/>
        <c:scaling>
          <c:orientation val="minMax"/>
        </c:scaling>
        <c:delete val="0"/>
        <c:axPos val="b"/>
        <c:majorTickMark val="out"/>
        <c:minorTickMark val="none"/>
        <c:tickLblPos val="nextTo"/>
        <c:crossAx val="181162368"/>
        <c:crosses val="autoZero"/>
        <c:auto val="1"/>
        <c:lblAlgn val="ctr"/>
        <c:lblOffset val="100"/>
        <c:noMultiLvlLbl val="0"/>
      </c:catAx>
      <c:valAx>
        <c:axId val="181162368"/>
        <c:scaling>
          <c:orientation val="minMax"/>
        </c:scaling>
        <c:delete val="0"/>
        <c:axPos val="l"/>
        <c:majorGridlines/>
        <c:numFmt formatCode="0.00%" sourceLinked="1"/>
        <c:majorTickMark val="out"/>
        <c:minorTickMark val="none"/>
        <c:tickLblPos val="nextTo"/>
        <c:crossAx val="177728128"/>
        <c:crosses val="autoZero"/>
        <c:crossBetween val="between"/>
      </c:valAx>
    </c:plotArea>
    <c:legend>
      <c:legendPos val="r"/>
      <c:layout/>
      <c:overlay val="0"/>
    </c:legend>
    <c:plotVisOnly val="1"/>
    <c:dispBlanksAs val="gap"/>
    <c:showDLblsOverMax val="0"/>
  </c:chart>
  <c:spPr>
    <a:ln>
      <a:solidFill>
        <a:srgbClr val="C00000"/>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caso 1 - 10% nz = 5</c:v>
          </c:tx>
          <c:xVal>
            <c:numRef>
              <c:f>Foglio3!$AA$340:$AA$346</c:f>
              <c:numCache>
                <c:formatCode>General</c:formatCode>
                <c:ptCount val="7"/>
                <c:pt idx="0">
                  <c:v>0</c:v>
                </c:pt>
                <c:pt idx="1">
                  <c:v>1</c:v>
                </c:pt>
                <c:pt idx="2">
                  <c:v>2</c:v>
                </c:pt>
                <c:pt idx="3">
                  <c:v>3</c:v>
                </c:pt>
                <c:pt idx="4">
                  <c:v>4</c:v>
                </c:pt>
                <c:pt idx="5">
                  <c:v>5</c:v>
                </c:pt>
                <c:pt idx="6">
                  <c:v>10</c:v>
                </c:pt>
              </c:numCache>
            </c:numRef>
          </c:xVal>
          <c:yVal>
            <c:numRef>
              <c:f>Foglio3!$AC$340:$AC$346</c:f>
              <c:numCache>
                <c:formatCode>0.00%</c:formatCode>
                <c:ptCount val="7"/>
                <c:pt idx="0">
                  <c:v>1</c:v>
                </c:pt>
                <c:pt idx="1">
                  <c:v>0.86764705882335702</c:v>
                </c:pt>
                <c:pt idx="2">
                  <c:v>0.68382352941177948</c:v>
                </c:pt>
                <c:pt idx="3">
                  <c:v>0.73529411764711816</c:v>
                </c:pt>
                <c:pt idx="4">
                  <c:v>0.74999999999989886</c:v>
                </c:pt>
                <c:pt idx="5">
                  <c:v>0.76470588235308368</c:v>
                </c:pt>
                <c:pt idx="6">
                  <c:v>0.77941176470586448</c:v>
                </c:pt>
              </c:numCache>
            </c:numRef>
          </c:yVal>
          <c:smooth val="1"/>
        </c:ser>
        <c:ser>
          <c:idx val="1"/>
          <c:order val="1"/>
          <c:tx>
            <c:v>caso 1 - 10% nz = 10</c:v>
          </c:tx>
          <c:xVal>
            <c:numRef>
              <c:f>Foglio3!$U$523:$U$529</c:f>
              <c:numCache>
                <c:formatCode>General</c:formatCode>
                <c:ptCount val="7"/>
                <c:pt idx="0">
                  <c:v>0</c:v>
                </c:pt>
                <c:pt idx="1">
                  <c:v>1</c:v>
                </c:pt>
                <c:pt idx="2">
                  <c:v>2</c:v>
                </c:pt>
                <c:pt idx="3">
                  <c:v>3</c:v>
                </c:pt>
                <c:pt idx="4">
                  <c:v>4</c:v>
                </c:pt>
                <c:pt idx="5">
                  <c:v>5</c:v>
                </c:pt>
                <c:pt idx="6">
                  <c:v>10</c:v>
                </c:pt>
              </c:numCache>
            </c:numRef>
          </c:xVal>
          <c:yVal>
            <c:numRef>
              <c:f>Foglio3!$W$523:$W$529</c:f>
              <c:numCache>
                <c:formatCode>0.00%</c:formatCode>
                <c:ptCount val="7"/>
                <c:pt idx="0">
                  <c:v>1</c:v>
                </c:pt>
                <c:pt idx="1">
                  <c:v>0.8615384615383137</c:v>
                </c:pt>
                <c:pt idx="2">
                  <c:v>0.67692307692316478</c:v>
                </c:pt>
                <c:pt idx="3">
                  <c:v>0.72307692307688709</c:v>
                </c:pt>
                <c:pt idx="4">
                  <c:v>0.74615384615387803</c:v>
                </c:pt>
                <c:pt idx="5">
                  <c:v>0.75384615384612186</c:v>
                </c:pt>
                <c:pt idx="6">
                  <c:v>0.76923076923060929</c:v>
                </c:pt>
              </c:numCache>
            </c:numRef>
          </c:yVal>
          <c:smooth val="1"/>
        </c:ser>
        <c:dLbls>
          <c:showLegendKey val="0"/>
          <c:showVal val="0"/>
          <c:showCatName val="0"/>
          <c:showSerName val="0"/>
          <c:showPercent val="0"/>
          <c:showBubbleSize val="0"/>
        </c:dLbls>
        <c:axId val="181564928"/>
        <c:axId val="181566464"/>
      </c:scatterChart>
      <c:valAx>
        <c:axId val="181564928"/>
        <c:scaling>
          <c:orientation val="minMax"/>
          <c:max val="10"/>
        </c:scaling>
        <c:delete val="0"/>
        <c:axPos val="b"/>
        <c:numFmt formatCode="General" sourceLinked="1"/>
        <c:majorTickMark val="out"/>
        <c:minorTickMark val="none"/>
        <c:tickLblPos val="nextTo"/>
        <c:crossAx val="181566464"/>
        <c:crosses val="autoZero"/>
        <c:crossBetween val="midCat"/>
      </c:valAx>
      <c:valAx>
        <c:axId val="181566464"/>
        <c:scaling>
          <c:orientation val="minMax"/>
          <c:min val="0.60000000000000009"/>
        </c:scaling>
        <c:delete val="0"/>
        <c:axPos val="l"/>
        <c:majorGridlines/>
        <c:numFmt formatCode="0.00%" sourceLinked="1"/>
        <c:majorTickMark val="out"/>
        <c:minorTickMark val="none"/>
        <c:tickLblPos val="nextTo"/>
        <c:crossAx val="181564928"/>
        <c:crosses val="autoZero"/>
        <c:crossBetween val="midCat"/>
      </c:valAx>
    </c:plotArea>
    <c:legend>
      <c:legendPos val="r"/>
      <c:overlay val="0"/>
    </c:legend>
    <c:plotVisOnly val="1"/>
    <c:dispBlanksAs val="gap"/>
    <c:showDLblsOverMax val="0"/>
  </c:chart>
  <c:spPr>
    <a:ln>
      <a:solidFill>
        <a:srgbClr val="C00000"/>
      </a:solidFill>
    </a:ln>
  </c:sp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Caso 1</c:v>
          </c:tx>
          <c:xVal>
            <c:numRef>
              <c:f>Foglio3!$U$523:$U$529</c:f>
              <c:numCache>
                <c:formatCode>General</c:formatCode>
                <c:ptCount val="7"/>
                <c:pt idx="0">
                  <c:v>0</c:v>
                </c:pt>
                <c:pt idx="1">
                  <c:v>1</c:v>
                </c:pt>
                <c:pt idx="2">
                  <c:v>2</c:v>
                </c:pt>
                <c:pt idx="3">
                  <c:v>3</c:v>
                </c:pt>
                <c:pt idx="4">
                  <c:v>4</c:v>
                </c:pt>
                <c:pt idx="5">
                  <c:v>5</c:v>
                </c:pt>
                <c:pt idx="6">
                  <c:v>10</c:v>
                </c:pt>
              </c:numCache>
            </c:numRef>
          </c:xVal>
          <c:yVal>
            <c:numRef>
              <c:f>Foglio3!$W$523:$W$529</c:f>
              <c:numCache>
                <c:formatCode>0.00%</c:formatCode>
                <c:ptCount val="7"/>
                <c:pt idx="0">
                  <c:v>1</c:v>
                </c:pt>
                <c:pt idx="1">
                  <c:v>0.8615384615383137</c:v>
                </c:pt>
                <c:pt idx="2">
                  <c:v>0.67692307692316478</c:v>
                </c:pt>
                <c:pt idx="3">
                  <c:v>0.72307692307688709</c:v>
                </c:pt>
                <c:pt idx="4">
                  <c:v>0.74615384615387803</c:v>
                </c:pt>
                <c:pt idx="5">
                  <c:v>0.75384615384612186</c:v>
                </c:pt>
                <c:pt idx="6">
                  <c:v>0.76923076923060929</c:v>
                </c:pt>
              </c:numCache>
            </c:numRef>
          </c:yVal>
          <c:smooth val="1"/>
        </c:ser>
        <c:ser>
          <c:idx val="1"/>
          <c:order val="1"/>
          <c:tx>
            <c:v>Caso 2</c:v>
          </c:tx>
          <c:xVal>
            <c:numRef>
              <c:f>Foglio3!$AH$523:$AH$529</c:f>
              <c:numCache>
                <c:formatCode>General</c:formatCode>
                <c:ptCount val="7"/>
                <c:pt idx="0">
                  <c:v>0</c:v>
                </c:pt>
                <c:pt idx="1">
                  <c:v>1</c:v>
                </c:pt>
                <c:pt idx="2">
                  <c:v>2</c:v>
                </c:pt>
                <c:pt idx="3">
                  <c:v>3</c:v>
                </c:pt>
                <c:pt idx="4">
                  <c:v>4</c:v>
                </c:pt>
                <c:pt idx="5">
                  <c:v>5</c:v>
                </c:pt>
                <c:pt idx="6">
                  <c:v>10</c:v>
                </c:pt>
              </c:numCache>
            </c:numRef>
          </c:xVal>
          <c:yVal>
            <c:numRef>
              <c:f>Foglio3!$AJ$523:$AJ$529</c:f>
              <c:numCache>
                <c:formatCode>0.00%</c:formatCode>
                <c:ptCount val="7"/>
                <c:pt idx="0">
                  <c:v>1</c:v>
                </c:pt>
                <c:pt idx="1">
                  <c:v>0.8615384615383137</c:v>
                </c:pt>
                <c:pt idx="2">
                  <c:v>0.67692307692316478</c:v>
                </c:pt>
                <c:pt idx="3">
                  <c:v>0.72307692307688709</c:v>
                </c:pt>
                <c:pt idx="4">
                  <c:v>0.73846153846137452</c:v>
                </c:pt>
                <c:pt idx="5">
                  <c:v>0.75384615384612186</c:v>
                </c:pt>
                <c:pt idx="6">
                  <c:v>0.76923076923060929</c:v>
                </c:pt>
              </c:numCache>
            </c:numRef>
          </c:yVal>
          <c:smooth val="1"/>
        </c:ser>
        <c:dLbls>
          <c:showLegendKey val="0"/>
          <c:showVal val="0"/>
          <c:showCatName val="0"/>
          <c:showSerName val="0"/>
          <c:showPercent val="0"/>
          <c:showBubbleSize val="0"/>
        </c:dLbls>
        <c:axId val="181512832"/>
        <c:axId val="181526912"/>
      </c:scatterChart>
      <c:valAx>
        <c:axId val="181512832"/>
        <c:scaling>
          <c:orientation val="minMax"/>
          <c:max val="10"/>
        </c:scaling>
        <c:delete val="0"/>
        <c:axPos val="b"/>
        <c:numFmt formatCode="General" sourceLinked="1"/>
        <c:majorTickMark val="out"/>
        <c:minorTickMark val="none"/>
        <c:tickLblPos val="nextTo"/>
        <c:crossAx val="181526912"/>
        <c:crosses val="autoZero"/>
        <c:crossBetween val="midCat"/>
      </c:valAx>
      <c:valAx>
        <c:axId val="181526912"/>
        <c:scaling>
          <c:orientation val="minMax"/>
          <c:min val="0.60000000000000009"/>
        </c:scaling>
        <c:delete val="0"/>
        <c:axPos val="l"/>
        <c:majorGridlines/>
        <c:numFmt formatCode="0.00%" sourceLinked="1"/>
        <c:majorTickMark val="out"/>
        <c:minorTickMark val="none"/>
        <c:tickLblPos val="nextTo"/>
        <c:crossAx val="181512832"/>
        <c:crosses val="autoZero"/>
        <c:crossBetween val="midCat"/>
      </c:valAx>
    </c:plotArea>
    <c:legend>
      <c:legendPos val="r"/>
      <c:overlay val="0"/>
    </c:legend>
    <c:plotVisOnly val="1"/>
    <c:dispBlanksAs val="gap"/>
    <c:showDLblsOverMax val="0"/>
  </c:chart>
  <c:spPr>
    <a:ln>
      <a:solidFill>
        <a:srgbClr val="C00000"/>
      </a:solidFill>
    </a:ln>
  </c:sp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caso1_10%_m=2</c:v>
          </c:tx>
          <c:xVal>
            <c:numRef>
              <c:f>Foglio3!$B$709:$B$711</c:f>
              <c:numCache>
                <c:formatCode>General</c:formatCode>
                <c:ptCount val="3"/>
                <c:pt idx="0">
                  <c:v>1000000</c:v>
                </c:pt>
                <c:pt idx="1">
                  <c:v>100000</c:v>
                </c:pt>
                <c:pt idx="2">
                  <c:v>1000</c:v>
                </c:pt>
              </c:numCache>
            </c:numRef>
          </c:xVal>
          <c:yVal>
            <c:numRef>
              <c:f>Foglio3!$D$709:$D$711</c:f>
              <c:numCache>
                <c:formatCode>0.00%</c:formatCode>
                <c:ptCount val="3"/>
                <c:pt idx="0">
                  <c:v>1</c:v>
                </c:pt>
                <c:pt idx="1">
                  <c:v>1</c:v>
                </c:pt>
                <c:pt idx="2">
                  <c:v>0.98863636363607588</c:v>
                </c:pt>
              </c:numCache>
            </c:numRef>
          </c:yVal>
          <c:smooth val="1"/>
        </c:ser>
        <c:ser>
          <c:idx val="1"/>
          <c:order val="1"/>
          <c:tx>
            <c:v>caso1_5%_m=2</c:v>
          </c:tx>
          <c:xVal>
            <c:numRef>
              <c:f>Foglio3!$B$718:$B$720</c:f>
              <c:numCache>
                <c:formatCode>General</c:formatCode>
                <c:ptCount val="3"/>
                <c:pt idx="0">
                  <c:v>1000000</c:v>
                </c:pt>
                <c:pt idx="1">
                  <c:v>100000</c:v>
                </c:pt>
                <c:pt idx="2">
                  <c:v>1000</c:v>
                </c:pt>
              </c:numCache>
            </c:numRef>
          </c:xVal>
          <c:yVal>
            <c:numRef>
              <c:f>Foglio3!$D$718:$D$721</c:f>
              <c:numCache>
                <c:formatCode>0.00%</c:formatCode>
                <c:ptCount val="4"/>
                <c:pt idx="0">
                  <c:v>1</c:v>
                </c:pt>
                <c:pt idx="1">
                  <c:v>1</c:v>
                </c:pt>
                <c:pt idx="2">
                  <c:v>1</c:v>
                </c:pt>
                <c:pt idx="3">
                  <c:v>1</c:v>
                </c:pt>
              </c:numCache>
            </c:numRef>
          </c:yVal>
          <c:smooth val="1"/>
        </c:ser>
        <c:dLbls>
          <c:showLegendKey val="0"/>
          <c:showVal val="0"/>
          <c:showCatName val="0"/>
          <c:showSerName val="0"/>
          <c:showPercent val="0"/>
          <c:showBubbleSize val="0"/>
        </c:dLbls>
        <c:axId val="181815168"/>
        <c:axId val="181816704"/>
      </c:scatterChart>
      <c:valAx>
        <c:axId val="181815168"/>
        <c:scaling>
          <c:logBase val="10"/>
          <c:orientation val="minMax"/>
          <c:min val="1000"/>
        </c:scaling>
        <c:delete val="0"/>
        <c:axPos val="b"/>
        <c:numFmt formatCode="General" sourceLinked="1"/>
        <c:majorTickMark val="out"/>
        <c:minorTickMark val="none"/>
        <c:tickLblPos val="nextTo"/>
        <c:crossAx val="181816704"/>
        <c:crosses val="autoZero"/>
        <c:crossBetween val="midCat"/>
      </c:valAx>
      <c:valAx>
        <c:axId val="181816704"/>
        <c:scaling>
          <c:orientation val="minMax"/>
          <c:min val="0.9"/>
        </c:scaling>
        <c:delete val="0"/>
        <c:axPos val="l"/>
        <c:majorGridlines/>
        <c:numFmt formatCode="0.00%" sourceLinked="1"/>
        <c:majorTickMark val="out"/>
        <c:minorTickMark val="none"/>
        <c:tickLblPos val="nextTo"/>
        <c:crossAx val="181815168"/>
        <c:crossesAt val="1000"/>
        <c:crossBetween val="midCat"/>
      </c:valAx>
    </c:plotArea>
    <c:legend>
      <c:legendPos val="r"/>
      <c:overlay val="0"/>
    </c:legend>
    <c:plotVisOnly val="1"/>
    <c:dispBlanksAs val="gap"/>
    <c:showDLblsOverMax val="0"/>
  </c:chart>
  <c:spPr>
    <a:ln>
      <a:solidFill>
        <a:srgbClr val="C00000"/>
      </a:solid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m=0</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Foglio4!$C$252:$C$302</c:f>
              <c:numCache>
                <c:formatCode>General</c:formatCode>
                <c:ptCount val="51"/>
                <c:pt idx="0">
                  <c:v>4.39611839315E-4</c:v>
                </c:pt>
                <c:pt idx="1">
                  <c:v>4.6708757927199998E-4</c:v>
                </c:pt>
                <c:pt idx="2">
                  <c:v>5.2203905918600003E-4</c:v>
                </c:pt>
                <c:pt idx="3">
                  <c:v>5.7699053910100005E-4</c:v>
                </c:pt>
                <c:pt idx="4">
                  <c:v>6.31942019015E-4</c:v>
                </c:pt>
                <c:pt idx="5">
                  <c:v>6.8689349892899995E-4</c:v>
                </c:pt>
                <c:pt idx="6">
                  <c:v>7.4184497884399996E-4</c:v>
                </c:pt>
                <c:pt idx="7">
                  <c:v>8.2427219871499999E-4</c:v>
                </c:pt>
                <c:pt idx="8">
                  <c:v>8.7922367863000001E-4</c:v>
                </c:pt>
                <c:pt idx="9">
                  <c:v>9.6165089850100004E-4</c:v>
                </c:pt>
                <c:pt idx="10">
                  <c:v>1.07155385833E-3</c:v>
                </c:pt>
                <c:pt idx="11">
                  <c:v>1.1539810782020001E-3</c:v>
                </c:pt>
                <c:pt idx="12">
                  <c:v>1.26388403803E-3</c:v>
                </c:pt>
                <c:pt idx="13">
                  <c:v>1.401262737816E-3</c:v>
                </c:pt>
                <c:pt idx="14">
                  <c:v>1.5386414376020001E-3</c:v>
                </c:pt>
                <c:pt idx="15">
                  <c:v>1.7309716173020001E-3</c:v>
                </c:pt>
                <c:pt idx="16">
                  <c:v>1.9233017970029999E-3</c:v>
                </c:pt>
                <c:pt idx="17">
                  <c:v>2.1705834566170001E-3</c:v>
                </c:pt>
                <c:pt idx="18">
                  <c:v>2.4453408561890002E-3</c:v>
                </c:pt>
                <c:pt idx="19">
                  <c:v>2.7200982557609998E-3</c:v>
                </c:pt>
                <c:pt idx="20">
                  <c:v>2.9673799153750002E-3</c:v>
                </c:pt>
                <c:pt idx="21">
                  <c:v>3.0772828752040002E-3</c:v>
                </c:pt>
                <c:pt idx="22">
                  <c:v>3.02233139529E-3</c:v>
                </c:pt>
                <c:pt idx="23">
                  <c:v>2.7200982557609998E-3</c:v>
                </c:pt>
                <c:pt idx="24">
                  <c:v>2.0881562367459998E-3</c:v>
                </c:pt>
                <c:pt idx="25">
                  <c:v>2.7475739957000001E-5</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yVal>
          <c:smooth val="1"/>
        </c:ser>
        <c:ser>
          <c:idx val="1"/>
          <c:order val="1"/>
          <c:tx>
            <c:v>m=1</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Foglio4!$D$252:$D$302</c:f>
              <c:numCache>
                <c:formatCode>General</c:formatCode>
                <c:ptCount val="51"/>
                <c:pt idx="0">
                  <c:v>8.2427219871499999E-4</c:v>
                </c:pt>
                <c:pt idx="1">
                  <c:v>9.891266384579999E-4</c:v>
                </c:pt>
                <c:pt idx="2">
                  <c:v>1.181456818159E-3</c:v>
                </c:pt>
                <c:pt idx="3">
                  <c:v>1.4287384777729999E-3</c:v>
                </c:pt>
                <c:pt idx="4">
                  <c:v>1.6760201373879999E-3</c:v>
                </c:pt>
                <c:pt idx="5">
                  <c:v>1.6485443974310001E-3</c:v>
                </c:pt>
                <c:pt idx="6">
                  <c:v>1.1539810782020001E-3</c:v>
                </c:pt>
                <c:pt idx="7">
                  <c:v>0</c:v>
                </c:pt>
                <c:pt idx="8">
                  <c:v>0</c:v>
                </c:pt>
                <c:pt idx="9">
                  <c:v>0</c:v>
                </c:pt>
                <c:pt idx="10">
                  <c:v>2.19805919657E-4</c:v>
                </c:pt>
                <c:pt idx="11">
                  <c:v>4.39611839315E-4</c:v>
                </c:pt>
                <c:pt idx="12">
                  <c:v>6.31942019015E-4</c:v>
                </c:pt>
                <c:pt idx="13">
                  <c:v>7.9679645875800002E-4</c:v>
                </c:pt>
                <c:pt idx="14">
                  <c:v>9.891266384579999E-4</c:v>
                </c:pt>
                <c:pt idx="15">
                  <c:v>1.181456818159E-3</c:v>
                </c:pt>
                <c:pt idx="16">
                  <c:v>1.401262737816E-3</c:v>
                </c:pt>
                <c:pt idx="17">
                  <c:v>1.6485443974310001E-3</c:v>
                </c:pt>
                <c:pt idx="18">
                  <c:v>1.9233017970029999E-3</c:v>
                </c:pt>
                <c:pt idx="19">
                  <c:v>2.2255349365309998E-3</c:v>
                </c:pt>
                <c:pt idx="20">
                  <c:v>2.5002923361029999E-3</c:v>
                </c:pt>
                <c:pt idx="21">
                  <c:v>2.637671035889E-3</c:v>
                </c:pt>
                <c:pt idx="22">
                  <c:v>2.5827195559749998E-3</c:v>
                </c:pt>
                <c:pt idx="23">
                  <c:v>2.2804864164460001E-3</c:v>
                </c:pt>
                <c:pt idx="24">
                  <c:v>1.45621421773E-3</c:v>
                </c:pt>
                <c:pt idx="25">
                  <c:v>0</c:v>
                </c:pt>
                <c:pt idx="26">
                  <c:v>0</c:v>
                </c:pt>
                <c:pt idx="27">
                  <c:v>0</c:v>
                </c:pt>
                <c:pt idx="28">
                  <c:v>0</c:v>
                </c:pt>
                <c:pt idx="29">
                  <c:v>0</c:v>
                </c:pt>
                <c:pt idx="30">
                  <c:v>0</c:v>
                </c:pt>
                <c:pt idx="31">
                  <c:v>0</c:v>
                </c:pt>
                <c:pt idx="32">
                  <c:v>0</c:v>
                </c:pt>
                <c:pt idx="33">
                  <c:v>0</c:v>
                </c:pt>
                <c:pt idx="34">
                  <c:v>0</c:v>
                </c:pt>
                <c:pt idx="35">
                  <c:v>0</c:v>
                </c:pt>
                <c:pt idx="36">
                  <c:v>4.1213609935799998E-4</c:v>
                </c:pt>
                <c:pt idx="37">
                  <c:v>1.07155385833E-3</c:v>
                </c:pt>
                <c:pt idx="38">
                  <c:v>1.401262737816E-3</c:v>
                </c:pt>
                <c:pt idx="39">
                  <c:v>1.318835517945E-3</c:v>
                </c:pt>
                <c:pt idx="40">
                  <c:v>5.4951479914399997E-4</c:v>
                </c:pt>
                <c:pt idx="41">
                  <c:v>0</c:v>
                </c:pt>
                <c:pt idx="42">
                  <c:v>0</c:v>
                </c:pt>
                <c:pt idx="43">
                  <c:v>0</c:v>
                </c:pt>
                <c:pt idx="44">
                  <c:v>0</c:v>
                </c:pt>
                <c:pt idx="45">
                  <c:v>0</c:v>
                </c:pt>
                <c:pt idx="46">
                  <c:v>0</c:v>
                </c:pt>
                <c:pt idx="47">
                  <c:v>0</c:v>
                </c:pt>
                <c:pt idx="48">
                  <c:v>0</c:v>
                </c:pt>
                <c:pt idx="49">
                  <c:v>0</c:v>
                </c:pt>
                <c:pt idx="50">
                  <c:v>0</c:v>
                </c:pt>
              </c:numCache>
            </c:numRef>
          </c:yVal>
          <c:smooth val="1"/>
        </c:ser>
        <c:ser>
          <c:idx val="2"/>
          <c:order val="2"/>
          <c:tx>
            <c:v>m=2</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Foglio4!$E$252:$E$302</c:f>
              <c:numCache>
                <c:formatCode>General</c:formatCode>
                <c:ptCount val="51"/>
                <c:pt idx="0">
                  <c:v>1.126505338244E-3</c:v>
                </c:pt>
                <c:pt idx="1">
                  <c:v>1.318835517945E-3</c:v>
                </c:pt>
                <c:pt idx="2">
                  <c:v>1.593592917516E-3</c:v>
                </c:pt>
                <c:pt idx="3">
                  <c:v>1.8683503170879999E-3</c:v>
                </c:pt>
                <c:pt idx="4">
                  <c:v>2.0881562367459998E-3</c:v>
                </c:pt>
                <c:pt idx="5">
                  <c:v>2.0881562367459998E-3</c:v>
                </c:pt>
                <c:pt idx="6">
                  <c:v>1.7859230972170001E-3</c:v>
                </c:pt>
                <c:pt idx="7">
                  <c:v>0</c:v>
                </c:pt>
                <c:pt idx="8">
                  <c:v>0</c:v>
                </c:pt>
                <c:pt idx="9">
                  <c:v>0</c:v>
                </c:pt>
                <c:pt idx="10">
                  <c:v>0</c:v>
                </c:pt>
                <c:pt idx="11">
                  <c:v>0</c:v>
                </c:pt>
                <c:pt idx="12">
                  <c:v>0</c:v>
                </c:pt>
                <c:pt idx="13">
                  <c:v>0</c:v>
                </c:pt>
                <c:pt idx="14">
                  <c:v>0</c:v>
                </c:pt>
                <c:pt idx="15">
                  <c:v>2.7475739957199998E-4</c:v>
                </c:pt>
                <c:pt idx="16">
                  <c:v>5.4951479914399997E-4</c:v>
                </c:pt>
                <c:pt idx="17">
                  <c:v>8.2427219871499999E-4</c:v>
                </c:pt>
                <c:pt idx="18">
                  <c:v>1.126505338244E-3</c:v>
                </c:pt>
                <c:pt idx="19">
                  <c:v>1.4836899576879999E-3</c:v>
                </c:pt>
                <c:pt idx="20">
                  <c:v>1.813398837174E-3</c:v>
                </c:pt>
                <c:pt idx="21">
                  <c:v>2.033204756831E-3</c:v>
                </c:pt>
                <c:pt idx="22">
                  <c:v>1.9782532769169999E-3</c:v>
                </c:pt>
                <c:pt idx="23">
                  <c:v>1.566117177559E-3</c:v>
                </c:pt>
                <c:pt idx="24">
                  <c:v>0</c:v>
                </c:pt>
                <c:pt idx="25">
                  <c:v>0</c:v>
                </c:pt>
                <c:pt idx="26">
                  <c:v>0</c:v>
                </c:pt>
                <c:pt idx="27">
                  <c:v>0</c:v>
                </c:pt>
                <c:pt idx="28">
                  <c:v>0</c:v>
                </c:pt>
                <c:pt idx="29">
                  <c:v>0</c:v>
                </c:pt>
                <c:pt idx="30">
                  <c:v>0</c:v>
                </c:pt>
                <c:pt idx="31">
                  <c:v>0</c:v>
                </c:pt>
                <c:pt idx="32">
                  <c:v>0</c:v>
                </c:pt>
                <c:pt idx="33">
                  <c:v>1.3737869978599999E-4</c:v>
                </c:pt>
                <c:pt idx="34">
                  <c:v>5.7699053910100005E-4</c:v>
                </c:pt>
                <c:pt idx="35">
                  <c:v>9.891266384579999E-4</c:v>
                </c:pt>
                <c:pt idx="36">
                  <c:v>1.4287384777729999E-3</c:v>
                </c:pt>
                <c:pt idx="37">
                  <c:v>1.7859230972170001E-3</c:v>
                </c:pt>
                <c:pt idx="38">
                  <c:v>1.95077753696E-3</c:v>
                </c:pt>
                <c:pt idx="39">
                  <c:v>1.840874577131E-3</c:v>
                </c:pt>
                <c:pt idx="40">
                  <c:v>1.2913597779870001E-3</c:v>
                </c:pt>
                <c:pt idx="41">
                  <c:v>0</c:v>
                </c:pt>
                <c:pt idx="42">
                  <c:v>0</c:v>
                </c:pt>
                <c:pt idx="43">
                  <c:v>0</c:v>
                </c:pt>
                <c:pt idx="44">
                  <c:v>0</c:v>
                </c:pt>
                <c:pt idx="45">
                  <c:v>0</c:v>
                </c:pt>
                <c:pt idx="46">
                  <c:v>0</c:v>
                </c:pt>
                <c:pt idx="47">
                  <c:v>0</c:v>
                </c:pt>
                <c:pt idx="48">
                  <c:v>0</c:v>
                </c:pt>
                <c:pt idx="49">
                  <c:v>0</c:v>
                </c:pt>
                <c:pt idx="50">
                  <c:v>0</c:v>
                </c:pt>
              </c:numCache>
            </c:numRef>
          </c:yVal>
          <c:smooth val="1"/>
        </c:ser>
        <c:ser>
          <c:idx val="3"/>
          <c:order val="3"/>
          <c:tx>
            <c:v>m=3</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Foglio4!$F$252:$F$302</c:f>
              <c:numCache>
                <c:formatCode>General</c:formatCode>
                <c:ptCount val="51"/>
                <c:pt idx="0">
                  <c:v>1.2364082980729999E-3</c:v>
                </c:pt>
                <c:pt idx="1">
                  <c:v>1.45621421773E-3</c:v>
                </c:pt>
                <c:pt idx="2">
                  <c:v>1.7309716173020001E-3</c:v>
                </c:pt>
                <c:pt idx="3">
                  <c:v>2.005729016874E-3</c:v>
                </c:pt>
                <c:pt idx="4">
                  <c:v>2.2255349365309998E-3</c:v>
                </c:pt>
                <c:pt idx="5">
                  <c:v>2.253010676489E-3</c:v>
                </c:pt>
                <c:pt idx="6">
                  <c:v>1.95077753696E-3</c:v>
                </c:pt>
                <c:pt idx="7">
                  <c:v>1.07155385833E-3</c:v>
                </c:pt>
                <c:pt idx="8">
                  <c:v>0</c:v>
                </c:pt>
                <c:pt idx="9">
                  <c:v>0</c:v>
                </c:pt>
                <c:pt idx="10">
                  <c:v>0</c:v>
                </c:pt>
                <c:pt idx="11">
                  <c:v>0</c:v>
                </c:pt>
                <c:pt idx="12">
                  <c:v>0</c:v>
                </c:pt>
                <c:pt idx="13">
                  <c:v>0</c:v>
                </c:pt>
                <c:pt idx="14">
                  <c:v>0</c:v>
                </c:pt>
                <c:pt idx="15">
                  <c:v>0</c:v>
                </c:pt>
                <c:pt idx="16">
                  <c:v>0</c:v>
                </c:pt>
                <c:pt idx="17">
                  <c:v>1.3737869978599999E-4</c:v>
                </c:pt>
                <c:pt idx="18">
                  <c:v>4.9456331922899995E-4</c:v>
                </c:pt>
                <c:pt idx="19">
                  <c:v>8.7922367863000001E-4</c:v>
                </c:pt>
                <c:pt idx="20">
                  <c:v>1.2913597779870001E-3</c:v>
                </c:pt>
                <c:pt idx="21">
                  <c:v>1.566117177559E-3</c:v>
                </c:pt>
                <c:pt idx="22">
                  <c:v>1.5386414376020001E-3</c:v>
                </c:pt>
                <c:pt idx="23">
                  <c:v>9.6165089850100004E-4</c:v>
                </c:pt>
                <c:pt idx="24">
                  <c:v>0</c:v>
                </c:pt>
                <c:pt idx="25">
                  <c:v>0</c:v>
                </c:pt>
                <c:pt idx="26">
                  <c:v>0</c:v>
                </c:pt>
                <c:pt idx="27">
                  <c:v>0</c:v>
                </c:pt>
                <c:pt idx="28">
                  <c:v>0</c:v>
                </c:pt>
                <c:pt idx="29">
                  <c:v>0</c:v>
                </c:pt>
                <c:pt idx="30">
                  <c:v>0</c:v>
                </c:pt>
                <c:pt idx="31">
                  <c:v>2.7475739957000001E-5</c:v>
                </c:pt>
                <c:pt idx="32">
                  <c:v>3.5718461944300001E-4</c:v>
                </c:pt>
                <c:pt idx="33">
                  <c:v>6.5941775897199997E-4</c:v>
                </c:pt>
                <c:pt idx="34">
                  <c:v>9.6165089850100004E-4</c:v>
                </c:pt>
                <c:pt idx="35">
                  <c:v>1.318835517945E-3</c:v>
                </c:pt>
                <c:pt idx="36">
                  <c:v>1.703495877345E-3</c:v>
                </c:pt>
                <c:pt idx="37">
                  <c:v>2.005729016874E-3</c:v>
                </c:pt>
                <c:pt idx="38">
                  <c:v>2.14310771666E-3</c:v>
                </c:pt>
                <c:pt idx="39">
                  <c:v>2.033204756831E-3</c:v>
                </c:pt>
                <c:pt idx="40">
                  <c:v>1.511165697645E-3</c:v>
                </c:pt>
                <c:pt idx="41">
                  <c:v>0</c:v>
                </c:pt>
                <c:pt idx="42">
                  <c:v>0</c:v>
                </c:pt>
                <c:pt idx="43">
                  <c:v>0</c:v>
                </c:pt>
                <c:pt idx="44">
                  <c:v>0</c:v>
                </c:pt>
                <c:pt idx="45">
                  <c:v>0</c:v>
                </c:pt>
                <c:pt idx="46">
                  <c:v>0</c:v>
                </c:pt>
                <c:pt idx="47">
                  <c:v>0</c:v>
                </c:pt>
                <c:pt idx="48">
                  <c:v>0</c:v>
                </c:pt>
                <c:pt idx="49">
                  <c:v>0</c:v>
                </c:pt>
                <c:pt idx="50">
                  <c:v>0</c:v>
                </c:pt>
              </c:numCache>
            </c:numRef>
          </c:yVal>
          <c:smooth val="1"/>
        </c:ser>
        <c:ser>
          <c:idx val="4"/>
          <c:order val="4"/>
          <c:tx>
            <c:v>m=4</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Foglio4!$G$252:$G$302</c:f>
              <c:numCache>
                <c:formatCode>General</c:formatCode>
                <c:ptCount val="51"/>
                <c:pt idx="0">
                  <c:v>1.2913597779870001E-3</c:v>
                </c:pt>
                <c:pt idx="1">
                  <c:v>1.511165697645E-3</c:v>
                </c:pt>
                <c:pt idx="2">
                  <c:v>1.7859230972170001E-3</c:v>
                </c:pt>
                <c:pt idx="3">
                  <c:v>2.0881562367459998E-3</c:v>
                </c:pt>
                <c:pt idx="4">
                  <c:v>2.2804864164460001E-3</c:v>
                </c:pt>
                <c:pt idx="5">
                  <c:v>2.3079621564030001E-3</c:v>
                </c:pt>
                <c:pt idx="6">
                  <c:v>2.033204756831E-3</c:v>
                </c:pt>
                <c:pt idx="7">
                  <c:v>1.208932558116E-3</c:v>
                </c:pt>
                <c:pt idx="8">
                  <c:v>0</c:v>
                </c:pt>
                <c:pt idx="9">
                  <c:v>0</c:v>
                </c:pt>
                <c:pt idx="10">
                  <c:v>0</c:v>
                </c:pt>
                <c:pt idx="11">
                  <c:v>0</c:v>
                </c:pt>
                <c:pt idx="12">
                  <c:v>0</c:v>
                </c:pt>
                <c:pt idx="13">
                  <c:v>0</c:v>
                </c:pt>
                <c:pt idx="14">
                  <c:v>0</c:v>
                </c:pt>
                <c:pt idx="15">
                  <c:v>0</c:v>
                </c:pt>
                <c:pt idx="16">
                  <c:v>0</c:v>
                </c:pt>
                <c:pt idx="17">
                  <c:v>0</c:v>
                </c:pt>
                <c:pt idx="18">
                  <c:v>0</c:v>
                </c:pt>
                <c:pt idx="19">
                  <c:v>4.39611839315E-4</c:v>
                </c:pt>
                <c:pt idx="20">
                  <c:v>9.0669941858699998E-4</c:v>
                </c:pt>
                <c:pt idx="21">
                  <c:v>1.26388403803E-3</c:v>
                </c:pt>
                <c:pt idx="22">
                  <c:v>1.2363999999999999E-3</c:v>
                </c:pt>
                <c:pt idx="23">
                  <c:v>4.6708757927199998E-4</c:v>
                </c:pt>
                <c:pt idx="24">
                  <c:v>0</c:v>
                </c:pt>
                <c:pt idx="25">
                  <c:v>0</c:v>
                </c:pt>
                <c:pt idx="26">
                  <c:v>0</c:v>
                </c:pt>
                <c:pt idx="27">
                  <c:v>0</c:v>
                </c:pt>
                <c:pt idx="28">
                  <c:v>0</c:v>
                </c:pt>
                <c:pt idx="29">
                  <c:v>0</c:v>
                </c:pt>
                <c:pt idx="30">
                  <c:v>2.7475739957000001E-5</c:v>
                </c:pt>
                <c:pt idx="31">
                  <c:v>3.0223313952900001E-4</c:v>
                </c:pt>
                <c:pt idx="32">
                  <c:v>5.4951479914399997E-4</c:v>
                </c:pt>
                <c:pt idx="33">
                  <c:v>8.2427219871499999E-4</c:v>
                </c:pt>
                <c:pt idx="34">
                  <c:v>1.126505338244E-3</c:v>
                </c:pt>
                <c:pt idx="35">
                  <c:v>1.45621421773E-3</c:v>
                </c:pt>
                <c:pt idx="36">
                  <c:v>1.813398837174E-3</c:v>
                </c:pt>
                <c:pt idx="37">
                  <c:v>2.1156319767029999E-3</c:v>
                </c:pt>
                <c:pt idx="38">
                  <c:v>2.2255349365309998E-3</c:v>
                </c:pt>
                <c:pt idx="39">
                  <c:v>2.1156319767029999E-3</c:v>
                </c:pt>
                <c:pt idx="40">
                  <c:v>1.621068657474E-3</c:v>
                </c:pt>
                <c:pt idx="41">
                  <c:v>0</c:v>
                </c:pt>
                <c:pt idx="42">
                  <c:v>0</c:v>
                </c:pt>
                <c:pt idx="43">
                  <c:v>0</c:v>
                </c:pt>
                <c:pt idx="44">
                  <c:v>0</c:v>
                </c:pt>
                <c:pt idx="45">
                  <c:v>0</c:v>
                </c:pt>
                <c:pt idx="46">
                  <c:v>0</c:v>
                </c:pt>
                <c:pt idx="47">
                  <c:v>0</c:v>
                </c:pt>
                <c:pt idx="48">
                  <c:v>0</c:v>
                </c:pt>
                <c:pt idx="49">
                  <c:v>0</c:v>
                </c:pt>
                <c:pt idx="50">
                  <c:v>0</c:v>
                </c:pt>
              </c:numCache>
            </c:numRef>
          </c:yVal>
          <c:smooth val="1"/>
        </c:ser>
        <c:ser>
          <c:idx val="5"/>
          <c:order val="5"/>
          <c:tx>
            <c:v>m=5</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Foglio4!$H$252:$H$302</c:f>
              <c:numCache>
                <c:formatCode>General</c:formatCode>
                <c:ptCount val="51"/>
                <c:pt idx="0">
                  <c:v>1.318835517945E-3</c:v>
                </c:pt>
                <c:pt idx="1">
                  <c:v>1.5386414376020001E-3</c:v>
                </c:pt>
                <c:pt idx="2">
                  <c:v>1.813398837174E-3</c:v>
                </c:pt>
                <c:pt idx="3">
                  <c:v>2.1156319767029999E-3</c:v>
                </c:pt>
                <c:pt idx="4">
                  <c:v>2.3354378963600002E-3</c:v>
                </c:pt>
                <c:pt idx="5">
                  <c:v>2.3354378963600002E-3</c:v>
                </c:pt>
                <c:pt idx="6">
                  <c:v>2.0606804967880001E-3</c:v>
                </c:pt>
                <c:pt idx="7">
                  <c:v>1.26388403803E-3</c:v>
                </c:pt>
                <c:pt idx="8">
                  <c:v>0</c:v>
                </c:pt>
                <c:pt idx="9">
                  <c:v>0</c:v>
                </c:pt>
                <c:pt idx="10">
                  <c:v>0</c:v>
                </c:pt>
                <c:pt idx="11">
                  <c:v>0</c:v>
                </c:pt>
                <c:pt idx="12">
                  <c:v>0</c:v>
                </c:pt>
                <c:pt idx="13">
                  <c:v>0</c:v>
                </c:pt>
                <c:pt idx="14">
                  <c:v>0</c:v>
                </c:pt>
                <c:pt idx="15">
                  <c:v>0</c:v>
                </c:pt>
                <c:pt idx="16">
                  <c:v>0</c:v>
                </c:pt>
                <c:pt idx="17">
                  <c:v>0</c:v>
                </c:pt>
                <c:pt idx="18">
                  <c:v>0</c:v>
                </c:pt>
                <c:pt idx="19">
                  <c:v>5.4951479914000002E-5</c:v>
                </c:pt>
                <c:pt idx="20">
                  <c:v>6.0446627905800002E-4</c:v>
                </c:pt>
                <c:pt idx="21">
                  <c:v>0</c:v>
                </c:pt>
                <c:pt idx="22">
                  <c:v>0</c:v>
                </c:pt>
                <c:pt idx="23">
                  <c:v>0</c:v>
                </c:pt>
                <c:pt idx="24">
                  <c:v>0</c:v>
                </c:pt>
                <c:pt idx="25">
                  <c:v>0</c:v>
                </c:pt>
                <c:pt idx="26">
                  <c:v>0</c:v>
                </c:pt>
                <c:pt idx="27">
                  <c:v>0</c:v>
                </c:pt>
                <c:pt idx="28">
                  <c:v>0</c:v>
                </c:pt>
                <c:pt idx="29">
                  <c:v>0</c:v>
                </c:pt>
                <c:pt idx="30">
                  <c:v>1.9233017969999999E-4</c:v>
                </c:pt>
                <c:pt idx="31">
                  <c:v>4.1213609935799998E-4</c:v>
                </c:pt>
                <c:pt idx="32">
                  <c:v>6.5941775897199997E-4</c:v>
                </c:pt>
                <c:pt idx="33">
                  <c:v>9.0669941858699998E-4</c:v>
                </c:pt>
                <c:pt idx="34">
                  <c:v>1.208932558116E-3</c:v>
                </c:pt>
                <c:pt idx="35">
                  <c:v>1.5386414376020001E-3</c:v>
                </c:pt>
                <c:pt idx="36">
                  <c:v>1.8683503170879999E-3</c:v>
                </c:pt>
                <c:pt idx="37">
                  <c:v>2.14310771666E-3</c:v>
                </c:pt>
                <c:pt idx="38">
                  <c:v>2.2804864164460001E-3</c:v>
                </c:pt>
                <c:pt idx="39">
                  <c:v>2.14310771666E-3</c:v>
                </c:pt>
                <c:pt idx="40">
                  <c:v>1.6485443974310001E-3</c:v>
                </c:pt>
                <c:pt idx="41">
                  <c:v>0</c:v>
                </c:pt>
                <c:pt idx="42">
                  <c:v>0</c:v>
                </c:pt>
                <c:pt idx="43">
                  <c:v>0</c:v>
                </c:pt>
                <c:pt idx="44">
                  <c:v>0</c:v>
                </c:pt>
                <c:pt idx="45">
                  <c:v>0</c:v>
                </c:pt>
                <c:pt idx="46">
                  <c:v>0</c:v>
                </c:pt>
                <c:pt idx="47">
                  <c:v>0</c:v>
                </c:pt>
                <c:pt idx="48">
                  <c:v>0</c:v>
                </c:pt>
                <c:pt idx="49">
                  <c:v>0</c:v>
                </c:pt>
                <c:pt idx="50">
                  <c:v>0</c:v>
                </c:pt>
              </c:numCache>
            </c:numRef>
          </c:yVal>
          <c:smooth val="1"/>
        </c:ser>
        <c:ser>
          <c:idx val="6"/>
          <c:order val="6"/>
          <c:tx>
            <c:v>m=10</c:v>
          </c:tx>
          <c:xVal>
            <c:numRef>
              <c:f>Foglio4!$B$252:$B$302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Foglio4!$I$252:$I$302</c:f>
              <c:numCache>
                <c:formatCode>General</c:formatCode>
                <c:ptCount val="51"/>
                <c:pt idx="0">
                  <c:v>1.3463112579020001E-3</c:v>
                </c:pt>
                <c:pt idx="1">
                  <c:v>1.593592917516E-3</c:v>
                </c:pt>
                <c:pt idx="2">
                  <c:v>1.8683503170879999E-3</c:v>
                </c:pt>
                <c:pt idx="3">
                  <c:v>2.14310771666E-3</c:v>
                </c:pt>
                <c:pt idx="4">
                  <c:v>2.3629136363169999E-3</c:v>
                </c:pt>
                <c:pt idx="5">
                  <c:v>2.390389376275E-3</c:v>
                </c:pt>
                <c:pt idx="6">
                  <c:v>2.1156319767029999E-3</c:v>
                </c:pt>
                <c:pt idx="7">
                  <c:v>1.3463112579020001E-3</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4.39611839315E-4</c:v>
                </c:pt>
                <c:pt idx="23">
                  <c:v>0</c:v>
                </c:pt>
                <c:pt idx="24">
                  <c:v>0</c:v>
                </c:pt>
                <c:pt idx="25">
                  <c:v>0</c:v>
                </c:pt>
                <c:pt idx="26">
                  <c:v>0</c:v>
                </c:pt>
                <c:pt idx="27">
                  <c:v>0</c:v>
                </c:pt>
                <c:pt idx="28">
                  <c:v>0</c:v>
                </c:pt>
                <c:pt idx="29">
                  <c:v>1.9233017969999999E-4</c:v>
                </c:pt>
                <c:pt idx="30">
                  <c:v>3.84660359401E-4</c:v>
                </c:pt>
                <c:pt idx="31">
                  <c:v>5.7699053910100005E-4</c:v>
                </c:pt>
                <c:pt idx="32">
                  <c:v>7.9679645875800002E-4</c:v>
                </c:pt>
                <c:pt idx="33">
                  <c:v>1.0166023784160001E-3</c:v>
                </c:pt>
                <c:pt idx="34">
                  <c:v>1.2913597779870001E-3</c:v>
                </c:pt>
                <c:pt idx="35">
                  <c:v>1.621068657474E-3</c:v>
                </c:pt>
                <c:pt idx="36">
                  <c:v>1.95077753696E-3</c:v>
                </c:pt>
                <c:pt idx="37">
                  <c:v>2.2255349365309998E-3</c:v>
                </c:pt>
                <c:pt idx="38">
                  <c:v>2.3354378963600002E-3</c:v>
                </c:pt>
                <c:pt idx="39">
                  <c:v>2.1980591965740002E-3</c:v>
                </c:pt>
                <c:pt idx="40">
                  <c:v>1.703495877345E-3</c:v>
                </c:pt>
                <c:pt idx="41">
                  <c:v>0</c:v>
                </c:pt>
                <c:pt idx="42">
                  <c:v>0</c:v>
                </c:pt>
                <c:pt idx="43">
                  <c:v>0</c:v>
                </c:pt>
                <c:pt idx="44">
                  <c:v>0</c:v>
                </c:pt>
                <c:pt idx="45">
                  <c:v>0</c:v>
                </c:pt>
                <c:pt idx="46">
                  <c:v>0</c:v>
                </c:pt>
                <c:pt idx="47">
                  <c:v>0</c:v>
                </c:pt>
                <c:pt idx="48">
                  <c:v>0</c:v>
                </c:pt>
                <c:pt idx="49">
                  <c:v>0</c:v>
                </c:pt>
                <c:pt idx="50">
                  <c:v>0</c:v>
                </c:pt>
              </c:numCache>
            </c:numRef>
          </c:yVal>
          <c:smooth val="1"/>
        </c:ser>
        <c:dLbls>
          <c:showLegendKey val="0"/>
          <c:showVal val="0"/>
          <c:showCatName val="0"/>
          <c:showSerName val="0"/>
          <c:showPercent val="0"/>
          <c:showBubbleSize val="0"/>
        </c:dLbls>
        <c:axId val="246260096"/>
        <c:axId val="246261632"/>
      </c:scatterChart>
      <c:valAx>
        <c:axId val="246260096"/>
        <c:scaling>
          <c:orientation val="minMax"/>
          <c:max val="13.9"/>
          <c:min val="11.4"/>
        </c:scaling>
        <c:delete val="0"/>
        <c:axPos val="b"/>
        <c:numFmt formatCode="General" sourceLinked="1"/>
        <c:majorTickMark val="out"/>
        <c:minorTickMark val="none"/>
        <c:tickLblPos val="nextTo"/>
        <c:crossAx val="246261632"/>
        <c:crosses val="autoZero"/>
        <c:crossBetween val="midCat"/>
      </c:valAx>
      <c:valAx>
        <c:axId val="246261632"/>
        <c:scaling>
          <c:orientation val="minMax"/>
        </c:scaling>
        <c:delete val="0"/>
        <c:axPos val="l"/>
        <c:majorGridlines/>
        <c:numFmt formatCode="General" sourceLinked="1"/>
        <c:majorTickMark val="out"/>
        <c:minorTickMark val="none"/>
        <c:tickLblPos val="nextTo"/>
        <c:crossAx val="246260096"/>
        <c:crosses val="autoZero"/>
        <c:crossBetween val="midCat"/>
      </c:valAx>
    </c:plotArea>
    <c:legend>
      <c:legendPos val="r"/>
      <c:overlay val="0"/>
    </c:legend>
    <c:plotVisOnly val="1"/>
    <c:dispBlanksAs val="gap"/>
    <c:showDLblsOverMax val="0"/>
  </c:chart>
  <c:spPr>
    <a:ln>
      <a:solidFill>
        <a:schemeClr val="accent1"/>
      </a:solid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m=0</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Foglio4!$M$252:$M$302</c:f>
              <c:numCache>
                <c:formatCode>General</c:formatCode>
                <c:ptCount val="51"/>
                <c:pt idx="0">
                  <c:v>4.39611839315E-4</c:v>
                </c:pt>
                <c:pt idx="1">
                  <c:v>4.6708757927199998E-4</c:v>
                </c:pt>
                <c:pt idx="2">
                  <c:v>5.2203905918600003E-4</c:v>
                </c:pt>
                <c:pt idx="3">
                  <c:v>5.7699053910100005E-4</c:v>
                </c:pt>
                <c:pt idx="4">
                  <c:v>6.31942019015E-4</c:v>
                </c:pt>
                <c:pt idx="5">
                  <c:v>6.8689349892899995E-4</c:v>
                </c:pt>
                <c:pt idx="6">
                  <c:v>7.4184497884399996E-4</c:v>
                </c:pt>
                <c:pt idx="7">
                  <c:v>8.2427219871499999E-4</c:v>
                </c:pt>
                <c:pt idx="8">
                  <c:v>8.7922367863000001E-4</c:v>
                </c:pt>
                <c:pt idx="9">
                  <c:v>9.6165089850100004E-4</c:v>
                </c:pt>
                <c:pt idx="10">
                  <c:v>1.07155385833E-3</c:v>
                </c:pt>
                <c:pt idx="11">
                  <c:v>1.1539810782020001E-3</c:v>
                </c:pt>
                <c:pt idx="12">
                  <c:v>1.26388403803E-3</c:v>
                </c:pt>
                <c:pt idx="13">
                  <c:v>1.401262737816E-3</c:v>
                </c:pt>
                <c:pt idx="14">
                  <c:v>1.5386414376020001E-3</c:v>
                </c:pt>
                <c:pt idx="15">
                  <c:v>1.7309716173020001E-3</c:v>
                </c:pt>
                <c:pt idx="16">
                  <c:v>1.9233017970029999E-3</c:v>
                </c:pt>
                <c:pt idx="17">
                  <c:v>2.1705834566170001E-3</c:v>
                </c:pt>
                <c:pt idx="18">
                  <c:v>2.4453408561890002E-3</c:v>
                </c:pt>
                <c:pt idx="19">
                  <c:v>2.7200982557609998E-3</c:v>
                </c:pt>
                <c:pt idx="20">
                  <c:v>2.9673799153750002E-3</c:v>
                </c:pt>
                <c:pt idx="21">
                  <c:v>3.0772828752040002E-3</c:v>
                </c:pt>
                <c:pt idx="22">
                  <c:v>3.02233139529E-3</c:v>
                </c:pt>
                <c:pt idx="23">
                  <c:v>2.7200982557609998E-3</c:v>
                </c:pt>
                <c:pt idx="24">
                  <c:v>2.0881562367459998E-3</c:v>
                </c:pt>
                <c:pt idx="25">
                  <c:v>2.7475739957000001E-5</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yVal>
          <c:smooth val="1"/>
        </c:ser>
        <c:ser>
          <c:idx val="1"/>
          <c:order val="1"/>
          <c:tx>
            <c:v>m=1</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Foglio4!$N$252:$N$302</c:f>
              <c:numCache>
                <c:formatCode>General</c:formatCode>
                <c:ptCount val="51"/>
                <c:pt idx="0">
                  <c:v>8.2427219871499999E-4</c:v>
                </c:pt>
                <c:pt idx="1">
                  <c:v>9.891266384579999E-4</c:v>
                </c:pt>
                <c:pt idx="2">
                  <c:v>1.181456818159E-3</c:v>
                </c:pt>
                <c:pt idx="3">
                  <c:v>1.4287384777729999E-3</c:v>
                </c:pt>
                <c:pt idx="4">
                  <c:v>1.6760201373879999E-3</c:v>
                </c:pt>
                <c:pt idx="5">
                  <c:v>1.6485443974310001E-3</c:v>
                </c:pt>
                <c:pt idx="6">
                  <c:v>1.1539810782020001E-3</c:v>
                </c:pt>
                <c:pt idx="7">
                  <c:v>0</c:v>
                </c:pt>
                <c:pt idx="8">
                  <c:v>0</c:v>
                </c:pt>
                <c:pt idx="9">
                  <c:v>0</c:v>
                </c:pt>
                <c:pt idx="10">
                  <c:v>2.19805919657E-4</c:v>
                </c:pt>
                <c:pt idx="11">
                  <c:v>4.39611839315E-4</c:v>
                </c:pt>
                <c:pt idx="12">
                  <c:v>6.31942019015E-4</c:v>
                </c:pt>
                <c:pt idx="13">
                  <c:v>7.9679645875800002E-4</c:v>
                </c:pt>
                <c:pt idx="14">
                  <c:v>9.891266384579999E-4</c:v>
                </c:pt>
                <c:pt idx="15">
                  <c:v>1.181456818159E-3</c:v>
                </c:pt>
                <c:pt idx="16">
                  <c:v>1.401262737816E-3</c:v>
                </c:pt>
                <c:pt idx="17">
                  <c:v>1.6485443974310001E-3</c:v>
                </c:pt>
                <c:pt idx="18">
                  <c:v>1.9233017970029999E-3</c:v>
                </c:pt>
                <c:pt idx="19">
                  <c:v>2.2255349365309998E-3</c:v>
                </c:pt>
                <c:pt idx="20">
                  <c:v>2.5002923361029999E-3</c:v>
                </c:pt>
                <c:pt idx="21">
                  <c:v>2.637671035889E-3</c:v>
                </c:pt>
                <c:pt idx="22">
                  <c:v>2.5827195559749998E-3</c:v>
                </c:pt>
                <c:pt idx="23">
                  <c:v>2.2804864164460001E-3</c:v>
                </c:pt>
                <c:pt idx="24">
                  <c:v>1.45621421773E-3</c:v>
                </c:pt>
                <c:pt idx="25">
                  <c:v>0</c:v>
                </c:pt>
                <c:pt idx="26">
                  <c:v>0</c:v>
                </c:pt>
                <c:pt idx="27">
                  <c:v>0</c:v>
                </c:pt>
                <c:pt idx="28">
                  <c:v>0</c:v>
                </c:pt>
                <c:pt idx="29">
                  <c:v>0</c:v>
                </c:pt>
                <c:pt idx="30">
                  <c:v>0</c:v>
                </c:pt>
                <c:pt idx="31">
                  <c:v>0</c:v>
                </c:pt>
                <c:pt idx="32">
                  <c:v>0</c:v>
                </c:pt>
                <c:pt idx="33">
                  <c:v>0</c:v>
                </c:pt>
                <c:pt idx="34">
                  <c:v>0</c:v>
                </c:pt>
                <c:pt idx="35">
                  <c:v>0</c:v>
                </c:pt>
                <c:pt idx="36">
                  <c:v>4.1213609935799998E-4</c:v>
                </c:pt>
                <c:pt idx="37">
                  <c:v>1.07155385833E-3</c:v>
                </c:pt>
                <c:pt idx="38">
                  <c:v>1.401262737816E-3</c:v>
                </c:pt>
                <c:pt idx="39">
                  <c:v>1.318835517945E-3</c:v>
                </c:pt>
                <c:pt idx="40">
                  <c:v>5.4951479914399997E-4</c:v>
                </c:pt>
                <c:pt idx="41">
                  <c:v>0</c:v>
                </c:pt>
                <c:pt idx="42">
                  <c:v>0</c:v>
                </c:pt>
                <c:pt idx="43">
                  <c:v>0</c:v>
                </c:pt>
                <c:pt idx="44">
                  <c:v>0</c:v>
                </c:pt>
                <c:pt idx="45">
                  <c:v>0</c:v>
                </c:pt>
                <c:pt idx="46">
                  <c:v>0</c:v>
                </c:pt>
                <c:pt idx="47">
                  <c:v>0</c:v>
                </c:pt>
                <c:pt idx="48">
                  <c:v>0</c:v>
                </c:pt>
                <c:pt idx="49">
                  <c:v>0</c:v>
                </c:pt>
                <c:pt idx="50">
                  <c:v>0</c:v>
                </c:pt>
              </c:numCache>
            </c:numRef>
          </c:yVal>
          <c:smooth val="1"/>
        </c:ser>
        <c:ser>
          <c:idx val="2"/>
          <c:order val="2"/>
          <c:tx>
            <c:v>m=2</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Foglio4!$O$252:$O$302</c:f>
              <c:numCache>
                <c:formatCode>General</c:formatCode>
                <c:ptCount val="51"/>
                <c:pt idx="0">
                  <c:v>1.126505338244E-3</c:v>
                </c:pt>
                <c:pt idx="1">
                  <c:v>1.318835517945E-3</c:v>
                </c:pt>
                <c:pt idx="2">
                  <c:v>1.593592917516E-3</c:v>
                </c:pt>
                <c:pt idx="3">
                  <c:v>1.8683503170879999E-3</c:v>
                </c:pt>
                <c:pt idx="4">
                  <c:v>2.0881562367459998E-3</c:v>
                </c:pt>
                <c:pt idx="5">
                  <c:v>2.0881562367459998E-3</c:v>
                </c:pt>
                <c:pt idx="6">
                  <c:v>1.7859230972170001E-3</c:v>
                </c:pt>
                <c:pt idx="7">
                  <c:v>0</c:v>
                </c:pt>
                <c:pt idx="8">
                  <c:v>0</c:v>
                </c:pt>
                <c:pt idx="9">
                  <c:v>0</c:v>
                </c:pt>
                <c:pt idx="10">
                  <c:v>0</c:v>
                </c:pt>
                <c:pt idx="11">
                  <c:v>0</c:v>
                </c:pt>
                <c:pt idx="12">
                  <c:v>0</c:v>
                </c:pt>
                <c:pt idx="13">
                  <c:v>0</c:v>
                </c:pt>
                <c:pt idx="14">
                  <c:v>0</c:v>
                </c:pt>
                <c:pt idx="15">
                  <c:v>2.7475739957199998E-4</c:v>
                </c:pt>
                <c:pt idx="16">
                  <c:v>5.4951479914399997E-4</c:v>
                </c:pt>
                <c:pt idx="17">
                  <c:v>8.2427219871499999E-4</c:v>
                </c:pt>
                <c:pt idx="18">
                  <c:v>1.126505338244E-3</c:v>
                </c:pt>
                <c:pt idx="19">
                  <c:v>1.4836899576879999E-3</c:v>
                </c:pt>
                <c:pt idx="20">
                  <c:v>1.813398837174E-3</c:v>
                </c:pt>
                <c:pt idx="21">
                  <c:v>2.033204756831E-3</c:v>
                </c:pt>
                <c:pt idx="22">
                  <c:v>1.9782532769169999E-3</c:v>
                </c:pt>
                <c:pt idx="23">
                  <c:v>1.566117177559E-3</c:v>
                </c:pt>
                <c:pt idx="24">
                  <c:v>0</c:v>
                </c:pt>
                <c:pt idx="25">
                  <c:v>0</c:v>
                </c:pt>
                <c:pt idx="26">
                  <c:v>0</c:v>
                </c:pt>
                <c:pt idx="27">
                  <c:v>0</c:v>
                </c:pt>
                <c:pt idx="28">
                  <c:v>0</c:v>
                </c:pt>
                <c:pt idx="29">
                  <c:v>0</c:v>
                </c:pt>
                <c:pt idx="30">
                  <c:v>0</c:v>
                </c:pt>
                <c:pt idx="31">
                  <c:v>0</c:v>
                </c:pt>
                <c:pt idx="32">
                  <c:v>0</c:v>
                </c:pt>
                <c:pt idx="33">
                  <c:v>1.3737869978599999E-4</c:v>
                </c:pt>
                <c:pt idx="34">
                  <c:v>5.7699053910100005E-4</c:v>
                </c:pt>
                <c:pt idx="35">
                  <c:v>9.891266384579999E-4</c:v>
                </c:pt>
                <c:pt idx="36">
                  <c:v>1.4287384777729999E-3</c:v>
                </c:pt>
                <c:pt idx="37">
                  <c:v>1.7859230972170001E-3</c:v>
                </c:pt>
                <c:pt idx="38">
                  <c:v>1.95077753696E-3</c:v>
                </c:pt>
                <c:pt idx="39">
                  <c:v>1.840874577131E-3</c:v>
                </c:pt>
                <c:pt idx="40">
                  <c:v>1.2913597779870001E-3</c:v>
                </c:pt>
                <c:pt idx="41">
                  <c:v>0</c:v>
                </c:pt>
                <c:pt idx="42">
                  <c:v>0</c:v>
                </c:pt>
                <c:pt idx="43">
                  <c:v>0</c:v>
                </c:pt>
                <c:pt idx="44">
                  <c:v>0</c:v>
                </c:pt>
                <c:pt idx="45">
                  <c:v>0</c:v>
                </c:pt>
                <c:pt idx="46">
                  <c:v>0</c:v>
                </c:pt>
                <c:pt idx="47">
                  <c:v>0</c:v>
                </c:pt>
                <c:pt idx="48">
                  <c:v>0</c:v>
                </c:pt>
                <c:pt idx="49">
                  <c:v>0</c:v>
                </c:pt>
                <c:pt idx="50">
                  <c:v>0</c:v>
                </c:pt>
              </c:numCache>
            </c:numRef>
          </c:yVal>
          <c:smooth val="1"/>
        </c:ser>
        <c:ser>
          <c:idx val="3"/>
          <c:order val="3"/>
          <c:tx>
            <c:v>m=3</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Foglio4!$P$252:$P$302</c:f>
              <c:numCache>
                <c:formatCode>General</c:formatCode>
                <c:ptCount val="51"/>
                <c:pt idx="0">
                  <c:v>1.2364082980729999E-3</c:v>
                </c:pt>
                <c:pt idx="1">
                  <c:v>1.45621421773E-3</c:v>
                </c:pt>
                <c:pt idx="2">
                  <c:v>1.7309716173020001E-3</c:v>
                </c:pt>
                <c:pt idx="3">
                  <c:v>2.005729016874E-3</c:v>
                </c:pt>
                <c:pt idx="4">
                  <c:v>2.2255349365309998E-3</c:v>
                </c:pt>
                <c:pt idx="5">
                  <c:v>2.253010676489E-3</c:v>
                </c:pt>
                <c:pt idx="6">
                  <c:v>1.95077753696E-3</c:v>
                </c:pt>
                <c:pt idx="7">
                  <c:v>1.07155385833E-3</c:v>
                </c:pt>
                <c:pt idx="8">
                  <c:v>0</c:v>
                </c:pt>
                <c:pt idx="9">
                  <c:v>0</c:v>
                </c:pt>
                <c:pt idx="10">
                  <c:v>0</c:v>
                </c:pt>
                <c:pt idx="11">
                  <c:v>0</c:v>
                </c:pt>
                <c:pt idx="12">
                  <c:v>0</c:v>
                </c:pt>
                <c:pt idx="13">
                  <c:v>0</c:v>
                </c:pt>
                <c:pt idx="14">
                  <c:v>0</c:v>
                </c:pt>
                <c:pt idx="15">
                  <c:v>0</c:v>
                </c:pt>
                <c:pt idx="16">
                  <c:v>0</c:v>
                </c:pt>
                <c:pt idx="17">
                  <c:v>1.3737869978599999E-4</c:v>
                </c:pt>
                <c:pt idx="18">
                  <c:v>4.9456331922899995E-4</c:v>
                </c:pt>
                <c:pt idx="19">
                  <c:v>8.7922367863000001E-4</c:v>
                </c:pt>
                <c:pt idx="20">
                  <c:v>1.2913597779870001E-3</c:v>
                </c:pt>
                <c:pt idx="21">
                  <c:v>1.566117177559E-3</c:v>
                </c:pt>
                <c:pt idx="22">
                  <c:v>1.5386414376020001E-3</c:v>
                </c:pt>
                <c:pt idx="23">
                  <c:v>9.6165089850100004E-4</c:v>
                </c:pt>
                <c:pt idx="24">
                  <c:v>0</c:v>
                </c:pt>
                <c:pt idx="25">
                  <c:v>0</c:v>
                </c:pt>
                <c:pt idx="26">
                  <c:v>0</c:v>
                </c:pt>
                <c:pt idx="27">
                  <c:v>0</c:v>
                </c:pt>
                <c:pt idx="28">
                  <c:v>0</c:v>
                </c:pt>
                <c:pt idx="29">
                  <c:v>0</c:v>
                </c:pt>
                <c:pt idx="30">
                  <c:v>0</c:v>
                </c:pt>
                <c:pt idx="31">
                  <c:v>2.7475739957000001E-5</c:v>
                </c:pt>
                <c:pt idx="32">
                  <c:v>3.5718461944300001E-4</c:v>
                </c:pt>
                <c:pt idx="33">
                  <c:v>6.5941775897199997E-4</c:v>
                </c:pt>
                <c:pt idx="34">
                  <c:v>9.6165089850100004E-4</c:v>
                </c:pt>
                <c:pt idx="35">
                  <c:v>1.318835517945E-3</c:v>
                </c:pt>
                <c:pt idx="36">
                  <c:v>1.703495877345E-3</c:v>
                </c:pt>
                <c:pt idx="37">
                  <c:v>2.005729016874E-3</c:v>
                </c:pt>
                <c:pt idx="38">
                  <c:v>2.14310771666E-3</c:v>
                </c:pt>
                <c:pt idx="39">
                  <c:v>2.033204756831E-3</c:v>
                </c:pt>
                <c:pt idx="40">
                  <c:v>1.511165697645E-3</c:v>
                </c:pt>
                <c:pt idx="41">
                  <c:v>0</c:v>
                </c:pt>
                <c:pt idx="42">
                  <c:v>0</c:v>
                </c:pt>
                <c:pt idx="43">
                  <c:v>0</c:v>
                </c:pt>
                <c:pt idx="44">
                  <c:v>0</c:v>
                </c:pt>
                <c:pt idx="45">
                  <c:v>0</c:v>
                </c:pt>
                <c:pt idx="46">
                  <c:v>0</c:v>
                </c:pt>
                <c:pt idx="47">
                  <c:v>0</c:v>
                </c:pt>
                <c:pt idx="48">
                  <c:v>0</c:v>
                </c:pt>
                <c:pt idx="49">
                  <c:v>0</c:v>
                </c:pt>
                <c:pt idx="50">
                  <c:v>0</c:v>
                </c:pt>
              </c:numCache>
            </c:numRef>
          </c:yVal>
          <c:smooth val="1"/>
        </c:ser>
        <c:ser>
          <c:idx val="4"/>
          <c:order val="4"/>
          <c:tx>
            <c:v>m=4</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Foglio4!$Q$252:$Q$302</c:f>
              <c:numCache>
                <c:formatCode>General</c:formatCode>
                <c:ptCount val="51"/>
                <c:pt idx="0">
                  <c:v>1.2913597779870001E-3</c:v>
                </c:pt>
                <c:pt idx="1">
                  <c:v>1.511165697645E-3</c:v>
                </c:pt>
                <c:pt idx="2">
                  <c:v>1.7859230972170001E-3</c:v>
                </c:pt>
                <c:pt idx="3">
                  <c:v>2.0881562367459998E-3</c:v>
                </c:pt>
                <c:pt idx="4">
                  <c:v>2.2804864164460001E-3</c:v>
                </c:pt>
                <c:pt idx="5">
                  <c:v>2.3079621564030001E-3</c:v>
                </c:pt>
                <c:pt idx="6">
                  <c:v>2.033204756831E-3</c:v>
                </c:pt>
                <c:pt idx="7">
                  <c:v>1.208932558116E-3</c:v>
                </c:pt>
                <c:pt idx="8">
                  <c:v>0</c:v>
                </c:pt>
                <c:pt idx="9">
                  <c:v>0</c:v>
                </c:pt>
                <c:pt idx="10">
                  <c:v>0</c:v>
                </c:pt>
                <c:pt idx="11">
                  <c:v>0</c:v>
                </c:pt>
                <c:pt idx="12">
                  <c:v>0</c:v>
                </c:pt>
                <c:pt idx="13">
                  <c:v>0</c:v>
                </c:pt>
                <c:pt idx="14">
                  <c:v>0</c:v>
                </c:pt>
                <c:pt idx="15">
                  <c:v>0</c:v>
                </c:pt>
                <c:pt idx="16">
                  <c:v>0</c:v>
                </c:pt>
                <c:pt idx="17">
                  <c:v>0</c:v>
                </c:pt>
                <c:pt idx="18">
                  <c:v>0</c:v>
                </c:pt>
                <c:pt idx="19">
                  <c:v>4.39611839315E-4</c:v>
                </c:pt>
                <c:pt idx="20">
                  <c:v>9.0669941858699998E-4</c:v>
                </c:pt>
                <c:pt idx="21">
                  <c:v>1.26388403803E-3</c:v>
                </c:pt>
                <c:pt idx="22">
                  <c:v>1.2363999999999999E-3</c:v>
                </c:pt>
                <c:pt idx="23">
                  <c:v>4.6708757927199998E-4</c:v>
                </c:pt>
                <c:pt idx="24">
                  <c:v>0</c:v>
                </c:pt>
                <c:pt idx="25">
                  <c:v>0</c:v>
                </c:pt>
                <c:pt idx="26">
                  <c:v>0</c:v>
                </c:pt>
                <c:pt idx="27">
                  <c:v>0</c:v>
                </c:pt>
                <c:pt idx="28">
                  <c:v>0</c:v>
                </c:pt>
                <c:pt idx="29">
                  <c:v>0</c:v>
                </c:pt>
                <c:pt idx="30">
                  <c:v>2.7475739957000001E-5</c:v>
                </c:pt>
                <c:pt idx="31">
                  <c:v>3.0223313952900001E-4</c:v>
                </c:pt>
                <c:pt idx="32">
                  <c:v>5.4951479914399997E-4</c:v>
                </c:pt>
                <c:pt idx="33">
                  <c:v>8.2427219871499999E-4</c:v>
                </c:pt>
                <c:pt idx="34">
                  <c:v>1.126505338244E-3</c:v>
                </c:pt>
                <c:pt idx="35">
                  <c:v>1.45621421773E-3</c:v>
                </c:pt>
                <c:pt idx="36">
                  <c:v>1.813398837174E-3</c:v>
                </c:pt>
                <c:pt idx="37">
                  <c:v>2.1156319767029999E-3</c:v>
                </c:pt>
                <c:pt idx="38">
                  <c:v>2.2255349365309998E-3</c:v>
                </c:pt>
                <c:pt idx="39">
                  <c:v>2.1156319767029999E-3</c:v>
                </c:pt>
                <c:pt idx="40">
                  <c:v>1.621068657474E-3</c:v>
                </c:pt>
                <c:pt idx="41">
                  <c:v>0</c:v>
                </c:pt>
                <c:pt idx="42">
                  <c:v>0</c:v>
                </c:pt>
                <c:pt idx="43">
                  <c:v>0</c:v>
                </c:pt>
                <c:pt idx="44">
                  <c:v>0</c:v>
                </c:pt>
                <c:pt idx="45">
                  <c:v>0</c:v>
                </c:pt>
                <c:pt idx="46">
                  <c:v>0</c:v>
                </c:pt>
                <c:pt idx="47">
                  <c:v>0</c:v>
                </c:pt>
                <c:pt idx="48">
                  <c:v>0</c:v>
                </c:pt>
                <c:pt idx="49">
                  <c:v>0</c:v>
                </c:pt>
                <c:pt idx="50">
                  <c:v>0</c:v>
                </c:pt>
              </c:numCache>
            </c:numRef>
          </c:yVal>
          <c:smooth val="1"/>
        </c:ser>
        <c:ser>
          <c:idx val="5"/>
          <c:order val="5"/>
          <c:tx>
            <c:v>m=5</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Foglio4!$R$252:$R$302</c:f>
              <c:numCache>
                <c:formatCode>General</c:formatCode>
                <c:ptCount val="51"/>
                <c:pt idx="0">
                  <c:v>1.318835517945E-3</c:v>
                </c:pt>
                <c:pt idx="1">
                  <c:v>1.5386414376020001E-3</c:v>
                </c:pt>
                <c:pt idx="2">
                  <c:v>1.813398837174E-3</c:v>
                </c:pt>
                <c:pt idx="3">
                  <c:v>2.1156319767029999E-3</c:v>
                </c:pt>
                <c:pt idx="4">
                  <c:v>2.3354378963600002E-3</c:v>
                </c:pt>
                <c:pt idx="5">
                  <c:v>2.3354378963600002E-3</c:v>
                </c:pt>
                <c:pt idx="6">
                  <c:v>2.0606804967880001E-3</c:v>
                </c:pt>
                <c:pt idx="7">
                  <c:v>1.26388403803E-3</c:v>
                </c:pt>
                <c:pt idx="8">
                  <c:v>0</c:v>
                </c:pt>
                <c:pt idx="9">
                  <c:v>0</c:v>
                </c:pt>
                <c:pt idx="10">
                  <c:v>0</c:v>
                </c:pt>
                <c:pt idx="11">
                  <c:v>0</c:v>
                </c:pt>
                <c:pt idx="12">
                  <c:v>0</c:v>
                </c:pt>
                <c:pt idx="13">
                  <c:v>0</c:v>
                </c:pt>
                <c:pt idx="14">
                  <c:v>0</c:v>
                </c:pt>
                <c:pt idx="15">
                  <c:v>0</c:v>
                </c:pt>
                <c:pt idx="16">
                  <c:v>0</c:v>
                </c:pt>
                <c:pt idx="17">
                  <c:v>0</c:v>
                </c:pt>
                <c:pt idx="18">
                  <c:v>0</c:v>
                </c:pt>
                <c:pt idx="19">
                  <c:v>5.4951479914000002E-5</c:v>
                </c:pt>
                <c:pt idx="20">
                  <c:v>6.0446627905800002E-4</c:v>
                </c:pt>
                <c:pt idx="21">
                  <c:v>0</c:v>
                </c:pt>
                <c:pt idx="22">
                  <c:v>0</c:v>
                </c:pt>
                <c:pt idx="23">
                  <c:v>0</c:v>
                </c:pt>
                <c:pt idx="24">
                  <c:v>0</c:v>
                </c:pt>
                <c:pt idx="25">
                  <c:v>0</c:v>
                </c:pt>
                <c:pt idx="26">
                  <c:v>0</c:v>
                </c:pt>
                <c:pt idx="27">
                  <c:v>0</c:v>
                </c:pt>
                <c:pt idx="28">
                  <c:v>0</c:v>
                </c:pt>
                <c:pt idx="29">
                  <c:v>0</c:v>
                </c:pt>
                <c:pt idx="30">
                  <c:v>1.9233017969999999E-4</c:v>
                </c:pt>
                <c:pt idx="31">
                  <c:v>4.1213609935799998E-4</c:v>
                </c:pt>
                <c:pt idx="32">
                  <c:v>6.5941775897199997E-4</c:v>
                </c:pt>
                <c:pt idx="33">
                  <c:v>9.0669941858699998E-4</c:v>
                </c:pt>
                <c:pt idx="34">
                  <c:v>1.208932558116E-3</c:v>
                </c:pt>
                <c:pt idx="35">
                  <c:v>1.5386414376020001E-3</c:v>
                </c:pt>
                <c:pt idx="36">
                  <c:v>1.8683503170879999E-3</c:v>
                </c:pt>
                <c:pt idx="37">
                  <c:v>2.14310771666E-3</c:v>
                </c:pt>
                <c:pt idx="38">
                  <c:v>2.2804864164460001E-3</c:v>
                </c:pt>
                <c:pt idx="39">
                  <c:v>2.14310771666E-3</c:v>
                </c:pt>
                <c:pt idx="40">
                  <c:v>1.6485443974310001E-3</c:v>
                </c:pt>
                <c:pt idx="41">
                  <c:v>0</c:v>
                </c:pt>
                <c:pt idx="42">
                  <c:v>0</c:v>
                </c:pt>
                <c:pt idx="43">
                  <c:v>0</c:v>
                </c:pt>
                <c:pt idx="44">
                  <c:v>0</c:v>
                </c:pt>
                <c:pt idx="45">
                  <c:v>0</c:v>
                </c:pt>
                <c:pt idx="46">
                  <c:v>0</c:v>
                </c:pt>
                <c:pt idx="47">
                  <c:v>0</c:v>
                </c:pt>
                <c:pt idx="48">
                  <c:v>0</c:v>
                </c:pt>
                <c:pt idx="49">
                  <c:v>0</c:v>
                </c:pt>
                <c:pt idx="50">
                  <c:v>0</c:v>
                </c:pt>
              </c:numCache>
            </c:numRef>
          </c:yVal>
          <c:smooth val="1"/>
        </c:ser>
        <c:ser>
          <c:idx val="6"/>
          <c:order val="6"/>
          <c:tx>
            <c:v>m=10</c:v>
          </c:tx>
          <c:xVal>
            <c:numRef>
              <c:f>Foglio4!$L$252:$L$302</c:f>
              <c:numCache>
                <c:formatCode>General</c:formatCode>
                <c:ptCount val="51"/>
                <c:pt idx="0">
                  <c:v>11.4</c:v>
                </c:pt>
                <c:pt idx="1">
                  <c:v>11.450000000000001</c:v>
                </c:pt>
                <c:pt idx="2">
                  <c:v>11.500000000000002</c:v>
                </c:pt>
                <c:pt idx="3">
                  <c:v>11.550000000000002</c:v>
                </c:pt>
                <c:pt idx="4">
                  <c:v>11.600000000000003</c:v>
                </c:pt>
                <c:pt idx="5">
                  <c:v>11.650000000000004</c:v>
                </c:pt>
                <c:pt idx="6">
                  <c:v>11.700000000000005</c:v>
                </c:pt>
                <c:pt idx="7">
                  <c:v>11.750000000000005</c:v>
                </c:pt>
                <c:pt idx="8">
                  <c:v>11.800000000000006</c:v>
                </c:pt>
                <c:pt idx="9">
                  <c:v>11.850000000000007</c:v>
                </c:pt>
                <c:pt idx="10">
                  <c:v>11.900000000000007</c:v>
                </c:pt>
                <c:pt idx="11">
                  <c:v>11.950000000000008</c:v>
                </c:pt>
                <c:pt idx="12">
                  <c:v>12.000000000000009</c:v>
                </c:pt>
                <c:pt idx="13">
                  <c:v>12.05000000000001</c:v>
                </c:pt>
                <c:pt idx="14">
                  <c:v>12.10000000000001</c:v>
                </c:pt>
                <c:pt idx="15">
                  <c:v>12.150000000000011</c:v>
                </c:pt>
                <c:pt idx="16">
                  <c:v>12.200000000000012</c:v>
                </c:pt>
                <c:pt idx="17">
                  <c:v>12.250000000000012</c:v>
                </c:pt>
                <c:pt idx="18">
                  <c:v>12.300000000000013</c:v>
                </c:pt>
                <c:pt idx="19">
                  <c:v>12.350000000000014</c:v>
                </c:pt>
                <c:pt idx="20">
                  <c:v>12.400000000000015</c:v>
                </c:pt>
                <c:pt idx="21">
                  <c:v>12.450000000000015</c:v>
                </c:pt>
                <c:pt idx="22">
                  <c:v>12.500000000000016</c:v>
                </c:pt>
                <c:pt idx="23">
                  <c:v>12.550000000000017</c:v>
                </c:pt>
                <c:pt idx="24">
                  <c:v>12.600000000000017</c:v>
                </c:pt>
                <c:pt idx="25">
                  <c:v>12.650000000000018</c:v>
                </c:pt>
                <c:pt idx="26">
                  <c:v>12.700000000000019</c:v>
                </c:pt>
                <c:pt idx="27">
                  <c:v>12.75000000000002</c:v>
                </c:pt>
                <c:pt idx="28">
                  <c:v>12.80000000000002</c:v>
                </c:pt>
                <c:pt idx="29">
                  <c:v>12.850000000000021</c:v>
                </c:pt>
                <c:pt idx="30">
                  <c:v>12.900000000000022</c:v>
                </c:pt>
                <c:pt idx="31">
                  <c:v>12.950000000000022</c:v>
                </c:pt>
                <c:pt idx="32">
                  <c:v>13.000000000000023</c:v>
                </c:pt>
                <c:pt idx="33">
                  <c:v>13.050000000000024</c:v>
                </c:pt>
                <c:pt idx="34">
                  <c:v>13.100000000000025</c:v>
                </c:pt>
                <c:pt idx="35">
                  <c:v>13.150000000000025</c:v>
                </c:pt>
                <c:pt idx="36">
                  <c:v>13.200000000000026</c:v>
                </c:pt>
                <c:pt idx="37">
                  <c:v>13.250000000000027</c:v>
                </c:pt>
                <c:pt idx="38">
                  <c:v>13.300000000000027</c:v>
                </c:pt>
                <c:pt idx="39">
                  <c:v>13.350000000000028</c:v>
                </c:pt>
                <c:pt idx="40">
                  <c:v>13.400000000000029</c:v>
                </c:pt>
                <c:pt idx="41">
                  <c:v>13.450000000000029</c:v>
                </c:pt>
                <c:pt idx="42">
                  <c:v>13.50000000000003</c:v>
                </c:pt>
                <c:pt idx="43">
                  <c:v>13.550000000000031</c:v>
                </c:pt>
                <c:pt idx="44">
                  <c:v>13.600000000000032</c:v>
                </c:pt>
                <c:pt idx="45">
                  <c:v>13.650000000000032</c:v>
                </c:pt>
                <c:pt idx="46">
                  <c:v>13.700000000000033</c:v>
                </c:pt>
                <c:pt idx="47">
                  <c:v>13.750000000000034</c:v>
                </c:pt>
                <c:pt idx="48">
                  <c:v>13.800000000000034</c:v>
                </c:pt>
                <c:pt idx="49">
                  <c:v>13.850000000000035</c:v>
                </c:pt>
                <c:pt idx="50">
                  <c:v>13.900000000000036</c:v>
                </c:pt>
              </c:numCache>
            </c:numRef>
          </c:xVal>
          <c:yVal>
            <c:numRef>
              <c:f>Foglio4!$S$252:$S$302</c:f>
              <c:numCache>
                <c:formatCode>General</c:formatCode>
                <c:ptCount val="51"/>
                <c:pt idx="0">
                  <c:v>1.3463112579020001E-3</c:v>
                </c:pt>
                <c:pt idx="1">
                  <c:v>1.593592917516E-3</c:v>
                </c:pt>
                <c:pt idx="2">
                  <c:v>1.8683503170879999E-3</c:v>
                </c:pt>
                <c:pt idx="3">
                  <c:v>2.14310771666E-3</c:v>
                </c:pt>
                <c:pt idx="4">
                  <c:v>2.3629136363169999E-3</c:v>
                </c:pt>
                <c:pt idx="5">
                  <c:v>2.390389376275E-3</c:v>
                </c:pt>
                <c:pt idx="6">
                  <c:v>2.1156319767029999E-3</c:v>
                </c:pt>
                <c:pt idx="7">
                  <c:v>1.3463112579020001E-3</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4.39611839315E-4</c:v>
                </c:pt>
                <c:pt idx="23">
                  <c:v>0</c:v>
                </c:pt>
                <c:pt idx="24">
                  <c:v>0</c:v>
                </c:pt>
                <c:pt idx="25">
                  <c:v>0</c:v>
                </c:pt>
                <c:pt idx="26">
                  <c:v>0</c:v>
                </c:pt>
                <c:pt idx="27">
                  <c:v>0</c:v>
                </c:pt>
                <c:pt idx="28">
                  <c:v>0</c:v>
                </c:pt>
                <c:pt idx="29">
                  <c:v>1.9233017969999999E-4</c:v>
                </c:pt>
                <c:pt idx="30">
                  <c:v>3.84660359401E-4</c:v>
                </c:pt>
                <c:pt idx="31">
                  <c:v>5.7699053910100005E-4</c:v>
                </c:pt>
                <c:pt idx="32">
                  <c:v>7.9679645875800002E-4</c:v>
                </c:pt>
                <c:pt idx="33">
                  <c:v>1.0166023784160001E-3</c:v>
                </c:pt>
                <c:pt idx="34">
                  <c:v>1.2913597779870001E-3</c:v>
                </c:pt>
                <c:pt idx="35">
                  <c:v>1.621068657474E-3</c:v>
                </c:pt>
                <c:pt idx="36">
                  <c:v>1.95077753696E-3</c:v>
                </c:pt>
                <c:pt idx="37">
                  <c:v>2.2255349365309998E-3</c:v>
                </c:pt>
                <c:pt idx="38">
                  <c:v>2.3354378963600002E-3</c:v>
                </c:pt>
                <c:pt idx="39">
                  <c:v>2.1980591965740002E-3</c:v>
                </c:pt>
                <c:pt idx="40">
                  <c:v>1.703495877345E-3</c:v>
                </c:pt>
                <c:pt idx="41">
                  <c:v>0</c:v>
                </c:pt>
                <c:pt idx="42">
                  <c:v>0</c:v>
                </c:pt>
                <c:pt idx="43">
                  <c:v>0</c:v>
                </c:pt>
                <c:pt idx="44">
                  <c:v>0</c:v>
                </c:pt>
                <c:pt idx="45">
                  <c:v>0</c:v>
                </c:pt>
                <c:pt idx="46">
                  <c:v>0</c:v>
                </c:pt>
                <c:pt idx="47">
                  <c:v>0</c:v>
                </c:pt>
                <c:pt idx="48">
                  <c:v>0</c:v>
                </c:pt>
                <c:pt idx="49">
                  <c:v>0</c:v>
                </c:pt>
                <c:pt idx="50">
                  <c:v>0</c:v>
                </c:pt>
              </c:numCache>
            </c:numRef>
          </c:yVal>
          <c:smooth val="1"/>
        </c:ser>
        <c:dLbls>
          <c:showLegendKey val="0"/>
          <c:showVal val="0"/>
          <c:showCatName val="0"/>
          <c:showSerName val="0"/>
          <c:showPercent val="0"/>
          <c:showBubbleSize val="0"/>
        </c:dLbls>
        <c:axId val="181639424"/>
        <c:axId val="181649408"/>
      </c:scatterChart>
      <c:valAx>
        <c:axId val="181639424"/>
        <c:scaling>
          <c:orientation val="minMax"/>
          <c:max val="13.9"/>
          <c:min val="11.4"/>
        </c:scaling>
        <c:delete val="0"/>
        <c:axPos val="b"/>
        <c:numFmt formatCode="General" sourceLinked="1"/>
        <c:majorTickMark val="out"/>
        <c:minorTickMark val="none"/>
        <c:tickLblPos val="nextTo"/>
        <c:crossAx val="181649408"/>
        <c:crosses val="autoZero"/>
        <c:crossBetween val="midCat"/>
      </c:valAx>
      <c:valAx>
        <c:axId val="181649408"/>
        <c:scaling>
          <c:orientation val="minMax"/>
        </c:scaling>
        <c:delete val="0"/>
        <c:axPos val="l"/>
        <c:majorGridlines/>
        <c:numFmt formatCode="General" sourceLinked="1"/>
        <c:majorTickMark val="out"/>
        <c:minorTickMark val="none"/>
        <c:tickLblPos val="nextTo"/>
        <c:crossAx val="181639424"/>
        <c:crosses val="autoZero"/>
        <c:crossBetween val="midCat"/>
      </c:valAx>
    </c:plotArea>
    <c:legend>
      <c:legendPos val="r"/>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caso1_10%</c:v>
          </c:tx>
          <c:xVal>
            <c:numRef>
              <c:f>Foglio4!$B$310:$B$316</c:f>
              <c:numCache>
                <c:formatCode>General</c:formatCode>
                <c:ptCount val="7"/>
                <c:pt idx="0">
                  <c:v>0</c:v>
                </c:pt>
                <c:pt idx="1">
                  <c:v>1</c:v>
                </c:pt>
                <c:pt idx="2">
                  <c:v>2</c:v>
                </c:pt>
                <c:pt idx="3">
                  <c:v>3</c:v>
                </c:pt>
                <c:pt idx="4">
                  <c:v>4</c:v>
                </c:pt>
                <c:pt idx="5">
                  <c:v>5</c:v>
                </c:pt>
                <c:pt idx="6">
                  <c:v>10</c:v>
                </c:pt>
              </c:numCache>
            </c:numRef>
          </c:xVal>
          <c:yVal>
            <c:numRef>
              <c:f>Foglio4!$D$310:$D$316</c:f>
              <c:numCache>
                <c:formatCode>0.00%</c:formatCode>
                <c:ptCount val="7"/>
                <c:pt idx="0">
                  <c:v>1</c:v>
                </c:pt>
                <c:pt idx="1">
                  <c:v>0.85714285714281069</c:v>
                </c:pt>
                <c:pt idx="2">
                  <c:v>0.67857142857156771</c:v>
                </c:pt>
                <c:pt idx="3">
                  <c:v>0.73214285714297311</c:v>
                </c:pt>
                <c:pt idx="4">
                  <c:v>0.75</c:v>
                </c:pt>
                <c:pt idx="5">
                  <c:v>0.75892857142851344</c:v>
                </c:pt>
                <c:pt idx="6">
                  <c:v>0.77678571428586507</c:v>
                </c:pt>
              </c:numCache>
            </c:numRef>
          </c:yVal>
          <c:smooth val="1"/>
        </c:ser>
        <c:ser>
          <c:idx val="1"/>
          <c:order val="1"/>
          <c:tx>
            <c:v>caso2_10%</c:v>
          </c:tx>
          <c:xVal>
            <c:numRef>
              <c:f>Foglio4!$Q$310:$Q$316</c:f>
              <c:numCache>
                <c:formatCode>General</c:formatCode>
                <c:ptCount val="7"/>
                <c:pt idx="0">
                  <c:v>0</c:v>
                </c:pt>
                <c:pt idx="1">
                  <c:v>1</c:v>
                </c:pt>
                <c:pt idx="2">
                  <c:v>2</c:v>
                </c:pt>
                <c:pt idx="3">
                  <c:v>3</c:v>
                </c:pt>
                <c:pt idx="4">
                  <c:v>4</c:v>
                </c:pt>
                <c:pt idx="5">
                  <c:v>5</c:v>
                </c:pt>
                <c:pt idx="6">
                  <c:v>10</c:v>
                </c:pt>
              </c:numCache>
            </c:numRef>
          </c:xVal>
          <c:yVal>
            <c:numRef>
              <c:f>Foglio4!$S$310:$S$316</c:f>
              <c:numCache>
                <c:formatCode>0.00%</c:formatCode>
                <c:ptCount val="7"/>
                <c:pt idx="0">
                  <c:v>1</c:v>
                </c:pt>
                <c:pt idx="1">
                  <c:v>0.85714285714281069</c:v>
                </c:pt>
                <c:pt idx="2">
                  <c:v>0.67857142857156771</c:v>
                </c:pt>
                <c:pt idx="3">
                  <c:v>0.73214285714297311</c:v>
                </c:pt>
                <c:pt idx="4">
                  <c:v>0.75</c:v>
                </c:pt>
                <c:pt idx="5">
                  <c:v>0.75892857142851344</c:v>
                </c:pt>
                <c:pt idx="6">
                  <c:v>0.77678571428586507</c:v>
                </c:pt>
              </c:numCache>
            </c:numRef>
          </c:yVal>
          <c:smooth val="1"/>
        </c:ser>
        <c:dLbls>
          <c:showLegendKey val="0"/>
          <c:showVal val="0"/>
          <c:showCatName val="0"/>
          <c:showSerName val="0"/>
          <c:showPercent val="0"/>
          <c:showBubbleSize val="0"/>
        </c:dLbls>
        <c:axId val="246644736"/>
        <c:axId val="246646272"/>
      </c:scatterChart>
      <c:valAx>
        <c:axId val="246644736"/>
        <c:scaling>
          <c:orientation val="minMax"/>
        </c:scaling>
        <c:delete val="0"/>
        <c:axPos val="b"/>
        <c:numFmt formatCode="General" sourceLinked="1"/>
        <c:majorTickMark val="out"/>
        <c:minorTickMark val="none"/>
        <c:tickLblPos val="nextTo"/>
        <c:crossAx val="246646272"/>
        <c:crosses val="autoZero"/>
        <c:crossBetween val="midCat"/>
      </c:valAx>
      <c:valAx>
        <c:axId val="246646272"/>
        <c:scaling>
          <c:orientation val="minMax"/>
          <c:min val="0.5"/>
        </c:scaling>
        <c:delete val="0"/>
        <c:axPos val="l"/>
        <c:majorGridlines/>
        <c:numFmt formatCode="0.00%" sourceLinked="1"/>
        <c:majorTickMark val="out"/>
        <c:minorTickMark val="none"/>
        <c:tickLblPos val="nextTo"/>
        <c:crossAx val="246644736"/>
        <c:crosses val="autoZero"/>
        <c:crossBetween val="midCat"/>
      </c:valAx>
    </c:plotArea>
    <c:legend>
      <c:legendPos val="r"/>
      <c:overlay val="0"/>
    </c:legend>
    <c:plotVisOnly val="1"/>
    <c:dispBlanksAs val="gap"/>
    <c:showDLblsOverMax val="0"/>
  </c:chart>
  <c:spPr>
    <a:ln w="12700">
      <a:solidFill>
        <a:schemeClr val="accent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Foglio3!$Q$660:$S$660</c:f>
              <c:strCache>
                <c:ptCount val="3"/>
                <c:pt idx="0">
                  <c:v>1.45*10^3</c:v>
                </c:pt>
                <c:pt idx="1">
                  <c:v>2*10^3</c:v>
                </c:pt>
                <c:pt idx="2">
                  <c:v>3*10^3</c:v>
                </c:pt>
              </c:strCache>
            </c:strRef>
          </c:cat>
          <c:val>
            <c:numRef>
              <c:f>Foglio3!$Q$662:$S$662</c:f>
              <c:numCache>
                <c:formatCode>0.00%</c:formatCode>
                <c:ptCount val="3"/>
                <c:pt idx="0">
                  <c:v>0.66923076923066138</c:v>
                </c:pt>
                <c:pt idx="1">
                  <c:v>0.68939393939405014</c:v>
                </c:pt>
                <c:pt idx="2" formatCode="0%">
                  <c:v>0.70588235294117652</c:v>
                </c:pt>
              </c:numCache>
            </c:numRef>
          </c:val>
        </c:ser>
        <c:dLbls>
          <c:showLegendKey val="0"/>
          <c:showVal val="0"/>
          <c:showCatName val="0"/>
          <c:showSerName val="0"/>
          <c:showPercent val="0"/>
          <c:showBubbleSize val="0"/>
        </c:dLbls>
        <c:gapWidth val="150"/>
        <c:axId val="181090176"/>
        <c:axId val="181091712"/>
      </c:barChart>
      <c:catAx>
        <c:axId val="181090176"/>
        <c:scaling>
          <c:orientation val="minMax"/>
        </c:scaling>
        <c:delete val="0"/>
        <c:axPos val="b"/>
        <c:majorTickMark val="out"/>
        <c:minorTickMark val="none"/>
        <c:tickLblPos val="nextTo"/>
        <c:crossAx val="181091712"/>
        <c:crosses val="autoZero"/>
        <c:auto val="1"/>
        <c:lblAlgn val="ctr"/>
        <c:lblOffset val="100"/>
        <c:noMultiLvlLbl val="0"/>
      </c:catAx>
      <c:valAx>
        <c:axId val="181091712"/>
        <c:scaling>
          <c:orientation val="minMax"/>
        </c:scaling>
        <c:delete val="0"/>
        <c:axPos val="l"/>
        <c:majorGridlines/>
        <c:numFmt formatCode="0.00%" sourceLinked="1"/>
        <c:majorTickMark val="out"/>
        <c:minorTickMark val="none"/>
        <c:tickLblPos val="nextTo"/>
        <c:crossAx val="181090176"/>
        <c:crosses val="autoZero"/>
        <c:crossBetween val="between"/>
      </c:valAx>
    </c:plotArea>
    <c:legend>
      <c:legendPos val="r"/>
      <c:layout/>
      <c:overlay val="0"/>
    </c:legend>
    <c:plotVisOnly val="1"/>
    <c:dispBlanksAs val="gap"/>
    <c:showDLblsOverMax val="0"/>
  </c:chart>
  <c:spPr>
    <a:ln>
      <a:solidFill>
        <a:srgbClr val="C00000"/>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gamma_guess</c:v>
          </c:tx>
          <c:xVal>
            <c:numRef>
              <c:f>Foglio4!$R$14:$R$16</c:f>
              <c:numCache>
                <c:formatCode>General</c:formatCode>
                <c:ptCount val="3"/>
                <c:pt idx="0">
                  <c:v>5</c:v>
                </c:pt>
                <c:pt idx="1">
                  <c:v>10</c:v>
                </c:pt>
                <c:pt idx="2">
                  <c:v>15</c:v>
                </c:pt>
              </c:numCache>
            </c:numRef>
          </c:xVal>
          <c:yVal>
            <c:numRef>
              <c:f>Foglio4!$T$14:$T$16</c:f>
              <c:numCache>
                <c:formatCode>General</c:formatCode>
                <c:ptCount val="3"/>
                <c:pt idx="0">
                  <c:v>1.6876E-3</c:v>
                </c:pt>
                <c:pt idx="1">
                  <c:v>2.7476000000000002E-3</c:v>
                </c:pt>
                <c:pt idx="2">
                  <c:v>3.6335E-3</c:v>
                </c:pt>
              </c:numCache>
            </c:numRef>
          </c:yVal>
          <c:smooth val="1"/>
        </c:ser>
        <c:ser>
          <c:idx val="1"/>
          <c:order val="1"/>
          <c:tx>
            <c:v>max_gamma</c:v>
          </c:tx>
          <c:xVal>
            <c:numRef>
              <c:f>Foglio4!$R$14:$R$16</c:f>
              <c:numCache>
                <c:formatCode>General</c:formatCode>
                <c:ptCount val="3"/>
                <c:pt idx="0">
                  <c:v>5</c:v>
                </c:pt>
                <c:pt idx="1">
                  <c:v>10</c:v>
                </c:pt>
                <c:pt idx="2">
                  <c:v>15</c:v>
                </c:pt>
              </c:numCache>
            </c:numRef>
          </c:xVal>
          <c:yVal>
            <c:numRef>
              <c:f>Foglio4!$V$14:$V$16</c:f>
              <c:numCache>
                <c:formatCode>General</c:formatCode>
                <c:ptCount val="3"/>
                <c:pt idx="0">
                  <c:v>1.9745263883159999E-3</c:v>
                </c:pt>
                <c:pt idx="1">
                  <c:v>3.0772828752040002E-3</c:v>
                </c:pt>
                <c:pt idx="2">
                  <c:v>3.9605631776819996E-3</c:v>
                </c:pt>
              </c:numCache>
            </c:numRef>
          </c:yVal>
          <c:smooth val="1"/>
        </c:ser>
        <c:dLbls>
          <c:showLegendKey val="0"/>
          <c:showVal val="0"/>
          <c:showCatName val="0"/>
          <c:showSerName val="0"/>
          <c:showPercent val="0"/>
          <c:showBubbleSize val="0"/>
        </c:dLbls>
        <c:axId val="181074560"/>
        <c:axId val="181666176"/>
      </c:scatterChart>
      <c:valAx>
        <c:axId val="181074560"/>
        <c:scaling>
          <c:orientation val="minMax"/>
        </c:scaling>
        <c:delete val="0"/>
        <c:axPos val="b"/>
        <c:numFmt formatCode="General" sourceLinked="1"/>
        <c:majorTickMark val="out"/>
        <c:minorTickMark val="none"/>
        <c:tickLblPos val="nextTo"/>
        <c:crossAx val="181666176"/>
        <c:crosses val="autoZero"/>
        <c:crossBetween val="midCat"/>
      </c:valAx>
      <c:valAx>
        <c:axId val="181666176"/>
        <c:scaling>
          <c:orientation val="minMax"/>
          <c:max val="4.000000000000001E-3"/>
          <c:min val="1.5000000000000005E-3"/>
        </c:scaling>
        <c:delete val="0"/>
        <c:axPos val="l"/>
        <c:majorGridlines/>
        <c:numFmt formatCode="General" sourceLinked="1"/>
        <c:majorTickMark val="out"/>
        <c:minorTickMark val="none"/>
        <c:tickLblPos val="nextTo"/>
        <c:crossAx val="181074560"/>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omega_guess</c:v>
          </c:tx>
          <c:xVal>
            <c:numRef>
              <c:f>Foglio4!$R$14:$R$16</c:f>
              <c:numCache>
                <c:formatCode>General</c:formatCode>
                <c:ptCount val="3"/>
                <c:pt idx="0">
                  <c:v>5</c:v>
                </c:pt>
                <c:pt idx="1">
                  <c:v>10</c:v>
                </c:pt>
                <c:pt idx="2">
                  <c:v>15</c:v>
                </c:pt>
              </c:numCache>
            </c:numRef>
          </c:xVal>
          <c:yVal>
            <c:numRef>
              <c:f>Foglio4!$S$14:$S$16</c:f>
              <c:numCache>
                <c:formatCode>General</c:formatCode>
                <c:ptCount val="3"/>
                <c:pt idx="0">
                  <c:v>5.1630999999999997E-4</c:v>
                </c:pt>
                <c:pt idx="1">
                  <c:v>1.0326000000000001E-3</c:v>
                </c:pt>
                <c:pt idx="2">
                  <c:v>1.5489E-3</c:v>
                </c:pt>
              </c:numCache>
            </c:numRef>
          </c:yVal>
          <c:smooth val="1"/>
        </c:ser>
        <c:ser>
          <c:idx val="1"/>
          <c:order val="1"/>
          <c:tx>
            <c:v>omega</c:v>
          </c:tx>
          <c:xVal>
            <c:numRef>
              <c:f>Foglio4!$R$14:$R$16</c:f>
              <c:numCache>
                <c:formatCode>General</c:formatCode>
                <c:ptCount val="3"/>
                <c:pt idx="0">
                  <c:v>5</c:v>
                </c:pt>
                <c:pt idx="1">
                  <c:v>10</c:v>
                </c:pt>
                <c:pt idx="2">
                  <c:v>15</c:v>
                </c:pt>
              </c:numCache>
            </c:numRef>
          </c:xVal>
          <c:yVal>
            <c:numRef>
              <c:f>Foglio4!$U$14:$U$16</c:f>
              <c:numCache>
                <c:formatCode>General</c:formatCode>
                <c:ptCount val="3"/>
                <c:pt idx="0">
                  <c:v>1.239133101861E-3</c:v>
                </c:pt>
                <c:pt idx="1">
                  <c:v>1.9413085262479999E-3</c:v>
                </c:pt>
                <c:pt idx="2">
                  <c:v>2.6021795139069999E-3</c:v>
                </c:pt>
              </c:numCache>
            </c:numRef>
          </c:yVal>
          <c:smooth val="1"/>
        </c:ser>
        <c:dLbls>
          <c:showLegendKey val="0"/>
          <c:showVal val="0"/>
          <c:showCatName val="0"/>
          <c:showSerName val="0"/>
          <c:showPercent val="0"/>
          <c:showBubbleSize val="0"/>
        </c:dLbls>
        <c:axId val="240711552"/>
        <c:axId val="240713088"/>
      </c:scatterChart>
      <c:valAx>
        <c:axId val="240711552"/>
        <c:scaling>
          <c:orientation val="minMax"/>
        </c:scaling>
        <c:delete val="0"/>
        <c:axPos val="b"/>
        <c:numFmt formatCode="General" sourceLinked="1"/>
        <c:majorTickMark val="out"/>
        <c:minorTickMark val="none"/>
        <c:tickLblPos val="nextTo"/>
        <c:crossAx val="240713088"/>
        <c:crosses val="autoZero"/>
        <c:crossBetween val="midCat"/>
      </c:valAx>
      <c:valAx>
        <c:axId val="240713088"/>
        <c:scaling>
          <c:orientation val="minMax"/>
          <c:max val="2.7000000000000006E-3"/>
          <c:min val="2.5000000000000006E-4"/>
        </c:scaling>
        <c:delete val="0"/>
        <c:axPos val="l"/>
        <c:majorGridlines/>
        <c:numFmt formatCode="General" sourceLinked="1"/>
        <c:majorTickMark val="out"/>
        <c:minorTickMark val="none"/>
        <c:tickLblPos val="nextTo"/>
        <c:crossAx val="240711552"/>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tx>
            <c:v>delta nz = 5</c:v>
          </c:tx>
          <c:xVal>
            <c:numRef>
              <c:f>Foglio3!$P$48:$P$51</c:f>
              <c:numCache>
                <c:formatCode>General</c:formatCode>
                <c:ptCount val="4"/>
                <c:pt idx="0">
                  <c:v>0</c:v>
                </c:pt>
                <c:pt idx="1">
                  <c:v>2</c:v>
                </c:pt>
                <c:pt idx="2">
                  <c:v>3</c:v>
                </c:pt>
                <c:pt idx="3">
                  <c:v>10</c:v>
                </c:pt>
              </c:numCache>
            </c:numRef>
          </c:xVal>
          <c:yVal>
            <c:numRef>
              <c:f>Foglio3!$T$48:$T$51</c:f>
              <c:numCache>
                <c:formatCode>0.00%</c:formatCode>
                <c:ptCount val="4"/>
                <c:pt idx="0">
                  <c:v>1</c:v>
                </c:pt>
                <c:pt idx="1">
                  <c:v>0.94852941176466121</c:v>
                </c:pt>
                <c:pt idx="2">
                  <c:v>0.93382352941188052</c:v>
                </c:pt>
                <c:pt idx="3">
                  <c:v>0.93382352941188052</c:v>
                </c:pt>
              </c:numCache>
            </c:numRef>
          </c:yVal>
          <c:smooth val="1"/>
        </c:ser>
        <c:ser>
          <c:idx val="6"/>
          <c:order val="1"/>
          <c:tx>
            <c:v>delta nz = 6</c:v>
          </c:tx>
          <c:xVal>
            <c:numRef>
              <c:f>Foglio3!$AX$80:$AX$83</c:f>
              <c:numCache>
                <c:formatCode>General</c:formatCode>
                <c:ptCount val="4"/>
                <c:pt idx="0">
                  <c:v>0</c:v>
                </c:pt>
                <c:pt idx="1">
                  <c:v>2</c:v>
                </c:pt>
                <c:pt idx="2">
                  <c:v>3</c:v>
                </c:pt>
                <c:pt idx="3">
                  <c:v>10</c:v>
                </c:pt>
              </c:numCache>
            </c:numRef>
          </c:xVal>
          <c:yVal>
            <c:numRef>
              <c:f>Foglio3!$AZ$80:$AZ$83</c:f>
              <c:numCache>
                <c:formatCode>0.00%</c:formatCode>
                <c:ptCount val="4"/>
                <c:pt idx="0">
                  <c:v>1</c:v>
                </c:pt>
                <c:pt idx="1">
                  <c:v>0.90298507462675537</c:v>
                </c:pt>
                <c:pt idx="2">
                  <c:v>0.8955223880597768</c:v>
                </c:pt>
                <c:pt idx="3">
                  <c:v>0.8955223880597768</c:v>
                </c:pt>
              </c:numCache>
            </c:numRef>
          </c:yVal>
          <c:smooth val="1"/>
        </c:ser>
        <c:ser>
          <c:idx val="3"/>
          <c:order val="2"/>
          <c:tx>
            <c:v>delta nz = 7</c:v>
          </c:tx>
          <c:xVal>
            <c:numRef>
              <c:f>Foglio3!$AL$48:$AL$51</c:f>
              <c:numCache>
                <c:formatCode>General</c:formatCode>
                <c:ptCount val="4"/>
                <c:pt idx="0">
                  <c:v>0</c:v>
                </c:pt>
                <c:pt idx="1">
                  <c:v>2</c:v>
                </c:pt>
                <c:pt idx="2">
                  <c:v>3</c:v>
                </c:pt>
                <c:pt idx="3">
                  <c:v>10</c:v>
                </c:pt>
              </c:numCache>
            </c:numRef>
          </c:xVal>
          <c:yVal>
            <c:numRef>
              <c:f>Foglio3!$AN$48:$AN$51</c:f>
              <c:numCache>
                <c:formatCode>0.00%</c:formatCode>
                <c:ptCount val="4"/>
                <c:pt idx="0">
                  <c:v>1</c:v>
                </c:pt>
                <c:pt idx="1">
                  <c:v>0.87969924812023215</c:v>
                </c:pt>
                <c:pt idx="2">
                  <c:v>0.87969924812023215</c:v>
                </c:pt>
                <c:pt idx="3">
                  <c:v>0.87969924812023215</c:v>
                </c:pt>
              </c:numCache>
            </c:numRef>
          </c:yVal>
          <c:smooth val="1"/>
        </c:ser>
        <c:ser>
          <c:idx val="5"/>
          <c:order val="3"/>
          <c:tx>
            <c:v>delta nz = 8</c:v>
          </c:tx>
          <c:xVal>
            <c:numRef>
              <c:f>Foglio3!$BI$48:$BI$51</c:f>
              <c:numCache>
                <c:formatCode>General</c:formatCode>
                <c:ptCount val="4"/>
                <c:pt idx="0">
                  <c:v>0</c:v>
                </c:pt>
                <c:pt idx="1">
                  <c:v>2</c:v>
                </c:pt>
                <c:pt idx="2">
                  <c:v>3</c:v>
                </c:pt>
                <c:pt idx="3">
                  <c:v>10</c:v>
                </c:pt>
              </c:numCache>
            </c:numRef>
          </c:xVal>
          <c:yVal>
            <c:numRef>
              <c:f>Foglio3!$BK$48:$BK$51</c:f>
              <c:numCache>
                <c:formatCode>0.00%</c:formatCode>
                <c:ptCount val="4"/>
                <c:pt idx="0">
                  <c:v>1</c:v>
                </c:pt>
                <c:pt idx="1">
                  <c:v>0.86363636363649954</c:v>
                </c:pt>
                <c:pt idx="2">
                  <c:v>0.86363636363649954</c:v>
                </c:pt>
                <c:pt idx="3">
                  <c:v>0.87121212121221625</c:v>
                </c:pt>
              </c:numCache>
            </c:numRef>
          </c:yVal>
          <c:smooth val="1"/>
        </c:ser>
        <c:ser>
          <c:idx val="4"/>
          <c:order val="4"/>
          <c:tx>
            <c:v>delta nz = 9</c:v>
          </c:tx>
          <c:xVal>
            <c:numRef>
              <c:f>Foglio3!$AX$48:$AX$51</c:f>
              <c:numCache>
                <c:formatCode>General</c:formatCode>
                <c:ptCount val="4"/>
                <c:pt idx="0">
                  <c:v>0</c:v>
                </c:pt>
                <c:pt idx="1">
                  <c:v>2</c:v>
                </c:pt>
                <c:pt idx="2">
                  <c:v>3</c:v>
                </c:pt>
                <c:pt idx="3">
                  <c:v>10</c:v>
                </c:pt>
              </c:numCache>
            </c:numRef>
          </c:xVal>
          <c:yVal>
            <c:numRef>
              <c:f>Foglio3!$AZ$48:$AZ$51</c:f>
              <c:numCache>
                <c:formatCode>0.00%</c:formatCode>
                <c:ptCount val="4"/>
                <c:pt idx="0">
                  <c:v>1</c:v>
                </c:pt>
                <c:pt idx="1">
                  <c:v>0.86153846153846159</c:v>
                </c:pt>
                <c:pt idx="2">
                  <c:v>0.86153846153846159</c:v>
                </c:pt>
                <c:pt idx="3">
                  <c:v>0.86923076923076925</c:v>
                </c:pt>
              </c:numCache>
            </c:numRef>
          </c:yVal>
          <c:smooth val="1"/>
        </c:ser>
        <c:ser>
          <c:idx val="0"/>
          <c:order val="5"/>
          <c:tx>
            <c:v>delta nz = 10</c:v>
          </c:tx>
          <c:xVal>
            <c:numRef>
              <c:f>Foglio3!$R$10:$R$13</c:f>
              <c:numCache>
                <c:formatCode>General</c:formatCode>
                <c:ptCount val="4"/>
                <c:pt idx="0">
                  <c:v>0</c:v>
                </c:pt>
                <c:pt idx="1">
                  <c:v>2</c:v>
                </c:pt>
                <c:pt idx="2">
                  <c:v>3</c:v>
                </c:pt>
                <c:pt idx="3">
                  <c:v>10</c:v>
                </c:pt>
              </c:numCache>
            </c:numRef>
          </c:xVal>
          <c:yVal>
            <c:numRef>
              <c:f>Foglio3!$T$10:$T$13</c:f>
              <c:numCache>
                <c:formatCode>0.00%</c:formatCode>
                <c:ptCount val="4"/>
                <c:pt idx="0">
                  <c:v>1</c:v>
                </c:pt>
                <c:pt idx="1">
                  <c:v>0.84615384615382616</c:v>
                </c:pt>
                <c:pt idx="2">
                  <c:v>0.85384615384606988</c:v>
                </c:pt>
                <c:pt idx="3">
                  <c:v>0.8615384615383137</c:v>
                </c:pt>
              </c:numCache>
            </c:numRef>
          </c:yVal>
          <c:smooth val="1"/>
        </c:ser>
        <c:ser>
          <c:idx val="2"/>
          <c:order val="6"/>
          <c:tx>
            <c:v>delta nz = 15</c:v>
          </c:tx>
          <c:xVal>
            <c:numRef>
              <c:f>Foglio3!$R$90:$R$93</c:f>
              <c:numCache>
                <c:formatCode>General</c:formatCode>
                <c:ptCount val="4"/>
                <c:pt idx="0">
                  <c:v>0</c:v>
                </c:pt>
                <c:pt idx="1">
                  <c:v>2</c:v>
                </c:pt>
                <c:pt idx="2">
                  <c:v>3</c:v>
                </c:pt>
                <c:pt idx="3">
                  <c:v>10</c:v>
                </c:pt>
              </c:numCache>
            </c:numRef>
          </c:xVal>
          <c:yVal>
            <c:numRef>
              <c:f>Foglio3!$T$90:$T$93</c:f>
              <c:numCache>
                <c:formatCode>0.00%</c:formatCode>
                <c:ptCount val="4"/>
                <c:pt idx="0">
                  <c:v>1</c:v>
                </c:pt>
                <c:pt idx="1">
                  <c:v>0.83464566929141781</c:v>
                </c:pt>
                <c:pt idx="2">
                  <c:v>0.84251968503952224</c:v>
                </c:pt>
                <c:pt idx="3">
                  <c:v>0.8582677165355298</c:v>
                </c:pt>
              </c:numCache>
            </c:numRef>
          </c:yVal>
          <c:smooth val="1"/>
        </c:ser>
        <c:dLbls>
          <c:showLegendKey val="0"/>
          <c:showVal val="0"/>
          <c:showCatName val="0"/>
          <c:showSerName val="0"/>
          <c:showPercent val="0"/>
          <c:showBubbleSize val="0"/>
        </c:dLbls>
        <c:axId val="241789568"/>
        <c:axId val="241799552"/>
      </c:scatterChart>
      <c:valAx>
        <c:axId val="241789568"/>
        <c:scaling>
          <c:orientation val="minMax"/>
          <c:max val="10"/>
        </c:scaling>
        <c:delete val="0"/>
        <c:axPos val="b"/>
        <c:numFmt formatCode="General" sourceLinked="1"/>
        <c:majorTickMark val="out"/>
        <c:minorTickMark val="none"/>
        <c:tickLblPos val="nextTo"/>
        <c:crossAx val="241799552"/>
        <c:crosses val="autoZero"/>
        <c:crossBetween val="midCat"/>
      </c:valAx>
      <c:valAx>
        <c:axId val="241799552"/>
        <c:scaling>
          <c:orientation val="minMax"/>
          <c:min val="0.8"/>
        </c:scaling>
        <c:delete val="0"/>
        <c:axPos val="l"/>
        <c:majorGridlines/>
        <c:numFmt formatCode="0.00%" sourceLinked="1"/>
        <c:majorTickMark val="out"/>
        <c:minorTickMark val="none"/>
        <c:tickLblPos val="nextTo"/>
        <c:crossAx val="241789568"/>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1*gamma_0</c:v>
          </c:tx>
          <c:xVal>
            <c:numRef>
              <c:f>Foglio3!$R$120:$R$123</c:f>
              <c:numCache>
                <c:formatCode>General</c:formatCode>
                <c:ptCount val="4"/>
                <c:pt idx="0">
                  <c:v>0</c:v>
                </c:pt>
                <c:pt idx="1">
                  <c:v>2</c:v>
                </c:pt>
                <c:pt idx="2">
                  <c:v>3</c:v>
                </c:pt>
                <c:pt idx="3">
                  <c:v>10</c:v>
                </c:pt>
              </c:numCache>
            </c:numRef>
          </c:xVal>
          <c:yVal>
            <c:numRef>
              <c:f>Foglio3!$T$120:$T$123</c:f>
              <c:numCache>
                <c:formatCode>0.00%</c:formatCode>
                <c:ptCount val="4"/>
                <c:pt idx="0">
                  <c:v>1</c:v>
                </c:pt>
                <c:pt idx="1">
                  <c:v>0.92125984251976101</c:v>
                </c:pt>
                <c:pt idx="2">
                  <c:v>0.91338582677165669</c:v>
                </c:pt>
                <c:pt idx="3">
                  <c:v>0.91338582677165669</c:v>
                </c:pt>
              </c:numCache>
            </c:numRef>
          </c:yVal>
          <c:smooth val="1"/>
        </c:ser>
        <c:ser>
          <c:idx val="1"/>
          <c:order val="1"/>
          <c:tx>
            <c:v>2*gamma_0</c:v>
          </c:tx>
          <c:xVal>
            <c:numRef>
              <c:f>Foglio3!$R$90:$R$93</c:f>
              <c:numCache>
                <c:formatCode>General</c:formatCode>
                <c:ptCount val="4"/>
                <c:pt idx="0">
                  <c:v>0</c:v>
                </c:pt>
                <c:pt idx="1">
                  <c:v>2</c:v>
                </c:pt>
                <c:pt idx="2">
                  <c:v>3</c:v>
                </c:pt>
                <c:pt idx="3">
                  <c:v>10</c:v>
                </c:pt>
              </c:numCache>
            </c:numRef>
          </c:xVal>
          <c:yVal>
            <c:numRef>
              <c:f>Foglio3!$T$90:$T$93</c:f>
              <c:numCache>
                <c:formatCode>0.00%</c:formatCode>
                <c:ptCount val="4"/>
                <c:pt idx="0">
                  <c:v>1</c:v>
                </c:pt>
                <c:pt idx="1">
                  <c:v>0.83464566929141781</c:v>
                </c:pt>
                <c:pt idx="2">
                  <c:v>0.84251968503952224</c:v>
                </c:pt>
                <c:pt idx="3">
                  <c:v>0.8582677165355298</c:v>
                </c:pt>
              </c:numCache>
            </c:numRef>
          </c:yVal>
          <c:smooth val="1"/>
        </c:ser>
        <c:ser>
          <c:idx val="2"/>
          <c:order val="2"/>
          <c:tx>
            <c:v>3*gamma_0</c:v>
          </c:tx>
          <c:xVal>
            <c:numRef>
              <c:f>Foglio3!$R$155:$R$158</c:f>
              <c:numCache>
                <c:formatCode>General</c:formatCode>
                <c:ptCount val="4"/>
                <c:pt idx="0">
                  <c:v>0</c:v>
                </c:pt>
                <c:pt idx="1">
                  <c:v>2</c:v>
                </c:pt>
                <c:pt idx="2">
                  <c:v>3</c:v>
                </c:pt>
                <c:pt idx="3">
                  <c:v>10</c:v>
                </c:pt>
              </c:numCache>
            </c:numRef>
          </c:xVal>
          <c:yVal>
            <c:numRef>
              <c:f>Foglio3!$T$155:$T$158</c:f>
              <c:numCache>
                <c:formatCode>0.00%</c:formatCode>
                <c:ptCount val="4"/>
                <c:pt idx="0">
                  <c:v>1</c:v>
                </c:pt>
                <c:pt idx="1">
                  <c:v>0.78740157480319395</c:v>
                </c:pt>
                <c:pt idx="2">
                  <c:v>0.80314960629920151</c:v>
                </c:pt>
                <c:pt idx="3">
                  <c:v>0.8267716535433135</c:v>
                </c:pt>
              </c:numCache>
            </c:numRef>
          </c:yVal>
          <c:smooth val="1"/>
        </c:ser>
        <c:ser>
          <c:idx val="3"/>
          <c:order val="3"/>
          <c:tx>
            <c:v>4*gamma_0</c:v>
          </c:tx>
          <c:xVal>
            <c:numRef>
              <c:f>Foglio3!$X$182:$X$185</c:f>
              <c:numCache>
                <c:formatCode>General</c:formatCode>
                <c:ptCount val="4"/>
                <c:pt idx="0">
                  <c:v>0</c:v>
                </c:pt>
                <c:pt idx="1">
                  <c:v>2</c:v>
                </c:pt>
                <c:pt idx="2">
                  <c:v>3</c:v>
                </c:pt>
                <c:pt idx="3">
                  <c:v>10</c:v>
                </c:pt>
              </c:numCache>
            </c:numRef>
          </c:xVal>
          <c:yVal>
            <c:numRef>
              <c:f>Foglio3!$Z$182:$Z$185</c:f>
              <c:numCache>
                <c:formatCode>0.00%</c:formatCode>
                <c:ptCount val="4"/>
                <c:pt idx="0">
                  <c:v>1</c:v>
                </c:pt>
                <c:pt idx="1">
                  <c:v>0.75590551181117893</c:v>
                </c:pt>
                <c:pt idx="2">
                  <c:v>0.78740157480319395</c:v>
                </c:pt>
                <c:pt idx="3">
                  <c:v>0.81102434025765835</c:v>
                </c:pt>
              </c:numCache>
            </c:numRef>
          </c:yVal>
          <c:smooth val="1"/>
        </c:ser>
        <c:ser>
          <c:idx val="4"/>
          <c:order val="4"/>
          <c:tx>
            <c:v>5*gamma_0</c:v>
          </c:tx>
          <c:xVal>
            <c:numRef>
              <c:f>Foglio3!$X$282:$X$285</c:f>
              <c:numCache>
                <c:formatCode>General</c:formatCode>
                <c:ptCount val="4"/>
                <c:pt idx="0">
                  <c:v>0</c:v>
                </c:pt>
                <c:pt idx="1">
                  <c:v>2</c:v>
                </c:pt>
                <c:pt idx="2">
                  <c:v>3</c:v>
                </c:pt>
                <c:pt idx="3">
                  <c:v>10</c:v>
                </c:pt>
              </c:numCache>
            </c:numRef>
          </c:xVal>
          <c:yVal>
            <c:numRef>
              <c:f>Foglio3!$Z$282:$Z$285</c:f>
              <c:numCache>
                <c:formatCode>0.00%</c:formatCode>
                <c:ptCount val="4"/>
                <c:pt idx="0">
                  <c:v>1</c:v>
                </c:pt>
                <c:pt idx="1">
                  <c:v>0.7401574803149702</c:v>
                </c:pt>
                <c:pt idx="2">
                  <c:v>0.7716535433071865</c:v>
                </c:pt>
                <c:pt idx="3">
                  <c:v>0.80314960629920151</c:v>
                </c:pt>
              </c:numCache>
            </c:numRef>
          </c:yVal>
          <c:smooth val="1"/>
        </c:ser>
        <c:dLbls>
          <c:showLegendKey val="0"/>
          <c:showVal val="0"/>
          <c:showCatName val="0"/>
          <c:showSerName val="0"/>
          <c:showPercent val="0"/>
          <c:showBubbleSize val="0"/>
        </c:dLbls>
        <c:axId val="241517312"/>
        <c:axId val="241518848"/>
      </c:scatterChart>
      <c:valAx>
        <c:axId val="241517312"/>
        <c:scaling>
          <c:orientation val="minMax"/>
          <c:max val="10"/>
        </c:scaling>
        <c:delete val="0"/>
        <c:axPos val="b"/>
        <c:numFmt formatCode="General" sourceLinked="1"/>
        <c:majorTickMark val="out"/>
        <c:minorTickMark val="none"/>
        <c:tickLblPos val="nextTo"/>
        <c:crossAx val="241518848"/>
        <c:crosses val="autoZero"/>
        <c:crossBetween val="midCat"/>
      </c:valAx>
      <c:valAx>
        <c:axId val="241518848"/>
        <c:scaling>
          <c:orientation val="minMax"/>
          <c:min val="0.70000000000000007"/>
        </c:scaling>
        <c:delete val="0"/>
        <c:axPos val="l"/>
        <c:majorGridlines/>
        <c:numFmt formatCode="0.00%" sourceLinked="1"/>
        <c:majorTickMark val="out"/>
        <c:minorTickMark val="none"/>
        <c:tickLblPos val="nextTo"/>
        <c:crossAx val="241517312"/>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Li_Zi=1</c:v>
          </c:tx>
          <c:xVal>
            <c:numRef>
              <c:f>Foglio3!$AX$96:$AX$98</c:f>
              <c:numCache>
                <c:formatCode>0%</c:formatCode>
                <c:ptCount val="3"/>
                <c:pt idx="0">
                  <c:v>0</c:v>
                </c:pt>
                <c:pt idx="1">
                  <c:v>0.5</c:v>
                </c:pt>
                <c:pt idx="2">
                  <c:v>0.7</c:v>
                </c:pt>
              </c:numCache>
            </c:numRef>
          </c:xVal>
          <c:yVal>
            <c:numRef>
              <c:f>Foglio3!$AY$96:$AY$98</c:f>
              <c:numCache>
                <c:formatCode>0.00%</c:formatCode>
                <c:ptCount val="3"/>
                <c:pt idx="0">
                  <c:v>1</c:v>
                </c:pt>
                <c:pt idx="1">
                  <c:v>0.85820895522380247</c:v>
                </c:pt>
                <c:pt idx="2">
                  <c:v>0.7910447761191931</c:v>
                </c:pt>
              </c:numCache>
            </c:numRef>
          </c:yVal>
          <c:smooth val="1"/>
        </c:ser>
        <c:ser>
          <c:idx val="1"/>
          <c:order val="1"/>
          <c:tx>
            <c:v>Li_Zi=2</c:v>
          </c:tx>
          <c:xVal>
            <c:numRef>
              <c:f>Foglio3!$AX$96:$AX$98</c:f>
              <c:numCache>
                <c:formatCode>0%</c:formatCode>
                <c:ptCount val="3"/>
                <c:pt idx="0">
                  <c:v>0</c:v>
                </c:pt>
                <c:pt idx="1">
                  <c:v>0.5</c:v>
                </c:pt>
                <c:pt idx="2">
                  <c:v>0.7</c:v>
                </c:pt>
              </c:numCache>
            </c:numRef>
          </c:xVal>
          <c:yVal>
            <c:numRef>
              <c:f>Foglio3!$AZ$96:$AZ$98</c:f>
              <c:numCache>
                <c:formatCode>0.00%</c:formatCode>
                <c:ptCount val="3"/>
                <c:pt idx="0">
                  <c:v>1</c:v>
                </c:pt>
                <c:pt idx="1">
                  <c:v>0.92537313432841206</c:v>
                </c:pt>
                <c:pt idx="2">
                  <c:v>0.8955223880597768</c:v>
                </c:pt>
              </c:numCache>
            </c:numRef>
          </c:yVal>
          <c:smooth val="1"/>
        </c:ser>
        <c:ser>
          <c:idx val="2"/>
          <c:order val="2"/>
          <c:tx>
            <c:v>Trizio</c:v>
          </c:tx>
          <c:xVal>
            <c:numRef>
              <c:f>Foglio3!$BB$96:$BB$98</c:f>
              <c:numCache>
                <c:formatCode>0%</c:formatCode>
                <c:ptCount val="3"/>
                <c:pt idx="0">
                  <c:v>0</c:v>
                </c:pt>
                <c:pt idx="1">
                  <c:v>0.5</c:v>
                </c:pt>
                <c:pt idx="2">
                  <c:v>0.7</c:v>
                </c:pt>
              </c:numCache>
            </c:numRef>
          </c:xVal>
          <c:yVal>
            <c:numRef>
              <c:f>Foglio3!$BC$96:$BC$98</c:f>
              <c:numCache>
                <c:formatCode>0%</c:formatCode>
                <c:ptCount val="3"/>
                <c:pt idx="0" formatCode="0.00%">
                  <c:v>1</c:v>
                </c:pt>
                <c:pt idx="1">
                  <c:v>0.94029850746272958</c:v>
                </c:pt>
                <c:pt idx="2" formatCode="0.00%">
                  <c:v>0.917910447761073</c:v>
                </c:pt>
              </c:numCache>
            </c:numRef>
          </c:yVal>
          <c:smooth val="1"/>
        </c:ser>
        <c:ser>
          <c:idx val="3"/>
          <c:order val="3"/>
          <c:tx>
            <c:v>Te</c:v>
          </c:tx>
          <c:xVal>
            <c:numRef>
              <c:f>Foglio3!$BE$110:$BE$112</c:f>
              <c:numCache>
                <c:formatCode>0%</c:formatCode>
                <c:ptCount val="3"/>
                <c:pt idx="0">
                  <c:v>0</c:v>
                </c:pt>
                <c:pt idx="1">
                  <c:v>0.5</c:v>
                </c:pt>
                <c:pt idx="2">
                  <c:v>1</c:v>
                </c:pt>
              </c:numCache>
            </c:numRef>
          </c:xVal>
          <c:yVal>
            <c:numRef>
              <c:f>Foglio3!$BF$110:$BF$112</c:f>
              <c:numCache>
                <c:formatCode>0%</c:formatCode>
                <c:ptCount val="3"/>
                <c:pt idx="0" formatCode="0.00%">
                  <c:v>1</c:v>
                </c:pt>
                <c:pt idx="1">
                  <c:v>0.98919885471287949</c:v>
                </c:pt>
                <c:pt idx="2" formatCode="0.00%">
                  <c:v>0.9738124027459516</c:v>
                </c:pt>
              </c:numCache>
            </c:numRef>
          </c:yVal>
          <c:smooth val="1"/>
        </c:ser>
        <c:dLbls>
          <c:showLegendKey val="0"/>
          <c:showVal val="0"/>
          <c:showCatName val="0"/>
          <c:showSerName val="0"/>
          <c:showPercent val="0"/>
          <c:showBubbleSize val="0"/>
        </c:dLbls>
        <c:axId val="241973888"/>
        <c:axId val="241979776"/>
      </c:scatterChart>
      <c:valAx>
        <c:axId val="241973888"/>
        <c:scaling>
          <c:orientation val="minMax"/>
          <c:max val="0.70000000000000007"/>
        </c:scaling>
        <c:delete val="0"/>
        <c:axPos val="b"/>
        <c:numFmt formatCode="0%" sourceLinked="1"/>
        <c:majorTickMark val="out"/>
        <c:minorTickMark val="none"/>
        <c:tickLblPos val="nextTo"/>
        <c:crossAx val="241979776"/>
        <c:crosses val="autoZero"/>
        <c:crossBetween val="midCat"/>
      </c:valAx>
      <c:valAx>
        <c:axId val="241979776"/>
        <c:scaling>
          <c:orientation val="minMax"/>
          <c:min val="0.70000000000000007"/>
        </c:scaling>
        <c:delete val="0"/>
        <c:axPos val="l"/>
        <c:majorGridlines/>
        <c:numFmt formatCode="0.00%" sourceLinked="1"/>
        <c:majorTickMark val="out"/>
        <c:minorTickMark val="none"/>
        <c:tickLblPos val="nextTo"/>
        <c:crossAx val="241973888"/>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38366582269089"/>
          <c:y val="5.1400554097404488E-2"/>
          <c:w val="0.63804234718010067"/>
          <c:h val="0.8326195683872849"/>
        </c:manualLayout>
      </c:layout>
      <c:scatterChart>
        <c:scatterStyle val="smoothMarker"/>
        <c:varyColors val="0"/>
        <c:ser>
          <c:idx val="1"/>
          <c:order val="0"/>
          <c:tx>
            <c:v>Tex2_D_100%</c:v>
          </c:tx>
          <c:xVal>
            <c:numRef>
              <c:f>Foglio3!$AX$87:$AX$90</c:f>
              <c:numCache>
                <c:formatCode>General</c:formatCode>
                <c:ptCount val="4"/>
                <c:pt idx="0">
                  <c:v>0</c:v>
                </c:pt>
                <c:pt idx="1">
                  <c:v>2</c:v>
                </c:pt>
                <c:pt idx="2">
                  <c:v>3</c:v>
                </c:pt>
                <c:pt idx="3">
                  <c:v>10</c:v>
                </c:pt>
              </c:numCache>
            </c:numRef>
          </c:xVal>
          <c:yVal>
            <c:numRef>
              <c:f>Foglio3!$AZ$87:$AZ$90</c:f>
              <c:numCache>
                <c:formatCode>0.00%</c:formatCode>
                <c:ptCount val="4"/>
                <c:pt idx="0">
                  <c:v>0.9738124027459516</c:v>
                </c:pt>
                <c:pt idx="1">
                  <c:v>0.9738124027459516</c:v>
                </c:pt>
                <c:pt idx="2">
                  <c:v>0.9738124027459516</c:v>
                </c:pt>
                <c:pt idx="3">
                  <c:v>0.9738124027459516</c:v>
                </c:pt>
              </c:numCache>
            </c:numRef>
          </c:yVal>
          <c:smooth val="1"/>
        </c:ser>
        <c:ser>
          <c:idx val="3"/>
          <c:order val="1"/>
          <c:tx>
            <c:v>Li_50%_Zi=2</c:v>
          </c:tx>
          <c:xVal>
            <c:numRef>
              <c:f>Foglio3!$BL$111:$BL$114</c:f>
              <c:numCache>
                <c:formatCode>General</c:formatCode>
                <c:ptCount val="4"/>
                <c:pt idx="0">
                  <c:v>0</c:v>
                </c:pt>
                <c:pt idx="1">
                  <c:v>2</c:v>
                </c:pt>
                <c:pt idx="2">
                  <c:v>3</c:v>
                </c:pt>
                <c:pt idx="3">
                  <c:v>10</c:v>
                </c:pt>
              </c:numCache>
            </c:numRef>
          </c:xVal>
          <c:yVal>
            <c:numRef>
              <c:f>Foglio3!$BN$111:$BN$114</c:f>
              <c:numCache>
                <c:formatCode>0.00%</c:formatCode>
                <c:ptCount val="4"/>
                <c:pt idx="0">
                  <c:v>0.92537313432841206</c:v>
                </c:pt>
                <c:pt idx="1">
                  <c:v>0.92537313432841206</c:v>
                </c:pt>
                <c:pt idx="2">
                  <c:v>0.92537313432841206</c:v>
                </c:pt>
                <c:pt idx="3">
                  <c:v>0.92537313432841206</c:v>
                </c:pt>
              </c:numCache>
            </c:numRef>
          </c:yVal>
          <c:smooth val="1"/>
        </c:ser>
        <c:ser>
          <c:idx val="2"/>
          <c:order val="2"/>
          <c:tx>
            <c:v>Li_50%_Zi=1</c:v>
          </c:tx>
          <c:xVal>
            <c:numRef>
              <c:f>Foglio3!$BB$87:$BB$90</c:f>
              <c:numCache>
                <c:formatCode>General</c:formatCode>
                <c:ptCount val="4"/>
                <c:pt idx="0">
                  <c:v>0</c:v>
                </c:pt>
                <c:pt idx="1">
                  <c:v>2</c:v>
                </c:pt>
                <c:pt idx="2">
                  <c:v>3</c:v>
                </c:pt>
                <c:pt idx="3">
                  <c:v>10</c:v>
                </c:pt>
              </c:numCache>
            </c:numRef>
          </c:xVal>
          <c:yVal>
            <c:numRef>
              <c:f>Foglio3!$BD$87:$BD$90</c:f>
              <c:numCache>
                <c:formatCode>0.00%</c:formatCode>
                <c:ptCount val="4"/>
                <c:pt idx="0">
                  <c:v>0.85820895522380247</c:v>
                </c:pt>
                <c:pt idx="1">
                  <c:v>0.85820895522380247</c:v>
                </c:pt>
                <c:pt idx="2">
                  <c:v>0.85820895522380247</c:v>
                </c:pt>
                <c:pt idx="3">
                  <c:v>0.85820895522380247</c:v>
                </c:pt>
              </c:numCache>
            </c:numRef>
          </c:yVal>
          <c:smooth val="1"/>
        </c:ser>
        <c:ser>
          <c:idx val="4"/>
          <c:order val="3"/>
          <c:tx>
            <c:v>Li_70%_Zi=1</c:v>
          </c:tx>
          <c:xVal>
            <c:numRef>
              <c:f>Foglio3!$BL$119:$BL$122</c:f>
              <c:numCache>
                <c:formatCode>General</c:formatCode>
                <c:ptCount val="4"/>
                <c:pt idx="0">
                  <c:v>0</c:v>
                </c:pt>
                <c:pt idx="1">
                  <c:v>2</c:v>
                </c:pt>
                <c:pt idx="2">
                  <c:v>3</c:v>
                </c:pt>
                <c:pt idx="3">
                  <c:v>10</c:v>
                </c:pt>
              </c:numCache>
            </c:numRef>
          </c:xVal>
          <c:yVal>
            <c:numRef>
              <c:f>Foglio3!$BN$119:$BN$122</c:f>
              <c:numCache>
                <c:formatCode>0.00%</c:formatCode>
                <c:ptCount val="4"/>
                <c:pt idx="0">
                  <c:v>0.7910447761191931</c:v>
                </c:pt>
                <c:pt idx="1">
                  <c:v>0.7910447761191931</c:v>
                </c:pt>
                <c:pt idx="2">
                  <c:v>0.7910447761191931</c:v>
                </c:pt>
                <c:pt idx="3">
                  <c:v>0.7910447761191931</c:v>
                </c:pt>
              </c:numCache>
            </c:numRef>
          </c:yVal>
          <c:smooth val="1"/>
        </c:ser>
        <c:ser>
          <c:idx val="5"/>
          <c:order val="4"/>
          <c:tx>
            <c:v>Li_70%_Zi=2</c:v>
          </c:tx>
          <c:xVal>
            <c:numRef>
              <c:f>Foglio3!$BL$126:$BL$129</c:f>
              <c:numCache>
                <c:formatCode>General</c:formatCode>
                <c:ptCount val="4"/>
                <c:pt idx="0">
                  <c:v>0</c:v>
                </c:pt>
                <c:pt idx="1">
                  <c:v>2</c:v>
                </c:pt>
                <c:pt idx="2">
                  <c:v>3</c:v>
                </c:pt>
                <c:pt idx="3">
                  <c:v>10</c:v>
                </c:pt>
              </c:numCache>
            </c:numRef>
          </c:xVal>
          <c:yVal>
            <c:numRef>
              <c:f>Foglio3!$BN$126:$BN$129</c:f>
              <c:numCache>
                <c:formatCode>0.00%</c:formatCode>
                <c:ptCount val="4"/>
                <c:pt idx="0">
                  <c:v>0.8955223880597768</c:v>
                </c:pt>
                <c:pt idx="1">
                  <c:v>0.8955223880597768</c:v>
                </c:pt>
                <c:pt idx="2">
                  <c:v>0.8955223880597768</c:v>
                </c:pt>
                <c:pt idx="3">
                  <c:v>0.8955223880597768</c:v>
                </c:pt>
              </c:numCache>
            </c:numRef>
          </c:yVal>
          <c:smooth val="1"/>
        </c:ser>
        <c:ser>
          <c:idx val="6"/>
          <c:order val="5"/>
          <c:tx>
            <c:v>AM_Li_70%</c:v>
          </c:tx>
          <c:xVal>
            <c:numRef>
              <c:f>Foglio3!$BL$133:$BL$137</c:f>
              <c:numCache>
                <c:formatCode>General</c:formatCode>
                <c:ptCount val="5"/>
                <c:pt idx="0">
                  <c:v>0</c:v>
                </c:pt>
                <c:pt idx="1">
                  <c:v>1</c:v>
                </c:pt>
                <c:pt idx="2">
                  <c:v>2</c:v>
                </c:pt>
                <c:pt idx="3">
                  <c:v>3</c:v>
                </c:pt>
                <c:pt idx="4">
                  <c:v>10</c:v>
                </c:pt>
              </c:numCache>
            </c:numRef>
          </c:xVal>
          <c:yVal>
            <c:numRef>
              <c:f>Foglio3!$BN$133:$BN$137</c:f>
              <c:numCache>
                <c:formatCode>0.00%</c:formatCode>
                <c:ptCount val="5"/>
                <c:pt idx="0">
                  <c:v>1</c:v>
                </c:pt>
                <c:pt idx="1">
                  <c:v>0.72388059701494423</c:v>
                </c:pt>
                <c:pt idx="2">
                  <c:v>0.69402985074630896</c:v>
                </c:pt>
                <c:pt idx="3">
                  <c:v>0.69402985074630896</c:v>
                </c:pt>
                <c:pt idx="4">
                  <c:v>0.69402985074630896</c:v>
                </c:pt>
              </c:numCache>
            </c:numRef>
          </c:yVal>
          <c:smooth val="1"/>
        </c:ser>
        <c:ser>
          <c:idx val="0"/>
          <c:order val="6"/>
          <c:tx>
            <c:v>AM_D_100%</c:v>
          </c:tx>
          <c:xVal>
            <c:numRef>
              <c:f>Foglio3!$AX$80:$AX$83</c:f>
              <c:numCache>
                <c:formatCode>General</c:formatCode>
                <c:ptCount val="4"/>
                <c:pt idx="0">
                  <c:v>0</c:v>
                </c:pt>
                <c:pt idx="1">
                  <c:v>2</c:v>
                </c:pt>
                <c:pt idx="2">
                  <c:v>3</c:v>
                </c:pt>
                <c:pt idx="3">
                  <c:v>10</c:v>
                </c:pt>
              </c:numCache>
            </c:numRef>
          </c:xVal>
          <c:yVal>
            <c:numRef>
              <c:f>Foglio3!$AZ$80:$AZ$83</c:f>
              <c:numCache>
                <c:formatCode>0.00%</c:formatCode>
                <c:ptCount val="4"/>
                <c:pt idx="0">
                  <c:v>1</c:v>
                </c:pt>
                <c:pt idx="1">
                  <c:v>0.90298507462675537</c:v>
                </c:pt>
                <c:pt idx="2">
                  <c:v>0.8955223880597768</c:v>
                </c:pt>
                <c:pt idx="3">
                  <c:v>0.8955223880597768</c:v>
                </c:pt>
              </c:numCache>
            </c:numRef>
          </c:yVal>
          <c:smooth val="1"/>
        </c:ser>
        <c:dLbls>
          <c:showLegendKey val="0"/>
          <c:showVal val="0"/>
          <c:showCatName val="0"/>
          <c:showSerName val="0"/>
          <c:showPercent val="0"/>
          <c:showBubbleSize val="0"/>
        </c:dLbls>
        <c:axId val="242363008"/>
        <c:axId val="242364800"/>
      </c:scatterChart>
      <c:valAx>
        <c:axId val="242363008"/>
        <c:scaling>
          <c:orientation val="minMax"/>
          <c:max val="10"/>
        </c:scaling>
        <c:delete val="0"/>
        <c:axPos val="b"/>
        <c:numFmt formatCode="General" sourceLinked="1"/>
        <c:majorTickMark val="out"/>
        <c:minorTickMark val="none"/>
        <c:tickLblPos val="nextTo"/>
        <c:crossAx val="242364800"/>
        <c:crosses val="autoZero"/>
        <c:crossBetween val="midCat"/>
      </c:valAx>
      <c:valAx>
        <c:axId val="242364800"/>
        <c:scaling>
          <c:orientation val="minMax"/>
          <c:min val="0.65000000000000013"/>
        </c:scaling>
        <c:delete val="0"/>
        <c:axPos val="l"/>
        <c:majorGridlines/>
        <c:numFmt formatCode="0.00%" sourceLinked="1"/>
        <c:majorTickMark val="out"/>
        <c:minorTickMark val="none"/>
        <c:tickLblPos val="nextTo"/>
        <c:crossAx val="242363008"/>
        <c:crosses val="autoZero"/>
        <c:crossBetween val="midCat"/>
      </c:valAx>
    </c:plotArea>
    <c:legend>
      <c:legendPos val="r"/>
      <c:layout/>
      <c:overlay val="0"/>
    </c:legend>
    <c:plotVisOnly val="1"/>
    <c:dispBlanksAs val="gap"/>
    <c:showDLblsOverMax val="0"/>
  </c:chart>
  <c:spPr>
    <a:ln>
      <a:solidFill>
        <a:schemeClr val="accent1"/>
      </a:solidFill>
    </a:ln>
  </c:spPr>
  <c:externalData r:id="rId1">
    <c:autoUpdate val="0"/>
  </c:externalData>
  <c:userShapes r:id="rId2"/>
</c:chartSpace>
</file>

<file path=ppt/drawings/_rels/drawing10.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13.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14.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15.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16.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4.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6.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7.xml.rels><?xml version="1.0" encoding="UTF-8" standalone="yes"?>
<Relationships xmlns="http://schemas.openxmlformats.org/package/2006/relationships"><Relationship Id="rId1" Type="http://schemas.openxmlformats.org/officeDocument/2006/relationships/image" Target="../media/image38.png"/></Relationships>
</file>

<file path=ppt/drawings/_rels/drawing8.xml.rels><?xml version="1.0" encoding="UTF-8" standalone="yes"?>
<Relationships xmlns="http://schemas.openxmlformats.org/package/2006/relationships"><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0.8281</cdr:x>
      <cdr:y>0.91399</cdr:y>
    </cdr:from>
    <cdr:to>
      <cdr:x>0.98988</cdr:x>
      <cdr:y>1</cdr:y>
    </cdr:to>
    <cdr:sp macro="" textlink="">
      <cdr:nvSpPr>
        <cdr:cNvPr id="2" name="CasellaDiTesto 1"/>
        <cdr:cNvSpPr txBox="1"/>
      </cdr:nvSpPr>
      <cdr:spPr>
        <a:xfrm xmlns:a="http://schemas.openxmlformats.org/drawingml/2006/main">
          <a:off x="4680520" y="2830016"/>
          <a:ext cx="914400" cy="2663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000" dirty="0" smtClean="0"/>
            <a:t>W/cm</a:t>
          </a:r>
          <a:r>
            <a:rPr lang="it-IT" sz="1000" baseline="30000" dirty="0" smtClean="0"/>
            <a:t>2</a:t>
          </a:r>
          <a:endParaRPr lang="it-IT" sz="1000" baseline="30000" dirty="0"/>
        </a:p>
      </cdr:txBody>
    </cdr:sp>
  </cdr:relSizeAnchor>
</c:userShapes>
</file>

<file path=ppt/drawings/drawing10.xml><?xml version="1.0" encoding="utf-8"?>
<c:userShapes xmlns:c="http://schemas.openxmlformats.org/drawingml/2006/chart">
  <cdr:relSizeAnchor xmlns:cdr="http://schemas.openxmlformats.org/drawingml/2006/chartDrawing">
    <cdr:from>
      <cdr:x>0.80525</cdr:x>
      <cdr:y>0.9182</cdr:y>
    </cdr:from>
    <cdr:to>
      <cdr:x>0.83846</cdr:x>
      <cdr:y>0.95876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16624" y="3312368"/>
          <a:ext cx="231668" cy="146317"/>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0.89655</cdr:x>
      <cdr:y>0.79896</cdr:y>
    </cdr:from>
    <cdr:to>
      <cdr:x>0.96817</cdr:x>
      <cdr:y>0.87485</cdr:y>
    </cdr:to>
    <cdr:sp macro="" textlink="">
      <cdr:nvSpPr>
        <cdr:cNvPr id="2" name="CasellaDiTesto 2"/>
        <cdr:cNvSpPr txBox="1"/>
      </cdr:nvSpPr>
      <cdr:spPr>
        <a:xfrm xmlns:a="http://schemas.openxmlformats.org/drawingml/2006/main">
          <a:off x="7488832" y="2592288"/>
          <a:ext cx="598241"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000" dirty="0" err="1"/>
            <a:t>k</a:t>
          </a:r>
          <a:r>
            <a:rPr lang="it-IT" sz="1000" dirty="0" err="1" smtClean="0"/>
            <a:t>_perp</a:t>
          </a:r>
          <a:endParaRPr lang="it-IT" sz="1000" dirty="0"/>
        </a:p>
      </cdr:txBody>
    </cdr:sp>
  </cdr:relSizeAnchor>
  <cdr:relSizeAnchor xmlns:cdr="http://schemas.openxmlformats.org/drawingml/2006/chartDrawing">
    <cdr:from>
      <cdr:x>0.15517</cdr:x>
      <cdr:y>0.28101</cdr:y>
    </cdr:from>
    <cdr:to>
      <cdr:x>0.31034</cdr:x>
      <cdr:y>0.36244</cdr:y>
    </cdr:to>
    <cdr:sp macro="" textlink="">
      <cdr:nvSpPr>
        <cdr:cNvPr id="4" name="CasellaDiTesto 3"/>
        <cdr:cNvSpPr txBox="1"/>
      </cdr:nvSpPr>
      <cdr:spPr>
        <a:xfrm xmlns:a="http://schemas.openxmlformats.org/drawingml/2006/main">
          <a:off x="1296144" y="911748"/>
          <a:ext cx="1296144" cy="264206"/>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none" rtlCol="0"/>
        <a:lstStyle xmlns:a="http://schemas.openxmlformats.org/drawingml/2006/main"/>
        <a:p xmlns:a="http://schemas.openxmlformats.org/drawingml/2006/main">
          <a:r>
            <a:rPr lang="it-IT" sz="1100" dirty="0" smtClean="0"/>
            <a:t> </a:t>
          </a:r>
          <a:r>
            <a:rPr lang="el-GR" sz="1100" dirty="0" smtClean="0"/>
            <a:t>ω</a:t>
          </a:r>
          <a:r>
            <a:rPr lang="it-IT" baseline="-25000" dirty="0" smtClean="0"/>
            <a:t>M  </a:t>
          </a:r>
          <a:r>
            <a:rPr lang="it-IT" dirty="0" smtClean="0"/>
            <a:t>&lt;</a:t>
          </a:r>
          <a:r>
            <a:rPr lang="it-IT" sz="1100" dirty="0" smtClean="0"/>
            <a:t> </a:t>
          </a:r>
          <a:r>
            <a:rPr lang="el-GR" sz="1100" dirty="0" smtClean="0"/>
            <a:t>γ</a:t>
          </a:r>
          <a:r>
            <a:rPr lang="it-IT" sz="1100" baseline="-25000" dirty="0" smtClean="0"/>
            <a:t>0</a:t>
          </a:r>
          <a:r>
            <a:rPr lang="it-IT" sz="1100" dirty="0" smtClean="0"/>
            <a:t> ≈ </a:t>
          </a:r>
          <a:r>
            <a:rPr lang="it-IT" dirty="0" smtClean="0"/>
            <a:t>30</a:t>
          </a:r>
          <a:r>
            <a:rPr lang="it-IT" sz="1100" dirty="0" smtClean="0"/>
            <a:t> MHz</a:t>
          </a:r>
          <a:endParaRPr lang="it-IT"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0.92162</cdr:x>
      <cdr:y>0.78853</cdr:y>
    </cdr:from>
    <cdr:to>
      <cdr:x>1</cdr:x>
      <cdr:y>0.8543</cdr:y>
    </cdr:to>
    <cdr:sp macro="" textlink="">
      <cdr:nvSpPr>
        <cdr:cNvPr id="2" name="CasellaDiTesto 2"/>
        <cdr:cNvSpPr txBox="1"/>
      </cdr:nvSpPr>
      <cdr:spPr>
        <a:xfrm xmlns:a="http://schemas.openxmlformats.org/drawingml/2006/main">
          <a:off x="7034607" y="2952328"/>
          <a:ext cx="598241"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000" dirty="0" err="1"/>
            <a:t>k</a:t>
          </a:r>
          <a:r>
            <a:rPr lang="it-IT" sz="1000" dirty="0" err="1" smtClean="0"/>
            <a:t>_perp</a:t>
          </a:r>
          <a:endParaRPr lang="it-IT" sz="1000" dirty="0"/>
        </a:p>
      </cdr:txBody>
    </cdr:sp>
  </cdr:relSizeAnchor>
</c:userShapes>
</file>

<file path=ppt/drawings/drawing13.xml><?xml version="1.0" encoding="utf-8"?>
<c:userShapes xmlns:c="http://schemas.openxmlformats.org/drawingml/2006/chart">
  <cdr:relSizeAnchor xmlns:cdr="http://schemas.openxmlformats.org/drawingml/2006/chartDrawing">
    <cdr:from>
      <cdr:x>0.27635</cdr:x>
      <cdr:y>0.71999</cdr:y>
    </cdr:from>
    <cdr:to>
      <cdr:x>0.4039</cdr:x>
      <cdr:y>0.75272</cdr:y>
    </cdr:to>
    <cdr:cxnSp macro="">
      <cdr:nvCxnSpPr>
        <cdr:cNvPr id="3" name="Connettore 2 2"/>
        <cdr:cNvCxnSpPr/>
      </cdr:nvCxnSpPr>
      <cdr:spPr>
        <a:xfrm xmlns:a="http://schemas.openxmlformats.org/drawingml/2006/main" flipH="1">
          <a:off x="1872208" y="2376264"/>
          <a:ext cx="864076" cy="108012"/>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0.4039</cdr:x>
      <cdr:y>0.66545</cdr:y>
    </cdr:from>
    <cdr:to>
      <cdr:x>0.53888</cdr:x>
      <cdr:y>0.77453</cdr:y>
    </cdr:to>
    <cdr:sp macro="" textlink="">
      <cdr:nvSpPr>
        <cdr:cNvPr id="4" name="CasellaDiTesto 3"/>
        <cdr:cNvSpPr txBox="1"/>
      </cdr:nvSpPr>
      <cdr:spPr>
        <a:xfrm xmlns:a="http://schemas.openxmlformats.org/drawingml/2006/main">
          <a:off x="2736304" y="2196244"/>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1100" dirty="0" smtClean="0">
              <a:solidFill>
                <a:srgbClr val="FF0000"/>
              </a:solidFill>
            </a:rPr>
            <a:t>68.38%</a:t>
          </a:r>
          <a:endParaRPr lang="it-IT" sz="1100" dirty="0">
            <a:solidFill>
              <a:srgbClr val="FF0000"/>
            </a:solidFill>
          </a:endParaRPr>
        </a:p>
      </cdr:txBody>
    </cdr:sp>
  </cdr:relSizeAnchor>
  <cdr:relSizeAnchor xmlns:cdr="http://schemas.openxmlformats.org/drawingml/2006/chartDrawing">
    <cdr:from>
      <cdr:x>0.76529</cdr:x>
      <cdr:y>0.89453</cdr:y>
    </cdr:from>
    <cdr:to>
      <cdr:x>0.79949</cdr:x>
      <cdr:y>0.93887</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84576" y="2952328"/>
          <a:ext cx="231668" cy="146317"/>
        </a:xfrm>
        <a:prstGeom xmlns:a="http://schemas.openxmlformats.org/drawingml/2006/main" prst="rect">
          <a:avLst/>
        </a:prstGeom>
      </cdr:spPr>
    </cdr:pic>
  </cdr:relSizeAnchor>
</c:userShapes>
</file>

<file path=ppt/drawings/drawing14.xml><?xml version="1.0" encoding="utf-8"?>
<c:userShapes xmlns:c="http://schemas.openxmlformats.org/drawingml/2006/chart">
  <cdr:relSizeAnchor xmlns:cdr="http://schemas.openxmlformats.org/drawingml/2006/chartDrawing">
    <cdr:from>
      <cdr:x>0.73256</cdr:x>
      <cdr:y>0.88636</cdr:y>
    </cdr:from>
    <cdr:to>
      <cdr:x>0.77328</cdr:x>
      <cdr:y>0.93254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36504" y="2808312"/>
          <a:ext cx="252195" cy="146317"/>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0.85882</cdr:x>
      <cdr:y>0.89583</cdr:y>
    </cdr:from>
    <cdr:to>
      <cdr:x>0.90245</cdr:x>
      <cdr:y>0.93817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56584" y="3096344"/>
          <a:ext cx="267020" cy="146317"/>
        </a:xfrm>
        <a:prstGeom xmlns:a="http://schemas.openxmlformats.org/drawingml/2006/main" prst="rect">
          <a:avLst/>
        </a:prstGeom>
      </cdr:spPr>
    </cdr:pic>
  </cdr:relSizeAnchor>
</c:userShapes>
</file>

<file path=ppt/drawings/drawing16.xml><?xml version="1.0" encoding="utf-8"?>
<c:userShapes xmlns:c="http://schemas.openxmlformats.org/drawingml/2006/chart">
  <cdr:relSizeAnchor xmlns:cdr="http://schemas.openxmlformats.org/drawingml/2006/chartDrawing">
    <cdr:from>
      <cdr:x>0.46132</cdr:x>
      <cdr:y>0.55546</cdr:y>
    </cdr:from>
    <cdr:to>
      <cdr:x>0.59851</cdr:x>
      <cdr:y>0.62921</cdr:y>
    </cdr:to>
    <cdr:sp macro="" textlink="">
      <cdr:nvSpPr>
        <cdr:cNvPr id="2" name="CasellaDiTesto 1"/>
        <cdr:cNvSpPr txBox="1"/>
      </cdr:nvSpPr>
      <cdr:spPr>
        <a:xfrm xmlns:a="http://schemas.openxmlformats.org/drawingml/2006/main">
          <a:off x="2732977" y="1929414"/>
          <a:ext cx="812728" cy="2561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100" dirty="0" smtClean="0">
              <a:solidFill>
                <a:srgbClr val="FF0000"/>
              </a:solidFill>
            </a:rPr>
            <a:t>67.86%</a:t>
          </a:r>
          <a:endParaRPr lang="it-IT" sz="1100" dirty="0">
            <a:solidFill>
              <a:srgbClr val="FF0000"/>
            </a:solidFill>
          </a:endParaRPr>
        </a:p>
      </cdr:txBody>
    </cdr:sp>
  </cdr:relSizeAnchor>
  <cdr:relSizeAnchor xmlns:cdr="http://schemas.openxmlformats.org/drawingml/2006/chartDrawing">
    <cdr:from>
      <cdr:x>0.27956</cdr:x>
      <cdr:y>0.60118</cdr:y>
    </cdr:from>
    <cdr:to>
      <cdr:x>0.44059</cdr:x>
      <cdr:y>0.64619</cdr:y>
    </cdr:to>
    <cdr:cxnSp macro="">
      <cdr:nvCxnSpPr>
        <cdr:cNvPr id="3" name="Connettore 2 2"/>
        <cdr:cNvCxnSpPr/>
      </cdr:nvCxnSpPr>
      <cdr:spPr>
        <a:xfrm xmlns:a="http://schemas.openxmlformats.org/drawingml/2006/main" flipH="1">
          <a:off x="1656184" y="2088232"/>
          <a:ext cx="953985" cy="156328"/>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0.19448</cdr:x>
      <cdr:y>0.62191</cdr:y>
    </cdr:from>
    <cdr:to>
      <cdr:x>0.25525</cdr:x>
      <cdr:y>0.70483</cdr:y>
    </cdr:to>
    <cdr:sp macro="" textlink="">
      <cdr:nvSpPr>
        <cdr:cNvPr id="4" name="Ovale 3"/>
        <cdr:cNvSpPr/>
      </cdr:nvSpPr>
      <cdr:spPr>
        <a:xfrm xmlns:a="http://schemas.openxmlformats.org/drawingml/2006/main">
          <a:off x="1152128" y="2160240"/>
          <a:ext cx="360040" cy="288032"/>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0.80222</cdr:x>
      <cdr:y>0.89141</cdr:y>
    </cdr:from>
    <cdr:to>
      <cdr:x>0.84132</cdr:x>
      <cdr:y>0.93353</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52528" y="3096344"/>
          <a:ext cx="231668" cy="14631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0.78313</cdr:x>
      <cdr:y>0.85366</cdr:y>
    </cdr:from>
    <cdr:to>
      <cdr:x>0.86747</cdr:x>
      <cdr:y>0.94387</cdr:y>
    </cdr:to>
    <cdr:sp macro="" textlink="">
      <cdr:nvSpPr>
        <cdr:cNvPr id="2" name="CasellaDiTesto 1"/>
        <cdr:cNvSpPr txBox="1"/>
      </cdr:nvSpPr>
      <cdr:spPr>
        <a:xfrm xmlns:a="http://schemas.openxmlformats.org/drawingml/2006/main">
          <a:off x="4680520" y="2520280"/>
          <a:ext cx="504056" cy="266328"/>
        </a:xfrm>
        <a:prstGeom xmlns:a="http://schemas.openxmlformats.org/drawingml/2006/main" prst="rect">
          <a:avLst/>
        </a:prstGeom>
      </cdr:spPr>
      <cdr:txBody>
        <a:bodyPr xmlns:a="http://schemas.openxmlformats.org/drawingml/2006/main" wrap="none" rtlCol="0"/>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100" dirty="0"/>
            <a:t>(c/</a:t>
          </a:r>
          <a:r>
            <a:rPr lang="el-GR" sz="1100" dirty="0"/>
            <a:t>ω</a:t>
          </a:r>
          <a:r>
            <a:rPr lang="it-IT" sz="1100" baseline="-25000" dirty="0"/>
            <a:t>0</a:t>
          </a:r>
          <a:r>
            <a:rPr lang="it-IT" sz="1100" dirty="0"/>
            <a:t>)k</a:t>
          </a:r>
          <a:r>
            <a:rPr lang="it-IT" sz="1100" baseline="-25000" dirty="0"/>
            <a:t>//</a:t>
          </a:r>
          <a:endParaRPr lang="it-IT" sz="1100" baseline="-25000" dirty="0">
            <a:solidFill>
              <a:srgbClr val="3F3F76"/>
            </a:solidFill>
            <a:latin typeface="Calibri"/>
          </a:endParaRPr>
        </a:p>
        <a:p xmlns:a="http://schemas.openxmlformats.org/drawingml/2006/main">
          <a:endParaRPr lang="it-IT"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0.83662</cdr:x>
      <cdr:y>0.88769</cdr:y>
    </cdr:from>
    <cdr:to>
      <cdr:x>0.8667</cdr:x>
      <cdr:y>0.93692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42769" y="2638028"/>
          <a:ext cx="231668" cy="146317"/>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0.85762</cdr:x>
      <cdr:y>0.87448</cdr:y>
    </cdr:from>
    <cdr:to>
      <cdr:x>0.88438</cdr:x>
      <cdr:y>0.92204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25457" y="2690416"/>
          <a:ext cx="231668" cy="146317"/>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0.09375</cdr:x>
      <cdr:y>0.43478</cdr:y>
    </cdr:from>
    <cdr:to>
      <cdr:x>0.83333</cdr:x>
      <cdr:y>0.43478</cdr:y>
    </cdr:to>
    <cdr:cxnSp macro="">
      <cdr:nvCxnSpPr>
        <cdr:cNvPr id="2" name="Connettore 1 1"/>
        <cdr:cNvCxnSpPr/>
      </cdr:nvCxnSpPr>
      <cdr:spPr>
        <a:xfrm xmlns:a="http://schemas.openxmlformats.org/drawingml/2006/main">
          <a:off x="648072" y="1440160"/>
          <a:ext cx="5112568"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0.10417</cdr:x>
      <cdr:y>0.36957</cdr:y>
    </cdr:from>
    <cdr:to>
      <cdr:x>0.43141</cdr:x>
      <cdr:y>0.4439</cdr:y>
    </cdr:to>
    <cdr:sp macro="" textlink="">
      <cdr:nvSpPr>
        <cdr:cNvPr id="3" name="CasellaDiTesto 7"/>
        <cdr:cNvSpPr txBox="1"/>
      </cdr:nvSpPr>
      <cdr:spPr>
        <a:xfrm xmlns:a="http://schemas.openxmlformats.org/drawingml/2006/main">
          <a:off x="720080" y="1224136"/>
          <a:ext cx="2262158"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000" dirty="0" err="1">
              <a:solidFill>
                <a:srgbClr val="FF0000"/>
              </a:solidFill>
            </a:rPr>
            <a:t>m</a:t>
          </a:r>
          <a:r>
            <a:rPr lang="it-IT" sz="1000" dirty="0" err="1" smtClean="0">
              <a:solidFill>
                <a:srgbClr val="FF0000"/>
              </a:solidFill>
            </a:rPr>
            <a:t>ax_gamma</a:t>
          </a:r>
          <a:r>
            <a:rPr lang="it-IT" sz="1000" dirty="0" smtClean="0">
              <a:solidFill>
                <a:srgbClr val="FF0000"/>
              </a:solidFill>
            </a:rPr>
            <a:t> @ </a:t>
          </a:r>
          <a:r>
            <a:rPr lang="it-IT" sz="1000" dirty="0" err="1" smtClean="0">
              <a:solidFill>
                <a:srgbClr val="FF0000"/>
              </a:solidFill>
            </a:rPr>
            <a:t>nz</a:t>
          </a:r>
          <a:r>
            <a:rPr lang="it-IT" sz="1000" dirty="0" smtClean="0">
              <a:solidFill>
                <a:srgbClr val="FF0000"/>
              </a:solidFill>
            </a:rPr>
            <a:t>=6 (AM m = 2-10)</a:t>
          </a:r>
          <a:endParaRPr lang="it-IT" sz="1000" dirty="0">
            <a:solidFill>
              <a:srgbClr val="FF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0.77438</cdr:x>
      <cdr:y>0.88371</cdr:y>
    </cdr:from>
    <cdr:to>
      <cdr:x>0.80911</cdr:x>
      <cdr:y>0.92751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66371" y="2952328"/>
          <a:ext cx="231668" cy="146317"/>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0.82298</cdr:x>
      <cdr:y>0.9</cdr:y>
    </cdr:from>
    <cdr:to>
      <cdr:x>0.85581</cdr:x>
      <cdr:y>0.94064</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07595" y="3240360"/>
          <a:ext cx="231668" cy="146317"/>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0.80591</cdr:x>
      <cdr:y>0.8919</cdr:y>
    </cdr:from>
    <cdr:to>
      <cdr:x>0.83921</cdr:x>
      <cdr:y>0.93505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07119" y="3024336"/>
          <a:ext cx="231668" cy="146317"/>
        </a:xfrm>
        <a:prstGeom xmlns:a="http://schemas.openxmlformats.org/drawingml/2006/main" prst="rect">
          <a:avLst/>
        </a:prstGeom>
      </cdr:spPr>
    </cdr:pic>
  </cdr:relSizeAnchor>
  <cdr:relSizeAnchor xmlns:cdr="http://schemas.openxmlformats.org/drawingml/2006/chartDrawing">
    <cdr:from>
      <cdr:x>0.41262</cdr:x>
      <cdr:y>0.04247</cdr:y>
    </cdr:from>
    <cdr:to>
      <cdr:x>0.99221</cdr:x>
      <cdr:y>0.17862</cdr:y>
    </cdr:to>
    <cdr:sp macro="" textlink="">
      <cdr:nvSpPr>
        <cdr:cNvPr id="5" name="CasellaDiTesto 2"/>
        <cdr:cNvSpPr txBox="1"/>
      </cdr:nvSpPr>
      <cdr:spPr>
        <a:xfrm xmlns:a="http://schemas.openxmlformats.org/drawingml/2006/main">
          <a:off x="2870815" y="144016"/>
          <a:ext cx="4032448" cy="461665"/>
        </a:xfrm>
        <a:prstGeom xmlns:a="http://schemas.openxmlformats.org/drawingml/2006/main" prst="rect">
          <a:avLst/>
        </a:prstGeom>
        <a:noFill xmlns:a="http://schemas.openxmlformats.org/drawingml/2006/main"/>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200" dirty="0" err="1" smtClean="0"/>
            <a:t>Results</a:t>
          </a:r>
          <a:r>
            <a:rPr lang="it-IT" sz="1200" dirty="0" smtClean="0"/>
            <a:t> </a:t>
          </a:r>
          <a:r>
            <a:rPr lang="it-IT" sz="1200" dirty="0" err="1" smtClean="0"/>
            <a:t>consistent</a:t>
          </a:r>
          <a:r>
            <a:rPr lang="it-IT" sz="1200" dirty="0" smtClean="0"/>
            <a:t> with K. </a:t>
          </a:r>
          <a:r>
            <a:rPr lang="it-IT" sz="1200" dirty="0" err="1" smtClean="0"/>
            <a:t>Matsumoto</a:t>
          </a:r>
          <a:r>
            <a:rPr lang="it-IT" sz="1200" dirty="0" smtClean="0"/>
            <a:t> et al. Plasma </a:t>
          </a:r>
          <a:r>
            <a:rPr lang="it-IT" sz="1200" dirty="0" err="1" smtClean="0"/>
            <a:t>Phys</a:t>
          </a:r>
          <a:r>
            <a:rPr lang="it-IT" sz="1200" dirty="0" smtClean="0"/>
            <a:t>. 25 (1983) and </a:t>
          </a:r>
          <a:r>
            <a:rPr lang="it-IT" sz="1200" dirty="0" err="1" smtClean="0"/>
            <a:t>V.Stefan</a:t>
          </a:r>
          <a:r>
            <a:rPr lang="it-IT" sz="1200" dirty="0" smtClean="0"/>
            <a:t>, </a:t>
          </a:r>
          <a:r>
            <a:rPr lang="it-IT" sz="1200" dirty="0" err="1" smtClean="0"/>
            <a:t>Phys</a:t>
          </a:r>
          <a:r>
            <a:rPr lang="it-IT" sz="1200" dirty="0" smtClean="0"/>
            <a:t>. </a:t>
          </a:r>
          <a:r>
            <a:rPr lang="it-IT" sz="1200" dirty="0" err="1" smtClean="0"/>
            <a:t>Fluids</a:t>
          </a:r>
          <a:r>
            <a:rPr lang="it-IT" sz="1200" dirty="0" smtClean="0"/>
            <a:t>, 26 (1983)</a:t>
          </a:r>
          <a:endParaRPr lang="it-IT" sz="1200" dirty="0"/>
        </a:p>
      </cdr:txBody>
    </cdr:sp>
  </cdr:relSizeAnchor>
  <cdr:relSizeAnchor xmlns:cdr="http://schemas.openxmlformats.org/drawingml/2006/chartDrawing">
    <cdr:from>
      <cdr:x>0.34535</cdr:x>
      <cdr:y>0.12741</cdr:y>
    </cdr:from>
    <cdr:to>
      <cdr:x>0.3971</cdr:x>
      <cdr:y>0.23359</cdr:y>
    </cdr:to>
    <cdr:cxnSp macro="">
      <cdr:nvCxnSpPr>
        <cdr:cNvPr id="7" name="Connettore 2 6"/>
        <cdr:cNvCxnSpPr/>
      </cdr:nvCxnSpPr>
      <cdr:spPr>
        <a:xfrm xmlns:a="http://schemas.openxmlformats.org/drawingml/2006/main" flipH="1">
          <a:off x="2402763" y="432048"/>
          <a:ext cx="360040"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0.09474</cdr:x>
      <cdr:y>0.29412</cdr:y>
    </cdr:from>
    <cdr:to>
      <cdr:x>0.75789</cdr:x>
      <cdr:y>0.29412</cdr:y>
    </cdr:to>
    <cdr:cxnSp macro="">
      <cdr:nvCxnSpPr>
        <cdr:cNvPr id="2" name="Connettore 1 1"/>
        <cdr:cNvCxnSpPr/>
      </cdr:nvCxnSpPr>
      <cdr:spPr>
        <a:xfrm xmlns:a="http://schemas.openxmlformats.org/drawingml/2006/main">
          <a:off x="648072" y="1080120"/>
          <a:ext cx="4536504"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0.09474</cdr:x>
      <cdr:y>0.23529</cdr:y>
    </cdr:from>
    <cdr:to>
      <cdr:x>0.42472</cdr:x>
      <cdr:y>0.30234</cdr:y>
    </cdr:to>
    <cdr:sp macro="" textlink="">
      <cdr:nvSpPr>
        <cdr:cNvPr id="3" name="CasellaDiTesto 7"/>
        <cdr:cNvSpPr txBox="1"/>
      </cdr:nvSpPr>
      <cdr:spPr>
        <a:xfrm xmlns:a="http://schemas.openxmlformats.org/drawingml/2006/main">
          <a:off x="648072" y="864096"/>
          <a:ext cx="2257349"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000" dirty="0" err="1">
              <a:solidFill>
                <a:srgbClr val="FF0000"/>
              </a:solidFill>
            </a:rPr>
            <a:t>m</a:t>
          </a:r>
          <a:r>
            <a:rPr lang="it-IT" sz="1000" dirty="0" err="1" smtClean="0">
              <a:solidFill>
                <a:srgbClr val="FF0000"/>
              </a:solidFill>
            </a:rPr>
            <a:t>ax_gamma</a:t>
          </a:r>
          <a:r>
            <a:rPr lang="it-IT" sz="1000" dirty="0" smtClean="0">
              <a:solidFill>
                <a:srgbClr val="FF0000"/>
              </a:solidFill>
            </a:rPr>
            <a:t> @ </a:t>
          </a:r>
          <a:r>
            <a:rPr lang="it-IT" sz="1000" dirty="0" err="1" smtClean="0">
              <a:solidFill>
                <a:srgbClr val="FF0000"/>
              </a:solidFill>
            </a:rPr>
            <a:t>nz</a:t>
          </a:r>
          <a:r>
            <a:rPr lang="it-IT" sz="1000" dirty="0" smtClean="0">
              <a:solidFill>
                <a:srgbClr val="FF0000"/>
              </a:solidFill>
            </a:rPr>
            <a:t>=5 (AM m = 2-10)</a:t>
          </a:r>
          <a:endParaRPr lang="it-IT" sz="10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98F50-5733-49B5-8329-C13B0BCE6B80}" type="datetimeFigureOut">
              <a:rPr lang="it-IT" smtClean="0"/>
              <a:t>12/06/2018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CC9BE-D901-4DAB-898C-7D60E01BB0E2}" type="slidenum">
              <a:rPr lang="it-IT" smtClean="0"/>
              <a:t>‹N›</a:t>
            </a:fld>
            <a:endParaRPr lang="it-IT"/>
          </a:p>
        </p:txBody>
      </p:sp>
    </p:spTree>
    <p:extLst>
      <p:ext uri="{BB962C8B-B14F-4D97-AF65-F5344CB8AC3E}">
        <p14:creationId xmlns:p14="http://schemas.microsoft.com/office/powerpoint/2010/main" val="244012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As AM modulator, a voltage controlled amplifier should not be used but instead a multiplier circuit (mixer) should be preferred to avoid most of nonlinear distortions.</a:t>
            </a:r>
            <a:r>
              <a:rPr lang="en-GB" sz="1200" baseline="0" dirty="0" smtClean="0"/>
              <a:t> </a:t>
            </a:r>
            <a:r>
              <a:rPr lang="en-GB" sz="1200" dirty="0" smtClean="0"/>
              <a:t>Also AM modulation in </a:t>
            </a:r>
            <a:r>
              <a:rPr lang="en-GB" sz="1200" dirty="0" err="1" smtClean="0"/>
              <a:t>undermodulation</a:t>
            </a:r>
            <a:r>
              <a:rPr lang="en-GB" sz="1200" dirty="0" smtClean="0"/>
              <a:t> regime with an amplitude equalization could be a solution to avoid the nonlinearities of the AM modulator…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Tube nonlinear distortions can</a:t>
            </a:r>
            <a:r>
              <a:rPr lang="en-GB" sz="1200" baseline="0" dirty="0" smtClean="0"/>
              <a:t> be detrimental due to amplitude and phase changing.</a:t>
            </a:r>
            <a:endParaRPr lang="en-GB" sz="1200" dirty="0" smtClean="0"/>
          </a:p>
        </p:txBody>
      </p:sp>
      <p:sp>
        <p:nvSpPr>
          <p:cNvPr id="4" name="Segnaposto numero diapositiva 3"/>
          <p:cNvSpPr>
            <a:spLocks noGrp="1"/>
          </p:cNvSpPr>
          <p:nvPr>
            <p:ph type="sldNum" sz="quarter" idx="10"/>
          </p:nvPr>
        </p:nvSpPr>
        <p:spPr/>
        <p:txBody>
          <a:bodyPr/>
          <a:lstStyle/>
          <a:p>
            <a:fld id="{2DFCC9BE-D901-4DAB-898C-7D60E01BB0E2}" type="slidenum">
              <a:rPr lang="it-IT" smtClean="0"/>
              <a:t>6</a:t>
            </a:fld>
            <a:endParaRPr lang="it-IT"/>
          </a:p>
        </p:txBody>
      </p:sp>
    </p:spTree>
    <p:extLst>
      <p:ext uri="{BB962C8B-B14F-4D97-AF65-F5344CB8AC3E}">
        <p14:creationId xmlns:p14="http://schemas.microsoft.com/office/powerpoint/2010/main" val="46473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DFCC9BE-D901-4DAB-898C-7D60E01BB0E2}" type="slidenum">
              <a:rPr lang="it-IT" smtClean="0"/>
              <a:t>8</a:t>
            </a:fld>
            <a:endParaRPr lang="it-IT"/>
          </a:p>
        </p:txBody>
      </p:sp>
    </p:spTree>
    <p:extLst>
      <p:ext uri="{BB962C8B-B14F-4D97-AF65-F5344CB8AC3E}">
        <p14:creationId xmlns:p14="http://schemas.microsoft.com/office/powerpoint/2010/main" val="88746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F0D4FB7C-777D-4080-8104-5CE4FD56F7BE}"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7F49D355-16BD-4E45-BD9A-5EA878CF7CBD}" type="datetimeFigureOut">
              <a:rPr lang="it-IT" smtClean="0"/>
              <a:t>12/06/2018</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7A41E1B-4F70-4964-A407-84C68BE8251C}" type="slidenum">
              <a:rPr lang="it-IT" smtClean="0"/>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12/06/2018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E7A41E1B-4F70-4964-A407-84C68BE8251C}" type="slidenum">
              <a:rPr lang="it-IT" smtClean="0"/>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12/06/2018</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12/06/2018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E7A41E1B-4F70-4964-A407-84C68BE8251C}" type="slidenum">
              <a:rPr lang="it-IT" smtClean="0"/>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12/06/2018</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7A41E1B-4F70-4964-A407-84C68BE8251C}" type="slidenum">
              <a:rPr lang="it-IT" smtClean="0"/>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7F49D355-16BD-4E45-BD9A-5EA878CF7CBD}" type="datetimeFigureOut">
              <a:rPr lang="it-IT" smtClean="0"/>
              <a:t>12/06/2018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7F49D355-16BD-4E45-BD9A-5EA878CF7CBD}" type="datetimeFigureOut">
              <a:rPr lang="it-IT" smtClean="0"/>
              <a:t>12/06/2018</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E7A41E1B-4F70-4964-A407-84C68BE8251C}" type="slidenum">
              <a:rPr lang="it-IT" smtClean="0"/>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F49D355-16BD-4E45-BD9A-5EA878CF7CBD}" type="datetimeFigureOut">
              <a:rPr lang="it-IT" smtClean="0"/>
              <a:t>12/06/2018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7F49D355-16BD-4E45-BD9A-5EA878CF7CBD}" type="datetimeFigureOut">
              <a:rPr lang="it-IT" smtClean="0"/>
              <a:t>12/06/2018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7A41E1B-4F70-4964-A407-84C68BE8251C}" type="slidenum">
              <a:rPr lang="it-IT" smtClean="0"/>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12/06/2018</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E7A41E1B-4F70-4964-A407-84C68BE8251C}" type="slidenum">
              <a:rPr lang="it-IT" smtClean="0"/>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7F49D355-16BD-4E45-BD9A-5EA878CF7CBD}" type="datetimeFigureOut">
              <a:rPr lang="it-IT" smtClean="0"/>
              <a:t>12/06/2018</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49D355-16BD-4E45-BD9A-5EA878CF7CBD}" type="datetimeFigureOut">
              <a:rPr lang="it-IT" smtClean="0"/>
              <a:t>12/06/2018</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7A41E1B-4F70-4964-A407-84C68BE8251C}" type="slidenum">
              <a:rPr lang="it-IT" smtClean="0"/>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t/url?sa=i&amp;rct=j&amp;q=&amp;esrc=s&amp;source=images&amp;cd=&amp;cad=rja&amp;uact=8&amp;ved=2ahUKEwi4ktOgvufaAhXEWRQKHUUvAaYQjRx6BAgBEAU&amp;url=http://english.cctv.com/2017/07/07/ARTIUN3AYaIWxRk53esPiGnb170707.shtml&amp;psig=AOvVaw1oqHN_JpP4yPwtgLjUV9g8&amp;ust=152536625083249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it/url?sa=i&amp;rct=j&amp;q=&amp;esrc=s&amp;source=images&amp;cd=&amp;cad=rja&amp;uact=8&amp;ved=2ahUKEwiCzc-MxOfaAhUGSBQKHZIWBdUQjRx6BAgBEAU&amp;url=https://www.iter.org/newsline/225/1190&amp;psig=AOvVaw3CbbQcsya_UrnFkMMA4jpB&amp;ust=152536779657332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dirty="0" smtClean="0"/>
              <a:t>PDR SOLUTIONS for EAST and FTU </a:t>
            </a:r>
          </a:p>
          <a:p>
            <a:endParaRPr lang="it-IT" dirty="0" smtClean="0"/>
          </a:p>
          <a:p>
            <a:r>
              <a:rPr lang="it-IT" dirty="0" smtClean="0"/>
              <a:t>By</a:t>
            </a:r>
          </a:p>
          <a:p>
            <a:endParaRPr lang="it-IT" dirty="0" smtClean="0"/>
          </a:p>
          <a:p>
            <a:r>
              <a:rPr lang="it-IT" dirty="0" smtClean="0"/>
              <a:t>FRANCESCO NAPOLI</a:t>
            </a:r>
            <a:endParaRPr lang="it-IT" dirty="0"/>
          </a:p>
        </p:txBody>
      </p:sp>
      <p:sp>
        <p:nvSpPr>
          <p:cNvPr id="2" name="Titolo 1"/>
          <p:cNvSpPr>
            <a:spLocks noGrp="1"/>
          </p:cNvSpPr>
          <p:nvPr>
            <p:ph type="ctrTitle"/>
          </p:nvPr>
        </p:nvSpPr>
        <p:spPr/>
        <p:txBody>
          <a:bodyPr>
            <a:noAutofit/>
          </a:bodyPr>
          <a:lstStyle/>
          <a:p>
            <a:r>
              <a:rPr lang="it-IT" sz="3300" dirty="0" smtClean="0"/>
              <a:t>Control of </a:t>
            </a:r>
            <a:r>
              <a:rPr lang="it-IT" sz="3300" dirty="0" err="1"/>
              <a:t>P</a:t>
            </a:r>
            <a:r>
              <a:rPr lang="it-IT" sz="3300" dirty="0" err="1" smtClean="0"/>
              <a:t>arametric</a:t>
            </a:r>
            <a:r>
              <a:rPr lang="it-IT" sz="3300" dirty="0" smtClean="0"/>
              <a:t> </a:t>
            </a:r>
            <a:r>
              <a:rPr lang="it-IT" sz="3300" dirty="0" err="1"/>
              <a:t>I</a:t>
            </a:r>
            <a:r>
              <a:rPr lang="it-IT" sz="3300" dirty="0" err="1" smtClean="0"/>
              <a:t>nstabilities</a:t>
            </a:r>
            <a:r>
              <a:rPr lang="it-IT" sz="3300" dirty="0" smtClean="0"/>
              <a:t/>
            </a:r>
            <a:br>
              <a:rPr lang="it-IT" sz="3300" dirty="0" smtClean="0"/>
            </a:br>
            <a:r>
              <a:rPr lang="it-IT" sz="3300" dirty="0" smtClean="0"/>
              <a:t>by </a:t>
            </a:r>
            <a:r>
              <a:rPr lang="it-IT" sz="3300" dirty="0" err="1" smtClean="0"/>
              <a:t>means</a:t>
            </a:r>
            <a:r>
              <a:rPr lang="it-IT" sz="3300" dirty="0" smtClean="0"/>
              <a:t> of</a:t>
            </a:r>
            <a:br>
              <a:rPr lang="it-IT" sz="3300" dirty="0" smtClean="0"/>
            </a:br>
            <a:r>
              <a:rPr lang="it-IT" sz="3300" dirty="0" smtClean="0"/>
              <a:t>Non-</a:t>
            </a:r>
            <a:r>
              <a:rPr lang="it-IT" sz="3300" dirty="0" err="1" smtClean="0"/>
              <a:t>monochromatic</a:t>
            </a:r>
            <a:r>
              <a:rPr lang="it-IT" sz="3300" dirty="0" smtClean="0"/>
              <a:t> RF </a:t>
            </a:r>
            <a:r>
              <a:rPr lang="it-IT" sz="3300" dirty="0" err="1"/>
              <a:t>P</a:t>
            </a:r>
            <a:r>
              <a:rPr lang="it-IT" sz="3300" dirty="0" err="1" smtClean="0"/>
              <a:t>ower</a:t>
            </a:r>
            <a:r>
              <a:rPr lang="it-IT" sz="3300" dirty="0" smtClean="0"/>
              <a:t> </a:t>
            </a:r>
            <a:r>
              <a:rPr lang="it-IT" sz="3300" dirty="0" err="1"/>
              <a:t>I</a:t>
            </a:r>
            <a:r>
              <a:rPr lang="it-IT" sz="3300" dirty="0" err="1" smtClean="0"/>
              <a:t>njection</a:t>
            </a:r>
            <a:endParaRPr lang="it-IT" sz="3300" dirty="0"/>
          </a:p>
        </p:txBody>
      </p:sp>
    </p:spTree>
    <p:extLst>
      <p:ext uri="{BB962C8B-B14F-4D97-AF65-F5344CB8AC3E}">
        <p14:creationId xmlns:p14="http://schemas.microsoft.com/office/powerpoint/2010/main" val="22260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824136"/>
          </a:xfrm>
        </p:spPr>
        <p:txBody>
          <a:bodyPr>
            <a:normAutofit fontScale="90000"/>
          </a:bodyPr>
          <a:lstStyle/>
          <a:p>
            <a:r>
              <a:rPr lang="it-IT" cap="all" dirty="0" err="1"/>
              <a:t>Experimental</a:t>
            </a:r>
            <a:r>
              <a:rPr lang="it-IT" cap="all" dirty="0"/>
              <a:t> Advanced </a:t>
            </a:r>
            <a:r>
              <a:rPr lang="it-IT" cap="all" dirty="0" err="1"/>
              <a:t>Superconducting</a:t>
            </a:r>
            <a:r>
              <a:rPr lang="it-IT" cap="all" dirty="0"/>
              <a:t> </a:t>
            </a:r>
            <a:r>
              <a:rPr lang="it-IT" cap="all" dirty="0" err="1"/>
              <a:t>Tokamak</a:t>
            </a:r>
            <a:endParaRPr lang="it-IT" cap="all" dirty="0"/>
          </a:p>
        </p:txBody>
      </p:sp>
      <p:graphicFrame>
        <p:nvGraphicFramePr>
          <p:cNvPr id="4" name="Tabella 3"/>
          <p:cNvGraphicFramePr>
            <a:graphicFrameLocks noGrp="1"/>
          </p:cNvGraphicFramePr>
          <p:nvPr>
            <p:extLst>
              <p:ext uri="{D42A27DB-BD31-4B8C-83A1-F6EECF244321}">
                <p14:modId xmlns:p14="http://schemas.microsoft.com/office/powerpoint/2010/main" val="3911596415"/>
              </p:ext>
            </p:extLst>
          </p:nvPr>
        </p:nvGraphicFramePr>
        <p:xfrm>
          <a:off x="6876256" y="3181536"/>
          <a:ext cx="1512168" cy="1143000"/>
        </p:xfrm>
        <a:graphic>
          <a:graphicData uri="http://schemas.openxmlformats.org/drawingml/2006/table">
            <a:tbl>
              <a:tblPr>
                <a:tableStyleId>{3C2FFA5D-87B4-456A-9821-1D502468CF0F}</a:tableStyleId>
              </a:tblPr>
              <a:tblGrid>
                <a:gridCol w="1159835"/>
                <a:gridCol w="352333"/>
              </a:tblGrid>
              <a:tr h="190500">
                <a:tc>
                  <a:txBody>
                    <a:bodyPr/>
                    <a:lstStyle/>
                    <a:p>
                      <a:pPr algn="l" fontAlgn="b"/>
                      <a:r>
                        <a:rPr lang="it-IT" sz="1100" u="none" strike="noStrike" dirty="0">
                          <a:effectLst/>
                        </a:rPr>
                        <a:t>ne (10^12 </a:t>
                      </a:r>
                      <a:r>
                        <a:rPr lang="it-IT" sz="1100" u="none" strike="noStrike" dirty="0" smtClean="0">
                          <a:effectLst/>
                        </a:rPr>
                        <a:t>cm</a:t>
                      </a:r>
                      <a:r>
                        <a:rPr lang="it-IT" sz="1100" u="none" strike="noStrike" dirty="0">
                          <a:effectLst/>
                        </a:rPr>
                        <a:t>^-3)</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smtClean="0">
                          <a:effectLst/>
                        </a:rPr>
                        <a:t>1</a:t>
                      </a:r>
                    </a:p>
                  </a:txBody>
                  <a:tcPr marL="9525" marR="9525" marT="9525" marB="0" anchor="b">
                    <a:solidFill>
                      <a:srgbClr val="92D050"/>
                    </a:solidFill>
                  </a:tcPr>
                </a:tc>
              </a:tr>
              <a:tr h="190500">
                <a:tc>
                  <a:txBody>
                    <a:bodyPr/>
                    <a:lstStyle/>
                    <a:p>
                      <a:pPr algn="l" fontAlgn="b"/>
                      <a:r>
                        <a:rPr lang="it-IT" sz="1100" u="none" strike="noStrike" dirty="0">
                          <a:effectLst/>
                        </a:rPr>
                        <a:t>Te (</a:t>
                      </a:r>
                      <a:r>
                        <a:rPr lang="it-IT" sz="1100" u="none" strike="noStrike" dirty="0" err="1">
                          <a:effectLst/>
                        </a:rPr>
                        <a:t>eV</a:t>
                      </a:r>
                      <a:r>
                        <a:rPr lang="it-IT" sz="1100" u="none" strike="noStrike" dirty="0">
                          <a:effectLst/>
                        </a:rPr>
                        <a:t>)</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smtClean="0">
                          <a:effectLst/>
                        </a:rPr>
                        <a:t>12</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nz0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smtClean="0">
                          <a:effectLst/>
                        </a:rPr>
                        <a:t>2.1</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f0 (GHz)</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b="0" i="0" u="none" strike="noStrike" dirty="0" smtClean="0">
                          <a:solidFill>
                            <a:srgbClr val="000000"/>
                          </a:solidFill>
                          <a:effectLst/>
                          <a:latin typeface="Calibri"/>
                        </a:rPr>
                        <a:t>2.45</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B0 (T)</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smtClean="0">
                          <a:effectLst/>
                        </a:rPr>
                        <a:t>1.8</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err="1">
                          <a:effectLst/>
                        </a:rPr>
                        <a:t>Pden</a:t>
                      </a:r>
                      <a:r>
                        <a:rPr lang="it-IT" sz="1100" u="none" strike="noStrike" dirty="0">
                          <a:effectLst/>
                        </a:rPr>
                        <a:t> (</a:t>
                      </a:r>
                      <a:r>
                        <a:rPr lang="it-IT" sz="1100" u="none" strike="noStrike" dirty="0" smtClean="0">
                          <a:effectLst/>
                        </a:rPr>
                        <a:t>kW/cm^2)</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b="0" i="0" u="none" strike="noStrike" dirty="0" smtClean="0">
                          <a:solidFill>
                            <a:srgbClr val="000000"/>
                          </a:solidFill>
                          <a:effectLst/>
                          <a:latin typeface="Calibri"/>
                        </a:rPr>
                        <a:t>1.45</a:t>
                      </a:r>
                      <a:endParaRPr lang="it-IT" sz="1100" b="0" i="0" u="none" strike="noStrike" dirty="0">
                        <a:solidFill>
                          <a:srgbClr val="000000"/>
                        </a:solidFill>
                        <a:effectLst/>
                        <a:latin typeface="Calibri"/>
                      </a:endParaRPr>
                    </a:p>
                  </a:txBody>
                  <a:tcPr marL="9525" marR="9525" marT="9525" marB="0" anchor="b"/>
                </a:tc>
              </a:tr>
            </a:tbl>
          </a:graphicData>
        </a:graphic>
      </p:graphicFrame>
      <p:pic>
        <p:nvPicPr>
          <p:cNvPr id="24578" name="Picture 2" descr="Risultati immagini per EAST TOKAMA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5816894"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6876256" y="2663104"/>
            <a:ext cx="1433406" cy="369332"/>
          </a:xfrm>
          <a:prstGeom prst="rect">
            <a:avLst/>
          </a:prstGeom>
          <a:noFill/>
        </p:spPr>
        <p:txBody>
          <a:bodyPr wrap="none" rtlCol="0">
            <a:spAutoFit/>
          </a:bodyPr>
          <a:lstStyle/>
          <a:p>
            <a:r>
              <a:rPr lang="it-IT" dirty="0" smtClean="0">
                <a:solidFill>
                  <a:srgbClr val="FF0000"/>
                </a:solidFill>
              </a:rPr>
              <a:t>EAST (</a:t>
            </a:r>
            <a:r>
              <a:rPr lang="it-IT" dirty="0" smtClean="0">
                <a:solidFill>
                  <a:srgbClr val="00B050"/>
                </a:solidFill>
              </a:rPr>
              <a:t>SOL</a:t>
            </a:r>
            <a:r>
              <a:rPr lang="it-IT" dirty="0" smtClean="0">
                <a:solidFill>
                  <a:srgbClr val="FF0000"/>
                </a:solidFill>
              </a:rPr>
              <a:t>)</a:t>
            </a:r>
            <a:endParaRPr lang="it-IT" dirty="0">
              <a:solidFill>
                <a:srgbClr val="FF0000"/>
              </a:solidFill>
            </a:endParaRPr>
          </a:p>
        </p:txBody>
      </p:sp>
    </p:spTree>
    <p:extLst>
      <p:ext uri="{BB962C8B-B14F-4D97-AF65-F5344CB8AC3E}">
        <p14:creationId xmlns:p14="http://schemas.microsoft.com/office/powerpoint/2010/main" val="294583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GAMMA vs MODULATION INDEX</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 t="3993" r="7514" b="1942"/>
          <a:stretch/>
        </p:blipFill>
        <p:spPr bwMode="auto">
          <a:xfrm>
            <a:off x="539552" y="1619466"/>
            <a:ext cx="7848872" cy="425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3181059231"/>
              </p:ext>
            </p:extLst>
          </p:nvPr>
        </p:nvGraphicFramePr>
        <p:xfrm>
          <a:off x="2339751" y="5923520"/>
          <a:ext cx="4680521" cy="385800"/>
        </p:xfrm>
        <a:graphic>
          <a:graphicData uri="http://schemas.openxmlformats.org/drawingml/2006/table">
            <a:tbl>
              <a:tblPr>
                <a:tableStyleId>{3C2FFA5D-87B4-456A-9821-1D502468CF0F}</a:tableStyleId>
              </a:tblPr>
              <a:tblGrid>
                <a:gridCol w="687091"/>
                <a:gridCol w="988673"/>
                <a:gridCol w="1560512"/>
                <a:gridCol w="849245"/>
                <a:gridCol w="595000"/>
              </a:tblGrid>
              <a:tr h="208635">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51405">
                <a:tc>
                  <a:txBody>
                    <a:bodyPr/>
                    <a:lstStyle/>
                    <a:p>
                      <a:pPr algn="ctr" fontAlgn="b"/>
                      <a:r>
                        <a:rPr lang="it-IT" sz="1100" u="none" strike="noStrike" dirty="0">
                          <a:effectLst/>
                        </a:rPr>
                        <a:t>15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1.45*10^3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gamma_0 /</a:t>
                      </a:r>
                      <a:r>
                        <a:rPr lang="it-IT" sz="1100" u="none" strike="noStrike" baseline="0" dirty="0" smtClean="0">
                          <a:effectLst/>
                        </a:rPr>
                        <a:t>5*gamma_0</a:t>
                      </a:r>
                      <a:endParaRPr lang="it-IT" sz="1100" b="0" i="0" u="none" strike="noStrike" baseline="0" dirty="0" smtClean="0">
                        <a:solidFill>
                          <a:schemeClr val="tx1"/>
                        </a:solidFill>
                        <a:effectLst/>
                        <a:latin typeface="+mn-lt"/>
                        <a:cs typeface="Calibri" panose="020F0502020204030204" pitchFamily="34" charset="0"/>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372436" y="3379037"/>
            <a:ext cx="1895071"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10-60 MHz</a:t>
            </a:r>
            <a:endParaRPr lang="it-IT"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916832"/>
            <a:ext cx="439248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02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0" t="4377" r="6937" b="2097"/>
          <a:stretch/>
        </p:blipFill>
        <p:spPr bwMode="auto">
          <a:xfrm>
            <a:off x="467544" y="1556792"/>
            <a:ext cx="8136904" cy="431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a:t>MAX GAMMA vs MODULATION INDEX</a:t>
            </a:r>
          </a:p>
        </p:txBody>
      </p:sp>
      <p:graphicFrame>
        <p:nvGraphicFramePr>
          <p:cNvPr id="5" name="Tabella 4"/>
          <p:cNvGraphicFramePr>
            <a:graphicFrameLocks noGrp="1"/>
          </p:cNvGraphicFramePr>
          <p:nvPr>
            <p:extLst>
              <p:ext uri="{D42A27DB-BD31-4B8C-83A1-F6EECF244321}">
                <p14:modId xmlns:p14="http://schemas.microsoft.com/office/powerpoint/2010/main" val="1930892298"/>
              </p:ext>
            </p:extLst>
          </p:nvPr>
        </p:nvGraphicFramePr>
        <p:xfrm>
          <a:off x="2699792" y="5877272"/>
          <a:ext cx="3969675" cy="381000"/>
        </p:xfrm>
        <a:graphic>
          <a:graphicData uri="http://schemas.openxmlformats.org/drawingml/2006/table">
            <a:tbl>
              <a:tblPr>
                <a:tableStyleId>{3C2FFA5D-87B4-456A-9821-1D502468CF0F}</a:tableStyleId>
              </a:tblPr>
              <a:tblGrid>
                <a:gridCol w="936104"/>
                <a:gridCol w="863036"/>
                <a:gridCol w="865156"/>
                <a:gridCol w="627847"/>
                <a:gridCol w="677532"/>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dirty="0" smtClean="0">
                          <a:effectLst/>
                        </a:rPr>
                        <a:t>5-7-10-15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2*gamma_0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563888" y="2060848"/>
            <a:ext cx="1893467"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10-20 MHz</a:t>
            </a:r>
            <a:endParaRPr lang="it-IT" dirty="0"/>
          </a:p>
        </p:txBody>
      </p:sp>
    </p:spTree>
    <p:extLst>
      <p:ext uri="{BB962C8B-B14F-4D97-AF65-F5344CB8AC3E}">
        <p14:creationId xmlns:p14="http://schemas.microsoft.com/office/powerpoint/2010/main" val="240328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FRASCATI TOKAMAK UPGRADE</a:t>
            </a:r>
            <a:endParaRPr lang="it-IT" dirty="0"/>
          </a:p>
        </p:txBody>
      </p:sp>
      <p:sp>
        <p:nvSpPr>
          <p:cNvPr id="4" name="CasellaDiTesto 3"/>
          <p:cNvSpPr txBox="1"/>
          <p:nvPr/>
        </p:nvSpPr>
        <p:spPr>
          <a:xfrm>
            <a:off x="6732240" y="2535713"/>
            <a:ext cx="1309974" cy="369332"/>
          </a:xfrm>
          <a:prstGeom prst="rect">
            <a:avLst/>
          </a:prstGeom>
          <a:noFill/>
        </p:spPr>
        <p:txBody>
          <a:bodyPr wrap="none" rtlCol="0">
            <a:spAutoFit/>
          </a:bodyPr>
          <a:lstStyle/>
          <a:p>
            <a:r>
              <a:rPr lang="it-IT" dirty="0" smtClean="0">
                <a:solidFill>
                  <a:srgbClr val="FF0000"/>
                </a:solidFill>
              </a:rPr>
              <a:t>FTU (</a:t>
            </a:r>
            <a:r>
              <a:rPr lang="it-IT" dirty="0" smtClean="0">
                <a:solidFill>
                  <a:srgbClr val="00B050"/>
                </a:solidFill>
              </a:rPr>
              <a:t>SOL</a:t>
            </a:r>
            <a:r>
              <a:rPr lang="it-IT" dirty="0" smtClean="0">
                <a:solidFill>
                  <a:srgbClr val="FF0000"/>
                </a:solidFill>
              </a:rPr>
              <a:t>)</a:t>
            </a:r>
            <a:endParaRPr lang="it-IT" dirty="0">
              <a:solidFill>
                <a:srgbClr val="FF0000"/>
              </a:solidFill>
            </a:endParaRPr>
          </a:p>
        </p:txBody>
      </p:sp>
      <p:graphicFrame>
        <p:nvGraphicFramePr>
          <p:cNvPr id="5" name="Tabella 4"/>
          <p:cNvGraphicFramePr>
            <a:graphicFrameLocks noGrp="1"/>
          </p:cNvGraphicFramePr>
          <p:nvPr>
            <p:extLst>
              <p:ext uri="{D42A27DB-BD31-4B8C-83A1-F6EECF244321}">
                <p14:modId xmlns:p14="http://schemas.microsoft.com/office/powerpoint/2010/main" val="1599461279"/>
              </p:ext>
            </p:extLst>
          </p:nvPr>
        </p:nvGraphicFramePr>
        <p:xfrm>
          <a:off x="6689802" y="2977053"/>
          <a:ext cx="1554606" cy="1143000"/>
        </p:xfrm>
        <a:graphic>
          <a:graphicData uri="http://schemas.openxmlformats.org/drawingml/2006/table">
            <a:tbl>
              <a:tblPr>
                <a:tableStyleId>{3C2FFA5D-87B4-456A-9821-1D502468CF0F}</a:tableStyleId>
              </a:tblPr>
              <a:tblGrid>
                <a:gridCol w="1192385"/>
                <a:gridCol w="362221"/>
              </a:tblGrid>
              <a:tr h="190500">
                <a:tc>
                  <a:txBody>
                    <a:bodyPr/>
                    <a:lstStyle/>
                    <a:p>
                      <a:pPr algn="l" fontAlgn="b"/>
                      <a:r>
                        <a:rPr lang="it-IT" sz="1100" u="none" strike="noStrike" dirty="0">
                          <a:effectLst/>
                        </a:rPr>
                        <a:t>ne (10^12 m^-3)</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a:effectLst/>
                        </a:rPr>
                        <a:t>2</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Te (</a:t>
                      </a:r>
                      <a:r>
                        <a:rPr lang="it-IT" sz="1100" u="none" strike="noStrike" dirty="0" err="1">
                          <a:effectLst/>
                        </a:rPr>
                        <a:t>eV</a:t>
                      </a:r>
                      <a:r>
                        <a:rPr lang="it-IT" sz="1100" u="none" strike="noStrike" dirty="0">
                          <a:effectLst/>
                        </a:rPr>
                        <a:t>)</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smtClean="0">
                          <a:effectLst/>
                        </a:rPr>
                        <a:t>10</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nz0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smtClean="0">
                          <a:effectLst/>
                        </a:rPr>
                        <a:t>2</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f0 (GHz)</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8</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B0 (T)</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4.5</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err="1">
                          <a:effectLst/>
                        </a:rPr>
                        <a:t>Pden</a:t>
                      </a:r>
                      <a:r>
                        <a:rPr lang="it-IT" sz="1100" u="none" strike="noStrike" dirty="0">
                          <a:effectLst/>
                        </a:rPr>
                        <a:t> </a:t>
                      </a:r>
                      <a:r>
                        <a:rPr lang="it-IT" sz="1100" u="none" strike="noStrike" dirty="0" smtClean="0">
                          <a:effectLst/>
                        </a:rPr>
                        <a:t>(</a:t>
                      </a:r>
                      <a:r>
                        <a:rPr kumimoji="0" lang="it-IT" sz="1100" b="0" i="0" u="none" strike="noStrike" kern="1200" cap="none" spc="0" normalizeH="0" baseline="0" noProof="0" dirty="0" smtClean="0">
                          <a:ln>
                            <a:noFill/>
                          </a:ln>
                          <a:solidFill>
                            <a:prstClr val="black"/>
                          </a:solidFill>
                          <a:effectLst/>
                          <a:uLnTx/>
                          <a:uFillTx/>
                          <a:latin typeface="+mn-lt"/>
                          <a:ea typeface="+mn-ea"/>
                          <a:cs typeface="+mn-cs"/>
                        </a:rPr>
                        <a:t>kW/cm^2</a:t>
                      </a:r>
                      <a:r>
                        <a:rPr lang="it-IT" sz="1100" u="none" strike="noStrike" dirty="0" smtClean="0">
                          <a:effectLst/>
                        </a:rPr>
                        <a:t>)</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3.06</a:t>
                      </a:r>
                      <a:endParaRPr lang="it-IT" sz="1100" b="0" i="0" u="none" strike="noStrike" dirty="0">
                        <a:solidFill>
                          <a:srgbClr val="000000"/>
                        </a:solidFill>
                        <a:effectLst/>
                        <a:latin typeface="Calibri"/>
                      </a:endParaRPr>
                    </a:p>
                  </a:txBody>
                  <a:tcPr marL="9525" marR="9525" marT="9525" marB="0" anchor="b"/>
                </a:tc>
              </a:tr>
            </a:tbl>
          </a:graphicData>
        </a:graphic>
      </p:graphicFrame>
      <p:pic>
        <p:nvPicPr>
          <p:cNvPr id="28674" name="Picture 2" descr="Risultati immagini per FRASCATI TOKAMAK UPGRAD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78897"/>
            <a:ext cx="5606008" cy="373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2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MAX GAMMA vs MODULATION INDEX</a:t>
            </a:r>
            <a:endParaRPr lang="it-IT" dirty="0"/>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7309" t="5015" r="8430" b="4889"/>
          <a:stretch/>
        </p:blipFill>
        <p:spPr bwMode="auto">
          <a:xfrm>
            <a:off x="649971" y="1628801"/>
            <a:ext cx="7679702" cy="4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a 4"/>
          <p:cNvGraphicFramePr>
            <a:graphicFrameLocks noGrp="1"/>
          </p:cNvGraphicFramePr>
          <p:nvPr>
            <p:extLst>
              <p:ext uri="{D42A27DB-BD31-4B8C-83A1-F6EECF244321}">
                <p14:modId xmlns:p14="http://schemas.microsoft.com/office/powerpoint/2010/main" val="161404377"/>
              </p:ext>
            </p:extLst>
          </p:nvPr>
        </p:nvGraphicFramePr>
        <p:xfrm>
          <a:off x="1547664" y="5733256"/>
          <a:ext cx="5976664" cy="381000"/>
        </p:xfrm>
        <a:graphic>
          <a:graphicData uri="http://schemas.openxmlformats.org/drawingml/2006/table">
            <a:tbl>
              <a:tblPr>
                <a:tableStyleId>{3C2FFA5D-87B4-456A-9821-1D502468CF0F}</a:tableStyleId>
              </a:tblPr>
              <a:tblGrid>
                <a:gridCol w="903930"/>
                <a:gridCol w="1384366"/>
                <a:gridCol w="1808879"/>
                <a:gridCol w="1015393"/>
                <a:gridCol w="864096"/>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b="0" i="0" u="none" strike="noStrike" dirty="0" smtClean="0">
                          <a:solidFill>
                            <a:schemeClr val="tx1"/>
                          </a:solidFill>
                          <a:effectLst/>
                          <a:latin typeface="+mn-lt"/>
                        </a:rPr>
                        <a:t>15</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3.06*10^3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0.5*gamma_0/</a:t>
                      </a:r>
                      <a:r>
                        <a:rPr lang="it-IT" sz="1100" u="none" strike="noStrike" baseline="0" dirty="0" smtClean="0">
                          <a:effectLst/>
                        </a:rPr>
                        <a:t>3*gamma_0</a:t>
                      </a:r>
                      <a:endParaRPr lang="it-IT" sz="1100" b="0" i="0" u="none" strike="noStrike" baseline="0" dirty="0" smtClean="0">
                        <a:solidFill>
                          <a:schemeClr val="tx1"/>
                        </a:solidFill>
                        <a:effectLst/>
                        <a:latin typeface="+mn-lt"/>
                        <a:cs typeface="Calibri" panose="020F0502020204030204" pitchFamily="34" charset="0"/>
                      </a:endParaRPr>
                    </a:p>
                  </a:txBody>
                  <a:tcPr marL="9525" marR="9525" marT="9525" marB="0" anchor="b"/>
                </a:tc>
                <a:tc>
                  <a:txBody>
                    <a:bodyPr/>
                    <a:lstStyle/>
                    <a:p>
                      <a:pPr algn="ctr" fontAlgn="b"/>
                      <a:r>
                        <a:rPr lang="it-IT" sz="1100" b="0" i="0" u="none" strike="noStrike" dirty="0" smtClean="0">
                          <a:solidFill>
                            <a:schemeClr val="tx1"/>
                          </a:solidFill>
                          <a:effectLst/>
                          <a:latin typeface="+mn-l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707904" y="3356992"/>
            <a:ext cx="1784463"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15-95 MHz</a:t>
            </a:r>
            <a:endParaRPr lang="it-IT" dirty="0"/>
          </a:p>
        </p:txBody>
      </p:sp>
      <p:sp>
        <p:nvSpPr>
          <p:cNvPr id="7" name="CasellaDiTesto 2"/>
          <p:cNvSpPr txBox="1"/>
          <p:nvPr/>
        </p:nvSpPr>
        <p:spPr>
          <a:xfrm>
            <a:off x="3995897" y="1772816"/>
            <a:ext cx="4032487" cy="461671"/>
          </a:xfrm>
          <a:prstGeom prst="rect">
            <a:avLst/>
          </a:prstGeom>
          <a:no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200" dirty="0" err="1" smtClean="0"/>
              <a:t>Results</a:t>
            </a:r>
            <a:r>
              <a:rPr lang="it-IT" sz="1200" dirty="0" smtClean="0"/>
              <a:t> </a:t>
            </a:r>
            <a:r>
              <a:rPr lang="it-IT" sz="1200" dirty="0" err="1" smtClean="0"/>
              <a:t>consistent</a:t>
            </a:r>
            <a:r>
              <a:rPr lang="it-IT" sz="1200" dirty="0" smtClean="0"/>
              <a:t> with K. </a:t>
            </a:r>
            <a:r>
              <a:rPr lang="it-IT" sz="1200" dirty="0" err="1" smtClean="0"/>
              <a:t>Matsumoto</a:t>
            </a:r>
            <a:r>
              <a:rPr lang="it-IT" sz="1200" dirty="0" smtClean="0"/>
              <a:t> et al. Plasma </a:t>
            </a:r>
            <a:r>
              <a:rPr lang="it-IT" sz="1200" dirty="0" err="1" smtClean="0"/>
              <a:t>Phys</a:t>
            </a:r>
            <a:r>
              <a:rPr lang="it-IT" sz="1200" dirty="0" smtClean="0"/>
              <a:t>. 25 (1983) and </a:t>
            </a:r>
            <a:r>
              <a:rPr lang="it-IT" sz="1200" dirty="0" err="1" smtClean="0"/>
              <a:t>V.Stefan</a:t>
            </a:r>
            <a:r>
              <a:rPr lang="it-IT" sz="1200" dirty="0" smtClean="0"/>
              <a:t>, </a:t>
            </a:r>
            <a:r>
              <a:rPr lang="it-IT" sz="1200" dirty="0" err="1" smtClean="0"/>
              <a:t>Phys</a:t>
            </a:r>
            <a:r>
              <a:rPr lang="it-IT" sz="1200" dirty="0" smtClean="0"/>
              <a:t>. </a:t>
            </a:r>
            <a:r>
              <a:rPr lang="it-IT" sz="1200" dirty="0" err="1" smtClean="0"/>
              <a:t>Fluids</a:t>
            </a:r>
            <a:r>
              <a:rPr lang="it-IT" sz="1200" dirty="0" smtClean="0"/>
              <a:t>, 26 (1983)</a:t>
            </a:r>
            <a:endParaRPr lang="it-IT" sz="1200" dirty="0"/>
          </a:p>
        </p:txBody>
      </p:sp>
      <p:cxnSp>
        <p:nvCxnSpPr>
          <p:cNvPr id="8" name="Connettore 2 7"/>
          <p:cNvCxnSpPr/>
          <p:nvPr/>
        </p:nvCxnSpPr>
        <p:spPr>
          <a:xfrm flipH="1">
            <a:off x="3347864" y="1985825"/>
            <a:ext cx="526818" cy="147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92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5" t="4377" r="6936" b="2097"/>
          <a:stretch/>
        </p:blipFill>
        <p:spPr bwMode="auto">
          <a:xfrm>
            <a:off x="539552" y="1531375"/>
            <a:ext cx="8064896" cy="426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a:t>MAX GAMMA vs MODULATION INDEX</a:t>
            </a:r>
          </a:p>
        </p:txBody>
      </p:sp>
      <p:graphicFrame>
        <p:nvGraphicFramePr>
          <p:cNvPr id="4" name="Tabella 3"/>
          <p:cNvGraphicFramePr>
            <a:graphicFrameLocks noGrp="1"/>
          </p:cNvGraphicFramePr>
          <p:nvPr>
            <p:extLst>
              <p:ext uri="{D42A27DB-BD31-4B8C-83A1-F6EECF244321}">
                <p14:modId xmlns:p14="http://schemas.microsoft.com/office/powerpoint/2010/main" val="159720354"/>
              </p:ext>
            </p:extLst>
          </p:nvPr>
        </p:nvGraphicFramePr>
        <p:xfrm>
          <a:off x="2690557" y="5877272"/>
          <a:ext cx="4041683" cy="381000"/>
        </p:xfrm>
        <a:graphic>
          <a:graphicData uri="http://schemas.openxmlformats.org/drawingml/2006/table">
            <a:tbl>
              <a:tblPr>
                <a:tableStyleId>{3C2FFA5D-87B4-456A-9821-1D502468CF0F}</a:tableStyleId>
              </a:tblPr>
              <a:tblGrid>
                <a:gridCol w="1028700"/>
                <a:gridCol w="803076"/>
                <a:gridCol w="830263"/>
                <a:gridCol w="689822"/>
                <a:gridCol w="689822"/>
              </a:tblGrid>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smtClean="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dirty="0" smtClean="0">
                          <a:effectLst/>
                        </a:rPr>
                        <a:t>5-7-10-15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3.06*10^3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2*gamma_0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5" name="CasellaDiTesto 4"/>
          <p:cNvSpPr txBox="1"/>
          <p:nvPr/>
        </p:nvSpPr>
        <p:spPr>
          <a:xfrm>
            <a:off x="3635896" y="1844824"/>
            <a:ext cx="1903085"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30-65 MHz</a:t>
            </a:r>
            <a:endParaRPr lang="it-IT" dirty="0"/>
          </a:p>
        </p:txBody>
      </p:sp>
    </p:spTree>
    <p:extLst>
      <p:ext uri="{BB962C8B-B14F-4D97-AF65-F5344CB8AC3E}">
        <p14:creationId xmlns:p14="http://schemas.microsoft.com/office/powerpoint/2010/main" val="1411623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cap="all" dirty="0"/>
              <a:t>breakthrough</a:t>
            </a:r>
            <a:endParaRPr lang="it-IT" dirty="0"/>
          </a:p>
        </p:txBody>
      </p:sp>
      <p:cxnSp>
        <p:nvCxnSpPr>
          <p:cNvPr id="5" name="Connettore 1 4"/>
          <p:cNvCxnSpPr/>
          <p:nvPr/>
        </p:nvCxnSpPr>
        <p:spPr>
          <a:xfrm>
            <a:off x="3131840" y="3216446"/>
            <a:ext cx="295232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flipV="1">
            <a:off x="3563888" y="2520261"/>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4572000" y="2058256"/>
            <a:ext cx="0"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418500" y="3222507"/>
            <a:ext cx="329168" cy="246221"/>
          </a:xfrm>
          <a:prstGeom prst="rect">
            <a:avLst/>
          </a:prstGeom>
          <a:noFill/>
        </p:spPr>
        <p:txBody>
          <a:bodyPr wrap="square" rtlCol="0">
            <a:spAutoFit/>
          </a:bodyPr>
          <a:lstStyle/>
          <a:p>
            <a:r>
              <a:rPr lang="it-IT" sz="1000" dirty="0" err="1" smtClean="0"/>
              <a:t>f</a:t>
            </a:r>
            <a:r>
              <a:rPr lang="it-IT" sz="1000" baseline="-25000" dirty="0" err="1" smtClean="0"/>
              <a:t>c</a:t>
            </a:r>
            <a:endParaRPr lang="it-IT" sz="1000" baseline="-25000" dirty="0"/>
          </a:p>
        </p:txBody>
      </p:sp>
      <p:sp>
        <p:nvSpPr>
          <p:cNvPr id="10" name="CasellaDiTesto 9"/>
          <p:cNvSpPr txBox="1"/>
          <p:nvPr/>
        </p:nvSpPr>
        <p:spPr>
          <a:xfrm>
            <a:off x="3375391" y="3228047"/>
            <a:ext cx="447558" cy="246221"/>
          </a:xfrm>
          <a:prstGeom prst="rect">
            <a:avLst/>
          </a:prstGeom>
          <a:noFill/>
        </p:spPr>
        <p:txBody>
          <a:bodyPr wrap="none" rtlCol="0">
            <a:spAutoFit/>
          </a:bodyPr>
          <a:lstStyle/>
          <a:p>
            <a:r>
              <a:rPr lang="it-IT" sz="1000" dirty="0" smtClean="0"/>
              <a:t>f</a:t>
            </a:r>
            <a:r>
              <a:rPr lang="it-IT" sz="1000" baseline="-25000" dirty="0" smtClean="0"/>
              <a:t>0</a:t>
            </a:r>
            <a:r>
              <a:rPr lang="it-IT" sz="1000" dirty="0" smtClean="0"/>
              <a:t>-f</a:t>
            </a:r>
            <a:r>
              <a:rPr lang="it-IT" sz="1000" baseline="-25000" dirty="0" smtClean="0"/>
              <a:t>M</a:t>
            </a:r>
            <a:endParaRPr lang="it-IT" sz="1000" baseline="-25000" dirty="0"/>
          </a:p>
        </p:txBody>
      </p:sp>
      <p:sp>
        <p:nvSpPr>
          <p:cNvPr id="11" name="CasellaDiTesto 10"/>
          <p:cNvSpPr txBox="1"/>
          <p:nvPr/>
        </p:nvSpPr>
        <p:spPr>
          <a:xfrm>
            <a:off x="5352320" y="3257336"/>
            <a:ext cx="481222" cy="246221"/>
          </a:xfrm>
          <a:prstGeom prst="rect">
            <a:avLst/>
          </a:prstGeom>
          <a:noFill/>
        </p:spPr>
        <p:txBody>
          <a:bodyPr wrap="none" rtlCol="0">
            <a:spAutoFit/>
          </a:bodyPr>
          <a:lstStyle/>
          <a:p>
            <a:r>
              <a:rPr lang="it-IT" sz="1000" dirty="0" smtClean="0"/>
              <a:t>f</a:t>
            </a:r>
            <a:r>
              <a:rPr lang="it-IT" sz="1000" baseline="-25000" dirty="0" smtClean="0"/>
              <a:t>0</a:t>
            </a:r>
            <a:r>
              <a:rPr lang="it-IT" sz="1000" dirty="0" smtClean="0"/>
              <a:t>+f</a:t>
            </a:r>
            <a:r>
              <a:rPr lang="it-IT" sz="1000" baseline="-25000" dirty="0" smtClean="0"/>
              <a:t>M</a:t>
            </a:r>
            <a:endParaRPr lang="it-IT" sz="1000" baseline="-25000" dirty="0"/>
          </a:p>
        </p:txBody>
      </p:sp>
      <p:sp>
        <p:nvSpPr>
          <p:cNvPr id="12" name="CasellaDiTesto 11"/>
          <p:cNvSpPr txBox="1"/>
          <p:nvPr/>
        </p:nvSpPr>
        <p:spPr>
          <a:xfrm>
            <a:off x="4372542" y="1696383"/>
            <a:ext cx="421083" cy="307777"/>
          </a:xfrm>
          <a:prstGeom prst="rect">
            <a:avLst/>
          </a:prstGeom>
          <a:noFill/>
        </p:spPr>
        <p:txBody>
          <a:bodyPr wrap="square" rtlCol="0">
            <a:spAutoFit/>
          </a:bodyPr>
          <a:lstStyle/>
          <a:p>
            <a:r>
              <a:rPr lang="it-IT" sz="1400" dirty="0" smtClean="0"/>
              <a:t>P</a:t>
            </a:r>
            <a:r>
              <a:rPr lang="it-IT" sz="1400" baseline="-25000" dirty="0" smtClean="0"/>
              <a:t>c</a:t>
            </a:r>
            <a:endParaRPr lang="it-IT" sz="1400" baseline="-25000" dirty="0"/>
          </a:p>
        </p:txBody>
      </p:sp>
      <p:sp>
        <p:nvSpPr>
          <p:cNvPr id="13" name="CasellaDiTesto 12"/>
          <p:cNvSpPr txBox="1"/>
          <p:nvPr/>
        </p:nvSpPr>
        <p:spPr>
          <a:xfrm>
            <a:off x="3347864" y="2118991"/>
            <a:ext cx="488186" cy="307777"/>
          </a:xfrm>
          <a:prstGeom prst="rect">
            <a:avLst/>
          </a:prstGeom>
          <a:noFill/>
        </p:spPr>
        <p:txBody>
          <a:bodyPr wrap="square" rtlCol="0">
            <a:spAutoFit/>
          </a:bodyPr>
          <a:lstStyle/>
          <a:p>
            <a:r>
              <a:rPr lang="it-IT" sz="1400" dirty="0" smtClean="0"/>
              <a:t>P</a:t>
            </a:r>
            <a:r>
              <a:rPr lang="it-IT" sz="1400" baseline="-25000" dirty="0" smtClean="0"/>
              <a:t>L1</a:t>
            </a:r>
            <a:endParaRPr lang="it-IT" sz="1400" baseline="-25000" dirty="0"/>
          </a:p>
        </p:txBody>
      </p:sp>
      <p:sp>
        <p:nvSpPr>
          <p:cNvPr id="14" name="CasellaDiTesto 13"/>
          <p:cNvSpPr txBox="1"/>
          <p:nvPr/>
        </p:nvSpPr>
        <p:spPr>
          <a:xfrm>
            <a:off x="5338556" y="2088213"/>
            <a:ext cx="529588" cy="307777"/>
          </a:xfrm>
          <a:prstGeom prst="rect">
            <a:avLst/>
          </a:prstGeom>
          <a:noFill/>
        </p:spPr>
        <p:txBody>
          <a:bodyPr wrap="square" rtlCol="0">
            <a:spAutoFit/>
          </a:bodyPr>
          <a:lstStyle/>
          <a:p>
            <a:r>
              <a:rPr lang="it-IT" sz="1400" dirty="0" smtClean="0"/>
              <a:t>P</a:t>
            </a:r>
            <a:r>
              <a:rPr lang="it-IT" sz="1400" baseline="-25000" dirty="0" smtClean="0"/>
              <a:t>L2</a:t>
            </a:r>
            <a:endParaRPr lang="it-IT" sz="1400" baseline="-25000" dirty="0"/>
          </a:p>
        </p:txBody>
      </p:sp>
      <p:cxnSp>
        <p:nvCxnSpPr>
          <p:cNvPr id="16" name="Connettore 2 15"/>
          <p:cNvCxnSpPr/>
          <p:nvPr/>
        </p:nvCxnSpPr>
        <p:spPr>
          <a:xfrm flipV="1">
            <a:off x="5580112" y="2520261"/>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2987824" y="1628800"/>
            <a:ext cx="3240360" cy="2162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5" name="Connettore 1 34"/>
          <p:cNvCxnSpPr/>
          <p:nvPr/>
        </p:nvCxnSpPr>
        <p:spPr>
          <a:xfrm flipV="1">
            <a:off x="1115616" y="5383053"/>
            <a:ext cx="864096" cy="6407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1547664" y="5037992"/>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flipV="1">
            <a:off x="2555776" y="4575987"/>
            <a:ext cx="0"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2339752" y="5740238"/>
            <a:ext cx="441533" cy="246221"/>
          </a:xfrm>
          <a:prstGeom prst="rect">
            <a:avLst/>
          </a:prstGeom>
          <a:noFill/>
        </p:spPr>
        <p:txBody>
          <a:bodyPr wrap="square" rtlCol="0">
            <a:spAutoFit/>
          </a:bodyPr>
          <a:lstStyle/>
          <a:p>
            <a:r>
              <a:rPr lang="it-IT" sz="1000" dirty="0" smtClean="0"/>
              <a:t>n</a:t>
            </a:r>
            <a:r>
              <a:rPr lang="it-IT" sz="1000" baseline="-25000" dirty="0" smtClean="0"/>
              <a:t>z0</a:t>
            </a:r>
            <a:endParaRPr lang="it-IT" sz="1000" baseline="-25000" dirty="0"/>
          </a:p>
        </p:txBody>
      </p:sp>
      <p:sp>
        <p:nvSpPr>
          <p:cNvPr id="39" name="CasellaDiTesto 38"/>
          <p:cNvSpPr txBox="1"/>
          <p:nvPr/>
        </p:nvSpPr>
        <p:spPr>
          <a:xfrm>
            <a:off x="1484318" y="5775067"/>
            <a:ext cx="351378" cy="246221"/>
          </a:xfrm>
          <a:prstGeom prst="rect">
            <a:avLst/>
          </a:prstGeom>
          <a:noFill/>
        </p:spPr>
        <p:txBody>
          <a:bodyPr wrap="none" rtlCol="0">
            <a:spAutoFit/>
          </a:bodyPr>
          <a:lstStyle/>
          <a:p>
            <a:pPr lvl="0"/>
            <a:r>
              <a:rPr lang="it-IT" sz="1000" dirty="0" smtClean="0">
                <a:solidFill>
                  <a:prstClr val="black"/>
                </a:solidFill>
              </a:rPr>
              <a:t>n</a:t>
            </a:r>
            <a:r>
              <a:rPr lang="it-IT" sz="1000" baseline="-25000" dirty="0" smtClean="0">
                <a:solidFill>
                  <a:prstClr val="black"/>
                </a:solidFill>
              </a:rPr>
              <a:t>z0</a:t>
            </a:r>
            <a:endParaRPr lang="it-IT" sz="1000" baseline="-25000" dirty="0">
              <a:solidFill>
                <a:prstClr val="black"/>
              </a:solidFill>
            </a:endParaRPr>
          </a:p>
        </p:txBody>
      </p:sp>
      <p:sp>
        <p:nvSpPr>
          <p:cNvPr id="40" name="CasellaDiTesto 39"/>
          <p:cNvSpPr txBox="1"/>
          <p:nvPr/>
        </p:nvSpPr>
        <p:spPr>
          <a:xfrm>
            <a:off x="3428534" y="5775067"/>
            <a:ext cx="351378" cy="246221"/>
          </a:xfrm>
          <a:prstGeom prst="rect">
            <a:avLst/>
          </a:prstGeom>
          <a:noFill/>
        </p:spPr>
        <p:txBody>
          <a:bodyPr wrap="none" rtlCol="0">
            <a:spAutoFit/>
          </a:bodyPr>
          <a:lstStyle/>
          <a:p>
            <a:pPr lvl="0"/>
            <a:r>
              <a:rPr lang="it-IT" sz="1000" dirty="0" smtClean="0">
                <a:solidFill>
                  <a:prstClr val="black"/>
                </a:solidFill>
              </a:rPr>
              <a:t>n</a:t>
            </a:r>
            <a:r>
              <a:rPr lang="it-IT" sz="1000" baseline="-25000" dirty="0" smtClean="0">
                <a:solidFill>
                  <a:prstClr val="black"/>
                </a:solidFill>
              </a:rPr>
              <a:t>z0</a:t>
            </a:r>
            <a:endParaRPr lang="it-IT" sz="1000" baseline="-25000" dirty="0">
              <a:solidFill>
                <a:prstClr val="black"/>
              </a:solidFill>
            </a:endParaRPr>
          </a:p>
        </p:txBody>
      </p:sp>
      <p:sp>
        <p:nvSpPr>
          <p:cNvPr id="41" name="CasellaDiTesto 40"/>
          <p:cNvSpPr txBox="1"/>
          <p:nvPr/>
        </p:nvSpPr>
        <p:spPr>
          <a:xfrm>
            <a:off x="2356318" y="4214114"/>
            <a:ext cx="421083" cy="307777"/>
          </a:xfrm>
          <a:prstGeom prst="rect">
            <a:avLst/>
          </a:prstGeom>
          <a:noFill/>
        </p:spPr>
        <p:txBody>
          <a:bodyPr wrap="square" rtlCol="0">
            <a:spAutoFit/>
          </a:bodyPr>
          <a:lstStyle/>
          <a:p>
            <a:r>
              <a:rPr lang="it-IT" sz="1400" dirty="0" smtClean="0"/>
              <a:t>P</a:t>
            </a:r>
            <a:r>
              <a:rPr lang="it-IT" sz="1400" baseline="-25000" dirty="0" smtClean="0"/>
              <a:t>c</a:t>
            </a:r>
            <a:endParaRPr lang="it-IT" sz="1400" baseline="-25000" dirty="0"/>
          </a:p>
        </p:txBody>
      </p:sp>
      <p:sp>
        <p:nvSpPr>
          <p:cNvPr id="42" name="CasellaDiTesto 41"/>
          <p:cNvSpPr txBox="1"/>
          <p:nvPr/>
        </p:nvSpPr>
        <p:spPr>
          <a:xfrm>
            <a:off x="1331640" y="4636722"/>
            <a:ext cx="488186" cy="307777"/>
          </a:xfrm>
          <a:prstGeom prst="rect">
            <a:avLst/>
          </a:prstGeom>
          <a:noFill/>
        </p:spPr>
        <p:txBody>
          <a:bodyPr wrap="square" rtlCol="0">
            <a:spAutoFit/>
          </a:bodyPr>
          <a:lstStyle/>
          <a:p>
            <a:r>
              <a:rPr lang="it-IT" sz="1400" dirty="0" smtClean="0"/>
              <a:t>P</a:t>
            </a:r>
            <a:r>
              <a:rPr lang="it-IT" sz="1400" baseline="-25000" dirty="0" smtClean="0"/>
              <a:t>L1</a:t>
            </a:r>
            <a:endParaRPr lang="it-IT" sz="1400" baseline="-25000" dirty="0"/>
          </a:p>
        </p:txBody>
      </p:sp>
      <p:sp>
        <p:nvSpPr>
          <p:cNvPr id="43" name="CasellaDiTesto 42"/>
          <p:cNvSpPr txBox="1"/>
          <p:nvPr/>
        </p:nvSpPr>
        <p:spPr>
          <a:xfrm>
            <a:off x="3322332" y="4605944"/>
            <a:ext cx="529588" cy="307777"/>
          </a:xfrm>
          <a:prstGeom prst="rect">
            <a:avLst/>
          </a:prstGeom>
          <a:noFill/>
        </p:spPr>
        <p:txBody>
          <a:bodyPr wrap="square" rtlCol="0">
            <a:spAutoFit/>
          </a:bodyPr>
          <a:lstStyle/>
          <a:p>
            <a:r>
              <a:rPr lang="it-IT" sz="1400" dirty="0" smtClean="0"/>
              <a:t>P</a:t>
            </a:r>
            <a:r>
              <a:rPr lang="it-IT" sz="1400" baseline="-25000" dirty="0" smtClean="0"/>
              <a:t>L2</a:t>
            </a:r>
            <a:endParaRPr lang="it-IT" sz="1400" baseline="-25000" dirty="0"/>
          </a:p>
        </p:txBody>
      </p:sp>
      <p:cxnSp>
        <p:nvCxnSpPr>
          <p:cNvPr id="44" name="Connettore 2 43"/>
          <p:cNvCxnSpPr/>
          <p:nvPr/>
        </p:nvCxnSpPr>
        <p:spPr>
          <a:xfrm flipV="1">
            <a:off x="3563888" y="5037992"/>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5" name="Rettangolo 44"/>
          <p:cNvSpPr/>
          <p:nvPr/>
        </p:nvSpPr>
        <p:spPr>
          <a:xfrm>
            <a:off x="971600" y="4146531"/>
            <a:ext cx="3240360" cy="2162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9" name="Connettore 1 58"/>
          <p:cNvCxnSpPr/>
          <p:nvPr/>
        </p:nvCxnSpPr>
        <p:spPr>
          <a:xfrm flipV="1">
            <a:off x="2123728" y="5373216"/>
            <a:ext cx="864096" cy="6407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flipV="1">
            <a:off x="3131840" y="5373216"/>
            <a:ext cx="864096" cy="6407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flipV="1">
            <a:off x="5220072" y="5385602"/>
            <a:ext cx="864096" cy="6407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flipV="1">
            <a:off x="5436096" y="5187149"/>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flipV="1">
            <a:off x="6660232" y="4578536"/>
            <a:ext cx="0"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4" name="CasellaDiTesto 63"/>
          <p:cNvSpPr txBox="1"/>
          <p:nvPr/>
        </p:nvSpPr>
        <p:spPr>
          <a:xfrm>
            <a:off x="6506731" y="5742787"/>
            <a:ext cx="441533" cy="246221"/>
          </a:xfrm>
          <a:prstGeom prst="rect">
            <a:avLst/>
          </a:prstGeom>
          <a:noFill/>
        </p:spPr>
        <p:txBody>
          <a:bodyPr wrap="square" rtlCol="0">
            <a:spAutoFit/>
          </a:bodyPr>
          <a:lstStyle/>
          <a:p>
            <a:r>
              <a:rPr lang="it-IT" sz="1000" dirty="0" smtClean="0"/>
              <a:t>n</a:t>
            </a:r>
            <a:r>
              <a:rPr lang="it-IT" sz="1000" baseline="-25000" dirty="0" smtClean="0"/>
              <a:t>z0</a:t>
            </a:r>
            <a:endParaRPr lang="it-IT" sz="1000" baseline="-25000" dirty="0"/>
          </a:p>
        </p:txBody>
      </p:sp>
      <p:sp>
        <p:nvSpPr>
          <p:cNvPr id="65" name="CasellaDiTesto 64"/>
          <p:cNvSpPr txBox="1"/>
          <p:nvPr/>
        </p:nvSpPr>
        <p:spPr>
          <a:xfrm>
            <a:off x="5265476" y="5915140"/>
            <a:ext cx="386644" cy="246221"/>
          </a:xfrm>
          <a:prstGeom prst="rect">
            <a:avLst/>
          </a:prstGeom>
          <a:noFill/>
        </p:spPr>
        <p:txBody>
          <a:bodyPr wrap="none" rtlCol="0">
            <a:spAutoFit/>
          </a:bodyPr>
          <a:lstStyle/>
          <a:p>
            <a:pPr lvl="0"/>
            <a:r>
              <a:rPr lang="it-IT" sz="1000" dirty="0" smtClean="0">
                <a:solidFill>
                  <a:prstClr val="black"/>
                </a:solidFill>
              </a:rPr>
              <a:t>n</a:t>
            </a:r>
            <a:r>
              <a:rPr lang="it-IT" sz="1000" baseline="-25000" dirty="0" smtClean="0">
                <a:solidFill>
                  <a:prstClr val="black"/>
                </a:solidFill>
              </a:rPr>
              <a:t>zL1</a:t>
            </a:r>
            <a:endParaRPr lang="it-IT" sz="1000" baseline="-25000" dirty="0">
              <a:solidFill>
                <a:prstClr val="black"/>
              </a:solidFill>
            </a:endParaRPr>
          </a:p>
        </p:txBody>
      </p:sp>
      <p:sp>
        <p:nvSpPr>
          <p:cNvPr id="66" name="CasellaDiTesto 65"/>
          <p:cNvSpPr txBox="1"/>
          <p:nvPr/>
        </p:nvSpPr>
        <p:spPr>
          <a:xfrm>
            <a:off x="7630518" y="5661248"/>
            <a:ext cx="397866" cy="246221"/>
          </a:xfrm>
          <a:prstGeom prst="rect">
            <a:avLst/>
          </a:prstGeom>
          <a:noFill/>
        </p:spPr>
        <p:txBody>
          <a:bodyPr wrap="none" rtlCol="0">
            <a:spAutoFit/>
          </a:bodyPr>
          <a:lstStyle/>
          <a:p>
            <a:pPr lvl="0"/>
            <a:r>
              <a:rPr lang="it-IT" sz="1000" dirty="0" smtClean="0">
                <a:solidFill>
                  <a:prstClr val="black"/>
                </a:solidFill>
              </a:rPr>
              <a:t>n</a:t>
            </a:r>
            <a:r>
              <a:rPr lang="it-IT" sz="1000" baseline="-25000" dirty="0" smtClean="0">
                <a:solidFill>
                  <a:prstClr val="black"/>
                </a:solidFill>
              </a:rPr>
              <a:t>zL2</a:t>
            </a:r>
            <a:endParaRPr lang="it-IT" sz="1000" baseline="-25000" dirty="0">
              <a:solidFill>
                <a:prstClr val="black"/>
              </a:solidFill>
            </a:endParaRPr>
          </a:p>
        </p:txBody>
      </p:sp>
      <p:sp>
        <p:nvSpPr>
          <p:cNvPr id="67" name="CasellaDiTesto 66"/>
          <p:cNvSpPr txBox="1"/>
          <p:nvPr/>
        </p:nvSpPr>
        <p:spPr>
          <a:xfrm>
            <a:off x="6460774" y="4216663"/>
            <a:ext cx="421083" cy="307777"/>
          </a:xfrm>
          <a:prstGeom prst="rect">
            <a:avLst/>
          </a:prstGeom>
          <a:noFill/>
        </p:spPr>
        <p:txBody>
          <a:bodyPr wrap="square" rtlCol="0">
            <a:spAutoFit/>
          </a:bodyPr>
          <a:lstStyle/>
          <a:p>
            <a:r>
              <a:rPr lang="it-IT" sz="1400" dirty="0" smtClean="0"/>
              <a:t>P</a:t>
            </a:r>
            <a:r>
              <a:rPr lang="it-IT" sz="1400" baseline="-25000" dirty="0" smtClean="0"/>
              <a:t>c</a:t>
            </a:r>
            <a:endParaRPr lang="it-IT" sz="1400" baseline="-25000" dirty="0"/>
          </a:p>
        </p:txBody>
      </p:sp>
      <p:sp>
        <p:nvSpPr>
          <p:cNvPr id="68" name="CasellaDiTesto 67"/>
          <p:cNvSpPr txBox="1"/>
          <p:nvPr/>
        </p:nvSpPr>
        <p:spPr>
          <a:xfrm>
            <a:off x="5220072" y="4759832"/>
            <a:ext cx="488186" cy="307777"/>
          </a:xfrm>
          <a:prstGeom prst="rect">
            <a:avLst/>
          </a:prstGeom>
          <a:noFill/>
        </p:spPr>
        <p:txBody>
          <a:bodyPr wrap="square" rtlCol="0">
            <a:spAutoFit/>
          </a:bodyPr>
          <a:lstStyle/>
          <a:p>
            <a:r>
              <a:rPr lang="it-IT" sz="1400" dirty="0" smtClean="0"/>
              <a:t>P</a:t>
            </a:r>
            <a:r>
              <a:rPr lang="it-IT" sz="1400" baseline="-25000" dirty="0" smtClean="0"/>
              <a:t>L1</a:t>
            </a:r>
            <a:endParaRPr lang="it-IT" sz="1400" baseline="-25000" dirty="0"/>
          </a:p>
        </p:txBody>
      </p:sp>
      <p:sp>
        <p:nvSpPr>
          <p:cNvPr id="69" name="CasellaDiTesto 68"/>
          <p:cNvSpPr txBox="1"/>
          <p:nvPr/>
        </p:nvSpPr>
        <p:spPr>
          <a:xfrm>
            <a:off x="7642812" y="4489375"/>
            <a:ext cx="529588" cy="307777"/>
          </a:xfrm>
          <a:prstGeom prst="rect">
            <a:avLst/>
          </a:prstGeom>
          <a:noFill/>
        </p:spPr>
        <p:txBody>
          <a:bodyPr wrap="square" rtlCol="0">
            <a:spAutoFit/>
          </a:bodyPr>
          <a:lstStyle/>
          <a:p>
            <a:r>
              <a:rPr lang="it-IT" sz="1400" dirty="0" smtClean="0"/>
              <a:t>P</a:t>
            </a:r>
            <a:r>
              <a:rPr lang="it-IT" sz="1400" baseline="-25000" dirty="0" smtClean="0"/>
              <a:t>L2</a:t>
            </a:r>
            <a:endParaRPr lang="it-IT" sz="1400" baseline="-25000" dirty="0"/>
          </a:p>
        </p:txBody>
      </p:sp>
      <p:cxnSp>
        <p:nvCxnSpPr>
          <p:cNvPr id="70" name="Connettore 2 69"/>
          <p:cNvCxnSpPr/>
          <p:nvPr/>
        </p:nvCxnSpPr>
        <p:spPr>
          <a:xfrm flipV="1">
            <a:off x="7812360" y="4899117"/>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1" name="Rettangolo 70"/>
          <p:cNvSpPr/>
          <p:nvPr/>
        </p:nvSpPr>
        <p:spPr>
          <a:xfrm>
            <a:off x="5076056" y="4149080"/>
            <a:ext cx="3240360" cy="2162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2" name="Connettore 1 71"/>
          <p:cNvCxnSpPr/>
          <p:nvPr/>
        </p:nvCxnSpPr>
        <p:spPr>
          <a:xfrm flipV="1">
            <a:off x="6228184" y="5375765"/>
            <a:ext cx="864096" cy="6407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flipV="1">
            <a:off x="7236296" y="5375765"/>
            <a:ext cx="864096" cy="6407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flipH="1">
            <a:off x="1835696" y="2996952"/>
            <a:ext cx="94170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Connettore 2 74"/>
          <p:cNvCxnSpPr/>
          <p:nvPr/>
        </p:nvCxnSpPr>
        <p:spPr>
          <a:xfrm>
            <a:off x="6372200" y="3006789"/>
            <a:ext cx="792088" cy="926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flipV="1">
            <a:off x="1331640" y="5696157"/>
            <a:ext cx="2491309" cy="345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flipV="1">
            <a:off x="5465067" y="5661248"/>
            <a:ext cx="2491309" cy="345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flipV="1">
            <a:off x="5220072" y="5532211"/>
            <a:ext cx="2880320" cy="331137"/>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6" name="Connettore 1 85"/>
          <p:cNvCxnSpPr>
            <a:endCxn id="66" idx="1"/>
          </p:cNvCxnSpPr>
          <p:nvPr/>
        </p:nvCxnSpPr>
        <p:spPr>
          <a:xfrm>
            <a:off x="5580112" y="5589240"/>
            <a:ext cx="2050406" cy="195119"/>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p:cNvSpPr txBox="1"/>
          <p:nvPr/>
        </p:nvSpPr>
        <p:spPr>
          <a:xfrm>
            <a:off x="6947602" y="2987640"/>
            <a:ext cx="1875835" cy="369332"/>
          </a:xfrm>
          <a:prstGeom prst="rect">
            <a:avLst/>
          </a:prstGeom>
          <a:noFill/>
          <a:ln>
            <a:solidFill>
              <a:srgbClr val="FF0000"/>
            </a:solidFill>
          </a:ln>
        </p:spPr>
        <p:txBody>
          <a:bodyPr wrap="none" rtlCol="0">
            <a:spAutoFit/>
          </a:bodyPr>
          <a:lstStyle/>
          <a:p>
            <a:r>
              <a:rPr lang="en-GB" dirty="0" smtClean="0"/>
              <a:t>n</a:t>
            </a:r>
            <a:r>
              <a:rPr lang="en-GB" baseline="-25000" dirty="0" smtClean="0"/>
              <a:t>zL1,2</a:t>
            </a:r>
            <a:r>
              <a:rPr lang="en-GB" dirty="0" smtClean="0"/>
              <a:t>=</a:t>
            </a:r>
            <a:r>
              <a:rPr lang="en-GB" dirty="0"/>
              <a:t> </a:t>
            </a:r>
            <a:r>
              <a:rPr lang="en-GB" dirty="0" smtClean="0"/>
              <a:t>n</a:t>
            </a:r>
            <a:r>
              <a:rPr lang="en-GB" baseline="-25000" dirty="0"/>
              <a:t>z</a:t>
            </a:r>
            <a:r>
              <a:rPr lang="en-GB" baseline="-25000" dirty="0" smtClean="0"/>
              <a:t>0 </a:t>
            </a:r>
            <a:r>
              <a:rPr lang="en-GB" dirty="0" smtClean="0"/>
              <a:t>± Δn</a:t>
            </a:r>
            <a:r>
              <a:rPr lang="en-GB" baseline="-25000" dirty="0"/>
              <a:t>z</a:t>
            </a:r>
            <a:r>
              <a:rPr lang="en-GB" baseline="-25000" dirty="0" smtClean="0"/>
              <a:t>0</a:t>
            </a:r>
            <a:endParaRPr lang="it-IT" dirty="0"/>
          </a:p>
        </p:txBody>
      </p:sp>
      <p:sp>
        <p:nvSpPr>
          <p:cNvPr id="93" name="CasellaDiTesto 92"/>
          <p:cNvSpPr txBox="1"/>
          <p:nvPr/>
        </p:nvSpPr>
        <p:spPr>
          <a:xfrm>
            <a:off x="899592" y="2996952"/>
            <a:ext cx="1181734" cy="369332"/>
          </a:xfrm>
          <a:prstGeom prst="rect">
            <a:avLst/>
          </a:prstGeom>
          <a:noFill/>
          <a:ln>
            <a:solidFill>
              <a:srgbClr val="FF0000"/>
            </a:solidFill>
          </a:ln>
        </p:spPr>
        <p:txBody>
          <a:bodyPr wrap="none" rtlCol="0">
            <a:spAutoFit/>
          </a:bodyPr>
          <a:lstStyle/>
          <a:p>
            <a:r>
              <a:rPr lang="en-GB" dirty="0" smtClean="0"/>
              <a:t>n</a:t>
            </a:r>
            <a:r>
              <a:rPr lang="en-GB" baseline="-25000" dirty="0" smtClean="0"/>
              <a:t>zL1,2</a:t>
            </a:r>
            <a:r>
              <a:rPr lang="en-GB" dirty="0" smtClean="0"/>
              <a:t>=</a:t>
            </a:r>
            <a:r>
              <a:rPr lang="en-GB" dirty="0"/>
              <a:t> </a:t>
            </a:r>
            <a:r>
              <a:rPr lang="en-GB" dirty="0" smtClean="0"/>
              <a:t>n</a:t>
            </a:r>
            <a:r>
              <a:rPr lang="en-GB" baseline="-25000" dirty="0" smtClean="0"/>
              <a:t>z0</a:t>
            </a:r>
            <a:endParaRPr lang="it-IT" dirty="0"/>
          </a:p>
        </p:txBody>
      </p:sp>
    </p:spTree>
    <p:extLst>
      <p:ext uri="{BB962C8B-B14F-4D97-AF65-F5344CB8AC3E}">
        <p14:creationId xmlns:p14="http://schemas.microsoft.com/office/powerpoint/2010/main" val="38491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6" presetClass="entr" presetSubtype="2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par>
                                <p:cTn id="15" presetID="16" presetClass="entr" presetSubtype="21"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arn(inVertical)">
                                      <p:cBhvr>
                                        <p:cTn id="44" dur="500"/>
                                        <p:tgtEl>
                                          <p:spTgt spid="45"/>
                                        </p:tgtEl>
                                      </p:cBhvr>
                                    </p:animEffect>
                                  </p:childTnLst>
                                </p:cTn>
                              </p:par>
                              <p:par>
                                <p:cTn id="45" presetID="16" presetClass="entr" presetSubtype="2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arn(inVertical)">
                                      <p:cBhvr>
                                        <p:cTn id="47" dur="500"/>
                                        <p:tgtEl>
                                          <p:spTgt spid="59"/>
                                        </p:tgtEl>
                                      </p:cBhvr>
                                    </p:animEffect>
                                  </p:childTnLst>
                                </p:cTn>
                              </p:par>
                              <p:par>
                                <p:cTn id="48" presetID="16" presetClass="entr" presetSubtype="21"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barn(inVertical)">
                                      <p:cBhvr>
                                        <p:cTn id="50" dur="500"/>
                                        <p:tgtEl>
                                          <p:spTgt spid="60"/>
                                        </p:tgtEl>
                                      </p:cBhvr>
                                    </p:animEffect>
                                  </p:childTnLst>
                                </p:cTn>
                              </p:par>
                              <p:par>
                                <p:cTn id="51" presetID="16" presetClass="entr" presetSubtype="21"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barn(inVertical)">
                                      <p:cBhvr>
                                        <p:cTn id="53" dur="500"/>
                                        <p:tgtEl>
                                          <p:spTgt spid="7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500"/>
                                        <p:tgtEl>
                                          <p:spTgt spid="92"/>
                                        </p:tgtEl>
                                      </p:cBhvr>
                                    </p:animEffect>
                                  </p:childTnLst>
                                </p:cTn>
                              </p:par>
                            </p:childTnLst>
                          </p:cTn>
                        </p:par>
                        <p:par>
                          <p:cTn id="62" fill="hold">
                            <p:stCondLst>
                              <p:cond delay="500"/>
                            </p:stCondLst>
                            <p:childTnLst>
                              <p:par>
                                <p:cTn id="63" presetID="16" presetClass="entr" presetSubtype="21" fill="hold"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barn(inVertical)">
                                      <p:cBhvr>
                                        <p:cTn id="65" dur="500"/>
                                        <p:tgtEl>
                                          <p:spTgt spid="61"/>
                                        </p:tgtEl>
                                      </p:cBhvr>
                                    </p:animEffect>
                                  </p:childTnLst>
                                </p:cTn>
                              </p:par>
                              <p:par>
                                <p:cTn id="66" presetID="16" presetClass="entr" presetSubtype="21"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barn(inVertical)">
                                      <p:cBhvr>
                                        <p:cTn id="68" dur="500"/>
                                        <p:tgtEl>
                                          <p:spTgt spid="62"/>
                                        </p:tgtEl>
                                      </p:cBhvr>
                                    </p:animEffect>
                                  </p:childTnLst>
                                </p:cTn>
                              </p:par>
                              <p:par>
                                <p:cTn id="69" presetID="16" presetClass="entr" presetSubtype="21" fill="hold"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barn(inVertical)">
                                      <p:cBhvr>
                                        <p:cTn id="71" dur="500"/>
                                        <p:tgtEl>
                                          <p:spTgt spid="6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barn(inVertical)">
                                      <p:cBhvr>
                                        <p:cTn id="74" dur="500"/>
                                        <p:tgtEl>
                                          <p:spTgt spid="6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arn(inVertical)">
                                      <p:cBhvr>
                                        <p:cTn id="77" dur="500"/>
                                        <p:tgtEl>
                                          <p:spTgt spid="65"/>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barn(inVertical)">
                                      <p:cBhvr>
                                        <p:cTn id="80" dur="500"/>
                                        <p:tgtEl>
                                          <p:spTgt spid="6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barn(inVertical)">
                                      <p:cBhvr>
                                        <p:cTn id="83" dur="500"/>
                                        <p:tgtEl>
                                          <p:spTgt spid="67"/>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barn(inVertical)">
                                      <p:cBhvr>
                                        <p:cTn id="86" dur="500"/>
                                        <p:tgtEl>
                                          <p:spTgt spid="68"/>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barn(inVertical)">
                                      <p:cBhvr>
                                        <p:cTn id="89" dur="500"/>
                                        <p:tgtEl>
                                          <p:spTgt spid="69"/>
                                        </p:tgtEl>
                                      </p:cBhvr>
                                    </p:animEffect>
                                  </p:childTnLst>
                                </p:cTn>
                              </p:par>
                              <p:par>
                                <p:cTn id="90" presetID="16" presetClass="entr" presetSubtype="21" fill="hold"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barn(inVertical)">
                                      <p:cBhvr>
                                        <p:cTn id="92" dur="500"/>
                                        <p:tgtEl>
                                          <p:spTgt spid="7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barn(inVertical)">
                                      <p:cBhvr>
                                        <p:cTn id="95" dur="500"/>
                                        <p:tgtEl>
                                          <p:spTgt spid="71"/>
                                        </p:tgtEl>
                                      </p:cBhvr>
                                    </p:animEffect>
                                  </p:childTnLst>
                                </p:cTn>
                              </p:par>
                              <p:par>
                                <p:cTn id="96" presetID="16" presetClass="entr" presetSubtype="21" fill="hold"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barn(inVertical)">
                                      <p:cBhvr>
                                        <p:cTn id="98" dur="500"/>
                                        <p:tgtEl>
                                          <p:spTgt spid="72"/>
                                        </p:tgtEl>
                                      </p:cBhvr>
                                    </p:animEffect>
                                  </p:childTnLst>
                                </p:cTn>
                              </p:par>
                              <p:par>
                                <p:cTn id="99" presetID="16" presetClass="entr" presetSubtype="21"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barn(inVertical)">
                                      <p:cBhvr>
                                        <p:cTn id="101" dur="500"/>
                                        <p:tgtEl>
                                          <p:spTgt spid="73"/>
                                        </p:tgtEl>
                                      </p:cBhvr>
                                    </p:animEffect>
                                  </p:childTnLst>
                                </p:cTn>
                              </p:par>
                              <p:par>
                                <p:cTn id="102" presetID="16" presetClass="entr" presetSubtype="21" fill="hold" nodeType="with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barn(inVertical)">
                                      <p:cBhvr>
                                        <p:cTn id="104" dur="500"/>
                                        <p:tgtEl>
                                          <p:spTgt spid="82"/>
                                        </p:tgtEl>
                                      </p:cBhvr>
                                    </p:animEffect>
                                  </p:childTnLst>
                                </p:cTn>
                              </p:par>
                              <p:par>
                                <p:cTn id="105" presetID="16" presetClass="entr" presetSubtype="21" fill="hold" nodeType="with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barn(inVertical)">
                                      <p:cBhvr>
                                        <p:cTn id="107" dur="500"/>
                                        <p:tgtEl>
                                          <p:spTgt spid="81"/>
                                        </p:tgtEl>
                                      </p:cBhvr>
                                    </p:animEffect>
                                  </p:childTnLst>
                                </p:cTn>
                              </p:par>
                              <p:par>
                                <p:cTn id="108" presetID="16" presetClass="entr" presetSubtype="21"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barn(inVertical)">
                                      <p:cBhvr>
                                        <p:cTn id="1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5" grpId="0" animBg="1"/>
      <p:bldP spid="64" grpId="0"/>
      <p:bldP spid="65" grpId="0"/>
      <p:bldP spid="66" grpId="0"/>
      <p:bldP spid="67" grpId="0"/>
      <p:bldP spid="68" grpId="0"/>
      <p:bldP spid="69" grpId="0"/>
      <p:bldP spid="71" grpId="0" animBg="1"/>
      <p:bldP spid="92"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cap="all" dirty="0"/>
              <a:t>breakthrough</a:t>
            </a:r>
            <a:endParaRPr lang="it-IT"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60" t="4872" r="7805" b="3260"/>
          <a:stretch/>
        </p:blipFill>
        <p:spPr bwMode="auto">
          <a:xfrm>
            <a:off x="395536" y="1647191"/>
            <a:ext cx="8208912" cy="458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1"/>
          <p:cNvSpPr txBox="1"/>
          <p:nvPr/>
        </p:nvSpPr>
        <p:spPr>
          <a:xfrm>
            <a:off x="4049944" y="3392996"/>
            <a:ext cx="2754304" cy="36004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dirty="0" smtClean="0"/>
              <a:t> </a:t>
            </a:r>
            <a:r>
              <a:rPr lang="it-IT" sz="1800" dirty="0" err="1"/>
              <a:t>f</a:t>
            </a:r>
            <a:r>
              <a:rPr lang="it-IT" sz="1800" baseline="-25000" dirty="0" err="1" smtClean="0"/>
              <a:t>M</a:t>
            </a:r>
            <a:r>
              <a:rPr lang="it-IT" sz="1800" baseline="-25000" dirty="0" smtClean="0"/>
              <a:t>  </a:t>
            </a:r>
            <a:r>
              <a:rPr lang="it-IT" sz="1800" dirty="0" smtClean="0"/>
              <a:t>&lt;&lt; </a:t>
            </a:r>
            <a:r>
              <a:rPr lang="el-GR" sz="1800" dirty="0" smtClean="0"/>
              <a:t>γ</a:t>
            </a:r>
            <a:r>
              <a:rPr lang="it-IT" sz="1800" baseline="-25000" dirty="0" smtClean="0"/>
              <a:t>0</a:t>
            </a:r>
            <a:r>
              <a:rPr lang="it-IT" sz="1800" dirty="0" smtClean="0"/>
              <a:t>/2 </a:t>
            </a:r>
            <a:r>
              <a:rPr lang="el-GR" sz="1800" dirty="0" smtClean="0"/>
              <a:t>π</a:t>
            </a:r>
            <a:r>
              <a:rPr lang="it-IT" sz="1800" dirty="0" smtClean="0"/>
              <a:t> ≈ 5-15 MHz</a:t>
            </a:r>
            <a:endParaRPr lang="it-IT" sz="1800" dirty="0"/>
          </a:p>
        </p:txBody>
      </p:sp>
      <p:sp>
        <p:nvSpPr>
          <p:cNvPr id="8" name="CasellaDiTesto 7"/>
          <p:cNvSpPr txBox="1"/>
          <p:nvPr/>
        </p:nvSpPr>
        <p:spPr>
          <a:xfrm>
            <a:off x="2339752" y="2533936"/>
            <a:ext cx="1515158"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100 </a:t>
            </a:r>
            <a:r>
              <a:rPr lang="it-IT" dirty="0"/>
              <a:t>k</a:t>
            </a:r>
            <a:r>
              <a:rPr lang="it-IT" dirty="0" smtClean="0"/>
              <a:t>Hz</a:t>
            </a:r>
            <a:endParaRPr lang="it-IT" dirty="0"/>
          </a:p>
        </p:txBody>
      </p:sp>
      <p:sp>
        <p:nvSpPr>
          <p:cNvPr id="5" name="CasellaDiTesto 4"/>
          <p:cNvSpPr txBox="1"/>
          <p:nvPr/>
        </p:nvSpPr>
        <p:spPr>
          <a:xfrm>
            <a:off x="3782571" y="1844824"/>
            <a:ext cx="1941557" cy="369332"/>
          </a:xfrm>
          <a:prstGeom prst="rect">
            <a:avLst/>
          </a:prstGeom>
          <a:noFill/>
          <a:ln>
            <a:solidFill>
              <a:srgbClr val="FF0000"/>
            </a:solidFill>
          </a:ln>
        </p:spPr>
        <p:txBody>
          <a:bodyPr wrap="none" rtlCol="0">
            <a:spAutoFit/>
          </a:bodyPr>
          <a:lstStyle/>
          <a:p>
            <a:r>
              <a:rPr lang="en-GB" dirty="0"/>
              <a:t>|</a:t>
            </a:r>
            <a:r>
              <a:rPr lang="en-GB" dirty="0" err="1"/>
              <a:t>Δn</a:t>
            </a:r>
            <a:r>
              <a:rPr lang="en-GB" baseline="-25000" dirty="0"/>
              <a:t>//0</a:t>
            </a:r>
            <a:r>
              <a:rPr lang="en-GB" dirty="0"/>
              <a:t>|/n</a:t>
            </a:r>
            <a:r>
              <a:rPr lang="en-GB" baseline="-25000" dirty="0"/>
              <a:t>//</a:t>
            </a:r>
            <a:r>
              <a:rPr lang="en-GB" baseline="-25000" dirty="0" smtClean="0"/>
              <a:t>0 </a:t>
            </a:r>
            <a:r>
              <a:rPr lang="en-GB" dirty="0" smtClean="0"/>
              <a:t>≈ </a:t>
            </a:r>
            <a:r>
              <a:rPr lang="it-IT" dirty="0" smtClean="0"/>
              <a:t>0%</a:t>
            </a:r>
            <a:endParaRPr lang="it-IT" dirty="0"/>
          </a:p>
        </p:txBody>
      </p:sp>
      <p:sp>
        <p:nvSpPr>
          <p:cNvPr id="10" name="CasellaDiTesto 9"/>
          <p:cNvSpPr txBox="1"/>
          <p:nvPr/>
        </p:nvSpPr>
        <p:spPr>
          <a:xfrm>
            <a:off x="5940152" y="4067780"/>
            <a:ext cx="2040943" cy="369332"/>
          </a:xfrm>
          <a:prstGeom prst="rect">
            <a:avLst/>
          </a:prstGeom>
          <a:noFill/>
          <a:ln>
            <a:solidFill>
              <a:srgbClr val="0070C0"/>
            </a:solidFill>
          </a:ln>
        </p:spPr>
        <p:txBody>
          <a:bodyPr wrap="none" rtlCol="0">
            <a:spAutoFit/>
          </a:bodyPr>
          <a:lstStyle/>
          <a:p>
            <a:r>
              <a:rPr lang="en-GB" dirty="0"/>
              <a:t>|</a:t>
            </a:r>
            <a:r>
              <a:rPr lang="en-GB" dirty="0" err="1"/>
              <a:t>Δn</a:t>
            </a:r>
            <a:r>
              <a:rPr lang="en-GB" baseline="-25000" dirty="0"/>
              <a:t>//0</a:t>
            </a:r>
            <a:r>
              <a:rPr lang="en-GB" dirty="0"/>
              <a:t>|/n</a:t>
            </a:r>
            <a:r>
              <a:rPr lang="en-GB" baseline="-25000" dirty="0"/>
              <a:t>//</a:t>
            </a:r>
            <a:r>
              <a:rPr lang="en-GB" baseline="-25000" dirty="0" smtClean="0"/>
              <a:t>0 </a:t>
            </a:r>
            <a:r>
              <a:rPr lang="en-GB" dirty="0" smtClean="0"/>
              <a:t>≈ 1</a:t>
            </a:r>
            <a:r>
              <a:rPr lang="it-IT" dirty="0" smtClean="0"/>
              <a:t>0%</a:t>
            </a:r>
            <a:endParaRPr lang="it-IT" dirty="0"/>
          </a:p>
        </p:txBody>
      </p:sp>
      <p:cxnSp>
        <p:nvCxnSpPr>
          <p:cNvPr id="9" name="Connettore 2 8"/>
          <p:cNvCxnSpPr/>
          <p:nvPr/>
        </p:nvCxnSpPr>
        <p:spPr>
          <a:xfrm flipH="1">
            <a:off x="5292080" y="4252446"/>
            <a:ext cx="576064" cy="32868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57856" y="2029490"/>
            <a:ext cx="450048"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5076056" y="4581128"/>
            <a:ext cx="224098" cy="2880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2987824" y="2132856"/>
            <a:ext cx="216024" cy="227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1"/>
          <p:cNvSpPr txBox="1"/>
          <p:nvPr/>
        </p:nvSpPr>
        <p:spPr>
          <a:xfrm>
            <a:off x="4335316" y="5085184"/>
            <a:ext cx="740740" cy="256174"/>
          </a:xfrm>
          <a:prstGeom prst="rect">
            <a:avLst/>
          </a:prstGeom>
          <a:ln w="254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1100" b="1" dirty="0" smtClean="0">
                <a:solidFill>
                  <a:srgbClr val="00B050"/>
                </a:solidFill>
              </a:rPr>
              <a:t>67.86%</a:t>
            </a:r>
            <a:endParaRPr lang="it-IT" sz="1100" b="1" dirty="0">
              <a:solidFill>
                <a:srgbClr val="00B050"/>
              </a:solidFill>
            </a:endParaRPr>
          </a:p>
        </p:txBody>
      </p:sp>
      <p:cxnSp>
        <p:nvCxnSpPr>
          <p:cNvPr id="22" name="Connettore 2 21"/>
          <p:cNvCxnSpPr/>
          <p:nvPr/>
        </p:nvCxnSpPr>
        <p:spPr>
          <a:xfrm flipH="1">
            <a:off x="3095836" y="5243994"/>
            <a:ext cx="1116670" cy="2732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e 19"/>
          <p:cNvSpPr/>
          <p:nvPr/>
        </p:nvSpPr>
        <p:spPr>
          <a:xfrm>
            <a:off x="2699792" y="544522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2339752" y="3140968"/>
            <a:ext cx="1575176" cy="369332"/>
          </a:xfrm>
          <a:prstGeom prst="rect">
            <a:avLst/>
          </a:prstGeom>
          <a:noFill/>
          <a:ln>
            <a:solidFill>
              <a:srgbClr val="C00000"/>
            </a:solidFill>
          </a:ln>
        </p:spPr>
        <p:txBody>
          <a:bodyPr wrap="square" rtlCol="0">
            <a:spAutoFit/>
          </a:bodyPr>
          <a:lstStyle/>
          <a:p>
            <a:r>
              <a:rPr lang="en-US" dirty="0"/>
              <a:t>(c/ω</a:t>
            </a:r>
            <a:r>
              <a:rPr lang="en-US" baseline="-25000" dirty="0"/>
              <a:t>0</a:t>
            </a:r>
            <a:r>
              <a:rPr lang="en-US" dirty="0"/>
              <a:t>)k</a:t>
            </a:r>
            <a:r>
              <a:rPr lang="en-GB" baseline="-25000" dirty="0"/>
              <a:t>// </a:t>
            </a:r>
            <a:r>
              <a:rPr lang="en-GB" dirty="0" smtClean="0"/>
              <a:t>= 1</a:t>
            </a:r>
            <a:r>
              <a:rPr lang="it-IT" dirty="0" smtClean="0"/>
              <a:t>0</a:t>
            </a:r>
            <a:endParaRPr lang="it-IT" dirty="0"/>
          </a:p>
        </p:txBody>
      </p:sp>
    </p:spTree>
    <p:extLst>
      <p:ext uri="{BB962C8B-B14F-4D97-AF65-F5344CB8AC3E}">
        <p14:creationId xmlns:p14="http://schemas.microsoft.com/office/powerpoint/2010/main" val="2094498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931" r="7855"/>
          <a:stretch/>
        </p:blipFill>
        <p:spPr bwMode="auto">
          <a:xfrm>
            <a:off x="291698" y="1340768"/>
            <a:ext cx="845119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GB" cap="all" dirty="0"/>
              <a:t>breakthrough</a:t>
            </a:r>
            <a:endParaRPr lang="it-IT" dirty="0"/>
          </a:p>
        </p:txBody>
      </p:sp>
      <p:sp>
        <p:nvSpPr>
          <p:cNvPr id="5" name="CasellaDiTesto 1"/>
          <p:cNvSpPr txBox="1"/>
          <p:nvPr/>
        </p:nvSpPr>
        <p:spPr>
          <a:xfrm>
            <a:off x="3779912" y="3429000"/>
            <a:ext cx="2754304" cy="36004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dirty="0" smtClean="0"/>
              <a:t> </a:t>
            </a:r>
            <a:r>
              <a:rPr lang="it-IT" sz="1800" dirty="0" err="1"/>
              <a:t>f</a:t>
            </a:r>
            <a:r>
              <a:rPr lang="it-IT" sz="1800" baseline="-25000" dirty="0" err="1" smtClean="0"/>
              <a:t>M</a:t>
            </a:r>
            <a:r>
              <a:rPr lang="it-IT" sz="1800" baseline="-25000" dirty="0" smtClean="0"/>
              <a:t>  </a:t>
            </a:r>
            <a:r>
              <a:rPr lang="it-IT" sz="1800" dirty="0" smtClean="0"/>
              <a:t>&lt;&lt; </a:t>
            </a:r>
            <a:r>
              <a:rPr lang="el-GR" sz="1800" dirty="0" smtClean="0"/>
              <a:t>γ</a:t>
            </a:r>
            <a:r>
              <a:rPr lang="it-IT" sz="1800" baseline="-25000" dirty="0" smtClean="0"/>
              <a:t>0</a:t>
            </a:r>
            <a:r>
              <a:rPr lang="it-IT" sz="1800" dirty="0" smtClean="0"/>
              <a:t>/2 </a:t>
            </a:r>
            <a:r>
              <a:rPr lang="el-GR" sz="1800" dirty="0" smtClean="0"/>
              <a:t>π</a:t>
            </a:r>
            <a:r>
              <a:rPr lang="it-IT" sz="1800" dirty="0" smtClean="0"/>
              <a:t> ≈ 5 MHz</a:t>
            </a:r>
            <a:endParaRPr lang="it-IT" sz="1800" dirty="0"/>
          </a:p>
        </p:txBody>
      </p:sp>
      <p:sp>
        <p:nvSpPr>
          <p:cNvPr id="6" name="CasellaDiTesto 5"/>
          <p:cNvSpPr txBox="1"/>
          <p:nvPr/>
        </p:nvSpPr>
        <p:spPr>
          <a:xfrm>
            <a:off x="2051720" y="2051556"/>
            <a:ext cx="1515158" cy="369332"/>
          </a:xfrm>
          <a:prstGeom prst="rect">
            <a:avLst/>
          </a:prstGeom>
          <a:noFill/>
          <a:ln w="12700">
            <a:solidFill>
              <a:srgbClr val="C00000"/>
            </a:solidFill>
          </a:ln>
        </p:spPr>
        <p:txBody>
          <a:bodyPr wrap="none" rtlCol="0">
            <a:spAutoFit/>
          </a:bodyPr>
          <a:lstStyle/>
          <a:p>
            <a:r>
              <a:rPr lang="it-IT" dirty="0" err="1" smtClean="0"/>
              <a:t>f</a:t>
            </a:r>
            <a:r>
              <a:rPr lang="it-IT" baseline="-25000" dirty="0" err="1" smtClean="0"/>
              <a:t>M</a:t>
            </a:r>
            <a:r>
              <a:rPr lang="it-IT" dirty="0" smtClean="0"/>
              <a:t> = 100 </a:t>
            </a:r>
            <a:r>
              <a:rPr lang="it-IT" dirty="0"/>
              <a:t>k</a:t>
            </a:r>
            <a:r>
              <a:rPr lang="it-IT" dirty="0" smtClean="0"/>
              <a:t>Hz</a:t>
            </a:r>
            <a:endParaRPr lang="it-IT" dirty="0"/>
          </a:p>
        </p:txBody>
      </p:sp>
      <p:sp>
        <p:nvSpPr>
          <p:cNvPr id="7" name="CasellaDiTesto 6"/>
          <p:cNvSpPr txBox="1"/>
          <p:nvPr/>
        </p:nvSpPr>
        <p:spPr>
          <a:xfrm>
            <a:off x="2051720" y="2636912"/>
            <a:ext cx="1462260" cy="369332"/>
          </a:xfrm>
          <a:prstGeom prst="rect">
            <a:avLst/>
          </a:prstGeom>
          <a:noFill/>
          <a:ln w="12700">
            <a:solidFill>
              <a:srgbClr val="C00000"/>
            </a:solidFill>
          </a:ln>
        </p:spPr>
        <p:txBody>
          <a:bodyPr wrap="none" rtlCol="0">
            <a:spAutoFit/>
          </a:bodyPr>
          <a:lstStyle/>
          <a:p>
            <a:r>
              <a:rPr lang="en-US" dirty="0"/>
              <a:t>(c/ω</a:t>
            </a:r>
            <a:r>
              <a:rPr lang="en-US" baseline="-25000" dirty="0"/>
              <a:t>0</a:t>
            </a:r>
            <a:r>
              <a:rPr lang="en-US" dirty="0"/>
              <a:t>)k</a:t>
            </a:r>
            <a:r>
              <a:rPr lang="en-GB" baseline="-25000" dirty="0"/>
              <a:t>// </a:t>
            </a:r>
            <a:r>
              <a:rPr lang="en-GB" dirty="0" smtClean="0"/>
              <a:t>= 5</a:t>
            </a:r>
            <a:endParaRPr lang="it-IT" dirty="0"/>
          </a:p>
        </p:txBody>
      </p:sp>
    </p:spTree>
    <p:extLst>
      <p:ext uri="{BB962C8B-B14F-4D97-AF65-F5344CB8AC3E}">
        <p14:creationId xmlns:p14="http://schemas.microsoft.com/office/powerpoint/2010/main" val="3119708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 t="4725" r="7514" b="2087"/>
          <a:stretch/>
        </p:blipFill>
        <p:spPr bwMode="auto">
          <a:xfrm>
            <a:off x="268996" y="1481214"/>
            <a:ext cx="8352928" cy="4942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en-GB" cap="all" dirty="0"/>
              <a:t>breakthrough</a:t>
            </a:r>
            <a:endParaRPr lang="it-IT" dirty="0"/>
          </a:p>
        </p:txBody>
      </p:sp>
      <p:sp>
        <p:nvSpPr>
          <p:cNvPr id="5" name="CasellaDiTesto 4"/>
          <p:cNvSpPr txBox="1"/>
          <p:nvPr/>
        </p:nvSpPr>
        <p:spPr>
          <a:xfrm>
            <a:off x="2267744" y="2204864"/>
            <a:ext cx="1515158"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100 </a:t>
            </a:r>
            <a:r>
              <a:rPr lang="it-IT" dirty="0"/>
              <a:t>k</a:t>
            </a:r>
            <a:r>
              <a:rPr lang="it-IT" dirty="0" smtClean="0"/>
              <a:t>Hz</a:t>
            </a:r>
            <a:endParaRPr lang="it-IT" dirty="0"/>
          </a:p>
        </p:txBody>
      </p:sp>
      <p:sp>
        <p:nvSpPr>
          <p:cNvPr id="6" name="CasellaDiTesto 5"/>
          <p:cNvSpPr txBox="1"/>
          <p:nvPr/>
        </p:nvSpPr>
        <p:spPr>
          <a:xfrm>
            <a:off x="2267744" y="2852936"/>
            <a:ext cx="2040943" cy="369332"/>
          </a:xfrm>
          <a:prstGeom prst="rect">
            <a:avLst/>
          </a:prstGeom>
          <a:noFill/>
          <a:ln>
            <a:solidFill>
              <a:srgbClr val="C00000"/>
            </a:solidFill>
          </a:ln>
        </p:spPr>
        <p:txBody>
          <a:bodyPr wrap="none" rtlCol="0">
            <a:spAutoFit/>
          </a:bodyPr>
          <a:lstStyle/>
          <a:p>
            <a:r>
              <a:rPr lang="en-GB" dirty="0"/>
              <a:t>|</a:t>
            </a:r>
            <a:r>
              <a:rPr lang="en-GB" dirty="0" err="1"/>
              <a:t>Δn</a:t>
            </a:r>
            <a:r>
              <a:rPr lang="en-GB" baseline="-25000" dirty="0"/>
              <a:t>//0</a:t>
            </a:r>
            <a:r>
              <a:rPr lang="en-GB" dirty="0"/>
              <a:t>|/n</a:t>
            </a:r>
            <a:r>
              <a:rPr lang="en-GB" baseline="-25000" dirty="0"/>
              <a:t>//</a:t>
            </a:r>
            <a:r>
              <a:rPr lang="en-GB" baseline="-25000" dirty="0" smtClean="0"/>
              <a:t>0 </a:t>
            </a:r>
            <a:r>
              <a:rPr lang="en-GB" dirty="0" smtClean="0"/>
              <a:t>≈ 1</a:t>
            </a:r>
            <a:r>
              <a:rPr lang="it-IT" dirty="0" smtClean="0"/>
              <a:t>0%</a:t>
            </a:r>
            <a:endParaRPr lang="it-IT" dirty="0"/>
          </a:p>
        </p:txBody>
      </p:sp>
      <p:sp>
        <p:nvSpPr>
          <p:cNvPr id="7" name="CasellaDiTesto 1"/>
          <p:cNvSpPr txBox="1"/>
          <p:nvPr/>
        </p:nvSpPr>
        <p:spPr>
          <a:xfrm>
            <a:off x="4572000" y="3609020"/>
            <a:ext cx="2754304" cy="36004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dirty="0" smtClean="0"/>
              <a:t> </a:t>
            </a:r>
            <a:r>
              <a:rPr lang="it-IT" sz="1800" dirty="0" err="1"/>
              <a:t>f</a:t>
            </a:r>
            <a:r>
              <a:rPr lang="it-IT" sz="1800" baseline="-25000" dirty="0" err="1" smtClean="0"/>
              <a:t>M</a:t>
            </a:r>
            <a:r>
              <a:rPr lang="it-IT" sz="1800" baseline="-25000" dirty="0" smtClean="0"/>
              <a:t>  </a:t>
            </a:r>
            <a:r>
              <a:rPr lang="it-IT" sz="1800" dirty="0" smtClean="0"/>
              <a:t>&lt;&lt; </a:t>
            </a:r>
            <a:r>
              <a:rPr lang="el-GR" sz="1800" dirty="0" smtClean="0"/>
              <a:t>γ</a:t>
            </a:r>
            <a:r>
              <a:rPr lang="it-IT" sz="1800" baseline="-25000" dirty="0" smtClean="0"/>
              <a:t>0</a:t>
            </a:r>
            <a:r>
              <a:rPr lang="it-IT" sz="1800" dirty="0" smtClean="0"/>
              <a:t>/2 </a:t>
            </a:r>
            <a:r>
              <a:rPr lang="el-GR" sz="1800" dirty="0" smtClean="0"/>
              <a:t>π</a:t>
            </a:r>
            <a:r>
              <a:rPr lang="it-IT" sz="1800" dirty="0" smtClean="0"/>
              <a:t> ≈ 5 MHz</a:t>
            </a:r>
            <a:endParaRPr lang="it-IT" sz="1800" dirty="0"/>
          </a:p>
        </p:txBody>
      </p:sp>
    </p:spTree>
    <p:extLst>
      <p:ext uri="{BB962C8B-B14F-4D97-AF65-F5344CB8AC3E}">
        <p14:creationId xmlns:p14="http://schemas.microsoft.com/office/powerpoint/2010/main" val="320142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OUTLINE</a:t>
            </a:r>
            <a:endParaRPr lang="it-IT" dirty="0"/>
          </a:p>
        </p:txBody>
      </p:sp>
      <p:sp>
        <p:nvSpPr>
          <p:cNvPr id="3" name="Segnaposto contenuto 2"/>
          <p:cNvSpPr>
            <a:spLocks noGrp="1"/>
          </p:cNvSpPr>
          <p:nvPr>
            <p:ph sz="quarter" idx="1"/>
          </p:nvPr>
        </p:nvSpPr>
        <p:spPr>
          <a:xfrm>
            <a:off x="307096" y="1772816"/>
            <a:ext cx="8842248" cy="4752528"/>
          </a:xfrm>
        </p:spPr>
        <p:txBody>
          <a:bodyPr>
            <a:normAutofit fontScale="62500" lnSpcReduction="20000"/>
          </a:bodyPr>
          <a:lstStyle/>
          <a:p>
            <a:r>
              <a:rPr lang="en-GB" sz="2600" dirty="0" smtClean="0"/>
              <a:t>PARAMETRIC DECAY STABILIZATION METHODS</a:t>
            </a:r>
          </a:p>
          <a:p>
            <a:endParaRPr lang="en-GB" sz="1700" dirty="0" smtClean="0"/>
          </a:p>
          <a:p>
            <a:r>
              <a:rPr lang="en-GB" sz="2600" dirty="0" smtClean="0"/>
              <a:t>LITERATURE BACKGROUD</a:t>
            </a:r>
          </a:p>
          <a:p>
            <a:endParaRPr lang="en-GB" sz="1700" dirty="0" smtClean="0"/>
          </a:p>
          <a:p>
            <a:r>
              <a:rPr lang="it-IT" sz="2600" dirty="0"/>
              <a:t>PUMP SPECTRAL </a:t>
            </a:r>
            <a:r>
              <a:rPr lang="it-IT" sz="2600" dirty="0" smtClean="0"/>
              <a:t>REPRESENTATION</a:t>
            </a:r>
          </a:p>
          <a:p>
            <a:endParaRPr lang="it-IT" sz="1600" dirty="0"/>
          </a:p>
          <a:p>
            <a:r>
              <a:rPr lang="it-IT" sz="2600" dirty="0" smtClean="0"/>
              <a:t>FEATURES OF THE SPECTRAL BROADENING MODEL</a:t>
            </a:r>
          </a:p>
          <a:p>
            <a:endParaRPr lang="it-IT" sz="1700" dirty="0" smtClean="0"/>
          </a:p>
          <a:p>
            <a:r>
              <a:rPr lang="en-GB" sz="2600" dirty="0" smtClean="0"/>
              <a:t>NEW PARAMETRIC DISPERTION RELATION (PDR)</a:t>
            </a:r>
          </a:p>
          <a:p>
            <a:endParaRPr lang="en-GB" sz="1500" dirty="0" smtClean="0"/>
          </a:p>
          <a:p>
            <a:r>
              <a:rPr lang="en-GB" sz="2600" dirty="0" smtClean="0"/>
              <a:t>PDR VALIDATION</a:t>
            </a:r>
          </a:p>
          <a:p>
            <a:pPr marL="0" indent="0">
              <a:buNone/>
            </a:pPr>
            <a:endParaRPr lang="en-GB" sz="1500" dirty="0" smtClean="0"/>
          </a:p>
          <a:p>
            <a:r>
              <a:rPr lang="en-GB" sz="2600" dirty="0" smtClean="0"/>
              <a:t>PDR SOLUTIONS FOR EAST AND FTU</a:t>
            </a:r>
          </a:p>
          <a:p>
            <a:endParaRPr lang="en-GB" sz="1500" dirty="0" smtClean="0"/>
          </a:p>
          <a:p>
            <a:r>
              <a:rPr lang="en-GB" sz="2600" dirty="0" smtClean="0"/>
              <a:t>BREAKTHROUGH: PDR SOLUTIONS FOR EAST AND FTU</a:t>
            </a:r>
          </a:p>
          <a:p>
            <a:endParaRPr lang="en-GB" sz="1500" dirty="0" smtClean="0"/>
          </a:p>
          <a:p>
            <a:r>
              <a:rPr lang="en-GB" sz="2600" dirty="0" smtClean="0"/>
              <a:t>CONCEPTUAL </a:t>
            </a:r>
            <a:r>
              <a:rPr lang="en-GB" sz="2600" dirty="0"/>
              <a:t>DESIGN OF A RF DRIVER FOR </a:t>
            </a:r>
            <a:r>
              <a:rPr lang="en-GB" sz="2600" dirty="0" smtClean="0"/>
              <a:t>FTU</a:t>
            </a:r>
          </a:p>
          <a:p>
            <a:endParaRPr lang="en-GB" sz="1500" dirty="0" smtClean="0"/>
          </a:p>
          <a:p>
            <a:r>
              <a:rPr lang="en-GB" sz="2600" dirty="0" smtClean="0"/>
              <a:t>N// SPECTRUM CONTROL OF A MULTI-JUNCTION ANTENNA</a:t>
            </a:r>
          </a:p>
          <a:p>
            <a:endParaRPr lang="en-GB" sz="1500" dirty="0" smtClean="0"/>
          </a:p>
          <a:p>
            <a:r>
              <a:rPr lang="en-GB" sz="2600" dirty="0" smtClean="0"/>
              <a:t>CONCEPTUAL DESIGN OF A RF DRIVER FOR EAST</a:t>
            </a:r>
          </a:p>
          <a:p>
            <a:endParaRPr lang="en-GB" sz="1300" dirty="0" smtClean="0"/>
          </a:p>
          <a:p>
            <a:r>
              <a:rPr lang="en-GB" sz="2600" dirty="0" smtClean="0"/>
              <a:t>CONCLUSIONS</a:t>
            </a:r>
          </a:p>
          <a:p>
            <a:endParaRPr lang="it-IT" dirty="0"/>
          </a:p>
        </p:txBody>
      </p:sp>
    </p:spTree>
    <p:extLst>
      <p:ext uri="{BB962C8B-B14F-4D97-AF65-F5344CB8AC3E}">
        <p14:creationId xmlns:p14="http://schemas.microsoft.com/office/powerpoint/2010/main" val="749180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EAST – </a:t>
            </a:r>
            <a:r>
              <a:rPr lang="it-IT" dirty="0" smtClean="0"/>
              <a:t>MAX GAMMA vs DENSITY</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3165374060"/>
              </p:ext>
            </p:extLst>
          </p:nvPr>
        </p:nvGraphicFramePr>
        <p:xfrm>
          <a:off x="1835696" y="1772816"/>
          <a:ext cx="5472608" cy="3175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553347703"/>
              </p:ext>
            </p:extLst>
          </p:nvPr>
        </p:nvGraphicFramePr>
        <p:xfrm>
          <a:off x="2411760" y="5149567"/>
          <a:ext cx="4254664" cy="367665"/>
        </p:xfrm>
        <a:graphic>
          <a:graphicData uri="http://schemas.openxmlformats.org/drawingml/2006/table">
            <a:tbl>
              <a:tblPr>
                <a:tableStyleId>{3C2FFA5D-87B4-456A-9821-1D502468CF0F}</a:tableStyleId>
              </a:tblPr>
              <a:tblGrid>
                <a:gridCol w="760759"/>
                <a:gridCol w="832831"/>
                <a:gridCol w="1230312"/>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a:effectLst/>
                        </a:rPr>
                        <a:t>nz0</a:t>
                      </a:r>
                      <a:endParaRPr lang="it-IT" sz="1100" b="0" i="0" u="none" strike="noStrike" dirty="0">
                        <a:solidFill>
                          <a:srgbClr val="3F3F76"/>
                        </a:solidFill>
                        <a:effectLst/>
                        <a:latin typeface="Calibri"/>
                      </a:endParaRPr>
                    </a:p>
                  </a:txBody>
                  <a:tcPr marL="9525" marR="9525" marT="9525" marB="0" anchor="b"/>
                </a:tc>
              </a:tr>
              <a:tr h="177165">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 – 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512732996"/>
              </p:ext>
            </p:extLst>
          </p:nvPr>
        </p:nvGraphicFramePr>
        <p:xfrm>
          <a:off x="3707904" y="5805264"/>
          <a:ext cx="1800200" cy="381000"/>
        </p:xfrm>
        <a:graphic>
          <a:graphicData uri="http://schemas.openxmlformats.org/drawingml/2006/table">
            <a:tbl>
              <a:tblPr>
                <a:tableStyleId>{3C2FFA5D-87B4-456A-9821-1D502468CF0F}</a:tableStyleId>
              </a:tblPr>
              <a:tblGrid>
                <a:gridCol w="891781"/>
                <a:gridCol w="908419"/>
              </a:tblGrid>
              <a:tr h="190500">
                <a:tc>
                  <a:txBody>
                    <a:bodyPr/>
                    <a:lstStyle/>
                    <a:p>
                      <a:pPr algn="ctr" fontAlgn="b"/>
                      <a:r>
                        <a:rPr lang="it-IT" sz="1100" u="none" strike="noStrike" dirty="0">
                          <a:effectLst/>
                        </a:rPr>
                        <a:t>caso 1</a:t>
                      </a:r>
                      <a:endParaRPr lang="it-IT" sz="1100" b="0" i="0" u="none" strike="noStrike" dirty="0">
                        <a:solidFill>
                          <a:srgbClr val="3F3F76"/>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err="1" smtClean="0">
                          <a:effectLst/>
                        </a:rPr>
                        <a:t>f</a:t>
                      </a:r>
                      <a:r>
                        <a:rPr lang="it-IT" sz="1100" u="none" strike="noStrike" baseline="-25000" dirty="0" err="1" smtClean="0">
                          <a:effectLst/>
                        </a:rPr>
                        <a:t>M</a:t>
                      </a:r>
                      <a:r>
                        <a:rPr lang="it-IT" sz="1100" u="none" strike="noStrike" dirty="0" smtClean="0">
                          <a:effectLst/>
                        </a:rPr>
                        <a:t> </a:t>
                      </a:r>
                      <a:r>
                        <a:rPr lang="it-IT" sz="1100" u="none" strike="noStrike" dirty="0">
                          <a:effectLst/>
                        </a:rPr>
                        <a:t>= </a:t>
                      </a:r>
                      <a:r>
                        <a:rPr lang="it-IT" sz="1100" u="none" strike="noStrike" dirty="0" smtClean="0">
                          <a:effectLst/>
                        </a:rPr>
                        <a:t>10 kHz</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m = 2</a:t>
                      </a:r>
                      <a:endParaRPr lang="it-IT" sz="1100" b="0" i="0" u="none" strike="noStrike" dirty="0">
                        <a:solidFill>
                          <a:srgbClr val="3F3F76"/>
                        </a:solidFill>
                        <a:effectLst/>
                        <a:latin typeface="Calibri"/>
                      </a:endParaRPr>
                    </a:p>
                  </a:txBody>
                  <a:tcPr marL="9525" marR="9525" marT="9525" marB="0" anchor="b"/>
                </a:tc>
              </a:tr>
            </a:tbl>
          </a:graphicData>
        </a:graphic>
      </p:graphicFrame>
      <p:sp>
        <p:nvSpPr>
          <p:cNvPr id="3" name="CasellaDiTesto 2"/>
          <p:cNvSpPr txBox="1"/>
          <p:nvPr/>
        </p:nvSpPr>
        <p:spPr>
          <a:xfrm>
            <a:off x="6588224" y="4653136"/>
            <a:ext cx="433132" cy="246221"/>
          </a:xfrm>
          <a:prstGeom prst="rect">
            <a:avLst/>
          </a:prstGeom>
          <a:noFill/>
        </p:spPr>
        <p:txBody>
          <a:bodyPr wrap="none" rtlCol="0">
            <a:spAutoFit/>
          </a:bodyPr>
          <a:lstStyle/>
          <a:p>
            <a:r>
              <a:rPr lang="it-IT" sz="1000" dirty="0"/>
              <a:t>c</a:t>
            </a:r>
            <a:r>
              <a:rPr lang="it-IT" sz="1000" dirty="0" smtClean="0"/>
              <a:t>m</a:t>
            </a:r>
            <a:r>
              <a:rPr lang="it-IT" sz="1000" baseline="30000" dirty="0" smtClean="0"/>
              <a:t>-3</a:t>
            </a:r>
            <a:endParaRPr lang="it-IT" sz="1000" baseline="30000" dirty="0"/>
          </a:p>
        </p:txBody>
      </p:sp>
    </p:spTree>
    <p:extLst>
      <p:ext uri="{BB962C8B-B14F-4D97-AF65-F5344CB8AC3E}">
        <p14:creationId xmlns:p14="http://schemas.microsoft.com/office/powerpoint/2010/main" val="4095299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EAST – MAX GAMMA vs POWER DENSITY</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1037088267"/>
              </p:ext>
            </p:extLst>
          </p:nvPr>
        </p:nvGraphicFramePr>
        <p:xfrm>
          <a:off x="1763688" y="1700808"/>
          <a:ext cx="5652120"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595183224"/>
              </p:ext>
            </p:extLst>
          </p:nvPr>
        </p:nvGraphicFramePr>
        <p:xfrm>
          <a:off x="2308074" y="5157192"/>
          <a:ext cx="4352158" cy="381000"/>
        </p:xfrm>
        <a:graphic>
          <a:graphicData uri="http://schemas.openxmlformats.org/drawingml/2006/table">
            <a:tbl>
              <a:tblPr>
                <a:tableStyleId>{3C2FFA5D-87B4-456A-9821-1D502468CF0F}</a:tableStyleId>
              </a:tblPr>
              <a:tblGrid>
                <a:gridCol w="892210"/>
                <a:gridCol w="1052006"/>
                <a:gridCol w="729960"/>
                <a:gridCol w="838991"/>
                <a:gridCol w="83899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rPr>
                        <a:t>1.45-2-3*10^3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16525682"/>
              </p:ext>
            </p:extLst>
          </p:nvPr>
        </p:nvGraphicFramePr>
        <p:xfrm>
          <a:off x="3707904" y="5805264"/>
          <a:ext cx="1800200" cy="381000"/>
        </p:xfrm>
        <a:graphic>
          <a:graphicData uri="http://schemas.openxmlformats.org/drawingml/2006/table">
            <a:tbl>
              <a:tblPr>
                <a:tableStyleId>{3C2FFA5D-87B4-456A-9821-1D502468CF0F}</a:tableStyleId>
              </a:tblPr>
              <a:tblGrid>
                <a:gridCol w="891781"/>
                <a:gridCol w="908419"/>
              </a:tblGrid>
              <a:tr h="190500">
                <a:tc>
                  <a:txBody>
                    <a:bodyPr/>
                    <a:lstStyle/>
                    <a:p>
                      <a:pPr algn="ctr" fontAlgn="b"/>
                      <a:r>
                        <a:rPr lang="it-IT" sz="1100" u="none" strike="noStrike" dirty="0">
                          <a:effectLst/>
                        </a:rPr>
                        <a:t>caso 1</a:t>
                      </a:r>
                      <a:endParaRPr lang="it-IT" sz="1100" b="0" i="0" u="none" strike="noStrike" dirty="0">
                        <a:solidFill>
                          <a:srgbClr val="3F3F76"/>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err="1" smtClean="0">
                          <a:effectLst/>
                        </a:rPr>
                        <a:t>f</a:t>
                      </a:r>
                      <a:r>
                        <a:rPr lang="it-IT" sz="1100" u="none" strike="noStrike" baseline="-25000" dirty="0" err="1" smtClean="0">
                          <a:effectLst/>
                        </a:rPr>
                        <a:t>M</a:t>
                      </a:r>
                      <a:r>
                        <a:rPr lang="it-IT" sz="1100" u="none" strike="noStrike" dirty="0" smtClean="0">
                          <a:effectLst/>
                        </a:rPr>
                        <a:t> </a:t>
                      </a:r>
                      <a:r>
                        <a:rPr lang="it-IT" sz="1100" u="none" strike="noStrike" dirty="0">
                          <a:effectLst/>
                        </a:rPr>
                        <a:t>= </a:t>
                      </a:r>
                      <a:r>
                        <a:rPr lang="it-IT" sz="1100" u="none" strike="noStrike" dirty="0" smtClean="0">
                          <a:effectLst/>
                        </a:rPr>
                        <a:t>10 kHz</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m = 2</a:t>
                      </a:r>
                      <a:endParaRPr lang="it-IT" sz="1100" b="0" i="0" u="none" strike="noStrike" dirty="0">
                        <a:solidFill>
                          <a:srgbClr val="3F3F76"/>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60837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700" dirty="0">
                <a:solidFill>
                  <a:srgbClr val="8CADAE">
                    <a:shade val="75000"/>
                  </a:srgbClr>
                </a:solidFill>
              </a:rPr>
              <a:t>CONCEPTUAL DESIGN OF A RF DRIVER FOR FTU</a:t>
            </a:r>
            <a:endParaRPr lang="it-IT" dirty="0"/>
          </a:p>
        </p:txBody>
      </p:sp>
      <p:sp>
        <p:nvSpPr>
          <p:cNvPr id="3" name="Segnaposto contenuto 2"/>
          <p:cNvSpPr>
            <a:spLocks noGrp="1"/>
          </p:cNvSpPr>
          <p:nvPr>
            <p:ph sz="quarter" idx="1"/>
          </p:nvPr>
        </p:nvSpPr>
        <p:spPr>
          <a:xfrm>
            <a:off x="301752" y="1527048"/>
            <a:ext cx="8503920" cy="4854280"/>
          </a:xfrm>
        </p:spPr>
        <p:txBody>
          <a:bodyPr>
            <a:noAutofit/>
          </a:bodyPr>
          <a:lstStyle/>
          <a:p>
            <a:r>
              <a:rPr lang="en-GB" sz="1400" dirty="0" smtClean="0"/>
              <a:t>In FTU a full phased waveguide antenna array is employed. </a:t>
            </a:r>
          </a:p>
          <a:p>
            <a:endParaRPr lang="en-GB" sz="1000" dirty="0" smtClean="0"/>
          </a:p>
          <a:p>
            <a:r>
              <a:rPr lang="en-GB" sz="1400" dirty="0" smtClean="0"/>
              <a:t>Unfortunately, the </a:t>
            </a:r>
            <a:r>
              <a:rPr lang="en-GB" sz="1400" dirty="0" err="1" smtClean="0"/>
              <a:t>Brambilla</a:t>
            </a:r>
            <a:r>
              <a:rPr lang="en-GB" sz="1400" dirty="0" smtClean="0"/>
              <a:t> code shows that an optimum waveguide phasing for a double peaked n// spectrum would imply impractical reflection levels.</a:t>
            </a:r>
          </a:p>
          <a:p>
            <a:endParaRPr lang="en-GB" sz="1000" dirty="0" smtClean="0"/>
          </a:p>
          <a:p>
            <a:r>
              <a:rPr lang="en-GB" sz="1400" dirty="0" smtClean="0"/>
              <a:t>Hence, it is only possible to use a multiple driver-pump scheme.</a:t>
            </a:r>
          </a:p>
          <a:p>
            <a:endParaRPr lang="en-GB" sz="1000" dirty="0" smtClean="0"/>
          </a:p>
          <a:p>
            <a:r>
              <a:rPr lang="en-GB" sz="1400" dirty="0" smtClean="0"/>
              <a:t>Necessary changes to the LHCD system to make a double driver-pump scheme: </a:t>
            </a:r>
          </a:p>
          <a:p>
            <a:pPr marL="342900" indent="-342900">
              <a:buFont typeface="+mj-lt"/>
              <a:buAutoNum type="arabicPeriod"/>
            </a:pPr>
            <a:r>
              <a:rPr lang="en-GB" sz="1400" dirty="0" smtClean="0"/>
              <a:t>Combine two power transmission lines in oversized circular waveguide (bringing power from two </a:t>
            </a:r>
            <a:r>
              <a:rPr lang="en-GB" sz="1400" dirty="0" err="1" smtClean="0"/>
              <a:t>gyrotrons</a:t>
            </a:r>
            <a:r>
              <a:rPr lang="en-GB" sz="1400" dirty="0" smtClean="0"/>
              <a:t> working at two different frequencies) just before </a:t>
            </a:r>
            <a:r>
              <a:rPr lang="en-GB" sz="1400" dirty="0"/>
              <a:t>the 12-way LH power </a:t>
            </a:r>
            <a:r>
              <a:rPr lang="en-GB" sz="1400" dirty="0" smtClean="0"/>
              <a:t>splitter/mode converter.</a:t>
            </a:r>
          </a:p>
          <a:p>
            <a:pPr marL="342900" indent="-342900">
              <a:buFont typeface="+mj-lt"/>
              <a:buAutoNum type="arabicPeriod"/>
            </a:pPr>
            <a:r>
              <a:rPr lang="en-GB" sz="1400" dirty="0" smtClean="0"/>
              <a:t>Modify the terminal part of the power transmission line: after the 12-way LH power splitter/mode converter, on each of 12 WR 137 rectangular waveguides, the phase shifter should be replaced by a cascaded system based on waveguide directional filters (each made of two band-pass power filters and two hybrid junctions) which should allow to phasing selectively the two different spectral driver components.</a:t>
            </a:r>
          </a:p>
          <a:p>
            <a:endParaRPr lang="en-GB" sz="1000" dirty="0" smtClean="0"/>
          </a:p>
          <a:p>
            <a:r>
              <a:rPr lang="en-GB" sz="1400" dirty="0" smtClean="0"/>
              <a:t>Design and development of the new power microwave system is required.</a:t>
            </a:r>
          </a:p>
          <a:p>
            <a:endParaRPr lang="en-GB" sz="1000" dirty="0" smtClean="0"/>
          </a:p>
          <a:p>
            <a:r>
              <a:rPr lang="en-GB" sz="1400" dirty="0"/>
              <a:t>Unfortunately, </a:t>
            </a:r>
            <a:r>
              <a:rPr lang="en-GB" sz="1400" dirty="0" smtClean="0"/>
              <a:t>this system implementation is not ITER relevant because the LHCD system of ITER is foreseen with a passive active multi-junction (PAM) antenna.</a:t>
            </a:r>
          </a:p>
        </p:txBody>
      </p:sp>
    </p:spTree>
    <p:extLst>
      <p:ext uri="{BB962C8B-B14F-4D97-AF65-F5344CB8AC3E}">
        <p14:creationId xmlns:p14="http://schemas.microsoft.com/office/powerpoint/2010/main" val="743360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a:solidFill>
                  <a:srgbClr val="8CADAE">
                    <a:shade val="75000"/>
                  </a:srgbClr>
                </a:solidFill>
              </a:rPr>
              <a:t>CONCEPTUAL DESIGN OF A RF DRIVER FOR FTU</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3465368050"/>
              </p:ext>
            </p:extLst>
          </p:nvPr>
        </p:nvGraphicFramePr>
        <p:xfrm>
          <a:off x="6143636" y="1809739"/>
          <a:ext cx="2857488" cy="4572032"/>
        </p:xfrm>
        <a:graphic>
          <a:graphicData uri="http://schemas.openxmlformats.org/drawingml/2006/table">
            <a:tbl>
              <a:tblPr/>
              <a:tblGrid>
                <a:gridCol w="1867932"/>
                <a:gridCol w="989556"/>
              </a:tblGrid>
              <a:tr h="571504">
                <a:tc gridSpan="2">
                  <a:txBody>
                    <a:bodyPr/>
                    <a:lstStyle/>
                    <a:p>
                      <a:pPr algn="ctr">
                        <a:lnSpc>
                          <a:spcPct val="150000"/>
                        </a:lnSpc>
                        <a:spcAft>
                          <a:spcPts val="1000"/>
                        </a:spcAft>
                      </a:pPr>
                      <a:r>
                        <a:rPr lang="it-IT" sz="1200" b="1" dirty="0" smtClean="0">
                          <a:solidFill>
                            <a:srgbClr val="4F81BD"/>
                          </a:solidFill>
                          <a:latin typeface="Palatino Linotype"/>
                          <a:ea typeface="Times New Roman"/>
                          <a:cs typeface="Times New Roman"/>
                        </a:rPr>
                        <a:t>FTU LHCD System</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endParaRPr lang="en-US"/>
                    </a:p>
                  </a:txBody>
                  <a:tcPr/>
                </a:tc>
              </a:tr>
              <a:tr h="571504">
                <a:tc>
                  <a:txBody>
                    <a:bodyPr/>
                    <a:lstStyle/>
                    <a:p>
                      <a:pPr>
                        <a:lnSpc>
                          <a:spcPct val="150000"/>
                        </a:lnSpc>
                        <a:spcAft>
                          <a:spcPts val="1000"/>
                        </a:spcAft>
                      </a:pPr>
                      <a:r>
                        <a:rPr lang="it-IT" sz="1200" b="1" dirty="0" err="1" smtClean="0">
                          <a:solidFill>
                            <a:srgbClr val="4F81BD"/>
                          </a:solidFill>
                          <a:latin typeface="Palatino Linotype"/>
                          <a:ea typeface="Times New Roman"/>
                          <a:cs typeface="Times New Roman"/>
                        </a:rPr>
                        <a:t>Nominal</a:t>
                      </a:r>
                      <a:r>
                        <a:rPr lang="it-IT" sz="1200" b="1" baseline="0" dirty="0" smtClean="0">
                          <a:solidFill>
                            <a:srgbClr val="4F81BD"/>
                          </a:solidFill>
                          <a:latin typeface="Palatino Linotype"/>
                          <a:ea typeface="Times New Roman"/>
                          <a:cs typeface="Times New Roman"/>
                        </a:rPr>
                        <a:t> </a:t>
                      </a:r>
                      <a:r>
                        <a:rPr lang="it-IT" sz="1200" b="1" baseline="0" dirty="0" err="1" smtClean="0">
                          <a:solidFill>
                            <a:srgbClr val="4F81BD"/>
                          </a:solidFill>
                          <a:latin typeface="Palatino Linotype"/>
                          <a:ea typeface="Times New Roman"/>
                          <a:cs typeface="Times New Roman"/>
                        </a:rPr>
                        <a:t>f</a:t>
                      </a:r>
                      <a:r>
                        <a:rPr lang="it-IT" sz="1200" b="1" dirty="0" err="1" smtClean="0">
                          <a:solidFill>
                            <a:srgbClr val="4F81BD"/>
                          </a:solidFill>
                          <a:latin typeface="Palatino Linotype"/>
                          <a:ea typeface="Times New Roman"/>
                          <a:cs typeface="Times New Roman"/>
                        </a:rPr>
                        <a:t>requency</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dirty="0">
                          <a:solidFill>
                            <a:srgbClr val="4F81BD"/>
                          </a:solidFill>
                          <a:latin typeface="Palatino Linotype"/>
                          <a:ea typeface="Times New Roman"/>
                          <a:cs typeface="Times New Roman"/>
                        </a:rPr>
                        <a:t>8 GHz</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71504">
                <a:tc>
                  <a:txBody>
                    <a:bodyPr/>
                    <a:lstStyle/>
                    <a:p>
                      <a:pPr>
                        <a:lnSpc>
                          <a:spcPct val="150000"/>
                        </a:lnSpc>
                        <a:spcAft>
                          <a:spcPts val="1000"/>
                        </a:spcAft>
                      </a:pPr>
                      <a:r>
                        <a:rPr lang="it-IT" sz="1200" b="1" dirty="0" smtClean="0">
                          <a:solidFill>
                            <a:srgbClr val="4F81BD"/>
                          </a:solidFill>
                          <a:latin typeface="Palatino Linotype"/>
                          <a:ea typeface="Times New Roman"/>
                          <a:cs typeface="Times New Roman"/>
                        </a:rPr>
                        <a:t>RF Source</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dirty="0">
                          <a:solidFill>
                            <a:srgbClr val="4F81BD"/>
                          </a:solidFill>
                          <a:latin typeface="Palatino Linotype"/>
                          <a:ea typeface="Times New Roman"/>
                          <a:cs typeface="Times New Roman"/>
                        </a:rPr>
                        <a:t>Gyrotron</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71504">
                <a:tc>
                  <a:txBody>
                    <a:bodyPr/>
                    <a:lstStyle/>
                    <a:p>
                      <a:pPr>
                        <a:lnSpc>
                          <a:spcPct val="150000"/>
                        </a:lnSpc>
                        <a:spcAft>
                          <a:spcPts val="1000"/>
                        </a:spcAft>
                      </a:pPr>
                      <a:r>
                        <a:rPr lang="it-IT" sz="1200" b="1" dirty="0" err="1" smtClean="0">
                          <a:solidFill>
                            <a:srgbClr val="4F81BD"/>
                          </a:solidFill>
                          <a:latin typeface="Palatino Linotype"/>
                          <a:ea typeface="Times New Roman"/>
                          <a:cs typeface="Times New Roman"/>
                        </a:rPr>
                        <a:t>Nominal</a:t>
                      </a:r>
                      <a:r>
                        <a:rPr lang="it-IT" sz="1200" b="1" baseline="0" dirty="0" smtClean="0">
                          <a:solidFill>
                            <a:srgbClr val="4F81BD"/>
                          </a:solidFill>
                          <a:latin typeface="Palatino Linotype"/>
                          <a:ea typeface="Times New Roman"/>
                          <a:cs typeface="Times New Roman"/>
                        </a:rPr>
                        <a:t> RF </a:t>
                      </a:r>
                      <a:r>
                        <a:rPr lang="it-IT" sz="1200" b="1" dirty="0" err="1" smtClean="0">
                          <a:solidFill>
                            <a:srgbClr val="4F81BD"/>
                          </a:solidFill>
                          <a:latin typeface="Palatino Linotype"/>
                          <a:ea typeface="Times New Roman"/>
                          <a:cs typeface="Times New Roman"/>
                        </a:rPr>
                        <a:t>power</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a:solidFill>
                            <a:srgbClr val="4F81BD"/>
                          </a:solidFill>
                          <a:latin typeface="Palatino Linotype"/>
                          <a:ea typeface="Times New Roman"/>
                          <a:cs typeface="Times New Roman"/>
                        </a:rPr>
                        <a:t>1 MW</a:t>
                      </a:r>
                      <a:endParaRPr lang="it-IT" sz="150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71504">
                <a:tc>
                  <a:txBody>
                    <a:bodyPr/>
                    <a:lstStyle/>
                    <a:p>
                      <a:pPr>
                        <a:lnSpc>
                          <a:spcPct val="150000"/>
                        </a:lnSpc>
                        <a:spcAft>
                          <a:spcPts val="1000"/>
                        </a:spcAft>
                      </a:pPr>
                      <a:r>
                        <a:rPr lang="it-IT" sz="1200" b="1" dirty="0" err="1" smtClean="0">
                          <a:solidFill>
                            <a:srgbClr val="4F81BD"/>
                          </a:solidFill>
                          <a:latin typeface="Palatino Linotype"/>
                          <a:ea typeface="Times New Roman"/>
                          <a:cs typeface="Times New Roman"/>
                        </a:rPr>
                        <a:t>Number</a:t>
                      </a:r>
                      <a:r>
                        <a:rPr lang="it-IT" sz="1200" b="1" baseline="0" dirty="0" smtClean="0">
                          <a:solidFill>
                            <a:srgbClr val="4F81BD"/>
                          </a:solidFill>
                          <a:latin typeface="Palatino Linotype"/>
                          <a:ea typeface="Times New Roman"/>
                          <a:cs typeface="Times New Roman"/>
                        </a:rPr>
                        <a:t> of RF </a:t>
                      </a:r>
                      <a:r>
                        <a:rPr lang="it-IT" sz="1200" b="1" baseline="0" dirty="0" err="1" smtClean="0">
                          <a:solidFill>
                            <a:srgbClr val="4F81BD"/>
                          </a:solidFill>
                          <a:latin typeface="Palatino Linotype"/>
                          <a:ea typeface="Times New Roman"/>
                          <a:cs typeface="Times New Roman"/>
                        </a:rPr>
                        <a:t>sources</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a:solidFill>
                            <a:srgbClr val="4F81BD"/>
                          </a:solidFill>
                          <a:latin typeface="Palatino Linotype"/>
                          <a:ea typeface="Times New Roman"/>
                          <a:cs typeface="Times New Roman"/>
                        </a:rPr>
                        <a:t>6</a:t>
                      </a:r>
                      <a:endParaRPr lang="it-IT" sz="150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71504">
                <a:tc>
                  <a:txBody>
                    <a:bodyPr/>
                    <a:lstStyle/>
                    <a:p>
                      <a:pPr>
                        <a:lnSpc>
                          <a:spcPct val="150000"/>
                        </a:lnSpc>
                        <a:spcAft>
                          <a:spcPts val="1000"/>
                        </a:spcAft>
                      </a:pPr>
                      <a:r>
                        <a:rPr lang="it-IT" sz="1200" b="1" baseline="0" dirty="0" smtClean="0">
                          <a:solidFill>
                            <a:srgbClr val="4F81BD"/>
                          </a:solidFill>
                          <a:latin typeface="Palatino Linotype"/>
                          <a:ea typeface="Times New Roman"/>
                          <a:cs typeface="Times New Roman"/>
                        </a:rPr>
                        <a:t>Maximum </a:t>
                      </a:r>
                      <a:r>
                        <a:rPr lang="it-IT" sz="1200" b="1" baseline="0" dirty="0" err="1" smtClean="0">
                          <a:solidFill>
                            <a:srgbClr val="4F81BD"/>
                          </a:solidFill>
                          <a:latin typeface="Palatino Linotype"/>
                          <a:ea typeface="Times New Roman"/>
                          <a:cs typeface="Times New Roman"/>
                        </a:rPr>
                        <a:t>overall</a:t>
                      </a:r>
                      <a:r>
                        <a:rPr lang="it-IT" sz="1200" b="1" baseline="0" dirty="0" smtClean="0">
                          <a:solidFill>
                            <a:srgbClr val="4F81BD"/>
                          </a:solidFill>
                          <a:latin typeface="Palatino Linotype"/>
                          <a:ea typeface="Times New Roman"/>
                          <a:cs typeface="Times New Roman"/>
                        </a:rPr>
                        <a:t> </a:t>
                      </a:r>
                      <a:r>
                        <a:rPr lang="it-IT" sz="1200" b="1" baseline="0" dirty="0" err="1" smtClean="0">
                          <a:solidFill>
                            <a:srgbClr val="4F81BD"/>
                          </a:solidFill>
                          <a:latin typeface="Palatino Linotype"/>
                          <a:ea typeface="Times New Roman"/>
                          <a:cs typeface="Times New Roman"/>
                        </a:rPr>
                        <a:t>power</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dirty="0">
                          <a:solidFill>
                            <a:srgbClr val="4F81BD"/>
                          </a:solidFill>
                          <a:latin typeface="Palatino Linotype"/>
                          <a:ea typeface="Times New Roman"/>
                          <a:cs typeface="Times New Roman"/>
                        </a:rPr>
                        <a:t>6 MW</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71504">
                <a:tc>
                  <a:txBody>
                    <a:bodyPr/>
                    <a:lstStyle/>
                    <a:p>
                      <a:pPr>
                        <a:lnSpc>
                          <a:spcPct val="150000"/>
                        </a:lnSpc>
                        <a:spcAft>
                          <a:spcPts val="1000"/>
                        </a:spcAft>
                      </a:pPr>
                      <a:r>
                        <a:rPr lang="it-IT" sz="1200" b="1" dirty="0" err="1" smtClean="0">
                          <a:solidFill>
                            <a:srgbClr val="4F81BD"/>
                          </a:solidFill>
                          <a:latin typeface="Palatino Linotype"/>
                          <a:ea typeface="Times New Roman"/>
                          <a:cs typeface="Times New Roman"/>
                        </a:rPr>
                        <a:t>Maxiumum</a:t>
                      </a:r>
                      <a:r>
                        <a:rPr lang="it-IT" sz="1200" b="1" dirty="0" smtClean="0">
                          <a:solidFill>
                            <a:srgbClr val="4F81BD"/>
                          </a:solidFill>
                          <a:latin typeface="Palatino Linotype"/>
                          <a:ea typeface="Times New Roman"/>
                          <a:cs typeface="Times New Roman"/>
                        </a:rPr>
                        <a:t> </a:t>
                      </a:r>
                      <a:r>
                        <a:rPr lang="it-IT" sz="1200" b="1" dirty="0" err="1" smtClean="0">
                          <a:solidFill>
                            <a:srgbClr val="4F81BD"/>
                          </a:solidFill>
                          <a:latin typeface="Palatino Linotype"/>
                          <a:ea typeface="Times New Roman"/>
                          <a:cs typeface="Times New Roman"/>
                        </a:rPr>
                        <a:t>pulse</a:t>
                      </a:r>
                      <a:r>
                        <a:rPr lang="it-IT" sz="1200" b="1" dirty="0" smtClean="0">
                          <a:solidFill>
                            <a:srgbClr val="4F81BD"/>
                          </a:solidFill>
                          <a:latin typeface="Palatino Linotype"/>
                          <a:ea typeface="Times New Roman"/>
                          <a:cs typeface="Times New Roman"/>
                        </a:rPr>
                        <a:t> </a:t>
                      </a:r>
                      <a:r>
                        <a:rPr lang="it-IT" sz="1200" b="1" dirty="0" err="1" smtClean="0">
                          <a:solidFill>
                            <a:srgbClr val="4F81BD"/>
                          </a:solidFill>
                          <a:latin typeface="Palatino Linotype"/>
                          <a:ea typeface="Times New Roman"/>
                          <a:cs typeface="Times New Roman"/>
                        </a:rPr>
                        <a:t>length</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a:solidFill>
                            <a:srgbClr val="4F81BD"/>
                          </a:solidFill>
                          <a:latin typeface="Palatino Linotype"/>
                          <a:ea typeface="Times New Roman"/>
                          <a:cs typeface="Times New Roman"/>
                        </a:rPr>
                        <a:t>1 s</a:t>
                      </a:r>
                      <a:endParaRPr lang="it-IT" sz="150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71504">
                <a:tc>
                  <a:txBody>
                    <a:bodyPr/>
                    <a:lstStyle/>
                    <a:p>
                      <a:pPr>
                        <a:lnSpc>
                          <a:spcPct val="150000"/>
                        </a:lnSpc>
                        <a:spcAft>
                          <a:spcPts val="1000"/>
                        </a:spcAft>
                      </a:pPr>
                      <a:r>
                        <a:rPr lang="it-IT" sz="1200" b="1" dirty="0" smtClean="0">
                          <a:solidFill>
                            <a:srgbClr val="4F81BD"/>
                          </a:solidFill>
                          <a:latin typeface="Palatino Linotype"/>
                          <a:ea typeface="Times New Roman"/>
                          <a:cs typeface="Times New Roman"/>
                        </a:rPr>
                        <a:t>Maximum </a:t>
                      </a:r>
                      <a:r>
                        <a:rPr lang="it-IT" sz="1200" b="1" dirty="0">
                          <a:solidFill>
                            <a:srgbClr val="4F81BD"/>
                          </a:solidFill>
                          <a:latin typeface="Palatino Linotype"/>
                          <a:ea typeface="Times New Roman"/>
                          <a:cs typeface="Times New Roman"/>
                        </a:rPr>
                        <a:t>d</a:t>
                      </a:r>
                      <a:r>
                        <a:rPr lang="it-IT" sz="1200" b="1" dirty="0" smtClean="0">
                          <a:solidFill>
                            <a:srgbClr val="4F81BD"/>
                          </a:solidFill>
                          <a:latin typeface="Palatino Linotype"/>
                          <a:ea typeface="Times New Roman"/>
                          <a:cs typeface="Times New Roman"/>
                        </a:rPr>
                        <a:t>uty </a:t>
                      </a:r>
                      <a:r>
                        <a:rPr lang="it-IT" sz="1200" b="1" dirty="0" err="1">
                          <a:solidFill>
                            <a:srgbClr val="4F81BD"/>
                          </a:solidFill>
                          <a:latin typeface="Palatino Linotype"/>
                          <a:ea typeface="Times New Roman"/>
                          <a:cs typeface="Times New Roman"/>
                        </a:rPr>
                        <a:t>c</a:t>
                      </a:r>
                      <a:r>
                        <a:rPr lang="it-IT" sz="1200" b="1" dirty="0" err="1" smtClean="0">
                          <a:solidFill>
                            <a:srgbClr val="4F81BD"/>
                          </a:solidFill>
                          <a:latin typeface="Palatino Linotype"/>
                          <a:ea typeface="Times New Roman"/>
                          <a:cs typeface="Times New Roman"/>
                        </a:rPr>
                        <a:t>ycle</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50000"/>
                        </a:lnSpc>
                        <a:spcAft>
                          <a:spcPts val="1000"/>
                        </a:spcAft>
                      </a:pPr>
                      <a:r>
                        <a:rPr lang="it-IT" sz="1200" b="1" dirty="0">
                          <a:solidFill>
                            <a:srgbClr val="4F81BD"/>
                          </a:solidFill>
                          <a:latin typeface="Palatino Linotype"/>
                          <a:ea typeface="Times New Roman"/>
                          <a:cs typeface="Times New Roman"/>
                        </a:rPr>
                        <a:t>1/600</a:t>
                      </a:r>
                      <a:endParaRPr lang="it-IT" sz="1500" dirty="0">
                        <a:latin typeface="Calibri"/>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pic>
        <p:nvPicPr>
          <p:cNvPr id="5" name="Picture 6" descr="ModuloRF.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10" y="1714489"/>
            <a:ext cx="5072098" cy="4778735"/>
          </a:xfrm>
          <a:prstGeom prst="rect">
            <a:avLst/>
          </a:prstGeom>
        </p:spPr>
      </p:pic>
      <p:pic>
        <p:nvPicPr>
          <p:cNvPr id="6" name="Picture 1" descr="microwave-generators-klystron-262947.jpg"/>
          <p:cNvPicPr>
            <a:picLocks noChangeAspect="1"/>
          </p:cNvPicPr>
          <p:nvPr/>
        </p:nvPicPr>
        <p:blipFill>
          <a:blip r:embed="rId4" cstate="print"/>
          <a:srcRect l="15344"/>
          <a:stretch>
            <a:fillRect/>
          </a:stretch>
        </p:blipFill>
        <p:spPr bwMode="auto">
          <a:xfrm>
            <a:off x="857224" y="3238500"/>
            <a:ext cx="1428760" cy="3137953"/>
          </a:xfrm>
          <a:prstGeom prst="rect">
            <a:avLst/>
          </a:prstGeom>
          <a:noFill/>
          <a:ln w="9525">
            <a:noFill/>
            <a:miter lim="800000"/>
            <a:headEnd/>
            <a:tailEnd/>
          </a:ln>
        </p:spPr>
      </p:pic>
      <p:sp>
        <p:nvSpPr>
          <p:cNvPr id="7" name="Freccia a destra 6"/>
          <p:cNvSpPr/>
          <p:nvPr/>
        </p:nvSpPr>
        <p:spPr>
          <a:xfrm>
            <a:off x="2643174" y="4381507"/>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12"/>
          <p:cNvPicPr>
            <a:picLocks noChangeAspect="1" noChangeArrowheads="1"/>
          </p:cNvPicPr>
          <p:nvPr/>
        </p:nvPicPr>
        <p:blipFill rotWithShape="1">
          <a:blip r:embed="rId5" cstate="print"/>
          <a:srcRect l="10492" t="14138" r="7752" b="4103"/>
          <a:stretch/>
        </p:blipFill>
        <p:spPr bwMode="auto">
          <a:xfrm>
            <a:off x="107504" y="1886953"/>
            <a:ext cx="887075" cy="720080"/>
          </a:xfrm>
          <a:prstGeom prst="rect">
            <a:avLst/>
          </a:prstGeom>
          <a:noFill/>
          <a:ln w="9525">
            <a:solidFill>
              <a:schemeClr val="tx1"/>
            </a:solidFill>
            <a:miter lim="800000"/>
            <a:headEnd/>
            <a:tailEnd/>
          </a:ln>
        </p:spPr>
      </p:pic>
      <p:sp>
        <p:nvSpPr>
          <p:cNvPr id="3" name="Ovale 2"/>
          <p:cNvSpPr/>
          <p:nvPr/>
        </p:nvSpPr>
        <p:spPr>
          <a:xfrm>
            <a:off x="899592" y="1628800"/>
            <a:ext cx="576064" cy="115212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8134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riangolo isoscele 22"/>
          <p:cNvSpPr/>
          <p:nvPr/>
        </p:nvSpPr>
        <p:spPr>
          <a:xfrm>
            <a:off x="1367644" y="1772816"/>
            <a:ext cx="36004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smtClean="0"/>
              <a:t>Φ</a:t>
            </a:r>
            <a:endParaRPr lang="it-IT" sz="1000" dirty="0"/>
          </a:p>
        </p:txBody>
      </p:sp>
      <p:sp>
        <p:nvSpPr>
          <p:cNvPr id="2" name="Titolo 1"/>
          <p:cNvSpPr>
            <a:spLocks noGrp="1"/>
          </p:cNvSpPr>
          <p:nvPr>
            <p:ph type="title"/>
          </p:nvPr>
        </p:nvSpPr>
        <p:spPr/>
        <p:txBody>
          <a:bodyPr/>
          <a:lstStyle/>
          <a:p>
            <a:r>
              <a:rPr lang="it-IT" sz="2700" dirty="0">
                <a:solidFill>
                  <a:srgbClr val="8CADAE">
                    <a:shade val="75000"/>
                  </a:srgbClr>
                </a:solidFill>
              </a:rPr>
              <a:t>CONCEPTUAL DESIGN OF A RF DRIVER FOR FTU</a:t>
            </a:r>
            <a:endParaRPr lang="it-IT" dirty="0"/>
          </a:p>
        </p:txBody>
      </p:sp>
      <p:sp>
        <p:nvSpPr>
          <p:cNvPr id="3" name="Rettangolo 2"/>
          <p:cNvSpPr/>
          <p:nvPr/>
        </p:nvSpPr>
        <p:spPr>
          <a:xfrm>
            <a:off x="827584" y="2564904"/>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a:t>
            </a:r>
            <a:endParaRPr lang="it-IT" dirty="0"/>
          </a:p>
        </p:txBody>
      </p:sp>
      <p:sp>
        <p:nvSpPr>
          <p:cNvPr id="4" name="Rettangolo 3"/>
          <p:cNvSpPr/>
          <p:nvPr/>
        </p:nvSpPr>
        <p:spPr>
          <a:xfrm>
            <a:off x="4932040" y="2564904"/>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t>
            </a:r>
            <a:endParaRPr lang="it-IT" dirty="0"/>
          </a:p>
        </p:txBody>
      </p:sp>
      <p:sp>
        <p:nvSpPr>
          <p:cNvPr id="5" name="Rettangolo 4"/>
          <p:cNvSpPr/>
          <p:nvPr/>
        </p:nvSpPr>
        <p:spPr>
          <a:xfrm>
            <a:off x="6732240" y="2564904"/>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a:t>
            </a:r>
            <a:endParaRPr lang="it-IT" dirty="0"/>
          </a:p>
        </p:txBody>
      </p:sp>
      <p:sp>
        <p:nvSpPr>
          <p:cNvPr id="6" name="Rettangolo 5"/>
          <p:cNvSpPr/>
          <p:nvPr/>
        </p:nvSpPr>
        <p:spPr>
          <a:xfrm>
            <a:off x="2627784" y="2564904"/>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t>
            </a:r>
            <a:endParaRPr lang="it-IT" dirty="0"/>
          </a:p>
        </p:txBody>
      </p:sp>
      <p:cxnSp>
        <p:nvCxnSpPr>
          <p:cNvPr id="8" name="Connettore 2 7"/>
          <p:cNvCxnSpPr/>
          <p:nvPr/>
        </p:nvCxnSpPr>
        <p:spPr>
          <a:xfrm>
            <a:off x="539552" y="3140968"/>
            <a:ext cx="288032"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H="1">
            <a:off x="539552"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539552" y="1916832"/>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H="1">
            <a:off x="2483768"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2483768" y="2276872"/>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riangolo isoscele 23"/>
          <p:cNvSpPr/>
          <p:nvPr/>
        </p:nvSpPr>
        <p:spPr>
          <a:xfrm>
            <a:off x="3131840" y="2132856"/>
            <a:ext cx="36004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smtClean="0"/>
              <a:t>Φ</a:t>
            </a:r>
            <a:endParaRPr lang="it-IT" sz="1000" dirty="0"/>
          </a:p>
        </p:txBody>
      </p:sp>
      <p:cxnSp>
        <p:nvCxnSpPr>
          <p:cNvPr id="31" name="Connettore 1 30"/>
          <p:cNvCxnSpPr/>
          <p:nvPr/>
        </p:nvCxnSpPr>
        <p:spPr>
          <a:xfrm>
            <a:off x="1907704"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a:stCxn id="23" idx="5"/>
          </p:cNvCxnSpPr>
          <p:nvPr/>
        </p:nvCxnSpPr>
        <p:spPr>
          <a:xfrm>
            <a:off x="1637674" y="1916832"/>
            <a:ext cx="6750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8388424" y="1916832"/>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7920372" y="2636912"/>
            <a:ext cx="468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1 40"/>
          <p:cNvCxnSpPr>
            <a:stCxn id="24" idx="5"/>
          </p:cNvCxnSpPr>
          <p:nvPr/>
        </p:nvCxnSpPr>
        <p:spPr>
          <a:xfrm>
            <a:off x="3401870" y="2276872"/>
            <a:ext cx="3042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444208" y="2276872"/>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6084168"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6660232"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3707904"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4860032" y="263691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a:off x="2051720" y="314096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a:endCxn id="61" idx="1"/>
          </p:cNvCxnSpPr>
          <p:nvPr/>
        </p:nvCxnSpPr>
        <p:spPr>
          <a:xfrm>
            <a:off x="3686980" y="3140968"/>
            <a:ext cx="6660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p:cNvCxnSpPr>
            <a:endCxn id="23" idx="1"/>
          </p:cNvCxnSpPr>
          <p:nvPr/>
        </p:nvCxnSpPr>
        <p:spPr>
          <a:xfrm>
            <a:off x="539552" y="1916832"/>
            <a:ext cx="9181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a:endCxn id="24" idx="1"/>
          </p:cNvCxnSpPr>
          <p:nvPr/>
        </p:nvCxnSpPr>
        <p:spPr>
          <a:xfrm>
            <a:off x="2483768" y="2276872"/>
            <a:ext cx="7380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riangolo isoscele 60"/>
          <p:cNvSpPr/>
          <p:nvPr/>
        </p:nvSpPr>
        <p:spPr>
          <a:xfrm>
            <a:off x="4263044" y="2996952"/>
            <a:ext cx="36004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smtClean="0"/>
              <a:t>Φ</a:t>
            </a:r>
            <a:endParaRPr lang="it-IT" sz="1000" dirty="0" smtClean="0"/>
          </a:p>
        </p:txBody>
      </p:sp>
      <p:cxnSp>
        <p:nvCxnSpPr>
          <p:cNvPr id="64" name="Connettore 2 63"/>
          <p:cNvCxnSpPr>
            <a:stCxn id="61" idx="5"/>
          </p:cNvCxnSpPr>
          <p:nvPr/>
        </p:nvCxnSpPr>
        <p:spPr>
          <a:xfrm>
            <a:off x="4533074" y="3140968"/>
            <a:ext cx="3899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ttore 2 68"/>
          <p:cNvCxnSpPr/>
          <p:nvPr/>
        </p:nvCxnSpPr>
        <p:spPr>
          <a:xfrm>
            <a:off x="6084168" y="314096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Connettore 2 69"/>
          <p:cNvCxnSpPr/>
          <p:nvPr/>
        </p:nvCxnSpPr>
        <p:spPr>
          <a:xfrm>
            <a:off x="8111497" y="3140968"/>
            <a:ext cx="276927"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6" name="CasellaDiTesto 75"/>
          <p:cNvSpPr txBox="1"/>
          <p:nvPr/>
        </p:nvSpPr>
        <p:spPr>
          <a:xfrm>
            <a:off x="107504" y="3212976"/>
            <a:ext cx="780983" cy="307777"/>
          </a:xfrm>
          <a:prstGeom prst="rect">
            <a:avLst/>
          </a:prstGeom>
          <a:noFill/>
        </p:spPr>
        <p:txBody>
          <a:bodyPr wrap="none" rtlCol="0">
            <a:spAutoFit/>
          </a:bodyPr>
          <a:lstStyle/>
          <a:p>
            <a:r>
              <a:rPr lang="it-IT" sz="1400" dirty="0"/>
              <a:t>f</a:t>
            </a:r>
            <a:r>
              <a:rPr lang="it-IT" sz="1400" baseline="-25000" dirty="0" smtClean="0"/>
              <a:t>0</a:t>
            </a:r>
            <a:r>
              <a:rPr lang="it-IT" sz="1400" dirty="0" smtClean="0"/>
              <a:t>+f</a:t>
            </a:r>
            <a:r>
              <a:rPr lang="it-IT" sz="1400" baseline="-25000" dirty="0" smtClean="0"/>
              <a:t>1</a:t>
            </a:r>
            <a:r>
              <a:rPr lang="it-IT" sz="1400" dirty="0" smtClean="0"/>
              <a:t>+f</a:t>
            </a:r>
            <a:r>
              <a:rPr lang="it-IT" sz="1400" baseline="-25000" dirty="0" smtClean="0"/>
              <a:t>2</a:t>
            </a:r>
            <a:endParaRPr lang="it-IT" sz="1400" baseline="-25000" dirty="0"/>
          </a:p>
        </p:txBody>
      </p:sp>
      <p:sp>
        <p:nvSpPr>
          <p:cNvPr id="77" name="CasellaDiTesto 76"/>
          <p:cNvSpPr txBox="1"/>
          <p:nvPr/>
        </p:nvSpPr>
        <p:spPr>
          <a:xfrm>
            <a:off x="2119520" y="3212976"/>
            <a:ext cx="556563" cy="307777"/>
          </a:xfrm>
          <a:prstGeom prst="rect">
            <a:avLst/>
          </a:prstGeom>
          <a:noFill/>
        </p:spPr>
        <p:txBody>
          <a:bodyPr wrap="none" rtlCol="0">
            <a:spAutoFit/>
          </a:bodyPr>
          <a:lstStyle/>
          <a:p>
            <a:r>
              <a:rPr lang="it-IT" sz="1400" dirty="0" smtClean="0"/>
              <a:t>f</a:t>
            </a:r>
            <a:r>
              <a:rPr lang="it-IT" sz="1400" baseline="-25000" dirty="0" smtClean="0"/>
              <a:t>0</a:t>
            </a:r>
            <a:r>
              <a:rPr lang="it-IT" sz="1400" dirty="0" smtClean="0"/>
              <a:t>+f</a:t>
            </a:r>
            <a:r>
              <a:rPr lang="it-IT" sz="1400" baseline="-25000" dirty="0" smtClean="0"/>
              <a:t>2</a:t>
            </a:r>
            <a:endParaRPr lang="it-IT" sz="1400" baseline="-25000" dirty="0"/>
          </a:p>
        </p:txBody>
      </p:sp>
      <p:sp>
        <p:nvSpPr>
          <p:cNvPr id="78" name="CasellaDiTesto 77"/>
          <p:cNvSpPr txBox="1"/>
          <p:nvPr/>
        </p:nvSpPr>
        <p:spPr>
          <a:xfrm>
            <a:off x="230663" y="2483023"/>
            <a:ext cx="293670" cy="307777"/>
          </a:xfrm>
          <a:prstGeom prst="rect">
            <a:avLst/>
          </a:prstGeom>
          <a:noFill/>
        </p:spPr>
        <p:txBody>
          <a:bodyPr wrap="none" rtlCol="0">
            <a:spAutoFit/>
          </a:bodyPr>
          <a:lstStyle/>
          <a:p>
            <a:r>
              <a:rPr lang="it-IT" sz="1400" dirty="0" smtClean="0"/>
              <a:t>f</a:t>
            </a:r>
            <a:r>
              <a:rPr lang="it-IT" sz="1400" baseline="-25000" dirty="0" smtClean="0"/>
              <a:t>1</a:t>
            </a:r>
            <a:endParaRPr lang="it-IT" sz="1400" baseline="-25000" dirty="0"/>
          </a:p>
        </p:txBody>
      </p:sp>
      <p:sp>
        <p:nvSpPr>
          <p:cNvPr id="79" name="CasellaDiTesto 78"/>
          <p:cNvSpPr txBox="1"/>
          <p:nvPr/>
        </p:nvSpPr>
        <p:spPr>
          <a:xfrm>
            <a:off x="2262106" y="2492896"/>
            <a:ext cx="309700" cy="307777"/>
          </a:xfrm>
          <a:prstGeom prst="rect">
            <a:avLst/>
          </a:prstGeom>
          <a:noFill/>
        </p:spPr>
        <p:txBody>
          <a:bodyPr wrap="none" rtlCol="0">
            <a:spAutoFit/>
          </a:bodyPr>
          <a:lstStyle/>
          <a:p>
            <a:r>
              <a:rPr lang="it-IT" sz="1400" dirty="0" smtClean="0"/>
              <a:t>f</a:t>
            </a:r>
            <a:r>
              <a:rPr lang="it-IT" sz="1400" baseline="-25000" dirty="0" smtClean="0"/>
              <a:t>2</a:t>
            </a:r>
            <a:endParaRPr lang="it-IT" sz="1400" baseline="-25000" dirty="0"/>
          </a:p>
        </p:txBody>
      </p:sp>
      <p:sp>
        <p:nvSpPr>
          <p:cNvPr id="80" name="CasellaDiTesto 79"/>
          <p:cNvSpPr txBox="1"/>
          <p:nvPr/>
        </p:nvSpPr>
        <p:spPr>
          <a:xfrm>
            <a:off x="4015437" y="3212976"/>
            <a:ext cx="316112" cy="307777"/>
          </a:xfrm>
          <a:prstGeom prst="rect">
            <a:avLst/>
          </a:prstGeom>
          <a:noFill/>
        </p:spPr>
        <p:txBody>
          <a:bodyPr wrap="none" rtlCol="0">
            <a:spAutoFit/>
          </a:bodyPr>
          <a:lstStyle/>
          <a:p>
            <a:r>
              <a:rPr lang="it-IT" sz="1400" dirty="0" smtClean="0"/>
              <a:t>f</a:t>
            </a:r>
            <a:r>
              <a:rPr lang="it-IT" sz="1400" baseline="-25000" dirty="0" smtClean="0"/>
              <a:t>0</a:t>
            </a:r>
            <a:endParaRPr lang="it-IT" sz="1400" baseline="-25000" dirty="0"/>
          </a:p>
        </p:txBody>
      </p:sp>
      <p:sp>
        <p:nvSpPr>
          <p:cNvPr id="81" name="CasellaDiTesto 80"/>
          <p:cNvSpPr txBox="1"/>
          <p:nvPr/>
        </p:nvSpPr>
        <p:spPr>
          <a:xfrm>
            <a:off x="4615928" y="3212976"/>
            <a:ext cx="316112" cy="307777"/>
          </a:xfrm>
          <a:prstGeom prst="rect">
            <a:avLst/>
          </a:prstGeom>
          <a:noFill/>
        </p:spPr>
        <p:txBody>
          <a:bodyPr wrap="none" rtlCol="0">
            <a:spAutoFit/>
          </a:bodyPr>
          <a:lstStyle/>
          <a:p>
            <a:r>
              <a:rPr lang="it-IT" sz="1400" dirty="0" smtClean="0"/>
              <a:t>f</a:t>
            </a:r>
            <a:r>
              <a:rPr lang="it-IT" sz="1400" baseline="-25000" dirty="0" smtClean="0"/>
              <a:t>0</a:t>
            </a:r>
            <a:endParaRPr lang="it-IT" sz="1400" baseline="-25000" dirty="0"/>
          </a:p>
        </p:txBody>
      </p:sp>
      <p:sp>
        <p:nvSpPr>
          <p:cNvPr id="82" name="CasellaDiTesto 81"/>
          <p:cNvSpPr txBox="1"/>
          <p:nvPr/>
        </p:nvSpPr>
        <p:spPr>
          <a:xfrm>
            <a:off x="6247685" y="3212976"/>
            <a:ext cx="556563" cy="307777"/>
          </a:xfrm>
          <a:prstGeom prst="rect">
            <a:avLst/>
          </a:prstGeom>
          <a:noFill/>
        </p:spPr>
        <p:txBody>
          <a:bodyPr wrap="none" rtlCol="0">
            <a:spAutoFit/>
          </a:bodyPr>
          <a:lstStyle/>
          <a:p>
            <a:r>
              <a:rPr lang="it-IT" sz="1400" dirty="0" smtClean="0"/>
              <a:t>f</a:t>
            </a:r>
            <a:r>
              <a:rPr lang="it-IT" sz="1400" baseline="-25000" dirty="0" smtClean="0"/>
              <a:t>0</a:t>
            </a:r>
            <a:r>
              <a:rPr lang="it-IT" sz="1400" dirty="0" smtClean="0"/>
              <a:t>+f</a:t>
            </a:r>
            <a:r>
              <a:rPr lang="it-IT" sz="1400" baseline="-25000" dirty="0" smtClean="0"/>
              <a:t>2</a:t>
            </a:r>
            <a:endParaRPr lang="it-IT" sz="1400" baseline="-25000" dirty="0"/>
          </a:p>
        </p:txBody>
      </p:sp>
      <p:sp>
        <p:nvSpPr>
          <p:cNvPr id="83" name="CasellaDiTesto 82"/>
          <p:cNvSpPr txBox="1"/>
          <p:nvPr/>
        </p:nvSpPr>
        <p:spPr>
          <a:xfrm>
            <a:off x="6372200" y="2492896"/>
            <a:ext cx="309700" cy="307777"/>
          </a:xfrm>
          <a:prstGeom prst="rect">
            <a:avLst/>
          </a:prstGeom>
          <a:noFill/>
        </p:spPr>
        <p:txBody>
          <a:bodyPr wrap="none" rtlCol="0">
            <a:spAutoFit/>
          </a:bodyPr>
          <a:lstStyle/>
          <a:p>
            <a:r>
              <a:rPr lang="it-IT" sz="1400" dirty="0" smtClean="0"/>
              <a:t>f</a:t>
            </a:r>
            <a:r>
              <a:rPr lang="it-IT" sz="1400" baseline="-25000" dirty="0" smtClean="0"/>
              <a:t>2</a:t>
            </a:r>
            <a:endParaRPr lang="it-IT" sz="1400" baseline="-25000" dirty="0"/>
          </a:p>
        </p:txBody>
      </p:sp>
      <p:sp>
        <p:nvSpPr>
          <p:cNvPr id="84" name="CasellaDiTesto 83"/>
          <p:cNvSpPr txBox="1"/>
          <p:nvPr/>
        </p:nvSpPr>
        <p:spPr>
          <a:xfrm>
            <a:off x="8382786" y="2492896"/>
            <a:ext cx="293670" cy="307777"/>
          </a:xfrm>
          <a:prstGeom prst="rect">
            <a:avLst/>
          </a:prstGeom>
          <a:noFill/>
        </p:spPr>
        <p:txBody>
          <a:bodyPr wrap="none" rtlCol="0">
            <a:spAutoFit/>
          </a:bodyPr>
          <a:lstStyle/>
          <a:p>
            <a:r>
              <a:rPr lang="it-IT" sz="1400" dirty="0" smtClean="0"/>
              <a:t>f</a:t>
            </a:r>
            <a:r>
              <a:rPr lang="it-IT" sz="1400" baseline="-25000" dirty="0" smtClean="0"/>
              <a:t>1</a:t>
            </a:r>
            <a:endParaRPr lang="it-IT" sz="1400" baseline="-25000" dirty="0"/>
          </a:p>
        </p:txBody>
      </p:sp>
      <p:sp>
        <p:nvSpPr>
          <p:cNvPr id="85" name="CasellaDiTesto 84"/>
          <p:cNvSpPr txBox="1"/>
          <p:nvPr/>
        </p:nvSpPr>
        <p:spPr>
          <a:xfrm>
            <a:off x="8111497" y="3212976"/>
            <a:ext cx="780983" cy="307777"/>
          </a:xfrm>
          <a:prstGeom prst="rect">
            <a:avLst/>
          </a:prstGeom>
          <a:noFill/>
        </p:spPr>
        <p:txBody>
          <a:bodyPr wrap="none" rtlCol="0">
            <a:spAutoFit/>
          </a:bodyPr>
          <a:lstStyle/>
          <a:p>
            <a:r>
              <a:rPr lang="it-IT" sz="1400" dirty="0"/>
              <a:t>f</a:t>
            </a:r>
            <a:r>
              <a:rPr lang="it-IT" sz="1400" baseline="-25000" dirty="0" smtClean="0"/>
              <a:t>0</a:t>
            </a:r>
            <a:r>
              <a:rPr lang="it-IT" sz="1400" dirty="0" smtClean="0"/>
              <a:t>+f</a:t>
            </a:r>
            <a:r>
              <a:rPr lang="it-IT" sz="1400" baseline="-25000" dirty="0" smtClean="0"/>
              <a:t>1</a:t>
            </a:r>
            <a:r>
              <a:rPr lang="it-IT" sz="1400" dirty="0" smtClean="0"/>
              <a:t>+f</a:t>
            </a:r>
            <a:r>
              <a:rPr lang="it-IT" sz="1400" baseline="-25000" dirty="0" smtClean="0"/>
              <a:t>2</a:t>
            </a:r>
            <a:endParaRPr lang="it-IT" sz="1400" baseline="-25000" dirty="0"/>
          </a:p>
        </p:txBody>
      </p:sp>
      <p:sp>
        <p:nvSpPr>
          <p:cNvPr id="87" name="Triangolo isoscele 86"/>
          <p:cNvSpPr/>
          <p:nvPr/>
        </p:nvSpPr>
        <p:spPr>
          <a:xfrm>
            <a:off x="2411760" y="4057327"/>
            <a:ext cx="36004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smtClean="0"/>
              <a:t>Φ</a:t>
            </a:r>
            <a:endParaRPr lang="it-IT" sz="1000" dirty="0"/>
          </a:p>
        </p:txBody>
      </p:sp>
      <p:sp>
        <p:nvSpPr>
          <p:cNvPr id="88" name="Rettangolo 87"/>
          <p:cNvSpPr/>
          <p:nvPr/>
        </p:nvSpPr>
        <p:spPr>
          <a:xfrm>
            <a:off x="1907704" y="4869160"/>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a:t>
            </a:r>
            <a:endParaRPr lang="it-IT" dirty="0"/>
          </a:p>
        </p:txBody>
      </p:sp>
      <p:sp>
        <p:nvSpPr>
          <p:cNvPr id="90" name="Rettangolo 89"/>
          <p:cNvSpPr/>
          <p:nvPr/>
        </p:nvSpPr>
        <p:spPr>
          <a:xfrm>
            <a:off x="5580112" y="4849415"/>
            <a:ext cx="136815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a:t>
            </a:r>
            <a:endParaRPr lang="it-IT" dirty="0"/>
          </a:p>
        </p:txBody>
      </p:sp>
      <p:cxnSp>
        <p:nvCxnSpPr>
          <p:cNvPr id="92" name="Connettore 2 91"/>
          <p:cNvCxnSpPr/>
          <p:nvPr/>
        </p:nvCxnSpPr>
        <p:spPr>
          <a:xfrm>
            <a:off x="1547664" y="5445224"/>
            <a:ext cx="36004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ttore 1 92"/>
          <p:cNvCxnSpPr/>
          <p:nvPr/>
        </p:nvCxnSpPr>
        <p:spPr>
          <a:xfrm flipH="1">
            <a:off x="1547664" y="4941168"/>
            <a:ext cx="4120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ttore 1 93"/>
          <p:cNvCxnSpPr/>
          <p:nvPr/>
        </p:nvCxnSpPr>
        <p:spPr>
          <a:xfrm flipV="1">
            <a:off x="1547664" y="4201343"/>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a:off x="2987824" y="494116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nettore 1 98"/>
          <p:cNvCxnSpPr>
            <a:stCxn id="87" idx="5"/>
          </p:cNvCxnSpPr>
          <p:nvPr/>
        </p:nvCxnSpPr>
        <p:spPr>
          <a:xfrm>
            <a:off x="2681790" y="4201343"/>
            <a:ext cx="45545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7236296" y="4201343"/>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a:off x="6768244" y="4921423"/>
            <a:ext cx="4680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nettore 1 104"/>
          <p:cNvCxnSpPr/>
          <p:nvPr/>
        </p:nvCxnSpPr>
        <p:spPr>
          <a:xfrm>
            <a:off x="5508104" y="4921423"/>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Connettore 2 108"/>
          <p:cNvCxnSpPr>
            <a:endCxn id="112" idx="1"/>
          </p:cNvCxnSpPr>
          <p:nvPr/>
        </p:nvCxnSpPr>
        <p:spPr>
          <a:xfrm>
            <a:off x="3221850" y="5425479"/>
            <a:ext cx="11312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riangolo isoscele 111"/>
          <p:cNvSpPr/>
          <p:nvPr/>
        </p:nvSpPr>
        <p:spPr>
          <a:xfrm>
            <a:off x="4263044" y="5281463"/>
            <a:ext cx="36004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smtClean="0"/>
              <a:t>Φ</a:t>
            </a:r>
            <a:endParaRPr lang="it-IT" sz="1000" dirty="0" smtClean="0"/>
          </a:p>
        </p:txBody>
      </p:sp>
      <p:cxnSp>
        <p:nvCxnSpPr>
          <p:cNvPr id="115" name="Connettore 2 114"/>
          <p:cNvCxnSpPr/>
          <p:nvPr/>
        </p:nvCxnSpPr>
        <p:spPr>
          <a:xfrm>
            <a:off x="6948264" y="5425479"/>
            <a:ext cx="288032"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8" name="CasellaDiTesto 117"/>
          <p:cNvSpPr txBox="1"/>
          <p:nvPr/>
        </p:nvSpPr>
        <p:spPr>
          <a:xfrm>
            <a:off x="3255882" y="5445224"/>
            <a:ext cx="309700" cy="307777"/>
          </a:xfrm>
          <a:prstGeom prst="rect">
            <a:avLst/>
          </a:prstGeom>
          <a:noFill/>
        </p:spPr>
        <p:txBody>
          <a:bodyPr wrap="none" rtlCol="0">
            <a:spAutoFit/>
          </a:bodyPr>
          <a:lstStyle/>
          <a:p>
            <a:r>
              <a:rPr lang="it-IT" sz="1400" dirty="0" smtClean="0"/>
              <a:t>f</a:t>
            </a:r>
            <a:r>
              <a:rPr lang="it-IT" sz="1400" baseline="-25000" dirty="0"/>
              <a:t>2</a:t>
            </a:r>
          </a:p>
        </p:txBody>
      </p:sp>
      <p:sp>
        <p:nvSpPr>
          <p:cNvPr id="119" name="CasellaDiTesto 118"/>
          <p:cNvSpPr txBox="1"/>
          <p:nvPr/>
        </p:nvSpPr>
        <p:spPr>
          <a:xfrm>
            <a:off x="5292080" y="5445224"/>
            <a:ext cx="309700" cy="307777"/>
          </a:xfrm>
          <a:prstGeom prst="rect">
            <a:avLst/>
          </a:prstGeom>
          <a:noFill/>
        </p:spPr>
        <p:txBody>
          <a:bodyPr wrap="none" rtlCol="0">
            <a:spAutoFit/>
          </a:bodyPr>
          <a:lstStyle/>
          <a:p>
            <a:r>
              <a:rPr lang="it-IT" sz="1400" dirty="0" smtClean="0"/>
              <a:t>f</a:t>
            </a:r>
            <a:r>
              <a:rPr lang="it-IT" sz="1400" baseline="-25000" dirty="0"/>
              <a:t>2</a:t>
            </a:r>
          </a:p>
        </p:txBody>
      </p:sp>
      <p:sp>
        <p:nvSpPr>
          <p:cNvPr id="122" name="CasellaDiTesto 121"/>
          <p:cNvSpPr txBox="1"/>
          <p:nvPr/>
        </p:nvSpPr>
        <p:spPr>
          <a:xfrm>
            <a:off x="7230658" y="4777407"/>
            <a:ext cx="293670" cy="307777"/>
          </a:xfrm>
          <a:prstGeom prst="rect">
            <a:avLst/>
          </a:prstGeom>
          <a:noFill/>
        </p:spPr>
        <p:txBody>
          <a:bodyPr wrap="none" rtlCol="0">
            <a:spAutoFit/>
          </a:bodyPr>
          <a:lstStyle/>
          <a:p>
            <a:r>
              <a:rPr lang="it-IT" sz="1400" dirty="0" smtClean="0"/>
              <a:t>f</a:t>
            </a:r>
            <a:r>
              <a:rPr lang="it-IT" sz="1400" baseline="-25000" dirty="0" smtClean="0"/>
              <a:t>1</a:t>
            </a:r>
            <a:endParaRPr lang="it-IT" sz="1400" baseline="-25000" dirty="0"/>
          </a:p>
        </p:txBody>
      </p:sp>
      <p:sp>
        <p:nvSpPr>
          <p:cNvPr id="123" name="CasellaDiTesto 122"/>
          <p:cNvSpPr txBox="1"/>
          <p:nvPr/>
        </p:nvSpPr>
        <p:spPr>
          <a:xfrm>
            <a:off x="7062215" y="5445224"/>
            <a:ext cx="534121" cy="307777"/>
          </a:xfrm>
          <a:prstGeom prst="rect">
            <a:avLst/>
          </a:prstGeom>
          <a:noFill/>
        </p:spPr>
        <p:txBody>
          <a:bodyPr wrap="none" rtlCol="0">
            <a:spAutoFit/>
          </a:bodyPr>
          <a:lstStyle/>
          <a:p>
            <a:r>
              <a:rPr lang="it-IT" sz="1400" dirty="0" smtClean="0"/>
              <a:t>f</a:t>
            </a:r>
            <a:r>
              <a:rPr lang="it-IT" sz="1400" baseline="-25000" dirty="0"/>
              <a:t>1</a:t>
            </a:r>
            <a:r>
              <a:rPr lang="it-IT" sz="1400" dirty="0" smtClean="0"/>
              <a:t>+f</a:t>
            </a:r>
            <a:r>
              <a:rPr lang="it-IT" sz="1400" baseline="-25000" dirty="0" smtClean="0"/>
              <a:t>2</a:t>
            </a:r>
            <a:endParaRPr lang="it-IT" sz="1400" baseline="-25000" dirty="0"/>
          </a:p>
        </p:txBody>
      </p:sp>
      <p:sp>
        <p:nvSpPr>
          <p:cNvPr id="130" name="CasellaDiTesto 129"/>
          <p:cNvSpPr txBox="1"/>
          <p:nvPr/>
        </p:nvSpPr>
        <p:spPr>
          <a:xfrm>
            <a:off x="1253994" y="4797152"/>
            <a:ext cx="293670" cy="307777"/>
          </a:xfrm>
          <a:prstGeom prst="rect">
            <a:avLst/>
          </a:prstGeom>
          <a:noFill/>
        </p:spPr>
        <p:txBody>
          <a:bodyPr wrap="none" rtlCol="0">
            <a:spAutoFit/>
          </a:bodyPr>
          <a:lstStyle/>
          <a:p>
            <a:r>
              <a:rPr lang="it-IT" sz="1400" dirty="0" smtClean="0"/>
              <a:t>f</a:t>
            </a:r>
            <a:r>
              <a:rPr lang="it-IT" sz="1400" baseline="-25000" dirty="0" smtClean="0"/>
              <a:t>1</a:t>
            </a:r>
            <a:endParaRPr lang="it-IT" sz="1400" baseline="-25000" dirty="0"/>
          </a:p>
        </p:txBody>
      </p:sp>
      <p:sp>
        <p:nvSpPr>
          <p:cNvPr id="131" name="CasellaDiTesto 130"/>
          <p:cNvSpPr txBox="1"/>
          <p:nvPr/>
        </p:nvSpPr>
        <p:spPr>
          <a:xfrm>
            <a:off x="1229567" y="5445224"/>
            <a:ext cx="534121" cy="307777"/>
          </a:xfrm>
          <a:prstGeom prst="rect">
            <a:avLst/>
          </a:prstGeom>
          <a:noFill/>
        </p:spPr>
        <p:txBody>
          <a:bodyPr wrap="none" rtlCol="0">
            <a:spAutoFit/>
          </a:bodyPr>
          <a:lstStyle/>
          <a:p>
            <a:r>
              <a:rPr lang="it-IT" sz="1400" dirty="0" smtClean="0"/>
              <a:t>f</a:t>
            </a:r>
            <a:r>
              <a:rPr lang="it-IT" sz="1400" baseline="-25000" dirty="0" smtClean="0"/>
              <a:t>1</a:t>
            </a:r>
            <a:r>
              <a:rPr lang="it-IT" sz="1400" dirty="0" smtClean="0"/>
              <a:t>+f</a:t>
            </a:r>
            <a:r>
              <a:rPr lang="it-IT" sz="1400" baseline="-25000" dirty="0"/>
              <a:t>2</a:t>
            </a:r>
          </a:p>
        </p:txBody>
      </p:sp>
      <p:cxnSp>
        <p:nvCxnSpPr>
          <p:cNvPr id="135" name="Connettore 2 134"/>
          <p:cNvCxnSpPr>
            <a:stCxn id="112" idx="5"/>
          </p:cNvCxnSpPr>
          <p:nvPr/>
        </p:nvCxnSpPr>
        <p:spPr>
          <a:xfrm>
            <a:off x="4533074" y="5425479"/>
            <a:ext cx="1047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Connettore 2 139"/>
          <p:cNvCxnSpPr>
            <a:endCxn id="87" idx="1"/>
          </p:cNvCxnSpPr>
          <p:nvPr/>
        </p:nvCxnSpPr>
        <p:spPr>
          <a:xfrm>
            <a:off x="1547664" y="4201343"/>
            <a:ext cx="9541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barn(inVertical)">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barn(inVertical)">
                                      <p:cBhvr>
                                        <p:cTn id="15" dur="500"/>
                                        <p:tgtEl>
                                          <p:spTgt spid="7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barn(inVertical)">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barn(inVertical)">
                                      <p:cBhvr>
                                        <p:cTn id="23" dur="500"/>
                                        <p:tgtEl>
                                          <p:spTgt spid="7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barn(inVertical)">
                                      <p:cBhvr>
                                        <p:cTn id="26" dur="500"/>
                                        <p:tgtEl>
                                          <p:spTgt spid="8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arn(inVertical)">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arn(inVertical)">
                                      <p:cBhvr>
                                        <p:cTn id="34" dur="500"/>
                                        <p:tgtEl>
                                          <p:spTgt spid="8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down)">
                                      <p:cBhvr>
                                        <p:cTn id="45" dur="500"/>
                                        <p:tgtEl>
                                          <p:spTgt spid="85"/>
                                        </p:tgtEl>
                                      </p:cBhvr>
                                    </p:animEffect>
                                  </p:childTnLst>
                                </p:cTn>
                              </p:par>
                              <p:par>
                                <p:cTn id="46" presetID="22" presetClass="entr" presetSubtype="4"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down)">
                                      <p:cBhvr>
                                        <p:cTn id="48" dur="500"/>
                                        <p:tgtEl>
                                          <p:spTgt spid="7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arn(inVertical)">
                                      <p:cBhvr>
                                        <p:cTn id="53" dur="500"/>
                                        <p:tgtEl>
                                          <p:spTgt spid="9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barn(inVertical)">
                                      <p:cBhvr>
                                        <p:cTn id="56" dur="500"/>
                                        <p:tgtEl>
                                          <p:spTgt spid="1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barn(inVertical)">
                                      <p:cBhvr>
                                        <p:cTn id="61" dur="500"/>
                                        <p:tgtEl>
                                          <p:spTgt spid="13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barn(inVertical)">
                                      <p:cBhvr>
                                        <p:cTn id="64" dur="500"/>
                                        <p:tgtEl>
                                          <p:spTgt spid="11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barn(inVertical)">
                                      <p:cBhvr>
                                        <p:cTn id="67" dur="500"/>
                                        <p:tgtEl>
                                          <p:spTgt spid="1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barn(inVertical)">
                                      <p:cBhvr>
                                        <p:cTn id="72" dur="500"/>
                                        <p:tgtEl>
                                          <p:spTgt spid="122"/>
                                        </p:tgtEl>
                                      </p:cBhvr>
                                    </p:animEffect>
                                  </p:childTnLst>
                                </p:cTn>
                              </p:par>
                              <p:par>
                                <p:cTn id="73" presetID="16" presetClass="entr" presetSubtype="21"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barn(inVertical)">
                                      <p:cBhvr>
                                        <p:cTn id="75" dur="500"/>
                                        <p:tgtEl>
                                          <p:spTgt spid="115"/>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barn(inVertical)">
                                      <p:cBhvr>
                                        <p:cTn id="7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P spid="84" grpId="0"/>
      <p:bldP spid="85" grpId="0"/>
      <p:bldP spid="118" grpId="0"/>
      <p:bldP spid="119" grpId="0"/>
      <p:bldP spid="122" grpId="0"/>
      <p:bldP spid="123" grpId="0"/>
      <p:bldP spid="130" grpId="0"/>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824136"/>
          </a:xfrm>
        </p:spPr>
        <p:txBody>
          <a:bodyPr>
            <a:noAutofit/>
          </a:bodyPr>
          <a:lstStyle/>
          <a:p>
            <a:r>
              <a:rPr lang="it-IT" sz="2800" dirty="0" smtClean="0">
                <a:solidFill>
                  <a:srgbClr val="8CADAE">
                    <a:shade val="75000"/>
                  </a:srgbClr>
                </a:solidFill>
              </a:rPr>
              <a:t>N// SPECTRUM CONTROL OF A </a:t>
            </a:r>
            <a:br>
              <a:rPr lang="it-IT" sz="2800" dirty="0" smtClean="0">
                <a:solidFill>
                  <a:srgbClr val="8CADAE">
                    <a:shade val="75000"/>
                  </a:srgbClr>
                </a:solidFill>
              </a:rPr>
            </a:br>
            <a:r>
              <a:rPr lang="it-IT" sz="2800" dirty="0" smtClean="0">
                <a:solidFill>
                  <a:srgbClr val="8CADAE">
                    <a:shade val="75000"/>
                  </a:srgbClr>
                </a:solidFill>
              </a:rPr>
              <a:t>MULTI-JUNCTION ANTENNA (FAM/PAM)</a:t>
            </a:r>
            <a:endParaRPr lang="it-IT"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941168"/>
            <a:ext cx="3701604" cy="13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4895660"/>
            <a:ext cx="3315956" cy="141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arrotondato 3"/>
          <p:cNvSpPr/>
          <p:nvPr/>
        </p:nvSpPr>
        <p:spPr>
          <a:xfrm>
            <a:off x="971600" y="5517232"/>
            <a:ext cx="3024336" cy="27716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32" y="2708920"/>
            <a:ext cx="29622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390" y="1595450"/>
            <a:ext cx="3503066" cy="320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395536" y="1624448"/>
            <a:ext cx="3959738" cy="307777"/>
          </a:xfrm>
          <a:prstGeom prst="rect">
            <a:avLst/>
          </a:prstGeom>
          <a:noFill/>
          <a:ln>
            <a:solidFill>
              <a:schemeClr val="accent1">
                <a:shade val="50000"/>
              </a:schemeClr>
            </a:solidFill>
          </a:ln>
        </p:spPr>
        <p:txBody>
          <a:bodyPr wrap="none" rtlCol="0">
            <a:spAutoFit/>
          </a:bodyPr>
          <a:lstStyle/>
          <a:p>
            <a:r>
              <a:rPr lang="it-IT" sz="1400" dirty="0" err="1" smtClean="0"/>
              <a:t>Phase</a:t>
            </a:r>
            <a:r>
              <a:rPr lang="it-IT" sz="1400" dirty="0" smtClean="0"/>
              <a:t> </a:t>
            </a:r>
            <a:r>
              <a:rPr lang="it-IT" sz="1400" dirty="0" err="1" smtClean="0"/>
              <a:t>difference</a:t>
            </a:r>
            <a:r>
              <a:rPr lang="it-IT" sz="1400" dirty="0" smtClean="0"/>
              <a:t> </a:t>
            </a:r>
            <a:r>
              <a:rPr lang="it-IT" sz="1400" dirty="0" err="1" smtClean="0"/>
              <a:t>between</a:t>
            </a:r>
            <a:r>
              <a:rPr lang="it-IT" sz="1400" dirty="0" smtClean="0"/>
              <a:t> </a:t>
            </a:r>
            <a:r>
              <a:rPr lang="it-IT" sz="1400" dirty="0" err="1" smtClean="0"/>
              <a:t>two</a:t>
            </a:r>
            <a:r>
              <a:rPr lang="it-IT" sz="1400" dirty="0" smtClean="0"/>
              <a:t> </a:t>
            </a:r>
            <a:r>
              <a:rPr lang="it-IT" sz="1400" dirty="0" err="1" smtClean="0"/>
              <a:t>adjacent</a:t>
            </a:r>
            <a:r>
              <a:rPr lang="it-IT" sz="1400" dirty="0" smtClean="0"/>
              <a:t> </a:t>
            </a:r>
            <a:r>
              <a:rPr lang="it-IT" sz="1400" dirty="0" err="1" smtClean="0"/>
              <a:t>modules</a:t>
            </a:r>
            <a:endParaRPr lang="it-IT" sz="1400" dirty="0"/>
          </a:p>
        </p:txBody>
      </p:sp>
      <p:cxnSp>
        <p:nvCxnSpPr>
          <p:cNvPr id="7" name="Connettore 2 6"/>
          <p:cNvCxnSpPr>
            <a:stCxn id="5" idx="2"/>
          </p:cNvCxnSpPr>
          <p:nvPr/>
        </p:nvCxnSpPr>
        <p:spPr>
          <a:xfrm>
            <a:off x="2375405" y="1932225"/>
            <a:ext cx="684427" cy="84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95536" y="3853582"/>
            <a:ext cx="3480440" cy="307777"/>
          </a:xfrm>
          <a:prstGeom prst="rect">
            <a:avLst/>
          </a:prstGeom>
          <a:noFill/>
          <a:ln>
            <a:solidFill>
              <a:schemeClr val="accent1">
                <a:shade val="50000"/>
              </a:schemeClr>
            </a:solidFill>
          </a:ln>
        </p:spPr>
        <p:txBody>
          <a:bodyPr wrap="none" rtlCol="0">
            <a:spAutoFit/>
          </a:bodyPr>
          <a:lstStyle/>
          <a:p>
            <a:r>
              <a:rPr lang="it-IT" sz="1400" dirty="0" err="1" smtClean="0"/>
              <a:t>Number</a:t>
            </a:r>
            <a:r>
              <a:rPr lang="it-IT" sz="1400" dirty="0" smtClean="0"/>
              <a:t> of </a:t>
            </a:r>
            <a:r>
              <a:rPr lang="it-IT" sz="1400" dirty="0" err="1" smtClean="0"/>
              <a:t>active</a:t>
            </a:r>
            <a:r>
              <a:rPr lang="it-IT" sz="1400" dirty="0" smtClean="0"/>
              <a:t> </a:t>
            </a:r>
            <a:r>
              <a:rPr lang="it-IT" sz="1400" dirty="0" err="1" smtClean="0"/>
              <a:t>waveguides</a:t>
            </a:r>
            <a:r>
              <a:rPr lang="it-IT" sz="1400" dirty="0" smtClean="0"/>
              <a:t> in a </a:t>
            </a:r>
            <a:r>
              <a:rPr lang="it-IT" sz="1400" dirty="0" err="1" smtClean="0"/>
              <a:t>module</a:t>
            </a:r>
            <a:endParaRPr lang="it-IT" sz="1400" dirty="0"/>
          </a:p>
        </p:txBody>
      </p:sp>
      <p:sp>
        <p:nvSpPr>
          <p:cNvPr id="13" name="CasellaDiTesto 12"/>
          <p:cNvSpPr txBox="1"/>
          <p:nvPr/>
        </p:nvSpPr>
        <p:spPr>
          <a:xfrm>
            <a:off x="377920" y="4418246"/>
            <a:ext cx="4730782" cy="307777"/>
          </a:xfrm>
          <a:prstGeom prst="rect">
            <a:avLst/>
          </a:prstGeom>
          <a:noFill/>
          <a:ln>
            <a:solidFill>
              <a:schemeClr val="accent1">
                <a:shade val="50000"/>
              </a:schemeClr>
            </a:solidFill>
          </a:ln>
        </p:spPr>
        <p:txBody>
          <a:bodyPr wrap="none" rtlCol="0">
            <a:spAutoFit/>
          </a:bodyPr>
          <a:lstStyle/>
          <a:p>
            <a:r>
              <a:rPr lang="it-IT" sz="1400" dirty="0" err="1" smtClean="0"/>
              <a:t>Intrinsic</a:t>
            </a:r>
            <a:r>
              <a:rPr lang="it-IT" sz="1400" dirty="0" smtClean="0"/>
              <a:t> </a:t>
            </a:r>
            <a:r>
              <a:rPr lang="it-IT" sz="1400" dirty="0" err="1" smtClean="0"/>
              <a:t>phase</a:t>
            </a:r>
            <a:r>
              <a:rPr lang="it-IT" sz="1400" dirty="0" smtClean="0"/>
              <a:t> </a:t>
            </a:r>
            <a:r>
              <a:rPr lang="it-IT" sz="1400" dirty="0" err="1" smtClean="0"/>
              <a:t>shift</a:t>
            </a:r>
            <a:r>
              <a:rPr lang="it-IT" sz="1400" dirty="0" smtClean="0"/>
              <a:t> of the </a:t>
            </a:r>
            <a:r>
              <a:rPr lang="it-IT" sz="1400" dirty="0" err="1" smtClean="0"/>
              <a:t>multijunction</a:t>
            </a:r>
            <a:r>
              <a:rPr lang="it-IT" sz="1400" dirty="0" smtClean="0"/>
              <a:t> </a:t>
            </a:r>
            <a:r>
              <a:rPr lang="it-IT" sz="1400" dirty="0" err="1" smtClean="0"/>
              <a:t>waveguide</a:t>
            </a:r>
            <a:r>
              <a:rPr lang="it-IT" sz="1400" dirty="0" smtClean="0"/>
              <a:t> array</a:t>
            </a:r>
            <a:endParaRPr lang="it-IT" sz="1400" dirty="0"/>
          </a:p>
        </p:txBody>
      </p:sp>
      <p:cxnSp>
        <p:nvCxnSpPr>
          <p:cNvPr id="9" name="Connettore 2 8"/>
          <p:cNvCxnSpPr>
            <a:stCxn id="12" idx="0"/>
          </p:cNvCxnSpPr>
          <p:nvPr/>
        </p:nvCxnSpPr>
        <p:spPr>
          <a:xfrm flipV="1">
            <a:off x="2135756" y="3573016"/>
            <a:ext cx="687045" cy="280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a:stCxn id="13" idx="0"/>
          </p:cNvCxnSpPr>
          <p:nvPr/>
        </p:nvCxnSpPr>
        <p:spPr>
          <a:xfrm flipV="1">
            <a:off x="2743311" y="3689995"/>
            <a:ext cx="532545" cy="728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77920" y="2156969"/>
            <a:ext cx="2390398" cy="307777"/>
          </a:xfrm>
          <a:prstGeom prst="rect">
            <a:avLst/>
          </a:prstGeom>
          <a:noFill/>
          <a:ln>
            <a:solidFill>
              <a:schemeClr val="accent1">
                <a:shade val="50000"/>
              </a:schemeClr>
            </a:solidFill>
          </a:ln>
        </p:spPr>
        <p:txBody>
          <a:bodyPr wrap="none" rtlCol="0">
            <a:spAutoFit/>
          </a:bodyPr>
          <a:lstStyle/>
          <a:p>
            <a:r>
              <a:rPr lang="it-IT" sz="1400" dirty="0" smtClean="0"/>
              <a:t>N// </a:t>
            </a:r>
            <a:r>
              <a:rPr lang="it-IT" sz="1400" dirty="0" err="1" smtClean="0"/>
              <a:t>peak</a:t>
            </a:r>
            <a:r>
              <a:rPr lang="it-IT" sz="1400" dirty="0" smtClean="0"/>
              <a:t> of </a:t>
            </a:r>
            <a:r>
              <a:rPr lang="it-IT" sz="1400" dirty="0"/>
              <a:t>a</a:t>
            </a:r>
            <a:r>
              <a:rPr lang="it-IT" sz="1400" dirty="0" smtClean="0"/>
              <a:t> single </a:t>
            </a:r>
            <a:r>
              <a:rPr lang="it-IT" sz="1400" dirty="0" err="1" smtClean="0"/>
              <a:t>module</a:t>
            </a:r>
            <a:endParaRPr lang="it-IT" sz="1400" dirty="0"/>
          </a:p>
        </p:txBody>
      </p:sp>
      <p:cxnSp>
        <p:nvCxnSpPr>
          <p:cNvPr id="19" name="Connettore 2 18"/>
          <p:cNvCxnSpPr/>
          <p:nvPr/>
        </p:nvCxnSpPr>
        <p:spPr>
          <a:xfrm flipH="1">
            <a:off x="2135756" y="2492896"/>
            <a:ext cx="1319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7380312" y="5939407"/>
            <a:ext cx="1125629" cy="307777"/>
          </a:xfrm>
          <a:prstGeom prst="rect">
            <a:avLst/>
          </a:prstGeom>
          <a:noFill/>
        </p:spPr>
        <p:txBody>
          <a:bodyPr wrap="none" rtlCol="0">
            <a:spAutoFit/>
          </a:bodyPr>
          <a:lstStyle/>
          <a:p>
            <a:r>
              <a:rPr lang="it-IT" sz="1400" dirty="0" smtClean="0"/>
              <a:t>(3 kW/cm</a:t>
            </a:r>
            <a:r>
              <a:rPr lang="it-IT" sz="1400" baseline="30000" dirty="0" smtClean="0"/>
              <a:t>2</a:t>
            </a:r>
            <a:r>
              <a:rPr lang="it-IT" sz="1400" dirty="0" smtClean="0"/>
              <a:t>)</a:t>
            </a:r>
            <a:endParaRPr lang="it-IT" sz="1400" dirty="0"/>
          </a:p>
        </p:txBody>
      </p:sp>
    </p:spTree>
    <p:extLst>
      <p:ext uri="{BB962C8B-B14F-4D97-AF65-F5344CB8AC3E}">
        <p14:creationId xmlns:p14="http://schemas.microsoft.com/office/powerpoint/2010/main" val="33533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700" dirty="0" smtClean="0"/>
              <a:t>CONCEPTUAL DESIGN OF A RF DRIVER FOR EAST</a:t>
            </a:r>
            <a:endParaRPr lang="it-IT" sz="27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19451"/>
            <a:ext cx="7344816" cy="476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arrotondato 4"/>
          <p:cNvSpPr/>
          <p:nvPr/>
        </p:nvSpPr>
        <p:spPr>
          <a:xfrm>
            <a:off x="899592" y="4581128"/>
            <a:ext cx="3312368" cy="144016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6372200" y="4941168"/>
            <a:ext cx="1296144" cy="108012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4499992" y="4005064"/>
            <a:ext cx="2232248" cy="79208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95536" y="6248345"/>
            <a:ext cx="1862962" cy="276999"/>
          </a:xfrm>
          <a:prstGeom prst="rect">
            <a:avLst/>
          </a:prstGeom>
          <a:noFill/>
          <a:ln>
            <a:solidFill>
              <a:schemeClr val="accent1"/>
            </a:solidFill>
          </a:ln>
        </p:spPr>
        <p:txBody>
          <a:bodyPr wrap="square" rtlCol="0">
            <a:spAutoFit/>
          </a:bodyPr>
          <a:lstStyle/>
          <a:p>
            <a:r>
              <a:rPr lang="it-IT" sz="1200" b="1" dirty="0" smtClean="0"/>
              <a:t>Digital </a:t>
            </a:r>
            <a:r>
              <a:rPr lang="it-IT" sz="1200" b="1" dirty="0" err="1" smtClean="0"/>
              <a:t>phase</a:t>
            </a:r>
            <a:r>
              <a:rPr lang="it-IT" sz="1200" b="1" dirty="0" smtClean="0"/>
              <a:t> </a:t>
            </a:r>
            <a:r>
              <a:rPr lang="it-IT" sz="1200" b="1" dirty="0" err="1" smtClean="0"/>
              <a:t>shifter</a:t>
            </a:r>
            <a:endParaRPr lang="it-IT" sz="1200" b="1" dirty="0"/>
          </a:p>
        </p:txBody>
      </p:sp>
      <p:cxnSp>
        <p:nvCxnSpPr>
          <p:cNvPr id="7" name="Connettore 2 6"/>
          <p:cNvCxnSpPr>
            <a:stCxn id="3" idx="0"/>
          </p:cNvCxnSpPr>
          <p:nvPr/>
        </p:nvCxnSpPr>
        <p:spPr>
          <a:xfrm flipV="1">
            <a:off x="1327017" y="5373216"/>
            <a:ext cx="931481" cy="87512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0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700" dirty="0"/>
              <a:t>CONCEPTUAL DESIGN </a:t>
            </a:r>
            <a:r>
              <a:rPr lang="it-IT" sz="2700" dirty="0" smtClean="0"/>
              <a:t>OF A RF DRIVER FOR EAST</a:t>
            </a:r>
            <a:endParaRPr lang="it-IT" sz="2700" dirty="0"/>
          </a:p>
        </p:txBody>
      </p:sp>
      <p:sp>
        <p:nvSpPr>
          <p:cNvPr id="3" name="Rettangolo arrotondato 2"/>
          <p:cNvSpPr/>
          <p:nvPr/>
        </p:nvSpPr>
        <p:spPr>
          <a:xfrm>
            <a:off x="323528" y="1916832"/>
            <a:ext cx="136815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Master </a:t>
            </a:r>
            <a:r>
              <a:rPr lang="it-IT" sz="1600" dirty="0" err="1" smtClean="0"/>
              <a:t>oscillator</a:t>
            </a:r>
            <a:r>
              <a:rPr lang="it-IT" sz="1600" dirty="0" smtClean="0"/>
              <a:t> f01</a:t>
            </a:r>
            <a:endParaRPr lang="it-IT" sz="1600" dirty="0"/>
          </a:p>
        </p:txBody>
      </p:sp>
      <p:sp>
        <p:nvSpPr>
          <p:cNvPr id="4" name="Rettangolo arrotondato 3"/>
          <p:cNvSpPr/>
          <p:nvPr/>
        </p:nvSpPr>
        <p:spPr>
          <a:xfrm>
            <a:off x="2339752" y="1935445"/>
            <a:ext cx="770384" cy="77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smtClean="0"/>
              <a:t>Power</a:t>
            </a:r>
            <a:r>
              <a:rPr lang="it-IT" sz="1200" dirty="0" smtClean="0"/>
              <a:t> divider</a:t>
            </a:r>
          </a:p>
        </p:txBody>
      </p:sp>
      <p:sp>
        <p:nvSpPr>
          <p:cNvPr id="5" name="Rettangolo arrotondato 4"/>
          <p:cNvSpPr/>
          <p:nvPr/>
        </p:nvSpPr>
        <p:spPr>
          <a:xfrm>
            <a:off x="3779912" y="1916832"/>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20 </a:t>
            </a:r>
            <a:r>
              <a:rPr lang="it-IT" sz="1600" dirty="0" err="1" smtClean="0"/>
              <a:t>identical</a:t>
            </a:r>
            <a:r>
              <a:rPr lang="it-IT" sz="1600" dirty="0" smtClean="0"/>
              <a:t> RF drive </a:t>
            </a:r>
            <a:r>
              <a:rPr lang="it-IT" sz="1600" dirty="0" err="1" smtClean="0"/>
              <a:t>chains</a:t>
            </a:r>
            <a:endParaRPr lang="it-IT" sz="1600" dirty="0"/>
          </a:p>
        </p:txBody>
      </p:sp>
      <p:sp>
        <p:nvSpPr>
          <p:cNvPr id="6" name="O 5"/>
          <p:cNvSpPr/>
          <p:nvPr/>
        </p:nvSpPr>
        <p:spPr>
          <a:xfrm>
            <a:off x="6372200" y="3212976"/>
            <a:ext cx="720080" cy="72008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339" y="2924944"/>
            <a:ext cx="10001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arrotondato 7"/>
          <p:cNvSpPr/>
          <p:nvPr/>
        </p:nvSpPr>
        <p:spPr>
          <a:xfrm>
            <a:off x="323528" y="4653136"/>
            <a:ext cx="136815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Master </a:t>
            </a:r>
            <a:r>
              <a:rPr lang="it-IT" sz="1600" dirty="0" err="1"/>
              <a:t>o</a:t>
            </a:r>
            <a:r>
              <a:rPr lang="it-IT" sz="1600" dirty="0" err="1" smtClean="0"/>
              <a:t>scillator</a:t>
            </a:r>
            <a:endParaRPr lang="it-IT" sz="1600" dirty="0" smtClean="0"/>
          </a:p>
          <a:p>
            <a:pPr algn="ctr"/>
            <a:r>
              <a:rPr lang="it-IT" sz="1600" dirty="0" smtClean="0"/>
              <a:t>f02</a:t>
            </a:r>
            <a:endParaRPr lang="it-IT" sz="1600" dirty="0"/>
          </a:p>
        </p:txBody>
      </p:sp>
      <p:sp>
        <p:nvSpPr>
          <p:cNvPr id="9" name="Rettangolo arrotondato 8"/>
          <p:cNvSpPr/>
          <p:nvPr/>
        </p:nvSpPr>
        <p:spPr>
          <a:xfrm>
            <a:off x="2339752" y="4671749"/>
            <a:ext cx="770384" cy="77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200" dirty="0" err="1">
                <a:solidFill>
                  <a:prstClr val="white"/>
                </a:solidFill>
              </a:rPr>
              <a:t>Power</a:t>
            </a:r>
            <a:r>
              <a:rPr lang="it-IT" sz="1200" dirty="0">
                <a:solidFill>
                  <a:prstClr val="white"/>
                </a:solidFill>
              </a:rPr>
              <a:t> </a:t>
            </a:r>
            <a:r>
              <a:rPr lang="it-IT" sz="1200" dirty="0" smtClean="0">
                <a:solidFill>
                  <a:prstClr val="white"/>
                </a:solidFill>
              </a:rPr>
              <a:t>divider</a:t>
            </a:r>
            <a:endParaRPr lang="it-IT" sz="1200" dirty="0">
              <a:solidFill>
                <a:prstClr val="white"/>
              </a:solidFill>
            </a:endParaRPr>
          </a:p>
        </p:txBody>
      </p:sp>
      <p:sp>
        <p:nvSpPr>
          <p:cNvPr id="10" name="Rettangolo arrotondato 9"/>
          <p:cNvSpPr/>
          <p:nvPr/>
        </p:nvSpPr>
        <p:spPr>
          <a:xfrm>
            <a:off x="3779912" y="4653136"/>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t>20 </a:t>
            </a:r>
            <a:r>
              <a:rPr lang="it-IT" sz="1600" dirty="0" err="1" smtClean="0"/>
              <a:t>identical</a:t>
            </a:r>
            <a:r>
              <a:rPr lang="it-IT" sz="1600" dirty="0" smtClean="0"/>
              <a:t> RF drive </a:t>
            </a:r>
            <a:r>
              <a:rPr lang="it-IT" sz="1600" dirty="0" err="1" smtClean="0"/>
              <a:t>chains</a:t>
            </a:r>
            <a:endParaRPr lang="it-IT" sz="1600" dirty="0"/>
          </a:p>
        </p:txBody>
      </p:sp>
      <p:sp>
        <p:nvSpPr>
          <p:cNvPr id="7" name="Freccia curva 6"/>
          <p:cNvSpPr/>
          <p:nvPr/>
        </p:nvSpPr>
        <p:spPr>
          <a:xfrm rot="5400000">
            <a:off x="6012160" y="2204864"/>
            <a:ext cx="936104" cy="9361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urva 11"/>
          <p:cNvSpPr/>
          <p:nvPr/>
        </p:nvSpPr>
        <p:spPr>
          <a:xfrm rot="5400000" flipH="1">
            <a:off x="5922150" y="4131078"/>
            <a:ext cx="1116124" cy="936104"/>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a destra 10"/>
          <p:cNvSpPr/>
          <p:nvPr/>
        </p:nvSpPr>
        <p:spPr>
          <a:xfrm>
            <a:off x="7164288" y="3356992"/>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3203848" y="2060848"/>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a:off x="3203848" y="4797152"/>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1763688" y="2060848"/>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1763688" y="4797152"/>
            <a:ext cx="5040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con singolo angolo arrotondato 12"/>
          <p:cNvSpPr/>
          <p:nvPr/>
        </p:nvSpPr>
        <p:spPr>
          <a:xfrm>
            <a:off x="2051720" y="3261345"/>
            <a:ext cx="1224136" cy="815727"/>
          </a:xfrm>
          <a:prstGeom prst="round1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Phase</a:t>
            </a:r>
            <a:endParaRPr lang="it-IT" dirty="0" smtClean="0"/>
          </a:p>
          <a:p>
            <a:pPr algn="ctr"/>
            <a:r>
              <a:rPr lang="it-IT" dirty="0" smtClean="0"/>
              <a:t>control</a:t>
            </a:r>
            <a:endParaRPr lang="it-IT" dirty="0"/>
          </a:p>
        </p:txBody>
      </p:sp>
      <p:sp>
        <p:nvSpPr>
          <p:cNvPr id="18" name="Freccia curva 17"/>
          <p:cNvSpPr/>
          <p:nvPr/>
        </p:nvSpPr>
        <p:spPr>
          <a:xfrm>
            <a:off x="827584" y="3692848"/>
            <a:ext cx="864096" cy="822182"/>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0" name="Freccia curva 19"/>
          <p:cNvSpPr/>
          <p:nvPr/>
        </p:nvSpPr>
        <p:spPr>
          <a:xfrm flipV="1">
            <a:off x="827584" y="2867670"/>
            <a:ext cx="864096" cy="823595"/>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Freccia curva 18"/>
          <p:cNvSpPr/>
          <p:nvPr/>
        </p:nvSpPr>
        <p:spPr>
          <a:xfrm rot="5400000">
            <a:off x="3884970" y="3323943"/>
            <a:ext cx="725988" cy="1656183"/>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Freccia curva 21"/>
          <p:cNvSpPr/>
          <p:nvPr/>
        </p:nvSpPr>
        <p:spPr>
          <a:xfrm rot="5400000" flipH="1">
            <a:off x="3895291" y="2392252"/>
            <a:ext cx="705344" cy="1656183"/>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CasellaDiTesto 20"/>
          <p:cNvSpPr txBox="1"/>
          <p:nvPr/>
        </p:nvSpPr>
        <p:spPr>
          <a:xfrm>
            <a:off x="251520" y="3429000"/>
            <a:ext cx="788999" cy="646331"/>
          </a:xfrm>
          <a:prstGeom prst="rect">
            <a:avLst/>
          </a:prstGeom>
          <a:noFill/>
        </p:spPr>
        <p:txBody>
          <a:bodyPr wrap="none" rtlCol="0">
            <a:spAutoFit/>
          </a:bodyPr>
          <a:lstStyle/>
          <a:p>
            <a:r>
              <a:rPr lang="it-IT" dirty="0" err="1" smtClean="0"/>
              <a:t>Phase</a:t>
            </a:r>
            <a:endParaRPr lang="it-IT" dirty="0" smtClean="0"/>
          </a:p>
          <a:p>
            <a:r>
              <a:rPr lang="it-IT" dirty="0" err="1" smtClean="0"/>
              <a:t>Ref</a:t>
            </a:r>
            <a:r>
              <a:rPr lang="it-IT" dirty="0" smtClean="0"/>
              <a:t>.</a:t>
            </a:r>
            <a:endParaRPr lang="it-IT" dirty="0"/>
          </a:p>
        </p:txBody>
      </p:sp>
      <p:sp>
        <p:nvSpPr>
          <p:cNvPr id="23" name="CasellaDiTesto 22"/>
          <p:cNvSpPr txBox="1"/>
          <p:nvPr/>
        </p:nvSpPr>
        <p:spPr>
          <a:xfrm>
            <a:off x="5076056" y="3060985"/>
            <a:ext cx="673582" cy="369332"/>
          </a:xfrm>
          <a:prstGeom prst="rect">
            <a:avLst/>
          </a:prstGeom>
          <a:noFill/>
        </p:spPr>
        <p:txBody>
          <a:bodyPr wrap="none" rtlCol="0">
            <a:spAutoFit/>
          </a:bodyPr>
          <a:lstStyle/>
          <a:p>
            <a:r>
              <a:rPr lang="el-GR" dirty="0" smtClean="0"/>
              <a:t>ΔΦ</a:t>
            </a:r>
            <a:r>
              <a:rPr lang="it-IT" baseline="-25000" dirty="0"/>
              <a:t>0</a:t>
            </a:r>
            <a:r>
              <a:rPr lang="it-IT" baseline="-25000" dirty="0" smtClean="0"/>
              <a:t>1</a:t>
            </a:r>
            <a:endParaRPr lang="it-IT" baseline="-25000" dirty="0"/>
          </a:p>
        </p:txBody>
      </p:sp>
      <p:sp>
        <p:nvSpPr>
          <p:cNvPr id="25" name="CasellaDiTesto 24"/>
          <p:cNvSpPr txBox="1"/>
          <p:nvPr/>
        </p:nvSpPr>
        <p:spPr>
          <a:xfrm>
            <a:off x="5076056" y="3861048"/>
            <a:ext cx="694421" cy="369332"/>
          </a:xfrm>
          <a:prstGeom prst="rect">
            <a:avLst/>
          </a:prstGeom>
          <a:noFill/>
        </p:spPr>
        <p:txBody>
          <a:bodyPr wrap="none" rtlCol="0">
            <a:spAutoFit/>
          </a:bodyPr>
          <a:lstStyle/>
          <a:p>
            <a:r>
              <a:rPr lang="el-GR" dirty="0" smtClean="0"/>
              <a:t>ΔΦ</a:t>
            </a:r>
            <a:r>
              <a:rPr lang="it-IT" baseline="-25000" dirty="0" smtClean="0"/>
              <a:t>02</a:t>
            </a:r>
            <a:endParaRPr lang="it-IT" baseline="-25000" dirty="0"/>
          </a:p>
        </p:txBody>
      </p:sp>
      <p:sp>
        <p:nvSpPr>
          <p:cNvPr id="24" name="CasellaDiTesto 23"/>
          <p:cNvSpPr txBox="1"/>
          <p:nvPr/>
        </p:nvSpPr>
        <p:spPr>
          <a:xfrm>
            <a:off x="341696" y="1412776"/>
            <a:ext cx="4169731" cy="461665"/>
          </a:xfrm>
          <a:prstGeom prst="rect">
            <a:avLst/>
          </a:prstGeom>
          <a:noFill/>
        </p:spPr>
        <p:txBody>
          <a:bodyPr wrap="none" rtlCol="0">
            <a:spAutoFit/>
          </a:bodyPr>
          <a:lstStyle/>
          <a:p>
            <a:r>
              <a:rPr lang="it-IT" sz="2400" dirty="0" smtClean="0"/>
              <a:t>Double driver-</a:t>
            </a:r>
            <a:r>
              <a:rPr lang="it-IT" sz="2400" dirty="0" err="1" smtClean="0"/>
              <a:t>pump</a:t>
            </a:r>
            <a:r>
              <a:rPr lang="it-IT" sz="2400" dirty="0" smtClean="0"/>
              <a:t> </a:t>
            </a:r>
            <a:r>
              <a:rPr lang="it-IT" sz="2400" dirty="0" err="1" smtClean="0"/>
              <a:t>scheme</a:t>
            </a:r>
            <a:r>
              <a:rPr lang="it-IT" sz="2400" dirty="0" smtClean="0"/>
              <a:t>:</a:t>
            </a:r>
            <a:endParaRPr lang="it-IT" sz="2400" dirty="0"/>
          </a:p>
        </p:txBody>
      </p:sp>
      <p:sp>
        <p:nvSpPr>
          <p:cNvPr id="26" name="CasellaDiTesto 25"/>
          <p:cNvSpPr txBox="1"/>
          <p:nvPr/>
        </p:nvSpPr>
        <p:spPr>
          <a:xfrm>
            <a:off x="8172400" y="1743199"/>
            <a:ext cx="676788" cy="400110"/>
          </a:xfrm>
          <a:prstGeom prst="rect">
            <a:avLst/>
          </a:prstGeom>
          <a:noFill/>
        </p:spPr>
        <p:txBody>
          <a:bodyPr wrap="none" rtlCol="0">
            <a:spAutoFit/>
          </a:bodyPr>
          <a:lstStyle/>
          <a:p>
            <a:r>
              <a:rPr lang="it-IT" sz="2000" dirty="0">
                <a:solidFill>
                  <a:srgbClr val="C00000"/>
                </a:solidFill>
              </a:rPr>
              <a:t>x</a:t>
            </a:r>
            <a:r>
              <a:rPr lang="it-IT" sz="2000" dirty="0" smtClean="0">
                <a:solidFill>
                  <a:srgbClr val="C00000"/>
                </a:solidFill>
              </a:rPr>
              <a:t> 20</a:t>
            </a:r>
            <a:endParaRPr lang="it-IT" sz="2000" dirty="0">
              <a:solidFill>
                <a:srgbClr val="C00000"/>
              </a:solidFill>
            </a:endParaRPr>
          </a:p>
        </p:txBody>
      </p:sp>
      <p:sp>
        <p:nvSpPr>
          <p:cNvPr id="27" name="Rettangolo 26"/>
          <p:cNvSpPr/>
          <p:nvPr/>
        </p:nvSpPr>
        <p:spPr>
          <a:xfrm>
            <a:off x="5940152" y="2060848"/>
            <a:ext cx="2880320" cy="331236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341696" y="5445224"/>
            <a:ext cx="8507492" cy="1384995"/>
          </a:xfrm>
          <a:prstGeom prst="rect">
            <a:avLst/>
          </a:prstGeom>
          <a:noFill/>
        </p:spPr>
        <p:txBody>
          <a:bodyPr wrap="square" rtlCol="0">
            <a:spAutoFit/>
          </a:bodyPr>
          <a:lstStyle/>
          <a:p>
            <a:pPr algn="just"/>
            <a:r>
              <a:rPr lang="en-GB" sz="1200" dirty="0" smtClean="0"/>
              <a:t>NB1: the multiple driver-pump scheme can be ideally applied at the same frequency but this is not desirable in practice for two reasons: 1) the operating point of the tube should be kept in linear region to avoid nonlinear distortions and this is helped by the power splitting on different (but close) frequencies within the klystron bandwidth; 2) to phase out independently different drivers among antenna modules, it is necessary to have a spectral separation (not time coherence) among different drivers. </a:t>
            </a:r>
          </a:p>
          <a:p>
            <a:pPr algn="just"/>
            <a:r>
              <a:rPr lang="en-GB" sz="1200" dirty="0" smtClean="0"/>
              <a:t>NB2: at the same time, to avoid nonlinear self-interactions among pump components, it’s important to keep the spectral separation as small as possible!</a:t>
            </a:r>
            <a:endParaRPr lang="en-GB" sz="1200" dirty="0"/>
          </a:p>
        </p:txBody>
      </p:sp>
      <p:sp>
        <p:nvSpPr>
          <p:cNvPr id="30" name="Freccia curva 29"/>
          <p:cNvSpPr/>
          <p:nvPr/>
        </p:nvSpPr>
        <p:spPr>
          <a:xfrm rot="5400000">
            <a:off x="6825443" y="1332346"/>
            <a:ext cx="749697" cy="252027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437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0" presetClass="exit" presetSubtype="0" fill="hold" grpId="0"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500"/>
                                        <p:tgtEl>
                                          <p:spTgt spid="23"/>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barn(inVertical)">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7" grpId="0" animBg="1"/>
      <p:bldP spid="12" grpId="0" animBg="1"/>
      <p:bldP spid="11" grpId="0" animBg="1"/>
      <p:bldP spid="15" grpId="0" animBg="1"/>
      <p:bldP spid="17" grpId="0" animBg="1"/>
      <p:bldP spid="13" grpId="0" animBg="1"/>
      <p:bldP spid="18" grpId="0" animBg="1"/>
      <p:bldP spid="20" grpId="0" animBg="1"/>
      <p:bldP spid="19" grpId="0" animBg="1"/>
      <p:bldP spid="22" grpId="0" animBg="1"/>
      <p:bldP spid="21" grpId="0"/>
      <p:bldP spid="23" grpId="0"/>
      <p:bldP spid="25" grpId="0"/>
      <p:bldP spid="24" grpId="0"/>
      <p:bldP spid="26" grpId="0"/>
      <p:bldP spid="27"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CONCLUSIONS</a:t>
            </a:r>
            <a:endParaRPr lang="it-IT" dirty="0"/>
          </a:p>
        </p:txBody>
      </p:sp>
      <p:sp>
        <p:nvSpPr>
          <p:cNvPr id="3" name="Segnaposto contenuto 2"/>
          <p:cNvSpPr>
            <a:spLocks noGrp="1"/>
          </p:cNvSpPr>
          <p:nvPr>
            <p:ph sz="quarter" idx="1"/>
          </p:nvPr>
        </p:nvSpPr>
        <p:spPr>
          <a:xfrm>
            <a:off x="179512" y="1556792"/>
            <a:ext cx="8842248" cy="4572000"/>
          </a:xfrm>
        </p:spPr>
        <p:txBody>
          <a:bodyPr>
            <a:normAutofit fontScale="62500" lnSpcReduction="20000"/>
          </a:bodyPr>
          <a:lstStyle/>
          <a:p>
            <a:endParaRPr lang="it-IT" dirty="0" smtClean="0"/>
          </a:p>
          <a:p>
            <a:r>
              <a:rPr lang="it-IT" dirty="0" smtClean="0"/>
              <a:t>WE DISCOVERED A NEW METHOD TO CONTROL </a:t>
            </a:r>
            <a:r>
              <a:rPr lang="it-IT" dirty="0" err="1" smtClean="0"/>
              <a:t>PIs</a:t>
            </a:r>
            <a:r>
              <a:rPr lang="it-IT" dirty="0" smtClean="0"/>
              <a:t> BY MEANS OF AN AMPLITUDE MODULATED PUMP/ MULTIPLE DRIVER-PUMP WITHIN </a:t>
            </a:r>
            <a:r>
              <a:rPr lang="it-IT" dirty="0"/>
              <a:t>THE KLYSTRON BANDWIDTH.</a:t>
            </a:r>
            <a:endParaRPr lang="it-IT" dirty="0" smtClean="0"/>
          </a:p>
          <a:p>
            <a:endParaRPr lang="it-IT" dirty="0" smtClean="0"/>
          </a:p>
          <a:p>
            <a:r>
              <a:rPr lang="it-IT" dirty="0" smtClean="0"/>
              <a:t>SIMULATIONS SUGGEST THIS RESULT CAN BE ACHIEVED WITH A DIFFERENT N// PEAKING OF THE AM SIDEBANDS/MULTIPLE DRIVER-PUMP.</a:t>
            </a:r>
          </a:p>
          <a:p>
            <a:endParaRPr lang="it-IT" dirty="0" smtClean="0"/>
          </a:p>
          <a:p>
            <a:r>
              <a:rPr lang="it-IT" dirty="0" smtClean="0"/>
              <a:t>UNFORTUNATELY, IT IS VERY DIFFICULT TO APPLY THIS METHOD ON THE LHCD SYSTEM OF FTU (NECESSARY CHANGES ON THE POWER TRASMISSION LINE).</a:t>
            </a:r>
          </a:p>
          <a:p>
            <a:endParaRPr lang="it-IT" dirty="0" smtClean="0"/>
          </a:p>
          <a:p>
            <a:r>
              <a:rPr lang="it-IT" dirty="0" smtClean="0"/>
              <a:t>INSTEAD IT </a:t>
            </a:r>
            <a:r>
              <a:rPr lang="it-IT" dirty="0"/>
              <a:t>IS </a:t>
            </a:r>
            <a:r>
              <a:rPr lang="it-IT" dirty="0" smtClean="0"/>
              <a:t>STRAIGHTFORWARD TO APPLY THIS METHOD ON THE LHCD SYSTEM OF EAST (NECESSARY CHANGES ON THE RF TRASMISSION LINE).</a:t>
            </a:r>
          </a:p>
          <a:p>
            <a:endParaRPr lang="it-IT" dirty="0"/>
          </a:p>
          <a:p>
            <a:r>
              <a:rPr lang="it-IT" dirty="0" smtClean="0"/>
              <a:t>WE HAVE SHOWN HOW THE RF DRIVER OF EAST SHOULD BE MODIFIED.</a:t>
            </a:r>
          </a:p>
          <a:p>
            <a:endParaRPr lang="it-IT" dirty="0" smtClean="0"/>
          </a:p>
          <a:p>
            <a:r>
              <a:rPr lang="it-IT" dirty="0" smtClean="0"/>
              <a:t>THIS METHOD CAN BE APPLIED ALSO ON THE FUTURE LHCD SYSTEM OF ITER.</a:t>
            </a:r>
            <a:endParaRPr lang="it-IT" dirty="0"/>
          </a:p>
        </p:txBody>
      </p:sp>
    </p:spTree>
    <p:extLst>
      <p:ext uri="{BB962C8B-B14F-4D97-AF65-F5344CB8AC3E}">
        <p14:creationId xmlns:p14="http://schemas.microsoft.com/office/powerpoint/2010/main" val="2553603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
          </p:nvPr>
        </p:nvSpPr>
        <p:spPr/>
        <p:txBody>
          <a:bodyPr>
            <a:normAutofit/>
          </a:bodyPr>
          <a:lstStyle/>
          <a:p>
            <a:pPr marL="0" indent="0">
              <a:buNone/>
            </a:pPr>
            <a:endParaRPr lang="it-IT" sz="4800" dirty="0" smtClean="0"/>
          </a:p>
          <a:p>
            <a:pPr marL="0" indent="0" algn="ctr">
              <a:buNone/>
            </a:pPr>
            <a:endParaRPr lang="it-IT" sz="4800" dirty="0" smtClean="0"/>
          </a:p>
          <a:p>
            <a:pPr marL="0" indent="0" algn="ctr">
              <a:buNone/>
            </a:pPr>
            <a:r>
              <a:rPr lang="it-IT" sz="4800" dirty="0" smtClean="0"/>
              <a:t>THANK YOU!</a:t>
            </a:r>
            <a:endParaRPr lang="it-IT" sz="4800" dirty="0"/>
          </a:p>
        </p:txBody>
      </p:sp>
    </p:spTree>
    <p:extLst>
      <p:ext uri="{BB962C8B-B14F-4D97-AF65-F5344CB8AC3E}">
        <p14:creationId xmlns:p14="http://schemas.microsoft.com/office/powerpoint/2010/main" val="122534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824136"/>
          </a:xfrm>
        </p:spPr>
        <p:txBody>
          <a:bodyPr>
            <a:normAutofit fontScale="90000"/>
          </a:bodyPr>
          <a:lstStyle/>
          <a:p>
            <a:r>
              <a:rPr lang="en-GB" dirty="0"/>
              <a:t>PARAMETRIC DECAY STABILIZATION </a:t>
            </a:r>
            <a:r>
              <a:rPr lang="en-GB" dirty="0" smtClean="0"/>
              <a:t>METHODS</a:t>
            </a:r>
            <a:endParaRPr lang="it-IT" dirty="0"/>
          </a:p>
        </p:txBody>
      </p:sp>
      <p:sp>
        <p:nvSpPr>
          <p:cNvPr id="3" name="Segnaposto contenuto 2"/>
          <p:cNvSpPr>
            <a:spLocks noGrp="1"/>
          </p:cNvSpPr>
          <p:nvPr>
            <p:ph sz="quarter" idx="1"/>
          </p:nvPr>
        </p:nvSpPr>
        <p:spPr>
          <a:xfrm>
            <a:off x="179512" y="1527048"/>
            <a:ext cx="9073008" cy="4854280"/>
          </a:xfrm>
        </p:spPr>
        <p:txBody>
          <a:bodyPr>
            <a:normAutofit/>
          </a:bodyPr>
          <a:lstStyle/>
          <a:p>
            <a:r>
              <a:rPr lang="it-IT" dirty="0" smtClean="0"/>
              <a:t>INTRINSIC PARAMETERS:</a:t>
            </a:r>
          </a:p>
          <a:p>
            <a:pPr marL="514350" indent="-514350">
              <a:buFont typeface="+mj-lt"/>
              <a:buAutoNum type="arabicPeriod"/>
            </a:pPr>
            <a:r>
              <a:rPr lang="it-IT" dirty="0" smtClean="0"/>
              <a:t>DENSITY</a:t>
            </a:r>
          </a:p>
          <a:p>
            <a:pPr marL="514350" indent="-514350">
              <a:buFont typeface="+mj-lt"/>
              <a:buAutoNum type="arabicPeriod"/>
            </a:pPr>
            <a:r>
              <a:rPr lang="it-IT" dirty="0" smtClean="0"/>
              <a:t>TEMPERATURE</a:t>
            </a:r>
          </a:p>
          <a:p>
            <a:pPr marL="514350" indent="-514350">
              <a:buFont typeface="+mj-lt"/>
              <a:buAutoNum type="arabicPeriod"/>
            </a:pPr>
            <a:r>
              <a:rPr lang="it-IT" dirty="0" smtClean="0"/>
              <a:t>PLASMA COMPOSITION</a:t>
            </a:r>
          </a:p>
          <a:p>
            <a:endParaRPr lang="it-IT" dirty="0"/>
          </a:p>
          <a:p>
            <a:r>
              <a:rPr lang="it-IT" dirty="0" smtClean="0"/>
              <a:t>EXTRINSIC PARAMETERS:</a:t>
            </a:r>
          </a:p>
          <a:p>
            <a:pPr marL="514350" indent="-514350">
              <a:buFont typeface="+mj-lt"/>
              <a:buAutoNum type="arabicPeriod"/>
            </a:pPr>
            <a:r>
              <a:rPr lang="it-IT" dirty="0" smtClean="0"/>
              <a:t>PUMP POWER DENSITY</a:t>
            </a:r>
          </a:p>
          <a:p>
            <a:pPr marL="514350" indent="-514350">
              <a:buFont typeface="+mj-lt"/>
              <a:buAutoNum type="arabicPeriod"/>
            </a:pPr>
            <a:r>
              <a:rPr lang="it-IT" dirty="0" smtClean="0"/>
              <a:t>PUMP FREQUENCY</a:t>
            </a:r>
          </a:p>
          <a:p>
            <a:pPr marL="514350" indent="-514350">
              <a:buFont typeface="+mj-lt"/>
              <a:buAutoNum type="arabicPeriod"/>
            </a:pPr>
            <a:r>
              <a:rPr lang="it-IT" dirty="0" smtClean="0"/>
              <a:t>PUMP SPECTRUM (MODULATED/MULTI PUMP)</a:t>
            </a:r>
            <a:endParaRPr lang="it-IT" dirty="0"/>
          </a:p>
          <a:p>
            <a:endParaRPr lang="it-IT" dirty="0"/>
          </a:p>
        </p:txBody>
      </p:sp>
    </p:spTree>
    <p:extLst>
      <p:ext uri="{BB962C8B-B14F-4D97-AF65-F5344CB8AC3E}">
        <p14:creationId xmlns:p14="http://schemas.microsoft.com/office/powerpoint/2010/main" val="861007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896144"/>
          </a:xfrm>
        </p:spPr>
        <p:txBody>
          <a:bodyPr>
            <a:normAutofit fontScale="90000"/>
          </a:bodyPr>
          <a:lstStyle/>
          <a:p>
            <a:r>
              <a:rPr lang="en-US" cap="all" dirty="0"/>
              <a:t>growth rate estimation for </a:t>
            </a:r>
            <a:r>
              <a:rPr lang="en-US" cap="all" dirty="0" err="1"/>
              <a:t>pi</a:t>
            </a:r>
            <a:r>
              <a:rPr lang="en-US" dirty="0" err="1"/>
              <a:t>s</a:t>
            </a:r>
            <a:r>
              <a:rPr lang="en-US" cap="all" dirty="0"/>
              <a:t> </a:t>
            </a:r>
            <a:r>
              <a:rPr lang="en-US" cap="all" dirty="0" smtClean="0"/>
              <a:t>suppression</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sz="quarter" idx="1"/>
              </p:nvPr>
            </p:nvSpPr>
            <p:spPr>
              <a:xfrm>
                <a:off x="301752" y="1527048"/>
                <a:ext cx="8503920" cy="5214320"/>
              </a:xfrm>
            </p:spPr>
            <p:txBody>
              <a:bodyPr>
                <a:normAutofit fontScale="77500" lnSpcReduction="20000"/>
              </a:bodyPr>
              <a:lstStyle/>
              <a:p>
                <a:r>
                  <a:rPr lang="en-GB" dirty="0" smtClean="0"/>
                  <a:t>We know from full-wave simulations that to have a significant pump depletion, LH sidebands should grow of 60 dB in power over a 3 cm radial length in the SOL of FTU: we have a spatial growth rate </a:t>
                </a:r>
                <a14:m>
                  <m:oMath xmlns:m="http://schemas.openxmlformats.org/officeDocument/2006/math">
                    <m:sSub>
                      <m:sSubPr>
                        <m:ctrlPr>
                          <a:rPr lang="en-GB" i="1" smtClean="0">
                            <a:latin typeface="Cambria Math"/>
                            <a:ea typeface="Cambria Math"/>
                          </a:rPr>
                        </m:ctrlPr>
                      </m:sSubPr>
                      <m:e>
                        <m:r>
                          <a:rPr lang="en-GB" i="1" smtClean="0">
                            <a:latin typeface="Cambria Math"/>
                            <a:ea typeface="Cambria Math"/>
                          </a:rPr>
                          <m:t>𝛾</m:t>
                        </m:r>
                      </m:e>
                      <m:sub>
                        <m:r>
                          <a:rPr lang="en-GB" b="0" i="1" smtClean="0">
                            <a:latin typeface="Cambria Math"/>
                            <a:ea typeface="Cambria Math"/>
                          </a:rPr>
                          <m:t>0</m:t>
                        </m:r>
                      </m:sub>
                    </m:sSub>
                    <m:r>
                      <a:rPr lang="en-GB" i="1" smtClean="0">
                        <a:latin typeface="Cambria Math"/>
                        <a:ea typeface="Cambria Math"/>
                      </a:rPr>
                      <m:t>≈</m:t>
                    </m:r>
                    <m:r>
                      <a:rPr lang="en-GB" b="0" i="1" smtClean="0">
                        <a:latin typeface="Cambria Math"/>
                        <a:ea typeface="Cambria Math"/>
                      </a:rPr>
                      <m:t> </m:t>
                    </m:r>
                  </m:oMath>
                </a14:m>
                <a:r>
                  <a:rPr lang="en-GB" dirty="0" smtClean="0"/>
                  <a:t>4.6.</a:t>
                </a:r>
              </a:p>
              <a:p>
                <a:endParaRPr lang="en-GB" sz="1300" dirty="0"/>
              </a:p>
              <a:p>
                <a:r>
                  <a:rPr lang="en-GB" dirty="0" smtClean="0"/>
                  <a:t>To have a negligible effect on the pump driver, the LH sideband power level should be at least one order of magnitude lower. This imply a spatial growth rate </a:t>
                </a:r>
                <a:r>
                  <a:rPr lang="en-GB" dirty="0"/>
                  <a:t>threshold</a:t>
                </a:r>
                <a14:m>
                  <m:oMath xmlns:m="http://schemas.openxmlformats.org/officeDocument/2006/math">
                    <m:r>
                      <a:rPr lang="it-IT" b="0" i="0" smtClean="0">
                        <a:latin typeface="Cambria Math"/>
                        <a:ea typeface="Cambria Math"/>
                      </a:rPr>
                      <m:t> </m:t>
                    </m:r>
                    <m:sSub>
                      <m:sSubPr>
                        <m:ctrlPr>
                          <a:rPr lang="en-GB" i="1">
                            <a:latin typeface="Cambria Math"/>
                            <a:ea typeface="Cambria Math"/>
                          </a:rPr>
                        </m:ctrlPr>
                      </m:sSubPr>
                      <m:e>
                        <m:r>
                          <a:rPr lang="en-GB" i="1">
                            <a:latin typeface="Cambria Math"/>
                            <a:ea typeface="Cambria Math"/>
                          </a:rPr>
                          <m:t>𝛾</m:t>
                        </m:r>
                      </m:e>
                      <m:sub>
                        <m:r>
                          <a:rPr lang="it-IT" b="0" i="1" smtClean="0">
                            <a:latin typeface="Cambria Math"/>
                            <a:ea typeface="Cambria Math"/>
                          </a:rPr>
                          <m:t>1</m:t>
                        </m:r>
                      </m:sub>
                    </m:sSub>
                    <m:r>
                      <a:rPr lang="en-GB" i="1">
                        <a:latin typeface="Cambria Math"/>
                        <a:ea typeface="Cambria Math"/>
                      </a:rPr>
                      <m:t>≈</m:t>
                    </m:r>
                  </m:oMath>
                </a14:m>
                <a:r>
                  <a:rPr lang="en-GB" dirty="0" smtClean="0"/>
                  <a:t>3.84 corresponding to a </a:t>
                </a:r>
                <a:r>
                  <a:rPr lang="en-GB" dirty="0"/>
                  <a:t>growth rate reduction of </a:t>
                </a:r>
                <a:r>
                  <a:rPr lang="en-GB" b="1" dirty="0"/>
                  <a:t>16.5</a:t>
                </a:r>
                <a:r>
                  <a:rPr lang="en-GB" b="1" dirty="0" smtClean="0"/>
                  <a:t>%</a:t>
                </a:r>
                <a:r>
                  <a:rPr lang="en-GB" dirty="0" smtClean="0"/>
                  <a:t>.</a:t>
                </a:r>
              </a:p>
              <a:p>
                <a:endParaRPr lang="en-GB" sz="1300" dirty="0"/>
              </a:p>
              <a:p>
                <a:r>
                  <a:rPr lang="en-GB" dirty="0" smtClean="0"/>
                  <a:t>Thus, a </a:t>
                </a:r>
                <a:r>
                  <a:rPr lang="en-GB" dirty="0"/>
                  <a:t>growth rate reduction of </a:t>
                </a:r>
                <a:r>
                  <a:rPr lang="en-GB" dirty="0" smtClean="0"/>
                  <a:t>about </a:t>
                </a:r>
                <a:r>
                  <a:rPr lang="en-GB" b="1" dirty="0" smtClean="0"/>
                  <a:t>20%</a:t>
                </a:r>
                <a:r>
                  <a:rPr lang="en-GB" dirty="0" smtClean="0"/>
                  <a:t> (as in the double driver pump case) seems well sufficient to have a significant reduction of PIs.</a:t>
                </a:r>
              </a:p>
              <a:p>
                <a:endParaRPr lang="en-GB" sz="1300" dirty="0"/>
              </a:p>
              <a:p>
                <a:r>
                  <a:rPr lang="en-GB" dirty="0" smtClean="0"/>
                  <a:t>In this work we also found a maximum growth rate reduction of about </a:t>
                </a:r>
                <a:r>
                  <a:rPr lang="en-GB" b="1" dirty="0" smtClean="0"/>
                  <a:t>30%</a:t>
                </a:r>
                <a:r>
                  <a:rPr lang="en-GB" dirty="0" smtClean="0"/>
                  <a:t>, well below the previous threshold level, and this should correspond to a </a:t>
                </a:r>
                <a:r>
                  <a:rPr lang="en-GB" dirty="0"/>
                  <a:t>LH sideband power level </a:t>
                </a:r>
                <a:r>
                  <a:rPr lang="en-GB" dirty="0" smtClean="0"/>
                  <a:t>about 2 </a:t>
                </a:r>
                <a:r>
                  <a:rPr lang="en-GB" dirty="0"/>
                  <a:t>order of magnitude </a:t>
                </a:r>
                <a:r>
                  <a:rPr lang="en-GB" dirty="0" smtClean="0"/>
                  <a:t>lower in the SOL of FTU!</a:t>
                </a:r>
                <a:endParaRPr lang="en-GB" dirty="0"/>
              </a:p>
              <a:p>
                <a:endParaRPr lang="en-GB" dirty="0" smtClean="0"/>
              </a:p>
            </p:txBody>
          </p:sp>
        </mc:Choice>
        <mc:Fallback xmlns="">
          <p:sp>
            <p:nvSpPr>
              <p:cNvPr id="3" name="Segnaposto contenuto 2"/>
              <p:cNvSpPr>
                <a:spLocks noGrp="1" noRot="1" noChangeAspect="1" noMove="1" noResize="1" noEditPoints="1" noAdjustHandles="1" noChangeArrowheads="1" noChangeShapeType="1" noTextEdit="1"/>
              </p:cNvSpPr>
              <p:nvPr>
                <p:ph sz="quarter" idx="1"/>
              </p:nvPr>
            </p:nvSpPr>
            <p:spPr>
              <a:xfrm>
                <a:off x="301752" y="1527048"/>
                <a:ext cx="8503920" cy="5214320"/>
              </a:xfrm>
              <a:blipFill rotWithShape="1">
                <a:blip r:embed="rId2"/>
                <a:stretch>
                  <a:fillRect l="-358" t="-1871" r="-932"/>
                </a:stretch>
              </a:blipFill>
            </p:spPr>
            <p:txBody>
              <a:bodyPr/>
              <a:lstStyle/>
              <a:p>
                <a:r>
                  <a:rPr lang="it-IT">
                    <a:noFill/>
                  </a:rPr>
                  <a:t> </a:t>
                </a:r>
              </a:p>
            </p:txBody>
          </p:sp>
        </mc:Fallback>
      </mc:AlternateContent>
    </p:spTree>
    <p:extLst>
      <p:ext uri="{BB962C8B-B14F-4D97-AF65-F5344CB8AC3E}">
        <p14:creationId xmlns:p14="http://schemas.microsoft.com/office/powerpoint/2010/main" val="3641481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PDR VALIDATION</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136814092"/>
              </p:ext>
            </p:extLst>
          </p:nvPr>
        </p:nvGraphicFramePr>
        <p:xfrm>
          <a:off x="971600" y="1772816"/>
          <a:ext cx="7128793" cy="762000"/>
        </p:xfrm>
        <a:graphic>
          <a:graphicData uri="http://schemas.openxmlformats.org/drawingml/2006/table">
            <a:tbl>
              <a:tblPr>
                <a:tableStyleId>{3C2FFA5D-87B4-456A-9821-1D502468CF0F}</a:tableStyleId>
              </a:tblPr>
              <a:tblGrid>
                <a:gridCol w="924895"/>
                <a:gridCol w="1074387"/>
                <a:gridCol w="1118463"/>
                <a:gridCol w="1002762"/>
                <a:gridCol w="1002762"/>
                <a:gridCol w="1002762"/>
                <a:gridCol w="1002762"/>
              </a:tblGrid>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smtClean="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omega_guess</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gamma_guess</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a:effectLst/>
                        </a:rPr>
                        <a:t>omega_0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a:effectLst/>
                        </a:rPr>
                        <a:t>gamma_0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err="1" smtClean="0">
                          <a:solidFill>
                            <a:schemeClr val="tx1"/>
                          </a:solidFill>
                          <a:effectLst/>
                          <a:latin typeface="+mn-lt"/>
                        </a:rPr>
                        <a:t>delta_omega</a:t>
                      </a:r>
                      <a:r>
                        <a:rPr lang="it-IT" sz="1100" b="0" i="0" u="none" strike="noStrike" dirty="0" smtClean="0">
                          <a:solidFill>
                            <a:schemeClr val="tx1"/>
                          </a:solidFill>
                          <a:effectLst/>
                          <a:latin typeface="+mn-lt"/>
                        </a:rPr>
                        <a:t>%</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b="0" i="0" u="none" strike="noStrike" dirty="0" err="1" smtClean="0">
                          <a:solidFill>
                            <a:schemeClr val="tx1"/>
                          </a:solidFill>
                          <a:effectLst/>
                          <a:latin typeface="+mn-lt"/>
                        </a:rPr>
                        <a:t>delta_gamma</a:t>
                      </a:r>
                      <a:r>
                        <a:rPr lang="it-IT" sz="1100" b="0" i="0" u="none" strike="noStrike" dirty="0" smtClean="0">
                          <a:solidFill>
                            <a:schemeClr val="tx1"/>
                          </a:solidFill>
                          <a:effectLst/>
                          <a:latin typeface="+mn-lt"/>
                        </a:rPr>
                        <a:t>%</a:t>
                      </a:r>
                      <a:endParaRPr lang="it-IT" sz="1100" b="0" i="0" u="none" strike="noStrike" dirty="0">
                        <a:solidFill>
                          <a:schemeClr val="tx1"/>
                        </a:solidFill>
                        <a:effectLst/>
                        <a:latin typeface="+mn-lt"/>
                      </a:endParaRPr>
                    </a:p>
                  </a:txBody>
                  <a:tcPr marL="9525" marR="9525" marT="9525" marB="0" anchor="b"/>
                </a:tc>
              </a:tr>
              <a:tr h="190500">
                <a:tc>
                  <a:txBody>
                    <a:bodyPr/>
                    <a:lstStyle/>
                    <a:p>
                      <a:pPr algn="r" fontAlgn="b"/>
                      <a:r>
                        <a:rPr lang="it-IT" sz="1100" u="none" strike="noStrike" dirty="0">
                          <a:effectLst/>
                        </a:rPr>
                        <a:t>5</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a:effectLst/>
                        </a:rPr>
                        <a:t>0.0005163</a:t>
                      </a:r>
                      <a:endParaRPr lang="it-IT" sz="1100" b="1" i="0" u="none" strike="noStrike">
                        <a:solidFill>
                          <a:srgbClr val="3F3F3F"/>
                        </a:solidFill>
                        <a:effectLst/>
                        <a:latin typeface="Calibri"/>
                      </a:endParaRPr>
                    </a:p>
                  </a:txBody>
                  <a:tcPr marL="9525" marR="9525" marT="9525" marB="0" anchor="b"/>
                </a:tc>
                <a:tc>
                  <a:txBody>
                    <a:bodyPr/>
                    <a:lstStyle/>
                    <a:p>
                      <a:pPr algn="r" fontAlgn="b"/>
                      <a:r>
                        <a:rPr lang="it-IT" sz="1100" u="none" strike="noStrike" dirty="0">
                          <a:effectLst/>
                        </a:rPr>
                        <a:t>0.0016876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0.001239133</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0.001974526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b="0" i="0" u="none" strike="noStrike" dirty="0">
                          <a:solidFill>
                            <a:srgbClr val="3F3F3F"/>
                          </a:solidFill>
                          <a:effectLst/>
                          <a:latin typeface="+mn-lt"/>
                        </a:rPr>
                        <a:t>140.00%</a:t>
                      </a:r>
                    </a:p>
                  </a:txBody>
                  <a:tcPr marL="9525" marR="9525" marT="9525" marB="0" anchor="b"/>
                </a:tc>
                <a:tc>
                  <a:txBody>
                    <a:bodyPr/>
                    <a:lstStyle/>
                    <a:p>
                      <a:pPr algn="r" fontAlgn="b"/>
                      <a:r>
                        <a:rPr lang="it-IT" sz="1100" b="0" i="0" u="none" strike="noStrike">
                          <a:solidFill>
                            <a:srgbClr val="3F3F3F"/>
                          </a:solidFill>
                          <a:effectLst/>
                          <a:latin typeface="+mn-lt"/>
                        </a:rPr>
                        <a:t>17.00%</a:t>
                      </a:r>
                    </a:p>
                  </a:txBody>
                  <a:tcPr marL="9525" marR="9525" marT="9525" marB="0" anchor="b"/>
                </a:tc>
              </a:tr>
              <a:tr h="190500">
                <a:tc>
                  <a:txBody>
                    <a:bodyPr/>
                    <a:lstStyle/>
                    <a:p>
                      <a:pPr algn="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0.0010326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0.0027476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a:effectLst/>
                        </a:rPr>
                        <a:t>0.001941309</a:t>
                      </a:r>
                      <a:endParaRPr lang="it-IT" sz="1100" b="1" i="0" u="none" strike="noStrike">
                        <a:solidFill>
                          <a:srgbClr val="3F3F3F"/>
                        </a:solidFill>
                        <a:effectLst/>
                        <a:latin typeface="Calibri"/>
                      </a:endParaRPr>
                    </a:p>
                  </a:txBody>
                  <a:tcPr marL="9525" marR="9525" marT="9525" marB="0" anchor="b"/>
                </a:tc>
                <a:tc>
                  <a:txBody>
                    <a:bodyPr/>
                    <a:lstStyle/>
                    <a:p>
                      <a:pPr algn="r" fontAlgn="b"/>
                      <a:r>
                        <a:rPr lang="it-IT" sz="1100" u="none" strike="noStrike" dirty="0">
                          <a:effectLst/>
                        </a:rPr>
                        <a:t>0.003077283</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b="0" i="0" u="none" strike="noStrike" dirty="0">
                          <a:solidFill>
                            <a:srgbClr val="3F3F3F"/>
                          </a:solidFill>
                          <a:effectLst/>
                          <a:latin typeface="+mn-lt"/>
                        </a:rPr>
                        <a:t>88.00%</a:t>
                      </a:r>
                    </a:p>
                  </a:txBody>
                  <a:tcPr marL="9525" marR="9525" marT="9525" marB="0" anchor="b"/>
                </a:tc>
                <a:tc>
                  <a:txBody>
                    <a:bodyPr/>
                    <a:lstStyle/>
                    <a:p>
                      <a:pPr algn="r" fontAlgn="b"/>
                      <a:r>
                        <a:rPr lang="it-IT" sz="1100" b="0" i="0" u="none" strike="noStrike" dirty="0">
                          <a:solidFill>
                            <a:srgbClr val="3F3F3F"/>
                          </a:solidFill>
                          <a:effectLst/>
                          <a:latin typeface="+mn-lt"/>
                        </a:rPr>
                        <a:t>12.00%</a:t>
                      </a:r>
                    </a:p>
                  </a:txBody>
                  <a:tcPr marL="9525" marR="9525" marT="9525" marB="0" anchor="b"/>
                </a:tc>
              </a:tr>
              <a:tr h="190500">
                <a:tc>
                  <a:txBody>
                    <a:bodyPr/>
                    <a:lstStyle/>
                    <a:p>
                      <a:pPr algn="r" fontAlgn="b"/>
                      <a:r>
                        <a:rPr lang="it-IT" sz="1100" u="none" strike="noStrike">
                          <a:effectLst/>
                        </a:rPr>
                        <a:t>15</a:t>
                      </a:r>
                      <a:endParaRPr lang="it-IT" sz="1100" b="1" i="0" u="none" strike="noStrike">
                        <a:solidFill>
                          <a:srgbClr val="3F3F3F"/>
                        </a:solidFill>
                        <a:effectLst/>
                        <a:latin typeface="Calibri"/>
                      </a:endParaRPr>
                    </a:p>
                  </a:txBody>
                  <a:tcPr marL="9525" marR="9525" marT="9525" marB="0" anchor="b"/>
                </a:tc>
                <a:tc>
                  <a:txBody>
                    <a:bodyPr/>
                    <a:lstStyle/>
                    <a:p>
                      <a:pPr algn="r" fontAlgn="b"/>
                      <a:r>
                        <a:rPr lang="it-IT" sz="1100" u="none" strike="noStrike" dirty="0">
                          <a:effectLst/>
                        </a:rPr>
                        <a:t>0.0015489</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0.0036335</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0.00260218</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0.003960563</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b="0" i="0" u="none" strike="noStrike" dirty="0">
                          <a:solidFill>
                            <a:srgbClr val="3F3F3F"/>
                          </a:solidFill>
                          <a:effectLst/>
                          <a:latin typeface="+mn-lt"/>
                        </a:rPr>
                        <a:t>68.00%</a:t>
                      </a:r>
                    </a:p>
                  </a:txBody>
                  <a:tcPr marL="9525" marR="9525" marT="9525" marB="0" anchor="b"/>
                </a:tc>
                <a:tc>
                  <a:txBody>
                    <a:bodyPr/>
                    <a:lstStyle/>
                    <a:p>
                      <a:pPr algn="r" fontAlgn="b"/>
                      <a:r>
                        <a:rPr lang="it-IT" sz="1100" b="0" i="0" u="none" strike="noStrike" dirty="0">
                          <a:solidFill>
                            <a:srgbClr val="3F3F3F"/>
                          </a:solidFill>
                          <a:effectLst/>
                          <a:latin typeface="+mn-lt"/>
                        </a:rPr>
                        <a:t>9.00%</a:t>
                      </a:r>
                    </a:p>
                  </a:txBody>
                  <a:tcPr marL="9525" marR="9525" marT="9525" marB="0" anchor="b"/>
                </a:tc>
              </a:tr>
            </a:tbl>
          </a:graphicData>
        </a:graphic>
      </p:graphicFrame>
      <p:sp>
        <p:nvSpPr>
          <p:cNvPr id="8" name="CasellaDiTesto 7"/>
          <p:cNvSpPr txBox="1"/>
          <p:nvPr/>
        </p:nvSpPr>
        <p:spPr>
          <a:xfrm>
            <a:off x="6918694" y="3717032"/>
            <a:ext cx="1309974" cy="369332"/>
          </a:xfrm>
          <a:prstGeom prst="rect">
            <a:avLst/>
          </a:prstGeom>
          <a:noFill/>
        </p:spPr>
        <p:txBody>
          <a:bodyPr wrap="none" rtlCol="0">
            <a:spAutoFit/>
          </a:bodyPr>
          <a:lstStyle/>
          <a:p>
            <a:r>
              <a:rPr lang="it-IT" dirty="0" smtClean="0">
                <a:solidFill>
                  <a:srgbClr val="FF0000"/>
                </a:solidFill>
              </a:rPr>
              <a:t>FTU (</a:t>
            </a:r>
            <a:r>
              <a:rPr lang="it-IT" dirty="0" smtClean="0">
                <a:solidFill>
                  <a:srgbClr val="00B050"/>
                </a:solidFill>
              </a:rPr>
              <a:t>SOL</a:t>
            </a:r>
            <a:r>
              <a:rPr lang="it-IT" dirty="0" smtClean="0">
                <a:solidFill>
                  <a:srgbClr val="FF0000"/>
                </a:solidFill>
              </a:rPr>
              <a:t>)</a:t>
            </a:r>
            <a:endParaRPr lang="it-IT" dirty="0">
              <a:solidFill>
                <a:srgbClr val="FF0000"/>
              </a:solidFill>
            </a:endParaRPr>
          </a:p>
        </p:txBody>
      </p:sp>
      <p:graphicFrame>
        <p:nvGraphicFramePr>
          <p:cNvPr id="11" name="Tabella 10"/>
          <p:cNvGraphicFramePr>
            <a:graphicFrameLocks noGrp="1"/>
          </p:cNvGraphicFramePr>
          <p:nvPr>
            <p:extLst>
              <p:ext uri="{D42A27DB-BD31-4B8C-83A1-F6EECF244321}">
                <p14:modId xmlns:p14="http://schemas.microsoft.com/office/powerpoint/2010/main" val="1566279262"/>
              </p:ext>
            </p:extLst>
          </p:nvPr>
        </p:nvGraphicFramePr>
        <p:xfrm>
          <a:off x="6876256" y="4158372"/>
          <a:ext cx="1512168" cy="1143000"/>
        </p:xfrm>
        <a:graphic>
          <a:graphicData uri="http://schemas.openxmlformats.org/drawingml/2006/table">
            <a:tbl>
              <a:tblPr>
                <a:tableStyleId>{3C2FFA5D-87B4-456A-9821-1D502468CF0F}</a:tableStyleId>
              </a:tblPr>
              <a:tblGrid>
                <a:gridCol w="1159835"/>
                <a:gridCol w="352333"/>
              </a:tblGrid>
              <a:tr h="190500">
                <a:tc>
                  <a:txBody>
                    <a:bodyPr/>
                    <a:lstStyle/>
                    <a:p>
                      <a:pPr algn="l" fontAlgn="b"/>
                      <a:r>
                        <a:rPr lang="it-IT" sz="1100" u="none" strike="noStrike" dirty="0">
                          <a:effectLst/>
                        </a:rPr>
                        <a:t>ne (10^12 m^-3)</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a:effectLst/>
                        </a:rPr>
                        <a:t>2</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Te (</a:t>
                      </a:r>
                      <a:r>
                        <a:rPr lang="it-IT" sz="1100" u="none" strike="noStrike" dirty="0" err="1">
                          <a:effectLst/>
                        </a:rPr>
                        <a:t>eV</a:t>
                      </a:r>
                      <a:r>
                        <a:rPr lang="it-IT" sz="1100" u="none" strike="noStrike" dirty="0">
                          <a:effectLst/>
                        </a:rPr>
                        <a:t>)</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a:effectLst/>
                        </a:rPr>
                        <a:t>10</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nz0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2</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f0 (GHz)</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8</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B0 (T)</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4.5</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err="1">
                          <a:effectLst/>
                        </a:rPr>
                        <a:t>Pden</a:t>
                      </a:r>
                      <a:r>
                        <a:rPr lang="it-IT" sz="1100" u="none" strike="noStrike" dirty="0">
                          <a:effectLst/>
                        </a:rPr>
                        <a:t> </a:t>
                      </a:r>
                      <a:r>
                        <a:rPr lang="it-IT" sz="1100" u="none" strike="noStrike" dirty="0" smtClean="0">
                          <a:effectLst/>
                        </a:rPr>
                        <a:t>(kW/cm^2)</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3.06</a:t>
                      </a:r>
                      <a:endParaRPr lang="it-IT" sz="1100" b="0" i="0" u="none" strike="noStrike" dirty="0">
                        <a:solidFill>
                          <a:srgbClr val="000000"/>
                        </a:solidFill>
                        <a:effectLst/>
                        <a:latin typeface="Calibri"/>
                      </a:endParaRPr>
                    </a:p>
                  </a:txBody>
                  <a:tcPr marL="9525" marR="9525" marT="9525" marB="0" anchor="b"/>
                </a:tc>
              </a:tr>
            </a:tbl>
          </a:graphicData>
        </a:graphic>
      </p:graphicFrame>
      <p:graphicFrame>
        <p:nvGraphicFramePr>
          <p:cNvPr id="7" name="Grafico 6"/>
          <p:cNvGraphicFramePr>
            <a:graphicFrameLocks/>
          </p:cNvGraphicFramePr>
          <p:nvPr>
            <p:extLst>
              <p:ext uri="{D42A27DB-BD31-4B8C-83A1-F6EECF244321}">
                <p14:modId xmlns:p14="http://schemas.microsoft.com/office/powerpoint/2010/main" val="2989733672"/>
              </p:ext>
            </p:extLst>
          </p:nvPr>
        </p:nvGraphicFramePr>
        <p:xfrm>
          <a:off x="539552" y="2924944"/>
          <a:ext cx="5976664"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190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7"/>
          <p:cNvGraphicFramePr>
            <a:graphicFrameLocks/>
          </p:cNvGraphicFramePr>
          <p:nvPr>
            <p:extLst>
              <p:ext uri="{D42A27DB-BD31-4B8C-83A1-F6EECF244321}">
                <p14:modId xmlns:p14="http://schemas.microsoft.com/office/powerpoint/2010/main" val="2623358172"/>
              </p:ext>
            </p:extLst>
          </p:nvPr>
        </p:nvGraphicFramePr>
        <p:xfrm>
          <a:off x="611560" y="2852936"/>
          <a:ext cx="5904656"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1"/>
          <p:cNvSpPr>
            <a:spLocks noGrp="1"/>
          </p:cNvSpPr>
          <p:nvPr>
            <p:ph type="title"/>
          </p:nvPr>
        </p:nvSpPr>
        <p:spPr/>
        <p:txBody>
          <a:bodyPr>
            <a:normAutofit/>
          </a:bodyPr>
          <a:lstStyle/>
          <a:p>
            <a:r>
              <a:rPr lang="it-IT" dirty="0" smtClean="0"/>
              <a:t>PDR VALIDATION</a:t>
            </a:r>
            <a:endParaRPr lang="it-IT" dirty="0"/>
          </a:p>
        </p:txBody>
      </p:sp>
      <p:sp>
        <p:nvSpPr>
          <p:cNvPr id="5" name="CasellaDiTesto 4"/>
          <p:cNvSpPr txBox="1"/>
          <p:nvPr/>
        </p:nvSpPr>
        <p:spPr>
          <a:xfrm>
            <a:off x="6790850" y="3500844"/>
            <a:ext cx="1309974" cy="369332"/>
          </a:xfrm>
          <a:prstGeom prst="rect">
            <a:avLst/>
          </a:prstGeom>
          <a:noFill/>
        </p:spPr>
        <p:txBody>
          <a:bodyPr wrap="none" rtlCol="0">
            <a:spAutoFit/>
          </a:bodyPr>
          <a:lstStyle/>
          <a:p>
            <a:r>
              <a:rPr lang="it-IT" dirty="0" smtClean="0">
                <a:solidFill>
                  <a:srgbClr val="FF0000"/>
                </a:solidFill>
              </a:rPr>
              <a:t>FTU (</a:t>
            </a:r>
            <a:r>
              <a:rPr lang="it-IT" dirty="0" smtClean="0">
                <a:solidFill>
                  <a:srgbClr val="00B050"/>
                </a:solidFill>
              </a:rPr>
              <a:t>SOL</a:t>
            </a:r>
            <a:r>
              <a:rPr lang="it-IT" dirty="0" smtClean="0">
                <a:solidFill>
                  <a:srgbClr val="FF0000"/>
                </a:solidFill>
              </a:rPr>
              <a:t>)</a:t>
            </a:r>
            <a:endParaRPr lang="it-IT" dirty="0">
              <a:solidFill>
                <a:srgbClr val="FF0000"/>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1541539810"/>
              </p:ext>
            </p:extLst>
          </p:nvPr>
        </p:nvGraphicFramePr>
        <p:xfrm>
          <a:off x="6732240" y="3942184"/>
          <a:ext cx="1488350" cy="1143000"/>
        </p:xfrm>
        <a:graphic>
          <a:graphicData uri="http://schemas.openxmlformats.org/drawingml/2006/table">
            <a:tbl>
              <a:tblPr>
                <a:tableStyleId>{3C2FFA5D-87B4-456A-9821-1D502468CF0F}</a:tableStyleId>
              </a:tblPr>
              <a:tblGrid>
                <a:gridCol w="1156563"/>
                <a:gridCol w="331787"/>
              </a:tblGrid>
              <a:tr h="190500">
                <a:tc>
                  <a:txBody>
                    <a:bodyPr/>
                    <a:lstStyle/>
                    <a:p>
                      <a:pPr algn="l" fontAlgn="b"/>
                      <a:r>
                        <a:rPr lang="it-IT" sz="1100" u="none" strike="noStrike" dirty="0">
                          <a:effectLst/>
                        </a:rPr>
                        <a:t>ne (10^12 </a:t>
                      </a:r>
                      <a:r>
                        <a:rPr lang="it-IT" sz="1100" u="none" strike="noStrike" dirty="0" smtClean="0">
                          <a:effectLst/>
                        </a:rPr>
                        <a:t>cm</a:t>
                      </a:r>
                      <a:r>
                        <a:rPr lang="it-IT" sz="1100" u="none" strike="noStrike" dirty="0">
                          <a:effectLst/>
                        </a:rPr>
                        <a:t>^-3)</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a:effectLst/>
                        </a:rPr>
                        <a:t>2</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Te (</a:t>
                      </a:r>
                      <a:r>
                        <a:rPr lang="it-IT" sz="1100" u="none" strike="noStrike" dirty="0" err="1">
                          <a:effectLst/>
                        </a:rPr>
                        <a:t>eV</a:t>
                      </a:r>
                      <a:r>
                        <a:rPr lang="it-IT" sz="1100" u="none" strike="noStrike" dirty="0">
                          <a:effectLst/>
                        </a:rPr>
                        <a:t>)</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smtClean="0">
                          <a:effectLst/>
                        </a:rPr>
                        <a:t>10</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nz0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smtClean="0">
                          <a:effectLst/>
                        </a:rPr>
                        <a:t>2</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f0 (GHz)</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8</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B0 (T)</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4.5</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err="1">
                          <a:effectLst/>
                        </a:rPr>
                        <a:t>Pden</a:t>
                      </a:r>
                      <a:r>
                        <a:rPr lang="it-IT" sz="1100" u="none" strike="noStrike" dirty="0">
                          <a:effectLst/>
                        </a:rPr>
                        <a:t> (</a:t>
                      </a:r>
                      <a:r>
                        <a:rPr lang="it-IT" sz="1100" u="none" strike="noStrike" dirty="0" smtClean="0">
                          <a:effectLst/>
                        </a:rPr>
                        <a:t>kW/cm^2)</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3.06</a:t>
                      </a:r>
                      <a:endParaRPr lang="it-IT" sz="1100" b="0" i="0" u="none" strike="noStrike" dirty="0">
                        <a:solidFill>
                          <a:srgbClr val="000000"/>
                        </a:solidFill>
                        <a:effectLst/>
                        <a:latin typeface="Calibri"/>
                      </a:endParaRPr>
                    </a:p>
                  </a:txBody>
                  <a:tcPr marL="9525" marR="9525" marT="9525" marB="0" anchor="b"/>
                </a:tc>
              </a:tr>
            </a:tbl>
          </a:graphicData>
        </a:graphic>
      </p:graphicFrame>
      <p:sp>
        <p:nvSpPr>
          <p:cNvPr id="7" name="CasellaDiTesto 1"/>
          <p:cNvSpPr txBox="1"/>
          <p:nvPr/>
        </p:nvSpPr>
        <p:spPr>
          <a:xfrm>
            <a:off x="5220072" y="5517232"/>
            <a:ext cx="504056" cy="26632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dirty="0"/>
              <a:t>(c/</a:t>
            </a:r>
            <a:r>
              <a:rPr lang="el-GR" dirty="0"/>
              <a:t>ω</a:t>
            </a:r>
            <a:r>
              <a:rPr lang="it-IT" baseline="-25000" dirty="0"/>
              <a:t>0</a:t>
            </a:r>
            <a:r>
              <a:rPr lang="it-IT" dirty="0"/>
              <a:t>)k</a:t>
            </a:r>
            <a:r>
              <a:rPr lang="it-IT" baseline="-25000" dirty="0"/>
              <a:t>//</a:t>
            </a:r>
            <a:endParaRPr lang="it-IT" baseline="-25000" dirty="0">
              <a:solidFill>
                <a:srgbClr val="3F3F76"/>
              </a:solidFill>
              <a:latin typeface="Calibri"/>
            </a:endParaRPr>
          </a:p>
          <a:p>
            <a:endParaRPr lang="it-IT" sz="1100" dirty="0"/>
          </a:p>
        </p:txBody>
      </p:sp>
      <p:graphicFrame>
        <p:nvGraphicFramePr>
          <p:cNvPr id="9" name="Tabella 8"/>
          <p:cNvGraphicFramePr>
            <a:graphicFrameLocks noGrp="1"/>
          </p:cNvGraphicFramePr>
          <p:nvPr>
            <p:extLst>
              <p:ext uri="{D42A27DB-BD31-4B8C-83A1-F6EECF244321}">
                <p14:modId xmlns:p14="http://schemas.microsoft.com/office/powerpoint/2010/main" val="4248372648"/>
              </p:ext>
            </p:extLst>
          </p:nvPr>
        </p:nvGraphicFramePr>
        <p:xfrm>
          <a:off x="971600" y="1772816"/>
          <a:ext cx="7128793" cy="762000"/>
        </p:xfrm>
        <a:graphic>
          <a:graphicData uri="http://schemas.openxmlformats.org/drawingml/2006/table">
            <a:tbl>
              <a:tblPr>
                <a:tableStyleId>{3C2FFA5D-87B4-456A-9821-1D502468CF0F}</a:tableStyleId>
              </a:tblPr>
              <a:tblGrid>
                <a:gridCol w="924895"/>
                <a:gridCol w="1074387"/>
                <a:gridCol w="1118463"/>
                <a:gridCol w="1002762"/>
                <a:gridCol w="1002762"/>
                <a:gridCol w="1002762"/>
                <a:gridCol w="1002762"/>
              </a:tblGrid>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smtClean="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omega_guess</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gamma_guess</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a:effectLst/>
                        </a:rPr>
                        <a:t>omega_0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a:effectLst/>
                        </a:rPr>
                        <a:t>gamma_0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err="1" smtClean="0">
                          <a:solidFill>
                            <a:schemeClr val="tx1"/>
                          </a:solidFill>
                          <a:effectLst/>
                          <a:latin typeface="+mn-lt"/>
                        </a:rPr>
                        <a:t>delta_omega</a:t>
                      </a:r>
                      <a:r>
                        <a:rPr lang="it-IT" sz="1100" b="0" i="0" u="none" strike="noStrike" dirty="0" smtClean="0">
                          <a:solidFill>
                            <a:schemeClr val="tx1"/>
                          </a:solidFill>
                          <a:effectLst/>
                          <a:latin typeface="+mn-lt"/>
                        </a:rPr>
                        <a:t>%</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b="0" i="0" u="none" strike="noStrike" dirty="0" err="1" smtClean="0">
                          <a:solidFill>
                            <a:schemeClr val="tx1"/>
                          </a:solidFill>
                          <a:effectLst/>
                          <a:latin typeface="+mn-lt"/>
                        </a:rPr>
                        <a:t>delta_gamma</a:t>
                      </a:r>
                      <a:r>
                        <a:rPr lang="it-IT" sz="1100" b="0" i="0" u="none" strike="noStrike" dirty="0" smtClean="0">
                          <a:solidFill>
                            <a:schemeClr val="tx1"/>
                          </a:solidFill>
                          <a:effectLst/>
                          <a:latin typeface="+mn-lt"/>
                        </a:rPr>
                        <a:t>%</a:t>
                      </a:r>
                      <a:endParaRPr lang="it-IT" sz="1100" b="0" i="0" u="none" strike="noStrike" dirty="0">
                        <a:solidFill>
                          <a:schemeClr val="tx1"/>
                        </a:solidFill>
                        <a:effectLst/>
                        <a:latin typeface="+mn-lt"/>
                      </a:endParaRPr>
                    </a:p>
                  </a:txBody>
                  <a:tcPr marL="9525" marR="9525" marT="9525" marB="0" anchor="b"/>
                </a:tc>
              </a:tr>
              <a:tr h="190500">
                <a:tc>
                  <a:txBody>
                    <a:bodyPr/>
                    <a:lstStyle/>
                    <a:p>
                      <a:pPr algn="r" fontAlgn="b"/>
                      <a:r>
                        <a:rPr lang="it-IT" sz="1100" u="none" strike="noStrike" dirty="0">
                          <a:effectLst/>
                        </a:rPr>
                        <a:t>5</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a:effectLst/>
                        </a:rPr>
                        <a:t>0.0005163</a:t>
                      </a:r>
                      <a:endParaRPr lang="it-IT" sz="1100" b="1" i="0" u="none" strike="noStrike">
                        <a:solidFill>
                          <a:srgbClr val="3F3F3F"/>
                        </a:solidFill>
                        <a:effectLst/>
                        <a:latin typeface="Calibri"/>
                      </a:endParaRPr>
                    </a:p>
                  </a:txBody>
                  <a:tcPr marL="9525" marR="9525" marT="9525" marB="0" anchor="b"/>
                </a:tc>
                <a:tc>
                  <a:txBody>
                    <a:bodyPr/>
                    <a:lstStyle/>
                    <a:p>
                      <a:pPr algn="r" fontAlgn="b"/>
                      <a:r>
                        <a:rPr lang="it-IT" sz="1100" u="none" strike="noStrike" dirty="0">
                          <a:effectLst/>
                        </a:rPr>
                        <a:t>0.0016876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0.001239133</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0.001974526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b="0" i="0" u="none" strike="noStrike" dirty="0">
                          <a:solidFill>
                            <a:srgbClr val="3F3F3F"/>
                          </a:solidFill>
                          <a:effectLst/>
                          <a:latin typeface="+mn-lt"/>
                        </a:rPr>
                        <a:t>140.00%</a:t>
                      </a:r>
                    </a:p>
                  </a:txBody>
                  <a:tcPr marL="9525" marR="9525" marT="9525" marB="0" anchor="b"/>
                </a:tc>
                <a:tc>
                  <a:txBody>
                    <a:bodyPr/>
                    <a:lstStyle/>
                    <a:p>
                      <a:pPr algn="r" fontAlgn="b"/>
                      <a:r>
                        <a:rPr lang="it-IT" sz="1100" b="0" i="0" u="none" strike="noStrike">
                          <a:solidFill>
                            <a:srgbClr val="3F3F3F"/>
                          </a:solidFill>
                          <a:effectLst/>
                          <a:latin typeface="+mn-lt"/>
                        </a:rPr>
                        <a:t>17.00%</a:t>
                      </a:r>
                    </a:p>
                  </a:txBody>
                  <a:tcPr marL="9525" marR="9525" marT="9525" marB="0" anchor="b"/>
                </a:tc>
              </a:tr>
              <a:tr h="190500">
                <a:tc>
                  <a:txBody>
                    <a:bodyPr/>
                    <a:lstStyle/>
                    <a:p>
                      <a:pPr algn="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0.0010326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0.0027476</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a:effectLst/>
                        </a:rPr>
                        <a:t>0.001941309</a:t>
                      </a:r>
                      <a:endParaRPr lang="it-IT" sz="1100" b="1" i="0" u="none" strike="noStrike">
                        <a:solidFill>
                          <a:srgbClr val="3F3F3F"/>
                        </a:solidFill>
                        <a:effectLst/>
                        <a:latin typeface="Calibri"/>
                      </a:endParaRPr>
                    </a:p>
                  </a:txBody>
                  <a:tcPr marL="9525" marR="9525" marT="9525" marB="0" anchor="b"/>
                </a:tc>
                <a:tc>
                  <a:txBody>
                    <a:bodyPr/>
                    <a:lstStyle/>
                    <a:p>
                      <a:pPr algn="r" fontAlgn="b"/>
                      <a:r>
                        <a:rPr lang="it-IT" sz="1100" u="none" strike="noStrike" dirty="0">
                          <a:effectLst/>
                        </a:rPr>
                        <a:t>0.003077283</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b="0" i="0" u="none" strike="noStrike" dirty="0">
                          <a:solidFill>
                            <a:srgbClr val="3F3F3F"/>
                          </a:solidFill>
                          <a:effectLst/>
                          <a:latin typeface="+mn-lt"/>
                        </a:rPr>
                        <a:t>88.00%</a:t>
                      </a:r>
                    </a:p>
                  </a:txBody>
                  <a:tcPr marL="9525" marR="9525" marT="9525" marB="0" anchor="b"/>
                </a:tc>
                <a:tc>
                  <a:txBody>
                    <a:bodyPr/>
                    <a:lstStyle/>
                    <a:p>
                      <a:pPr algn="r" fontAlgn="b"/>
                      <a:r>
                        <a:rPr lang="it-IT" sz="1100" b="0" i="0" u="none" strike="noStrike" dirty="0">
                          <a:solidFill>
                            <a:srgbClr val="3F3F3F"/>
                          </a:solidFill>
                          <a:effectLst/>
                          <a:latin typeface="+mn-lt"/>
                        </a:rPr>
                        <a:t>12.00%</a:t>
                      </a:r>
                    </a:p>
                  </a:txBody>
                  <a:tcPr marL="9525" marR="9525" marT="9525" marB="0" anchor="b"/>
                </a:tc>
              </a:tr>
              <a:tr h="190500">
                <a:tc>
                  <a:txBody>
                    <a:bodyPr/>
                    <a:lstStyle/>
                    <a:p>
                      <a:pPr algn="r" fontAlgn="b"/>
                      <a:r>
                        <a:rPr lang="it-IT" sz="1100" u="none" strike="noStrike">
                          <a:effectLst/>
                        </a:rPr>
                        <a:t>15</a:t>
                      </a:r>
                      <a:endParaRPr lang="it-IT" sz="1100" b="1" i="0" u="none" strike="noStrike">
                        <a:solidFill>
                          <a:srgbClr val="3F3F3F"/>
                        </a:solidFill>
                        <a:effectLst/>
                        <a:latin typeface="Calibri"/>
                      </a:endParaRPr>
                    </a:p>
                  </a:txBody>
                  <a:tcPr marL="9525" marR="9525" marT="9525" marB="0" anchor="b"/>
                </a:tc>
                <a:tc>
                  <a:txBody>
                    <a:bodyPr/>
                    <a:lstStyle/>
                    <a:p>
                      <a:pPr algn="r" fontAlgn="b"/>
                      <a:r>
                        <a:rPr lang="it-IT" sz="1100" u="none" strike="noStrike" dirty="0">
                          <a:effectLst/>
                        </a:rPr>
                        <a:t>0.0015489</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0.0036335</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0.00260218</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u="none" strike="noStrike" dirty="0">
                          <a:effectLst/>
                        </a:rPr>
                        <a:t>0.003960563</a:t>
                      </a:r>
                      <a:endParaRPr lang="it-IT" sz="1100" b="1" i="0" u="none" strike="noStrike" dirty="0">
                        <a:solidFill>
                          <a:srgbClr val="3F3F3F"/>
                        </a:solidFill>
                        <a:effectLst/>
                        <a:latin typeface="Calibri"/>
                      </a:endParaRPr>
                    </a:p>
                  </a:txBody>
                  <a:tcPr marL="9525" marR="9525" marT="9525" marB="0" anchor="b"/>
                </a:tc>
                <a:tc>
                  <a:txBody>
                    <a:bodyPr/>
                    <a:lstStyle/>
                    <a:p>
                      <a:pPr algn="r" fontAlgn="b"/>
                      <a:r>
                        <a:rPr lang="it-IT" sz="1100" b="0" i="0" u="none" strike="noStrike" dirty="0">
                          <a:solidFill>
                            <a:srgbClr val="3F3F3F"/>
                          </a:solidFill>
                          <a:effectLst/>
                          <a:latin typeface="+mn-lt"/>
                        </a:rPr>
                        <a:t>68.00%</a:t>
                      </a:r>
                    </a:p>
                  </a:txBody>
                  <a:tcPr marL="9525" marR="9525" marT="9525" marB="0" anchor="b"/>
                </a:tc>
                <a:tc>
                  <a:txBody>
                    <a:bodyPr/>
                    <a:lstStyle/>
                    <a:p>
                      <a:pPr algn="r" fontAlgn="b"/>
                      <a:r>
                        <a:rPr lang="it-IT" sz="1100" b="0" i="0" u="none" strike="noStrike" dirty="0">
                          <a:solidFill>
                            <a:srgbClr val="3F3F3F"/>
                          </a:solidFill>
                          <a:effectLst/>
                          <a:latin typeface="+mn-lt"/>
                        </a:rPr>
                        <a:t>9.00%</a:t>
                      </a:r>
                    </a:p>
                  </a:txBody>
                  <a:tcPr marL="9525" marR="9525" marT="9525" marB="0" anchor="b"/>
                </a:tc>
              </a:tr>
            </a:tbl>
          </a:graphicData>
        </a:graphic>
      </p:graphicFrame>
    </p:spTree>
    <p:extLst>
      <p:ext uri="{BB962C8B-B14F-4D97-AF65-F5344CB8AC3E}">
        <p14:creationId xmlns:p14="http://schemas.microsoft.com/office/powerpoint/2010/main" val="4010311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137153043"/>
              </p:ext>
            </p:extLst>
          </p:nvPr>
        </p:nvGraphicFramePr>
        <p:xfrm>
          <a:off x="2546541" y="5373216"/>
          <a:ext cx="4185699" cy="381000"/>
        </p:xfrm>
        <a:graphic>
          <a:graphicData uri="http://schemas.openxmlformats.org/drawingml/2006/table">
            <a:tbl>
              <a:tblPr>
                <a:tableStyleId>{3C2FFA5D-87B4-456A-9821-1D502468CF0F}</a:tableStyleId>
              </a:tblPr>
              <a:tblGrid>
                <a:gridCol w="1172716"/>
                <a:gridCol w="803076"/>
                <a:gridCol w="830263"/>
                <a:gridCol w="689822"/>
                <a:gridCol w="689822"/>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dirty="0" smtClean="0">
                          <a:effectLst/>
                        </a:rPr>
                        <a:t>5-6-7-8-9-10-15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2*gamma_0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7" name="CasellaDiTesto 6"/>
          <p:cNvSpPr txBox="1"/>
          <p:nvPr/>
        </p:nvSpPr>
        <p:spPr>
          <a:xfrm>
            <a:off x="3707904" y="5939988"/>
            <a:ext cx="1893467"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10-20 MHz</a:t>
            </a:r>
            <a:endParaRPr lang="it-IT" dirty="0"/>
          </a:p>
        </p:txBody>
      </p:sp>
      <p:graphicFrame>
        <p:nvGraphicFramePr>
          <p:cNvPr id="9" name="Grafico 8"/>
          <p:cNvGraphicFramePr>
            <a:graphicFrameLocks/>
          </p:cNvGraphicFramePr>
          <p:nvPr>
            <p:extLst>
              <p:ext uri="{D42A27DB-BD31-4B8C-83A1-F6EECF244321}">
                <p14:modId xmlns:p14="http://schemas.microsoft.com/office/powerpoint/2010/main" val="2845610923"/>
              </p:ext>
            </p:extLst>
          </p:nvPr>
        </p:nvGraphicFramePr>
        <p:xfrm>
          <a:off x="721519" y="1943100"/>
          <a:ext cx="7700962" cy="297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0196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925214961"/>
              </p:ext>
            </p:extLst>
          </p:nvPr>
        </p:nvGraphicFramePr>
        <p:xfrm>
          <a:off x="1979712" y="5229200"/>
          <a:ext cx="5150790" cy="385800"/>
        </p:xfrm>
        <a:graphic>
          <a:graphicData uri="http://schemas.openxmlformats.org/drawingml/2006/table">
            <a:tbl>
              <a:tblPr>
                <a:tableStyleId>{3C2FFA5D-87B4-456A-9821-1D502468CF0F}</a:tableStyleId>
              </a:tblPr>
              <a:tblGrid>
                <a:gridCol w="903115"/>
                <a:gridCol w="988673"/>
                <a:gridCol w="1560512"/>
                <a:gridCol w="849245"/>
                <a:gridCol w="849245"/>
              </a:tblGrid>
              <a:tr h="208635">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51405">
                <a:tc>
                  <a:txBody>
                    <a:bodyPr/>
                    <a:lstStyle/>
                    <a:p>
                      <a:pPr algn="ctr" fontAlgn="b"/>
                      <a:r>
                        <a:rPr lang="it-IT" sz="1100" u="none" strike="noStrike" dirty="0">
                          <a:effectLst/>
                        </a:rPr>
                        <a:t>15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1.45*10^3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gamma_0 /</a:t>
                      </a:r>
                      <a:r>
                        <a:rPr lang="it-IT" sz="1100" u="none" strike="noStrike" baseline="0" dirty="0" smtClean="0">
                          <a:effectLst/>
                        </a:rPr>
                        <a:t>5*gamma_0</a:t>
                      </a:r>
                      <a:endParaRPr lang="it-IT" sz="1100" b="0" i="0" u="none" strike="noStrike" baseline="0" dirty="0" smtClean="0">
                        <a:solidFill>
                          <a:schemeClr val="tx1"/>
                        </a:solidFill>
                        <a:effectLst/>
                        <a:latin typeface="+mn-lt"/>
                        <a:cs typeface="Calibri" panose="020F0502020204030204" pitchFamily="34" charset="0"/>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635896" y="5877272"/>
            <a:ext cx="1895071"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10-60 MHz</a:t>
            </a:r>
            <a:endParaRPr lang="it-IT" dirty="0"/>
          </a:p>
        </p:txBody>
      </p:sp>
      <p:graphicFrame>
        <p:nvGraphicFramePr>
          <p:cNvPr id="8" name="Grafico 7"/>
          <p:cNvGraphicFramePr>
            <a:graphicFrameLocks/>
          </p:cNvGraphicFramePr>
          <p:nvPr>
            <p:extLst>
              <p:ext uri="{D42A27DB-BD31-4B8C-83A1-F6EECF244321}">
                <p14:modId xmlns:p14="http://schemas.microsoft.com/office/powerpoint/2010/main" val="1179515698"/>
              </p:ext>
            </p:extLst>
          </p:nvPr>
        </p:nvGraphicFramePr>
        <p:xfrm>
          <a:off x="611560" y="1890712"/>
          <a:ext cx="7848872"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4139952" y="2059649"/>
            <a:ext cx="4032448" cy="461665"/>
          </a:xfrm>
          <a:prstGeom prst="rect">
            <a:avLst/>
          </a:prstGeom>
          <a:noFill/>
          <a:ln>
            <a:solidFill>
              <a:schemeClr val="accent1"/>
            </a:solidFill>
          </a:ln>
        </p:spPr>
        <p:txBody>
          <a:bodyPr wrap="square" rtlCol="0">
            <a:spAutoFit/>
          </a:bodyPr>
          <a:lstStyle/>
          <a:p>
            <a:r>
              <a:rPr lang="it-IT" sz="1200" dirty="0" err="1" smtClean="0"/>
              <a:t>Results</a:t>
            </a:r>
            <a:r>
              <a:rPr lang="it-IT" sz="1200" dirty="0" smtClean="0"/>
              <a:t> </a:t>
            </a:r>
            <a:r>
              <a:rPr lang="it-IT" sz="1200" dirty="0" err="1" smtClean="0"/>
              <a:t>consistent</a:t>
            </a:r>
            <a:r>
              <a:rPr lang="it-IT" sz="1200" dirty="0" smtClean="0"/>
              <a:t> with K. </a:t>
            </a:r>
            <a:r>
              <a:rPr lang="it-IT" sz="1200" dirty="0" err="1" smtClean="0"/>
              <a:t>Matsumoto</a:t>
            </a:r>
            <a:r>
              <a:rPr lang="it-IT" sz="1200" dirty="0" smtClean="0"/>
              <a:t> et al. Plasma </a:t>
            </a:r>
            <a:r>
              <a:rPr lang="it-IT" sz="1200" dirty="0" err="1" smtClean="0"/>
              <a:t>Phys</a:t>
            </a:r>
            <a:r>
              <a:rPr lang="it-IT" sz="1200" dirty="0" smtClean="0"/>
              <a:t>. 25 (1983) and </a:t>
            </a:r>
            <a:r>
              <a:rPr lang="it-IT" sz="1200" dirty="0" err="1" smtClean="0"/>
              <a:t>V.Stefan</a:t>
            </a:r>
            <a:r>
              <a:rPr lang="it-IT" sz="1200" dirty="0" smtClean="0"/>
              <a:t>, </a:t>
            </a:r>
            <a:r>
              <a:rPr lang="it-IT" sz="1200" dirty="0" err="1" smtClean="0"/>
              <a:t>Phys</a:t>
            </a:r>
            <a:r>
              <a:rPr lang="it-IT" sz="1200" dirty="0" smtClean="0"/>
              <a:t>. </a:t>
            </a:r>
            <a:r>
              <a:rPr lang="it-IT" sz="1200" dirty="0" err="1" smtClean="0"/>
              <a:t>Fluids</a:t>
            </a:r>
            <a:r>
              <a:rPr lang="it-IT" sz="1200" dirty="0" smtClean="0"/>
              <a:t>, 26 (1983)</a:t>
            </a:r>
            <a:endParaRPr lang="it-IT" sz="1200" dirty="0"/>
          </a:p>
        </p:txBody>
      </p:sp>
      <p:cxnSp>
        <p:nvCxnSpPr>
          <p:cNvPr id="7" name="Connettore 2 6"/>
          <p:cNvCxnSpPr/>
          <p:nvPr/>
        </p:nvCxnSpPr>
        <p:spPr>
          <a:xfrm flipH="1">
            <a:off x="3563888" y="2420888"/>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940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391670190"/>
              </p:ext>
            </p:extLst>
          </p:nvPr>
        </p:nvGraphicFramePr>
        <p:xfrm>
          <a:off x="3203848" y="5589240"/>
          <a:ext cx="2753149" cy="381000"/>
        </p:xfrm>
        <a:graphic>
          <a:graphicData uri="http://schemas.openxmlformats.org/drawingml/2006/table">
            <a:tbl>
              <a:tblPr>
                <a:tableStyleId>{3C2FFA5D-87B4-456A-9821-1D502468CF0F}</a:tableStyleId>
              </a:tblPr>
              <a:tblGrid>
                <a:gridCol w="699506"/>
                <a:gridCol w="806450"/>
                <a:gridCol w="547687"/>
                <a:gridCol w="699506"/>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Pden</a:t>
                      </a:r>
                      <a:r>
                        <a:rPr lang="it-IT" sz="1100" u="none" strike="noStrike" dirty="0">
                          <a:effectLst/>
                        </a:rPr>
                        <a:t> (m=0)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Calibri"/>
                        </a:rPr>
                        <a:t>ne</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Calibri"/>
                        </a:rPr>
                        <a:t>1*10^12</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7" name="Grafico 6"/>
          <p:cNvGraphicFramePr>
            <a:graphicFrameLocks/>
          </p:cNvGraphicFramePr>
          <p:nvPr>
            <p:extLst>
              <p:ext uri="{D42A27DB-BD31-4B8C-83A1-F6EECF244321}">
                <p14:modId xmlns:p14="http://schemas.microsoft.com/office/powerpoint/2010/main" val="1746231452"/>
              </p:ext>
            </p:extLst>
          </p:nvPr>
        </p:nvGraphicFramePr>
        <p:xfrm>
          <a:off x="1187624" y="1844824"/>
          <a:ext cx="6912768"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974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4229945945"/>
              </p:ext>
            </p:extLst>
          </p:nvPr>
        </p:nvGraphicFramePr>
        <p:xfrm>
          <a:off x="2651950" y="5301208"/>
          <a:ext cx="3779351" cy="381000"/>
        </p:xfrm>
        <a:graphic>
          <a:graphicData uri="http://schemas.openxmlformats.org/drawingml/2006/table">
            <a:tbl>
              <a:tblPr>
                <a:tableStyleId>{3C2FFA5D-87B4-456A-9821-1D502468CF0F}</a:tableStyleId>
              </a:tblPr>
              <a:tblGrid>
                <a:gridCol w="699506"/>
                <a:gridCol w="806450"/>
                <a:gridCol w="874383"/>
                <a:gridCol w="699506"/>
                <a:gridCol w="699506"/>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2*gamma_0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923928" y="5879955"/>
            <a:ext cx="1446230"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15 MHz</a:t>
            </a:r>
            <a:endParaRPr lang="it-IT" dirty="0"/>
          </a:p>
        </p:txBody>
      </p:sp>
      <p:graphicFrame>
        <p:nvGraphicFramePr>
          <p:cNvPr id="8" name="Grafico 7"/>
          <p:cNvGraphicFramePr>
            <a:graphicFrameLocks/>
          </p:cNvGraphicFramePr>
          <p:nvPr>
            <p:extLst>
              <p:ext uri="{D42A27DB-BD31-4B8C-83A1-F6EECF244321}">
                <p14:modId xmlns:p14="http://schemas.microsoft.com/office/powerpoint/2010/main" val="4241436259"/>
              </p:ext>
            </p:extLst>
          </p:nvPr>
        </p:nvGraphicFramePr>
        <p:xfrm>
          <a:off x="1205829" y="1700808"/>
          <a:ext cx="6671593" cy="33408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493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466877429"/>
              </p:ext>
            </p:extLst>
          </p:nvPr>
        </p:nvGraphicFramePr>
        <p:xfrm>
          <a:off x="2483768" y="5373216"/>
          <a:ext cx="4041683" cy="381000"/>
        </p:xfrm>
        <a:graphic>
          <a:graphicData uri="http://schemas.openxmlformats.org/drawingml/2006/table">
            <a:tbl>
              <a:tblPr>
                <a:tableStyleId>{3C2FFA5D-87B4-456A-9821-1D502468CF0F}</a:tableStyleId>
              </a:tblPr>
              <a:tblGrid>
                <a:gridCol w="1028700"/>
                <a:gridCol w="803076"/>
                <a:gridCol w="830263"/>
                <a:gridCol w="689822"/>
                <a:gridCol w="689822"/>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dirty="0" smtClean="0">
                          <a:effectLst/>
                        </a:rPr>
                        <a:t>5-10-15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3.06*10^3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2*gamma_0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779912" y="5949280"/>
            <a:ext cx="1903085"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30-65 MHz</a:t>
            </a:r>
            <a:endParaRPr lang="it-IT" dirty="0"/>
          </a:p>
        </p:txBody>
      </p:sp>
      <p:graphicFrame>
        <p:nvGraphicFramePr>
          <p:cNvPr id="11" name="Grafico 10"/>
          <p:cNvGraphicFramePr>
            <a:graphicFrameLocks/>
          </p:cNvGraphicFramePr>
          <p:nvPr>
            <p:extLst>
              <p:ext uri="{D42A27DB-BD31-4B8C-83A1-F6EECF244321}">
                <p14:modId xmlns:p14="http://schemas.microsoft.com/office/powerpoint/2010/main" val="4239493802"/>
              </p:ext>
            </p:extLst>
          </p:nvPr>
        </p:nvGraphicFramePr>
        <p:xfrm>
          <a:off x="1140669" y="1628800"/>
          <a:ext cx="7056784"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187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826210507"/>
              </p:ext>
            </p:extLst>
          </p:nvPr>
        </p:nvGraphicFramePr>
        <p:xfrm>
          <a:off x="1331639" y="5373216"/>
          <a:ext cx="6552729" cy="381000"/>
        </p:xfrm>
        <a:graphic>
          <a:graphicData uri="http://schemas.openxmlformats.org/drawingml/2006/table">
            <a:tbl>
              <a:tblPr>
                <a:tableStyleId>{3C2FFA5D-87B4-456A-9821-1D502468CF0F}</a:tableStyleId>
              </a:tblPr>
              <a:tblGrid>
                <a:gridCol w="1407986"/>
                <a:gridCol w="1384366"/>
                <a:gridCol w="1808879"/>
                <a:gridCol w="1087402"/>
                <a:gridCol w="864096"/>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b="0" i="0" u="none" strike="noStrike" dirty="0" smtClean="0">
                          <a:solidFill>
                            <a:schemeClr val="tx1"/>
                          </a:solidFill>
                          <a:effectLst/>
                          <a:latin typeface="+mn-lt"/>
                        </a:rPr>
                        <a:t>15</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3.06*10^3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0.5*gamma_0/</a:t>
                      </a:r>
                      <a:r>
                        <a:rPr lang="it-IT" sz="1100" u="none" strike="noStrike" baseline="0" dirty="0" smtClean="0">
                          <a:effectLst/>
                        </a:rPr>
                        <a:t>3*gamma_0</a:t>
                      </a:r>
                      <a:endParaRPr lang="it-IT" sz="1100" b="0" i="0" u="none" strike="noStrike" baseline="0" dirty="0" smtClean="0">
                        <a:solidFill>
                          <a:schemeClr val="tx1"/>
                        </a:solidFill>
                        <a:effectLst/>
                        <a:latin typeface="+mn-lt"/>
                        <a:cs typeface="Calibri" panose="020F0502020204030204" pitchFamily="34" charset="0"/>
                      </a:endParaRPr>
                    </a:p>
                  </a:txBody>
                  <a:tcPr marL="9525" marR="9525" marT="9525" marB="0" anchor="b"/>
                </a:tc>
                <a:tc>
                  <a:txBody>
                    <a:bodyPr/>
                    <a:lstStyle/>
                    <a:p>
                      <a:pPr algn="ctr" fontAlgn="b"/>
                      <a:r>
                        <a:rPr lang="it-IT" sz="1100" b="0" i="0" u="none" strike="noStrike" dirty="0" smtClean="0">
                          <a:solidFill>
                            <a:schemeClr val="tx1"/>
                          </a:solidFill>
                          <a:effectLst/>
                          <a:latin typeface="+mn-l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707904" y="5954960"/>
            <a:ext cx="1784463"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15-95 MHz</a:t>
            </a:r>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2869546419"/>
              </p:ext>
            </p:extLst>
          </p:nvPr>
        </p:nvGraphicFramePr>
        <p:xfrm>
          <a:off x="1125121" y="1772816"/>
          <a:ext cx="6957483" cy="3390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635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189232127"/>
              </p:ext>
            </p:extLst>
          </p:nvPr>
        </p:nvGraphicFramePr>
        <p:xfrm>
          <a:off x="3131840" y="5589240"/>
          <a:ext cx="2593934" cy="432048"/>
        </p:xfrm>
        <a:graphic>
          <a:graphicData uri="http://schemas.openxmlformats.org/drawingml/2006/table">
            <a:tbl>
              <a:tblPr>
                <a:tableStyleId>{3C2FFA5D-87B4-456A-9821-1D502468CF0F}</a:tableStyleId>
              </a:tblPr>
              <a:tblGrid>
                <a:gridCol w="713897"/>
                <a:gridCol w="779021"/>
                <a:gridCol w="550508"/>
                <a:gridCol w="550508"/>
              </a:tblGrid>
              <a:tr h="216024">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216024">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3.06E+03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6" name="Grafico 5"/>
          <p:cNvGraphicFramePr>
            <a:graphicFrameLocks/>
          </p:cNvGraphicFramePr>
          <p:nvPr>
            <p:extLst>
              <p:ext uri="{D42A27DB-BD31-4B8C-83A1-F6EECF244321}">
                <p14:modId xmlns:p14="http://schemas.microsoft.com/office/powerpoint/2010/main" val="736153760"/>
              </p:ext>
            </p:extLst>
          </p:nvPr>
        </p:nvGraphicFramePr>
        <p:xfrm>
          <a:off x="1187624" y="1772816"/>
          <a:ext cx="6840760"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229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a:t>LITERATURE </a:t>
            </a:r>
            <a:r>
              <a:rPr lang="en-GB" dirty="0" smtClean="0"/>
              <a:t>BACKGROUD</a:t>
            </a:r>
            <a:endParaRPr lang="it-IT" dirty="0"/>
          </a:p>
        </p:txBody>
      </p:sp>
      <p:sp>
        <p:nvSpPr>
          <p:cNvPr id="3" name="Segnaposto contenuto 2"/>
          <p:cNvSpPr>
            <a:spLocks noGrp="1"/>
          </p:cNvSpPr>
          <p:nvPr>
            <p:ph sz="quarter" idx="1"/>
          </p:nvPr>
        </p:nvSpPr>
        <p:spPr>
          <a:xfrm>
            <a:off x="301752" y="1628800"/>
            <a:ext cx="8503920" cy="4470248"/>
          </a:xfrm>
        </p:spPr>
        <p:txBody>
          <a:bodyPr>
            <a:normAutofit fontScale="85000" lnSpcReduction="20000"/>
          </a:bodyPr>
          <a:lstStyle/>
          <a:p>
            <a:r>
              <a:rPr lang="it-IT" dirty="0" smtClean="0"/>
              <a:t>In laser-</a:t>
            </a:r>
            <a:r>
              <a:rPr lang="it-IT" dirty="0" err="1" smtClean="0"/>
              <a:t>pellet</a:t>
            </a:r>
            <a:r>
              <a:rPr lang="it-IT" dirty="0" smtClean="0"/>
              <a:t> fusion, the </a:t>
            </a:r>
            <a:r>
              <a:rPr lang="it-IT" dirty="0" err="1" smtClean="0"/>
              <a:t>application</a:t>
            </a:r>
            <a:r>
              <a:rPr lang="it-IT" dirty="0" smtClean="0"/>
              <a:t> of a finite </a:t>
            </a:r>
            <a:r>
              <a:rPr lang="it-IT" dirty="0" err="1" smtClean="0"/>
              <a:t>bandwidth</a:t>
            </a:r>
            <a:r>
              <a:rPr lang="it-IT" dirty="0" smtClean="0"/>
              <a:t> </a:t>
            </a:r>
            <a:r>
              <a:rPr lang="it-IT" dirty="0" err="1" smtClean="0"/>
              <a:t>pump</a:t>
            </a:r>
            <a:r>
              <a:rPr lang="it-IT" dirty="0" smtClean="0"/>
              <a:t> to </a:t>
            </a:r>
            <a:r>
              <a:rPr lang="it-IT" dirty="0" err="1" smtClean="0"/>
              <a:t>stabilize</a:t>
            </a:r>
            <a:r>
              <a:rPr lang="it-IT" dirty="0" smtClean="0"/>
              <a:t> </a:t>
            </a:r>
            <a:r>
              <a:rPr lang="it-IT" dirty="0" err="1" smtClean="0"/>
              <a:t>PIs</a:t>
            </a:r>
            <a:r>
              <a:rPr lang="it-IT" dirty="0" smtClean="0"/>
              <a:t> </a:t>
            </a:r>
            <a:r>
              <a:rPr lang="it-IT" dirty="0" err="1" smtClean="0"/>
              <a:t>is</a:t>
            </a:r>
            <a:r>
              <a:rPr lang="it-IT" dirty="0" smtClean="0"/>
              <a:t> </a:t>
            </a:r>
            <a:r>
              <a:rPr lang="it-IT" dirty="0" err="1" smtClean="0"/>
              <a:t>well</a:t>
            </a:r>
            <a:r>
              <a:rPr lang="it-IT" dirty="0" smtClean="0"/>
              <a:t> </a:t>
            </a:r>
            <a:r>
              <a:rPr lang="it-IT" dirty="0" err="1" smtClean="0"/>
              <a:t>known</a:t>
            </a:r>
            <a:r>
              <a:rPr lang="it-IT" dirty="0" smtClean="0"/>
              <a:t> (</a:t>
            </a:r>
            <a:r>
              <a:rPr lang="it-IT" dirty="0" err="1" smtClean="0"/>
              <a:t>Brillouin</a:t>
            </a:r>
            <a:r>
              <a:rPr lang="it-IT" dirty="0" smtClean="0"/>
              <a:t> and </a:t>
            </a:r>
            <a:r>
              <a:rPr lang="it-IT" dirty="0" err="1" smtClean="0"/>
              <a:t>Raman</a:t>
            </a:r>
            <a:r>
              <a:rPr lang="it-IT" dirty="0" smtClean="0"/>
              <a:t> </a:t>
            </a:r>
            <a:r>
              <a:rPr lang="it-IT" dirty="0" err="1" smtClean="0"/>
              <a:t>scattering</a:t>
            </a:r>
            <a:r>
              <a:rPr lang="it-IT" dirty="0" smtClean="0"/>
              <a:t>):</a:t>
            </a:r>
          </a:p>
          <a:p>
            <a:pPr marL="514350" indent="-514350">
              <a:buFont typeface="+mj-lt"/>
              <a:buAutoNum type="arabicPeriod"/>
            </a:pPr>
            <a:r>
              <a:rPr lang="it-IT" dirty="0" err="1" smtClean="0"/>
              <a:t>Theoretical</a:t>
            </a:r>
            <a:r>
              <a:rPr lang="it-IT" dirty="0" smtClean="0"/>
              <a:t> </a:t>
            </a:r>
            <a:r>
              <a:rPr lang="it-IT" dirty="0" err="1" smtClean="0"/>
              <a:t>studies</a:t>
            </a:r>
            <a:r>
              <a:rPr lang="it-IT" dirty="0" smtClean="0"/>
              <a:t>: VALEO et al 1973; THOMSON et al 1974, 1975</a:t>
            </a:r>
          </a:p>
          <a:p>
            <a:pPr marL="514350" indent="-514350">
              <a:buFont typeface="+mj-lt"/>
              <a:buAutoNum type="arabicPeriod"/>
            </a:pPr>
            <a:r>
              <a:rPr lang="it-IT" dirty="0" err="1" smtClean="0"/>
              <a:t>Experimental</a:t>
            </a:r>
            <a:r>
              <a:rPr lang="it-IT" dirty="0" smtClean="0"/>
              <a:t> </a:t>
            </a:r>
            <a:r>
              <a:rPr lang="it-IT" dirty="0" err="1" smtClean="0"/>
              <a:t>studies</a:t>
            </a:r>
            <a:r>
              <a:rPr lang="it-IT" dirty="0" smtClean="0"/>
              <a:t>: OBENSCHAIN et al 1976, 1977; MIZUNO et al. 1977</a:t>
            </a:r>
          </a:p>
          <a:p>
            <a:pPr marL="514350" indent="-514350">
              <a:buFont typeface="+mj-lt"/>
              <a:buAutoNum type="arabicPeriod"/>
            </a:pPr>
            <a:endParaRPr lang="it-IT" dirty="0" smtClean="0"/>
          </a:p>
          <a:p>
            <a:r>
              <a:rPr lang="it-IT" dirty="0" smtClean="0"/>
              <a:t>In </a:t>
            </a:r>
            <a:r>
              <a:rPr lang="it-IT" dirty="0" err="1" smtClean="0"/>
              <a:t>magnetic</a:t>
            </a:r>
            <a:r>
              <a:rPr lang="it-IT" dirty="0" smtClean="0"/>
              <a:t> </a:t>
            </a:r>
            <a:r>
              <a:rPr lang="it-IT" dirty="0" err="1" smtClean="0"/>
              <a:t>confinement</a:t>
            </a:r>
            <a:r>
              <a:rPr lang="it-IT" dirty="0" smtClean="0"/>
              <a:t> fusion, </a:t>
            </a:r>
            <a:r>
              <a:rPr lang="it-IT" dirty="0" err="1" smtClean="0"/>
              <a:t>this</a:t>
            </a:r>
            <a:r>
              <a:rPr lang="it-IT" dirty="0" smtClean="0"/>
              <a:t> </a:t>
            </a:r>
            <a:r>
              <a:rPr lang="it-IT" dirty="0" err="1" smtClean="0"/>
              <a:t>method</a:t>
            </a:r>
            <a:r>
              <a:rPr lang="it-IT" dirty="0" smtClean="0"/>
              <a:t> </a:t>
            </a:r>
            <a:r>
              <a:rPr lang="it-IT" dirty="0" err="1" smtClean="0"/>
              <a:t>has</a:t>
            </a:r>
            <a:r>
              <a:rPr lang="it-IT" dirty="0" smtClean="0"/>
              <a:t> </a:t>
            </a:r>
            <a:r>
              <a:rPr lang="it-IT" dirty="0" err="1" smtClean="0"/>
              <a:t>attracted</a:t>
            </a:r>
            <a:r>
              <a:rPr lang="it-IT" dirty="0" smtClean="0"/>
              <a:t> </a:t>
            </a:r>
            <a:r>
              <a:rPr lang="it-IT" dirty="0" err="1" smtClean="0"/>
              <a:t>less</a:t>
            </a:r>
            <a:r>
              <a:rPr lang="it-IT" dirty="0" smtClean="0"/>
              <a:t> </a:t>
            </a:r>
            <a:r>
              <a:rPr lang="it-IT" dirty="0" err="1" smtClean="0"/>
              <a:t>attention</a:t>
            </a:r>
            <a:r>
              <a:rPr lang="it-IT" dirty="0" smtClean="0"/>
              <a:t>:</a:t>
            </a:r>
          </a:p>
          <a:p>
            <a:pPr marL="514350" indent="-514350">
              <a:buFont typeface="+mj-lt"/>
              <a:buAutoNum type="arabicPeriod"/>
            </a:pPr>
            <a:r>
              <a:rPr lang="it-IT" dirty="0" err="1" smtClean="0"/>
              <a:t>Theoretical</a:t>
            </a:r>
            <a:r>
              <a:rPr lang="it-IT" dirty="0" smtClean="0"/>
              <a:t> </a:t>
            </a:r>
            <a:r>
              <a:rPr lang="it-IT" dirty="0" err="1" smtClean="0"/>
              <a:t>studies</a:t>
            </a:r>
            <a:r>
              <a:rPr lang="it-IT" dirty="0" smtClean="0"/>
              <a:t>: STEFAN </a:t>
            </a:r>
            <a:r>
              <a:rPr lang="it-IT" dirty="0" err="1" smtClean="0"/>
              <a:t>Phys</a:t>
            </a:r>
            <a:r>
              <a:rPr lang="it-IT" dirty="0" smtClean="0"/>
              <a:t>. </a:t>
            </a:r>
            <a:r>
              <a:rPr lang="it-IT" dirty="0" err="1" smtClean="0"/>
              <a:t>Fluids</a:t>
            </a:r>
            <a:r>
              <a:rPr lang="it-IT" dirty="0" smtClean="0"/>
              <a:t> 26 1983</a:t>
            </a:r>
          </a:p>
          <a:p>
            <a:pPr marL="514350" indent="-514350">
              <a:buFont typeface="+mj-lt"/>
              <a:buAutoNum type="arabicPeriod"/>
            </a:pPr>
            <a:r>
              <a:rPr lang="it-IT" dirty="0" err="1" smtClean="0"/>
              <a:t>Experimental</a:t>
            </a:r>
            <a:r>
              <a:rPr lang="it-IT" dirty="0" smtClean="0"/>
              <a:t> </a:t>
            </a:r>
            <a:r>
              <a:rPr lang="it-IT" dirty="0" err="1" smtClean="0"/>
              <a:t>studies</a:t>
            </a:r>
            <a:r>
              <a:rPr lang="it-IT" dirty="0" smtClean="0"/>
              <a:t>: </a:t>
            </a:r>
            <a:r>
              <a:rPr lang="en-GB" dirty="0" smtClean="0"/>
              <a:t>MATSUMOTO et al Plasma Physics 12 25 1983; ARKHIPENKO et al Journal of Physics Conf. Series 257 2010</a:t>
            </a:r>
            <a:endParaRPr lang="it-IT" dirty="0" smtClean="0"/>
          </a:p>
        </p:txBody>
      </p:sp>
    </p:spTree>
    <p:extLst>
      <p:ext uri="{BB962C8B-B14F-4D97-AF65-F5344CB8AC3E}">
        <p14:creationId xmlns:p14="http://schemas.microsoft.com/office/powerpoint/2010/main" val="1541428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288341245"/>
              </p:ext>
            </p:extLst>
          </p:nvPr>
        </p:nvGraphicFramePr>
        <p:xfrm>
          <a:off x="2627784" y="5517232"/>
          <a:ext cx="3424197" cy="381000"/>
        </p:xfrm>
        <a:graphic>
          <a:graphicData uri="http://schemas.openxmlformats.org/drawingml/2006/table">
            <a:tbl>
              <a:tblPr>
                <a:tableStyleId>{3C2FFA5D-87B4-456A-9821-1D502468CF0F}</a:tableStyleId>
              </a:tblPr>
              <a:tblGrid>
                <a:gridCol w="713897"/>
                <a:gridCol w="779021"/>
                <a:gridCol w="830263"/>
                <a:gridCol w="550508"/>
                <a:gridCol w="550508"/>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3.06E+03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2*gamma_0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786269" y="5995258"/>
            <a:ext cx="1492716"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30 MHz</a:t>
            </a:r>
            <a:endParaRPr lang="it-IT" dirty="0"/>
          </a:p>
        </p:txBody>
      </p:sp>
      <p:graphicFrame>
        <p:nvGraphicFramePr>
          <p:cNvPr id="8" name="Grafico 7"/>
          <p:cNvGraphicFramePr>
            <a:graphicFrameLocks/>
          </p:cNvGraphicFramePr>
          <p:nvPr>
            <p:extLst>
              <p:ext uri="{D42A27DB-BD31-4B8C-83A1-F6EECF244321}">
                <p14:modId xmlns:p14="http://schemas.microsoft.com/office/powerpoint/2010/main" val="1581165735"/>
              </p:ext>
            </p:extLst>
          </p:nvPr>
        </p:nvGraphicFramePr>
        <p:xfrm>
          <a:off x="1115616" y="1700808"/>
          <a:ext cx="6975020" cy="3607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5677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28600"/>
            <a:ext cx="8784976" cy="824136"/>
          </a:xfrm>
        </p:spPr>
        <p:txBody>
          <a:bodyPr>
            <a:normAutofit fontScale="90000"/>
          </a:bodyPr>
          <a:lstStyle/>
          <a:p>
            <a:r>
              <a:rPr lang="it-IT" dirty="0"/>
              <a:t>FTU </a:t>
            </a:r>
            <a:r>
              <a:rPr lang="it-IT" dirty="0" smtClean="0"/>
              <a:t>– </a:t>
            </a:r>
            <a:r>
              <a:rPr lang="it-IT" cap="all" dirty="0" err="1" smtClean="0"/>
              <a:t>max</a:t>
            </a:r>
            <a:r>
              <a:rPr lang="it-IT" cap="all" dirty="0" smtClean="0"/>
              <a:t> gamma vs </a:t>
            </a:r>
            <a:r>
              <a:rPr lang="it-IT" cap="all" dirty="0" err="1" smtClean="0"/>
              <a:t>collision</a:t>
            </a:r>
            <a:r>
              <a:rPr lang="it-IT" cap="all" dirty="0" smtClean="0"/>
              <a:t> </a:t>
            </a:r>
            <a:r>
              <a:rPr lang="it-IT" cap="all" dirty="0" err="1"/>
              <a:t>frequency</a:t>
            </a:r>
            <a:endParaRPr lang="it-IT" cap="all" dirty="0"/>
          </a:p>
        </p:txBody>
      </p:sp>
      <p:graphicFrame>
        <p:nvGraphicFramePr>
          <p:cNvPr id="4" name="Tabella 3"/>
          <p:cNvGraphicFramePr>
            <a:graphicFrameLocks noGrp="1"/>
          </p:cNvGraphicFramePr>
          <p:nvPr>
            <p:extLst>
              <p:ext uri="{D42A27DB-BD31-4B8C-83A1-F6EECF244321}">
                <p14:modId xmlns:p14="http://schemas.microsoft.com/office/powerpoint/2010/main" val="2006250093"/>
              </p:ext>
            </p:extLst>
          </p:nvPr>
        </p:nvGraphicFramePr>
        <p:xfrm>
          <a:off x="2699792" y="5445224"/>
          <a:ext cx="3352189" cy="381000"/>
        </p:xfrm>
        <a:graphic>
          <a:graphicData uri="http://schemas.openxmlformats.org/drawingml/2006/table">
            <a:tbl>
              <a:tblPr>
                <a:tableStyleId>{3C2FFA5D-87B4-456A-9821-1D502468CF0F}</a:tableStyleId>
              </a:tblPr>
              <a:tblGrid>
                <a:gridCol w="641889"/>
                <a:gridCol w="779021"/>
                <a:gridCol w="830263"/>
                <a:gridCol w="550508"/>
                <a:gridCol w="550508"/>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3.06E+03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2*gamma_0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851920" y="5969278"/>
            <a:ext cx="1473480"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baseline="-25000" dirty="0" smtClean="0"/>
              <a:t> </a:t>
            </a:r>
            <a:r>
              <a:rPr lang="it-IT" dirty="0" smtClean="0"/>
              <a:t>≈ 30 MHz</a:t>
            </a:r>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3580679931"/>
              </p:ext>
            </p:extLst>
          </p:nvPr>
        </p:nvGraphicFramePr>
        <p:xfrm>
          <a:off x="1329170" y="1976437"/>
          <a:ext cx="6915238" cy="3180755"/>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6300192" y="4728392"/>
            <a:ext cx="878767" cy="246221"/>
          </a:xfrm>
          <a:prstGeom prst="rect">
            <a:avLst/>
          </a:prstGeom>
          <a:noFill/>
        </p:spPr>
        <p:txBody>
          <a:bodyPr wrap="none" rtlCol="0">
            <a:spAutoFit/>
          </a:bodyPr>
          <a:lstStyle/>
          <a:p>
            <a:r>
              <a:rPr lang="it-IT" sz="1000" dirty="0" err="1"/>
              <a:t>f</a:t>
            </a:r>
            <a:r>
              <a:rPr lang="it-IT" sz="1000" dirty="0" err="1" smtClean="0"/>
              <a:t>_col</a:t>
            </a:r>
            <a:r>
              <a:rPr lang="it-IT" sz="1000" dirty="0" smtClean="0"/>
              <a:t> (MHz)</a:t>
            </a:r>
            <a:endParaRPr lang="it-IT" sz="1000" dirty="0"/>
          </a:p>
        </p:txBody>
      </p:sp>
    </p:spTree>
    <p:extLst>
      <p:ext uri="{BB962C8B-B14F-4D97-AF65-F5344CB8AC3E}">
        <p14:creationId xmlns:p14="http://schemas.microsoft.com/office/powerpoint/2010/main" val="518350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 </a:t>
            </a:r>
            <a:r>
              <a:rPr lang="it-IT" dirty="0"/>
              <a:t>- </a:t>
            </a:r>
            <a:r>
              <a:rPr lang="en-GB" cap="all" dirty="0" smtClean="0"/>
              <a:t>breakthrough</a:t>
            </a:r>
            <a:endParaRPr lang="en-GB" cap="all" dirty="0"/>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3840059423"/>
              </p:ext>
            </p:extLst>
          </p:nvPr>
        </p:nvGraphicFramePr>
        <p:xfrm>
          <a:off x="4644008" y="1916832"/>
          <a:ext cx="3657600" cy="3429000"/>
        </p:xfrm>
        <a:graphic>
          <a:graphicData uri="http://schemas.openxmlformats.org/drawingml/2006/table">
            <a:tbl>
              <a:tblPr>
                <a:tableStyleId>{3C2FFA5D-87B4-456A-9821-1D502468CF0F}</a:tableStyleId>
              </a:tblPr>
              <a:tblGrid>
                <a:gridCol w="904090"/>
                <a:gridCol w="989741"/>
                <a:gridCol w="913607"/>
                <a:gridCol w="850162"/>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delta_fo (MHz)</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delta_nzo</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kperp</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10.64117869</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-0.1</a:t>
                      </a:r>
                      <a:endParaRPr lang="it-IT" sz="1100" b="0" i="0" u="none" strike="noStrike">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11.40537123</a:t>
                      </a:r>
                      <a:endParaRPr lang="it-IT" sz="1100" b="0" i="0" u="none" strike="noStrike">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9.876998323</a:t>
                      </a:r>
                      <a:endParaRPr lang="it-IT" sz="1100" b="0" i="0" u="none" strike="noStrike" dirty="0">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solidFill>
                      <a:srgbClr val="00B0F0"/>
                    </a:solidFill>
                  </a:tcPr>
                </a:tc>
                <a:tc>
                  <a:txBody>
                    <a:bodyPr/>
                    <a:lstStyle/>
                    <a:p>
                      <a:pPr algn="r" fontAlgn="b"/>
                      <a:r>
                        <a:rPr lang="it-IT" sz="1100" u="none" strike="noStrike" dirty="0">
                          <a:effectLst/>
                        </a:rPr>
                        <a:t>11.40519236</a:t>
                      </a:r>
                      <a:endParaRPr lang="it-IT" sz="1100" b="0" i="0" u="none" strike="noStrike" dirty="0">
                        <a:solidFill>
                          <a:schemeClr val="tx1"/>
                        </a:solidFill>
                        <a:effectLst/>
                        <a:latin typeface="Calibri"/>
                      </a:endParaRPr>
                    </a:p>
                  </a:txBody>
                  <a:tcPr marL="9525" marR="9525" marT="9525" marB="0" anchor="b">
                    <a:solidFill>
                      <a:srgbClr val="00B0F0"/>
                    </a:solidFill>
                  </a:tcPr>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r" fontAlgn="b"/>
                      <a:r>
                        <a:rPr lang="it-IT" sz="1100" u="none" strike="noStrike" dirty="0">
                          <a:effectLst/>
                        </a:rPr>
                        <a:t>9.877152846</a:t>
                      </a:r>
                      <a:endParaRPr lang="it-IT" sz="1100" b="0" i="0" u="none" strike="noStrike" dirty="0">
                        <a:solidFill>
                          <a:schemeClr val="tx1"/>
                        </a:solidFill>
                        <a:effectLst/>
                        <a:latin typeface="Calibri"/>
                      </a:endParaRPr>
                    </a:p>
                  </a:txBody>
                  <a:tcPr marL="9525" marR="9525" marT="9525" marB="0" anchor="b">
                    <a:solidFill>
                      <a:srgbClr val="00B0F0"/>
                    </a:solidFill>
                  </a:tcPr>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11.40617567</a:t>
                      </a:r>
                      <a:endParaRPr lang="it-IT" sz="1100" b="0" i="0" u="none" strike="noStrike">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9.876302559</a:t>
                      </a:r>
                      <a:endParaRPr lang="it-IT" sz="1100" b="0" i="0" u="none" strike="noStrike" dirty="0">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10.64201173</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10.64034476</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10.64946863</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10.63279888</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-20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10.65766891</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20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10.62432897</a:t>
                      </a:r>
                      <a:endParaRPr lang="it-IT" sz="1100" b="0" i="0" u="none" strike="noStrike">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-30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10.66577972</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30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10.61576876</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-100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11.67376017</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10.55330004</a:t>
                      </a:r>
                      <a:endParaRPr lang="it-IT" sz="1100" b="0" i="0" u="none" strike="noStrike" dirty="0">
                        <a:solidFill>
                          <a:schemeClr val="tx1"/>
                        </a:solidFill>
                        <a:effectLst/>
                        <a:latin typeface="Calibri"/>
                      </a:endParaRPr>
                    </a:p>
                  </a:txBody>
                  <a:tcPr marL="9525" marR="9525" marT="9525" marB="0" anchor="b"/>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988824147"/>
              </p:ext>
            </p:extLst>
          </p:nvPr>
        </p:nvGraphicFramePr>
        <p:xfrm>
          <a:off x="683568" y="2276872"/>
          <a:ext cx="3657600" cy="2667000"/>
        </p:xfrm>
        <a:graphic>
          <a:graphicData uri="http://schemas.openxmlformats.org/drawingml/2006/table">
            <a:tbl>
              <a:tblPr>
                <a:tableStyleId>{3C2FFA5D-87B4-456A-9821-1D502468CF0F}</a:tableStyleId>
              </a:tblPr>
              <a:tblGrid>
                <a:gridCol w="904090"/>
                <a:gridCol w="989741"/>
                <a:gridCol w="913607"/>
                <a:gridCol w="850162"/>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delta_fo (MHz)</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delta_nzo</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kperp</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1.474070014</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2.236307631</a:t>
                      </a:r>
                      <a:endParaRPr lang="it-IT" sz="1100" b="0" i="0" u="none" strike="noStrike" dirty="0">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0.711844599</a:t>
                      </a:r>
                      <a:endParaRPr lang="it-IT" sz="1100" b="0" i="0" u="none" strike="noStrike" dirty="0">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r" fontAlgn="b"/>
                      <a:r>
                        <a:rPr lang="it-IT" sz="1100" u="none" strike="noStrike" dirty="0">
                          <a:effectLst/>
                        </a:rPr>
                        <a:t>0.711855285</a:t>
                      </a:r>
                      <a:endParaRPr lang="it-IT" sz="1100" b="0" i="0" u="none" strike="noStrike" dirty="0">
                        <a:solidFill>
                          <a:schemeClr val="tx1"/>
                        </a:solidFill>
                        <a:effectLst/>
                        <a:latin typeface="Calibri"/>
                      </a:endParaRPr>
                    </a:p>
                  </a:txBody>
                  <a:tcPr marL="9525" marR="9525" marT="9525" marB="0" anchor="b">
                    <a:solidFill>
                      <a:srgbClr val="00B0F0"/>
                    </a:solidFill>
                  </a:tcPr>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0.1</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00B0F0"/>
                    </a:solidFill>
                  </a:tcPr>
                </a:tc>
                <a:tc>
                  <a:txBody>
                    <a:bodyPr/>
                    <a:lstStyle/>
                    <a:p>
                      <a:pPr algn="r" fontAlgn="b"/>
                      <a:r>
                        <a:rPr lang="it-IT" sz="1100" u="none" strike="noStrike" dirty="0">
                          <a:effectLst/>
                        </a:rPr>
                        <a:t>2.236272537</a:t>
                      </a:r>
                      <a:endParaRPr lang="it-IT" sz="1100" b="0" i="0" u="none" strike="noStrike" dirty="0">
                        <a:solidFill>
                          <a:schemeClr val="tx1"/>
                        </a:solidFill>
                        <a:effectLst/>
                        <a:latin typeface="Calibri"/>
                      </a:endParaRPr>
                    </a:p>
                  </a:txBody>
                  <a:tcPr marL="9525" marR="9525" marT="9525" marB="0" anchor="b">
                    <a:solidFill>
                      <a:srgbClr val="00B0F0"/>
                    </a:solidFill>
                  </a:tcPr>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2.23646546</a:t>
                      </a:r>
                      <a:endParaRPr lang="it-IT" sz="1100" b="0" i="0" u="none" strike="noStrike">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0.711796484</a:t>
                      </a:r>
                      <a:endParaRPr lang="it-IT" sz="1100" b="0" i="0" u="none" strike="noStrike" dirty="0">
                        <a:solidFill>
                          <a:schemeClr val="tx1"/>
                        </a:solidFill>
                        <a:effectLst/>
                        <a:latin typeface="Calibri"/>
                      </a:endParaRPr>
                    </a:p>
                  </a:txBody>
                  <a:tcPr marL="9525" marR="9525" marT="9525" marB="0" anchor="b">
                    <a:solidFill>
                      <a:srgbClr val="92D050"/>
                    </a:solidFill>
                  </a:tcPr>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1.475208349</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dirty="0">
                          <a:effectLst/>
                        </a:rPr>
                        <a:t>5</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1.472919346</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-20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1.47633438</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20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1.471756316</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-30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1.477448134</a:t>
                      </a:r>
                      <a:endParaRPr lang="it-IT" sz="1100" b="0" i="0" u="none" strike="noStrike" dirty="0">
                        <a:solidFill>
                          <a:schemeClr val="tx1"/>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a:effectLst/>
                        </a:rPr>
                        <a:t>30</a:t>
                      </a:r>
                      <a:endParaRPr lang="it-IT" sz="1100" b="0" i="0" u="none" strike="noStrike">
                        <a:solidFill>
                          <a:schemeClr val="tx1"/>
                        </a:solidFill>
                        <a:effectLst/>
                        <a:latin typeface="Calibri"/>
                      </a:endParaRPr>
                    </a:p>
                  </a:txBody>
                  <a:tcPr marL="9525" marR="9525" marT="9525" marB="0" anchor="b"/>
                </a:tc>
                <a:tc>
                  <a:txBody>
                    <a:bodyPr/>
                    <a:lstStyle/>
                    <a:p>
                      <a:pPr algn="ctr" fontAlgn="b"/>
                      <a:r>
                        <a:rPr lang="it-IT" sz="1100" u="none" strike="noStrike" dirty="0">
                          <a:effectLst/>
                        </a:rPr>
                        <a:t>0%</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1.470580896</a:t>
                      </a:r>
                      <a:endParaRPr lang="it-IT" sz="1100" b="0" i="0" u="none" strike="noStrike" dirty="0">
                        <a:solidFill>
                          <a:schemeClr val="tx1"/>
                        </a:solidFill>
                        <a:effectLst/>
                        <a:latin typeface="Calibri"/>
                      </a:endParaRPr>
                    </a:p>
                  </a:txBody>
                  <a:tcPr marL="9525" marR="9525" marT="9525" marB="0" anchor="b"/>
                </a:tc>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10110200"/>
              </p:ext>
            </p:extLst>
          </p:nvPr>
        </p:nvGraphicFramePr>
        <p:xfrm>
          <a:off x="1115616" y="5589240"/>
          <a:ext cx="4508500" cy="381000"/>
        </p:xfrm>
        <a:graphic>
          <a:graphicData uri="http://schemas.openxmlformats.org/drawingml/2006/table">
            <a:tbl>
              <a:tblPr>
                <a:tableStyleId>{3C2FFA5D-87B4-456A-9821-1D502468CF0F}</a:tableStyleId>
              </a:tblPr>
              <a:tblGrid>
                <a:gridCol w="904238"/>
                <a:gridCol w="989903"/>
                <a:gridCol w="913757"/>
                <a:gridCol w="850301"/>
                <a:gridCol w="85030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Te</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dirty="0" smtClean="0">
                          <a:effectLst/>
                        </a:rPr>
                        <a:t>5-10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1.45*10^3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873105526"/>
              </p:ext>
            </p:extLst>
          </p:nvPr>
        </p:nvGraphicFramePr>
        <p:xfrm>
          <a:off x="6372200" y="5589240"/>
          <a:ext cx="864096" cy="381000"/>
        </p:xfrm>
        <a:graphic>
          <a:graphicData uri="http://schemas.openxmlformats.org/drawingml/2006/table">
            <a:tbl>
              <a:tblPr>
                <a:tableStyleId>{3C2FFA5D-87B4-456A-9821-1D502468CF0F}</a:tableStyleId>
              </a:tblPr>
              <a:tblGrid>
                <a:gridCol w="453437"/>
                <a:gridCol w="410659"/>
              </a:tblGrid>
              <a:tr h="190500">
                <a:tc>
                  <a:txBody>
                    <a:bodyPr/>
                    <a:lstStyle/>
                    <a:p>
                      <a:pPr algn="l" fontAlgn="b"/>
                      <a:r>
                        <a:rPr lang="it-IT" sz="1100" u="none" strike="noStrike" dirty="0" smtClean="0">
                          <a:effectLst/>
                        </a:rPr>
                        <a:t>Case 1</a:t>
                      </a:r>
                      <a:endParaRPr lang="it-IT" sz="1100" b="0" i="0" u="none" strike="noStrike" dirty="0">
                        <a:solidFill>
                          <a:srgbClr val="000000"/>
                        </a:solidFill>
                        <a:effectLst/>
                        <a:latin typeface="Calibri"/>
                      </a:endParaRPr>
                    </a:p>
                  </a:txBody>
                  <a:tcPr marL="9525" marR="9525" marT="9525" marB="0" anchor="b"/>
                </a:tc>
                <a:tc>
                  <a:txBody>
                    <a:bodyPr/>
                    <a:lstStyle/>
                    <a:p>
                      <a:pPr algn="l" fontAlgn="b"/>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smtClean="0">
                          <a:effectLst/>
                        </a:rPr>
                        <a:t>Case 2</a:t>
                      </a:r>
                      <a:endParaRPr lang="it-IT" sz="1100" b="0" i="0" u="none" strike="noStrike" dirty="0">
                        <a:solidFill>
                          <a:srgbClr val="000000"/>
                        </a:solidFill>
                        <a:effectLst/>
                        <a:latin typeface="Calibri"/>
                      </a:endParaRPr>
                    </a:p>
                  </a:txBody>
                  <a:tcPr marL="9525" marR="9525" marT="9525" marB="0" anchor="b"/>
                </a:tc>
                <a:tc>
                  <a:txBody>
                    <a:bodyPr/>
                    <a:lstStyle/>
                    <a:p>
                      <a:pPr algn="l" fontAlgn="b"/>
                      <a:endParaRPr lang="it-IT" sz="1100" b="0" i="0" u="none" strike="noStrike" dirty="0">
                        <a:solidFill>
                          <a:srgbClr val="000000"/>
                        </a:solidFill>
                        <a:effectLst/>
                        <a:latin typeface="Calibri"/>
                      </a:endParaRPr>
                    </a:p>
                  </a:txBody>
                  <a:tcPr marL="9525" marR="9525" marT="9525" marB="0" anchor="b">
                    <a:solidFill>
                      <a:srgbClr val="00B0F0"/>
                    </a:solidFill>
                  </a:tcPr>
                </a:tc>
              </a:tr>
            </a:tbl>
          </a:graphicData>
        </a:graphic>
      </p:graphicFrame>
    </p:spTree>
    <p:extLst>
      <p:ext uri="{BB962C8B-B14F-4D97-AF65-F5344CB8AC3E}">
        <p14:creationId xmlns:p14="http://schemas.microsoft.com/office/powerpoint/2010/main" val="656103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EAST </a:t>
            </a:r>
            <a:r>
              <a:rPr lang="it-IT" dirty="0" smtClean="0"/>
              <a:t>– </a:t>
            </a:r>
            <a:r>
              <a:rPr lang="el-GR" sz="3600" dirty="0"/>
              <a:t>Δ</a:t>
            </a:r>
            <a:r>
              <a:rPr lang="it-IT" dirty="0" err="1" smtClean="0"/>
              <a:t>nz</a:t>
            </a:r>
            <a:r>
              <a:rPr lang="it-IT" dirty="0" smtClean="0"/>
              <a:t> </a:t>
            </a:r>
            <a:r>
              <a:rPr lang="it-IT" dirty="0"/>
              <a:t>= 5 </a:t>
            </a:r>
            <a:r>
              <a:rPr lang="it-IT" dirty="0" smtClean="0"/>
              <a:t>(</a:t>
            </a:r>
            <a:r>
              <a:rPr lang="el-GR" sz="3600" dirty="0" smtClean="0"/>
              <a:t>Δ</a:t>
            </a:r>
            <a:r>
              <a:rPr lang="it-IT" sz="3600" dirty="0" smtClean="0"/>
              <a:t>nz0 = </a:t>
            </a:r>
            <a:r>
              <a:rPr lang="it-IT" dirty="0" smtClean="0"/>
              <a:t>0%)</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2747046766"/>
              </p:ext>
            </p:extLst>
          </p:nvPr>
        </p:nvGraphicFramePr>
        <p:xfrm>
          <a:off x="395536" y="2204864"/>
          <a:ext cx="8352928" cy="3244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653689691"/>
              </p:ext>
            </p:extLst>
          </p:nvPr>
        </p:nvGraphicFramePr>
        <p:xfrm>
          <a:off x="2339752" y="5445224"/>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a:t>
                      </a:r>
                      <a:r>
                        <a:rPr lang="it-IT" sz="1100" u="none" strike="noStrike" dirty="0" err="1">
                          <a:effectLst/>
                        </a:rPr>
                        <a:t>pi</a:t>
                      </a:r>
                      <a:r>
                        <a:rPr lang="it-IT" sz="1100" u="none" strike="noStrike" dirty="0">
                          <a:effectLst/>
                        </a:rPr>
                        <a:t>*10^6</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995936" y="5960450"/>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
        <p:nvSpPr>
          <p:cNvPr id="7" name="CasellaDiTesto 2"/>
          <p:cNvSpPr txBox="1"/>
          <p:nvPr/>
        </p:nvSpPr>
        <p:spPr>
          <a:xfrm>
            <a:off x="1547664" y="2564904"/>
            <a:ext cx="4032487" cy="461671"/>
          </a:xfrm>
          <a:prstGeom prst="rect">
            <a:avLst/>
          </a:prstGeom>
          <a:no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200" dirty="0" err="1" smtClean="0"/>
              <a:t>Results</a:t>
            </a:r>
            <a:r>
              <a:rPr lang="it-IT" sz="1200" dirty="0" smtClean="0"/>
              <a:t> </a:t>
            </a:r>
            <a:r>
              <a:rPr lang="it-IT" sz="1200" dirty="0" err="1" smtClean="0"/>
              <a:t>consistent</a:t>
            </a:r>
            <a:r>
              <a:rPr lang="it-IT" sz="1200" dirty="0" smtClean="0"/>
              <a:t> with K. </a:t>
            </a:r>
            <a:r>
              <a:rPr lang="it-IT" sz="1200" dirty="0" err="1" smtClean="0"/>
              <a:t>Matsumoto</a:t>
            </a:r>
            <a:r>
              <a:rPr lang="it-IT" sz="1200" dirty="0" smtClean="0"/>
              <a:t> et al. Plasma </a:t>
            </a:r>
            <a:r>
              <a:rPr lang="it-IT" sz="1200" dirty="0" err="1" smtClean="0"/>
              <a:t>Phys</a:t>
            </a:r>
            <a:r>
              <a:rPr lang="it-IT" sz="1200" dirty="0" smtClean="0"/>
              <a:t>. 25 (1983) and </a:t>
            </a:r>
            <a:r>
              <a:rPr lang="it-IT" sz="1200" dirty="0" err="1" smtClean="0"/>
              <a:t>V.Stefan</a:t>
            </a:r>
            <a:r>
              <a:rPr lang="it-IT" sz="1200" dirty="0" smtClean="0"/>
              <a:t>, </a:t>
            </a:r>
            <a:r>
              <a:rPr lang="it-IT" sz="1200" dirty="0" err="1" smtClean="0"/>
              <a:t>Phys</a:t>
            </a:r>
            <a:r>
              <a:rPr lang="it-IT" sz="1200" dirty="0" smtClean="0"/>
              <a:t>. </a:t>
            </a:r>
            <a:r>
              <a:rPr lang="it-IT" sz="1200" dirty="0" err="1" smtClean="0"/>
              <a:t>Fluids</a:t>
            </a:r>
            <a:r>
              <a:rPr lang="it-IT" sz="1200" dirty="0" smtClean="0"/>
              <a:t>, 26 (1983)</a:t>
            </a:r>
            <a:endParaRPr lang="it-IT" sz="1200" dirty="0"/>
          </a:p>
        </p:txBody>
      </p:sp>
      <p:cxnSp>
        <p:nvCxnSpPr>
          <p:cNvPr id="8" name="Connettore 2 7"/>
          <p:cNvCxnSpPr/>
          <p:nvPr/>
        </p:nvCxnSpPr>
        <p:spPr>
          <a:xfrm>
            <a:off x="3131840" y="3240094"/>
            <a:ext cx="1526297" cy="548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640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 – CASE1 </a:t>
            </a:r>
            <a:r>
              <a:rPr lang="el-GR" sz="3600" dirty="0"/>
              <a:t>Δ</a:t>
            </a:r>
            <a:r>
              <a:rPr lang="it-IT" dirty="0" err="1" smtClean="0"/>
              <a:t>nz</a:t>
            </a:r>
            <a:r>
              <a:rPr lang="it-IT" dirty="0" smtClean="0"/>
              <a:t> = 5 (</a:t>
            </a:r>
            <a:r>
              <a:rPr lang="el-GR" sz="3200" dirty="0"/>
              <a:t>Δ</a:t>
            </a:r>
            <a:r>
              <a:rPr lang="it-IT" sz="3200" dirty="0" smtClean="0"/>
              <a:t>nz0 = </a:t>
            </a:r>
            <a:r>
              <a:rPr lang="it-IT" dirty="0" smtClean="0"/>
              <a:t>5%)</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850302823"/>
              </p:ext>
            </p:extLst>
          </p:nvPr>
        </p:nvGraphicFramePr>
        <p:xfrm>
          <a:off x="2339752" y="5445224"/>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a:t>
                      </a:r>
                      <a:r>
                        <a:rPr lang="it-IT" sz="1100" u="none" strike="noStrike" dirty="0" err="1">
                          <a:effectLst/>
                        </a:rPr>
                        <a:t>pi</a:t>
                      </a:r>
                      <a:r>
                        <a:rPr lang="it-IT" sz="1100" u="none" strike="noStrike" dirty="0">
                          <a:effectLst/>
                        </a:rPr>
                        <a:t>*10^6</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5" name="Grafico 4"/>
          <p:cNvGraphicFramePr>
            <a:graphicFrameLocks/>
          </p:cNvGraphicFramePr>
          <p:nvPr>
            <p:extLst>
              <p:ext uri="{D42A27DB-BD31-4B8C-83A1-F6EECF244321}">
                <p14:modId xmlns:p14="http://schemas.microsoft.com/office/powerpoint/2010/main" val="1527399168"/>
              </p:ext>
            </p:extLst>
          </p:nvPr>
        </p:nvGraphicFramePr>
        <p:xfrm>
          <a:off x="323528" y="1700808"/>
          <a:ext cx="8489305" cy="3773784"/>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4067944" y="5969278"/>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
        <p:nvSpPr>
          <p:cNvPr id="3" name="CasellaDiTesto 2"/>
          <p:cNvSpPr txBox="1"/>
          <p:nvPr/>
        </p:nvSpPr>
        <p:spPr>
          <a:xfrm>
            <a:off x="8172400" y="4571836"/>
            <a:ext cx="598241" cy="246221"/>
          </a:xfrm>
          <a:prstGeom prst="rect">
            <a:avLst/>
          </a:prstGeom>
          <a:noFill/>
        </p:spPr>
        <p:txBody>
          <a:bodyPr wrap="none" rtlCol="0">
            <a:spAutoFit/>
          </a:bodyPr>
          <a:lstStyle/>
          <a:p>
            <a:r>
              <a:rPr lang="it-IT" sz="1000" dirty="0" err="1"/>
              <a:t>k</a:t>
            </a:r>
            <a:r>
              <a:rPr lang="it-IT" sz="1000" dirty="0" err="1" smtClean="0"/>
              <a:t>_perp</a:t>
            </a:r>
            <a:endParaRPr lang="it-IT" sz="1000" dirty="0"/>
          </a:p>
        </p:txBody>
      </p:sp>
    </p:spTree>
    <p:extLst>
      <p:ext uri="{BB962C8B-B14F-4D97-AF65-F5344CB8AC3E}">
        <p14:creationId xmlns:p14="http://schemas.microsoft.com/office/powerpoint/2010/main" val="299116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 – CASE1 </a:t>
            </a:r>
            <a:r>
              <a:rPr lang="el-GR" sz="3600" dirty="0"/>
              <a:t>Δ</a:t>
            </a:r>
            <a:r>
              <a:rPr lang="it-IT" dirty="0" err="1" smtClean="0"/>
              <a:t>nz</a:t>
            </a:r>
            <a:r>
              <a:rPr lang="it-IT" dirty="0" smtClean="0"/>
              <a:t> = 5 (</a:t>
            </a:r>
            <a:r>
              <a:rPr lang="el-GR" sz="3200" dirty="0"/>
              <a:t>Δ</a:t>
            </a:r>
            <a:r>
              <a:rPr lang="it-IT" sz="3200" dirty="0" smtClean="0"/>
              <a:t>nz0 = </a:t>
            </a:r>
            <a:r>
              <a:rPr lang="it-IT" dirty="0" smtClean="0"/>
              <a:t>10%)</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741028798"/>
              </p:ext>
            </p:extLst>
          </p:nvPr>
        </p:nvGraphicFramePr>
        <p:xfrm>
          <a:off x="2339752" y="5445224"/>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2*pi*10^6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5" name="Grafico 4"/>
          <p:cNvGraphicFramePr>
            <a:graphicFrameLocks/>
          </p:cNvGraphicFramePr>
          <p:nvPr>
            <p:extLst>
              <p:ext uri="{D42A27DB-BD31-4B8C-83A1-F6EECF244321}">
                <p14:modId xmlns:p14="http://schemas.microsoft.com/office/powerpoint/2010/main" val="3394564717"/>
              </p:ext>
            </p:extLst>
          </p:nvPr>
        </p:nvGraphicFramePr>
        <p:xfrm>
          <a:off x="827584" y="1700808"/>
          <a:ext cx="7632848" cy="3744068"/>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3995936" y="5960450"/>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Tree>
    <p:extLst>
      <p:ext uri="{BB962C8B-B14F-4D97-AF65-F5344CB8AC3E}">
        <p14:creationId xmlns:p14="http://schemas.microsoft.com/office/powerpoint/2010/main" val="1282923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EAST – CASE1 </a:t>
            </a:r>
            <a:r>
              <a:rPr lang="el-GR" sz="3600" dirty="0"/>
              <a:t>Δ</a:t>
            </a:r>
            <a:r>
              <a:rPr lang="it-IT" dirty="0" err="1" smtClean="0"/>
              <a:t>nz</a:t>
            </a:r>
            <a:r>
              <a:rPr lang="it-IT" dirty="0" smtClean="0"/>
              <a:t> = 10 (</a:t>
            </a:r>
            <a:r>
              <a:rPr lang="el-GR" sz="3200" dirty="0"/>
              <a:t>Δ</a:t>
            </a:r>
            <a:r>
              <a:rPr lang="it-IT" sz="3200" dirty="0" smtClean="0"/>
              <a:t>nz0 = </a:t>
            </a:r>
            <a:r>
              <a:rPr lang="it-IT" dirty="0" smtClean="0"/>
              <a:t>10%)</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3081348878"/>
              </p:ext>
            </p:extLst>
          </p:nvPr>
        </p:nvGraphicFramePr>
        <p:xfrm>
          <a:off x="539552" y="1772816"/>
          <a:ext cx="8016478" cy="34540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495311120"/>
              </p:ext>
            </p:extLst>
          </p:nvPr>
        </p:nvGraphicFramePr>
        <p:xfrm>
          <a:off x="2267744" y="5445224"/>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2*pi*10^6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4067944" y="5969278"/>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
        <p:nvSpPr>
          <p:cNvPr id="7" name="CasellaDiTesto 6"/>
          <p:cNvSpPr txBox="1"/>
          <p:nvPr/>
        </p:nvSpPr>
        <p:spPr>
          <a:xfrm>
            <a:off x="7884368" y="4653136"/>
            <a:ext cx="598241" cy="246221"/>
          </a:xfrm>
          <a:prstGeom prst="rect">
            <a:avLst/>
          </a:prstGeom>
          <a:noFill/>
        </p:spPr>
        <p:txBody>
          <a:bodyPr wrap="none" rtlCol="0">
            <a:spAutoFit/>
          </a:bodyPr>
          <a:lstStyle/>
          <a:p>
            <a:r>
              <a:rPr lang="it-IT" sz="1000" dirty="0" err="1"/>
              <a:t>k</a:t>
            </a:r>
            <a:r>
              <a:rPr lang="it-IT" sz="1000" dirty="0" err="1" smtClean="0"/>
              <a:t>_perp</a:t>
            </a:r>
            <a:endParaRPr lang="it-IT" sz="1000" dirty="0"/>
          </a:p>
        </p:txBody>
      </p:sp>
    </p:spTree>
    <p:extLst>
      <p:ext uri="{BB962C8B-B14F-4D97-AF65-F5344CB8AC3E}">
        <p14:creationId xmlns:p14="http://schemas.microsoft.com/office/powerpoint/2010/main" val="644358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EAST – CASE1 </a:t>
            </a:r>
            <a:r>
              <a:rPr lang="el-GR" sz="3600" dirty="0"/>
              <a:t>Δ</a:t>
            </a:r>
            <a:r>
              <a:rPr lang="it-IT" dirty="0" err="1" smtClean="0"/>
              <a:t>nz</a:t>
            </a:r>
            <a:r>
              <a:rPr lang="it-IT" dirty="0" smtClean="0"/>
              <a:t> = 5 (</a:t>
            </a:r>
            <a:r>
              <a:rPr lang="el-GR" sz="3200" dirty="0"/>
              <a:t>Δ</a:t>
            </a:r>
            <a:r>
              <a:rPr lang="it-IT" sz="3200" dirty="0" smtClean="0"/>
              <a:t>nz0 = </a:t>
            </a:r>
            <a:r>
              <a:rPr lang="it-IT" dirty="0" smtClean="0"/>
              <a:t>0% – 5% – 10%)</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981521171"/>
              </p:ext>
            </p:extLst>
          </p:nvPr>
        </p:nvGraphicFramePr>
        <p:xfrm>
          <a:off x="1187624" y="1844824"/>
          <a:ext cx="6774655" cy="330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901246593"/>
              </p:ext>
            </p:extLst>
          </p:nvPr>
        </p:nvGraphicFramePr>
        <p:xfrm>
          <a:off x="2339752" y="5373216"/>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Calibri"/>
                        </a:rPr>
                        <a:t>ne</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5</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2*pi*10^6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Calibri"/>
                        </a:rPr>
                        <a:t>1*10^12</a:t>
                      </a:r>
                      <a:endParaRPr lang="it-IT" sz="1100" b="0" i="0" u="none" strike="noStrike" dirty="0">
                        <a:solidFill>
                          <a:schemeClr val="tx1"/>
                        </a:solidFill>
                        <a:effectLst/>
                        <a:latin typeface="Calibri"/>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4067944" y="5959242"/>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
        <p:nvSpPr>
          <p:cNvPr id="3" name="Ovale 2"/>
          <p:cNvSpPr/>
          <p:nvPr/>
        </p:nvSpPr>
        <p:spPr>
          <a:xfrm>
            <a:off x="2627784" y="4221088"/>
            <a:ext cx="36004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157712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EAST – CASE1 (</a:t>
            </a:r>
            <a:r>
              <a:rPr lang="el-GR" sz="3200" dirty="0"/>
              <a:t>Δ</a:t>
            </a:r>
            <a:r>
              <a:rPr lang="it-IT" sz="3200" dirty="0" smtClean="0"/>
              <a:t>nz0 = </a:t>
            </a:r>
            <a:r>
              <a:rPr lang="it-IT" dirty="0" smtClean="0"/>
              <a:t>10%) </a:t>
            </a:r>
            <a:r>
              <a:rPr lang="el-GR" sz="3600" dirty="0"/>
              <a:t>Δ</a:t>
            </a:r>
            <a:r>
              <a:rPr lang="it-IT" dirty="0" err="1" smtClean="0"/>
              <a:t>nz</a:t>
            </a:r>
            <a:r>
              <a:rPr lang="it-IT" dirty="0" smtClean="0"/>
              <a:t> = 5 vs </a:t>
            </a:r>
            <a:r>
              <a:rPr lang="el-GR" sz="3600" dirty="0"/>
              <a:t>Δ</a:t>
            </a:r>
            <a:r>
              <a:rPr lang="it-IT" dirty="0" err="1" smtClean="0"/>
              <a:t>nz</a:t>
            </a:r>
            <a:r>
              <a:rPr lang="it-IT" dirty="0" smtClean="0"/>
              <a:t> =10</a:t>
            </a: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903556913"/>
              </p:ext>
            </p:extLst>
          </p:nvPr>
        </p:nvGraphicFramePr>
        <p:xfrm>
          <a:off x="1475656" y="1700808"/>
          <a:ext cx="6192688"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378917657"/>
              </p:ext>
            </p:extLst>
          </p:nvPr>
        </p:nvGraphicFramePr>
        <p:xfrm>
          <a:off x="2267744" y="5089748"/>
          <a:ext cx="4508501" cy="5715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dirty="0">
                          <a:effectLst/>
                        </a:rPr>
                        <a:t>5</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1.45*10^3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2*</a:t>
                      </a:r>
                      <a:r>
                        <a:rPr lang="it-IT" sz="1100" u="none" strike="noStrike" dirty="0" err="1">
                          <a:effectLst/>
                        </a:rPr>
                        <a:t>pi</a:t>
                      </a:r>
                      <a:r>
                        <a:rPr lang="it-IT" sz="1100" u="none" strike="noStrike" dirty="0">
                          <a:effectLst/>
                        </a:rPr>
                        <a:t>*10^6</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12</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a:t>
                      </a:r>
                      <a:r>
                        <a:rPr lang="it-IT" sz="1100" u="none" strike="noStrike" dirty="0" err="1">
                          <a:effectLst/>
                        </a:rPr>
                        <a:t>pi</a:t>
                      </a:r>
                      <a:r>
                        <a:rPr lang="it-IT" sz="1100" u="none" strike="noStrike" dirty="0">
                          <a:effectLst/>
                        </a:rPr>
                        <a:t>*10^6</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923928" y="5877272"/>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
        <p:nvSpPr>
          <p:cNvPr id="3" name="CasellaDiTesto 2"/>
          <p:cNvSpPr txBox="1"/>
          <p:nvPr/>
        </p:nvSpPr>
        <p:spPr>
          <a:xfrm>
            <a:off x="4355976" y="2060848"/>
            <a:ext cx="2738250" cy="738664"/>
          </a:xfrm>
          <a:prstGeom prst="rect">
            <a:avLst/>
          </a:prstGeom>
          <a:noFill/>
          <a:ln>
            <a:solidFill>
              <a:schemeClr val="accent1"/>
            </a:solidFill>
          </a:ln>
        </p:spPr>
        <p:txBody>
          <a:bodyPr wrap="none" rtlCol="0">
            <a:spAutoFit/>
          </a:bodyPr>
          <a:lstStyle/>
          <a:p>
            <a:r>
              <a:rPr lang="en-GB" sz="1400" dirty="0" smtClean="0"/>
              <a:t>Now the growth rate reduction </a:t>
            </a:r>
          </a:p>
          <a:p>
            <a:r>
              <a:rPr lang="en-GB" sz="1400" dirty="0" smtClean="0"/>
              <a:t>seems almost insensitive to N// </a:t>
            </a:r>
          </a:p>
          <a:p>
            <a:r>
              <a:rPr lang="en-GB" sz="1400" dirty="0" smtClean="0"/>
              <a:t>variation!</a:t>
            </a:r>
            <a:endParaRPr lang="en-GB" sz="1400" dirty="0"/>
          </a:p>
        </p:txBody>
      </p:sp>
      <p:cxnSp>
        <p:nvCxnSpPr>
          <p:cNvPr id="8" name="Connettore 2 7"/>
          <p:cNvCxnSpPr/>
          <p:nvPr/>
        </p:nvCxnSpPr>
        <p:spPr>
          <a:xfrm flipH="1">
            <a:off x="4355976" y="2924944"/>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3851920" y="3429000"/>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63241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EAST – CASE1 vs CASE2  </a:t>
            </a:r>
            <a:r>
              <a:rPr lang="el-GR" sz="3600" dirty="0"/>
              <a:t>Δ</a:t>
            </a:r>
            <a:r>
              <a:rPr lang="it-IT" dirty="0" err="1" smtClean="0"/>
              <a:t>nz</a:t>
            </a:r>
            <a:r>
              <a:rPr lang="it-IT" dirty="0" smtClean="0"/>
              <a:t> = 10 (</a:t>
            </a:r>
            <a:r>
              <a:rPr lang="el-GR" sz="3200" dirty="0"/>
              <a:t>Δ</a:t>
            </a:r>
            <a:r>
              <a:rPr lang="it-IT" sz="3200" dirty="0" smtClean="0"/>
              <a:t>nz0 = </a:t>
            </a:r>
            <a:r>
              <a:rPr lang="it-IT" dirty="0" smtClean="0"/>
              <a:t>10%)</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466312416"/>
              </p:ext>
            </p:extLst>
          </p:nvPr>
        </p:nvGraphicFramePr>
        <p:xfrm>
          <a:off x="2267744" y="5373216"/>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omega_M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a:t>
                      </a:r>
                      <a:r>
                        <a:rPr lang="it-IT" sz="1100" u="none" strike="noStrike" dirty="0" err="1">
                          <a:effectLst/>
                        </a:rPr>
                        <a:t>pi</a:t>
                      </a:r>
                      <a:r>
                        <a:rPr lang="it-IT" sz="1100" u="none" strike="noStrike" dirty="0">
                          <a:effectLst/>
                        </a:rPr>
                        <a:t>*10^6</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5" name="Grafico 4"/>
          <p:cNvGraphicFramePr>
            <a:graphicFrameLocks/>
          </p:cNvGraphicFramePr>
          <p:nvPr>
            <p:extLst>
              <p:ext uri="{D42A27DB-BD31-4B8C-83A1-F6EECF244321}">
                <p14:modId xmlns:p14="http://schemas.microsoft.com/office/powerpoint/2010/main" val="1962475714"/>
              </p:ext>
            </p:extLst>
          </p:nvPr>
        </p:nvGraphicFramePr>
        <p:xfrm>
          <a:off x="1475656" y="1772816"/>
          <a:ext cx="612068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3995936" y="5960450"/>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Tree>
    <p:extLst>
      <p:ext uri="{BB962C8B-B14F-4D97-AF65-F5344CB8AC3E}">
        <p14:creationId xmlns:p14="http://schemas.microsoft.com/office/powerpoint/2010/main" val="672464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Grafico 41"/>
          <p:cNvGraphicFramePr>
            <a:graphicFrameLocks/>
          </p:cNvGraphicFramePr>
          <p:nvPr>
            <p:extLst>
              <p:ext uri="{D42A27DB-BD31-4B8C-83A1-F6EECF244321}">
                <p14:modId xmlns:p14="http://schemas.microsoft.com/office/powerpoint/2010/main" val="2061931915"/>
              </p:ext>
            </p:extLst>
          </p:nvPr>
        </p:nvGraphicFramePr>
        <p:xfrm>
          <a:off x="395536" y="2348880"/>
          <a:ext cx="6048672" cy="383516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1"/>
          <p:cNvSpPr>
            <a:spLocks noGrp="1"/>
          </p:cNvSpPr>
          <p:nvPr>
            <p:ph type="title"/>
          </p:nvPr>
        </p:nvSpPr>
        <p:spPr/>
        <p:txBody>
          <a:bodyPr>
            <a:normAutofit/>
          </a:bodyPr>
          <a:lstStyle/>
          <a:p>
            <a:r>
              <a:rPr lang="it-IT" dirty="0" smtClean="0"/>
              <a:t>PUMP SPECTRAL REPRESENTATION</a:t>
            </a:r>
            <a:endParaRPr lang="it-IT" dirty="0"/>
          </a:p>
        </p:txBody>
      </p:sp>
      <p:cxnSp>
        <p:nvCxnSpPr>
          <p:cNvPr id="6" name="Connettore 1 5"/>
          <p:cNvCxnSpPr/>
          <p:nvPr/>
        </p:nvCxnSpPr>
        <p:spPr>
          <a:xfrm>
            <a:off x="6732240" y="4695187"/>
            <a:ext cx="187220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V="1">
            <a:off x="7092280" y="4191131"/>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7668344" y="3543059"/>
            <a:ext cx="0"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8244408" y="4191131"/>
            <a:ext cx="0" cy="5040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514844" y="4707310"/>
            <a:ext cx="329168" cy="246221"/>
          </a:xfrm>
          <a:prstGeom prst="rect">
            <a:avLst/>
          </a:prstGeom>
          <a:noFill/>
        </p:spPr>
        <p:txBody>
          <a:bodyPr wrap="square" rtlCol="0">
            <a:spAutoFit/>
          </a:bodyPr>
          <a:lstStyle/>
          <a:p>
            <a:r>
              <a:rPr lang="it-IT" sz="1000" dirty="0" err="1" smtClean="0"/>
              <a:t>f</a:t>
            </a:r>
            <a:r>
              <a:rPr lang="it-IT" sz="1000" baseline="-25000" dirty="0" err="1" smtClean="0"/>
              <a:t>c</a:t>
            </a:r>
            <a:endParaRPr lang="it-IT" sz="1000" baseline="-25000" dirty="0"/>
          </a:p>
        </p:txBody>
      </p:sp>
      <p:sp>
        <p:nvSpPr>
          <p:cNvPr id="13" name="CasellaDiTesto 12"/>
          <p:cNvSpPr txBox="1"/>
          <p:nvPr/>
        </p:nvSpPr>
        <p:spPr>
          <a:xfrm>
            <a:off x="6875714" y="4712850"/>
            <a:ext cx="433132" cy="246221"/>
          </a:xfrm>
          <a:prstGeom prst="rect">
            <a:avLst/>
          </a:prstGeom>
          <a:noFill/>
        </p:spPr>
        <p:txBody>
          <a:bodyPr wrap="none" rtlCol="0">
            <a:spAutoFit/>
          </a:bodyPr>
          <a:lstStyle/>
          <a:p>
            <a:r>
              <a:rPr lang="it-IT" sz="1000" dirty="0" err="1" smtClean="0"/>
              <a:t>f</a:t>
            </a:r>
            <a:r>
              <a:rPr lang="it-IT" sz="1000" baseline="-25000" dirty="0" err="1" smtClean="0"/>
              <a:t>c</a:t>
            </a:r>
            <a:r>
              <a:rPr lang="it-IT" sz="1000" dirty="0" err="1" smtClean="0"/>
              <a:t>-f</a:t>
            </a:r>
            <a:r>
              <a:rPr lang="it-IT" sz="1000" baseline="-25000" dirty="0" err="1" smtClean="0"/>
              <a:t>M</a:t>
            </a:r>
            <a:endParaRPr lang="it-IT" sz="1000" baseline="-25000" dirty="0"/>
          </a:p>
        </p:txBody>
      </p:sp>
      <p:sp>
        <p:nvSpPr>
          <p:cNvPr id="14" name="CasellaDiTesto 13"/>
          <p:cNvSpPr txBox="1"/>
          <p:nvPr/>
        </p:nvSpPr>
        <p:spPr>
          <a:xfrm>
            <a:off x="8027842" y="4742139"/>
            <a:ext cx="466794" cy="246221"/>
          </a:xfrm>
          <a:prstGeom prst="rect">
            <a:avLst/>
          </a:prstGeom>
          <a:noFill/>
        </p:spPr>
        <p:txBody>
          <a:bodyPr wrap="none" rtlCol="0">
            <a:spAutoFit/>
          </a:bodyPr>
          <a:lstStyle/>
          <a:p>
            <a:r>
              <a:rPr lang="it-IT" sz="1000" dirty="0" err="1" smtClean="0"/>
              <a:t>f</a:t>
            </a:r>
            <a:r>
              <a:rPr lang="it-IT" sz="1000" baseline="-25000" dirty="0" err="1" smtClean="0"/>
              <a:t>c</a:t>
            </a:r>
            <a:r>
              <a:rPr lang="it-IT" sz="1000" dirty="0" err="1" smtClean="0"/>
              <a:t>+f</a:t>
            </a:r>
            <a:r>
              <a:rPr lang="it-IT" sz="1000" baseline="-25000" dirty="0" err="1" smtClean="0"/>
              <a:t>M</a:t>
            </a:r>
            <a:endParaRPr lang="it-IT" sz="1000" baseline="-25000" dirty="0"/>
          </a:p>
        </p:txBody>
      </p:sp>
      <p:sp>
        <p:nvSpPr>
          <p:cNvPr id="15" name="CasellaDiTesto 14"/>
          <p:cNvSpPr txBox="1"/>
          <p:nvPr/>
        </p:nvSpPr>
        <p:spPr>
          <a:xfrm>
            <a:off x="7468886" y="3181186"/>
            <a:ext cx="421083" cy="307777"/>
          </a:xfrm>
          <a:prstGeom prst="rect">
            <a:avLst/>
          </a:prstGeom>
          <a:noFill/>
        </p:spPr>
        <p:txBody>
          <a:bodyPr wrap="square" rtlCol="0">
            <a:spAutoFit/>
          </a:bodyPr>
          <a:lstStyle/>
          <a:p>
            <a:r>
              <a:rPr lang="it-IT" sz="1400" dirty="0" smtClean="0"/>
              <a:t>P</a:t>
            </a:r>
            <a:r>
              <a:rPr lang="it-IT" sz="1400" baseline="-25000" dirty="0" smtClean="0"/>
              <a:t>c</a:t>
            </a:r>
            <a:endParaRPr lang="it-IT" sz="1400" baseline="-25000" dirty="0"/>
          </a:p>
        </p:txBody>
      </p:sp>
      <p:sp>
        <p:nvSpPr>
          <p:cNvPr id="16" name="CasellaDiTesto 15"/>
          <p:cNvSpPr txBox="1"/>
          <p:nvPr/>
        </p:nvSpPr>
        <p:spPr>
          <a:xfrm>
            <a:off x="6848187" y="3774620"/>
            <a:ext cx="488186" cy="307777"/>
          </a:xfrm>
          <a:prstGeom prst="rect">
            <a:avLst/>
          </a:prstGeom>
          <a:noFill/>
        </p:spPr>
        <p:txBody>
          <a:bodyPr wrap="square" rtlCol="0">
            <a:spAutoFit/>
          </a:bodyPr>
          <a:lstStyle/>
          <a:p>
            <a:r>
              <a:rPr lang="it-IT" sz="1400" dirty="0" smtClean="0"/>
              <a:t>P</a:t>
            </a:r>
            <a:r>
              <a:rPr lang="it-IT" sz="1400" baseline="-25000" dirty="0" smtClean="0"/>
              <a:t>L1</a:t>
            </a:r>
            <a:endParaRPr lang="it-IT" sz="1400" baseline="-25000" dirty="0"/>
          </a:p>
        </p:txBody>
      </p:sp>
      <p:sp>
        <p:nvSpPr>
          <p:cNvPr id="17" name="CasellaDiTesto 16"/>
          <p:cNvSpPr txBox="1"/>
          <p:nvPr/>
        </p:nvSpPr>
        <p:spPr>
          <a:xfrm>
            <a:off x="8014078" y="3743842"/>
            <a:ext cx="529588" cy="307777"/>
          </a:xfrm>
          <a:prstGeom prst="rect">
            <a:avLst/>
          </a:prstGeom>
          <a:noFill/>
        </p:spPr>
        <p:txBody>
          <a:bodyPr wrap="square" rtlCol="0">
            <a:spAutoFit/>
          </a:bodyPr>
          <a:lstStyle/>
          <a:p>
            <a:r>
              <a:rPr lang="it-IT" sz="1400" dirty="0" smtClean="0"/>
              <a:t>P</a:t>
            </a:r>
            <a:r>
              <a:rPr lang="it-IT" sz="1400" baseline="-25000" dirty="0" smtClean="0"/>
              <a:t>L2</a:t>
            </a:r>
            <a:endParaRPr lang="it-IT" sz="1400" baseline="-25000" dirty="0"/>
          </a:p>
        </p:txBody>
      </p:sp>
      <mc:AlternateContent xmlns:mc="http://schemas.openxmlformats.org/markup-compatibility/2006" xmlns:a14="http://schemas.microsoft.com/office/drawing/2010/main">
        <mc:Choice Requires="a14">
          <p:sp>
            <p:nvSpPr>
              <p:cNvPr id="18" name="CasellaDiTesto 17"/>
              <p:cNvSpPr txBox="1"/>
              <p:nvPr/>
            </p:nvSpPr>
            <p:spPr>
              <a:xfrm>
                <a:off x="6912260" y="5158707"/>
                <a:ext cx="1512168" cy="446212"/>
              </a:xfrm>
              <a:prstGeom prst="rect">
                <a:avLst/>
              </a:prstGeom>
              <a:noFill/>
            </p:spPr>
            <p:txBody>
              <a:bodyPr wrap="square" rtlCol="0">
                <a:spAutoFit/>
              </a:bodyPr>
              <a:lstStyle/>
              <a:p>
                <a:r>
                  <a:rPr lang="it-IT" sz="1400" dirty="0" smtClean="0"/>
                  <a:t>P</a:t>
                </a:r>
                <a:r>
                  <a:rPr lang="it-IT" sz="1400" baseline="-25000" dirty="0" smtClean="0"/>
                  <a:t>L1</a:t>
                </a:r>
                <a:r>
                  <a:rPr lang="it-IT" sz="1400" dirty="0" smtClean="0"/>
                  <a:t>=P</a:t>
                </a:r>
                <a:r>
                  <a:rPr lang="it-IT" sz="1400" baseline="-25000" dirty="0" smtClean="0"/>
                  <a:t>L2</a:t>
                </a:r>
                <a:r>
                  <a:rPr lang="it-IT" sz="1400" dirty="0" smtClean="0"/>
                  <a:t>=</a:t>
                </a:r>
                <a14:m>
                  <m:oMath xmlns:m="http://schemas.openxmlformats.org/officeDocument/2006/math">
                    <m:f>
                      <m:fPr>
                        <m:ctrlPr>
                          <a:rPr lang="it-IT" sz="1400" i="1" smtClean="0">
                            <a:latin typeface="Cambria Math"/>
                          </a:rPr>
                        </m:ctrlPr>
                      </m:fPr>
                      <m:num>
                        <m:sSup>
                          <m:sSupPr>
                            <m:ctrlPr>
                              <a:rPr lang="it-IT" sz="1400" i="1" smtClean="0">
                                <a:latin typeface="Cambria Math"/>
                              </a:rPr>
                            </m:ctrlPr>
                          </m:sSupPr>
                          <m:e>
                            <m:r>
                              <m:rPr>
                                <m:nor/>
                              </m:rPr>
                              <a:rPr lang="it-IT" sz="1400" dirty="0"/>
                              <m:t>m</m:t>
                            </m:r>
                          </m:e>
                          <m:sup>
                            <m:r>
                              <a:rPr lang="it-IT" sz="1400" b="0" i="1" smtClean="0">
                                <a:latin typeface="Cambria Math"/>
                              </a:rPr>
                              <m:t>2</m:t>
                            </m:r>
                          </m:sup>
                        </m:sSup>
                      </m:num>
                      <m:den>
                        <m:r>
                          <a:rPr lang="it-IT" sz="1400" b="0" i="1" smtClean="0">
                            <a:latin typeface="Cambria Math"/>
                          </a:rPr>
                          <m:t>4</m:t>
                        </m:r>
                      </m:den>
                    </m:f>
                    <m:sSub>
                      <m:sSubPr>
                        <m:ctrlPr>
                          <a:rPr lang="it-IT" sz="1400" i="1">
                            <a:latin typeface="Cambria Math"/>
                          </a:rPr>
                        </m:ctrlPr>
                      </m:sSubPr>
                      <m:e>
                        <m:r>
                          <a:rPr lang="it-IT" sz="1400" i="1">
                            <a:latin typeface="Cambria Math"/>
                          </a:rPr>
                          <m:t>𝑃</m:t>
                        </m:r>
                      </m:e>
                      <m:sub>
                        <m:r>
                          <a:rPr lang="it-IT" sz="1400" i="1">
                            <a:latin typeface="Cambria Math"/>
                          </a:rPr>
                          <m:t>𝑐</m:t>
                        </m:r>
                      </m:sub>
                    </m:sSub>
                  </m:oMath>
                </a14:m>
                <a:endParaRPr lang="it-IT" sz="1400" baseline="-25000"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6912260" y="5158707"/>
                <a:ext cx="1512168" cy="446212"/>
              </a:xfrm>
              <a:prstGeom prst="rect">
                <a:avLst/>
              </a:prstGeom>
              <a:blipFill rotWithShape="1">
                <a:blip r:embed="rId3"/>
                <a:stretch>
                  <a:fillRect l="-1210" b="-137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CasellaDiTesto 19"/>
              <p:cNvSpPr txBox="1"/>
              <p:nvPr/>
            </p:nvSpPr>
            <p:spPr>
              <a:xfrm>
                <a:off x="6912260" y="5622738"/>
                <a:ext cx="1512168" cy="474489"/>
              </a:xfrm>
              <a:prstGeom prst="rect">
                <a:avLst/>
              </a:prstGeom>
              <a:noFill/>
            </p:spPr>
            <p:txBody>
              <a:bodyPr wrap="square" rtlCol="0">
                <a:spAutoFit/>
              </a:bodyPr>
              <a:lstStyle/>
              <a:p>
                <a:r>
                  <a:rPr lang="it-IT" sz="1400" dirty="0" smtClean="0"/>
                  <a:t>P</a:t>
                </a:r>
                <a:r>
                  <a:rPr lang="it-IT" sz="1400" baseline="-25000" dirty="0" err="1" smtClean="0"/>
                  <a:t>tot</a:t>
                </a:r>
                <a:r>
                  <a:rPr lang="it-IT" sz="1400" dirty="0" smtClean="0"/>
                  <a:t>=</a:t>
                </a:r>
                <a14:m>
                  <m:oMath xmlns:m="http://schemas.openxmlformats.org/officeDocument/2006/math">
                    <m:d>
                      <m:dPr>
                        <m:ctrlPr>
                          <a:rPr lang="it-IT" sz="1400" b="0" i="1" smtClean="0">
                            <a:latin typeface="Cambria Math"/>
                          </a:rPr>
                        </m:ctrlPr>
                      </m:dPr>
                      <m:e>
                        <m:r>
                          <a:rPr lang="it-IT" sz="1400" b="0" i="1" smtClean="0">
                            <a:latin typeface="Cambria Math"/>
                          </a:rPr>
                          <m:t>1+</m:t>
                        </m:r>
                        <m:f>
                          <m:fPr>
                            <m:ctrlPr>
                              <a:rPr lang="it-IT" sz="1400" i="1">
                                <a:latin typeface="Cambria Math"/>
                              </a:rPr>
                            </m:ctrlPr>
                          </m:fPr>
                          <m:num>
                            <m:sSup>
                              <m:sSupPr>
                                <m:ctrlPr>
                                  <a:rPr lang="it-IT" sz="1400" i="1">
                                    <a:latin typeface="Cambria Math"/>
                                  </a:rPr>
                                </m:ctrlPr>
                              </m:sSupPr>
                              <m:e>
                                <m:r>
                                  <m:rPr>
                                    <m:nor/>
                                  </m:rPr>
                                  <a:rPr lang="it-IT" sz="1400" dirty="0"/>
                                  <m:t>m</m:t>
                                </m:r>
                              </m:e>
                              <m:sup>
                                <m:r>
                                  <a:rPr lang="it-IT" sz="1400" i="1">
                                    <a:latin typeface="Cambria Math"/>
                                  </a:rPr>
                                  <m:t>2</m:t>
                                </m:r>
                              </m:sup>
                            </m:sSup>
                          </m:num>
                          <m:den>
                            <m:r>
                              <a:rPr lang="it-IT" sz="1400" i="1">
                                <a:latin typeface="Cambria Math"/>
                              </a:rPr>
                              <m:t>2</m:t>
                            </m:r>
                          </m:den>
                        </m:f>
                      </m:e>
                    </m:d>
                    <m:sSub>
                      <m:sSubPr>
                        <m:ctrlPr>
                          <a:rPr lang="it-IT" sz="1400" i="1">
                            <a:latin typeface="Cambria Math"/>
                          </a:rPr>
                        </m:ctrlPr>
                      </m:sSubPr>
                      <m:e>
                        <m:r>
                          <a:rPr lang="it-IT" sz="1400" i="1">
                            <a:latin typeface="Cambria Math"/>
                          </a:rPr>
                          <m:t>𝑃</m:t>
                        </m:r>
                      </m:e>
                      <m:sub>
                        <m:r>
                          <a:rPr lang="it-IT" sz="1400" i="1">
                            <a:latin typeface="Cambria Math"/>
                          </a:rPr>
                          <m:t>𝑐</m:t>
                        </m:r>
                      </m:sub>
                    </m:sSub>
                  </m:oMath>
                </a14:m>
                <a:endParaRPr lang="it-IT" sz="1400" baseline="-25000" dirty="0"/>
              </a:p>
            </p:txBody>
          </p:sp>
        </mc:Choice>
        <mc:Fallback xmlns="">
          <p:sp>
            <p:nvSpPr>
              <p:cNvPr id="20" name="CasellaDiTesto 19"/>
              <p:cNvSpPr txBox="1">
                <a:spLocks noRot="1" noChangeAspect="1" noMove="1" noResize="1" noEditPoints="1" noAdjustHandles="1" noChangeArrowheads="1" noChangeShapeType="1" noTextEdit="1"/>
              </p:cNvSpPr>
              <p:nvPr/>
            </p:nvSpPr>
            <p:spPr>
              <a:xfrm>
                <a:off x="6912260" y="5622738"/>
                <a:ext cx="1512168" cy="474489"/>
              </a:xfrm>
              <a:prstGeom prst="rect">
                <a:avLst/>
              </a:prstGeom>
              <a:blipFill rotWithShape="1">
                <a:blip r:embed="rId4"/>
                <a:stretch>
                  <a:fillRect l="-121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4" name="CasellaDiTesto 19"/>
              <p:cNvSpPr txBox="1"/>
              <p:nvPr/>
            </p:nvSpPr>
            <p:spPr>
              <a:xfrm>
                <a:off x="3640706" y="2343695"/>
                <a:ext cx="2915782" cy="8879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l" rtl="0"/>
                <a14:m>
                  <m:oMathPara xmlns:m="http://schemas.openxmlformats.org/officeDocument/2006/math">
                    <m:oMathParaPr>
                      <m:jc m:val="centerGroup"/>
                    </m:oMathParaPr>
                    <m:oMath xmlns:m="http://schemas.openxmlformats.org/officeDocument/2006/math">
                      <m:r>
                        <m:rPr>
                          <m:nor/>
                        </m:rPr>
                        <a:rPr lang="it-IT" sz="1400" kern="1200" dirty="0" smtClean="0">
                          <a:solidFill>
                            <a:prstClr val="black"/>
                          </a:solidFill>
                        </a:rPr>
                        <m:t>P</m:t>
                      </m:r>
                      <m:sSub>
                        <m:sSubPr>
                          <m:ctrlPr>
                            <a:rPr lang="it-IT" sz="1400" b="0" i="1" kern="1200" baseline="-25000" dirty="0" smtClean="0">
                              <a:solidFill>
                                <a:prstClr val="black"/>
                              </a:solidFill>
                              <a:latin typeface="Cambria Math"/>
                            </a:rPr>
                          </m:ctrlPr>
                        </m:sSubPr>
                        <m:e>
                          <m:r>
                            <a:rPr lang="it-IT" sz="1400" b="0" i="1" kern="1200" baseline="-25000" dirty="0" smtClean="0">
                              <a:solidFill>
                                <a:prstClr val="black"/>
                              </a:solidFill>
                              <a:latin typeface="Cambria Math"/>
                            </a:rPr>
                            <m:t>𝐿</m:t>
                          </m:r>
                        </m:e>
                        <m:sub>
                          <m:r>
                            <a:rPr lang="it-IT" sz="1400" b="0" i="1" kern="1200" baseline="-25000" dirty="0" smtClean="0">
                              <a:solidFill>
                                <a:prstClr val="black"/>
                              </a:solidFill>
                              <a:latin typeface="Cambria Math"/>
                            </a:rPr>
                            <m:t>_</m:t>
                          </m:r>
                          <m:r>
                            <a:rPr lang="it-IT" sz="1400" b="0" i="1" kern="1200" dirty="0" smtClean="0">
                              <a:solidFill>
                                <a:prstClr val="black"/>
                              </a:solidFill>
                              <a:latin typeface="Cambria Math"/>
                            </a:rPr>
                            <m:t>𝑡𝑜𝑡</m:t>
                          </m:r>
                        </m:sub>
                      </m:sSub>
                      <m:r>
                        <a:rPr lang="it-IT" sz="1400" b="0" i="1" kern="1200" dirty="0" smtClean="0">
                          <a:solidFill>
                            <a:prstClr val="black"/>
                          </a:solidFill>
                          <a:latin typeface="Cambria Math"/>
                        </a:rPr>
                        <m:t>=</m:t>
                      </m:r>
                      <m:r>
                        <a:rPr lang="it-IT" sz="1400" b="0" i="1" kern="1200" dirty="0" smtClean="0">
                          <a:solidFill>
                            <a:prstClr val="black"/>
                          </a:solidFill>
                          <a:latin typeface="Cambria Math"/>
                        </a:rPr>
                        <m:t>𝑃𝐿</m:t>
                      </m:r>
                      <m:r>
                        <a:rPr lang="it-IT" sz="1400" b="0" i="1" kern="1200" baseline="-25000" dirty="0" smtClean="0">
                          <a:solidFill>
                            <a:prstClr val="black"/>
                          </a:solidFill>
                          <a:latin typeface="Cambria Math"/>
                        </a:rPr>
                        <m:t>1+</m:t>
                      </m:r>
                      <m:r>
                        <a:rPr lang="it-IT" sz="1400" b="0" i="1" kern="1200" dirty="0" smtClean="0">
                          <a:solidFill>
                            <a:prstClr val="black"/>
                          </a:solidFill>
                          <a:latin typeface="Cambria Math"/>
                        </a:rPr>
                        <m:t>𝑃𝐿</m:t>
                      </m:r>
                      <m:r>
                        <a:rPr lang="it-IT" sz="1400" b="0" i="1" kern="1200" baseline="-25000" dirty="0" smtClean="0">
                          <a:solidFill>
                            <a:prstClr val="black"/>
                          </a:solidFill>
                          <a:latin typeface="Cambria Math"/>
                        </a:rPr>
                        <m:t>2=</m:t>
                      </m:r>
                      <m:f>
                        <m:fPr>
                          <m:ctrlPr>
                            <a:rPr lang="it-IT" sz="1400" b="0" i="1" smtClean="0">
                              <a:latin typeface="Cambria Math"/>
                            </a:rPr>
                          </m:ctrlPr>
                        </m:fPr>
                        <m:num>
                          <m:f>
                            <m:fPr>
                              <m:ctrlPr>
                                <a:rPr lang="it-IT" sz="1400" i="1" kern="1200">
                                  <a:solidFill>
                                    <a:prstClr val="black"/>
                                  </a:solidFill>
                                  <a:latin typeface="Cambria Math"/>
                                </a:rPr>
                              </m:ctrlPr>
                            </m:fPr>
                            <m:num>
                              <m:sSup>
                                <m:sSupPr>
                                  <m:ctrlPr>
                                    <a:rPr lang="it-IT" sz="1400" i="1" kern="1200">
                                      <a:solidFill>
                                        <a:prstClr val="black"/>
                                      </a:solidFill>
                                      <a:latin typeface="Cambria Math"/>
                                    </a:rPr>
                                  </m:ctrlPr>
                                </m:sSupPr>
                                <m:e>
                                  <m:r>
                                    <m:rPr>
                                      <m:nor/>
                                    </m:rPr>
                                    <a:rPr lang="it-IT" sz="1400" kern="1200" dirty="0">
                                      <a:solidFill>
                                        <a:prstClr val="black"/>
                                      </a:solidFill>
                                    </a:rPr>
                                    <m:t>m</m:t>
                                  </m:r>
                                </m:e>
                                <m:sup>
                                  <m:r>
                                    <a:rPr lang="it-IT" sz="1400" i="1" kern="1200">
                                      <a:solidFill>
                                        <a:prstClr val="black"/>
                                      </a:solidFill>
                                      <a:latin typeface="Cambria Math"/>
                                    </a:rPr>
                                    <m:t>2</m:t>
                                  </m:r>
                                </m:sup>
                              </m:sSup>
                            </m:num>
                            <m:den>
                              <m:r>
                                <a:rPr lang="it-IT" sz="1400" b="0" i="1" kern="1200" smtClean="0">
                                  <a:solidFill>
                                    <a:prstClr val="black"/>
                                  </a:solidFill>
                                  <a:latin typeface="Cambria Math"/>
                                </a:rPr>
                                <m:t>2</m:t>
                              </m:r>
                            </m:den>
                          </m:f>
                        </m:num>
                        <m:den>
                          <m:d>
                            <m:dPr>
                              <m:ctrlPr>
                                <a:rPr lang="it-IT" sz="1400" i="1">
                                  <a:latin typeface="Cambria Math"/>
                                </a:rPr>
                              </m:ctrlPr>
                            </m:dPr>
                            <m:e>
                              <m:r>
                                <a:rPr lang="it-IT" sz="1400" i="1">
                                  <a:latin typeface="Cambria Math"/>
                                </a:rPr>
                                <m:t>1+</m:t>
                              </m:r>
                              <m:f>
                                <m:fPr>
                                  <m:ctrlPr>
                                    <a:rPr lang="it-IT" sz="1400" i="1">
                                      <a:latin typeface="Cambria Math"/>
                                    </a:rPr>
                                  </m:ctrlPr>
                                </m:fPr>
                                <m:num>
                                  <m:sSup>
                                    <m:sSupPr>
                                      <m:ctrlPr>
                                        <a:rPr lang="it-IT" sz="1400" i="1">
                                          <a:latin typeface="Cambria Math"/>
                                        </a:rPr>
                                      </m:ctrlPr>
                                    </m:sSupPr>
                                    <m:e>
                                      <m:r>
                                        <m:rPr>
                                          <m:nor/>
                                        </m:rPr>
                                        <a:rPr lang="it-IT" sz="1400" dirty="0"/>
                                        <m:t>m</m:t>
                                      </m:r>
                                    </m:e>
                                    <m:sup>
                                      <m:r>
                                        <a:rPr lang="it-IT" sz="1400" i="1">
                                          <a:latin typeface="Cambria Math"/>
                                        </a:rPr>
                                        <m:t>2</m:t>
                                      </m:r>
                                    </m:sup>
                                  </m:sSup>
                                </m:num>
                                <m:den>
                                  <m:r>
                                    <a:rPr lang="it-IT" sz="1400" i="1">
                                      <a:latin typeface="Cambria Math"/>
                                    </a:rPr>
                                    <m:t>2</m:t>
                                  </m:r>
                                </m:den>
                              </m:f>
                            </m:e>
                          </m:d>
                        </m:den>
                      </m:f>
                      <m:r>
                        <m:rPr>
                          <m:nor/>
                        </m:rPr>
                        <a:rPr lang="it-IT" sz="1400" dirty="0"/>
                        <m:t>P</m:t>
                      </m:r>
                      <m:r>
                        <m:rPr>
                          <m:nor/>
                        </m:rPr>
                        <a:rPr lang="it-IT" sz="1400" baseline="-25000" dirty="0"/>
                        <m:t>tot</m:t>
                      </m:r>
                    </m:oMath>
                  </m:oMathPara>
                </a14:m>
                <a:endParaRPr lang="it-IT" sz="1400" baseline="-25000" dirty="0"/>
              </a:p>
            </p:txBody>
          </p:sp>
        </mc:Choice>
        <mc:Fallback xmlns="">
          <p:sp>
            <p:nvSpPr>
              <p:cNvPr id="24" name="CasellaDiTesto 19"/>
              <p:cNvSpPr txBox="1">
                <a:spLocks noRot="1" noChangeAspect="1" noMove="1" noResize="1" noEditPoints="1" noAdjustHandles="1" noChangeArrowheads="1" noChangeShapeType="1" noTextEdit="1"/>
              </p:cNvSpPr>
              <p:nvPr/>
            </p:nvSpPr>
            <p:spPr>
              <a:xfrm>
                <a:off x="3640706" y="2343695"/>
                <a:ext cx="2915782" cy="887935"/>
              </a:xfrm>
              <a:prstGeom prst="rect">
                <a:avLst/>
              </a:prstGeom>
              <a:blipFill rotWithShape="1">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p:cNvSpPr txBox="1"/>
              <p:nvPr/>
            </p:nvSpPr>
            <p:spPr>
              <a:xfrm>
                <a:off x="251520" y="1770066"/>
                <a:ext cx="8620437" cy="379463"/>
              </a:xfrm>
              <a:prstGeom prst="rect">
                <a:avLst/>
              </a:prstGeom>
              <a:noFill/>
              <a:ln>
                <a:solidFill>
                  <a:schemeClr val="accent1"/>
                </a:solidFill>
              </a:ln>
            </p:spPr>
            <p:txBody>
              <a:bodyPr wrap="none" rtlCol="0">
                <a:spAutoFit/>
              </a:bodyPr>
              <a:lstStyle/>
              <a:p>
                <a:r>
                  <a:rPr lang="it-IT" sz="1400" dirty="0" smtClean="0"/>
                  <a:t>E(t)</a:t>
                </a:r>
                <a14:m>
                  <m:oMath xmlns:m="http://schemas.openxmlformats.org/officeDocument/2006/math">
                    <m:r>
                      <a:rPr lang="it-IT" sz="1400" i="1" smtClean="0">
                        <a:latin typeface="Cambria Math"/>
                      </a:rPr>
                      <m:t>=</m:t>
                    </m:r>
                    <m:d>
                      <m:dPr>
                        <m:ctrlPr>
                          <a:rPr lang="it-IT" sz="1400" i="1" smtClean="0">
                            <a:latin typeface="Cambria Math"/>
                          </a:rPr>
                        </m:ctrlPr>
                      </m:dPr>
                      <m:e>
                        <m:r>
                          <a:rPr lang="it-IT" sz="1400" b="0" i="1" smtClean="0">
                            <a:latin typeface="Cambria Math"/>
                          </a:rPr>
                          <m:t>𝐴</m:t>
                        </m:r>
                        <m:r>
                          <a:rPr lang="it-IT" sz="1400" b="0" i="1" smtClean="0">
                            <a:latin typeface="Cambria Math"/>
                          </a:rPr>
                          <m:t>+</m:t>
                        </m:r>
                        <m:r>
                          <a:rPr lang="it-IT" sz="1400" b="0" i="1" smtClean="0">
                            <a:latin typeface="Cambria Math"/>
                          </a:rPr>
                          <m:t>𝐵</m:t>
                        </m:r>
                        <m:func>
                          <m:funcPr>
                            <m:ctrlPr>
                              <a:rPr lang="it-IT" sz="1400" b="0" i="1" smtClean="0">
                                <a:latin typeface="Cambria Math"/>
                              </a:rPr>
                            </m:ctrlPr>
                          </m:funcPr>
                          <m:fName>
                            <m:r>
                              <m:rPr>
                                <m:sty m:val="p"/>
                              </m:rPr>
                              <a:rPr lang="it-IT" sz="1400" b="0" i="0" smtClean="0">
                                <a:latin typeface="Cambria Math"/>
                              </a:rPr>
                              <m:t>cos</m:t>
                            </m:r>
                          </m:fName>
                          <m:e>
                            <m:d>
                              <m:dPr>
                                <m:ctrlPr>
                                  <a:rPr lang="it-IT" sz="1400" b="0" i="1" smtClean="0">
                                    <a:latin typeface="Cambria Math"/>
                                  </a:rPr>
                                </m:ctrlPr>
                              </m:dPr>
                              <m:e>
                                <m:sSub>
                                  <m:sSubPr>
                                    <m:ctrlPr>
                                      <a:rPr lang="it-IT" sz="1400" b="0" i="1" smtClean="0">
                                        <a:latin typeface="Cambria Math"/>
                                      </a:rPr>
                                    </m:ctrlPr>
                                  </m:sSubPr>
                                  <m:e>
                                    <m:r>
                                      <a:rPr lang="it-IT" sz="1400" b="0" i="1" smtClean="0">
                                        <a:latin typeface="Cambria Math"/>
                                        <a:ea typeface="Cambria Math"/>
                                      </a:rPr>
                                      <m:t>𝜔</m:t>
                                    </m:r>
                                  </m:e>
                                  <m:sub>
                                    <m:r>
                                      <a:rPr lang="it-IT" sz="1400" b="0" i="1" smtClean="0">
                                        <a:latin typeface="Cambria Math"/>
                                      </a:rPr>
                                      <m:t>𝑀</m:t>
                                    </m:r>
                                  </m:sub>
                                </m:sSub>
                                <m:r>
                                  <a:rPr lang="it-IT" sz="1400" b="0" i="1" smtClean="0">
                                    <a:latin typeface="Cambria Math"/>
                                  </a:rPr>
                                  <m:t>𝑡</m:t>
                                </m:r>
                              </m:e>
                            </m:d>
                          </m:e>
                        </m:func>
                      </m:e>
                    </m:d>
                    <m:func>
                      <m:funcPr>
                        <m:ctrlPr>
                          <a:rPr lang="it-IT" sz="1400" i="1" smtClean="0">
                            <a:latin typeface="Cambria Math"/>
                          </a:rPr>
                        </m:ctrlPr>
                      </m:funcPr>
                      <m:fName>
                        <m:r>
                          <m:rPr>
                            <m:sty m:val="p"/>
                          </m:rPr>
                          <a:rPr lang="it-IT" sz="1400" i="0" smtClean="0">
                            <a:latin typeface="Cambria Math"/>
                          </a:rPr>
                          <m:t>cos</m:t>
                        </m:r>
                      </m:fName>
                      <m:e>
                        <m:d>
                          <m:dPr>
                            <m:ctrlPr>
                              <a:rPr lang="it-IT" sz="1400" i="1" smtClean="0">
                                <a:latin typeface="Cambria Math"/>
                              </a:rPr>
                            </m:ctrlPr>
                          </m:dPr>
                          <m:e>
                            <m:sSub>
                              <m:sSubPr>
                                <m:ctrlPr>
                                  <a:rPr lang="it-IT" sz="1400" i="1" smtClean="0">
                                    <a:latin typeface="Cambria Math"/>
                                  </a:rPr>
                                </m:ctrlPr>
                              </m:sSubPr>
                              <m:e>
                                <m:r>
                                  <a:rPr lang="it-IT" sz="1400" i="1">
                                    <a:latin typeface="Cambria Math"/>
                                    <a:ea typeface="Cambria Math"/>
                                  </a:rPr>
                                  <m:t>𝜔</m:t>
                                </m:r>
                              </m:e>
                              <m:sub>
                                <m:r>
                                  <a:rPr lang="it-IT" sz="1400" b="0" i="1" smtClean="0">
                                    <a:latin typeface="Cambria Math"/>
                                  </a:rPr>
                                  <m:t>𝑐</m:t>
                                </m:r>
                              </m:sub>
                            </m:sSub>
                            <m:r>
                              <a:rPr lang="it-IT" sz="1400" b="0" i="1" smtClean="0">
                                <a:latin typeface="Cambria Math"/>
                              </a:rPr>
                              <m:t>𝑡</m:t>
                            </m:r>
                          </m:e>
                        </m:d>
                      </m:e>
                    </m:func>
                    <m:r>
                      <a:rPr lang="it-IT" sz="1400" b="0" i="1" smtClean="0">
                        <a:latin typeface="Cambria Math"/>
                      </a:rPr>
                      <m:t>=</m:t>
                    </m:r>
                    <m:r>
                      <a:rPr lang="it-IT" sz="1400" b="0" i="1" smtClean="0">
                        <a:latin typeface="Cambria Math"/>
                      </a:rPr>
                      <m:t>𝐴</m:t>
                    </m:r>
                    <m:d>
                      <m:dPr>
                        <m:ctrlPr>
                          <a:rPr lang="it-IT" sz="1400" i="1">
                            <a:latin typeface="Cambria Math"/>
                          </a:rPr>
                        </m:ctrlPr>
                      </m:dPr>
                      <m:e>
                        <m:r>
                          <a:rPr lang="it-IT" sz="1400" b="0" i="1" smtClean="0">
                            <a:latin typeface="Cambria Math"/>
                          </a:rPr>
                          <m:t>1</m:t>
                        </m:r>
                        <m:r>
                          <a:rPr lang="it-IT" sz="1400" i="1">
                            <a:latin typeface="Cambria Math"/>
                          </a:rPr>
                          <m:t>+</m:t>
                        </m:r>
                        <m:r>
                          <a:rPr lang="it-IT" sz="1400" b="0" i="1" smtClean="0">
                            <a:latin typeface="Cambria Math"/>
                          </a:rPr>
                          <m:t>𝑚</m:t>
                        </m:r>
                        <m:func>
                          <m:funcPr>
                            <m:ctrlPr>
                              <a:rPr lang="it-IT" sz="1400" i="1">
                                <a:latin typeface="Cambria Math"/>
                              </a:rPr>
                            </m:ctrlPr>
                          </m:funcPr>
                          <m:fName>
                            <m:r>
                              <m:rPr>
                                <m:sty m:val="p"/>
                              </m:rPr>
                              <a:rPr lang="it-IT" sz="1400">
                                <a:latin typeface="Cambria Math"/>
                              </a:rPr>
                              <m:t>cos</m:t>
                            </m:r>
                          </m:fName>
                          <m:e>
                            <m:d>
                              <m:dPr>
                                <m:ctrlPr>
                                  <a:rPr lang="it-IT" sz="1400" i="1">
                                    <a:latin typeface="Cambria Math"/>
                                  </a:rPr>
                                </m:ctrlPr>
                              </m:dPr>
                              <m:e>
                                <m:sSub>
                                  <m:sSubPr>
                                    <m:ctrlPr>
                                      <a:rPr lang="it-IT" sz="1400" i="1">
                                        <a:latin typeface="Cambria Math"/>
                                      </a:rPr>
                                    </m:ctrlPr>
                                  </m:sSubPr>
                                  <m:e>
                                    <m:r>
                                      <a:rPr lang="it-IT" sz="1400" i="1">
                                        <a:latin typeface="Cambria Math"/>
                                        <a:ea typeface="Cambria Math"/>
                                      </a:rPr>
                                      <m:t>𝜔</m:t>
                                    </m:r>
                                  </m:e>
                                  <m:sub>
                                    <m:r>
                                      <a:rPr lang="it-IT" sz="1400" i="1">
                                        <a:latin typeface="Cambria Math"/>
                                      </a:rPr>
                                      <m:t>𝑀</m:t>
                                    </m:r>
                                  </m:sub>
                                </m:sSub>
                                <m:r>
                                  <a:rPr lang="it-IT" sz="1400" i="1">
                                    <a:latin typeface="Cambria Math"/>
                                  </a:rPr>
                                  <m:t>𝑡</m:t>
                                </m:r>
                              </m:e>
                            </m:d>
                          </m:e>
                        </m:func>
                      </m:e>
                    </m:d>
                    <m:func>
                      <m:funcPr>
                        <m:ctrlPr>
                          <a:rPr lang="it-IT" sz="1400" i="1">
                            <a:latin typeface="Cambria Math"/>
                          </a:rPr>
                        </m:ctrlPr>
                      </m:funcPr>
                      <m:fName>
                        <m:r>
                          <m:rPr>
                            <m:sty m:val="p"/>
                          </m:rPr>
                          <a:rPr lang="it-IT" sz="1400">
                            <a:latin typeface="Cambria Math"/>
                          </a:rPr>
                          <m:t>cos</m:t>
                        </m:r>
                      </m:fName>
                      <m:e>
                        <m:d>
                          <m:dPr>
                            <m:ctrlPr>
                              <a:rPr lang="it-IT" sz="1400" i="1">
                                <a:latin typeface="Cambria Math"/>
                              </a:rPr>
                            </m:ctrlPr>
                          </m:dPr>
                          <m:e>
                            <m:sSub>
                              <m:sSubPr>
                                <m:ctrlPr>
                                  <a:rPr lang="it-IT" sz="1400" i="1">
                                    <a:latin typeface="Cambria Math"/>
                                  </a:rPr>
                                </m:ctrlPr>
                              </m:sSubPr>
                              <m:e>
                                <m:r>
                                  <a:rPr lang="it-IT" sz="1400" i="1">
                                    <a:latin typeface="Cambria Math"/>
                                    <a:ea typeface="Cambria Math"/>
                                  </a:rPr>
                                  <m:t>𝜔</m:t>
                                </m:r>
                              </m:e>
                              <m:sub>
                                <m:r>
                                  <a:rPr lang="it-IT" sz="1400" i="1">
                                    <a:latin typeface="Cambria Math"/>
                                  </a:rPr>
                                  <m:t>𝑐</m:t>
                                </m:r>
                              </m:sub>
                            </m:sSub>
                            <m:r>
                              <a:rPr lang="it-IT" sz="1400" i="1">
                                <a:latin typeface="Cambria Math"/>
                              </a:rPr>
                              <m:t>𝑡</m:t>
                            </m:r>
                          </m:e>
                        </m:d>
                      </m:e>
                    </m:func>
                    <m:r>
                      <a:rPr lang="it-IT" sz="1400" b="0" i="1" smtClean="0">
                        <a:latin typeface="Cambria Math"/>
                      </a:rPr>
                      <m:t>=</m:t>
                    </m:r>
                    <m:r>
                      <a:rPr lang="it-IT" sz="1400" b="0" i="1" smtClean="0">
                        <a:latin typeface="Cambria Math"/>
                      </a:rPr>
                      <m:t>𝐴</m:t>
                    </m:r>
                    <m:func>
                      <m:funcPr>
                        <m:ctrlPr>
                          <a:rPr lang="it-IT" sz="1400" i="1">
                            <a:latin typeface="Cambria Math"/>
                          </a:rPr>
                        </m:ctrlPr>
                      </m:funcPr>
                      <m:fName>
                        <m:r>
                          <m:rPr>
                            <m:sty m:val="p"/>
                          </m:rPr>
                          <a:rPr lang="it-IT" sz="1400">
                            <a:latin typeface="Cambria Math"/>
                          </a:rPr>
                          <m:t>cos</m:t>
                        </m:r>
                      </m:fName>
                      <m:e>
                        <m:d>
                          <m:dPr>
                            <m:ctrlPr>
                              <a:rPr lang="it-IT" sz="1400" i="1">
                                <a:latin typeface="Cambria Math"/>
                              </a:rPr>
                            </m:ctrlPr>
                          </m:dPr>
                          <m:e>
                            <m:sSub>
                              <m:sSubPr>
                                <m:ctrlPr>
                                  <a:rPr lang="it-IT" sz="1400" i="1">
                                    <a:latin typeface="Cambria Math"/>
                                  </a:rPr>
                                </m:ctrlPr>
                              </m:sSubPr>
                              <m:e>
                                <m:r>
                                  <a:rPr lang="it-IT" sz="1400" i="1">
                                    <a:latin typeface="Cambria Math"/>
                                    <a:ea typeface="Cambria Math"/>
                                  </a:rPr>
                                  <m:t>𝜔</m:t>
                                </m:r>
                              </m:e>
                              <m:sub>
                                <m:r>
                                  <a:rPr lang="it-IT" sz="1400" i="1">
                                    <a:latin typeface="Cambria Math"/>
                                  </a:rPr>
                                  <m:t>𝑐</m:t>
                                </m:r>
                              </m:sub>
                            </m:sSub>
                            <m:r>
                              <a:rPr lang="it-IT" sz="1400" i="1">
                                <a:latin typeface="Cambria Math"/>
                              </a:rPr>
                              <m:t>𝑡</m:t>
                            </m:r>
                          </m:e>
                        </m:d>
                      </m:e>
                    </m:func>
                  </m:oMath>
                </a14:m>
                <a:r>
                  <a:rPr lang="it-IT" sz="1400" dirty="0" smtClean="0"/>
                  <a:t>+</a:t>
                </a:r>
                <a14:m>
                  <m:oMath xmlns:m="http://schemas.openxmlformats.org/officeDocument/2006/math">
                    <m:f>
                      <m:fPr>
                        <m:ctrlPr>
                          <a:rPr lang="it-IT" sz="1400" i="1" smtClean="0">
                            <a:latin typeface="Cambria Math"/>
                          </a:rPr>
                        </m:ctrlPr>
                      </m:fPr>
                      <m:num>
                        <m:r>
                          <a:rPr lang="it-IT" sz="1400" b="0" i="1" smtClean="0">
                            <a:latin typeface="Cambria Math"/>
                          </a:rPr>
                          <m:t>𝑚</m:t>
                        </m:r>
                        <m:r>
                          <a:rPr lang="it-IT" sz="1400" b="0" i="1" smtClean="0">
                            <a:latin typeface="Cambria Math"/>
                          </a:rPr>
                          <m:t> </m:t>
                        </m:r>
                      </m:num>
                      <m:den>
                        <m:r>
                          <a:rPr lang="it-IT" sz="1400" b="0" i="1" smtClean="0">
                            <a:latin typeface="Cambria Math"/>
                          </a:rPr>
                          <m:t>2</m:t>
                        </m:r>
                      </m:den>
                    </m:f>
                    <m:r>
                      <a:rPr lang="it-IT" sz="1400" b="0" i="1" smtClean="0">
                        <a:latin typeface="Cambria Math"/>
                      </a:rPr>
                      <m:t>𝐴</m:t>
                    </m:r>
                    <m:func>
                      <m:funcPr>
                        <m:ctrlPr>
                          <a:rPr lang="it-IT" sz="1400" i="1">
                            <a:latin typeface="Cambria Math"/>
                          </a:rPr>
                        </m:ctrlPr>
                      </m:funcPr>
                      <m:fName>
                        <m:r>
                          <m:rPr>
                            <m:sty m:val="p"/>
                          </m:rPr>
                          <a:rPr lang="it-IT" sz="1400">
                            <a:latin typeface="Cambria Math"/>
                          </a:rPr>
                          <m:t>cos</m:t>
                        </m:r>
                      </m:fName>
                      <m:e>
                        <m:d>
                          <m:dPr>
                            <m:ctrlPr>
                              <a:rPr lang="it-IT" sz="1400" i="1">
                                <a:latin typeface="Cambria Math"/>
                              </a:rPr>
                            </m:ctrlPr>
                          </m:dPr>
                          <m:e>
                            <m:sSub>
                              <m:sSubPr>
                                <m:ctrlPr>
                                  <a:rPr lang="it-IT" sz="1400" i="1">
                                    <a:latin typeface="Cambria Math"/>
                                  </a:rPr>
                                </m:ctrlPr>
                              </m:sSubPr>
                              <m:e>
                                <m:r>
                                  <a:rPr lang="it-IT" sz="1400" i="1">
                                    <a:latin typeface="Cambria Math"/>
                                    <a:ea typeface="Cambria Math"/>
                                  </a:rPr>
                                  <m:t>𝜔</m:t>
                                </m:r>
                              </m:e>
                              <m:sub>
                                <m:r>
                                  <a:rPr lang="it-IT" sz="1400" b="0" i="1" smtClean="0">
                                    <a:latin typeface="Cambria Math"/>
                                  </a:rPr>
                                  <m:t>𝐿</m:t>
                                </m:r>
                                <m:r>
                                  <a:rPr lang="it-IT" sz="1400" b="0" i="1" smtClean="0">
                                    <a:latin typeface="Cambria Math"/>
                                  </a:rPr>
                                  <m:t>1</m:t>
                                </m:r>
                              </m:sub>
                            </m:sSub>
                            <m:r>
                              <a:rPr lang="it-IT" sz="1400" i="1">
                                <a:latin typeface="Cambria Math"/>
                              </a:rPr>
                              <m:t>𝑡</m:t>
                            </m:r>
                          </m:e>
                        </m:d>
                      </m:e>
                    </m:func>
                  </m:oMath>
                </a14:m>
                <a:r>
                  <a:rPr lang="it-IT" sz="1400" dirty="0" smtClean="0"/>
                  <a:t>+</a:t>
                </a:r>
                <a14:m>
                  <m:oMath xmlns:m="http://schemas.openxmlformats.org/officeDocument/2006/math">
                    <m:f>
                      <m:fPr>
                        <m:ctrlPr>
                          <a:rPr lang="it-IT" sz="1400" i="1">
                            <a:latin typeface="Cambria Math"/>
                          </a:rPr>
                        </m:ctrlPr>
                      </m:fPr>
                      <m:num>
                        <m:r>
                          <a:rPr lang="it-IT" sz="1400" i="1">
                            <a:latin typeface="Cambria Math"/>
                          </a:rPr>
                          <m:t>𝑚</m:t>
                        </m:r>
                        <m:r>
                          <a:rPr lang="it-IT" sz="1400" i="1">
                            <a:latin typeface="Cambria Math"/>
                          </a:rPr>
                          <m:t> </m:t>
                        </m:r>
                      </m:num>
                      <m:den>
                        <m:r>
                          <a:rPr lang="it-IT" sz="1400" i="1">
                            <a:latin typeface="Cambria Math"/>
                          </a:rPr>
                          <m:t>2</m:t>
                        </m:r>
                      </m:den>
                    </m:f>
                    <m:r>
                      <a:rPr lang="it-IT" sz="1400" b="0" i="1" smtClean="0">
                        <a:latin typeface="Cambria Math"/>
                      </a:rPr>
                      <m:t>𝐴</m:t>
                    </m:r>
                    <m:func>
                      <m:funcPr>
                        <m:ctrlPr>
                          <a:rPr lang="it-IT" sz="1400" i="1">
                            <a:latin typeface="Cambria Math"/>
                          </a:rPr>
                        </m:ctrlPr>
                      </m:funcPr>
                      <m:fName>
                        <m:r>
                          <m:rPr>
                            <m:sty m:val="p"/>
                          </m:rPr>
                          <a:rPr lang="it-IT" sz="1400">
                            <a:latin typeface="Cambria Math"/>
                          </a:rPr>
                          <m:t>cos</m:t>
                        </m:r>
                      </m:fName>
                      <m:e>
                        <m:d>
                          <m:dPr>
                            <m:ctrlPr>
                              <a:rPr lang="it-IT" sz="1400" i="1">
                                <a:latin typeface="Cambria Math"/>
                              </a:rPr>
                            </m:ctrlPr>
                          </m:dPr>
                          <m:e>
                            <m:sSub>
                              <m:sSubPr>
                                <m:ctrlPr>
                                  <a:rPr lang="it-IT" sz="1400" i="1">
                                    <a:latin typeface="Cambria Math"/>
                                  </a:rPr>
                                </m:ctrlPr>
                              </m:sSubPr>
                              <m:e>
                                <m:r>
                                  <a:rPr lang="it-IT" sz="1400" i="1">
                                    <a:latin typeface="Cambria Math"/>
                                    <a:ea typeface="Cambria Math"/>
                                  </a:rPr>
                                  <m:t>𝜔</m:t>
                                </m:r>
                              </m:e>
                              <m:sub>
                                <m:r>
                                  <a:rPr lang="it-IT" sz="1400" b="0" i="1" smtClean="0">
                                    <a:latin typeface="Cambria Math"/>
                                    <a:ea typeface="Cambria Math"/>
                                  </a:rPr>
                                  <m:t>𝐿</m:t>
                                </m:r>
                                <m:r>
                                  <a:rPr lang="it-IT" sz="1400" b="0" i="1" smtClean="0">
                                    <a:latin typeface="Cambria Math"/>
                                    <a:ea typeface="Cambria Math"/>
                                  </a:rPr>
                                  <m:t>2</m:t>
                                </m:r>
                              </m:sub>
                            </m:sSub>
                            <m:r>
                              <a:rPr lang="it-IT" sz="1400" i="1">
                                <a:latin typeface="Cambria Math"/>
                              </a:rPr>
                              <m:t>𝑡</m:t>
                            </m:r>
                          </m:e>
                        </m:d>
                      </m:e>
                    </m:func>
                  </m:oMath>
                </a14:m>
                <a:endParaRPr lang="it-IT" sz="1400" dirty="0"/>
              </a:p>
            </p:txBody>
          </p:sp>
        </mc:Choice>
        <mc:Fallback xmlns="">
          <p:sp>
            <p:nvSpPr>
              <p:cNvPr id="25" name="CasellaDiTesto 24"/>
              <p:cNvSpPr txBox="1">
                <a:spLocks noRot="1" noChangeAspect="1" noMove="1" noResize="1" noEditPoints="1" noAdjustHandles="1" noChangeArrowheads="1" noChangeShapeType="1" noTextEdit="1"/>
              </p:cNvSpPr>
              <p:nvPr/>
            </p:nvSpPr>
            <p:spPr>
              <a:xfrm>
                <a:off x="251520" y="1770066"/>
                <a:ext cx="8620437" cy="379463"/>
              </a:xfrm>
              <a:prstGeom prst="rect">
                <a:avLst/>
              </a:prstGeom>
              <a:blipFill rotWithShape="1">
                <a:blip r:embed="rId6"/>
                <a:stretch>
                  <a:fillRect l="-71"/>
                </a:stretch>
              </a:blipFill>
              <a:ln>
                <a:solidFill>
                  <a:schemeClr val="accent1"/>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5508104" y="5702162"/>
                <a:ext cx="776046" cy="307777"/>
              </a:xfrm>
              <a:prstGeom prst="rect">
                <a:avLst/>
              </a:prstGeom>
            </p:spPr>
            <p:txBody>
              <a:bodyPr wrap="none">
                <a:spAutoFit/>
              </a:bodyPr>
              <a:lstStyle/>
              <a:p>
                <a14:m>
                  <m:oMath xmlns:m="http://schemas.openxmlformats.org/officeDocument/2006/math">
                    <m:r>
                      <a:rPr lang="it-IT" sz="1400" i="1">
                        <a:solidFill>
                          <a:prstClr val="black"/>
                        </a:solidFill>
                        <a:latin typeface="Cambria Math"/>
                      </a:rPr>
                      <m:t>𝑚</m:t>
                    </m:r>
                  </m:oMath>
                </a14:m>
                <a:r>
                  <a:rPr lang="it-IT" sz="1400" dirty="0" smtClean="0"/>
                  <a:t>=B/A</a:t>
                </a:r>
                <a:endParaRPr lang="it-IT" sz="1400" dirty="0"/>
              </a:p>
            </p:txBody>
          </p:sp>
        </mc:Choice>
        <mc:Fallback xmlns="">
          <p:sp>
            <p:nvSpPr>
              <p:cNvPr id="26" name="Rettangolo 25"/>
              <p:cNvSpPr>
                <a:spLocks noRot="1" noChangeAspect="1" noMove="1" noResize="1" noEditPoints="1" noAdjustHandles="1" noChangeArrowheads="1" noChangeShapeType="1" noTextEdit="1"/>
              </p:cNvSpPr>
              <p:nvPr/>
            </p:nvSpPr>
            <p:spPr>
              <a:xfrm>
                <a:off x="5508104" y="5702162"/>
                <a:ext cx="776046" cy="307777"/>
              </a:xfrm>
              <a:prstGeom prst="rect">
                <a:avLst/>
              </a:prstGeom>
              <a:blipFill rotWithShape="1">
                <a:blip r:embed="rId7"/>
                <a:stretch>
                  <a:fillRect t="-3922" r="-1575" b="-1568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Rettangolo 27"/>
              <p:cNvSpPr/>
              <p:nvPr/>
            </p:nvSpPr>
            <p:spPr>
              <a:xfrm>
                <a:off x="7005663" y="2444211"/>
                <a:ext cx="1316168" cy="369332"/>
              </a:xfrm>
              <a:prstGeom prst="rect">
                <a:avLst/>
              </a:prstGeom>
            </p:spPr>
            <p:txBody>
              <a:bodyPr wrap="square">
                <a:spAutoFit/>
              </a:bodyPr>
              <a:lstStyle/>
              <a:p>
                <a14:m>
                  <m:oMath xmlns:m="http://schemas.openxmlformats.org/officeDocument/2006/math">
                    <m:sSub>
                      <m:sSubPr>
                        <m:ctrlPr>
                          <a:rPr lang="it-IT" sz="1400" i="1" smtClean="0">
                            <a:solidFill>
                              <a:prstClr val="black"/>
                            </a:solidFill>
                            <a:latin typeface="Cambria Math"/>
                          </a:rPr>
                        </m:ctrlPr>
                      </m:sSubPr>
                      <m:e>
                        <m:r>
                          <a:rPr lang="it-IT" sz="1400" i="1">
                            <a:solidFill>
                              <a:prstClr val="black"/>
                            </a:solidFill>
                            <a:latin typeface="Cambria Math"/>
                            <a:ea typeface="Cambria Math"/>
                          </a:rPr>
                          <m:t>𝜔</m:t>
                        </m:r>
                      </m:e>
                      <m:sub>
                        <m:r>
                          <a:rPr lang="it-IT" sz="1400" i="1">
                            <a:solidFill>
                              <a:prstClr val="black"/>
                            </a:solidFill>
                            <a:latin typeface="Cambria Math"/>
                          </a:rPr>
                          <m:t>𝐿</m:t>
                        </m:r>
                        <m:r>
                          <a:rPr lang="it-IT" sz="1400" i="1">
                            <a:solidFill>
                              <a:prstClr val="black"/>
                            </a:solidFill>
                            <a:latin typeface="Cambria Math"/>
                          </a:rPr>
                          <m:t>1</m:t>
                        </m:r>
                      </m:sub>
                    </m:sSub>
                    <m:r>
                      <a:rPr lang="it-IT" sz="1400" b="0" i="0" smtClean="0">
                        <a:solidFill>
                          <a:prstClr val="black"/>
                        </a:solidFill>
                        <a:latin typeface="Cambria Math"/>
                      </a:rPr>
                      <m:t>=</m:t>
                    </m:r>
                    <m:sSub>
                      <m:sSubPr>
                        <m:ctrlPr>
                          <a:rPr lang="it-IT" sz="1400" i="1" smtClean="0">
                            <a:solidFill>
                              <a:prstClr val="black"/>
                            </a:solidFill>
                            <a:latin typeface="Cambria Math"/>
                            <a:ea typeface="Cambria Math"/>
                          </a:rPr>
                        </m:ctrlPr>
                      </m:sSubPr>
                      <m:e>
                        <m:r>
                          <a:rPr lang="it-IT" sz="1400" i="1">
                            <a:solidFill>
                              <a:prstClr val="black"/>
                            </a:solidFill>
                            <a:latin typeface="Cambria Math"/>
                            <a:ea typeface="Cambria Math"/>
                          </a:rPr>
                          <m:t>𝜔</m:t>
                        </m:r>
                      </m:e>
                      <m:sub>
                        <m:r>
                          <a:rPr lang="it-IT" sz="1400" b="0" i="1" smtClean="0">
                            <a:solidFill>
                              <a:prstClr val="black"/>
                            </a:solidFill>
                            <a:latin typeface="Cambria Math"/>
                            <a:ea typeface="Cambria Math"/>
                          </a:rPr>
                          <m:t>𝑐</m:t>
                        </m:r>
                      </m:sub>
                    </m:sSub>
                  </m:oMath>
                </a14:m>
                <a:r>
                  <a:rPr lang="it-IT" dirty="0" smtClean="0"/>
                  <a:t>-</a:t>
                </a:r>
                <a14:m>
                  <m:oMath xmlns:m="http://schemas.openxmlformats.org/officeDocument/2006/math">
                    <m:sSub>
                      <m:sSubPr>
                        <m:ctrlPr>
                          <a:rPr lang="it-IT" sz="1400" i="1">
                            <a:solidFill>
                              <a:prstClr val="black"/>
                            </a:solidFill>
                            <a:latin typeface="Cambria Math"/>
                            <a:ea typeface="Cambria Math"/>
                          </a:rPr>
                        </m:ctrlPr>
                      </m:sSubPr>
                      <m:e>
                        <m:r>
                          <a:rPr lang="it-IT" sz="1400" i="1">
                            <a:solidFill>
                              <a:prstClr val="black"/>
                            </a:solidFill>
                            <a:latin typeface="Cambria Math"/>
                            <a:ea typeface="Cambria Math"/>
                          </a:rPr>
                          <m:t>𝜔</m:t>
                        </m:r>
                      </m:e>
                      <m:sub>
                        <m:r>
                          <a:rPr lang="it-IT" sz="1400" b="0" i="1" smtClean="0">
                            <a:solidFill>
                              <a:prstClr val="black"/>
                            </a:solidFill>
                            <a:latin typeface="Cambria Math"/>
                            <a:ea typeface="Cambria Math"/>
                          </a:rPr>
                          <m:t>𝑀</m:t>
                        </m:r>
                      </m:sub>
                    </m:sSub>
                  </m:oMath>
                </a14:m>
                <a:endParaRPr lang="it-IT" dirty="0"/>
              </a:p>
            </p:txBody>
          </p:sp>
        </mc:Choice>
        <mc:Fallback xmlns="">
          <p:sp>
            <p:nvSpPr>
              <p:cNvPr id="28" name="Rettangolo 27"/>
              <p:cNvSpPr>
                <a:spLocks noRot="1" noChangeAspect="1" noMove="1" noResize="1" noEditPoints="1" noAdjustHandles="1" noChangeArrowheads="1" noChangeShapeType="1" noTextEdit="1"/>
              </p:cNvSpPr>
              <p:nvPr/>
            </p:nvSpPr>
            <p:spPr>
              <a:xfrm>
                <a:off x="7005663" y="2444211"/>
                <a:ext cx="1316168" cy="369332"/>
              </a:xfrm>
              <a:prstGeom prst="rect">
                <a:avLst/>
              </a:prstGeom>
              <a:blipFill rotWithShape="1">
                <a:blip r:embed="rId8"/>
                <a:stretch>
                  <a:fillRect t="-8197" b="-245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Rettangolo 28"/>
              <p:cNvSpPr/>
              <p:nvPr/>
            </p:nvSpPr>
            <p:spPr>
              <a:xfrm>
                <a:off x="6997225" y="2813543"/>
                <a:ext cx="1316168" cy="369332"/>
              </a:xfrm>
              <a:prstGeom prst="rect">
                <a:avLst/>
              </a:prstGeom>
            </p:spPr>
            <p:txBody>
              <a:bodyPr wrap="square">
                <a:spAutoFit/>
              </a:bodyPr>
              <a:lstStyle/>
              <a:p>
                <a14:m>
                  <m:oMath xmlns:m="http://schemas.openxmlformats.org/officeDocument/2006/math">
                    <m:sSub>
                      <m:sSubPr>
                        <m:ctrlPr>
                          <a:rPr lang="it-IT" sz="1400" i="1" smtClean="0">
                            <a:solidFill>
                              <a:prstClr val="black"/>
                            </a:solidFill>
                            <a:latin typeface="Cambria Math"/>
                          </a:rPr>
                        </m:ctrlPr>
                      </m:sSubPr>
                      <m:e>
                        <m:r>
                          <a:rPr lang="it-IT" sz="1400" i="1">
                            <a:solidFill>
                              <a:prstClr val="black"/>
                            </a:solidFill>
                            <a:latin typeface="Cambria Math"/>
                            <a:ea typeface="Cambria Math"/>
                          </a:rPr>
                          <m:t>𝜔</m:t>
                        </m:r>
                      </m:e>
                      <m:sub>
                        <m:r>
                          <a:rPr lang="it-IT" sz="1400" i="1">
                            <a:solidFill>
                              <a:prstClr val="black"/>
                            </a:solidFill>
                            <a:latin typeface="Cambria Math"/>
                          </a:rPr>
                          <m:t>𝐿</m:t>
                        </m:r>
                        <m:r>
                          <a:rPr lang="it-IT" sz="1400" b="0" i="1" smtClean="0">
                            <a:solidFill>
                              <a:prstClr val="black"/>
                            </a:solidFill>
                            <a:latin typeface="Cambria Math"/>
                          </a:rPr>
                          <m:t>2</m:t>
                        </m:r>
                      </m:sub>
                    </m:sSub>
                    <m:r>
                      <a:rPr lang="it-IT" sz="1400" b="0" i="0" smtClean="0">
                        <a:solidFill>
                          <a:prstClr val="black"/>
                        </a:solidFill>
                        <a:latin typeface="Cambria Math"/>
                      </a:rPr>
                      <m:t>=</m:t>
                    </m:r>
                    <m:sSub>
                      <m:sSubPr>
                        <m:ctrlPr>
                          <a:rPr lang="it-IT" sz="1400" i="1" smtClean="0">
                            <a:solidFill>
                              <a:prstClr val="black"/>
                            </a:solidFill>
                            <a:latin typeface="Cambria Math"/>
                            <a:ea typeface="Cambria Math"/>
                          </a:rPr>
                        </m:ctrlPr>
                      </m:sSubPr>
                      <m:e>
                        <m:r>
                          <a:rPr lang="it-IT" sz="1400" i="1">
                            <a:solidFill>
                              <a:prstClr val="black"/>
                            </a:solidFill>
                            <a:latin typeface="Cambria Math"/>
                            <a:ea typeface="Cambria Math"/>
                          </a:rPr>
                          <m:t>𝜔</m:t>
                        </m:r>
                      </m:e>
                      <m:sub>
                        <m:r>
                          <a:rPr lang="it-IT" sz="1400" b="0" i="1" smtClean="0">
                            <a:solidFill>
                              <a:prstClr val="black"/>
                            </a:solidFill>
                            <a:latin typeface="Cambria Math"/>
                            <a:ea typeface="Cambria Math"/>
                          </a:rPr>
                          <m:t>𝑐</m:t>
                        </m:r>
                      </m:sub>
                    </m:sSub>
                  </m:oMath>
                </a14:m>
                <a:r>
                  <a:rPr lang="it-IT" dirty="0" smtClean="0"/>
                  <a:t>+</a:t>
                </a:r>
                <a14:m>
                  <m:oMath xmlns:m="http://schemas.openxmlformats.org/officeDocument/2006/math">
                    <m:sSub>
                      <m:sSubPr>
                        <m:ctrlPr>
                          <a:rPr lang="it-IT" sz="1400" i="1">
                            <a:solidFill>
                              <a:prstClr val="black"/>
                            </a:solidFill>
                            <a:latin typeface="Cambria Math"/>
                            <a:ea typeface="Cambria Math"/>
                          </a:rPr>
                        </m:ctrlPr>
                      </m:sSubPr>
                      <m:e>
                        <m:r>
                          <a:rPr lang="it-IT" sz="1400" i="1">
                            <a:solidFill>
                              <a:prstClr val="black"/>
                            </a:solidFill>
                            <a:latin typeface="Cambria Math"/>
                            <a:ea typeface="Cambria Math"/>
                          </a:rPr>
                          <m:t>𝜔</m:t>
                        </m:r>
                      </m:e>
                      <m:sub>
                        <m:r>
                          <a:rPr lang="it-IT" sz="1400" b="0" i="1" smtClean="0">
                            <a:solidFill>
                              <a:prstClr val="black"/>
                            </a:solidFill>
                            <a:latin typeface="Cambria Math"/>
                            <a:ea typeface="Cambria Math"/>
                          </a:rPr>
                          <m:t>𝑀</m:t>
                        </m:r>
                      </m:sub>
                    </m:sSub>
                  </m:oMath>
                </a14:m>
                <a:endParaRPr lang="it-IT" dirty="0"/>
              </a:p>
            </p:txBody>
          </p:sp>
        </mc:Choice>
        <mc:Fallback xmlns="">
          <p:sp>
            <p:nvSpPr>
              <p:cNvPr id="29" name="Rettangolo 28"/>
              <p:cNvSpPr>
                <a:spLocks noRot="1" noChangeAspect="1" noMove="1" noResize="1" noEditPoints="1" noAdjustHandles="1" noChangeArrowheads="1" noChangeShapeType="1" noTextEdit="1"/>
              </p:cNvSpPr>
              <p:nvPr/>
            </p:nvSpPr>
            <p:spPr>
              <a:xfrm>
                <a:off x="6997225" y="2813543"/>
                <a:ext cx="1316168" cy="369332"/>
              </a:xfrm>
              <a:prstGeom prst="rect">
                <a:avLst/>
              </a:prstGeom>
              <a:blipFill rotWithShape="1">
                <a:blip r:embed="rId9"/>
                <a:stretch>
                  <a:fillRect t="-8333" b="-26667"/>
                </a:stretch>
              </a:blipFill>
            </p:spPr>
            <p:txBody>
              <a:bodyPr/>
              <a:lstStyle/>
              <a:p>
                <a:r>
                  <a:rPr lang="it-IT">
                    <a:noFill/>
                  </a:rPr>
                  <a:t> </a:t>
                </a:r>
              </a:p>
            </p:txBody>
          </p:sp>
        </mc:Fallback>
      </mc:AlternateContent>
      <p:sp>
        <p:nvSpPr>
          <p:cNvPr id="30" name="Parentesi graffa aperta 29"/>
          <p:cNvSpPr/>
          <p:nvPr/>
        </p:nvSpPr>
        <p:spPr>
          <a:xfrm>
            <a:off x="6858016" y="2487188"/>
            <a:ext cx="180020" cy="6956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1" name="Rettangolo 30"/>
              <p:cNvSpPr/>
              <p:nvPr/>
            </p:nvSpPr>
            <p:spPr>
              <a:xfrm>
                <a:off x="1252272" y="2641567"/>
                <a:ext cx="883072" cy="307777"/>
              </a:xfrm>
              <a:prstGeom prst="rect">
                <a:avLst/>
              </a:prstGeom>
              <a:ln w="25400">
                <a:solidFill>
                  <a:srgbClr val="0070C0"/>
                </a:solidFill>
              </a:ln>
            </p:spPr>
            <p:txBody>
              <a:bodyPr wrap="square">
                <a:spAutoFit/>
              </a:bodyPr>
              <a:lstStyle/>
              <a:p>
                <a:pPr lvl="0"/>
                <a14:m>
                  <m:oMathPara xmlns:m="http://schemas.openxmlformats.org/officeDocument/2006/math">
                    <m:oMathParaPr>
                      <m:jc m:val="centerGroup"/>
                    </m:oMathParaPr>
                    <m:oMath xmlns:m="http://schemas.openxmlformats.org/officeDocument/2006/math">
                      <m:r>
                        <m:rPr>
                          <m:nor/>
                        </m:rPr>
                        <a:rPr lang="it-IT" sz="1400" dirty="0">
                          <a:solidFill>
                            <a:prstClr val="black"/>
                          </a:solidFill>
                        </a:rPr>
                        <m:t>P</m:t>
                      </m:r>
                      <m:r>
                        <m:rPr>
                          <m:nor/>
                        </m:rPr>
                        <a:rPr lang="it-IT" sz="1400" baseline="-25000" dirty="0">
                          <a:solidFill>
                            <a:prstClr val="black"/>
                          </a:solidFill>
                        </a:rPr>
                        <m:t>tot</m:t>
                      </m:r>
                      <m:r>
                        <m:rPr>
                          <m:nor/>
                        </m:rPr>
                        <a:rPr lang="it-IT" sz="1400" b="0" i="0" dirty="0" smtClean="0">
                          <a:solidFill>
                            <a:prstClr val="black"/>
                          </a:solidFill>
                        </a:rPr>
                        <m:t>=</m:t>
                      </m:r>
                      <m:r>
                        <m:rPr>
                          <m:nor/>
                        </m:rPr>
                        <a:rPr lang="it-IT" sz="1400" b="0" i="0" dirty="0" smtClean="0">
                          <a:solidFill>
                            <a:prstClr val="black"/>
                          </a:solidFill>
                        </a:rPr>
                        <m:t>cost</m:t>
                      </m:r>
                    </m:oMath>
                  </m:oMathPara>
                </a14:m>
                <a:endParaRPr lang="it-IT" sz="1400" dirty="0">
                  <a:solidFill>
                    <a:prstClr val="black"/>
                  </a:solidFill>
                </a:endParaRPr>
              </a:p>
            </p:txBody>
          </p:sp>
        </mc:Choice>
        <mc:Fallback xmlns="">
          <p:sp>
            <p:nvSpPr>
              <p:cNvPr id="31" name="Rettangolo 30"/>
              <p:cNvSpPr>
                <a:spLocks noRot="1" noChangeAspect="1" noMove="1" noResize="1" noEditPoints="1" noAdjustHandles="1" noChangeArrowheads="1" noChangeShapeType="1" noTextEdit="1"/>
              </p:cNvSpPr>
              <p:nvPr/>
            </p:nvSpPr>
            <p:spPr>
              <a:xfrm>
                <a:off x="1252272" y="2641567"/>
                <a:ext cx="883072" cy="307777"/>
              </a:xfrm>
              <a:prstGeom prst="rect">
                <a:avLst/>
              </a:prstGeom>
              <a:blipFill rotWithShape="1">
                <a:blip r:embed="rId10"/>
                <a:stretch>
                  <a:fillRect/>
                </a:stretch>
              </a:blipFill>
              <a:ln w="25400">
                <a:solidFill>
                  <a:srgbClr val="0070C0"/>
                </a:solidFill>
              </a:ln>
            </p:spPr>
            <p:txBody>
              <a:bodyPr/>
              <a:lstStyle/>
              <a:p>
                <a:r>
                  <a:rPr lang="it-IT">
                    <a:noFill/>
                  </a:rPr>
                  <a:t> </a:t>
                </a:r>
              </a:p>
            </p:txBody>
          </p:sp>
        </mc:Fallback>
      </mc:AlternateContent>
      <p:cxnSp>
        <p:nvCxnSpPr>
          <p:cNvPr id="33" name="Connettore 2 32"/>
          <p:cNvCxnSpPr/>
          <p:nvPr/>
        </p:nvCxnSpPr>
        <p:spPr>
          <a:xfrm flipH="1">
            <a:off x="4191347" y="2835031"/>
            <a:ext cx="144016" cy="247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a:off x="3851920" y="3928508"/>
            <a:ext cx="288032" cy="5272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H="1">
            <a:off x="4372365" y="5202298"/>
            <a:ext cx="294435" cy="420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CasellaDiTesto 19"/>
              <p:cNvSpPr txBox="1"/>
              <p:nvPr/>
            </p:nvSpPr>
            <p:spPr>
              <a:xfrm>
                <a:off x="3029774" y="3390758"/>
                <a:ext cx="2685183" cy="8879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l" rtl="0"/>
                <a14:m>
                  <m:oMathPara xmlns:m="http://schemas.openxmlformats.org/officeDocument/2006/math">
                    <m:oMathParaPr>
                      <m:jc m:val="centerGroup"/>
                    </m:oMathParaPr>
                    <m:oMath xmlns:m="http://schemas.openxmlformats.org/officeDocument/2006/math">
                      <m:r>
                        <m:rPr>
                          <m:nor/>
                        </m:rPr>
                        <a:rPr lang="it-IT" sz="1400" kern="1200" dirty="0">
                          <a:solidFill>
                            <a:prstClr val="black"/>
                          </a:solidFill>
                        </a:rPr>
                        <m:t>P</m:t>
                      </m:r>
                      <m:r>
                        <m:rPr>
                          <m:nor/>
                        </m:rPr>
                        <a:rPr lang="it-IT" sz="1400" kern="1200" baseline="-25000" dirty="0">
                          <a:solidFill>
                            <a:prstClr val="black"/>
                          </a:solidFill>
                        </a:rPr>
                        <m:t>L</m:t>
                      </m:r>
                      <m:r>
                        <m:rPr>
                          <m:nor/>
                        </m:rPr>
                        <a:rPr lang="it-IT" sz="1400" kern="1200" baseline="-25000" dirty="0">
                          <a:solidFill>
                            <a:prstClr val="black"/>
                          </a:solidFill>
                        </a:rPr>
                        <m:t>1=</m:t>
                      </m:r>
                      <m:r>
                        <m:rPr>
                          <m:nor/>
                        </m:rPr>
                        <a:rPr lang="it-IT" sz="1400" b="0" i="0" kern="1200" dirty="0" smtClean="0">
                          <a:solidFill>
                            <a:prstClr val="black"/>
                          </a:solidFill>
                        </a:rPr>
                        <m:t>P</m:t>
                      </m:r>
                      <m:r>
                        <m:rPr>
                          <m:nor/>
                        </m:rPr>
                        <a:rPr lang="it-IT" sz="1400" b="0" i="0" kern="1200" baseline="-25000" dirty="0" smtClean="0">
                          <a:solidFill>
                            <a:prstClr val="black"/>
                          </a:solidFill>
                        </a:rPr>
                        <m:t>L</m:t>
                      </m:r>
                      <m:r>
                        <m:rPr>
                          <m:nor/>
                        </m:rPr>
                        <a:rPr lang="it-IT" sz="1400" kern="1200" baseline="-25000" dirty="0">
                          <a:solidFill>
                            <a:prstClr val="black"/>
                          </a:solidFill>
                        </a:rPr>
                        <m:t>2</m:t>
                      </m:r>
                      <m:r>
                        <a:rPr lang="it-IT" sz="1400" b="0" i="1" smtClean="0">
                          <a:latin typeface="Cambria Math"/>
                        </a:rPr>
                        <m:t>=</m:t>
                      </m:r>
                      <m:f>
                        <m:fPr>
                          <m:ctrlPr>
                            <a:rPr lang="it-IT" sz="1400" b="0" i="1" smtClean="0">
                              <a:latin typeface="Cambria Math"/>
                            </a:rPr>
                          </m:ctrlPr>
                        </m:fPr>
                        <m:num>
                          <m:f>
                            <m:fPr>
                              <m:ctrlPr>
                                <a:rPr lang="it-IT" sz="1400" i="1" kern="1200">
                                  <a:solidFill>
                                    <a:prstClr val="black"/>
                                  </a:solidFill>
                                  <a:latin typeface="Cambria Math"/>
                                </a:rPr>
                              </m:ctrlPr>
                            </m:fPr>
                            <m:num>
                              <m:sSup>
                                <m:sSupPr>
                                  <m:ctrlPr>
                                    <a:rPr lang="it-IT" sz="1400" i="1" kern="1200">
                                      <a:solidFill>
                                        <a:prstClr val="black"/>
                                      </a:solidFill>
                                      <a:latin typeface="Cambria Math"/>
                                    </a:rPr>
                                  </m:ctrlPr>
                                </m:sSupPr>
                                <m:e>
                                  <m:r>
                                    <m:rPr>
                                      <m:nor/>
                                    </m:rPr>
                                    <a:rPr lang="it-IT" sz="1400" kern="1200" dirty="0">
                                      <a:solidFill>
                                        <a:prstClr val="black"/>
                                      </a:solidFill>
                                    </a:rPr>
                                    <m:t>m</m:t>
                                  </m:r>
                                </m:e>
                                <m:sup>
                                  <m:r>
                                    <a:rPr lang="it-IT" sz="1400" i="1" kern="1200">
                                      <a:solidFill>
                                        <a:prstClr val="black"/>
                                      </a:solidFill>
                                      <a:latin typeface="Cambria Math"/>
                                    </a:rPr>
                                    <m:t>2</m:t>
                                  </m:r>
                                </m:sup>
                              </m:sSup>
                            </m:num>
                            <m:den>
                              <m:r>
                                <a:rPr lang="it-IT" sz="1400" i="1" kern="1200">
                                  <a:solidFill>
                                    <a:prstClr val="black"/>
                                  </a:solidFill>
                                  <a:latin typeface="Cambria Math"/>
                                </a:rPr>
                                <m:t>4</m:t>
                              </m:r>
                            </m:den>
                          </m:f>
                        </m:num>
                        <m:den>
                          <m:d>
                            <m:dPr>
                              <m:ctrlPr>
                                <a:rPr lang="it-IT" sz="1400" i="1">
                                  <a:latin typeface="Cambria Math"/>
                                </a:rPr>
                              </m:ctrlPr>
                            </m:dPr>
                            <m:e>
                              <m:r>
                                <a:rPr lang="it-IT" sz="1400" i="1">
                                  <a:latin typeface="Cambria Math"/>
                                </a:rPr>
                                <m:t>1+</m:t>
                              </m:r>
                              <m:f>
                                <m:fPr>
                                  <m:ctrlPr>
                                    <a:rPr lang="it-IT" sz="1400" i="1">
                                      <a:latin typeface="Cambria Math"/>
                                    </a:rPr>
                                  </m:ctrlPr>
                                </m:fPr>
                                <m:num>
                                  <m:sSup>
                                    <m:sSupPr>
                                      <m:ctrlPr>
                                        <a:rPr lang="it-IT" sz="1400" i="1">
                                          <a:latin typeface="Cambria Math"/>
                                        </a:rPr>
                                      </m:ctrlPr>
                                    </m:sSupPr>
                                    <m:e>
                                      <m:r>
                                        <m:rPr>
                                          <m:nor/>
                                        </m:rPr>
                                        <a:rPr lang="it-IT" sz="1400" dirty="0"/>
                                        <m:t>m</m:t>
                                      </m:r>
                                    </m:e>
                                    <m:sup>
                                      <m:r>
                                        <a:rPr lang="it-IT" sz="1400" i="1">
                                          <a:latin typeface="Cambria Math"/>
                                        </a:rPr>
                                        <m:t>2</m:t>
                                      </m:r>
                                    </m:sup>
                                  </m:sSup>
                                </m:num>
                                <m:den>
                                  <m:r>
                                    <a:rPr lang="it-IT" sz="1400" i="1">
                                      <a:latin typeface="Cambria Math"/>
                                    </a:rPr>
                                    <m:t>2</m:t>
                                  </m:r>
                                </m:den>
                              </m:f>
                            </m:e>
                          </m:d>
                        </m:den>
                      </m:f>
                      <m:r>
                        <m:rPr>
                          <m:nor/>
                        </m:rPr>
                        <a:rPr lang="it-IT" sz="1400" dirty="0"/>
                        <m:t>P</m:t>
                      </m:r>
                      <m:r>
                        <m:rPr>
                          <m:nor/>
                        </m:rPr>
                        <a:rPr lang="it-IT" sz="1400" baseline="-25000" dirty="0"/>
                        <m:t>tot</m:t>
                      </m:r>
                    </m:oMath>
                  </m:oMathPara>
                </a14:m>
                <a:endParaRPr lang="it-IT" sz="1400" baseline="-25000" dirty="0"/>
              </a:p>
            </p:txBody>
          </p:sp>
        </mc:Choice>
        <mc:Fallback xmlns="">
          <p:sp>
            <p:nvSpPr>
              <p:cNvPr id="44" name="CasellaDiTesto 19"/>
              <p:cNvSpPr txBox="1">
                <a:spLocks noRot="1" noChangeAspect="1" noMove="1" noResize="1" noEditPoints="1" noAdjustHandles="1" noChangeArrowheads="1" noChangeShapeType="1" noTextEdit="1"/>
              </p:cNvSpPr>
              <p:nvPr/>
            </p:nvSpPr>
            <p:spPr>
              <a:xfrm>
                <a:off x="3029774" y="3390758"/>
                <a:ext cx="2685183" cy="887935"/>
              </a:xfrm>
              <a:prstGeom prst="rect">
                <a:avLst/>
              </a:prstGeom>
              <a:blipFill rotWithShape="1">
                <a:blip r:embed="rId11"/>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6" name="CasellaDiTesto 19"/>
              <p:cNvSpPr txBox="1"/>
              <p:nvPr/>
            </p:nvSpPr>
            <p:spPr>
              <a:xfrm>
                <a:off x="4204259" y="4775783"/>
                <a:ext cx="1560016" cy="7658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it-IT" sz="1400" i="1">
                              <a:latin typeface="Cambria Math"/>
                            </a:rPr>
                          </m:ctrlPr>
                        </m:sSubPr>
                        <m:e>
                          <m:r>
                            <a:rPr lang="it-IT" sz="1400" i="1">
                              <a:latin typeface="Cambria Math"/>
                            </a:rPr>
                            <m:t>𝑃</m:t>
                          </m:r>
                        </m:e>
                        <m:sub>
                          <m:r>
                            <a:rPr lang="it-IT" sz="1400" i="1">
                              <a:latin typeface="Cambria Math"/>
                            </a:rPr>
                            <m:t>𝑐</m:t>
                          </m:r>
                        </m:sub>
                      </m:sSub>
                      <m:r>
                        <a:rPr lang="it-IT" sz="1400" b="0" i="1" smtClean="0">
                          <a:latin typeface="Cambria Math"/>
                        </a:rPr>
                        <m:t>=</m:t>
                      </m:r>
                      <m:f>
                        <m:fPr>
                          <m:ctrlPr>
                            <a:rPr lang="it-IT" sz="1400" b="0" i="1" smtClean="0">
                              <a:latin typeface="Cambria Math"/>
                            </a:rPr>
                          </m:ctrlPr>
                        </m:fPr>
                        <m:num>
                          <m:r>
                            <m:rPr>
                              <m:nor/>
                            </m:rPr>
                            <a:rPr lang="it-IT" sz="1400" kern="0" dirty="0">
                              <a:solidFill>
                                <a:sysClr val="windowText" lastClr="000000"/>
                              </a:solidFill>
                            </a:rPr>
                            <m:t>P</m:t>
                          </m:r>
                          <m:r>
                            <m:rPr>
                              <m:nor/>
                            </m:rPr>
                            <a:rPr lang="it-IT" sz="1400" kern="0" baseline="-25000" dirty="0">
                              <a:solidFill>
                                <a:sysClr val="windowText" lastClr="000000"/>
                              </a:solidFill>
                            </a:rPr>
                            <m:t>tot</m:t>
                          </m:r>
                        </m:num>
                        <m:den>
                          <m:d>
                            <m:dPr>
                              <m:ctrlPr>
                                <a:rPr lang="it-IT" sz="1400" i="1">
                                  <a:latin typeface="Cambria Math"/>
                                </a:rPr>
                              </m:ctrlPr>
                            </m:dPr>
                            <m:e>
                              <m:r>
                                <a:rPr lang="it-IT" sz="1400" i="1">
                                  <a:latin typeface="Cambria Math"/>
                                </a:rPr>
                                <m:t>1+</m:t>
                              </m:r>
                              <m:f>
                                <m:fPr>
                                  <m:ctrlPr>
                                    <a:rPr lang="it-IT" sz="1400" i="1">
                                      <a:latin typeface="Cambria Math"/>
                                    </a:rPr>
                                  </m:ctrlPr>
                                </m:fPr>
                                <m:num>
                                  <m:sSup>
                                    <m:sSupPr>
                                      <m:ctrlPr>
                                        <a:rPr lang="it-IT" sz="1400" i="1">
                                          <a:latin typeface="Cambria Math"/>
                                        </a:rPr>
                                      </m:ctrlPr>
                                    </m:sSupPr>
                                    <m:e>
                                      <m:r>
                                        <m:rPr>
                                          <m:nor/>
                                        </m:rPr>
                                        <a:rPr lang="it-IT" sz="1400" dirty="0"/>
                                        <m:t>m</m:t>
                                      </m:r>
                                    </m:e>
                                    <m:sup>
                                      <m:r>
                                        <a:rPr lang="it-IT" sz="1400" i="1">
                                          <a:latin typeface="Cambria Math"/>
                                        </a:rPr>
                                        <m:t>2</m:t>
                                      </m:r>
                                    </m:sup>
                                  </m:sSup>
                                </m:num>
                                <m:den>
                                  <m:r>
                                    <a:rPr lang="it-IT" sz="1400" i="1">
                                      <a:latin typeface="Cambria Math"/>
                                    </a:rPr>
                                    <m:t>2</m:t>
                                  </m:r>
                                </m:den>
                              </m:f>
                            </m:e>
                          </m:d>
                        </m:den>
                      </m:f>
                    </m:oMath>
                  </m:oMathPara>
                </a14:m>
                <a:endParaRPr lang="it-IT" sz="1400" baseline="-25000" dirty="0"/>
              </a:p>
            </p:txBody>
          </p:sp>
        </mc:Choice>
        <mc:Fallback xmlns="">
          <p:sp>
            <p:nvSpPr>
              <p:cNvPr id="46" name="CasellaDiTesto 19"/>
              <p:cNvSpPr txBox="1">
                <a:spLocks noRot="1" noChangeAspect="1" noMove="1" noResize="1" noEditPoints="1" noAdjustHandles="1" noChangeArrowheads="1" noChangeShapeType="1" noTextEdit="1"/>
              </p:cNvSpPr>
              <p:nvPr/>
            </p:nvSpPr>
            <p:spPr>
              <a:xfrm>
                <a:off x="4204259" y="4775783"/>
                <a:ext cx="1560016" cy="765847"/>
              </a:xfrm>
              <a:prstGeom prst="rect">
                <a:avLst/>
              </a:prstGeom>
              <a:blipFill rotWithShape="1">
                <a:blip r:embed="rId12"/>
                <a:stretch>
                  <a:fillRect/>
                </a:stretch>
              </a:blipFill>
            </p:spPr>
            <p:txBody>
              <a:bodyPr/>
              <a:lstStyle/>
              <a:p>
                <a:r>
                  <a:rPr lang="it-IT">
                    <a:noFill/>
                  </a:rPr>
                  <a:t> </a:t>
                </a:r>
              </a:p>
            </p:txBody>
          </p:sp>
        </mc:Fallback>
      </mc:AlternateContent>
      <p:sp>
        <p:nvSpPr>
          <p:cNvPr id="3" name="Rettangolo 2"/>
          <p:cNvSpPr/>
          <p:nvPr/>
        </p:nvSpPr>
        <p:spPr>
          <a:xfrm>
            <a:off x="251520" y="1412776"/>
            <a:ext cx="3888432" cy="307777"/>
          </a:xfrm>
          <a:prstGeom prst="rect">
            <a:avLst/>
          </a:prstGeom>
        </p:spPr>
        <p:txBody>
          <a:bodyPr wrap="square">
            <a:spAutoFit/>
          </a:bodyPr>
          <a:lstStyle/>
          <a:p>
            <a:r>
              <a:rPr lang="it-IT" sz="1400" dirty="0"/>
              <a:t>AMPLITUDE MODULATED </a:t>
            </a:r>
            <a:r>
              <a:rPr lang="it-IT" sz="1400" dirty="0" smtClean="0"/>
              <a:t>DRIVER-PUMP:</a:t>
            </a:r>
            <a:endParaRPr lang="it-IT" sz="1400" dirty="0"/>
          </a:p>
        </p:txBody>
      </p:sp>
    </p:spTree>
    <p:extLst>
      <p:ext uri="{BB962C8B-B14F-4D97-AF65-F5344CB8AC3E}">
        <p14:creationId xmlns:p14="http://schemas.microsoft.com/office/powerpoint/2010/main" val="17138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896144"/>
          </a:xfrm>
        </p:spPr>
        <p:txBody>
          <a:bodyPr>
            <a:normAutofit fontScale="90000"/>
          </a:bodyPr>
          <a:lstStyle/>
          <a:p>
            <a:r>
              <a:rPr lang="it-IT" dirty="0" smtClean="0"/>
              <a:t>EAST – CASE1 (</a:t>
            </a:r>
            <a:r>
              <a:rPr lang="el-GR" sz="3200" dirty="0"/>
              <a:t>Δ</a:t>
            </a:r>
            <a:r>
              <a:rPr lang="it-IT" sz="3200" dirty="0" smtClean="0"/>
              <a:t>nz0 = </a:t>
            </a:r>
            <a:r>
              <a:rPr lang="it-IT" dirty="0" smtClean="0"/>
              <a:t>5% - 10%) m=2 </a:t>
            </a:r>
            <a:br>
              <a:rPr lang="it-IT" dirty="0" smtClean="0"/>
            </a:br>
            <a:r>
              <a:rPr lang="it-IT" dirty="0" smtClean="0"/>
              <a:t>vs </a:t>
            </a:r>
            <a:r>
              <a:rPr lang="it-IT" cap="all" dirty="0" err="1" smtClean="0"/>
              <a:t>modulation</a:t>
            </a:r>
            <a:r>
              <a:rPr lang="it-IT" cap="all" dirty="0" smtClean="0"/>
              <a:t> </a:t>
            </a:r>
            <a:r>
              <a:rPr lang="it-IT" cap="all" dirty="0" err="1" smtClean="0"/>
              <a:t>frequency</a:t>
            </a:r>
            <a:endParaRPr lang="it-IT" cap="all" dirty="0"/>
          </a:p>
        </p:txBody>
      </p:sp>
      <p:graphicFrame>
        <p:nvGraphicFramePr>
          <p:cNvPr id="4" name="Grafico 3"/>
          <p:cNvGraphicFramePr>
            <a:graphicFrameLocks/>
          </p:cNvGraphicFramePr>
          <p:nvPr>
            <p:extLst>
              <p:ext uri="{D42A27DB-BD31-4B8C-83A1-F6EECF244321}">
                <p14:modId xmlns:p14="http://schemas.microsoft.com/office/powerpoint/2010/main" val="4148559449"/>
              </p:ext>
            </p:extLst>
          </p:nvPr>
        </p:nvGraphicFramePr>
        <p:xfrm>
          <a:off x="971600" y="2057400"/>
          <a:ext cx="734481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240118119"/>
              </p:ext>
            </p:extLst>
          </p:nvPr>
        </p:nvGraphicFramePr>
        <p:xfrm>
          <a:off x="2267744" y="5208240"/>
          <a:ext cx="4577933" cy="381000"/>
        </p:xfrm>
        <a:graphic>
          <a:graphicData uri="http://schemas.openxmlformats.org/drawingml/2006/table">
            <a:tbl>
              <a:tblPr>
                <a:tableStyleId>{3C2FFA5D-87B4-456A-9821-1D502468CF0F}</a:tableStyleId>
              </a:tblPr>
              <a:tblGrid>
                <a:gridCol w="760759"/>
                <a:gridCol w="832831"/>
                <a:gridCol w="838200"/>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Pden</a:t>
                      </a:r>
                      <a:r>
                        <a:rPr lang="it-IT" sz="1100" u="none" strike="noStrike" dirty="0">
                          <a:effectLst/>
                        </a:rPr>
                        <a:t> (m=0)</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deltaf_M</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1.45*10^3</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10^3 – 10^6</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b="0" i="0" u="none" strike="noStrike" dirty="0" smtClean="0">
                          <a:solidFill>
                            <a:schemeClr val="tx1"/>
                          </a:solidFill>
                          <a:effectLst/>
                          <a:latin typeface="+mn-lt"/>
                        </a:rPr>
                        <a:t>1*10^12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a:effectLst/>
                        </a:rPr>
                        <a:t>12</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2.1</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6" name="CasellaDiTesto 5"/>
          <p:cNvSpPr txBox="1"/>
          <p:nvPr/>
        </p:nvSpPr>
        <p:spPr>
          <a:xfrm>
            <a:off x="3563888" y="5887251"/>
            <a:ext cx="222689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kHz – 1 MHz</a:t>
            </a:r>
            <a:endParaRPr lang="it-IT" dirty="0"/>
          </a:p>
        </p:txBody>
      </p:sp>
      <p:sp>
        <p:nvSpPr>
          <p:cNvPr id="3" name="CasellaDiTesto 2"/>
          <p:cNvSpPr txBox="1"/>
          <p:nvPr/>
        </p:nvSpPr>
        <p:spPr>
          <a:xfrm>
            <a:off x="6762514" y="4398425"/>
            <a:ext cx="304892" cy="246221"/>
          </a:xfrm>
          <a:prstGeom prst="rect">
            <a:avLst/>
          </a:prstGeom>
          <a:noFill/>
        </p:spPr>
        <p:txBody>
          <a:bodyPr wrap="none" rtlCol="0">
            <a:spAutoFit/>
          </a:bodyPr>
          <a:lstStyle/>
          <a:p>
            <a:r>
              <a:rPr lang="it-IT" sz="1000" dirty="0" err="1" smtClean="0"/>
              <a:t>f</a:t>
            </a:r>
            <a:r>
              <a:rPr lang="it-IT" sz="1000" baseline="-25000" dirty="0" err="1" smtClean="0"/>
              <a:t>M</a:t>
            </a:r>
            <a:endParaRPr lang="it-IT" sz="1000" baseline="-25000" dirty="0"/>
          </a:p>
        </p:txBody>
      </p:sp>
    </p:spTree>
    <p:extLst>
      <p:ext uri="{BB962C8B-B14F-4D97-AF65-F5344CB8AC3E}">
        <p14:creationId xmlns:p14="http://schemas.microsoft.com/office/powerpoint/2010/main" val="1933743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 </a:t>
            </a:r>
            <a:r>
              <a:rPr lang="it-IT" dirty="0"/>
              <a:t>- </a:t>
            </a:r>
            <a:r>
              <a:rPr lang="en-GB" cap="all" dirty="0" smtClean="0"/>
              <a:t>breakthrough</a:t>
            </a:r>
            <a:endParaRPr lang="en-GB" dirty="0"/>
          </a:p>
        </p:txBody>
      </p:sp>
      <p:graphicFrame>
        <p:nvGraphicFramePr>
          <p:cNvPr id="5" name="Tabella 4"/>
          <p:cNvGraphicFramePr>
            <a:graphicFrameLocks noGrp="1"/>
          </p:cNvGraphicFramePr>
          <p:nvPr>
            <p:extLst>
              <p:ext uri="{D42A27DB-BD31-4B8C-83A1-F6EECF244321}">
                <p14:modId xmlns:p14="http://schemas.microsoft.com/office/powerpoint/2010/main" val="3944015692"/>
              </p:ext>
            </p:extLst>
          </p:nvPr>
        </p:nvGraphicFramePr>
        <p:xfrm>
          <a:off x="2771800" y="4869160"/>
          <a:ext cx="3180937" cy="381000"/>
        </p:xfrm>
        <a:graphic>
          <a:graphicData uri="http://schemas.openxmlformats.org/drawingml/2006/table">
            <a:tbl>
              <a:tblPr>
                <a:tableStyleId>{3C2FFA5D-87B4-456A-9821-1D502468CF0F}</a:tableStyleId>
              </a:tblPr>
              <a:tblGrid>
                <a:gridCol w="669148"/>
                <a:gridCol w="822638"/>
                <a:gridCol w="581331"/>
                <a:gridCol w="581331"/>
                <a:gridCol w="526489"/>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a:effectLst/>
                        </a:rPr>
                        <a:t>3.06E+03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a:effectLst/>
                        </a:rPr>
                        <a:t>2</a:t>
                      </a:r>
                      <a:endParaRPr lang="it-IT" sz="1100" b="1" i="0" u="none" strike="noStrike" dirty="0">
                        <a:solidFill>
                          <a:srgbClr val="3F3F3F"/>
                        </a:solidFill>
                        <a:effectLst/>
                        <a:latin typeface="Calibri"/>
                      </a:endParaRPr>
                    </a:p>
                  </a:txBody>
                  <a:tcPr marL="9525" marR="9525" marT="9525" marB="0" anchor="b"/>
                </a:tc>
              </a:tr>
            </a:tbl>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970917603"/>
              </p:ext>
            </p:extLst>
          </p:nvPr>
        </p:nvGraphicFramePr>
        <p:xfrm>
          <a:off x="2627784" y="2708920"/>
          <a:ext cx="3636764" cy="1728188"/>
        </p:xfrm>
        <a:graphic>
          <a:graphicData uri="http://schemas.openxmlformats.org/drawingml/2006/table">
            <a:tbl>
              <a:tblPr>
                <a:tableStyleId>{3C2FFA5D-87B4-456A-9821-1D502468CF0F}</a:tableStyleId>
              </a:tblPr>
              <a:tblGrid>
                <a:gridCol w="738218"/>
                <a:gridCol w="1086955"/>
                <a:gridCol w="999998"/>
                <a:gridCol w="811593"/>
              </a:tblGrid>
              <a:tr h="355054">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delta_fo</a:t>
                      </a:r>
                      <a:r>
                        <a:rPr lang="it-IT" sz="1100" u="none" strike="noStrike" dirty="0">
                          <a:effectLst/>
                        </a:rPr>
                        <a:t> (MHz)</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delta_nzo</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a:effectLst/>
                        </a:rPr>
                        <a:t>kperp</a:t>
                      </a:r>
                      <a:endParaRPr lang="it-IT" sz="1100" b="0" i="0" u="none" strike="noStrike">
                        <a:solidFill>
                          <a:srgbClr val="3F3F76"/>
                        </a:solidFill>
                        <a:effectLst/>
                        <a:latin typeface="Calibri"/>
                      </a:endParaRPr>
                    </a:p>
                  </a:txBody>
                  <a:tcPr marL="9525" marR="9525" marT="9525" marB="0" anchor="b"/>
                </a:tc>
              </a:tr>
              <a:tr h="196162">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12.627472</a:t>
                      </a:r>
                      <a:endParaRPr lang="it-IT" sz="1100" b="1" i="0" u="none" strike="noStrike">
                        <a:solidFill>
                          <a:srgbClr val="3F3F3F"/>
                        </a:solidFill>
                        <a:effectLst/>
                        <a:latin typeface="Calibri"/>
                      </a:endParaRPr>
                    </a:p>
                  </a:txBody>
                  <a:tcPr marL="9525" marR="9525" marT="9525" marB="0" anchor="b"/>
                </a:tc>
              </a:tr>
              <a:tr h="196162">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12.635479</a:t>
                      </a:r>
                      <a:endParaRPr lang="it-IT" sz="1100" b="1" i="0" u="none" strike="noStrike">
                        <a:solidFill>
                          <a:srgbClr val="3F3F3F"/>
                        </a:solidFill>
                        <a:effectLst/>
                        <a:latin typeface="Calibri"/>
                      </a:endParaRPr>
                    </a:p>
                  </a:txBody>
                  <a:tcPr marL="9525" marR="9525" marT="9525" marB="0" anchor="b"/>
                </a:tc>
              </a:tr>
              <a:tr h="196162">
                <a:tc>
                  <a:txBody>
                    <a:bodyPr/>
                    <a:lstStyle/>
                    <a:p>
                      <a:pPr algn="ctr" fontAlgn="b"/>
                      <a:r>
                        <a:rPr lang="it-IT" sz="1100" u="none" strike="noStrike" dirty="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1</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a:effectLst/>
                        </a:rPr>
                        <a:t>12.619451</a:t>
                      </a:r>
                      <a:endParaRPr lang="it-IT" sz="1100" b="1" i="0" u="none" strike="noStrike">
                        <a:solidFill>
                          <a:srgbClr val="3F3F3F"/>
                        </a:solidFill>
                        <a:effectLst/>
                        <a:latin typeface="Calibri"/>
                      </a:endParaRPr>
                    </a:p>
                  </a:txBody>
                  <a:tcPr marL="9525" marR="9525" marT="9525" marB="0" anchor="b"/>
                </a:tc>
              </a:tr>
              <a:tr h="196162">
                <a:tc>
                  <a:txBody>
                    <a:bodyPr/>
                    <a:lstStyle/>
                    <a:p>
                      <a:pPr algn="ctr" fontAlgn="b"/>
                      <a:r>
                        <a:rPr lang="it-IT" sz="1100" u="none" strike="noStrike" dirty="0">
                          <a:effectLst/>
                        </a:rPr>
                        <a:t>10</a:t>
                      </a:r>
                      <a:endParaRPr lang="it-IT" sz="1100" b="1" i="0" u="none" strike="noStrike" dirty="0">
                        <a:solidFill>
                          <a:srgbClr val="000000"/>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a:t>
                      </a:r>
                      <a:endParaRPr lang="it-IT" sz="1100" b="1" i="0" u="none" strike="noStrike" dirty="0">
                        <a:solidFill>
                          <a:srgbClr val="000000"/>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-10%</a:t>
                      </a:r>
                      <a:endParaRPr lang="it-IT" sz="1100" b="1" i="0" u="none" strike="noStrike">
                        <a:solidFill>
                          <a:srgbClr val="000000"/>
                        </a:solidFill>
                        <a:effectLst/>
                        <a:latin typeface="Calibri"/>
                      </a:endParaRPr>
                    </a:p>
                  </a:txBody>
                  <a:tcPr marL="9525" marR="9525" marT="9525" marB="0" anchor="b">
                    <a:solidFill>
                      <a:srgbClr val="92D050"/>
                    </a:solidFill>
                  </a:tcPr>
                </a:tc>
                <a:tc>
                  <a:txBody>
                    <a:bodyPr/>
                    <a:lstStyle/>
                    <a:p>
                      <a:pPr algn="ctr" fontAlgn="b"/>
                      <a:r>
                        <a:rPr lang="it-IT" sz="1100" u="none" strike="noStrike">
                          <a:effectLst/>
                        </a:rPr>
                        <a:t>13.468361</a:t>
                      </a:r>
                      <a:endParaRPr lang="it-IT" sz="1100" b="1" i="0" u="none" strike="noStrike">
                        <a:solidFill>
                          <a:srgbClr val="000000"/>
                        </a:solidFill>
                        <a:effectLst/>
                        <a:latin typeface="Calibri"/>
                      </a:endParaRPr>
                    </a:p>
                  </a:txBody>
                  <a:tcPr marL="9525" marR="9525" marT="9525" marB="0" anchor="b">
                    <a:solidFill>
                      <a:srgbClr val="92D050"/>
                    </a:solidFill>
                  </a:tcPr>
                </a:tc>
              </a:tr>
              <a:tr h="196162">
                <a:tc>
                  <a:txBody>
                    <a:bodyPr/>
                    <a:lstStyle/>
                    <a:p>
                      <a:pPr algn="ctr" fontAlgn="b"/>
                      <a:r>
                        <a:rPr lang="it-IT" sz="1100" u="none" strike="noStrike" dirty="0">
                          <a:effectLst/>
                        </a:rPr>
                        <a:t>10</a:t>
                      </a:r>
                      <a:endParaRPr lang="it-IT" sz="1100" b="1" i="0" u="none" strike="noStrike" dirty="0">
                        <a:solidFill>
                          <a:srgbClr val="000000"/>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a:t>
                      </a:r>
                      <a:endParaRPr lang="it-IT" sz="1100" b="1" i="0" u="none" strike="noStrike" dirty="0">
                        <a:solidFill>
                          <a:srgbClr val="000000"/>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10%</a:t>
                      </a:r>
                      <a:endParaRPr lang="it-IT" sz="1100" b="1" i="0" u="none" strike="noStrike" dirty="0">
                        <a:solidFill>
                          <a:srgbClr val="000000"/>
                        </a:solidFill>
                        <a:effectLst/>
                        <a:latin typeface="Calibri"/>
                      </a:endParaRPr>
                    </a:p>
                  </a:txBody>
                  <a:tcPr marL="9525" marR="9525" marT="9525" marB="0" anchor="b">
                    <a:solidFill>
                      <a:srgbClr val="92D050"/>
                    </a:solidFill>
                  </a:tcPr>
                </a:tc>
                <a:tc>
                  <a:txBody>
                    <a:bodyPr/>
                    <a:lstStyle/>
                    <a:p>
                      <a:pPr algn="ctr" fontAlgn="b"/>
                      <a:r>
                        <a:rPr lang="it-IT" sz="1100" u="none" strike="noStrike" dirty="0">
                          <a:effectLst/>
                        </a:rPr>
                        <a:t>11.78765</a:t>
                      </a:r>
                      <a:endParaRPr lang="it-IT" sz="1100" b="1" i="0" u="none" strike="noStrike" dirty="0">
                        <a:solidFill>
                          <a:srgbClr val="000000"/>
                        </a:solidFill>
                        <a:effectLst/>
                        <a:latin typeface="Calibri"/>
                      </a:endParaRPr>
                    </a:p>
                  </a:txBody>
                  <a:tcPr marL="9525" marR="9525" marT="9525" marB="0" anchor="b">
                    <a:solidFill>
                      <a:srgbClr val="92D050"/>
                    </a:solidFill>
                  </a:tcPr>
                </a:tc>
              </a:tr>
              <a:tr h="196162">
                <a:tc>
                  <a:txBody>
                    <a:bodyPr/>
                    <a:lstStyle/>
                    <a:p>
                      <a:pPr algn="ctr" fontAlgn="b"/>
                      <a:r>
                        <a:rPr lang="it-IT" sz="1100" u="none" strike="noStrike" dirty="0">
                          <a:effectLst/>
                        </a:rPr>
                        <a:t>10</a:t>
                      </a:r>
                      <a:endParaRPr lang="it-IT" sz="1100" b="1" i="0" u="none" strike="noStrike" dirty="0">
                        <a:solidFill>
                          <a:srgbClr val="000000"/>
                        </a:solidFill>
                        <a:effectLst/>
                        <a:latin typeface="Calibri"/>
                      </a:endParaRPr>
                    </a:p>
                  </a:txBody>
                  <a:tcPr marL="9525" marR="9525" marT="9525" marB="0" anchor="b">
                    <a:solidFill>
                      <a:srgbClr val="00B0F0"/>
                    </a:solidFill>
                  </a:tcPr>
                </a:tc>
                <a:tc>
                  <a:txBody>
                    <a:bodyPr/>
                    <a:lstStyle/>
                    <a:p>
                      <a:pPr algn="ctr" fontAlgn="b"/>
                      <a:r>
                        <a:rPr lang="it-IT" sz="1100" u="none" strike="noStrike">
                          <a:effectLst/>
                        </a:rPr>
                        <a:t>-1</a:t>
                      </a:r>
                      <a:endParaRPr lang="it-IT" sz="1100" b="1" i="0" u="none" strike="noStrike">
                        <a:solidFill>
                          <a:srgbClr val="000000"/>
                        </a:solidFill>
                        <a:effectLst/>
                        <a:latin typeface="Calibri"/>
                      </a:endParaRPr>
                    </a:p>
                  </a:txBody>
                  <a:tcPr marL="9525" marR="9525" marT="9525" marB="0" anchor="b">
                    <a:solidFill>
                      <a:srgbClr val="00B0F0"/>
                    </a:solidFill>
                  </a:tcPr>
                </a:tc>
                <a:tc>
                  <a:txBody>
                    <a:bodyPr/>
                    <a:lstStyle/>
                    <a:p>
                      <a:pPr algn="ctr" fontAlgn="b"/>
                      <a:r>
                        <a:rPr lang="it-IT" sz="1100" u="none" strike="noStrike">
                          <a:effectLst/>
                        </a:rPr>
                        <a:t>10%</a:t>
                      </a:r>
                      <a:endParaRPr lang="it-IT" sz="1100" b="1" i="0" u="none" strike="noStrike">
                        <a:solidFill>
                          <a:srgbClr val="000000"/>
                        </a:solidFill>
                        <a:effectLst/>
                        <a:latin typeface="Calibri"/>
                      </a:endParaRPr>
                    </a:p>
                  </a:txBody>
                  <a:tcPr marL="9525" marR="9525" marT="9525" marB="0" anchor="b">
                    <a:solidFill>
                      <a:srgbClr val="00B0F0"/>
                    </a:solidFill>
                  </a:tcPr>
                </a:tc>
                <a:tc>
                  <a:txBody>
                    <a:bodyPr/>
                    <a:lstStyle/>
                    <a:p>
                      <a:pPr algn="ctr" fontAlgn="b"/>
                      <a:r>
                        <a:rPr lang="it-IT" sz="1100" u="none" strike="noStrike">
                          <a:effectLst/>
                        </a:rPr>
                        <a:t>11.802597</a:t>
                      </a:r>
                      <a:endParaRPr lang="it-IT" sz="1100" b="1" i="0" u="none" strike="noStrike">
                        <a:solidFill>
                          <a:srgbClr val="000000"/>
                        </a:solidFill>
                        <a:effectLst/>
                        <a:latin typeface="Calibri"/>
                      </a:endParaRPr>
                    </a:p>
                  </a:txBody>
                  <a:tcPr marL="9525" marR="9525" marT="9525" marB="0" anchor="b">
                    <a:solidFill>
                      <a:srgbClr val="00B0F0"/>
                    </a:solidFill>
                  </a:tcPr>
                </a:tc>
              </a:tr>
              <a:tr h="196162">
                <a:tc>
                  <a:txBody>
                    <a:bodyPr/>
                    <a:lstStyle/>
                    <a:p>
                      <a:pPr algn="ctr" fontAlgn="b"/>
                      <a:r>
                        <a:rPr lang="it-IT" sz="1100" u="none" strike="noStrike" dirty="0">
                          <a:effectLst/>
                        </a:rPr>
                        <a:t>10</a:t>
                      </a:r>
                      <a:endParaRPr lang="it-IT" sz="1100" b="1" i="0" u="none" strike="noStrike" dirty="0">
                        <a:solidFill>
                          <a:srgbClr val="000000"/>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1</a:t>
                      </a:r>
                      <a:endParaRPr lang="it-IT" sz="1100" b="1" i="0" u="none" strike="noStrike" dirty="0">
                        <a:solidFill>
                          <a:srgbClr val="000000"/>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-10%</a:t>
                      </a:r>
                      <a:endParaRPr lang="it-IT" sz="1100" b="1" i="0" u="none" strike="noStrike" dirty="0">
                        <a:solidFill>
                          <a:srgbClr val="000000"/>
                        </a:solidFill>
                        <a:effectLst/>
                        <a:latin typeface="Calibri"/>
                      </a:endParaRPr>
                    </a:p>
                  </a:txBody>
                  <a:tcPr marL="9525" marR="9525" marT="9525" marB="0" anchor="b">
                    <a:solidFill>
                      <a:srgbClr val="00B0F0"/>
                    </a:solidFill>
                  </a:tcPr>
                </a:tc>
                <a:tc>
                  <a:txBody>
                    <a:bodyPr/>
                    <a:lstStyle/>
                    <a:p>
                      <a:pPr algn="ctr" fontAlgn="b"/>
                      <a:r>
                        <a:rPr lang="it-IT" sz="1100" u="none" strike="noStrike" dirty="0">
                          <a:effectLst/>
                        </a:rPr>
                        <a:t>13.451252</a:t>
                      </a:r>
                      <a:endParaRPr lang="it-IT" sz="1100" b="1" i="0" u="none" strike="noStrike" dirty="0">
                        <a:solidFill>
                          <a:srgbClr val="000000"/>
                        </a:solidFill>
                        <a:effectLst/>
                        <a:latin typeface="Calibri"/>
                      </a:endParaRPr>
                    </a:p>
                  </a:txBody>
                  <a:tcPr marL="9525" marR="9525" marT="9525" marB="0" anchor="b">
                    <a:solidFill>
                      <a:srgbClr val="00B0F0"/>
                    </a:solidFill>
                  </a:tcPr>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3185714288"/>
              </p:ext>
            </p:extLst>
          </p:nvPr>
        </p:nvGraphicFramePr>
        <p:xfrm>
          <a:off x="6948264" y="3861048"/>
          <a:ext cx="864096" cy="381000"/>
        </p:xfrm>
        <a:graphic>
          <a:graphicData uri="http://schemas.openxmlformats.org/drawingml/2006/table">
            <a:tbl>
              <a:tblPr>
                <a:tableStyleId>{3C2FFA5D-87B4-456A-9821-1D502468CF0F}</a:tableStyleId>
              </a:tblPr>
              <a:tblGrid>
                <a:gridCol w="453437"/>
                <a:gridCol w="410659"/>
              </a:tblGrid>
              <a:tr h="190500">
                <a:tc>
                  <a:txBody>
                    <a:bodyPr/>
                    <a:lstStyle/>
                    <a:p>
                      <a:pPr algn="l" fontAlgn="b"/>
                      <a:r>
                        <a:rPr lang="it-IT" sz="1100" u="none" strike="noStrike" dirty="0" smtClean="0">
                          <a:effectLst/>
                        </a:rPr>
                        <a:t>Case 1</a:t>
                      </a:r>
                      <a:endParaRPr lang="it-IT" sz="1100" b="0" i="0" u="none" strike="noStrike" dirty="0">
                        <a:solidFill>
                          <a:srgbClr val="000000"/>
                        </a:solidFill>
                        <a:effectLst/>
                        <a:latin typeface="Calibri"/>
                      </a:endParaRPr>
                    </a:p>
                  </a:txBody>
                  <a:tcPr marL="9525" marR="9525" marT="9525" marB="0" anchor="b"/>
                </a:tc>
                <a:tc>
                  <a:txBody>
                    <a:bodyPr/>
                    <a:lstStyle/>
                    <a:p>
                      <a:pPr algn="l" fontAlgn="b"/>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smtClean="0">
                          <a:effectLst/>
                        </a:rPr>
                        <a:t>Case 2</a:t>
                      </a:r>
                      <a:endParaRPr lang="it-IT" sz="1100" b="0" i="0" u="none" strike="noStrike" dirty="0">
                        <a:solidFill>
                          <a:srgbClr val="000000"/>
                        </a:solidFill>
                        <a:effectLst/>
                        <a:latin typeface="Calibri"/>
                      </a:endParaRPr>
                    </a:p>
                  </a:txBody>
                  <a:tcPr marL="9525" marR="9525" marT="9525" marB="0" anchor="b"/>
                </a:tc>
                <a:tc>
                  <a:txBody>
                    <a:bodyPr/>
                    <a:lstStyle/>
                    <a:p>
                      <a:pPr algn="l" fontAlgn="b"/>
                      <a:endParaRPr lang="it-IT" sz="1100" b="0" i="0" u="none" strike="noStrike" dirty="0">
                        <a:solidFill>
                          <a:srgbClr val="000000"/>
                        </a:solidFill>
                        <a:effectLst/>
                        <a:latin typeface="Calibri"/>
                      </a:endParaRPr>
                    </a:p>
                  </a:txBody>
                  <a:tcPr marL="9525" marR="9525" marT="9525" marB="0" anchor="b">
                    <a:solidFill>
                      <a:srgbClr val="00B0F0"/>
                    </a:solidFill>
                  </a:tcPr>
                </a:tc>
              </a:tr>
            </a:tbl>
          </a:graphicData>
        </a:graphic>
      </p:graphicFrame>
    </p:spTree>
    <p:extLst>
      <p:ext uri="{BB962C8B-B14F-4D97-AF65-F5344CB8AC3E}">
        <p14:creationId xmlns:p14="http://schemas.microsoft.com/office/powerpoint/2010/main" val="2459498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 – CASE1 </a:t>
            </a:r>
            <a:r>
              <a:rPr lang="el-GR" sz="3600" dirty="0"/>
              <a:t>Δ</a:t>
            </a:r>
            <a:r>
              <a:rPr lang="it-IT" dirty="0" err="1" smtClean="0"/>
              <a:t>nz</a:t>
            </a:r>
            <a:r>
              <a:rPr lang="it-IT" dirty="0" smtClean="0"/>
              <a:t> = 10 (</a:t>
            </a:r>
            <a:r>
              <a:rPr lang="el-GR" sz="3200" dirty="0"/>
              <a:t>Δ</a:t>
            </a:r>
            <a:r>
              <a:rPr lang="it-IT" sz="3200" dirty="0" smtClean="0"/>
              <a:t>nz0 = </a:t>
            </a:r>
            <a:r>
              <a:rPr lang="it-IT" dirty="0" smtClean="0"/>
              <a:t>10%)</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19447944"/>
              </p:ext>
            </p:extLst>
          </p:nvPr>
        </p:nvGraphicFramePr>
        <p:xfrm>
          <a:off x="2267744" y="5373216"/>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3.06E+03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2*pi*10^6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4" name="CasellaDiTesto 3"/>
          <p:cNvSpPr txBox="1"/>
          <p:nvPr/>
        </p:nvSpPr>
        <p:spPr>
          <a:xfrm>
            <a:off x="4031169" y="5949280"/>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graphicFrame>
        <p:nvGraphicFramePr>
          <p:cNvPr id="8" name="Grafico 7"/>
          <p:cNvGraphicFramePr>
            <a:graphicFrameLocks/>
          </p:cNvGraphicFramePr>
          <p:nvPr>
            <p:extLst>
              <p:ext uri="{D42A27DB-BD31-4B8C-83A1-F6EECF244321}">
                <p14:modId xmlns:p14="http://schemas.microsoft.com/office/powerpoint/2010/main" val="1640955615"/>
              </p:ext>
            </p:extLst>
          </p:nvPr>
        </p:nvGraphicFramePr>
        <p:xfrm>
          <a:off x="815398" y="1772817"/>
          <a:ext cx="778905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2"/>
          <p:cNvSpPr txBox="1"/>
          <p:nvPr/>
        </p:nvSpPr>
        <p:spPr>
          <a:xfrm>
            <a:off x="7668344" y="4509120"/>
            <a:ext cx="598241"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00" dirty="0" err="1"/>
              <a:t>k</a:t>
            </a:r>
            <a:r>
              <a:rPr lang="it-IT" sz="1000" dirty="0" err="1" smtClean="0"/>
              <a:t>_perp</a:t>
            </a:r>
            <a:endParaRPr lang="it-IT" sz="1000" dirty="0"/>
          </a:p>
        </p:txBody>
      </p:sp>
    </p:spTree>
    <p:extLst>
      <p:ext uri="{BB962C8B-B14F-4D97-AF65-F5344CB8AC3E}">
        <p14:creationId xmlns:p14="http://schemas.microsoft.com/office/powerpoint/2010/main" val="2193969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FTU – CASE2 </a:t>
            </a:r>
            <a:r>
              <a:rPr lang="el-GR" sz="3600" dirty="0"/>
              <a:t>Δ</a:t>
            </a:r>
            <a:r>
              <a:rPr lang="it-IT" dirty="0" err="1" smtClean="0"/>
              <a:t>nz</a:t>
            </a:r>
            <a:r>
              <a:rPr lang="it-IT" dirty="0" smtClean="0"/>
              <a:t> = 10 (</a:t>
            </a:r>
            <a:r>
              <a:rPr lang="el-GR" sz="3200" dirty="0"/>
              <a:t>Δ</a:t>
            </a:r>
            <a:r>
              <a:rPr lang="it-IT" sz="3200" dirty="0" smtClean="0"/>
              <a:t>nz0 = </a:t>
            </a:r>
            <a:r>
              <a:rPr lang="it-IT" dirty="0" smtClean="0"/>
              <a:t>10%)</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81411161"/>
              </p:ext>
            </p:extLst>
          </p:nvPr>
        </p:nvGraphicFramePr>
        <p:xfrm>
          <a:off x="2267744" y="5373216"/>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3.06E+03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2*pi*10^6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4" name="CasellaDiTesto 3"/>
          <p:cNvSpPr txBox="1"/>
          <p:nvPr/>
        </p:nvSpPr>
        <p:spPr>
          <a:xfrm>
            <a:off x="4067944" y="5969077"/>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
        <p:nvSpPr>
          <p:cNvPr id="8" name="CasellaDiTesto 2"/>
          <p:cNvSpPr txBox="1"/>
          <p:nvPr/>
        </p:nvSpPr>
        <p:spPr>
          <a:xfrm>
            <a:off x="7680155" y="4497998"/>
            <a:ext cx="598241" cy="24622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000" dirty="0" err="1"/>
              <a:t>k</a:t>
            </a:r>
            <a:r>
              <a:rPr lang="it-IT" sz="1000" dirty="0" err="1" smtClean="0"/>
              <a:t>_perp</a:t>
            </a:r>
            <a:endParaRPr lang="it-IT" sz="1000" dirty="0"/>
          </a:p>
        </p:txBody>
      </p:sp>
      <p:graphicFrame>
        <p:nvGraphicFramePr>
          <p:cNvPr id="9" name="Grafico 8"/>
          <p:cNvGraphicFramePr>
            <a:graphicFrameLocks/>
          </p:cNvGraphicFramePr>
          <p:nvPr>
            <p:extLst>
              <p:ext uri="{D42A27DB-BD31-4B8C-83A1-F6EECF244321}">
                <p14:modId xmlns:p14="http://schemas.microsoft.com/office/powerpoint/2010/main" val="472635794"/>
              </p:ext>
            </p:extLst>
          </p:nvPr>
        </p:nvGraphicFramePr>
        <p:xfrm>
          <a:off x="783223" y="1844824"/>
          <a:ext cx="7827026" cy="3298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512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ico 9"/>
          <p:cNvGraphicFramePr>
            <a:graphicFrameLocks/>
          </p:cNvGraphicFramePr>
          <p:nvPr>
            <p:extLst>
              <p:ext uri="{D42A27DB-BD31-4B8C-83A1-F6EECF244321}">
                <p14:modId xmlns:p14="http://schemas.microsoft.com/office/powerpoint/2010/main" val="2139002294"/>
              </p:ext>
            </p:extLst>
          </p:nvPr>
        </p:nvGraphicFramePr>
        <p:xfrm>
          <a:off x="1547664" y="1772816"/>
          <a:ext cx="5924252" cy="34735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1"/>
          <p:cNvSpPr>
            <a:spLocks noGrp="1"/>
          </p:cNvSpPr>
          <p:nvPr>
            <p:ph type="title"/>
          </p:nvPr>
        </p:nvSpPr>
        <p:spPr/>
        <p:txBody>
          <a:bodyPr>
            <a:normAutofit fontScale="90000"/>
          </a:bodyPr>
          <a:lstStyle/>
          <a:p>
            <a:r>
              <a:rPr lang="it-IT" dirty="0" smtClean="0"/>
              <a:t>FTU – CASE1 vs CASE2 </a:t>
            </a:r>
            <a:r>
              <a:rPr lang="el-GR" sz="3600" dirty="0"/>
              <a:t>Δ</a:t>
            </a:r>
            <a:r>
              <a:rPr lang="it-IT" dirty="0" err="1" smtClean="0"/>
              <a:t>nz</a:t>
            </a:r>
            <a:r>
              <a:rPr lang="it-IT" dirty="0" smtClean="0"/>
              <a:t> = 10 (</a:t>
            </a:r>
            <a:r>
              <a:rPr lang="el-GR" sz="3200" dirty="0"/>
              <a:t>Δ</a:t>
            </a:r>
            <a:r>
              <a:rPr lang="it-IT" sz="3200" dirty="0" smtClean="0"/>
              <a:t>nz0 = </a:t>
            </a:r>
            <a:r>
              <a:rPr lang="it-IT" dirty="0" smtClean="0"/>
              <a:t>10%)</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2546444613"/>
              </p:ext>
            </p:extLst>
          </p:nvPr>
        </p:nvGraphicFramePr>
        <p:xfrm>
          <a:off x="2267744" y="5373216"/>
          <a:ext cx="4508501" cy="381000"/>
        </p:xfrm>
        <a:graphic>
          <a:graphicData uri="http://schemas.openxmlformats.org/drawingml/2006/table">
            <a:tbl>
              <a:tblPr>
                <a:tableStyleId>{3C2FFA5D-87B4-456A-9821-1D502468CF0F}</a:tableStyleId>
              </a:tblPr>
              <a:tblGrid>
                <a:gridCol w="760759"/>
                <a:gridCol w="832831"/>
                <a:gridCol w="768768"/>
                <a:gridCol w="715381"/>
                <a:gridCol w="715381"/>
                <a:gridCol w="715381"/>
              </a:tblGrid>
              <a:tr h="190500">
                <a:tc>
                  <a:txBody>
                    <a:bodyPr/>
                    <a:lstStyle/>
                    <a:p>
                      <a:pPr algn="ctr" fontAlgn="b"/>
                      <a:r>
                        <a:rPr lang="it-IT" sz="1100" u="none" strike="noStrike" dirty="0" smtClean="0">
                          <a:effectLst/>
                        </a:rPr>
                        <a:t>(c/</a:t>
                      </a:r>
                      <a:r>
                        <a:rPr lang="el-GR" sz="1100" u="none" strike="noStrike" dirty="0" smtClean="0">
                          <a:effectLst/>
                        </a:rPr>
                        <a:t>ω</a:t>
                      </a:r>
                      <a:r>
                        <a:rPr lang="it-IT" sz="1100" u="none" strike="noStrike" baseline="-25000" dirty="0" smtClean="0">
                          <a:effectLst/>
                        </a:rPr>
                        <a:t>0</a:t>
                      </a:r>
                      <a:r>
                        <a:rPr lang="it-IT" sz="1100" u="none" strike="noStrike" dirty="0" smtClean="0">
                          <a:effectLst/>
                        </a:rPr>
                        <a:t>)k</a:t>
                      </a:r>
                      <a:r>
                        <a:rPr lang="it-IT" sz="1100" u="none" strike="noStrike" baseline="-25000" dirty="0" smtClean="0">
                          <a:effectLst/>
                        </a:rPr>
                        <a:t>//</a:t>
                      </a:r>
                      <a:endParaRPr lang="it-IT" sz="1100" b="0" i="0" u="none" strike="noStrike" baseline="-25000" dirty="0">
                        <a:solidFill>
                          <a:srgbClr val="3F3F76"/>
                        </a:solidFill>
                        <a:effectLst/>
                        <a:latin typeface="Calibri"/>
                      </a:endParaRPr>
                    </a:p>
                  </a:txBody>
                  <a:tcPr marL="9525" marR="9525" marT="9525" marB="0" anchor="b"/>
                </a:tc>
                <a:tc>
                  <a:txBody>
                    <a:bodyPr/>
                    <a:lstStyle/>
                    <a:p>
                      <a:pPr algn="ctr" fontAlgn="b"/>
                      <a:r>
                        <a:rPr lang="it-IT" sz="1100" u="none" strike="noStrike">
                          <a:effectLst/>
                        </a:rPr>
                        <a:t>Pden (m=0)</a:t>
                      </a:r>
                      <a:endParaRPr lang="it-IT" sz="1100" b="0" i="0" u="none" strike="noStrike">
                        <a:solidFill>
                          <a:srgbClr val="3F3F76"/>
                        </a:solidFill>
                        <a:effectLst/>
                        <a:latin typeface="Calibri"/>
                      </a:endParaRPr>
                    </a:p>
                  </a:txBody>
                  <a:tcPr marL="9525" marR="9525" marT="9525" marB="0" anchor="b"/>
                </a:tc>
                <a:tc>
                  <a:txBody>
                    <a:bodyPr/>
                    <a:lstStyle/>
                    <a:p>
                      <a:pPr algn="ctr" fontAlgn="b"/>
                      <a:r>
                        <a:rPr lang="it-IT" sz="1100" u="none" strike="noStrike" dirty="0" err="1">
                          <a:effectLst/>
                        </a:rPr>
                        <a:t>omega_M</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dirty="0" smtClean="0">
                          <a:effectLst/>
                        </a:rPr>
                        <a:t>ne</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a:effectLst/>
                        </a:rPr>
                        <a:t>Te</a:t>
                      </a:r>
                      <a:endParaRPr lang="it-IT" sz="1100" b="0" i="0" u="none" strike="noStrike" dirty="0">
                        <a:solidFill>
                          <a:srgbClr val="3F3F76"/>
                        </a:solidFill>
                        <a:effectLst/>
                        <a:latin typeface="Calibri"/>
                      </a:endParaRPr>
                    </a:p>
                  </a:txBody>
                  <a:tcPr marL="9525" marR="9525" marT="9525" marB="0" anchor="b"/>
                </a:tc>
                <a:tc>
                  <a:txBody>
                    <a:bodyPr/>
                    <a:lstStyle/>
                    <a:p>
                      <a:pPr algn="ctr" fontAlgn="b"/>
                      <a:r>
                        <a:rPr lang="it-IT" sz="1100" u="none" strike="noStrike">
                          <a:effectLst/>
                        </a:rPr>
                        <a:t>nz0</a:t>
                      </a:r>
                      <a:endParaRPr lang="it-IT" sz="1100" b="0" i="0" u="none" strike="noStrike">
                        <a:solidFill>
                          <a:srgbClr val="3F3F76"/>
                        </a:solidFill>
                        <a:effectLst/>
                        <a:latin typeface="Calibri"/>
                      </a:endParaRPr>
                    </a:p>
                  </a:txBody>
                  <a:tcPr marL="9525" marR="9525" marT="9525" marB="0" anchor="b"/>
                </a:tc>
              </a:tr>
              <a:tr h="190500">
                <a:tc>
                  <a:txBody>
                    <a:bodyPr/>
                    <a:lstStyle/>
                    <a:p>
                      <a:pPr algn="ctr" fontAlgn="b"/>
                      <a:r>
                        <a:rPr lang="it-IT" sz="1100" u="none" strike="noStrike">
                          <a:effectLst/>
                        </a:rPr>
                        <a:t>10</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3.06E+03</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a:effectLst/>
                        </a:rPr>
                        <a:t>2*pi*10^6</a:t>
                      </a:r>
                      <a:endParaRPr lang="it-IT" sz="1100" b="1" i="0" u="none" strike="noStrike">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2*10^12</a:t>
                      </a:r>
                      <a:endParaRPr lang="it-IT" sz="1100" b="0" i="0" u="none" strike="noStrike" dirty="0">
                        <a:solidFill>
                          <a:schemeClr val="tx1"/>
                        </a:solidFill>
                        <a:effectLst/>
                        <a:latin typeface="+mn-lt"/>
                      </a:endParaRPr>
                    </a:p>
                  </a:txBody>
                  <a:tcPr marL="9525" marR="9525" marT="9525" marB="0" anchor="b"/>
                </a:tc>
                <a:tc>
                  <a:txBody>
                    <a:bodyPr/>
                    <a:lstStyle/>
                    <a:p>
                      <a:pPr algn="ctr" fontAlgn="b"/>
                      <a:r>
                        <a:rPr lang="it-IT" sz="1100" u="none" strike="noStrike" dirty="0" smtClean="0">
                          <a:effectLst/>
                        </a:rPr>
                        <a:t>10</a:t>
                      </a:r>
                      <a:endParaRPr lang="it-IT" sz="1100" b="1" i="0" u="none" strike="noStrike" dirty="0">
                        <a:solidFill>
                          <a:srgbClr val="3F3F3F"/>
                        </a:solidFill>
                        <a:effectLst/>
                        <a:latin typeface="Calibri"/>
                      </a:endParaRPr>
                    </a:p>
                  </a:txBody>
                  <a:tcPr marL="9525" marR="9525" marT="9525" marB="0" anchor="b"/>
                </a:tc>
                <a:tc>
                  <a:txBody>
                    <a:bodyPr/>
                    <a:lstStyle/>
                    <a:p>
                      <a:pPr algn="ctr" fontAlgn="b"/>
                      <a:r>
                        <a:rPr lang="it-IT" sz="1100" u="none" strike="noStrike" dirty="0" smtClean="0">
                          <a:effectLst/>
                        </a:rPr>
                        <a:t>2</a:t>
                      </a:r>
                      <a:endParaRPr lang="it-IT" sz="1100" b="1" i="0" u="none" strike="noStrike" dirty="0">
                        <a:solidFill>
                          <a:srgbClr val="3F3F3F"/>
                        </a:solidFill>
                        <a:effectLst/>
                        <a:latin typeface="Calibri"/>
                      </a:endParaRPr>
                    </a:p>
                  </a:txBody>
                  <a:tcPr marL="9525" marR="9525" marT="9525" marB="0" anchor="b"/>
                </a:tc>
              </a:tr>
            </a:tbl>
          </a:graphicData>
        </a:graphic>
      </p:graphicFrame>
      <p:sp>
        <p:nvSpPr>
          <p:cNvPr id="7" name="CasellaDiTesto 6"/>
          <p:cNvSpPr txBox="1"/>
          <p:nvPr/>
        </p:nvSpPr>
        <p:spPr>
          <a:xfrm>
            <a:off x="3995936" y="5969278"/>
            <a:ext cx="1324402" cy="369332"/>
          </a:xfrm>
          <a:prstGeom prst="rect">
            <a:avLst/>
          </a:prstGeom>
          <a:noFill/>
          <a:ln>
            <a:solidFill>
              <a:schemeClr val="accent1"/>
            </a:solidFill>
          </a:ln>
        </p:spPr>
        <p:txBody>
          <a:bodyPr wrap="none" rtlCol="0">
            <a:spAutoFit/>
          </a:bodyPr>
          <a:lstStyle/>
          <a:p>
            <a:r>
              <a:rPr lang="it-IT" dirty="0" err="1" smtClean="0"/>
              <a:t>f</a:t>
            </a:r>
            <a:r>
              <a:rPr lang="it-IT" baseline="-25000" dirty="0" err="1" smtClean="0"/>
              <a:t>M</a:t>
            </a:r>
            <a:r>
              <a:rPr lang="it-IT" dirty="0" smtClean="0"/>
              <a:t> = 1 MHz</a:t>
            </a:r>
            <a:endParaRPr lang="it-IT" dirty="0"/>
          </a:p>
        </p:txBody>
      </p:sp>
    </p:spTree>
    <p:extLst>
      <p:ext uri="{BB962C8B-B14F-4D97-AF65-F5344CB8AC3E}">
        <p14:creationId xmlns:p14="http://schemas.microsoft.com/office/powerpoint/2010/main" val="297153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PUMP SPECTRAL REPRESENTATION</a:t>
            </a:r>
          </a:p>
        </p:txBody>
      </p:sp>
      <p:sp>
        <p:nvSpPr>
          <p:cNvPr id="3" name="Segnaposto contenuto 2"/>
          <p:cNvSpPr>
            <a:spLocks noGrp="1"/>
          </p:cNvSpPr>
          <p:nvPr>
            <p:ph sz="quarter" idx="1"/>
          </p:nvPr>
        </p:nvSpPr>
        <p:spPr>
          <a:xfrm>
            <a:off x="179512" y="1700808"/>
            <a:ext cx="8856984" cy="4968552"/>
          </a:xfrm>
        </p:spPr>
        <p:txBody>
          <a:bodyPr>
            <a:normAutofit fontScale="55000" lnSpcReduction="20000"/>
          </a:bodyPr>
          <a:lstStyle/>
          <a:p>
            <a:r>
              <a:rPr lang="it-IT" sz="2400" dirty="0" smtClean="0"/>
              <a:t>m=B/A &gt; 1: </a:t>
            </a:r>
            <a:r>
              <a:rPr lang="it-IT" sz="2400" dirty="0" err="1" smtClean="0"/>
              <a:t>overmodulation</a:t>
            </a:r>
            <a:endParaRPr lang="it-IT" sz="2400" dirty="0" smtClean="0"/>
          </a:p>
          <a:p>
            <a:endParaRPr lang="it-IT" sz="2400" dirty="0" smtClean="0"/>
          </a:p>
          <a:p>
            <a:r>
              <a:rPr lang="it-IT" sz="2400" dirty="0" smtClean="0"/>
              <a:t>m=1: </a:t>
            </a:r>
            <a:r>
              <a:rPr lang="it-IT" sz="2400" dirty="0" err="1" smtClean="0"/>
              <a:t>P</a:t>
            </a:r>
            <a:r>
              <a:rPr lang="it-IT" sz="2400" baseline="-25000" dirty="0" err="1" smtClean="0"/>
              <a:t>Ltot</a:t>
            </a:r>
            <a:r>
              <a:rPr lang="it-IT" sz="2400" dirty="0" smtClean="0"/>
              <a:t> = (1/3)</a:t>
            </a:r>
            <a:r>
              <a:rPr lang="it-IT" sz="2400" dirty="0" err="1" smtClean="0"/>
              <a:t>P</a:t>
            </a:r>
            <a:r>
              <a:rPr lang="it-IT" sz="2400" baseline="-25000" dirty="0" err="1" smtClean="0"/>
              <a:t>tot</a:t>
            </a:r>
            <a:r>
              <a:rPr lang="it-IT" sz="2400" dirty="0" smtClean="0"/>
              <a:t>, P</a:t>
            </a:r>
            <a:r>
              <a:rPr lang="it-IT" sz="2400" baseline="-25000" dirty="0" smtClean="0"/>
              <a:t>c</a:t>
            </a:r>
            <a:r>
              <a:rPr lang="it-IT" sz="2400" dirty="0" smtClean="0"/>
              <a:t>=(2/3)</a:t>
            </a:r>
            <a:r>
              <a:rPr lang="it-IT" sz="2400" dirty="0" err="1" smtClean="0"/>
              <a:t>P</a:t>
            </a:r>
            <a:r>
              <a:rPr lang="it-IT" sz="2400" baseline="-25000" dirty="0" err="1" smtClean="0"/>
              <a:t>tot</a:t>
            </a:r>
            <a:endParaRPr lang="it-IT" sz="2400" baseline="-25000" dirty="0" smtClean="0"/>
          </a:p>
          <a:p>
            <a:endParaRPr lang="it-IT" sz="2400" dirty="0" smtClean="0"/>
          </a:p>
          <a:p>
            <a:r>
              <a:rPr lang="it-IT" sz="2400" dirty="0" smtClean="0"/>
              <a:t>m=2: P</a:t>
            </a:r>
            <a:r>
              <a:rPr lang="it-IT" sz="2400" baseline="-25000" dirty="0" smtClean="0"/>
              <a:t>c</a:t>
            </a:r>
            <a:r>
              <a:rPr lang="it-IT" sz="2400" dirty="0" smtClean="0"/>
              <a:t>=P</a:t>
            </a:r>
            <a:r>
              <a:rPr lang="it-IT" sz="2400" baseline="-25000" dirty="0" smtClean="0"/>
              <a:t>L1</a:t>
            </a:r>
            <a:r>
              <a:rPr lang="it-IT" sz="2400" dirty="0" smtClean="0"/>
              <a:t>=P</a:t>
            </a:r>
            <a:r>
              <a:rPr lang="it-IT" sz="2400" baseline="-25000" dirty="0" smtClean="0"/>
              <a:t>L2</a:t>
            </a:r>
            <a:r>
              <a:rPr lang="it-IT" sz="2400" dirty="0" smtClean="0"/>
              <a:t>=(1/3)</a:t>
            </a:r>
            <a:r>
              <a:rPr lang="it-IT" sz="2400" dirty="0" err="1" smtClean="0"/>
              <a:t>P</a:t>
            </a:r>
            <a:r>
              <a:rPr lang="it-IT" sz="2400" baseline="-25000" dirty="0" err="1" smtClean="0"/>
              <a:t>tot</a:t>
            </a:r>
            <a:r>
              <a:rPr lang="it-IT" sz="2400" baseline="-25000" dirty="0" smtClean="0"/>
              <a:t> </a:t>
            </a:r>
            <a:r>
              <a:rPr lang="it-IT" sz="2400" dirty="0" smtClean="0"/>
              <a:t>(triple </a:t>
            </a:r>
            <a:r>
              <a:rPr lang="it-IT" sz="2400" dirty="0"/>
              <a:t>driver </a:t>
            </a:r>
            <a:r>
              <a:rPr lang="it-IT" sz="2400" dirty="0" err="1"/>
              <a:t>pump</a:t>
            </a:r>
            <a:r>
              <a:rPr lang="it-IT" sz="2400" dirty="0" smtClean="0"/>
              <a:t>)</a:t>
            </a:r>
            <a:endParaRPr lang="it-IT" sz="2400" baseline="-25000" dirty="0" smtClean="0"/>
          </a:p>
          <a:p>
            <a:endParaRPr lang="it-IT" sz="2400" dirty="0"/>
          </a:p>
          <a:p>
            <a:r>
              <a:rPr lang="it-IT" sz="2400" dirty="0" smtClean="0"/>
              <a:t>m=10: </a:t>
            </a:r>
            <a:r>
              <a:rPr lang="it-IT" sz="2400" dirty="0" err="1">
                <a:solidFill>
                  <a:prstClr val="black"/>
                </a:solidFill>
              </a:rPr>
              <a:t>P</a:t>
            </a:r>
            <a:r>
              <a:rPr lang="it-IT" sz="2400" baseline="-25000" dirty="0" err="1">
                <a:solidFill>
                  <a:prstClr val="black"/>
                </a:solidFill>
              </a:rPr>
              <a:t>Ltot</a:t>
            </a:r>
            <a:r>
              <a:rPr lang="it-IT" sz="2400" dirty="0">
                <a:solidFill>
                  <a:prstClr val="black"/>
                </a:solidFill>
              </a:rPr>
              <a:t> = </a:t>
            </a:r>
            <a:r>
              <a:rPr lang="it-IT" sz="2400" dirty="0" smtClean="0">
                <a:solidFill>
                  <a:prstClr val="black"/>
                </a:solidFill>
              </a:rPr>
              <a:t>(49/51)</a:t>
            </a:r>
            <a:r>
              <a:rPr lang="it-IT" sz="2400" dirty="0" err="1" smtClean="0">
                <a:solidFill>
                  <a:prstClr val="black"/>
                </a:solidFill>
              </a:rPr>
              <a:t>P</a:t>
            </a:r>
            <a:r>
              <a:rPr lang="it-IT" sz="2400" baseline="-25000" dirty="0" err="1" smtClean="0">
                <a:solidFill>
                  <a:prstClr val="black"/>
                </a:solidFill>
              </a:rPr>
              <a:t>tot</a:t>
            </a:r>
            <a:r>
              <a:rPr lang="it-IT" sz="2400" dirty="0">
                <a:solidFill>
                  <a:prstClr val="black"/>
                </a:solidFill>
              </a:rPr>
              <a:t>, P</a:t>
            </a:r>
            <a:r>
              <a:rPr lang="it-IT" sz="2400" baseline="-25000" dirty="0">
                <a:solidFill>
                  <a:prstClr val="black"/>
                </a:solidFill>
              </a:rPr>
              <a:t>c</a:t>
            </a:r>
            <a:r>
              <a:rPr lang="it-IT" sz="2400" dirty="0" smtClean="0">
                <a:solidFill>
                  <a:prstClr val="black"/>
                </a:solidFill>
              </a:rPr>
              <a:t>=(1/51)</a:t>
            </a:r>
            <a:r>
              <a:rPr lang="it-IT" sz="2400" dirty="0" err="1" smtClean="0">
                <a:solidFill>
                  <a:prstClr val="black"/>
                </a:solidFill>
              </a:rPr>
              <a:t>P</a:t>
            </a:r>
            <a:r>
              <a:rPr lang="it-IT" sz="2400" baseline="-25000" dirty="0" err="1" smtClean="0">
                <a:solidFill>
                  <a:prstClr val="black"/>
                </a:solidFill>
              </a:rPr>
              <a:t>tot</a:t>
            </a:r>
            <a:endParaRPr lang="it-IT" sz="2400" dirty="0" smtClean="0"/>
          </a:p>
          <a:p>
            <a:endParaRPr lang="it-IT" sz="2400" dirty="0" smtClean="0"/>
          </a:p>
          <a:p>
            <a:r>
              <a:rPr lang="it-IT" sz="2400" dirty="0" smtClean="0"/>
              <a:t>m-&gt;</a:t>
            </a:r>
            <a:r>
              <a:rPr lang="it-IT" sz="2400" dirty="0" err="1" smtClean="0"/>
              <a:t>Inf</a:t>
            </a:r>
            <a:r>
              <a:rPr lang="it-IT" sz="2400" dirty="0" smtClean="0"/>
              <a:t>: P</a:t>
            </a:r>
            <a:r>
              <a:rPr lang="it-IT" sz="2400" baseline="-25000" dirty="0" smtClean="0"/>
              <a:t>L1</a:t>
            </a:r>
            <a:r>
              <a:rPr lang="it-IT" sz="2400" dirty="0" smtClean="0"/>
              <a:t>=P</a:t>
            </a:r>
            <a:r>
              <a:rPr lang="it-IT" sz="2400" baseline="-25000" dirty="0" smtClean="0"/>
              <a:t>L2</a:t>
            </a:r>
            <a:r>
              <a:rPr lang="it-IT" sz="2400" dirty="0" smtClean="0"/>
              <a:t>-&gt;(1/2)</a:t>
            </a:r>
            <a:r>
              <a:rPr lang="it-IT" sz="2400" dirty="0" err="1" smtClean="0"/>
              <a:t>P</a:t>
            </a:r>
            <a:r>
              <a:rPr lang="it-IT" sz="2400" baseline="-25000" dirty="0" err="1" smtClean="0"/>
              <a:t>tot</a:t>
            </a:r>
            <a:r>
              <a:rPr lang="it-IT" sz="2400" dirty="0" smtClean="0"/>
              <a:t>; P</a:t>
            </a:r>
            <a:r>
              <a:rPr lang="it-IT" sz="2400" baseline="-25000" dirty="0" smtClean="0"/>
              <a:t>c</a:t>
            </a:r>
            <a:r>
              <a:rPr lang="it-IT" sz="2400" dirty="0" smtClean="0"/>
              <a:t>-&gt;0 (double driver </a:t>
            </a:r>
            <a:r>
              <a:rPr lang="it-IT" sz="2400" dirty="0" err="1" smtClean="0"/>
              <a:t>pump</a:t>
            </a:r>
            <a:r>
              <a:rPr lang="it-IT" sz="2400" dirty="0" smtClean="0"/>
              <a:t>)</a:t>
            </a:r>
          </a:p>
          <a:p>
            <a:endParaRPr lang="it-IT" sz="2400" dirty="0"/>
          </a:p>
          <a:p>
            <a:r>
              <a:rPr lang="en-GB" sz="2400" dirty="0"/>
              <a:t>In </a:t>
            </a:r>
            <a:r>
              <a:rPr lang="en-GB" sz="2400" dirty="0" smtClean="0"/>
              <a:t>the </a:t>
            </a:r>
            <a:r>
              <a:rPr lang="en-GB" sz="2400" dirty="0" err="1" smtClean="0"/>
              <a:t>overmodulation</a:t>
            </a:r>
            <a:r>
              <a:rPr lang="en-GB" sz="2400" dirty="0" smtClean="0"/>
              <a:t> regime, nonlinearities must be taken into account (AM nonlinear distortions). </a:t>
            </a:r>
          </a:p>
          <a:p>
            <a:endParaRPr lang="en-GB" sz="2400" dirty="0"/>
          </a:p>
          <a:p>
            <a:r>
              <a:rPr lang="en-GB" sz="2400" dirty="0"/>
              <a:t>T</a:t>
            </a:r>
            <a:r>
              <a:rPr lang="en-GB" sz="2400" dirty="0" smtClean="0"/>
              <a:t>he multiple driver-pump scheme should be preferred due to </a:t>
            </a:r>
            <a:r>
              <a:rPr lang="en-GB" sz="2400" dirty="0"/>
              <a:t>destabilizing effects on </a:t>
            </a:r>
            <a:r>
              <a:rPr lang="en-GB" sz="2400" dirty="0" smtClean="0"/>
              <a:t>PIs caused by a narrow bandwidth AM pump as observed by K. Matsumoto </a:t>
            </a:r>
            <a:r>
              <a:rPr lang="en-GB" sz="2400" dirty="0"/>
              <a:t>(</a:t>
            </a:r>
            <a:r>
              <a:rPr lang="en-GB" sz="2400" dirty="0" smtClean="0"/>
              <a:t>Plasma Physics 12 25 1983) and in agreement with theoretical considerations by </a:t>
            </a:r>
            <a:r>
              <a:rPr lang="en-GB" sz="2400" dirty="0" err="1" smtClean="0"/>
              <a:t>Aliev</a:t>
            </a:r>
            <a:r>
              <a:rPr lang="en-GB" sz="2400" dirty="0" smtClean="0"/>
              <a:t> (Journal de Physique 7 40 1979).</a:t>
            </a:r>
          </a:p>
          <a:p>
            <a:endParaRPr lang="en-GB" sz="2400" dirty="0"/>
          </a:p>
          <a:p>
            <a:r>
              <a:rPr lang="en-GB" sz="2400" dirty="0" smtClean="0"/>
              <a:t>Within the multiple driver-pump scheme, intermodulation products must be taken into account not only to avoid power losses in not useful spectral components but also to avoid amplitude modulations able to destabilize PIs.</a:t>
            </a:r>
          </a:p>
          <a:p>
            <a:endParaRPr lang="en-GB" sz="2400" dirty="0"/>
          </a:p>
          <a:p>
            <a:r>
              <a:rPr lang="en-GB" sz="2400" dirty="0" smtClean="0"/>
              <a:t>An optimum </a:t>
            </a:r>
            <a:r>
              <a:rPr lang="en-GB" sz="2400" dirty="0" err="1" smtClean="0"/>
              <a:t>backoff</a:t>
            </a:r>
            <a:r>
              <a:rPr lang="en-GB" sz="2400" dirty="0" smtClean="0"/>
              <a:t> of the power amplifier and the equalization of multiple drivers can minimize the nonlinear distortions due to the non-ideal behaviour of the </a:t>
            </a:r>
            <a:r>
              <a:rPr lang="en-GB" sz="2400" dirty="0"/>
              <a:t>tube (klystron</a:t>
            </a:r>
            <a:r>
              <a:rPr lang="en-GB" sz="2400" dirty="0" smtClean="0"/>
              <a:t>).</a:t>
            </a:r>
          </a:p>
          <a:p>
            <a:endParaRPr lang="en-GB" sz="2400" dirty="0"/>
          </a:p>
          <a:p>
            <a:r>
              <a:rPr lang="en-GB" sz="2400" dirty="0" smtClean="0"/>
              <a:t>Note: in this power application, tube nonlinearities could be not as detrimental </a:t>
            </a:r>
            <a:r>
              <a:rPr lang="en-GB" sz="2400" dirty="0"/>
              <a:t>as </a:t>
            </a:r>
            <a:r>
              <a:rPr lang="en-GB" sz="2400" dirty="0" smtClean="0"/>
              <a:t>in telecoms!</a:t>
            </a:r>
            <a:endParaRPr lang="en-GB" sz="2400" dirty="0"/>
          </a:p>
        </p:txBody>
      </p:sp>
    </p:spTree>
    <p:extLst>
      <p:ext uri="{BB962C8B-B14F-4D97-AF65-F5344CB8AC3E}">
        <p14:creationId xmlns:p14="http://schemas.microsoft.com/office/powerpoint/2010/main" val="3713316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GB" sz="3000" dirty="0" smtClean="0">
                <a:solidFill>
                  <a:srgbClr val="775F55"/>
                </a:solidFill>
              </a:rPr>
              <a:t>Features of the Spectral Broadening model</a:t>
            </a:r>
            <a:endParaRPr lang="en-GB" sz="3000" dirty="0">
              <a:solidFill>
                <a:schemeClr val="tx1"/>
              </a:solidFill>
            </a:endParaRPr>
          </a:p>
        </p:txBody>
      </p:sp>
      <p:graphicFrame>
        <p:nvGraphicFramePr>
          <p:cNvPr id="5" name="Segnaposto contenuto 4"/>
          <p:cNvGraphicFramePr>
            <a:graphicFrameLocks noGrp="1"/>
          </p:cNvGraphicFramePr>
          <p:nvPr>
            <p:ph sz="quarter" idx="1"/>
            <p:extLst>
              <p:ext uri="{D42A27DB-BD31-4B8C-83A1-F6EECF244321}">
                <p14:modId xmlns:p14="http://schemas.microsoft.com/office/powerpoint/2010/main" val="2120726207"/>
              </p:ext>
            </p:extLst>
          </p:nvPr>
        </p:nvGraphicFramePr>
        <p:xfrm>
          <a:off x="467544" y="1988840"/>
          <a:ext cx="8153400" cy="3615961"/>
        </p:xfrm>
        <a:graphic>
          <a:graphicData uri="http://schemas.openxmlformats.org/drawingml/2006/table">
            <a:tbl>
              <a:tblPr firstRow="1" bandRow="1">
                <a:tableStyleId>{5C22544A-7EE6-4342-B048-85BDC9FD1C3A}</a:tableStyleId>
              </a:tblPr>
              <a:tblGrid>
                <a:gridCol w="4076700"/>
                <a:gridCol w="4076700"/>
              </a:tblGrid>
              <a:tr h="447609">
                <a:tc>
                  <a:txBody>
                    <a:bodyPr/>
                    <a:lstStyle/>
                    <a:p>
                      <a:r>
                        <a:rPr lang="en-GB" sz="1800" noProof="0" dirty="0" smtClean="0"/>
                        <a:t>Standard theory</a:t>
                      </a:r>
                      <a:endParaRPr lang="en-GB" sz="1800" noProof="0" dirty="0"/>
                    </a:p>
                  </a:txBody>
                  <a:tcPr marT="60960" marB="60960"/>
                </a:tc>
                <a:tc>
                  <a:txBody>
                    <a:bodyPr/>
                    <a:lstStyle/>
                    <a:p>
                      <a:r>
                        <a:rPr lang="en-GB" sz="1800" noProof="0" dirty="0" smtClean="0"/>
                        <a:t> </a:t>
                      </a:r>
                      <a:r>
                        <a:rPr lang="en-GB" sz="1800" baseline="0" noProof="0" dirty="0" smtClean="0"/>
                        <a:t>Spectral Broadening model</a:t>
                      </a:r>
                      <a:endParaRPr lang="en-GB" sz="1800" noProof="0" dirty="0"/>
                    </a:p>
                  </a:txBody>
                  <a:tcPr marT="60960" marB="60960"/>
                </a:tc>
              </a:tr>
              <a:tr h="447609">
                <a:tc>
                  <a:txBody>
                    <a:bodyPr/>
                    <a:lstStyle/>
                    <a:p>
                      <a:r>
                        <a:rPr lang="en-GB" sz="1800" noProof="0" dirty="0" smtClean="0"/>
                        <a:t>WKB approximation</a:t>
                      </a:r>
                      <a:endParaRPr lang="en-GB" sz="1800" noProof="0" dirty="0"/>
                    </a:p>
                  </a:txBody>
                  <a:tcPr marT="60960" marB="60960"/>
                </a:tc>
                <a:tc>
                  <a:txBody>
                    <a:bodyPr/>
                    <a:lstStyle/>
                    <a:p>
                      <a:r>
                        <a:rPr lang="en-GB" sz="1800" i="1" noProof="0" dirty="0" smtClean="0"/>
                        <a:t>full-wave</a:t>
                      </a:r>
                      <a:r>
                        <a:rPr lang="en-GB" sz="1800" i="0" noProof="0" dirty="0" smtClean="0"/>
                        <a:t> analysis in</a:t>
                      </a:r>
                      <a:r>
                        <a:rPr lang="en-GB" sz="1800" i="0" baseline="0" noProof="0" dirty="0" smtClean="0"/>
                        <a:t> radial direction</a:t>
                      </a:r>
                      <a:endParaRPr lang="en-GB" sz="1800" i="1" noProof="0" dirty="0"/>
                    </a:p>
                  </a:txBody>
                  <a:tcPr marT="60960" marB="60960"/>
                </a:tc>
              </a:tr>
              <a:tr h="447609">
                <a:tc>
                  <a:txBody>
                    <a:bodyPr/>
                    <a:lstStyle/>
                    <a:p>
                      <a:r>
                        <a:rPr lang="en-GB" sz="1800" noProof="0" dirty="0" smtClean="0"/>
                        <a:t>4 waves interaction</a:t>
                      </a:r>
                      <a:endParaRPr lang="en-GB" sz="1800" noProof="0" dirty="0"/>
                    </a:p>
                  </a:txBody>
                  <a:tcPr marT="60960" marB="60960"/>
                </a:tc>
                <a:tc>
                  <a:txBody>
                    <a:bodyPr/>
                    <a:lstStyle/>
                    <a:p>
                      <a:r>
                        <a:rPr lang="en-GB" sz="1800" i="1" noProof="0" dirty="0" smtClean="0"/>
                        <a:t>full-spectrum </a:t>
                      </a:r>
                      <a:r>
                        <a:rPr lang="en-GB" sz="1800" i="0" noProof="0" dirty="0" smtClean="0"/>
                        <a:t>analysis</a:t>
                      </a:r>
                      <a:endParaRPr lang="en-GB" sz="1800" i="0" noProof="0" dirty="0"/>
                    </a:p>
                  </a:txBody>
                  <a:tcPr marT="60960" marB="60960"/>
                </a:tc>
              </a:tr>
              <a:tr h="447609">
                <a:tc>
                  <a:txBody>
                    <a:bodyPr/>
                    <a:lstStyle/>
                    <a:p>
                      <a:r>
                        <a:rPr lang="en-GB" sz="1800" noProof="0" dirty="0" smtClean="0"/>
                        <a:t>No pump</a:t>
                      </a:r>
                      <a:r>
                        <a:rPr lang="en-GB" sz="1800" baseline="0" noProof="0" dirty="0" smtClean="0"/>
                        <a:t> depletion</a:t>
                      </a:r>
                      <a:endParaRPr lang="en-GB" sz="1800" noProof="0" dirty="0"/>
                    </a:p>
                  </a:txBody>
                  <a:tcPr marT="60960" marB="60960"/>
                </a:tc>
                <a:tc>
                  <a:txBody>
                    <a:bodyPr/>
                    <a:lstStyle/>
                    <a:p>
                      <a:r>
                        <a:rPr lang="en-GB" sz="1800" noProof="0" dirty="0" smtClean="0"/>
                        <a:t>Pump</a:t>
                      </a:r>
                      <a:r>
                        <a:rPr lang="en-GB" sz="1800" baseline="0" noProof="0" dirty="0" smtClean="0"/>
                        <a:t> depletion</a:t>
                      </a:r>
                      <a:endParaRPr lang="en-GB" sz="1800" noProof="0" dirty="0"/>
                    </a:p>
                  </a:txBody>
                  <a:tcPr marT="60960" marB="60960"/>
                </a:tc>
              </a:tr>
              <a:tr h="447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No</a:t>
                      </a:r>
                      <a:r>
                        <a:rPr lang="en-GB" sz="1800" baseline="0" noProof="0" dirty="0" smtClean="0"/>
                        <a:t> collisions</a:t>
                      </a:r>
                      <a:endParaRPr lang="en-GB" sz="1800" noProof="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Collisions</a:t>
                      </a:r>
                    </a:p>
                  </a:txBody>
                  <a:tcPr marT="60960" marB="60960"/>
                </a:tc>
              </a:tr>
              <a:tr h="447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Poisson-</a:t>
                      </a:r>
                      <a:r>
                        <a:rPr lang="en-GB" sz="1800" noProof="0" dirty="0" err="1" smtClean="0"/>
                        <a:t>Vlasov</a:t>
                      </a:r>
                      <a:r>
                        <a:rPr lang="en-GB" sz="1800" noProof="0" dirty="0" smtClean="0"/>
                        <a:t> system</a:t>
                      </a: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Maxwell-Boltzmann system</a:t>
                      </a:r>
                    </a:p>
                  </a:txBody>
                  <a:tcPr marT="60960" marB="60960"/>
                </a:tc>
              </a:tr>
              <a:tr h="482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Simplified</a:t>
                      </a:r>
                      <a:r>
                        <a:rPr lang="en-GB" sz="1800" baseline="0" noProof="0" dirty="0" smtClean="0"/>
                        <a:t> model of thermal noise</a:t>
                      </a:r>
                      <a:endParaRPr lang="en-GB" sz="1800" noProof="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Analytical model of thermal noise</a:t>
                      </a:r>
                    </a:p>
                  </a:txBody>
                  <a:tcPr marT="60960" marB="60960"/>
                </a:tc>
              </a:tr>
              <a:tr h="447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No</a:t>
                      </a:r>
                      <a:r>
                        <a:rPr lang="en-GB" sz="1800" baseline="0" noProof="0" dirty="0" smtClean="0"/>
                        <a:t> RF antenna noise</a:t>
                      </a:r>
                      <a:endParaRPr lang="en-GB" sz="1800" noProof="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RF antenna noise</a:t>
                      </a:r>
                    </a:p>
                  </a:txBody>
                  <a:tcPr marT="60960" marB="60960"/>
                </a:tc>
              </a:tr>
            </a:tbl>
          </a:graphicData>
        </a:graphic>
      </p:graphicFrame>
    </p:spTree>
    <p:extLst>
      <p:ext uri="{BB962C8B-B14F-4D97-AF65-F5344CB8AC3E}">
        <p14:creationId xmlns:p14="http://schemas.microsoft.com/office/powerpoint/2010/main" val="143519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NEW PARAMETRIC DISPERSION RELATION</a:t>
            </a:r>
            <a:endParaRPr lang="it-IT" dirty="0"/>
          </a:p>
        </p:txBody>
      </p:sp>
      <p:cxnSp>
        <p:nvCxnSpPr>
          <p:cNvPr id="4" name="Connettore 1 3"/>
          <p:cNvCxnSpPr/>
          <p:nvPr/>
        </p:nvCxnSpPr>
        <p:spPr>
          <a:xfrm>
            <a:off x="5652120" y="3288454"/>
            <a:ext cx="295232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flipV="1">
            <a:off x="6084168" y="2592269"/>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flipV="1">
            <a:off x="7092280" y="2130264"/>
            <a:ext cx="0" cy="11521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V="1">
            <a:off x="6804248" y="2736285"/>
            <a:ext cx="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6938780" y="3294515"/>
            <a:ext cx="329168" cy="246221"/>
          </a:xfrm>
          <a:prstGeom prst="rect">
            <a:avLst/>
          </a:prstGeom>
          <a:noFill/>
        </p:spPr>
        <p:txBody>
          <a:bodyPr wrap="square" rtlCol="0">
            <a:spAutoFit/>
          </a:bodyPr>
          <a:lstStyle/>
          <a:p>
            <a:r>
              <a:rPr lang="it-IT" sz="1000" dirty="0" err="1" smtClean="0"/>
              <a:t>f</a:t>
            </a:r>
            <a:r>
              <a:rPr lang="it-IT" sz="1000" baseline="-25000" dirty="0" err="1" smtClean="0"/>
              <a:t>c</a:t>
            </a:r>
            <a:endParaRPr lang="it-IT" sz="1000" baseline="-25000" dirty="0"/>
          </a:p>
        </p:txBody>
      </p:sp>
      <p:sp>
        <p:nvSpPr>
          <p:cNvPr id="9" name="CasellaDiTesto 8"/>
          <p:cNvSpPr txBox="1"/>
          <p:nvPr/>
        </p:nvSpPr>
        <p:spPr>
          <a:xfrm>
            <a:off x="5895671" y="3300055"/>
            <a:ext cx="447558" cy="246221"/>
          </a:xfrm>
          <a:prstGeom prst="rect">
            <a:avLst/>
          </a:prstGeom>
          <a:noFill/>
        </p:spPr>
        <p:txBody>
          <a:bodyPr wrap="none" rtlCol="0">
            <a:spAutoFit/>
          </a:bodyPr>
          <a:lstStyle/>
          <a:p>
            <a:r>
              <a:rPr lang="it-IT" sz="1000" dirty="0" smtClean="0"/>
              <a:t>f</a:t>
            </a:r>
            <a:r>
              <a:rPr lang="it-IT" sz="1000" baseline="-25000" dirty="0" smtClean="0"/>
              <a:t>0</a:t>
            </a:r>
            <a:r>
              <a:rPr lang="it-IT" sz="1000" dirty="0" smtClean="0"/>
              <a:t>-f</a:t>
            </a:r>
            <a:r>
              <a:rPr lang="it-IT" sz="1000" baseline="-25000" dirty="0" smtClean="0"/>
              <a:t>M</a:t>
            </a:r>
            <a:endParaRPr lang="it-IT" sz="1000" baseline="-25000" dirty="0"/>
          </a:p>
        </p:txBody>
      </p:sp>
      <p:sp>
        <p:nvSpPr>
          <p:cNvPr id="10" name="CasellaDiTesto 9"/>
          <p:cNvSpPr txBox="1"/>
          <p:nvPr/>
        </p:nvSpPr>
        <p:spPr>
          <a:xfrm>
            <a:off x="7872600" y="3329344"/>
            <a:ext cx="481222" cy="246221"/>
          </a:xfrm>
          <a:prstGeom prst="rect">
            <a:avLst/>
          </a:prstGeom>
          <a:noFill/>
        </p:spPr>
        <p:txBody>
          <a:bodyPr wrap="none" rtlCol="0">
            <a:spAutoFit/>
          </a:bodyPr>
          <a:lstStyle/>
          <a:p>
            <a:r>
              <a:rPr lang="it-IT" sz="1000" dirty="0" smtClean="0"/>
              <a:t>f</a:t>
            </a:r>
            <a:r>
              <a:rPr lang="it-IT" sz="1000" baseline="-25000" dirty="0" smtClean="0"/>
              <a:t>0</a:t>
            </a:r>
            <a:r>
              <a:rPr lang="it-IT" sz="1000" dirty="0" smtClean="0"/>
              <a:t>+f</a:t>
            </a:r>
            <a:r>
              <a:rPr lang="it-IT" sz="1000" baseline="-25000" dirty="0" smtClean="0"/>
              <a:t>M</a:t>
            </a:r>
            <a:endParaRPr lang="it-IT" sz="1000" baseline="-25000" dirty="0"/>
          </a:p>
        </p:txBody>
      </p:sp>
      <p:sp>
        <p:nvSpPr>
          <p:cNvPr id="11" name="CasellaDiTesto 10"/>
          <p:cNvSpPr txBox="1"/>
          <p:nvPr/>
        </p:nvSpPr>
        <p:spPr>
          <a:xfrm>
            <a:off x="6892822" y="1768391"/>
            <a:ext cx="421083" cy="307777"/>
          </a:xfrm>
          <a:prstGeom prst="rect">
            <a:avLst/>
          </a:prstGeom>
          <a:noFill/>
        </p:spPr>
        <p:txBody>
          <a:bodyPr wrap="square" rtlCol="0">
            <a:spAutoFit/>
          </a:bodyPr>
          <a:lstStyle/>
          <a:p>
            <a:r>
              <a:rPr lang="it-IT" sz="1400" dirty="0" smtClean="0"/>
              <a:t>P</a:t>
            </a:r>
            <a:r>
              <a:rPr lang="it-IT" sz="1400" baseline="-25000" dirty="0" smtClean="0"/>
              <a:t>c</a:t>
            </a:r>
            <a:endParaRPr lang="it-IT" sz="1400" baseline="-25000" dirty="0"/>
          </a:p>
        </p:txBody>
      </p:sp>
      <p:sp>
        <p:nvSpPr>
          <p:cNvPr id="12" name="CasellaDiTesto 11"/>
          <p:cNvSpPr txBox="1"/>
          <p:nvPr/>
        </p:nvSpPr>
        <p:spPr>
          <a:xfrm>
            <a:off x="5868144" y="2190999"/>
            <a:ext cx="488186" cy="307777"/>
          </a:xfrm>
          <a:prstGeom prst="rect">
            <a:avLst/>
          </a:prstGeom>
          <a:noFill/>
        </p:spPr>
        <p:txBody>
          <a:bodyPr wrap="square" rtlCol="0">
            <a:spAutoFit/>
          </a:bodyPr>
          <a:lstStyle/>
          <a:p>
            <a:r>
              <a:rPr lang="it-IT" sz="1400" dirty="0" smtClean="0"/>
              <a:t>P</a:t>
            </a:r>
            <a:r>
              <a:rPr lang="it-IT" sz="1400" baseline="-25000" dirty="0" smtClean="0"/>
              <a:t>L1</a:t>
            </a:r>
            <a:endParaRPr lang="it-IT" sz="1400" baseline="-25000" dirty="0"/>
          </a:p>
        </p:txBody>
      </p:sp>
      <p:sp>
        <p:nvSpPr>
          <p:cNvPr id="13" name="CasellaDiTesto 12"/>
          <p:cNvSpPr txBox="1"/>
          <p:nvPr/>
        </p:nvSpPr>
        <p:spPr>
          <a:xfrm>
            <a:off x="7858836" y="2160221"/>
            <a:ext cx="529588" cy="307777"/>
          </a:xfrm>
          <a:prstGeom prst="rect">
            <a:avLst/>
          </a:prstGeom>
          <a:noFill/>
        </p:spPr>
        <p:txBody>
          <a:bodyPr wrap="square" rtlCol="0">
            <a:spAutoFit/>
          </a:bodyPr>
          <a:lstStyle/>
          <a:p>
            <a:r>
              <a:rPr lang="it-IT" sz="1400" dirty="0" smtClean="0"/>
              <a:t>P</a:t>
            </a:r>
            <a:r>
              <a:rPr lang="it-IT" sz="1400" baseline="-25000" dirty="0" smtClean="0"/>
              <a:t>L2</a:t>
            </a:r>
            <a:endParaRPr lang="it-IT" sz="1400" baseline="-25000" dirty="0"/>
          </a:p>
        </p:txBody>
      </p:sp>
      <p:sp>
        <p:nvSpPr>
          <p:cNvPr id="16" name="Parentesi graffa aperta 15"/>
          <p:cNvSpPr/>
          <p:nvPr/>
        </p:nvSpPr>
        <p:spPr>
          <a:xfrm>
            <a:off x="1547664" y="1609864"/>
            <a:ext cx="180020" cy="8227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1" name="Connettore 2 20"/>
          <p:cNvCxnSpPr/>
          <p:nvPr/>
        </p:nvCxnSpPr>
        <p:spPr>
          <a:xfrm flipV="1">
            <a:off x="7380312" y="2736285"/>
            <a:ext cx="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8100392" y="2592269"/>
            <a:ext cx="0" cy="6901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V="1">
            <a:off x="5796136" y="3024317"/>
            <a:ext cx="0"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V="1">
            <a:off x="6444208" y="3024317"/>
            <a:ext cx="0"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V="1">
            <a:off x="8460432" y="2988313"/>
            <a:ext cx="0"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7812360" y="2988313"/>
            <a:ext cx="0" cy="25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Freccia curva 30"/>
          <p:cNvSpPr/>
          <p:nvPr/>
        </p:nvSpPr>
        <p:spPr>
          <a:xfrm rot="10800000">
            <a:off x="6830767" y="2605571"/>
            <a:ext cx="216025" cy="4907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2" name="Freccia curva 31"/>
          <p:cNvSpPr/>
          <p:nvPr/>
        </p:nvSpPr>
        <p:spPr>
          <a:xfrm rot="10800000" flipH="1">
            <a:off x="7128284" y="2605571"/>
            <a:ext cx="207640" cy="4907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5" name="Freccia curva 34"/>
          <p:cNvSpPr/>
          <p:nvPr/>
        </p:nvSpPr>
        <p:spPr>
          <a:xfrm rot="10800000">
            <a:off x="5868144" y="2825424"/>
            <a:ext cx="174090" cy="3977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6" name="Freccia curva 35"/>
          <p:cNvSpPr/>
          <p:nvPr/>
        </p:nvSpPr>
        <p:spPr>
          <a:xfrm rot="10800000" flipH="1">
            <a:off x="6156176" y="2825425"/>
            <a:ext cx="200154" cy="3977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7" name="Freccia curva 36"/>
          <p:cNvSpPr/>
          <p:nvPr/>
        </p:nvSpPr>
        <p:spPr>
          <a:xfrm rot="10800000">
            <a:off x="7884368" y="2808293"/>
            <a:ext cx="174090" cy="3977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8" name="Freccia curva 37"/>
          <p:cNvSpPr/>
          <p:nvPr/>
        </p:nvSpPr>
        <p:spPr>
          <a:xfrm rot="10800000" flipH="1">
            <a:off x="8188270" y="2808293"/>
            <a:ext cx="200154" cy="3977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9" name="CasellaDiTesto 38"/>
          <p:cNvSpPr txBox="1"/>
          <p:nvPr/>
        </p:nvSpPr>
        <p:spPr>
          <a:xfrm>
            <a:off x="5682992" y="3312349"/>
            <a:ext cx="329168" cy="246221"/>
          </a:xfrm>
          <a:prstGeom prst="rect">
            <a:avLst/>
          </a:prstGeom>
          <a:noFill/>
        </p:spPr>
        <p:txBody>
          <a:bodyPr wrap="square" rtlCol="0">
            <a:spAutoFit/>
          </a:bodyPr>
          <a:lstStyle/>
          <a:p>
            <a:r>
              <a:rPr lang="it-IT" sz="1000" dirty="0" smtClean="0"/>
              <a:t>f</a:t>
            </a:r>
            <a:r>
              <a:rPr lang="it-IT" sz="1000" baseline="-25000" dirty="0" smtClean="0"/>
              <a:t>3</a:t>
            </a:r>
            <a:endParaRPr lang="it-IT" sz="1000" baseline="-25000" dirty="0"/>
          </a:p>
        </p:txBody>
      </p:sp>
      <p:sp>
        <p:nvSpPr>
          <p:cNvPr id="40" name="CasellaDiTesto 39"/>
          <p:cNvSpPr txBox="1"/>
          <p:nvPr/>
        </p:nvSpPr>
        <p:spPr>
          <a:xfrm>
            <a:off x="6660232" y="3312349"/>
            <a:ext cx="329168" cy="246221"/>
          </a:xfrm>
          <a:prstGeom prst="rect">
            <a:avLst/>
          </a:prstGeom>
          <a:noFill/>
        </p:spPr>
        <p:txBody>
          <a:bodyPr wrap="square" rtlCol="0">
            <a:spAutoFit/>
          </a:bodyPr>
          <a:lstStyle/>
          <a:p>
            <a:r>
              <a:rPr lang="it-IT" sz="1000" dirty="0" smtClean="0"/>
              <a:t>f</a:t>
            </a:r>
            <a:r>
              <a:rPr lang="it-IT" sz="1000" baseline="-25000" dirty="0" smtClean="0"/>
              <a:t>1</a:t>
            </a:r>
            <a:endParaRPr lang="it-IT" sz="1000" baseline="-25000" dirty="0"/>
          </a:p>
        </p:txBody>
      </p:sp>
      <p:sp>
        <p:nvSpPr>
          <p:cNvPr id="41" name="CasellaDiTesto 40"/>
          <p:cNvSpPr txBox="1"/>
          <p:nvPr/>
        </p:nvSpPr>
        <p:spPr>
          <a:xfrm>
            <a:off x="6300192" y="3312349"/>
            <a:ext cx="329168" cy="246221"/>
          </a:xfrm>
          <a:prstGeom prst="rect">
            <a:avLst/>
          </a:prstGeom>
          <a:noFill/>
        </p:spPr>
        <p:txBody>
          <a:bodyPr wrap="square" rtlCol="0">
            <a:spAutoFit/>
          </a:bodyPr>
          <a:lstStyle/>
          <a:p>
            <a:r>
              <a:rPr lang="it-IT" sz="1000" dirty="0" smtClean="0"/>
              <a:t>f</a:t>
            </a:r>
            <a:r>
              <a:rPr lang="it-IT" sz="1000" baseline="-25000" dirty="0" smtClean="0"/>
              <a:t>4</a:t>
            </a:r>
            <a:endParaRPr lang="it-IT" sz="1000" baseline="-25000" dirty="0"/>
          </a:p>
        </p:txBody>
      </p:sp>
      <p:sp>
        <p:nvSpPr>
          <p:cNvPr id="42" name="CasellaDiTesto 41"/>
          <p:cNvSpPr txBox="1"/>
          <p:nvPr/>
        </p:nvSpPr>
        <p:spPr>
          <a:xfrm>
            <a:off x="7236296" y="3312349"/>
            <a:ext cx="329168" cy="246221"/>
          </a:xfrm>
          <a:prstGeom prst="rect">
            <a:avLst/>
          </a:prstGeom>
          <a:noFill/>
        </p:spPr>
        <p:txBody>
          <a:bodyPr wrap="square" rtlCol="0">
            <a:spAutoFit/>
          </a:bodyPr>
          <a:lstStyle/>
          <a:p>
            <a:r>
              <a:rPr lang="it-IT" sz="1000" dirty="0" smtClean="0"/>
              <a:t>f</a:t>
            </a:r>
            <a:r>
              <a:rPr lang="it-IT" sz="1000" baseline="-25000" dirty="0" smtClean="0"/>
              <a:t>2</a:t>
            </a:r>
            <a:endParaRPr lang="it-IT" sz="1000" baseline="-25000" dirty="0"/>
          </a:p>
        </p:txBody>
      </p:sp>
      <p:sp>
        <p:nvSpPr>
          <p:cNvPr id="43" name="CasellaDiTesto 42"/>
          <p:cNvSpPr txBox="1"/>
          <p:nvPr/>
        </p:nvSpPr>
        <p:spPr>
          <a:xfrm>
            <a:off x="7699216" y="3312349"/>
            <a:ext cx="329168" cy="246221"/>
          </a:xfrm>
          <a:prstGeom prst="rect">
            <a:avLst/>
          </a:prstGeom>
          <a:noFill/>
        </p:spPr>
        <p:txBody>
          <a:bodyPr wrap="square" rtlCol="0">
            <a:spAutoFit/>
          </a:bodyPr>
          <a:lstStyle/>
          <a:p>
            <a:r>
              <a:rPr lang="it-IT" sz="1000" dirty="0" smtClean="0"/>
              <a:t>f</a:t>
            </a:r>
            <a:r>
              <a:rPr lang="it-IT" sz="1000" baseline="-25000" dirty="0" smtClean="0"/>
              <a:t>5</a:t>
            </a:r>
            <a:endParaRPr lang="it-IT" sz="1000" baseline="-25000" dirty="0"/>
          </a:p>
        </p:txBody>
      </p:sp>
      <p:sp>
        <p:nvSpPr>
          <p:cNvPr id="44" name="CasellaDiTesto 43"/>
          <p:cNvSpPr txBox="1"/>
          <p:nvPr/>
        </p:nvSpPr>
        <p:spPr>
          <a:xfrm>
            <a:off x="8316416" y="3312349"/>
            <a:ext cx="329168" cy="246221"/>
          </a:xfrm>
          <a:prstGeom prst="rect">
            <a:avLst/>
          </a:prstGeom>
          <a:noFill/>
        </p:spPr>
        <p:txBody>
          <a:bodyPr wrap="square" rtlCol="0">
            <a:spAutoFit/>
          </a:bodyPr>
          <a:lstStyle/>
          <a:p>
            <a:r>
              <a:rPr lang="it-IT" sz="1000" dirty="0" smtClean="0"/>
              <a:t>f</a:t>
            </a:r>
            <a:r>
              <a:rPr lang="it-IT" sz="1000" baseline="-25000" dirty="0"/>
              <a:t>6</a:t>
            </a:r>
          </a:p>
        </p:txBody>
      </p:sp>
      <mc:AlternateContent xmlns:mc="http://schemas.openxmlformats.org/markup-compatibility/2006" xmlns:a14="http://schemas.microsoft.com/office/drawing/2010/main">
        <mc:Choice Requires="a14">
          <p:sp>
            <p:nvSpPr>
              <p:cNvPr id="45" name="Rettangolo 44"/>
              <p:cNvSpPr/>
              <p:nvPr/>
            </p:nvSpPr>
            <p:spPr>
              <a:xfrm>
                <a:off x="2012937" y="4149080"/>
                <a:ext cx="5162435" cy="787780"/>
              </a:xfrm>
              <a:prstGeom prst="rect">
                <a:avLst/>
              </a:prstGeom>
              <a:ln w="25400">
                <a:solidFill>
                  <a:srgbClr val="00B0F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𝜀</m:t>
                      </m:r>
                      <m:r>
                        <a:rPr lang="en-US" i="1" smtClean="0">
                          <a:latin typeface="Cambria Math"/>
                        </a:rPr>
                        <m:t>=</m:t>
                      </m:r>
                      <m:f>
                        <m:fPr>
                          <m:ctrlPr>
                            <a:rPr lang="it-IT" i="1" smtClean="0">
                              <a:latin typeface="Cambria Math"/>
                            </a:rPr>
                          </m:ctrlPr>
                        </m:fPr>
                        <m:num>
                          <m:sSup>
                            <m:sSupPr>
                              <m:ctrlPr>
                                <a:rPr lang="it-IT" i="1">
                                  <a:latin typeface="Cambria Math"/>
                                </a:rPr>
                              </m:ctrlPr>
                            </m:sSupPr>
                            <m:e>
                              <m:r>
                                <a:rPr lang="it-IT" i="1">
                                  <a:latin typeface="Cambria Math"/>
                                </a:rPr>
                                <m:t>𝑒</m:t>
                              </m:r>
                            </m:e>
                            <m:sup>
                              <m:r>
                                <a:rPr lang="it-IT" i="1">
                                  <a:latin typeface="Cambria Math"/>
                                </a:rPr>
                                <m:t>2</m:t>
                              </m:r>
                            </m:sup>
                          </m:sSup>
                          <m:sSubSup>
                            <m:sSubSupPr>
                              <m:ctrlPr>
                                <a:rPr lang="it-IT" i="1">
                                  <a:latin typeface="Cambria Math"/>
                                </a:rPr>
                              </m:ctrlPr>
                            </m:sSubSupPr>
                            <m:e>
                              <m:r>
                                <a:rPr lang="it-IT" i="1">
                                  <a:latin typeface="Cambria Math"/>
                                </a:rPr>
                                <m:t>𝑘</m:t>
                              </m:r>
                            </m:e>
                            <m:sub>
                              <m:r>
                                <a:rPr lang="it-IT" i="1">
                                  <a:latin typeface="Cambria Math"/>
                                </a:rPr>
                                <m:t>𝑧</m:t>
                              </m:r>
                              <m:r>
                                <a:rPr lang="it-IT" i="1">
                                  <a:latin typeface="Cambria Math"/>
                                </a:rPr>
                                <m:t>0</m:t>
                              </m:r>
                            </m:sub>
                            <m:sup>
                              <m:r>
                                <a:rPr lang="it-IT" i="1">
                                  <a:latin typeface="Cambria Math"/>
                                </a:rPr>
                                <m:t>2</m:t>
                              </m:r>
                            </m:sup>
                          </m:sSubSup>
                          <m:sSup>
                            <m:sSupPr>
                              <m:ctrlPr>
                                <a:rPr lang="it-IT" i="1">
                                  <a:latin typeface="Cambria Math"/>
                                </a:rPr>
                              </m:ctrlPr>
                            </m:sSupPr>
                            <m:e>
                              <m:d>
                                <m:dPr>
                                  <m:begChr m:val="|"/>
                                  <m:endChr m:val="|"/>
                                  <m:ctrlPr>
                                    <a:rPr lang="it-IT" i="1">
                                      <a:latin typeface="Cambria Math"/>
                                    </a:rPr>
                                  </m:ctrlPr>
                                </m:dPr>
                                <m:e>
                                  <m:sSub>
                                    <m:sSubPr>
                                      <m:ctrlPr>
                                        <a:rPr lang="it-IT" i="1">
                                          <a:latin typeface="Cambria Math"/>
                                        </a:rPr>
                                      </m:ctrlPr>
                                    </m:sSubPr>
                                    <m:e>
                                      <m:acc>
                                        <m:accPr>
                                          <m:chr m:val="̃"/>
                                          <m:ctrlPr>
                                            <a:rPr lang="it-IT" i="1">
                                              <a:latin typeface="Cambria Math"/>
                                            </a:rPr>
                                          </m:ctrlPr>
                                        </m:accPr>
                                        <m:e>
                                          <m:r>
                                            <a:rPr lang="it-IT" i="1">
                                              <a:latin typeface="Cambria Math"/>
                                            </a:rPr>
                                            <m:t>𝜙</m:t>
                                          </m:r>
                                        </m:e>
                                      </m:acc>
                                    </m:e>
                                    <m:sub>
                                      <m:r>
                                        <a:rPr lang="it-IT" i="1">
                                          <a:latin typeface="Cambria Math"/>
                                        </a:rPr>
                                        <m:t>0</m:t>
                                      </m:r>
                                    </m:sub>
                                  </m:sSub>
                                </m:e>
                              </m:d>
                            </m:e>
                            <m:sup>
                              <m:r>
                                <a:rPr lang="it-IT" i="1">
                                  <a:latin typeface="Cambria Math"/>
                                </a:rPr>
                                <m:t>2</m:t>
                              </m:r>
                            </m:sup>
                          </m:sSup>
                        </m:num>
                        <m:den>
                          <m:sSub>
                            <m:sSubPr>
                              <m:ctrlPr>
                                <a:rPr lang="it-IT" i="1">
                                  <a:latin typeface="Cambria Math"/>
                                </a:rPr>
                              </m:ctrlPr>
                            </m:sSubPr>
                            <m:e>
                              <m:r>
                                <a:rPr lang="it-IT" i="1">
                                  <a:latin typeface="Cambria Math"/>
                                </a:rPr>
                                <m:t>𝑚</m:t>
                              </m:r>
                            </m:e>
                            <m:sub>
                              <m:r>
                                <a:rPr lang="it-IT" i="1">
                                  <a:latin typeface="Cambria Math"/>
                                </a:rPr>
                                <m:t>𝑒</m:t>
                              </m:r>
                            </m:sub>
                          </m:sSub>
                          <m:sSub>
                            <m:sSubPr>
                              <m:ctrlPr>
                                <a:rPr lang="it-IT" i="1">
                                  <a:latin typeface="Cambria Math"/>
                                </a:rPr>
                              </m:ctrlPr>
                            </m:sSubPr>
                            <m:e>
                              <m:r>
                                <a:rPr lang="it-IT" i="1">
                                  <a:latin typeface="Cambria Math"/>
                                </a:rPr>
                                <m:t>𝑇</m:t>
                              </m:r>
                            </m:e>
                            <m:sub>
                              <m:r>
                                <a:rPr lang="it-IT" i="1">
                                  <a:latin typeface="Cambria Math"/>
                                </a:rPr>
                                <m:t>𝑒</m:t>
                              </m:r>
                            </m:sub>
                          </m:sSub>
                          <m:sSub>
                            <m:sSubPr>
                              <m:ctrlPr>
                                <a:rPr lang="it-IT" i="1">
                                  <a:latin typeface="Cambria Math"/>
                                </a:rPr>
                              </m:ctrlPr>
                            </m:sSubPr>
                            <m:e>
                              <m:r>
                                <a:rPr lang="it-IT" i="1">
                                  <a:latin typeface="Cambria Math"/>
                                </a:rPr>
                                <m:t>𝑘</m:t>
                              </m:r>
                            </m:e>
                            <m:sub>
                              <m:r>
                                <a:rPr lang="it-IT" i="1">
                                  <a:latin typeface="Cambria Math"/>
                                </a:rPr>
                                <m:t>𝑧</m:t>
                              </m:r>
                            </m:sub>
                          </m:sSub>
                          <m:sSubSup>
                            <m:sSubSupPr>
                              <m:ctrlPr>
                                <a:rPr lang="it-IT" i="1">
                                  <a:latin typeface="Cambria Math"/>
                                </a:rPr>
                              </m:ctrlPr>
                            </m:sSubSupPr>
                            <m:e>
                              <m:r>
                                <a:rPr lang="it-IT" i="1">
                                  <a:latin typeface="Cambria Math"/>
                                </a:rPr>
                                <m:t>𝑣</m:t>
                              </m:r>
                            </m:e>
                            <m:sub>
                              <m:r>
                                <a:rPr lang="it-IT" i="1">
                                  <a:latin typeface="Cambria Math"/>
                                </a:rPr>
                                <m:t>𝑒</m:t>
                              </m:r>
                            </m:sub>
                            <m:sup>
                              <m:r>
                                <a:rPr lang="it-IT" i="1">
                                  <a:latin typeface="Cambria Math"/>
                                </a:rPr>
                                <m:t>2</m:t>
                              </m:r>
                            </m:sup>
                          </m:sSubSup>
                        </m:den>
                      </m:f>
                      <m:d>
                        <m:dPr>
                          <m:ctrlPr>
                            <a:rPr lang="it-IT" i="1">
                              <a:latin typeface="Cambria Math"/>
                            </a:rPr>
                          </m:ctrlPr>
                        </m:dPr>
                        <m:e>
                          <m:r>
                            <a:rPr lang="it-IT" i="1">
                              <a:latin typeface="Cambria Math"/>
                            </a:rPr>
                            <m:t>1+</m:t>
                          </m:r>
                          <m:nary>
                            <m:naryPr>
                              <m:chr m:val="∑"/>
                              <m:limLoc m:val="subSup"/>
                              <m:supHide m:val="on"/>
                              <m:ctrlPr>
                                <a:rPr lang="it-IT" i="1">
                                  <a:latin typeface="Cambria Math"/>
                                </a:rPr>
                              </m:ctrlPr>
                            </m:naryPr>
                            <m:sub>
                              <m:r>
                                <a:rPr lang="it-IT" i="1">
                                  <a:latin typeface="Cambria Math"/>
                                </a:rPr>
                                <m:t>𝑖</m:t>
                              </m:r>
                            </m:sub>
                            <m:sup/>
                            <m:e>
                              <m:sSub>
                                <m:sSubPr>
                                  <m:ctrlPr>
                                    <a:rPr lang="it-IT" i="1">
                                      <a:latin typeface="Cambria Math"/>
                                    </a:rPr>
                                  </m:ctrlPr>
                                </m:sSubPr>
                                <m:e>
                                  <m:r>
                                    <a:rPr lang="it-IT" i="1">
                                      <a:latin typeface="Cambria Math"/>
                                    </a:rPr>
                                    <m:t>𝜒</m:t>
                                  </m:r>
                                </m:e>
                                <m:sub>
                                  <m:r>
                                    <a:rPr lang="it-IT" i="1">
                                      <a:latin typeface="Cambria Math"/>
                                    </a:rPr>
                                    <m:t>𝑖</m:t>
                                  </m:r>
                                </m:sub>
                              </m:sSub>
                            </m:e>
                          </m:nary>
                        </m:e>
                      </m:d>
                      <m:d>
                        <m:dPr>
                          <m:begChr m:val="["/>
                          <m:endChr m:val="]"/>
                          <m:ctrlPr>
                            <a:rPr lang="it-IT" i="1">
                              <a:latin typeface="Cambria Math"/>
                            </a:rPr>
                          </m:ctrlPr>
                        </m:dPr>
                        <m:e>
                          <m:sSub>
                            <m:sSubPr>
                              <m:ctrlPr>
                                <a:rPr lang="it-IT" i="1">
                                  <a:latin typeface="Cambria Math"/>
                                </a:rPr>
                              </m:ctrlPr>
                            </m:sSubPr>
                            <m:e>
                              <m:r>
                                <a:rPr lang="en-US" i="1">
                                  <a:latin typeface="Cambria Math"/>
                                </a:rPr>
                                <m:t>𝐻</m:t>
                              </m:r>
                            </m:e>
                            <m:sub>
                              <m:r>
                                <a:rPr lang="en-US" i="1">
                                  <a:latin typeface="Cambria Math"/>
                                </a:rPr>
                                <m:t>1</m:t>
                              </m:r>
                            </m:sub>
                          </m:sSub>
                          <m:r>
                            <a:rPr lang="en-US" i="1">
                              <a:latin typeface="Cambria Math"/>
                            </a:rPr>
                            <m:t>+</m:t>
                          </m:r>
                          <m:f>
                            <m:fPr>
                              <m:ctrlPr>
                                <a:rPr lang="it-IT" i="1">
                                  <a:latin typeface="Cambria Math"/>
                                </a:rPr>
                              </m:ctrlPr>
                            </m:fPr>
                            <m:num>
                              <m:sSup>
                                <m:sSupPr>
                                  <m:ctrlPr>
                                    <a:rPr lang="it-IT" i="1">
                                      <a:latin typeface="Cambria Math"/>
                                    </a:rPr>
                                  </m:ctrlPr>
                                </m:sSupPr>
                                <m:e>
                                  <m:r>
                                    <a:rPr lang="it-IT" b="0" i="1" smtClean="0">
                                      <a:latin typeface="Cambria Math"/>
                                    </a:rPr>
                                    <m:t>𝑚</m:t>
                                  </m:r>
                                </m:e>
                                <m:sup>
                                  <m:r>
                                    <a:rPr lang="en-US" i="1">
                                      <a:latin typeface="Cambria Math"/>
                                    </a:rPr>
                                    <m:t>2</m:t>
                                  </m:r>
                                </m:sup>
                              </m:sSup>
                            </m:num>
                            <m:den>
                              <m:r>
                                <a:rPr lang="en-US" i="1">
                                  <a:latin typeface="Cambria Math"/>
                                </a:rPr>
                                <m:t>4</m:t>
                              </m:r>
                            </m:den>
                          </m:f>
                          <m:r>
                            <a:rPr lang="en-US" i="1">
                              <a:latin typeface="Cambria Math"/>
                            </a:rPr>
                            <m:t>(</m:t>
                          </m:r>
                          <m:sSub>
                            <m:sSubPr>
                              <m:ctrlPr>
                                <a:rPr lang="it-IT" i="1">
                                  <a:latin typeface="Cambria Math"/>
                                </a:rPr>
                              </m:ctrlPr>
                            </m:sSubPr>
                            <m:e>
                              <m:r>
                                <a:rPr lang="en-US" i="1">
                                  <a:latin typeface="Cambria Math"/>
                                </a:rPr>
                                <m:t>𝐻</m:t>
                              </m:r>
                            </m:e>
                            <m:sub>
                              <m:r>
                                <a:rPr lang="en-US" i="1">
                                  <a:latin typeface="Cambria Math"/>
                                </a:rPr>
                                <m:t>2</m:t>
                              </m:r>
                            </m:sub>
                          </m:sSub>
                          <m:r>
                            <a:rPr lang="en-US" i="1">
                              <a:latin typeface="Cambria Math"/>
                            </a:rPr>
                            <m:t>+</m:t>
                          </m:r>
                          <m:sSub>
                            <m:sSubPr>
                              <m:ctrlPr>
                                <a:rPr lang="it-IT" i="1">
                                  <a:latin typeface="Cambria Math"/>
                                </a:rPr>
                              </m:ctrlPr>
                            </m:sSubPr>
                            <m:e>
                              <m:r>
                                <a:rPr lang="en-US" i="1">
                                  <a:latin typeface="Cambria Math"/>
                                </a:rPr>
                                <m:t>𝐻</m:t>
                              </m:r>
                            </m:e>
                            <m:sub>
                              <m:r>
                                <a:rPr lang="en-US" i="1">
                                  <a:latin typeface="Cambria Math"/>
                                </a:rPr>
                                <m:t>3</m:t>
                              </m:r>
                            </m:sub>
                          </m:sSub>
                          <m:r>
                            <a:rPr lang="en-US" i="1">
                              <a:latin typeface="Cambria Math"/>
                            </a:rPr>
                            <m:t>)</m:t>
                          </m:r>
                        </m:e>
                      </m:d>
                    </m:oMath>
                  </m:oMathPara>
                </a14:m>
                <a:endParaRPr lang="it-IT" dirty="0"/>
              </a:p>
            </p:txBody>
          </p:sp>
        </mc:Choice>
        <mc:Fallback xmlns="">
          <p:sp>
            <p:nvSpPr>
              <p:cNvPr id="45" name="Rettangolo 44"/>
              <p:cNvSpPr>
                <a:spLocks noRot="1" noChangeAspect="1" noMove="1" noResize="1" noEditPoints="1" noAdjustHandles="1" noChangeArrowheads="1" noChangeShapeType="1" noTextEdit="1"/>
              </p:cNvSpPr>
              <p:nvPr/>
            </p:nvSpPr>
            <p:spPr>
              <a:xfrm>
                <a:off x="2012937" y="4149080"/>
                <a:ext cx="5162435" cy="787780"/>
              </a:xfrm>
              <a:prstGeom prst="rect">
                <a:avLst/>
              </a:prstGeom>
              <a:blipFill rotWithShape="1">
                <a:blip r:embed="rId3"/>
                <a:stretch>
                  <a:fillRect/>
                </a:stretch>
              </a:blipFill>
              <a:ln w="25400">
                <a:solidFill>
                  <a:srgbClr val="00B0F0"/>
                </a:solid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7" name="Rettangolo 46"/>
              <p:cNvSpPr/>
              <p:nvPr/>
            </p:nvSpPr>
            <p:spPr>
              <a:xfrm>
                <a:off x="1777139" y="2564904"/>
                <a:ext cx="3047373" cy="381515"/>
              </a:xfrm>
              <a:prstGeom prst="rect">
                <a:avLst/>
              </a:prstGeom>
            </p:spPr>
            <p:txBody>
              <a:bodyPr wrap="none">
                <a:spAutoFit/>
              </a:bodyPr>
              <a:lstStyle/>
              <a:p>
                <a14:m>
                  <m:oMath xmlns:m="http://schemas.openxmlformats.org/officeDocument/2006/math">
                    <m:sSub>
                      <m:sSubPr>
                        <m:ctrlPr>
                          <a:rPr lang="it-IT" i="1">
                            <a:latin typeface="Cambria Math"/>
                          </a:rPr>
                        </m:ctrlPr>
                      </m:sSubPr>
                      <m:e>
                        <m:r>
                          <a:rPr lang="en-US" i="1">
                            <a:latin typeface="Cambria Math"/>
                          </a:rPr>
                          <m:t>𝜔</m:t>
                        </m:r>
                      </m:e>
                      <m:sub>
                        <m:r>
                          <a:rPr lang="en-US" i="1">
                            <a:latin typeface="Cambria Math"/>
                          </a:rPr>
                          <m:t>1,2</m:t>
                        </m:r>
                      </m:sub>
                    </m:sSub>
                    <m:r>
                      <a:rPr lang="en-US" i="1">
                        <a:latin typeface="Cambria Math"/>
                      </a:rPr>
                      <m:t>=</m:t>
                    </m:r>
                    <m:r>
                      <a:rPr lang="en-US" i="1">
                        <a:latin typeface="Cambria Math"/>
                      </a:rPr>
                      <m:t>𝜔</m:t>
                    </m:r>
                    <m:r>
                      <a:rPr lang="en-US" i="1">
                        <a:latin typeface="Cambria Math"/>
                      </a:rPr>
                      <m:t>∓</m:t>
                    </m:r>
                    <m:sSub>
                      <m:sSubPr>
                        <m:ctrlPr>
                          <a:rPr lang="it-IT" i="1">
                            <a:latin typeface="Cambria Math"/>
                          </a:rPr>
                        </m:ctrlPr>
                      </m:sSubPr>
                      <m:e>
                        <m:r>
                          <a:rPr lang="en-US" i="1">
                            <a:latin typeface="Cambria Math"/>
                          </a:rPr>
                          <m:t>𝜔</m:t>
                        </m:r>
                      </m:e>
                      <m:sub>
                        <m:r>
                          <a:rPr lang="en-US" i="1">
                            <a:latin typeface="Cambria Math"/>
                          </a:rPr>
                          <m:t>0</m:t>
                        </m:r>
                      </m:sub>
                    </m:sSub>
                  </m:oMath>
                </a14:m>
                <a:r>
                  <a:rPr lang="en-US" dirty="0" smtClean="0"/>
                  <a:t>, </a:t>
                </a:r>
                <a14:m>
                  <m:oMath xmlns:m="http://schemas.openxmlformats.org/officeDocument/2006/math">
                    <m:sSub>
                      <m:sSubPr>
                        <m:ctrlPr>
                          <a:rPr lang="it-IT" i="1">
                            <a:latin typeface="Cambria Math"/>
                          </a:rPr>
                        </m:ctrlPr>
                      </m:sSubPr>
                      <m:e>
                        <m:r>
                          <a:rPr lang="en-GB" b="1" i="1">
                            <a:latin typeface="Cambria Math"/>
                          </a:rPr>
                          <m:t>𝒌</m:t>
                        </m:r>
                      </m:e>
                      <m:sub>
                        <m:r>
                          <a:rPr lang="en-US" i="1">
                            <a:latin typeface="Cambria Math"/>
                          </a:rPr>
                          <m:t>1,2</m:t>
                        </m:r>
                      </m:sub>
                    </m:sSub>
                    <m:r>
                      <a:rPr lang="en-US" i="1">
                        <a:latin typeface="Cambria Math"/>
                      </a:rPr>
                      <m:t>=</m:t>
                    </m:r>
                    <m:r>
                      <a:rPr lang="en-US" b="1" i="1">
                        <a:latin typeface="Cambria Math"/>
                      </a:rPr>
                      <m:t>𝒌</m:t>
                    </m:r>
                    <m:r>
                      <a:rPr lang="en-US" i="1">
                        <a:latin typeface="Cambria Math"/>
                      </a:rPr>
                      <m:t>∓</m:t>
                    </m:r>
                    <m:sSub>
                      <m:sSubPr>
                        <m:ctrlPr>
                          <a:rPr lang="it-IT" i="1">
                            <a:latin typeface="Cambria Math"/>
                          </a:rPr>
                        </m:ctrlPr>
                      </m:sSubPr>
                      <m:e>
                        <m:r>
                          <a:rPr lang="en-GB" b="1" i="1">
                            <a:latin typeface="Cambria Math"/>
                          </a:rPr>
                          <m:t>𝒌</m:t>
                        </m:r>
                      </m:e>
                      <m:sub>
                        <m:r>
                          <a:rPr lang="en-US" i="1">
                            <a:latin typeface="Cambria Math"/>
                          </a:rPr>
                          <m:t>0</m:t>
                        </m:r>
                      </m:sub>
                    </m:sSub>
                  </m:oMath>
                </a14:m>
                <a:endParaRPr lang="it-IT" dirty="0"/>
              </a:p>
            </p:txBody>
          </p:sp>
        </mc:Choice>
        <mc:Fallback xmlns="">
          <p:sp>
            <p:nvSpPr>
              <p:cNvPr id="47" name="Rettangolo 46"/>
              <p:cNvSpPr>
                <a:spLocks noRot="1" noChangeAspect="1" noMove="1" noResize="1" noEditPoints="1" noAdjustHandles="1" noChangeArrowheads="1" noChangeShapeType="1" noTextEdit="1"/>
              </p:cNvSpPr>
              <p:nvPr/>
            </p:nvSpPr>
            <p:spPr>
              <a:xfrm>
                <a:off x="1777139" y="2564904"/>
                <a:ext cx="3047373" cy="381515"/>
              </a:xfrm>
              <a:prstGeom prst="rect">
                <a:avLst/>
              </a:prstGeom>
              <a:blipFill rotWithShape="1">
                <a:blip r:embed="rId4"/>
                <a:stretch>
                  <a:fillRect t="-8065" b="-225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8" name="Rettangolo 47"/>
              <p:cNvSpPr/>
              <p:nvPr/>
            </p:nvSpPr>
            <p:spPr>
              <a:xfrm>
                <a:off x="1777139" y="3068960"/>
                <a:ext cx="3226909" cy="381515"/>
              </a:xfrm>
              <a:prstGeom prst="rect">
                <a:avLst/>
              </a:prstGeom>
            </p:spPr>
            <p:txBody>
              <a:bodyPr wrap="none">
                <a:spAutoFit/>
              </a:bodyPr>
              <a:lstStyle/>
              <a:p>
                <a14:m>
                  <m:oMath xmlns:m="http://schemas.openxmlformats.org/officeDocument/2006/math">
                    <m:sSub>
                      <m:sSubPr>
                        <m:ctrlPr>
                          <a:rPr lang="it-IT" i="1">
                            <a:latin typeface="Cambria Math"/>
                          </a:rPr>
                        </m:ctrlPr>
                      </m:sSubPr>
                      <m:e>
                        <m:r>
                          <a:rPr lang="en-US" i="1">
                            <a:latin typeface="Cambria Math"/>
                          </a:rPr>
                          <m:t>𝜔</m:t>
                        </m:r>
                      </m:e>
                      <m:sub>
                        <m:r>
                          <a:rPr lang="en-US" i="1">
                            <a:latin typeface="Cambria Math"/>
                          </a:rPr>
                          <m:t>3,4</m:t>
                        </m:r>
                      </m:sub>
                    </m:sSub>
                    <m:r>
                      <a:rPr lang="en-US" i="1">
                        <a:latin typeface="Cambria Math"/>
                      </a:rPr>
                      <m:t>=</m:t>
                    </m:r>
                    <m:r>
                      <a:rPr lang="en-US" i="1">
                        <a:latin typeface="Cambria Math"/>
                      </a:rPr>
                      <m:t>𝜔</m:t>
                    </m:r>
                    <m:r>
                      <a:rPr lang="en-US" i="1">
                        <a:latin typeface="Cambria Math"/>
                      </a:rPr>
                      <m:t>∓</m:t>
                    </m:r>
                    <m:sSub>
                      <m:sSubPr>
                        <m:ctrlPr>
                          <a:rPr lang="it-IT" i="1">
                            <a:latin typeface="Cambria Math"/>
                          </a:rPr>
                        </m:ctrlPr>
                      </m:sSubPr>
                      <m:e>
                        <m:r>
                          <a:rPr lang="en-US" i="1">
                            <a:latin typeface="Cambria Math"/>
                          </a:rPr>
                          <m:t>𝜔</m:t>
                        </m:r>
                      </m:e>
                      <m:sub>
                        <m:r>
                          <a:rPr lang="en-US" i="1">
                            <a:latin typeface="Cambria Math"/>
                          </a:rPr>
                          <m:t>𝐿</m:t>
                        </m:r>
                        <m:r>
                          <a:rPr lang="en-US" i="1">
                            <a:latin typeface="Cambria Math"/>
                          </a:rPr>
                          <m:t>1</m:t>
                        </m:r>
                      </m:sub>
                    </m:sSub>
                  </m:oMath>
                </a14:m>
                <a:r>
                  <a:rPr lang="en-US" dirty="0" smtClean="0"/>
                  <a:t>, </a:t>
                </a:r>
                <a14:m>
                  <m:oMath xmlns:m="http://schemas.openxmlformats.org/officeDocument/2006/math">
                    <m:sSub>
                      <m:sSubPr>
                        <m:ctrlPr>
                          <a:rPr lang="it-IT" i="1">
                            <a:latin typeface="Cambria Math"/>
                          </a:rPr>
                        </m:ctrlPr>
                      </m:sSubPr>
                      <m:e>
                        <m:r>
                          <a:rPr lang="en-GB" b="1" i="1">
                            <a:latin typeface="Cambria Math"/>
                          </a:rPr>
                          <m:t>𝒌</m:t>
                        </m:r>
                      </m:e>
                      <m:sub>
                        <m:r>
                          <a:rPr lang="en-US" i="1">
                            <a:latin typeface="Cambria Math"/>
                          </a:rPr>
                          <m:t>3,4</m:t>
                        </m:r>
                      </m:sub>
                    </m:sSub>
                    <m:r>
                      <a:rPr lang="en-US" i="1">
                        <a:latin typeface="Cambria Math"/>
                      </a:rPr>
                      <m:t>=</m:t>
                    </m:r>
                    <m:r>
                      <a:rPr lang="en-US" b="1" i="1">
                        <a:latin typeface="Cambria Math"/>
                      </a:rPr>
                      <m:t>𝒌</m:t>
                    </m:r>
                    <m:r>
                      <a:rPr lang="en-US" i="1">
                        <a:latin typeface="Cambria Math"/>
                      </a:rPr>
                      <m:t>∓</m:t>
                    </m:r>
                    <m:sSub>
                      <m:sSubPr>
                        <m:ctrlPr>
                          <a:rPr lang="it-IT" i="1">
                            <a:latin typeface="Cambria Math"/>
                          </a:rPr>
                        </m:ctrlPr>
                      </m:sSubPr>
                      <m:e>
                        <m:r>
                          <a:rPr lang="en-GB" b="1" i="1">
                            <a:latin typeface="Cambria Math"/>
                          </a:rPr>
                          <m:t>𝒌</m:t>
                        </m:r>
                      </m:e>
                      <m:sub>
                        <m:r>
                          <a:rPr lang="en-US" i="1">
                            <a:latin typeface="Cambria Math"/>
                          </a:rPr>
                          <m:t>𝐿</m:t>
                        </m:r>
                        <m:r>
                          <a:rPr lang="en-US" i="1">
                            <a:latin typeface="Cambria Math"/>
                          </a:rPr>
                          <m:t>1</m:t>
                        </m:r>
                      </m:sub>
                    </m:sSub>
                  </m:oMath>
                </a14:m>
                <a:endParaRPr lang="it-IT" dirty="0"/>
              </a:p>
            </p:txBody>
          </p:sp>
        </mc:Choice>
        <mc:Fallback xmlns="">
          <p:sp>
            <p:nvSpPr>
              <p:cNvPr id="48" name="Rettangolo 47"/>
              <p:cNvSpPr>
                <a:spLocks noRot="1" noChangeAspect="1" noMove="1" noResize="1" noEditPoints="1" noAdjustHandles="1" noChangeArrowheads="1" noChangeShapeType="1" noTextEdit="1"/>
              </p:cNvSpPr>
              <p:nvPr/>
            </p:nvSpPr>
            <p:spPr>
              <a:xfrm>
                <a:off x="1777139" y="3068960"/>
                <a:ext cx="3226909" cy="381515"/>
              </a:xfrm>
              <a:prstGeom prst="rect">
                <a:avLst/>
              </a:prstGeom>
              <a:blipFill rotWithShape="1">
                <a:blip r:embed="rId5"/>
                <a:stretch>
                  <a:fillRect t="-7937" b="-2063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Rettangolo 48"/>
              <p:cNvSpPr/>
              <p:nvPr/>
            </p:nvSpPr>
            <p:spPr>
              <a:xfrm>
                <a:off x="1721033" y="3551541"/>
                <a:ext cx="3283015" cy="381515"/>
              </a:xfrm>
              <a:prstGeom prst="rect">
                <a:avLst/>
              </a:prstGeom>
            </p:spPr>
            <p:txBody>
              <a:bodyPr wrap="none">
                <a:spAutoFit/>
              </a:bodyPr>
              <a:lstStyle/>
              <a:p>
                <a:r>
                  <a:rPr lang="it-IT" dirty="0"/>
                  <a:t> </a:t>
                </a:r>
                <a14:m>
                  <m:oMath xmlns:m="http://schemas.openxmlformats.org/officeDocument/2006/math">
                    <m:sSub>
                      <m:sSubPr>
                        <m:ctrlPr>
                          <a:rPr lang="it-IT" i="1">
                            <a:latin typeface="Cambria Math"/>
                          </a:rPr>
                        </m:ctrlPr>
                      </m:sSubPr>
                      <m:e>
                        <m:r>
                          <a:rPr lang="en-US" i="1">
                            <a:latin typeface="Cambria Math"/>
                          </a:rPr>
                          <m:t>𝜔</m:t>
                        </m:r>
                      </m:e>
                      <m:sub>
                        <m:r>
                          <a:rPr lang="en-US" i="1">
                            <a:latin typeface="Cambria Math"/>
                          </a:rPr>
                          <m:t>5,6</m:t>
                        </m:r>
                      </m:sub>
                    </m:sSub>
                    <m:r>
                      <a:rPr lang="en-US" i="1">
                        <a:latin typeface="Cambria Math"/>
                      </a:rPr>
                      <m:t>=</m:t>
                    </m:r>
                    <m:r>
                      <a:rPr lang="en-US" i="1">
                        <a:latin typeface="Cambria Math"/>
                      </a:rPr>
                      <m:t>𝜔</m:t>
                    </m:r>
                    <m:r>
                      <a:rPr lang="en-US" i="1">
                        <a:latin typeface="Cambria Math"/>
                      </a:rPr>
                      <m:t>∓</m:t>
                    </m:r>
                    <m:sSub>
                      <m:sSubPr>
                        <m:ctrlPr>
                          <a:rPr lang="it-IT" i="1">
                            <a:latin typeface="Cambria Math"/>
                          </a:rPr>
                        </m:ctrlPr>
                      </m:sSubPr>
                      <m:e>
                        <m:r>
                          <a:rPr lang="en-US" i="1">
                            <a:latin typeface="Cambria Math"/>
                          </a:rPr>
                          <m:t>𝜔</m:t>
                        </m:r>
                      </m:e>
                      <m:sub>
                        <m:r>
                          <a:rPr lang="en-US" i="1">
                            <a:latin typeface="Cambria Math"/>
                          </a:rPr>
                          <m:t>𝐿</m:t>
                        </m:r>
                        <m:r>
                          <a:rPr lang="en-US" i="1">
                            <a:latin typeface="Cambria Math"/>
                          </a:rPr>
                          <m:t>2</m:t>
                        </m:r>
                      </m:sub>
                    </m:sSub>
                  </m:oMath>
                </a14:m>
                <a:r>
                  <a:rPr lang="en-US" dirty="0" smtClean="0"/>
                  <a:t>, </a:t>
                </a:r>
                <a14:m>
                  <m:oMath xmlns:m="http://schemas.openxmlformats.org/officeDocument/2006/math">
                    <m:sSub>
                      <m:sSubPr>
                        <m:ctrlPr>
                          <a:rPr lang="it-IT" i="1">
                            <a:latin typeface="Cambria Math"/>
                          </a:rPr>
                        </m:ctrlPr>
                      </m:sSubPr>
                      <m:e>
                        <m:r>
                          <a:rPr lang="en-GB" b="1" i="1">
                            <a:latin typeface="Cambria Math"/>
                          </a:rPr>
                          <m:t>𝒌</m:t>
                        </m:r>
                      </m:e>
                      <m:sub>
                        <m:r>
                          <a:rPr lang="en-GB" i="1">
                            <a:latin typeface="Cambria Math"/>
                          </a:rPr>
                          <m:t>5</m:t>
                        </m:r>
                        <m:r>
                          <a:rPr lang="en-US" i="1">
                            <a:latin typeface="Cambria Math"/>
                          </a:rPr>
                          <m:t>,6</m:t>
                        </m:r>
                      </m:sub>
                    </m:sSub>
                    <m:r>
                      <a:rPr lang="en-US" i="1">
                        <a:latin typeface="Cambria Math"/>
                      </a:rPr>
                      <m:t>=</m:t>
                    </m:r>
                    <m:r>
                      <a:rPr lang="en-US" b="1" i="1">
                        <a:latin typeface="Cambria Math"/>
                      </a:rPr>
                      <m:t>𝒌</m:t>
                    </m:r>
                    <m:r>
                      <a:rPr lang="en-US" i="1">
                        <a:latin typeface="Cambria Math"/>
                      </a:rPr>
                      <m:t>∓</m:t>
                    </m:r>
                    <m:sSub>
                      <m:sSubPr>
                        <m:ctrlPr>
                          <a:rPr lang="it-IT" i="1">
                            <a:latin typeface="Cambria Math"/>
                          </a:rPr>
                        </m:ctrlPr>
                      </m:sSubPr>
                      <m:e>
                        <m:r>
                          <a:rPr lang="en-GB" b="1" i="1">
                            <a:latin typeface="Cambria Math"/>
                          </a:rPr>
                          <m:t>𝒌</m:t>
                        </m:r>
                      </m:e>
                      <m:sub>
                        <m:r>
                          <a:rPr lang="en-US" i="1">
                            <a:latin typeface="Cambria Math"/>
                          </a:rPr>
                          <m:t>𝐿</m:t>
                        </m:r>
                        <m:r>
                          <a:rPr lang="en-US" i="1">
                            <a:latin typeface="Cambria Math"/>
                          </a:rPr>
                          <m:t>2</m:t>
                        </m:r>
                      </m:sub>
                    </m:sSub>
                  </m:oMath>
                </a14:m>
                <a:endParaRPr lang="it-IT" dirty="0"/>
              </a:p>
            </p:txBody>
          </p:sp>
        </mc:Choice>
        <mc:Fallback xmlns="">
          <p:sp>
            <p:nvSpPr>
              <p:cNvPr id="49" name="Rettangolo 48"/>
              <p:cNvSpPr>
                <a:spLocks noRot="1" noChangeAspect="1" noMove="1" noResize="1" noEditPoints="1" noAdjustHandles="1" noChangeArrowheads="1" noChangeShapeType="1" noTextEdit="1"/>
              </p:cNvSpPr>
              <p:nvPr/>
            </p:nvSpPr>
            <p:spPr>
              <a:xfrm>
                <a:off x="1721033" y="3551541"/>
                <a:ext cx="3283015" cy="381515"/>
              </a:xfrm>
              <a:prstGeom prst="rect">
                <a:avLst/>
              </a:prstGeom>
              <a:blipFill rotWithShape="1">
                <a:blip r:embed="rId6"/>
                <a:stretch>
                  <a:fillRect t="-8065" b="-22581"/>
                </a:stretch>
              </a:blipFill>
            </p:spPr>
            <p:txBody>
              <a:bodyPr/>
              <a:lstStyle/>
              <a:p>
                <a:r>
                  <a:rPr lang="it-IT">
                    <a:noFill/>
                  </a:rPr>
                  <a:t> </a:t>
                </a:r>
              </a:p>
            </p:txBody>
          </p:sp>
        </mc:Fallback>
      </mc:AlternateContent>
      <p:sp>
        <p:nvSpPr>
          <p:cNvPr id="50" name="CasellaDiTesto 49"/>
          <p:cNvSpPr txBox="1"/>
          <p:nvPr/>
        </p:nvSpPr>
        <p:spPr>
          <a:xfrm>
            <a:off x="827584" y="1847805"/>
            <a:ext cx="627095" cy="369332"/>
          </a:xfrm>
          <a:prstGeom prst="rect">
            <a:avLst/>
          </a:prstGeom>
          <a:noFill/>
        </p:spPr>
        <p:txBody>
          <a:bodyPr wrap="none" rtlCol="0">
            <a:spAutoFit/>
          </a:bodyPr>
          <a:lstStyle/>
          <a:p>
            <a:r>
              <a:rPr lang="it-IT" dirty="0" smtClean="0"/>
              <a:t>AM:</a:t>
            </a:r>
            <a:endParaRPr lang="it-IT" dirty="0"/>
          </a:p>
        </p:txBody>
      </p:sp>
      <p:sp>
        <p:nvSpPr>
          <p:cNvPr id="51" name="Parentesi graffa aperta 50"/>
          <p:cNvSpPr/>
          <p:nvPr/>
        </p:nvSpPr>
        <p:spPr>
          <a:xfrm>
            <a:off x="1564562" y="2650868"/>
            <a:ext cx="178155" cy="12821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2" name="CasellaDiTesto 51"/>
          <p:cNvSpPr txBox="1"/>
          <p:nvPr/>
        </p:nvSpPr>
        <p:spPr>
          <a:xfrm>
            <a:off x="467544" y="2924944"/>
            <a:ext cx="1117614" cy="646331"/>
          </a:xfrm>
          <a:prstGeom prst="rect">
            <a:avLst/>
          </a:prstGeom>
          <a:noFill/>
        </p:spPr>
        <p:txBody>
          <a:bodyPr wrap="none" rtlCol="0">
            <a:spAutoFit/>
          </a:bodyPr>
          <a:lstStyle/>
          <a:p>
            <a:r>
              <a:rPr lang="it-IT" dirty="0" err="1" smtClean="0"/>
              <a:t>Selection</a:t>
            </a:r>
            <a:endParaRPr lang="it-IT" dirty="0" smtClean="0"/>
          </a:p>
          <a:p>
            <a:r>
              <a:rPr lang="it-IT" dirty="0" err="1" smtClean="0"/>
              <a:t>Rules</a:t>
            </a:r>
            <a:r>
              <a:rPr lang="it-IT" dirty="0" smtClean="0"/>
              <a:t>:</a:t>
            </a:r>
            <a:endParaRPr lang="it-IT" dirty="0"/>
          </a:p>
        </p:txBody>
      </p:sp>
      <mc:AlternateContent xmlns:mc="http://schemas.openxmlformats.org/markup-compatibility/2006" xmlns:a14="http://schemas.microsoft.com/office/drawing/2010/main">
        <mc:Choice Requires="a14">
          <p:sp>
            <p:nvSpPr>
              <p:cNvPr id="53" name="Rettangolo 52"/>
              <p:cNvSpPr/>
              <p:nvPr/>
            </p:nvSpPr>
            <p:spPr>
              <a:xfrm>
                <a:off x="1721033" y="1556792"/>
                <a:ext cx="1765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en-US" i="1">
                              <a:latin typeface="Cambria Math"/>
                            </a:rPr>
                            <m:t>𝜔</m:t>
                          </m:r>
                        </m:e>
                        <m:sub>
                          <m:r>
                            <a:rPr lang="en-US" i="1">
                              <a:latin typeface="Cambria Math"/>
                            </a:rPr>
                            <m:t>𝐿</m:t>
                          </m:r>
                          <m:r>
                            <a:rPr lang="en-US" i="1">
                              <a:latin typeface="Cambria Math"/>
                            </a:rPr>
                            <m:t>1</m:t>
                          </m:r>
                        </m:sub>
                      </m:sSub>
                      <m:r>
                        <a:rPr lang="en-US" i="1">
                          <a:latin typeface="Cambria Math"/>
                        </a:rPr>
                        <m:t>=</m:t>
                      </m:r>
                      <m:sSub>
                        <m:sSubPr>
                          <m:ctrlPr>
                            <a:rPr lang="it-IT" i="1">
                              <a:latin typeface="Cambria Math"/>
                            </a:rPr>
                          </m:ctrlPr>
                        </m:sSubPr>
                        <m:e>
                          <m:r>
                            <a:rPr lang="en-US" i="1">
                              <a:latin typeface="Cambria Math"/>
                            </a:rPr>
                            <m:t>𝜔</m:t>
                          </m:r>
                        </m:e>
                        <m:sub>
                          <m:r>
                            <a:rPr lang="en-US" i="1">
                              <a:latin typeface="Cambria Math"/>
                            </a:rPr>
                            <m:t>0</m:t>
                          </m:r>
                        </m:sub>
                      </m:sSub>
                      <m:r>
                        <a:rPr lang="it-IT" b="0" i="1" smtClean="0">
                          <a:latin typeface="Cambria Math"/>
                        </a:rPr>
                        <m:t>−</m:t>
                      </m:r>
                      <m:sSub>
                        <m:sSubPr>
                          <m:ctrlPr>
                            <a:rPr lang="it-IT" i="1">
                              <a:latin typeface="Cambria Math"/>
                            </a:rPr>
                          </m:ctrlPr>
                        </m:sSubPr>
                        <m:e>
                          <m:r>
                            <a:rPr lang="en-US" i="1">
                              <a:latin typeface="Cambria Math"/>
                            </a:rPr>
                            <m:t>𝜔</m:t>
                          </m:r>
                        </m:e>
                        <m:sub>
                          <m:r>
                            <a:rPr lang="en-US" i="1">
                              <a:latin typeface="Cambria Math"/>
                            </a:rPr>
                            <m:t>𝑀</m:t>
                          </m:r>
                        </m:sub>
                      </m:sSub>
                    </m:oMath>
                  </m:oMathPara>
                </a14:m>
                <a:endParaRPr lang="it-IT" dirty="0"/>
              </a:p>
            </p:txBody>
          </p:sp>
        </mc:Choice>
        <mc:Fallback xmlns="">
          <p:sp>
            <p:nvSpPr>
              <p:cNvPr id="53" name="Rettangolo 52"/>
              <p:cNvSpPr>
                <a:spLocks noRot="1" noChangeAspect="1" noMove="1" noResize="1" noEditPoints="1" noAdjustHandles="1" noChangeArrowheads="1" noChangeShapeType="1" noTextEdit="1"/>
              </p:cNvSpPr>
              <p:nvPr/>
            </p:nvSpPr>
            <p:spPr>
              <a:xfrm>
                <a:off x="1721033" y="1556792"/>
                <a:ext cx="1765035" cy="369332"/>
              </a:xfrm>
              <a:prstGeom prst="rect">
                <a:avLst/>
              </a:prstGeom>
              <a:blipFill rotWithShape="1">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4" name="Rettangolo 53"/>
              <p:cNvSpPr/>
              <p:nvPr/>
            </p:nvSpPr>
            <p:spPr>
              <a:xfrm>
                <a:off x="1721033" y="1997600"/>
                <a:ext cx="1765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a:rPr>
                          </m:ctrlPr>
                        </m:sSubPr>
                        <m:e>
                          <m:r>
                            <a:rPr lang="en-US" i="1">
                              <a:latin typeface="Cambria Math"/>
                            </a:rPr>
                            <m:t>𝜔</m:t>
                          </m:r>
                        </m:e>
                        <m:sub>
                          <m:r>
                            <a:rPr lang="en-US" i="1">
                              <a:latin typeface="Cambria Math"/>
                            </a:rPr>
                            <m:t>𝐿</m:t>
                          </m:r>
                          <m:r>
                            <a:rPr lang="en-US" i="1">
                              <a:latin typeface="Cambria Math"/>
                            </a:rPr>
                            <m:t>2</m:t>
                          </m:r>
                        </m:sub>
                      </m:sSub>
                      <m:r>
                        <a:rPr lang="en-US" i="1">
                          <a:latin typeface="Cambria Math"/>
                        </a:rPr>
                        <m:t>=</m:t>
                      </m:r>
                      <m:sSub>
                        <m:sSubPr>
                          <m:ctrlPr>
                            <a:rPr lang="it-IT" i="1">
                              <a:latin typeface="Cambria Math"/>
                            </a:rPr>
                          </m:ctrlPr>
                        </m:sSubPr>
                        <m:e>
                          <m:r>
                            <a:rPr lang="en-US" i="1">
                              <a:latin typeface="Cambria Math"/>
                            </a:rPr>
                            <m:t>𝜔</m:t>
                          </m:r>
                        </m:e>
                        <m:sub>
                          <m:r>
                            <a:rPr lang="en-US" i="1">
                              <a:latin typeface="Cambria Math"/>
                            </a:rPr>
                            <m:t>0</m:t>
                          </m:r>
                        </m:sub>
                      </m:sSub>
                      <m:r>
                        <a:rPr lang="it-IT" b="0" i="1" smtClean="0">
                          <a:latin typeface="Cambria Math"/>
                        </a:rPr>
                        <m:t>+</m:t>
                      </m:r>
                      <m:sSub>
                        <m:sSubPr>
                          <m:ctrlPr>
                            <a:rPr lang="it-IT" i="1">
                              <a:latin typeface="Cambria Math"/>
                            </a:rPr>
                          </m:ctrlPr>
                        </m:sSubPr>
                        <m:e>
                          <m:r>
                            <a:rPr lang="en-US" i="1">
                              <a:latin typeface="Cambria Math"/>
                            </a:rPr>
                            <m:t>𝜔</m:t>
                          </m:r>
                        </m:e>
                        <m:sub>
                          <m:r>
                            <a:rPr lang="en-US" i="1">
                              <a:latin typeface="Cambria Math"/>
                            </a:rPr>
                            <m:t>𝑀</m:t>
                          </m:r>
                        </m:sub>
                      </m:sSub>
                    </m:oMath>
                  </m:oMathPara>
                </a14:m>
                <a:endParaRPr lang="it-IT" dirty="0"/>
              </a:p>
            </p:txBody>
          </p:sp>
        </mc:Choice>
        <mc:Fallback xmlns="">
          <p:sp>
            <p:nvSpPr>
              <p:cNvPr id="54" name="Rettangolo 53"/>
              <p:cNvSpPr>
                <a:spLocks noRot="1" noChangeAspect="1" noMove="1" noResize="1" noEditPoints="1" noAdjustHandles="1" noChangeArrowheads="1" noChangeShapeType="1" noTextEdit="1"/>
              </p:cNvSpPr>
              <p:nvPr/>
            </p:nvSpPr>
            <p:spPr>
              <a:xfrm>
                <a:off x="1721033" y="1997600"/>
                <a:ext cx="1765035" cy="369332"/>
              </a:xfrm>
              <a:prstGeom prst="rect">
                <a:avLst/>
              </a:prstGeom>
              <a:blipFill rotWithShape="1">
                <a:blip r:embed="rId8"/>
                <a:stretch>
                  <a:fillRect b="-1667"/>
                </a:stretch>
              </a:blipFill>
            </p:spPr>
            <p:txBody>
              <a:bodyPr/>
              <a:lstStyle/>
              <a:p>
                <a:r>
                  <a:rPr lang="it-IT">
                    <a:noFill/>
                  </a:rPr>
                  <a:t> </a:t>
                </a:r>
              </a:p>
            </p:txBody>
          </p:sp>
        </mc:Fallback>
      </mc:AlternateContent>
      <p:sp>
        <p:nvSpPr>
          <p:cNvPr id="55" name="Rettangolo 54"/>
          <p:cNvSpPr/>
          <p:nvPr/>
        </p:nvSpPr>
        <p:spPr>
          <a:xfrm>
            <a:off x="5508104" y="1700808"/>
            <a:ext cx="3240360" cy="2162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6" name="Rettangolo 55"/>
              <p:cNvSpPr/>
              <p:nvPr/>
            </p:nvSpPr>
            <p:spPr>
              <a:xfrm>
                <a:off x="1865021" y="5229200"/>
                <a:ext cx="5011235" cy="369332"/>
              </a:xfrm>
              <a:prstGeom prst="rect">
                <a:avLst/>
              </a:prstGeom>
            </p:spPr>
            <p:txBody>
              <a:bodyPr wrap="square">
                <a:spAutoFit/>
              </a:bodyPr>
              <a:lstStyle/>
              <a:p>
                <a14:m>
                  <m:oMath xmlns:m="http://schemas.openxmlformats.org/officeDocument/2006/math">
                    <m:r>
                      <a:rPr lang="en-US" i="1">
                        <a:latin typeface="Cambria Math"/>
                      </a:rPr>
                      <m:t>𝑚</m:t>
                    </m:r>
                    <m:r>
                      <a:rPr lang="en-US" i="1" smtClean="0">
                        <a:latin typeface="Cambria Math"/>
                        <a:ea typeface="Cambria Math"/>
                      </a:rPr>
                      <m:t>≠</m:t>
                    </m:r>
                    <m:r>
                      <a:rPr lang="en-US" i="1">
                        <a:latin typeface="Cambria Math"/>
                      </a:rPr>
                      <m:t>0</m:t>
                    </m:r>
                  </m:oMath>
                </a14:m>
                <a:r>
                  <a:rPr lang="en-US" dirty="0" smtClean="0"/>
                  <a:t>:</a:t>
                </a:r>
                <a:r>
                  <a:rPr lang="en-US" dirty="0"/>
                  <a:t> </a:t>
                </a:r>
                <a:r>
                  <a:rPr lang="en-US" dirty="0" smtClean="0"/>
                  <a:t>PDR with a non-monochromatic </a:t>
                </a:r>
                <a:r>
                  <a:rPr lang="en-US" dirty="0"/>
                  <a:t>pump </a:t>
                </a:r>
                <a:endParaRPr lang="it-IT" dirty="0"/>
              </a:p>
            </p:txBody>
          </p:sp>
        </mc:Choice>
        <mc:Fallback xmlns="">
          <p:sp>
            <p:nvSpPr>
              <p:cNvPr id="56" name="Rettangolo 55"/>
              <p:cNvSpPr>
                <a:spLocks noRot="1" noChangeAspect="1" noMove="1" noResize="1" noEditPoints="1" noAdjustHandles="1" noChangeArrowheads="1" noChangeShapeType="1" noTextEdit="1"/>
              </p:cNvSpPr>
              <p:nvPr/>
            </p:nvSpPr>
            <p:spPr>
              <a:xfrm>
                <a:off x="1865021" y="5229200"/>
                <a:ext cx="5011235" cy="369332"/>
              </a:xfrm>
              <a:prstGeom prst="rect">
                <a:avLst/>
              </a:prstGeom>
              <a:blipFill rotWithShape="1">
                <a:blip r:embed="rId9"/>
                <a:stretch>
                  <a:fillRect t="-8333"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7" name="Rettangolo 56"/>
              <p:cNvSpPr/>
              <p:nvPr/>
            </p:nvSpPr>
            <p:spPr>
              <a:xfrm>
                <a:off x="1889591" y="5677345"/>
                <a:ext cx="7002889" cy="369332"/>
              </a:xfrm>
              <a:prstGeom prst="rect">
                <a:avLst/>
              </a:prstGeom>
            </p:spPr>
            <p:txBody>
              <a:bodyPr wrap="square">
                <a:spAutoFit/>
              </a:bodyPr>
              <a:lstStyle/>
              <a:p>
                <a14:m>
                  <m:oMath xmlns:m="http://schemas.openxmlformats.org/officeDocument/2006/math">
                    <m:r>
                      <a:rPr lang="en-US" i="1">
                        <a:latin typeface="Cambria Math"/>
                      </a:rPr>
                      <m:t>𝑚</m:t>
                    </m:r>
                    <m:r>
                      <a:rPr lang="en-US" i="1">
                        <a:latin typeface="Cambria Math"/>
                      </a:rPr>
                      <m:t>=0</m:t>
                    </m:r>
                  </m:oMath>
                </a14:m>
                <a:r>
                  <a:rPr lang="en-US" dirty="0" smtClean="0"/>
                  <a:t>:</a:t>
                </a:r>
                <a:r>
                  <a:rPr lang="en-US" dirty="0"/>
                  <a:t> </a:t>
                </a:r>
                <a:r>
                  <a:rPr lang="en-US" dirty="0" smtClean="0"/>
                  <a:t>PDR with a monochromatic pump as in standard theory</a:t>
                </a:r>
                <a:endParaRPr lang="it-IT" dirty="0"/>
              </a:p>
            </p:txBody>
          </p:sp>
        </mc:Choice>
        <mc:Fallback xmlns="">
          <p:sp>
            <p:nvSpPr>
              <p:cNvPr id="57" name="Rettangolo 56"/>
              <p:cNvSpPr>
                <a:spLocks noRot="1" noChangeAspect="1" noMove="1" noResize="1" noEditPoints="1" noAdjustHandles="1" noChangeArrowheads="1" noChangeShapeType="1" noTextEdit="1"/>
              </p:cNvSpPr>
              <p:nvPr/>
            </p:nvSpPr>
            <p:spPr>
              <a:xfrm>
                <a:off x="1889591" y="5677345"/>
                <a:ext cx="7002889" cy="369332"/>
              </a:xfrm>
              <a:prstGeom prst="rect">
                <a:avLst/>
              </a:prstGeom>
              <a:blipFill rotWithShape="1">
                <a:blip r:embed="rId10"/>
                <a:stretch>
                  <a:fillRect t="-8197" b="-24590"/>
                </a:stretch>
              </a:blipFill>
            </p:spPr>
            <p:txBody>
              <a:bodyPr/>
              <a:lstStyle/>
              <a:p>
                <a:r>
                  <a:rPr lang="it-IT">
                    <a:noFill/>
                  </a:rPr>
                  <a:t> </a:t>
                </a:r>
              </a:p>
            </p:txBody>
          </p:sp>
        </mc:Fallback>
      </mc:AlternateContent>
      <p:sp>
        <p:nvSpPr>
          <p:cNvPr id="58" name="Parentesi graffa aperta 57"/>
          <p:cNvSpPr/>
          <p:nvPr/>
        </p:nvSpPr>
        <p:spPr>
          <a:xfrm>
            <a:off x="1591898" y="5229200"/>
            <a:ext cx="180020" cy="822718"/>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9" name="CasellaDiTesto 58"/>
          <p:cNvSpPr txBox="1"/>
          <p:nvPr/>
        </p:nvSpPr>
        <p:spPr>
          <a:xfrm>
            <a:off x="767362" y="4350019"/>
            <a:ext cx="732893" cy="369332"/>
          </a:xfrm>
          <a:prstGeom prst="rect">
            <a:avLst/>
          </a:prstGeom>
          <a:noFill/>
        </p:spPr>
        <p:txBody>
          <a:bodyPr wrap="none" rtlCol="0">
            <a:spAutoFit/>
          </a:bodyPr>
          <a:lstStyle/>
          <a:p>
            <a:r>
              <a:rPr lang="it-IT" dirty="0" smtClean="0"/>
              <a:t>PDR:</a:t>
            </a:r>
            <a:endParaRPr lang="it-IT" dirty="0"/>
          </a:p>
        </p:txBody>
      </p:sp>
      <p:sp>
        <p:nvSpPr>
          <p:cNvPr id="60" name="CasellaDiTesto 59"/>
          <p:cNvSpPr txBox="1"/>
          <p:nvPr/>
        </p:nvSpPr>
        <p:spPr>
          <a:xfrm>
            <a:off x="479989" y="5317393"/>
            <a:ext cx="1011815" cy="646331"/>
          </a:xfrm>
          <a:prstGeom prst="rect">
            <a:avLst/>
          </a:prstGeom>
          <a:noFill/>
        </p:spPr>
        <p:txBody>
          <a:bodyPr wrap="none" rtlCol="0">
            <a:spAutoFit/>
          </a:bodyPr>
          <a:lstStyle/>
          <a:p>
            <a:r>
              <a:rPr lang="it-IT" dirty="0" smtClean="0"/>
              <a:t>Case</a:t>
            </a:r>
          </a:p>
          <a:p>
            <a:r>
              <a:rPr lang="it-IT" dirty="0" err="1" smtClean="0"/>
              <a:t>Studies</a:t>
            </a:r>
            <a:r>
              <a:rPr lang="it-IT" dirty="0" smtClean="0"/>
              <a:t>:</a:t>
            </a:r>
            <a:endParaRPr lang="it-IT" dirty="0"/>
          </a:p>
        </p:txBody>
      </p:sp>
    </p:spTree>
    <p:extLst>
      <p:ext uri="{BB962C8B-B14F-4D97-AF65-F5344CB8AC3E}">
        <p14:creationId xmlns:p14="http://schemas.microsoft.com/office/powerpoint/2010/main" val="21841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1" grpId="0" animBg="1"/>
      <p:bldP spid="32" grpId="0" animBg="1"/>
      <p:bldP spid="35" grpId="0" animBg="1"/>
      <p:bldP spid="36" grpId="0" animBg="1"/>
      <p:bldP spid="37" grpId="0" animBg="1"/>
      <p:bldP spid="38"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66" t="1795" r="7227"/>
          <a:stretch/>
        </p:blipFill>
        <p:spPr bwMode="auto">
          <a:xfrm>
            <a:off x="313038" y="1369479"/>
            <a:ext cx="6779242" cy="505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a:t>PDR VALIDATION</a:t>
            </a:r>
          </a:p>
        </p:txBody>
      </p:sp>
      <p:sp>
        <p:nvSpPr>
          <p:cNvPr id="5" name="CasellaDiTesto 4"/>
          <p:cNvSpPr txBox="1"/>
          <p:nvPr/>
        </p:nvSpPr>
        <p:spPr>
          <a:xfrm>
            <a:off x="7350742" y="3140968"/>
            <a:ext cx="1309974" cy="369332"/>
          </a:xfrm>
          <a:prstGeom prst="rect">
            <a:avLst/>
          </a:prstGeom>
          <a:noFill/>
        </p:spPr>
        <p:txBody>
          <a:bodyPr wrap="none" rtlCol="0">
            <a:spAutoFit/>
          </a:bodyPr>
          <a:lstStyle/>
          <a:p>
            <a:r>
              <a:rPr lang="it-IT" dirty="0" smtClean="0">
                <a:solidFill>
                  <a:srgbClr val="FF0000"/>
                </a:solidFill>
              </a:rPr>
              <a:t>FTU (</a:t>
            </a:r>
            <a:r>
              <a:rPr lang="it-IT" dirty="0" smtClean="0">
                <a:solidFill>
                  <a:srgbClr val="00B050"/>
                </a:solidFill>
              </a:rPr>
              <a:t>SOL</a:t>
            </a:r>
            <a:r>
              <a:rPr lang="it-IT" dirty="0" smtClean="0">
                <a:solidFill>
                  <a:srgbClr val="FF0000"/>
                </a:solidFill>
              </a:rPr>
              <a:t>)</a:t>
            </a:r>
            <a:endParaRPr lang="it-IT" dirty="0">
              <a:solidFill>
                <a:srgbClr val="FF0000"/>
              </a:solidFill>
            </a:endParaRPr>
          </a:p>
        </p:txBody>
      </p:sp>
      <p:graphicFrame>
        <p:nvGraphicFramePr>
          <p:cNvPr id="6" name="Tabella 5"/>
          <p:cNvGraphicFramePr>
            <a:graphicFrameLocks noGrp="1"/>
          </p:cNvGraphicFramePr>
          <p:nvPr>
            <p:extLst>
              <p:ext uri="{D42A27DB-BD31-4B8C-83A1-F6EECF244321}">
                <p14:modId xmlns:p14="http://schemas.microsoft.com/office/powerpoint/2010/main" val="362615845"/>
              </p:ext>
            </p:extLst>
          </p:nvPr>
        </p:nvGraphicFramePr>
        <p:xfrm>
          <a:off x="7308304" y="3606181"/>
          <a:ext cx="1512168" cy="1143000"/>
        </p:xfrm>
        <a:graphic>
          <a:graphicData uri="http://schemas.openxmlformats.org/drawingml/2006/table">
            <a:tbl>
              <a:tblPr>
                <a:tableStyleId>{3C2FFA5D-87B4-456A-9821-1D502468CF0F}</a:tableStyleId>
              </a:tblPr>
              <a:tblGrid>
                <a:gridCol w="1159835"/>
                <a:gridCol w="352333"/>
              </a:tblGrid>
              <a:tr h="190500">
                <a:tc>
                  <a:txBody>
                    <a:bodyPr/>
                    <a:lstStyle/>
                    <a:p>
                      <a:pPr algn="l" fontAlgn="b"/>
                      <a:r>
                        <a:rPr lang="it-IT" sz="1100" u="none" strike="noStrike" dirty="0">
                          <a:effectLst/>
                        </a:rPr>
                        <a:t>ne (10^12 m^-3)</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a:effectLst/>
                        </a:rPr>
                        <a:t>2</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Te (</a:t>
                      </a:r>
                      <a:r>
                        <a:rPr lang="it-IT" sz="1100" u="none" strike="noStrike" dirty="0" err="1">
                          <a:effectLst/>
                        </a:rPr>
                        <a:t>eV</a:t>
                      </a:r>
                      <a:r>
                        <a:rPr lang="it-IT" sz="1100" u="none" strike="noStrike" dirty="0">
                          <a:effectLst/>
                        </a:rPr>
                        <a:t>)</a:t>
                      </a:r>
                      <a:endParaRPr lang="it-IT" sz="1100" b="0" i="0" u="none" strike="noStrike" dirty="0">
                        <a:solidFill>
                          <a:srgbClr val="000000"/>
                        </a:solidFill>
                        <a:effectLst/>
                        <a:latin typeface="Calibri"/>
                      </a:endParaRPr>
                    </a:p>
                  </a:txBody>
                  <a:tcPr marL="9525" marR="9525" marT="9525" marB="0" anchor="b">
                    <a:solidFill>
                      <a:srgbClr val="92D050"/>
                    </a:solidFill>
                  </a:tcPr>
                </a:tc>
                <a:tc>
                  <a:txBody>
                    <a:bodyPr/>
                    <a:lstStyle/>
                    <a:p>
                      <a:pPr algn="r" fontAlgn="b"/>
                      <a:r>
                        <a:rPr lang="it-IT" sz="1100" u="none" strike="noStrike" dirty="0">
                          <a:effectLst/>
                        </a:rPr>
                        <a:t>10</a:t>
                      </a:r>
                      <a:endParaRPr lang="it-IT" sz="11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l" fontAlgn="b"/>
                      <a:r>
                        <a:rPr lang="it-IT" sz="1100" u="none" strike="noStrike" dirty="0">
                          <a:effectLst/>
                        </a:rPr>
                        <a:t>nz0</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2</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f0 (GHz)</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8</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a:effectLst/>
                        </a:rPr>
                        <a:t>B0 (T)</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4.5</a:t>
                      </a:r>
                      <a:endParaRPr lang="it-IT" sz="1100" b="0" i="0" u="none" strike="noStrike" dirty="0">
                        <a:solidFill>
                          <a:srgbClr val="000000"/>
                        </a:solidFill>
                        <a:effectLst/>
                        <a:latin typeface="Calibri"/>
                      </a:endParaRPr>
                    </a:p>
                  </a:txBody>
                  <a:tcPr marL="9525" marR="9525" marT="9525" marB="0" anchor="b"/>
                </a:tc>
              </a:tr>
              <a:tr h="190500">
                <a:tc>
                  <a:txBody>
                    <a:bodyPr/>
                    <a:lstStyle/>
                    <a:p>
                      <a:pPr algn="l" fontAlgn="b"/>
                      <a:r>
                        <a:rPr lang="it-IT" sz="1100" u="none" strike="noStrike" dirty="0" err="1">
                          <a:effectLst/>
                        </a:rPr>
                        <a:t>Pden</a:t>
                      </a:r>
                      <a:r>
                        <a:rPr lang="it-IT" sz="1100" u="none" strike="noStrike" dirty="0">
                          <a:effectLst/>
                        </a:rPr>
                        <a:t> </a:t>
                      </a:r>
                      <a:r>
                        <a:rPr lang="it-IT" sz="1100" u="none" strike="noStrike" dirty="0" smtClean="0">
                          <a:effectLst/>
                        </a:rPr>
                        <a:t>(kW/cm^2)</a:t>
                      </a:r>
                      <a:endParaRPr lang="it-IT" sz="1100" b="0" i="0" u="none" strike="noStrike" dirty="0">
                        <a:solidFill>
                          <a:srgbClr val="000000"/>
                        </a:solidFill>
                        <a:effectLst/>
                        <a:latin typeface="Calibri"/>
                      </a:endParaRPr>
                    </a:p>
                  </a:txBody>
                  <a:tcPr marL="9525" marR="9525" marT="9525" marB="0" anchor="b"/>
                </a:tc>
                <a:tc>
                  <a:txBody>
                    <a:bodyPr/>
                    <a:lstStyle/>
                    <a:p>
                      <a:pPr algn="r" fontAlgn="b"/>
                      <a:r>
                        <a:rPr lang="it-IT" sz="1100" u="none" strike="noStrike" dirty="0">
                          <a:effectLst/>
                        </a:rPr>
                        <a:t>3.06</a:t>
                      </a:r>
                      <a:endParaRPr lang="it-IT" sz="1100" b="0" i="0" u="none" strike="noStrike" dirty="0">
                        <a:solidFill>
                          <a:srgbClr val="000000"/>
                        </a:solidFill>
                        <a:effectLst/>
                        <a:latin typeface="Calibri"/>
                      </a:endParaRPr>
                    </a:p>
                  </a:txBody>
                  <a:tcPr marL="9525" marR="9525" marT="9525" marB="0" anchor="b"/>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482697948"/>
              </p:ext>
            </p:extLst>
          </p:nvPr>
        </p:nvGraphicFramePr>
        <p:xfrm>
          <a:off x="3203848" y="4869160"/>
          <a:ext cx="3498823" cy="550820"/>
        </p:xfrm>
        <a:graphic>
          <a:graphicData uri="http://schemas.openxmlformats.org/drawingml/2006/table">
            <a:tbl>
              <a:tblPr>
                <a:tableStyleId>{3C2FFA5D-87B4-456A-9821-1D502468CF0F}</a:tableStyleId>
              </a:tblPr>
              <a:tblGrid>
                <a:gridCol w="562439"/>
                <a:gridCol w="1051296"/>
                <a:gridCol w="942544"/>
                <a:gridCol w="942544"/>
              </a:tblGrid>
              <a:tr h="137705">
                <a:tc>
                  <a:txBody>
                    <a:bodyPr/>
                    <a:lstStyle/>
                    <a:p>
                      <a:pPr algn="ctr" fontAlgn="b"/>
                      <a:r>
                        <a:rPr lang="it-IT" sz="800" u="none" strike="noStrike" dirty="0" smtClean="0">
                          <a:effectLst/>
                        </a:rPr>
                        <a:t>(c/</a:t>
                      </a:r>
                      <a:r>
                        <a:rPr lang="el-GR" sz="800" u="none" strike="noStrike" dirty="0" smtClean="0">
                          <a:effectLst/>
                        </a:rPr>
                        <a:t>ω</a:t>
                      </a:r>
                      <a:r>
                        <a:rPr lang="it-IT" sz="800" u="none" strike="noStrike" baseline="-25000" dirty="0" smtClean="0">
                          <a:effectLst/>
                        </a:rPr>
                        <a:t>0</a:t>
                      </a:r>
                      <a:r>
                        <a:rPr lang="it-IT" sz="800" u="none" strike="noStrike" dirty="0" smtClean="0">
                          <a:effectLst/>
                        </a:rPr>
                        <a:t>)k</a:t>
                      </a:r>
                      <a:r>
                        <a:rPr lang="it-IT" sz="800" u="none" strike="noStrike" baseline="-25000" dirty="0" smtClean="0">
                          <a:effectLst/>
                        </a:rPr>
                        <a:t>//</a:t>
                      </a:r>
                      <a:endParaRPr lang="it-IT" sz="800" b="0" i="0" u="none" strike="noStrike" baseline="-25000" dirty="0">
                        <a:solidFill>
                          <a:srgbClr val="3F3F76"/>
                        </a:solidFill>
                        <a:effectLst/>
                        <a:latin typeface="Calibri"/>
                      </a:endParaRPr>
                    </a:p>
                  </a:txBody>
                  <a:tcPr marL="9525" marR="9525" marT="9525" marB="0" anchor="b"/>
                </a:tc>
                <a:tc>
                  <a:txBody>
                    <a:bodyPr/>
                    <a:lstStyle/>
                    <a:p>
                      <a:pPr algn="ctr" fontAlgn="b"/>
                      <a:r>
                        <a:rPr lang="it-IT" sz="800" u="none" strike="noStrike" dirty="0" err="1" smtClean="0">
                          <a:effectLst/>
                        </a:rPr>
                        <a:t>theoretical</a:t>
                      </a:r>
                      <a:r>
                        <a:rPr lang="it-IT" sz="800" u="none" strike="noStrike" dirty="0" smtClean="0">
                          <a:effectLst/>
                        </a:rPr>
                        <a:t> gamma</a:t>
                      </a:r>
                      <a:endParaRPr lang="it-IT" sz="800" b="0" i="0" u="none" strike="noStrike" dirty="0">
                        <a:solidFill>
                          <a:srgbClr val="3F3F76"/>
                        </a:solidFill>
                        <a:effectLst/>
                        <a:latin typeface="Calibri"/>
                      </a:endParaRPr>
                    </a:p>
                  </a:txBody>
                  <a:tcPr marL="9525" marR="9525" marT="9525" marB="0" anchor="b"/>
                </a:tc>
                <a:tc>
                  <a:txBody>
                    <a:bodyPr/>
                    <a:lstStyle/>
                    <a:p>
                      <a:pPr algn="ctr" fontAlgn="b"/>
                      <a:r>
                        <a:rPr lang="it-IT" sz="800" u="none" strike="noStrike" dirty="0" err="1" smtClean="0">
                          <a:effectLst/>
                        </a:rPr>
                        <a:t>max</a:t>
                      </a:r>
                      <a:r>
                        <a:rPr lang="it-IT" sz="800" u="none" strike="noStrike" dirty="0" smtClean="0">
                          <a:effectLst/>
                        </a:rPr>
                        <a:t> gamma</a:t>
                      </a:r>
                      <a:endParaRPr lang="it-IT" sz="800" b="0" i="0" u="none" strike="noStrike" dirty="0">
                        <a:solidFill>
                          <a:srgbClr val="3F3F76"/>
                        </a:solidFill>
                        <a:effectLst/>
                        <a:latin typeface="Calibri"/>
                      </a:endParaRPr>
                    </a:p>
                  </a:txBody>
                  <a:tcPr marL="9525" marR="9525" marT="9525" marB="0" anchor="b"/>
                </a:tc>
                <a:tc>
                  <a:txBody>
                    <a:bodyPr/>
                    <a:lstStyle/>
                    <a:p>
                      <a:pPr algn="ctr" fontAlgn="b"/>
                      <a:r>
                        <a:rPr lang="it-IT" sz="800" b="0" i="0" u="none" strike="noStrike" dirty="0" err="1" smtClean="0">
                          <a:solidFill>
                            <a:schemeClr val="tx1"/>
                          </a:solidFill>
                          <a:effectLst/>
                          <a:latin typeface="+mn-lt"/>
                        </a:rPr>
                        <a:t>Δgamma</a:t>
                      </a:r>
                      <a:r>
                        <a:rPr lang="it-IT" sz="800" b="0" i="0" u="none" strike="noStrike" dirty="0" smtClean="0">
                          <a:solidFill>
                            <a:schemeClr val="tx1"/>
                          </a:solidFill>
                          <a:effectLst/>
                          <a:latin typeface="+mn-lt"/>
                        </a:rPr>
                        <a:t>  %</a:t>
                      </a:r>
                      <a:endParaRPr lang="it-IT" sz="800" b="0" i="0" u="none" strike="noStrike" dirty="0">
                        <a:solidFill>
                          <a:schemeClr val="tx1"/>
                        </a:solidFill>
                        <a:effectLst/>
                        <a:latin typeface="+mn-lt"/>
                      </a:endParaRPr>
                    </a:p>
                  </a:txBody>
                  <a:tcPr marL="9525" marR="9525" marT="9525" marB="0" anchor="b"/>
                </a:tc>
              </a:tr>
              <a:tr h="137705">
                <a:tc>
                  <a:txBody>
                    <a:bodyPr/>
                    <a:lstStyle/>
                    <a:p>
                      <a:pPr algn="ctr" fontAlgn="b"/>
                      <a:r>
                        <a:rPr lang="it-IT" sz="800" u="none" strike="noStrike" dirty="0">
                          <a:effectLst/>
                        </a:rPr>
                        <a:t>5</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u="none" strike="noStrike" dirty="0">
                          <a:effectLst/>
                        </a:rPr>
                        <a:t>0.0016876</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u="none" strike="noStrike" dirty="0">
                          <a:effectLst/>
                        </a:rPr>
                        <a:t>0.001974526</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b="1" i="0" u="none" strike="noStrike" dirty="0">
                          <a:solidFill>
                            <a:srgbClr val="3F3F3F"/>
                          </a:solidFill>
                          <a:effectLst/>
                          <a:latin typeface="+mn-lt"/>
                        </a:rPr>
                        <a:t>17.00%</a:t>
                      </a:r>
                    </a:p>
                  </a:txBody>
                  <a:tcPr marL="9525" marR="9525" marT="9525" marB="0" anchor="b"/>
                </a:tc>
              </a:tr>
              <a:tr h="137705">
                <a:tc>
                  <a:txBody>
                    <a:bodyPr/>
                    <a:lstStyle/>
                    <a:p>
                      <a:pPr algn="ctr" fontAlgn="b"/>
                      <a:r>
                        <a:rPr lang="it-IT" sz="800" u="none" strike="noStrike" dirty="0">
                          <a:effectLst/>
                        </a:rPr>
                        <a:t>10</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u="none" strike="noStrike" dirty="0">
                          <a:effectLst/>
                        </a:rPr>
                        <a:t>0.0027476</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u="none" strike="noStrike" dirty="0">
                          <a:effectLst/>
                        </a:rPr>
                        <a:t>0.003077283</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b="1" i="0" u="none" strike="noStrike" dirty="0">
                          <a:solidFill>
                            <a:srgbClr val="3F3F3F"/>
                          </a:solidFill>
                          <a:effectLst/>
                          <a:latin typeface="+mn-lt"/>
                        </a:rPr>
                        <a:t>12.00%</a:t>
                      </a:r>
                    </a:p>
                  </a:txBody>
                  <a:tcPr marL="9525" marR="9525" marT="9525" marB="0" anchor="b"/>
                </a:tc>
              </a:tr>
              <a:tr h="137705">
                <a:tc>
                  <a:txBody>
                    <a:bodyPr/>
                    <a:lstStyle/>
                    <a:p>
                      <a:pPr algn="ctr" fontAlgn="b"/>
                      <a:r>
                        <a:rPr lang="it-IT" sz="800" u="none" strike="noStrike">
                          <a:effectLst/>
                        </a:rPr>
                        <a:t>15</a:t>
                      </a:r>
                      <a:endParaRPr lang="it-IT" sz="800" b="1" i="0" u="none" strike="noStrike">
                        <a:solidFill>
                          <a:srgbClr val="3F3F3F"/>
                        </a:solidFill>
                        <a:effectLst/>
                        <a:latin typeface="Calibri"/>
                      </a:endParaRPr>
                    </a:p>
                  </a:txBody>
                  <a:tcPr marL="9525" marR="9525" marT="9525" marB="0" anchor="b"/>
                </a:tc>
                <a:tc>
                  <a:txBody>
                    <a:bodyPr/>
                    <a:lstStyle/>
                    <a:p>
                      <a:pPr algn="ctr" fontAlgn="b"/>
                      <a:r>
                        <a:rPr lang="it-IT" sz="800" u="none" strike="noStrike" dirty="0">
                          <a:effectLst/>
                        </a:rPr>
                        <a:t>0.0036335</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u="none" strike="noStrike" dirty="0">
                          <a:effectLst/>
                        </a:rPr>
                        <a:t>0.003960563</a:t>
                      </a:r>
                      <a:endParaRPr lang="it-IT" sz="800" b="1" i="0" u="none" strike="noStrike" dirty="0">
                        <a:solidFill>
                          <a:srgbClr val="3F3F3F"/>
                        </a:solidFill>
                        <a:effectLst/>
                        <a:latin typeface="Calibri"/>
                      </a:endParaRPr>
                    </a:p>
                  </a:txBody>
                  <a:tcPr marL="9525" marR="9525" marT="9525" marB="0" anchor="b"/>
                </a:tc>
                <a:tc>
                  <a:txBody>
                    <a:bodyPr/>
                    <a:lstStyle/>
                    <a:p>
                      <a:pPr algn="ctr" fontAlgn="b"/>
                      <a:r>
                        <a:rPr lang="it-IT" sz="800" b="1" i="0" u="none" strike="noStrike" dirty="0">
                          <a:solidFill>
                            <a:srgbClr val="3F3F3F"/>
                          </a:solidFill>
                          <a:effectLst/>
                          <a:latin typeface="+mn-lt"/>
                        </a:rPr>
                        <a:t>9.00%</a:t>
                      </a:r>
                    </a:p>
                  </a:txBody>
                  <a:tcPr marL="9525" marR="9525" marT="9525" marB="0" anchor="b"/>
                </a:tc>
              </a:tr>
            </a:tbl>
          </a:graphicData>
        </a:graphic>
      </p:graphicFrame>
      <p:sp>
        <p:nvSpPr>
          <p:cNvPr id="3" name="Rettangolo 2"/>
          <p:cNvSpPr/>
          <p:nvPr/>
        </p:nvSpPr>
        <p:spPr>
          <a:xfrm>
            <a:off x="3635896" y="6381328"/>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86915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13969</TotalTime>
  <Words>3418</Words>
  <Application>Microsoft Office PowerPoint</Application>
  <PresentationFormat>Presentazione su schermo (4:3)</PresentationFormat>
  <Paragraphs>971</Paragraphs>
  <Slides>54</Slides>
  <Notes>3</Notes>
  <HiddenSlides>0</HiddenSlides>
  <MMClips>0</MMClips>
  <ScaleCrop>false</ScaleCrop>
  <HeadingPairs>
    <vt:vector size="4" baseType="variant">
      <vt:variant>
        <vt:lpstr>Tema</vt:lpstr>
      </vt:variant>
      <vt:variant>
        <vt:i4>1</vt:i4>
      </vt:variant>
      <vt:variant>
        <vt:lpstr>Titoli diapositive</vt:lpstr>
      </vt:variant>
      <vt:variant>
        <vt:i4>54</vt:i4>
      </vt:variant>
    </vt:vector>
  </HeadingPairs>
  <TitlesOfParts>
    <vt:vector size="55" baseType="lpstr">
      <vt:lpstr>Città</vt:lpstr>
      <vt:lpstr>Control of Parametric Instabilities by means of Non-monochromatic RF Power Injection</vt:lpstr>
      <vt:lpstr>OUTLINE</vt:lpstr>
      <vt:lpstr>PARAMETRIC DECAY STABILIZATION METHODS</vt:lpstr>
      <vt:lpstr>LITERATURE BACKGROUD</vt:lpstr>
      <vt:lpstr>PUMP SPECTRAL REPRESENTATION</vt:lpstr>
      <vt:lpstr>PUMP SPECTRAL REPRESENTATION</vt:lpstr>
      <vt:lpstr>Features of the Spectral Broadening model</vt:lpstr>
      <vt:lpstr>NEW PARAMETRIC DISPERSION RELATION</vt:lpstr>
      <vt:lpstr>PDR VALIDATION</vt:lpstr>
      <vt:lpstr>Experimental Advanced Superconducting Tokamak</vt:lpstr>
      <vt:lpstr>MAX GAMMA vs MODULATION INDEX</vt:lpstr>
      <vt:lpstr>MAX GAMMA vs MODULATION INDEX</vt:lpstr>
      <vt:lpstr>FRASCATI TOKAMAK UPGRADE</vt:lpstr>
      <vt:lpstr>MAX GAMMA vs MODULATION INDEX</vt:lpstr>
      <vt:lpstr>MAX GAMMA vs MODULATION INDEX</vt:lpstr>
      <vt:lpstr>breakthrough</vt:lpstr>
      <vt:lpstr>breakthrough</vt:lpstr>
      <vt:lpstr>breakthrough</vt:lpstr>
      <vt:lpstr>breakthrough</vt:lpstr>
      <vt:lpstr>EAST – MAX GAMMA vs DENSITY</vt:lpstr>
      <vt:lpstr>EAST – MAX GAMMA vs POWER DENSITY</vt:lpstr>
      <vt:lpstr>CONCEPTUAL DESIGN OF A RF DRIVER FOR FTU</vt:lpstr>
      <vt:lpstr>CONCEPTUAL DESIGN OF A RF DRIVER FOR FTU</vt:lpstr>
      <vt:lpstr>CONCEPTUAL DESIGN OF A RF DRIVER FOR FTU</vt:lpstr>
      <vt:lpstr>N// SPECTRUM CONTROL OF A  MULTI-JUNCTION ANTENNA (FAM/PAM)</vt:lpstr>
      <vt:lpstr>CONCEPTUAL DESIGN OF A RF DRIVER FOR EAST</vt:lpstr>
      <vt:lpstr>CONCEPTUAL DESIGN OF A RF DRIVER FOR EAST</vt:lpstr>
      <vt:lpstr>CONCLUSIONS</vt:lpstr>
      <vt:lpstr>Presentazione standard di PowerPoint</vt:lpstr>
      <vt:lpstr>growth rate estimation for pis suppression</vt:lpstr>
      <vt:lpstr>PDR VALIDATION</vt:lpstr>
      <vt:lpstr>PDR VALIDATION</vt:lpstr>
      <vt:lpstr>EAST</vt:lpstr>
      <vt:lpstr>EAST</vt:lpstr>
      <vt:lpstr>EAST</vt:lpstr>
      <vt:lpstr>EAST</vt:lpstr>
      <vt:lpstr>FTU</vt:lpstr>
      <vt:lpstr>FTU</vt:lpstr>
      <vt:lpstr>FTU</vt:lpstr>
      <vt:lpstr>FTU</vt:lpstr>
      <vt:lpstr>FTU – max gamma vs collision frequency</vt:lpstr>
      <vt:lpstr>EAST - breakthrough</vt:lpstr>
      <vt:lpstr>EAST – Δnz = 5 (Δnz0 = 0%)</vt:lpstr>
      <vt:lpstr>EAST – CASE1 Δnz = 5 (Δnz0 = 5%)</vt:lpstr>
      <vt:lpstr>EAST – CASE1 Δnz = 5 (Δnz0 = 10%)</vt:lpstr>
      <vt:lpstr>EAST – CASE1 Δnz = 10 (Δnz0 = 10%)</vt:lpstr>
      <vt:lpstr>EAST – CASE1 Δnz = 5 (Δnz0 = 0% – 5% – 10%)</vt:lpstr>
      <vt:lpstr>EAST – CASE1 (Δnz0 = 10%) Δnz = 5 vs Δnz =10</vt:lpstr>
      <vt:lpstr>EAST – CASE1 vs CASE2  Δnz = 10 (Δnz0 = 10%)</vt:lpstr>
      <vt:lpstr>EAST – CASE1 (Δnz0 = 5% - 10%) m=2  vs modulation frequency</vt:lpstr>
      <vt:lpstr>FTU - breakthrough</vt:lpstr>
      <vt:lpstr>FTU – CASE1 Δnz = 10 (Δnz0 = 10%)</vt:lpstr>
      <vt:lpstr>FTU – CASE2 Δnz = 10 (Δnz0 = 10%)</vt:lpstr>
      <vt:lpstr>FTU – CASE1 vs CASE2 Δnz = 10 (Δnz0 = 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summary </dc:title>
  <dc:creator>Francesco Napoli</dc:creator>
  <cp:lastModifiedBy>Muletto FUSTEC</cp:lastModifiedBy>
  <cp:revision>403</cp:revision>
  <dcterms:created xsi:type="dcterms:W3CDTF">2018-05-02T14:16:22Z</dcterms:created>
  <dcterms:modified xsi:type="dcterms:W3CDTF">2018-06-12T08:17:18Z</dcterms:modified>
</cp:coreProperties>
</file>