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6"/>
  </p:sldMasterIdLst>
  <p:notesMasterIdLst>
    <p:notesMasterId r:id="rId37"/>
  </p:notesMasterIdLst>
  <p:sldIdLst>
    <p:sldId id="258" r:id="rId7"/>
    <p:sldId id="563" r:id="rId8"/>
    <p:sldId id="589" r:id="rId9"/>
    <p:sldId id="590" r:id="rId10"/>
    <p:sldId id="564" r:id="rId11"/>
    <p:sldId id="561" r:id="rId12"/>
    <p:sldId id="591" r:id="rId13"/>
    <p:sldId id="565" r:id="rId14"/>
    <p:sldId id="566" r:id="rId15"/>
    <p:sldId id="593" r:id="rId16"/>
    <p:sldId id="592" r:id="rId17"/>
    <p:sldId id="594" r:id="rId18"/>
    <p:sldId id="577" r:id="rId19"/>
    <p:sldId id="567" r:id="rId20"/>
    <p:sldId id="595" r:id="rId21"/>
    <p:sldId id="583" r:id="rId22"/>
    <p:sldId id="596" r:id="rId23"/>
    <p:sldId id="597" r:id="rId24"/>
    <p:sldId id="569" r:id="rId25"/>
    <p:sldId id="587" r:id="rId26"/>
    <p:sldId id="571" r:id="rId27"/>
    <p:sldId id="598" r:id="rId28"/>
    <p:sldId id="599" r:id="rId29"/>
    <p:sldId id="600" r:id="rId30"/>
    <p:sldId id="560" r:id="rId31"/>
    <p:sldId id="582" r:id="rId32"/>
    <p:sldId id="588" r:id="rId33"/>
    <p:sldId id="580" r:id="rId34"/>
    <p:sldId id="578" r:id="rId35"/>
    <p:sldId id="579" r:id="rId36"/>
  </p:sldIdLst>
  <p:sldSz cx="9144000" cy="5143500" type="screen16x9"/>
  <p:notesSz cx="6858000" cy="9144000"/>
  <p:defaultTextStyle>
    <a:defPPr>
      <a:defRPr lang="en-US"/>
    </a:defPPr>
    <a:lvl1pPr algn="l" defTabSz="457189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ＭＳ Ｐゴシック" panose="020B0600070205080204" pitchFamily="34" charset="-128"/>
        <a:cs typeface="+mn-cs"/>
      </a:defRPr>
    </a:lvl1pPr>
    <a:lvl2pPr marL="457189" algn="l" defTabSz="457189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ＭＳ Ｐゴシック" panose="020B0600070205080204" pitchFamily="34" charset="-128"/>
        <a:cs typeface="+mn-cs"/>
      </a:defRPr>
    </a:lvl2pPr>
    <a:lvl3pPr marL="914378" algn="l" defTabSz="457189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ＭＳ Ｐゴシック" panose="020B0600070205080204" pitchFamily="34" charset="-128"/>
        <a:cs typeface="+mn-cs"/>
      </a:defRPr>
    </a:lvl3pPr>
    <a:lvl4pPr marL="1371566" algn="l" defTabSz="457189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ＭＳ Ｐゴシック" panose="020B0600070205080204" pitchFamily="34" charset="-128"/>
        <a:cs typeface="+mn-cs"/>
      </a:defRPr>
    </a:lvl4pPr>
    <a:lvl5pPr marL="1828754" algn="l" defTabSz="457189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ＭＳ Ｐゴシック" panose="020B0600070205080204" pitchFamily="34" charset="-128"/>
        <a:cs typeface="+mn-cs"/>
      </a:defRPr>
    </a:lvl5pPr>
    <a:lvl6pPr marL="2285943" algn="l" defTabSz="914378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ＭＳ Ｐゴシック" panose="020B0600070205080204" pitchFamily="34" charset="-128"/>
        <a:cs typeface="+mn-cs"/>
      </a:defRPr>
    </a:lvl6pPr>
    <a:lvl7pPr marL="2743132" algn="l" defTabSz="914378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ＭＳ Ｐゴシック" panose="020B0600070205080204" pitchFamily="34" charset="-128"/>
        <a:cs typeface="+mn-cs"/>
      </a:defRPr>
    </a:lvl7pPr>
    <a:lvl8pPr marL="3200320" algn="l" defTabSz="914378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ＭＳ Ｐゴシック" panose="020B0600070205080204" pitchFamily="34" charset="-128"/>
        <a:cs typeface="+mn-cs"/>
      </a:defRPr>
    </a:lvl8pPr>
    <a:lvl9pPr marL="3657509" algn="l" defTabSz="914378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A663459B-77D2-F74A-BB50-B7B65B8C3862}">
          <p14:sldIdLst>
            <p14:sldId id="258"/>
            <p14:sldId id="563"/>
            <p14:sldId id="589"/>
            <p14:sldId id="590"/>
          </p14:sldIdLst>
        </p14:section>
        <p14:section name="Raman Scattering" id="{5781514A-D5A7-E64E-A016-3AD1368E1317}">
          <p14:sldIdLst>
            <p14:sldId id="564"/>
            <p14:sldId id="561"/>
            <p14:sldId id="591"/>
            <p14:sldId id="565"/>
          </p14:sldIdLst>
        </p14:section>
        <p14:section name="Comparison with Rayleigh" id="{9DB23D19-0B0F-794C-962A-0AF522C0F732}">
          <p14:sldIdLst>
            <p14:sldId id="566"/>
            <p14:sldId id="593"/>
            <p14:sldId id="592"/>
            <p14:sldId id="594"/>
            <p14:sldId id="577"/>
            <p14:sldId id="567"/>
            <p14:sldId id="595"/>
            <p14:sldId id="583"/>
            <p14:sldId id="596"/>
          </p14:sldIdLst>
        </p14:section>
        <p14:section name="Comparison with ECE" id="{298088C2-2599-CF40-A99A-7AF1A44D212E}">
          <p14:sldIdLst>
            <p14:sldId id="597"/>
            <p14:sldId id="569"/>
          </p14:sldIdLst>
        </p14:section>
        <p14:section name="Calibration of Divertor Density" id="{5C64A14C-3923-E140-BFDC-4EFBF0368CC1}">
          <p14:sldIdLst>
            <p14:sldId id="587"/>
            <p14:sldId id="571"/>
            <p14:sldId id="598"/>
            <p14:sldId id="599"/>
            <p14:sldId id="600"/>
          </p14:sldIdLst>
        </p14:section>
        <p14:section name="Conclusion &amp; Future Work" id="{E1B6534F-904B-7943-A371-A1CEAE0FD50E}">
          <p14:sldIdLst>
            <p14:sldId id="560"/>
          </p14:sldIdLst>
        </p14:section>
        <p14:section name="Backup slides" id="{557C50C5-79ED-4C94-AC53-A2AC6BADD6E6}">
          <p14:sldIdLst>
            <p14:sldId id="582"/>
            <p14:sldId id="588"/>
            <p14:sldId id="580"/>
            <p14:sldId id="578"/>
            <p14:sldId id="57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CA02C"/>
    <a:srgbClr val="0768AB"/>
    <a:srgbClr val="D627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51"/>
    <p:restoredTop sz="89952" autoAdjust="0"/>
  </p:normalViewPr>
  <p:slideViewPr>
    <p:cSldViewPr snapToGrid="0">
      <p:cViewPr varScale="1">
        <p:scale>
          <a:sx n="104" d="100"/>
          <a:sy n="104" d="100"/>
        </p:scale>
        <p:origin x="101" y="235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viewProps" Target="viewProp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506CA61-3804-2320-6E0C-8AC2C866B1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Century Gothic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84E4ED-67A3-1CAF-D817-D5806613117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DEAD642-2E3C-D249-80AE-E4A690CDCAFC}" type="datetimeFigureOut">
              <a:rPr lang="en-US" altLang="en-US"/>
              <a:pPr>
                <a:defRPr/>
              </a:pPr>
              <a:t>10/20/2026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C30494C-6A77-D32D-A21D-E86545F92A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4608515-1090-F25A-1A7B-52BFBB33A6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14E264-DCB0-8185-4921-CBE9A383DD2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Century Gothic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7882B5-14D0-921E-E5FB-92E9107A52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B62F307-A376-F441-AB64-A25FE3BC13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189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ヒラギノ角ゴ Pro W3" charset="0"/>
      </a:defRPr>
    </a:lvl1pPr>
    <a:lvl2pPr marL="457189" algn="l" defTabSz="457189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+mn-cs"/>
      </a:defRPr>
    </a:lvl2pPr>
    <a:lvl3pPr marL="914378" algn="l" defTabSz="457189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+mn-cs"/>
      </a:defRPr>
    </a:lvl3pPr>
    <a:lvl4pPr marL="1371566" algn="l" defTabSz="457189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+mn-cs"/>
      </a:defRPr>
    </a:lvl4pPr>
    <a:lvl5pPr marL="1828754" algn="l" defTabSz="457189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+mn-cs"/>
      </a:defRPr>
    </a:lvl5pPr>
    <a:lvl6pPr marL="2285943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62F307-A376-F441-AB64-A25FE3BC13FA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1760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22B44-3AD3-F3B1-7B75-ECCC8B4E3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id="{2F923892-6877-FA28-A8FB-E5C11C3053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id="{065FF948-A59A-7C54-6576-EC760C58A5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ヒラギノ角ゴ Pro W3" panose="020B0300000000000000" pitchFamily="34" charset="-128"/>
            </a:endParaRPr>
          </a:p>
        </p:txBody>
      </p:sp>
      <p:sp>
        <p:nvSpPr>
          <p:cNvPr id="6147" name="Slide Number Placeholder 3">
            <a:extLst>
              <a:ext uri="{FF2B5EF4-FFF2-40B4-BE49-F238E27FC236}">
                <a16:creationId xmlns:a16="http://schemas.microsoft.com/office/drawing/2014/main" id="{276D6789-5CBA-5EB2-6AF6-D6065E7EB8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1529508-F53D-C543-AE2D-E684C168F2CF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14505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3FC8B-52EC-DD6D-50E9-00957518A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id="{DA60E1F9-BFB7-7E42-201C-49BA9F8B22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id="{88869A3E-C46A-350F-70F4-BCEE885068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ヒラギノ角ゴ Pro W3" panose="020B0300000000000000" pitchFamily="34" charset="-128"/>
            </a:endParaRPr>
          </a:p>
        </p:txBody>
      </p:sp>
      <p:sp>
        <p:nvSpPr>
          <p:cNvPr id="6147" name="Slide Number Placeholder 3">
            <a:extLst>
              <a:ext uri="{FF2B5EF4-FFF2-40B4-BE49-F238E27FC236}">
                <a16:creationId xmlns:a16="http://schemas.microsoft.com/office/drawing/2014/main" id="{374BC7C1-A96A-DA25-FF79-70AC073E58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1529508-F53D-C543-AE2D-E684C168F2CF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19269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90A96-7767-788A-E650-507DC8B96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id="{910E50E3-463B-AFA2-BB95-703C03872F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id="{13B9E39E-487E-33E5-711E-8BB2CD0BAF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ヒラギノ角ゴ Pro W3" panose="020B0300000000000000" pitchFamily="34" charset="-128"/>
            </a:endParaRPr>
          </a:p>
        </p:txBody>
      </p:sp>
      <p:sp>
        <p:nvSpPr>
          <p:cNvPr id="6147" name="Slide Number Placeholder 3">
            <a:extLst>
              <a:ext uri="{FF2B5EF4-FFF2-40B4-BE49-F238E27FC236}">
                <a16:creationId xmlns:a16="http://schemas.microsoft.com/office/drawing/2014/main" id="{DDD7F20A-26DB-63BA-F9C2-BE1737C16E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1529508-F53D-C543-AE2D-E684C168F2CF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95364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62F307-A376-F441-AB64-A25FE3BC13FA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76082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41459-7F5C-AC32-3AA8-C595C9555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id="{56355E04-C0C2-796B-F084-52AF642F5F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id="{A93A19BB-36DD-D47A-8744-7A14C3D702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ヒラギノ角ゴ Pro W3" panose="020B0300000000000000" pitchFamily="34" charset="-128"/>
            </a:endParaRPr>
          </a:p>
        </p:txBody>
      </p:sp>
      <p:sp>
        <p:nvSpPr>
          <p:cNvPr id="6147" name="Slide Number Placeholder 3">
            <a:extLst>
              <a:ext uri="{FF2B5EF4-FFF2-40B4-BE49-F238E27FC236}">
                <a16:creationId xmlns:a16="http://schemas.microsoft.com/office/drawing/2014/main" id="{1D2C9EA8-49E9-5C71-1416-5E9A2B389E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1529508-F53D-C543-AE2D-E684C168F2CF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63617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921EC-5587-182E-DFDD-FD8056298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id="{9AAC69B0-91EA-539E-F76F-3D3D28F55E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id="{2C4C4EF1-3D60-BDDD-625D-3DDF0FD7D4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ヒラギノ角ゴ Pro W3" panose="020B0300000000000000" pitchFamily="34" charset="-128"/>
            </a:endParaRPr>
          </a:p>
        </p:txBody>
      </p:sp>
      <p:sp>
        <p:nvSpPr>
          <p:cNvPr id="6147" name="Slide Number Placeholder 3">
            <a:extLst>
              <a:ext uri="{FF2B5EF4-FFF2-40B4-BE49-F238E27FC236}">
                <a16:creationId xmlns:a16="http://schemas.microsoft.com/office/drawing/2014/main" id="{C5E2AE88-289E-B4F1-CBE8-E12E266591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1529508-F53D-C543-AE2D-E684C168F2CF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16044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B3438-4ECA-D0CC-9DF2-FCBEC114F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id="{E5B3EE98-852D-4FE6-E7DD-8ECB1026DE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id="{1E872C89-3687-753E-FB8F-FF6080AA93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ヒラギノ角ゴ Pro W3" panose="020B0300000000000000" pitchFamily="34" charset="-128"/>
            </a:endParaRPr>
          </a:p>
        </p:txBody>
      </p:sp>
      <p:sp>
        <p:nvSpPr>
          <p:cNvPr id="6147" name="Slide Number Placeholder 3">
            <a:extLst>
              <a:ext uri="{FF2B5EF4-FFF2-40B4-BE49-F238E27FC236}">
                <a16:creationId xmlns:a16="http://schemas.microsoft.com/office/drawing/2014/main" id="{D2365632-39BD-E25A-0A2F-90F0D3987C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1529508-F53D-C543-AE2D-E684C168F2CF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40202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3728E-4CAC-2729-789B-108DB3A88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id="{DAD43E45-4825-F316-6B52-087AC1061D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id="{4B5ED123-5B20-26CA-A0F4-AAEF2E01B2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>
                <a:ea typeface="ヒラギノ角ゴ Pro W3" panose="020B0300000000000000" pitchFamily="34" charset="-128"/>
              </a:rPr>
              <a:t>Mention bulk comparison with CO2?</a:t>
            </a:r>
          </a:p>
        </p:txBody>
      </p:sp>
      <p:sp>
        <p:nvSpPr>
          <p:cNvPr id="6147" name="Slide Number Placeholder 3">
            <a:extLst>
              <a:ext uri="{FF2B5EF4-FFF2-40B4-BE49-F238E27FC236}">
                <a16:creationId xmlns:a16="http://schemas.microsoft.com/office/drawing/2014/main" id="{9A890B45-401A-EEA5-CB3E-AF33DF23E5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1529508-F53D-C543-AE2D-E684C168F2CF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74828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1BC37-264F-9411-8507-C220C935A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id="{8CE837C0-D806-35E3-A2C8-ECC2FD483B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id="{4AB4E46B-DECE-8A6B-C23C-B406DE64FA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>
                <a:ea typeface="ヒラギノ角ゴ Pro W3" panose="020B0300000000000000" pitchFamily="34" charset="-128"/>
              </a:rPr>
              <a:t>Mention bulk comparison with CO2?</a:t>
            </a:r>
          </a:p>
        </p:txBody>
      </p:sp>
      <p:sp>
        <p:nvSpPr>
          <p:cNvPr id="6147" name="Slide Number Placeholder 3">
            <a:extLst>
              <a:ext uri="{FF2B5EF4-FFF2-40B4-BE49-F238E27FC236}">
                <a16:creationId xmlns:a16="http://schemas.microsoft.com/office/drawing/2014/main" id="{AED434EB-8DFB-ABF2-FE40-A758F6E1C5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1529508-F53D-C543-AE2D-E684C168F2CF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53974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141F4-49AE-8F46-2C20-441D39EF5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id="{6C4074F3-7AEF-F9B6-9030-A3D72FC532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id="{5A036638-F1DA-DAFF-AC0E-B39E5BE514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ヒラギノ角ゴ Pro W3" panose="020B0300000000000000" pitchFamily="34" charset="-128"/>
            </a:endParaRPr>
          </a:p>
        </p:txBody>
      </p:sp>
      <p:sp>
        <p:nvSpPr>
          <p:cNvPr id="6147" name="Slide Number Placeholder 3">
            <a:extLst>
              <a:ext uri="{FF2B5EF4-FFF2-40B4-BE49-F238E27FC236}">
                <a16:creationId xmlns:a16="http://schemas.microsoft.com/office/drawing/2014/main" id="{C23A6D50-75BE-A6AC-2CCF-6CED3A9661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1529508-F53D-C543-AE2D-E684C168F2CF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59415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DDB7F-34C3-7889-8605-F0DC201BA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id="{8C7AF577-2618-85F8-A4FD-DCCEF97801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id="{47A85B43-249B-D31A-ADE0-9989BA0788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ヒラギノ角ゴ Pro W3" panose="020B0300000000000000" pitchFamily="34" charset="-128"/>
            </a:endParaRPr>
          </a:p>
        </p:txBody>
      </p:sp>
      <p:sp>
        <p:nvSpPr>
          <p:cNvPr id="6147" name="Slide Number Placeholder 3">
            <a:extLst>
              <a:ext uri="{FF2B5EF4-FFF2-40B4-BE49-F238E27FC236}">
                <a16:creationId xmlns:a16="http://schemas.microsoft.com/office/drawing/2014/main" id="{D97B83AB-1D4E-3FC0-8D8D-8B4D28BA5C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1529508-F53D-C543-AE2D-E684C168F2CF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9599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DF143-EE7D-D9C3-FE22-60BD5A156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id="{D0F059D4-71EC-887C-5547-F5BAA01AFB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id="{9C1855E0-115D-882E-3894-1032EA1FB1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ヒラギノ角ゴ Pro W3" panose="020B0300000000000000" pitchFamily="34" charset="-128"/>
            </a:endParaRPr>
          </a:p>
        </p:txBody>
      </p:sp>
      <p:sp>
        <p:nvSpPr>
          <p:cNvPr id="6147" name="Slide Number Placeholder 3">
            <a:extLst>
              <a:ext uri="{FF2B5EF4-FFF2-40B4-BE49-F238E27FC236}">
                <a16:creationId xmlns:a16="http://schemas.microsoft.com/office/drawing/2014/main" id="{5CF19EBD-6D7F-FCF1-1606-7395A99F0F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1529508-F53D-C543-AE2D-E684C168F2CF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75563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98771-E6FC-FD90-E4B2-72F50947D1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id="{088E4CB3-E6EF-5C83-E6DB-E55DCD4B6B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id="{A0CDB06F-22B3-FBD4-8DBE-0F67622662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ヒラギノ角ゴ Pro W3" panose="020B0300000000000000" pitchFamily="34" charset="-128"/>
            </a:endParaRPr>
          </a:p>
        </p:txBody>
      </p:sp>
      <p:sp>
        <p:nvSpPr>
          <p:cNvPr id="6147" name="Slide Number Placeholder 3">
            <a:extLst>
              <a:ext uri="{FF2B5EF4-FFF2-40B4-BE49-F238E27FC236}">
                <a16:creationId xmlns:a16="http://schemas.microsoft.com/office/drawing/2014/main" id="{845A663E-47BD-9959-8BDB-213BC8AD10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1529508-F53D-C543-AE2D-E684C168F2CF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90583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EDB344-F846-8958-1E43-7AF8B5253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id="{62FB3943-3806-7C1A-4284-EEF1B9336F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id="{1C4CE0A6-6497-E7EE-A1A2-8F54E72DBA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ヒラギノ角ゴ Pro W3" panose="020B0300000000000000" pitchFamily="34" charset="-128"/>
            </a:endParaRPr>
          </a:p>
        </p:txBody>
      </p:sp>
      <p:sp>
        <p:nvSpPr>
          <p:cNvPr id="6147" name="Slide Number Placeholder 3">
            <a:extLst>
              <a:ext uri="{FF2B5EF4-FFF2-40B4-BE49-F238E27FC236}">
                <a16:creationId xmlns:a16="http://schemas.microsoft.com/office/drawing/2014/main" id="{E746EF95-B847-A187-10FE-BE13990072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1529508-F53D-C543-AE2D-E684C168F2CF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59615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534EC-F8B0-CB49-3D56-1D8677635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id="{31A9C264-E1B5-513B-E9B0-C9F0A0CD8F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id="{18C84C64-D84F-A529-FA94-E6E78D49E1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ヒラギノ角ゴ Pro W3" panose="020B0300000000000000" pitchFamily="34" charset="-128"/>
            </a:endParaRPr>
          </a:p>
        </p:txBody>
      </p:sp>
      <p:sp>
        <p:nvSpPr>
          <p:cNvPr id="6147" name="Slide Number Placeholder 3">
            <a:extLst>
              <a:ext uri="{FF2B5EF4-FFF2-40B4-BE49-F238E27FC236}">
                <a16:creationId xmlns:a16="http://schemas.microsoft.com/office/drawing/2014/main" id="{BB027C37-3113-45D4-6102-08E6BAEBB1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1529508-F53D-C543-AE2D-E684C168F2CF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63925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72CA2-0254-2377-3FCC-64AA9072A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id="{AE0FE08E-2893-2CAB-662D-55D01E0762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id="{9246C8A1-27E1-A772-E5F7-75F6541F42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ヒラギノ角ゴ Pro W3" panose="020B0300000000000000" pitchFamily="34" charset="-128"/>
            </a:endParaRPr>
          </a:p>
        </p:txBody>
      </p:sp>
      <p:sp>
        <p:nvSpPr>
          <p:cNvPr id="6147" name="Slide Number Placeholder 3">
            <a:extLst>
              <a:ext uri="{FF2B5EF4-FFF2-40B4-BE49-F238E27FC236}">
                <a16:creationId xmlns:a16="http://schemas.microsoft.com/office/drawing/2014/main" id="{704459ED-0236-6F3E-ED7B-7E766042A8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1529508-F53D-C543-AE2D-E684C168F2CF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38276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7A0DF-3983-59E0-DF6C-068F3727A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id="{F325E37A-B861-3A79-561D-4B05DE0C33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id="{73F5D1E7-D2A8-1F84-82A3-B1BB6B0D10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ヒラギノ角ゴ Pro W3" panose="020B0300000000000000" pitchFamily="34" charset="-128"/>
            </a:endParaRPr>
          </a:p>
        </p:txBody>
      </p:sp>
      <p:sp>
        <p:nvSpPr>
          <p:cNvPr id="6147" name="Slide Number Placeholder 3">
            <a:extLst>
              <a:ext uri="{FF2B5EF4-FFF2-40B4-BE49-F238E27FC236}">
                <a16:creationId xmlns:a16="http://schemas.microsoft.com/office/drawing/2014/main" id="{6B33A6D8-C7CF-E835-9797-3407B5072D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1529508-F53D-C543-AE2D-E684C168F2CF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4274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0DEE7-E023-D02D-DAD3-63FA2B0D7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id="{5D8AFC82-729B-4533-20A5-BD257A8A85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id="{ECC1ECE5-394F-ADA0-233E-11D246DACD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ヒラギノ角ゴ Pro W3" panose="020B0300000000000000" pitchFamily="34" charset="-128"/>
            </a:endParaRPr>
          </a:p>
        </p:txBody>
      </p:sp>
      <p:sp>
        <p:nvSpPr>
          <p:cNvPr id="6147" name="Slide Number Placeholder 3">
            <a:extLst>
              <a:ext uri="{FF2B5EF4-FFF2-40B4-BE49-F238E27FC236}">
                <a16:creationId xmlns:a16="http://schemas.microsoft.com/office/drawing/2014/main" id="{81BAD555-0A22-1D03-8C72-4A5263930B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1529508-F53D-C543-AE2D-E684C168F2CF}" type="slidenum">
              <a:rPr lang="en-US" altLang="en-US" smtClean="0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26122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6E4AD-3954-8C87-D9A9-4B24C39D8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id="{B708CEF2-38C9-682E-787D-084678D850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id="{0E54DACA-1F3E-E7CB-4DD5-216B74EFA1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>
                <a:ea typeface="ヒラギノ角ゴ Pro W3" panose="020B0300000000000000" pitchFamily="34" charset="-128"/>
              </a:rPr>
              <a:t>Due to sweep, getting overlap between adjacent points through nearby psi.</a:t>
            </a:r>
          </a:p>
          <a:p>
            <a:r>
              <a:rPr lang="en-US" altLang="en-US" dirty="0">
                <a:ea typeface="ヒラギノ角ゴ Pro W3" panose="020B0300000000000000" pitchFamily="34" charset="-128"/>
              </a:rPr>
              <a:t>More complicated physics for dl00 and dl01 near the tile.</a:t>
            </a:r>
          </a:p>
          <a:p>
            <a:endParaRPr lang="en-US" altLang="en-US" dirty="0">
              <a:ea typeface="ヒラギノ角ゴ Pro W3" panose="020B0300000000000000" pitchFamily="34" charset="-128"/>
            </a:endParaRPr>
          </a:p>
          <a:p>
            <a:r>
              <a:rPr lang="en-US" altLang="en-US" dirty="0">
                <a:ea typeface="ヒラギノ角ゴ Pro W3" panose="020B0300000000000000" pitchFamily="34" charset="-128"/>
              </a:rPr>
              <a:t>CHECK ECE VS PE values (should match at -106 cm)</a:t>
            </a:r>
          </a:p>
          <a:p>
            <a:r>
              <a:rPr lang="en-US" altLang="en-US" dirty="0">
                <a:ea typeface="ヒラギノ角ゴ Pro W3" panose="020B0300000000000000" pitchFamily="34" charset="-128"/>
              </a:rPr>
              <a:t>ADD ERROR BARS</a:t>
            </a:r>
          </a:p>
          <a:p>
            <a:endParaRPr lang="en-US" altLang="en-US" dirty="0">
              <a:ea typeface="ヒラギノ角ゴ Pro W3" panose="020B0300000000000000" pitchFamily="34" charset="-128"/>
            </a:endParaRPr>
          </a:p>
          <a:p>
            <a:r>
              <a:rPr lang="en-US" altLang="en-US" dirty="0">
                <a:ea typeface="ヒラギノ角ゴ Pro W3" panose="020B0300000000000000" pitchFamily="34" charset="-128"/>
              </a:rPr>
              <a:t>Show DTS profiles?</a:t>
            </a:r>
          </a:p>
        </p:txBody>
      </p:sp>
      <p:sp>
        <p:nvSpPr>
          <p:cNvPr id="6147" name="Slide Number Placeholder 3">
            <a:extLst>
              <a:ext uri="{FF2B5EF4-FFF2-40B4-BE49-F238E27FC236}">
                <a16:creationId xmlns:a16="http://schemas.microsoft.com/office/drawing/2014/main" id="{3B75F90B-DB18-3FF8-052E-BF5879F8B9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1529508-F53D-C543-AE2D-E684C168F2CF}" type="slidenum">
              <a:rPr lang="en-US" altLang="en-US" smtClean="0"/>
              <a:pPr/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59878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67475-60D7-C6CF-0BD4-C20CCD7B5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id="{1A6684DD-0E40-67DC-83D6-85EA46FF12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id="{033FE226-93E1-18E4-E448-48C41B124C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>
                <a:ea typeface="ヒラギノ角ゴ Pro W3" panose="020B0300000000000000" pitchFamily="34" charset="-128"/>
              </a:rPr>
              <a:t>Due to sweep, getting overlap between adjacent points through nearby psi.</a:t>
            </a:r>
          </a:p>
          <a:p>
            <a:r>
              <a:rPr lang="en-US" altLang="en-US" dirty="0">
                <a:ea typeface="ヒラギノ角ゴ Pro W3" panose="020B0300000000000000" pitchFamily="34" charset="-128"/>
              </a:rPr>
              <a:t>More complicated physics for dl00 and dl01 near the tile.</a:t>
            </a:r>
          </a:p>
          <a:p>
            <a:endParaRPr lang="en-US" altLang="en-US" dirty="0">
              <a:ea typeface="ヒラギノ角ゴ Pro W3" panose="020B0300000000000000" pitchFamily="34" charset="-128"/>
            </a:endParaRPr>
          </a:p>
          <a:p>
            <a:r>
              <a:rPr lang="en-US" altLang="en-US" dirty="0">
                <a:ea typeface="ヒラギノ角ゴ Pro W3" panose="020B0300000000000000" pitchFamily="34" charset="-128"/>
              </a:rPr>
              <a:t>CHECK ECE VS PE values (should match at -106 cm)</a:t>
            </a:r>
          </a:p>
          <a:p>
            <a:r>
              <a:rPr lang="en-US" altLang="en-US" dirty="0">
                <a:ea typeface="ヒラギノ角ゴ Pro W3" panose="020B0300000000000000" pitchFamily="34" charset="-128"/>
              </a:rPr>
              <a:t>ADD ERROR BARS</a:t>
            </a:r>
          </a:p>
          <a:p>
            <a:endParaRPr lang="en-US" altLang="en-US" dirty="0">
              <a:ea typeface="ヒラギノ角ゴ Pro W3" panose="020B0300000000000000" pitchFamily="34" charset="-128"/>
            </a:endParaRPr>
          </a:p>
          <a:p>
            <a:r>
              <a:rPr lang="en-US" altLang="en-US" dirty="0">
                <a:ea typeface="ヒラギノ角ゴ Pro W3" panose="020B0300000000000000" pitchFamily="34" charset="-128"/>
              </a:rPr>
              <a:t>Show DTS profiles?</a:t>
            </a:r>
          </a:p>
        </p:txBody>
      </p:sp>
      <p:sp>
        <p:nvSpPr>
          <p:cNvPr id="6147" name="Slide Number Placeholder 3">
            <a:extLst>
              <a:ext uri="{FF2B5EF4-FFF2-40B4-BE49-F238E27FC236}">
                <a16:creationId xmlns:a16="http://schemas.microsoft.com/office/drawing/2014/main" id="{A2ECEC3B-F440-8EE5-4223-770C6A441E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1529508-F53D-C543-AE2D-E684C168F2CF}" type="slidenum">
              <a:rPr lang="en-US" altLang="en-US" smtClean="0"/>
              <a:pPr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01471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id="{A8C99678-4512-D46C-EA53-2B8AF580E0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id="{E06B74CD-A91E-B6E4-DFC6-E4061FEC93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>
                <a:ea typeface="ヒラギノ角ゴ Pro W3" panose="020B0300000000000000" pitchFamily="34" charset="-128"/>
              </a:rPr>
              <a:t>Summarize what factors are used where. Circle back to motivation of precise profiles</a:t>
            </a:r>
          </a:p>
          <a:p>
            <a:r>
              <a:rPr lang="en-US" altLang="en-US" dirty="0">
                <a:ea typeface="ヒラギノ角ゴ Pro W3" panose="020B0300000000000000" pitchFamily="34" charset="-128"/>
              </a:rPr>
              <a:t>Do we need Rayleigh/Raman as baseline? Yes, since cross-calibrations need critical analysis and are not applied everywhere.</a:t>
            </a:r>
          </a:p>
          <a:p>
            <a:endParaRPr lang="en-US" altLang="en-US" dirty="0">
              <a:ea typeface="ヒラギノ角ゴ Pro W3" panose="020B0300000000000000" pitchFamily="34" charset="-128"/>
            </a:endParaRPr>
          </a:p>
          <a:p>
            <a:r>
              <a:rPr lang="en-US" altLang="en-US" dirty="0">
                <a:ea typeface="ヒラギノ角ゴ Pro W3" panose="020B0300000000000000" pitchFamily="34" charset="-128"/>
              </a:rPr>
              <a:t>Measuring the same thing multiple ways. Understanding why they don’t agree (“discrepancies”)</a:t>
            </a:r>
          </a:p>
        </p:txBody>
      </p:sp>
      <p:sp>
        <p:nvSpPr>
          <p:cNvPr id="6147" name="Slide Number Placeholder 3">
            <a:extLst>
              <a:ext uri="{FF2B5EF4-FFF2-40B4-BE49-F238E27FC236}">
                <a16:creationId xmlns:a16="http://schemas.microsoft.com/office/drawing/2014/main" id="{34DB41AE-A1BA-ACEF-63EF-E24E82F35C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1529508-F53D-C543-AE2D-E684C168F2CF}" type="slidenum">
              <a:rPr lang="en-US" altLang="en-US" smtClean="0"/>
              <a:pPr/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18673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62F307-A376-F441-AB64-A25FE3BC13FA}" type="slidenum">
              <a:rPr lang="en-US" altLang="en-US" smtClean="0"/>
              <a:pPr>
                <a:defRPr/>
              </a:pPr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7592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72730-E419-E3FE-77F7-C0C704577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614" y="-168273"/>
            <a:ext cx="8229600" cy="6858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64258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892" marR="0" indent="-3428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/>
            </a:lvl1pPr>
            <a:lvl4pPr>
              <a:buClr>
                <a:schemeClr val="tx2"/>
              </a:buClr>
              <a:defRPr/>
            </a:lvl4pPr>
            <a:lvl5pPr>
              <a:buClr>
                <a:schemeClr val="tx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E873E8B-4CA1-33F6-9750-0C7854A5C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940816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342892" marR="0" indent="-3428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000">
                <a:solidFill>
                  <a:schemeClr val="tx1"/>
                </a:solidFill>
              </a:defRPr>
            </a:lvl1pPr>
            <a:lvl2pPr marL="800080" indent="-342892">
              <a:buFont typeface="Lucida Grande"/>
              <a:buChar char="−"/>
              <a:defRPr sz="1800">
                <a:solidFill>
                  <a:srgbClr val="000000"/>
                </a:solidFill>
              </a:defRPr>
            </a:lvl2pPr>
            <a:lvl3pPr marL="1371566" indent="-457189">
              <a:buFont typeface="Arial"/>
              <a:buChar char="•"/>
              <a:defRPr sz="1600">
                <a:solidFill>
                  <a:srgbClr val="000000"/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347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 marL="342892" marR="0" indent="-3428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000"/>
            </a:lvl1pPr>
            <a:lvl2pPr>
              <a:defRPr sz="1800"/>
            </a:lvl2pPr>
            <a:lvl3pPr>
              <a:defRPr sz="1600"/>
            </a:lvl3pPr>
            <a:lvl4pPr>
              <a:buClr>
                <a:schemeClr val="tx2"/>
              </a:buClr>
              <a:defRPr sz="1400"/>
            </a:lvl4pPr>
            <a:lvl5pPr>
              <a:buClr>
                <a:schemeClr val="tx2"/>
              </a:buCl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 marL="342892" marR="0" indent="-3428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000"/>
            </a:lvl1pPr>
            <a:lvl2pPr>
              <a:defRPr sz="1800"/>
            </a:lvl2pPr>
            <a:lvl3pPr marL="1257269" indent="-342892">
              <a:buFont typeface="Arial"/>
              <a:buChar char="•"/>
              <a:defRPr lang="en-US" dirty="0" smtClean="0"/>
            </a:lvl3pPr>
            <a:lvl4pPr>
              <a:buClr>
                <a:schemeClr val="tx2"/>
              </a:buClr>
              <a:defRPr sz="1400"/>
            </a:lvl4pPr>
            <a:lvl5pPr>
              <a:buClr>
                <a:schemeClr val="tx2"/>
              </a:buCl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62945"/>
            <a:ext cx="8229600" cy="36974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24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None/>
              <a:tabLst/>
              <a:defRPr sz="20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 marL="342892" marR="0" indent="-3428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000"/>
            </a:lvl1pPr>
            <a:lvl2pPr>
              <a:defRPr sz="1800"/>
            </a:lvl2pPr>
            <a:lvl3pPr>
              <a:defRPr sz="1600"/>
            </a:lvl3pPr>
            <a:lvl4pPr>
              <a:buClr>
                <a:schemeClr val="tx2"/>
              </a:buClr>
              <a:defRPr sz="1400"/>
            </a:lvl4pPr>
            <a:lvl5pPr>
              <a:buClr>
                <a:schemeClr val="tx2"/>
              </a:buCl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151335"/>
            <a:ext cx="4041775" cy="479822"/>
          </a:xfrm>
        </p:spPr>
        <p:txBody>
          <a:bodyPr anchor="b"/>
          <a:lstStyle>
            <a:lvl1pPr marL="0" indent="0">
              <a:buFont typeface="Arial"/>
              <a:buNone/>
              <a:defRPr sz="20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1631156"/>
            <a:ext cx="4041775" cy="2963466"/>
          </a:xfrm>
        </p:spPr>
        <p:txBody>
          <a:bodyPr/>
          <a:lstStyle>
            <a:lvl1pPr marL="342892" marR="0" indent="-3428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000"/>
            </a:lvl1pPr>
            <a:lvl2pPr>
              <a:defRPr sz="1800"/>
            </a:lvl2pPr>
            <a:lvl3pPr>
              <a:defRPr sz="1600"/>
            </a:lvl3pPr>
            <a:lvl4pPr>
              <a:buClr>
                <a:schemeClr val="tx2"/>
              </a:buClr>
              <a:defRPr sz="1400"/>
            </a:lvl4pPr>
            <a:lvl5pPr>
              <a:buClr>
                <a:schemeClr val="tx2"/>
              </a:buCl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1" y="162945"/>
            <a:ext cx="8229601" cy="36974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880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1" y="162945"/>
            <a:ext cx="8229601" cy="36974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91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 descr="Cover_energy__gradient.png">
            <a:extLst>
              <a:ext uri="{FF2B5EF4-FFF2-40B4-BE49-F238E27FC236}">
                <a16:creationId xmlns:a16="http://schemas.microsoft.com/office/drawing/2014/main" id="{5B187E35-056B-23D6-3679-5E357C43E7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79451"/>
            <a:ext cx="9144000" cy="386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1" y="162945"/>
            <a:ext cx="8229601" cy="36974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657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898074"/>
            <a:ext cx="3008313" cy="755195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898074"/>
            <a:ext cx="5111750" cy="3696551"/>
          </a:xfrm>
        </p:spPr>
        <p:txBody>
          <a:bodyPr/>
          <a:lstStyle>
            <a:lvl1pPr marL="342892" marR="0" indent="-3428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653270"/>
            <a:ext cx="3008313" cy="2941355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4163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77662"/>
            <a:ext cx="5486400" cy="2668021"/>
          </a:xfrm>
        </p:spPr>
        <p:txBody>
          <a:bodyPr rtlCol="0">
            <a:normAutofit/>
          </a:bodyPr>
          <a:lstStyle>
            <a:lvl1pPr marL="0" indent="0">
              <a:buNone/>
              <a:defRPr sz="20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5387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4pPr>
              <a:buClr>
                <a:schemeClr val="tx2"/>
              </a:buClr>
              <a:defRPr/>
            </a:lvl4pPr>
            <a:lvl5pPr>
              <a:buClr>
                <a:schemeClr val="tx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1" y="162945"/>
            <a:ext cx="8229601" cy="36974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034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50447"/>
            <a:ext cx="2057400" cy="3744176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50447"/>
            <a:ext cx="6019800" cy="3744176"/>
          </a:xfrm>
        </p:spPr>
        <p:txBody>
          <a:bodyPr vert="eaVert"/>
          <a:lstStyle>
            <a:lvl4pPr>
              <a:buClr>
                <a:schemeClr val="tx2"/>
              </a:buClr>
              <a:defRPr/>
            </a:lvl4pPr>
            <a:lvl5pPr>
              <a:buClr>
                <a:schemeClr val="tx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3810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PowerPoint_Template_Cover_2012_white.jpg">
            <a:extLst>
              <a:ext uri="{FF2B5EF4-FFF2-40B4-BE49-F238E27FC236}">
                <a16:creationId xmlns:a16="http://schemas.microsoft.com/office/drawing/2014/main" id="{192DB382-84FE-F8D8-54E2-BDD0095E5D27}"/>
              </a:ext>
            </a:extLst>
          </p:cNvPr>
          <p:cNvPicPr>
            <a:picLocks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0" cy="51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43D735FF-2082-B692-B691-65C5CAA33C2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990602"/>
            <a:ext cx="8229600" cy="356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Century gothic 20 bold</a:t>
            </a:r>
          </a:p>
          <a:p>
            <a:pPr lvl="0"/>
            <a:r>
              <a:rPr lang="en-US" altLang="en-US"/>
              <a:t>Century gothic 20 bold</a:t>
            </a:r>
          </a:p>
          <a:p>
            <a:pPr lvl="1"/>
            <a:r>
              <a:rPr lang="en-US" altLang="en-US"/>
              <a:t>Century gothic 18</a:t>
            </a:r>
          </a:p>
          <a:p>
            <a:pPr lvl="1"/>
            <a:r>
              <a:rPr lang="en-US" altLang="en-US"/>
              <a:t>Century gothic 18</a:t>
            </a:r>
          </a:p>
          <a:p>
            <a:pPr lvl="2"/>
            <a:r>
              <a:rPr lang="en-US" altLang="en-US"/>
              <a:t>Century gothic 16</a:t>
            </a:r>
          </a:p>
          <a:p>
            <a:pPr lvl="2"/>
            <a:r>
              <a:rPr lang="en-US" altLang="en-US"/>
              <a:t>Century gothic 16</a:t>
            </a:r>
          </a:p>
          <a:p>
            <a:pPr lvl="0"/>
            <a:r>
              <a:rPr lang="en-US" altLang="en-US"/>
              <a:t>Century gothic 20 bold</a:t>
            </a:r>
          </a:p>
          <a:p>
            <a:pPr lvl="0"/>
            <a:endParaRPr lang="en-US" altLang="en-US"/>
          </a:p>
          <a:p>
            <a:pPr lvl="0"/>
            <a:endParaRPr lang="en-US" altLang="en-US"/>
          </a:p>
          <a:p>
            <a:pPr lvl="2"/>
            <a:endParaRPr lang="en-US" altLang="en-US"/>
          </a:p>
          <a:p>
            <a:pPr lvl="0"/>
            <a:endParaRPr lang="en-US" altLang="en-US"/>
          </a:p>
        </p:txBody>
      </p:sp>
      <p:sp>
        <p:nvSpPr>
          <p:cNvPr id="1029" name="Rectangle 13">
            <a:extLst>
              <a:ext uri="{FF2B5EF4-FFF2-40B4-BE49-F238E27FC236}">
                <a16:creationId xmlns:a16="http://schemas.microsoft.com/office/drawing/2014/main" id="{2C94D853-DE4C-3FE8-DEA3-DD9C71A9113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01848" y="4864101"/>
            <a:ext cx="838200" cy="22225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fld id="{F923FE13-2153-014B-9BC6-44F55E1A2947}" type="slidenum">
              <a:rPr lang="en-US" altLang="en-US" sz="800" smtClean="0">
                <a:solidFill>
                  <a:srgbClr val="000090"/>
                </a:solidFill>
              </a:rPr>
              <a:pPr algn="ctr" eaLnBrk="1" hangingPunct="1">
                <a:defRPr/>
              </a:pPr>
              <a:t>‹#›</a:t>
            </a:fld>
            <a:endParaRPr lang="en-US" altLang="en-US" sz="800" dirty="0">
              <a:solidFill>
                <a:srgbClr val="000090"/>
              </a:solidFill>
            </a:endParaRPr>
          </a:p>
        </p:txBody>
      </p:sp>
      <p:sp>
        <p:nvSpPr>
          <p:cNvPr id="9" name="Text Box 14">
            <a:extLst>
              <a:ext uri="{FF2B5EF4-FFF2-40B4-BE49-F238E27FC236}">
                <a16:creationId xmlns:a16="http://schemas.microsoft.com/office/drawing/2014/main" id="{D8B1B65C-EE21-62E9-ADD1-CA4B103A61D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335542" y="4918074"/>
            <a:ext cx="4130016" cy="18466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600" b="1" dirty="0">
                <a:solidFill>
                  <a:srgbClr val="000090"/>
                </a:solidFill>
                <a:cs typeface="Century Gothic" charset="0"/>
              </a:rPr>
              <a:t>Fabio Conti - 8</a:t>
            </a:r>
            <a:r>
              <a:rPr lang="en-US" sz="600" b="1" baseline="30000" dirty="0">
                <a:solidFill>
                  <a:srgbClr val="000090"/>
                </a:solidFill>
                <a:cs typeface="Century Gothic" charset="0"/>
              </a:rPr>
              <a:t>th</a:t>
            </a:r>
            <a:r>
              <a:rPr lang="en-US" sz="600" b="1" dirty="0">
                <a:solidFill>
                  <a:srgbClr val="000090"/>
                </a:solidFill>
                <a:cs typeface="Century Gothic" charset="0"/>
              </a:rPr>
              <a:t> International Conference Frontiers in Diagnostics Technologies – Frascati, Italy, 2026-10-21</a:t>
            </a:r>
          </a:p>
        </p:txBody>
      </p:sp>
      <p:pic>
        <p:nvPicPr>
          <p:cNvPr id="1031" name="Picture 8" descr="D3D_logo.png">
            <a:extLst>
              <a:ext uri="{FF2B5EF4-FFF2-40B4-BE49-F238E27FC236}">
                <a16:creationId xmlns:a16="http://schemas.microsoft.com/office/drawing/2014/main" id="{F3B59E06-CAAF-FDB7-7FD4-6C1BAB653BD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6449" y="4603750"/>
            <a:ext cx="9080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5F0A6E3-B812-5CFC-3CA9-522BAE679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20350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0" descr="GA_logo_2_blue.png">
            <a:extLst>
              <a:ext uri="{FF2B5EF4-FFF2-40B4-BE49-F238E27FC236}">
                <a16:creationId xmlns:a16="http://schemas.microsoft.com/office/drawing/2014/main" id="{F7EAC025-582F-B347-91A7-ABA44C25B6AE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54013" y="4771231"/>
            <a:ext cx="1633538" cy="29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3888" r:id="rId1"/>
    <p:sldLayoutId id="2147493889" r:id="rId2"/>
    <p:sldLayoutId id="2147493890" r:id="rId3"/>
    <p:sldLayoutId id="2147493891" r:id="rId4"/>
    <p:sldLayoutId id="2147493892" r:id="rId5"/>
    <p:sldLayoutId id="2147493893" r:id="rId6"/>
    <p:sldLayoutId id="2147493898" r:id="rId7"/>
    <p:sldLayoutId id="2147493894" r:id="rId8"/>
    <p:sldLayoutId id="2147493895" r:id="rId9"/>
    <p:sldLayoutId id="2147493896" r:id="rId10"/>
    <p:sldLayoutId id="2147493897" r:id="rId11"/>
  </p:sldLayoutIdLst>
  <p:hf sldNum="0" hdr="0" ftr="0" dt="0"/>
  <p:txStyles>
    <p:titleStyle>
      <a:lvl1pPr algn="l" defTabSz="457189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FFFFFF"/>
          </a:solidFill>
          <a:latin typeface="+mj-lt"/>
          <a:ea typeface="ＭＳ Ｐゴシック" charset="0"/>
          <a:cs typeface="ＭＳ Ｐゴシック" charset="0"/>
        </a:defRPr>
      </a:lvl1pPr>
      <a:lvl2pPr algn="l" defTabSz="457189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Century Gothic" charset="0"/>
          <a:ea typeface="ＭＳ Ｐゴシック" charset="0"/>
          <a:cs typeface="ＭＳ Ｐゴシック" charset="0"/>
        </a:defRPr>
      </a:lvl2pPr>
      <a:lvl3pPr algn="l" defTabSz="457189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Century Gothic" charset="0"/>
          <a:ea typeface="ＭＳ Ｐゴシック" charset="0"/>
          <a:cs typeface="ＭＳ Ｐゴシック" charset="0"/>
        </a:defRPr>
      </a:lvl3pPr>
      <a:lvl4pPr algn="l" defTabSz="457189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Century Gothic" charset="0"/>
          <a:ea typeface="ＭＳ Ｐゴシック" charset="0"/>
          <a:cs typeface="ＭＳ Ｐゴシック" charset="0"/>
        </a:defRPr>
      </a:lvl4pPr>
      <a:lvl5pPr algn="l" defTabSz="457189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189" algn="ctr" defTabSz="457189" rtl="0" fontAlgn="base"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378" algn="ctr" defTabSz="457189" rtl="0" fontAlgn="base"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566" algn="ctr" defTabSz="457189" rtl="0" fontAlgn="base"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754" algn="ctr" defTabSz="457189" rtl="0" fontAlgn="base"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892" indent="-342892" algn="l" defTabSz="457189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31" indent="-285743" algn="l" defTabSz="457189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2pPr>
      <a:lvl3pPr marL="1257269" indent="-342892" algn="l" defTabSz="457189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3pPr>
      <a:lvl4pPr marL="1600160" indent="-228594" algn="l" defTabSz="457189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4pPr>
      <a:lvl5pPr marL="2057348" indent="-228594" algn="l" defTabSz="457189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68627-DA08-01A7-DD72-9B59D9B07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19" y="0"/>
            <a:ext cx="8595361" cy="6858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dirty="0">
                <a:ea typeface="ＭＳ Ｐゴシック" panose="020B0600070205080204" pitchFamily="34" charset="-128"/>
              </a:rPr>
              <a:t>Improving Electron Density Calibration Techniques 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for the DIII-D Thomson Scattering Diagnostic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8C2FE1-5576-6C26-B2FC-C49E4A1C7B97}"/>
              </a:ext>
            </a:extLst>
          </p:cNvPr>
          <p:cNvSpPr txBox="1"/>
          <p:nvPr/>
        </p:nvSpPr>
        <p:spPr>
          <a:xfrm>
            <a:off x="1294742" y="931334"/>
            <a:ext cx="2364939" cy="1200329"/>
          </a:xfrm>
          <a:prstGeom prst="rect">
            <a:avLst/>
          </a:prstGeom>
          <a:solidFill>
            <a:schemeClr val="lt1">
              <a:alpha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/>
              <a:t>Fabio Conti </a:t>
            </a:r>
            <a:r>
              <a:rPr lang="en-US" baseline="30000" dirty="0"/>
              <a:t>1,*</a:t>
            </a:r>
            <a:endParaRPr lang="en-US" b="1" dirty="0"/>
          </a:p>
          <a:p>
            <a:r>
              <a:rPr lang="en-US" dirty="0"/>
              <a:t>Fenton Glass </a:t>
            </a:r>
            <a:r>
              <a:rPr lang="en-US" baseline="30000" dirty="0"/>
              <a:t>1</a:t>
            </a:r>
            <a:endParaRPr lang="en-US" dirty="0"/>
          </a:p>
          <a:p>
            <a:r>
              <a:rPr lang="en-US" dirty="0"/>
              <a:t>Richard Carr </a:t>
            </a:r>
            <a:r>
              <a:rPr lang="en-US" baseline="30000" dirty="0"/>
              <a:t>1</a:t>
            </a:r>
            <a:endParaRPr lang="en-US" dirty="0"/>
          </a:p>
          <a:p>
            <a:r>
              <a:rPr lang="en-US" dirty="0"/>
              <a:t>Adam G. McLean 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073CC1-8FB7-D5BA-AB16-17A3D409F594}"/>
              </a:ext>
            </a:extLst>
          </p:cNvPr>
          <p:cNvSpPr txBox="1"/>
          <p:nvPr/>
        </p:nvSpPr>
        <p:spPr>
          <a:xfrm>
            <a:off x="1294743" y="2859146"/>
            <a:ext cx="2060139" cy="1700466"/>
          </a:xfrm>
          <a:prstGeom prst="rect">
            <a:avLst/>
          </a:prstGeom>
          <a:solidFill>
            <a:schemeClr val="lt1">
              <a:alpha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b="1" baseline="30000" dirty="0"/>
              <a:t>1</a:t>
            </a:r>
            <a:r>
              <a:rPr lang="en-US" sz="1200" b="1" dirty="0"/>
              <a:t>General Atomics</a:t>
            </a:r>
          </a:p>
          <a:p>
            <a:r>
              <a:rPr lang="en-US" sz="1000" dirty="0"/>
              <a:t>San Diego, Calif., USA</a:t>
            </a:r>
          </a:p>
          <a:p>
            <a:endParaRPr lang="en-US" sz="800" b="1" dirty="0"/>
          </a:p>
          <a:p>
            <a:r>
              <a:rPr lang="en-US" sz="1200" b="1" baseline="30000" dirty="0"/>
              <a:t>2</a:t>
            </a:r>
            <a:r>
              <a:rPr lang="en-US" sz="1200" b="1" dirty="0"/>
              <a:t>Lawrence Livermore National Laboratory</a:t>
            </a:r>
          </a:p>
          <a:p>
            <a:r>
              <a:rPr lang="en-US" sz="1000" dirty="0"/>
              <a:t>Livermore, Calif., USA</a:t>
            </a:r>
          </a:p>
          <a:p>
            <a:endParaRPr lang="en-US" sz="1000" dirty="0"/>
          </a:p>
          <a:p>
            <a:endParaRPr lang="en-US" sz="1000" dirty="0"/>
          </a:p>
          <a:p>
            <a:r>
              <a:rPr lang="en-US" sz="1200" baseline="30000" dirty="0"/>
              <a:t>*</a:t>
            </a:r>
            <a:r>
              <a:rPr lang="en-US" sz="1050" dirty="0"/>
              <a:t>contif@fusion.gat.com</a:t>
            </a:r>
          </a:p>
          <a:p>
            <a:endParaRPr lang="en-US" sz="1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A0A908-A93B-1CD5-5DD6-DDB8E3AB06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71999" y="811758"/>
            <a:ext cx="2973056" cy="391265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D92C8C-F920-17DF-1203-0FADFC93A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654E7-EBDC-BDFC-8503-D4BD4D1B39AB}"/>
              </a:ext>
            </a:extLst>
          </p:cNvPr>
          <p:cNvSpPr txBox="1">
            <a:spLocks/>
          </p:cNvSpPr>
          <p:nvPr/>
        </p:nvSpPr>
        <p:spPr bwMode="auto">
          <a:xfrm>
            <a:off x="228600" y="777241"/>
            <a:ext cx="8675557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000" b="1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2pPr>
            <a:lvl3pPr marL="12573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57" indent="-233357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800" b="0" dirty="0">
                <a:ea typeface="ＭＳ Ｐゴシック" panose="020B0600070205080204" pitchFamily="34" charset="-128"/>
              </a:rPr>
              <a:t>Accurate electron density (</a:t>
            </a:r>
            <a:r>
              <a:rPr lang="en-US" altLang="en-US" sz="1800" i="1" dirty="0">
                <a:ea typeface="ＭＳ Ｐゴシック" panose="020B0600070205080204" pitchFamily="34" charset="-128"/>
              </a:rPr>
              <a:t>n</a:t>
            </a:r>
            <a:r>
              <a:rPr lang="en-US" altLang="en-US" sz="1800" baseline="-25000" dirty="0">
                <a:ea typeface="ＭＳ Ｐゴシック" panose="020B0600070205080204" pitchFamily="34" charset="-128"/>
              </a:rPr>
              <a:t>e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) </a:t>
            </a:r>
            <a:r>
              <a:rPr lang="en-US" altLang="en-US" sz="1800" dirty="0">
                <a:ea typeface="ＭＳ Ｐゴシック" panose="020B0600070205080204" pitchFamily="34" charset="-128"/>
              </a:rPr>
              <a:t>profiles are crucial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:</a:t>
            </a:r>
          </a:p>
          <a:p>
            <a:pPr marL="633407" lvl="1" indent="-233357">
              <a:buFont typeface="Arial" panose="020B0604020202020204" pitchFamily="34" charset="0"/>
              <a:buChar char="•"/>
            </a:pPr>
            <a:r>
              <a:rPr lang="en-US" altLang="en-US" b="0" dirty="0">
                <a:ea typeface="ＭＳ Ｐゴシック" panose="020B0600070205080204" pitchFamily="34" charset="-128"/>
              </a:rPr>
              <a:t>plasma control, performance evaluation, </a:t>
            </a:r>
            <a:br>
              <a:rPr lang="en-US" altLang="en-US" b="0" dirty="0">
                <a:ea typeface="ＭＳ Ｐゴシック" panose="020B0600070205080204" pitchFamily="34" charset="-128"/>
              </a:rPr>
            </a:br>
            <a:r>
              <a:rPr lang="en-US" altLang="en-US" b="0" dirty="0">
                <a:ea typeface="ＭＳ Ｐゴシック" panose="020B0600070205080204" pitchFamily="34" charset="-128"/>
              </a:rPr>
              <a:t>study confinement, transport, edge physics, &amp; exhaust</a:t>
            </a:r>
          </a:p>
          <a:p>
            <a:pPr marL="633407" lvl="1" indent="-233357"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require </a:t>
            </a:r>
            <a:r>
              <a:rPr lang="en-US" altLang="en-US" b="1" dirty="0">
                <a:ea typeface="ＭＳ Ｐゴシック" panose="020B0600070205080204" pitchFamily="34" charset="-128"/>
              </a:rPr>
              <a:t>absolute calibration of system response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B1C4040-F658-0886-75A0-5BE51A313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Background &amp; Motivation</a:t>
            </a:r>
          </a:p>
        </p:txBody>
      </p:sp>
    </p:spTree>
    <p:extLst>
      <p:ext uri="{BB962C8B-B14F-4D97-AF65-F5344CB8AC3E}">
        <p14:creationId xmlns:p14="http://schemas.microsoft.com/office/powerpoint/2010/main" val="3387579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6AC9F-9122-B7E0-8C98-EBF2FB626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FFDC10-80A8-79F4-8929-53412B205028}"/>
              </a:ext>
            </a:extLst>
          </p:cNvPr>
          <p:cNvSpPr txBox="1">
            <a:spLocks/>
          </p:cNvSpPr>
          <p:nvPr/>
        </p:nvSpPr>
        <p:spPr bwMode="auto">
          <a:xfrm>
            <a:off x="228600" y="777241"/>
            <a:ext cx="8675557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000" b="1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2pPr>
            <a:lvl3pPr marL="12573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57" indent="-233357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800" b="0" dirty="0">
                <a:ea typeface="ＭＳ Ｐゴシック" panose="020B0600070205080204" pitchFamily="34" charset="-128"/>
              </a:rPr>
              <a:t>Accurate electron density (</a:t>
            </a:r>
            <a:r>
              <a:rPr lang="en-US" altLang="en-US" sz="1800" i="1" dirty="0">
                <a:ea typeface="ＭＳ Ｐゴシック" panose="020B0600070205080204" pitchFamily="34" charset="-128"/>
              </a:rPr>
              <a:t>n</a:t>
            </a:r>
            <a:r>
              <a:rPr lang="en-US" altLang="en-US" sz="1800" baseline="-25000" dirty="0">
                <a:ea typeface="ＭＳ Ｐゴシック" panose="020B0600070205080204" pitchFamily="34" charset="-128"/>
              </a:rPr>
              <a:t>e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) </a:t>
            </a:r>
            <a:r>
              <a:rPr lang="en-US" altLang="en-US" sz="1800" dirty="0">
                <a:ea typeface="ＭＳ Ｐゴシック" panose="020B0600070205080204" pitchFamily="34" charset="-128"/>
              </a:rPr>
              <a:t>profiles are crucial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:</a:t>
            </a:r>
          </a:p>
          <a:p>
            <a:pPr marL="633407" lvl="1" indent="-233357">
              <a:buFont typeface="Arial" panose="020B0604020202020204" pitchFamily="34" charset="0"/>
              <a:buChar char="•"/>
            </a:pPr>
            <a:r>
              <a:rPr lang="en-US" altLang="en-US" b="0" dirty="0">
                <a:ea typeface="ＭＳ Ｐゴシック" panose="020B0600070205080204" pitchFamily="34" charset="-128"/>
              </a:rPr>
              <a:t>plasma control, performance evaluation, </a:t>
            </a:r>
            <a:br>
              <a:rPr lang="en-US" altLang="en-US" b="0" dirty="0">
                <a:ea typeface="ＭＳ Ｐゴシック" panose="020B0600070205080204" pitchFamily="34" charset="-128"/>
              </a:rPr>
            </a:br>
            <a:r>
              <a:rPr lang="en-US" altLang="en-US" b="0" dirty="0">
                <a:ea typeface="ＭＳ Ｐゴシック" panose="020B0600070205080204" pitchFamily="34" charset="-128"/>
              </a:rPr>
              <a:t>study confinement, transport, edge physics, &amp; exhaust</a:t>
            </a:r>
          </a:p>
          <a:p>
            <a:pPr marL="633407" lvl="1" indent="-233357"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require </a:t>
            </a:r>
            <a:r>
              <a:rPr lang="en-US" altLang="en-US" b="1" dirty="0">
                <a:ea typeface="ＭＳ Ｐゴシック" panose="020B0600070205080204" pitchFamily="34" charset="-128"/>
              </a:rPr>
              <a:t>absolute calibration of system response</a:t>
            </a:r>
          </a:p>
          <a:p>
            <a:pPr marL="233357" indent="-233357" fontAlgn="base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800" b="0" dirty="0">
                <a:ea typeface="ＭＳ Ｐゴシック" panose="020B0600070205080204" pitchFamily="34" charset="-128"/>
              </a:rPr>
              <a:t>Rayleigh scattering-based calibration of DIII-D Thomson scattering</a:t>
            </a:r>
            <a:r>
              <a:rPr lang="en-US" altLang="en-US" sz="1800" b="0" baseline="30000" dirty="0">
                <a:ea typeface="ＭＳ Ｐゴシック" panose="020B0600070205080204" pitchFamily="34" charset="-128"/>
              </a:rPr>
              <a:t>[1]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  </a:t>
            </a:r>
            <a:r>
              <a:rPr lang="en-US" altLang="en-US" sz="1800" dirty="0">
                <a:ea typeface="ＭＳ Ｐゴシック" panose="020B0600070205080204" pitchFamily="34" charset="-128"/>
              </a:rPr>
              <a:t>vulnerable to stray laser light contamination</a:t>
            </a:r>
          </a:p>
          <a:p>
            <a:pPr marL="233357" indent="-233357" fontAlgn="base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800" b="0" dirty="0">
                <a:ea typeface="ＭＳ Ｐゴシック" panose="020B0600070205080204" pitchFamily="34" charset="-128"/>
              </a:rPr>
              <a:t>Locations with </a:t>
            </a:r>
            <a:r>
              <a:rPr lang="en-US" altLang="en-US" sz="1800" dirty="0">
                <a:ea typeface="ＭＳ Ｐゴシック" panose="020B0600070205080204" pitchFamily="34" charset="-128"/>
              </a:rPr>
              <a:t>high stray light 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(e.g., in the divertor) </a:t>
            </a:r>
            <a:r>
              <a:rPr lang="en-US" altLang="en-US" sz="1800" dirty="0">
                <a:ea typeface="ＭＳ Ｐゴシック" panose="020B0600070205080204" pitchFamily="34" charset="-128"/>
              </a:rPr>
              <a:t>cannot be directly calibrated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 using Rayleigh scattering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0685213-8A3A-7ED7-EA26-F22F017F0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Background &amp; Motivation</a:t>
            </a:r>
          </a:p>
        </p:txBody>
      </p:sp>
    </p:spTree>
    <p:extLst>
      <p:ext uri="{BB962C8B-B14F-4D97-AF65-F5344CB8AC3E}">
        <p14:creationId xmlns:p14="http://schemas.microsoft.com/office/powerpoint/2010/main" val="674901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A50A4-3A86-B4D7-7A89-E384C618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120683-E611-E57A-2EFF-4140B61C7F7C}"/>
              </a:ext>
            </a:extLst>
          </p:cNvPr>
          <p:cNvSpPr txBox="1">
            <a:spLocks/>
          </p:cNvSpPr>
          <p:nvPr/>
        </p:nvSpPr>
        <p:spPr bwMode="auto">
          <a:xfrm>
            <a:off x="228600" y="777241"/>
            <a:ext cx="8675557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000" b="1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2pPr>
            <a:lvl3pPr marL="12573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57" indent="-233357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800" b="0" dirty="0">
                <a:ea typeface="ＭＳ Ｐゴシック" panose="020B0600070205080204" pitchFamily="34" charset="-128"/>
              </a:rPr>
              <a:t>Accurate electron density (</a:t>
            </a:r>
            <a:r>
              <a:rPr lang="en-US" altLang="en-US" sz="1800" i="1" dirty="0">
                <a:ea typeface="ＭＳ Ｐゴシック" panose="020B0600070205080204" pitchFamily="34" charset="-128"/>
              </a:rPr>
              <a:t>n</a:t>
            </a:r>
            <a:r>
              <a:rPr lang="en-US" altLang="en-US" sz="1800" baseline="-25000" dirty="0">
                <a:ea typeface="ＭＳ Ｐゴシック" panose="020B0600070205080204" pitchFamily="34" charset="-128"/>
              </a:rPr>
              <a:t>e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) </a:t>
            </a:r>
            <a:r>
              <a:rPr lang="en-US" altLang="en-US" sz="1800" dirty="0">
                <a:ea typeface="ＭＳ Ｐゴシック" panose="020B0600070205080204" pitchFamily="34" charset="-128"/>
              </a:rPr>
              <a:t>profiles are crucial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:</a:t>
            </a:r>
          </a:p>
          <a:p>
            <a:pPr marL="633407" lvl="1" indent="-233357">
              <a:buFont typeface="Arial" panose="020B0604020202020204" pitchFamily="34" charset="0"/>
              <a:buChar char="•"/>
            </a:pPr>
            <a:r>
              <a:rPr lang="en-US" altLang="en-US" b="0" dirty="0">
                <a:ea typeface="ＭＳ Ｐゴシック" panose="020B0600070205080204" pitchFamily="34" charset="-128"/>
              </a:rPr>
              <a:t>plasma control, performance evaluation, </a:t>
            </a:r>
            <a:br>
              <a:rPr lang="en-US" altLang="en-US" b="0" dirty="0">
                <a:ea typeface="ＭＳ Ｐゴシック" panose="020B0600070205080204" pitchFamily="34" charset="-128"/>
              </a:rPr>
            </a:br>
            <a:r>
              <a:rPr lang="en-US" altLang="en-US" b="0" dirty="0">
                <a:ea typeface="ＭＳ Ｐゴシック" panose="020B0600070205080204" pitchFamily="34" charset="-128"/>
              </a:rPr>
              <a:t>study confinement, transport, edge physics, &amp; exhaust</a:t>
            </a:r>
          </a:p>
          <a:p>
            <a:pPr marL="633407" lvl="1" indent="-233357"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require </a:t>
            </a:r>
            <a:r>
              <a:rPr lang="en-US" altLang="en-US" b="1" dirty="0">
                <a:ea typeface="ＭＳ Ｐゴシック" panose="020B0600070205080204" pitchFamily="34" charset="-128"/>
              </a:rPr>
              <a:t>absolute calibration of system response</a:t>
            </a:r>
          </a:p>
          <a:p>
            <a:pPr marL="233357" indent="-233357" fontAlgn="base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800" b="0" dirty="0">
                <a:ea typeface="ＭＳ Ｐゴシック" panose="020B0600070205080204" pitchFamily="34" charset="-128"/>
              </a:rPr>
              <a:t>Rayleigh scattering-based calibration of DIII-D Thomson scattering</a:t>
            </a:r>
            <a:r>
              <a:rPr lang="en-US" altLang="en-US" sz="1800" b="0" baseline="30000" dirty="0">
                <a:ea typeface="ＭＳ Ｐゴシック" panose="020B0600070205080204" pitchFamily="34" charset="-128"/>
              </a:rPr>
              <a:t>[1]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  </a:t>
            </a:r>
            <a:r>
              <a:rPr lang="en-US" altLang="en-US" sz="1800" dirty="0">
                <a:ea typeface="ＭＳ Ｐゴシック" panose="020B0600070205080204" pitchFamily="34" charset="-128"/>
              </a:rPr>
              <a:t>vulnerable to stray laser light contamination</a:t>
            </a:r>
          </a:p>
          <a:p>
            <a:pPr marL="233357" indent="-233357" fontAlgn="base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800" b="0" dirty="0">
                <a:ea typeface="ＭＳ Ｐゴシック" panose="020B0600070205080204" pitchFamily="34" charset="-128"/>
              </a:rPr>
              <a:t>Locations with </a:t>
            </a:r>
            <a:r>
              <a:rPr lang="en-US" altLang="en-US" sz="1800" dirty="0">
                <a:ea typeface="ＭＳ Ｐゴシック" panose="020B0600070205080204" pitchFamily="34" charset="-128"/>
              </a:rPr>
              <a:t>high stray light 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(e.g., in the divertor) </a:t>
            </a:r>
            <a:r>
              <a:rPr lang="en-US" altLang="en-US" sz="1800" dirty="0">
                <a:ea typeface="ＭＳ Ｐゴシック" panose="020B0600070205080204" pitchFamily="34" charset="-128"/>
              </a:rPr>
              <a:t>cannot be directly calibrated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 using Rayleigh scattering</a:t>
            </a:r>
          </a:p>
          <a:p>
            <a:pPr marL="233357" indent="-233357" fontAlgn="base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800" dirty="0">
                <a:ea typeface="ＭＳ Ｐゴシック" panose="020B0600070205080204" pitchFamily="34" charset="-128"/>
              </a:rPr>
              <a:t>Rotational Raman scattering 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from diatomic gas shifts scattered wavelengths away from laser wavelength</a:t>
            </a:r>
            <a:r>
              <a:rPr lang="en-US" altLang="en-US" sz="1800" b="0" baseline="30000" dirty="0">
                <a:ea typeface="ＭＳ Ｐゴシック" panose="020B0600070205080204" pitchFamily="34" charset="-128"/>
              </a:rPr>
              <a:t>[2]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205A642-E4BA-2D5F-B855-AB4664DB8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Background &amp; Motivation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B42EEE-F59C-D846-856A-A88255930359}"/>
              </a:ext>
            </a:extLst>
          </p:cNvPr>
          <p:cNvSpPr txBox="1"/>
          <p:nvPr/>
        </p:nvSpPr>
        <p:spPr>
          <a:xfrm>
            <a:off x="1476004" y="4559685"/>
            <a:ext cx="56701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1100" dirty="0"/>
              <a:t>[1] B. Bray et al., </a:t>
            </a:r>
            <a:r>
              <a:rPr lang="en-US" altLang="en-US" sz="1100" i="1" dirty="0"/>
              <a:t>RSI</a:t>
            </a:r>
            <a:r>
              <a:rPr lang="en-US" altLang="en-US" sz="1100" dirty="0"/>
              <a:t> 72, 1115 (2001)		[2] J. Howard, J. Phys. D 12 (1979)</a:t>
            </a:r>
          </a:p>
        </p:txBody>
      </p:sp>
    </p:spTree>
    <p:extLst>
      <p:ext uri="{BB962C8B-B14F-4D97-AF65-F5344CB8AC3E}">
        <p14:creationId xmlns:p14="http://schemas.microsoft.com/office/powerpoint/2010/main" val="1605336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EA5DED-4A3A-E034-1E53-3DAA57353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2301A02-D2A4-E966-7A26-428CBA308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Rayleigh scattering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13AECB-EBD5-352F-A1A7-48604A33AF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711"/>
          <a:stretch>
            <a:fillRect/>
          </a:stretch>
        </p:blipFill>
        <p:spPr>
          <a:xfrm>
            <a:off x="3875657" y="883919"/>
            <a:ext cx="5039743" cy="365760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C883006-3D91-88CA-DE85-453C6655AAF1}"/>
              </a:ext>
            </a:extLst>
          </p:cNvPr>
          <p:cNvSpPr txBox="1">
            <a:spLocks/>
          </p:cNvSpPr>
          <p:nvPr/>
        </p:nvSpPr>
        <p:spPr bwMode="auto">
          <a:xfrm>
            <a:off x="228600" y="777240"/>
            <a:ext cx="3489455" cy="3764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000" b="1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2pPr>
            <a:lvl3pPr marL="12573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57" indent="-233357" fontAlgn="base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800" b="0" dirty="0">
                <a:ea typeface="ＭＳ Ｐゴシック" panose="020B0600070205080204" pitchFamily="34" charset="-128"/>
              </a:rPr>
              <a:t>System response measured at </a:t>
            </a:r>
            <a:r>
              <a:rPr lang="en-US" altLang="en-US" sz="1800" dirty="0">
                <a:ea typeface="ＭＳ Ｐゴシック" panose="020B0600070205080204" pitchFamily="34" charset="-128"/>
              </a:rPr>
              <a:t>various gas fill pressures</a:t>
            </a:r>
          </a:p>
          <a:p>
            <a:pPr marL="233357" indent="-233357" fontAlgn="base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800" b="0" dirty="0">
                <a:ea typeface="ＭＳ Ｐゴシック" panose="020B0600070205080204" pitchFamily="34" charset="-128"/>
              </a:rPr>
              <a:t>Signal normalized to laser energy</a:t>
            </a:r>
          </a:p>
          <a:p>
            <a:pPr marL="233357" indent="-233357" fontAlgn="base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800" b="0" dirty="0">
                <a:ea typeface="ＭＳ Ｐゴシック" panose="020B0600070205080204" pitchFamily="34" charset="-128"/>
              </a:rPr>
              <a:t>Slope of linear fit provides calibration factor</a:t>
            </a:r>
          </a:p>
          <a:p>
            <a:pPr marL="233357" indent="-233357" fontAlgn="base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800" dirty="0">
                <a:ea typeface="ＭＳ Ｐゴシック" panose="020B0600070205080204" pitchFamily="34" charset="-128"/>
              </a:rPr>
              <a:t>Single spectral channel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 only (1064nm)</a:t>
            </a:r>
          </a:p>
          <a:p>
            <a:pPr marL="233357" indent="-233357" fontAlgn="base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800" b="0" dirty="0">
                <a:ea typeface="ＭＳ Ｐゴシック" panose="020B0600070205080204" pitchFamily="34" charset="-128"/>
              </a:rPr>
              <a:t>Well-known cross section</a:t>
            </a:r>
          </a:p>
        </p:txBody>
      </p:sp>
    </p:spTree>
    <p:extLst>
      <p:ext uri="{BB962C8B-B14F-4D97-AF65-F5344CB8AC3E}">
        <p14:creationId xmlns:p14="http://schemas.microsoft.com/office/powerpoint/2010/main" val="874207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8A79138-24F4-02B8-32DF-37A6C8109E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63" r="463"/>
          <a:stretch/>
        </p:blipFill>
        <p:spPr>
          <a:xfrm>
            <a:off x="3848241" y="927154"/>
            <a:ext cx="5105035" cy="36576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36E77F7-87B9-2E8A-BFF2-56DA25192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Raman scattering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464B4-BB92-911C-406E-F2EFB6C561BD}"/>
              </a:ext>
            </a:extLst>
          </p:cNvPr>
          <p:cNvSpPr txBox="1">
            <a:spLocks/>
          </p:cNvSpPr>
          <p:nvPr/>
        </p:nvSpPr>
        <p:spPr bwMode="auto">
          <a:xfrm>
            <a:off x="228602" y="777240"/>
            <a:ext cx="3421441" cy="3764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000" b="1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2pPr>
            <a:lvl3pPr marL="12573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57" indent="-233357" fontAlgn="base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800" dirty="0">
                <a:ea typeface="ＭＳ Ｐゴシック" panose="020B0600070205080204" pitchFamily="34" charset="-128"/>
              </a:rPr>
              <a:t>Sum of Raman lines </a:t>
            </a:r>
            <a:br>
              <a:rPr lang="en-US" altLang="en-US" sz="1800" dirty="0">
                <a:ea typeface="ＭＳ Ｐゴシック" panose="020B0600070205080204" pitchFamily="34" charset="-128"/>
              </a:rPr>
            </a:br>
            <a:r>
              <a:rPr lang="en-US" altLang="en-US" sz="1800" b="0" dirty="0">
                <a:ea typeface="ＭＳ Ｐゴシック" panose="020B0600070205080204" pitchFamily="34" charset="-128"/>
              </a:rPr>
              <a:t>weighted by filter transmission</a:t>
            </a:r>
          </a:p>
          <a:p>
            <a:pPr marL="0" indent="0">
              <a:spcBef>
                <a:spcPts val="600"/>
              </a:spcBef>
              <a:buNone/>
            </a:pPr>
            <a:endParaRPr lang="en-US" altLang="en-US" sz="1800" b="0" dirty="0">
              <a:ea typeface="ＭＳ Ｐゴシック" panose="020B0600070205080204" pitchFamily="34" charset="-128"/>
            </a:endParaRPr>
          </a:p>
          <a:p>
            <a:pPr marL="0" indent="0" fontAlgn="base">
              <a:spcAft>
                <a:spcPct val="0"/>
              </a:spcAft>
              <a:buNone/>
            </a:pPr>
            <a:endParaRPr lang="en-US" altLang="en-US" sz="1800" b="0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1218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A15F6-60D8-E7CB-2B8F-07C097530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086244E-A5A6-16BA-EC4E-8D082C02A7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63" r="463"/>
          <a:stretch/>
        </p:blipFill>
        <p:spPr>
          <a:xfrm>
            <a:off x="3848241" y="927154"/>
            <a:ext cx="5105035" cy="36576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27E90F9-9F9E-1C79-2F75-84CDB4798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Raman scattering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5C8622-B022-291F-4D8A-97F751B99BE6}"/>
              </a:ext>
            </a:extLst>
          </p:cNvPr>
          <p:cNvSpPr txBox="1">
            <a:spLocks/>
          </p:cNvSpPr>
          <p:nvPr/>
        </p:nvSpPr>
        <p:spPr bwMode="auto">
          <a:xfrm>
            <a:off x="228602" y="777240"/>
            <a:ext cx="3421441" cy="3764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000" b="1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2pPr>
            <a:lvl3pPr marL="12573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57" indent="-233357" fontAlgn="base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800" dirty="0">
                <a:ea typeface="ＭＳ Ｐゴシック" panose="020B0600070205080204" pitchFamily="34" charset="-128"/>
              </a:rPr>
              <a:t>Sum of Raman lines </a:t>
            </a:r>
            <a:br>
              <a:rPr lang="en-US" altLang="en-US" sz="1800" dirty="0">
                <a:ea typeface="ＭＳ Ｐゴシック" panose="020B0600070205080204" pitchFamily="34" charset="-128"/>
              </a:rPr>
            </a:br>
            <a:r>
              <a:rPr lang="en-US" altLang="en-US" sz="1800" b="0" dirty="0">
                <a:ea typeface="ＭＳ Ｐゴシック" panose="020B0600070205080204" pitchFamily="34" charset="-128"/>
              </a:rPr>
              <a:t>weighted by filter transmission</a:t>
            </a:r>
          </a:p>
          <a:p>
            <a:pPr marL="233357" indent="-233357" fontAlgn="base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800" b="0" dirty="0">
                <a:ea typeface="ＭＳ Ｐゴシック" panose="020B0600070205080204" pitchFamily="34" charset="-128"/>
              </a:rPr>
              <a:t>Usability of spectral channels:</a:t>
            </a:r>
          </a:p>
          <a:p>
            <a:pPr marL="633407" lvl="1" indent="-233357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1047nm, 1058nm </a:t>
            </a:r>
            <a:br>
              <a:rPr lang="en-US" altLang="en-US" sz="1600" b="1" dirty="0">
                <a:ea typeface="ＭＳ Ｐゴシック" panose="020B0600070205080204" pitchFamily="34" charset="-128"/>
              </a:rPr>
            </a:br>
            <a:r>
              <a:rPr lang="en-US" altLang="en-US" sz="1600" b="1" dirty="0">
                <a:ea typeface="ＭＳ Ｐゴシック" panose="020B0600070205080204" pitchFamily="34" charset="-128"/>
              </a:rPr>
              <a:t>reliably good signals</a:t>
            </a:r>
          </a:p>
          <a:p>
            <a:pPr marL="633407" lvl="1" indent="-233357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1600" b="0" dirty="0">
                <a:ea typeface="ＭＳ Ｐゴシック" panose="020B0600070205080204" pitchFamily="34" charset="-128"/>
              </a:rPr>
              <a:t>1062nm, 1067nm possible Rayleigh bleed-through</a:t>
            </a:r>
          </a:p>
          <a:p>
            <a:pPr marL="633407" lvl="1" indent="-233357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1600" b="0" dirty="0">
                <a:ea typeface="ＭＳ Ｐゴシック" panose="020B0600070205080204" pitchFamily="34" charset="-128"/>
              </a:rPr>
              <a:t>1022nm low Raman signal</a:t>
            </a:r>
          </a:p>
          <a:p>
            <a:pPr marL="0" indent="0">
              <a:spcBef>
                <a:spcPts val="600"/>
              </a:spcBef>
              <a:buNone/>
            </a:pPr>
            <a:endParaRPr lang="en-US" altLang="en-US" sz="1800" b="0" dirty="0">
              <a:ea typeface="ＭＳ Ｐゴシック" panose="020B0600070205080204" pitchFamily="34" charset="-128"/>
            </a:endParaRPr>
          </a:p>
          <a:p>
            <a:pPr marL="0" indent="0" fontAlgn="base">
              <a:spcAft>
                <a:spcPct val="0"/>
              </a:spcAft>
              <a:buNone/>
            </a:pPr>
            <a:endParaRPr lang="en-US" altLang="en-US" sz="1800" b="0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21520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B78F6-2AC5-E2FD-42DF-D0640BF99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D5AC1E7-49C9-BF40-B63E-6E88A4C21E87}"/>
              </a:ext>
            </a:extLst>
          </p:cNvPr>
          <p:cNvSpPr txBox="1">
            <a:spLocks/>
          </p:cNvSpPr>
          <p:nvPr/>
        </p:nvSpPr>
        <p:spPr bwMode="auto">
          <a:xfrm>
            <a:off x="228602" y="777240"/>
            <a:ext cx="3421441" cy="3764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000" b="1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2pPr>
            <a:lvl3pPr marL="12573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57" indent="-233357" fontAlgn="base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800" dirty="0">
                <a:ea typeface="ＭＳ Ｐゴシック" panose="020B0600070205080204" pitchFamily="34" charset="-128"/>
              </a:rPr>
              <a:t>Sum of Raman lines </a:t>
            </a:r>
            <a:br>
              <a:rPr lang="en-US" altLang="en-US" sz="1800" dirty="0">
                <a:ea typeface="ＭＳ Ｐゴシック" panose="020B0600070205080204" pitchFamily="34" charset="-128"/>
              </a:rPr>
            </a:br>
            <a:r>
              <a:rPr lang="en-US" altLang="en-US" sz="1800" b="0" dirty="0">
                <a:ea typeface="ＭＳ Ｐゴシック" panose="020B0600070205080204" pitchFamily="34" charset="-128"/>
              </a:rPr>
              <a:t>weighted by filter transmission</a:t>
            </a:r>
          </a:p>
          <a:p>
            <a:pPr marL="233357" indent="-233357" fontAlgn="base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800" b="0" dirty="0">
                <a:ea typeface="ＭＳ Ｐゴシック" panose="020B0600070205080204" pitchFamily="34" charset="-128"/>
              </a:rPr>
              <a:t>Usability of spectral channels:</a:t>
            </a:r>
          </a:p>
          <a:p>
            <a:pPr marL="633407" lvl="1" indent="-233357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1047nm, 1058nm </a:t>
            </a:r>
            <a:br>
              <a:rPr lang="en-US" altLang="en-US" sz="1600" b="1" dirty="0">
                <a:ea typeface="ＭＳ Ｐゴシック" panose="020B0600070205080204" pitchFamily="34" charset="-128"/>
              </a:rPr>
            </a:br>
            <a:r>
              <a:rPr lang="en-US" altLang="en-US" sz="1600" b="1" dirty="0">
                <a:ea typeface="ＭＳ Ｐゴシック" panose="020B0600070205080204" pitchFamily="34" charset="-128"/>
              </a:rPr>
              <a:t>reliably good signals</a:t>
            </a:r>
          </a:p>
          <a:p>
            <a:pPr marL="633407" lvl="1" indent="-233357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1600" b="0" dirty="0">
                <a:ea typeface="ＭＳ Ｐゴシック" panose="020B0600070205080204" pitchFamily="34" charset="-128"/>
              </a:rPr>
              <a:t>1062nm, 1067nm possible Rayleigh bleed-through</a:t>
            </a:r>
          </a:p>
          <a:p>
            <a:pPr marL="633407" lvl="1" indent="-233357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1600" b="0" dirty="0">
                <a:ea typeface="ＭＳ Ｐゴシック" panose="020B0600070205080204" pitchFamily="34" charset="-128"/>
              </a:rPr>
              <a:t>1022nm low Raman signal</a:t>
            </a:r>
          </a:p>
          <a:p>
            <a:pPr marL="233357" indent="-233357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en-US" sz="1800" b="0" dirty="0">
                <a:ea typeface="ＭＳ Ｐゴシック" panose="020B0600070205080204" pitchFamily="34" charset="-128"/>
              </a:rPr>
              <a:t>100-1000x lower signal </a:t>
            </a:r>
            <a:br>
              <a:rPr lang="en-US" altLang="en-US" sz="1800" b="0" dirty="0">
                <a:ea typeface="ＭＳ Ｐゴシック" panose="020B0600070205080204" pitchFamily="34" charset="-128"/>
              </a:rPr>
            </a:br>
            <a:r>
              <a:rPr lang="en-US" altLang="en-US" sz="1800" b="0" dirty="0">
                <a:ea typeface="ＭＳ Ｐゴシック" panose="020B0600070205080204" pitchFamily="34" charset="-128"/>
              </a:rPr>
              <a:t>(per filter) vs Rayleigh</a:t>
            </a:r>
          </a:p>
          <a:p>
            <a:pPr marL="0" indent="0">
              <a:spcBef>
                <a:spcPts val="600"/>
              </a:spcBef>
              <a:buNone/>
            </a:pPr>
            <a:endParaRPr lang="en-US" altLang="en-US" sz="1800" b="0" dirty="0">
              <a:ea typeface="ＭＳ Ｐゴシック" panose="020B0600070205080204" pitchFamily="34" charset="-128"/>
            </a:endParaRPr>
          </a:p>
          <a:p>
            <a:pPr marL="0" indent="0" fontAlgn="base">
              <a:spcAft>
                <a:spcPct val="0"/>
              </a:spcAft>
              <a:buNone/>
            </a:pPr>
            <a:endParaRPr lang="en-US" altLang="en-US" sz="1800" b="0" dirty="0">
              <a:ea typeface="ＭＳ Ｐゴシック" panose="020B0600070205080204" pitchFamily="34" charset="-128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EDAEF5C-A6D3-108A-9272-84D2FD62E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Raman scattering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F7299B-2D12-347B-E6B8-A34B13084A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" r="6170"/>
          <a:stretch>
            <a:fillRect/>
          </a:stretch>
        </p:blipFill>
        <p:spPr>
          <a:xfrm>
            <a:off x="3824577" y="978008"/>
            <a:ext cx="5090821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734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9C1ED-2427-AB27-84A0-48C4A4BDE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9FFB2-5125-8B19-623A-E3E8E2131D69}"/>
              </a:ext>
            </a:extLst>
          </p:cNvPr>
          <p:cNvSpPr txBox="1">
            <a:spLocks/>
          </p:cNvSpPr>
          <p:nvPr/>
        </p:nvSpPr>
        <p:spPr bwMode="auto">
          <a:xfrm>
            <a:off x="216747" y="777240"/>
            <a:ext cx="8775725" cy="4010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000" b="1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2pPr>
            <a:lvl3pPr marL="12573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57" indent="-233357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800" b="0" dirty="0">
                <a:ea typeface="ＭＳ Ｐゴシック" panose="020B0600070205080204" pitchFamily="34" charset="-128"/>
              </a:rPr>
              <a:t>56 scattering volumes (42 vert. + 14 hor.) over (6 vert. + 1 hor.) lasers </a:t>
            </a:r>
            <a:br>
              <a:rPr lang="en-US" altLang="en-US" sz="1800" b="0" dirty="0">
                <a:ea typeface="ＭＳ Ｐゴシック" panose="020B0600070205080204" pitchFamily="34" charset="-128"/>
              </a:rPr>
            </a:br>
            <a:r>
              <a:rPr lang="el-GR" altLang="en-US" sz="1800" dirty="0">
                <a:ea typeface="ＭＳ Ｐゴシック" panose="020B0600070205080204" pitchFamily="34" charset="-128"/>
              </a:rPr>
              <a:t>→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 266 coefficients have both Rayleigh and Raman values</a:t>
            </a:r>
          </a:p>
          <a:p>
            <a:pPr marL="0" indent="0" fontAlgn="base">
              <a:spcAft>
                <a:spcPct val="0"/>
              </a:spcAft>
              <a:buNone/>
            </a:pPr>
            <a:endParaRPr lang="en-US" altLang="en-US" sz="1800" b="0" dirty="0">
              <a:ea typeface="ＭＳ Ｐゴシック" panose="020B0600070205080204" pitchFamily="34" charset="-128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B5A666B-A68F-DE4A-785D-CA8FC3F47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Rayleigh vs Raman</a:t>
            </a:r>
          </a:p>
        </p:txBody>
      </p:sp>
    </p:spTree>
    <p:extLst>
      <p:ext uri="{BB962C8B-B14F-4D97-AF65-F5344CB8AC3E}">
        <p14:creationId xmlns:p14="http://schemas.microsoft.com/office/powerpoint/2010/main" val="4291140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F1571-3BFE-87D3-3FF8-98B3B8E91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EC6E00-4371-81B0-1FC7-9F9572D47C3F}"/>
              </a:ext>
            </a:extLst>
          </p:cNvPr>
          <p:cNvSpPr txBox="1">
            <a:spLocks/>
          </p:cNvSpPr>
          <p:nvPr/>
        </p:nvSpPr>
        <p:spPr bwMode="auto">
          <a:xfrm>
            <a:off x="216747" y="777240"/>
            <a:ext cx="8775725" cy="4010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000" b="1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2pPr>
            <a:lvl3pPr marL="12573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57" indent="-233357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800" b="0" dirty="0">
                <a:ea typeface="ＭＳ Ｐゴシック" panose="020B0600070205080204" pitchFamily="34" charset="-128"/>
              </a:rPr>
              <a:t>56 scattering volumes (42 vert. + 14 hor.) over (6 vert. + 1 hor.) lasers </a:t>
            </a:r>
            <a:br>
              <a:rPr lang="en-US" altLang="en-US" sz="1800" b="0" dirty="0">
                <a:ea typeface="ＭＳ Ｐゴシック" panose="020B0600070205080204" pitchFamily="34" charset="-128"/>
              </a:rPr>
            </a:br>
            <a:r>
              <a:rPr lang="el-GR" altLang="en-US" sz="1800" dirty="0">
                <a:ea typeface="ＭＳ Ｐゴシック" panose="020B0600070205080204" pitchFamily="34" charset="-128"/>
              </a:rPr>
              <a:t>→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 266 coefficients have both Rayleigh and Raman values</a:t>
            </a:r>
          </a:p>
          <a:p>
            <a:pPr marL="233357" indent="-233357" fontAlgn="base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800" dirty="0">
                <a:ea typeface="ＭＳ Ｐゴシック" panose="020B0600070205080204" pitchFamily="34" charset="-128"/>
              </a:rPr>
              <a:t>Geometry factor</a:t>
            </a:r>
            <a:r>
              <a:rPr lang="el-GR" altLang="en-US" sz="1800" dirty="0">
                <a:ea typeface="ＭＳ Ｐゴシック" panose="020B0600070205080204" pitchFamily="34" charset="-128"/>
              </a:rPr>
              <a:t> Φ</a:t>
            </a:r>
            <a:r>
              <a:rPr lang="en-US" altLang="en-US" sz="1800" dirty="0">
                <a:ea typeface="ＭＳ Ｐゴシック" panose="020B0600070205080204" pitchFamily="34" charset="-128"/>
              </a:rPr>
              <a:t> 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should be the same for Rayleigh / Raman (&amp; Thomson)</a:t>
            </a:r>
          </a:p>
          <a:p>
            <a:pPr marL="233357" indent="-233357" fontAlgn="base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800" b="0" dirty="0">
                <a:ea typeface="ＭＳ Ｐゴシック" panose="020B0600070205080204" pitchFamily="34" charset="-128"/>
              </a:rPr>
              <a:t>For each spectral channel:</a:t>
            </a:r>
          </a:p>
          <a:p>
            <a:pPr marL="233357" indent="-233357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1800" b="0" dirty="0">
              <a:ea typeface="ＭＳ Ｐゴシック" panose="020B0600070205080204" pitchFamily="34" charset="-128"/>
            </a:endParaRPr>
          </a:p>
          <a:p>
            <a:pPr marL="233357" indent="-233357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1800" b="0" dirty="0">
              <a:ea typeface="ＭＳ Ｐゴシック" panose="020B0600070205080204" pitchFamily="34" charset="-128"/>
            </a:endParaRPr>
          </a:p>
          <a:p>
            <a:pPr marL="233357" indent="-233357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1800" b="0" dirty="0">
              <a:ea typeface="ＭＳ Ｐゴシック" panose="020B0600070205080204" pitchFamily="34" charset="-128"/>
            </a:endParaRPr>
          </a:p>
          <a:p>
            <a:pPr marL="233357" indent="-233357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1800" b="0" dirty="0">
              <a:ea typeface="ＭＳ Ｐゴシック" panose="020B0600070205080204" pitchFamily="34" charset="-128"/>
            </a:endParaRPr>
          </a:p>
          <a:p>
            <a:pPr marL="233357" indent="-233357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1800" b="0" dirty="0">
              <a:ea typeface="ＭＳ Ｐゴシック" panose="020B0600070205080204" pitchFamily="34" charset="-128"/>
            </a:endParaRPr>
          </a:p>
          <a:p>
            <a:pPr marL="0" indent="0" fontAlgn="base">
              <a:spcAft>
                <a:spcPct val="0"/>
              </a:spcAft>
              <a:buNone/>
            </a:pPr>
            <a:endParaRPr lang="en-US" altLang="en-US" sz="1800" b="0" dirty="0">
              <a:ea typeface="ＭＳ Ｐゴシック" panose="020B0600070205080204" pitchFamily="34" charset="-128"/>
            </a:endParaRPr>
          </a:p>
          <a:p>
            <a:pPr marL="0" indent="0" fontAlgn="base">
              <a:spcAft>
                <a:spcPct val="0"/>
              </a:spcAft>
              <a:buNone/>
            </a:pPr>
            <a:endParaRPr lang="en-US" altLang="en-US" sz="1800" b="0" dirty="0">
              <a:ea typeface="ＭＳ Ｐゴシック" panose="020B0600070205080204" pitchFamily="34" charset="-128"/>
            </a:endParaRPr>
          </a:p>
          <a:p>
            <a:pPr marL="0" indent="0" fontAlgn="base">
              <a:spcAft>
                <a:spcPct val="0"/>
              </a:spcAft>
              <a:buNone/>
            </a:pPr>
            <a:endParaRPr lang="en-US" altLang="en-US" sz="1800" b="0" dirty="0">
              <a:ea typeface="ＭＳ Ｐゴシック" panose="020B0600070205080204" pitchFamily="34" charset="-128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818630B-4A1E-A5E1-C2F8-0C06E0F40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Rayleigh vs Raman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 Box 242">
                <a:extLst>
                  <a:ext uri="{FF2B5EF4-FFF2-40B4-BE49-F238E27FC236}">
                    <a16:creationId xmlns:a16="http://schemas.microsoft.com/office/drawing/2014/main" id="{2E6A8058-E725-C6EF-8DC2-65267221D974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1953446" y="2397765"/>
                <a:ext cx="5136131" cy="1280160"/>
              </a:xfrm>
              <a:prstGeom prst="rect">
                <a:avLst/>
              </a:prstGeom>
              <a:solidFill>
                <a:schemeClr val="bg1"/>
              </a:solidFill>
              <a:ln w="57150" cmpd="thinThick">
                <a:noFill/>
                <a:miter lim="800000"/>
              </a:ln>
              <a:effectLst/>
            </p:spPr>
            <p:txBody>
              <a:bodyPr wrap="none" lIns="0" tIns="0" rIns="0" bIns="0" anchor="ctr">
                <a:noAutofit/>
              </a:bodyPr>
              <a:lstStyle>
                <a:defPPr>
                  <a:defRPr kern="1200" smtId="4294967295"/>
                </a:defPPr>
                <a:lvl1pPr marL="228600" indent="-228600" defTabSz="612775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612775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612775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612775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612775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6127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6127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6127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6127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l-GR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000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ch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000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B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000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gas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f>
                                            <m:f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𝜎</m:t>
                                              </m:r>
                                            </m:num>
                                            <m:den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l-GR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Ω</m:t>
                                              </m:r>
                                            </m:den>
                                          </m:f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2000" i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rel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d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000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ch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type m:val="skw"/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𝐺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2000" i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PL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𝐺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2000" i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DC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000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ch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∇</m:t>
                              </m:r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type m:val="skw"/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𝑆</m:t>
                                          </m:r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𝐸</m:t>
                                              </m:r>
                                            </m:e>
                                            <m:sub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US" sz="2000" i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las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</m:e>
                                  </m:d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sz="2000" i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gas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en-US" sz="2000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ch</m:t>
                          </m:r>
                        </m:sub>
                      </m:sSub>
                    </m:oMath>
                  </m:oMathPara>
                </a14:m>
                <a:endParaRPr lang="en-US" sz="2000" dirty="0"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" name="Text Box 242">
                <a:extLst>
                  <a:ext uri="{FF2B5EF4-FFF2-40B4-BE49-F238E27FC236}">
                    <a16:creationId xmlns:a16="http://schemas.microsoft.com/office/drawing/2014/main" id="{2E6A8058-E725-C6EF-8DC2-65267221D9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53446" y="2397765"/>
                <a:ext cx="5136131" cy="128016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57150" cmpd="thinThick">
                <a:noFill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513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80493-239E-595D-0617-E896BD298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03D93D-F29E-4C39-2A4F-C258E7F096C4}"/>
              </a:ext>
            </a:extLst>
          </p:cNvPr>
          <p:cNvSpPr txBox="1">
            <a:spLocks/>
          </p:cNvSpPr>
          <p:nvPr/>
        </p:nvSpPr>
        <p:spPr bwMode="auto">
          <a:xfrm>
            <a:off x="216747" y="777240"/>
            <a:ext cx="8775725" cy="4010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000" b="1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2pPr>
            <a:lvl3pPr marL="12573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57" indent="-233357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800" b="0" dirty="0">
                <a:ea typeface="ＭＳ Ｐゴシック" panose="020B0600070205080204" pitchFamily="34" charset="-128"/>
              </a:rPr>
              <a:t>56 scattering volumes (42 vert. + 14 hor.) over (6 vert. + 1 hor.) lasers </a:t>
            </a:r>
            <a:br>
              <a:rPr lang="en-US" altLang="en-US" sz="1800" b="0" dirty="0">
                <a:ea typeface="ＭＳ Ｐゴシック" panose="020B0600070205080204" pitchFamily="34" charset="-128"/>
              </a:rPr>
            </a:br>
            <a:r>
              <a:rPr lang="el-GR" altLang="en-US" sz="1800" dirty="0">
                <a:ea typeface="ＭＳ Ｐゴシック" panose="020B0600070205080204" pitchFamily="34" charset="-128"/>
              </a:rPr>
              <a:t>→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 266 coefficients have both Rayleigh and Raman values</a:t>
            </a:r>
          </a:p>
          <a:p>
            <a:pPr marL="233357" indent="-233357" fontAlgn="base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800" dirty="0">
                <a:ea typeface="ＭＳ Ｐゴシック" panose="020B0600070205080204" pitchFamily="34" charset="-128"/>
              </a:rPr>
              <a:t>Geometry factor</a:t>
            </a:r>
            <a:r>
              <a:rPr lang="el-GR" altLang="en-US" sz="1800" dirty="0">
                <a:ea typeface="ＭＳ Ｐゴシック" panose="020B0600070205080204" pitchFamily="34" charset="-128"/>
              </a:rPr>
              <a:t> Φ</a:t>
            </a:r>
            <a:r>
              <a:rPr lang="en-US" altLang="en-US" sz="1800" dirty="0">
                <a:ea typeface="ＭＳ Ｐゴシック" panose="020B0600070205080204" pitchFamily="34" charset="-128"/>
              </a:rPr>
              <a:t> 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should be the same for Rayleigh / Raman (&amp; Thomson)</a:t>
            </a:r>
          </a:p>
          <a:p>
            <a:pPr marL="233357" indent="-233357" fontAlgn="base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800" b="0" dirty="0">
                <a:ea typeface="ＭＳ Ｐゴシック" panose="020B0600070205080204" pitchFamily="34" charset="-128"/>
              </a:rPr>
              <a:t>For each spectral channel:</a:t>
            </a:r>
          </a:p>
          <a:p>
            <a:pPr marL="233357" indent="-233357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1800" b="0" dirty="0">
              <a:ea typeface="ＭＳ Ｐゴシック" panose="020B0600070205080204" pitchFamily="34" charset="-128"/>
            </a:endParaRPr>
          </a:p>
          <a:p>
            <a:pPr marL="233357" indent="-233357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1800" b="0" dirty="0">
              <a:ea typeface="ＭＳ Ｐゴシック" panose="020B0600070205080204" pitchFamily="34" charset="-128"/>
            </a:endParaRPr>
          </a:p>
          <a:p>
            <a:pPr marL="233357" indent="-233357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1800" b="0" dirty="0">
              <a:ea typeface="ＭＳ Ｐゴシック" panose="020B0600070205080204" pitchFamily="34" charset="-128"/>
            </a:endParaRPr>
          </a:p>
          <a:p>
            <a:pPr marL="233357" indent="-233357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1800" b="0" dirty="0">
              <a:ea typeface="ＭＳ Ｐゴシック" panose="020B0600070205080204" pitchFamily="34" charset="-128"/>
            </a:endParaRPr>
          </a:p>
          <a:p>
            <a:pPr marL="233357" indent="-233357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1800" b="0" dirty="0">
              <a:ea typeface="ＭＳ Ｐゴシック" panose="020B0600070205080204" pitchFamily="34" charset="-128"/>
            </a:endParaRPr>
          </a:p>
          <a:p>
            <a:pPr marL="0" indent="0" fontAlgn="base">
              <a:spcAft>
                <a:spcPct val="0"/>
              </a:spcAft>
              <a:buNone/>
            </a:pPr>
            <a:endParaRPr lang="en-US" altLang="en-US" sz="1800" b="0" dirty="0">
              <a:ea typeface="ＭＳ Ｐゴシック" panose="020B0600070205080204" pitchFamily="34" charset="-128"/>
            </a:endParaRPr>
          </a:p>
          <a:p>
            <a:pPr marL="0" indent="0" fontAlgn="base">
              <a:spcAft>
                <a:spcPct val="0"/>
              </a:spcAft>
              <a:buNone/>
            </a:pPr>
            <a:endParaRPr lang="en-US" altLang="en-US" sz="1800" b="0" dirty="0">
              <a:ea typeface="ＭＳ Ｐゴシック" panose="020B0600070205080204" pitchFamily="34" charset="-128"/>
            </a:endParaRPr>
          </a:p>
          <a:p>
            <a:pPr marL="0" indent="0" fontAlgn="base">
              <a:spcAft>
                <a:spcPct val="0"/>
              </a:spcAft>
              <a:buNone/>
            </a:pPr>
            <a:endParaRPr lang="en-US" altLang="en-US" sz="1800" b="0" dirty="0">
              <a:ea typeface="ＭＳ Ｐゴシック" panose="020B0600070205080204" pitchFamily="34" charset="-128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8A136F3-B9F3-94BB-790D-7F7AF0AAF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Rayleigh vs Raman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 Box 242">
                <a:extLst>
                  <a:ext uri="{FF2B5EF4-FFF2-40B4-BE49-F238E27FC236}">
                    <a16:creationId xmlns:a16="http://schemas.microsoft.com/office/drawing/2014/main" id="{38A08BB6-3881-275B-6410-BB4A0F38514E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1953446" y="2397765"/>
                <a:ext cx="5136131" cy="1280160"/>
              </a:xfrm>
              <a:prstGeom prst="rect">
                <a:avLst/>
              </a:prstGeom>
              <a:solidFill>
                <a:schemeClr val="bg1"/>
              </a:solidFill>
              <a:ln w="57150" cmpd="thinThick">
                <a:noFill/>
                <a:miter lim="800000"/>
              </a:ln>
              <a:effectLst/>
            </p:spPr>
            <p:txBody>
              <a:bodyPr wrap="none" lIns="0" tIns="0" rIns="0" bIns="0" anchor="ctr">
                <a:noAutofit/>
              </a:bodyPr>
              <a:lstStyle>
                <a:defPPr>
                  <a:defRPr kern="1200" smtId="4294967295"/>
                </a:defPPr>
                <a:lvl1pPr marL="228600" indent="-228600" defTabSz="612775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612775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612775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612775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612775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6127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6127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6127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6127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l-GR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000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ch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000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B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000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gas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f>
                                            <m:f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𝜎</m:t>
                                              </m:r>
                                            </m:num>
                                            <m:den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l-GR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Ω</m:t>
                                              </m:r>
                                            </m:den>
                                          </m:f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2000" i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rel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d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000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ch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type m:val="skw"/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𝐺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2000" i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PL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𝐺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2000" i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DC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000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ch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∇</m:t>
                              </m:r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type m:val="skw"/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𝑆</m:t>
                                          </m:r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𝐸</m:t>
                                              </m:r>
                                            </m:e>
                                            <m:sub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US" sz="2000" i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las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</m:e>
                                  </m:d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sz="2000" i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gas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en-US" sz="2000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ch</m:t>
                          </m:r>
                        </m:sub>
                      </m:sSub>
                    </m:oMath>
                  </m:oMathPara>
                </a14:m>
                <a:endParaRPr lang="en-US" sz="2000" dirty="0"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" name="Text Box 242">
                <a:extLst>
                  <a:ext uri="{FF2B5EF4-FFF2-40B4-BE49-F238E27FC236}">
                    <a16:creationId xmlns:a16="http://schemas.microsoft.com/office/drawing/2014/main" id="{38A08BB6-3881-275B-6410-BB4A0F3851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53446" y="2397765"/>
                <a:ext cx="5136131" cy="128016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57150" cmpd="thinThick">
                <a:noFill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65520B36-F195-DC92-8652-3BEE08C020F5}"/>
              </a:ext>
            </a:extLst>
          </p:cNvPr>
          <p:cNvSpPr txBox="1"/>
          <p:nvPr/>
        </p:nvSpPr>
        <p:spPr>
          <a:xfrm>
            <a:off x="5384630" y="3725377"/>
            <a:ext cx="28504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2"/>
                </a:solidFill>
              </a:rPr>
              <a:t>ratio of detector gains</a:t>
            </a:r>
            <a:br>
              <a:rPr lang="en-US" sz="1600" dirty="0">
                <a:solidFill>
                  <a:schemeClr val="accent2"/>
                </a:solidFill>
              </a:rPr>
            </a:br>
            <a:r>
              <a:rPr lang="en-US" sz="1600" dirty="0">
                <a:solidFill>
                  <a:schemeClr val="accent2"/>
                </a:solidFill>
              </a:rPr>
              <a:t>(DC spectral calibrations)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20638F7-87DF-554A-909B-F07DD2CD73D8}"/>
              </a:ext>
            </a:extLst>
          </p:cNvPr>
          <p:cNvSpPr/>
          <p:nvPr/>
        </p:nvSpPr>
        <p:spPr>
          <a:xfrm>
            <a:off x="4121524" y="2948251"/>
            <a:ext cx="1131521" cy="723324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C60455E-047D-30F9-F8DF-3FBA9A0CA552}"/>
              </a:ext>
            </a:extLst>
          </p:cNvPr>
          <p:cNvCxnSpPr>
            <a:cxnSpLocks/>
            <a:stCxn id="4" idx="1"/>
            <a:endCxn id="5" idx="5"/>
          </p:cNvCxnSpPr>
          <p:nvPr/>
        </p:nvCxnSpPr>
        <p:spPr>
          <a:xfrm flipH="1" flipV="1">
            <a:off x="5087338" y="3565647"/>
            <a:ext cx="297292" cy="45211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3CE81B1-B0D1-5B61-3EE6-FD27438C63D7}"/>
              </a:ext>
            </a:extLst>
          </p:cNvPr>
          <p:cNvSpPr txBox="1"/>
          <p:nvPr/>
        </p:nvSpPr>
        <p:spPr>
          <a:xfrm>
            <a:off x="1835519" y="3892095"/>
            <a:ext cx="27302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solidFill>
                  <a:schemeClr val="accent2"/>
                </a:solidFill>
              </a:rPr>
              <a:t>relative transmission</a:t>
            </a:r>
          </a:p>
          <a:p>
            <a:pPr algn="r"/>
            <a:r>
              <a:rPr lang="en-US" sz="1600" dirty="0">
                <a:solidFill>
                  <a:schemeClr val="accent2"/>
                </a:solidFill>
              </a:rPr>
              <a:t>of collection optics + filter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7F5B6E6-70E1-27DE-3FD8-35B17DE37E66}"/>
              </a:ext>
            </a:extLst>
          </p:cNvPr>
          <p:cNvSpPr/>
          <p:nvPr/>
        </p:nvSpPr>
        <p:spPr>
          <a:xfrm>
            <a:off x="3292758" y="3095110"/>
            <a:ext cx="431175" cy="463550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226CCA5-2DF8-26E0-78D5-47693CBB42EE}"/>
              </a:ext>
            </a:extLst>
          </p:cNvPr>
          <p:cNvCxnSpPr>
            <a:cxnSpLocks/>
            <a:stCxn id="9" idx="0"/>
            <a:endCxn id="10" idx="4"/>
          </p:cNvCxnSpPr>
          <p:nvPr/>
        </p:nvCxnSpPr>
        <p:spPr>
          <a:xfrm flipV="1">
            <a:off x="3200637" y="3558660"/>
            <a:ext cx="307709" cy="33343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BA5D4CC6-2613-F7CD-59E1-2EE110C5D3DE}"/>
              </a:ext>
            </a:extLst>
          </p:cNvPr>
          <p:cNvSpPr txBox="1"/>
          <p:nvPr/>
        </p:nvSpPr>
        <p:spPr>
          <a:xfrm>
            <a:off x="7146310" y="2354470"/>
            <a:ext cx="1846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2"/>
                </a:solidFill>
              </a:rPr>
              <a:t>ratio of detector</a:t>
            </a:r>
          </a:p>
          <a:p>
            <a:r>
              <a:rPr lang="en-US" sz="1600" dirty="0">
                <a:solidFill>
                  <a:schemeClr val="accent2"/>
                </a:solidFill>
              </a:rPr>
              <a:t>signal to laser</a:t>
            </a:r>
          </a:p>
          <a:p>
            <a:r>
              <a:rPr lang="en-US" sz="1600" dirty="0">
                <a:solidFill>
                  <a:schemeClr val="accent2"/>
                </a:solidFill>
              </a:rPr>
              <a:t>energy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9013CA2-726F-E698-4D30-564EEC96662A}"/>
              </a:ext>
            </a:extLst>
          </p:cNvPr>
          <p:cNvSpPr/>
          <p:nvPr/>
        </p:nvSpPr>
        <p:spPr>
          <a:xfrm>
            <a:off x="5872712" y="2347753"/>
            <a:ext cx="790844" cy="653261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82D8064-41F2-4D96-9190-F8FFB0427C57}"/>
              </a:ext>
            </a:extLst>
          </p:cNvPr>
          <p:cNvCxnSpPr>
            <a:cxnSpLocks/>
            <a:endCxn id="22" idx="6"/>
          </p:cNvCxnSpPr>
          <p:nvPr/>
        </p:nvCxnSpPr>
        <p:spPr>
          <a:xfrm flipH="1">
            <a:off x="6663556" y="2587110"/>
            <a:ext cx="482754" cy="8727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456EB601-E7C5-E37D-07D8-350936AFCC8D}"/>
              </a:ext>
            </a:extLst>
          </p:cNvPr>
          <p:cNvSpPr txBox="1"/>
          <p:nvPr/>
        </p:nvSpPr>
        <p:spPr>
          <a:xfrm>
            <a:off x="484235" y="3502298"/>
            <a:ext cx="15736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2"/>
                </a:solidFill>
              </a:rPr>
              <a:t>cross-section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1C5CD119-C4C4-CAA5-BF2F-81A6015D8698}"/>
              </a:ext>
            </a:extLst>
          </p:cNvPr>
          <p:cNvSpPr/>
          <p:nvPr/>
        </p:nvSpPr>
        <p:spPr>
          <a:xfrm>
            <a:off x="2891844" y="2948947"/>
            <a:ext cx="426760" cy="664032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ED8E1A1-1D2B-284B-715C-CAF716D6EAFA}"/>
              </a:ext>
            </a:extLst>
          </p:cNvPr>
          <p:cNvCxnSpPr>
            <a:cxnSpLocks/>
            <a:stCxn id="39" idx="3"/>
            <a:endCxn id="40" idx="3"/>
          </p:cNvCxnSpPr>
          <p:nvPr/>
        </p:nvCxnSpPr>
        <p:spPr>
          <a:xfrm flipV="1">
            <a:off x="2057892" y="3515734"/>
            <a:ext cx="896450" cy="155841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69436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BD5A2-2CA0-4E5F-9DD6-81C34377C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797D77-31D0-DDE5-965F-6F145C175583}"/>
              </a:ext>
            </a:extLst>
          </p:cNvPr>
          <p:cNvSpPr txBox="1">
            <a:spLocks/>
          </p:cNvSpPr>
          <p:nvPr/>
        </p:nvSpPr>
        <p:spPr bwMode="auto">
          <a:xfrm>
            <a:off x="210909" y="764540"/>
            <a:ext cx="8732999" cy="1274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000" b="1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2pPr>
            <a:lvl3pPr marL="12573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57" indent="-233357" fontAlgn="base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800" dirty="0">
                <a:ea typeface="ＭＳ Ｐゴシック" panose="020B0600070205080204" pitchFamily="34" charset="-128"/>
              </a:rPr>
              <a:t>Geometry factor</a:t>
            </a:r>
            <a:r>
              <a:rPr lang="el-GR" altLang="en-US" sz="1800" dirty="0">
                <a:ea typeface="ＭＳ Ｐゴシック" panose="020B0600070205080204" pitchFamily="34" charset="-128"/>
              </a:rPr>
              <a:t> Φ</a:t>
            </a:r>
            <a:r>
              <a:rPr lang="en-US" altLang="en-US" sz="1800" dirty="0">
                <a:ea typeface="ＭＳ Ｐゴシック" panose="020B0600070205080204" pitchFamily="34" charset="-128"/>
              </a:rPr>
              <a:t> 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should be the same for Rayleigh / Raman (&amp; Thomson)</a:t>
            </a:r>
          </a:p>
          <a:p>
            <a:pPr marL="233357" indent="-233357" fontAlgn="base">
              <a:lnSpc>
                <a:spcPct val="150000"/>
              </a:lnSpc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800" b="0" dirty="0">
                <a:ea typeface="ＭＳ Ｐゴシック" panose="020B0600070205080204" pitchFamily="34" charset="-128"/>
              </a:rPr>
              <a:t>DIII-D Thomson system produces lower Raman sensitivity than Rayleigh:</a:t>
            </a:r>
            <a:r>
              <a:rPr lang="en-US" altLang="en-US" sz="1800" dirty="0">
                <a:ea typeface="ＭＳ Ｐゴシック" panose="020B0600070205080204" pitchFamily="34" charset="-128"/>
              </a:rPr>
              <a:t> </a:t>
            </a:r>
            <a:br>
              <a:rPr lang="en-US" altLang="en-US" sz="1800" dirty="0">
                <a:ea typeface="ＭＳ Ｐゴシック" panose="020B0600070205080204" pitchFamily="34" charset="-128"/>
              </a:rPr>
            </a:br>
            <a:r>
              <a:rPr lang="en-US" altLang="en-US" sz="1800" dirty="0">
                <a:ea typeface="ＭＳ Ｐゴシック" panose="020B0600070205080204" pitchFamily="34" charset="-128"/>
              </a:rPr>
              <a:t>						     → 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gives ~25% higher </a:t>
            </a:r>
            <a:r>
              <a:rPr lang="en-US" altLang="en-US" sz="1800" b="0" i="1" dirty="0">
                <a:ea typeface="ＭＳ Ｐゴシック" panose="020B0600070205080204" pitchFamily="34" charset="-128"/>
              </a:rPr>
              <a:t>n</a:t>
            </a:r>
            <a:r>
              <a:rPr lang="en-US" altLang="en-US" sz="1800" b="0" baseline="-25000" dirty="0">
                <a:ea typeface="ＭＳ Ｐゴシック" panose="020B0600070205080204" pitchFamily="34" charset="-128"/>
              </a:rPr>
              <a:t>e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 for same Thomson signal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ABC6E34-418C-FA5E-A1BD-80EBF1273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Rayleigh vs Raman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 Box 242">
                <a:extLst>
                  <a:ext uri="{FF2B5EF4-FFF2-40B4-BE49-F238E27FC236}">
                    <a16:creationId xmlns:a16="http://schemas.microsoft.com/office/drawing/2014/main" id="{F0C22A71-7500-1F25-585A-E12445C2E61C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579117" y="1692007"/>
                <a:ext cx="2604804" cy="346766"/>
              </a:xfrm>
              <a:prstGeom prst="rect">
                <a:avLst/>
              </a:prstGeom>
              <a:solidFill>
                <a:schemeClr val="bg1"/>
              </a:solidFill>
              <a:ln w="6350" cmpd="thinThick">
                <a:solidFill>
                  <a:schemeClr val="tx1"/>
                </a:solidFill>
                <a:miter lim="800000"/>
              </a:ln>
              <a:effectLst/>
            </p:spPr>
            <p:txBody>
              <a:bodyPr wrap="none" lIns="0" tIns="0" rIns="0" bIns="0" anchor="ctr">
                <a:noAutofit/>
              </a:bodyPr>
              <a:lstStyle>
                <a:defPPr>
                  <a:defRPr kern="1200" smtId="4294967295"/>
                </a:defPPr>
                <a:lvl1pPr marL="228600" indent="-228600" defTabSz="612775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612775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612775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612775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612775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6127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6127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6127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6127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l-GR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l-GR" sz="1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l-GR" sz="1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𝚽</m:t>
                              </m:r>
                            </m:e>
                          </m:d>
                        </m:e>
                        <m:sub>
                          <m:r>
                            <a:rPr lang="en-US" sz="18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𝐑𝐚𝐦𝐚𝐧</m:t>
                          </m:r>
                        </m:sub>
                      </m:sSub>
                      <m:r>
                        <a:rPr lang="en-US" sz="18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 </m:t>
                      </m:r>
                      <m:r>
                        <a:rPr lang="en-US" sz="18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US" sz="18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18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</m:t>
                      </m:r>
                      <m:r>
                        <a:rPr lang="en-US" sz="18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l-GR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l-GR" sz="1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l-GR" sz="1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𝚽</m:t>
                              </m:r>
                            </m:e>
                          </m:d>
                        </m:e>
                        <m:sub>
                          <m:r>
                            <a:rPr lang="en-US" sz="1800" b="1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𝐑𝐚</m:t>
                          </m:r>
                          <m:r>
                            <a:rPr lang="en-US" sz="18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𝐲𝐥𝐞𝐢𝐠𝐡</m:t>
                          </m:r>
                        </m:sub>
                      </m:sSub>
                    </m:oMath>
                  </m:oMathPara>
                </a14:m>
                <a:endParaRPr lang="en-US" sz="1800" b="1" dirty="0"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9" name="Text Box 242">
                <a:extLst>
                  <a:ext uri="{FF2B5EF4-FFF2-40B4-BE49-F238E27FC236}">
                    <a16:creationId xmlns:a16="http://schemas.microsoft.com/office/drawing/2014/main" id="{F0C22A71-7500-1F25-585A-E12445C2E6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9117" y="1692007"/>
                <a:ext cx="2604804" cy="346766"/>
              </a:xfrm>
              <a:prstGeom prst="rect">
                <a:avLst/>
              </a:prstGeom>
              <a:blipFill>
                <a:blip r:embed="rId3"/>
                <a:stretch>
                  <a:fillRect r="-2804" b="-17544"/>
                </a:stretch>
              </a:blipFill>
              <a:ln w="6350" cmpd="thinThick">
                <a:solidFill>
                  <a:schemeClr val="tx1"/>
                </a:solidFill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70050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03CE6-E163-DD83-2F16-F256853A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86DA9D3-082C-9EC2-782E-DA753B247DCE}"/>
              </a:ext>
            </a:extLst>
          </p:cNvPr>
          <p:cNvSpPr txBox="1">
            <a:spLocks/>
          </p:cNvSpPr>
          <p:nvPr/>
        </p:nvSpPr>
        <p:spPr bwMode="auto">
          <a:xfrm>
            <a:off x="210909" y="2266844"/>
            <a:ext cx="5803812" cy="2218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000" b="1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2pPr>
            <a:lvl3pPr marL="12573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57" indent="-233357" fontAlgn="base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800" b="0" dirty="0">
                <a:ea typeface="ＭＳ Ｐゴシック" panose="020B0600070205080204" pitchFamily="34" charset="-128"/>
              </a:rPr>
              <a:t>Raman </a:t>
            </a:r>
            <a:r>
              <a:rPr lang="el-GR" altLang="en-US" sz="1800" b="0" dirty="0">
                <a:ea typeface="ＭＳ Ｐゴシック" panose="020B0600070205080204" pitchFamily="34" charset="-128"/>
              </a:rPr>
              <a:t>σ ∝ γ</a:t>
            </a:r>
            <a:r>
              <a:rPr lang="el-GR" altLang="en-US" sz="1800" b="0" baseline="30000" dirty="0">
                <a:ea typeface="ＭＳ Ｐゴシック" panose="020B0600070205080204" pitchFamily="34" charset="-128"/>
              </a:rPr>
              <a:t>2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 where </a:t>
            </a:r>
            <a:br>
              <a:rPr lang="en-US" altLang="en-US" sz="1800" b="0" dirty="0">
                <a:ea typeface="ＭＳ Ｐゴシック" panose="020B0600070205080204" pitchFamily="34" charset="-128"/>
              </a:rPr>
            </a:br>
            <a:r>
              <a:rPr lang="el-GR" altLang="en-US" sz="1800" b="0" dirty="0">
                <a:ea typeface="ＭＳ Ｐゴシック" panose="020B0600070205080204" pitchFamily="34" charset="-128"/>
              </a:rPr>
              <a:t>γ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 = molecular polarizability anisotropy</a:t>
            </a:r>
            <a:r>
              <a:rPr lang="en-US" altLang="en-US" sz="1800" b="0" baseline="30000" dirty="0">
                <a:ea typeface="ＭＳ Ｐゴシック" panose="020B0600070205080204" pitchFamily="34" charset="-128"/>
              </a:rPr>
              <a:t>[3]</a:t>
            </a:r>
            <a:endParaRPr lang="en-US" altLang="en-US" sz="1800" b="0" dirty="0">
              <a:ea typeface="ＭＳ Ｐゴシック" panose="020B0600070205080204" pitchFamily="34" charset="-128"/>
            </a:endParaRPr>
          </a:p>
          <a:p>
            <a:pPr marL="233357" indent="-233357" fontAlgn="base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800" dirty="0">
                <a:ea typeface="ＭＳ Ｐゴシック" panose="020B0600070205080204" pitchFamily="34" charset="-128"/>
              </a:rPr>
              <a:t>Manually adjust value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 to improve agreement</a:t>
            </a:r>
            <a:br>
              <a:rPr lang="en-US" altLang="en-US" sz="1800" b="0" dirty="0">
                <a:ea typeface="ＭＳ Ｐゴシック" panose="020B0600070205080204" pitchFamily="34" charset="-128"/>
              </a:rPr>
            </a:br>
            <a:r>
              <a:rPr lang="el-GR" altLang="en-US" sz="1800" b="0" dirty="0">
                <a:ea typeface="ＭＳ Ｐゴシック" panose="020B0600070205080204" pitchFamily="34" charset="-128"/>
              </a:rPr>
              <a:t>γ</a:t>
            </a:r>
            <a:r>
              <a:rPr lang="el-GR" altLang="en-US" sz="1800" b="0" baseline="30000" dirty="0">
                <a:ea typeface="ＭＳ Ｐゴシック" panose="020B0600070205080204" pitchFamily="34" charset="-128"/>
              </a:rPr>
              <a:t>2</a:t>
            </a:r>
            <a:r>
              <a:rPr lang="el-GR" altLang="en-US" sz="1800" b="0" dirty="0">
                <a:ea typeface="ＭＳ Ｐゴシック" panose="020B0600070205080204" pitchFamily="34" charset="-128"/>
              </a:rPr>
              <a:t> 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= </a:t>
            </a:r>
            <a:r>
              <a:rPr lang="el-GR" altLang="en-US" sz="1800" b="0" dirty="0">
                <a:solidFill>
                  <a:schemeClr val="accent1"/>
                </a:solidFill>
                <a:ea typeface="ＭＳ Ｐゴシック" panose="020B0600070205080204" pitchFamily="34" charset="-128"/>
              </a:rPr>
              <a:t>0.51</a:t>
            </a:r>
            <a:r>
              <a:rPr lang="el-GR" altLang="en-US" sz="1800" b="0" dirty="0">
                <a:ea typeface="ＭＳ Ｐゴシック" panose="020B0600070205080204" pitchFamily="34" charset="-128"/>
              </a:rPr>
              <a:t> → </a:t>
            </a:r>
            <a:r>
              <a:rPr lang="el-GR" altLang="en-US" sz="1800" b="0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0.40</a:t>
            </a:r>
            <a:r>
              <a:rPr lang="el-GR" altLang="en-US" sz="1800" b="0" dirty="0">
                <a:ea typeface="ＭＳ Ｐゴシック" panose="020B0600070205080204" pitchFamily="34" charset="-128"/>
              </a:rPr>
              <a:t> 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x10</a:t>
            </a:r>
            <a:r>
              <a:rPr lang="en-US" altLang="en-US" sz="1800" b="0" baseline="30000" dirty="0">
                <a:ea typeface="ＭＳ Ｐゴシック" panose="020B0600070205080204" pitchFamily="34" charset="-128"/>
              </a:rPr>
              <a:t>-48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 cm</a:t>
            </a:r>
            <a:r>
              <a:rPr lang="en-US" altLang="en-US" sz="1800" b="0" baseline="30000" dirty="0">
                <a:ea typeface="ＭＳ Ｐゴシック" panose="020B0600070205080204" pitchFamily="34" charset="-128"/>
              </a:rPr>
              <a:t>6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 </a:t>
            </a:r>
          </a:p>
          <a:p>
            <a:pPr marL="233357" indent="-233357" fontAlgn="base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800" dirty="0">
                <a:ea typeface="ＭＳ Ｐゴシック" panose="020B0600070205080204" pitchFamily="34" charset="-128"/>
              </a:rPr>
              <a:t>Still use Rayleigh 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where possible </a:t>
            </a:r>
            <a:br>
              <a:rPr lang="en-US" altLang="en-US" sz="1800" b="0" dirty="0">
                <a:ea typeface="ＭＳ Ｐゴシック" panose="020B0600070205080204" pitchFamily="34" charset="-128"/>
              </a:rPr>
            </a:br>
            <a:r>
              <a:rPr lang="en-US" altLang="en-US" sz="1800" b="0" dirty="0">
                <a:ea typeface="ＭＳ Ｐゴシック" panose="020B0600070205080204" pitchFamily="34" charset="-128"/>
              </a:rPr>
              <a:t>until discrepancy is resolved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8B7D0-892D-BB63-2AE0-B935C9E3C883}"/>
              </a:ext>
            </a:extLst>
          </p:cNvPr>
          <p:cNvSpPr txBox="1">
            <a:spLocks/>
          </p:cNvSpPr>
          <p:nvPr/>
        </p:nvSpPr>
        <p:spPr bwMode="auto">
          <a:xfrm>
            <a:off x="210909" y="764540"/>
            <a:ext cx="8732999" cy="1274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000" b="1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2pPr>
            <a:lvl3pPr marL="12573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57" indent="-233357" fontAlgn="base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800" dirty="0">
                <a:ea typeface="ＭＳ Ｐゴシック" panose="020B0600070205080204" pitchFamily="34" charset="-128"/>
              </a:rPr>
              <a:t>Geometry factor</a:t>
            </a:r>
            <a:r>
              <a:rPr lang="el-GR" altLang="en-US" sz="1800" dirty="0">
                <a:ea typeface="ＭＳ Ｐゴシック" panose="020B0600070205080204" pitchFamily="34" charset="-128"/>
              </a:rPr>
              <a:t> Φ</a:t>
            </a:r>
            <a:r>
              <a:rPr lang="en-US" altLang="en-US" sz="1800" dirty="0">
                <a:ea typeface="ＭＳ Ｐゴシック" panose="020B0600070205080204" pitchFamily="34" charset="-128"/>
              </a:rPr>
              <a:t> 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should be the same for Rayleigh / Raman (&amp; Thomson)</a:t>
            </a:r>
          </a:p>
          <a:p>
            <a:pPr marL="233357" indent="-233357" fontAlgn="base">
              <a:lnSpc>
                <a:spcPct val="150000"/>
              </a:lnSpc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800" b="0" dirty="0">
                <a:ea typeface="ＭＳ Ｐゴシック" panose="020B0600070205080204" pitchFamily="34" charset="-128"/>
              </a:rPr>
              <a:t>DIII-D Thomson system produces lower Raman sensitivity than Rayleigh:</a:t>
            </a:r>
            <a:r>
              <a:rPr lang="en-US" altLang="en-US" sz="1800" dirty="0">
                <a:ea typeface="ＭＳ Ｐゴシック" panose="020B0600070205080204" pitchFamily="34" charset="-128"/>
              </a:rPr>
              <a:t> </a:t>
            </a:r>
            <a:br>
              <a:rPr lang="en-US" altLang="en-US" sz="1800" dirty="0">
                <a:ea typeface="ＭＳ Ｐゴシック" panose="020B0600070205080204" pitchFamily="34" charset="-128"/>
              </a:rPr>
            </a:br>
            <a:r>
              <a:rPr lang="en-US" altLang="en-US" sz="1800" dirty="0">
                <a:ea typeface="ＭＳ Ｐゴシック" panose="020B0600070205080204" pitchFamily="34" charset="-128"/>
              </a:rPr>
              <a:t>						     → 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gives ~25% higher </a:t>
            </a:r>
            <a:r>
              <a:rPr lang="en-US" altLang="en-US" sz="1800" b="0" i="1" dirty="0">
                <a:ea typeface="ＭＳ Ｐゴシック" panose="020B0600070205080204" pitchFamily="34" charset="-128"/>
              </a:rPr>
              <a:t>n</a:t>
            </a:r>
            <a:r>
              <a:rPr lang="en-US" altLang="en-US" sz="1800" b="0" baseline="-25000" dirty="0">
                <a:ea typeface="ＭＳ Ｐゴシック" panose="020B0600070205080204" pitchFamily="34" charset="-128"/>
              </a:rPr>
              <a:t>e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 for same Thomson signal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3CB1125-3A83-509E-BD4A-D286D9CF0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Rayleigh vs Raman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 Box 242">
                <a:extLst>
                  <a:ext uri="{FF2B5EF4-FFF2-40B4-BE49-F238E27FC236}">
                    <a16:creationId xmlns:a16="http://schemas.microsoft.com/office/drawing/2014/main" id="{50BD920F-D5DC-E6AD-E295-C44FC35E5F74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579117" y="1692007"/>
                <a:ext cx="2604804" cy="346766"/>
              </a:xfrm>
              <a:prstGeom prst="rect">
                <a:avLst/>
              </a:prstGeom>
              <a:solidFill>
                <a:schemeClr val="bg1"/>
              </a:solidFill>
              <a:ln w="6350" cmpd="thinThick">
                <a:solidFill>
                  <a:schemeClr val="tx1"/>
                </a:solidFill>
                <a:miter lim="800000"/>
              </a:ln>
              <a:effectLst/>
            </p:spPr>
            <p:txBody>
              <a:bodyPr wrap="none" lIns="0" tIns="0" rIns="0" bIns="0" anchor="ctr">
                <a:noAutofit/>
              </a:bodyPr>
              <a:lstStyle>
                <a:defPPr>
                  <a:defRPr kern="1200" smtId="4294967295"/>
                </a:defPPr>
                <a:lvl1pPr marL="228600" indent="-228600" defTabSz="612775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612775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612775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612775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612775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6127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6127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6127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6127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l-GR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l-GR" sz="1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l-GR" sz="1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𝚽</m:t>
                              </m:r>
                            </m:e>
                          </m:d>
                        </m:e>
                        <m:sub>
                          <m:r>
                            <a:rPr lang="en-US" sz="18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𝐑𝐚𝐦𝐚𝐧</m:t>
                          </m:r>
                        </m:sub>
                      </m:sSub>
                      <m:r>
                        <a:rPr lang="en-US" sz="18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 </m:t>
                      </m:r>
                      <m:r>
                        <a:rPr lang="en-US" sz="18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US" sz="18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18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</m:t>
                      </m:r>
                      <m:r>
                        <a:rPr lang="en-US" sz="18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l-GR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l-GR" sz="1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l-GR" sz="1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𝚽</m:t>
                              </m:r>
                            </m:e>
                          </m:d>
                        </m:e>
                        <m:sub>
                          <m:r>
                            <a:rPr lang="en-US" sz="1800" b="1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𝐑𝐚</m:t>
                          </m:r>
                          <m:r>
                            <a:rPr lang="en-US" sz="18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𝐲𝐥𝐞𝐢𝐠𝐡</m:t>
                          </m:r>
                        </m:sub>
                      </m:sSub>
                    </m:oMath>
                  </m:oMathPara>
                </a14:m>
                <a:endParaRPr lang="en-US" sz="1800" b="1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9" name="Text Box 242">
                <a:extLst>
                  <a:ext uri="{FF2B5EF4-FFF2-40B4-BE49-F238E27FC236}">
                    <a16:creationId xmlns:a16="http://schemas.microsoft.com/office/drawing/2014/main" id="{50BD920F-D5DC-E6AD-E295-C44FC35E5F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9117" y="1692007"/>
                <a:ext cx="2604804" cy="346766"/>
              </a:xfrm>
              <a:prstGeom prst="rect">
                <a:avLst/>
              </a:prstGeom>
              <a:blipFill>
                <a:blip r:embed="rId3"/>
                <a:stretch>
                  <a:fillRect r="-2570" b="-17544"/>
                </a:stretch>
              </a:blipFill>
              <a:ln w="6350" cmpd="thinThick">
                <a:solidFill>
                  <a:schemeClr val="tx1"/>
                </a:solidFill>
                <a:miter lim="800000"/>
              </a:ln>
              <a:effectLst/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30F196DD-D01E-0685-89CE-5022295FACE8}"/>
              </a:ext>
            </a:extLst>
          </p:cNvPr>
          <p:cNvSpPr txBox="1"/>
          <p:nvPr/>
        </p:nvSpPr>
        <p:spPr>
          <a:xfrm>
            <a:off x="4572000" y="4631828"/>
            <a:ext cx="261001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1050" dirty="0"/>
              <a:t>[3] B. P. LeBlanc, </a:t>
            </a:r>
            <a:r>
              <a:rPr lang="en-US" altLang="en-US" sz="1050" i="1" dirty="0"/>
              <a:t>RSI</a:t>
            </a:r>
            <a:r>
              <a:rPr lang="en-US" altLang="en-US" sz="1050" dirty="0"/>
              <a:t> 79, 10E737 (2008)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E0BC9D9-BB43-6ECB-06D9-DB2B1DC94A7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697358" y="2369815"/>
            <a:ext cx="3235732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6289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AA4E8-4E37-C318-6FC8-902183B08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1F42CF-AB75-88EF-4EB2-54F02B1C2FE4}"/>
              </a:ext>
            </a:extLst>
          </p:cNvPr>
          <p:cNvSpPr txBox="1">
            <a:spLocks/>
          </p:cNvSpPr>
          <p:nvPr/>
        </p:nvSpPr>
        <p:spPr bwMode="auto">
          <a:xfrm>
            <a:off x="228599" y="777241"/>
            <a:ext cx="3871453" cy="3839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000" b="1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2pPr>
            <a:lvl3pPr marL="12573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57" indent="-233357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600" b="0" dirty="0">
                <a:ea typeface="ＭＳ Ｐゴシック" panose="020B0600070205080204" pitchFamily="34" charset="-128"/>
              </a:rPr>
              <a:t>Ratio </a:t>
            </a:r>
            <a:r>
              <a:rPr lang="el-GR" sz="1600" b="0" dirty="0">
                <a:latin typeface="Verdana" panose="020B0604030504040204" pitchFamily="34" charset="0"/>
                <a:ea typeface="Verdana" panose="020B0604030504040204" pitchFamily="34" charset="0"/>
              </a:rPr>
              <a:t>Γ</a:t>
            </a:r>
            <a:r>
              <a:rPr lang="en-US" sz="1600" b="0" baseline="-25000" dirty="0">
                <a:latin typeface="Verdana" panose="020B0604030504040204" pitchFamily="34" charset="0"/>
                <a:ea typeface="Verdana" panose="020B0604030504040204" pitchFamily="34" charset="0"/>
              </a:rPr>
              <a:t>Raman</a:t>
            </a:r>
            <a:r>
              <a:rPr lang="en-US" sz="1600" b="0" dirty="0">
                <a:latin typeface="Verdana" panose="020B0604030504040204" pitchFamily="34" charset="0"/>
                <a:ea typeface="Verdana" panose="020B0604030504040204" pitchFamily="34" charset="0"/>
              </a:rPr>
              <a:t> / </a:t>
            </a:r>
            <a:r>
              <a:rPr lang="el-GR" sz="1600" b="0" dirty="0">
                <a:latin typeface="Verdana" panose="020B0604030504040204" pitchFamily="34" charset="0"/>
                <a:ea typeface="Verdana" panose="020B0604030504040204" pitchFamily="34" charset="0"/>
              </a:rPr>
              <a:t>Γ</a:t>
            </a:r>
            <a:r>
              <a:rPr lang="en-US" sz="1600" b="0" baseline="-25000" dirty="0">
                <a:latin typeface="Verdana" panose="020B0604030504040204" pitchFamily="34" charset="0"/>
                <a:ea typeface="Verdana" panose="020B0604030504040204" pitchFamily="34" charset="0"/>
              </a:rPr>
              <a:t>Rayleigh </a:t>
            </a:r>
            <a:r>
              <a:rPr lang="en-US" altLang="en-US" sz="1600" b="0" dirty="0">
                <a:ea typeface="ＭＳ Ｐゴシック" panose="020B0600070205080204" pitchFamily="34" charset="-128"/>
              </a:rPr>
              <a:t>has </a:t>
            </a:r>
            <a:r>
              <a:rPr lang="en-US" altLang="en-US" sz="1600" dirty="0">
                <a:ea typeface="ＭＳ Ｐゴシック" panose="020B0600070205080204" pitchFamily="34" charset="-128"/>
              </a:rPr>
              <a:t>~20% point-to-point variability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052617A-1E43-6633-84CF-DCBD03666CB0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189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FFFFF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defTabSz="457189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FF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l" defTabSz="457189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FF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l" defTabSz="457189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FF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l" defTabSz="457189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FF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189" algn="ctr" defTabSz="457189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FF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378" algn="ctr" defTabSz="457189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FF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566" algn="ctr" defTabSz="457189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FF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754" algn="ctr" defTabSz="457189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FF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Rayleigh vs Raman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A41AD1-9BC4-AB6E-2BD5-2D0A831D4C65}"/>
              </a:ext>
            </a:extLst>
          </p:cNvPr>
          <p:cNvSpPr txBox="1"/>
          <p:nvPr/>
        </p:nvSpPr>
        <p:spPr>
          <a:xfrm>
            <a:off x="4778580" y="4339922"/>
            <a:ext cx="40366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[Raman value is mean of 1058 &amp; 1047 nm channels]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C184C7E-9762-424D-DE74-C3614EAA1E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2847" y="990201"/>
            <a:ext cx="5120640" cy="327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3595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8BA1BF-F614-4231-16EC-472D4B16D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69884-88C1-B456-906F-97CE3253FF4F}"/>
              </a:ext>
            </a:extLst>
          </p:cNvPr>
          <p:cNvSpPr txBox="1">
            <a:spLocks/>
          </p:cNvSpPr>
          <p:nvPr/>
        </p:nvSpPr>
        <p:spPr bwMode="auto">
          <a:xfrm>
            <a:off x="228599" y="777241"/>
            <a:ext cx="3871453" cy="3839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000" b="1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2pPr>
            <a:lvl3pPr marL="12573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57" indent="-233357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600" b="0" dirty="0">
                <a:ea typeface="ＭＳ Ｐゴシック" panose="020B0600070205080204" pitchFamily="34" charset="-128"/>
              </a:rPr>
              <a:t>Ratio </a:t>
            </a:r>
            <a:r>
              <a:rPr lang="el-GR" sz="1600" b="0" dirty="0">
                <a:latin typeface="Verdana" panose="020B0604030504040204" pitchFamily="34" charset="0"/>
                <a:ea typeface="Verdana" panose="020B0604030504040204" pitchFamily="34" charset="0"/>
              </a:rPr>
              <a:t>Γ</a:t>
            </a:r>
            <a:r>
              <a:rPr lang="en-US" sz="1600" b="0" baseline="-25000" dirty="0">
                <a:latin typeface="Verdana" panose="020B0604030504040204" pitchFamily="34" charset="0"/>
                <a:ea typeface="Verdana" panose="020B0604030504040204" pitchFamily="34" charset="0"/>
              </a:rPr>
              <a:t>Raman</a:t>
            </a:r>
            <a:r>
              <a:rPr lang="en-US" sz="1600" b="0" dirty="0">
                <a:latin typeface="Verdana" panose="020B0604030504040204" pitchFamily="34" charset="0"/>
                <a:ea typeface="Verdana" panose="020B0604030504040204" pitchFamily="34" charset="0"/>
              </a:rPr>
              <a:t> / </a:t>
            </a:r>
            <a:r>
              <a:rPr lang="el-GR" sz="1600" b="0" dirty="0">
                <a:latin typeface="Verdana" panose="020B0604030504040204" pitchFamily="34" charset="0"/>
                <a:ea typeface="Verdana" panose="020B0604030504040204" pitchFamily="34" charset="0"/>
              </a:rPr>
              <a:t>Γ</a:t>
            </a:r>
            <a:r>
              <a:rPr lang="en-US" sz="1600" b="0" baseline="-25000" dirty="0">
                <a:latin typeface="Verdana" panose="020B0604030504040204" pitchFamily="34" charset="0"/>
                <a:ea typeface="Verdana" panose="020B0604030504040204" pitchFamily="34" charset="0"/>
              </a:rPr>
              <a:t>Rayleigh </a:t>
            </a:r>
            <a:r>
              <a:rPr lang="en-US" altLang="en-US" sz="1600" b="0" dirty="0">
                <a:ea typeface="ＭＳ Ｐゴシック" panose="020B0600070205080204" pitchFamily="34" charset="-128"/>
              </a:rPr>
              <a:t>has </a:t>
            </a:r>
            <a:r>
              <a:rPr lang="en-US" altLang="en-US" sz="1600" dirty="0">
                <a:ea typeface="ＭＳ Ｐゴシック" panose="020B0600070205080204" pitchFamily="34" charset="-128"/>
              </a:rPr>
              <a:t>~20% point-to-point variability</a:t>
            </a:r>
          </a:p>
          <a:p>
            <a:pPr marL="233357" indent="-233357" fontAlgn="base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600" b="0" dirty="0">
                <a:ea typeface="ＭＳ Ｐゴシック" panose="020B0600070205080204" pitchFamily="34" charset="-128"/>
              </a:rPr>
              <a:t>Possible causes:</a:t>
            </a:r>
          </a:p>
          <a:p>
            <a:pPr marL="365760" lvl="1" indent="-182880">
              <a:spcBef>
                <a:spcPts val="300"/>
              </a:spcBef>
              <a:buFont typeface="Courier New" panose="02070309020205020404" pitchFamily="49" charset="0"/>
              <a:buChar char="o"/>
            </a:pPr>
            <a:r>
              <a:rPr lang="en-US" altLang="en-US" sz="1600" dirty="0">
                <a:ea typeface="ＭＳ Ｐゴシック" panose="020B0600070205080204" pitchFamily="34" charset="-128"/>
              </a:rPr>
              <a:t>measurement </a:t>
            </a:r>
            <a:r>
              <a:rPr lang="en-US" altLang="en-US" sz="1600" b="0" dirty="0">
                <a:ea typeface="ＭＳ Ｐゴシック" panose="020B0600070205080204" pitchFamily="34" charset="-128"/>
              </a:rPr>
              <a:t>accuracy of detector 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Pulse / DC gain</a:t>
            </a:r>
            <a:br>
              <a:rPr lang="en-US" altLang="en-US" sz="1600" dirty="0">
                <a:ea typeface="ＭＳ Ｐゴシック" panose="020B0600070205080204" pitchFamily="34" charset="-128"/>
              </a:rPr>
            </a:br>
            <a:r>
              <a:rPr lang="en-US" altLang="en-US" sz="1600" i="1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→ whole system pulsed calibration</a:t>
            </a:r>
          </a:p>
          <a:p>
            <a:pPr marL="365760" lvl="1" indent="-182880">
              <a:spcBef>
                <a:spcPts val="300"/>
              </a:spcBef>
              <a:buFont typeface="Courier New" panose="02070309020205020404" pitchFamily="49" charset="0"/>
              <a:buChar char="o"/>
            </a:pPr>
            <a:r>
              <a:rPr lang="en-US" altLang="en-US" sz="1600" dirty="0">
                <a:ea typeface="ＭＳ Ｐゴシック" panose="020B0600070205080204" pitchFamily="34" charset="-128"/>
              </a:rPr>
              <a:t>accuracy of optics 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spectral calibrations: </a:t>
            </a:r>
            <a:r>
              <a:rPr lang="en-US" altLang="en-US" sz="1600" dirty="0">
                <a:ea typeface="ＭＳ Ｐゴシック" panose="020B0600070205080204" pitchFamily="34" charset="-128"/>
              </a:rPr>
              <a:t>angle-of-incidence,</a:t>
            </a:r>
            <a:r>
              <a:rPr lang="en-US" altLang="en-US" sz="1600" b="0" dirty="0">
                <a:ea typeface="ＭＳ Ｐゴシック" panose="020B0600070205080204" pitchFamily="34" charset="-128"/>
              </a:rPr>
              <a:t> coating, aging, irradiation </a:t>
            </a:r>
            <a:br>
              <a:rPr lang="en-US" altLang="en-US" sz="1600" b="0" dirty="0">
                <a:ea typeface="ＭＳ Ｐゴシック" panose="020B0600070205080204" pitchFamily="34" charset="-128"/>
              </a:rPr>
            </a:br>
            <a:r>
              <a:rPr lang="en-US" altLang="en-US" sz="1600" i="1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→ in situ (re)calibrations</a:t>
            </a:r>
          </a:p>
          <a:p>
            <a:pPr marL="365760" lvl="1" indent="-182880">
              <a:spcBef>
                <a:spcPts val="300"/>
              </a:spcBef>
              <a:buFont typeface="Courier New" panose="02070309020205020404" pitchFamily="49" charset="0"/>
              <a:buChar char="o"/>
            </a:pPr>
            <a:r>
              <a:rPr lang="en-US" altLang="en-US" sz="1600" dirty="0">
                <a:ea typeface="ＭＳ Ｐゴシック" panose="020B0600070205080204" pitchFamily="34" charset="-128"/>
              </a:rPr>
              <a:t>Residual Rayleigh cross-filter bleed-through </a:t>
            </a:r>
            <a:r>
              <a:rPr lang="en-US" altLang="en-US" sz="1600" b="0" dirty="0">
                <a:ea typeface="ＭＳ Ｐゴシック" panose="020B0600070205080204" pitchFamily="34" charset="-128"/>
              </a:rPr>
              <a:t>during high-pressure Raman? </a:t>
            </a:r>
            <a:r>
              <a:rPr lang="en-US" altLang="en-US" sz="1600" i="1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→ measure</a:t>
            </a:r>
            <a:endParaRPr lang="en-US" altLang="en-US" sz="1800" b="0" dirty="0">
              <a:ea typeface="ＭＳ Ｐゴシック" panose="020B0600070205080204" pitchFamily="34" charset="-128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84280EC-ECC4-1DE0-6720-2D354B56101A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189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FFFFF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defTabSz="457189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FF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2pPr>
            <a:lvl3pPr algn="l" defTabSz="457189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FF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3pPr>
            <a:lvl4pPr algn="l" defTabSz="457189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FF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4pPr>
            <a:lvl5pPr algn="l" defTabSz="457189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FF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5pPr>
            <a:lvl6pPr marL="457189" algn="ctr" defTabSz="457189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FF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6pPr>
            <a:lvl7pPr marL="914378" algn="ctr" defTabSz="457189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FF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7pPr>
            <a:lvl8pPr marL="1371566" algn="ctr" defTabSz="457189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FF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8pPr>
            <a:lvl9pPr marL="1828754" algn="ctr" defTabSz="457189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FF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Rayleigh vs Raman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3F9F4E-3DFA-669A-5D21-9A274C1E0F79}"/>
              </a:ext>
            </a:extLst>
          </p:cNvPr>
          <p:cNvSpPr txBox="1"/>
          <p:nvPr/>
        </p:nvSpPr>
        <p:spPr>
          <a:xfrm>
            <a:off x="4778580" y="4339922"/>
            <a:ext cx="40366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[Raman value is mean of 1058 &amp; 1047 nm channels]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EF6250A-E45A-5F05-67D7-788283B784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2847" y="990201"/>
            <a:ext cx="5120640" cy="327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223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C3782-774D-2F39-8C5E-EA0D6BA37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0CEE8-2208-D9A4-229D-3E89672F8314}"/>
              </a:ext>
            </a:extLst>
          </p:cNvPr>
          <p:cNvSpPr txBox="1">
            <a:spLocks/>
          </p:cNvSpPr>
          <p:nvPr/>
        </p:nvSpPr>
        <p:spPr bwMode="auto">
          <a:xfrm>
            <a:off x="228600" y="777241"/>
            <a:ext cx="3950547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000" b="1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2pPr>
            <a:lvl3pPr marL="12573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57" indent="-233357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ea typeface="ＭＳ Ｐゴシック" panose="020B0600070205080204" pitchFamily="34" charset="-128"/>
              </a:rPr>
              <a:t>Neither</a:t>
            </a:r>
            <a:r>
              <a:rPr lang="en-US" altLang="en-US" sz="1600" b="0" dirty="0">
                <a:ea typeface="ＭＳ Ｐゴシック" panose="020B0600070205080204" pitchFamily="34" charset="-128"/>
              </a:rPr>
              <a:t> 1047nm nor 1058nm factor alone </a:t>
            </a:r>
            <a:r>
              <a:rPr lang="en-US" altLang="en-US" sz="1600" dirty="0">
                <a:ea typeface="ＭＳ Ｐゴシック" panose="020B0600070205080204" pitchFamily="34" charset="-128"/>
              </a:rPr>
              <a:t>is better matched </a:t>
            </a:r>
            <a:r>
              <a:rPr lang="en-US" altLang="en-US" sz="1600" b="0" dirty="0">
                <a:ea typeface="ＭＳ Ｐゴシック" panose="020B0600070205080204" pitchFamily="34" charset="-128"/>
              </a:rPr>
              <a:t>to Rayleigh</a:t>
            </a:r>
          </a:p>
          <a:p>
            <a:pPr marL="233357" indent="-233357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1600" b="0" dirty="0">
                <a:ea typeface="ＭＳ Ｐゴシック" panose="020B0600070205080204" pitchFamily="34" charset="-128"/>
              </a:rPr>
              <a:t>If ‘good’ is </a:t>
            </a:r>
            <a:r>
              <a:rPr lang="en-US" altLang="en-US" sz="1600" dirty="0">
                <a:ea typeface="ＭＳ Ｐゴシック" panose="020B0600070205080204" pitchFamily="34" charset="-128"/>
              </a:rPr>
              <a:t>within 10% </a:t>
            </a:r>
            <a:r>
              <a:rPr lang="en-US" altLang="en-US" sz="1600" b="0" dirty="0">
                <a:ea typeface="ＭＳ Ｐゴシック" panose="020B0600070205080204" pitchFamily="34" charset="-128"/>
              </a:rPr>
              <a:t>of Rayleigh: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750668-AAA8-54EC-C8B5-4664BC075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Rayleigh vs Raman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DF3D548-28E9-C88A-9884-FD105FF041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8818654"/>
              </p:ext>
            </p:extLst>
          </p:nvPr>
        </p:nvGraphicFramePr>
        <p:xfrm>
          <a:off x="752144" y="1767841"/>
          <a:ext cx="2903457" cy="21036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1018">
                  <a:extLst>
                    <a:ext uri="{9D8B030D-6E8A-4147-A177-3AD203B41FA5}">
                      <a16:colId xmlns:a16="http://schemas.microsoft.com/office/drawing/2014/main" val="908924699"/>
                    </a:ext>
                  </a:extLst>
                </a:gridCol>
                <a:gridCol w="1112439">
                  <a:extLst>
                    <a:ext uri="{9D8B030D-6E8A-4147-A177-3AD203B41FA5}">
                      <a16:colId xmlns:a16="http://schemas.microsoft.com/office/drawing/2014/main" val="2684575614"/>
                    </a:ext>
                  </a:extLst>
                </a:gridCol>
              </a:tblGrid>
              <a:tr h="31553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entury Gothic" panose="020B0502020202020204" pitchFamily="34" charset="0"/>
                        </a:rPr>
                        <a:t>Good channel(s)</a:t>
                      </a:r>
                      <a:endParaRPr lang="en-150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entury Gothic" panose="020B0502020202020204" pitchFamily="34" charset="0"/>
                        </a:rPr>
                        <a:t>Frequency</a:t>
                      </a:r>
                      <a:endParaRPr lang="en-150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34542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entury Gothic" panose="020B0502020202020204" pitchFamily="34" charset="0"/>
                        </a:rPr>
                        <a:t>1047nm only</a:t>
                      </a:r>
                      <a:endParaRPr lang="en-150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entury Gothic" panose="020B0502020202020204" pitchFamily="34" charset="0"/>
                        </a:rPr>
                        <a:t>28%</a:t>
                      </a:r>
                      <a:endParaRPr lang="en-150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3043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entury Gothic" panose="020B0502020202020204" pitchFamily="34" charset="0"/>
                        </a:rPr>
                        <a:t>1058nm only</a:t>
                      </a:r>
                      <a:endParaRPr lang="en-150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entury Gothic" panose="020B0502020202020204" pitchFamily="34" charset="0"/>
                        </a:rPr>
                        <a:t>20%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06181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entury Gothic" panose="020B0502020202020204" pitchFamily="34" charset="0"/>
                        </a:rPr>
                        <a:t>Both</a:t>
                      </a:r>
                      <a:endParaRPr lang="en-150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entury Gothic" panose="020B0502020202020204" pitchFamily="34" charset="0"/>
                        </a:rPr>
                        <a:t>28%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4157088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entury Gothic" panose="020B0502020202020204" pitchFamily="34" charset="0"/>
                        </a:rPr>
                        <a:t>Neither</a:t>
                      </a:r>
                      <a:endParaRPr lang="en-150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entury Gothic" panose="020B0502020202020204" pitchFamily="34" charset="0"/>
                        </a:rPr>
                        <a:t>23%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92248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Mean of channels</a:t>
                      </a:r>
                      <a:endParaRPr lang="en-150" sz="1400" dirty="0">
                        <a:solidFill>
                          <a:srgbClr val="C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58%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3674492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ED75B8AE-9595-1714-1ACF-447932DB90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7065" y="788670"/>
            <a:ext cx="4294669" cy="356616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8779750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07A0D-AAAA-F547-8E37-9BCA92D21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2E9CFC-D8AF-BB83-C9B2-55088D0991A8}"/>
              </a:ext>
            </a:extLst>
          </p:cNvPr>
          <p:cNvSpPr txBox="1">
            <a:spLocks/>
          </p:cNvSpPr>
          <p:nvPr/>
        </p:nvSpPr>
        <p:spPr bwMode="auto">
          <a:xfrm>
            <a:off x="228600" y="777241"/>
            <a:ext cx="3950547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000" b="1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2pPr>
            <a:lvl3pPr marL="12573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57" indent="-233357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ea typeface="ＭＳ Ｐゴシック" panose="020B0600070205080204" pitchFamily="34" charset="-128"/>
              </a:rPr>
              <a:t>Neither</a:t>
            </a:r>
            <a:r>
              <a:rPr lang="en-US" altLang="en-US" sz="1600" b="0" dirty="0">
                <a:ea typeface="ＭＳ Ｐゴシック" panose="020B0600070205080204" pitchFamily="34" charset="-128"/>
              </a:rPr>
              <a:t> 1047nm nor 1058nm factor alone </a:t>
            </a:r>
            <a:r>
              <a:rPr lang="en-US" altLang="en-US" sz="1600" dirty="0">
                <a:ea typeface="ＭＳ Ｐゴシック" panose="020B0600070205080204" pitchFamily="34" charset="-128"/>
              </a:rPr>
              <a:t>is better matched </a:t>
            </a:r>
            <a:r>
              <a:rPr lang="en-US" altLang="en-US" sz="1600" b="0" dirty="0">
                <a:ea typeface="ＭＳ Ｐゴシック" panose="020B0600070205080204" pitchFamily="34" charset="-128"/>
              </a:rPr>
              <a:t>to Rayleigh</a:t>
            </a:r>
          </a:p>
          <a:p>
            <a:pPr marL="233357" indent="-233357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1600" b="0" dirty="0">
                <a:ea typeface="ＭＳ Ｐゴシック" panose="020B0600070205080204" pitchFamily="34" charset="-128"/>
              </a:rPr>
              <a:t>If ‘good’ is </a:t>
            </a:r>
            <a:r>
              <a:rPr lang="en-US" altLang="en-US" sz="1600" dirty="0">
                <a:ea typeface="ＭＳ Ｐゴシック" panose="020B0600070205080204" pitchFamily="34" charset="-128"/>
              </a:rPr>
              <a:t>within 10% </a:t>
            </a:r>
            <a:r>
              <a:rPr lang="en-US" altLang="en-US" sz="1600" b="0" dirty="0">
                <a:ea typeface="ＭＳ Ｐゴシック" panose="020B0600070205080204" pitchFamily="34" charset="-128"/>
              </a:rPr>
              <a:t>of Rayleigh: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6F21EEE-E602-6699-576A-417249BD4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Rayleigh vs Raman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D8E89D3-2DD9-8F83-5125-0ACC66918A3B}"/>
              </a:ext>
            </a:extLst>
          </p:cNvPr>
          <p:cNvGraphicFramePr>
            <a:graphicFrameLocks noGrp="1"/>
          </p:cNvGraphicFramePr>
          <p:nvPr/>
        </p:nvGraphicFramePr>
        <p:xfrm>
          <a:off x="752144" y="1767841"/>
          <a:ext cx="2903457" cy="21036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1018">
                  <a:extLst>
                    <a:ext uri="{9D8B030D-6E8A-4147-A177-3AD203B41FA5}">
                      <a16:colId xmlns:a16="http://schemas.microsoft.com/office/drawing/2014/main" val="908924699"/>
                    </a:ext>
                  </a:extLst>
                </a:gridCol>
                <a:gridCol w="1112439">
                  <a:extLst>
                    <a:ext uri="{9D8B030D-6E8A-4147-A177-3AD203B41FA5}">
                      <a16:colId xmlns:a16="http://schemas.microsoft.com/office/drawing/2014/main" val="2684575614"/>
                    </a:ext>
                  </a:extLst>
                </a:gridCol>
              </a:tblGrid>
              <a:tr h="31553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entury Gothic" panose="020B0502020202020204" pitchFamily="34" charset="0"/>
                        </a:rPr>
                        <a:t>Good channel(s)</a:t>
                      </a:r>
                      <a:endParaRPr lang="en-150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entury Gothic" panose="020B0502020202020204" pitchFamily="34" charset="0"/>
                        </a:rPr>
                        <a:t>Frequency</a:t>
                      </a:r>
                      <a:endParaRPr lang="en-150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34542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entury Gothic" panose="020B0502020202020204" pitchFamily="34" charset="0"/>
                        </a:rPr>
                        <a:t>1047nm only</a:t>
                      </a:r>
                      <a:endParaRPr lang="en-150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entury Gothic" panose="020B0502020202020204" pitchFamily="34" charset="0"/>
                        </a:rPr>
                        <a:t>28%</a:t>
                      </a:r>
                      <a:endParaRPr lang="en-150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3043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entury Gothic" panose="020B0502020202020204" pitchFamily="34" charset="0"/>
                        </a:rPr>
                        <a:t>1058nm only</a:t>
                      </a:r>
                      <a:endParaRPr lang="en-150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entury Gothic" panose="020B0502020202020204" pitchFamily="34" charset="0"/>
                        </a:rPr>
                        <a:t>20%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06181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entury Gothic" panose="020B0502020202020204" pitchFamily="34" charset="0"/>
                        </a:rPr>
                        <a:t>Both</a:t>
                      </a:r>
                      <a:endParaRPr lang="en-150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entury Gothic" panose="020B0502020202020204" pitchFamily="34" charset="0"/>
                        </a:rPr>
                        <a:t>28%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4157088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entury Gothic" panose="020B0502020202020204" pitchFamily="34" charset="0"/>
                        </a:rPr>
                        <a:t>Neither</a:t>
                      </a:r>
                      <a:endParaRPr lang="en-150" sz="14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entury Gothic" panose="020B0502020202020204" pitchFamily="34" charset="0"/>
                        </a:rPr>
                        <a:t>23%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92248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Mean of channels</a:t>
                      </a:r>
                      <a:endParaRPr lang="en-150" sz="1400" dirty="0">
                        <a:solidFill>
                          <a:srgbClr val="C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</a:rPr>
                        <a:t>58%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3674492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F3F645C4-DD17-9B66-7002-76A337ACC5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7065" y="788670"/>
            <a:ext cx="4294669" cy="356616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79D543E-ECCC-845B-CF59-A3F32DF8A0DE}"/>
              </a:ext>
            </a:extLst>
          </p:cNvPr>
          <p:cNvSpPr txBox="1"/>
          <p:nvPr/>
        </p:nvSpPr>
        <p:spPr>
          <a:xfrm>
            <a:off x="1137924" y="4357918"/>
            <a:ext cx="7723289" cy="338554"/>
          </a:xfrm>
          <a:prstGeom prst="rect">
            <a:avLst/>
          </a:prstGeom>
          <a:noFill/>
          <a:ln w="1270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n-US" altLang="en-US" sz="1600" dirty="0">
                <a:ea typeface="ヒラギノ角ゴ Pro W3" panose="020B0300000000000000" pitchFamily="34" charset="-128"/>
              </a:rPr>
              <a:t>Where both are available, Raman is not clearly better than Rayleigh at DIII-D</a:t>
            </a:r>
            <a:endParaRPr lang="en-150" sz="2400" dirty="0"/>
          </a:p>
        </p:txBody>
      </p:sp>
    </p:spTree>
    <p:extLst>
      <p:ext uri="{BB962C8B-B14F-4D97-AF65-F5344CB8AC3E}">
        <p14:creationId xmlns:p14="http://schemas.microsoft.com/office/powerpoint/2010/main" val="2482334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24F25-4F9F-5C0B-5F65-CCCF286E3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2A9050-6FD4-800F-A5F8-0865B6B1A6C8}"/>
              </a:ext>
            </a:extLst>
          </p:cNvPr>
          <p:cNvSpPr txBox="1">
            <a:spLocks/>
          </p:cNvSpPr>
          <p:nvPr/>
        </p:nvSpPr>
        <p:spPr bwMode="auto">
          <a:xfrm>
            <a:off x="296333" y="787401"/>
            <a:ext cx="8668657" cy="722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000" b="1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2pPr>
            <a:lvl3pPr marL="12573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800" b="0" dirty="0">
                <a:ea typeface="ＭＳ Ｐゴシック" panose="020B0600070205080204" pitchFamily="34" charset="-128"/>
              </a:rPr>
              <a:t>Dedicated shots with gradual ramp-up of </a:t>
            </a:r>
            <a:r>
              <a:rPr lang="en-US" altLang="en-US" sz="1800" b="0" i="1" dirty="0">
                <a:ea typeface="ＭＳ Ｐゴシック" panose="020B0600070205080204" pitchFamily="34" charset="-128"/>
              </a:rPr>
              <a:t>n</a:t>
            </a:r>
            <a:r>
              <a:rPr lang="en-US" altLang="en-US" sz="1800" b="0" baseline="-25000" dirty="0">
                <a:ea typeface="ＭＳ Ｐゴシック" panose="020B0600070205080204" pitchFamily="34" charset="-128"/>
              </a:rPr>
              <a:t>e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 and </a:t>
            </a:r>
            <a:r>
              <a:rPr lang="en-US" altLang="en-US" sz="1800" b="0" i="1" dirty="0">
                <a:ea typeface="ＭＳ Ｐゴシック" panose="020B0600070205080204" pitchFamily="34" charset="-128"/>
              </a:rPr>
              <a:t>I</a:t>
            </a:r>
            <a:r>
              <a:rPr lang="en-US" altLang="en-US" sz="1800" b="0" baseline="-25000" dirty="0">
                <a:ea typeface="ＭＳ Ｐゴシック" panose="020B0600070205080204" pitchFamily="34" charset="-128"/>
              </a:rPr>
              <a:t>p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 to </a:t>
            </a:r>
            <a:br>
              <a:rPr lang="en-US" altLang="en-US" sz="1800" b="0" dirty="0">
                <a:ea typeface="ＭＳ Ｐゴシック" panose="020B0600070205080204" pitchFamily="34" charset="-128"/>
              </a:rPr>
            </a:br>
            <a:r>
              <a:rPr lang="en-US" altLang="en-US" sz="1800" dirty="0">
                <a:ea typeface="ＭＳ Ｐゴシック" panose="020B0600070205080204" pitchFamily="34" charset="-128"/>
              </a:rPr>
              <a:t>send ECE channels into cutoff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7EAE712-578C-1417-4EBB-83681436E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068" y="0"/>
            <a:ext cx="8677656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Cross-calibration with ECE improves n</a:t>
            </a:r>
            <a:r>
              <a:rPr lang="en-US" altLang="en-US" baseline="-25000" dirty="0">
                <a:ea typeface="ＭＳ Ｐゴシック" panose="020B0600070205080204" pitchFamily="34" charset="-128"/>
              </a:rPr>
              <a:t>e</a:t>
            </a:r>
            <a:r>
              <a:rPr lang="en-US" altLang="en-US" dirty="0">
                <a:ea typeface="ＭＳ Ｐゴシック" panose="020B0600070205080204" pitchFamily="34" charset="-128"/>
              </a:rPr>
              <a:t> calibration and profiles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C99C9E-A292-C239-7548-82F4B17A7D35}"/>
              </a:ext>
            </a:extLst>
          </p:cNvPr>
          <p:cNvSpPr txBox="1"/>
          <p:nvPr/>
        </p:nvSpPr>
        <p:spPr>
          <a:xfrm>
            <a:off x="1226524" y="4628905"/>
            <a:ext cx="625800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fontAlgn="base">
              <a:spcAft>
                <a:spcPct val="0"/>
              </a:spcAft>
              <a:buNone/>
            </a:pPr>
            <a:r>
              <a:rPr lang="en-US" altLang="en-US" sz="1050" b="0" dirty="0">
                <a:ea typeface="ＭＳ Ｐゴシック" panose="020B0600070205080204" pitchFamily="34" charset="-128"/>
              </a:rPr>
              <a:t>[4] K. </a:t>
            </a:r>
            <a:r>
              <a:rPr lang="en-US" altLang="en-US" sz="1050" b="0" dirty="0" err="1">
                <a:ea typeface="ＭＳ Ｐゴシック" panose="020B0600070205080204" pitchFamily="34" charset="-128"/>
              </a:rPr>
              <a:t>Zhurovich</a:t>
            </a:r>
            <a:r>
              <a:rPr lang="en-US" altLang="en-US" sz="1050" b="0" dirty="0">
                <a:ea typeface="ＭＳ Ｐゴシック" panose="020B0600070205080204" pitchFamily="34" charset="-128"/>
              </a:rPr>
              <a:t> et al., </a:t>
            </a:r>
            <a:r>
              <a:rPr lang="en-US" altLang="en-US" sz="1050" b="0" i="1" dirty="0">
                <a:ea typeface="ＭＳ Ｐゴシック" panose="020B0600070205080204" pitchFamily="34" charset="-128"/>
              </a:rPr>
              <a:t>RSI</a:t>
            </a:r>
            <a:r>
              <a:rPr lang="en-US" altLang="en-US" sz="1050" b="0" dirty="0">
                <a:ea typeface="ＭＳ Ｐゴシック" panose="020B0600070205080204" pitchFamily="34" charset="-128"/>
              </a:rPr>
              <a:t> 76, 053506 (2005)</a:t>
            </a:r>
            <a:r>
              <a:rPr lang="en-US" altLang="en-US" sz="1050" dirty="0"/>
              <a:t>		[5] M. Brookman et al., RSI 87, 11E517 (2016)</a:t>
            </a:r>
            <a:endParaRPr lang="en-US" altLang="en-US" sz="1050" b="0" dirty="0">
              <a:ea typeface="ＭＳ Ｐゴシック" panose="020B0600070205080204" pitchFamily="34" charset="-12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258A0FD-49E9-BCDC-3317-9733E88242C1}"/>
              </a:ext>
            </a:extLst>
          </p:cNvPr>
          <p:cNvSpPr txBox="1"/>
          <p:nvPr/>
        </p:nvSpPr>
        <p:spPr>
          <a:xfrm>
            <a:off x="296333" y="1509786"/>
            <a:ext cx="3305629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en-US" dirty="0"/>
              <a:t>Fit signal extinction: known ECE </a:t>
            </a:r>
            <a:r>
              <a:rPr lang="en-US" altLang="en-US" dirty="0" err="1"/>
              <a:t>f</a:t>
            </a:r>
            <a:r>
              <a:rPr lang="en-US" altLang="en-US" baseline="-25000" dirty="0" err="1"/>
              <a:t>n</a:t>
            </a:r>
            <a:r>
              <a:rPr lang="en-US" altLang="en-US" dirty="0"/>
              <a:t> and </a:t>
            </a:r>
            <a:r>
              <a:rPr lang="en-US" altLang="en-US" i="1" dirty="0"/>
              <a:t>B</a:t>
            </a:r>
            <a:r>
              <a:rPr lang="en-US" altLang="en-US" dirty="0"/>
              <a:t>(R) gives </a:t>
            </a:r>
            <a:r>
              <a:rPr lang="en-US" altLang="en-US" i="1" dirty="0"/>
              <a:t>n</a:t>
            </a:r>
            <a:r>
              <a:rPr lang="en-US" altLang="en-US" baseline="-25000" dirty="0"/>
              <a:t>e</a:t>
            </a:r>
            <a:r>
              <a:rPr lang="en-US" altLang="en-US" dirty="0"/>
              <a:t>(R</a:t>
            </a:r>
            <a:r>
              <a:rPr lang="en-US" altLang="en-US" baseline="-25000" dirty="0"/>
              <a:t>n</a:t>
            </a:r>
            <a:r>
              <a:rPr lang="en-US" altLang="en-US" dirty="0"/>
              <a:t>, </a:t>
            </a:r>
            <a:r>
              <a:rPr lang="en-US" altLang="en-US" dirty="0" err="1"/>
              <a:t>t</a:t>
            </a:r>
            <a:r>
              <a:rPr lang="en-US" altLang="en-US" baseline="-25000" dirty="0" err="1"/>
              <a:t>n</a:t>
            </a:r>
            <a:r>
              <a:rPr lang="en-US" altLang="en-US" dirty="0"/>
              <a:t>) </a:t>
            </a:r>
            <a:r>
              <a:rPr lang="en-US" altLang="en-US" baseline="30000" dirty="0"/>
              <a:t>[4, 5]</a:t>
            </a:r>
            <a:endParaRPr lang="en-US" altLang="en-US" dirty="0"/>
          </a:p>
          <a:p>
            <a:pPr marL="228600" indent="-228600" fontAlgn="base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800" b="1" dirty="0">
                <a:ea typeface="ＭＳ Ｐゴシック" panose="020B0600070205080204" pitchFamily="34" charset="-128"/>
              </a:rPr>
              <a:t>Mapping + interpolation 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in </a:t>
            </a:r>
            <a:r>
              <a:rPr lang="el-GR" altLang="en-US" sz="1800" b="0" i="1" dirty="0">
                <a:ea typeface="ＭＳ Ｐゴシック" panose="020B0600070205080204" pitchFamily="34" charset="-128"/>
              </a:rPr>
              <a:t>ψ</a:t>
            </a:r>
            <a:r>
              <a:rPr lang="el-GR" altLang="en-US" sz="1800" b="0" dirty="0">
                <a:ea typeface="ＭＳ Ｐゴシック" panose="020B0600070205080204" pitchFamily="34" charset="-128"/>
              </a:rPr>
              <a:t> 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space to get correction factors for Rayleigh/Raman</a:t>
            </a:r>
          </a:p>
          <a:p>
            <a:pPr marL="228600" indent="-228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en-US" dirty="0"/>
              <a:t>Can introduce errors ∝ 𝛻</a:t>
            </a:r>
            <a:r>
              <a:rPr lang="el-GR" altLang="en-US" i="1" dirty="0"/>
              <a:t>ψ</a:t>
            </a:r>
            <a:endParaRPr lang="en-US" altLang="en-US" i="1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A5A6A00-DC41-DBF0-7728-7D858EA31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5657" y="1401856"/>
            <a:ext cx="5181600" cy="310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4085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59199-8757-803C-8ACB-2346EB8A5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5BB6EF4-F3B7-4DC8-6CB8-34B1413393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435"/>
          <a:stretch>
            <a:fillRect/>
          </a:stretch>
        </p:blipFill>
        <p:spPr>
          <a:xfrm>
            <a:off x="137159" y="1262514"/>
            <a:ext cx="8869680" cy="261847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B7BF056-36E3-E91E-DDD6-8AB0D2914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649" y="-1928"/>
            <a:ext cx="8672701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Cross-calibration with ECE improves n</a:t>
            </a:r>
            <a:r>
              <a:rPr lang="en-US" altLang="en-US" baseline="-25000" dirty="0">
                <a:ea typeface="ＭＳ Ｐゴシック" panose="020B0600070205080204" pitchFamily="34" charset="-128"/>
              </a:rPr>
              <a:t>e</a:t>
            </a:r>
            <a:r>
              <a:rPr lang="en-US" altLang="en-US" dirty="0">
                <a:ea typeface="ＭＳ Ｐゴシック" panose="020B0600070205080204" pitchFamily="34" charset="-128"/>
              </a:rPr>
              <a:t> calibration and profiles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8C957B-728B-3CFE-5E8A-9189F114A4F2}"/>
              </a:ext>
            </a:extLst>
          </p:cNvPr>
          <p:cNvSpPr txBox="1"/>
          <p:nvPr/>
        </p:nvSpPr>
        <p:spPr>
          <a:xfrm>
            <a:off x="2630458" y="978140"/>
            <a:ext cx="3897182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</a:rPr>
              <a:t>DIII-D shot 205686, t = 2750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</a:rPr>
              <a:t>ms</a:t>
            </a:r>
            <a:endParaRPr lang="en-150" sz="1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BD4721-CAE9-AA92-E081-404344A231E7}"/>
              </a:ext>
            </a:extLst>
          </p:cNvPr>
          <p:cNvSpPr txBox="1"/>
          <p:nvPr/>
        </p:nvSpPr>
        <p:spPr>
          <a:xfrm>
            <a:off x="2266106" y="4039795"/>
            <a:ext cx="4368500" cy="584775"/>
          </a:xfrm>
          <a:prstGeom prst="rect">
            <a:avLst/>
          </a:prstGeom>
          <a:noFill/>
          <a:ln w="1270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en-US" sz="1600" dirty="0">
                <a:ea typeface="ヒラギノ角ゴ Pro W3" panose="020B0300000000000000" pitchFamily="34" charset="-128"/>
              </a:rPr>
              <a:t>Use ECE correction to Rayleigh/Raman in plasma core &amp; edge (53/56 volumes)</a:t>
            </a:r>
            <a:endParaRPr lang="en-150" sz="2400" dirty="0"/>
          </a:p>
        </p:txBody>
      </p:sp>
    </p:spTree>
    <p:extLst>
      <p:ext uri="{BB962C8B-B14F-4D97-AF65-F5344CB8AC3E}">
        <p14:creationId xmlns:p14="http://schemas.microsoft.com/office/powerpoint/2010/main" val="17952853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0AA22-3940-9A5C-F712-3837D81C1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3C6849-6FAA-C627-6F63-AFDF14BEB13C}"/>
              </a:ext>
            </a:extLst>
          </p:cNvPr>
          <p:cNvSpPr txBox="1">
            <a:spLocks/>
          </p:cNvSpPr>
          <p:nvPr/>
        </p:nvSpPr>
        <p:spPr bwMode="auto">
          <a:xfrm>
            <a:off x="266700" y="799011"/>
            <a:ext cx="4437744" cy="3764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000" b="1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2pPr>
            <a:lvl3pPr marL="12573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57" indent="-233357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800" b="0" dirty="0">
                <a:ea typeface="ＭＳ Ｐゴシック" panose="020B0600070205080204" pitchFamily="34" charset="-128"/>
              </a:rPr>
              <a:t>Ultra-narrowband filters </a:t>
            </a:r>
            <a:r>
              <a:rPr lang="en-US" altLang="en-US" sz="1800" dirty="0">
                <a:ea typeface="ＭＳ Ｐゴシック" panose="020B0600070205080204" pitchFamily="34" charset="-128"/>
              </a:rPr>
              <a:t>reduce cross-filter stray light contamination</a:t>
            </a:r>
          </a:p>
          <a:p>
            <a:pPr marL="560070" lvl="1">
              <a:spcBef>
                <a:spcPts val="600"/>
              </a:spcBef>
              <a:buFont typeface="Century Gothic" panose="020B0502020202020204" pitchFamily="34" charset="0"/>
              <a:buChar char="–"/>
            </a:pPr>
            <a:r>
              <a:rPr lang="en-US" altLang="en-US" sz="1600" b="0" dirty="0">
                <a:ea typeface="ＭＳ Ｐゴシック" panose="020B0600070205080204" pitchFamily="34" charset="-128"/>
              </a:rPr>
              <a:t>Rayleigh calibration not possible</a:t>
            </a:r>
          </a:p>
          <a:p>
            <a:pPr marL="233357" indent="-233357" fontAlgn="base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800" b="0" dirty="0">
                <a:ea typeface="ＭＳ Ｐゴシック" panose="020B0600070205080204" pitchFamily="34" charset="-128"/>
              </a:rPr>
              <a:t>Raman calibration </a:t>
            </a:r>
            <a:r>
              <a:rPr lang="en-US" altLang="en-US" sz="1800" dirty="0">
                <a:ea typeface="ＭＳ Ｐゴシック" panose="020B0600070205080204" pitchFamily="34" charset="-128"/>
              </a:rPr>
              <a:t>used </a:t>
            </a:r>
            <a:br>
              <a:rPr lang="en-US" altLang="en-US" sz="1800" dirty="0">
                <a:ea typeface="ＭＳ Ｐゴシック" panose="020B0600070205080204" pitchFamily="34" charset="-128"/>
              </a:rPr>
            </a:br>
            <a:r>
              <a:rPr lang="en-US" altLang="en-US" sz="1800" dirty="0">
                <a:ea typeface="ＭＳ Ｐゴシック" panose="020B0600070205080204" pitchFamily="34" charset="-128"/>
              </a:rPr>
              <a:t>with adjusted </a:t>
            </a:r>
            <a:r>
              <a:rPr lang="el-GR" altLang="en-US" sz="1800" dirty="0">
                <a:ea typeface="ＭＳ Ｐゴシック" panose="020B0600070205080204" pitchFamily="34" charset="-128"/>
              </a:rPr>
              <a:t>σ</a:t>
            </a:r>
            <a:endParaRPr lang="en-US" altLang="en-US" sz="1800" dirty="0">
              <a:ea typeface="ＭＳ Ｐゴシック" panose="020B0600070205080204" pitchFamily="34" charset="-128"/>
            </a:endParaRPr>
          </a:p>
          <a:p>
            <a:pPr marL="233357" indent="-233357" fontAlgn="base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800" b="0" dirty="0">
                <a:ea typeface="ＭＳ Ｐゴシック" panose="020B0600070205080204" pitchFamily="34" charset="-128"/>
              </a:rPr>
              <a:t>Possible cross-checks / corrections being evaluated</a:t>
            </a:r>
          </a:p>
          <a:p>
            <a:pPr marL="560070" lvl="1">
              <a:spcBef>
                <a:spcPts val="600"/>
              </a:spcBef>
              <a:buFont typeface="Century Gothic" panose="020B0502020202020204" pitchFamily="34" charset="0"/>
              <a:buChar char="–"/>
            </a:pPr>
            <a:r>
              <a:rPr lang="en-US" altLang="en-US" sz="1600" dirty="0">
                <a:ea typeface="ＭＳ Ｐゴシック" panose="020B0600070205080204" pitchFamily="34" charset="-128"/>
              </a:rPr>
              <a:t>ECE-based</a:t>
            </a:r>
          </a:p>
          <a:p>
            <a:pPr marL="560070" lvl="1">
              <a:spcBef>
                <a:spcPts val="600"/>
              </a:spcBef>
              <a:buFont typeface="Century Gothic" panose="020B0502020202020204" pitchFamily="34" charset="0"/>
              <a:buChar char="–"/>
            </a:pPr>
            <a:r>
              <a:rPr lang="en-US" altLang="en-US" sz="1600" b="0" dirty="0">
                <a:ea typeface="ＭＳ Ｐゴシック" panose="020B0600070205080204" pitchFamily="34" charset="-128"/>
              </a:rPr>
              <a:t>P</a:t>
            </a:r>
            <a:r>
              <a:rPr lang="en-US" altLang="en-US" sz="1600" b="0" baseline="-25000" dirty="0">
                <a:ea typeface="ＭＳ Ｐゴシック" panose="020B0600070205080204" pitchFamily="34" charset="-128"/>
              </a:rPr>
              <a:t>e</a:t>
            </a:r>
            <a:r>
              <a:rPr lang="en-US" altLang="en-US" sz="1600" b="0" dirty="0">
                <a:ea typeface="ＭＳ Ｐゴシック" panose="020B0600070205080204" pitchFamily="34" charset="-128"/>
              </a:rPr>
              <a:t> based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B14AC3F-C7A1-EC4F-CF74-5C7007687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Density calibration is more challenging in divertor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D185B61-9141-F3C0-1534-4D386915E6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1018901"/>
            <a:ext cx="4480679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8097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B9461-7DA6-77FD-E08D-342A2D2D9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EC33367-1503-B6DE-C3E4-09C857FA3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5827" y="745067"/>
            <a:ext cx="3474720" cy="406423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6124F0-0247-98F2-1758-BF14DE64E511}"/>
              </a:ext>
            </a:extLst>
          </p:cNvPr>
          <p:cNvSpPr txBox="1">
            <a:spLocks/>
          </p:cNvSpPr>
          <p:nvPr/>
        </p:nvSpPr>
        <p:spPr bwMode="auto">
          <a:xfrm>
            <a:off x="228598" y="799011"/>
            <a:ext cx="5420361" cy="3806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000" b="1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2pPr>
            <a:lvl3pPr marL="12573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ts val="120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altLang="en-US" sz="1800" dirty="0">
                <a:ea typeface="ＭＳ Ｐゴシック" panose="020B0600070205080204" pitchFamily="34" charset="-128"/>
              </a:rPr>
              <a:t>ECE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: expanded plasma shape, </a:t>
            </a:r>
            <a:r>
              <a:rPr lang="en-US" altLang="en-US" sz="1800" dirty="0">
                <a:ea typeface="ＭＳ Ｐゴシック" panose="020B0600070205080204" pitchFamily="34" charset="-128"/>
              </a:rPr>
              <a:t>divertor TS locations inside separatrix</a:t>
            </a:r>
          </a:p>
          <a:p>
            <a:pPr marL="548640" lvl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en-US" sz="1600" b="0" dirty="0">
                <a:ea typeface="ＭＳ Ｐゴシック" panose="020B0600070205080204" pitchFamily="34" charset="-128"/>
              </a:rPr>
              <a:t>ECE mapped from mid-plane (steep 𝛻</a:t>
            </a:r>
            <a:r>
              <a:rPr lang="el-GR" altLang="en-US" sz="1600" b="0" dirty="0">
                <a:ea typeface="ＭＳ Ｐゴシック" panose="020B0600070205080204" pitchFamily="34" charset="-128"/>
              </a:rPr>
              <a:t>Ψ</a:t>
            </a:r>
            <a:r>
              <a:rPr lang="en-US" altLang="en-US" sz="1600" b="0" dirty="0">
                <a:ea typeface="ＭＳ Ｐゴシック" panose="020B0600070205080204" pitchFamily="34" charset="-128"/>
              </a:rPr>
              <a:t>) to expanded flux in divertor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074EE43-74FB-DF56-FFB9-E5025A104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Calibration of Divertor Density – ECE and P</a:t>
            </a:r>
            <a:r>
              <a:rPr lang="en-US" altLang="en-US" baseline="-25000" dirty="0">
                <a:ea typeface="ＭＳ Ｐゴシック" panose="020B0600070205080204" pitchFamily="34" charset="-128"/>
              </a:rPr>
              <a:t>e</a:t>
            </a:r>
            <a:r>
              <a:rPr lang="en-US" altLang="en-US" dirty="0">
                <a:ea typeface="ＭＳ Ｐゴシック" panose="020B0600070205080204" pitchFamily="34" charset="-128"/>
              </a:rPr>
              <a:t> checks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D3FFFF-764E-9EF6-B630-DC303D3665AF}"/>
              </a:ext>
            </a:extLst>
          </p:cNvPr>
          <p:cNvSpPr txBox="1"/>
          <p:nvPr/>
        </p:nvSpPr>
        <p:spPr>
          <a:xfrm>
            <a:off x="7669106" y="3835544"/>
            <a:ext cx="1121434" cy="734496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300" dirty="0"/>
              <a:t>Divertor scattering volumes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26C679-B99C-E20C-7C25-78E3D19847ED}"/>
              </a:ext>
            </a:extLst>
          </p:cNvPr>
          <p:cNvSpPr txBox="1"/>
          <p:nvPr/>
        </p:nvSpPr>
        <p:spPr>
          <a:xfrm>
            <a:off x="5756396" y="1028439"/>
            <a:ext cx="1477523" cy="514436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300" dirty="0">
                <a:latin typeface="Century Gothic" panose="020B0502020202020204" pitchFamily="34" charset="0"/>
              </a:rPr>
              <a:t>ECE mapped from midplane</a:t>
            </a:r>
          </a:p>
        </p:txBody>
      </p:sp>
    </p:spTree>
    <p:extLst>
      <p:ext uri="{BB962C8B-B14F-4D97-AF65-F5344CB8AC3E}">
        <p14:creationId xmlns:p14="http://schemas.microsoft.com/office/powerpoint/2010/main" val="1680704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A11B5-F22B-ECDC-8F61-39D31F3BE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DE6E99F-48A8-BF75-FF75-792000C744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5827" y="745067"/>
            <a:ext cx="3474720" cy="406423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9A8948-C29E-1A63-C276-09813C8E664A}"/>
              </a:ext>
            </a:extLst>
          </p:cNvPr>
          <p:cNvSpPr txBox="1">
            <a:spLocks/>
          </p:cNvSpPr>
          <p:nvPr/>
        </p:nvSpPr>
        <p:spPr bwMode="auto">
          <a:xfrm>
            <a:off x="228598" y="799011"/>
            <a:ext cx="5420361" cy="3806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000" b="1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2pPr>
            <a:lvl3pPr marL="12573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ts val="120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altLang="en-US" sz="1800" dirty="0">
                <a:ea typeface="ＭＳ Ｐゴシック" panose="020B0600070205080204" pitchFamily="34" charset="-128"/>
              </a:rPr>
              <a:t>ECE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: expanded plasma shape, </a:t>
            </a:r>
            <a:r>
              <a:rPr lang="en-US" altLang="en-US" sz="1800" dirty="0">
                <a:ea typeface="ＭＳ Ｐゴシック" panose="020B0600070205080204" pitchFamily="34" charset="-128"/>
              </a:rPr>
              <a:t>divertor TS locations inside separatrix</a:t>
            </a:r>
          </a:p>
          <a:p>
            <a:pPr marL="548640" lvl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en-US" sz="1600" b="0" dirty="0">
                <a:ea typeface="ＭＳ Ｐゴシック" panose="020B0600070205080204" pitchFamily="34" charset="-128"/>
              </a:rPr>
              <a:t>ECE mapped from mid-plane (steep 𝛻</a:t>
            </a:r>
            <a:r>
              <a:rPr lang="el-GR" altLang="en-US" sz="1600" b="0" dirty="0">
                <a:ea typeface="ＭＳ Ｐゴシック" panose="020B0600070205080204" pitchFamily="34" charset="-128"/>
              </a:rPr>
              <a:t>Ψ</a:t>
            </a:r>
            <a:r>
              <a:rPr lang="en-US" altLang="en-US" sz="1600" b="0" dirty="0">
                <a:ea typeface="ＭＳ Ｐゴシック" panose="020B0600070205080204" pitchFamily="34" charset="-128"/>
              </a:rPr>
              <a:t>) to expanded flux in divertor.</a:t>
            </a:r>
          </a:p>
          <a:p>
            <a:pPr fontAlgn="base">
              <a:spcBef>
                <a:spcPts val="2400"/>
              </a:spcBef>
              <a:spcAft>
                <a:spcPct val="0"/>
              </a:spcAft>
              <a:buFont typeface="+mj-lt"/>
              <a:buAutoNum type="arabicParenR" startAt="2"/>
            </a:pPr>
            <a:r>
              <a:rPr lang="en-US" altLang="en-US" sz="1800" dirty="0">
                <a:ea typeface="ＭＳ Ｐゴシック" panose="020B0600070205080204" pitchFamily="34" charset="-128"/>
              </a:rPr>
              <a:t>Assuming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 </a:t>
            </a:r>
            <a:r>
              <a:rPr lang="en-US" altLang="en-US" sz="1800" dirty="0">
                <a:ea typeface="ＭＳ Ｐゴシック" panose="020B0600070205080204" pitchFamily="34" charset="-128"/>
              </a:rPr>
              <a:t>P</a:t>
            </a:r>
            <a:r>
              <a:rPr lang="en-US" altLang="en-US" sz="1800" baseline="-25000" dirty="0">
                <a:ea typeface="ＭＳ Ｐゴシック" panose="020B0600070205080204" pitchFamily="34" charset="-128"/>
              </a:rPr>
              <a:t>e</a:t>
            </a:r>
            <a:r>
              <a:rPr lang="en-US" altLang="en-US" sz="1800" dirty="0">
                <a:ea typeface="ＭＳ Ｐゴシック" panose="020B0600070205080204" pitchFamily="34" charset="-128"/>
              </a:rPr>
              <a:t> balance along field lines 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for independent check</a:t>
            </a:r>
          </a:p>
          <a:p>
            <a:pPr marL="548640" lvl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en-US" sz="1600" b="0" dirty="0">
                <a:ea typeface="ＭＳ Ｐゴシック" panose="020B0600070205080204" pitchFamily="34" charset="-128"/>
              </a:rPr>
              <a:t>Radial sweep of strike point, L-mode steady state. Each volume sees varying </a:t>
            </a:r>
            <a:r>
              <a:rPr lang="el-GR" altLang="en-US" sz="1600" b="0" dirty="0">
                <a:ea typeface="ＭＳ Ｐゴシック" panose="020B0600070205080204" pitchFamily="34" charset="-128"/>
              </a:rPr>
              <a:t>Ψ</a:t>
            </a:r>
            <a:r>
              <a:rPr lang="en-US" altLang="en-US" sz="1600" b="0" dirty="0">
                <a:ea typeface="ＭＳ Ｐゴシック" panose="020B0600070205080204" pitchFamily="34" charset="-128"/>
              </a:rPr>
              <a:t>(t).</a:t>
            </a:r>
          </a:p>
          <a:p>
            <a:pPr marL="548640" lvl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en-US" sz="1600" b="0" dirty="0">
                <a:ea typeface="ＭＳ Ｐゴシック" panose="020B0600070205080204" pitchFamily="34" charset="-128"/>
              </a:rPr>
              <a:t>Corrections relative to a reference volume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D5603A1-C86A-1E27-BCF5-368717206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Calibration of Divertor Density – ECE and P</a:t>
            </a:r>
            <a:r>
              <a:rPr lang="en-US" altLang="en-US" baseline="-25000" dirty="0">
                <a:ea typeface="ＭＳ Ｐゴシック" panose="020B0600070205080204" pitchFamily="34" charset="-128"/>
              </a:rPr>
              <a:t>e</a:t>
            </a:r>
            <a:r>
              <a:rPr lang="en-US" altLang="en-US" dirty="0">
                <a:ea typeface="ＭＳ Ｐゴシック" panose="020B0600070205080204" pitchFamily="34" charset="-128"/>
              </a:rPr>
              <a:t> checks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FD2C91-E5F4-0F64-E110-97018046044E}"/>
              </a:ext>
            </a:extLst>
          </p:cNvPr>
          <p:cNvSpPr txBox="1"/>
          <p:nvPr/>
        </p:nvSpPr>
        <p:spPr>
          <a:xfrm>
            <a:off x="7669106" y="3835544"/>
            <a:ext cx="1121434" cy="734496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300" dirty="0"/>
              <a:t>Divertor scattering volumes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AE8818-CE5B-1093-ABB2-448FC82A397C}"/>
              </a:ext>
            </a:extLst>
          </p:cNvPr>
          <p:cNvSpPr txBox="1"/>
          <p:nvPr/>
        </p:nvSpPr>
        <p:spPr>
          <a:xfrm>
            <a:off x="5756396" y="1028439"/>
            <a:ext cx="1477523" cy="514436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300" dirty="0">
                <a:latin typeface="Century Gothic" panose="020B0502020202020204" pitchFamily="34" charset="0"/>
              </a:rPr>
              <a:t>ECE mapped from midplane</a:t>
            </a:r>
          </a:p>
        </p:txBody>
      </p:sp>
    </p:spTree>
    <p:extLst>
      <p:ext uri="{BB962C8B-B14F-4D97-AF65-F5344CB8AC3E}">
        <p14:creationId xmlns:p14="http://schemas.microsoft.com/office/powerpoint/2010/main" val="39500742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95DD90-5392-6B99-2FFE-128352C1D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8A72B5-54F5-0AD6-B448-8EED9E77E8E1}"/>
              </a:ext>
            </a:extLst>
          </p:cNvPr>
          <p:cNvSpPr txBox="1">
            <a:spLocks/>
          </p:cNvSpPr>
          <p:nvPr/>
        </p:nvSpPr>
        <p:spPr bwMode="auto">
          <a:xfrm>
            <a:off x="155072" y="854746"/>
            <a:ext cx="4271384" cy="3764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000" b="1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2pPr>
            <a:lvl3pPr marL="12573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57" indent="-233357" fontAlgn="base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800" b="0" dirty="0">
                <a:ea typeface="ＭＳ Ｐゴシック" panose="020B0600070205080204" pitchFamily="34" charset="-128"/>
              </a:rPr>
              <a:t>Independent ECE and P</a:t>
            </a:r>
            <a:r>
              <a:rPr lang="en-US" altLang="en-US" sz="1800" b="0" baseline="-25000" dirty="0">
                <a:ea typeface="ＭＳ Ｐゴシック" panose="020B0600070205080204" pitchFamily="34" charset="-128"/>
              </a:rPr>
              <a:t>e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 methods </a:t>
            </a:r>
            <a:r>
              <a:rPr lang="en-US" altLang="en-US" sz="1800" dirty="0">
                <a:ea typeface="ＭＳ Ｐゴシック" panose="020B0600070205080204" pitchFamily="34" charset="-128"/>
              </a:rPr>
              <a:t>complement each other </a:t>
            </a:r>
          </a:p>
          <a:p>
            <a:pPr marL="548640" lvl="1" indent="-274320">
              <a:spcBef>
                <a:spcPts val="600"/>
              </a:spcBef>
            </a:pPr>
            <a:r>
              <a:rPr lang="en-US" altLang="en-US" sz="1600" dirty="0">
                <a:ea typeface="ＭＳ Ｐゴシック" panose="020B0600070205080204" pitchFamily="34" charset="-128"/>
              </a:rPr>
              <a:t>agreement within ~10% in </a:t>
            </a:r>
            <a:br>
              <a:rPr lang="en-US" altLang="en-US" sz="1600" dirty="0">
                <a:ea typeface="ＭＳ Ｐゴシック" panose="020B0600070205080204" pitchFamily="34" charset="-128"/>
              </a:rPr>
            </a:br>
            <a:r>
              <a:rPr lang="en-US" altLang="en-US" sz="1600" dirty="0">
                <a:ea typeface="ＭＳ Ｐゴシック" panose="020B0600070205080204" pitchFamily="34" charset="-128"/>
              </a:rPr>
              <a:t>most locations</a:t>
            </a:r>
          </a:p>
          <a:p>
            <a:pPr marL="548640" lvl="1" indent="-274320">
              <a:spcBef>
                <a:spcPts val="600"/>
              </a:spcBef>
            </a:pPr>
            <a:r>
              <a:rPr lang="en-US" altLang="en-US" sz="1600" b="0" dirty="0">
                <a:ea typeface="ＭＳ Ｐゴシック" panose="020B0600070205080204" pitchFamily="34" charset="-128"/>
              </a:rPr>
              <a:t>Can use P</a:t>
            </a:r>
            <a:r>
              <a:rPr lang="en-US" altLang="en-US" sz="1600" b="0" baseline="-25000" dirty="0">
                <a:ea typeface="ＭＳ Ｐゴシック" panose="020B0600070205080204" pitchFamily="34" charset="-128"/>
              </a:rPr>
              <a:t>e</a:t>
            </a:r>
            <a:r>
              <a:rPr lang="en-US" altLang="en-US" sz="1600" b="0" dirty="0">
                <a:ea typeface="ＭＳ Ｐゴシック" panose="020B0600070205080204" pitchFamily="34" charset="-128"/>
              </a:rPr>
              <a:t> near wall and </a:t>
            </a:r>
            <a:br>
              <a:rPr lang="en-US" altLang="en-US" sz="1600" b="0" dirty="0">
                <a:ea typeface="ＭＳ Ｐゴシック" panose="020B0600070205080204" pitchFamily="34" charset="-128"/>
              </a:rPr>
            </a:br>
            <a:r>
              <a:rPr lang="en-US" altLang="en-US" sz="1600" b="0" dirty="0">
                <a:ea typeface="ＭＳ Ｐゴシック" panose="020B0600070205080204" pitchFamily="34" charset="-128"/>
              </a:rPr>
              <a:t>ECE in top-most volumes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85BBF19-9B7D-DC00-FCEA-5BBDA30EA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356932" cy="6858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Calibration of Divertor Density – ECE and P</a:t>
            </a:r>
            <a:r>
              <a:rPr lang="en-US" altLang="en-US" baseline="-25000" dirty="0">
                <a:ea typeface="ＭＳ Ｐゴシック" panose="020B0600070205080204" pitchFamily="34" charset="-128"/>
              </a:rPr>
              <a:t>e</a:t>
            </a:r>
            <a:r>
              <a:rPr lang="en-US" altLang="en-US" dirty="0">
                <a:ea typeface="ＭＳ Ｐゴシック" panose="020B0600070205080204" pitchFamily="34" charset="-128"/>
              </a:rPr>
              <a:t> checks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D49511-A692-6159-3D5E-FAA5E63469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426456" y="979091"/>
            <a:ext cx="4571998" cy="351559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0F6AD74-F48C-F83F-1AF9-ED4AB7BC1CEF}"/>
              </a:ext>
            </a:extLst>
          </p:cNvPr>
          <p:cNvSpPr/>
          <p:nvPr/>
        </p:nvSpPr>
        <p:spPr>
          <a:xfrm>
            <a:off x="2000250" y="4914900"/>
            <a:ext cx="4407694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4198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33611-47F8-0FC1-30FA-42B9B56BF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6AD27C-F22B-2645-9285-262343F9CF8D}"/>
              </a:ext>
            </a:extLst>
          </p:cNvPr>
          <p:cNvSpPr txBox="1">
            <a:spLocks/>
          </p:cNvSpPr>
          <p:nvPr/>
        </p:nvSpPr>
        <p:spPr bwMode="auto">
          <a:xfrm>
            <a:off x="155072" y="854746"/>
            <a:ext cx="4271384" cy="3764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000" b="1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2pPr>
            <a:lvl3pPr marL="12573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57" indent="-233357" fontAlgn="base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800" b="0" dirty="0">
                <a:ea typeface="ＭＳ Ｐゴシック" panose="020B0600070205080204" pitchFamily="34" charset="-128"/>
              </a:rPr>
              <a:t>Independent ECE and P</a:t>
            </a:r>
            <a:r>
              <a:rPr lang="en-US" altLang="en-US" sz="1800" b="0" baseline="-25000" dirty="0">
                <a:ea typeface="ＭＳ Ｐゴシック" panose="020B0600070205080204" pitchFamily="34" charset="-128"/>
              </a:rPr>
              <a:t>e</a:t>
            </a:r>
            <a:r>
              <a:rPr lang="en-US" altLang="en-US" sz="1800" b="0" dirty="0">
                <a:ea typeface="ＭＳ Ｐゴシック" panose="020B0600070205080204" pitchFamily="34" charset="-128"/>
              </a:rPr>
              <a:t> methods </a:t>
            </a:r>
            <a:r>
              <a:rPr lang="en-US" altLang="en-US" sz="1800" dirty="0">
                <a:ea typeface="ＭＳ Ｐゴシック" panose="020B0600070205080204" pitchFamily="34" charset="-128"/>
              </a:rPr>
              <a:t>complement each other </a:t>
            </a:r>
          </a:p>
          <a:p>
            <a:pPr marL="548640" lvl="1" indent="-274320">
              <a:spcBef>
                <a:spcPts val="600"/>
              </a:spcBef>
            </a:pPr>
            <a:r>
              <a:rPr lang="en-US" altLang="en-US" sz="1600" dirty="0">
                <a:ea typeface="ＭＳ Ｐゴシック" panose="020B0600070205080204" pitchFamily="34" charset="-128"/>
              </a:rPr>
              <a:t>agreement within ~10% in </a:t>
            </a:r>
            <a:br>
              <a:rPr lang="en-US" altLang="en-US" sz="1600" dirty="0">
                <a:ea typeface="ＭＳ Ｐゴシック" panose="020B0600070205080204" pitchFamily="34" charset="-128"/>
              </a:rPr>
            </a:br>
            <a:r>
              <a:rPr lang="en-US" altLang="en-US" sz="1600" dirty="0">
                <a:ea typeface="ＭＳ Ｐゴシック" panose="020B0600070205080204" pitchFamily="34" charset="-128"/>
              </a:rPr>
              <a:t>most locations</a:t>
            </a:r>
          </a:p>
          <a:p>
            <a:pPr marL="548640" lvl="1" indent="-274320">
              <a:spcBef>
                <a:spcPts val="600"/>
              </a:spcBef>
            </a:pPr>
            <a:r>
              <a:rPr lang="en-US" altLang="en-US" sz="1600" b="0" dirty="0">
                <a:ea typeface="ＭＳ Ｐゴシック" panose="020B0600070205080204" pitchFamily="34" charset="-128"/>
              </a:rPr>
              <a:t>Can use P</a:t>
            </a:r>
            <a:r>
              <a:rPr lang="en-US" altLang="en-US" sz="1600" b="0" baseline="-25000" dirty="0">
                <a:ea typeface="ＭＳ Ｐゴシック" panose="020B0600070205080204" pitchFamily="34" charset="-128"/>
              </a:rPr>
              <a:t>e</a:t>
            </a:r>
            <a:r>
              <a:rPr lang="en-US" altLang="en-US" sz="1600" b="0" dirty="0">
                <a:ea typeface="ＭＳ Ｐゴシック" panose="020B0600070205080204" pitchFamily="34" charset="-128"/>
              </a:rPr>
              <a:t> near wall and </a:t>
            </a:r>
            <a:br>
              <a:rPr lang="en-US" altLang="en-US" sz="1600" b="0" dirty="0">
                <a:ea typeface="ＭＳ Ｐゴシック" panose="020B0600070205080204" pitchFamily="34" charset="-128"/>
              </a:rPr>
            </a:br>
            <a:r>
              <a:rPr lang="en-US" altLang="en-US" sz="1600" b="0" dirty="0">
                <a:ea typeface="ＭＳ Ｐゴシック" panose="020B0600070205080204" pitchFamily="34" charset="-128"/>
              </a:rPr>
              <a:t>ECE in top-most volumes</a:t>
            </a:r>
          </a:p>
          <a:p>
            <a:pPr marL="548640" lvl="1" indent="-274320">
              <a:spcBef>
                <a:spcPts val="600"/>
              </a:spcBef>
            </a:pPr>
            <a:r>
              <a:rPr lang="en-US" altLang="en-US" sz="1600" dirty="0">
                <a:ea typeface="ＭＳ Ｐゴシック" panose="020B0600070205080204" pitchFamily="34" charset="-128"/>
              </a:rPr>
              <a:t>To be implemented in new data</a:t>
            </a:r>
            <a:br>
              <a:rPr lang="en-US" altLang="en-US" sz="1600" dirty="0">
                <a:ea typeface="ＭＳ Ｐゴシック" panose="020B0600070205080204" pitchFamily="34" charset="-128"/>
              </a:rPr>
            </a:br>
            <a:r>
              <a:rPr lang="en-US" altLang="en-US" sz="1600" dirty="0">
                <a:ea typeface="ＭＳ Ｐゴシック" panose="020B0600070205080204" pitchFamily="34" charset="-128"/>
              </a:rPr>
              <a:t>for smoother profiles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31EF74F-D955-EF8A-0A1D-107E34B28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356932" cy="6858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Calibration of Divertor Density – ECE and P</a:t>
            </a:r>
            <a:r>
              <a:rPr lang="en-US" altLang="en-US" baseline="-25000" dirty="0">
                <a:ea typeface="ＭＳ Ｐゴシック" panose="020B0600070205080204" pitchFamily="34" charset="-128"/>
              </a:rPr>
              <a:t>e</a:t>
            </a:r>
            <a:r>
              <a:rPr lang="en-US" altLang="en-US" dirty="0">
                <a:ea typeface="ＭＳ Ｐゴシック" panose="020B0600070205080204" pitchFamily="34" charset="-128"/>
              </a:rPr>
              <a:t> checks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A291D7-EA26-BE33-15A2-D4FE1E7A09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426456" y="979091"/>
            <a:ext cx="4571998" cy="351559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BC2961D-DC16-867B-5462-B6FDFBCD73A7}"/>
              </a:ext>
            </a:extLst>
          </p:cNvPr>
          <p:cNvSpPr/>
          <p:nvPr/>
        </p:nvSpPr>
        <p:spPr>
          <a:xfrm>
            <a:off x="2000250" y="4914900"/>
            <a:ext cx="4407694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1C3292E3-11A2-F4D1-79E9-981C2C1DD9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8817" y="3223260"/>
            <a:ext cx="2934163" cy="192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970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009FD-38F1-51C3-DA4D-F1A2850350C5}"/>
              </a:ext>
            </a:extLst>
          </p:cNvPr>
          <p:cNvSpPr txBox="1">
            <a:spLocks/>
          </p:cNvSpPr>
          <p:nvPr/>
        </p:nvSpPr>
        <p:spPr bwMode="auto">
          <a:xfrm>
            <a:off x="336973" y="723054"/>
            <a:ext cx="8556413" cy="383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000" b="1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2pPr>
            <a:lvl3pPr marL="12573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57" indent="-233357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600" b="0" dirty="0">
                <a:ea typeface="ＭＳ Ｐゴシック" panose="020B0600070205080204" pitchFamily="34" charset="-128"/>
              </a:rPr>
              <a:t>Raman and Rayleigh scattering used to calibrate DIII-D TS for </a:t>
            </a:r>
            <a:r>
              <a:rPr lang="en-US" altLang="en-US" sz="1600" b="0" i="1" dirty="0">
                <a:ea typeface="ＭＳ Ｐゴシック" panose="020B0600070205080204" pitchFamily="34" charset="-128"/>
              </a:rPr>
              <a:t>n</a:t>
            </a:r>
            <a:r>
              <a:rPr lang="en-US" altLang="en-US" sz="1600" b="0" baseline="-25000" dirty="0">
                <a:ea typeface="ＭＳ Ｐゴシック" panose="020B0600070205080204" pitchFamily="34" charset="-128"/>
              </a:rPr>
              <a:t>e</a:t>
            </a:r>
          </a:p>
          <a:p>
            <a:pPr marL="233357" indent="-233357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600" b="0" dirty="0">
                <a:ea typeface="ＭＳ Ｐゴシック" panose="020B0600070205080204" pitchFamily="34" charset="-128"/>
              </a:rPr>
              <a:t>Raman underestimates sensitivity: systematic error or adjust </a:t>
            </a:r>
            <a:r>
              <a:rPr lang="el-GR" altLang="en-US" sz="1600" b="0" dirty="0">
                <a:ea typeface="ＭＳ Ｐゴシック" panose="020B0600070205080204" pitchFamily="34" charset="-128"/>
              </a:rPr>
              <a:t>γ</a:t>
            </a:r>
            <a:br>
              <a:rPr lang="en-US" altLang="en-US" sz="1600" dirty="0">
                <a:ea typeface="ＭＳ Ｐゴシック" panose="020B0600070205080204" pitchFamily="34" charset="-128"/>
              </a:rPr>
            </a:br>
            <a:r>
              <a:rPr lang="en-US" altLang="en-US" sz="1600" dirty="0">
                <a:ea typeface="ＭＳ Ｐゴシック" panose="020B0600070205080204" pitchFamily="34" charset="-128"/>
              </a:rPr>
              <a:t>Where both are available, Raman is not clearly better than Rayleigh</a:t>
            </a:r>
            <a:endParaRPr lang="el-GR" altLang="en-US" sz="1600" dirty="0">
              <a:ea typeface="ＭＳ Ｐゴシック" panose="020B0600070205080204" pitchFamily="34" charset="-128"/>
            </a:endParaRPr>
          </a:p>
          <a:p>
            <a:pPr marL="233357" indent="-233357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ea typeface="ＭＳ Ｐゴシック" panose="020B0600070205080204" pitchFamily="34" charset="-128"/>
              </a:rPr>
              <a:t>ECE cutoff used to refine Rayleigh calibrations / ne profiles </a:t>
            </a:r>
            <a:br>
              <a:rPr lang="en-US" altLang="en-US" sz="1600" dirty="0">
                <a:ea typeface="ＭＳ Ｐゴシック" panose="020B0600070205080204" pitchFamily="34" charset="-128"/>
              </a:rPr>
            </a:br>
            <a:r>
              <a:rPr lang="en-US" altLang="en-US" sz="1600" b="0" dirty="0">
                <a:ea typeface="ＭＳ Ｐゴシック" panose="020B0600070205080204" pitchFamily="34" charset="-128"/>
              </a:rPr>
              <a:t>in plasma core &amp; edge beam</a:t>
            </a:r>
            <a:r>
              <a:rPr lang="en-US" altLang="en-US" sz="1600" dirty="0">
                <a:ea typeface="ＭＳ Ｐゴシック" panose="020B0600070205080204" pitchFamily="34" charset="-128"/>
              </a:rPr>
              <a:t> </a:t>
            </a:r>
            <a:r>
              <a:rPr lang="en-US" altLang="en-US" sz="1600" b="0" dirty="0">
                <a:ea typeface="ＭＳ Ｐゴシック" panose="020B0600070205080204" pitchFamily="34" charset="-128"/>
              </a:rPr>
              <a:t>paths</a:t>
            </a:r>
          </a:p>
          <a:p>
            <a:pPr marL="233357" indent="-233357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1600" dirty="0">
                <a:ea typeface="ＭＳ Ｐゴシック" panose="020B0600070205080204" pitchFamily="34" charset="-128"/>
              </a:rPr>
              <a:t>Divertor regions use adjusted-</a:t>
            </a:r>
            <a:r>
              <a:rPr lang="el-GR" altLang="en-US" sz="1600" dirty="0">
                <a:ea typeface="ＭＳ Ｐゴシック" panose="020B0600070205080204" pitchFamily="34" charset="-128"/>
              </a:rPr>
              <a:t>γ</a:t>
            </a:r>
            <a:r>
              <a:rPr lang="en-US" altLang="en-US" sz="1600" dirty="0">
                <a:ea typeface="ＭＳ Ｐゴシック" panose="020B0600070205080204" pitchFamily="34" charset="-128"/>
              </a:rPr>
              <a:t> Raman; ECE and P-balance </a:t>
            </a:r>
            <a:r>
              <a:rPr lang="en-US" altLang="en-US" sz="1600" b="0" dirty="0">
                <a:ea typeface="ＭＳ Ｐゴシック" panose="020B0600070205080204" pitchFamily="34" charset="-128"/>
              </a:rPr>
              <a:t>used to cross-check results, combining the two seems to work well</a:t>
            </a:r>
          </a:p>
          <a:p>
            <a:pPr marL="233357" indent="-233357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1600" b="0" dirty="0">
                <a:ea typeface="ＭＳ Ｐゴシック" panose="020B0600070205080204" pitchFamily="34" charset="-128"/>
              </a:rPr>
              <a:t>Calibrating diagnostics in multiple ways – </a:t>
            </a:r>
            <a:r>
              <a:rPr lang="en-US" altLang="en-US" sz="1600" dirty="0">
                <a:ea typeface="ＭＳ Ｐゴシック" panose="020B0600070205080204" pitchFamily="34" charset="-128"/>
              </a:rPr>
              <a:t>understand discrepancies</a:t>
            </a:r>
          </a:p>
          <a:p>
            <a:pPr marL="640080" lvl="1" indent="-182880">
              <a:spcBef>
                <a:spcPts val="300"/>
              </a:spcBef>
              <a:buSzPct val="80000"/>
              <a:buFont typeface="Courier New" panose="02070309020205020404" pitchFamily="49" charset="0"/>
              <a:buChar char="o"/>
            </a:pPr>
            <a:r>
              <a:rPr lang="en-US" altLang="en-US" sz="1600" b="0" dirty="0">
                <a:ea typeface="ＭＳ Ｐゴシック" panose="020B0600070205080204" pitchFamily="34" charset="-128"/>
              </a:rPr>
              <a:t>point-to-point and spectral channel-to-channel variation</a:t>
            </a:r>
          </a:p>
          <a:p>
            <a:pPr marL="640080" lvl="1" indent="-182880">
              <a:spcBef>
                <a:spcPts val="300"/>
              </a:spcBef>
              <a:buSzPct val="80000"/>
              <a:buFont typeface="Courier New" panose="02070309020205020404" pitchFamily="49" charset="0"/>
              <a:buChar char="o"/>
            </a:pPr>
            <a:r>
              <a:rPr lang="en-US" altLang="en-US" sz="1600" b="0" dirty="0">
                <a:ea typeface="ＭＳ Ｐゴシック" panose="020B0600070205080204" pitchFamily="34" charset="-128"/>
              </a:rPr>
              <a:t>consistency between techniques</a:t>
            </a:r>
          </a:p>
          <a:p>
            <a:pPr marL="640080" lvl="1" indent="-182880">
              <a:spcBef>
                <a:spcPts val="300"/>
              </a:spcBef>
              <a:buSzPct val="80000"/>
              <a:buFont typeface="Courier New" panose="02070309020205020404" pitchFamily="49" charset="0"/>
              <a:buChar char="o"/>
            </a:pPr>
            <a:r>
              <a:rPr lang="en-US" altLang="en-US" sz="1600" b="0" dirty="0">
                <a:ea typeface="ＭＳ Ｐゴシック" panose="020B0600070205080204" pitchFamily="34" charset="-128"/>
              </a:rPr>
              <a:t>improve ECE and </a:t>
            </a:r>
            <a:r>
              <a:rPr lang="en-US" altLang="en-US" sz="1600" b="0" i="1" dirty="0">
                <a:ea typeface="ＭＳ Ｐゴシック" panose="020B0600070205080204" pitchFamily="34" charset="-128"/>
              </a:rPr>
              <a:t>P</a:t>
            </a:r>
            <a:r>
              <a:rPr lang="en-US" altLang="en-US" sz="1600" b="0" dirty="0">
                <a:ea typeface="ＭＳ Ｐゴシック" panose="020B0600070205080204" pitchFamily="34" charset="-128"/>
              </a:rPr>
              <a:t>-balance correction methods</a:t>
            </a:r>
          </a:p>
          <a:p>
            <a:pPr marL="233357" indent="-233357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1600" dirty="0">
                <a:ea typeface="ＭＳ Ｐゴシック" panose="020B0600070205080204" pitchFamily="34" charset="-128"/>
              </a:rPr>
              <a:t>Calibration process improvements</a:t>
            </a:r>
            <a:r>
              <a:rPr lang="en-US" altLang="en-US" sz="1600" b="0" dirty="0">
                <a:ea typeface="ＭＳ Ｐゴシック" panose="020B0600070205080204" pitchFamily="34" charset="-128"/>
              </a:rPr>
              <a:t>: whole system pulsed calibration, 											 measure Rayleigh cross-filter bleed-through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AAF2697-69E1-7852-1F64-583710042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Conclusion &amp; Further Development</a:t>
            </a:r>
          </a:p>
        </p:txBody>
      </p:sp>
    </p:spTree>
    <p:extLst>
      <p:ext uri="{BB962C8B-B14F-4D97-AF65-F5344CB8AC3E}">
        <p14:creationId xmlns:p14="http://schemas.microsoft.com/office/powerpoint/2010/main" val="38743131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D5DBE48-0C05-8EF3-127A-B09E732563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sz="3600">
                <a:latin typeface="+mj-lt"/>
              </a:rPr>
              <a:t>THANK YOU</a:t>
            </a:r>
            <a:endParaRPr lang="en-150" sz="3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981298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B95C89D-FF19-B61A-0A2A-74DBD29ACA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F73205A-2CC1-313D-558B-232EE9F73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262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855E0-6E14-3A69-57FC-D696BA1AD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886FFF7-94CC-FE5B-8694-8003FFD57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of Raman spectral channels</a:t>
            </a:r>
            <a:endParaRPr lang="en-150" dirty="0"/>
          </a:p>
        </p:txBody>
      </p:sp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4B0C7214-978E-B892-D62E-7B50B4DE6E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637"/>
          <a:stretch/>
        </p:blipFill>
        <p:spPr>
          <a:xfrm>
            <a:off x="1531584" y="754381"/>
            <a:ext cx="5478816" cy="420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6229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3E63B1E-C1D7-06DA-503E-CB4DB812E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ECE cutoff</a:t>
            </a:r>
            <a:endParaRPr lang="en-15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F65330-EB76-98EF-B72E-827A7F3902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2195" y="1098520"/>
            <a:ext cx="4154111" cy="3200400"/>
          </a:xfrm>
          <a:prstGeom prst="rect">
            <a:avLst/>
          </a:prstGeom>
        </p:spPr>
      </p:pic>
      <p:pic>
        <p:nvPicPr>
          <p:cNvPr id="4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792152FD-D870-E4E6-003C-6AD8E2BFB1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6315" y="2698720"/>
            <a:ext cx="2328616" cy="1463040"/>
          </a:xfrm>
          <a:prstGeom prst="rect">
            <a:avLst/>
          </a:prstGeom>
        </p:spPr>
      </p:pic>
      <p:pic>
        <p:nvPicPr>
          <p:cNvPr id="7" name="Picture 6" descr="Chart, line chart&#10;&#10;Description automatically generated">
            <a:extLst>
              <a:ext uri="{FF2B5EF4-FFF2-40B4-BE49-F238E27FC236}">
                <a16:creationId xmlns:a16="http://schemas.microsoft.com/office/drawing/2014/main" id="{562B8767-BE61-7F7C-1043-7D02560B10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7724" y="1024021"/>
            <a:ext cx="2344152" cy="1463040"/>
          </a:xfrm>
          <a:prstGeom prst="rect">
            <a:avLst/>
          </a:prstGeom>
        </p:spPr>
      </p:pic>
      <p:pic>
        <p:nvPicPr>
          <p:cNvPr id="9" name="Picture 8" descr="Chart, line chart&#10;&#10;Description automatically generated">
            <a:extLst>
              <a:ext uri="{FF2B5EF4-FFF2-40B4-BE49-F238E27FC236}">
                <a16:creationId xmlns:a16="http://schemas.microsoft.com/office/drawing/2014/main" id="{3FA67AD4-D206-0ECF-4292-C6C0832BAB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546" y="973425"/>
            <a:ext cx="2369736" cy="146304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CBF03A2-0B42-135D-B462-9042E70021BA}"/>
              </a:ext>
            </a:extLst>
          </p:cNvPr>
          <p:cNvSpPr txBox="1"/>
          <p:nvPr/>
        </p:nvSpPr>
        <p:spPr>
          <a:xfrm>
            <a:off x="1821329" y="1051014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</a:t>
            </a:r>
            <a:r>
              <a:rPr lang="en-US" baseline="-25000" dirty="0"/>
              <a:t>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CACE14F-1A6F-6D50-0836-255F84EC0982}"/>
              </a:ext>
            </a:extLst>
          </p:cNvPr>
          <p:cNvSpPr txBox="1"/>
          <p:nvPr/>
        </p:nvSpPr>
        <p:spPr>
          <a:xfrm>
            <a:off x="4359442" y="1024021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</a:t>
            </a:r>
            <a:r>
              <a:rPr lang="en-US" baseline="-25000" dirty="0"/>
              <a:t>e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373763-FCC7-4B6C-0A50-91F7AB8351CF}"/>
              </a:ext>
            </a:extLst>
          </p:cNvPr>
          <p:cNvSpPr txBox="1"/>
          <p:nvPr/>
        </p:nvSpPr>
        <p:spPr>
          <a:xfrm>
            <a:off x="2999274" y="2749316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</a:t>
            </a:r>
            <a:r>
              <a:rPr lang="en-US" baseline="-25000" dirty="0" err="1"/>
              <a:t>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3990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A193A-2167-7174-EC0A-7052CD255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D46F306-7A82-9981-FE71-1B0F6A614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Divertor strike point sweep</a:t>
            </a:r>
            <a:endParaRPr lang="en-15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522BDB-EDC9-7C4F-694F-1581EBEACD0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973" r="6650" b="12463"/>
          <a:stretch>
            <a:fillRect/>
          </a:stretch>
        </p:blipFill>
        <p:spPr>
          <a:xfrm>
            <a:off x="1214960" y="905423"/>
            <a:ext cx="2792816" cy="1828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7C3EA2-E1C8-BFBD-3C46-BC2F9B5F4A2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919" r="6654" b="12463"/>
          <a:stretch>
            <a:fillRect/>
          </a:stretch>
        </p:blipFill>
        <p:spPr>
          <a:xfrm>
            <a:off x="1214960" y="2859953"/>
            <a:ext cx="2792816" cy="1828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4567FF-C3FE-095F-52FE-89A51E65737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5627"/>
          <a:stretch>
            <a:fillRect/>
          </a:stretch>
        </p:blipFill>
        <p:spPr>
          <a:xfrm>
            <a:off x="4145802" y="973425"/>
            <a:ext cx="4733365" cy="3451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3046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369B9D3D75DB42A4294084EDAAF6E5" ma:contentTypeVersion="0" ma:contentTypeDescription="Create a new document." ma:contentTypeScope="" ma:versionID="7e38bf45e10ee7b0fbd3e3157880acb6">
  <xsd:schema xmlns:xsd="http://www.w3.org/2001/XMLSchema" xmlns:xs="http://www.w3.org/2001/XMLSchema" xmlns:p="http://schemas.microsoft.com/office/2006/metadata/properties" xmlns:ns2="50f8ad0e-3adf-474a-b561-af233bba80c3" targetNamespace="http://schemas.microsoft.com/office/2006/metadata/properties" ma:root="true" ma:fieldsID="b33b643bbdfd4d537c93bcee433d79e6" ns2:_="">
    <xsd:import namespace="50f8ad0e-3adf-474a-b561-af233bba80c3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f8ad0e-3adf-474a-b561-af233bba80c3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LongProperties xmlns="http://schemas.microsoft.com/office/2006/metadata/longProperties"/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A3D4A31B-A513-40EC-9431-6913F0F557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0f8ad0e-3adf-474a-b561-af233bba80c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3886BB1-D027-43F4-8DB2-C8D55F0291E4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3FFAC3F7-43B0-4D91-8B53-BF3319ED7AD0}">
  <ds:schemaRefs>
    <ds:schemaRef ds:uri="http://schemas.microsoft.com/sharepoint/events"/>
  </ds:schemaRefs>
</ds:datastoreItem>
</file>

<file path=customXml/itemProps5.xml><?xml version="1.0" encoding="utf-8"?>
<ds:datastoreItem xmlns:ds="http://schemas.openxmlformats.org/officeDocument/2006/customXml" ds:itemID="{7B6F2769-7194-4217-93D3-3AF3A4742282}">
  <ds:schemaRefs>
    <ds:schemaRef ds:uri="http://schemas.microsoft.com/office/2006/metadata/properties"/>
    <ds:schemaRef ds:uri="http://schemas.microsoft.com/office/infopath/2007/PartnerControls"/>
    <ds:schemaRef ds:uri="http://schemas.microsoft.com/sharepoint/v3/field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110464</TotalTime>
  <Words>1632</Words>
  <Application>Microsoft Office PowerPoint</Application>
  <PresentationFormat>On-screen Show (16:9)</PresentationFormat>
  <Paragraphs>234</Paragraphs>
  <Slides>30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0" baseType="lpstr">
      <vt:lpstr>ＭＳ Ｐゴシック</vt:lpstr>
      <vt:lpstr>Arial</vt:lpstr>
      <vt:lpstr>Calibri</vt:lpstr>
      <vt:lpstr>Cambria Math</vt:lpstr>
      <vt:lpstr>Century Gothic</vt:lpstr>
      <vt:lpstr>Courier New</vt:lpstr>
      <vt:lpstr>Lucida Grande</vt:lpstr>
      <vt:lpstr>Verdana</vt:lpstr>
      <vt:lpstr>ヒラギノ角ゴ Pro W3</vt:lpstr>
      <vt:lpstr>Office Theme</vt:lpstr>
      <vt:lpstr>Improving Electron Density Calibration Techniques  for the DIII-D Thomson Scattering Diagnostic</vt:lpstr>
      <vt:lpstr>Background &amp; Motivation</vt:lpstr>
      <vt:lpstr>Background &amp; Motivation</vt:lpstr>
      <vt:lpstr>Background &amp; Motivation</vt:lpstr>
      <vt:lpstr>Rayleigh scattering</vt:lpstr>
      <vt:lpstr>Raman scattering</vt:lpstr>
      <vt:lpstr>Raman scattering</vt:lpstr>
      <vt:lpstr>Raman scattering</vt:lpstr>
      <vt:lpstr>Rayleigh vs Raman</vt:lpstr>
      <vt:lpstr>Rayleigh vs Raman</vt:lpstr>
      <vt:lpstr>Rayleigh vs Raman</vt:lpstr>
      <vt:lpstr>Rayleigh vs Raman</vt:lpstr>
      <vt:lpstr>Rayleigh vs Raman</vt:lpstr>
      <vt:lpstr>PowerPoint Presentation</vt:lpstr>
      <vt:lpstr>PowerPoint Presentation</vt:lpstr>
      <vt:lpstr>Rayleigh vs Raman</vt:lpstr>
      <vt:lpstr>Rayleigh vs Raman</vt:lpstr>
      <vt:lpstr>Cross-calibration with ECE improves ne calibration and profiles</vt:lpstr>
      <vt:lpstr>Cross-calibration with ECE improves ne calibration and profiles</vt:lpstr>
      <vt:lpstr>Density calibration is more challenging in divertor</vt:lpstr>
      <vt:lpstr>Calibration of Divertor Density – ECE and Pe checks</vt:lpstr>
      <vt:lpstr>Calibration of Divertor Density – ECE and Pe checks</vt:lpstr>
      <vt:lpstr>Calibration of Divertor Density – ECE and Pe checks</vt:lpstr>
      <vt:lpstr>Calibration of Divertor Density – ECE and Pe checks</vt:lpstr>
      <vt:lpstr>Conclusion &amp; Further Development</vt:lpstr>
      <vt:lpstr>PowerPoint Presentation</vt:lpstr>
      <vt:lpstr>PowerPoint Presentation</vt:lpstr>
      <vt:lpstr>Comparison of Raman spectral channels</vt:lpstr>
      <vt:lpstr>ECE cutoff</vt:lpstr>
      <vt:lpstr>Divertor strike point sweep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Fabio Conti</cp:lastModifiedBy>
  <cp:revision>885</cp:revision>
  <cp:lastPrinted>2014-07-15T19:44:44Z</cp:lastPrinted>
  <dcterms:created xsi:type="dcterms:W3CDTF">2010-04-12T23:12:02Z</dcterms:created>
  <dcterms:modified xsi:type="dcterms:W3CDTF">2026-10-20T11:13:35Z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  <property fmtid="{D5CDD505-2E9C-101B-9397-08002B2CF9AE}" pid="3" name="HeaderStyleDefinitions">
    <vt:lpwstr/>
  </property>
  <property fmtid="{D5CDD505-2E9C-101B-9397-08002B2CF9AE}" pid="4" name="RedirectURL">
    <vt:lpwstr/>
  </property>
  <property fmtid="{D5CDD505-2E9C-101B-9397-08002B2CF9AE}" pid="5" name="_dlc_DocId">
    <vt:lpwstr>XP2E3VQ6UM2P-151-395</vt:lpwstr>
  </property>
  <property fmtid="{D5CDD505-2E9C-101B-9397-08002B2CF9AE}" pid="6" name="_dlc_DocIdItemGuid">
    <vt:lpwstr>45a7871c-afbf-48d0-9089-d523b25ec326</vt:lpwstr>
  </property>
  <property fmtid="{D5CDD505-2E9C-101B-9397-08002B2CF9AE}" pid="7" name="_dlc_DocIdUrl">
    <vt:lpwstr>http://intranet.ga.com/_layouts/DocIdRedir.aspx?ID=XP2E3VQ6UM2P-151-395, XP2E3VQ6UM2P-151-395</vt:lpwstr>
  </property>
</Properties>
</file>