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2.xml" ContentType="application/inkml+xml"/>
  <Override PartName="/ppt/ink/ink3.xml" ContentType="application/inkml+xml"/>
  <Override PartName="/ppt/notesSlides/notesSlide7.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3"/>
  </p:notesMasterIdLst>
  <p:handoutMasterIdLst>
    <p:handoutMasterId r:id="rId44"/>
  </p:handoutMasterIdLst>
  <p:sldIdLst>
    <p:sldId id="259" r:id="rId2"/>
    <p:sldId id="260" r:id="rId3"/>
    <p:sldId id="261" r:id="rId4"/>
    <p:sldId id="268" r:id="rId5"/>
    <p:sldId id="1804" r:id="rId6"/>
    <p:sldId id="262" r:id="rId7"/>
    <p:sldId id="2147479488" r:id="rId8"/>
    <p:sldId id="2147479499" r:id="rId9"/>
    <p:sldId id="2147479489" r:id="rId10"/>
    <p:sldId id="263" r:id="rId11"/>
    <p:sldId id="2147479482" r:id="rId12"/>
    <p:sldId id="264" r:id="rId13"/>
    <p:sldId id="265" r:id="rId14"/>
    <p:sldId id="2147479503" r:id="rId15"/>
    <p:sldId id="2147479507" r:id="rId16"/>
    <p:sldId id="2147479508" r:id="rId17"/>
    <p:sldId id="2147479504" r:id="rId18"/>
    <p:sldId id="2147479484" r:id="rId19"/>
    <p:sldId id="2147479486" r:id="rId20"/>
    <p:sldId id="267" r:id="rId21"/>
    <p:sldId id="2147479485" r:id="rId22"/>
    <p:sldId id="1487" r:id="rId23"/>
    <p:sldId id="269" r:id="rId24"/>
    <p:sldId id="2147479505" r:id="rId25"/>
    <p:sldId id="272" r:id="rId26"/>
    <p:sldId id="2147479491" r:id="rId27"/>
    <p:sldId id="309" r:id="rId28"/>
    <p:sldId id="2147479493" r:id="rId29"/>
    <p:sldId id="2147479492" r:id="rId30"/>
    <p:sldId id="2147479453" r:id="rId31"/>
    <p:sldId id="2147479495" r:id="rId32"/>
    <p:sldId id="2147479496" r:id="rId33"/>
    <p:sldId id="2147479497" r:id="rId34"/>
    <p:sldId id="2147479506" r:id="rId35"/>
    <p:sldId id="2147479483" r:id="rId36"/>
    <p:sldId id="2147479502" r:id="rId37"/>
    <p:sldId id="2147479500" r:id="rId38"/>
    <p:sldId id="2147479509" r:id="rId39"/>
    <p:sldId id="1722" r:id="rId40"/>
    <p:sldId id="2147479510" r:id="rId41"/>
    <p:sldId id="2147479511" r:id="rId42"/>
  </p:sldIdLst>
  <p:sldSz cx="9144000" cy="5143500" type="screen16x9"/>
  <p:notesSz cx="6797675" cy="9926638"/>
  <p:defaultTextStyle>
    <a:defPPr>
      <a:defRPr lang="en-GB"/>
    </a:defPPr>
    <a:lvl1pPr algn="l" rtl="0" eaLnBrk="0" fontAlgn="base" hangingPunct="0">
      <a:spcBef>
        <a:spcPct val="0"/>
      </a:spcBef>
      <a:spcAft>
        <a:spcPct val="0"/>
      </a:spcAft>
      <a:defRPr sz="2400"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sz="2400"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sz="2400"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Century Gothic" pitchFamily="34" charset="0"/>
        <a:ea typeface="+mn-ea"/>
        <a:cs typeface="+mn-cs"/>
      </a:defRPr>
    </a:lvl5pPr>
    <a:lvl6pPr marL="2286000" algn="l" defTabSz="914400" rtl="0" eaLnBrk="1" latinLnBrk="0" hangingPunct="1">
      <a:defRPr sz="2400" kern="1200">
        <a:solidFill>
          <a:schemeClr val="tx1"/>
        </a:solidFill>
        <a:latin typeface="Century Gothic" pitchFamily="34" charset="0"/>
        <a:ea typeface="+mn-ea"/>
        <a:cs typeface="+mn-cs"/>
      </a:defRPr>
    </a:lvl6pPr>
    <a:lvl7pPr marL="2743200" algn="l" defTabSz="914400" rtl="0" eaLnBrk="1" latinLnBrk="0" hangingPunct="1">
      <a:defRPr sz="2400" kern="1200">
        <a:solidFill>
          <a:schemeClr val="tx1"/>
        </a:solidFill>
        <a:latin typeface="Century Gothic" pitchFamily="34" charset="0"/>
        <a:ea typeface="+mn-ea"/>
        <a:cs typeface="+mn-cs"/>
      </a:defRPr>
    </a:lvl7pPr>
    <a:lvl8pPr marL="3200400" algn="l" defTabSz="914400" rtl="0" eaLnBrk="1" latinLnBrk="0" hangingPunct="1">
      <a:defRPr sz="2400" kern="1200">
        <a:solidFill>
          <a:schemeClr val="tx1"/>
        </a:solidFill>
        <a:latin typeface="Century Gothic" pitchFamily="34" charset="0"/>
        <a:ea typeface="+mn-ea"/>
        <a:cs typeface="+mn-cs"/>
      </a:defRPr>
    </a:lvl8pPr>
    <a:lvl9pPr marL="3657600" algn="l" defTabSz="914400" rtl="0" eaLnBrk="1" latinLnBrk="0" hangingPunct="1">
      <a:defRPr sz="2400" kern="1200">
        <a:solidFill>
          <a:schemeClr val="tx1"/>
        </a:solidFill>
        <a:latin typeface="Century Gothic"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B942"/>
    <a:srgbClr val="66CC00"/>
    <a:srgbClr val="A0A4C6"/>
    <a:srgbClr val="009795"/>
    <a:srgbClr val="FF0000"/>
    <a:srgbClr val="EAE7E8"/>
    <a:srgbClr val="E6E6E6"/>
    <a:srgbClr val="808080"/>
    <a:srgbClr val="0000FF"/>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32" autoAdjust="0"/>
    <p:restoredTop sz="91310" autoAdjust="0"/>
  </p:normalViewPr>
  <p:slideViewPr>
    <p:cSldViewPr>
      <p:cViewPr varScale="1">
        <p:scale>
          <a:sx n="124" d="100"/>
          <a:sy n="124" d="100"/>
        </p:scale>
        <p:origin x="1344" y="10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77" d="100"/>
          <a:sy n="77" d="100"/>
        </p:scale>
        <p:origin x="-3258" y="-90"/>
      </p:cViewPr>
      <p:guideLst>
        <p:guide orient="horz" pos="3126"/>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FAC757-2AD6-4922-829C-BC908E5F3B64}" type="doc">
      <dgm:prSet loTypeId="urn:microsoft.com/office/officeart/2018/5/layout/IconLeafLabelList" loCatId="icon" qsTypeId="urn:microsoft.com/office/officeart/2005/8/quickstyle/simple1#1" qsCatId="simple" csTypeId="urn:microsoft.com/office/officeart/2005/8/colors/accent1_2#1" csCatId="accent1" phldr="1"/>
      <dgm:spPr/>
      <dgm:t>
        <a:bodyPr/>
        <a:lstStyle/>
        <a:p>
          <a:endParaRPr lang="en-US"/>
        </a:p>
      </dgm:t>
    </dgm:pt>
    <dgm:pt modelId="{4B5D2194-747A-429B-BC69-D579E575AB32}">
      <dgm:prSet/>
      <dgm:spPr/>
      <dgm:t>
        <a:bodyPr/>
        <a:lstStyle/>
        <a:p>
          <a:pPr>
            <a:defRPr cap="all"/>
          </a:pPr>
          <a:r>
            <a:rPr lang="en-US" dirty="0"/>
            <a:t>To steer away from the density limit.</a:t>
          </a:r>
        </a:p>
      </dgm:t>
    </dgm:pt>
    <dgm:pt modelId="{48783B35-4B5C-4733-838E-955416EF1EA3}" type="parTrans" cxnId="{E05FB881-1BB5-4152-8077-FA1DBCBA3512}">
      <dgm:prSet/>
      <dgm:spPr/>
      <dgm:t>
        <a:bodyPr/>
        <a:lstStyle/>
        <a:p>
          <a:endParaRPr lang="en-US"/>
        </a:p>
      </dgm:t>
    </dgm:pt>
    <dgm:pt modelId="{1224EF04-2BDD-4085-8739-942C3630C7C0}" type="sibTrans" cxnId="{E05FB881-1BB5-4152-8077-FA1DBCBA3512}">
      <dgm:prSet/>
      <dgm:spPr/>
      <dgm:t>
        <a:bodyPr/>
        <a:lstStyle/>
        <a:p>
          <a:endParaRPr lang="en-US"/>
        </a:p>
      </dgm:t>
    </dgm:pt>
    <dgm:pt modelId="{E145EE40-EF84-4D6A-85F8-9588334E4F5B}">
      <dgm:prSet/>
      <dgm:spPr/>
      <dgm:t>
        <a:bodyPr/>
        <a:lstStyle/>
        <a:p>
          <a:pPr>
            <a:defRPr cap="all"/>
          </a:pPr>
          <a:r>
            <a:rPr lang="en-US" dirty="0"/>
            <a:t>To estimate the pressure gradient</a:t>
          </a:r>
        </a:p>
      </dgm:t>
    </dgm:pt>
    <dgm:pt modelId="{F566DD08-C4BC-4D9C-98AA-2C807B85C3EC}" type="parTrans" cxnId="{264D47E7-388A-4BD6-B80E-DA468540FF18}">
      <dgm:prSet/>
      <dgm:spPr/>
      <dgm:t>
        <a:bodyPr/>
        <a:lstStyle/>
        <a:p>
          <a:endParaRPr lang="en-US"/>
        </a:p>
      </dgm:t>
    </dgm:pt>
    <dgm:pt modelId="{81B5B7FD-9EA2-4927-86A4-DF9729E00A0D}" type="sibTrans" cxnId="{264D47E7-388A-4BD6-B80E-DA468540FF18}">
      <dgm:prSet/>
      <dgm:spPr/>
      <dgm:t>
        <a:bodyPr/>
        <a:lstStyle/>
        <a:p>
          <a:endParaRPr lang="en-US"/>
        </a:p>
      </dgm:t>
    </dgm:pt>
    <dgm:pt modelId="{103BE9AE-35B4-4B74-B6A0-A61F9096B4D8}" type="pres">
      <dgm:prSet presAssocID="{8EFAC757-2AD6-4922-829C-BC908E5F3B64}" presName="root" presStyleCnt="0">
        <dgm:presLayoutVars>
          <dgm:dir/>
          <dgm:resizeHandles val="exact"/>
        </dgm:presLayoutVars>
      </dgm:prSet>
      <dgm:spPr/>
    </dgm:pt>
    <dgm:pt modelId="{B47ED875-BB9A-45CE-B4E5-29154CBB9524}" type="pres">
      <dgm:prSet presAssocID="{4B5D2194-747A-429B-BC69-D579E575AB32}" presName="compNode" presStyleCnt="0"/>
      <dgm:spPr/>
    </dgm:pt>
    <dgm:pt modelId="{30A7CAC2-BBE9-4563-8C81-415DADB07CCD}" type="pres">
      <dgm:prSet presAssocID="{4B5D2194-747A-429B-BC69-D579E575AB32}" presName="iconBgRect" presStyleLbl="bgShp" presStyleIdx="0" presStyleCnt="2"/>
      <dgm:spPr>
        <a:prstGeom prst="round2DiagRect">
          <a:avLst>
            <a:gd name="adj1" fmla="val 29727"/>
            <a:gd name="adj2" fmla="val 0"/>
          </a:avLst>
        </a:prstGeom>
      </dgm:spPr>
    </dgm:pt>
    <dgm:pt modelId="{37101277-2CC7-4D4E-A396-7091A5DD3CED}" type="pres">
      <dgm:prSet presAssocID="{4B5D2194-747A-429B-BC69-D579E575AB32}"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vron Arrows"/>
        </a:ext>
      </dgm:extLst>
    </dgm:pt>
    <dgm:pt modelId="{861D066D-ED0F-4843-9955-A4D51B7C096A}" type="pres">
      <dgm:prSet presAssocID="{4B5D2194-747A-429B-BC69-D579E575AB32}" presName="spaceRect" presStyleCnt="0"/>
      <dgm:spPr/>
    </dgm:pt>
    <dgm:pt modelId="{090BE935-45EA-44EE-BC2B-9D532CAC69EE}" type="pres">
      <dgm:prSet presAssocID="{4B5D2194-747A-429B-BC69-D579E575AB32}" presName="textRect" presStyleLbl="revTx" presStyleIdx="0" presStyleCnt="2" custLinFactNeighborX="1077" custLinFactNeighborY="-620">
        <dgm:presLayoutVars>
          <dgm:chMax val="1"/>
          <dgm:chPref val="1"/>
        </dgm:presLayoutVars>
      </dgm:prSet>
      <dgm:spPr/>
    </dgm:pt>
    <dgm:pt modelId="{566DDB6C-7719-4464-A449-82DF37A42703}" type="pres">
      <dgm:prSet presAssocID="{1224EF04-2BDD-4085-8739-942C3630C7C0}" presName="sibTrans" presStyleCnt="0"/>
      <dgm:spPr/>
    </dgm:pt>
    <dgm:pt modelId="{ECB262BE-3913-4623-8A94-E06CADC31246}" type="pres">
      <dgm:prSet presAssocID="{E145EE40-EF84-4D6A-85F8-9588334E4F5B}" presName="compNode" presStyleCnt="0"/>
      <dgm:spPr/>
    </dgm:pt>
    <dgm:pt modelId="{8E286539-197B-49C8-95D4-7DFD0A99E89B}" type="pres">
      <dgm:prSet presAssocID="{E145EE40-EF84-4D6A-85F8-9588334E4F5B}" presName="iconBgRect" presStyleLbl="bgShp" presStyleIdx="1" presStyleCnt="2"/>
      <dgm:spPr>
        <a:prstGeom prst="round2DiagRect">
          <a:avLst>
            <a:gd name="adj1" fmla="val 29727"/>
            <a:gd name="adj2" fmla="val 0"/>
          </a:avLst>
        </a:prstGeom>
      </dgm:spPr>
    </dgm:pt>
    <dgm:pt modelId="{7B7872BA-BA1F-4D33-87A0-1FCEFAD79D6A}" type="pres">
      <dgm:prSet presAssocID="{E145EE40-EF84-4D6A-85F8-9588334E4F5B}"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uler"/>
        </a:ext>
      </dgm:extLst>
    </dgm:pt>
    <dgm:pt modelId="{8D65E4D9-77B0-47B2-9B0C-D68EFB44DDF8}" type="pres">
      <dgm:prSet presAssocID="{E145EE40-EF84-4D6A-85F8-9588334E4F5B}" presName="spaceRect" presStyleCnt="0"/>
      <dgm:spPr/>
    </dgm:pt>
    <dgm:pt modelId="{266AE3FC-27AA-4380-B973-2880C5345648}" type="pres">
      <dgm:prSet presAssocID="{E145EE40-EF84-4D6A-85F8-9588334E4F5B}" presName="textRect" presStyleLbl="revTx" presStyleIdx="1" presStyleCnt="2">
        <dgm:presLayoutVars>
          <dgm:chMax val="1"/>
          <dgm:chPref val="1"/>
        </dgm:presLayoutVars>
      </dgm:prSet>
      <dgm:spPr/>
    </dgm:pt>
  </dgm:ptLst>
  <dgm:cxnLst>
    <dgm:cxn modelId="{DB3C4A4B-19FF-4FC8-9DF6-F3E4475F1F7D}" type="presOf" srcId="{E145EE40-EF84-4D6A-85F8-9588334E4F5B}" destId="{266AE3FC-27AA-4380-B973-2880C5345648}" srcOrd="0" destOrd="0" presId="urn:microsoft.com/office/officeart/2018/5/layout/IconLeafLabelList"/>
    <dgm:cxn modelId="{01441B4E-F931-456F-89A3-74E502E24B09}" type="presOf" srcId="{4B5D2194-747A-429B-BC69-D579E575AB32}" destId="{090BE935-45EA-44EE-BC2B-9D532CAC69EE}" srcOrd="0" destOrd="0" presId="urn:microsoft.com/office/officeart/2018/5/layout/IconLeafLabelList"/>
    <dgm:cxn modelId="{E05FB881-1BB5-4152-8077-FA1DBCBA3512}" srcId="{8EFAC757-2AD6-4922-829C-BC908E5F3B64}" destId="{4B5D2194-747A-429B-BC69-D579E575AB32}" srcOrd="0" destOrd="0" parTransId="{48783B35-4B5C-4733-838E-955416EF1EA3}" sibTransId="{1224EF04-2BDD-4085-8739-942C3630C7C0}"/>
    <dgm:cxn modelId="{264D47E7-388A-4BD6-B80E-DA468540FF18}" srcId="{8EFAC757-2AD6-4922-829C-BC908E5F3B64}" destId="{E145EE40-EF84-4D6A-85F8-9588334E4F5B}" srcOrd="1" destOrd="0" parTransId="{F566DD08-C4BC-4D9C-98AA-2C807B85C3EC}" sibTransId="{81B5B7FD-9EA2-4927-86A4-DF9729E00A0D}"/>
    <dgm:cxn modelId="{8D74C2FC-B1D5-430E-A958-D02603BC1D22}" type="presOf" srcId="{8EFAC757-2AD6-4922-829C-BC908E5F3B64}" destId="{103BE9AE-35B4-4B74-B6A0-A61F9096B4D8}" srcOrd="0" destOrd="0" presId="urn:microsoft.com/office/officeart/2018/5/layout/IconLeafLabelList"/>
    <dgm:cxn modelId="{FA1DB3C6-EE39-4E94-8F31-B842F71B5B7D}" type="presParOf" srcId="{103BE9AE-35B4-4B74-B6A0-A61F9096B4D8}" destId="{B47ED875-BB9A-45CE-B4E5-29154CBB9524}" srcOrd="0" destOrd="0" presId="urn:microsoft.com/office/officeart/2018/5/layout/IconLeafLabelList"/>
    <dgm:cxn modelId="{6CA4546D-3ECF-415D-9447-AFAD8085E343}" type="presParOf" srcId="{B47ED875-BB9A-45CE-B4E5-29154CBB9524}" destId="{30A7CAC2-BBE9-4563-8C81-415DADB07CCD}" srcOrd="0" destOrd="0" presId="urn:microsoft.com/office/officeart/2018/5/layout/IconLeafLabelList"/>
    <dgm:cxn modelId="{C0BE3464-74FF-44BF-8BB9-E1E001F15615}" type="presParOf" srcId="{B47ED875-BB9A-45CE-B4E5-29154CBB9524}" destId="{37101277-2CC7-4D4E-A396-7091A5DD3CED}" srcOrd="1" destOrd="0" presId="urn:microsoft.com/office/officeart/2018/5/layout/IconLeafLabelList"/>
    <dgm:cxn modelId="{90D012D8-B6F2-4DAD-9F07-41392A23E37F}" type="presParOf" srcId="{B47ED875-BB9A-45CE-B4E5-29154CBB9524}" destId="{861D066D-ED0F-4843-9955-A4D51B7C096A}" srcOrd="2" destOrd="0" presId="urn:microsoft.com/office/officeart/2018/5/layout/IconLeafLabelList"/>
    <dgm:cxn modelId="{719BB1DA-0275-4A61-AD94-36BCB831EA8E}" type="presParOf" srcId="{B47ED875-BB9A-45CE-B4E5-29154CBB9524}" destId="{090BE935-45EA-44EE-BC2B-9D532CAC69EE}" srcOrd="3" destOrd="0" presId="urn:microsoft.com/office/officeart/2018/5/layout/IconLeafLabelList"/>
    <dgm:cxn modelId="{4A530AB9-20AB-4BBD-BFEB-B5BF30DE0BC9}" type="presParOf" srcId="{103BE9AE-35B4-4B74-B6A0-A61F9096B4D8}" destId="{566DDB6C-7719-4464-A449-82DF37A42703}" srcOrd="1" destOrd="0" presId="urn:microsoft.com/office/officeart/2018/5/layout/IconLeafLabelList"/>
    <dgm:cxn modelId="{D1ED66B3-91ED-493F-8EBA-DE86133C3884}" type="presParOf" srcId="{103BE9AE-35B4-4B74-B6A0-A61F9096B4D8}" destId="{ECB262BE-3913-4623-8A94-E06CADC31246}" srcOrd="2" destOrd="0" presId="urn:microsoft.com/office/officeart/2018/5/layout/IconLeafLabelList"/>
    <dgm:cxn modelId="{095B5D15-62E9-4927-9248-AE8B5756F253}" type="presParOf" srcId="{ECB262BE-3913-4623-8A94-E06CADC31246}" destId="{8E286539-197B-49C8-95D4-7DFD0A99E89B}" srcOrd="0" destOrd="0" presId="urn:microsoft.com/office/officeart/2018/5/layout/IconLeafLabelList"/>
    <dgm:cxn modelId="{567DF0A9-8B50-4919-8703-B212918D7BA9}" type="presParOf" srcId="{ECB262BE-3913-4623-8A94-E06CADC31246}" destId="{7B7872BA-BA1F-4D33-87A0-1FCEFAD79D6A}" srcOrd="1" destOrd="0" presId="urn:microsoft.com/office/officeart/2018/5/layout/IconLeafLabelList"/>
    <dgm:cxn modelId="{610F6C11-8F3C-4FF5-BA00-DD45216A1E5B}" type="presParOf" srcId="{ECB262BE-3913-4623-8A94-E06CADC31246}" destId="{8D65E4D9-77B0-47B2-9B0C-D68EFB44DDF8}" srcOrd="2" destOrd="0" presId="urn:microsoft.com/office/officeart/2018/5/layout/IconLeafLabelList"/>
    <dgm:cxn modelId="{E9D40276-C2B3-45A9-B674-4F4553E9AC87}" type="presParOf" srcId="{ECB262BE-3913-4623-8A94-E06CADC31246}" destId="{266AE3FC-27AA-4380-B973-2880C5345648}"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A7CAC2-BBE9-4563-8C81-415DADB07CCD}">
      <dsp:nvSpPr>
        <dsp:cNvPr id="0" name=""/>
        <dsp:cNvSpPr/>
      </dsp:nvSpPr>
      <dsp:spPr>
        <a:xfrm>
          <a:off x="519539" y="144899"/>
          <a:ext cx="1441125" cy="1441125"/>
        </a:xfrm>
        <a:prstGeom prst="round2DiagRect">
          <a:avLst>
            <a:gd name="adj1" fmla="val 29727"/>
            <a:gd name="adj2" fmla="val 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101277-2CC7-4D4E-A396-7091A5DD3CED}">
      <dsp:nvSpPr>
        <dsp:cNvPr id="0" name=""/>
        <dsp:cNvSpPr/>
      </dsp:nvSpPr>
      <dsp:spPr>
        <a:xfrm>
          <a:off x="826664" y="452024"/>
          <a:ext cx="826875" cy="8268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90BE935-45EA-44EE-BC2B-9D532CAC69EE}">
      <dsp:nvSpPr>
        <dsp:cNvPr id="0" name=""/>
        <dsp:cNvSpPr/>
      </dsp:nvSpPr>
      <dsp:spPr>
        <a:xfrm>
          <a:off x="84296" y="2030435"/>
          <a:ext cx="23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US" sz="1800" kern="1200" dirty="0"/>
            <a:t>To steer away from the density limit.</a:t>
          </a:r>
        </a:p>
      </dsp:txBody>
      <dsp:txXfrm>
        <a:off x="84296" y="2030435"/>
        <a:ext cx="2362500" cy="720000"/>
      </dsp:txXfrm>
    </dsp:sp>
    <dsp:sp modelId="{8E286539-197B-49C8-95D4-7DFD0A99E89B}">
      <dsp:nvSpPr>
        <dsp:cNvPr id="0" name=""/>
        <dsp:cNvSpPr/>
      </dsp:nvSpPr>
      <dsp:spPr>
        <a:xfrm>
          <a:off x="3295477" y="144899"/>
          <a:ext cx="1441125" cy="1441125"/>
        </a:xfrm>
        <a:prstGeom prst="round2DiagRect">
          <a:avLst>
            <a:gd name="adj1" fmla="val 29727"/>
            <a:gd name="adj2" fmla="val 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7872BA-BA1F-4D33-87A0-1FCEFAD79D6A}">
      <dsp:nvSpPr>
        <dsp:cNvPr id="0" name=""/>
        <dsp:cNvSpPr/>
      </dsp:nvSpPr>
      <dsp:spPr>
        <a:xfrm>
          <a:off x="3602602" y="452024"/>
          <a:ext cx="826875" cy="8268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66AE3FC-27AA-4380-B973-2880C5345648}">
      <dsp:nvSpPr>
        <dsp:cNvPr id="0" name=""/>
        <dsp:cNvSpPr/>
      </dsp:nvSpPr>
      <dsp:spPr>
        <a:xfrm>
          <a:off x="2834789" y="2034899"/>
          <a:ext cx="23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US" sz="1800" kern="1200" dirty="0"/>
            <a:t>To estimate the pressure gradient</a:t>
          </a:r>
        </a:p>
      </dsp:txBody>
      <dsp:txXfrm>
        <a:off x="2834789" y="2034899"/>
        <a:ext cx="23625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45660" cy="49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t" anchorCtr="0" compatLnSpc="1">
            <a:prstTxWarp prst="textNoShape">
              <a:avLst/>
            </a:prstTxWarp>
          </a:bodyPr>
          <a:lstStyle>
            <a:lvl1pPr>
              <a:defRPr sz="1200">
                <a:latin typeface="Arial" charset="0"/>
              </a:defRPr>
            </a:lvl1pPr>
          </a:lstStyle>
          <a:p>
            <a:endParaRPr lang="en-GB"/>
          </a:p>
        </p:txBody>
      </p:sp>
      <p:sp>
        <p:nvSpPr>
          <p:cNvPr id="9219" name="Rectangle 3"/>
          <p:cNvSpPr>
            <a:spLocks noGrp="1" noChangeArrowheads="1"/>
          </p:cNvSpPr>
          <p:nvPr>
            <p:ph type="dt" sz="quarter" idx="1"/>
          </p:nvPr>
        </p:nvSpPr>
        <p:spPr bwMode="auto">
          <a:xfrm>
            <a:off x="3852016" y="0"/>
            <a:ext cx="2945660" cy="49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t" anchorCtr="0" compatLnSpc="1">
            <a:prstTxWarp prst="textNoShape">
              <a:avLst/>
            </a:prstTxWarp>
          </a:bodyPr>
          <a:lstStyle>
            <a:lvl1pPr algn="r">
              <a:defRPr sz="1200">
                <a:latin typeface="Arial" charset="0"/>
              </a:defRPr>
            </a:lvl1pPr>
          </a:lstStyle>
          <a:p>
            <a:endParaRPr lang="en-GB"/>
          </a:p>
        </p:txBody>
      </p:sp>
      <p:sp>
        <p:nvSpPr>
          <p:cNvPr id="9220" name="Rectangle 4"/>
          <p:cNvSpPr>
            <a:spLocks noGrp="1" noChangeArrowheads="1"/>
          </p:cNvSpPr>
          <p:nvPr>
            <p:ph type="ftr" sz="quarter" idx="2"/>
          </p:nvPr>
        </p:nvSpPr>
        <p:spPr bwMode="auto">
          <a:xfrm>
            <a:off x="0" y="9430307"/>
            <a:ext cx="2945660" cy="49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b" anchorCtr="0" compatLnSpc="1">
            <a:prstTxWarp prst="textNoShape">
              <a:avLst/>
            </a:prstTxWarp>
          </a:bodyPr>
          <a:lstStyle>
            <a:lvl1pPr>
              <a:defRPr sz="1200">
                <a:latin typeface="Arial" charset="0"/>
              </a:defRPr>
            </a:lvl1pPr>
          </a:lstStyle>
          <a:p>
            <a:endParaRPr lang="en-GB"/>
          </a:p>
        </p:txBody>
      </p:sp>
      <p:sp>
        <p:nvSpPr>
          <p:cNvPr id="9221" name="Rectangle 5"/>
          <p:cNvSpPr>
            <a:spLocks noGrp="1" noChangeArrowheads="1"/>
          </p:cNvSpPr>
          <p:nvPr>
            <p:ph type="sldNum" sz="quarter" idx="3"/>
          </p:nvPr>
        </p:nvSpPr>
        <p:spPr bwMode="auto">
          <a:xfrm>
            <a:off x="3852016" y="9430307"/>
            <a:ext cx="2945660" cy="49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b" anchorCtr="0" compatLnSpc="1">
            <a:prstTxWarp prst="textNoShape">
              <a:avLst/>
            </a:prstTxWarp>
          </a:bodyPr>
          <a:lstStyle>
            <a:lvl1pPr algn="r">
              <a:defRPr sz="1200">
                <a:latin typeface="Arial" charset="0"/>
              </a:defRPr>
            </a:lvl1pPr>
          </a:lstStyle>
          <a:p>
            <a:fld id="{C5029E26-3CDE-4E2A-9243-F4CFA73F77C0}" type="slidenum">
              <a:rPr lang="en-GB"/>
              <a:pPr/>
              <a:t>‹#›</a:t>
            </a:fld>
            <a:endParaRPr lang="en-GB"/>
          </a:p>
        </p:txBody>
      </p:sp>
    </p:spTree>
    <p:extLst>
      <p:ext uri="{BB962C8B-B14F-4D97-AF65-F5344CB8AC3E}">
        <p14:creationId xmlns:p14="http://schemas.microsoft.com/office/powerpoint/2010/main" val="58197113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6:23:06.391"/>
    </inkml:context>
    <inkml:brush xml:id="br0">
      <inkml:brushProperty name="width" value="0.1" units="cm"/>
      <inkml:brushProperty name="height" value="0.1" units="cm"/>
      <inkml:brushProperty name="color" value="#66CC00"/>
    </inkml:brush>
  </inkml:definitions>
  <inkml:trace contextRef="#ctx0" brushRef="#br0">0 0 9830,'0'0'0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03:42.495"/>
    </inkml:context>
    <inkml:brush xml:id="br0">
      <inkml:brushProperty name="width" value="0.1" units="cm"/>
      <inkml:brushProperty name="height" value="0.1" units="cm"/>
      <inkml:brushProperty name="color" value="#66CC00"/>
    </inkml:brush>
  </inkml:definitions>
  <inkml:trace contextRef="#ctx0" brushRef="#br0">234 0 9830,'-5'6'282,"1"0"-1,0 1 1,0-1-1,0 1 1,1-1 0,0 1-1,0 0 1,-1 8-1,-5 8-45,-162 330 4823,163-341-5022,-4 9 746,14-19-225,8-10 2,52-53-1102,-40 37 154,49-39-1,-63 57 437,0 0 0,1 1-1,0 0 1,0 0 0,0 1-1,1 0 1,-1 1 0,1 0-1,0 0 1,15-1 0,88 1 808,-76 3-789</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03:37.123"/>
    </inkml:context>
    <inkml:brush xml:id="br0">
      <inkml:brushProperty name="width" value="0.1" units="cm"/>
      <inkml:brushProperty name="height" value="0.1" units="cm"/>
      <inkml:brushProperty name="color" value="#66CC00"/>
    </inkml:brush>
  </inkml:definitions>
  <inkml:trace contextRef="#ctx0" brushRef="#br0">0 3031 9830,'7'-1'67,"1"-1"-1,-1 0 1,0-1-1,0 1 1,-1-1-1,1 0 1,-1-1-1,1 0 1,-1 0-1,0 0 1,0-1-1,8-9 1,9-4-26,98-72-219,3 5 0,4 5-1,3 6 1,142-56 0,27-6 161,-110 49 19,-154 70 376,2 1 0,0 2 0,1 2-1,0 2 1,1 1 0,0 2 0,76-3 0,-106 11-137,0 0 0,0 1 1,0 0-1,-1 0 0,1 1 1,0 0-1,17 9 0,63 41 2242,-29-15-1027,-10-9-688,2-2 0,1-2-1,1-3 1,0-2 0,97 21 0,-146-40-694,0 0 1,1 0 0,-1-1 0,1 0-1,-1 0 1,1 0 0,-1-1 0,0 0 0,1 0-1,-1-1 1,0 0 0,0 0 0,0 0-1,0-1 1,8-4 0,-3-1-333,-1-1 1,0 0-1,0 0 1,-1-1-1,0 0 1,10-16-1,29-40-1662,4 2 0,2 2 0,2 2 0,128-101 0,18 23 274,389-199 0,-560 322 2095,1 0 0,1 2 0,36-8 0,-54 17-183,1 1 1,0 0-1,0 2 1,1 0-1,-1 0 1,0 2-1,0 0 1,30 6-1,21 10 484,-40-9-228,0-1 0,1-1 0,52 4 0,-71-10-439,0 0 0,-1 0 0,1-1 1,-1-1-1,1 1 0,-1-2 1,0 1-1,0-1 0,1 0 0,-2 0 1,1-1-1,0 0 0,-1-1 1,0 0-1,0 0 0,0 0 0,7-8 1,19-24-1392,46-65 0,-14 16-238,36-30 674,5 5-1,186-151 1,269-153-880,-499 372 1752,258-163 0,-313 202 173,1 1 1,0 0-1,0 0 0,0 1 1,1 0-1,-1 0 0,0 1 1,1 0-1,-1 1 0,1 0 0,11 1 1,9 2 1796,57 15 1,-19-2-114,438 36 2043,3-41 126,-286-9-3446,36 17-580,-140-7 0,79 3 0,297 31 0,-383-30 0,-2 5 0,153 50 0,-246-66 0,0 0 0,0 2 0,-1 0 0,0 0 0,-1 1 0,1 1 0,-2 1 0,1 0 0,-1 0 0,-1 1 0,0 1 0,0 0 0,11 17 0,224 365 0,-219-341 0,-2 2 0,27 83 0,21 120 0,-24-77 0,-2-6 0,-7 2 0,-8 2 0,-8 1 0,1 192 0,0 5 0,-6-120 0,-4 727 0,-17-701 0,-1-242 0,-1-1 0,-2 1 0,-12 46 0,-41 119 0,-5 20 0,-58 275 0,78-360 0,-91 202 0,90-251 0,-4-2 0,-74 104 0,85-143 0,-3-1 0,-2-2 0,-2-2 0,-90 73 0,65-67 0,-2-3 0,-2-3 0,-3-4 0,-1-2 0,-1-4 0,-2-4 0,-86 23 0,10-17 0,-241 27 0,-166-17 0,333-32 0,51-7 0,-234-18 0,327 2-612,-162-35 1,198 28 272,-1-1-1,2-3 1,0-2 0,-66-37 0,81 37-114,-25-15-1530,-2 2 0,-122-47 1,2 28 323,-95-33-1864,244 71 3255,-1-1-1,2-1 0,0-2 0,1-1 0,1-1 0,-33-30 0,9-2 269,3-2 0,2-2 0,3-2 0,3-2 0,2-1 0,3-3 0,-31-71 0,21 24 0,4-1 0,5-3 0,-33-175 0,26-94 0,13 79 0,-49-641 0,75 24 0,9 507 0,-4 348 0,3 0 0,3 0 0,2 0 0,28-110 0,20-70 0,-40 163 0,3 0 0,36-96 0,-45 156 1092,-1 4 4370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24:41.877"/>
    </inkml:context>
    <inkml:brush xml:id="br0">
      <inkml:brushProperty name="width" value="0.1" units="cm"/>
      <inkml:brushProperty name="height" value="0.1" units="cm"/>
      <inkml:brushProperty name="color" value="#66CC00"/>
    </inkml:brush>
  </inkml:definitions>
  <inkml:trace contextRef="#ctx0" brushRef="#br0">1 391 9830,'5'0'71,"1"-2"0,-2 0-1,1 2 1,1 0 0,0-5 0,-3 5-1,2-2 1,1 0 0,-1-1 0,0 1-1,-2-3 1,9-1 0,57-54-252,-37 31 216,19-6 366,0 1 0,2 0 1,77-35-1,-104 60 30,1-2 1,-1 2 0,1 2-1,0 0 1,3 2 0,26-4-1,178-4 1501,-160 10-1261,128-13 0,-187 12-467,2 2 0,-2-1 0,2 3 0,-1-2 0,1 2 0,26 2 0,-39-2-151,0 3 0,0-3 1,0 2-1,1-2 0,-2 2 1,1 0-1,-2 1 0,3-1 1,-3 0-1,2-2 0,-1 5 1,1-5-1,-1 4 0,1-1 1,-3-1-1,3 3 0,-3-3 1,2 0-1,0 3 0,-2-3 1,0 2-1,1-1 0,0 1 1,0-1-1,-2 1 0,1 1 1,-1-1-1,0-1 0,2 6 1,-2 84 761,-3-74-641,3-3 0,0-1-1,0 1 1,1 0-1,6 23 1,-7-39-183,0 0 0,0 0 0,1 0 0,-1 0 0,0 3 0,3-3 0,-3 0 0,0 0 0,1 0 0,-1 0 0,0 0 0,2 0 0,-2 0 0,0 0 0,1 0 0,-1 0 0,3 0 0,-3 0 0,0 0 0,1 0 0,-1 0 0,0 0 0,1 0 0,-1 0 0,2 0 0,-2 0 0,0 0 1,2 0-1,-2 0 0,0 0 0,2 0 0,-2 0 0,0 0 0,1 0 0,-1-3 0,0 3 0,0 0 0,1 0 0,-1 0 0,0 0 0,0 0 0,3-2 0,-3 2 0,0-2 0,36-26-417,-22 17 371,3 2 102,2-3-1,0 3 0,0 0 1,1 2-1,-1 0 0,1 1 1,0 1-1,2 0 0,-2 1 1,0-1-1,3 3 0,-2 0 1,-1 2-1,2 0 0,-1 0 1,27 7-1,-39-5-13,2 2 0,-3 1 1,3 0-1,-3-1 0,0-2 0,1 5 0,-1 0 0,0-2 1,0 1-1,0 1 0,-1 0 0,0 0 0,0 0 1,-3 2-1,2-2 0,5 9 0,13 25 174,33 75-1,-53-109-187,8 23 69,-3-1 0,10 60 0,-11-47-17,-5-38-46,-2 1 0,0-1 0,1 1 0,1-1 0,-2 1 0,2 0 0,1-1 0,-3-2 1,3 3-1,-1-1 0,1-1 0,1 1 0,-2-1 0,1 1 0,0-2 0,1 1 0,-1 1 0,0-4 0,2 3 0,-1-1 0,0 0 0,9 3 0,11 2 124,1-1 0,-2-1 0,45 2 0,-37-3-82,121 8 111,-92-10-134,-2 3-1,3 1 0,87 24 1,-142-28-44,-1 1 0,-2 1 0,3-4 0,-1 5 0,0-1 0,0-1 0,0 1 0,0-1 0,-1 1 0,-1 1 0,0-1 0,2 1 0,-2-1 0,0 3 0,-2-2 0,2-1 0,-1 1 0,1 2 0,-1-3 0,-1 3 0,0-2 0,-1 2 0,3 9 0,2 11 0,-5 0 0,0 3 0,-3 54 0,-3-6 0,5-53 0,0-11 0,0-3 0,0 3 0,2 0 0,1-1 0,6 26 0,-5-34 0,-3-1 0,1-2 0,2 3 0,-2 0 0,2-3 0,-1 2 0,1 1 0,-1 0 0,2-3 0,-1 0 0,-1 0 0,2 3 0,1-3 0,-2 1 0,0-1 0,1 0 0,-1 0 0,2 1 0,-1-3 0,7 4 0,28 10 0,1 2 0,-2 2 0,-2 0 0,0 3 0,-1 2 0,-1 0 0,0 2 0,-4 0 0,35 34 0,-57-47 0,-1-3 0,0 2 0,-1 1 0,0-1 0,-1 0 0,0 1 0,-1-1 0,0 3 0,-2 0 0,1-3 0,-1 3 0,0-3 0,-2 3 0,-1-1 0,0-1 0,-4 27 0,4-21 0,0 0 0,0 0 0,3 1 0,-1 1 0,2-4 0,-1 2 0,9 21 0,-7-32 0,-2 2 0,2 0 0,1-2 0,1 2 0,-1-2 0,0 0 0,0 0 0,2 0 0,-1 0 0,13 6 0,96 49 0,-10-10 0,70 46 0,-115-68 0,-2 4 0,85 60 0,-136-89 0,-1 1 0,-1 1 0,1 0 0,-2 0 0,2 0 0,-1 2 0,-1-2 0,0 0 0,-2 2 0,2-2 0,-2 2 0,0 0 0,-1 0 0,4 11 0,-5 8 0,0-1 0,-1-2 0,-6 42 0,2 51 0,5-111 0,2 0 0,-1 0 0,1 0 0,1-3 0,-1 5 0,1-4 0,1 2 0,-2-3 0,2 1 0,1 2 0,-2 0 0,2-5 0,0 2 0,7 8 0,5-1 0,-2 1 0,1 1 0,2-4 0,20 10 0,-13-12 0,-9-3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24:45.121"/>
    </inkml:context>
    <inkml:brush xml:id="br0">
      <inkml:brushProperty name="width" value="0.1" units="cm"/>
      <inkml:brushProperty name="height" value="0.1" units="cm"/>
      <inkml:brushProperty name="color" value="#66CC00"/>
    </inkml:brush>
  </inkml:definitions>
  <inkml:trace contextRef="#ctx0" brushRef="#br0">71 2230 9830,'-3'-49'0,"-20"-79"0,3 29 0,-2-126 0,19-245 0,5 442 0,3 0 0,0-1 0,3 1 0,1 0 0,22-40 0,-7 27 0,2 1 0,62-70 0,-42 62 0,-23 25 0,-1 0 0,-2-1 0,26-42 0,-42 58 0,0 0 0,-1 0 0,0 0 0,-1 0 0,0-1 0,-1 1 0,0 0 0,-1-1 0,-1 2 0,1-2 0,-2 1 0,0 0 0,0-1 0,-1 1 0,0 1 0,-8-14 0,-31-38 0,30 46 0,1-2 0,1 1 0,1-1 0,0 0 0,2 0 0,1-1 0,0 1 0,-2-20 0,7-7 0,3-1 0,3 2 0,20-72 0,-13 64 0,-6 26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24:48.074"/>
    </inkml:context>
    <inkml:brush xml:id="br0">
      <inkml:brushProperty name="width" value="0.1" units="cm"/>
      <inkml:brushProperty name="height" value="0.1" units="cm"/>
      <inkml:brushProperty name="color" value="#66CC00"/>
    </inkml:brush>
  </inkml:definitions>
  <inkml:trace contextRef="#ctx0" brushRef="#br0">1415 2096 9830,'-8'-7'0,"0"0"0,1 0 0,1 0 0,-8-10 0,-6-7 0,-14-16 0,2-2 0,3 0 0,2-1 0,-32-80 0,47 92 0,2-2 0,2 0 0,2 1 0,2-1 0,2 0 0,3-1 0,9-56 0,2 36 0,-3 0 0,-4 0 0,-8-96 0,-2 116 0,-2 1 0,-2 0 0,-2 1 0,-1 0 0,-3 0 0,-2 1 0,-28-39 0,-79-74 0,80 94 0,22 23 0,2-2 0,2 0 0,-14-33 0,-19-32 0,38 75 93,0 0 0,-2 0-1,-1 0 1,-30-26 0,39 40-53,-1-2 0,1 2 1,-2 0-1,1 0 0,-1 0 1,0 0-1,0 1 0,-1 0 0,1 0 1,-1 1-1,-1 0 0,1 0 0,-1 1 1,1 0-1,-1 0 0,-11 0 1,-74-9 2336,62 5-2488,-1-1 1,1-1-1,1-2 1,-46-16-1,67 20 54,0-1-1,0 0 0,1 0 1,1 0-1,-1-1 1,2 0-1,0-1 0,0 1 1,1-1-1,-7-11 1,-2 1 41,17 19 26,0 0 0,0 0 0,0 0-1,0-1 1,0 1 0,0 0 0,0 0-1,0 0 1,0-1 0,0 1 0,0 0-1,0 0 1,0 0 0,0 0 0,0-1-1,0 1 1,-1 0 0,1 0 0,0 0 0,0 0-1,0 0 1,0 0 0,0 0 0,-1 0-1,1 0 1,0 0 0,0 0 0,0 0-1,0 0 1,-1 0 0,1 0 0,0 0-1,0-1 1,0 1 0,0 0 0,-1 0 0,1 0-1,0 0 1,0 0 0,0 0 0,-1 0-1,1 0 1,0 0 0,0 0 0,0 1-1,-1-1 1,1 0 0,0 0 0,0 0-1,0 0 1,0 0 0,-1 0 0,1 0 0,0 0-1,0 0 1,0 0 0,0 0 0,0 0-1,-1 0 1,1 0 0,0 0 0,0 1-1,0-1 1,0 0 0,0 0 0,-3 16 552,3 25 212,1-37-688,0 11 110,-1-4-157</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25:25.905"/>
    </inkml:context>
    <inkml:brush xml:id="br0">
      <inkml:brushProperty name="width" value="0.1" units="cm"/>
      <inkml:brushProperty name="height" value="0.1" units="cm"/>
      <inkml:brushProperty name="color" value="#66CC00"/>
    </inkml:brush>
  </inkml:definitions>
  <inkml:trace contextRef="#ctx0" brushRef="#br0">3 1 9830,'0'35'1033,"-2"-20"-688,2 2 0,0 0 0,0-1 0,1 0 0,0 1-1,0 0 1,1-2 0,1 1 0,-1 0 0,2-2 0,0 3 0,0-3 0,8 22-1,1-8 498,1 0-1,2-4 0,-1 1 1,1-1-1,0-2 0,31 32 1,124 99 2989,-128-117-3417,-17-15-318,62 53 50,123 136 0,-199-197-146,0 2 0,-1 0 0,0 0 0,10 22 0,-19-33 0,1 2 0,-1-1 0,0 0 0,0 0 0,0 0 0,-1 2 0,1-2 0,-1 1 0,0-1 0,1 2 0,-2-2 0,0 1 0,1 1 0,-1-1 0,1 0 0,-1-1 0,0 1 0,-1 2 0,1-3 0,-2 13 0,-6 14 0,-1-1 0,0-1 0,-1-2 0,-1 2 0,0-3 0,-1 1 0,-19 29 0,11-15 0,-29 69 0,46-102 0,0-2 0,0 2 0,0 0 0,0-1 0,2 1 0,-1 1 0,1-1 0,-1 1 0,1-2 0,-1 3 0,2-3 0,-1 3 0,1-1 0,0-1 0,0 1 0,1-1 0,0 1 0,0-1 0,0 2 0,1-3 0,-1 2 0,2-1 0,-1 0 0,0 0 0,7 16 0,3 10 0,0 5 0,-2-2 0,-1 1 0,0 1 0,-2 1 0,1 1 0,-4-1 0,0 1 0,0 0 0,-2 56 0,-5 79 0,0 77 0,4-237 0,0 1 0,1 0 0,-1-2 0,1 2 0,2 0 0,-1-2 0,0-1 0,1 3 0,1-3 0,0 1 0,0-1 0,11 24 0,-7-21 0,2 0 0,0-3 0,-1 1 0,1-1 0,1-1 0,-1-1 0,1-2 0,20 16 0,17 5 0,0-5 0,1-4 0,1-2 0,61 10 0,-46-13 0,-53-13 0,13 1 0,-2 2 0,2 3 0,-2 0 0,40 31 0,-59-39 0,-1-1 0,1 4 0,-1-4 0,0 2 0,-1 1 0,2 0 0,-2 0 0,1 1 0,-2-1 0,2 1 0,-2 0 0,2 0 0,-1 0 0,-2 0 0,2 2 0,-1-2 0,1 1 0,-2 1 0,0-1 0,1 0 0,-2 2 0,2-2 0,-2 0 0,1 1 0,-1 0 0,1-1 0,-1 1 0,-1 0 0,1-1 0,-1 1 0,1 0 0,-3 11 0,-5 19 0,-1-1 0,-14 48 0,13-51 0,1-1 0,-13 70 0,20-92 0,1 3 0,-1-2 0,1 1 0,1 0 0,0-1 0,0 2 0,1-2 0,0 1 0,0-1 0,0 1 0,1-1 0,4 20 0,3-5 0,0 0 0,1-1 0,-1 0 0,2-2 0,1 1 0,14 23 0,-9-18 0,-1 2 0,21 55 0,-33-71 0,-1 0 0,0-1 0,0 0 0,-1 2 0,-1 0 0,0-1 0,0-1 0,-1 3 0,0-2 0,-1 0 0,-1 19 0,0 24 0,-2 710 0,4-607 0,1-97 0,1 1 0,1-2 0,3 0 0,1 0 0,2 0 0,1-3 0,25 93 0,-34-150 0,0 3 0,1-3 0,-1 0 0,1 0 0,-1 0 0,1 1 0,1-2 0,-1 1 0,0 1 0,0-3 0,0 1 0,1 2 0,0-2 0,0 0 0,-1-2 0,1 2 0,0 0 0,-1-2 0,2 0 0,-2 1 0,4 2 0,2-3 0,0-1 0,0 0 0,0-1 0,-1 1 0,1-4 0,12-3 0,36-6 0,-52 13 0,-1 2 0,0-2 0,0 0 0,1 1 0,-2 1 0,2-1 0,-1 0 0,0 2 0,0-1 0,0 0 0,0 1 0,0 0 0,0 1 0,0-2 0,2 5 0,37 79 0,-27-54 0,0-1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25:27.857"/>
    </inkml:context>
    <inkml:brush xml:id="br0">
      <inkml:brushProperty name="width" value="0.1" units="cm"/>
      <inkml:brushProperty name="height" value="0.1" units="cm"/>
      <inkml:brushProperty name="color" value="#66CC00"/>
    </inkml:brush>
  </inkml:definitions>
  <inkml:trace contextRef="#ctx0" brushRef="#br0">1 6427 9830,'20'-46'0,"5"0"0,0 2 0,63-82 0,118-113 0,-183 215 0,277-262 0,-142 142 0,-139 125 0,-1-1 0,-2-2 0,-1 2 0,2-2 0,-5 0 0,0-1 0,-1 0 0,-1-1 0,7-27 0,2-25 0,13-121 0,-25 149 0,40-702 0,-47 745 0,2-24 0,-1 0 0,4 0 0,0 1 0,1-1 0,3 2 0,22-52 0,-12 45 0,0 3 0,3-1 0,1 1 0,3 0 0,31-27 0,69-66 0,-36 41 0,-6-4 0,-2-4 0,92-136 0,-167 218 0,-1-1 0,-1-1 0,-1 0 0,2 1 0,-2-1 0,0 1 0,-3-3 0,2 2 0,-2 1 0,2-19 0,-6 20 0,2 3 0,-1-3 0,1 3 0,-2-3 0,-1 2 0,2 1 0,-1-1 0,-1 0 0,0 0 0,-2 0 0,2 2 0,-1-2 0,-1 2 0,-1-3 0,3 3 0,-11-6 0,6 4 0,1 1 0,-1-2 0,3 2 0,-1-3 0,-1 2 0,2-2 0,1 1 0,-2-2 0,3 3 0,-2-3 0,4 0 0,-2 1 0,-3-12 0,5 6 0,1 1 0,1-1 0,0 1 0,0 1 0,1-3 0,2 3 0,0 0 0,9-25 0,29-63 0,7 1 0,3 3 0,112-149 0,-75 111 0,-77 119 0,136-227 0,-125 201 0,0-2 0,-6 0 0,21-86 0,-20 15 0,-8 2 0,-10-165 0,-2 268 0,6-3 0,-3 2 0,1-2 0,0 3 0,2-1 0,1-1 0,-1 2 0,1-1 0,2 0 0,-1 0 0,9-10 0,9-13 0,46-49 0,-32 41 0,90-101-175,-73 87 491,-2-3 1,-3-2 0,67-114 0,-98 140 5145</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25:42.247"/>
    </inkml:context>
    <inkml:brush xml:id="br0">
      <inkml:brushProperty name="width" value="0.1" units="cm"/>
      <inkml:brushProperty name="height" value="0.1" units="cm"/>
      <inkml:brushProperty name="color" value="#66CC00"/>
    </inkml:brush>
  </inkml:definitions>
  <inkml:trace contextRef="#ctx0" brushRef="#br0">0 1 9830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5660" cy="49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t" anchorCtr="0" compatLnSpc="1">
            <a:prstTxWarp prst="textNoShape">
              <a:avLst/>
            </a:prstTxWarp>
          </a:bodyPr>
          <a:lstStyle>
            <a:lvl1pPr>
              <a:defRPr sz="1200">
                <a:latin typeface="Arial" charset="0"/>
              </a:defRPr>
            </a:lvl1pPr>
          </a:lstStyle>
          <a:p>
            <a:endParaRPr lang="en-GB"/>
          </a:p>
        </p:txBody>
      </p:sp>
      <p:sp>
        <p:nvSpPr>
          <p:cNvPr id="4099" name="Rectangle 3"/>
          <p:cNvSpPr>
            <a:spLocks noGrp="1" noChangeArrowheads="1"/>
          </p:cNvSpPr>
          <p:nvPr>
            <p:ph type="dt" idx="1"/>
          </p:nvPr>
        </p:nvSpPr>
        <p:spPr bwMode="auto">
          <a:xfrm>
            <a:off x="3852016" y="0"/>
            <a:ext cx="2945660" cy="49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t" anchorCtr="0" compatLnSpc="1">
            <a:prstTxWarp prst="textNoShape">
              <a:avLst/>
            </a:prstTxWarp>
          </a:bodyPr>
          <a:lstStyle>
            <a:lvl1pPr algn="r">
              <a:defRPr sz="1200">
                <a:latin typeface="Arial" charset="0"/>
              </a:defRPr>
            </a:lvl1pPr>
          </a:lstStyle>
          <a:p>
            <a:endParaRPr lang="en-GB"/>
          </a:p>
        </p:txBody>
      </p:sp>
      <p:sp>
        <p:nvSpPr>
          <p:cNvPr id="4100" name="Rectangle 4"/>
          <p:cNvSpPr>
            <a:spLocks noGrp="1" noRot="1" noChangeAspect="1" noChangeArrowheads="1" noTextEdit="1"/>
          </p:cNvSpPr>
          <p:nvPr>
            <p:ph type="sldImg" idx="2"/>
          </p:nvPr>
        </p:nvSpPr>
        <p:spPr bwMode="auto">
          <a:xfrm>
            <a:off x="90488" y="744538"/>
            <a:ext cx="6616700"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endParaRPr lang="en-GB"/>
          </a:p>
        </p:txBody>
      </p:sp>
      <p:sp>
        <p:nvSpPr>
          <p:cNvPr id="4101" name="Rectangle 5"/>
          <p:cNvSpPr>
            <a:spLocks noGrp="1" noChangeArrowheads="1"/>
          </p:cNvSpPr>
          <p:nvPr>
            <p:ph type="body" sz="quarter" idx="3"/>
          </p:nvPr>
        </p:nvSpPr>
        <p:spPr bwMode="auto">
          <a:xfrm>
            <a:off x="906357" y="4715155"/>
            <a:ext cx="4984962" cy="4466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102" name="Rectangle 6"/>
          <p:cNvSpPr>
            <a:spLocks noGrp="1" noChangeArrowheads="1"/>
          </p:cNvSpPr>
          <p:nvPr>
            <p:ph type="ftr" sz="quarter" idx="4"/>
          </p:nvPr>
        </p:nvSpPr>
        <p:spPr bwMode="auto">
          <a:xfrm>
            <a:off x="0" y="9430307"/>
            <a:ext cx="2945660" cy="49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b" anchorCtr="0" compatLnSpc="1">
            <a:prstTxWarp prst="textNoShape">
              <a:avLst/>
            </a:prstTxWarp>
          </a:bodyPr>
          <a:lstStyle>
            <a:lvl1pPr>
              <a:defRPr sz="1200">
                <a:latin typeface="Arial" charset="0"/>
              </a:defRPr>
            </a:lvl1pPr>
          </a:lstStyle>
          <a:p>
            <a:endParaRPr lang="en-GB"/>
          </a:p>
        </p:txBody>
      </p:sp>
      <p:sp>
        <p:nvSpPr>
          <p:cNvPr id="4103" name="Rectangle 7"/>
          <p:cNvSpPr>
            <a:spLocks noGrp="1" noChangeArrowheads="1"/>
          </p:cNvSpPr>
          <p:nvPr>
            <p:ph type="sldNum" sz="quarter" idx="5"/>
          </p:nvPr>
        </p:nvSpPr>
        <p:spPr bwMode="auto">
          <a:xfrm>
            <a:off x="3852016" y="9430307"/>
            <a:ext cx="2945660" cy="49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b" anchorCtr="0" compatLnSpc="1">
            <a:prstTxWarp prst="textNoShape">
              <a:avLst/>
            </a:prstTxWarp>
          </a:bodyPr>
          <a:lstStyle>
            <a:lvl1pPr algn="r">
              <a:defRPr sz="1200">
                <a:latin typeface="Arial" charset="0"/>
              </a:defRPr>
            </a:lvl1pPr>
          </a:lstStyle>
          <a:p>
            <a:fld id="{4D204273-9E39-4C9A-A251-EF1633DCAA43}" type="slidenum">
              <a:rPr lang="en-GB"/>
              <a:pPr/>
              <a:t>‹#›</a:t>
            </a:fld>
            <a:endParaRPr lang="en-GB"/>
          </a:p>
        </p:txBody>
      </p:sp>
    </p:spTree>
    <p:extLst>
      <p:ext uri="{BB962C8B-B14F-4D97-AF65-F5344CB8AC3E}">
        <p14:creationId xmlns:p14="http://schemas.microsoft.com/office/powerpoint/2010/main" val="294399327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745F3C-3CEB-4A25-85B6-CDCC4A5FEFE4}" type="slidenum">
              <a:rPr lang="en-GB"/>
              <a:pPr/>
              <a:t>1</a:t>
            </a:fld>
            <a:endParaRPr lang="en-GB"/>
          </a:p>
        </p:txBody>
      </p:sp>
      <p:sp>
        <p:nvSpPr>
          <p:cNvPr id="18434" name="Rectangle 2"/>
          <p:cNvSpPr>
            <a:spLocks noGrp="1" noRot="1" noChangeAspect="1" noChangeArrowheads="1" noTextEdit="1"/>
          </p:cNvSpPr>
          <p:nvPr>
            <p:ph type="sldImg"/>
          </p:nvPr>
        </p:nvSpPr>
        <p:spPr>
          <a:xfrm>
            <a:off x="90488" y="744538"/>
            <a:ext cx="6616700" cy="3722687"/>
          </a:xfrm>
          <a:ln/>
        </p:spPr>
        <p:txBody>
          <a:bodyPr/>
          <a:lstStyle/>
          <a:p>
            <a:endParaRPr lang="en-GB"/>
          </a:p>
        </p:txBody>
      </p:sp>
      <p:sp>
        <p:nvSpPr>
          <p:cNvPr id="184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F41CCE-8A12-40BB-9B34-BDA9373B9D37}" type="slidenum">
              <a:rPr lang="en-GB"/>
              <a:pPr/>
              <a:t>2</a:t>
            </a:fld>
            <a:endParaRPr lang="en-GB"/>
          </a:p>
        </p:txBody>
      </p:sp>
      <p:sp>
        <p:nvSpPr>
          <p:cNvPr id="19458" name="Rectangle 2"/>
          <p:cNvSpPr>
            <a:spLocks noGrp="1" noRot="1" noChangeAspect="1" noChangeArrowheads="1" noTextEdit="1"/>
          </p:cNvSpPr>
          <p:nvPr>
            <p:ph type="sldImg"/>
          </p:nvPr>
        </p:nvSpPr>
        <p:spPr>
          <a:xfrm>
            <a:off x="90488" y="744538"/>
            <a:ext cx="6616700" cy="3722687"/>
          </a:xfrm>
          <a:ln/>
        </p:spPr>
        <p:txBody>
          <a:bodyPr/>
          <a:lstStyle/>
          <a:p>
            <a:endParaRPr lang="en-GB"/>
          </a:p>
        </p:txBody>
      </p:sp>
      <p:sp>
        <p:nvSpPr>
          <p:cNvPr id="19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6094D-8F69-2B9F-E23A-25F7E7B080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5903C-9D5A-FFE1-97AF-0CB7F759ADE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4E8E15B-7DD9-63C7-966C-C7B00DC0B41E}"/>
              </a:ext>
            </a:extLst>
          </p:cNvPr>
          <p:cNvSpPr>
            <a:spLocks noGrp="1"/>
          </p:cNvSpPr>
          <p:nvPr>
            <p:ph type="body" idx="1"/>
          </p:nvPr>
        </p:nvSpPr>
        <p:spPr/>
        <p:txBody>
          <a:bodyPr/>
          <a:lstStyle/>
          <a:p>
            <a:endParaRPr lang="en-GB" sz="1200" b="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C03B8E1-96C7-7186-994D-E98F409166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A41C8-293B-EF4D-B6A0-B59951CEC87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0432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204273-9E39-4C9A-A251-EF1633DCAA43}" type="slidenum">
              <a:rPr lang="en-GB" smtClean="0"/>
              <a:pPr/>
              <a:t>6</a:t>
            </a:fld>
            <a:endParaRPr lang="en-GB"/>
          </a:p>
        </p:txBody>
      </p:sp>
    </p:spTree>
    <p:extLst>
      <p:ext uri="{BB962C8B-B14F-4D97-AF65-F5344CB8AC3E}">
        <p14:creationId xmlns:p14="http://schemas.microsoft.com/office/powerpoint/2010/main" val="2451795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204273-9E39-4C9A-A251-EF1633DCAA43}" type="slidenum">
              <a:rPr lang="en-GB" smtClean="0"/>
              <a:pPr/>
              <a:t>9</a:t>
            </a:fld>
            <a:endParaRPr lang="en-GB"/>
          </a:p>
        </p:txBody>
      </p:sp>
    </p:spTree>
    <p:extLst>
      <p:ext uri="{BB962C8B-B14F-4D97-AF65-F5344CB8AC3E}">
        <p14:creationId xmlns:p14="http://schemas.microsoft.com/office/powerpoint/2010/main" val="3190224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204273-9E39-4C9A-A251-EF1633DCAA43}" type="slidenum">
              <a:rPr lang="en-GB" smtClean="0"/>
              <a:pPr/>
              <a:t>12</a:t>
            </a:fld>
            <a:endParaRPr lang="en-GB"/>
          </a:p>
        </p:txBody>
      </p:sp>
    </p:spTree>
    <p:extLst>
      <p:ext uri="{BB962C8B-B14F-4D97-AF65-F5344CB8AC3E}">
        <p14:creationId xmlns:p14="http://schemas.microsoft.com/office/powerpoint/2010/main" val="199583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204273-9E39-4C9A-A251-EF1633DCAA43}" type="slidenum">
              <a:rPr lang="en-GB" smtClean="0"/>
              <a:pPr/>
              <a:t>13</a:t>
            </a:fld>
            <a:endParaRPr lang="en-GB"/>
          </a:p>
        </p:txBody>
      </p:sp>
    </p:spTree>
    <p:extLst>
      <p:ext uri="{BB962C8B-B14F-4D97-AF65-F5344CB8AC3E}">
        <p14:creationId xmlns:p14="http://schemas.microsoft.com/office/powerpoint/2010/main" val="4245184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204273-9E39-4C9A-A251-EF1633DCAA43}" type="slidenum">
              <a:rPr lang="en-GB" smtClean="0"/>
              <a:pPr/>
              <a:t>14</a:t>
            </a:fld>
            <a:endParaRPr lang="en-GB"/>
          </a:p>
        </p:txBody>
      </p:sp>
    </p:spTree>
    <p:extLst>
      <p:ext uri="{BB962C8B-B14F-4D97-AF65-F5344CB8AC3E}">
        <p14:creationId xmlns:p14="http://schemas.microsoft.com/office/powerpoint/2010/main" val="1982918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204273-9E39-4C9A-A251-EF1633DCAA43}" type="slidenum">
              <a:rPr lang="en-GB" smtClean="0"/>
              <a:pPr/>
              <a:t>18</a:t>
            </a:fld>
            <a:endParaRPr lang="en-GB"/>
          </a:p>
        </p:txBody>
      </p:sp>
    </p:spTree>
    <p:extLst>
      <p:ext uri="{BB962C8B-B14F-4D97-AF65-F5344CB8AC3E}">
        <p14:creationId xmlns:p14="http://schemas.microsoft.com/office/powerpoint/2010/main" val="4162811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204273-9E39-4C9A-A251-EF1633DCAA43}" type="slidenum">
              <a:rPr lang="en-GB" smtClean="0"/>
              <a:pPr/>
              <a:t>23</a:t>
            </a:fld>
            <a:endParaRPr lang="en-GB"/>
          </a:p>
        </p:txBody>
      </p:sp>
    </p:spTree>
    <p:extLst>
      <p:ext uri="{BB962C8B-B14F-4D97-AF65-F5344CB8AC3E}">
        <p14:creationId xmlns:p14="http://schemas.microsoft.com/office/powerpoint/2010/main" val="3516097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9:notes"/>
          <p:cNvSpPr txBox="1">
            <a:spLocks noGrp="1"/>
          </p:cNvSpPr>
          <p:nvPr>
            <p:ph type="body" idx="1"/>
          </p:nvPr>
        </p:nvSpPr>
        <p:spPr>
          <a:xfrm>
            <a:off x="701040" y="4415791"/>
            <a:ext cx="5608320" cy="4183380"/>
          </a:xfrm>
          <a:prstGeom prst="rect">
            <a:avLst/>
          </a:prstGeom>
        </p:spPr>
        <p:txBody>
          <a:bodyPr spcFirstLastPara="1" wrap="square" lIns="92775" tIns="46375" rIns="92775" bIns="46375" anchor="t" anchorCtr="0">
            <a:noAutofit/>
          </a:bodyPr>
          <a:lstStyle/>
          <a:p>
            <a:pPr marL="0" lvl="0" indent="0" algn="l" rtl="0">
              <a:spcBef>
                <a:spcPts val="0"/>
              </a:spcBef>
              <a:spcAft>
                <a:spcPts val="0"/>
              </a:spcAft>
              <a:buNone/>
            </a:pPr>
            <a:endParaRPr/>
          </a:p>
        </p:txBody>
      </p:sp>
      <p:sp>
        <p:nvSpPr>
          <p:cNvPr id="325" name="Google Shape;325;p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4346291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a:extLst>
            <a:ext uri="{FF2B5EF4-FFF2-40B4-BE49-F238E27FC236}">
              <a16:creationId xmlns:a16="http://schemas.microsoft.com/office/drawing/2014/main" id="{C53D71F5-E442-B01B-162F-F67846BCD213}"/>
            </a:ext>
          </a:extLst>
        </p:cNvPr>
        <p:cNvGrpSpPr/>
        <p:nvPr/>
      </p:nvGrpSpPr>
      <p:grpSpPr>
        <a:xfrm>
          <a:off x="0" y="0"/>
          <a:ext cx="0" cy="0"/>
          <a:chOff x="0" y="0"/>
          <a:chExt cx="0" cy="0"/>
        </a:xfrm>
      </p:grpSpPr>
      <p:sp>
        <p:nvSpPr>
          <p:cNvPr id="324" name="Google Shape;324;p9:notes">
            <a:extLst>
              <a:ext uri="{FF2B5EF4-FFF2-40B4-BE49-F238E27FC236}">
                <a16:creationId xmlns:a16="http://schemas.microsoft.com/office/drawing/2014/main" id="{FD26E30E-837B-4C67-A4C0-57F027CA13EB}"/>
              </a:ext>
            </a:extLst>
          </p:cNvPr>
          <p:cNvSpPr txBox="1">
            <a:spLocks noGrp="1"/>
          </p:cNvSpPr>
          <p:nvPr>
            <p:ph type="body" idx="1"/>
          </p:nvPr>
        </p:nvSpPr>
        <p:spPr>
          <a:xfrm>
            <a:off x="701040" y="4415791"/>
            <a:ext cx="5608320" cy="4183380"/>
          </a:xfrm>
          <a:prstGeom prst="rect">
            <a:avLst/>
          </a:prstGeom>
        </p:spPr>
        <p:txBody>
          <a:bodyPr spcFirstLastPara="1" wrap="square" lIns="92775" tIns="46375" rIns="92775" bIns="46375" anchor="t" anchorCtr="0">
            <a:noAutofit/>
          </a:bodyPr>
          <a:lstStyle/>
          <a:p>
            <a:pPr marL="0" lvl="0" indent="0" algn="l" rtl="0">
              <a:spcBef>
                <a:spcPts val="0"/>
              </a:spcBef>
              <a:spcAft>
                <a:spcPts val="0"/>
              </a:spcAft>
              <a:buNone/>
            </a:pPr>
            <a:endParaRPr/>
          </a:p>
        </p:txBody>
      </p:sp>
      <p:sp>
        <p:nvSpPr>
          <p:cNvPr id="325" name="Google Shape;325;p9:notes">
            <a:extLst>
              <a:ext uri="{FF2B5EF4-FFF2-40B4-BE49-F238E27FC236}">
                <a16:creationId xmlns:a16="http://schemas.microsoft.com/office/drawing/2014/main" id="{B6EF6EF6-A0C3-6E9D-BA7A-85DA2B983181}"/>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498944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204273-9E39-4C9A-A251-EF1633DCAA43}" type="slidenum">
              <a:rPr lang="en-GB" smtClean="0"/>
              <a:pPr/>
              <a:t>35</a:t>
            </a:fld>
            <a:endParaRPr lang="en-GB"/>
          </a:p>
        </p:txBody>
      </p:sp>
    </p:spTree>
    <p:extLst>
      <p:ext uri="{BB962C8B-B14F-4D97-AF65-F5344CB8AC3E}">
        <p14:creationId xmlns:p14="http://schemas.microsoft.com/office/powerpoint/2010/main" val="3069992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503B1-C22D-EE6F-0099-66BD47D34B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A92BE5-C70C-90C8-5ED5-18ABEB2D6CD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356BF73-42BF-C4E9-3D0F-E59E6BC3F6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42C7FF-E426-52A3-B9A8-AE6F4F78BB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A41C8-293B-EF4D-B6A0-B59951CEC87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08929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291" name="Rectangle 3"/>
          <p:cNvSpPr>
            <a:spLocks noGrp="1" noChangeArrowheads="1"/>
          </p:cNvSpPr>
          <p:nvPr>
            <p:ph type="subTitle" idx="1"/>
          </p:nvPr>
        </p:nvSpPr>
        <p:spPr>
          <a:xfrm>
            <a:off x="566891" y="590550"/>
            <a:ext cx="6400800" cy="1331286"/>
          </a:xfrm>
        </p:spPr>
        <p:txBody>
          <a:bodyPr/>
          <a:lstStyle>
            <a:lvl1pPr marL="0" indent="0" algn="ctr">
              <a:buFontTx/>
              <a:buNone/>
              <a:defRPr sz="2000" baseline="0"/>
            </a:lvl1pPr>
          </a:lstStyle>
          <a:p>
            <a:pPr lvl="0"/>
            <a:r>
              <a:rPr lang="en-US" noProof="0"/>
              <a:t>Click to edit Master subtitle style</a:t>
            </a:r>
            <a:endParaRPr lang="en-US" noProof="0" dirty="0"/>
          </a:p>
        </p:txBody>
      </p:sp>
      <p:sp>
        <p:nvSpPr>
          <p:cNvPr id="12292" name="Line 4"/>
          <p:cNvSpPr>
            <a:spLocks noChangeShapeType="1"/>
          </p:cNvSpPr>
          <p:nvPr/>
        </p:nvSpPr>
        <p:spPr bwMode="auto">
          <a:xfrm>
            <a:off x="0" y="357188"/>
            <a:ext cx="9144000" cy="0"/>
          </a:xfrm>
          <a:prstGeom prst="line">
            <a:avLst/>
          </a:prstGeom>
          <a:noFill/>
          <a:ln w="1587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 name="TextBox 9"/>
          <p:cNvSpPr txBox="1"/>
          <p:nvPr userDrawn="1"/>
        </p:nvSpPr>
        <p:spPr>
          <a:xfrm>
            <a:off x="539552" y="4470235"/>
            <a:ext cx="8352928" cy="261610"/>
          </a:xfrm>
          <a:prstGeom prst="rect">
            <a:avLst/>
          </a:prstGeom>
          <a:noFill/>
        </p:spPr>
        <p:txBody>
          <a:bodyPr wrap="square" rtlCol="0">
            <a:spAutoFit/>
          </a:bodyPr>
          <a:lstStyle/>
          <a:p>
            <a:pPr algn="ctr"/>
            <a:r>
              <a:rPr lang="fr-FR" sz="1100" i="1" dirty="0" err="1">
                <a:latin typeface="+mn-lt"/>
              </a:rPr>
              <a:t>Disclaimer</a:t>
            </a:r>
            <a:r>
              <a:rPr lang="fr-FR" sz="1100" i="1" dirty="0">
                <a:latin typeface="+mn-lt"/>
              </a:rPr>
              <a:t>: The </a:t>
            </a:r>
            <a:r>
              <a:rPr lang="fr-FR" sz="1100" i="1" dirty="0" err="1">
                <a:latin typeface="+mn-lt"/>
              </a:rPr>
              <a:t>views</a:t>
            </a:r>
            <a:r>
              <a:rPr lang="fr-FR" sz="1100" i="1" dirty="0">
                <a:latin typeface="+mn-lt"/>
              </a:rPr>
              <a:t> and opinions </a:t>
            </a:r>
            <a:r>
              <a:rPr lang="fr-FR" sz="1100" i="1" dirty="0" err="1">
                <a:latin typeface="+mn-lt"/>
              </a:rPr>
              <a:t>expressed</a:t>
            </a:r>
            <a:r>
              <a:rPr lang="fr-FR" sz="1100" i="1" dirty="0">
                <a:latin typeface="+mn-lt"/>
              </a:rPr>
              <a:t> </a:t>
            </a:r>
            <a:r>
              <a:rPr lang="fr-FR" sz="1100" i="1" dirty="0" err="1">
                <a:latin typeface="+mn-lt"/>
              </a:rPr>
              <a:t>herein</a:t>
            </a:r>
            <a:r>
              <a:rPr lang="fr-FR" sz="1100" i="1" dirty="0">
                <a:latin typeface="+mn-lt"/>
              </a:rPr>
              <a:t> do not </a:t>
            </a:r>
            <a:r>
              <a:rPr lang="fr-FR" sz="1100" i="1" dirty="0" err="1">
                <a:latin typeface="+mn-lt"/>
              </a:rPr>
              <a:t>necessarily</a:t>
            </a:r>
            <a:r>
              <a:rPr lang="fr-FR" sz="1100" i="1" dirty="0">
                <a:latin typeface="+mn-lt"/>
              </a:rPr>
              <a:t> </a:t>
            </a:r>
            <a:r>
              <a:rPr lang="fr-FR" sz="1100" i="1" dirty="0" err="1">
                <a:latin typeface="+mn-lt"/>
              </a:rPr>
              <a:t>reflect</a:t>
            </a:r>
            <a:r>
              <a:rPr lang="fr-FR" sz="1100" i="1" dirty="0">
                <a:latin typeface="+mn-lt"/>
              </a:rPr>
              <a:t> </a:t>
            </a:r>
            <a:r>
              <a:rPr lang="fr-FR" sz="1100" i="1" dirty="0" err="1">
                <a:latin typeface="+mn-lt"/>
              </a:rPr>
              <a:t>those</a:t>
            </a:r>
            <a:r>
              <a:rPr lang="fr-FR" sz="1100" i="1" dirty="0">
                <a:latin typeface="+mn-lt"/>
              </a:rPr>
              <a:t> of the ITER Organization</a:t>
            </a:r>
          </a:p>
        </p:txBody>
      </p:sp>
      <p:sp>
        <p:nvSpPr>
          <p:cNvPr id="2" name="Title 1"/>
          <p:cNvSpPr>
            <a:spLocks noGrp="1"/>
          </p:cNvSpPr>
          <p:nvPr>
            <p:ph type="title"/>
          </p:nvPr>
        </p:nvSpPr>
        <p:spPr/>
        <p:txBody>
          <a:bodyPr/>
          <a:lstStyle/>
          <a:p>
            <a:r>
              <a:rPr lang="en-US"/>
              <a:t>Click to edit Master title style</a:t>
            </a:r>
            <a:endParaRPr lang="en-GB" dirty="0"/>
          </a:p>
        </p:txBody>
      </p:sp>
      <p:pic>
        <p:nvPicPr>
          <p:cNvPr id="4" name="Picture 3">
            <a:extLst>
              <a:ext uri="{FF2B5EF4-FFF2-40B4-BE49-F238E27FC236}">
                <a16:creationId xmlns:a16="http://schemas.microsoft.com/office/drawing/2014/main" id="{8364C6EB-85B7-696B-2C1D-444DA8E33C77}"/>
              </a:ext>
            </a:extLst>
          </p:cNvPr>
          <p:cNvPicPr>
            <a:picLocks noChangeAspect="1"/>
          </p:cNvPicPr>
          <p:nvPr userDrawn="1"/>
        </p:nvPicPr>
        <p:blipFill>
          <a:blip r:embed="rId2"/>
          <a:stretch>
            <a:fillRect/>
          </a:stretch>
        </p:blipFill>
        <p:spPr>
          <a:xfrm>
            <a:off x="1905000" y="448637"/>
            <a:ext cx="6855571" cy="385830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355983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728134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73088" y="1314450"/>
            <a:ext cx="3924300" cy="325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9788" y="1314450"/>
            <a:ext cx="3924300" cy="325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37082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11188" y="438150"/>
            <a:ext cx="3924300" cy="198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Content Placeholder 2">
            <a:extLst>
              <a:ext uri="{FF2B5EF4-FFF2-40B4-BE49-F238E27FC236}">
                <a16:creationId xmlns:a16="http://schemas.microsoft.com/office/drawing/2014/main" id="{4F36E9E4-1576-D9F8-98A0-AA1ED70FE4C6}"/>
              </a:ext>
            </a:extLst>
          </p:cNvPr>
          <p:cNvSpPr>
            <a:spLocks noGrp="1"/>
          </p:cNvSpPr>
          <p:nvPr>
            <p:ph sz="half" idx="10"/>
          </p:nvPr>
        </p:nvSpPr>
        <p:spPr>
          <a:xfrm>
            <a:off x="4686300" y="438150"/>
            <a:ext cx="3924300" cy="198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a:extLst>
              <a:ext uri="{FF2B5EF4-FFF2-40B4-BE49-F238E27FC236}">
                <a16:creationId xmlns:a16="http://schemas.microsoft.com/office/drawing/2014/main" id="{FB89921E-1A81-666F-A91D-75534D17978A}"/>
              </a:ext>
            </a:extLst>
          </p:cNvPr>
          <p:cNvSpPr>
            <a:spLocks noGrp="1"/>
          </p:cNvSpPr>
          <p:nvPr>
            <p:ph sz="half" idx="11"/>
          </p:nvPr>
        </p:nvSpPr>
        <p:spPr>
          <a:xfrm>
            <a:off x="4686300" y="2495550"/>
            <a:ext cx="3924300" cy="198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Content Placeholder 2">
            <a:extLst>
              <a:ext uri="{FF2B5EF4-FFF2-40B4-BE49-F238E27FC236}">
                <a16:creationId xmlns:a16="http://schemas.microsoft.com/office/drawing/2014/main" id="{D781DCBE-A527-CFB0-E87A-5F25B331641A}"/>
              </a:ext>
            </a:extLst>
          </p:cNvPr>
          <p:cNvSpPr>
            <a:spLocks noGrp="1"/>
          </p:cNvSpPr>
          <p:nvPr>
            <p:ph sz="half" idx="12"/>
          </p:nvPr>
        </p:nvSpPr>
        <p:spPr>
          <a:xfrm>
            <a:off x="609600" y="2495550"/>
            <a:ext cx="3924300" cy="198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6829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73088" y="1314450"/>
            <a:ext cx="8001000" cy="148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573088" y="2952750"/>
            <a:ext cx="3922712" cy="1619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Content Placeholder 3">
            <a:extLst>
              <a:ext uri="{FF2B5EF4-FFF2-40B4-BE49-F238E27FC236}">
                <a16:creationId xmlns:a16="http://schemas.microsoft.com/office/drawing/2014/main" id="{E3054AD6-87CD-9675-02C6-3379E346A9A6}"/>
              </a:ext>
            </a:extLst>
          </p:cNvPr>
          <p:cNvSpPr>
            <a:spLocks noGrp="1"/>
          </p:cNvSpPr>
          <p:nvPr>
            <p:ph sz="half" idx="10"/>
          </p:nvPr>
        </p:nvSpPr>
        <p:spPr>
          <a:xfrm>
            <a:off x="4648200" y="2952750"/>
            <a:ext cx="3922712" cy="1619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09621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61949"/>
          </a:xfrm>
        </p:spPr>
        <p:txBody>
          <a:bodyPr/>
          <a:lstStyle>
            <a:lvl1pPr>
              <a:defRPr/>
            </a:lvl1pPr>
          </a:lstStyle>
          <a:p>
            <a:r>
              <a:rPr lang="en-US" dirty="0"/>
              <a:t>Click to edit Master title style</a:t>
            </a:r>
            <a:endParaRPr lang="en-GB"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3156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61949"/>
          </a:xfrm>
        </p:spPr>
        <p:txBody>
          <a:bodyPr/>
          <a:lstStyle>
            <a:lvl1pPr>
              <a:defRPr/>
            </a:lvl1pPr>
          </a:lstStyle>
          <a:p>
            <a:r>
              <a:rPr lang="en-US" dirty="0"/>
              <a:t>Click to edit Master title style</a:t>
            </a:r>
            <a:endParaRPr lang="en-GB" dirty="0"/>
          </a:p>
        </p:txBody>
      </p:sp>
      <p:sp>
        <p:nvSpPr>
          <p:cNvPr id="3" name="Text Placeholder 2"/>
          <p:cNvSpPr>
            <a:spLocks noGrp="1"/>
          </p:cNvSpPr>
          <p:nvPr>
            <p:ph type="body" idx="1"/>
          </p:nvPr>
        </p:nvSpPr>
        <p:spPr>
          <a:xfrm>
            <a:off x="457199" y="1151335"/>
            <a:ext cx="2714625" cy="47982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199" y="1631156"/>
            <a:ext cx="2714625" cy="2963466"/>
          </a:xfrm>
        </p:spPr>
        <p:txBody>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214688" y="1151335"/>
            <a:ext cx="2714625" cy="47982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3214688" y="1631156"/>
            <a:ext cx="2714625" cy="2963466"/>
          </a:xfrm>
        </p:spPr>
        <p:txBody>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4">
            <a:extLst>
              <a:ext uri="{FF2B5EF4-FFF2-40B4-BE49-F238E27FC236}">
                <a16:creationId xmlns:a16="http://schemas.microsoft.com/office/drawing/2014/main" id="{CD0D2E3B-7B59-99DB-247B-B2FEC908B1B6}"/>
              </a:ext>
            </a:extLst>
          </p:cNvPr>
          <p:cNvSpPr>
            <a:spLocks noGrp="1"/>
          </p:cNvSpPr>
          <p:nvPr>
            <p:ph type="body" sz="quarter" idx="10"/>
          </p:nvPr>
        </p:nvSpPr>
        <p:spPr>
          <a:xfrm>
            <a:off x="5972178" y="1151335"/>
            <a:ext cx="2714625" cy="47982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Content Placeholder 5">
            <a:extLst>
              <a:ext uri="{FF2B5EF4-FFF2-40B4-BE49-F238E27FC236}">
                <a16:creationId xmlns:a16="http://schemas.microsoft.com/office/drawing/2014/main" id="{2E8B377C-4902-A64A-675F-F2265C4492EE}"/>
              </a:ext>
            </a:extLst>
          </p:cNvPr>
          <p:cNvSpPr>
            <a:spLocks noGrp="1"/>
          </p:cNvSpPr>
          <p:nvPr>
            <p:ph sz="quarter" idx="11"/>
          </p:nvPr>
        </p:nvSpPr>
        <p:spPr>
          <a:xfrm>
            <a:off x="5972178" y="1631156"/>
            <a:ext cx="2714625" cy="2963466"/>
          </a:xfrm>
        </p:spPr>
        <p:txBody>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2913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999558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9271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58135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21616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838" y="457200"/>
            <a:ext cx="2000250" cy="41148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73088" y="457200"/>
            <a:ext cx="5848350" cy="4114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93577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itle and General Content">
  <p:cSld name="1_Title and General Content">
    <p:spTree>
      <p:nvGrpSpPr>
        <p:cNvPr id="1" name="Shape 46"/>
        <p:cNvGrpSpPr/>
        <p:nvPr/>
      </p:nvGrpSpPr>
      <p:grpSpPr>
        <a:xfrm>
          <a:off x="0" y="0"/>
          <a:ext cx="0" cy="0"/>
          <a:chOff x="0" y="0"/>
          <a:chExt cx="0" cy="0"/>
        </a:xfrm>
      </p:grpSpPr>
      <p:sp>
        <p:nvSpPr>
          <p:cNvPr id="47" name="Google Shape;47;p57"/>
          <p:cNvSpPr txBox="1">
            <a:spLocks noGrp="1"/>
          </p:cNvSpPr>
          <p:nvPr>
            <p:ph type="title"/>
          </p:nvPr>
        </p:nvSpPr>
        <p:spPr>
          <a:xfrm>
            <a:off x="342900" y="57150"/>
            <a:ext cx="7429500" cy="747716"/>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36609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57"/>
          <p:cNvSpPr txBox="1">
            <a:spLocks noGrp="1"/>
          </p:cNvSpPr>
          <p:nvPr>
            <p:ph type="sldNum" idx="12"/>
          </p:nvPr>
        </p:nvSpPr>
        <p:spPr>
          <a:xfrm>
            <a:off x="3352800" y="4857750"/>
            <a:ext cx="2057400" cy="274637"/>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23533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RichSlides">
    <p:spTree>
      <p:nvGrpSpPr>
        <p:cNvPr id="1" name=""/>
        <p:cNvGrpSpPr/>
        <p:nvPr/>
      </p:nvGrpSpPr>
      <p:grpSpPr>
        <a:xfrm>
          <a:off x="0" y="0"/>
          <a:ext cx="0" cy="0"/>
          <a:chOff x="0" y="0"/>
          <a:chExt cx="0" cy="0"/>
        </a:xfrm>
      </p:grpSpPr>
      <p:sp>
        <p:nvSpPr>
          <p:cNvPr id="18" name="Title Placeholder 1"/>
          <p:cNvSpPr>
            <a:spLocks noGrp="1"/>
          </p:cNvSpPr>
          <p:nvPr>
            <p:ph type="title"/>
          </p:nvPr>
        </p:nvSpPr>
        <p:spPr>
          <a:xfrm>
            <a:off x="54061" y="45244"/>
            <a:ext cx="7886700" cy="368708"/>
          </a:xfrm>
          <a:prstGeom prst="rect">
            <a:avLst/>
          </a:prstGeom>
        </p:spPr>
        <p:txBody>
          <a:bodyPr vert="horz" lIns="91440" tIns="45720" rIns="91440" bIns="45720" rtlCol="0" anchor="ctr">
            <a:normAutofit/>
          </a:bodyPr>
          <a:lstStyle>
            <a:lvl1pPr>
              <a:defRPr b="1">
                <a:solidFill>
                  <a:schemeClr val="tx1"/>
                </a:solidFill>
                <a:latin typeface="+mn-lt"/>
              </a:defRPr>
            </a:lvl1pPr>
          </a:lstStyle>
          <a:p>
            <a:r>
              <a:rPr lang="en-US"/>
              <a:t>Click to edit Master title style</a:t>
            </a:r>
            <a:endParaRPr lang="en-GB"/>
          </a:p>
        </p:txBody>
      </p:sp>
      <p:sp>
        <p:nvSpPr>
          <p:cNvPr id="19" name="Text Placeholder 2"/>
          <p:cNvSpPr>
            <a:spLocks noGrp="1"/>
          </p:cNvSpPr>
          <p:nvPr>
            <p:ph idx="1"/>
          </p:nvPr>
        </p:nvSpPr>
        <p:spPr>
          <a:xfrm>
            <a:off x="258793" y="611392"/>
            <a:ext cx="8546621"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Image 7">
            <a:extLst>
              <a:ext uri="{FF2B5EF4-FFF2-40B4-BE49-F238E27FC236}">
                <a16:creationId xmlns:a16="http://schemas.microsoft.com/office/drawing/2014/main" id="{C26BC208-B99B-C6A1-9437-7AC7BD6B8FC1}"/>
              </a:ext>
            </a:extLst>
          </p:cNvPr>
          <p:cNvPicPr>
            <a:picLocks noChangeAspect="1"/>
          </p:cNvPicPr>
          <p:nvPr userDrawn="1"/>
        </p:nvPicPr>
        <p:blipFill>
          <a:blip r:embed="rId2"/>
          <a:stretch>
            <a:fillRect/>
          </a:stretch>
        </p:blipFill>
        <p:spPr>
          <a:xfrm>
            <a:off x="143933" y="4590542"/>
            <a:ext cx="8856134" cy="193728"/>
          </a:xfrm>
          <a:prstGeom prst="rect">
            <a:avLst/>
          </a:prstGeom>
        </p:spPr>
      </p:pic>
      <p:pic>
        <p:nvPicPr>
          <p:cNvPr id="5" name="Graphique 12">
            <a:extLst>
              <a:ext uri="{FF2B5EF4-FFF2-40B4-BE49-F238E27FC236}">
                <a16:creationId xmlns:a16="http://schemas.microsoft.com/office/drawing/2014/main" id="{B293B4AA-4BAA-70CD-79BB-3EE093EB605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536754" y="4746523"/>
            <a:ext cx="484218" cy="241487"/>
          </a:xfrm>
          <a:prstGeom prst="rect">
            <a:avLst/>
          </a:prstGeom>
        </p:spPr>
      </p:pic>
      <p:sp>
        <p:nvSpPr>
          <p:cNvPr id="6" name="ZoneTexte 8">
            <a:extLst>
              <a:ext uri="{FF2B5EF4-FFF2-40B4-BE49-F238E27FC236}">
                <a16:creationId xmlns:a16="http://schemas.microsoft.com/office/drawing/2014/main" id="{511143E7-9EC8-11F4-EE6D-2A04807E9021}"/>
              </a:ext>
            </a:extLst>
          </p:cNvPr>
          <p:cNvSpPr txBox="1"/>
          <p:nvPr userDrawn="1"/>
        </p:nvSpPr>
        <p:spPr>
          <a:xfrm>
            <a:off x="8042384" y="4774934"/>
            <a:ext cx="343222" cy="207749"/>
          </a:xfrm>
          <a:prstGeom prst="rect">
            <a:avLst/>
          </a:prstGeom>
          <a:noFill/>
        </p:spPr>
        <p:txBody>
          <a:bodyPr wrap="square" rtlCol="0">
            <a:spAutoFit/>
          </a:bodyPr>
          <a:lstStyle/>
          <a:p>
            <a:pPr algn="ctr"/>
            <a:fld id="{7C4C52B0-8C01-7849-9FBD-81D69A89DA73}" type="slidenum">
              <a:rPr lang="fr-FR" sz="750">
                <a:solidFill>
                  <a:schemeClr val="bg1">
                    <a:lumMod val="65000"/>
                  </a:schemeClr>
                </a:solidFill>
                <a:latin typeface="+mn-lt"/>
                <a:ea typeface="Open Sans" pitchFamily="2" charset="0"/>
                <a:cs typeface="Open Sans" pitchFamily="2" charset="0"/>
              </a:rPr>
              <a:t>‹#›</a:t>
            </a:fld>
            <a:endParaRPr lang="fr-FR" sz="750">
              <a:solidFill>
                <a:schemeClr val="bg1">
                  <a:lumMod val="65000"/>
                </a:schemeClr>
              </a:solidFill>
              <a:latin typeface="+mn-lt"/>
              <a:ea typeface="Open Sans" pitchFamily="2" charset="0"/>
              <a:cs typeface="Open Sans" pitchFamily="2" charset="0"/>
            </a:endParaRPr>
          </a:p>
        </p:txBody>
      </p:sp>
      <p:cxnSp>
        <p:nvCxnSpPr>
          <p:cNvPr id="7" name="Connecteur droit 9">
            <a:extLst>
              <a:ext uri="{FF2B5EF4-FFF2-40B4-BE49-F238E27FC236}">
                <a16:creationId xmlns:a16="http://schemas.microsoft.com/office/drawing/2014/main" id="{4FBC44AE-DB0E-BBD8-F18F-F54E40BAEA68}"/>
              </a:ext>
            </a:extLst>
          </p:cNvPr>
          <p:cNvCxnSpPr>
            <a:cxnSpLocks/>
          </p:cNvCxnSpPr>
          <p:nvPr userDrawn="1"/>
        </p:nvCxnSpPr>
        <p:spPr>
          <a:xfrm>
            <a:off x="8063289" y="4765870"/>
            <a:ext cx="0" cy="20279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3150343" y="4746523"/>
            <a:ext cx="4871135" cy="369332"/>
          </a:xfrm>
          <a:prstGeom prst="rect">
            <a:avLst/>
          </a:prstGeom>
          <a:noFill/>
        </p:spPr>
        <p:txBody>
          <a:bodyPr wrap="square" rtlCol="0">
            <a:spAutoFit/>
          </a:bodyPr>
          <a:lstStyle/>
          <a:p>
            <a:pPr algn="r"/>
            <a:r>
              <a:rPr lang="en-GB" sz="900" dirty="0">
                <a:solidFill>
                  <a:schemeClr val="bg1">
                    <a:lumMod val="65000"/>
                  </a:schemeClr>
                </a:solidFill>
                <a:latin typeface="Arial" panose="020B0604020202020204" pitchFamily="34" charset="0"/>
                <a:ea typeface="Open Sans" pitchFamily="2" charset="0"/>
                <a:cs typeface="Arial" panose="020B0604020202020204" pitchFamily="34" charset="0"/>
              </a:rPr>
              <a:t> Diagnostic Heads Roundtable, October 2026 –  © ITER Organization 2026</a:t>
            </a:r>
          </a:p>
          <a:p>
            <a:endParaRPr lang="en-US" sz="900" dirty="0">
              <a:solidFill>
                <a:schemeClr val="bg1">
                  <a:lumMod val="65000"/>
                </a:schemeClr>
              </a:solidFill>
            </a:endParaRPr>
          </a:p>
        </p:txBody>
      </p:sp>
    </p:spTree>
    <p:extLst>
      <p:ext uri="{BB962C8B-B14F-4D97-AF65-F5344CB8AC3E}">
        <p14:creationId xmlns:p14="http://schemas.microsoft.com/office/powerpoint/2010/main" val="23137939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spect="1" noChangeArrowheads="1"/>
          </p:cNvSpPr>
          <p:nvPr>
            <p:ph type="title"/>
          </p:nvPr>
        </p:nvSpPr>
        <p:spPr bwMode="auto">
          <a:xfrm>
            <a:off x="611188" y="14288"/>
            <a:ext cx="800100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dirty="0"/>
          </a:p>
        </p:txBody>
      </p:sp>
      <p:sp>
        <p:nvSpPr>
          <p:cNvPr id="1027" name="Rectangle 3"/>
          <p:cNvSpPr>
            <a:spLocks noGrp="1" noChangeArrowheads="1"/>
          </p:cNvSpPr>
          <p:nvPr>
            <p:ph type="body" idx="1"/>
          </p:nvPr>
        </p:nvSpPr>
        <p:spPr bwMode="auto">
          <a:xfrm>
            <a:off x="573088" y="1314450"/>
            <a:ext cx="8001000" cy="3147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37" name="Line 13"/>
          <p:cNvSpPr>
            <a:spLocks noChangeShapeType="1"/>
          </p:cNvSpPr>
          <p:nvPr/>
        </p:nvSpPr>
        <p:spPr bwMode="auto">
          <a:xfrm>
            <a:off x="0" y="357188"/>
            <a:ext cx="9144000" cy="0"/>
          </a:xfrm>
          <a:prstGeom prst="line">
            <a:avLst/>
          </a:prstGeom>
          <a:noFill/>
          <a:ln w="1587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39" name="Text Box 15"/>
          <p:cNvSpPr txBox="1">
            <a:spLocks noChangeArrowheads="1"/>
          </p:cNvSpPr>
          <p:nvPr/>
        </p:nvSpPr>
        <p:spPr bwMode="auto">
          <a:xfrm>
            <a:off x="2699792" y="4741833"/>
            <a:ext cx="46085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0" rIns="36000" bIns="0" anchor="ctr">
            <a:spAutoFit/>
          </a:bodyPr>
          <a:lstStyle/>
          <a:p>
            <a:pPr algn="ctr">
              <a:spcBef>
                <a:spcPct val="50000"/>
              </a:spcBef>
            </a:pPr>
            <a:r>
              <a:rPr lang="en-GB" sz="800" dirty="0">
                <a:solidFill>
                  <a:schemeClr val="tx1"/>
                </a:solidFill>
                <a:latin typeface="+mj-lt"/>
              </a:rPr>
              <a:t>ICFDT8, Frascati, Oct 19 – 21 2026</a:t>
            </a:r>
          </a:p>
          <a:p>
            <a:pPr algn="ctr">
              <a:spcBef>
                <a:spcPct val="50000"/>
              </a:spcBef>
            </a:pPr>
            <a:r>
              <a:rPr lang="en-GB" sz="800" kern="1200" dirty="0">
                <a:solidFill>
                  <a:schemeClr val="tx1"/>
                </a:solidFill>
                <a:latin typeface="+mn-lt"/>
                <a:ea typeface="+mn-ea"/>
                <a:cs typeface="+mn-cs"/>
              </a:rPr>
              <a:t>© 2026, ITER Organization</a:t>
            </a:r>
            <a:r>
              <a:rPr lang="en-GB" sz="800" dirty="0">
                <a:solidFill>
                  <a:schemeClr val="tx1"/>
                </a:solidFill>
                <a:latin typeface="+mj-lt"/>
              </a:rPr>
              <a:t>	</a:t>
            </a:r>
          </a:p>
        </p:txBody>
      </p:sp>
      <p:sp>
        <p:nvSpPr>
          <p:cNvPr id="1040" name="Text Box 16"/>
          <p:cNvSpPr txBox="1">
            <a:spLocks noChangeArrowheads="1"/>
          </p:cNvSpPr>
          <p:nvPr/>
        </p:nvSpPr>
        <p:spPr bwMode="auto">
          <a:xfrm>
            <a:off x="8458200" y="4788000"/>
            <a:ext cx="58578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lang="en-GB" sz="800" dirty="0">
                <a:latin typeface="+mj-lt"/>
              </a:rPr>
              <a:t>Page </a:t>
            </a:r>
            <a:fld id="{47BA91C2-74BF-4480-8BF1-C44F20807924}" type="slidenum">
              <a:rPr lang="en-GB" sz="800" smtClean="0">
                <a:latin typeface="+mj-lt"/>
              </a:rPr>
              <a:pPr>
                <a:spcBef>
                  <a:spcPct val="50000"/>
                </a:spcBef>
              </a:pPr>
              <a:t>‹#›</a:t>
            </a:fld>
            <a:endParaRPr lang="en-GB" sz="800" dirty="0">
              <a:latin typeface="+mj-lt"/>
            </a:endParaRPr>
          </a:p>
        </p:txBody>
      </p:sp>
      <p:sp>
        <p:nvSpPr>
          <p:cNvPr id="9" name="Text Box 6"/>
          <p:cNvSpPr txBox="1">
            <a:spLocks noChangeArrowheads="1"/>
          </p:cNvSpPr>
          <p:nvPr/>
        </p:nvSpPr>
        <p:spPr bwMode="auto">
          <a:xfrm>
            <a:off x="7308303" y="4788000"/>
            <a:ext cx="1116723"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spcBef>
                <a:spcPct val="50000"/>
              </a:spcBef>
            </a:pPr>
            <a:r>
              <a:rPr lang="en-US" sz="800" dirty="0">
                <a:latin typeface="+mj-lt"/>
              </a:rPr>
              <a:t>IDM</a:t>
            </a:r>
            <a:r>
              <a:rPr lang="en-US" sz="800" baseline="0" dirty="0">
                <a:latin typeface="+mj-lt"/>
              </a:rPr>
              <a:t> UID: GZ4EMA</a:t>
            </a:r>
          </a:p>
        </p:txBody>
      </p:sp>
      <p:cxnSp>
        <p:nvCxnSpPr>
          <p:cNvPr id="4" name="Straight Connector 3"/>
          <p:cNvCxnSpPr/>
          <p:nvPr/>
        </p:nvCxnSpPr>
        <p:spPr bwMode="auto">
          <a:xfrm>
            <a:off x="0" y="4731514"/>
            <a:ext cx="9144000" cy="0"/>
          </a:xfrm>
          <a:prstGeom prst="line">
            <a:avLst/>
          </a:prstGeom>
          <a:noFill/>
          <a:ln w="635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0"/>
          <p:cNvCxnSpPr/>
          <p:nvPr/>
        </p:nvCxnSpPr>
        <p:spPr bwMode="auto">
          <a:xfrm>
            <a:off x="8388424" y="4731514"/>
            <a:ext cx="0" cy="324000"/>
          </a:xfrm>
          <a:prstGeom prst="line">
            <a:avLst/>
          </a:prstGeom>
          <a:noFill/>
          <a:ln w="635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18"/>
          <p:cNvCxnSpPr/>
          <p:nvPr/>
        </p:nvCxnSpPr>
        <p:spPr bwMode="auto">
          <a:xfrm>
            <a:off x="7308304" y="4731990"/>
            <a:ext cx="0" cy="324000"/>
          </a:xfrm>
          <a:prstGeom prst="line">
            <a:avLst/>
          </a:prstGeom>
          <a:noFill/>
          <a:ln w="635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p:cNvCxnSpPr/>
          <p:nvPr/>
        </p:nvCxnSpPr>
        <p:spPr bwMode="auto">
          <a:xfrm>
            <a:off x="2699792" y="4731990"/>
            <a:ext cx="0" cy="324000"/>
          </a:xfrm>
          <a:prstGeom prst="line">
            <a:avLst/>
          </a:prstGeom>
          <a:noFill/>
          <a:ln w="635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 name="Picture 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5496" y="4752000"/>
            <a:ext cx="592767" cy="293493"/>
          </a:xfrm>
          <a:prstGeom prst="rect">
            <a:avLst/>
          </a:prstGeom>
        </p:spPr>
      </p:pic>
      <p:pic>
        <p:nvPicPr>
          <p:cNvPr id="5" name="Picture 4"/>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48000" y="4953600"/>
            <a:ext cx="2016224" cy="9710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4" r:id="rId5"/>
    <p:sldLayoutId id="2147483660" r:id="rId6"/>
    <p:sldLayoutId id="2147483653" r:id="rId7"/>
    <p:sldLayoutId id="2147483662" r:id="rId8"/>
    <p:sldLayoutId id="2147483654" r:id="rId9"/>
    <p:sldLayoutId id="2147483656" r:id="rId10"/>
    <p:sldLayoutId id="2147483657" r:id="rId11"/>
    <p:sldLayoutId id="2147483658" r:id="rId12"/>
    <p:sldLayoutId id="2147483659" r:id="rId13"/>
    <p:sldLayoutId id="2147483661" r:id="rId14"/>
    <p:sldLayoutId id="2147483663" r:id="rId15"/>
  </p:sldLayoutIdLst>
  <p:txStyles>
    <p:titleStyle>
      <a:lvl1pPr algn="ctr" rtl="0" eaLnBrk="1" fontAlgn="base" hangingPunct="1">
        <a:spcBef>
          <a:spcPct val="0"/>
        </a:spcBef>
        <a:spcAft>
          <a:spcPct val="0"/>
        </a:spcAft>
        <a:defRPr sz="20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p:titleStyle>
    <p:body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hyperlink" Target="https://doi.org/10.1109/TPS.2026.3662088" TargetMode="External"/><Relationship Id="rId7" Type="http://schemas.openxmlformats.org/officeDocument/2006/relationships/hyperlink" Target="https://doi.org/10.1016/j.fusengdes.2018.04.001" TargetMode="External"/><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hyperlink" Target="https://doi.org/10.1088/1741-4326/ac1654" TargetMode="External"/><Relationship Id="rId5" Type="http://schemas.openxmlformats.org/officeDocument/2006/relationships/hyperlink" Target="https://doi.org/10.1016/j.fusengdes.2015.07.008" TargetMode="External"/><Relationship Id="rId4" Type="http://schemas.openxmlformats.org/officeDocument/2006/relationships/image" Target="../media/image8.png"/><Relationship Id="rId9" Type="http://schemas.openxmlformats.org/officeDocument/2006/relationships/image" Target="../media/image710.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hyperlink" Target="https://www.iter.org/sites/default/files/media/2024-04/itr-24-005-ok1.pdf" TargetMode="Externa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hyperlink" Target="https://doi.org/10.1016/j.jnucmat.2014.11.007" TargetMode="External"/><Relationship Id="rId3" Type="http://schemas.openxmlformats.org/officeDocument/2006/relationships/image" Target="../media/image82.png"/><Relationship Id="rId7" Type="http://schemas.openxmlformats.org/officeDocument/2006/relationships/diagramColors" Target="../diagrams/colors1.xml"/><Relationship Id="rId12"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hyperlink" Target="https://doi.org/10.1016/j.nme.2024.101806" TargetMode="External"/><Relationship Id="rId5" Type="http://schemas.openxmlformats.org/officeDocument/2006/relationships/diagramLayout" Target="../diagrams/layout1.xml"/><Relationship Id="rId10" Type="http://schemas.openxmlformats.org/officeDocument/2006/relationships/image" Target="../media/image15.png"/><Relationship Id="rId4" Type="http://schemas.openxmlformats.org/officeDocument/2006/relationships/diagramData" Target="../diagrams/data1.xml"/><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hyperlink" Target="https://doi.org/10.1088/1741-4326/adfc7c"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user.iter.org/?uid=3PYHGF" TargetMode="External"/><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hyperlink" Target="https://user.iter.org/?uid=3QFA8S" TargetMode="External"/><Relationship Id="rId4" Type="http://schemas.openxmlformats.org/officeDocument/2006/relationships/hyperlink" Target="https://user.iter.org/?uid=3PXRKS"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user.iter.org/?uid=3Q82UT" TargetMode="External"/><Relationship Id="rId7" Type="http://schemas.openxmlformats.org/officeDocument/2006/relationships/hyperlink" Target="https://doi.org/10.1063/1.5099345"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hyperlink" Target="https://doi.org/10.1103/PhysRevLett.93.165001" TargetMode="External"/><Relationship Id="rId5" Type="http://schemas.openxmlformats.org/officeDocument/2006/relationships/image" Target="../media/image17.png"/><Relationship Id="rId4" Type="http://schemas.openxmlformats.org/officeDocument/2006/relationships/hyperlink" Target="https://user.iter.org/?uid=3QB8T6"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hyperlink" Target="http/doi.org/10.1088/1748-0221/10/09/P09022" TargetMode="External"/></Relationships>
</file>

<file path=ppt/slides/_rels/slide12.xml.rels><?xml version="1.0" encoding="UTF-8" standalone="yes"?>
<Relationships xmlns="http://schemas.openxmlformats.org/package/2006/relationships"><Relationship Id="rId13" Type="http://schemas.openxmlformats.org/officeDocument/2006/relationships/image" Target="../media/image27.png"/><Relationship Id="rId3" Type="http://schemas.openxmlformats.org/officeDocument/2006/relationships/image" Target="../media/image25.png"/><Relationship Id="rId12" Type="http://schemas.openxmlformats.org/officeDocument/2006/relationships/image" Target="../media/image160.png"/><Relationship Id="rId2" Type="http://schemas.openxmlformats.org/officeDocument/2006/relationships/notesSlide" Target="../notesSlides/notesSlide6.xml"/><Relationship Id="rId1" Type="http://schemas.openxmlformats.org/officeDocument/2006/relationships/slideLayout" Target="../slideLayouts/slideLayout6.xml"/><Relationship Id="rId11" Type="http://schemas.openxmlformats.org/officeDocument/2006/relationships/customXml" Target="../ink/ink3.xml"/><Relationship Id="rId5" Type="http://schemas.openxmlformats.org/officeDocument/2006/relationships/customXml" Target="../ink/ink2.xml"/><Relationship Id="rId10" Type="http://schemas.openxmlformats.org/officeDocument/2006/relationships/image" Target="../media/image26.png"/><Relationship Id="rId4" Type="http://schemas.openxmlformats.org/officeDocument/2006/relationships/image" Target="../media/image22.png"/><Relationship Id="rId9" Type="http://schemas.openxmlformats.org/officeDocument/2006/relationships/image" Target="../media/image180.png"/><Relationship Id="rId14"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customXml" Target="../ink/ink6.xml"/><Relationship Id="rId18" Type="http://schemas.openxmlformats.org/officeDocument/2006/relationships/image" Target="../media/image37.png"/><Relationship Id="rId3" Type="http://schemas.openxmlformats.org/officeDocument/2006/relationships/image" Target="../media/image29.png"/><Relationship Id="rId21" Type="http://schemas.openxmlformats.org/officeDocument/2006/relationships/hyperlink" Target="https://doi.org/10.1088/1748-0221/20/03/C03001" TargetMode="External"/><Relationship Id="rId7" Type="http://schemas.openxmlformats.org/officeDocument/2006/relationships/image" Target="../media/image33.jpeg"/><Relationship Id="rId12" Type="http://schemas.openxmlformats.org/officeDocument/2006/relationships/image" Target="../media/image250.png"/><Relationship Id="rId17" Type="http://schemas.openxmlformats.org/officeDocument/2006/relationships/customXml" Target="../ink/ink8.xml"/><Relationship Id="rId2" Type="http://schemas.openxmlformats.org/officeDocument/2006/relationships/notesSlide" Target="../notesSlides/notesSlide7.xml"/><Relationship Id="rId16" Type="http://schemas.openxmlformats.org/officeDocument/2006/relationships/image" Target="../media/image36.png"/><Relationship Id="rId20" Type="http://schemas.openxmlformats.org/officeDocument/2006/relationships/image" Target="../media/image38.png"/><Relationship Id="rId1" Type="http://schemas.openxmlformats.org/officeDocument/2006/relationships/slideLayout" Target="../slideLayouts/slideLayout4.xml"/><Relationship Id="rId6" Type="http://schemas.openxmlformats.org/officeDocument/2006/relationships/image" Target="../media/image32.png"/><Relationship Id="rId11" Type="http://schemas.openxmlformats.org/officeDocument/2006/relationships/customXml" Target="../ink/ink5.xml"/><Relationship Id="rId5" Type="http://schemas.openxmlformats.org/officeDocument/2006/relationships/image" Target="../media/image31.png"/><Relationship Id="rId15" Type="http://schemas.openxmlformats.org/officeDocument/2006/relationships/customXml" Target="../ink/ink7.xml"/><Relationship Id="rId10" Type="http://schemas.openxmlformats.org/officeDocument/2006/relationships/image" Target="../media/image35.png"/><Relationship Id="rId19" Type="http://schemas.openxmlformats.org/officeDocument/2006/relationships/customXml" Target="../ink/ink9.xml"/><Relationship Id="rId4" Type="http://schemas.openxmlformats.org/officeDocument/2006/relationships/image" Target="../media/image30.png"/><Relationship Id="rId9" Type="http://schemas.openxmlformats.org/officeDocument/2006/relationships/customXml" Target="../ink/ink4.xml"/><Relationship Id="rId14" Type="http://schemas.openxmlformats.org/officeDocument/2006/relationships/image" Target="../media/image26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3.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hyperlink" Target="https://doi.org/10.1016/j.nme.2026.102085" TargetMode="External"/><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13140/RG.2.1.2512.1367" TargetMode="External"/><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9.xml"/><Relationship Id="rId4" Type="http://schemas.openxmlformats.org/officeDocument/2006/relationships/hyperlink" Target="https://doi.org/10.1088/1741-4326/adfc7c"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54.jpeg"/><Relationship Id="rId7" Type="http://schemas.openxmlformats.org/officeDocument/2006/relationships/image" Target="../media/image55.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hyperlink" Target="https://www.sciencedirect.com/science/article/pii/S0920379618303594" TargetMode="External"/><Relationship Id="rId5" Type="http://schemas.openxmlformats.org/officeDocument/2006/relationships/image" Target="../media/image52.png"/><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2.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57.png"/></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hyperlink" Target="https://doi.org/10.1088/1741-4326/aeaaf3" TargetMode="External"/><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2.jpeg"/><Relationship Id="rId7" Type="http://schemas.openxmlformats.org/officeDocument/2006/relationships/image" Target="../media/image64.jpeg"/><Relationship Id="rId2" Type="http://schemas.openxmlformats.org/officeDocument/2006/relationships/image" Target="../media/image61.jpeg"/><Relationship Id="rId1" Type="http://schemas.openxmlformats.org/officeDocument/2006/relationships/slideLayout" Target="../slideLayouts/slideLayout9.xml"/><Relationship Id="rId6" Type="http://schemas.openxmlformats.org/officeDocument/2006/relationships/image" Target="../media/image63.png"/><Relationship Id="rId5" Type="http://schemas.openxmlformats.org/officeDocument/2006/relationships/hyperlink" Target="https://doi.org/10.1088/1741-4326/adfc7c" TargetMode="External"/><Relationship Id="rId4" Type="http://schemas.openxmlformats.org/officeDocument/2006/relationships/hyperlink" Target="https://doi.org/10.1088/1741-4326/aeaaf3" TargetMode="External"/><Relationship Id="rId9" Type="http://schemas.openxmlformats.org/officeDocument/2006/relationships/hyperlink" Target="https://doi.org/10.1016/j.fusengdes.2017.03.053"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user.iter.org/?uid=CWZYLL&amp;version=v1.0" TargetMode="External"/><Relationship Id="rId7" Type="http://schemas.openxmlformats.org/officeDocument/2006/relationships/image" Target="../media/image69.png"/><Relationship Id="rId2" Type="http://schemas.openxmlformats.org/officeDocument/2006/relationships/image" Target="../media/image66.png"/><Relationship Id="rId1" Type="http://schemas.openxmlformats.org/officeDocument/2006/relationships/slideLayout" Target="../slideLayouts/slideLayout4.xml"/><Relationship Id="rId6" Type="http://schemas.openxmlformats.org/officeDocument/2006/relationships/hyperlink" Target="https://doi.org/10.1063/5.0215513" TargetMode="External"/><Relationship Id="rId5" Type="http://schemas.openxmlformats.org/officeDocument/2006/relationships/image" Target="../media/image68.png"/><Relationship Id="rId4" Type="http://schemas.openxmlformats.org/officeDocument/2006/relationships/image" Target="../media/image67.png"/></Relationships>
</file>

<file path=ppt/slides/_rels/slide2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hyperlink" Target="https://doi.org/10.1088/0741-3335/40/5/036"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57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2.jpeg"/><Relationship Id="rId5" Type="http://schemas.openxmlformats.org/officeDocument/2006/relationships/image" Target="../media/image81.png"/><Relationship Id="rId4" Type="http://schemas.openxmlformats.org/officeDocument/2006/relationships/image" Target="../media/image80.png"/><Relationship Id="rId9"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4.jpe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32.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7.png"/><Relationship Id="rId2" Type="http://schemas.openxmlformats.org/officeDocument/2006/relationships/image" Target="../media/image84.jpeg"/><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emf"/><Relationship Id="rId4" Type="http://schemas.openxmlformats.org/officeDocument/2006/relationships/image" Target="../media/image8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s://doi.org/10.1016/j.fusengdes.2019.02.049" TargetMode="External"/><Relationship Id="rId3" Type="http://schemas.openxmlformats.org/officeDocument/2006/relationships/image" Target="../media/image92.png"/><Relationship Id="rId7" Type="http://schemas.openxmlformats.org/officeDocument/2006/relationships/image" Target="../media/image22.png"/><Relationship Id="rId2" Type="http://schemas.openxmlformats.org/officeDocument/2006/relationships/image" Target="../media/image91.png"/><Relationship Id="rId1" Type="http://schemas.openxmlformats.org/officeDocument/2006/relationships/slideLayout" Target="../slideLayouts/slideLayout4.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87.png"/><Relationship Id="rId9" Type="http://schemas.openxmlformats.org/officeDocument/2006/relationships/hyperlink" Target="https://doi.org/10.1088/1361-6587/adc59a"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doi.org/10.1088/1741-4326/adfc7c"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95.png"/><Relationship Id="rId4" Type="http://schemas.openxmlformats.org/officeDocument/2006/relationships/hyperlink" Target="https://www.iter.org/sites/default/files/media/2024-04/itr-24-005-ok1.pdf"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0.png"/><Relationship Id="rId1" Type="http://schemas.openxmlformats.org/officeDocument/2006/relationships/slideLayout" Target="../slideLayouts/slideLayout5.xml"/><Relationship Id="rId5" Type="http://schemas.openxmlformats.org/officeDocument/2006/relationships/image" Target="../media/image87.png"/><Relationship Id="rId4" Type="http://schemas.openxmlformats.org/officeDocument/2006/relationships/image" Target="../media/image9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4.xml"/><Relationship Id="rId5" Type="http://schemas.openxmlformats.org/officeDocument/2006/relationships/hyperlink" Target="https://user.iter.org/?uid=B88DZX&amp;version=v1.0" TargetMode="External"/><Relationship Id="rId4" Type="http://schemas.openxmlformats.org/officeDocument/2006/relationships/image" Target="../media/image100.png"/></Relationships>
</file>

<file path=ppt/slides/_rels/slide41.xml.rels><?xml version="1.0" encoding="UTF-8" standalone="yes"?>
<Relationships xmlns="http://schemas.openxmlformats.org/package/2006/relationships"><Relationship Id="rId3" Type="http://schemas.openxmlformats.org/officeDocument/2006/relationships/hyperlink" Target="https://doi.org/10.1063/1.1147610" TargetMode="External"/><Relationship Id="rId2" Type="http://schemas.openxmlformats.org/officeDocument/2006/relationships/image" Target="../media/image101.png"/><Relationship Id="rId1" Type="http://schemas.openxmlformats.org/officeDocument/2006/relationships/slideLayout" Target="../slideLayouts/slideLayout4.xml"/><Relationship Id="rId6" Type="http://schemas.openxmlformats.org/officeDocument/2006/relationships/hyperlink" Target="https://iopscience.iop.org/article/10.1088/1748-0221/20/04/C04018" TargetMode="External"/><Relationship Id="rId5" Type="http://schemas.openxmlformats.org/officeDocument/2006/relationships/image" Target="../media/image103.png"/><Relationship Id="rId4" Type="http://schemas.openxmlformats.org/officeDocument/2006/relationships/image" Target="../media/image10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spect="1" noChangeArrowheads="1"/>
          </p:cNvSpPr>
          <p:nvPr>
            <p:ph type="ctrTitle"/>
          </p:nvPr>
        </p:nvSpPr>
        <p:spPr>
          <a:xfrm>
            <a:off x="228600" y="451940"/>
            <a:ext cx="7772400" cy="857250"/>
          </a:xfrm>
        </p:spPr>
        <p:txBody>
          <a:bodyPr/>
          <a:lstStyle/>
          <a:p>
            <a:pPr algn="l"/>
            <a:r>
              <a:rPr lang="en-US" sz="2400" dirty="0"/>
              <a:t>Electron density measurements for high power </a:t>
            </a:r>
            <a:br>
              <a:rPr lang="en-US" sz="2400" dirty="0"/>
            </a:br>
            <a:r>
              <a:rPr lang="en-US" sz="2400" dirty="0"/>
              <a:t>magnetic confinement fusion</a:t>
            </a:r>
          </a:p>
        </p:txBody>
      </p:sp>
      <p:sp>
        <p:nvSpPr>
          <p:cNvPr id="15363" name="Rectangle 3"/>
          <p:cNvSpPr>
            <a:spLocks noGrp="1" noChangeArrowheads="1"/>
          </p:cNvSpPr>
          <p:nvPr>
            <p:ph type="subTitle" idx="1"/>
          </p:nvPr>
        </p:nvSpPr>
        <p:spPr>
          <a:xfrm>
            <a:off x="228600" y="1342308"/>
            <a:ext cx="6324600" cy="772242"/>
          </a:xfrm>
        </p:spPr>
        <p:txBody>
          <a:bodyPr/>
          <a:lstStyle/>
          <a:p>
            <a:pPr algn="l"/>
            <a:r>
              <a:rPr lang="en-US" sz="1400" b="1" u="sng" dirty="0"/>
              <a:t>George Vayakis</a:t>
            </a:r>
            <a:r>
              <a:rPr lang="en-US" sz="1400" b="1" dirty="0"/>
              <a:t>, Aleksandr Frolov, Mark Kempenaars, Martin Kocan, Yong Liu, Lucas Moser, Pavel Shigin and Victor Udintsev</a:t>
            </a:r>
          </a:p>
          <a:p>
            <a:pPr algn="l"/>
            <a:r>
              <a:rPr lang="en-US" sz="1400" dirty="0"/>
              <a:t> </a:t>
            </a:r>
            <a:r>
              <a:rPr lang="en-US" sz="1000" dirty="0"/>
              <a:t>for the ITER Organization and Domestic Agency diagnostic design and construction teams</a:t>
            </a:r>
            <a:endParaRPr lang="en-US" sz="1400" dirty="0"/>
          </a:p>
        </p:txBody>
      </p:sp>
      <p:pic>
        <p:nvPicPr>
          <p:cNvPr id="3" name="Picture 2">
            <a:extLst>
              <a:ext uri="{FF2B5EF4-FFF2-40B4-BE49-F238E27FC236}">
                <a16:creationId xmlns:a16="http://schemas.microsoft.com/office/drawing/2014/main" id="{2B27928F-7F2B-4C91-ACC6-55BE406931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8487" y="3838314"/>
            <a:ext cx="1814513" cy="45575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spect="1" noChangeArrowheads="1"/>
          </p:cNvSpPr>
          <p:nvPr>
            <p:ph type="title"/>
          </p:nvPr>
        </p:nvSpPr>
        <p:spPr/>
        <p:txBody>
          <a:bodyPr/>
          <a:lstStyle/>
          <a:p>
            <a:r>
              <a:rPr lang="en-US" dirty="0"/>
              <a:t>Outline</a:t>
            </a:r>
          </a:p>
        </p:txBody>
      </p:sp>
      <p:sp>
        <p:nvSpPr>
          <p:cNvPr id="16387" name="Rectangle 3"/>
          <p:cNvSpPr>
            <a:spLocks noGrp="1" noChangeArrowheads="1"/>
          </p:cNvSpPr>
          <p:nvPr>
            <p:ph type="body" idx="1"/>
          </p:nvPr>
        </p:nvSpPr>
        <p:spPr>
          <a:xfrm>
            <a:off x="620713" y="997995"/>
            <a:ext cx="8001000" cy="3147510"/>
          </a:xfrm>
        </p:spPr>
        <p:txBody>
          <a:bodyPr>
            <a:normAutofit fontScale="92500" lnSpcReduction="10000"/>
          </a:bodyPr>
          <a:lstStyle/>
          <a:p>
            <a:pPr algn="l"/>
            <a:r>
              <a:rPr lang="en-US" dirty="0"/>
              <a:t>Introduction: </a:t>
            </a:r>
          </a:p>
          <a:p>
            <a:pPr lvl="1" algn="l"/>
            <a:r>
              <a:rPr lang="en-US" dirty="0"/>
              <a:t>High power fusion</a:t>
            </a:r>
          </a:p>
          <a:p>
            <a:pPr lvl="1" algn="l"/>
            <a:r>
              <a:rPr lang="en-US" dirty="0"/>
              <a:t>The ITER diagnostic mission</a:t>
            </a:r>
          </a:p>
          <a:p>
            <a:pPr lvl="1" algn="l"/>
            <a:r>
              <a:rPr lang="en-US" dirty="0"/>
              <a:t>Role of density in ITER</a:t>
            </a:r>
          </a:p>
          <a:p>
            <a:pPr algn="l"/>
            <a:r>
              <a:rPr lang="en-US" dirty="0"/>
              <a:t>Electron density technique application in ITER</a:t>
            </a:r>
          </a:p>
          <a:p>
            <a:pPr lvl="1" algn="l"/>
            <a:r>
              <a:rPr lang="en-US" dirty="0"/>
              <a:t>Interferometry with Polarimetry</a:t>
            </a:r>
          </a:p>
          <a:p>
            <a:pPr lvl="1" algn="l"/>
            <a:r>
              <a:rPr lang="en-US" dirty="0"/>
              <a:t>Thomson scattering</a:t>
            </a:r>
          </a:p>
          <a:p>
            <a:pPr lvl="1" algn="l"/>
            <a:r>
              <a:rPr lang="en-US" dirty="0"/>
              <a:t>Reflectometry</a:t>
            </a:r>
          </a:p>
          <a:p>
            <a:pPr algn="l"/>
            <a:r>
              <a:rPr lang="en-US" dirty="0"/>
              <a:t>Concluding remarks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2D1F601-34E5-2CE9-A69E-6741848BC3A2}"/>
              </a:ext>
            </a:extLst>
          </p:cNvPr>
          <p:cNvGrpSpPr/>
          <p:nvPr/>
        </p:nvGrpSpPr>
        <p:grpSpPr>
          <a:xfrm>
            <a:off x="3352800" y="463550"/>
            <a:ext cx="2349988" cy="3137485"/>
            <a:chOff x="2924144" y="2386017"/>
            <a:chExt cx="1680115" cy="2243133"/>
          </a:xfrm>
        </p:grpSpPr>
        <p:pic>
          <p:nvPicPr>
            <p:cNvPr id="9" name="Picture 8">
              <a:extLst>
                <a:ext uri="{FF2B5EF4-FFF2-40B4-BE49-F238E27FC236}">
                  <a16:creationId xmlns:a16="http://schemas.microsoft.com/office/drawing/2014/main" id="{76A4E920-7824-DAB1-B38C-37081251A7F7}"/>
                </a:ext>
              </a:extLst>
            </p:cNvPr>
            <p:cNvPicPr>
              <a:picLocks noChangeAspect="1"/>
            </p:cNvPicPr>
            <p:nvPr/>
          </p:nvPicPr>
          <p:blipFill>
            <a:blip r:embed="rId2"/>
            <a:stretch>
              <a:fillRect/>
            </a:stretch>
          </p:blipFill>
          <p:spPr>
            <a:xfrm>
              <a:off x="2939384" y="2386017"/>
              <a:ext cx="1664875" cy="2243133"/>
            </a:xfrm>
            <a:prstGeom prst="rect">
              <a:avLst/>
            </a:prstGeom>
          </p:spPr>
        </p:pic>
        <p:sp>
          <p:nvSpPr>
            <p:cNvPr id="11" name="TextBox 10">
              <a:extLst>
                <a:ext uri="{FF2B5EF4-FFF2-40B4-BE49-F238E27FC236}">
                  <a16:creationId xmlns:a16="http://schemas.microsoft.com/office/drawing/2014/main" id="{305C91EA-B1E2-97D7-327F-2C8F5383A315}"/>
                </a:ext>
              </a:extLst>
            </p:cNvPr>
            <p:cNvSpPr txBox="1"/>
            <p:nvPr/>
          </p:nvSpPr>
          <p:spPr>
            <a:xfrm>
              <a:off x="2924144" y="4171950"/>
              <a:ext cx="1415224" cy="155475"/>
            </a:xfrm>
            <a:prstGeom prst="rect">
              <a:avLst/>
            </a:prstGeom>
            <a:noFill/>
          </p:spPr>
          <p:txBody>
            <a:bodyPr wrap="square">
              <a:spAutoFit/>
            </a:bodyPr>
            <a:lstStyle/>
            <a:p>
              <a:r>
                <a:rPr lang="en-US" sz="700" dirty="0">
                  <a:latin typeface="+mn-lt"/>
                  <a:hlinkClick r:id="rId3"/>
                </a:rPr>
                <a:t>[4] Muldrew et al 2026</a:t>
              </a:r>
              <a:endParaRPr lang="en-US" sz="700" dirty="0">
                <a:latin typeface="+mn-lt"/>
              </a:endParaRPr>
            </a:p>
          </p:txBody>
        </p:sp>
      </p:grpSp>
      <p:sp>
        <p:nvSpPr>
          <p:cNvPr id="2" name="Title 1">
            <a:extLst>
              <a:ext uri="{FF2B5EF4-FFF2-40B4-BE49-F238E27FC236}">
                <a16:creationId xmlns:a16="http://schemas.microsoft.com/office/drawing/2014/main" id="{CB6CED47-6C51-5C02-7143-02AC60B7965C}"/>
              </a:ext>
            </a:extLst>
          </p:cNvPr>
          <p:cNvSpPr>
            <a:spLocks noGrp="1"/>
          </p:cNvSpPr>
          <p:nvPr>
            <p:ph type="title"/>
          </p:nvPr>
        </p:nvSpPr>
        <p:spPr/>
        <p:txBody>
          <a:bodyPr/>
          <a:lstStyle/>
          <a:p>
            <a:r>
              <a:rPr lang="en-US" dirty="0"/>
              <a:t>What is “high power fusion”</a:t>
            </a:r>
          </a:p>
        </p:txBody>
      </p:sp>
      <p:graphicFrame>
        <p:nvGraphicFramePr>
          <p:cNvPr id="4" name="Content Placeholder 3">
            <a:extLst>
              <a:ext uri="{FF2B5EF4-FFF2-40B4-BE49-F238E27FC236}">
                <a16:creationId xmlns:a16="http://schemas.microsoft.com/office/drawing/2014/main" id="{8A4A42CB-8B65-03A5-26FE-7C239BE03D06}"/>
              </a:ext>
            </a:extLst>
          </p:cNvPr>
          <p:cNvGraphicFramePr>
            <a:graphicFrameLocks noGrp="1"/>
          </p:cNvGraphicFramePr>
          <p:nvPr>
            <p:ph sz="half" idx="1"/>
            <p:extLst>
              <p:ext uri="{D42A27DB-BD31-4B8C-83A1-F6EECF244321}">
                <p14:modId xmlns:p14="http://schemas.microsoft.com/office/powerpoint/2010/main" val="2161439397"/>
              </p:ext>
            </p:extLst>
          </p:nvPr>
        </p:nvGraphicFramePr>
        <p:xfrm>
          <a:off x="228600" y="514350"/>
          <a:ext cx="3043563" cy="2591757"/>
        </p:xfrm>
        <a:graphic>
          <a:graphicData uri="http://schemas.openxmlformats.org/drawingml/2006/table">
            <a:tbl>
              <a:tblPr firstRow="1" bandRow="1">
                <a:tableStyleId>{93296810-A885-4BE3-A3E7-6D5BEEA58F35}</a:tableStyleId>
              </a:tblPr>
              <a:tblGrid>
                <a:gridCol w="721437">
                  <a:extLst>
                    <a:ext uri="{9D8B030D-6E8A-4147-A177-3AD203B41FA5}">
                      <a16:colId xmlns:a16="http://schemas.microsoft.com/office/drawing/2014/main" val="4285842879"/>
                    </a:ext>
                  </a:extLst>
                </a:gridCol>
                <a:gridCol w="650163">
                  <a:extLst>
                    <a:ext uri="{9D8B030D-6E8A-4147-A177-3AD203B41FA5}">
                      <a16:colId xmlns:a16="http://schemas.microsoft.com/office/drawing/2014/main" val="2514265220"/>
                    </a:ext>
                  </a:extLst>
                </a:gridCol>
                <a:gridCol w="533400">
                  <a:extLst>
                    <a:ext uri="{9D8B030D-6E8A-4147-A177-3AD203B41FA5}">
                      <a16:colId xmlns:a16="http://schemas.microsoft.com/office/drawing/2014/main" val="830007191"/>
                    </a:ext>
                  </a:extLst>
                </a:gridCol>
                <a:gridCol w="605911">
                  <a:extLst>
                    <a:ext uri="{9D8B030D-6E8A-4147-A177-3AD203B41FA5}">
                      <a16:colId xmlns:a16="http://schemas.microsoft.com/office/drawing/2014/main" val="1703888484"/>
                    </a:ext>
                  </a:extLst>
                </a:gridCol>
                <a:gridCol w="532652">
                  <a:extLst>
                    <a:ext uri="{9D8B030D-6E8A-4147-A177-3AD203B41FA5}">
                      <a16:colId xmlns:a16="http://schemas.microsoft.com/office/drawing/2014/main" val="3600253654"/>
                    </a:ext>
                  </a:extLst>
                </a:gridCol>
              </a:tblGrid>
              <a:tr h="395093">
                <a:tc>
                  <a:txBody>
                    <a:bodyPr/>
                    <a:lstStyle/>
                    <a:p>
                      <a:r>
                        <a:rPr lang="en-US" sz="1050" dirty="0"/>
                        <a:t>Machine</a:t>
                      </a:r>
                    </a:p>
                  </a:txBody>
                  <a:tcPr/>
                </a:tc>
                <a:tc>
                  <a:txBody>
                    <a:bodyPr/>
                    <a:lstStyle/>
                    <a:p>
                      <a:pPr algn="ctr"/>
                      <a:r>
                        <a:rPr lang="en-US" sz="1050" dirty="0"/>
                        <a:t>Fusion / Power [MW]</a:t>
                      </a:r>
                    </a:p>
                  </a:txBody>
                  <a:tcPr/>
                </a:tc>
                <a:tc>
                  <a:txBody>
                    <a:bodyPr/>
                    <a:lstStyle/>
                    <a:p>
                      <a:pPr algn="ctr"/>
                      <a:r>
                        <a:rPr lang="en-US" sz="1050" dirty="0"/>
                        <a:t>FW area</a:t>
                      </a:r>
                    </a:p>
                    <a:p>
                      <a:pPr algn="ctr"/>
                      <a:r>
                        <a:rPr lang="en-US" sz="1050" dirty="0"/>
                        <a:t>[m2]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t>&lt; Wall Load &gt;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t>[MW / m2]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t>FW Lifetime [FPY]</a:t>
                      </a:r>
                    </a:p>
                  </a:txBody>
                  <a:tcPr/>
                </a:tc>
                <a:extLst>
                  <a:ext uri="{0D108BD9-81ED-4DB2-BD59-A6C34878D82A}">
                    <a16:rowId xmlns:a16="http://schemas.microsoft.com/office/drawing/2014/main" val="2635955451"/>
                  </a:ext>
                </a:extLst>
              </a:tr>
              <a:tr h="166423">
                <a:tc>
                  <a:txBody>
                    <a:bodyPr/>
                    <a:lstStyle/>
                    <a:p>
                      <a:r>
                        <a:rPr lang="en-US" sz="900" b="1" dirty="0"/>
                        <a:t>ITER</a:t>
                      </a:r>
                    </a:p>
                  </a:txBody>
                  <a:tcPr/>
                </a:tc>
                <a:tc>
                  <a:txBody>
                    <a:bodyPr/>
                    <a:lstStyle/>
                    <a:p>
                      <a:pPr algn="ctr"/>
                      <a:r>
                        <a:rPr lang="en-US" sz="1050" dirty="0"/>
                        <a:t>500</a:t>
                      </a:r>
                    </a:p>
                  </a:txBody>
                  <a:tcPr/>
                </a:tc>
                <a:tc>
                  <a:txBody>
                    <a:bodyPr/>
                    <a:lstStyle/>
                    <a:p>
                      <a:pPr algn="ctr"/>
                      <a:r>
                        <a:rPr lang="en-US" sz="1050" dirty="0"/>
                        <a:t>~ 1000</a:t>
                      </a:r>
                    </a:p>
                  </a:txBody>
                  <a:tcPr/>
                </a:tc>
                <a:tc>
                  <a:txBody>
                    <a:bodyPr/>
                    <a:lstStyle/>
                    <a:p>
                      <a:pPr algn="ctr"/>
                      <a:r>
                        <a:rPr lang="en-US" sz="1050" dirty="0"/>
                        <a:t>0.5</a:t>
                      </a:r>
                    </a:p>
                  </a:txBody>
                  <a:tcPr/>
                </a:tc>
                <a:tc>
                  <a:txBody>
                    <a:bodyPr/>
                    <a:lstStyle/>
                    <a:p>
                      <a:pPr algn="ctr"/>
                      <a:r>
                        <a:rPr lang="en-US" sz="1050" dirty="0"/>
                        <a:t>0.5</a:t>
                      </a:r>
                    </a:p>
                  </a:txBody>
                  <a:tcPr/>
                </a:tc>
                <a:extLst>
                  <a:ext uri="{0D108BD9-81ED-4DB2-BD59-A6C34878D82A}">
                    <a16:rowId xmlns:a16="http://schemas.microsoft.com/office/drawing/2014/main" val="4233872391"/>
                  </a:ext>
                </a:extLst>
              </a:tr>
              <a:tr h="166423">
                <a:tc>
                  <a:txBody>
                    <a:bodyPr/>
                    <a:lstStyle/>
                    <a:p>
                      <a:r>
                        <a:rPr lang="en-US" sz="900" b="1" dirty="0"/>
                        <a:t>SPARC [1]</a:t>
                      </a:r>
                    </a:p>
                  </a:txBody>
                  <a:tcPr/>
                </a:tc>
                <a:tc>
                  <a:txBody>
                    <a:bodyPr/>
                    <a:lstStyle/>
                    <a:p>
                      <a:pPr algn="ctr"/>
                      <a:r>
                        <a:rPr lang="en-US" sz="1050" dirty="0"/>
                        <a:t>140</a:t>
                      </a:r>
                    </a:p>
                  </a:txBody>
                  <a:tcPr/>
                </a:tc>
                <a:tc>
                  <a:txBody>
                    <a:bodyPr/>
                    <a:lstStyle/>
                    <a:p>
                      <a:pPr algn="ctr"/>
                      <a:r>
                        <a:rPr lang="en-US" sz="1050" dirty="0"/>
                        <a:t>~ 56</a:t>
                      </a:r>
                    </a:p>
                  </a:txBody>
                  <a:tcPr/>
                </a:tc>
                <a:tc>
                  <a:txBody>
                    <a:bodyPr/>
                    <a:lstStyle/>
                    <a:p>
                      <a:pPr algn="ctr"/>
                      <a:r>
                        <a:rPr lang="en-US" sz="1050" dirty="0"/>
                        <a:t>2.5</a:t>
                      </a:r>
                    </a:p>
                  </a:txBody>
                  <a:tcPr/>
                </a:tc>
                <a:tc>
                  <a:txBody>
                    <a:bodyPr/>
                    <a:lstStyle/>
                    <a:p>
                      <a:pPr algn="ctr"/>
                      <a:r>
                        <a:rPr lang="en-US" sz="1050" dirty="0"/>
                        <a:t>&lt;&lt;1</a:t>
                      </a:r>
                    </a:p>
                  </a:txBody>
                  <a:tcPr/>
                </a:tc>
                <a:extLst>
                  <a:ext uri="{0D108BD9-81ED-4DB2-BD59-A6C34878D82A}">
                    <a16:rowId xmlns:a16="http://schemas.microsoft.com/office/drawing/2014/main" val="3149221208"/>
                  </a:ext>
                </a:extLst>
              </a:tr>
              <a:tr h="166423">
                <a:tc>
                  <a:txBody>
                    <a:bodyPr/>
                    <a:lstStyle/>
                    <a:p>
                      <a:r>
                        <a:rPr lang="en-US" sz="900" b="1" dirty="0"/>
                        <a:t>ARC [2]</a:t>
                      </a:r>
                    </a:p>
                  </a:txBody>
                  <a:tcPr/>
                </a:tc>
                <a:tc>
                  <a:txBody>
                    <a:bodyPr/>
                    <a:lstStyle/>
                    <a:p>
                      <a:pPr algn="ctr"/>
                      <a:r>
                        <a:rPr lang="en-US" sz="1050" dirty="0"/>
                        <a:t>525</a:t>
                      </a:r>
                    </a:p>
                  </a:txBody>
                  <a:tcPr/>
                </a:tc>
                <a:tc>
                  <a:txBody>
                    <a:bodyPr/>
                    <a:lstStyle/>
                    <a:p>
                      <a:pPr algn="ctr"/>
                      <a:r>
                        <a:rPr lang="en-US" sz="1050" dirty="0"/>
                        <a:t>~200</a:t>
                      </a:r>
                    </a:p>
                  </a:txBody>
                  <a:tcPr/>
                </a:tc>
                <a:tc>
                  <a:txBody>
                    <a:bodyPr/>
                    <a:lstStyle/>
                    <a:p>
                      <a:pPr algn="ctr"/>
                      <a:r>
                        <a:rPr lang="en-US" sz="1050" dirty="0"/>
                        <a:t>2.5</a:t>
                      </a:r>
                    </a:p>
                  </a:txBody>
                  <a:tcPr/>
                </a:tc>
                <a:tc>
                  <a:txBody>
                    <a:bodyPr/>
                    <a:lstStyle/>
                    <a:p>
                      <a:pPr algn="ctr"/>
                      <a:r>
                        <a:rPr lang="en-US" sz="1050" dirty="0"/>
                        <a:t>9</a:t>
                      </a:r>
                    </a:p>
                  </a:txBody>
                  <a:tcPr/>
                </a:tc>
                <a:extLst>
                  <a:ext uri="{0D108BD9-81ED-4DB2-BD59-A6C34878D82A}">
                    <a16:rowId xmlns:a16="http://schemas.microsoft.com/office/drawing/2014/main" val="259655259"/>
                  </a:ext>
                </a:extLst>
              </a:tr>
              <a:tr h="166423">
                <a:tc>
                  <a:txBody>
                    <a:bodyPr/>
                    <a:lstStyle/>
                    <a:p>
                      <a:r>
                        <a:rPr lang="en-US" sz="900" b="1" dirty="0"/>
                        <a:t>EU DEMO 17 [3]</a:t>
                      </a:r>
                    </a:p>
                  </a:txBody>
                  <a:tcPr/>
                </a:tc>
                <a:tc>
                  <a:txBody>
                    <a:bodyPr/>
                    <a:lstStyle/>
                    <a:p>
                      <a:pPr algn="ctr"/>
                      <a:r>
                        <a:rPr lang="en-US" sz="1050" dirty="0"/>
                        <a:t>2000</a:t>
                      </a:r>
                    </a:p>
                  </a:txBody>
                  <a:tcPr/>
                </a:tc>
                <a:tc>
                  <a:txBody>
                    <a:bodyPr/>
                    <a:lstStyle/>
                    <a:p>
                      <a:pPr algn="ctr"/>
                      <a:r>
                        <a:rPr lang="en-US" sz="1050" dirty="0"/>
                        <a:t>~1250</a:t>
                      </a:r>
                    </a:p>
                  </a:txBody>
                  <a:tcPr/>
                </a:tc>
                <a:tc>
                  <a:txBody>
                    <a:bodyPr/>
                    <a:lstStyle/>
                    <a:p>
                      <a:pPr algn="ctr"/>
                      <a:r>
                        <a:rPr lang="en-US" sz="1050" dirty="0"/>
                        <a:t>1.5</a:t>
                      </a:r>
                    </a:p>
                  </a:txBody>
                  <a:tcPr/>
                </a:tc>
                <a:tc>
                  <a:txBody>
                    <a:bodyPr/>
                    <a:lstStyle/>
                    <a:p>
                      <a:pPr algn="ctr"/>
                      <a:r>
                        <a:rPr lang="en-US" sz="1050" dirty="0"/>
                        <a:t>“several”</a:t>
                      </a:r>
                    </a:p>
                  </a:txBody>
                  <a:tcPr/>
                </a:tc>
                <a:extLst>
                  <a:ext uri="{0D108BD9-81ED-4DB2-BD59-A6C34878D82A}">
                    <a16:rowId xmlns:a16="http://schemas.microsoft.com/office/drawing/2014/main" val="2634404578"/>
                  </a:ext>
                </a:extLst>
              </a:tr>
              <a:tr h="260037">
                <a:tc>
                  <a:txBody>
                    <a:bodyPr/>
                    <a:lstStyle/>
                    <a:p>
                      <a:r>
                        <a:rPr lang="en-US" sz="900" b="1" dirty="0"/>
                        <a:t>SPP [4]</a:t>
                      </a:r>
                    </a:p>
                  </a:txBody>
                  <a:tcPr/>
                </a:tc>
                <a:tc>
                  <a:txBody>
                    <a:bodyPr/>
                    <a:lstStyle/>
                    <a:p>
                      <a:pPr algn="ctr"/>
                      <a:r>
                        <a:rPr lang="en-US" sz="1050" dirty="0"/>
                        <a:t>1680</a:t>
                      </a:r>
                    </a:p>
                  </a:txBody>
                  <a:tcPr/>
                </a:tc>
                <a:tc>
                  <a:txBody>
                    <a:bodyPr/>
                    <a:lstStyle/>
                    <a:p>
                      <a:pPr algn="ctr"/>
                      <a:r>
                        <a:rPr lang="en-US" sz="1050" dirty="0"/>
                        <a:t>~800</a:t>
                      </a:r>
                    </a:p>
                  </a:txBody>
                  <a:tcPr/>
                </a:tc>
                <a:tc>
                  <a:txBody>
                    <a:bodyPr/>
                    <a:lstStyle/>
                    <a:p>
                      <a:pPr algn="ctr"/>
                      <a:r>
                        <a:rPr lang="en-US" sz="1050" dirty="0"/>
                        <a:t>2.0</a:t>
                      </a:r>
                    </a:p>
                  </a:txBody>
                  <a:tcPr/>
                </a:tc>
                <a:tc>
                  <a:txBody>
                    <a:bodyPr/>
                    <a:lstStyle/>
                    <a:p>
                      <a:pPr algn="ctr"/>
                      <a:r>
                        <a:rPr lang="en-US" sz="1050" dirty="0"/>
                        <a:t>1~2</a:t>
                      </a:r>
                    </a:p>
                  </a:txBody>
                  <a:tcPr/>
                </a:tc>
                <a:extLst>
                  <a:ext uri="{0D108BD9-81ED-4DB2-BD59-A6C34878D82A}">
                    <a16:rowId xmlns:a16="http://schemas.microsoft.com/office/drawing/2014/main" val="3619820466"/>
                  </a:ext>
                </a:extLst>
              </a:tr>
            </a:tbl>
          </a:graphicData>
        </a:graphic>
      </p:graphicFrame>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8AEF81C2-02DE-CF0D-2FEA-182553C1CE25}"/>
                  </a:ext>
                </a:extLst>
              </p:cNvPr>
              <p:cNvSpPr>
                <a:spLocks noGrp="1"/>
              </p:cNvSpPr>
              <p:nvPr>
                <p:ph sz="half" idx="2"/>
              </p:nvPr>
            </p:nvSpPr>
            <p:spPr>
              <a:xfrm>
                <a:off x="5305389" y="357188"/>
                <a:ext cx="3810000" cy="4557712"/>
              </a:xfrm>
            </p:spPr>
            <p:txBody>
              <a:bodyPr>
                <a:normAutofit fontScale="47500" lnSpcReduction="20000"/>
              </a:bodyPr>
              <a:lstStyle/>
              <a:p>
                <a:pPr algn="l"/>
                <a:r>
                  <a:rPr lang="en-US" dirty="0"/>
                  <a:t>Designs vary tremendously, but reactors aim at:</a:t>
                </a:r>
              </a:p>
              <a:p>
                <a:pPr lvl="1" algn="l"/>
                <a:r>
                  <a:rPr lang="en-US" dirty="0"/>
                  <a:t>An average wall loading of 3 – 5 times that of ITER and </a:t>
                </a:r>
              </a:p>
              <a:p>
                <a:pPr lvl="1" algn="l"/>
                <a:r>
                  <a:rPr lang="en-US" dirty="0"/>
                  <a:t>a first wall lifetime 2 – 20 times ITER’s.</a:t>
                </a:r>
              </a:p>
              <a:p>
                <a:pPr algn="l"/>
                <a:r>
                  <a:rPr lang="en-US" dirty="0"/>
                  <a:t>ITER is just entering the high-power regime on this basis. Fatigue and aging between maintenance cycles in a reactor about </a:t>
                </a:r>
                <a14:m>
                  <m:oMath xmlns:m="http://schemas.openxmlformats.org/officeDocument/2006/math">
                    <m:r>
                      <a:rPr lang="en-US" b="0" i="1" smtClean="0">
                        <a:latin typeface="Cambria Math" panose="02040503050406030204" pitchFamily="18" charset="0"/>
                      </a:rPr>
                      <m:t>10×</m:t>
                    </m:r>
                  </m:oMath>
                </a14:m>
                <a:r>
                  <a:rPr lang="en-US" dirty="0"/>
                  <a:t> that of ITER</a:t>
                </a:r>
              </a:p>
              <a:p>
                <a:pPr algn="l"/>
                <a:endParaRPr lang="en-US" dirty="0"/>
              </a:p>
              <a:p>
                <a:pPr algn="l"/>
                <a:r>
                  <a:rPr lang="en-US" dirty="0"/>
                  <a:t>ITER has attempted to integrate density measurements using most techniques</a:t>
                </a:r>
              </a:p>
              <a:p>
                <a:pPr algn="l"/>
                <a:r>
                  <a:rPr lang="en-US" dirty="0"/>
                  <a:t>All the diagnostic designs are in their final stages and now quite mature</a:t>
                </a:r>
              </a:p>
              <a:p>
                <a:pPr lvl="1" algn="l"/>
                <a:r>
                  <a:rPr lang="en-US" dirty="0"/>
                  <a:t>Have we answered all the problems?</a:t>
                </a:r>
              </a:p>
              <a:p>
                <a:pPr algn="l"/>
                <a:endParaRPr lang="en-US" dirty="0"/>
              </a:p>
              <a:p>
                <a:pPr algn="l"/>
                <a:r>
                  <a:rPr lang="en-GB" dirty="0"/>
                  <a:t>The primary mission of ITER is to demonstrate the scientific and technological feasibility of fusion energy for peaceful purposes</a:t>
                </a:r>
              </a:p>
              <a:p>
                <a:pPr algn="l"/>
                <a:r>
                  <a:rPr lang="en-GB" dirty="0"/>
                  <a:t>Bridge gap between smaller-scale experimental reactors and future commercial power plants</a:t>
                </a:r>
                <a:r>
                  <a:rPr lang="en-US" dirty="0"/>
                  <a:t>. </a:t>
                </a:r>
              </a:p>
              <a:p>
                <a:pPr lvl="1" algn="l"/>
                <a:r>
                  <a:rPr lang="en-US" dirty="0"/>
                  <a:t>Do ITER solutions adapt to even higher power with longer planned operation?</a:t>
                </a:r>
              </a:p>
              <a:p>
                <a:pPr lvl="1" algn="l"/>
                <a:r>
                  <a:rPr lang="en-US" dirty="0"/>
                  <a:t>What is their likely availability?</a:t>
                </a:r>
              </a:p>
              <a:p>
                <a:pPr marL="0" indent="0" algn="l">
                  <a:buNone/>
                </a:pPr>
                <a:endParaRPr lang="en-US" dirty="0"/>
              </a:p>
            </p:txBody>
          </p:sp>
        </mc:Choice>
        <mc:Fallback xmlns="">
          <p:sp>
            <p:nvSpPr>
              <p:cNvPr id="6" name="Content Placeholder 5">
                <a:extLst>
                  <a:ext uri="{FF2B5EF4-FFF2-40B4-BE49-F238E27FC236}">
                    <a16:creationId xmlns:a16="http://schemas.microsoft.com/office/drawing/2014/main" id="{8AEF81C2-02DE-CF0D-2FEA-182553C1CE25}"/>
                  </a:ext>
                </a:extLst>
              </p:cNvPr>
              <p:cNvSpPr>
                <a:spLocks noGrp="1" noRot="1" noChangeAspect="1" noMove="1" noResize="1" noEditPoints="1" noAdjustHandles="1" noChangeArrowheads="1" noChangeShapeType="1" noTextEdit="1"/>
              </p:cNvSpPr>
              <p:nvPr>
                <p:ph sz="half" idx="2"/>
              </p:nvPr>
            </p:nvSpPr>
            <p:spPr>
              <a:xfrm>
                <a:off x="5305389" y="357188"/>
                <a:ext cx="3810000" cy="4557712"/>
              </a:xfrm>
              <a:blipFill>
                <a:blip r:embed="rId4"/>
                <a:stretch>
                  <a:fillRect t="-937" r="-640"/>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A5DB5F78-FA6C-C64F-6AA9-6CADA007B0B4}"/>
              </a:ext>
            </a:extLst>
          </p:cNvPr>
          <p:cNvSpPr txBox="1"/>
          <p:nvPr/>
        </p:nvSpPr>
        <p:spPr>
          <a:xfrm>
            <a:off x="381000" y="3844320"/>
            <a:ext cx="1452237" cy="784830"/>
          </a:xfrm>
          <a:prstGeom prst="rect">
            <a:avLst/>
          </a:prstGeom>
          <a:noFill/>
        </p:spPr>
        <p:txBody>
          <a:bodyPr wrap="square" rtlCol="0">
            <a:spAutoFit/>
          </a:bodyPr>
          <a:lstStyle/>
          <a:p>
            <a:r>
              <a:rPr lang="en-US" sz="900" dirty="0">
                <a:latin typeface="+mn-lt"/>
                <a:hlinkClick r:id="rId5"/>
              </a:rPr>
              <a:t>[2] </a:t>
            </a:r>
            <a:r>
              <a:rPr lang="en-US" sz="900" dirty="0" err="1">
                <a:latin typeface="+mn-lt"/>
                <a:hlinkClick r:id="rId5"/>
              </a:rPr>
              <a:t>Sorbom</a:t>
            </a:r>
            <a:r>
              <a:rPr lang="en-US" sz="900" dirty="0">
                <a:latin typeface="+mn-lt"/>
                <a:hlinkClick r:id="rId5"/>
              </a:rPr>
              <a:t> </a:t>
            </a:r>
            <a:r>
              <a:rPr lang="en-US" sz="900" i="1" dirty="0">
                <a:latin typeface="+mn-lt"/>
                <a:hlinkClick r:id="rId5"/>
              </a:rPr>
              <a:t>et al</a:t>
            </a:r>
            <a:r>
              <a:rPr lang="en-US" sz="900" dirty="0">
                <a:latin typeface="+mn-lt"/>
                <a:hlinkClick r:id="rId5"/>
              </a:rPr>
              <a:t>, 2015</a:t>
            </a:r>
            <a:r>
              <a:rPr lang="en-US" sz="900" dirty="0">
                <a:latin typeface="+mn-lt"/>
              </a:rPr>
              <a:t>,</a:t>
            </a:r>
          </a:p>
          <a:p>
            <a:r>
              <a:rPr lang="en-US" sz="900" dirty="0">
                <a:latin typeface="+mn-lt"/>
                <a:hlinkClick r:id="rId6"/>
              </a:rPr>
              <a:t>[1] P. Rodriguez-Fernandez et al 2022</a:t>
            </a:r>
          </a:p>
          <a:p>
            <a:r>
              <a:rPr lang="en-US" sz="900" dirty="0">
                <a:latin typeface="+mn-lt"/>
                <a:hlinkClick r:id="rId7"/>
              </a:rPr>
              <a:t>[3] Federici et al 2017</a:t>
            </a:r>
            <a:endParaRPr lang="en-US" sz="900" dirty="0">
              <a:latin typeface="+mn-lt"/>
            </a:endParaRPr>
          </a:p>
          <a:p>
            <a:r>
              <a:rPr lang="en-US" sz="900" dirty="0">
                <a:latin typeface="+mn-lt"/>
                <a:hlinkClick r:id="rId3"/>
              </a:rPr>
              <a:t>[4] Muldrew et al 2026</a:t>
            </a:r>
            <a:endParaRPr lang="en-US" sz="900" dirty="0">
              <a:latin typeface="+mn-lt"/>
            </a:endParaRPr>
          </a:p>
        </p:txBody>
      </p:sp>
      <mc:AlternateContent xmlns:mc="http://schemas.openxmlformats.org/markup-compatibility/2006" xmlns:p14="http://schemas.microsoft.com/office/powerpoint/2010/main">
        <mc:Choice Requires="p14">
          <p:contentPart p14:bwMode="auto" r:id="rId8">
            <p14:nvContentPartPr>
              <p14:cNvPr id="20" name="Ink 19">
                <a:extLst>
                  <a:ext uri="{FF2B5EF4-FFF2-40B4-BE49-F238E27FC236}">
                    <a16:creationId xmlns:a16="http://schemas.microsoft.com/office/drawing/2014/main" id="{5586F405-1D55-B354-80FA-105616CFD5B7}"/>
                  </a:ext>
                </a:extLst>
              </p14:cNvPr>
              <p14:cNvContentPartPr/>
              <p14:nvPr/>
            </p14:nvContentPartPr>
            <p14:xfrm>
              <a:off x="660896" y="4095399"/>
              <a:ext cx="360" cy="360"/>
            </p14:xfrm>
          </p:contentPart>
        </mc:Choice>
        <mc:Fallback xmlns="">
          <p:pic>
            <p:nvPicPr>
              <p:cNvPr id="20" name="Ink 19">
                <a:extLst>
                  <a:ext uri="{FF2B5EF4-FFF2-40B4-BE49-F238E27FC236}">
                    <a16:creationId xmlns:a16="http://schemas.microsoft.com/office/drawing/2014/main" id="{5586F405-1D55-B354-80FA-105616CFD5B7}"/>
                  </a:ext>
                </a:extLst>
              </p:cNvPr>
              <p:cNvPicPr/>
              <p:nvPr/>
            </p:nvPicPr>
            <p:blipFill>
              <a:blip r:embed="rId9"/>
              <a:stretch>
                <a:fillRect/>
              </a:stretch>
            </p:blipFill>
            <p:spPr>
              <a:xfrm>
                <a:off x="642896" y="4077399"/>
                <a:ext cx="36000" cy="36000"/>
              </a:xfrm>
              <a:prstGeom prst="rect">
                <a:avLst/>
              </a:prstGeom>
            </p:spPr>
          </p:pic>
        </mc:Fallback>
      </mc:AlternateContent>
      <p:sp>
        <p:nvSpPr>
          <p:cNvPr id="3" name="TextBox 2">
            <a:extLst>
              <a:ext uri="{FF2B5EF4-FFF2-40B4-BE49-F238E27FC236}">
                <a16:creationId xmlns:a16="http://schemas.microsoft.com/office/drawing/2014/main" id="{62B2A4A8-C643-14FC-5766-2307A1AEFB40}"/>
              </a:ext>
            </a:extLst>
          </p:cNvPr>
          <p:cNvSpPr txBox="1"/>
          <p:nvPr/>
        </p:nvSpPr>
        <p:spPr>
          <a:xfrm>
            <a:off x="3256407" y="3298117"/>
            <a:ext cx="312906" cy="369332"/>
          </a:xfrm>
          <a:prstGeom prst="rect">
            <a:avLst/>
          </a:prstGeom>
          <a:solidFill>
            <a:schemeClr val="bg1"/>
          </a:solidFill>
        </p:spPr>
        <p:txBody>
          <a:bodyPr wrap="none" rtlCol="0">
            <a:spAutoFit/>
          </a:bodyPr>
          <a:lstStyle/>
          <a:p>
            <a:r>
              <a:rPr lang="en-US" sz="1800" dirty="0">
                <a:latin typeface="+mn-lt"/>
              </a:rPr>
              <a:t>0</a:t>
            </a:r>
          </a:p>
        </p:txBody>
      </p:sp>
      <p:sp>
        <p:nvSpPr>
          <p:cNvPr id="8" name="TextBox 7">
            <a:extLst>
              <a:ext uri="{FF2B5EF4-FFF2-40B4-BE49-F238E27FC236}">
                <a16:creationId xmlns:a16="http://schemas.microsoft.com/office/drawing/2014/main" id="{544A5A55-59C7-6EEF-262E-CD679E6E91A5}"/>
              </a:ext>
            </a:extLst>
          </p:cNvPr>
          <p:cNvSpPr txBox="1"/>
          <p:nvPr/>
        </p:nvSpPr>
        <p:spPr>
          <a:xfrm>
            <a:off x="4391115" y="3298117"/>
            <a:ext cx="441146" cy="369332"/>
          </a:xfrm>
          <a:prstGeom prst="rect">
            <a:avLst/>
          </a:prstGeom>
          <a:solidFill>
            <a:schemeClr val="bg1"/>
          </a:solidFill>
        </p:spPr>
        <p:txBody>
          <a:bodyPr wrap="none" rtlCol="0">
            <a:spAutoFit/>
          </a:bodyPr>
          <a:lstStyle/>
          <a:p>
            <a:r>
              <a:rPr lang="en-US" sz="1800" dirty="0">
                <a:latin typeface="+mn-lt"/>
              </a:rPr>
              <a:t>10</a:t>
            </a:r>
          </a:p>
        </p:txBody>
      </p:sp>
      <p:sp>
        <p:nvSpPr>
          <p:cNvPr id="13" name="TextBox 12">
            <a:extLst>
              <a:ext uri="{FF2B5EF4-FFF2-40B4-BE49-F238E27FC236}">
                <a16:creationId xmlns:a16="http://schemas.microsoft.com/office/drawing/2014/main" id="{455067C6-A176-BBD1-7AF8-2219D41F506B}"/>
              </a:ext>
            </a:extLst>
          </p:cNvPr>
          <p:cNvSpPr txBox="1"/>
          <p:nvPr/>
        </p:nvSpPr>
        <p:spPr>
          <a:xfrm>
            <a:off x="3862902" y="3298117"/>
            <a:ext cx="312906" cy="369332"/>
          </a:xfrm>
          <a:prstGeom prst="rect">
            <a:avLst/>
          </a:prstGeom>
          <a:solidFill>
            <a:schemeClr val="bg1"/>
          </a:solidFill>
        </p:spPr>
        <p:txBody>
          <a:bodyPr wrap="none" rtlCol="0">
            <a:spAutoFit/>
          </a:bodyPr>
          <a:lstStyle/>
          <a:p>
            <a:r>
              <a:rPr lang="en-US" sz="1800" dirty="0">
                <a:latin typeface="+mn-lt"/>
              </a:rPr>
              <a:t>5</a:t>
            </a:r>
          </a:p>
        </p:txBody>
      </p:sp>
      <p:sp>
        <p:nvSpPr>
          <p:cNvPr id="15" name="TextBox 14">
            <a:extLst>
              <a:ext uri="{FF2B5EF4-FFF2-40B4-BE49-F238E27FC236}">
                <a16:creationId xmlns:a16="http://schemas.microsoft.com/office/drawing/2014/main" id="{78DF05A1-E8DD-9C83-4171-D78A62E9D719}"/>
              </a:ext>
            </a:extLst>
          </p:cNvPr>
          <p:cNvSpPr txBox="1"/>
          <p:nvPr/>
        </p:nvSpPr>
        <p:spPr>
          <a:xfrm>
            <a:off x="3256407" y="3311838"/>
            <a:ext cx="312906" cy="369332"/>
          </a:xfrm>
          <a:prstGeom prst="rect">
            <a:avLst/>
          </a:prstGeom>
          <a:solidFill>
            <a:schemeClr val="bg1"/>
          </a:solidFill>
        </p:spPr>
        <p:txBody>
          <a:bodyPr wrap="none" rtlCol="0">
            <a:spAutoFit/>
          </a:bodyPr>
          <a:lstStyle/>
          <a:p>
            <a:r>
              <a:rPr lang="en-US" sz="1800" dirty="0">
                <a:latin typeface="+mn-lt"/>
              </a:rPr>
              <a:t>0</a:t>
            </a:r>
          </a:p>
        </p:txBody>
      </p:sp>
      <p:sp>
        <p:nvSpPr>
          <p:cNvPr id="17" name="TextBox 16">
            <a:extLst>
              <a:ext uri="{FF2B5EF4-FFF2-40B4-BE49-F238E27FC236}">
                <a16:creationId xmlns:a16="http://schemas.microsoft.com/office/drawing/2014/main" id="{8F6A6CD2-327E-F2F9-3573-898D9A5F79D8}"/>
              </a:ext>
            </a:extLst>
          </p:cNvPr>
          <p:cNvSpPr txBox="1"/>
          <p:nvPr/>
        </p:nvSpPr>
        <p:spPr>
          <a:xfrm>
            <a:off x="4831621" y="3304423"/>
            <a:ext cx="505267" cy="369332"/>
          </a:xfrm>
          <a:prstGeom prst="rect">
            <a:avLst/>
          </a:prstGeom>
          <a:solidFill>
            <a:schemeClr val="bg1"/>
          </a:solidFill>
        </p:spPr>
        <p:txBody>
          <a:bodyPr wrap="none" rtlCol="0">
            <a:spAutoFit/>
          </a:bodyPr>
          <a:lstStyle/>
          <a:p>
            <a:r>
              <a:rPr lang="en-US" sz="1800" dirty="0">
                <a:latin typeface="+mn-lt"/>
              </a:rPr>
              <a:t>[m]</a:t>
            </a:r>
          </a:p>
        </p:txBody>
      </p:sp>
    </p:spTree>
    <p:extLst>
      <p:ext uri="{BB962C8B-B14F-4D97-AF65-F5344CB8AC3E}">
        <p14:creationId xmlns:p14="http://schemas.microsoft.com/office/powerpoint/2010/main" val="4139582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30314-BC85-425A-0D4C-6FF7D9B34303}"/>
              </a:ext>
            </a:extLst>
          </p:cNvPr>
          <p:cNvSpPr>
            <a:spLocks noGrp="1"/>
          </p:cNvSpPr>
          <p:nvPr>
            <p:ph type="title"/>
          </p:nvPr>
        </p:nvSpPr>
        <p:spPr/>
        <p:txBody>
          <a:bodyPr/>
          <a:lstStyle/>
          <a:p>
            <a:r>
              <a:rPr lang="en-US" dirty="0"/>
              <a:t>Why reliability matters</a:t>
            </a:r>
          </a:p>
        </p:txBody>
      </p:sp>
      <p:sp>
        <p:nvSpPr>
          <p:cNvPr id="3" name="Content Placeholder 2">
            <a:extLst>
              <a:ext uri="{FF2B5EF4-FFF2-40B4-BE49-F238E27FC236}">
                <a16:creationId xmlns:a16="http://schemas.microsoft.com/office/drawing/2014/main" id="{A0A5FA6F-0A16-4152-C4DB-E49758CD55EF}"/>
              </a:ext>
            </a:extLst>
          </p:cNvPr>
          <p:cNvSpPr>
            <a:spLocks noGrp="1"/>
          </p:cNvSpPr>
          <p:nvPr>
            <p:ph sz="half" idx="1"/>
          </p:nvPr>
        </p:nvSpPr>
        <p:spPr>
          <a:xfrm>
            <a:off x="0" y="590550"/>
            <a:ext cx="3327666" cy="4114800"/>
          </a:xfrm>
        </p:spPr>
        <p:txBody>
          <a:bodyPr>
            <a:normAutofit fontScale="55000" lnSpcReduction="20000"/>
          </a:bodyPr>
          <a:lstStyle/>
          <a:p>
            <a:pPr algn="l"/>
            <a:r>
              <a:rPr lang="en-US" dirty="0"/>
              <a:t>Maintenance of diagnostics can burn through resources</a:t>
            </a:r>
          </a:p>
          <a:p>
            <a:pPr lvl="1" algn="l"/>
            <a:r>
              <a:rPr lang="en-US" dirty="0"/>
              <a:t>Large, activated items to be removed / repaired or replaced</a:t>
            </a:r>
          </a:p>
          <a:p>
            <a:pPr lvl="1" algn="l"/>
            <a:r>
              <a:rPr lang="en-US" dirty="0"/>
              <a:t>Replacement modules in the 10-100 M€ range</a:t>
            </a:r>
          </a:p>
          <a:p>
            <a:pPr algn="l"/>
            <a:r>
              <a:rPr lang="en-US" dirty="0"/>
              <a:t>Replacement times are long – several months</a:t>
            </a:r>
          </a:p>
          <a:p>
            <a:pPr algn="l"/>
            <a:r>
              <a:rPr lang="en-US" dirty="0"/>
              <a:t>Remanufacture even longer – several years</a:t>
            </a:r>
          </a:p>
          <a:p>
            <a:pPr algn="l"/>
            <a:endParaRPr lang="en-US" dirty="0"/>
          </a:p>
          <a:p>
            <a:pPr algn="l"/>
            <a:r>
              <a:rPr lang="en-US" dirty="0"/>
              <a:t>High power devices rely on diagnostics for key machine protection and control functions</a:t>
            </a:r>
          </a:p>
          <a:p>
            <a:pPr lvl="1" algn="l"/>
            <a:r>
              <a:rPr lang="en-US" dirty="0"/>
              <a:t>Low reliability of diagnostic front ends can have a heavy impact on machine availability.</a:t>
            </a:r>
          </a:p>
        </p:txBody>
      </p:sp>
      <p:pic>
        <p:nvPicPr>
          <p:cNvPr id="5" name="Content Placeholder 4">
            <a:extLst>
              <a:ext uri="{FF2B5EF4-FFF2-40B4-BE49-F238E27FC236}">
                <a16:creationId xmlns:a16="http://schemas.microsoft.com/office/drawing/2014/main" id="{E9A5AC28-BB5A-7232-AE01-B6D3663023BE}"/>
              </a:ext>
            </a:extLst>
          </p:cNvPr>
          <p:cNvPicPr>
            <a:picLocks noGrp="1" noChangeAspect="1"/>
          </p:cNvPicPr>
          <p:nvPr>
            <p:ph sz="half" idx="2"/>
          </p:nvPr>
        </p:nvPicPr>
        <p:blipFill>
          <a:blip r:embed="rId2"/>
          <a:stretch>
            <a:fillRect/>
          </a:stretch>
        </p:blipFill>
        <p:spPr>
          <a:xfrm>
            <a:off x="3327666" y="590550"/>
            <a:ext cx="5284522" cy="3603083"/>
          </a:xfrm>
          <a:prstGeom prst="rect">
            <a:avLst/>
          </a:prstGeom>
        </p:spPr>
      </p:pic>
      <p:pic>
        <p:nvPicPr>
          <p:cNvPr id="6" name="Picture 5">
            <a:extLst>
              <a:ext uri="{FF2B5EF4-FFF2-40B4-BE49-F238E27FC236}">
                <a16:creationId xmlns:a16="http://schemas.microsoft.com/office/drawing/2014/main" id="{E599A393-0E65-25D0-DF71-F9A6D111335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86200" y="1467148"/>
            <a:ext cx="3364548" cy="2361604"/>
          </a:xfrm>
          <a:prstGeom prst="rect">
            <a:avLst/>
          </a:prstGeom>
          <a:noFill/>
          <a:ln>
            <a:solidFill>
              <a:schemeClr val="tx1"/>
            </a:solidFill>
          </a:ln>
        </p:spPr>
      </p:pic>
      <p:pic>
        <p:nvPicPr>
          <p:cNvPr id="8" name="Picture 7">
            <a:extLst>
              <a:ext uri="{FF2B5EF4-FFF2-40B4-BE49-F238E27FC236}">
                <a16:creationId xmlns:a16="http://schemas.microsoft.com/office/drawing/2014/main" id="{7A64FECF-22AC-794C-0781-DA5C412286E0}"/>
              </a:ext>
            </a:extLst>
          </p:cNvPr>
          <p:cNvPicPr>
            <a:picLocks noChangeAspect="1"/>
          </p:cNvPicPr>
          <p:nvPr/>
        </p:nvPicPr>
        <p:blipFill>
          <a:blip r:embed="rId4"/>
          <a:stretch>
            <a:fillRect/>
          </a:stretch>
        </p:blipFill>
        <p:spPr>
          <a:xfrm>
            <a:off x="5867400" y="771263"/>
            <a:ext cx="2581540" cy="2555594"/>
          </a:xfrm>
          <a:prstGeom prst="rect">
            <a:avLst/>
          </a:prstGeom>
        </p:spPr>
      </p:pic>
    </p:spTree>
    <p:extLst>
      <p:ext uri="{BB962C8B-B14F-4D97-AF65-F5344CB8AC3E}">
        <p14:creationId xmlns:p14="http://schemas.microsoft.com/office/powerpoint/2010/main" val="1404703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BE62B-643D-5D4E-32B6-F0F98FFD5D8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51C1E02-4859-0CC8-6C46-C9B05615BE58}"/>
              </a:ext>
            </a:extLst>
          </p:cNvPr>
          <p:cNvPicPr>
            <a:picLocks noChangeAspect="1"/>
          </p:cNvPicPr>
          <p:nvPr/>
        </p:nvPicPr>
        <p:blipFill>
          <a:blip r:embed="rId3"/>
          <a:stretch>
            <a:fillRect/>
          </a:stretch>
        </p:blipFill>
        <p:spPr>
          <a:xfrm>
            <a:off x="3160933" y="776946"/>
            <a:ext cx="5916307" cy="3238292"/>
          </a:xfrm>
          <a:prstGeom prst="rect">
            <a:avLst/>
          </a:prstGeom>
        </p:spPr>
      </p:pic>
      <p:sp>
        <p:nvSpPr>
          <p:cNvPr id="13" name="Title 3">
            <a:extLst>
              <a:ext uri="{FF2B5EF4-FFF2-40B4-BE49-F238E27FC236}">
                <a16:creationId xmlns:a16="http://schemas.microsoft.com/office/drawing/2014/main" id="{E5036E1D-CE45-88E5-51FA-9D82CA8DFEAC}"/>
              </a:ext>
            </a:extLst>
          </p:cNvPr>
          <p:cNvSpPr>
            <a:spLocks noGrp="1"/>
          </p:cNvSpPr>
          <p:nvPr>
            <p:ph type="title"/>
          </p:nvPr>
        </p:nvSpPr>
        <p:spPr/>
        <p:txBody>
          <a:bodyPr>
            <a:noAutofit/>
          </a:bodyPr>
          <a:lstStyle/>
          <a:p>
            <a:r>
              <a:rPr lang="en-GB" dirty="0"/>
              <a:t>Large diagnostic set reflects the breadth of  ITER mission</a:t>
            </a:r>
          </a:p>
        </p:txBody>
      </p:sp>
      <p:graphicFrame>
        <p:nvGraphicFramePr>
          <p:cNvPr id="46" name="Table 45">
            <a:extLst>
              <a:ext uri="{FF2B5EF4-FFF2-40B4-BE49-F238E27FC236}">
                <a16:creationId xmlns:a16="http://schemas.microsoft.com/office/drawing/2014/main" id="{7235C9E6-84EE-953A-023A-3BB20194F059}"/>
              </a:ext>
            </a:extLst>
          </p:cNvPr>
          <p:cNvGraphicFramePr>
            <a:graphicFrameLocks noGrp="1"/>
          </p:cNvGraphicFramePr>
          <p:nvPr>
            <p:extLst>
              <p:ext uri="{D42A27DB-BD31-4B8C-83A1-F6EECF244321}">
                <p14:modId xmlns:p14="http://schemas.microsoft.com/office/powerpoint/2010/main" val="617299544"/>
              </p:ext>
            </p:extLst>
          </p:nvPr>
        </p:nvGraphicFramePr>
        <p:xfrm>
          <a:off x="3287416" y="4008888"/>
          <a:ext cx="5802524" cy="626270"/>
        </p:xfrm>
        <a:graphic>
          <a:graphicData uri="http://schemas.openxmlformats.org/drawingml/2006/table">
            <a:tbl>
              <a:tblPr>
                <a:tableStyleId>{5C22544A-7EE6-4342-B048-85BDC9FD1C3A}</a:tableStyleId>
              </a:tblPr>
              <a:tblGrid>
                <a:gridCol w="1702964">
                  <a:extLst>
                    <a:ext uri="{9D8B030D-6E8A-4147-A177-3AD203B41FA5}">
                      <a16:colId xmlns:a16="http://schemas.microsoft.com/office/drawing/2014/main" val="68332963"/>
                    </a:ext>
                  </a:extLst>
                </a:gridCol>
                <a:gridCol w="1950720">
                  <a:extLst>
                    <a:ext uri="{9D8B030D-6E8A-4147-A177-3AD203B41FA5}">
                      <a16:colId xmlns:a16="http://schemas.microsoft.com/office/drawing/2014/main" val="3344895047"/>
                    </a:ext>
                  </a:extLst>
                </a:gridCol>
                <a:gridCol w="2148840">
                  <a:extLst>
                    <a:ext uri="{9D8B030D-6E8A-4147-A177-3AD203B41FA5}">
                      <a16:colId xmlns:a16="http://schemas.microsoft.com/office/drawing/2014/main" val="2820926743"/>
                    </a:ext>
                  </a:extLst>
                </a:gridCol>
              </a:tblGrid>
              <a:tr h="132874">
                <a:tc>
                  <a:txBody>
                    <a:bodyPr/>
                    <a:lstStyle/>
                    <a:p>
                      <a:pPr algn="l" fontAlgn="b">
                        <a:buNone/>
                      </a:pPr>
                      <a:r>
                        <a:rPr lang="en-GB" sz="700" b="0" u="none" strike="noStrike" dirty="0">
                          <a:solidFill>
                            <a:schemeClr val="accent2"/>
                          </a:solidFill>
                          <a:effectLst/>
                        </a:rPr>
                        <a:t> Radial Neutron Camera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High Resolution Neutron Spectrometer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Charge Exchange Recomb. </a:t>
                      </a:r>
                      <a:r>
                        <a:rPr lang="en-GB" sz="700" b="0" u="none" strike="noStrike" dirty="0" err="1">
                          <a:solidFill>
                            <a:schemeClr val="accent2"/>
                          </a:solidFill>
                          <a:effectLst/>
                        </a:rPr>
                        <a:t>Spectr</a:t>
                      </a:r>
                      <a:r>
                        <a:rPr lang="en-GB" sz="700" b="0" u="none" strike="noStrike" dirty="0">
                          <a:solidFill>
                            <a:schemeClr val="accent2"/>
                          </a:solidFill>
                          <a:effectLst/>
                        </a:rPr>
                        <a:t> – Edge</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extLst>
                  <a:ext uri="{0D108BD9-81ED-4DB2-BD59-A6C34878D82A}">
                    <a16:rowId xmlns:a16="http://schemas.microsoft.com/office/drawing/2014/main" val="3489587511"/>
                  </a:ext>
                </a:extLst>
              </a:tr>
              <a:tr h="59458">
                <a:tc>
                  <a:txBody>
                    <a:bodyPr/>
                    <a:lstStyle/>
                    <a:p>
                      <a:pPr algn="l" fontAlgn="b">
                        <a:buNone/>
                      </a:pPr>
                      <a:r>
                        <a:rPr lang="en-GB" sz="700" b="0" u="none" strike="noStrike" dirty="0">
                          <a:solidFill>
                            <a:schemeClr val="accent2"/>
                          </a:solidFill>
                          <a:effectLst/>
                        </a:rPr>
                        <a:t> Vertical Neutron Camera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Divertor Thomson Scattering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CXRS Pedestal - Beam Emission Spectroscopy</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extLst>
                  <a:ext uri="{0D108BD9-81ED-4DB2-BD59-A6C34878D82A}">
                    <a16:rowId xmlns:a16="http://schemas.microsoft.com/office/drawing/2014/main" val="3888695172"/>
                  </a:ext>
                </a:extLst>
              </a:tr>
              <a:tr h="132874">
                <a:tc>
                  <a:txBody>
                    <a:bodyPr/>
                    <a:lstStyle/>
                    <a:p>
                      <a:pPr algn="l" fontAlgn="b">
                        <a:buNone/>
                      </a:pPr>
                      <a:r>
                        <a:rPr lang="en-GB" sz="700" b="0" u="none" strike="noStrike" dirty="0">
                          <a:solidFill>
                            <a:schemeClr val="accent2"/>
                          </a:solidFill>
                          <a:effectLst/>
                        </a:rPr>
                        <a:t> Neutron Flux Monitor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Collective Thomson Scattering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XRCS Edge Imaging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extLst>
                  <a:ext uri="{0D108BD9-81ED-4DB2-BD59-A6C34878D82A}">
                    <a16:rowId xmlns:a16="http://schemas.microsoft.com/office/drawing/2014/main" val="1447696851"/>
                  </a:ext>
                </a:extLst>
              </a:tr>
              <a:tr h="41360">
                <a:tc>
                  <a:txBody>
                    <a:bodyPr/>
                    <a:lstStyle/>
                    <a:p>
                      <a:pPr algn="l" fontAlgn="b">
                        <a:buNone/>
                      </a:pPr>
                      <a:r>
                        <a:rPr lang="en-GB" sz="700" b="0" u="none" strike="noStrike" dirty="0">
                          <a:solidFill>
                            <a:schemeClr val="accent2"/>
                          </a:solidFill>
                          <a:effectLst/>
                        </a:rPr>
                        <a:t> Radial Gamma Ray Spectrometer</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Charge Exchange Recomb. </a:t>
                      </a:r>
                      <a:r>
                        <a:rPr lang="en-GB" sz="700" b="0" u="none" strike="noStrike" dirty="0" err="1">
                          <a:solidFill>
                            <a:schemeClr val="accent2"/>
                          </a:solidFill>
                          <a:effectLst/>
                        </a:rPr>
                        <a:t>Spectr</a:t>
                      </a:r>
                      <a:r>
                        <a:rPr lang="en-GB" sz="700" b="0" u="none" strike="noStrike" dirty="0">
                          <a:solidFill>
                            <a:schemeClr val="accent2"/>
                          </a:solidFill>
                          <a:effectLst/>
                        </a:rPr>
                        <a:t> - Core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Calorimetry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extLst>
                  <a:ext uri="{0D108BD9-81ED-4DB2-BD59-A6C34878D82A}">
                    <a16:rowId xmlns:a16="http://schemas.microsoft.com/office/drawing/2014/main" val="2797259584"/>
                  </a:ext>
                </a:extLst>
              </a:tr>
              <a:tr h="132874">
                <a:tc>
                  <a:txBody>
                    <a:bodyPr/>
                    <a:lstStyle/>
                    <a:p>
                      <a:pPr algn="l" fontAlgn="b">
                        <a:buNone/>
                      </a:pPr>
                      <a:r>
                        <a:rPr lang="en-GB" sz="700" b="0" u="none" strike="noStrike" dirty="0">
                          <a:solidFill>
                            <a:schemeClr val="accent2"/>
                          </a:solidFill>
                          <a:effectLst/>
                        </a:rPr>
                        <a:t> Lost Alpha Monitor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Motional Stark Effect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US" sz="700" b="0" u="none" strike="noStrike" dirty="0">
                          <a:solidFill>
                            <a:schemeClr val="accent2"/>
                          </a:solidFill>
                          <a:effectLst/>
                        </a:rPr>
                        <a:t> </a:t>
                      </a:r>
                      <a:r>
                        <a:rPr lang="en-US" sz="700" b="0" u="none" strike="noStrike" dirty="0" err="1">
                          <a:solidFill>
                            <a:schemeClr val="accent2"/>
                          </a:solidFill>
                          <a:effectLst/>
                        </a:rPr>
                        <a:t>Microfission</a:t>
                      </a:r>
                      <a:r>
                        <a:rPr lang="en-US" sz="700" b="0" u="none" strike="noStrike" dirty="0">
                          <a:solidFill>
                            <a:schemeClr val="accent2"/>
                          </a:solidFill>
                          <a:effectLst/>
                        </a:rPr>
                        <a:t> chambers</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extLst>
                  <a:ext uri="{0D108BD9-81ED-4DB2-BD59-A6C34878D82A}">
                    <a16:rowId xmlns:a16="http://schemas.microsoft.com/office/drawing/2014/main" val="3955899401"/>
                  </a:ext>
                </a:extLst>
              </a:tr>
            </a:tbl>
          </a:graphicData>
        </a:graphic>
      </p:graphicFrame>
      <p:sp>
        <p:nvSpPr>
          <p:cNvPr id="47" name="TextBox 46">
            <a:extLst>
              <a:ext uri="{FF2B5EF4-FFF2-40B4-BE49-F238E27FC236}">
                <a16:creationId xmlns:a16="http://schemas.microsoft.com/office/drawing/2014/main" id="{CE4D7BB7-18D4-8255-7ADF-4B4922F5D23B}"/>
              </a:ext>
            </a:extLst>
          </p:cNvPr>
          <p:cNvSpPr txBox="1"/>
          <p:nvPr/>
        </p:nvSpPr>
        <p:spPr>
          <a:xfrm>
            <a:off x="5925982" y="3645745"/>
            <a:ext cx="1138453" cy="346249"/>
          </a:xfrm>
          <a:prstGeom prst="rect">
            <a:avLst/>
          </a:prstGeom>
          <a:noFill/>
        </p:spPr>
        <p:txBody>
          <a:bodyPr wrap="none" rtlCol="0">
            <a:spAutoFit/>
          </a:bodyPr>
          <a:lstStyle/>
          <a:p>
            <a:r>
              <a:rPr lang="en-US" sz="1650" b="1" dirty="0">
                <a:solidFill>
                  <a:schemeClr val="bg1">
                    <a:lumMod val="65000"/>
                  </a:schemeClr>
                </a:solidFill>
              </a:rPr>
              <a:t>After SRO</a:t>
            </a:r>
            <a:endParaRPr lang="en-GB" sz="1650" b="1" dirty="0">
              <a:solidFill>
                <a:schemeClr val="bg1">
                  <a:lumMod val="65000"/>
                </a:schemeClr>
              </a:solidFill>
            </a:endParaRPr>
          </a:p>
        </p:txBody>
      </p:sp>
      <p:sp>
        <p:nvSpPr>
          <p:cNvPr id="3" name="TextBox 2">
            <a:extLst>
              <a:ext uri="{FF2B5EF4-FFF2-40B4-BE49-F238E27FC236}">
                <a16:creationId xmlns:a16="http://schemas.microsoft.com/office/drawing/2014/main" id="{811988AE-B798-E343-0509-E6F10A087278}"/>
              </a:ext>
            </a:extLst>
          </p:cNvPr>
          <p:cNvSpPr txBox="1"/>
          <p:nvPr/>
        </p:nvSpPr>
        <p:spPr>
          <a:xfrm>
            <a:off x="1844115" y="392505"/>
            <a:ext cx="1965885" cy="3231654"/>
          </a:xfrm>
          <a:prstGeom prst="rect">
            <a:avLst/>
          </a:prstGeom>
          <a:noFill/>
        </p:spPr>
        <p:txBody>
          <a:bodyPr wrap="square" rtlCol="0">
            <a:spAutoFit/>
          </a:bodyPr>
          <a:lstStyle/>
          <a:p>
            <a:pPr marL="214313" indent="-214313">
              <a:buFont typeface="Arial" panose="020B0604020202020204" pitchFamily="34" charset="0"/>
              <a:buChar char="•"/>
            </a:pPr>
            <a:r>
              <a:rPr lang="en-GB" sz="1200" dirty="0">
                <a:cs typeface="Arial" panose="020B0604020202020204" pitchFamily="34" charset="0"/>
              </a:rPr>
              <a:t>ITER Research Plan relies on a broad and </a:t>
            </a:r>
            <a:r>
              <a:rPr lang="en-GB" sz="1200" b="1" dirty="0">
                <a:cs typeface="Arial" panose="020B0604020202020204" pitchFamily="34" charset="0"/>
              </a:rPr>
              <a:t>deliberately selected diagnostics set</a:t>
            </a:r>
          </a:p>
          <a:p>
            <a:pPr marL="214313" indent="-214313">
              <a:buFont typeface="Arial" panose="020B0604020202020204" pitchFamily="34" charset="0"/>
              <a:buChar char="•"/>
            </a:pPr>
            <a:r>
              <a:rPr lang="en-GB" sz="1200" dirty="0">
                <a:cs typeface="Arial" panose="020B0604020202020204" pitchFamily="34" charset="0"/>
              </a:rPr>
              <a:t>Many there from the first ITER phase</a:t>
            </a:r>
            <a:r>
              <a:rPr lang="en-GB" sz="1200" b="1" dirty="0">
                <a:cs typeface="Arial" panose="020B0604020202020204" pitchFamily="34" charset="0"/>
              </a:rPr>
              <a:t> (SRO) – exploration and preparation for DT exploitation</a:t>
            </a:r>
          </a:p>
          <a:p>
            <a:pPr marL="214313" indent="-214313">
              <a:buFont typeface="Arial" panose="020B0604020202020204" pitchFamily="34" charset="0"/>
              <a:buChar char="•"/>
            </a:pPr>
            <a:r>
              <a:rPr lang="en-GB" sz="1200" b="1" dirty="0">
                <a:cs typeface="Arial" panose="020B0604020202020204" pitchFamily="34" charset="0"/>
              </a:rPr>
              <a:t>High power machines would typically follow these stages</a:t>
            </a:r>
          </a:p>
          <a:p>
            <a:pPr marL="214313" indent="-214313">
              <a:buFont typeface="Arial" panose="020B0604020202020204" pitchFamily="34" charset="0"/>
              <a:buChar char="•"/>
            </a:pPr>
            <a:r>
              <a:rPr lang="en-GB" sz="1200" b="1" dirty="0">
                <a:cs typeface="Arial" panose="020B0604020202020204" pitchFamily="34" charset="0"/>
              </a:rPr>
              <a:t>All electron density diagnostics planned for first phase</a:t>
            </a:r>
          </a:p>
        </p:txBody>
      </p:sp>
      <p:graphicFrame>
        <p:nvGraphicFramePr>
          <p:cNvPr id="6" name="Table 5">
            <a:extLst>
              <a:ext uri="{FF2B5EF4-FFF2-40B4-BE49-F238E27FC236}">
                <a16:creationId xmlns:a16="http://schemas.microsoft.com/office/drawing/2014/main" id="{0710502F-C554-6848-C341-681DB726260D}"/>
              </a:ext>
            </a:extLst>
          </p:cNvPr>
          <p:cNvGraphicFramePr>
            <a:graphicFrameLocks noGrp="1"/>
          </p:cNvGraphicFramePr>
          <p:nvPr>
            <p:extLst>
              <p:ext uri="{D42A27DB-BD31-4B8C-83A1-F6EECF244321}">
                <p14:modId xmlns:p14="http://schemas.microsoft.com/office/powerpoint/2010/main" val="1387260670"/>
              </p:ext>
            </p:extLst>
          </p:nvPr>
        </p:nvGraphicFramePr>
        <p:xfrm>
          <a:off x="196850" y="684178"/>
          <a:ext cx="1583765" cy="3950980"/>
        </p:xfrm>
        <a:graphic>
          <a:graphicData uri="http://schemas.openxmlformats.org/drawingml/2006/table">
            <a:tbl>
              <a:tblPr/>
              <a:tblGrid>
                <a:gridCol w="1583765">
                  <a:extLst>
                    <a:ext uri="{9D8B030D-6E8A-4147-A177-3AD203B41FA5}">
                      <a16:colId xmlns:a16="http://schemas.microsoft.com/office/drawing/2014/main" val="50079459"/>
                    </a:ext>
                  </a:extLst>
                </a:gridCol>
              </a:tblGrid>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Magnetics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1430318948"/>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Plasma Current Monitor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1680631680"/>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Neutron Activation System</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4169566629"/>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Divertor Neutron Flux Monitor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695858252"/>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Bolometers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35000">
                          <a:sysClr val="window" lastClr="FFFFFF"/>
                        </a:gs>
                        <a:gs pos="100000">
                          <a:srgbClr val="0F9ED5">
                            <a:lumMod val="45000"/>
                            <a:lumOff val="55000"/>
                          </a:srgbClr>
                        </a:gs>
                        <a:gs pos="100000">
                          <a:srgbClr val="0F9ED5">
                            <a:lumMod val="45000"/>
                            <a:lumOff val="55000"/>
                          </a:srgbClr>
                        </a:gs>
                        <a:gs pos="39000">
                          <a:srgbClr val="0F9ED5">
                            <a:lumMod val="30000"/>
                            <a:lumOff val="70000"/>
                          </a:srgbClr>
                        </a:gs>
                      </a:gsLst>
                      <a:lin ang="10800000" scaled="1"/>
                    </a:gradFill>
                  </a:tcPr>
                </a:tc>
                <a:extLst>
                  <a:ext uri="{0D108BD9-81ED-4DB2-BD59-A6C34878D82A}">
                    <a16:rowId xmlns:a16="http://schemas.microsoft.com/office/drawing/2014/main" val="1374994969"/>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700" b="0" u="none" strike="noStrike" dirty="0">
                          <a:solidFill>
                            <a:schemeClr val="tx1"/>
                          </a:solidFill>
                          <a:effectLst/>
                          <a:highlight>
                            <a:srgbClr val="FFFF00"/>
                          </a:highlight>
                        </a:rPr>
                        <a:t>High Field Side Reflectometry</a:t>
                      </a:r>
                      <a:endParaRPr lang="en-GB" sz="700" b="0" i="0" u="none" strike="noStrike" dirty="0">
                        <a:solidFill>
                          <a:schemeClr val="tx1"/>
                        </a:solidFill>
                        <a:effectLst/>
                        <a:highlight>
                          <a:srgbClr val="FFFF00"/>
                        </a:highligh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624029614"/>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700" b="0" u="none" strike="noStrike" dirty="0">
                          <a:solidFill>
                            <a:schemeClr val="tx1"/>
                          </a:solidFill>
                          <a:effectLst/>
                        </a:rPr>
                        <a:t>Pressure Gauges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25000">
                          <a:sysClr val="window" lastClr="FFFFFF"/>
                        </a:gs>
                        <a:gs pos="100000">
                          <a:srgbClr val="0F9ED5">
                            <a:lumMod val="45000"/>
                            <a:lumOff val="55000"/>
                          </a:srgbClr>
                        </a:gs>
                        <a:gs pos="100000">
                          <a:srgbClr val="0F9ED5">
                            <a:lumMod val="45000"/>
                            <a:lumOff val="55000"/>
                          </a:srgbClr>
                        </a:gs>
                        <a:gs pos="29000">
                          <a:srgbClr val="0F9ED5">
                            <a:lumMod val="30000"/>
                            <a:lumOff val="70000"/>
                          </a:srgbClr>
                        </a:gs>
                      </a:gsLst>
                      <a:lin ang="10800000" scaled="1"/>
                    </a:gradFill>
                  </a:tcPr>
                </a:tc>
                <a:extLst>
                  <a:ext uri="{0D108BD9-81ED-4DB2-BD59-A6C34878D82A}">
                    <a16:rowId xmlns:a16="http://schemas.microsoft.com/office/drawing/2014/main" val="3678837184"/>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700" b="0" u="none" strike="noStrike" dirty="0">
                          <a:solidFill>
                            <a:schemeClr val="tx1"/>
                          </a:solidFill>
                          <a:effectLst/>
                        </a:rPr>
                        <a:t>Dust Monitor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4013922529"/>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700" b="0" u="none" strike="noStrike" dirty="0">
                          <a:solidFill>
                            <a:schemeClr val="tx1"/>
                          </a:solidFill>
                          <a:effectLst/>
                        </a:rPr>
                        <a:t>In-Vessel ECH Detectors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3419895441"/>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highlight>
                            <a:srgbClr val="FFFF00"/>
                          </a:highlight>
                        </a:rPr>
                        <a:t>Core Thomson Scattering</a:t>
                      </a:r>
                      <a:endParaRPr lang="en-GB" sz="700" b="0" i="0" u="none" strike="noStrike" dirty="0">
                        <a:solidFill>
                          <a:schemeClr val="tx1"/>
                        </a:solidFill>
                        <a:effectLst/>
                        <a:highlight>
                          <a:srgbClr val="FFFF00"/>
                        </a:highligh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1791046544"/>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highlight>
                            <a:srgbClr val="FFFF00"/>
                          </a:highlight>
                        </a:rPr>
                        <a:t>Edge Thomson Scattering</a:t>
                      </a:r>
                      <a:endParaRPr lang="en-GB" sz="700" b="0" i="0" u="none" strike="noStrike" dirty="0">
                        <a:solidFill>
                          <a:schemeClr val="tx1"/>
                        </a:solidFill>
                        <a:effectLst/>
                        <a:highlight>
                          <a:srgbClr val="FFFF00"/>
                        </a:highligh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19752241"/>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highlight>
                            <a:srgbClr val="FFFF00"/>
                          </a:highlight>
                        </a:rPr>
                        <a:t>Toroidal Interfometer Polarimeter</a:t>
                      </a:r>
                      <a:endParaRPr lang="en-GB" sz="700" b="0" i="0" u="none" strike="noStrike" dirty="0">
                        <a:solidFill>
                          <a:schemeClr val="tx1"/>
                        </a:solidFill>
                        <a:effectLst/>
                        <a:highlight>
                          <a:srgbClr val="FFFF00"/>
                        </a:highligh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19000">
                          <a:sysClr val="window" lastClr="FFFFFF"/>
                        </a:gs>
                        <a:gs pos="100000">
                          <a:srgbClr val="0F9ED5">
                            <a:lumMod val="45000"/>
                            <a:lumOff val="55000"/>
                          </a:srgbClr>
                        </a:gs>
                        <a:gs pos="100000">
                          <a:srgbClr val="0F9ED5">
                            <a:lumMod val="45000"/>
                            <a:lumOff val="55000"/>
                          </a:srgbClr>
                        </a:gs>
                        <a:gs pos="24000">
                          <a:srgbClr val="0F9ED5">
                            <a:lumMod val="30000"/>
                            <a:lumOff val="70000"/>
                          </a:srgbClr>
                        </a:gs>
                      </a:gsLst>
                      <a:lin ang="10800000" scaled="1"/>
                    </a:gradFill>
                  </a:tcPr>
                </a:tc>
                <a:extLst>
                  <a:ext uri="{0D108BD9-81ED-4DB2-BD59-A6C34878D82A}">
                    <a16:rowId xmlns:a16="http://schemas.microsoft.com/office/drawing/2014/main" val="3150787350"/>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highlight>
                            <a:srgbClr val="FFFF00"/>
                          </a:highlight>
                        </a:rPr>
                        <a:t>Poloidal Polarimeter</a:t>
                      </a:r>
                      <a:endParaRPr lang="en-GB" sz="700" b="0" i="0" u="none" strike="noStrike" dirty="0">
                        <a:solidFill>
                          <a:schemeClr val="tx1"/>
                        </a:solidFill>
                        <a:effectLst/>
                        <a:highlight>
                          <a:srgbClr val="FFFF00"/>
                        </a:highligh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58000">
                          <a:sysClr val="window" lastClr="FFFFFF"/>
                        </a:gs>
                        <a:gs pos="100000">
                          <a:srgbClr val="0F9ED5">
                            <a:lumMod val="45000"/>
                            <a:lumOff val="55000"/>
                          </a:srgbClr>
                        </a:gs>
                        <a:gs pos="100000">
                          <a:srgbClr val="0F9ED5">
                            <a:lumMod val="45000"/>
                            <a:lumOff val="55000"/>
                          </a:srgbClr>
                        </a:gs>
                        <a:gs pos="63000">
                          <a:srgbClr val="0F9ED5">
                            <a:lumMod val="30000"/>
                            <a:lumOff val="70000"/>
                          </a:srgbClr>
                        </a:gs>
                      </a:gsLst>
                      <a:lin ang="10800000" scaled="1"/>
                    </a:gradFill>
                  </a:tcPr>
                </a:tc>
                <a:extLst>
                  <a:ext uri="{0D108BD9-81ED-4DB2-BD59-A6C34878D82A}">
                    <a16:rowId xmlns:a16="http://schemas.microsoft.com/office/drawing/2014/main" val="1778709834"/>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H-alpha &amp; Vis Spectroscopy</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595485056"/>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Vacuum Ultraviolet Survey</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1699857807"/>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Divertor Impurity Monitor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33000">
                          <a:sysClr val="window" lastClr="FFFFFF"/>
                        </a:gs>
                        <a:gs pos="100000">
                          <a:srgbClr val="0F9ED5">
                            <a:lumMod val="45000"/>
                            <a:lumOff val="55000"/>
                          </a:srgbClr>
                        </a:gs>
                        <a:gs pos="100000">
                          <a:srgbClr val="0F9ED5">
                            <a:lumMod val="45000"/>
                            <a:lumOff val="55000"/>
                          </a:srgbClr>
                        </a:gs>
                        <a:gs pos="36000">
                          <a:srgbClr val="0F9ED5">
                            <a:lumMod val="30000"/>
                            <a:lumOff val="70000"/>
                          </a:srgbClr>
                        </a:gs>
                      </a:gsLst>
                      <a:lin ang="10800000" scaled="1"/>
                    </a:gradFill>
                  </a:tcPr>
                </a:tc>
                <a:extLst>
                  <a:ext uri="{0D108BD9-81ED-4DB2-BD59-A6C34878D82A}">
                    <a16:rowId xmlns:a16="http://schemas.microsoft.com/office/drawing/2014/main" val="4249439481"/>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Core Imaging X-ray Spectrometer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3627179361"/>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Visible Continuum Array</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3205280419"/>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Radial X-ray Camera</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1141205269"/>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Neutral Particle Analyzer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930633330"/>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X-Ray Crystal Spectro. Survey</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1871480191"/>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Hard X-ray Monitor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812724294"/>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Vacuum Ultraviolet Divertor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1108400198"/>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Vacuum Ultraviolet Edge Imaging</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566833469"/>
                  </a:ext>
                </a:extLst>
              </a:tr>
              <a:tr h="110500">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Electron Cyclotron Emission</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588953877"/>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highlight>
                            <a:srgbClr val="FFFF00"/>
                          </a:highlight>
                        </a:rPr>
                        <a:t>Low Field Side Reflectometry</a:t>
                      </a:r>
                      <a:endParaRPr lang="en-GB" sz="700" b="0" i="0" u="none" strike="noStrike" dirty="0">
                        <a:solidFill>
                          <a:schemeClr val="tx1"/>
                        </a:solidFill>
                        <a:effectLst/>
                        <a:highlight>
                          <a:srgbClr val="FFFF00"/>
                        </a:highligh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902125367"/>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highlight>
                            <a:srgbClr val="FFFF00"/>
                          </a:highlight>
                        </a:rPr>
                        <a:t>Density Interfometer Polarimeter</a:t>
                      </a:r>
                      <a:endParaRPr lang="en-GB" sz="700" b="0" i="0" u="none" strike="noStrike" dirty="0">
                        <a:solidFill>
                          <a:schemeClr val="tx1"/>
                        </a:solidFill>
                        <a:effectLst/>
                        <a:highlight>
                          <a:srgbClr val="FFFF00"/>
                        </a:highligh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50000">
                          <a:sysClr val="window" lastClr="FFFFFF"/>
                        </a:gs>
                        <a:gs pos="100000">
                          <a:srgbClr val="0F9ED5">
                            <a:lumMod val="45000"/>
                            <a:lumOff val="55000"/>
                          </a:srgbClr>
                        </a:gs>
                        <a:gs pos="100000">
                          <a:srgbClr val="0F9ED5">
                            <a:lumMod val="45000"/>
                            <a:lumOff val="55000"/>
                          </a:srgbClr>
                        </a:gs>
                        <a:gs pos="54000">
                          <a:srgbClr val="0F9ED5">
                            <a:lumMod val="30000"/>
                            <a:lumOff val="70000"/>
                          </a:srgbClr>
                        </a:gs>
                      </a:gsLst>
                      <a:lin ang="10800000" scaled="1"/>
                    </a:gradFill>
                  </a:tcPr>
                </a:tc>
                <a:extLst>
                  <a:ext uri="{0D108BD9-81ED-4DB2-BD59-A6C34878D82A}">
                    <a16:rowId xmlns:a16="http://schemas.microsoft.com/office/drawing/2014/main" val="2262282622"/>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Visible / IR in Equatorial Ports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26000">
                          <a:sysClr val="window" lastClr="FFFFFF"/>
                        </a:gs>
                        <a:gs pos="100000">
                          <a:srgbClr val="0F9ED5">
                            <a:lumMod val="45000"/>
                            <a:lumOff val="55000"/>
                          </a:srgbClr>
                        </a:gs>
                        <a:gs pos="100000">
                          <a:srgbClr val="0F9ED5">
                            <a:lumMod val="45000"/>
                            <a:lumOff val="55000"/>
                          </a:srgbClr>
                        </a:gs>
                        <a:gs pos="30000">
                          <a:srgbClr val="0F9ED5">
                            <a:lumMod val="30000"/>
                            <a:lumOff val="70000"/>
                          </a:srgbClr>
                        </a:gs>
                      </a:gsLst>
                      <a:lin ang="10800000" scaled="1"/>
                    </a:gradFill>
                  </a:tcPr>
                </a:tc>
                <a:extLst>
                  <a:ext uri="{0D108BD9-81ED-4DB2-BD59-A6C34878D82A}">
                    <a16:rowId xmlns:a16="http://schemas.microsoft.com/office/drawing/2014/main" val="1069409536"/>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Thermocouples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191437151"/>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Residual Gas Analysis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48000">
                          <a:sysClr val="window" lastClr="FFFFFF"/>
                        </a:gs>
                        <a:gs pos="100000">
                          <a:srgbClr val="0F9ED5">
                            <a:lumMod val="45000"/>
                            <a:lumOff val="55000"/>
                          </a:srgbClr>
                        </a:gs>
                        <a:gs pos="100000">
                          <a:srgbClr val="0F9ED5">
                            <a:lumMod val="45000"/>
                            <a:lumOff val="55000"/>
                          </a:srgbClr>
                        </a:gs>
                        <a:gs pos="53000">
                          <a:srgbClr val="0F9ED5">
                            <a:lumMod val="30000"/>
                            <a:lumOff val="70000"/>
                          </a:srgbClr>
                        </a:gs>
                      </a:gsLst>
                      <a:lin ang="10800000" scaled="1"/>
                    </a:gradFill>
                  </a:tcPr>
                </a:tc>
                <a:extLst>
                  <a:ext uri="{0D108BD9-81ED-4DB2-BD59-A6C34878D82A}">
                    <a16:rowId xmlns:a16="http://schemas.microsoft.com/office/drawing/2014/main" val="2947211878"/>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Divertor IR Thermography</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784769409"/>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Langmuir Probes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1794438042"/>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Visible / IR in Upper Ports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21000">
                          <a:sysClr val="window" lastClr="FFFFFF"/>
                        </a:gs>
                        <a:gs pos="100000">
                          <a:srgbClr val="0F9ED5">
                            <a:lumMod val="45000"/>
                            <a:lumOff val="55000"/>
                          </a:srgbClr>
                        </a:gs>
                        <a:gs pos="100000">
                          <a:srgbClr val="0F9ED5">
                            <a:lumMod val="45000"/>
                            <a:lumOff val="55000"/>
                          </a:srgbClr>
                        </a:gs>
                        <a:gs pos="25000">
                          <a:srgbClr val="0F9ED5">
                            <a:lumMod val="30000"/>
                            <a:lumOff val="70000"/>
                          </a:srgbClr>
                        </a:gs>
                      </a:gsLst>
                      <a:lin ang="10800000" scaled="1"/>
                    </a:gradFill>
                  </a:tcPr>
                </a:tc>
                <a:extLst>
                  <a:ext uri="{0D108BD9-81ED-4DB2-BD59-A6C34878D82A}">
                    <a16:rowId xmlns:a16="http://schemas.microsoft.com/office/drawing/2014/main" val="47184195"/>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Tritium Monitor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589788878"/>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First Wall Samples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044150710"/>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Boundary Imaging System</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3968069281"/>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In-Vessel Viewing System</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3129083287"/>
                  </a:ext>
                </a:extLst>
              </a:tr>
            </a:tbl>
          </a:graphicData>
        </a:graphic>
      </p:graphicFrame>
      <p:sp>
        <p:nvSpPr>
          <p:cNvPr id="8" name="TextBox 7">
            <a:extLst>
              <a:ext uri="{FF2B5EF4-FFF2-40B4-BE49-F238E27FC236}">
                <a16:creationId xmlns:a16="http://schemas.microsoft.com/office/drawing/2014/main" id="{5164C71D-45FC-B4FA-9D14-1508145A405D}"/>
              </a:ext>
            </a:extLst>
          </p:cNvPr>
          <p:cNvSpPr txBox="1"/>
          <p:nvPr/>
        </p:nvSpPr>
        <p:spPr>
          <a:xfrm>
            <a:off x="690413" y="337929"/>
            <a:ext cx="596638" cy="346249"/>
          </a:xfrm>
          <a:prstGeom prst="rect">
            <a:avLst/>
          </a:prstGeom>
          <a:noFill/>
        </p:spPr>
        <p:txBody>
          <a:bodyPr wrap="none" rtlCol="0">
            <a:spAutoFit/>
          </a:bodyPr>
          <a:lstStyle/>
          <a:p>
            <a:r>
              <a:rPr lang="en-US" sz="1650" b="1" dirty="0">
                <a:solidFill>
                  <a:schemeClr val="bg1">
                    <a:lumMod val="65000"/>
                  </a:schemeClr>
                </a:solidFill>
              </a:rPr>
              <a:t>SRO</a:t>
            </a:r>
            <a:endParaRPr lang="en-GB" sz="1650" b="1" dirty="0">
              <a:solidFill>
                <a:schemeClr val="bg1">
                  <a:lumMod val="65000"/>
                </a:schemeClr>
              </a:solidFill>
            </a:endParaRPr>
          </a:p>
        </p:txBody>
      </p:sp>
      <p:sp>
        <p:nvSpPr>
          <p:cNvPr id="4" name="TextBox 3">
            <a:extLst>
              <a:ext uri="{FF2B5EF4-FFF2-40B4-BE49-F238E27FC236}">
                <a16:creationId xmlns:a16="http://schemas.microsoft.com/office/drawing/2014/main" id="{8EE5545F-7B44-9F1B-BBE6-FEE008A06695}"/>
              </a:ext>
            </a:extLst>
          </p:cNvPr>
          <p:cNvSpPr txBox="1"/>
          <p:nvPr/>
        </p:nvSpPr>
        <p:spPr>
          <a:xfrm>
            <a:off x="5734658" y="443351"/>
            <a:ext cx="3342582" cy="346249"/>
          </a:xfrm>
          <a:prstGeom prst="rect">
            <a:avLst/>
          </a:prstGeom>
          <a:noFill/>
        </p:spPr>
        <p:txBody>
          <a:bodyPr wrap="none" rtlCol="0">
            <a:spAutoFit/>
          </a:bodyPr>
          <a:lstStyle/>
          <a:p>
            <a:r>
              <a:rPr lang="en-GB" sz="1650" dirty="0">
                <a:latin typeface="Arial" panose="020B0604020202020204" pitchFamily="34" charset="0"/>
                <a:cs typeface="Arial" panose="020B0604020202020204" pitchFamily="34" charset="0"/>
                <a:hlinkClick r:id="rId4"/>
              </a:rPr>
              <a:t>ITER research plan report (2024)</a:t>
            </a:r>
            <a:r>
              <a:rPr lang="en-US" sz="165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4244093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F4314-E900-7229-775F-F6AA23AA08C3}"/>
              </a:ext>
            </a:extLst>
          </p:cNvPr>
          <p:cNvSpPr>
            <a:spLocks noGrp="1"/>
          </p:cNvSpPr>
          <p:nvPr>
            <p:ph type="title"/>
          </p:nvPr>
        </p:nvSpPr>
        <p:spPr>
          <a:xfrm>
            <a:off x="457200" y="205979"/>
            <a:ext cx="8229600" cy="857250"/>
          </a:xfrm>
        </p:spPr>
        <p:txBody>
          <a:bodyPr wrap="square" anchor="ctr">
            <a:normAutofit/>
          </a:bodyPr>
          <a:lstStyle/>
          <a:p>
            <a:r>
              <a:rPr lang="en-US" dirty="0"/>
              <a:t>A step back…</a:t>
            </a:r>
          </a:p>
        </p:txBody>
      </p:sp>
      <p:sp>
        <p:nvSpPr>
          <p:cNvPr id="10" name="Text Placeholder 2">
            <a:extLst>
              <a:ext uri="{FF2B5EF4-FFF2-40B4-BE49-F238E27FC236}">
                <a16:creationId xmlns:a16="http://schemas.microsoft.com/office/drawing/2014/main" id="{48A06264-28C9-BA78-29E8-246BF65FDD71}"/>
              </a:ext>
            </a:extLst>
          </p:cNvPr>
          <p:cNvSpPr>
            <a:spLocks noGrp="1"/>
          </p:cNvSpPr>
          <p:nvPr>
            <p:ph type="body" idx="1"/>
          </p:nvPr>
        </p:nvSpPr>
        <p:spPr>
          <a:xfrm>
            <a:off x="461682" y="823318"/>
            <a:ext cx="2971800" cy="479822"/>
          </a:xfrm>
        </p:spPr>
        <p:txBody>
          <a:bodyPr/>
          <a:lstStyle/>
          <a:p>
            <a:pPr algn="l"/>
            <a:r>
              <a:rPr lang="en-GB" sz="1400" dirty="0"/>
              <a:t>Do we really need density measurements at all?</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BEC219DB-56FD-63AA-5461-0FE801E84DA9}"/>
                  </a:ext>
                </a:extLst>
              </p:cNvPr>
              <p:cNvSpPr>
                <a:spLocks noGrp="1"/>
              </p:cNvSpPr>
              <p:nvPr>
                <p:ph sz="half" idx="2"/>
              </p:nvPr>
            </p:nvSpPr>
            <p:spPr>
              <a:xfrm>
                <a:off x="76200" y="1303140"/>
                <a:ext cx="2760801" cy="3291482"/>
              </a:xfrm>
            </p:spPr>
            <p:txBody>
              <a:bodyPr>
                <a:normAutofit fontScale="85000" lnSpcReduction="10000"/>
              </a:bodyPr>
              <a:lstStyle/>
              <a:p>
                <a:pPr algn="l"/>
                <a:r>
                  <a:rPr lang="en-US" sz="1600" dirty="0"/>
                  <a:t>For a tokamak reactor, the short answer is yes</a:t>
                </a:r>
              </a:p>
              <a:p>
                <a:pPr lvl="1" algn="l"/>
                <a14:m>
                  <m:oMath xmlns:m="http://schemas.openxmlformats.org/officeDocument/2006/math">
                    <m:r>
                      <a:rPr lang="en-US" sz="1200" i="1">
                        <a:latin typeface="Cambria Math" panose="02040503050406030204" pitchFamily="18" charset="0"/>
                      </a:rPr>
                      <m:t>𝑛𝑇</m:t>
                    </m:r>
                    <m:r>
                      <a:rPr lang="en-US" sz="1200" i="1">
                        <a:latin typeface="Cambria Math" panose="02040503050406030204" pitchFamily="18" charset="0"/>
                      </a:rPr>
                      <m:t>𝜏</m:t>
                    </m:r>
                  </m:oMath>
                </a14:m>
                <a:r>
                  <a:rPr lang="en-US" sz="1200" dirty="0"/>
                  <a:t> is the figure of merit for fusion, but it  depends also on </a:t>
                </a:r>
                <a14:m>
                  <m:oMath xmlns:m="http://schemas.openxmlformats.org/officeDocument/2006/math">
                    <m:r>
                      <a:rPr lang="en-US" sz="1200" b="0" i="1" smtClean="0">
                        <a:latin typeface="Cambria Math" panose="02040503050406030204" pitchFamily="18" charset="0"/>
                      </a:rPr>
                      <m:t>𝑇</m:t>
                    </m:r>
                  </m:oMath>
                </a14:m>
                <a:r>
                  <a:rPr lang="en-US" sz="1200" dirty="0"/>
                  <a:t> and </a:t>
                </a:r>
                <a14:m>
                  <m:oMath xmlns:m="http://schemas.openxmlformats.org/officeDocument/2006/math">
                    <m:r>
                      <a:rPr lang="en-US" sz="1200" b="0" i="1" smtClean="0">
                        <a:latin typeface="Cambria Math" panose="02040503050406030204" pitchFamily="18" charset="0"/>
                      </a:rPr>
                      <m:t>𝜏</m:t>
                    </m:r>
                    <m:r>
                      <a:rPr lang="en-US" sz="1200" b="0" i="0" smtClean="0">
                        <a:latin typeface="Cambria Math" panose="02040503050406030204" pitchFamily="18" charset="0"/>
                      </a:rPr>
                      <m:t>.</m:t>
                    </m:r>
                  </m:oMath>
                </a14:m>
                <a:r>
                  <a:rPr lang="en-US" sz="1200" dirty="0"/>
                  <a:t> Arguably a more important figure of merit is neutron rate</a:t>
                </a:r>
              </a:p>
              <a:p>
                <a:pPr lvl="1" algn="l"/>
                <a:r>
                  <a:rPr lang="en-US" sz="1200" b="1" dirty="0"/>
                  <a:t>Density control is essential to prevent disruptions as fueling is adjusted</a:t>
                </a:r>
              </a:p>
              <a:p>
                <a:pPr lvl="1" algn="l"/>
                <a:r>
                  <a:rPr lang="en-US" sz="1200" b="1" dirty="0"/>
                  <a:t>Pedestal control to optimize </a:t>
                </a:r>
                <a14:m>
                  <m:oMath xmlns:m="http://schemas.openxmlformats.org/officeDocument/2006/math">
                    <m:r>
                      <a:rPr lang="en-US" sz="1200" b="1" i="1" smtClean="0">
                        <a:latin typeface="Cambria Math" panose="02040503050406030204" pitchFamily="18" charset="0"/>
                      </a:rPr>
                      <m:t>𝝉</m:t>
                    </m:r>
                  </m:oMath>
                </a14:m>
                <a:endParaRPr lang="en-US" sz="1200" b="1" dirty="0"/>
              </a:p>
              <a:p>
                <a:pPr algn="l"/>
                <a:r>
                  <a:rPr lang="en-US" sz="1600" dirty="0"/>
                  <a:t>For an experiment, even more important</a:t>
                </a:r>
              </a:p>
              <a:p>
                <a:pPr lvl="1" algn="l"/>
                <a:r>
                  <a:rPr lang="en-US" sz="1200" b="1" dirty="0"/>
                  <a:t>Transient density measurements for instabilities (ELMs, TAEs)</a:t>
                </a:r>
              </a:p>
              <a:p>
                <a:pPr lvl="1" algn="l"/>
                <a:r>
                  <a:rPr lang="en-US" sz="1200" b="1" dirty="0"/>
                  <a:t>Underpins many other measurements as we try to understand how to optimize its operation</a:t>
                </a:r>
              </a:p>
            </p:txBody>
          </p:sp>
        </mc:Choice>
        <mc:Fallback xmlns="">
          <p:sp>
            <p:nvSpPr>
              <p:cNvPr id="7" name="Content Placeholder 6">
                <a:extLst>
                  <a:ext uri="{FF2B5EF4-FFF2-40B4-BE49-F238E27FC236}">
                    <a16:creationId xmlns:a16="http://schemas.microsoft.com/office/drawing/2014/main" id="{BEC219DB-56FD-63AA-5461-0FE801E84DA9}"/>
                  </a:ext>
                </a:extLst>
              </p:cNvPr>
              <p:cNvSpPr>
                <a:spLocks noGrp="1" noRot="1" noChangeAspect="1" noMove="1" noResize="1" noEditPoints="1" noAdjustHandles="1" noChangeArrowheads="1" noChangeShapeType="1" noTextEdit="1"/>
              </p:cNvSpPr>
              <p:nvPr>
                <p:ph sz="half" idx="2"/>
              </p:nvPr>
            </p:nvSpPr>
            <p:spPr>
              <a:xfrm>
                <a:off x="76200" y="1303140"/>
                <a:ext cx="2760801" cy="3291482"/>
              </a:xfrm>
              <a:blipFill>
                <a:blip r:embed="rId3"/>
                <a:stretch>
                  <a:fillRect l="-442" t="-926" r="-221"/>
                </a:stretch>
              </a:blipFill>
            </p:spPr>
            <p:txBody>
              <a:bodyPr/>
              <a:lstStyle/>
              <a:p>
                <a:r>
                  <a:rPr lang="en-GB">
                    <a:noFill/>
                  </a:rPr>
                  <a:t> </a:t>
                </a:r>
              </a:p>
            </p:txBody>
          </p:sp>
        </mc:Fallback>
      </mc:AlternateContent>
      <p:graphicFrame>
        <p:nvGraphicFramePr>
          <p:cNvPr id="8" name="Content Placeholder 3">
            <a:extLst>
              <a:ext uri="{FF2B5EF4-FFF2-40B4-BE49-F238E27FC236}">
                <a16:creationId xmlns:a16="http://schemas.microsoft.com/office/drawing/2014/main" id="{D2DEFB08-4088-4B06-D38A-0B248D3968A1}"/>
              </a:ext>
            </a:extLst>
          </p:cNvPr>
          <p:cNvGraphicFramePr>
            <a:graphicFrameLocks noGrp="1"/>
          </p:cNvGraphicFramePr>
          <p:nvPr>
            <p:ph sz="quarter" idx="4"/>
            <p:extLst>
              <p:ext uri="{D42A27DB-BD31-4B8C-83A1-F6EECF244321}">
                <p14:modId xmlns:p14="http://schemas.microsoft.com/office/powerpoint/2010/main" val="3144512951"/>
              </p:ext>
            </p:extLst>
          </p:nvPr>
        </p:nvGraphicFramePr>
        <p:xfrm>
          <a:off x="3506325" y="1694823"/>
          <a:ext cx="5256142" cy="28997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66335378-CD26-468E-62CD-7EF75B58D4A5}"/>
              </a:ext>
            </a:extLst>
          </p:cNvPr>
          <p:cNvPicPr>
            <a:picLocks noChangeAspect="1"/>
          </p:cNvPicPr>
          <p:nvPr/>
        </p:nvPicPr>
        <p:blipFill>
          <a:blip r:embed="rId9"/>
          <a:stretch>
            <a:fillRect/>
          </a:stretch>
        </p:blipFill>
        <p:spPr>
          <a:xfrm>
            <a:off x="6828433" y="1331420"/>
            <a:ext cx="1934033" cy="1923855"/>
          </a:xfrm>
          <a:prstGeom prst="rect">
            <a:avLst/>
          </a:prstGeom>
        </p:spPr>
      </p:pic>
      <p:grpSp>
        <p:nvGrpSpPr>
          <p:cNvPr id="11" name="Group 10">
            <a:extLst>
              <a:ext uri="{FF2B5EF4-FFF2-40B4-BE49-F238E27FC236}">
                <a16:creationId xmlns:a16="http://schemas.microsoft.com/office/drawing/2014/main" id="{D545065A-0E98-8E96-E809-1CD64C485D3C}"/>
              </a:ext>
            </a:extLst>
          </p:cNvPr>
          <p:cNvGrpSpPr/>
          <p:nvPr/>
        </p:nvGrpSpPr>
        <p:grpSpPr>
          <a:xfrm>
            <a:off x="3048000" y="1110662"/>
            <a:ext cx="3073673" cy="2401681"/>
            <a:chOff x="4333461" y="1328927"/>
            <a:chExt cx="2506653" cy="2073539"/>
          </a:xfrm>
        </p:grpSpPr>
        <p:pic>
          <p:nvPicPr>
            <p:cNvPr id="6" name="Picture 5">
              <a:extLst>
                <a:ext uri="{FF2B5EF4-FFF2-40B4-BE49-F238E27FC236}">
                  <a16:creationId xmlns:a16="http://schemas.microsoft.com/office/drawing/2014/main" id="{86B93025-CBFC-163A-73F0-3D05B1A02736}"/>
                </a:ext>
              </a:extLst>
            </p:cNvPr>
            <p:cNvPicPr>
              <a:picLocks noChangeAspect="1"/>
            </p:cNvPicPr>
            <p:nvPr/>
          </p:nvPicPr>
          <p:blipFill>
            <a:blip r:embed="rId10"/>
            <a:stretch>
              <a:fillRect/>
            </a:stretch>
          </p:blipFill>
          <p:spPr>
            <a:xfrm>
              <a:off x="4333461" y="1328927"/>
              <a:ext cx="2506653" cy="1923856"/>
            </a:xfrm>
            <a:prstGeom prst="rect">
              <a:avLst/>
            </a:prstGeom>
          </p:spPr>
        </p:pic>
        <p:sp>
          <p:nvSpPr>
            <p:cNvPr id="9" name="TextBox 8">
              <a:extLst>
                <a:ext uri="{FF2B5EF4-FFF2-40B4-BE49-F238E27FC236}">
                  <a16:creationId xmlns:a16="http://schemas.microsoft.com/office/drawing/2014/main" id="{5AA6592B-911E-65B6-A757-3798FC5F4835}"/>
                </a:ext>
              </a:extLst>
            </p:cNvPr>
            <p:cNvSpPr txBox="1"/>
            <p:nvPr/>
          </p:nvSpPr>
          <p:spPr>
            <a:xfrm>
              <a:off x="4910003" y="3187022"/>
              <a:ext cx="1181734" cy="215444"/>
            </a:xfrm>
            <a:prstGeom prst="rect">
              <a:avLst/>
            </a:prstGeom>
            <a:noFill/>
          </p:spPr>
          <p:txBody>
            <a:bodyPr wrap="square" rtlCol="0">
              <a:spAutoFit/>
            </a:bodyPr>
            <a:lstStyle>
              <a:defPPr>
                <a:defRPr lang="en-GB"/>
              </a:defPPr>
              <a:lvl1pPr>
                <a:defRPr sz="800">
                  <a:latin typeface="+mn-lt"/>
                </a:defRPr>
              </a:lvl1pPr>
            </a:lstStyle>
            <a:p>
              <a:r>
                <a:rPr lang="da-DK" dirty="0">
                  <a:hlinkClick r:id="rId11"/>
                </a:rPr>
                <a:t>Huber et al NF (2024)</a:t>
              </a:r>
              <a:endParaRPr lang="en-GB" dirty="0" err="1"/>
            </a:p>
          </p:txBody>
        </p:sp>
      </p:grpSp>
      <p:grpSp>
        <p:nvGrpSpPr>
          <p:cNvPr id="3" name="Group 2">
            <a:extLst>
              <a:ext uri="{FF2B5EF4-FFF2-40B4-BE49-F238E27FC236}">
                <a16:creationId xmlns:a16="http://schemas.microsoft.com/office/drawing/2014/main" id="{834BBB7D-0C2F-CDEE-4251-830CBBFEB310}"/>
              </a:ext>
            </a:extLst>
          </p:cNvPr>
          <p:cNvGrpSpPr/>
          <p:nvPr/>
        </p:nvGrpSpPr>
        <p:grpSpPr>
          <a:xfrm>
            <a:off x="6343605" y="1144654"/>
            <a:ext cx="2629861" cy="2346078"/>
            <a:chOff x="3428999" y="2724150"/>
            <a:chExt cx="2543178" cy="1978194"/>
          </a:xfrm>
        </p:grpSpPr>
        <p:pic>
          <p:nvPicPr>
            <p:cNvPr id="19" name="Picture 18">
              <a:extLst>
                <a:ext uri="{FF2B5EF4-FFF2-40B4-BE49-F238E27FC236}">
                  <a16:creationId xmlns:a16="http://schemas.microsoft.com/office/drawing/2014/main" id="{FDAFF597-9205-F069-2F53-8FC41136464C}"/>
                </a:ext>
              </a:extLst>
            </p:cNvPr>
            <p:cNvPicPr>
              <a:picLocks noChangeAspect="1"/>
            </p:cNvPicPr>
            <p:nvPr/>
          </p:nvPicPr>
          <p:blipFill>
            <a:blip r:embed="rId12"/>
            <a:stretch>
              <a:fillRect/>
            </a:stretch>
          </p:blipFill>
          <p:spPr>
            <a:xfrm>
              <a:off x="3428999" y="2724150"/>
              <a:ext cx="2500313" cy="1767462"/>
            </a:xfrm>
            <a:prstGeom prst="rect">
              <a:avLst/>
            </a:prstGeom>
          </p:spPr>
        </p:pic>
        <p:sp>
          <p:nvSpPr>
            <p:cNvPr id="5" name="TextBox 4">
              <a:extLst>
                <a:ext uri="{FF2B5EF4-FFF2-40B4-BE49-F238E27FC236}">
                  <a16:creationId xmlns:a16="http://schemas.microsoft.com/office/drawing/2014/main" id="{B157F35E-7326-1D51-8565-F29614A53391}"/>
                </a:ext>
              </a:extLst>
            </p:cNvPr>
            <p:cNvSpPr txBox="1"/>
            <p:nvPr/>
          </p:nvSpPr>
          <p:spPr>
            <a:xfrm>
              <a:off x="3657599" y="4486900"/>
              <a:ext cx="2314578" cy="215444"/>
            </a:xfrm>
            <a:prstGeom prst="rect">
              <a:avLst/>
            </a:prstGeom>
            <a:noFill/>
          </p:spPr>
          <p:txBody>
            <a:bodyPr wrap="square" rtlCol="0">
              <a:spAutoFit/>
            </a:bodyPr>
            <a:lstStyle/>
            <a:p>
              <a:r>
                <a:rPr lang="en-GB" sz="800" dirty="0">
                  <a:latin typeface="+mn-lt"/>
                  <a:hlinkClick r:id="rId13"/>
                </a:rPr>
                <a:t>AW Leonard et al, JNM (2014)</a:t>
              </a:r>
              <a:r>
                <a:rPr lang="en-GB" sz="800" dirty="0">
                  <a:latin typeface="+mn-lt"/>
                </a:rPr>
                <a:t> </a:t>
              </a:r>
            </a:p>
          </p:txBody>
        </p:sp>
      </p:grpSp>
    </p:spTree>
    <p:extLst>
      <p:ext uri="{BB962C8B-B14F-4D97-AF65-F5344CB8AC3E}">
        <p14:creationId xmlns:p14="http://schemas.microsoft.com/office/powerpoint/2010/main" val="1540770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D0FB912-E126-6337-7BB3-8FFBDEE5F1E0}"/>
              </a:ext>
            </a:extLst>
          </p:cNvPr>
          <p:cNvGrpSpPr/>
          <p:nvPr/>
        </p:nvGrpSpPr>
        <p:grpSpPr>
          <a:xfrm>
            <a:off x="914400" y="2758246"/>
            <a:ext cx="2743200" cy="1261304"/>
            <a:chOff x="515143" y="2758246"/>
            <a:chExt cx="2817812" cy="1261304"/>
          </a:xfrm>
        </p:grpSpPr>
        <p:sp>
          <p:nvSpPr>
            <p:cNvPr id="21" name="Rectangle 20">
              <a:extLst>
                <a:ext uri="{FF2B5EF4-FFF2-40B4-BE49-F238E27FC236}">
                  <a16:creationId xmlns:a16="http://schemas.microsoft.com/office/drawing/2014/main" id="{307F2B5F-9CCD-4D11-94AA-069FF2027684}"/>
                </a:ext>
              </a:extLst>
            </p:cNvPr>
            <p:cNvSpPr/>
            <p:nvPr/>
          </p:nvSpPr>
          <p:spPr bwMode="auto">
            <a:xfrm>
              <a:off x="515143" y="3676651"/>
              <a:ext cx="2817812" cy="342899"/>
            </a:xfrm>
            <a:prstGeom prst="rect">
              <a:avLst/>
            </a:prstGeom>
            <a:solidFill>
              <a:srgbClr val="80808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19" name="Rectangle 18">
              <a:extLst>
                <a:ext uri="{FF2B5EF4-FFF2-40B4-BE49-F238E27FC236}">
                  <a16:creationId xmlns:a16="http://schemas.microsoft.com/office/drawing/2014/main" id="{4B98B45B-01E5-552D-F11B-0E186CE9A168}"/>
                </a:ext>
              </a:extLst>
            </p:cNvPr>
            <p:cNvSpPr/>
            <p:nvPr/>
          </p:nvSpPr>
          <p:spPr bwMode="auto">
            <a:xfrm>
              <a:off x="515143" y="3219451"/>
              <a:ext cx="1636712" cy="342899"/>
            </a:xfrm>
            <a:prstGeom prst="rect">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17" name="Rectangle 16">
              <a:extLst>
                <a:ext uri="{FF2B5EF4-FFF2-40B4-BE49-F238E27FC236}">
                  <a16:creationId xmlns:a16="http://schemas.microsoft.com/office/drawing/2014/main" id="{E4B20FC0-34E0-722C-5740-0AC8FF0E1A03}"/>
                </a:ext>
              </a:extLst>
            </p:cNvPr>
            <p:cNvSpPr/>
            <p:nvPr/>
          </p:nvSpPr>
          <p:spPr bwMode="auto">
            <a:xfrm>
              <a:off x="515143" y="2758246"/>
              <a:ext cx="1636712" cy="365954"/>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grpSp>
      <p:sp>
        <p:nvSpPr>
          <p:cNvPr id="2" name="Title 1">
            <a:extLst>
              <a:ext uri="{FF2B5EF4-FFF2-40B4-BE49-F238E27FC236}">
                <a16:creationId xmlns:a16="http://schemas.microsoft.com/office/drawing/2014/main" id="{44379AE7-419C-51FB-EC8E-C590F2341A70}"/>
              </a:ext>
            </a:extLst>
          </p:cNvPr>
          <p:cNvSpPr>
            <a:spLocks noGrp="1"/>
          </p:cNvSpPr>
          <p:nvPr>
            <p:ph type="title"/>
          </p:nvPr>
        </p:nvSpPr>
        <p:spPr/>
        <p:txBody>
          <a:bodyPr/>
          <a:lstStyle/>
          <a:p>
            <a:r>
              <a:rPr lang="en-US" sz="2800" dirty="0"/>
              <a:t>ITER measurements of density - contributions</a:t>
            </a:r>
          </a:p>
        </p:txBody>
      </p:sp>
      <p:sp>
        <p:nvSpPr>
          <p:cNvPr id="8" name="Content Placeholder 7">
            <a:extLst>
              <a:ext uri="{FF2B5EF4-FFF2-40B4-BE49-F238E27FC236}">
                <a16:creationId xmlns:a16="http://schemas.microsoft.com/office/drawing/2014/main" id="{9D59D718-E6C6-44CA-AE1B-3E0427E0F653}"/>
              </a:ext>
            </a:extLst>
          </p:cNvPr>
          <p:cNvSpPr>
            <a:spLocks noGrp="1"/>
          </p:cNvSpPr>
          <p:nvPr>
            <p:ph sz="half" idx="2"/>
          </p:nvPr>
        </p:nvSpPr>
        <p:spPr>
          <a:xfrm>
            <a:off x="838200" y="2650296"/>
            <a:ext cx="6761954" cy="2038985"/>
          </a:xfrm>
          <a:noFill/>
        </p:spPr>
        <p:txBody>
          <a:bodyPr/>
          <a:lstStyle/>
          <a:p>
            <a:pPr algn="l"/>
            <a:r>
              <a:rPr lang="en-US" dirty="0">
                <a:solidFill>
                  <a:schemeClr val="bg1"/>
                </a:solidFill>
              </a:rPr>
              <a:t>Primary</a:t>
            </a:r>
            <a:r>
              <a:rPr lang="en-US" dirty="0"/>
              <a:t>   </a:t>
            </a:r>
            <a:r>
              <a:rPr lang="en-US" sz="1800" dirty="0"/>
              <a:t>– well suited</a:t>
            </a:r>
            <a:endParaRPr lang="en-US" sz="2400" dirty="0"/>
          </a:p>
          <a:p>
            <a:pPr algn="l"/>
            <a:r>
              <a:rPr lang="en-US" sz="2400" dirty="0">
                <a:solidFill>
                  <a:schemeClr val="bg1"/>
                </a:solidFill>
              </a:rPr>
              <a:t>Backup</a:t>
            </a:r>
            <a:r>
              <a:rPr lang="en-US" sz="2400" dirty="0"/>
              <a:t>      </a:t>
            </a:r>
            <a:r>
              <a:rPr lang="en-US" sz="1800" dirty="0"/>
              <a:t>– can be OK but limited in some way</a:t>
            </a:r>
            <a:endParaRPr lang="en-US" sz="2400" dirty="0"/>
          </a:p>
          <a:p>
            <a:pPr algn="l"/>
            <a:r>
              <a:rPr lang="en-US" sz="2400" dirty="0">
                <a:solidFill>
                  <a:schemeClr val="bg1"/>
                </a:solidFill>
              </a:rPr>
              <a:t>Supplementary</a:t>
            </a:r>
            <a:r>
              <a:rPr lang="en-US" sz="2400" dirty="0"/>
              <a:t>      </a:t>
            </a:r>
            <a:r>
              <a:rPr lang="en-US" sz="1800" dirty="0"/>
              <a:t>– supplies input but does not stand alone</a:t>
            </a:r>
          </a:p>
          <a:p>
            <a:pPr algn="l"/>
            <a:r>
              <a:rPr lang="en-US" sz="1800" dirty="0"/>
              <a:t>Some key inputs not shown esp. magnetics equilibrium</a:t>
            </a:r>
            <a:endParaRPr lang="en-GB" sz="1800" dirty="0"/>
          </a:p>
        </p:txBody>
      </p:sp>
      <p:graphicFrame>
        <p:nvGraphicFramePr>
          <p:cNvPr id="16" name="Content Placeholder 15">
            <a:extLst>
              <a:ext uri="{FF2B5EF4-FFF2-40B4-BE49-F238E27FC236}">
                <a16:creationId xmlns:a16="http://schemas.microsoft.com/office/drawing/2014/main" id="{B0709C7B-E25A-2F6D-B80B-38DA2BB18EC3}"/>
              </a:ext>
            </a:extLst>
          </p:cNvPr>
          <p:cNvGraphicFramePr>
            <a:graphicFrameLocks noGrp="1"/>
          </p:cNvGraphicFramePr>
          <p:nvPr>
            <p:ph sz="half" idx="1"/>
            <p:extLst>
              <p:ext uri="{D42A27DB-BD31-4B8C-83A1-F6EECF244321}">
                <p14:modId xmlns:p14="http://schemas.microsoft.com/office/powerpoint/2010/main" val="2954057875"/>
              </p:ext>
            </p:extLst>
          </p:nvPr>
        </p:nvGraphicFramePr>
        <p:xfrm>
          <a:off x="114301" y="382271"/>
          <a:ext cx="8915397" cy="2199003"/>
        </p:xfrm>
        <a:graphic>
          <a:graphicData uri="http://schemas.openxmlformats.org/drawingml/2006/table">
            <a:tbl>
              <a:tblPr/>
              <a:tblGrid>
                <a:gridCol w="2324099">
                  <a:extLst>
                    <a:ext uri="{9D8B030D-6E8A-4147-A177-3AD203B41FA5}">
                      <a16:colId xmlns:a16="http://schemas.microsoft.com/office/drawing/2014/main" val="654975021"/>
                    </a:ext>
                  </a:extLst>
                </a:gridCol>
                <a:gridCol w="1474410">
                  <a:extLst>
                    <a:ext uri="{9D8B030D-6E8A-4147-A177-3AD203B41FA5}">
                      <a16:colId xmlns:a16="http://schemas.microsoft.com/office/drawing/2014/main" val="3211044641"/>
                    </a:ext>
                  </a:extLst>
                </a:gridCol>
                <a:gridCol w="730984">
                  <a:extLst>
                    <a:ext uri="{9D8B030D-6E8A-4147-A177-3AD203B41FA5}">
                      <a16:colId xmlns:a16="http://schemas.microsoft.com/office/drawing/2014/main" val="2640488226"/>
                    </a:ext>
                  </a:extLst>
                </a:gridCol>
                <a:gridCol w="730984">
                  <a:extLst>
                    <a:ext uri="{9D8B030D-6E8A-4147-A177-3AD203B41FA5}">
                      <a16:colId xmlns:a16="http://schemas.microsoft.com/office/drawing/2014/main" val="4108259840"/>
                    </a:ext>
                  </a:extLst>
                </a:gridCol>
                <a:gridCol w="730984">
                  <a:extLst>
                    <a:ext uri="{9D8B030D-6E8A-4147-A177-3AD203B41FA5}">
                      <a16:colId xmlns:a16="http://schemas.microsoft.com/office/drawing/2014/main" val="912134994"/>
                    </a:ext>
                  </a:extLst>
                </a:gridCol>
                <a:gridCol w="730984">
                  <a:extLst>
                    <a:ext uri="{9D8B030D-6E8A-4147-A177-3AD203B41FA5}">
                      <a16:colId xmlns:a16="http://schemas.microsoft.com/office/drawing/2014/main" val="3884807072"/>
                    </a:ext>
                  </a:extLst>
                </a:gridCol>
                <a:gridCol w="730984">
                  <a:extLst>
                    <a:ext uri="{9D8B030D-6E8A-4147-A177-3AD203B41FA5}">
                      <a16:colId xmlns:a16="http://schemas.microsoft.com/office/drawing/2014/main" val="3201328940"/>
                    </a:ext>
                  </a:extLst>
                </a:gridCol>
                <a:gridCol w="730984">
                  <a:extLst>
                    <a:ext uri="{9D8B030D-6E8A-4147-A177-3AD203B41FA5}">
                      <a16:colId xmlns:a16="http://schemas.microsoft.com/office/drawing/2014/main" val="3914115486"/>
                    </a:ext>
                  </a:extLst>
                </a:gridCol>
                <a:gridCol w="730984">
                  <a:extLst>
                    <a:ext uri="{9D8B030D-6E8A-4147-A177-3AD203B41FA5}">
                      <a16:colId xmlns:a16="http://schemas.microsoft.com/office/drawing/2014/main" val="4090111234"/>
                    </a:ext>
                  </a:extLst>
                </a:gridCol>
              </a:tblGrid>
              <a:tr h="840933">
                <a:tc>
                  <a:txBody>
                    <a:bodyPr/>
                    <a:lstStyle/>
                    <a:p>
                      <a:pPr algn="ctr" rtl="0" fontAlgn="ctr">
                        <a:buNone/>
                      </a:pPr>
                      <a:r>
                        <a:rPr lang="en-GB" sz="1000" b="1" i="0" u="none" strike="noStrike" dirty="0">
                          <a:solidFill>
                            <a:srgbClr val="FFFFFF"/>
                          </a:solidFill>
                          <a:effectLst/>
                          <a:latin typeface="Tahoma" panose="020B0604030504040204" pitchFamily="34" charset="0"/>
                        </a:rPr>
                        <a:t>Measurement</a:t>
                      </a:r>
                    </a:p>
                  </a:txBody>
                  <a:tcPr marL="8255" marR="8255" marT="8255" marB="0" anchor="ctr">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C6DAF8"/>
                      </a:solidFill>
                      <a:prstDash val="solid"/>
                      <a:round/>
                      <a:headEnd type="none" w="med" len="med"/>
                      <a:tailEnd type="none" w="med" len="med"/>
                    </a:lnB>
                    <a:solidFill>
                      <a:srgbClr val="4C68A2"/>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Parameter</a:t>
                      </a:r>
                    </a:p>
                  </a:txBody>
                  <a:tcPr marL="8255" marR="8255" marT="8255" marB="0" anchor="ctr">
                    <a:lnL w="6350" cap="flat" cmpd="sng" algn="ctr">
                      <a:solidFill>
                        <a:srgbClr val="7292CC"/>
                      </a:solidFill>
                      <a:prstDash val="solid"/>
                      <a:round/>
                      <a:headEnd type="none" w="med" len="med"/>
                      <a:tailEnd type="none" w="med" len="med"/>
                    </a:lnL>
                    <a:lnR w="6350" cap="flat" cmpd="sng" algn="ctr">
                      <a:solidFill>
                        <a:srgbClr val="C6DAF8"/>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4C68A2"/>
                    </a:solidFill>
                  </a:tcPr>
                </a:tc>
                <a:tc>
                  <a:txBody>
                    <a:bodyPr/>
                    <a:lstStyle/>
                    <a:p>
                      <a:pPr algn="ctr" rtl="0" fontAlgn="ctr">
                        <a:buNone/>
                      </a:pPr>
                      <a:r>
                        <a:rPr lang="en-GB" sz="1000" b="1" i="0" u="none" strike="noStrike" dirty="0">
                          <a:solidFill>
                            <a:srgbClr val="465678"/>
                          </a:solidFill>
                          <a:effectLst/>
                          <a:latin typeface="Tahoma" panose="020B0604030504040204" pitchFamily="34" charset="0"/>
                        </a:rPr>
                        <a:t>Core Plasma Thomson Scattering</a:t>
                      </a:r>
                    </a:p>
                  </a:txBody>
                  <a:tcPr marL="8255" marR="8255" marT="8255" marB="0" anchor="ctr">
                    <a:lnL w="6350" cap="flat" cmpd="sng" algn="ctr">
                      <a:solidFill>
                        <a:srgbClr val="C6DAF8"/>
                      </a:solidFill>
                      <a:prstDash val="solid"/>
                      <a:round/>
                      <a:headEnd type="none" w="med" len="med"/>
                      <a:tailEnd type="none" w="med" len="med"/>
                    </a:lnL>
                    <a:lnR w="6350" cap="flat" cmpd="sng" algn="ctr">
                      <a:solidFill>
                        <a:srgbClr val="C6DAF8"/>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9EB6E4"/>
                    </a:solidFill>
                  </a:tcPr>
                </a:tc>
                <a:tc>
                  <a:txBody>
                    <a:bodyPr/>
                    <a:lstStyle/>
                    <a:p>
                      <a:pPr algn="ctr" rtl="0" fontAlgn="ctr">
                        <a:buNone/>
                      </a:pPr>
                      <a:r>
                        <a:rPr lang="en-GB" sz="1000" b="1" i="0" u="none" strike="noStrike" dirty="0">
                          <a:solidFill>
                            <a:srgbClr val="465678"/>
                          </a:solidFill>
                          <a:effectLst/>
                          <a:latin typeface="Tahoma" panose="020B0604030504040204" pitchFamily="34" charset="0"/>
                        </a:rPr>
                        <a:t>Thomson Scattering - Edge</a:t>
                      </a:r>
                    </a:p>
                  </a:txBody>
                  <a:tcPr marL="8255" marR="8255" marT="8255" marB="0" anchor="ctr">
                    <a:lnL w="6350" cap="flat" cmpd="sng" algn="ctr">
                      <a:solidFill>
                        <a:srgbClr val="C6DAF8"/>
                      </a:solidFill>
                      <a:prstDash val="solid"/>
                      <a:round/>
                      <a:headEnd type="none" w="med" len="med"/>
                      <a:tailEnd type="none" w="med" len="med"/>
                    </a:lnL>
                    <a:lnR w="6350" cap="flat" cmpd="sng" algn="ctr">
                      <a:solidFill>
                        <a:srgbClr val="C6DAF8"/>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9EB6E4"/>
                    </a:solidFill>
                  </a:tcPr>
                </a:tc>
                <a:tc>
                  <a:txBody>
                    <a:bodyPr/>
                    <a:lstStyle/>
                    <a:p>
                      <a:pPr algn="ctr" rtl="0" fontAlgn="ctr">
                        <a:buNone/>
                      </a:pPr>
                      <a:r>
                        <a:rPr lang="en-GB" sz="1000" b="1" i="0" u="none" strike="noStrike" dirty="0">
                          <a:solidFill>
                            <a:srgbClr val="465678"/>
                          </a:solidFill>
                          <a:effectLst/>
                          <a:latin typeface="Tahoma" panose="020B0604030504040204" pitchFamily="34" charset="0"/>
                        </a:rPr>
                        <a:t>Toroidal Interferometer/Polarimeter</a:t>
                      </a:r>
                    </a:p>
                  </a:txBody>
                  <a:tcPr marL="8255" marR="8255" marT="8255" marB="0" anchor="ctr">
                    <a:lnL w="6350" cap="flat" cmpd="sng" algn="ctr">
                      <a:solidFill>
                        <a:srgbClr val="C6DAF8"/>
                      </a:solidFill>
                      <a:prstDash val="solid"/>
                      <a:round/>
                      <a:headEnd type="none" w="med" len="med"/>
                      <a:tailEnd type="none" w="med" len="med"/>
                    </a:lnL>
                    <a:lnR w="6350" cap="flat" cmpd="sng" algn="ctr">
                      <a:solidFill>
                        <a:srgbClr val="C6DAF8"/>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9EB6E4"/>
                    </a:solidFill>
                  </a:tcPr>
                </a:tc>
                <a:tc>
                  <a:txBody>
                    <a:bodyPr/>
                    <a:lstStyle/>
                    <a:p>
                      <a:pPr algn="ctr" rtl="0" fontAlgn="ctr">
                        <a:buNone/>
                      </a:pPr>
                      <a:r>
                        <a:rPr lang="en-GB" sz="1000" b="1" i="0" u="none" strike="noStrike" dirty="0">
                          <a:solidFill>
                            <a:srgbClr val="465678"/>
                          </a:solidFill>
                          <a:effectLst/>
                          <a:latin typeface="Tahoma" panose="020B0604030504040204" pitchFamily="34" charset="0"/>
                        </a:rPr>
                        <a:t>Polarimeter Poloidal </a:t>
                      </a:r>
                    </a:p>
                  </a:txBody>
                  <a:tcPr marL="8255" marR="8255" marT="8255" marB="0" anchor="ctr">
                    <a:lnL w="6350" cap="flat" cmpd="sng" algn="ctr">
                      <a:solidFill>
                        <a:srgbClr val="C6DAF8"/>
                      </a:solidFill>
                      <a:prstDash val="solid"/>
                      <a:round/>
                      <a:headEnd type="none" w="med" len="med"/>
                      <a:tailEnd type="none" w="med" len="med"/>
                    </a:lnL>
                    <a:lnR w="6350" cap="flat" cmpd="sng" algn="ctr">
                      <a:solidFill>
                        <a:srgbClr val="C6DAF8"/>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9EB6E4"/>
                    </a:solidFill>
                  </a:tcPr>
                </a:tc>
                <a:tc>
                  <a:txBody>
                    <a:bodyPr/>
                    <a:lstStyle/>
                    <a:p>
                      <a:pPr algn="ctr" rtl="0" fontAlgn="ctr">
                        <a:buNone/>
                      </a:pPr>
                      <a:r>
                        <a:rPr lang="en-GB" sz="1000" b="1" i="0" u="none" strike="noStrike" dirty="0">
                          <a:solidFill>
                            <a:srgbClr val="465678"/>
                          </a:solidFill>
                          <a:effectLst/>
                          <a:latin typeface="Tahoma" panose="020B0604030504040204" pitchFamily="34" charset="0"/>
                        </a:rPr>
                        <a:t>Reflectometer (Main Plasma, LFS)</a:t>
                      </a:r>
                    </a:p>
                  </a:txBody>
                  <a:tcPr marL="8255" marR="8255" marT="8255" marB="0" anchor="ctr">
                    <a:lnL w="6350" cap="flat" cmpd="sng" algn="ctr">
                      <a:solidFill>
                        <a:srgbClr val="C6DAF8"/>
                      </a:solidFill>
                      <a:prstDash val="solid"/>
                      <a:round/>
                      <a:headEnd type="none" w="med" len="med"/>
                      <a:tailEnd type="none" w="med" len="med"/>
                    </a:lnL>
                    <a:lnR w="6350" cap="flat" cmpd="sng" algn="ctr">
                      <a:solidFill>
                        <a:srgbClr val="C6DAF8"/>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9EB6E4"/>
                    </a:solidFill>
                  </a:tcPr>
                </a:tc>
                <a:tc>
                  <a:txBody>
                    <a:bodyPr/>
                    <a:lstStyle/>
                    <a:p>
                      <a:pPr algn="ctr" rtl="0" fontAlgn="ctr">
                        <a:buNone/>
                      </a:pPr>
                      <a:r>
                        <a:rPr lang="en-GB" sz="1000" b="1" i="0" u="none" strike="noStrike" dirty="0">
                          <a:solidFill>
                            <a:srgbClr val="465678"/>
                          </a:solidFill>
                          <a:effectLst/>
                          <a:latin typeface="Tahoma" panose="020B0604030504040204" pitchFamily="34" charset="0"/>
                        </a:rPr>
                        <a:t>Reflectometer (Main Plasma, HFS)</a:t>
                      </a:r>
                    </a:p>
                  </a:txBody>
                  <a:tcPr marL="8255" marR="8255" marT="8255" marB="0" anchor="ctr">
                    <a:lnL w="6350" cap="flat" cmpd="sng" algn="ctr">
                      <a:solidFill>
                        <a:srgbClr val="C6DAF8"/>
                      </a:solidFill>
                      <a:prstDash val="solid"/>
                      <a:round/>
                      <a:headEnd type="none" w="med" len="med"/>
                      <a:tailEnd type="none" w="med" len="med"/>
                    </a:lnL>
                    <a:lnR w="6350" cap="flat" cmpd="sng" algn="ctr">
                      <a:solidFill>
                        <a:srgbClr val="C6DAF8"/>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9EB6E4"/>
                    </a:solidFill>
                  </a:tcPr>
                </a:tc>
                <a:tc>
                  <a:txBody>
                    <a:bodyPr/>
                    <a:lstStyle/>
                    <a:p>
                      <a:pPr algn="ctr" rtl="0" fontAlgn="ctr">
                        <a:buNone/>
                      </a:pPr>
                      <a:r>
                        <a:rPr lang="en-GB" sz="1000" b="1" i="0" u="none" strike="noStrike" dirty="0">
                          <a:solidFill>
                            <a:srgbClr val="465678"/>
                          </a:solidFill>
                          <a:effectLst/>
                          <a:latin typeface="Tahoma" panose="020B0604030504040204" pitchFamily="34" charset="0"/>
                        </a:rPr>
                        <a:t>Density Interferometer Polarimeter (DIP)</a:t>
                      </a:r>
                    </a:p>
                  </a:txBody>
                  <a:tcPr marL="8255" marR="8255" marT="8255" marB="0" anchor="ctr">
                    <a:lnL w="6350" cap="flat" cmpd="sng" algn="ctr">
                      <a:solidFill>
                        <a:srgbClr val="C6DAF8"/>
                      </a:solidFill>
                      <a:prstDash val="solid"/>
                      <a:round/>
                      <a:headEnd type="none" w="med" len="med"/>
                      <a:tailEnd type="none" w="med" len="med"/>
                    </a:lnL>
                    <a:lnR w="6350" cap="flat" cmpd="sng" algn="ctr">
                      <a:solidFill>
                        <a:srgbClr val="C6DAF8"/>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9EB6E4"/>
                    </a:solidFill>
                  </a:tcPr>
                </a:tc>
                <a:extLst>
                  <a:ext uri="{0D108BD9-81ED-4DB2-BD59-A6C34878D82A}">
                    <a16:rowId xmlns:a16="http://schemas.microsoft.com/office/drawing/2014/main" val="1974215545"/>
                  </a:ext>
                </a:extLst>
              </a:tr>
              <a:tr h="265550">
                <a:tc>
                  <a:txBody>
                    <a:bodyPr/>
                    <a:lstStyle/>
                    <a:p>
                      <a:pPr algn="l" rtl="0" fontAlgn="t">
                        <a:buNone/>
                      </a:pPr>
                      <a:r>
                        <a:rPr lang="en-GB" sz="1000" b="1" i="0" u="none" strike="noStrike">
                          <a:solidFill>
                            <a:srgbClr val="465678"/>
                          </a:solidFill>
                          <a:effectLst/>
                          <a:latin typeface="Tahoma" panose="020B0604030504040204" pitchFamily="34" charset="0"/>
                        </a:rPr>
                        <a:t>06. Line-averaged electron density</a:t>
                      </a:r>
                    </a:p>
                  </a:txBody>
                  <a:tcPr marL="8255" marR="8255" marT="8255" marB="0">
                    <a:lnL w="6350" cap="flat" cmpd="sng" algn="ctr">
                      <a:solidFill>
                        <a:srgbClr val="C6DAF8"/>
                      </a:solidFill>
                      <a:prstDash val="solid"/>
                      <a:round/>
                      <a:headEnd type="none" w="med" len="med"/>
                      <a:tailEnd type="none" w="med" len="med"/>
                    </a:lnL>
                    <a:lnR w="6350" cap="flat" cmpd="sng" algn="ctr">
                      <a:solidFill>
                        <a:srgbClr val="E6EEFC"/>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C6DAF8"/>
                      </a:solidFill>
                      <a:prstDash val="solid"/>
                      <a:round/>
                      <a:headEnd type="none" w="med" len="med"/>
                      <a:tailEnd type="none" w="med" len="med"/>
                    </a:lnB>
                    <a:solidFill>
                      <a:srgbClr val="9EB6E4"/>
                    </a:solidFill>
                  </a:tcPr>
                </a:tc>
                <a:tc>
                  <a:txBody>
                    <a:bodyPr/>
                    <a:lstStyle/>
                    <a:p>
                      <a:pPr algn="l" rtl="0" fontAlgn="t">
                        <a:buNone/>
                      </a:pPr>
                      <a:r>
                        <a:rPr lang="en-GB" sz="1000" b="1" i="0" u="none" strike="noStrike" dirty="0">
                          <a:solidFill>
                            <a:srgbClr val="4C68A2"/>
                          </a:solidFill>
                          <a:effectLst/>
                          <a:latin typeface="Tahoma" panose="020B0604030504040204" pitchFamily="34" charset="0"/>
                        </a:rPr>
                        <a:t>011: ∫ne dl / ∫ dl</a:t>
                      </a:r>
                    </a:p>
                  </a:txBody>
                  <a:tcPr marL="8255" marR="8255" marT="8255" marB="0">
                    <a:lnL w="6350" cap="flat" cmpd="sng" algn="ctr">
                      <a:solidFill>
                        <a:srgbClr val="E6EEFC"/>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extLst>
                  <a:ext uri="{0D108BD9-81ED-4DB2-BD59-A6C34878D82A}">
                    <a16:rowId xmlns:a16="http://schemas.microsoft.com/office/drawing/2014/main" val="578987170"/>
                  </a:ext>
                </a:extLst>
              </a:tr>
              <a:tr h="203886">
                <a:tc rowSpan="2">
                  <a:txBody>
                    <a:bodyPr/>
                    <a:lstStyle/>
                    <a:p>
                      <a:pPr algn="l" rtl="0" fontAlgn="t">
                        <a:buNone/>
                      </a:pPr>
                      <a:r>
                        <a:rPr lang="en-GB" sz="1000" b="1" i="0" u="none" strike="noStrike">
                          <a:solidFill>
                            <a:srgbClr val="465678"/>
                          </a:solidFill>
                          <a:effectLst/>
                          <a:latin typeface="Tahoma" panose="020B0604030504040204" pitchFamily="34" charset="0"/>
                        </a:rPr>
                        <a:t>24. Electron density profile</a:t>
                      </a:r>
                    </a:p>
                  </a:txBody>
                  <a:tcPr marL="8255" marR="8255" marT="8255" marB="0">
                    <a:lnL w="6350" cap="flat" cmpd="sng" algn="ctr">
                      <a:solidFill>
                        <a:srgbClr val="C6DAF8"/>
                      </a:solidFill>
                      <a:prstDash val="solid"/>
                      <a:round/>
                      <a:headEnd type="none" w="med" len="med"/>
                      <a:tailEnd type="none" w="med" len="med"/>
                    </a:lnL>
                    <a:lnR w="6350" cap="flat" cmpd="sng" algn="ctr">
                      <a:solidFill>
                        <a:srgbClr val="E6EEFC"/>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C6DAF8"/>
                      </a:solidFill>
                      <a:prstDash val="solid"/>
                      <a:round/>
                      <a:headEnd type="none" w="med" len="med"/>
                      <a:tailEnd type="none" w="med" len="med"/>
                    </a:lnB>
                    <a:solidFill>
                      <a:srgbClr val="9EB6E4"/>
                    </a:solidFill>
                  </a:tcPr>
                </a:tc>
                <a:tc>
                  <a:txBody>
                    <a:bodyPr/>
                    <a:lstStyle/>
                    <a:p>
                      <a:pPr algn="l" rtl="0" fontAlgn="t">
                        <a:buNone/>
                      </a:pPr>
                      <a:r>
                        <a:rPr lang="en-GB" sz="1000" b="1" i="0" u="none" strike="noStrike" dirty="0">
                          <a:solidFill>
                            <a:srgbClr val="4C68A2"/>
                          </a:solidFill>
                          <a:effectLst/>
                          <a:latin typeface="Tahoma" panose="020B0604030504040204" pitchFamily="34" charset="0"/>
                        </a:rPr>
                        <a:t>054: Core ne profile</a:t>
                      </a:r>
                    </a:p>
                  </a:txBody>
                  <a:tcPr marL="8255" marR="8255" marT="8255" marB="0">
                    <a:lnL w="6350" cap="flat" cmpd="sng" algn="ctr">
                      <a:solidFill>
                        <a:srgbClr val="E6EEFC"/>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extLst>
                  <a:ext uri="{0D108BD9-81ED-4DB2-BD59-A6C34878D82A}">
                    <a16:rowId xmlns:a16="http://schemas.microsoft.com/office/drawing/2014/main" val="1232599389"/>
                  </a:ext>
                </a:extLst>
              </a:tr>
              <a:tr h="203886">
                <a:tc vMerge="1">
                  <a:txBody>
                    <a:bodyPr/>
                    <a:lstStyle/>
                    <a:p>
                      <a:endParaRPr lang="en-GB"/>
                    </a:p>
                  </a:txBody>
                  <a:tcPr/>
                </a:tc>
                <a:tc>
                  <a:txBody>
                    <a:bodyPr/>
                    <a:lstStyle/>
                    <a:p>
                      <a:pPr algn="l" rtl="0" fontAlgn="t">
                        <a:buNone/>
                      </a:pPr>
                      <a:r>
                        <a:rPr lang="en-GB" sz="1000" b="1" i="0" u="none" strike="noStrike" dirty="0">
                          <a:solidFill>
                            <a:srgbClr val="4C68A2"/>
                          </a:solidFill>
                          <a:effectLst/>
                          <a:latin typeface="Tahoma" panose="020B0604030504040204" pitchFamily="34" charset="0"/>
                        </a:rPr>
                        <a:t>055: Edge ne profile</a:t>
                      </a:r>
                    </a:p>
                  </a:txBody>
                  <a:tcPr marL="8255" marR="8255" marT="8255" marB="0">
                    <a:lnL w="6350" cap="flat" cmpd="sng" algn="ctr">
                      <a:solidFill>
                        <a:srgbClr val="E6EEFC"/>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extLst>
                  <a:ext uri="{0D108BD9-81ED-4DB2-BD59-A6C34878D82A}">
                    <a16:rowId xmlns:a16="http://schemas.microsoft.com/office/drawing/2014/main" val="194535356"/>
                  </a:ext>
                </a:extLst>
              </a:tr>
              <a:tr h="342374">
                <a:tc>
                  <a:txBody>
                    <a:bodyPr/>
                    <a:lstStyle/>
                    <a:p>
                      <a:pPr algn="l" rtl="0" fontAlgn="t">
                        <a:buNone/>
                      </a:pPr>
                      <a:r>
                        <a:rPr lang="en-GB" sz="1000" b="1" i="0" u="none" strike="noStrike" dirty="0">
                          <a:solidFill>
                            <a:srgbClr val="465678"/>
                          </a:solidFill>
                          <a:effectLst/>
                          <a:latin typeface="Tahoma" panose="020B0604030504040204" pitchFamily="34" charset="0"/>
                        </a:rPr>
                        <a:t>27. High frequency instabilities (MHD, NTMs, AEs, turbulence)</a:t>
                      </a:r>
                    </a:p>
                  </a:txBody>
                  <a:tcPr marL="8255" marR="8255" marT="8255" marB="0">
                    <a:lnL w="6350" cap="flat" cmpd="sng" algn="ctr">
                      <a:solidFill>
                        <a:srgbClr val="C6DAF8"/>
                      </a:solidFill>
                      <a:prstDash val="solid"/>
                      <a:round/>
                      <a:headEnd type="none" w="med" len="med"/>
                      <a:tailEnd type="none" w="med" len="med"/>
                    </a:lnL>
                    <a:lnR w="6350" cap="flat" cmpd="sng" algn="ctr">
                      <a:solidFill>
                        <a:srgbClr val="E6EEFC"/>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C6DAF8"/>
                      </a:solidFill>
                      <a:prstDash val="solid"/>
                      <a:round/>
                      <a:headEnd type="none" w="med" len="med"/>
                      <a:tailEnd type="none" w="med" len="med"/>
                    </a:lnB>
                    <a:solidFill>
                      <a:srgbClr val="9EB6E4"/>
                    </a:solidFill>
                  </a:tcPr>
                </a:tc>
                <a:tc>
                  <a:txBody>
                    <a:bodyPr/>
                    <a:lstStyle/>
                    <a:p>
                      <a:pPr algn="l" rtl="0" fontAlgn="t">
                        <a:buNone/>
                      </a:pPr>
                      <a:r>
                        <a:rPr lang="en-GB" sz="1000" b="1" i="0" u="none" strike="noStrike" dirty="0">
                          <a:solidFill>
                            <a:srgbClr val="4C68A2"/>
                          </a:solidFill>
                          <a:effectLst/>
                          <a:latin typeface="Tahoma" panose="020B0604030504040204" pitchFamily="34" charset="0"/>
                        </a:rPr>
                        <a:t>063: TAE </a:t>
                      </a:r>
                      <a:r>
                        <a:rPr lang="en-GB" sz="1000" b="1" i="0" u="none" strike="noStrike" dirty="0" err="1">
                          <a:solidFill>
                            <a:srgbClr val="4C68A2"/>
                          </a:solidFill>
                          <a:effectLst/>
                          <a:latin typeface="Tahoma" panose="020B0604030504040204" pitchFamily="34" charset="0"/>
                        </a:rPr>
                        <a:t>δN</a:t>
                      </a:r>
                      <a:r>
                        <a:rPr lang="en-GB" sz="1000" b="1" i="0" u="none" strike="noStrike" dirty="0">
                          <a:solidFill>
                            <a:srgbClr val="4C68A2"/>
                          </a:solidFill>
                          <a:effectLst/>
                          <a:latin typeface="Tahoma" panose="020B0604030504040204" pitchFamily="34" charset="0"/>
                        </a:rPr>
                        <a:t> / n, </a:t>
                      </a:r>
                      <a:r>
                        <a:rPr lang="en-GB" sz="1000" b="1" i="0" u="none" strike="noStrike" dirty="0" err="1">
                          <a:solidFill>
                            <a:srgbClr val="4C68A2"/>
                          </a:solidFill>
                          <a:effectLst/>
                          <a:latin typeface="Tahoma" panose="020B0604030504040204" pitchFamily="34" charset="0"/>
                        </a:rPr>
                        <a:t>δT</a:t>
                      </a:r>
                      <a:r>
                        <a:rPr lang="en-GB" sz="1000" b="1" i="0" u="none" strike="noStrike" dirty="0">
                          <a:solidFill>
                            <a:srgbClr val="4C68A2"/>
                          </a:solidFill>
                          <a:effectLst/>
                          <a:latin typeface="Tahoma" panose="020B0604030504040204" pitchFamily="34" charset="0"/>
                        </a:rPr>
                        <a:t>/T</a:t>
                      </a:r>
                    </a:p>
                  </a:txBody>
                  <a:tcPr marL="8255" marR="8255" marT="8255" marB="0">
                    <a:lnL w="6350" cap="flat" cmpd="sng" algn="ctr">
                      <a:solidFill>
                        <a:srgbClr val="E6EEFC"/>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B</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0000FF"/>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extLst>
                  <a:ext uri="{0D108BD9-81ED-4DB2-BD59-A6C34878D82A}">
                    <a16:rowId xmlns:a16="http://schemas.microsoft.com/office/drawing/2014/main" val="1945723090"/>
                  </a:ext>
                </a:extLst>
              </a:tr>
              <a:tr h="342374">
                <a:tc>
                  <a:txBody>
                    <a:bodyPr/>
                    <a:lstStyle/>
                    <a:p>
                      <a:pPr algn="l" rtl="0" fontAlgn="t">
                        <a:buNone/>
                      </a:pPr>
                      <a:r>
                        <a:rPr lang="en-GB" sz="1000" b="1" i="0" u="none" strike="noStrike" dirty="0">
                          <a:solidFill>
                            <a:srgbClr val="465678"/>
                          </a:solidFill>
                          <a:effectLst/>
                          <a:latin typeface="Tahoma" panose="020B0604030504040204" pitchFamily="34" charset="0"/>
                        </a:rPr>
                        <a:t>14. H-mode, ELMs and L-H mode transition indicator</a:t>
                      </a:r>
                    </a:p>
                  </a:txBody>
                  <a:tcPr marL="8255" marR="8255" marT="8255" marB="0">
                    <a:lnL w="6350" cap="flat" cmpd="sng" algn="ctr">
                      <a:solidFill>
                        <a:srgbClr val="C6DAF8"/>
                      </a:solidFill>
                      <a:prstDash val="solid"/>
                      <a:round/>
                      <a:headEnd type="none" w="med" len="med"/>
                      <a:tailEnd type="none" w="med" len="med"/>
                    </a:lnL>
                    <a:lnR w="6350" cap="flat" cmpd="sng" algn="ctr">
                      <a:solidFill>
                        <a:srgbClr val="E6EEFC"/>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C6DAF8"/>
                      </a:solidFill>
                      <a:prstDash val="solid"/>
                      <a:round/>
                      <a:headEnd type="none" w="med" len="med"/>
                      <a:tailEnd type="none" w="med" len="med"/>
                    </a:lnB>
                    <a:solidFill>
                      <a:srgbClr val="9EB6E4"/>
                    </a:solidFill>
                  </a:tcPr>
                </a:tc>
                <a:tc>
                  <a:txBody>
                    <a:bodyPr/>
                    <a:lstStyle/>
                    <a:p>
                      <a:pPr algn="l" rtl="0" fontAlgn="t">
                        <a:buNone/>
                      </a:pPr>
                      <a:r>
                        <a:rPr lang="en-GB" sz="1000" b="1" i="0" u="none" strike="noStrike" dirty="0">
                          <a:solidFill>
                            <a:srgbClr val="4C68A2"/>
                          </a:solidFill>
                          <a:effectLst/>
                          <a:latin typeface="Tahoma" panose="020B0604030504040204" pitchFamily="34" charset="0"/>
                        </a:rPr>
                        <a:t>031: ELM density transient</a:t>
                      </a:r>
                    </a:p>
                  </a:txBody>
                  <a:tcPr marL="8255" marR="8255" marT="8255" marB="0">
                    <a:lnL w="6350" cap="flat" cmpd="sng" algn="ctr">
                      <a:solidFill>
                        <a:srgbClr val="E6EEFC"/>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ctr">
                        <a:buNone/>
                      </a:pPr>
                      <a:endParaRPr lang="en-GB" sz="1000" b="1" i="0" u="none" strike="noStrike">
                        <a:solidFill>
                          <a:srgbClr val="FFFFFF"/>
                        </a:solidFill>
                        <a:effectLst/>
                        <a:latin typeface="Tahoma" panose="020B0604030504040204" pitchFamily="34" charset="0"/>
                      </a:endParaRP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chemeClr val="tx2">
                        <a:lumMod val="50000"/>
                        <a:lumOff val="50000"/>
                      </a:schemeClr>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ctr">
                        <a:buNone/>
                      </a:pPr>
                      <a:endParaRPr lang="en-GB" sz="1000" b="1" i="0" u="none" strike="noStrike" dirty="0">
                        <a:solidFill>
                          <a:srgbClr val="FFFFFF"/>
                        </a:solidFill>
                        <a:effectLst/>
                        <a:latin typeface="Tahoma" panose="020B0604030504040204" pitchFamily="34" charset="0"/>
                      </a:endParaRP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endParaRPr lang="en-GB" sz="1000" b="1" i="0" u="none" strike="noStrike" dirty="0">
                        <a:solidFill>
                          <a:srgbClr val="FFFFFF"/>
                        </a:solidFill>
                        <a:effectLst/>
                        <a:latin typeface="Tahoma" panose="020B0604030504040204" pitchFamily="34" charset="0"/>
                      </a:endParaRP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extLst>
                  <a:ext uri="{0D108BD9-81ED-4DB2-BD59-A6C34878D82A}">
                    <a16:rowId xmlns:a16="http://schemas.microsoft.com/office/drawing/2014/main" val="2083919812"/>
                  </a:ext>
                </a:extLst>
              </a:tr>
            </a:tbl>
          </a:graphicData>
        </a:graphic>
      </p:graphicFrame>
      <p:sp>
        <p:nvSpPr>
          <p:cNvPr id="4" name="TextBox 3">
            <a:extLst>
              <a:ext uri="{FF2B5EF4-FFF2-40B4-BE49-F238E27FC236}">
                <a16:creationId xmlns:a16="http://schemas.microsoft.com/office/drawing/2014/main" id="{F5C93BC6-3CF6-A12A-F54C-E1227B9BC5AD}"/>
              </a:ext>
            </a:extLst>
          </p:cNvPr>
          <p:cNvSpPr txBox="1"/>
          <p:nvPr/>
        </p:nvSpPr>
        <p:spPr>
          <a:xfrm>
            <a:off x="4419600" y="2800350"/>
            <a:ext cx="4578350" cy="523220"/>
          </a:xfrm>
          <a:prstGeom prst="rect">
            <a:avLst/>
          </a:prstGeom>
          <a:noFill/>
        </p:spPr>
        <p:txBody>
          <a:bodyPr wrap="square">
            <a:spAutoFit/>
          </a:bodyPr>
          <a:lstStyle/>
          <a:p>
            <a:pPr marL="0" indent="0" algn="r">
              <a:buNone/>
            </a:pPr>
            <a:r>
              <a:rPr lang="en-GB" sz="1400" b="1" dirty="0">
                <a:hlinkClick r:id="rId2"/>
              </a:rPr>
              <a:t>Further reading:  D Mazon et al, NF (2026) – subchapter 1</a:t>
            </a:r>
            <a:endParaRPr lang="en-GB" sz="1400" b="1" dirty="0"/>
          </a:p>
        </p:txBody>
      </p:sp>
    </p:spTree>
    <p:extLst>
      <p:ext uri="{BB962C8B-B14F-4D97-AF65-F5344CB8AC3E}">
        <p14:creationId xmlns:p14="http://schemas.microsoft.com/office/powerpoint/2010/main" val="2860333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4AD43-25EB-14EB-81D4-89DB2B719B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2D3BBE-7072-80F7-EE55-8FC64BF2E85A}"/>
              </a:ext>
            </a:extLst>
          </p:cNvPr>
          <p:cNvSpPr>
            <a:spLocks noGrp="1"/>
          </p:cNvSpPr>
          <p:nvPr>
            <p:ph type="title"/>
          </p:nvPr>
        </p:nvSpPr>
        <p:spPr/>
        <p:txBody>
          <a:bodyPr/>
          <a:lstStyle/>
          <a:p>
            <a:r>
              <a:rPr lang="en-US" dirty="0"/>
              <a:t>How are the parameters used in ITER ?</a:t>
            </a:r>
          </a:p>
        </p:txBody>
      </p:sp>
      <p:sp>
        <p:nvSpPr>
          <p:cNvPr id="12" name="Text Placeholder 11">
            <a:extLst>
              <a:ext uri="{FF2B5EF4-FFF2-40B4-BE49-F238E27FC236}">
                <a16:creationId xmlns:a16="http://schemas.microsoft.com/office/drawing/2014/main" id="{15E69B77-EFA8-E044-517E-9AE68ABD3492}"/>
              </a:ext>
            </a:extLst>
          </p:cNvPr>
          <p:cNvSpPr>
            <a:spLocks noGrp="1"/>
          </p:cNvSpPr>
          <p:nvPr>
            <p:ph type="body" idx="1"/>
          </p:nvPr>
        </p:nvSpPr>
        <p:spPr>
          <a:xfrm>
            <a:off x="416218" y="570660"/>
            <a:ext cx="4040188" cy="479822"/>
          </a:xfrm>
        </p:spPr>
        <p:txBody>
          <a:bodyPr/>
          <a:lstStyle/>
          <a:p>
            <a:pPr algn="ctr"/>
            <a:r>
              <a:rPr lang="en-GB" sz="1800" dirty="0">
                <a:solidFill>
                  <a:srgbClr val="4C68A2"/>
                </a:solidFill>
                <a:latin typeface="Tahoma" panose="020B0604030504040204" pitchFamily="34" charset="0"/>
              </a:rPr>
              <a:t>011: ∫ne dl / ∫ dl</a:t>
            </a:r>
          </a:p>
          <a:p>
            <a:pPr algn="ctr"/>
            <a:r>
              <a:rPr lang="en-GB" sz="1800" dirty="0">
                <a:solidFill>
                  <a:srgbClr val="4C68A2"/>
                </a:solidFill>
                <a:latin typeface="Tahoma" panose="020B0604030504040204" pitchFamily="34" charset="0"/>
              </a:rPr>
              <a:t>054: Core ne profile</a:t>
            </a:r>
          </a:p>
        </p:txBody>
      </p:sp>
      <p:sp>
        <p:nvSpPr>
          <p:cNvPr id="13" name="Content Placeholder 12">
            <a:extLst>
              <a:ext uri="{FF2B5EF4-FFF2-40B4-BE49-F238E27FC236}">
                <a16:creationId xmlns:a16="http://schemas.microsoft.com/office/drawing/2014/main" id="{D8D6232A-4829-53CB-B5EF-EF2D4CB38221}"/>
              </a:ext>
            </a:extLst>
          </p:cNvPr>
          <p:cNvSpPr>
            <a:spLocks noGrp="1"/>
          </p:cNvSpPr>
          <p:nvPr>
            <p:ph sz="half" idx="2"/>
          </p:nvPr>
        </p:nvSpPr>
        <p:spPr>
          <a:xfrm>
            <a:off x="533399" y="1183132"/>
            <a:ext cx="4040188" cy="2963466"/>
          </a:xfrm>
        </p:spPr>
        <p:txBody>
          <a:bodyPr>
            <a:noAutofit/>
          </a:bodyPr>
          <a:lstStyle/>
          <a:p>
            <a:pPr marL="0" indent="0">
              <a:buNone/>
            </a:pPr>
            <a:r>
              <a:rPr lang="en-US" sz="1400" b="1" dirty="0"/>
              <a:t>Basic control: </a:t>
            </a:r>
            <a:r>
              <a:rPr lang="en-US" sz="1400" dirty="0"/>
              <a:t>Adjust fueling to maintain fusion power while monitoring proximity to the density limit.</a:t>
            </a:r>
          </a:p>
        </p:txBody>
      </p:sp>
      <p:sp>
        <p:nvSpPr>
          <p:cNvPr id="14" name="Text Placeholder 13">
            <a:extLst>
              <a:ext uri="{FF2B5EF4-FFF2-40B4-BE49-F238E27FC236}">
                <a16:creationId xmlns:a16="http://schemas.microsoft.com/office/drawing/2014/main" id="{DCD9C014-E7F3-79A0-E34C-D35EF43EADE3}"/>
              </a:ext>
            </a:extLst>
          </p:cNvPr>
          <p:cNvSpPr>
            <a:spLocks noGrp="1"/>
          </p:cNvSpPr>
          <p:nvPr>
            <p:ph type="body" sz="quarter" idx="3"/>
          </p:nvPr>
        </p:nvSpPr>
        <p:spPr>
          <a:xfrm>
            <a:off x="4572000" y="548878"/>
            <a:ext cx="4041775" cy="479822"/>
          </a:xfrm>
        </p:spPr>
        <p:txBody>
          <a:bodyPr/>
          <a:lstStyle/>
          <a:p>
            <a:pPr algn="ctr" fontAlgn="t"/>
            <a:r>
              <a:rPr lang="en-GB" sz="1800" dirty="0">
                <a:solidFill>
                  <a:srgbClr val="4C68A2"/>
                </a:solidFill>
                <a:latin typeface="Tahoma" panose="020B0604030504040204" pitchFamily="34" charset="0"/>
              </a:rPr>
              <a:t>054: Core ne profile</a:t>
            </a:r>
          </a:p>
          <a:p>
            <a:pPr algn="ctr" fontAlgn="t"/>
            <a:r>
              <a:rPr lang="en-GB" sz="1800" dirty="0">
                <a:solidFill>
                  <a:srgbClr val="4C68A2"/>
                </a:solidFill>
                <a:latin typeface="Tahoma" panose="020B0604030504040204" pitchFamily="34" charset="0"/>
              </a:rPr>
              <a:t>055: Edge ne profile</a:t>
            </a:r>
          </a:p>
        </p:txBody>
      </p:sp>
      <mc:AlternateContent xmlns:mc="http://schemas.openxmlformats.org/markup-compatibility/2006" xmlns:a14="http://schemas.microsoft.com/office/drawing/2010/main">
        <mc:Choice Requires="a14">
          <p:sp>
            <p:nvSpPr>
              <p:cNvPr id="15" name="Content Placeholder 14">
                <a:extLst>
                  <a:ext uri="{FF2B5EF4-FFF2-40B4-BE49-F238E27FC236}">
                    <a16:creationId xmlns:a16="http://schemas.microsoft.com/office/drawing/2014/main" id="{D42F7F66-0554-54A4-DFD6-716467C9E1B9}"/>
                  </a:ext>
                </a:extLst>
              </p:cNvPr>
              <p:cNvSpPr>
                <a:spLocks noGrp="1"/>
              </p:cNvSpPr>
              <p:nvPr>
                <p:ph sz="quarter" idx="4"/>
              </p:nvPr>
            </p:nvSpPr>
            <p:spPr>
              <a:xfrm>
                <a:off x="4721225" y="1183132"/>
                <a:ext cx="4041775" cy="2963466"/>
              </a:xfrm>
            </p:spPr>
            <p:txBody>
              <a:bodyPr>
                <a:noAutofit/>
              </a:bodyPr>
              <a:lstStyle/>
              <a:p>
                <a:pPr marL="0" indent="0">
                  <a:buNone/>
                </a:pPr>
                <a:r>
                  <a:rPr lang="en-US" sz="1400" b="1" dirty="0"/>
                  <a:t>Advanced control </a:t>
                </a:r>
                <a:r>
                  <a:rPr lang="en-US" sz="1400" dirty="0"/>
                  <a:t>– a synthesis of density profiles in real time, combined with </a:t>
                </a:r>
                <a14:m>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𝑇</m:t>
                        </m:r>
                      </m:e>
                      <m:sub>
                        <m:r>
                          <a:rPr lang="en-US" sz="1400" b="0" i="1" smtClean="0">
                            <a:latin typeface="Cambria Math" panose="02040503050406030204" pitchFamily="18" charset="0"/>
                          </a:rPr>
                          <m:t>𝑒</m:t>
                        </m:r>
                      </m:sub>
                    </m:sSub>
                  </m:oMath>
                </a14:m>
                <a:r>
                  <a:rPr lang="en-GB" sz="1400" dirty="0"/>
                  <a:t> measurements allows continuous adjustment of heating, current drive and plasma shape to maintain stable high performance</a:t>
                </a:r>
              </a:p>
            </p:txBody>
          </p:sp>
        </mc:Choice>
        <mc:Fallback xmlns="">
          <p:sp>
            <p:nvSpPr>
              <p:cNvPr id="15" name="Content Placeholder 14">
                <a:extLst>
                  <a:ext uri="{FF2B5EF4-FFF2-40B4-BE49-F238E27FC236}">
                    <a16:creationId xmlns:a16="http://schemas.microsoft.com/office/drawing/2014/main" id="{D42F7F66-0554-54A4-DFD6-716467C9E1B9}"/>
                  </a:ext>
                </a:extLst>
              </p:cNvPr>
              <p:cNvSpPr>
                <a:spLocks noGrp="1" noRot="1" noChangeAspect="1" noMove="1" noResize="1" noEditPoints="1" noAdjustHandles="1" noChangeArrowheads="1" noChangeShapeType="1" noTextEdit="1"/>
              </p:cNvSpPr>
              <p:nvPr>
                <p:ph sz="quarter" idx="4"/>
              </p:nvPr>
            </p:nvSpPr>
            <p:spPr>
              <a:xfrm>
                <a:off x="4721225" y="1183132"/>
                <a:ext cx="4041775" cy="2963466"/>
              </a:xfrm>
              <a:blipFill>
                <a:blip r:embed="rId2"/>
                <a:stretch>
                  <a:fillRect l="-452" t="-412" r="-301"/>
                </a:stretch>
              </a:blipFill>
            </p:spPr>
            <p:txBody>
              <a:bodyPr/>
              <a:lstStyle/>
              <a:p>
                <a:r>
                  <a:rPr lang="en-GB">
                    <a:noFill/>
                  </a:rPr>
                  <a:t> </a:t>
                </a:r>
              </a:p>
            </p:txBody>
          </p:sp>
        </mc:Fallback>
      </mc:AlternateContent>
      <p:graphicFrame>
        <p:nvGraphicFramePr>
          <p:cNvPr id="6" name="Table 5">
            <a:extLst>
              <a:ext uri="{FF2B5EF4-FFF2-40B4-BE49-F238E27FC236}">
                <a16:creationId xmlns:a16="http://schemas.microsoft.com/office/drawing/2014/main" id="{AF049219-B2FF-5F58-55CF-62DE90D9575D}"/>
              </a:ext>
            </a:extLst>
          </p:cNvPr>
          <p:cNvGraphicFramePr>
            <a:graphicFrameLocks noGrp="1"/>
          </p:cNvGraphicFramePr>
          <p:nvPr>
            <p:extLst>
              <p:ext uri="{D42A27DB-BD31-4B8C-83A1-F6EECF244321}">
                <p14:modId xmlns:p14="http://schemas.microsoft.com/office/powerpoint/2010/main" val="535973077"/>
              </p:ext>
            </p:extLst>
          </p:nvPr>
        </p:nvGraphicFramePr>
        <p:xfrm>
          <a:off x="416218" y="2656060"/>
          <a:ext cx="8001000" cy="1141080"/>
        </p:xfrm>
        <a:graphic>
          <a:graphicData uri="http://schemas.openxmlformats.org/drawingml/2006/table">
            <a:tbl>
              <a:tblPr/>
              <a:tblGrid>
                <a:gridCol w="2247125">
                  <a:extLst>
                    <a:ext uri="{9D8B030D-6E8A-4147-A177-3AD203B41FA5}">
                      <a16:colId xmlns:a16="http://schemas.microsoft.com/office/drawing/2014/main" val="3540703090"/>
                    </a:ext>
                  </a:extLst>
                </a:gridCol>
                <a:gridCol w="852841">
                  <a:extLst>
                    <a:ext uri="{9D8B030D-6E8A-4147-A177-3AD203B41FA5}">
                      <a16:colId xmlns:a16="http://schemas.microsoft.com/office/drawing/2014/main" val="715444732"/>
                    </a:ext>
                  </a:extLst>
                </a:gridCol>
                <a:gridCol w="931393">
                  <a:extLst>
                    <a:ext uri="{9D8B030D-6E8A-4147-A177-3AD203B41FA5}">
                      <a16:colId xmlns:a16="http://schemas.microsoft.com/office/drawing/2014/main" val="1213860794"/>
                    </a:ext>
                  </a:extLst>
                </a:gridCol>
                <a:gridCol w="1363473">
                  <a:extLst>
                    <a:ext uri="{9D8B030D-6E8A-4147-A177-3AD203B41FA5}">
                      <a16:colId xmlns:a16="http://schemas.microsoft.com/office/drawing/2014/main" val="1496422291"/>
                    </a:ext>
                  </a:extLst>
                </a:gridCol>
                <a:gridCol w="838200">
                  <a:extLst>
                    <a:ext uri="{9D8B030D-6E8A-4147-A177-3AD203B41FA5}">
                      <a16:colId xmlns:a16="http://schemas.microsoft.com/office/drawing/2014/main" val="650847694"/>
                    </a:ext>
                  </a:extLst>
                </a:gridCol>
                <a:gridCol w="934764">
                  <a:extLst>
                    <a:ext uri="{9D8B030D-6E8A-4147-A177-3AD203B41FA5}">
                      <a16:colId xmlns:a16="http://schemas.microsoft.com/office/drawing/2014/main" val="1663404660"/>
                    </a:ext>
                  </a:extLst>
                </a:gridCol>
                <a:gridCol w="833204">
                  <a:extLst>
                    <a:ext uri="{9D8B030D-6E8A-4147-A177-3AD203B41FA5}">
                      <a16:colId xmlns:a16="http://schemas.microsoft.com/office/drawing/2014/main" val="2710543417"/>
                    </a:ext>
                  </a:extLst>
                </a:gridCol>
              </a:tblGrid>
              <a:tr h="243838">
                <a:tc>
                  <a:txBody>
                    <a:bodyPr/>
                    <a:lstStyle/>
                    <a:p>
                      <a:pPr algn="ctr" rtl="0" fontAlgn="t">
                        <a:buNone/>
                      </a:pPr>
                      <a:r>
                        <a:rPr lang="en-GB" sz="1200" b="1" i="0" u="none" strike="noStrike" dirty="0">
                          <a:solidFill>
                            <a:srgbClr val="FFFFFF"/>
                          </a:solidFill>
                          <a:effectLst/>
                          <a:latin typeface="Tahoma" panose="020B0604030504040204" pitchFamily="34" charset="0"/>
                        </a:rPr>
                        <a:t>Parameter</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4C68A2"/>
                    </a:solidFill>
                  </a:tcPr>
                </a:tc>
                <a:tc>
                  <a:txBody>
                    <a:bodyPr/>
                    <a:lstStyle/>
                    <a:p>
                      <a:pPr algn="ctr" rtl="0" fontAlgn="t">
                        <a:buNone/>
                      </a:pPr>
                      <a:r>
                        <a:rPr lang="en-GB" sz="1200" b="1" i="0" u="none" strike="noStrike" dirty="0">
                          <a:solidFill>
                            <a:srgbClr val="FFFFFF"/>
                          </a:solidFill>
                          <a:effectLst/>
                          <a:latin typeface="Tahoma" panose="020B0604030504040204" pitchFamily="34" charset="0"/>
                        </a:rPr>
                        <a:t>Role</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C68A2"/>
                    </a:solidFill>
                  </a:tcPr>
                </a:tc>
                <a:tc>
                  <a:txBody>
                    <a:bodyPr/>
                    <a:lstStyle/>
                    <a:p>
                      <a:pPr algn="ctr" rtl="0" fontAlgn="t">
                        <a:buNone/>
                      </a:pPr>
                      <a:r>
                        <a:rPr lang="en-GB" sz="1200" b="1" i="0" u="none" strike="noStrike">
                          <a:solidFill>
                            <a:srgbClr val="FFFFFF"/>
                          </a:solidFill>
                          <a:effectLst/>
                          <a:latin typeface="Tahoma" panose="020B0604030504040204" pitchFamily="34" charset="0"/>
                        </a:rPr>
                        <a:t>Condition</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C68A2"/>
                    </a:solidFill>
                  </a:tcPr>
                </a:tc>
                <a:tc>
                  <a:txBody>
                    <a:bodyPr/>
                    <a:lstStyle/>
                    <a:p>
                      <a:pPr algn="ctr" rtl="0" fontAlgn="t">
                        <a:buNone/>
                      </a:pPr>
                      <a:r>
                        <a:rPr lang="en-GB" sz="1200" b="1" i="0" u="none" strike="noStrike">
                          <a:solidFill>
                            <a:srgbClr val="FFFFFF"/>
                          </a:solidFill>
                          <a:effectLst/>
                          <a:latin typeface="Tahoma" panose="020B0604030504040204" pitchFamily="34" charset="0"/>
                        </a:rPr>
                        <a:t>Range or Coverage</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C68A2"/>
                    </a:solidFill>
                  </a:tcPr>
                </a:tc>
                <a:tc>
                  <a:txBody>
                    <a:bodyPr/>
                    <a:lstStyle/>
                    <a:p>
                      <a:pPr algn="ctr" rtl="0" fontAlgn="t">
                        <a:buNone/>
                      </a:pPr>
                      <a:r>
                        <a:rPr lang="en-GB" sz="1200" b="1" i="0" u="none" strike="noStrike">
                          <a:solidFill>
                            <a:srgbClr val="FFFFFF"/>
                          </a:solidFill>
                          <a:effectLst/>
                          <a:latin typeface="Tahoma" panose="020B0604030504040204" pitchFamily="34" charset="0"/>
                        </a:rPr>
                        <a:t>Time  or Freq</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4C68A2"/>
                    </a:solidFill>
                  </a:tcPr>
                </a:tc>
                <a:tc>
                  <a:txBody>
                    <a:bodyPr/>
                    <a:lstStyle/>
                    <a:p>
                      <a:pPr algn="ctr" rtl="0" fontAlgn="t">
                        <a:buNone/>
                      </a:pPr>
                      <a:r>
                        <a:rPr lang="en-GB" sz="1200" b="1" i="0" u="none" strike="noStrike" dirty="0">
                          <a:solidFill>
                            <a:srgbClr val="FFFFFF"/>
                          </a:solidFill>
                          <a:effectLst/>
                          <a:latin typeface="Tahoma" panose="020B0604030504040204" pitchFamily="34" charset="0"/>
                        </a:rPr>
                        <a:t>Spatial or Wave No.</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4C68A2"/>
                    </a:solidFill>
                  </a:tcPr>
                </a:tc>
                <a:tc>
                  <a:txBody>
                    <a:bodyPr/>
                    <a:lstStyle/>
                    <a:p>
                      <a:pPr algn="ctr" rtl="0" fontAlgn="t">
                        <a:buNone/>
                      </a:pPr>
                      <a:r>
                        <a:rPr lang="en-GB" sz="1200" b="1" i="0" u="none" strike="noStrike">
                          <a:solidFill>
                            <a:srgbClr val="FFFFFF"/>
                          </a:solidFill>
                          <a:effectLst/>
                          <a:latin typeface="Tahoma" panose="020B0604030504040204" pitchFamily="34" charset="0"/>
                        </a:rPr>
                        <a:t>Accuracy</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4C68A2"/>
                    </a:solidFill>
                  </a:tcPr>
                </a:tc>
                <a:extLst>
                  <a:ext uri="{0D108BD9-81ED-4DB2-BD59-A6C34878D82A}">
                    <a16:rowId xmlns:a16="http://schemas.microsoft.com/office/drawing/2014/main" val="3629226139"/>
                  </a:ext>
                </a:extLst>
              </a:tr>
              <a:tr h="162558">
                <a:tc rowSpan="2">
                  <a:txBody>
                    <a:bodyPr/>
                    <a:lstStyle/>
                    <a:p>
                      <a:pPr algn="l" rtl="0" fontAlgn="t">
                        <a:buNone/>
                      </a:pPr>
                      <a:r>
                        <a:rPr lang="en-GB" sz="1200" b="1" i="0" u="none" strike="noStrike" dirty="0">
                          <a:solidFill>
                            <a:srgbClr val="0000FF"/>
                          </a:solidFill>
                          <a:effectLst/>
                          <a:latin typeface="Tahoma" panose="020B0604030504040204" pitchFamily="34" charset="0"/>
                          <a:hlinkClick r:id="rId3"/>
                        </a:rPr>
                        <a:t>011: ∫ne dl / ∫ dl</a:t>
                      </a:r>
                      <a:endParaRPr lang="en-GB" sz="1200" b="1" i="0" u="none" strike="noStrike" dirty="0">
                        <a:solidFill>
                          <a:srgbClr val="0000FF"/>
                        </a:solidFill>
                        <a:effectLst/>
                        <a:latin typeface="Tahoma" panose="020B0604030504040204" pitchFamily="34" charset="0"/>
                      </a:endParaRPr>
                    </a:p>
                  </a:txBody>
                  <a:tcPr marL="8760" marR="8760" marT="8760" marB="0">
                    <a:lnL w="6350" cap="flat" cmpd="sng" algn="ctr">
                      <a:solidFill>
                        <a:srgbClr val="E6EEFC"/>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rowSpan="2">
                  <a:txBody>
                    <a:bodyPr/>
                    <a:lstStyle/>
                    <a:p>
                      <a:pPr algn="ctr" rtl="0" fontAlgn="t">
                        <a:buNone/>
                      </a:pPr>
                      <a:r>
                        <a:rPr lang="en-GB" sz="1200" b="1" i="0" u="none" strike="noStrike" dirty="0">
                          <a:solidFill>
                            <a:srgbClr val="0000FF"/>
                          </a:solidFill>
                          <a:effectLst/>
                          <a:latin typeface="Tahoma" panose="020B0604030504040204" pitchFamily="34" charset="0"/>
                        </a:rPr>
                        <a:t>1a.2  BC</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Default</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1E18 - 4E20 m-3</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0" i="0" u="none" strike="noStrike">
                          <a:solidFill>
                            <a:srgbClr val="4D4D4D"/>
                          </a:solidFill>
                          <a:effectLst/>
                          <a:latin typeface="Tahoma" panose="020B0604030504040204" pitchFamily="34" charset="0"/>
                        </a:rPr>
                        <a:t>1 ms</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200" b="0" i="0" u="none" strike="noStrike">
                          <a:solidFill>
                            <a:srgbClr val="4D4D4D"/>
                          </a:solidFill>
                          <a:effectLst/>
                          <a:latin typeface="Tahoma" panose="020B0604030504040204" pitchFamily="34" charset="0"/>
                        </a:rPr>
                        <a:t>Integral</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200" b="0" i="0" u="none" strike="noStrike" dirty="0">
                          <a:solidFill>
                            <a:srgbClr val="4D4D4D"/>
                          </a:solidFill>
                          <a:effectLst/>
                          <a:latin typeface="Tahoma" panose="020B0604030504040204" pitchFamily="34" charset="0"/>
                        </a:rPr>
                        <a:t>1 %</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extLst>
                  <a:ext uri="{0D108BD9-81ED-4DB2-BD59-A6C34878D82A}">
                    <a16:rowId xmlns:a16="http://schemas.microsoft.com/office/drawing/2014/main" val="1078615315"/>
                  </a:ext>
                </a:extLst>
              </a:tr>
              <a:tr h="162558">
                <a:tc vMerge="1">
                  <a:txBody>
                    <a:bodyPr/>
                    <a:lstStyle/>
                    <a:p>
                      <a:endParaRPr lang="en-GB"/>
                    </a:p>
                  </a:txBody>
                  <a:tcPr/>
                </a:tc>
                <a:tc vMerge="1">
                  <a:txBody>
                    <a:bodyPr/>
                    <a:lstStyle/>
                    <a:p>
                      <a:endParaRPr lang="en-GB"/>
                    </a:p>
                  </a:txBody>
                  <a:tcPr/>
                </a:tc>
                <a:tc>
                  <a:txBody>
                    <a:bodyPr/>
                    <a:lstStyle/>
                    <a:p>
                      <a:pPr algn="ctr" rtl="0" fontAlgn="t">
                        <a:buNone/>
                      </a:pPr>
                      <a:r>
                        <a:rPr lang="en-GB" sz="1200" b="1" i="0" u="none" strike="noStrike" dirty="0">
                          <a:solidFill>
                            <a:srgbClr val="0000FF"/>
                          </a:solidFill>
                          <a:effectLst/>
                          <a:latin typeface="Tahoma" panose="020B0604030504040204" pitchFamily="34" charset="0"/>
                        </a:rPr>
                        <a:t>DMS</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8E20 - 2E22 m-3</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0" i="0" u="none" strike="noStrike">
                          <a:solidFill>
                            <a:srgbClr val="4D4D4D"/>
                          </a:solidFill>
                          <a:effectLst/>
                          <a:latin typeface="Tahoma" panose="020B0604030504040204" pitchFamily="34" charset="0"/>
                        </a:rPr>
                        <a:t>1 ms</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200" b="0" i="0" u="none" strike="noStrike">
                          <a:solidFill>
                            <a:srgbClr val="4D4D4D"/>
                          </a:solidFill>
                          <a:effectLst/>
                          <a:latin typeface="Tahoma" panose="020B0604030504040204" pitchFamily="34" charset="0"/>
                        </a:rPr>
                        <a:t>Integral</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200" b="0" i="0" u="none" strike="noStrike" dirty="0">
                          <a:solidFill>
                            <a:srgbClr val="4D4D4D"/>
                          </a:solidFill>
                          <a:effectLst/>
                          <a:latin typeface="Tahoma" panose="020B0604030504040204" pitchFamily="34" charset="0"/>
                        </a:rPr>
                        <a:t>100 %</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extLst>
                  <a:ext uri="{0D108BD9-81ED-4DB2-BD59-A6C34878D82A}">
                    <a16:rowId xmlns:a16="http://schemas.microsoft.com/office/drawing/2014/main" val="206335461"/>
                  </a:ext>
                </a:extLst>
              </a:tr>
              <a:tr h="162558">
                <a:tc>
                  <a:txBody>
                    <a:bodyPr/>
                    <a:lstStyle/>
                    <a:p>
                      <a:pPr algn="l" rtl="0" fontAlgn="t">
                        <a:buNone/>
                      </a:pPr>
                      <a:r>
                        <a:rPr lang="en-GB" sz="1200" b="1" i="0" u="none" strike="noStrike" dirty="0">
                          <a:solidFill>
                            <a:srgbClr val="0000FF"/>
                          </a:solidFill>
                          <a:effectLst/>
                          <a:latin typeface="Tahoma" panose="020B0604030504040204" pitchFamily="34" charset="0"/>
                          <a:hlinkClick r:id="rId4"/>
                        </a:rPr>
                        <a:t>054: Core ne profile</a:t>
                      </a:r>
                      <a:endParaRPr lang="en-GB" sz="1200" b="1" i="0" u="none" strike="noStrike" dirty="0">
                        <a:solidFill>
                          <a:srgbClr val="0000FF"/>
                        </a:solidFill>
                        <a:effectLst/>
                        <a:latin typeface="Tahoma" panose="020B0604030504040204" pitchFamily="34" charset="0"/>
                      </a:endParaRPr>
                    </a:p>
                  </a:txBody>
                  <a:tcPr marL="8760" marR="8760" marT="8760" marB="0">
                    <a:lnL w="6350" cap="flat" cmpd="sng" algn="ctr">
                      <a:solidFill>
                        <a:srgbClr val="E6EEFC"/>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1b.   AC</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r/a &lt; 0.85</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3E19 - 3E20 m-3</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0" i="0" u="none" strike="noStrike" dirty="0">
                          <a:solidFill>
                            <a:srgbClr val="4D4D4D"/>
                          </a:solidFill>
                          <a:effectLst/>
                          <a:latin typeface="Tahoma" panose="020B0604030504040204" pitchFamily="34" charset="0"/>
                        </a:rPr>
                        <a:t>10 </a:t>
                      </a:r>
                      <a:r>
                        <a:rPr lang="en-GB" sz="1200" b="0" i="0" u="none" strike="noStrike" dirty="0" err="1">
                          <a:solidFill>
                            <a:srgbClr val="4D4D4D"/>
                          </a:solidFill>
                          <a:effectLst/>
                          <a:latin typeface="Tahoma" panose="020B0604030504040204" pitchFamily="34" charset="0"/>
                        </a:rPr>
                        <a:t>ms</a:t>
                      </a:r>
                      <a:endParaRPr lang="en-GB" sz="1200" b="0" i="0" u="none" strike="noStrike" dirty="0">
                        <a:solidFill>
                          <a:srgbClr val="4D4D4D"/>
                        </a:solidFill>
                        <a:effectLst/>
                        <a:latin typeface="Tahoma" panose="020B0604030504040204" pitchFamily="34" charset="0"/>
                      </a:endParaRP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US" sz="1200" b="0" i="0" u="none" strike="noStrike" dirty="0">
                          <a:solidFill>
                            <a:srgbClr val="4D4D4D"/>
                          </a:solidFill>
                          <a:effectLst/>
                          <a:latin typeface="Tahoma" panose="020B0604030504040204" pitchFamily="34" charset="0"/>
                        </a:rPr>
                        <a:t>6</a:t>
                      </a:r>
                      <a:r>
                        <a:rPr lang="en-GB" sz="1200" b="0" i="0" u="none" strike="noStrike" dirty="0">
                          <a:solidFill>
                            <a:srgbClr val="4D4D4D"/>
                          </a:solidFill>
                          <a:effectLst/>
                          <a:latin typeface="Tahoma" panose="020B0604030504040204" pitchFamily="34" charset="0"/>
                        </a:rPr>
                        <a:t>5 mm</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200" b="0" i="0" u="none" strike="noStrike" dirty="0">
                          <a:solidFill>
                            <a:srgbClr val="4D4D4D"/>
                          </a:solidFill>
                          <a:effectLst/>
                          <a:latin typeface="Tahoma" panose="020B0604030504040204" pitchFamily="34" charset="0"/>
                        </a:rPr>
                        <a:t>5 %</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extLst>
                  <a:ext uri="{0D108BD9-81ED-4DB2-BD59-A6C34878D82A}">
                    <a16:rowId xmlns:a16="http://schemas.microsoft.com/office/drawing/2014/main" val="2369651462"/>
                  </a:ext>
                </a:extLst>
              </a:tr>
              <a:tr h="162558">
                <a:tc>
                  <a:txBody>
                    <a:bodyPr/>
                    <a:lstStyle/>
                    <a:p>
                      <a:pPr algn="l" rtl="0" fontAlgn="t">
                        <a:buNone/>
                      </a:pPr>
                      <a:r>
                        <a:rPr lang="en-GB" sz="1200" b="1" i="0" u="none" strike="noStrike">
                          <a:solidFill>
                            <a:srgbClr val="0000FF"/>
                          </a:solidFill>
                          <a:effectLst/>
                          <a:latin typeface="Tahoma" panose="020B0604030504040204" pitchFamily="34" charset="0"/>
                          <a:hlinkClick r:id="rId5"/>
                        </a:rPr>
                        <a:t>055: Edge ne profile</a:t>
                      </a:r>
                      <a:endParaRPr lang="en-GB" sz="1200" b="1" i="0" u="none" strike="noStrike">
                        <a:solidFill>
                          <a:srgbClr val="0000FF"/>
                        </a:solidFill>
                        <a:effectLst/>
                        <a:latin typeface="Tahoma" panose="020B0604030504040204" pitchFamily="34" charset="0"/>
                      </a:endParaRPr>
                    </a:p>
                  </a:txBody>
                  <a:tcPr marL="8760" marR="8760" marT="8760" marB="0">
                    <a:lnL w="6350" cap="flat" cmpd="sng" algn="ctr">
                      <a:solidFill>
                        <a:srgbClr val="E6EEFC"/>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1b.   AC</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r/a &gt; 0.85</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5E18 - 3E20 m-3</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0" i="0" u="none" strike="noStrike" dirty="0">
                          <a:solidFill>
                            <a:srgbClr val="4D4D4D"/>
                          </a:solidFill>
                          <a:effectLst/>
                          <a:latin typeface="Tahoma" panose="020B0604030504040204" pitchFamily="34" charset="0"/>
                        </a:rPr>
                        <a:t>10 </a:t>
                      </a:r>
                      <a:r>
                        <a:rPr lang="en-GB" sz="1200" b="0" i="0" u="none" strike="noStrike" dirty="0" err="1">
                          <a:solidFill>
                            <a:srgbClr val="4D4D4D"/>
                          </a:solidFill>
                          <a:effectLst/>
                          <a:latin typeface="Tahoma" panose="020B0604030504040204" pitchFamily="34" charset="0"/>
                        </a:rPr>
                        <a:t>ms</a:t>
                      </a:r>
                      <a:endParaRPr lang="en-GB" sz="1200" b="0" i="0" u="none" strike="noStrike" dirty="0">
                        <a:solidFill>
                          <a:srgbClr val="4D4D4D"/>
                        </a:solidFill>
                        <a:effectLst/>
                        <a:latin typeface="Tahoma" panose="020B0604030504040204" pitchFamily="34" charset="0"/>
                      </a:endParaRP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200" b="0" i="0" u="none" strike="noStrike" dirty="0">
                          <a:solidFill>
                            <a:srgbClr val="4D4D4D"/>
                          </a:solidFill>
                          <a:effectLst/>
                          <a:latin typeface="Tahoma" panose="020B0604030504040204" pitchFamily="34" charset="0"/>
                        </a:rPr>
                        <a:t>5 mm</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US" sz="1200" b="0" i="0" u="none" strike="noStrike" dirty="0">
                          <a:solidFill>
                            <a:srgbClr val="4D4D4D"/>
                          </a:solidFill>
                          <a:effectLst/>
                          <a:latin typeface="Tahoma" panose="020B0604030504040204" pitchFamily="34" charset="0"/>
                        </a:rPr>
                        <a:t>5</a:t>
                      </a:r>
                      <a:r>
                        <a:rPr lang="en-GB" sz="1200" b="0" i="0" u="none" strike="noStrike" dirty="0">
                          <a:solidFill>
                            <a:srgbClr val="4D4D4D"/>
                          </a:solidFill>
                          <a:effectLst/>
                          <a:latin typeface="Tahoma" panose="020B0604030504040204" pitchFamily="34" charset="0"/>
                        </a:rPr>
                        <a:t> %</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extLst>
                  <a:ext uri="{0D108BD9-81ED-4DB2-BD59-A6C34878D82A}">
                    <a16:rowId xmlns:a16="http://schemas.microsoft.com/office/drawing/2014/main" val="3905248229"/>
                  </a:ext>
                </a:extLst>
              </a:tr>
            </a:tbl>
          </a:graphicData>
        </a:graphic>
      </p:graphicFrame>
    </p:spTree>
    <p:extLst>
      <p:ext uri="{BB962C8B-B14F-4D97-AF65-F5344CB8AC3E}">
        <p14:creationId xmlns:p14="http://schemas.microsoft.com/office/powerpoint/2010/main" val="2913794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B8605-21C6-1A42-961E-ABE79424CA11}"/>
              </a:ext>
            </a:extLst>
          </p:cNvPr>
          <p:cNvSpPr>
            <a:spLocks noGrp="1"/>
          </p:cNvSpPr>
          <p:nvPr>
            <p:ph type="title"/>
          </p:nvPr>
        </p:nvSpPr>
        <p:spPr/>
        <p:txBody>
          <a:bodyPr/>
          <a:lstStyle/>
          <a:p>
            <a:r>
              <a:rPr lang="en-US" dirty="0"/>
              <a:t>How are the parameters used in ITER ?</a:t>
            </a:r>
          </a:p>
        </p:txBody>
      </p:sp>
      <p:sp>
        <p:nvSpPr>
          <p:cNvPr id="16" name="Text Placeholder 15">
            <a:extLst>
              <a:ext uri="{FF2B5EF4-FFF2-40B4-BE49-F238E27FC236}">
                <a16:creationId xmlns:a16="http://schemas.microsoft.com/office/drawing/2014/main" id="{98C124B4-5B58-BBC0-0F07-4E52B092864A}"/>
              </a:ext>
            </a:extLst>
          </p:cNvPr>
          <p:cNvSpPr>
            <a:spLocks noGrp="1"/>
          </p:cNvSpPr>
          <p:nvPr>
            <p:ph type="body" sz="quarter" idx="4294967295"/>
          </p:nvPr>
        </p:nvSpPr>
        <p:spPr>
          <a:xfrm>
            <a:off x="3120327" y="410893"/>
            <a:ext cx="2442274" cy="479425"/>
          </a:xfrm>
        </p:spPr>
        <p:txBody>
          <a:bodyPr/>
          <a:lstStyle/>
          <a:p>
            <a:pPr marL="0" indent="0" algn="l">
              <a:buNone/>
            </a:pPr>
            <a:r>
              <a:rPr lang="en-GB" sz="1600" b="1" dirty="0">
                <a:solidFill>
                  <a:srgbClr val="4C68A2"/>
                </a:solidFill>
                <a:latin typeface="Tahoma" panose="020B0604030504040204" pitchFamily="34" charset="0"/>
              </a:rPr>
              <a:t>&lt; 063: TAE </a:t>
            </a:r>
            <a:r>
              <a:rPr lang="en-GB" sz="1600" b="1" dirty="0" err="1">
                <a:solidFill>
                  <a:srgbClr val="4C68A2"/>
                </a:solidFill>
                <a:latin typeface="Tahoma" panose="020B0604030504040204" pitchFamily="34" charset="0"/>
              </a:rPr>
              <a:t>δN</a:t>
            </a:r>
            <a:r>
              <a:rPr lang="en-GB" sz="1600" b="1" dirty="0">
                <a:solidFill>
                  <a:srgbClr val="4C68A2"/>
                </a:solidFill>
                <a:latin typeface="Tahoma" panose="020B0604030504040204" pitchFamily="34" charset="0"/>
              </a:rPr>
              <a:t> / n, </a:t>
            </a:r>
            <a:r>
              <a:rPr lang="en-GB" sz="1600" b="1" dirty="0" err="1">
                <a:solidFill>
                  <a:srgbClr val="4C68A2"/>
                </a:solidFill>
                <a:latin typeface="Tahoma" panose="020B0604030504040204" pitchFamily="34" charset="0"/>
              </a:rPr>
              <a:t>δT</a:t>
            </a:r>
            <a:r>
              <a:rPr lang="en-GB" sz="1600" b="1" dirty="0">
                <a:solidFill>
                  <a:srgbClr val="4C68A2"/>
                </a:solidFill>
                <a:latin typeface="Tahoma" panose="020B0604030504040204" pitchFamily="34" charset="0"/>
              </a:rPr>
              <a:t>/T</a:t>
            </a:r>
          </a:p>
          <a:p>
            <a:pPr marL="0" indent="0" algn="r">
              <a:buNone/>
            </a:pPr>
            <a:r>
              <a:rPr lang="en-GB" sz="1600" b="1" dirty="0">
                <a:solidFill>
                  <a:srgbClr val="4C68A2"/>
                </a:solidFill>
                <a:latin typeface="Tahoma" panose="020B0604030504040204" pitchFamily="34" charset="0"/>
              </a:rPr>
              <a:t>031: ELM density transient &gt;</a:t>
            </a:r>
          </a:p>
        </p:txBody>
      </p:sp>
      <p:sp>
        <p:nvSpPr>
          <p:cNvPr id="13" name="Content Placeholder 12">
            <a:extLst>
              <a:ext uri="{FF2B5EF4-FFF2-40B4-BE49-F238E27FC236}">
                <a16:creationId xmlns:a16="http://schemas.microsoft.com/office/drawing/2014/main" id="{F16B6F99-7E2A-4DCB-5886-4427A9A9F489}"/>
              </a:ext>
            </a:extLst>
          </p:cNvPr>
          <p:cNvSpPr>
            <a:spLocks noGrp="1"/>
          </p:cNvSpPr>
          <p:nvPr>
            <p:ph sz="half" idx="4294967295"/>
          </p:nvPr>
        </p:nvSpPr>
        <p:spPr>
          <a:xfrm>
            <a:off x="0" y="1630363"/>
            <a:ext cx="2714625" cy="560387"/>
          </a:xfrm>
        </p:spPr>
        <p:txBody>
          <a:bodyPr>
            <a:noAutofit/>
          </a:bodyPr>
          <a:lstStyle/>
          <a:p>
            <a:r>
              <a:rPr lang="en-US" sz="1000" dirty="0"/>
              <a:t>.</a:t>
            </a:r>
          </a:p>
        </p:txBody>
      </p:sp>
      <p:sp>
        <p:nvSpPr>
          <p:cNvPr id="17" name="Content Placeholder 16">
            <a:extLst>
              <a:ext uri="{FF2B5EF4-FFF2-40B4-BE49-F238E27FC236}">
                <a16:creationId xmlns:a16="http://schemas.microsoft.com/office/drawing/2014/main" id="{71578454-255C-A7F7-5B8F-D44895802F9E}"/>
              </a:ext>
            </a:extLst>
          </p:cNvPr>
          <p:cNvSpPr>
            <a:spLocks noGrp="1"/>
          </p:cNvSpPr>
          <p:nvPr>
            <p:ph sz="quarter" idx="4294967295"/>
          </p:nvPr>
        </p:nvSpPr>
        <p:spPr>
          <a:xfrm>
            <a:off x="3120327" y="1553780"/>
            <a:ext cx="2510725" cy="493712"/>
          </a:xfrm>
        </p:spPr>
        <p:txBody>
          <a:bodyPr>
            <a:noAutofit/>
          </a:bodyPr>
          <a:lstStyle/>
          <a:p>
            <a:pPr algn="l"/>
            <a:r>
              <a:rPr lang="en-US" sz="1400" dirty="0"/>
              <a:t>Monitor the evolution of TAE modes for physics understanding</a:t>
            </a:r>
          </a:p>
          <a:p>
            <a:pPr algn="l"/>
            <a:r>
              <a:rPr lang="en-US" sz="1400" dirty="0"/>
              <a:t>Monitor ELM size for physics understanding</a:t>
            </a:r>
            <a:endParaRPr lang="en-GB" sz="1400" dirty="0"/>
          </a:p>
        </p:txBody>
      </p:sp>
      <p:graphicFrame>
        <p:nvGraphicFramePr>
          <p:cNvPr id="6" name="Table 5">
            <a:extLst>
              <a:ext uri="{FF2B5EF4-FFF2-40B4-BE49-F238E27FC236}">
                <a16:creationId xmlns:a16="http://schemas.microsoft.com/office/drawing/2014/main" id="{58CB3022-9D2E-345B-A17A-517E499524D1}"/>
              </a:ext>
            </a:extLst>
          </p:cNvPr>
          <p:cNvGraphicFramePr>
            <a:graphicFrameLocks noGrp="1"/>
          </p:cNvGraphicFramePr>
          <p:nvPr>
            <p:extLst>
              <p:ext uri="{D42A27DB-BD31-4B8C-83A1-F6EECF244321}">
                <p14:modId xmlns:p14="http://schemas.microsoft.com/office/powerpoint/2010/main" val="1088563108"/>
              </p:ext>
            </p:extLst>
          </p:nvPr>
        </p:nvGraphicFramePr>
        <p:xfrm>
          <a:off x="152400" y="3018803"/>
          <a:ext cx="8762999" cy="931918"/>
        </p:xfrm>
        <a:graphic>
          <a:graphicData uri="http://schemas.openxmlformats.org/drawingml/2006/table">
            <a:tbl>
              <a:tblPr/>
              <a:tblGrid>
                <a:gridCol w="2461137">
                  <a:extLst>
                    <a:ext uri="{9D8B030D-6E8A-4147-A177-3AD203B41FA5}">
                      <a16:colId xmlns:a16="http://schemas.microsoft.com/office/drawing/2014/main" val="3540703090"/>
                    </a:ext>
                  </a:extLst>
                </a:gridCol>
                <a:gridCol w="934064">
                  <a:extLst>
                    <a:ext uri="{9D8B030D-6E8A-4147-A177-3AD203B41FA5}">
                      <a16:colId xmlns:a16="http://schemas.microsoft.com/office/drawing/2014/main" val="715444732"/>
                    </a:ext>
                  </a:extLst>
                </a:gridCol>
                <a:gridCol w="1020097">
                  <a:extLst>
                    <a:ext uri="{9D8B030D-6E8A-4147-A177-3AD203B41FA5}">
                      <a16:colId xmlns:a16="http://schemas.microsoft.com/office/drawing/2014/main" val="1213860794"/>
                    </a:ext>
                  </a:extLst>
                </a:gridCol>
                <a:gridCol w="1299702">
                  <a:extLst>
                    <a:ext uri="{9D8B030D-6E8A-4147-A177-3AD203B41FA5}">
                      <a16:colId xmlns:a16="http://schemas.microsoft.com/office/drawing/2014/main" val="1496422291"/>
                    </a:ext>
                  </a:extLst>
                </a:gridCol>
                <a:gridCol w="927918">
                  <a:extLst>
                    <a:ext uri="{9D8B030D-6E8A-4147-A177-3AD203B41FA5}">
                      <a16:colId xmlns:a16="http://schemas.microsoft.com/office/drawing/2014/main" val="650847694"/>
                    </a:ext>
                  </a:extLst>
                </a:gridCol>
                <a:gridCol w="1207524">
                  <a:extLst>
                    <a:ext uri="{9D8B030D-6E8A-4147-A177-3AD203B41FA5}">
                      <a16:colId xmlns:a16="http://schemas.microsoft.com/office/drawing/2014/main" val="1663404660"/>
                    </a:ext>
                  </a:extLst>
                </a:gridCol>
                <a:gridCol w="912557">
                  <a:extLst>
                    <a:ext uri="{9D8B030D-6E8A-4147-A177-3AD203B41FA5}">
                      <a16:colId xmlns:a16="http://schemas.microsoft.com/office/drawing/2014/main" val="2710543417"/>
                    </a:ext>
                  </a:extLst>
                </a:gridCol>
              </a:tblGrid>
              <a:tr h="243838">
                <a:tc>
                  <a:txBody>
                    <a:bodyPr/>
                    <a:lstStyle/>
                    <a:p>
                      <a:pPr algn="ctr" rtl="0" fontAlgn="t">
                        <a:buNone/>
                      </a:pPr>
                      <a:r>
                        <a:rPr lang="en-GB" sz="1100" b="1" i="0" u="none" strike="noStrike" dirty="0">
                          <a:solidFill>
                            <a:srgbClr val="FFFFFF"/>
                          </a:solidFill>
                          <a:effectLst/>
                          <a:latin typeface="Tahoma" panose="020B0604030504040204" pitchFamily="34" charset="0"/>
                        </a:rPr>
                        <a:t>Parameter</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4C68A2"/>
                    </a:solidFill>
                  </a:tcPr>
                </a:tc>
                <a:tc>
                  <a:txBody>
                    <a:bodyPr/>
                    <a:lstStyle/>
                    <a:p>
                      <a:pPr algn="ctr" rtl="0" fontAlgn="t">
                        <a:buNone/>
                      </a:pPr>
                      <a:r>
                        <a:rPr lang="en-GB" sz="1100" b="1" i="0" u="none" strike="noStrike" dirty="0">
                          <a:solidFill>
                            <a:srgbClr val="FFFFFF"/>
                          </a:solidFill>
                          <a:effectLst/>
                          <a:latin typeface="Tahoma" panose="020B0604030504040204" pitchFamily="34" charset="0"/>
                        </a:rPr>
                        <a:t>Role</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C68A2"/>
                    </a:solidFill>
                  </a:tcPr>
                </a:tc>
                <a:tc>
                  <a:txBody>
                    <a:bodyPr/>
                    <a:lstStyle/>
                    <a:p>
                      <a:pPr algn="ctr" rtl="0" fontAlgn="t">
                        <a:buNone/>
                      </a:pPr>
                      <a:r>
                        <a:rPr lang="en-GB" sz="1100" b="1" i="0" u="none" strike="noStrike">
                          <a:solidFill>
                            <a:srgbClr val="FFFFFF"/>
                          </a:solidFill>
                          <a:effectLst/>
                          <a:latin typeface="Tahoma" panose="020B0604030504040204" pitchFamily="34" charset="0"/>
                        </a:rPr>
                        <a:t>Condition</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C68A2"/>
                    </a:solidFill>
                  </a:tcPr>
                </a:tc>
                <a:tc>
                  <a:txBody>
                    <a:bodyPr/>
                    <a:lstStyle/>
                    <a:p>
                      <a:pPr algn="ctr" rtl="0" fontAlgn="t">
                        <a:buNone/>
                      </a:pPr>
                      <a:r>
                        <a:rPr lang="en-GB" sz="1100" b="1" i="0" u="none" strike="noStrike">
                          <a:solidFill>
                            <a:srgbClr val="FFFFFF"/>
                          </a:solidFill>
                          <a:effectLst/>
                          <a:latin typeface="Tahoma" panose="020B0604030504040204" pitchFamily="34" charset="0"/>
                        </a:rPr>
                        <a:t>Range or Coverage</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C68A2"/>
                    </a:solidFill>
                  </a:tcPr>
                </a:tc>
                <a:tc>
                  <a:txBody>
                    <a:bodyPr/>
                    <a:lstStyle/>
                    <a:p>
                      <a:pPr algn="ctr" rtl="0" fontAlgn="t">
                        <a:buNone/>
                      </a:pPr>
                      <a:r>
                        <a:rPr lang="en-GB" sz="1100" b="1" i="0" u="none" strike="noStrike">
                          <a:solidFill>
                            <a:srgbClr val="FFFFFF"/>
                          </a:solidFill>
                          <a:effectLst/>
                          <a:latin typeface="Tahoma" panose="020B0604030504040204" pitchFamily="34" charset="0"/>
                        </a:rPr>
                        <a:t>Time  or Freq</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4C68A2"/>
                    </a:solidFill>
                  </a:tcPr>
                </a:tc>
                <a:tc>
                  <a:txBody>
                    <a:bodyPr/>
                    <a:lstStyle/>
                    <a:p>
                      <a:pPr algn="ctr" rtl="0" fontAlgn="t">
                        <a:buNone/>
                      </a:pPr>
                      <a:r>
                        <a:rPr lang="en-GB" sz="1100" b="1" i="0" u="none" strike="noStrike">
                          <a:solidFill>
                            <a:srgbClr val="FFFFFF"/>
                          </a:solidFill>
                          <a:effectLst/>
                          <a:latin typeface="Tahoma" panose="020B0604030504040204" pitchFamily="34" charset="0"/>
                        </a:rPr>
                        <a:t>Spatial or Wave No.</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4C68A2"/>
                    </a:solidFill>
                  </a:tcPr>
                </a:tc>
                <a:tc>
                  <a:txBody>
                    <a:bodyPr/>
                    <a:lstStyle/>
                    <a:p>
                      <a:pPr algn="ctr" rtl="0" fontAlgn="t">
                        <a:buNone/>
                      </a:pPr>
                      <a:r>
                        <a:rPr lang="en-GB" sz="1100" b="1" i="0" u="none" strike="noStrike">
                          <a:solidFill>
                            <a:srgbClr val="FFFFFF"/>
                          </a:solidFill>
                          <a:effectLst/>
                          <a:latin typeface="Tahoma" panose="020B0604030504040204" pitchFamily="34" charset="0"/>
                        </a:rPr>
                        <a:t>Accuracy</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4C68A2"/>
                    </a:solidFill>
                  </a:tcPr>
                </a:tc>
                <a:extLst>
                  <a:ext uri="{0D108BD9-81ED-4DB2-BD59-A6C34878D82A}">
                    <a16:rowId xmlns:a16="http://schemas.microsoft.com/office/drawing/2014/main" val="3629226139"/>
                  </a:ext>
                </a:extLst>
              </a:tr>
              <a:tr h="243838">
                <a:tc>
                  <a:txBody>
                    <a:bodyPr/>
                    <a:lstStyle/>
                    <a:p>
                      <a:pPr algn="l" rtl="0" fontAlgn="t">
                        <a:buNone/>
                      </a:pPr>
                      <a:r>
                        <a:rPr lang="en-GB" sz="1100" b="1" i="0" u="none" strike="noStrike" dirty="0">
                          <a:solidFill>
                            <a:srgbClr val="0000FF"/>
                          </a:solidFill>
                          <a:effectLst/>
                          <a:latin typeface="Tahoma" panose="020B0604030504040204" pitchFamily="34" charset="0"/>
                          <a:hlinkClick r:id="rId3"/>
                        </a:rPr>
                        <a:t>063: TAE </a:t>
                      </a:r>
                      <a:r>
                        <a:rPr lang="en-GB" sz="1100" b="1" i="0" u="none" strike="noStrike" dirty="0" err="1">
                          <a:solidFill>
                            <a:srgbClr val="0000FF"/>
                          </a:solidFill>
                          <a:effectLst/>
                          <a:latin typeface="Tahoma" panose="020B0604030504040204" pitchFamily="34" charset="0"/>
                          <a:hlinkClick r:id="rId3"/>
                        </a:rPr>
                        <a:t>δN</a:t>
                      </a:r>
                      <a:r>
                        <a:rPr lang="en-GB" sz="1100" b="1" i="0" u="none" strike="noStrike" dirty="0">
                          <a:solidFill>
                            <a:srgbClr val="0000FF"/>
                          </a:solidFill>
                          <a:effectLst/>
                          <a:latin typeface="Tahoma" panose="020B0604030504040204" pitchFamily="34" charset="0"/>
                          <a:hlinkClick r:id="rId3"/>
                        </a:rPr>
                        <a:t> / n, </a:t>
                      </a:r>
                      <a:r>
                        <a:rPr lang="en-GB" sz="1100" b="1" i="0" u="none" strike="noStrike" dirty="0" err="1">
                          <a:solidFill>
                            <a:srgbClr val="0000FF"/>
                          </a:solidFill>
                          <a:effectLst/>
                          <a:latin typeface="Tahoma" panose="020B0604030504040204" pitchFamily="34" charset="0"/>
                          <a:hlinkClick r:id="rId3"/>
                        </a:rPr>
                        <a:t>δT</a:t>
                      </a:r>
                      <a:r>
                        <a:rPr lang="en-GB" sz="1100" b="1" i="0" u="none" strike="noStrike" dirty="0">
                          <a:solidFill>
                            <a:srgbClr val="0000FF"/>
                          </a:solidFill>
                          <a:effectLst/>
                          <a:latin typeface="Tahoma" panose="020B0604030504040204" pitchFamily="34" charset="0"/>
                          <a:hlinkClick r:id="rId3"/>
                        </a:rPr>
                        <a:t>/T</a:t>
                      </a:r>
                      <a:endParaRPr lang="en-GB" sz="1100" b="1" i="0" u="none" strike="noStrike" dirty="0">
                        <a:solidFill>
                          <a:srgbClr val="0000FF"/>
                        </a:solidFill>
                        <a:effectLst/>
                        <a:latin typeface="Tahoma" panose="020B0604030504040204" pitchFamily="34" charset="0"/>
                      </a:endParaRPr>
                    </a:p>
                  </a:txBody>
                  <a:tcPr marL="8760" marR="8760" marT="8760" marB="0">
                    <a:lnL w="6350" cap="flat" cmpd="sng" algn="ctr">
                      <a:solidFill>
                        <a:srgbClr val="E6EEFC"/>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t">
                        <a:buNone/>
                      </a:pPr>
                      <a:r>
                        <a:rPr lang="en-GB" sz="1100" b="1" i="0" u="none" strike="noStrike" dirty="0">
                          <a:solidFill>
                            <a:srgbClr val="0000FF"/>
                          </a:solidFill>
                          <a:effectLst/>
                          <a:latin typeface="Tahoma" panose="020B0604030504040204" pitchFamily="34" charset="0"/>
                        </a:rPr>
                        <a:t>2.   PHY</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100" b="1" i="0" u="none" strike="noStrike" dirty="0">
                          <a:solidFill>
                            <a:srgbClr val="0000FF"/>
                          </a:solidFill>
                          <a:effectLst/>
                          <a:latin typeface="Tahoma" panose="020B0604030504040204" pitchFamily="34" charset="0"/>
                        </a:rPr>
                        <a:t>-</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100" b="1" i="0" u="none" strike="noStrike" dirty="0">
                          <a:solidFill>
                            <a:srgbClr val="0000FF"/>
                          </a:solidFill>
                          <a:effectLst/>
                          <a:latin typeface="Tahoma" panose="020B0604030504040204" pitchFamily="34" charset="0"/>
                        </a:rPr>
                        <a:t>5E-6 - 5E-4</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100" b="0" i="0" u="none" strike="noStrike" dirty="0">
                          <a:solidFill>
                            <a:srgbClr val="4D4D4D"/>
                          </a:solidFill>
                          <a:effectLst/>
                          <a:latin typeface="Tahoma" panose="020B0604030504040204" pitchFamily="34" charset="0"/>
                        </a:rPr>
                        <a:t>30kHz—0.5MHz</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100" b="0" i="0" u="none" strike="noStrike" dirty="0">
                          <a:solidFill>
                            <a:srgbClr val="4D4D4D"/>
                          </a:solidFill>
                          <a:effectLst/>
                          <a:latin typeface="Tahoma" panose="020B0604030504040204" pitchFamily="34" charset="0"/>
                        </a:rPr>
                        <a:t>n=2—50</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100" b="0" i="0" u="none" strike="noStrike" dirty="0">
                          <a:solidFill>
                            <a:srgbClr val="4D4D4D"/>
                          </a:solidFill>
                          <a:effectLst/>
                          <a:latin typeface="Tahoma" panose="020B0604030504040204" pitchFamily="34" charset="0"/>
                        </a:rPr>
                        <a:t>30 % (</a:t>
                      </a:r>
                      <a:r>
                        <a:rPr lang="en-GB" sz="1100" b="0" i="0" u="none" strike="noStrike" dirty="0" err="1">
                          <a:solidFill>
                            <a:srgbClr val="4D4D4D"/>
                          </a:solidFill>
                          <a:effectLst/>
                          <a:latin typeface="Tahoma" panose="020B0604030504040204" pitchFamily="34" charset="0"/>
                        </a:rPr>
                        <a:t>rel</a:t>
                      </a:r>
                      <a:r>
                        <a:rPr lang="en-GB" sz="1100" b="0" i="0" u="none" strike="noStrike" dirty="0">
                          <a:solidFill>
                            <a:srgbClr val="4D4D4D"/>
                          </a:solidFill>
                          <a:effectLst/>
                          <a:latin typeface="Tahoma" panose="020B0604030504040204" pitchFamily="34" charset="0"/>
                        </a:rPr>
                        <a:t>)</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extLst>
                  <a:ext uri="{0D108BD9-81ED-4DB2-BD59-A6C34878D82A}">
                    <a16:rowId xmlns:a16="http://schemas.microsoft.com/office/drawing/2014/main" val="1667444746"/>
                  </a:ext>
                </a:extLst>
              </a:tr>
              <a:tr h="243838">
                <a:tc>
                  <a:txBody>
                    <a:bodyPr/>
                    <a:lstStyle/>
                    <a:p>
                      <a:pPr algn="l" rtl="0" fontAlgn="t">
                        <a:buNone/>
                      </a:pPr>
                      <a:r>
                        <a:rPr lang="en-GB" sz="1100" b="1" i="0" u="none" strike="noStrike" dirty="0">
                          <a:solidFill>
                            <a:srgbClr val="0000FF"/>
                          </a:solidFill>
                          <a:effectLst/>
                          <a:latin typeface="Tahoma" panose="020B0604030504040204" pitchFamily="34" charset="0"/>
                          <a:hlinkClick r:id="rId4"/>
                        </a:rPr>
                        <a:t>031: ELM density transient</a:t>
                      </a:r>
                      <a:endParaRPr lang="en-GB" sz="1100" b="1" i="0" u="none" strike="noStrike" dirty="0">
                        <a:solidFill>
                          <a:srgbClr val="0000FF"/>
                        </a:solidFill>
                        <a:effectLst/>
                        <a:latin typeface="Tahoma" panose="020B0604030504040204" pitchFamily="34" charset="0"/>
                      </a:endParaRPr>
                    </a:p>
                  </a:txBody>
                  <a:tcPr marL="9525" marR="9525" marT="9525" marB="0">
                    <a:lnL w="6350" cap="flat" cmpd="sng" algn="ctr">
                      <a:solidFill>
                        <a:srgbClr val="E6EEFC"/>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t">
                        <a:buNone/>
                      </a:pPr>
                      <a:r>
                        <a:rPr lang="en-GB" sz="1100" b="1" i="0" u="none" strike="noStrike" dirty="0">
                          <a:solidFill>
                            <a:srgbClr val="0000FF"/>
                          </a:solidFill>
                          <a:effectLst/>
                          <a:latin typeface="Tahoma" panose="020B0604030504040204" pitchFamily="34" charset="0"/>
                        </a:rPr>
                        <a:t>2.   PHY</a:t>
                      </a:r>
                    </a:p>
                  </a:txBody>
                  <a:tcPr marL="9525" marR="9525" marT="9525"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100" b="1" i="0" u="none" strike="noStrike" dirty="0">
                          <a:solidFill>
                            <a:srgbClr val="0000FF"/>
                          </a:solidFill>
                          <a:effectLst/>
                          <a:latin typeface="Tahoma" panose="020B0604030504040204" pitchFamily="34" charset="0"/>
                        </a:rPr>
                        <a:t>r/a &gt; 0.85</a:t>
                      </a:r>
                    </a:p>
                  </a:txBody>
                  <a:tcPr marL="9525" marR="9525" marT="9525"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100" b="1" i="0" u="none" strike="noStrike" dirty="0">
                          <a:solidFill>
                            <a:srgbClr val="0000FF"/>
                          </a:solidFill>
                          <a:effectLst/>
                          <a:latin typeface="Tahoma" panose="020B0604030504040204" pitchFamily="34" charset="0"/>
                        </a:rPr>
                        <a:t>5E18 - 3E20/m3</a:t>
                      </a:r>
                    </a:p>
                  </a:txBody>
                  <a:tcPr marL="9525" marR="9525" marT="9525" marB="0">
                    <a:lnL w="6350" cap="flat" cmpd="sng" algn="ctr">
                      <a:solidFill>
                        <a:srgbClr val="FFFFFF"/>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100" b="0" i="0" u="none" strike="noStrike" dirty="0">
                          <a:solidFill>
                            <a:srgbClr val="4D4D4D"/>
                          </a:solidFill>
                          <a:effectLst/>
                          <a:latin typeface="Tahoma" panose="020B0604030504040204" pitchFamily="34" charset="0"/>
                        </a:rPr>
                        <a:t>0.1 </a:t>
                      </a:r>
                      <a:r>
                        <a:rPr lang="en-GB" sz="1100" b="0" i="0" u="none" strike="noStrike" dirty="0" err="1">
                          <a:solidFill>
                            <a:srgbClr val="4D4D4D"/>
                          </a:solidFill>
                          <a:effectLst/>
                          <a:latin typeface="Tahoma" panose="020B0604030504040204" pitchFamily="34" charset="0"/>
                        </a:rPr>
                        <a:t>ms</a:t>
                      </a:r>
                      <a:endParaRPr lang="en-GB" sz="1100" b="0" i="0" u="none" strike="noStrike" dirty="0">
                        <a:solidFill>
                          <a:srgbClr val="4D4D4D"/>
                        </a:solidFill>
                        <a:effectLst/>
                        <a:latin typeface="Tahoma" panose="020B0604030504040204" pitchFamily="34" charset="0"/>
                      </a:endParaRPr>
                    </a:p>
                  </a:txBody>
                  <a:tcPr marL="9525" marR="9525" marT="9525"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100" b="0" i="0" u="none" strike="noStrike" dirty="0">
                          <a:solidFill>
                            <a:srgbClr val="4D4D4D"/>
                          </a:solidFill>
                          <a:effectLst/>
                          <a:latin typeface="Tahoma" panose="020B0604030504040204" pitchFamily="34" charset="0"/>
                        </a:rPr>
                        <a:t>5 mm</a:t>
                      </a:r>
                    </a:p>
                  </a:txBody>
                  <a:tcPr marL="9525" marR="9525" marT="9525"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100" b="0" i="0" u="none" strike="noStrike" dirty="0">
                          <a:solidFill>
                            <a:srgbClr val="4D4D4D"/>
                          </a:solidFill>
                          <a:effectLst/>
                          <a:latin typeface="Tahoma" panose="020B0604030504040204" pitchFamily="34" charset="0"/>
                        </a:rPr>
                        <a:t>5 %</a:t>
                      </a:r>
                    </a:p>
                  </a:txBody>
                  <a:tcPr marL="9525" marR="9525" marT="9525"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extLst>
                  <a:ext uri="{0D108BD9-81ED-4DB2-BD59-A6C34878D82A}">
                    <a16:rowId xmlns:a16="http://schemas.microsoft.com/office/drawing/2014/main" val="3225312152"/>
                  </a:ext>
                </a:extLst>
              </a:tr>
            </a:tbl>
          </a:graphicData>
        </a:graphic>
      </p:graphicFrame>
      <p:grpSp>
        <p:nvGrpSpPr>
          <p:cNvPr id="20" name="Group 19">
            <a:extLst>
              <a:ext uri="{FF2B5EF4-FFF2-40B4-BE49-F238E27FC236}">
                <a16:creationId xmlns:a16="http://schemas.microsoft.com/office/drawing/2014/main" id="{1DB8524B-A700-27CC-83FE-760B209DB28A}"/>
              </a:ext>
            </a:extLst>
          </p:cNvPr>
          <p:cNvGrpSpPr/>
          <p:nvPr/>
        </p:nvGrpSpPr>
        <p:grpSpPr>
          <a:xfrm>
            <a:off x="304800" y="410893"/>
            <a:ext cx="2714625" cy="2475513"/>
            <a:chOff x="5929313" y="438150"/>
            <a:chExt cx="2757487" cy="2514600"/>
          </a:xfrm>
        </p:grpSpPr>
        <p:sp>
          <p:nvSpPr>
            <p:cNvPr id="9" name="Rectangle 8">
              <a:extLst>
                <a:ext uri="{FF2B5EF4-FFF2-40B4-BE49-F238E27FC236}">
                  <a16:creationId xmlns:a16="http://schemas.microsoft.com/office/drawing/2014/main" id="{57D4A509-FE68-AD99-5A32-2ACE2994DD50}"/>
                </a:ext>
              </a:extLst>
            </p:cNvPr>
            <p:cNvSpPr/>
            <p:nvPr/>
          </p:nvSpPr>
          <p:spPr bwMode="auto">
            <a:xfrm>
              <a:off x="5929313" y="438150"/>
              <a:ext cx="2757487" cy="25146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1" i="0" u="none" strike="noStrike" cap="none" normalizeH="0" baseline="0">
                <a:ln>
                  <a:noFill/>
                </a:ln>
                <a:solidFill>
                  <a:schemeClr val="tx1"/>
                </a:solidFill>
                <a:effectLst/>
                <a:latin typeface="Century Gothic" pitchFamily="34" charset="0"/>
              </a:endParaRPr>
            </a:p>
          </p:txBody>
        </p:sp>
        <p:pic>
          <p:nvPicPr>
            <p:cNvPr id="8" name="Picture 7">
              <a:extLst>
                <a:ext uri="{FF2B5EF4-FFF2-40B4-BE49-F238E27FC236}">
                  <a16:creationId xmlns:a16="http://schemas.microsoft.com/office/drawing/2014/main" id="{983DD54E-50B2-3AAE-A311-07944BB94116}"/>
                </a:ext>
              </a:extLst>
            </p:cNvPr>
            <p:cNvPicPr>
              <a:picLocks noChangeAspect="1"/>
            </p:cNvPicPr>
            <p:nvPr/>
          </p:nvPicPr>
          <p:blipFill>
            <a:blip r:embed="rId5"/>
            <a:stretch>
              <a:fillRect/>
            </a:stretch>
          </p:blipFill>
          <p:spPr>
            <a:xfrm>
              <a:off x="6125784" y="474920"/>
              <a:ext cx="2362200" cy="2199867"/>
            </a:xfrm>
            <a:prstGeom prst="rect">
              <a:avLst/>
            </a:prstGeom>
          </p:spPr>
        </p:pic>
        <p:sp>
          <p:nvSpPr>
            <p:cNvPr id="10" name="TextBox 9">
              <a:extLst>
                <a:ext uri="{FF2B5EF4-FFF2-40B4-BE49-F238E27FC236}">
                  <a16:creationId xmlns:a16="http://schemas.microsoft.com/office/drawing/2014/main" id="{5B4E4BE8-00CB-F584-6A45-11499FDB5150}"/>
                </a:ext>
              </a:extLst>
            </p:cNvPr>
            <p:cNvSpPr txBox="1"/>
            <p:nvPr/>
          </p:nvSpPr>
          <p:spPr>
            <a:xfrm>
              <a:off x="6096000" y="2571750"/>
              <a:ext cx="2590800" cy="234477"/>
            </a:xfrm>
            <a:prstGeom prst="rect">
              <a:avLst/>
            </a:prstGeom>
            <a:noFill/>
          </p:spPr>
          <p:txBody>
            <a:bodyPr wrap="square" rtlCol="0">
              <a:spAutoFit/>
            </a:bodyPr>
            <a:lstStyle/>
            <a:p>
              <a:r>
                <a:rPr lang="en-GB" sz="900" b="1" dirty="0">
                  <a:hlinkClick r:id="rId6"/>
                </a:rPr>
                <a:t>Sharapov et al, PRL (2004)</a:t>
              </a:r>
              <a:r>
                <a:rPr lang="en-GB" sz="900" b="1" dirty="0"/>
                <a:t> </a:t>
              </a:r>
              <a:endParaRPr lang="en-GB" sz="400" b="1" dirty="0">
                <a:latin typeface="+mn-lt"/>
              </a:endParaRPr>
            </a:p>
          </p:txBody>
        </p:sp>
      </p:grpSp>
      <p:grpSp>
        <p:nvGrpSpPr>
          <p:cNvPr id="3" name="Group 2">
            <a:extLst>
              <a:ext uri="{FF2B5EF4-FFF2-40B4-BE49-F238E27FC236}">
                <a16:creationId xmlns:a16="http://schemas.microsoft.com/office/drawing/2014/main" id="{39063A46-610C-A954-3BE6-208C228B091A}"/>
              </a:ext>
            </a:extLst>
          </p:cNvPr>
          <p:cNvGrpSpPr/>
          <p:nvPr/>
        </p:nvGrpSpPr>
        <p:grpSpPr>
          <a:xfrm>
            <a:off x="5663503" y="404969"/>
            <a:ext cx="3320167" cy="2475512"/>
            <a:chOff x="3189478" y="388618"/>
            <a:chExt cx="2714625" cy="2475513"/>
          </a:xfrm>
        </p:grpSpPr>
        <p:grpSp>
          <p:nvGrpSpPr>
            <p:cNvPr id="21" name="Group 20">
              <a:extLst>
                <a:ext uri="{FF2B5EF4-FFF2-40B4-BE49-F238E27FC236}">
                  <a16:creationId xmlns:a16="http://schemas.microsoft.com/office/drawing/2014/main" id="{39B57BFD-AAD4-8A0F-578B-9893F424023F}"/>
                </a:ext>
              </a:extLst>
            </p:cNvPr>
            <p:cNvGrpSpPr/>
            <p:nvPr/>
          </p:nvGrpSpPr>
          <p:grpSpPr>
            <a:xfrm>
              <a:off x="3189478" y="388618"/>
              <a:ext cx="2714625" cy="2475513"/>
              <a:chOff x="5929313" y="438150"/>
              <a:chExt cx="2757487" cy="2514600"/>
            </a:xfrm>
          </p:grpSpPr>
          <p:sp>
            <p:nvSpPr>
              <p:cNvPr id="22" name="Rectangle 21">
                <a:extLst>
                  <a:ext uri="{FF2B5EF4-FFF2-40B4-BE49-F238E27FC236}">
                    <a16:creationId xmlns:a16="http://schemas.microsoft.com/office/drawing/2014/main" id="{872B0BC9-AD2C-895B-5FE2-C080DEF4CD86}"/>
                  </a:ext>
                </a:extLst>
              </p:cNvPr>
              <p:cNvSpPr/>
              <p:nvPr/>
            </p:nvSpPr>
            <p:spPr bwMode="auto">
              <a:xfrm>
                <a:off x="5929313" y="438150"/>
                <a:ext cx="2757487" cy="25146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1" i="0" u="none" strike="noStrike" cap="none" normalizeH="0" baseline="0">
                  <a:ln>
                    <a:noFill/>
                  </a:ln>
                  <a:solidFill>
                    <a:schemeClr val="tx1"/>
                  </a:solidFill>
                  <a:effectLst/>
                  <a:latin typeface="Century Gothic" pitchFamily="34" charset="0"/>
                </a:endParaRPr>
              </a:p>
            </p:txBody>
          </p:sp>
          <p:sp>
            <p:nvSpPr>
              <p:cNvPr id="24" name="TextBox 23">
                <a:extLst>
                  <a:ext uri="{FF2B5EF4-FFF2-40B4-BE49-F238E27FC236}">
                    <a16:creationId xmlns:a16="http://schemas.microsoft.com/office/drawing/2014/main" id="{34F0936A-70DA-22AF-5240-63C4B452C97A}"/>
                  </a:ext>
                </a:extLst>
              </p:cNvPr>
              <p:cNvSpPr txBox="1"/>
              <p:nvPr/>
            </p:nvSpPr>
            <p:spPr>
              <a:xfrm>
                <a:off x="6096000" y="2571750"/>
                <a:ext cx="2590800" cy="234477"/>
              </a:xfrm>
              <a:prstGeom prst="rect">
                <a:avLst/>
              </a:prstGeom>
              <a:noFill/>
            </p:spPr>
            <p:txBody>
              <a:bodyPr wrap="square" rtlCol="0">
                <a:spAutoFit/>
              </a:bodyPr>
              <a:lstStyle/>
              <a:p>
                <a:r>
                  <a:rPr lang="da-DK" sz="900" b="1" dirty="0">
                    <a:hlinkClick r:id="rId7"/>
                  </a:rPr>
                  <a:t>O Bogar et al RSI  (2020)</a:t>
                </a:r>
                <a:r>
                  <a:rPr lang="en-GB" sz="900" b="1" dirty="0"/>
                  <a:t>  </a:t>
                </a:r>
                <a:endParaRPr lang="en-GB" sz="400" b="1" dirty="0">
                  <a:latin typeface="+mn-lt"/>
                </a:endParaRPr>
              </a:p>
            </p:txBody>
          </p:sp>
        </p:grpSp>
        <p:pic>
          <p:nvPicPr>
            <p:cNvPr id="26" name="Picture 25">
              <a:extLst>
                <a:ext uri="{FF2B5EF4-FFF2-40B4-BE49-F238E27FC236}">
                  <a16:creationId xmlns:a16="http://schemas.microsoft.com/office/drawing/2014/main" id="{17233647-D8A0-F105-C4B4-936DA9BDE7C4}"/>
                </a:ext>
              </a:extLst>
            </p:cNvPr>
            <p:cNvPicPr>
              <a:picLocks noChangeAspect="1"/>
            </p:cNvPicPr>
            <p:nvPr/>
          </p:nvPicPr>
          <p:blipFill>
            <a:blip r:embed="rId8"/>
            <a:stretch>
              <a:fillRect/>
            </a:stretch>
          </p:blipFill>
          <p:spPr>
            <a:xfrm>
              <a:off x="3353573" y="494931"/>
              <a:ext cx="2529884" cy="1849875"/>
            </a:xfrm>
            <a:prstGeom prst="rect">
              <a:avLst/>
            </a:prstGeom>
          </p:spPr>
        </p:pic>
      </p:grpSp>
    </p:spTree>
    <p:extLst>
      <p:ext uri="{BB962C8B-B14F-4D97-AF65-F5344CB8AC3E}">
        <p14:creationId xmlns:p14="http://schemas.microsoft.com/office/powerpoint/2010/main" val="436808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56F93-E96B-BB5A-3D0A-FC8EEE7556EF}"/>
              </a:ext>
            </a:extLst>
          </p:cNvPr>
          <p:cNvSpPr>
            <a:spLocks noGrp="1"/>
          </p:cNvSpPr>
          <p:nvPr>
            <p:ph type="title"/>
          </p:nvPr>
        </p:nvSpPr>
        <p:spPr/>
        <p:txBody>
          <a:bodyPr/>
          <a:lstStyle/>
          <a:p>
            <a:r>
              <a:rPr lang="en-US" dirty="0"/>
              <a:t>Interferometry – an essential tool</a:t>
            </a:r>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C87768C5-82C4-941B-E3A0-EB12A76EE4F8}"/>
                  </a:ext>
                </a:extLst>
              </p:cNvPr>
              <p:cNvSpPr>
                <a:spLocks noGrp="1"/>
              </p:cNvSpPr>
              <p:nvPr>
                <p:ph sz="half" idx="2"/>
              </p:nvPr>
            </p:nvSpPr>
            <p:spPr>
              <a:xfrm>
                <a:off x="429666" y="742950"/>
                <a:ext cx="4040188" cy="3505200"/>
              </a:xfrm>
            </p:spPr>
            <p:txBody>
              <a:bodyPr>
                <a:normAutofit fontScale="62500" lnSpcReduction="20000"/>
              </a:bodyPr>
              <a:lstStyle/>
              <a:p>
                <a:pPr algn="l"/>
                <a:r>
                  <a:rPr lang="en-US" dirty="0"/>
                  <a:t>Early technique in fusion (microwave then laser) </a:t>
                </a:r>
              </a:p>
              <a:p>
                <a:pPr algn="l"/>
                <a:r>
                  <a:rPr lang="en-US" dirty="0"/>
                  <a:t>Relies on sensitivity of plasma refractive index to density and interference effects</a:t>
                </a:r>
              </a:p>
              <a:p>
                <a:pPr algn="l"/>
                <a:endParaRPr lang="en-US" dirty="0"/>
              </a:p>
              <a:p>
                <a:pPr algn="l"/>
                <a:r>
                  <a:rPr lang="en-US" dirty="0"/>
                  <a:t>Line-integral proven as control input</a:t>
                </a:r>
              </a:p>
              <a:p>
                <a:pPr algn="l"/>
                <a:r>
                  <a:rPr lang="en-US" dirty="0"/>
                  <a:t>Low divergence beams so can have small apertures in first wall and efficient neutron labyrinths</a:t>
                </a:r>
              </a:p>
              <a:p>
                <a:pPr algn="l"/>
                <a:r>
                  <a:rPr lang="en-US" dirty="0"/>
                  <a:t>High accuracy (0.1-1% or even better)</a:t>
                </a:r>
              </a:p>
              <a:p>
                <a:pPr algn="l"/>
                <a:endParaRPr lang="en-US" dirty="0"/>
              </a:p>
              <a:p>
                <a:pPr algn="l"/>
                <a:r>
                  <a:rPr lang="en-US" dirty="0"/>
                  <a:t>Sensitivity </a:t>
                </a:r>
                <a:r>
                  <a:rPr lang="en-US" dirty="0">
                    <a:sym typeface="Wingdings" panose="05000000000000000000" pitchFamily="2" charset="2"/>
                  </a:rPr>
                  <a:t></a:t>
                </a:r>
                <a:r>
                  <a:rPr lang="en-US" dirty="0"/>
                  <a:t> longer </a:t>
                </a:r>
                <a14:m>
                  <m:oMath xmlns:m="http://schemas.openxmlformats.org/officeDocument/2006/math">
                    <m:r>
                      <a:rPr lang="en-US" i="1">
                        <a:latin typeface="Cambria Math" panose="02040503050406030204" pitchFamily="18" charset="0"/>
                      </a:rPr>
                      <m:t>𝜆</m:t>
                    </m:r>
                  </m:oMath>
                </a14:m>
                <a:endParaRPr lang="en-US" dirty="0"/>
              </a:p>
              <a:p>
                <a:pPr algn="l"/>
                <a:endParaRPr lang="en-US" dirty="0"/>
              </a:p>
              <a:p>
                <a:pPr algn="l"/>
                <a:r>
                  <a:rPr lang="en-US" dirty="0"/>
                  <a:t>ITER uses two independent systems, but implementation not pain free. </a:t>
                </a:r>
              </a:p>
            </p:txBody>
          </p:sp>
        </mc:Choice>
        <mc:Fallback>
          <p:sp>
            <p:nvSpPr>
              <p:cNvPr id="4" name="Content Placeholder 3">
                <a:extLst>
                  <a:ext uri="{FF2B5EF4-FFF2-40B4-BE49-F238E27FC236}">
                    <a16:creationId xmlns:a16="http://schemas.microsoft.com/office/drawing/2014/main" id="{C87768C5-82C4-941B-E3A0-EB12A76EE4F8}"/>
                  </a:ext>
                </a:extLst>
              </p:cNvPr>
              <p:cNvSpPr>
                <a:spLocks noGrp="1" noRot="1" noChangeAspect="1" noMove="1" noResize="1" noEditPoints="1" noAdjustHandles="1" noChangeArrowheads="1" noChangeShapeType="1" noTextEdit="1"/>
              </p:cNvSpPr>
              <p:nvPr>
                <p:ph sz="half" idx="2"/>
              </p:nvPr>
            </p:nvSpPr>
            <p:spPr>
              <a:xfrm>
                <a:off x="429666" y="742950"/>
                <a:ext cx="4040188" cy="3505200"/>
              </a:xfrm>
              <a:blipFill>
                <a:blip r:embed="rId2"/>
                <a:stretch>
                  <a:fillRect l="-452" t="-1565" r="-1207"/>
                </a:stretch>
              </a:blipFill>
            </p:spPr>
            <p:txBody>
              <a:bodyPr/>
              <a:lstStyle/>
              <a:p>
                <a:r>
                  <a:rPr lang="en-GB">
                    <a:noFill/>
                  </a:rPr>
                  <a:t> </a:t>
                </a:r>
              </a:p>
            </p:txBody>
          </p:sp>
        </mc:Fallback>
      </mc:AlternateContent>
      <p:pic>
        <p:nvPicPr>
          <p:cNvPr id="19" name="object 6">
            <a:extLst>
              <a:ext uri="{FF2B5EF4-FFF2-40B4-BE49-F238E27FC236}">
                <a16:creationId xmlns:a16="http://schemas.microsoft.com/office/drawing/2014/main" id="{B350C467-9E3E-3D6C-300E-A1E34753CF31}"/>
              </a:ext>
            </a:extLst>
          </p:cNvPr>
          <p:cNvPicPr>
            <a:picLocks noGrp="1"/>
          </p:cNvPicPr>
          <p:nvPr>
            <p:ph sz="quarter" idx="4"/>
          </p:nvPr>
        </p:nvPicPr>
        <p:blipFill>
          <a:blip r:embed="rId3" cstate="print"/>
          <a:stretch>
            <a:fillRect/>
          </a:stretch>
        </p:blipFill>
        <p:spPr>
          <a:xfrm>
            <a:off x="4343401" y="666750"/>
            <a:ext cx="4343399" cy="4127519"/>
          </a:xfrm>
          <a:prstGeom prst="rect">
            <a:avLst/>
          </a:prstGeom>
        </p:spPr>
      </p:pic>
      <p:pic>
        <p:nvPicPr>
          <p:cNvPr id="21" name="bg object 22">
            <a:extLst>
              <a:ext uri="{FF2B5EF4-FFF2-40B4-BE49-F238E27FC236}">
                <a16:creationId xmlns:a16="http://schemas.microsoft.com/office/drawing/2014/main" id="{479613EC-123C-A535-94C0-394D5A89A6CE}"/>
              </a:ext>
            </a:extLst>
          </p:cNvPr>
          <p:cNvPicPr/>
          <p:nvPr/>
        </p:nvPicPr>
        <p:blipFill>
          <a:blip r:embed="rId4" cstate="print"/>
          <a:stretch>
            <a:fillRect/>
          </a:stretch>
        </p:blipFill>
        <p:spPr>
          <a:xfrm>
            <a:off x="7885074" y="4378109"/>
            <a:ext cx="346114" cy="197282"/>
          </a:xfrm>
          <a:prstGeom prst="rect">
            <a:avLst/>
          </a:prstGeom>
        </p:spPr>
      </p:pic>
    </p:spTree>
    <p:extLst>
      <p:ext uri="{BB962C8B-B14F-4D97-AF65-F5344CB8AC3E}">
        <p14:creationId xmlns:p14="http://schemas.microsoft.com/office/powerpoint/2010/main" val="2704132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D09E9-967B-2225-61CF-C8D9014BBC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346FCC-FDEC-6202-65EE-2AF3335C8434}"/>
              </a:ext>
            </a:extLst>
          </p:cNvPr>
          <p:cNvSpPr>
            <a:spLocks noGrp="1"/>
          </p:cNvSpPr>
          <p:nvPr>
            <p:ph type="title"/>
          </p:nvPr>
        </p:nvSpPr>
        <p:spPr>
          <a:xfrm>
            <a:off x="457200" y="0"/>
            <a:ext cx="8229600" cy="361949"/>
          </a:xfrm>
        </p:spPr>
        <p:txBody>
          <a:bodyPr/>
          <a:lstStyle/>
          <a:p>
            <a:r>
              <a:rPr lang="en-US" dirty="0"/>
              <a:t>Interferometry / Polarimetry</a:t>
            </a:r>
          </a:p>
        </p:txBody>
      </p:sp>
      <p:sp>
        <p:nvSpPr>
          <p:cNvPr id="3" name="Text Placeholder 2">
            <a:extLst>
              <a:ext uri="{FF2B5EF4-FFF2-40B4-BE49-F238E27FC236}">
                <a16:creationId xmlns:a16="http://schemas.microsoft.com/office/drawing/2014/main" id="{731138F7-179F-B52A-DD20-E75DCF2D3783}"/>
              </a:ext>
            </a:extLst>
          </p:cNvPr>
          <p:cNvSpPr>
            <a:spLocks noGrp="1"/>
          </p:cNvSpPr>
          <p:nvPr>
            <p:ph type="body" idx="1"/>
          </p:nvPr>
        </p:nvSpPr>
        <p:spPr>
          <a:xfrm>
            <a:off x="487679" y="514985"/>
            <a:ext cx="4040188" cy="481012"/>
          </a:xfrm>
        </p:spPr>
        <p:txBody>
          <a:bodyPr/>
          <a:lstStyle/>
          <a:p>
            <a:r>
              <a:rPr lang="en-US" dirty="0"/>
              <a:t>Issues and evolution</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954CEA09-A4B8-C851-90AD-F176F8BB929C}"/>
                  </a:ext>
                </a:extLst>
              </p:cNvPr>
              <p:cNvSpPr>
                <a:spLocks noGrp="1"/>
              </p:cNvSpPr>
              <p:nvPr>
                <p:ph sz="half" idx="2"/>
              </p:nvPr>
            </p:nvSpPr>
            <p:spPr>
              <a:xfrm>
                <a:off x="197618" y="1047750"/>
                <a:ext cx="4526782" cy="3546475"/>
              </a:xfrm>
            </p:spPr>
            <p:txBody>
              <a:bodyPr>
                <a:noAutofit/>
              </a:bodyPr>
              <a:lstStyle/>
              <a:p>
                <a:pPr algn="l"/>
                <a:r>
                  <a:rPr lang="en-US" sz="1400" dirty="0"/>
                  <a:t>Retroreflectors needed to fold back the path and they are vulnerable</a:t>
                </a:r>
              </a:p>
              <a:p>
                <a:pPr algn="l"/>
                <a:r>
                  <a:rPr lang="en-US" sz="1400" dirty="0"/>
                  <a:t>Line integral so profile requires multiple beams</a:t>
                </a:r>
              </a:p>
              <a:p>
                <a:pPr lvl="1" algn="l"/>
                <a:r>
                  <a:rPr lang="en-US" sz="1200" dirty="0"/>
                  <a:t>Some of the compactness is lost</a:t>
                </a:r>
              </a:p>
              <a:p>
                <a:pPr lvl="1" algn="l"/>
                <a:r>
                  <a:rPr lang="en-US" sz="1200" dirty="0"/>
                  <a:t>Radial resolution is crude</a:t>
                </a:r>
              </a:p>
              <a:p>
                <a:pPr algn="l"/>
                <a:r>
                  <a:rPr lang="en-US" sz="1400" dirty="0"/>
                  <a:t>Refraction and diffraction can be an issue</a:t>
                </a:r>
              </a:p>
              <a:p>
                <a:pPr lvl="1" algn="l"/>
                <a:r>
                  <a:rPr lang="en-US" sz="1200" dirty="0"/>
                  <a:t>Beam shifts missing retroreflectors </a:t>
                </a:r>
                <a:r>
                  <a:rPr lang="en-US" sz="1200" dirty="0">
                    <a:sym typeface="Wingdings" panose="05000000000000000000" pitchFamily="2" charset="2"/>
                  </a:rPr>
                  <a:t></a:t>
                </a:r>
                <a:r>
                  <a:rPr lang="en-US" sz="1200" dirty="0"/>
                  <a:t> shorter </a:t>
                </a:r>
                <a14:m>
                  <m:oMath xmlns:m="http://schemas.openxmlformats.org/officeDocument/2006/math">
                    <m:r>
                      <a:rPr lang="en-US" sz="1200" smtClean="0">
                        <a:latin typeface="Cambria Math" panose="02040503050406030204" pitchFamily="18" charset="0"/>
                      </a:rPr>
                      <m:t>𝜆</m:t>
                    </m:r>
                  </m:oMath>
                </a14:m>
                <a:endParaRPr lang="en-US" sz="1200" dirty="0"/>
              </a:p>
              <a:p>
                <a:pPr lvl="1" algn="l"/>
                <a:r>
                  <a:rPr lang="en-US" sz="1200" dirty="0"/>
                  <a:t>Larger labyrinths and first wall area </a:t>
                </a:r>
                <a:r>
                  <a:rPr lang="en-US" sz="1200" dirty="0">
                    <a:sym typeface="Wingdings" panose="05000000000000000000" pitchFamily="2" charset="2"/>
                  </a:rPr>
                  <a:t></a:t>
                </a:r>
                <a:r>
                  <a:rPr lang="en-US" sz="1200" dirty="0"/>
                  <a:t> shorter </a:t>
                </a:r>
                <a14:m>
                  <m:oMath xmlns:m="http://schemas.openxmlformats.org/officeDocument/2006/math">
                    <m:r>
                      <a:rPr lang="en-US" sz="1200">
                        <a:latin typeface="Cambria Math" panose="02040503050406030204" pitchFamily="18" charset="0"/>
                      </a:rPr>
                      <m:t>𝜆</m:t>
                    </m:r>
                  </m:oMath>
                </a14:m>
                <a:endParaRPr lang="en-US" sz="1200" dirty="0"/>
              </a:p>
              <a:p>
                <a:pPr lvl="1" algn="l"/>
                <a:r>
                  <a:rPr lang="en-US" sz="1200" dirty="0"/>
                  <a:t>Sensitivity </a:t>
                </a:r>
                <a:r>
                  <a:rPr lang="en-US" sz="1200" dirty="0">
                    <a:sym typeface="Wingdings" panose="05000000000000000000" pitchFamily="2" charset="2"/>
                  </a:rPr>
                  <a:t></a:t>
                </a:r>
                <a:r>
                  <a:rPr lang="en-US" sz="1200" dirty="0"/>
                  <a:t> longer </a:t>
                </a:r>
                <a14:m>
                  <m:oMath xmlns:m="http://schemas.openxmlformats.org/officeDocument/2006/math">
                    <m:r>
                      <a:rPr lang="en-US" sz="1200">
                        <a:latin typeface="Cambria Math" panose="02040503050406030204" pitchFamily="18" charset="0"/>
                      </a:rPr>
                      <m:t>𝜆</m:t>
                    </m:r>
                  </m:oMath>
                </a14:m>
                <a:endParaRPr lang="en-US" sz="1200" dirty="0"/>
              </a:p>
              <a:p>
                <a:pPr lvl="1" algn="l"/>
                <a:r>
                  <a:rPr lang="en-US" sz="1200" dirty="0"/>
                  <a:t>Immunity from deposits </a:t>
                </a:r>
                <a:r>
                  <a:rPr lang="en-US" sz="1200" dirty="0">
                    <a:sym typeface="Wingdings" panose="05000000000000000000" pitchFamily="2" charset="2"/>
                  </a:rPr>
                  <a:t></a:t>
                </a:r>
                <a:r>
                  <a:rPr lang="en-US" sz="1200" dirty="0"/>
                  <a:t> longer </a:t>
                </a:r>
                <a14:m>
                  <m:oMath xmlns:m="http://schemas.openxmlformats.org/officeDocument/2006/math">
                    <m:r>
                      <a:rPr lang="en-US" sz="1200">
                        <a:latin typeface="Cambria Math" panose="02040503050406030204" pitchFamily="18" charset="0"/>
                      </a:rPr>
                      <m:t>𝜆</m:t>
                    </m:r>
                  </m:oMath>
                </a14:m>
                <a:endParaRPr lang="en-US" sz="1200" dirty="0"/>
              </a:p>
              <a:p>
                <a:pPr algn="l"/>
                <a:r>
                  <a:rPr lang="en-US" sz="1400" dirty="0"/>
                  <a:t>Vibration and fringe tracking all issues</a:t>
                </a:r>
              </a:p>
              <a:p>
                <a:pPr lvl="1" algn="l"/>
                <a:r>
                  <a:rPr lang="en-US" sz="1200" dirty="0"/>
                  <a:t>Two </a:t>
                </a:r>
                <a:r>
                  <a:rPr lang="en-US" sz="1200" dirty="0" err="1"/>
                  <a:t>colour</a:t>
                </a:r>
                <a:r>
                  <a:rPr lang="en-US" sz="1200" dirty="0"/>
                  <a:t> + Polarimetric techniques (TIP,</a:t>
                </a:r>
                <a14:m>
                  <m:oMath xmlns:m="http://schemas.openxmlformats.org/officeDocument/2006/math">
                    <m:r>
                      <a:rPr lang="en-US" sz="1200">
                        <a:latin typeface="Cambria Math" panose="02040503050406030204" pitchFamily="18" charset="0"/>
                      </a:rPr>
                      <m:t>10+5 </m:t>
                    </m:r>
                    <m:r>
                      <a:rPr lang="en-US" sz="1200">
                        <a:latin typeface="Cambria Math" panose="02040503050406030204" pitchFamily="18" charset="0"/>
                      </a:rPr>
                      <m:t>𝜇</m:t>
                    </m:r>
                    <m:r>
                      <a:rPr lang="en-US" sz="1200">
                        <a:latin typeface="Cambria Math" panose="02040503050406030204" pitchFamily="18" charset="0"/>
                      </a:rPr>
                      <m:t>𝑚</m:t>
                    </m:r>
                    <m:r>
                      <a:rPr lang="en-US" sz="1200" smtClean="0">
                        <a:latin typeface="Cambria Math" panose="02040503050406030204" pitchFamily="18" charset="0"/>
                      </a:rPr>
                      <m:t>)</m:t>
                    </m:r>
                  </m:oMath>
                </a14:m>
                <a:endParaRPr lang="en-US" sz="1200" dirty="0"/>
              </a:p>
              <a:p>
                <a:pPr lvl="1" algn="l"/>
                <a:r>
                  <a:rPr lang="en-US" sz="1200" dirty="0"/>
                  <a:t>Dispersion interferometry + polarimetric techniques (DIP, </a:t>
                </a:r>
                <a14:m>
                  <m:oMath xmlns:m="http://schemas.openxmlformats.org/officeDocument/2006/math">
                    <m:r>
                      <a:rPr lang="en-US" sz="1200">
                        <a:latin typeface="Cambria Math" panose="02040503050406030204" pitchFamily="18" charset="0"/>
                      </a:rPr>
                      <m:t>9</m:t>
                    </m:r>
                    <m:r>
                      <a:rPr lang="en-US" sz="1200" b="0" i="0" smtClean="0">
                        <a:latin typeface="Cambria Math" panose="02040503050406030204" pitchFamily="18" charset="0"/>
                      </a:rPr>
                      <m:t>.6</m:t>
                    </m:r>
                    <m:r>
                      <a:rPr lang="en-US" sz="1200" smtClean="0">
                        <a:latin typeface="Cambria Math" panose="02040503050406030204" pitchFamily="18" charset="0"/>
                      </a:rPr>
                      <m:t>+</m:t>
                    </m:r>
                    <m:r>
                      <a:rPr lang="en-US" sz="1200" b="0" i="0" smtClean="0">
                        <a:latin typeface="Cambria Math" panose="02040503050406030204" pitchFamily="18" charset="0"/>
                      </a:rPr>
                      <m:t>4.8</m:t>
                    </m:r>
                    <m:r>
                      <a:rPr lang="en-US" sz="1200" smtClean="0">
                        <a:latin typeface="Cambria Math" panose="02040503050406030204" pitchFamily="18" charset="0"/>
                      </a:rPr>
                      <m:t> </m:t>
                    </m:r>
                    <m:r>
                      <a:rPr lang="en-US" sz="1200" smtClean="0">
                        <a:latin typeface="Cambria Math" panose="02040503050406030204" pitchFamily="18" charset="0"/>
                      </a:rPr>
                      <m:t>𝜇</m:t>
                    </m:r>
                    <m:r>
                      <a:rPr lang="en-US" sz="1200" smtClean="0">
                        <a:latin typeface="Cambria Math" panose="02040503050406030204" pitchFamily="18" charset="0"/>
                      </a:rPr>
                      <m:t>𝑚</m:t>
                    </m:r>
                  </m:oMath>
                </a14:m>
                <a:r>
                  <a:rPr lang="en-US" sz="1200" dirty="0"/>
                  <a:t>)</a:t>
                </a:r>
              </a:p>
            </p:txBody>
          </p:sp>
        </mc:Choice>
        <mc:Fallback xmlns="">
          <p:sp>
            <p:nvSpPr>
              <p:cNvPr id="4" name="Content Placeholder 3">
                <a:extLst>
                  <a:ext uri="{FF2B5EF4-FFF2-40B4-BE49-F238E27FC236}">
                    <a16:creationId xmlns:a16="http://schemas.microsoft.com/office/drawing/2014/main" id="{954CEA09-A4B8-C851-90AD-F176F8BB929C}"/>
                  </a:ext>
                </a:extLst>
              </p:cNvPr>
              <p:cNvSpPr>
                <a:spLocks noGrp="1" noRot="1" noChangeAspect="1" noMove="1" noResize="1" noEditPoints="1" noAdjustHandles="1" noChangeArrowheads="1" noChangeShapeType="1" noTextEdit="1"/>
              </p:cNvSpPr>
              <p:nvPr>
                <p:ph sz="half" idx="2"/>
              </p:nvPr>
            </p:nvSpPr>
            <p:spPr>
              <a:xfrm>
                <a:off x="197618" y="1047750"/>
                <a:ext cx="4526782" cy="3546475"/>
              </a:xfrm>
              <a:blipFill>
                <a:blip r:embed="rId2"/>
                <a:stretch>
                  <a:fillRect l="-135" t="-344"/>
                </a:stretch>
              </a:blipFill>
            </p:spPr>
            <p:txBody>
              <a:bodyPr/>
              <a:lstStyle/>
              <a:p>
                <a:r>
                  <a:rPr lang="en-GB">
                    <a:noFill/>
                  </a:rPr>
                  <a:t> </a:t>
                </a:r>
              </a:p>
            </p:txBody>
          </p:sp>
        </mc:Fallback>
      </mc:AlternateContent>
      <p:pic>
        <p:nvPicPr>
          <p:cNvPr id="11" name="Content Placeholder 10">
            <a:extLst>
              <a:ext uri="{FF2B5EF4-FFF2-40B4-BE49-F238E27FC236}">
                <a16:creationId xmlns:a16="http://schemas.microsoft.com/office/drawing/2014/main" id="{659CD77F-FD13-9AD4-AE59-98E080BED8D2}"/>
              </a:ext>
            </a:extLst>
          </p:cNvPr>
          <p:cNvPicPr>
            <a:picLocks noGrp="1" noChangeAspect="1"/>
          </p:cNvPicPr>
          <p:nvPr>
            <p:ph sz="quarter" idx="4"/>
          </p:nvPr>
        </p:nvPicPr>
        <p:blipFill>
          <a:blip r:embed="rId3"/>
          <a:stretch>
            <a:fillRect/>
          </a:stretch>
        </p:blipFill>
        <p:spPr>
          <a:xfrm>
            <a:off x="4646614" y="882988"/>
            <a:ext cx="4299768" cy="3443287"/>
          </a:xfrm>
        </p:spPr>
      </p:pic>
      <p:sp>
        <p:nvSpPr>
          <p:cNvPr id="9" name="TextBox 8">
            <a:extLst>
              <a:ext uri="{FF2B5EF4-FFF2-40B4-BE49-F238E27FC236}">
                <a16:creationId xmlns:a16="http://schemas.microsoft.com/office/drawing/2014/main" id="{837B40E0-B601-6DDA-7A4C-BF915FA18416}"/>
              </a:ext>
            </a:extLst>
          </p:cNvPr>
          <p:cNvSpPr txBox="1"/>
          <p:nvPr/>
        </p:nvSpPr>
        <p:spPr>
          <a:xfrm>
            <a:off x="7168523" y="4126388"/>
            <a:ext cx="1365877" cy="215444"/>
          </a:xfrm>
          <a:prstGeom prst="rect">
            <a:avLst/>
          </a:prstGeom>
          <a:noFill/>
        </p:spPr>
        <p:txBody>
          <a:bodyPr wrap="square" rtlCol="0">
            <a:spAutoFit/>
          </a:bodyPr>
          <a:lstStyle/>
          <a:p>
            <a:r>
              <a:rPr lang="en-US" sz="800" dirty="0">
                <a:latin typeface="+mn-lt"/>
                <a:hlinkClick r:id="rId4"/>
              </a:rPr>
              <a:t>Akiyama et al, 2015</a:t>
            </a:r>
            <a:endParaRPr lang="en-US" sz="800" dirty="0">
              <a:latin typeface="+mn-lt"/>
            </a:endParaRPr>
          </a:p>
        </p:txBody>
      </p:sp>
    </p:spTree>
    <p:extLst>
      <p:ext uri="{BB962C8B-B14F-4D97-AF65-F5344CB8AC3E}">
        <p14:creationId xmlns:p14="http://schemas.microsoft.com/office/powerpoint/2010/main" val="3992815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Content Placeholder 23">
            <a:extLst>
              <a:ext uri="{FF2B5EF4-FFF2-40B4-BE49-F238E27FC236}">
                <a16:creationId xmlns:a16="http://schemas.microsoft.com/office/drawing/2014/main" id="{798CE6D7-CF9A-BA87-58A5-8FA40B5A76E0}"/>
              </a:ext>
            </a:extLst>
          </p:cNvPr>
          <p:cNvPicPr>
            <a:picLocks noGrp="1" noChangeAspect="1"/>
          </p:cNvPicPr>
          <p:nvPr>
            <p:ph sz="half" idx="2"/>
          </p:nvPr>
        </p:nvPicPr>
        <p:blipFill>
          <a:blip r:embed="rId3"/>
          <a:stretch>
            <a:fillRect/>
          </a:stretch>
        </p:blipFill>
        <p:spPr bwMode="auto">
          <a:xfrm>
            <a:off x="304800" y="2924755"/>
            <a:ext cx="5791200" cy="1806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a:extLst>
              <a:ext uri="{FF2B5EF4-FFF2-40B4-BE49-F238E27FC236}">
                <a16:creationId xmlns:a16="http://schemas.microsoft.com/office/drawing/2014/main" id="{2A6231A4-0EF2-9AF5-6D1B-A9DC6EA52596}"/>
              </a:ext>
            </a:extLst>
          </p:cNvPr>
          <p:cNvSpPr>
            <a:spLocks noGrp="1"/>
          </p:cNvSpPr>
          <p:nvPr>
            <p:ph type="title"/>
          </p:nvPr>
        </p:nvSpPr>
        <p:spPr>
          <a:xfrm>
            <a:off x="540546" y="0"/>
            <a:ext cx="8001000" cy="361950"/>
          </a:xfrm>
        </p:spPr>
        <p:txBody>
          <a:bodyPr/>
          <a:lstStyle/>
          <a:p>
            <a:r>
              <a:rPr lang="en-US" sz="2400" dirty="0"/>
              <a:t>TIP: improving interferometry by adding polarimetry</a:t>
            </a:r>
          </a:p>
        </p:txBody>
      </p:sp>
      <p:pic>
        <p:nvPicPr>
          <p:cNvPr id="26" name="bg object 22">
            <a:extLst>
              <a:ext uri="{FF2B5EF4-FFF2-40B4-BE49-F238E27FC236}">
                <a16:creationId xmlns:a16="http://schemas.microsoft.com/office/drawing/2014/main" id="{9FA39B91-1299-6181-1DC5-941B703B14F6}"/>
              </a:ext>
            </a:extLst>
          </p:cNvPr>
          <p:cNvPicPr/>
          <p:nvPr/>
        </p:nvPicPr>
        <p:blipFill>
          <a:blip r:embed="rId4" cstate="print"/>
          <a:stretch>
            <a:fillRect/>
          </a:stretch>
        </p:blipFill>
        <p:spPr>
          <a:xfrm>
            <a:off x="130995" y="4246972"/>
            <a:ext cx="738092" cy="420706"/>
          </a:xfrm>
          <a:prstGeom prst="rect">
            <a:avLst/>
          </a:prstGeom>
        </p:spPr>
      </p:pic>
      <mc:AlternateContent xmlns:mc="http://schemas.openxmlformats.org/markup-compatibility/2006" xmlns:p14="http://schemas.microsoft.com/office/powerpoint/2010/main">
        <mc:Choice Requires="p14">
          <p:contentPart p14:bwMode="auto" r:id="rId5">
            <p14:nvContentPartPr>
              <p14:cNvPr id="41" name="Ink 40">
                <a:extLst>
                  <a:ext uri="{FF2B5EF4-FFF2-40B4-BE49-F238E27FC236}">
                    <a16:creationId xmlns:a16="http://schemas.microsoft.com/office/drawing/2014/main" id="{90B5AB0A-1A35-BC12-F8C7-FA7056F5106A}"/>
                  </a:ext>
                </a:extLst>
              </p14:cNvPr>
              <p14:cNvContentPartPr/>
              <p14:nvPr/>
            </p14:nvContentPartPr>
            <p14:xfrm>
              <a:off x="5078714" y="3207323"/>
              <a:ext cx="156240" cy="172080"/>
            </p14:xfrm>
          </p:contentPart>
        </mc:Choice>
        <mc:Fallback xmlns="">
          <p:pic>
            <p:nvPicPr>
              <p:cNvPr id="41" name="Ink 40">
                <a:extLst>
                  <a:ext uri="{FF2B5EF4-FFF2-40B4-BE49-F238E27FC236}">
                    <a16:creationId xmlns:a16="http://schemas.microsoft.com/office/drawing/2014/main" id="{90B5AB0A-1A35-BC12-F8C7-FA7056F5106A}"/>
                  </a:ext>
                </a:extLst>
              </p:cNvPr>
              <p:cNvPicPr/>
              <p:nvPr/>
            </p:nvPicPr>
            <p:blipFill>
              <a:blip r:embed="rId9"/>
              <a:stretch>
                <a:fillRect/>
              </a:stretch>
            </p:blipFill>
            <p:spPr>
              <a:xfrm>
                <a:off x="5060714" y="3189323"/>
                <a:ext cx="191880" cy="207720"/>
              </a:xfrm>
              <a:prstGeom prst="rect">
                <a:avLst/>
              </a:prstGeom>
            </p:spPr>
          </p:pic>
        </mc:Fallback>
      </mc:AlternateContent>
      <p:grpSp>
        <p:nvGrpSpPr>
          <p:cNvPr id="6" name="Group 5">
            <a:extLst>
              <a:ext uri="{FF2B5EF4-FFF2-40B4-BE49-F238E27FC236}">
                <a16:creationId xmlns:a16="http://schemas.microsoft.com/office/drawing/2014/main" id="{6315AE29-F784-15D2-DBC4-70B738575972}"/>
              </a:ext>
            </a:extLst>
          </p:cNvPr>
          <p:cNvGrpSpPr/>
          <p:nvPr/>
        </p:nvGrpSpPr>
        <p:grpSpPr>
          <a:xfrm>
            <a:off x="5092394" y="2089165"/>
            <a:ext cx="3928231" cy="2896004"/>
            <a:chOff x="5092394" y="2089165"/>
            <a:chExt cx="3928231" cy="2896004"/>
          </a:xfrm>
        </p:grpSpPr>
        <p:grpSp>
          <p:nvGrpSpPr>
            <p:cNvPr id="46" name="Group 45">
              <a:extLst>
                <a:ext uri="{FF2B5EF4-FFF2-40B4-BE49-F238E27FC236}">
                  <a16:creationId xmlns:a16="http://schemas.microsoft.com/office/drawing/2014/main" id="{301BB870-0BD3-DFB8-597B-FA70E0975336}"/>
                </a:ext>
              </a:extLst>
            </p:cNvPr>
            <p:cNvGrpSpPr/>
            <p:nvPr/>
          </p:nvGrpSpPr>
          <p:grpSpPr>
            <a:xfrm>
              <a:off x="5092394" y="2089165"/>
              <a:ext cx="3928231" cy="2896004"/>
              <a:chOff x="5092394" y="2089165"/>
              <a:chExt cx="3928231" cy="2896004"/>
            </a:xfrm>
          </p:grpSpPr>
          <p:pic>
            <p:nvPicPr>
              <p:cNvPr id="28" name="Picture 27">
                <a:extLst>
                  <a:ext uri="{FF2B5EF4-FFF2-40B4-BE49-F238E27FC236}">
                    <a16:creationId xmlns:a16="http://schemas.microsoft.com/office/drawing/2014/main" id="{5605C7D4-3F49-CBC7-5457-462718128063}"/>
                  </a:ext>
                </a:extLst>
              </p:cNvPr>
              <p:cNvPicPr>
                <a:picLocks noChangeAspect="1"/>
              </p:cNvPicPr>
              <p:nvPr/>
            </p:nvPicPr>
            <p:blipFill>
              <a:blip r:embed="rId10"/>
              <a:stretch>
                <a:fillRect/>
              </a:stretch>
            </p:blipFill>
            <p:spPr>
              <a:xfrm flipH="1">
                <a:off x="6415534" y="2089165"/>
                <a:ext cx="2605091" cy="2896004"/>
              </a:xfrm>
              <a:prstGeom prst="rect">
                <a:avLst/>
              </a:prstGeom>
            </p:spPr>
          </p:pic>
          <mc:AlternateContent xmlns:mc="http://schemas.openxmlformats.org/markup-compatibility/2006" xmlns:p14="http://schemas.microsoft.com/office/powerpoint/2010/main">
            <mc:Choice Requires="p14">
              <p:contentPart p14:bwMode="auto" r:id="rId11">
                <p14:nvContentPartPr>
                  <p14:cNvPr id="39" name="Ink 38">
                    <a:extLst>
                      <a:ext uri="{FF2B5EF4-FFF2-40B4-BE49-F238E27FC236}">
                        <a16:creationId xmlns:a16="http://schemas.microsoft.com/office/drawing/2014/main" id="{6BA84EEC-E2DE-2616-C9B7-EE0C740594F2}"/>
                      </a:ext>
                    </a:extLst>
                  </p14:cNvPr>
                  <p14:cNvContentPartPr/>
                  <p14:nvPr/>
                </p14:nvContentPartPr>
                <p14:xfrm>
                  <a:off x="5092394" y="2242883"/>
                  <a:ext cx="3651480" cy="2647080"/>
                </p14:xfrm>
              </p:contentPart>
            </mc:Choice>
            <mc:Fallback xmlns="">
              <p:pic>
                <p:nvPicPr>
                  <p:cNvPr id="39" name="Ink 38">
                    <a:extLst>
                      <a:ext uri="{FF2B5EF4-FFF2-40B4-BE49-F238E27FC236}">
                        <a16:creationId xmlns:a16="http://schemas.microsoft.com/office/drawing/2014/main" id="{6BA84EEC-E2DE-2616-C9B7-EE0C740594F2}"/>
                      </a:ext>
                    </a:extLst>
                  </p:cNvPr>
                  <p:cNvPicPr/>
                  <p:nvPr/>
                </p:nvPicPr>
                <p:blipFill>
                  <a:blip r:embed="rId12"/>
                  <a:stretch>
                    <a:fillRect/>
                  </a:stretch>
                </p:blipFill>
                <p:spPr>
                  <a:xfrm>
                    <a:off x="5074394" y="2225243"/>
                    <a:ext cx="3687120" cy="2682720"/>
                  </a:xfrm>
                  <a:prstGeom prst="rect">
                    <a:avLst/>
                  </a:prstGeom>
                </p:spPr>
              </p:pic>
            </mc:Fallback>
          </mc:AlternateContent>
        </p:grpSp>
        <p:sp>
          <p:nvSpPr>
            <p:cNvPr id="5" name="Oval 4">
              <a:extLst>
                <a:ext uri="{FF2B5EF4-FFF2-40B4-BE49-F238E27FC236}">
                  <a16:creationId xmlns:a16="http://schemas.microsoft.com/office/drawing/2014/main" id="{D7DD2928-59D2-F204-2604-66148A089177}"/>
                </a:ext>
              </a:extLst>
            </p:cNvPr>
            <p:cNvSpPr/>
            <p:nvPr/>
          </p:nvSpPr>
          <p:spPr bwMode="auto">
            <a:xfrm>
              <a:off x="8106225" y="4070769"/>
              <a:ext cx="914400" cy="914400"/>
            </a:xfrm>
            <a:prstGeom prst="ellipse">
              <a:avLst/>
            </a:prstGeom>
            <a:solidFill>
              <a:srgbClr val="A0A4C6"/>
            </a:solidFill>
            <a:ln w="28575" cap="flat" cmpd="sng" algn="ctr">
              <a:solidFill>
                <a:srgbClr val="66CC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0000"/>
                  </a:solidFill>
                  <a:effectLst/>
                  <a:latin typeface="+mj-lt"/>
                </a:rPr>
                <a:t>5 x</a:t>
              </a:r>
              <a:endParaRPr kumimoji="0" lang="en-GB" sz="2400" b="0" i="0" u="none" strike="noStrike" cap="none" normalizeH="0" baseline="0" dirty="0">
                <a:ln>
                  <a:noFill/>
                </a:ln>
                <a:solidFill>
                  <a:srgbClr val="FF0000"/>
                </a:solidFill>
                <a:effectLst/>
                <a:latin typeface="+mj-lt"/>
              </a:endParaRPr>
            </a:p>
          </p:txBody>
        </p:sp>
      </p:grpSp>
      <mc:AlternateContent xmlns:mc="http://schemas.openxmlformats.org/markup-compatibility/2006">
        <mc:Choice xmlns:a14="http://schemas.microsoft.com/office/drawing/2010/main" Requires="a14">
          <p:sp>
            <p:nvSpPr>
              <p:cNvPr id="7" name="Content Placeholder 6">
                <a:extLst>
                  <a:ext uri="{FF2B5EF4-FFF2-40B4-BE49-F238E27FC236}">
                    <a16:creationId xmlns:a16="http://schemas.microsoft.com/office/drawing/2014/main" id="{7EF4694D-3950-9863-E51A-C193F0808BCF}"/>
                  </a:ext>
                </a:extLst>
              </p:cNvPr>
              <p:cNvSpPr>
                <a:spLocks noGrp="1"/>
              </p:cNvSpPr>
              <p:nvPr>
                <p:ph sz="half" idx="1"/>
              </p:nvPr>
            </p:nvSpPr>
            <p:spPr>
              <a:xfrm>
                <a:off x="2831220" y="426894"/>
                <a:ext cx="5845488" cy="1853512"/>
              </a:xfrm>
            </p:spPr>
            <p:txBody>
              <a:bodyPr>
                <a:noAutofit/>
              </a:bodyPr>
              <a:lstStyle/>
              <a:p>
                <a:r>
                  <a:rPr lang="en-US" sz="1400" dirty="0"/>
                  <a:t>Tangential views at </a:t>
                </a:r>
                <a14:m>
                  <m:oMath xmlns:m="http://schemas.openxmlformats.org/officeDocument/2006/math">
                    <m:r>
                      <a:rPr lang="en-US" sz="1400">
                        <a:latin typeface="Cambria Math" panose="02040503050406030204" pitchFamily="18" charset="0"/>
                      </a:rPr>
                      <m:t>10+5 </m:t>
                    </m:r>
                    <m:r>
                      <a:rPr lang="en-US" sz="1400">
                        <a:latin typeface="Cambria Math" panose="02040503050406030204" pitchFamily="18" charset="0"/>
                      </a:rPr>
                      <m:t>𝜇</m:t>
                    </m:r>
                    <m:r>
                      <a:rPr lang="en-US" sz="1400">
                        <a:latin typeface="Cambria Math" panose="02040503050406030204" pitchFamily="18" charset="0"/>
                      </a:rPr>
                      <m:t>𝑚</m:t>
                    </m:r>
                    <m:r>
                      <a:rPr lang="en-US" sz="1400" i="1">
                        <a:latin typeface="Cambria Math" panose="02040503050406030204" pitchFamily="18" charset="0"/>
                      </a:rPr>
                      <m:t> </m:t>
                    </m:r>
                    <m:r>
                      <a:rPr lang="en-US" sz="1400" b="0" i="1" smtClean="0">
                        <a:latin typeface="Cambria Math" panose="02040503050406030204" pitchFamily="18" charset="0"/>
                      </a:rPr>
                      <m:t> </m:t>
                    </m:r>
                  </m:oMath>
                </a14:m>
                <a:r>
                  <a:rPr lang="en-US" sz="1400" dirty="0"/>
                  <a:t>provide skip-free option by merging polarimeter data </a:t>
                </a:r>
              </a:p>
              <a:p>
                <a:pPr lvl="1"/>
                <a:r>
                  <a:rPr lang="en-US" sz="1200" dirty="0"/>
                  <a:t>Refraction more important</a:t>
                </a:r>
              </a:p>
              <a:p>
                <a:pPr lvl="1"/>
                <a:r>
                  <a:rPr lang="en-US" sz="1200" dirty="0"/>
                  <a:t>Ideally no rotation past </a:t>
                </a:r>
                <a14:m>
                  <m:oMath xmlns:m="http://schemas.openxmlformats.org/officeDocument/2006/math">
                    <m:r>
                      <a:rPr lang="en-US" sz="1200" b="0" i="1" smtClean="0">
                        <a:latin typeface="Cambria Math" panose="02040503050406030204" pitchFamily="18" charset="0"/>
                      </a:rPr>
                      <m:t>2</m:t>
                    </m:r>
                    <m:r>
                      <a:rPr lang="en-US" sz="1200" b="0" i="1" smtClean="0">
                        <a:latin typeface="Cambria Math" panose="02040503050406030204" pitchFamily="18" charset="0"/>
                      </a:rPr>
                      <m:t>𝜋</m:t>
                    </m:r>
                  </m:oMath>
                </a14:m>
                <a:r>
                  <a:rPr lang="en-US" sz="1200" dirty="0"/>
                  <a:t> </a:t>
                </a:r>
                <a:r>
                  <a:rPr lang="en-US" sz="1200" dirty="0">
                    <a:sym typeface="Wingdings" panose="05000000000000000000" pitchFamily="2" charset="2"/>
                  </a:rPr>
                  <a:t> also limits </a:t>
                </a:r>
                <a14:m>
                  <m:oMath xmlns:m="http://schemas.openxmlformats.org/officeDocument/2006/math">
                    <m:r>
                      <a:rPr lang="en-US" sz="1200" b="0" i="1" smtClean="0">
                        <a:latin typeface="Cambria Math" panose="02040503050406030204" pitchFamily="18" charset="0"/>
                        <a:sym typeface="Wingdings" panose="05000000000000000000" pitchFamily="2" charset="2"/>
                      </a:rPr>
                      <m:t>𝜆</m:t>
                    </m:r>
                  </m:oMath>
                </a14:m>
                <a:endParaRPr lang="en-US" sz="1200" dirty="0"/>
              </a:p>
              <a:p>
                <a:r>
                  <a:rPr lang="en-US" sz="1400" dirty="0"/>
                  <a:t>For ITER, good protection from the plasma and no need to clean or shutter </a:t>
                </a:r>
              </a:p>
              <a:p>
                <a:r>
                  <a:rPr lang="en-US" sz="1400" dirty="0"/>
                  <a:t>Multi-chords give profile consistency information and redundancy</a:t>
                </a:r>
              </a:p>
              <a:p>
                <a:pPr lvl="1"/>
                <a:r>
                  <a:rPr lang="en-US" sz="1000" dirty="0"/>
                  <a:t>Retroreflectors and labyrinths consume space and create complex integration issues</a:t>
                </a:r>
              </a:p>
            </p:txBody>
          </p:sp>
        </mc:Choice>
        <mc:Fallback>
          <p:sp>
            <p:nvSpPr>
              <p:cNvPr id="7" name="Content Placeholder 6">
                <a:extLst>
                  <a:ext uri="{FF2B5EF4-FFF2-40B4-BE49-F238E27FC236}">
                    <a16:creationId xmlns:a16="http://schemas.microsoft.com/office/drawing/2014/main" id="{7EF4694D-3950-9863-E51A-C193F0808BCF}"/>
                  </a:ext>
                </a:extLst>
              </p:cNvPr>
              <p:cNvSpPr>
                <a:spLocks noGrp="1" noRot="1" noChangeAspect="1" noMove="1" noResize="1" noEditPoints="1" noAdjustHandles="1" noChangeArrowheads="1" noChangeShapeType="1" noTextEdit="1"/>
              </p:cNvSpPr>
              <p:nvPr>
                <p:ph sz="half" idx="1"/>
              </p:nvPr>
            </p:nvSpPr>
            <p:spPr>
              <a:xfrm>
                <a:off x="2831220" y="426894"/>
                <a:ext cx="5845488" cy="1853512"/>
              </a:xfrm>
              <a:blipFill>
                <a:blip r:embed="rId13"/>
                <a:stretch>
                  <a:fillRect l="-104" t="-658" r="-313" b="-2303"/>
                </a:stretch>
              </a:blipFill>
            </p:spPr>
            <p:txBody>
              <a:bodyPr/>
              <a:lstStyle/>
              <a:p>
                <a:r>
                  <a:rPr lang="en-GB">
                    <a:noFill/>
                  </a:rPr>
                  <a:t> </a:t>
                </a:r>
              </a:p>
            </p:txBody>
          </p:sp>
        </mc:Fallback>
      </mc:AlternateContent>
      <p:pic>
        <p:nvPicPr>
          <p:cNvPr id="4" name="object 4">
            <a:extLst>
              <a:ext uri="{FF2B5EF4-FFF2-40B4-BE49-F238E27FC236}">
                <a16:creationId xmlns:a16="http://schemas.microsoft.com/office/drawing/2014/main" id="{0AAA2C2C-821E-7E6C-1F98-63370706FEBD}"/>
              </a:ext>
            </a:extLst>
          </p:cNvPr>
          <p:cNvPicPr>
            <a:picLocks noGrp="1"/>
          </p:cNvPicPr>
          <p:nvPr>
            <p:ph sz="half" idx="10"/>
          </p:nvPr>
        </p:nvPicPr>
        <p:blipFill>
          <a:blip r:embed="rId14" cstate="print"/>
          <a:stretch>
            <a:fillRect/>
          </a:stretch>
        </p:blipFill>
        <p:spPr>
          <a:xfrm>
            <a:off x="-18377" y="471490"/>
            <a:ext cx="2948244" cy="2647081"/>
          </a:xfrm>
          <a:prstGeom prst="rect">
            <a:avLst/>
          </a:prstGeom>
        </p:spPr>
      </p:pic>
    </p:spTree>
    <p:extLst>
      <p:ext uri="{BB962C8B-B14F-4D97-AF65-F5344CB8AC3E}">
        <p14:creationId xmlns:p14="http://schemas.microsoft.com/office/powerpoint/2010/main" val="370852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F3BA4E8-85BE-5317-6F89-01AF87296BE3}"/>
              </a:ext>
            </a:extLst>
          </p:cNvPr>
          <p:cNvPicPr>
            <a:picLocks noChangeAspect="1"/>
          </p:cNvPicPr>
          <p:nvPr/>
        </p:nvPicPr>
        <p:blipFill>
          <a:blip r:embed="rId3"/>
          <a:stretch>
            <a:fillRect/>
          </a:stretch>
        </p:blipFill>
        <p:spPr>
          <a:xfrm>
            <a:off x="2974030" y="2616086"/>
            <a:ext cx="5867400" cy="2165075"/>
          </a:xfrm>
          <a:prstGeom prst="rect">
            <a:avLst/>
          </a:prstGeom>
        </p:spPr>
      </p:pic>
      <p:pic>
        <p:nvPicPr>
          <p:cNvPr id="9" name="Content Placeholder 8">
            <a:extLst>
              <a:ext uri="{FF2B5EF4-FFF2-40B4-BE49-F238E27FC236}">
                <a16:creationId xmlns:a16="http://schemas.microsoft.com/office/drawing/2014/main" id="{F281CE35-B7C3-7316-14BA-81C9D1FE0A4F}"/>
              </a:ext>
            </a:extLst>
          </p:cNvPr>
          <p:cNvPicPr>
            <a:picLocks noGrp="1" noChangeAspect="1"/>
          </p:cNvPicPr>
          <p:nvPr>
            <p:ph sz="half" idx="1"/>
          </p:nvPr>
        </p:nvPicPr>
        <p:blipFill>
          <a:blip r:embed="rId4"/>
          <a:stretch>
            <a:fillRect/>
          </a:stretch>
        </p:blipFill>
        <p:spPr>
          <a:xfrm>
            <a:off x="98943" y="385617"/>
            <a:ext cx="3645967" cy="2366738"/>
          </a:xfrm>
          <a:prstGeom prst="rect">
            <a:avLst/>
          </a:prstGeom>
        </p:spPr>
      </p:pic>
      <p:sp>
        <p:nvSpPr>
          <p:cNvPr id="2" name="Title 1">
            <a:extLst>
              <a:ext uri="{FF2B5EF4-FFF2-40B4-BE49-F238E27FC236}">
                <a16:creationId xmlns:a16="http://schemas.microsoft.com/office/drawing/2014/main" id="{3F1AE1A0-0FF4-9D62-EC50-D9C97886B2F4}"/>
              </a:ext>
            </a:extLst>
          </p:cNvPr>
          <p:cNvSpPr>
            <a:spLocks noGrp="1"/>
          </p:cNvSpPr>
          <p:nvPr>
            <p:ph type="title"/>
          </p:nvPr>
        </p:nvSpPr>
        <p:spPr>
          <a:xfrm>
            <a:off x="612484" y="-3810"/>
            <a:ext cx="8001000" cy="336179"/>
          </a:xfrm>
        </p:spPr>
        <p:txBody>
          <a:bodyPr/>
          <a:lstStyle/>
          <a:p>
            <a:r>
              <a:rPr lang="en-US" sz="2000" dirty="0"/>
              <a:t>DIP: Eliminating path length effects intrinsically</a:t>
            </a:r>
          </a:p>
        </p:txBody>
      </p:sp>
      <mc:AlternateContent xmlns:mc="http://schemas.openxmlformats.org/markup-compatibility/2006">
        <mc:Choice xmlns:a14="http://schemas.microsoft.com/office/drawing/2010/main" Requires="a14">
          <p:sp>
            <p:nvSpPr>
              <p:cNvPr id="5" name="Content Placeholder 4">
                <a:extLst>
                  <a:ext uri="{FF2B5EF4-FFF2-40B4-BE49-F238E27FC236}">
                    <a16:creationId xmlns:a16="http://schemas.microsoft.com/office/drawing/2014/main" id="{A493E1F5-202D-7A80-2B39-7384A6CA0290}"/>
                  </a:ext>
                </a:extLst>
              </p:cNvPr>
              <p:cNvSpPr>
                <a:spLocks noGrp="1"/>
              </p:cNvSpPr>
              <p:nvPr>
                <p:ph sz="half" idx="2"/>
              </p:nvPr>
            </p:nvSpPr>
            <p:spPr>
              <a:xfrm>
                <a:off x="3763112" y="385617"/>
                <a:ext cx="3246622" cy="2567133"/>
              </a:xfrm>
              <a:solidFill>
                <a:schemeClr val="bg1"/>
              </a:solidFill>
            </p:spPr>
            <p:txBody>
              <a:bodyPr>
                <a:noAutofit/>
              </a:bodyPr>
              <a:lstStyle/>
              <a:p>
                <a:pPr algn="l"/>
                <a:r>
                  <a:rPr lang="fr-FR" sz="1200" dirty="0"/>
                  <a:t>Dispersion </a:t>
                </a:r>
                <a:r>
                  <a:rPr lang="fr-FR" sz="1200" dirty="0" err="1"/>
                  <a:t>Interferometer</a:t>
                </a:r>
                <a:r>
                  <a:rPr lang="fr-FR" sz="1200" dirty="0"/>
                  <a:t> </a:t>
                </a:r>
                <a:r>
                  <a:rPr lang="fr-FR" sz="1200" dirty="0" err="1"/>
                  <a:t>Polarimeter</a:t>
                </a:r>
                <a:r>
                  <a:rPr lang="fr-FR" sz="1200" dirty="0"/>
                  <a:t> (DIP): </a:t>
                </a:r>
                <a:r>
                  <a:rPr lang="fr-FR" sz="1200" dirty="0" err="1"/>
                  <a:t>insensitive</a:t>
                </a:r>
                <a:r>
                  <a:rPr lang="fr-FR" sz="1200" dirty="0"/>
                  <a:t> to </a:t>
                </a:r>
                <a:r>
                  <a:rPr lang="fr-FR" sz="1200" dirty="0" err="1"/>
                  <a:t>mechanical</a:t>
                </a:r>
                <a:r>
                  <a:rPr lang="fr-FR" sz="1200" dirty="0"/>
                  <a:t> vibrations</a:t>
                </a:r>
                <a:endParaRPr lang="en-US" sz="1200" dirty="0"/>
              </a:p>
              <a:p>
                <a:pPr algn="l"/>
                <a:r>
                  <a:rPr lang="en-US" sz="1200" dirty="0"/>
                  <a:t>Not sensitive to intensity variations</a:t>
                </a:r>
              </a:p>
              <a:p>
                <a:pPr marL="477838" lvl="1" indent="0" algn="l">
                  <a:buNone/>
                </a:pPr>
                <a:r>
                  <a:rPr lang="en-US" sz="1200" dirty="0"/>
                  <a:t>+ Fringe correction by polarimetry</a:t>
                </a:r>
              </a:p>
              <a:p>
                <a:pPr algn="l"/>
                <a:r>
                  <a:rPr lang="en-US" sz="1200" dirty="0"/>
                  <a:t>Similar issues to TIP in implementation</a:t>
                </a:r>
              </a:p>
              <a:p>
                <a:pPr algn="l"/>
                <a14:m>
                  <m:oMath xmlns:m="http://schemas.openxmlformats.org/officeDocument/2006/math">
                    <m:r>
                      <a:rPr lang="en-US" sz="1200" b="0" i="1" dirty="0" smtClean="0">
                        <a:latin typeface="Cambria Math" panose="02040503050406030204" pitchFamily="18" charset="0"/>
                      </a:rPr>
                      <m:t>𝜆</m:t>
                    </m:r>
                  </m:oMath>
                </a14:m>
                <a:r>
                  <a:rPr lang="en-US" sz="1200" dirty="0"/>
                  <a:t> additionally constrained by need for  2</a:t>
                </a:r>
                <a:r>
                  <a:rPr lang="en-US" sz="1200" baseline="30000" dirty="0"/>
                  <a:t>nd</a:t>
                </a:r>
                <a:r>
                  <a:rPr lang="en-US" sz="1200" dirty="0"/>
                  <a:t> harmonic generation – only certain crystals practical</a:t>
                </a:r>
              </a:p>
              <a:p>
                <a:pPr lvl="1" algn="l"/>
                <a:r>
                  <a:rPr lang="en-US" sz="1200" dirty="0"/>
                  <a:t>33W in at ~10um &gt; 100 </a:t>
                </a:r>
                <a:r>
                  <a:rPr lang="en-US" sz="1200" dirty="0" err="1"/>
                  <a:t>mW</a:t>
                </a:r>
                <a:r>
                  <a:rPr lang="en-US" sz="1200" dirty="0"/>
                  <a:t> out… Can be an issue with long path length combined with end of life losses.</a:t>
                </a:r>
              </a:p>
              <a:p>
                <a:endParaRPr lang="en-US" sz="1200" dirty="0"/>
              </a:p>
            </p:txBody>
          </p:sp>
        </mc:Choice>
        <mc:Fallback>
          <p:sp>
            <p:nvSpPr>
              <p:cNvPr id="5" name="Content Placeholder 4">
                <a:extLst>
                  <a:ext uri="{FF2B5EF4-FFF2-40B4-BE49-F238E27FC236}">
                    <a16:creationId xmlns:a16="http://schemas.microsoft.com/office/drawing/2014/main" id="{A493E1F5-202D-7A80-2B39-7384A6CA0290}"/>
                  </a:ext>
                </a:extLst>
              </p:cNvPr>
              <p:cNvSpPr>
                <a:spLocks noGrp="1" noRot="1" noChangeAspect="1" noMove="1" noResize="1" noEditPoints="1" noAdjustHandles="1" noChangeArrowheads="1" noChangeShapeType="1" noTextEdit="1"/>
              </p:cNvSpPr>
              <p:nvPr>
                <p:ph sz="half" idx="2"/>
              </p:nvPr>
            </p:nvSpPr>
            <p:spPr>
              <a:xfrm>
                <a:off x="3763112" y="385617"/>
                <a:ext cx="3246622" cy="2567133"/>
              </a:xfrm>
              <a:blipFill>
                <a:blip r:embed="rId5"/>
                <a:stretch>
                  <a:fillRect t="-238" r="-1313" b="-4988"/>
                </a:stretch>
              </a:blipFill>
            </p:spPr>
            <p:txBody>
              <a:bodyPr/>
              <a:lstStyle/>
              <a:p>
                <a:r>
                  <a:rPr lang="en-GB">
                    <a:noFill/>
                  </a:rPr>
                  <a:t> </a:t>
                </a:r>
              </a:p>
            </p:txBody>
          </p:sp>
        </mc:Fallback>
      </mc:AlternateContent>
      <p:pic>
        <p:nvPicPr>
          <p:cNvPr id="10" name="Picture 9">
            <a:extLst>
              <a:ext uri="{FF2B5EF4-FFF2-40B4-BE49-F238E27FC236}">
                <a16:creationId xmlns:a16="http://schemas.microsoft.com/office/drawing/2014/main" id="{1C759AC1-1691-8F1B-743D-72B35B8F8410}"/>
              </a:ext>
            </a:extLst>
          </p:cNvPr>
          <p:cNvPicPr>
            <a:picLocks noChangeAspect="1"/>
          </p:cNvPicPr>
          <p:nvPr/>
        </p:nvPicPr>
        <p:blipFill>
          <a:blip r:embed="rId6"/>
          <a:stretch>
            <a:fillRect/>
          </a:stretch>
        </p:blipFill>
        <p:spPr>
          <a:xfrm>
            <a:off x="2372648" y="4290262"/>
            <a:ext cx="537310" cy="243309"/>
          </a:xfrm>
          <a:prstGeom prst="rect">
            <a:avLst/>
          </a:prstGeom>
        </p:spPr>
      </p:pic>
      <p:pic>
        <p:nvPicPr>
          <p:cNvPr id="16" name="Image 5">
            <a:extLst>
              <a:ext uri="{FF2B5EF4-FFF2-40B4-BE49-F238E27FC236}">
                <a16:creationId xmlns:a16="http://schemas.microsoft.com/office/drawing/2014/main" id="{CA00DCEF-D326-0859-8569-50D60292192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7058" r="16984"/>
          <a:stretch/>
        </p:blipFill>
        <p:spPr>
          <a:xfrm rot="5400000">
            <a:off x="695292" y="2973998"/>
            <a:ext cx="1275202" cy="1450029"/>
          </a:xfrm>
          <a:prstGeom prst="rect">
            <a:avLst/>
          </a:prstGeom>
        </p:spPr>
      </p:pic>
      <p:pic>
        <p:nvPicPr>
          <p:cNvPr id="18" name="Picture 17">
            <a:extLst>
              <a:ext uri="{FF2B5EF4-FFF2-40B4-BE49-F238E27FC236}">
                <a16:creationId xmlns:a16="http://schemas.microsoft.com/office/drawing/2014/main" id="{77C69689-1C5A-2F97-DDC1-6A56D7BFBE96}"/>
              </a:ext>
            </a:extLst>
          </p:cNvPr>
          <p:cNvPicPr>
            <a:picLocks noChangeAspect="1"/>
          </p:cNvPicPr>
          <p:nvPr/>
        </p:nvPicPr>
        <p:blipFill>
          <a:blip r:embed="rId8"/>
          <a:stretch>
            <a:fillRect/>
          </a:stretch>
        </p:blipFill>
        <p:spPr>
          <a:xfrm>
            <a:off x="7008869" y="1079617"/>
            <a:ext cx="2097955" cy="1500340"/>
          </a:xfrm>
          <a:prstGeom prst="rect">
            <a:avLst/>
          </a:prstGeom>
        </p:spPr>
      </p:pic>
      <mc:AlternateContent xmlns:mc="http://schemas.openxmlformats.org/markup-compatibility/2006" xmlns:p14="http://schemas.microsoft.com/office/powerpoint/2010/main">
        <mc:Choice Requires="p14">
          <p:contentPart p14:bwMode="auto" r:id="rId9">
            <p14:nvContentPartPr>
              <p14:cNvPr id="19" name="Ink 18">
                <a:extLst>
                  <a:ext uri="{FF2B5EF4-FFF2-40B4-BE49-F238E27FC236}">
                    <a16:creationId xmlns:a16="http://schemas.microsoft.com/office/drawing/2014/main" id="{9A58FC7D-918C-4E50-3295-C0EA7AC61271}"/>
                  </a:ext>
                </a:extLst>
              </p14:cNvPr>
              <p14:cNvContentPartPr/>
              <p14:nvPr/>
            </p14:nvContentPartPr>
            <p14:xfrm>
              <a:off x="1464162" y="2952750"/>
              <a:ext cx="1660038" cy="1089533"/>
            </p14:xfrm>
          </p:contentPart>
        </mc:Choice>
        <mc:Fallback xmlns="">
          <p:pic>
            <p:nvPicPr>
              <p:cNvPr id="19" name="Ink 18">
                <a:extLst>
                  <a:ext uri="{FF2B5EF4-FFF2-40B4-BE49-F238E27FC236}">
                    <a16:creationId xmlns:a16="http://schemas.microsoft.com/office/drawing/2014/main" id="{9A58FC7D-918C-4E50-3295-C0EA7AC61271}"/>
                  </a:ext>
                </a:extLst>
              </p:cNvPr>
              <p:cNvPicPr/>
              <p:nvPr/>
            </p:nvPicPr>
            <p:blipFill>
              <a:blip r:embed="rId10"/>
              <a:stretch>
                <a:fillRect/>
              </a:stretch>
            </p:blipFill>
            <p:spPr>
              <a:xfrm>
                <a:off x="1446149" y="2934753"/>
                <a:ext cx="1695703" cy="1125167"/>
              </a:xfrm>
              <a:prstGeom prst="rect">
                <a:avLst/>
              </a:prstGeom>
            </p:spPr>
          </p:pic>
        </mc:Fallback>
      </mc:AlternateContent>
      <p:grpSp>
        <p:nvGrpSpPr>
          <p:cNvPr id="22" name="Group 21">
            <a:extLst>
              <a:ext uri="{FF2B5EF4-FFF2-40B4-BE49-F238E27FC236}">
                <a16:creationId xmlns:a16="http://schemas.microsoft.com/office/drawing/2014/main" id="{1D973247-3770-EB3B-5A54-B66CB7A968E8}"/>
              </a:ext>
            </a:extLst>
          </p:cNvPr>
          <p:cNvGrpSpPr/>
          <p:nvPr/>
        </p:nvGrpSpPr>
        <p:grpSpPr>
          <a:xfrm>
            <a:off x="8154115" y="2616086"/>
            <a:ext cx="622440" cy="840110"/>
            <a:chOff x="8019970" y="2251770"/>
            <a:chExt cx="622440" cy="1183680"/>
          </a:xfrm>
        </p:grpSpPr>
        <mc:AlternateContent xmlns:mc="http://schemas.openxmlformats.org/markup-compatibility/2006" xmlns:p14="http://schemas.microsoft.com/office/powerpoint/2010/main">
          <mc:Choice Requires="p14">
            <p:contentPart p14:bwMode="auto" r:id="rId11">
              <p14:nvContentPartPr>
                <p14:cNvPr id="20" name="Ink 19">
                  <a:extLst>
                    <a:ext uri="{FF2B5EF4-FFF2-40B4-BE49-F238E27FC236}">
                      <a16:creationId xmlns:a16="http://schemas.microsoft.com/office/drawing/2014/main" id="{A6FE7A40-61D5-C1F9-8966-E4F0EC495832}"/>
                    </a:ext>
                  </a:extLst>
                </p14:cNvPr>
                <p14:cNvContentPartPr/>
                <p14:nvPr/>
              </p14:nvContentPartPr>
              <p14:xfrm>
                <a:off x="8019970" y="2304690"/>
                <a:ext cx="135360" cy="1130760"/>
              </p14:xfrm>
            </p:contentPart>
          </mc:Choice>
          <mc:Fallback xmlns="">
            <p:pic>
              <p:nvPicPr>
                <p:cNvPr id="20" name="Ink 19">
                  <a:extLst>
                    <a:ext uri="{FF2B5EF4-FFF2-40B4-BE49-F238E27FC236}">
                      <a16:creationId xmlns:a16="http://schemas.microsoft.com/office/drawing/2014/main" id="{A6FE7A40-61D5-C1F9-8966-E4F0EC495832}"/>
                    </a:ext>
                  </a:extLst>
                </p:cNvPr>
                <p:cNvPicPr/>
                <p:nvPr/>
              </p:nvPicPr>
              <p:blipFill>
                <a:blip r:embed="rId12"/>
                <a:stretch>
                  <a:fillRect/>
                </a:stretch>
              </p:blipFill>
              <p:spPr>
                <a:xfrm>
                  <a:off x="8001970" y="2287050"/>
                  <a:ext cx="171000" cy="11664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1" name="Ink 20">
                  <a:extLst>
                    <a:ext uri="{FF2B5EF4-FFF2-40B4-BE49-F238E27FC236}">
                      <a16:creationId xmlns:a16="http://schemas.microsoft.com/office/drawing/2014/main" id="{132C50E2-5E54-C9DB-87AA-E4A57F3EF2C2}"/>
                    </a:ext>
                  </a:extLst>
                </p14:cNvPr>
                <p14:cNvContentPartPr/>
                <p14:nvPr/>
              </p14:nvContentPartPr>
              <p14:xfrm>
                <a:off x="8133010" y="2251770"/>
                <a:ext cx="509400" cy="1063080"/>
              </p14:xfrm>
            </p:contentPart>
          </mc:Choice>
          <mc:Fallback xmlns="">
            <p:pic>
              <p:nvPicPr>
                <p:cNvPr id="21" name="Ink 20">
                  <a:extLst>
                    <a:ext uri="{FF2B5EF4-FFF2-40B4-BE49-F238E27FC236}">
                      <a16:creationId xmlns:a16="http://schemas.microsoft.com/office/drawing/2014/main" id="{132C50E2-5E54-C9DB-87AA-E4A57F3EF2C2}"/>
                    </a:ext>
                  </a:extLst>
                </p:cNvPr>
                <p:cNvPicPr/>
                <p:nvPr/>
              </p:nvPicPr>
              <p:blipFill>
                <a:blip r:embed="rId14"/>
                <a:stretch>
                  <a:fillRect/>
                </a:stretch>
              </p:blipFill>
              <p:spPr>
                <a:xfrm>
                  <a:off x="8115370" y="2233770"/>
                  <a:ext cx="545040" cy="1098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
            <p14:nvContentPartPr>
              <p14:cNvPr id="23" name="Ink 22">
                <a:extLst>
                  <a:ext uri="{FF2B5EF4-FFF2-40B4-BE49-F238E27FC236}">
                    <a16:creationId xmlns:a16="http://schemas.microsoft.com/office/drawing/2014/main" id="{5BA35E4A-D231-FEFF-E4BE-F1F36DC1D857}"/>
                  </a:ext>
                </a:extLst>
              </p14:cNvPr>
              <p14:cNvContentPartPr/>
              <p14:nvPr/>
            </p14:nvContentPartPr>
            <p14:xfrm>
              <a:off x="761999" y="703846"/>
              <a:ext cx="702163" cy="2357565"/>
            </p14:xfrm>
          </p:contentPart>
        </mc:Choice>
        <mc:Fallback xmlns="">
          <p:pic>
            <p:nvPicPr>
              <p:cNvPr id="23" name="Ink 22">
                <a:extLst>
                  <a:ext uri="{FF2B5EF4-FFF2-40B4-BE49-F238E27FC236}">
                    <a16:creationId xmlns:a16="http://schemas.microsoft.com/office/drawing/2014/main" id="{5BA35E4A-D231-FEFF-E4BE-F1F36DC1D857}"/>
                  </a:ext>
                </a:extLst>
              </p:cNvPr>
              <p:cNvPicPr/>
              <p:nvPr/>
            </p:nvPicPr>
            <p:blipFill>
              <a:blip r:embed="rId16"/>
              <a:stretch>
                <a:fillRect/>
              </a:stretch>
            </p:blipFill>
            <p:spPr>
              <a:xfrm>
                <a:off x="744004" y="685847"/>
                <a:ext cx="737793" cy="2393204"/>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4" name="Ink 23">
                <a:extLst>
                  <a:ext uri="{FF2B5EF4-FFF2-40B4-BE49-F238E27FC236}">
                    <a16:creationId xmlns:a16="http://schemas.microsoft.com/office/drawing/2014/main" id="{3333DF2F-FD33-7935-7BC3-B3DDF403B404}"/>
                  </a:ext>
                </a:extLst>
              </p14:cNvPr>
              <p14:cNvContentPartPr/>
              <p14:nvPr/>
            </p14:nvContentPartPr>
            <p14:xfrm>
              <a:off x="1464162" y="746970"/>
              <a:ext cx="1092322" cy="2314441"/>
            </p14:xfrm>
          </p:contentPart>
        </mc:Choice>
        <mc:Fallback xmlns="">
          <p:pic>
            <p:nvPicPr>
              <p:cNvPr id="24" name="Ink 23">
                <a:extLst>
                  <a:ext uri="{FF2B5EF4-FFF2-40B4-BE49-F238E27FC236}">
                    <a16:creationId xmlns:a16="http://schemas.microsoft.com/office/drawing/2014/main" id="{3333DF2F-FD33-7935-7BC3-B3DDF403B404}"/>
                  </a:ext>
                </a:extLst>
              </p:cNvPr>
              <p:cNvPicPr/>
              <p:nvPr/>
            </p:nvPicPr>
            <p:blipFill>
              <a:blip r:embed="rId18"/>
              <a:stretch>
                <a:fillRect/>
              </a:stretch>
            </p:blipFill>
            <p:spPr>
              <a:xfrm>
                <a:off x="1446161" y="728964"/>
                <a:ext cx="1127965" cy="2350092"/>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6" name="Ink 25">
                <a:extLst>
                  <a:ext uri="{FF2B5EF4-FFF2-40B4-BE49-F238E27FC236}">
                    <a16:creationId xmlns:a16="http://schemas.microsoft.com/office/drawing/2014/main" id="{0A1F07C0-12C1-2027-4374-5ABEBCC8AAB1}"/>
                  </a:ext>
                </a:extLst>
              </p14:cNvPr>
              <p14:cNvContentPartPr/>
              <p14:nvPr/>
            </p14:nvContentPartPr>
            <p14:xfrm>
              <a:off x="4619284" y="1043127"/>
              <a:ext cx="360" cy="360"/>
            </p14:xfrm>
          </p:contentPart>
        </mc:Choice>
        <mc:Fallback xmlns="">
          <p:pic>
            <p:nvPicPr>
              <p:cNvPr id="26" name="Ink 25">
                <a:extLst>
                  <a:ext uri="{FF2B5EF4-FFF2-40B4-BE49-F238E27FC236}">
                    <a16:creationId xmlns:a16="http://schemas.microsoft.com/office/drawing/2014/main" id="{0A1F07C0-12C1-2027-4374-5ABEBCC8AAB1}"/>
                  </a:ext>
                </a:extLst>
              </p:cNvPr>
              <p:cNvPicPr/>
              <p:nvPr/>
            </p:nvPicPr>
            <p:blipFill>
              <a:blip r:embed="rId20"/>
              <a:stretch>
                <a:fillRect/>
              </a:stretch>
            </p:blipFill>
            <p:spPr>
              <a:xfrm>
                <a:off x="4601284" y="1025127"/>
                <a:ext cx="36000" cy="36000"/>
              </a:xfrm>
              <a:prstGeom prst="rect">
                <a:avLst/>
              </a:prstGeom>
            </p:spPr>
          </p:pic>
        </mc:Fallback>
      </mc:AlternateContent>
      <p:sp>
        <p:nvSpPr>
          <p:cNvPr id="11" name="TextBox 10">
            <a:extLst>
              <a:ext uri="{FF2B5EF4-FFF2-40B4-BE49-F238E27FC236}">
                <a16:creationId xmlns:a16="http://schemas.microsoft.com/office/drawing/2014/main" id="{F20E1C83-D41C-DCE0-E017-C50F45CCE43C}"/>
              </a:ext>
            </a:extLst>
          </p:cNvPr>
          <p:cNvSpPr txBox="1"/>
          <p:nvPr/>
        </p:nvSpPr>
        <p:spPr>
          <a:xfrm>
            <a:off x="339207" y="337220"/>
            <a:ext cx="1239442" cy="184666"/>
          </a:xfrm>
          <a:prstGeom prst="rect">
            <a:avLst/>
          </a:prstGeom>
          <a:noFill/>
        </p:spPr>
        <p:txBody>
          <a:bodyPr wrap="none" rtlCol="0">
            <a:spAutoFit/>
          </a:bodyPr>
          <a:lstStyle/>
          <a:p>
            <a:r>
              <a:rPr lang="en-US" sz="600" b="1" dirty="0">
                <a:latin typeface="+mn-lt"/>
                <a:hlinkClick r:id="rId21"/>
              </a:rPr>
              <a:t>F Bagnato et al, JINST (2024)</a:t>
            </a:r>
            <a:endParaRPr lang="en-US" sz="600" b="1" dirty="0">
              <a:latin typeface="+mn-lt"/>
            </a:endParaRPr>
          </a:p>
        </p:txBody>
      </p:sp>
      <p:sp>
        <p:nvSpPr>
          <p:cNvPr id="4" name="TextBox 3">
            <a:extLst>
              <a:ext uri="{FF2B5EF4-FFF2-40B4-BE49-F238E27FC236}">
                <a16:creationId xmlns:a16="http://schemas.microsoft.com/office/drawing/2014/main" id="{F940E37F-B553-EF85-47A8-2AEECC1E94B0}"/>
              </a:ext>
            </a:extLst>
          </p:cNvPr>
          <p:cNvSpPr txBox="1"/>
          <p:nvPr/>
        </p:nvSpPr>
        <p:spPr>
          <a:xfrm>
            <a:off x="484972" y="4336614"/>
            <a:ext cx="4575810" cy="253916"/>
          </a:xfrm>
          <a:prstGeom prst="rect">
            <a:avLst/>
          </a:prstGeom>
          <a:noFill/>
        </p:spPr>
        <p:txBody>
          <a:bodyPr wrap="square">
            <a:spAutoFit/>
          </a:bodyPr>
          <a:lstStyle/>
          <a:p>
            <a:r>
              <a:rPr lang="en-US" sz="1050" b="1" dirty="0" err="1"/>
              <a:t>OpGaAs</a:t>
            </a:r>
            <a:r>
              <a:rPr lang="en-US" sz="1050" b="1" dirty="0"/>
              <a:t> crystal </a:t>
            </a:r>
            <a:endParaRPr lang="en-GB" b="1" dirty="0"/>
          </a:p>
        </p:txBody>
      </p:sp>
    </p:spTree>
    <p:extLst>
      <p:ext uri="{BB962C8B-B14F-4D97-AF65-F5344CB8AC3E}">
        <p14:creationId xmlns:p14="http://schemas.microsoft.com/office/powerpoint/2010/main" val="2707409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A4C62-370D-7D9F-8572-983914C13B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23D677-717B-9D35-0AE1-DBD2B418D07F}"/>
              </a:ext>
            </a:extLst>
          </p:cNvPr>
          <p:cNvSpPr>
            <a:spLocks noGrp="1"/>
          </p:cNvSpPr>
          <p:nvPr>
            <p:ph type="title"/>
          </p:nvPr>
        </p:nvSpPr>
        <p:spPr/>
        <p:txBody>
          <a:bodyPr/>
          <a:lstStyle/>
          <a:p>
            <a:r>
              <a:rPr lang="en-US" dirty="0"/>
              <a:t>Key points from ITER for interferometry / polarimetry</a:t>
            </a:r>
          </a:p>
        </p:txBody>
      </p:sp>
      <p:graphicFrame>
        <p:nvGraphicFramePr>
          <p:cNvPr id="16" name="Content Placeholder 7">
            <a:extLst>
              <a:ext uri="{FF2B5EF4-FFF2-40B4-BE49-F238E27FC236}">
                <a16:creationId xmlns:a16="http://schemas.microsoft.com/office/drawing/2014/main" id="{C4E01EDF-2624-C038-BE2C-E4529EC37903}"/>
              </a:ext>
            </a:extLst>
          </p:cNvPr>
          <p:cNvGraphicFramePr>
            <a:graphicFrameLocks noGrp="1"/>
          </p:cNvGraphicFramePr>
          <p:nvPr>
            <p:ph idx="1"/>
            <p:extLst>
              <p:ext uri="{D42A27DB-BD31-4B8C-83A1-F6EECF244321}">
                <p14:modId xmlns:p14="http://schemas.microsoft.com/office/powerpoint/2010/main" val="2037781589"/>
              </p:ext>
            </p:extLst>
          </p:nvPr>
        </p:nvGraphicFramePr>
        <p:xfrm>
          <a:off x="342899" y="376238"/>
          <a:ext cx="8458201" cy="4206240"/>
        </p:xfrm>
        <a:graphic>
          <a:graphicData uri="http://schemas.openxmlformats.org/drawingml/2006/table">
            <a:tbl>
              <a:tblPr firstRow="1" bandRow="1">
                <a:tableStyleId>{21E4AEA4-8DFA-4A89-87EB-49C32662AFE0}</a:tableStyleId>
              </a:tblPr>
              <a:tblGrid>
                <a:gridCol w="3124200">
                  <a:extLst>
                    <a:ext uri="{9D8B030D-6E8A-4147-A177-3AD203B41FA5}">
                      <a16:colId xmlns:a16="http://schemas.microsoft.com/office/drawing/2014/main" val="1988968676"/>
                    </a:ext>
                  </a:extLst>
                </a:gridCol>
                <a:gridCol w="1676400">
                  <a:extLst>
                    <a:ext uri="{9D8B030D-6E8A-4147-A177-3AD203B41FA5}">
                      <a16:colId xmlns:a16="http://schemas.microsoft.com/office/drawing/2014/main" val="3377803382"/>
                    </a:ext>
                  </a:extLst>
                </a:gridCol>
                <a:gridCol w="2083812">
                  <a:extLst>
                    <a:ext uri="{9D8B030D-6E8A-4147-A177-3AD203B41FA5}">
                      <a16:colId xmlns:a16="http://schemas.microsoft.com/office/drawing/2014/main" val="2571235347"/>
                    </a:ext>
                  </a:extLst>
                </a:gridCol>
                <a:gridCol w="1573789">
                  <a:extLst>
                    <a:ext uri="{9D8B030D-6E8A-4147-A177-3AD203B41FA5}">
                      <a16:colId xmlns:a16="http://schemas.microsoft.com/office/drawing/2014/main" val="1649174046"/>
                    </a:ext>
                  </a:extLst>
                </a:gridCol>
              </a:tblGrid>
              <a:tr h="193813">
                <a:tc>
                  <a:txBody>
                    <a:bodyPr/>
                    <a:lstStyle/>
                    <a:p>
                      <a:pPr algn="ctr"/>
                      <a:r>
                        <a:rPr lang="en-US" sz="1200" dirty="0"/>
                        <a:t>Lesson</a:t>
                      </a:r>
                    </a:p>
                  </a:txBody>
                  <a:tcPr anchor="ctr"/>
                </a:tc>
                <a:tc>
                  <a:txBody>
                    <a:bodyPr/>
                    <a:lstStyle/>
                    <a:p>
                      <a:pPr algn="ctr"/>
                      <a:r>
                        <a:rPr lang="en-US" sz="1200" dirty="0"/>
                        <a:t>TIP</a:t>
                      </a:r>
                    </a:p>
                  </a:txBody>
                  <a:tcPr anchor="ctr"/>
                </a:tc>
                <a:tc>
                  <a:txBody>
                    <a:bodyPr/>
                    <a:lstStyle/>
                    <a:p>
                      <a:pPr algn="ctr"/>
                      <a:r>
                        <a:rPr lang="en-US" sz="1200" dirty="0"/>
                        <a:t>DIP</a:t>
                      </a:r>
                    </a:p>
                  </a:txBody>
                  <a:tcPr anchor="ctr"/>
                </a:tc>
                <a:tc>
                  <a:txBody>
                    <a:bodyPr/>
                    <a:lstStyle/>
                    <a:p>
                      <a:pPr algn="ctr"/>
                      <a:r>
                        <a:rPr lang="en-US" sz="1200" dirty="0"/>
                        <a:t>Towards Reactor</a:t>
                      </a:r>
                    </a:p>
                  </a:txBody>
                  <a:tcPr anchor="ctr"/>
                </a:tc>
                <a:extLst>
                  <a:ext uri="{0D108BD9-81ED-4DB2-BD59-A6C34878D82A}">
                    <a16:rowId xmlns:a16="http://schemas.microsoft.com/office/drawing/2014/main" val="3660625152"/>
                  </a:ext>
                </a:extLst>
              </a:tr>
              <a:tr h="3230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Wavelength is a compromise that is machine and technology dependent</a:t>
                      </a:r>
                    </a:p>
                  </a:txBody>
                  <a:tcPr anchor="ctr"/>
                </a:tc>
                <a:tc>
                  <a:txBody>
                    <a:bodyPr/>
                    <a:lstStyle/>
                    <a:p>
                      <a:pPr algn="ctr"/>
                      <a:r>
                        <a:rPr lang="en-US" sz="1200" dirty="0"/>
                        <a:t>X</a:t>
                      </a:r>
                    </a:p>
                  </a:txBody>
                  <a:tcPr anchor="ctr"/>
                </a:tc>
                <a:tc>
                  <a:txBody>
                    <a:bodyPr/>
                    <a:lstStyle/>
                    <a:p>
                      <a:pPr algn="ctr"/>
                      <a:r>
                        <a:rPr lang="en-US" sz="1200" dirty="0"/>
                        <a:t>X</a:t>
                      </a:r>
                    </a:p>
                  </a:txBody>
                  <a:tcPr anchor="ctr"/>
                </a:tc>
                <a:tc>
                  <a:txBody>
                    <a:bodyPr/>
                    <a:lstStyle/>
                    <a:p>
                      <a:pPr algn="ctr"/>
                      <a:r>
                        <a:rPr lang="en-US" sz="1200" dirty="0"/>
                        <a:t>Likely</a:t>
                      </a:r>
                    </a:p>
                  </a:txBody>
                  <a:tcPr anchor="ctr"/>
                </a:tc>
                <a:extLst>
                  <a:ext uri="{0D108BD9-81ED-4DB2-BD59-A6C34878D82A}">
                    <a16:rowId xmlns:a16="http://schemas.microsoft.com/office/drawing/2014/main" val="1144908582"/>
                  </a:ext>
                </a:extLst>
              </a:tr>
              <a:tr h="323022">
                <a:tc>
                  <a:txBody>
                    <a:bodyPr/>
                    <a:lstStyle/>
                    <a:p>
                      <a:pPr algn="l"/>
                      <a:r>
                        <a:rPr lang="en-US" sz="1200" dirty="0"/>
                        <a:t>Neutron shielding is relatively easy to manage</a:t>
                      </a:r>
                    </a:p>
                  </a:txBody>
                  <a:tcPr anchor="ctr"/>
                </a:tc>
                <a:tc>
                  <a:txBody>
                    <a:bodyPr/>
                    <a:lstStyle/>
                    <a:p>
                      <a:pPr algn="ctr"/>
                      <a:r>
                        <a:rPr lang="en-US" sz="1200" dirty="0"/>
                        <a:t>Yes, with some compromises made</a:t>
                      </a:r>
                    </a:p>
                  </a:txBody>
                  <a:tcPr anchor="ctr"/>
                </a:tc>
                <a:tc>
                  <a:txBody>
                    <a:bodyPr/>
                    <a:lstStyle/>
                    <a:p>
                      <a:pPr algn="ctr"/>
                      <a:r>
                        <a:rPr lang="en-US" sz="1200" dirty="0"/>
                        <a:t>Yes</a:t>
                      </a:r>
                    </a:p>
                  </a:txBody>
                  <a:tcPr anchor="ctr"/>
                </a:tc>
                <a:tc>
                  <a:txBody>
                    <a:bodyPr/>
                    <a:lstStyle/>
                    <a:p>
                      <a:pPr algn="ctr"/>
                      <a:r>
                        <a:rPr lang="en-US" sz="1200" dirty="0"/>
                        <a:t>(-) </a:t>
                      </a:r>
                    </a:p>
                  </a:txBody>
                  <a:tcPr anchor="ctr"/>
                </a:tc>
                <a:extLst>
                  <a:ext uri="{0D108BD9-81ED-4DB2-BD59-A6C34878D82A}">
                    <a16:rowId xmlns:a16="http://schemas.microsoft.com/office/drawing/2014/main" val="4257010093"/>
                  </a:ext>
                </a:extLst>
              </a:tr>
              <a:tr h="4522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Mirror cleaning and shutters not necessary</a:t>
                      </a:r>
                    </a:p>
                  </a:txBody>
                  <a:tcPr anchor="ctr"/>
                </a:tc>
                <a:tc>
                  <a:txBody>
                    <a:bodyPr/>
                    <a:lstStyle/>
                    <a:p>
                      <a:pPr algn="ctr"/>
                      <a:r>
                        <a:rPr lang="en-US" sz="1200" dirty="0"/>
                        <a:t>X</a:t>
                      </a:r>
                    </a:p>
                  </a:txBody>
                  <a:tcPr anchor="ctr"/>
                </a:tc>
                <a:tc>
                  <a:txBody>
                    <a:bodyPr/>
                    <a:lstStyle/>
                    <a:p>
                      <a:pPr algn="ctr"/>
                      <a:r>
                        <a:rPr lang="en-US" sz="1200" dirty="0"/>
                        <a:t>X</a:t>
                      </a:r>
                    </a:p>
                  </a:txBody>
                  <a:tcPr anchor="ctr"/>
                </a:tc>
                <a:tc>
                  <a:txBody>
                    <a:bodyPr/>
                    <a:lstStyle/>
                    <a:p>
                      <a:pPr algn="ctr"/>
                      <a:r>
                        <a:rPr lang="en-US" sz="1200" dirty="0"/>
                        <a:t>Likely yes, but not certain as lifetime needs higher</a:t>
                      </a:r>
                    </a:p>
                  </a:txBody>
                  <a:tcPr anchor="ctr"/>
                </a:tc>
                <a:extLst>
                  <a:ext uri="{0D108BD9-81ED-4DB2-BD59-A6C34878D82A}">
                    <a16:rowId xmlns:a16="http://schemas.microsoft.com/office/drawing/2014/main" val="3119317827"/>
                  </a:ext>
                </a:extLst>
              </a:tr>
              <a:tr h="3230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Retroreflectors hard to design and should be integrated into first wall from the start</a:t>
                      </a:r>
                    </a:p>
                  </a:txBody>
                  <a:tcPr anchor="ctr"/>
                </a:tc>
                <a:tc>
                  <a:txBody>
                    <a:bodyPr/>
                    <a:lstStyle/>
                    <a:p>
                      <a:pPr algn="ctr"/>
                      <a:r>
                        <a:rPr lang="en-US" sz="1200" dirty="0"/>
                        <a:t>X</a:t>
                      </a:r>
                    </a:p>
                  </a:txBody>
                  <a:tcPr anchor="ctr"/>
                </a:tc>
                <a:tc>
                  <a:txBody>
                    <a:bodyPr/>
                    <a:lstStyle/>
                    <a:p>
                      <a:pPr algn="ctr"/>
                      <a:r>
                        <a:rPr lang="en-US" sz="1200" dirty="0"/>
                        <a:t>X</a:t>
                      </a:r>
                    </a:p>
                  </a:txBody>
                  <a:tcPr anchor="ctr"/>
                </a:tc>
                <a:tc>
                  <a:txBody>
                    <a:bodyPr/>
                    <a:lstStyle/>
                    <a:p>
                      <a:pPr algn="ctr"/>
                      <a:r>
                        <a:rPr lang="en-US" sz="1200" dirty="0"/>
                        <a:t>X</a:t>
                      </a:r>
                    </a:p>
                  </a:txBody>
                  <a:tcPr anchor="ctr"/>
                </a:tc>
                <a:extLst>
                  <a:ext uri="{0D108BD9-81ED-4DB2-BD59-A6C34878D82A}">
                    <a16:rowId xmlns:a16="http://schemas.microsoft.com/office/drawing/2014/main" val="1997499222"/>
                  </a:ext>
                </a:extLst>
              </a:tr>
              <a:tr h="4522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First wall occupancy / interface is extensive</a:t>
                      </a:r>
                    </a:p>
                  </a:txBody>
                  <a:tcPr anchor="ctr"/>
                </a:tc>
                <a:tc>
                  <a:txBody>
                    <a:bodyPr/>
                    <a:lstStyle/>
                    <a:p>
                      <a:pPr algn="ctr"/>
                      <a:r>
                        <a:rPr lang="en-US" sz="1200" dirty="0"/>
                        <a:t>0.2%</a:t>
                      </a:r>
                    </a:p>
                  </a:txBody>
                  <a:tcPr anchor="ctr"/>
                </a:tc>
                <a:tc>
                  <a:txBody>
                    <a:bodyPr/>
                    <a:lstStyle/>
                    <a:p>
                      <a:pPr algn="ctr"/>
                      <a:r>
                        <a:rPr lang="en-US" sz="1200" dirty="0"/>
                        <a:t>0.1%</a:t>
                      </a:r>
                    </a:p>
                  </a:txBody>
                  <a:tcPr anchor="ctr"/>
                </a:tc>
                <a:tc>
                  <a:txBody>
                    <a:bodyPr/>
                    <a:lstStyle/>
                    <a:p>
                      <a:pPr algn="ctr"/>
                      <a:r>
                        <a:rPr lang="en-US" sz="1200" dirty="0"/>
                        <a:t>Lower, if the shielding is moved further out</a:t>
                      </a:r>
                    </a:p>
                  </a:txBody>
                  <a:tcPr anchor="ctr"/>
                </a:tc>
                <a:extLst>
                  <a:ext uri="{0D108BD9-81ED-4DB2-BD59-A6C34878D82A}">
                    <a16:rowId xmlns:a16="http://schemas.microsoft.com/office/drawing/2014/main" val="2892847676"/>
                  </a:ext>
                </a:extLst>
              </a:tr>
              <a:tr h="3230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Unrecoverable failure modes are few</a:t>
                      </a:r>
                    </a:p>
                  </a:txBody>
                  <a:tcPr anchor="ctr"/>
                </a:tc>
                <a:tc>
                  <a:txBody>
                    <a:bodyPr/>
                    <a:lstStyle/>
                    <a:p>
                      <a:pPr algn="ctr"/>
                      <a:r>
                        <a:rPr lang="en-US" sz="1200" dirty="0"/>
                        <a:t>One common mirror, well protected</a:t>
                      </a:r>
                    </a:p>
                  </a:txBody>
                  <a:tcPr anchor="ctr"/>
                </a:tc>
                <a:tc>
                  <a:txBody>
                    <a:bodyPr/>
                    <a:lstStyle/>
                    <a:p>
                      <a:pPr algn="ctr"/>
                      <a:r>
                        <a:rPr lang="en-US" sz="1200" dirty="0"/>
                        <a:t>None specific</a:t>
                      </a:r>
                    </a:p>
                  </a:txBody>
                  <a:tcPr anchor="ctr"/>
                </a:tc>
                <a:tc>
                  <a:txBody>
                    <a:bodyPr/>
                    <a:lstStyle/>
                    <a:p>
                      <a:pPr algn="ctr"/>
                      <a:r>
                        <a:rPr lang="en-US" sz="1200" dirty="0"/>
                        <a:t>Likely few</a:t>
                      </a:r>
                    </a:p>
                  </a:txBody>
                  <a:tcPr anchor="ctr"/>
                </a:tc>
                <a:extLst>
                  <a:ext uri="{0D108BD9-81ED-4DB2-BD59-A6C34878D82A}">
                    <a16:rowId xmlns:a16="http://schemas.microsoft.com/office/drawing/2014/main" val="1160948035"/>
                  </a:ext>
                </a:extLst>
              </a:tr>
              <a:tr h="5814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Redundancy must be high as basic control</a:t>
                      </a:r>
                    </a:p>
                  </a:txBody>
                  <a:tcPr anchor="ctr"/>
                </a:tc>
                <a:tc>
                  <a:txBody>
                    <a:bodyPr/>
                    <a:lstStyle/>
                    <a:p>
                      <a:pPr algn="ctr"/>
                      <a:r>
                        <a:rPr lang="en-US" sz="1200" dirty="0"/>
                        <a:t>2 equivalent  measurements within system</a:t>
                      </a:r>
                    </a:p>
                  </a:txBody>
                  <a:tcPr anchor="ctr"/>
                </a:tc>
                <a:tc>
                  <a:txBody>
                    <a:bodyPr/>
                    <a:lstStyle/>
                    <a:p>
                      <a:pPr algn="ctr"/>
                      <a:r>
                        <a:rPr lang="en-US" sz="1200" dirty="0"/>
                        <a:t>2 equivalent  measurements within system, but only one fringe jump corrected</a:t>
                      </a:r>
                    </a:p>
                  </a:txBody>
                  <a:tcPr anchor="ctr"/>
                </a:tc>
                <a:tc>
                  <a:txBody>
                    <a:bodyPr/>
                    <a:lstStyle/>
                    <a:p>
                      <a:pPr algn="ctr"/>
                      <a:r>
                        <a:rPr lang="en-US" sz="1200" dirty="0"/>
                        <a:t>Will depend on risk appetite of reactor designer</a:t>
                      </a:r>
                    </a:p>
                  </a:txBody>
                  <a:tcPr anchor="ctr"/>
                </a:tc>
                <a:extLst>
                  <a:ext uri="{0D108BD9-81ED-4DB2-BD59-A6C34878D82A}">
                    <a16:rowId xmlns:a16="http://schemas.microsoft.com/office/drawing/2014/main" val="4123657445"/>
                  </a:ext>
                </a:extLst>
              </a:tr>
            </a:tbl>
          </a:graphicData>
        </a:graphic>
      </p:graphicFrame>
    </p:spTree>
    <p:extLst>
      <p:ext uri="{BB962C8B-B14F-4D97-AF65-F5344CB8AC3E}">
        <p14:creationId xmlns:p14="http://schemas.microsoft.com/office/powerpoint/2010/main" val="1066566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BB286-B397-E807-928E-46FAB8A78F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5EDC38-7731-9BCB-0E6E-145933D0796C}"/>
              </a:ext>
            </a:extLst>
          </p:cNvPr>
          <p:cNvSpPr>
            <a:spLocks noGrp="1"/>
          </p:cNvSpPr>
          <p:nvPr>
            <p:ph type="title"/>
          </p:nvPr>
        </p:nvSpPr>
        <p:spPr>
          <a:xfrm>
            <a:off x="611188" y="14288"/>
            <a:ext cx="8001000" cy="342900"/>
          </a:xfrm>
        </p:spPr>
        <p:txBody>
          <a:bodyPr/>
          <a:lstStyle/>
          <a:p>
            <a:r>
              <a:rPr lang="en-US" dirty="0"/>
              <a:t>Application summary for interferometry / polarimetry</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FE8339C1-754B-EB48-1C8E-C615D6F8A3D0}"/>
                  </a:ext>
                </a:extLst>
              </p:cNvPr>
              <p:cNvSpPr>
                <a:spLocks noGrp="1"/>
              </p:cNvSpPr>
              <p:nvPr>
                <p:ph idx="1"/>
              </p:nvPr>
            </p:nvSpPr>
            <p:spPr>
              <a:xfrm>
                <a:off x="152399" y="516582"/>
                <a:ext cx="3352800" cy="3886200"/>
              </a:xfrm>
            </p:spPr>
            <p:txBody>
              <a:bodyPr>
                <a:normAutofit fontScale="62500" lnSpcReduction="20000"/>
              </a:bodyPr>
              <a:lstStyle/>
              <a:p>
                <a:pPr algn="l"/>
                <a:r>
                  <a:rPr lang="en-US" dirty="0"/>
                  <a:t>Interferometry / polarimetry is suitable for high power / high fluence magnetic confinement devices:</a:t>
                </a:r>
              </a:p>
              <a:p>
                <a:pPr lvl="1" algn="l"/>
                <a:r>
                  <a:rPr lang="en-US" dirty="0"/>
                  <a:t>Online availability can be high and be used for basic control</a:t>
                </a:r>
              </a:p>
              <a:p>
                <a:pPr lvl="1" algn="l"/>
                <a:r>
                  <a:rPr lang="en-US" dirty="0"/>
                  <a:t>Systems can be robust for long exposures</a:t>
                </a:r>
              </a:p>
              <a:p>
                <a:pPr lvl="1" algn="l"/>
                <a:r>
                  <a:rPr lang="en-US" dirty="0"/>
                  <a:t>Systems can have low maintenance needs</a:t>
                </a:r>
              </a:p>
              <a:p>
                <a:pPr lvl="1" algn="l"/>
                <a:r>
                  <a:rPr lang="en-US" dirty="0"/>
                  <a:t>First wall occupancy depends on ambition / versatility / redundancy of the system and also shielding strategy, but a basic system has modest needs</a:t>
                </a:r>
              </a:p>
              <a:p>
                <a:pPr algn="l"/>
                <a:r>
                  <a:rPr lang="en-US" dirty="0"/>
                  <a:t>Deposition could still be an issue at 5-10</a:t>
                </a:r>
                <a14:m>
                  <m:oMath xmlns:m="http://schemas.openxmlformats.org/officeDocument/2006/math">
                    <m:r>
                      <a:rPr lang="en-US" b="0" i="1" smtClean="0">
                        <a:latin typeface="Cambria Math" panose="02040503050406030204" pitchFamily="18" charset="0"/>
                      </a:rPr>
                      <m:t>𝜇</m:t>
                    </m:r>
                    <m:r>
                      <a:rPr lang="en-US" b="0" i="1" smtClean="0">
                        <a:latin typeface="Cambria Math" panose="02040503050406030204" pitchFamily="18" charset="0"/>
                      </a:rPr>
                      <m:t>𝑚</m:t>
                    </m:r>
                  </m:oMath>
                </a14:m>
                <a:r>
                  <a:rPr lang="en-US" dirty="0"/>
                  <a:t> when extrapolating to a reactor: Cleaning systems may be needed or a shift to longer wavelength like the ITER PoPola (</a:t>
                </a:r>
                <a14:m>
                  <m:oMath xmlns:m="http://schemas.openxmlformats.org/officeDocument/2006/math">
                    <m:r>
                      <a:rPr lang="en-US" b="0" i="1" smtClean="0">
                        <a:latin typeface="Cambria Math" panose="02040503050406030204" pitchFamily="18" charset="0"/>
                      </a:rPr>
                      <m:t>119</m:t>
                    </m:r>
                    <m:r>
                      <a:rPr lang="en-US" b="0" i="1" smtClean="0">
                        <a:latin typeface="Cambria Math" panose="02040503050406030204" pitchFamily="18" charset="0"/>
                      </a:rPr>
                      <m:t>𝜇</m:t>
                    </m:r>
                    <m:r>
                      <a:rPr lang="en-US" b="0" i="1" smtClean="0">
                        <a:latin typeface="Cambria Math" panose="02040503050406030204" pitchFamily="18" charset="0"/>
                      </a:rPr>
                      <m:t>𝑚</m:t>
                    </m:r>
                  </m:oMath>
                </a14:m>
                <a:r>
                  <a:rPr lang="en-US" dirty="0"/>
                  <a:t>) for greater resilience</a:t>
                </a:r>
              </a:p>
            </p:txBody>
          </p:sp>
        </mc:Choice>
        <mc:Fallback xmlns="">
          <p:sp>
            <p:nvSpPr>
              <p:cNvPr id="4" name="Content Placeholder 3">
                <a:extLst>
                  <a:ext uri="{FF2B5EF4-FFF2-40B4-BE49-F238E27FC236}">
                    <a16:creationId xmlns:a16="http://schemas.microsoft.com/office/drawing/2014/main" id="{FE8339C1-754B-EB48-1C8E-C615D6F8A3D0}"/>
                  </a:ext>
                </a:extLst>
              </p:cNvPr>
              <p:cNvSpPr>
                <a:spLocks noGrp="1" noRot="1" noChangeAspect="1" noMove="1" noResize="1" noEditPoints="1" noAdjustHandles="1" noChangeArrowheads="1" noChangeShapeType="1" noTextEdit="1"/>
              </p:cNvSpPr>
              <p:nvPr>
                <p:ph idx="1"/>
              </p:nvPr>
            </p:nvSpPr>
            <p:spPr>
              <a:xfrm>
                <a:off x="152399" y="516582"/>
                <a:ext cx="3352800" cy="3886200"/>
              </a:xfrm>
              <a:blipFill>
                <a:blip r:embed="rId2"/>
                <a:stretch>
                  <a:fillRect l="-545" t="-1570" r="-1091" b="-1256"/>
                </a:stretch>
              </a:blipFill>
            </p:spPr>
            <p:txBody>
              <a:bodyPr/>
              <a:lstStyle/>
              <a:p>
                <a:r>
                  <a:rPr lang="en-GB">
                    <a:noFill/>
                  </a:rPr>
                  <a:t> </a:t>
                </a:r>
              </a:p>
            </p:txBody>
          </p:sp>
        </mc:Fallback>
      </mc:AlternateContent>
      <p:pic>
        <p:nvPicPr>
          <p:cNvPr id="5" name="Picture 4">
            <a:extLst>
              <a:ext uri="{FF2B5EF4-FFF2-40B4-BE49-F238E27FC236}">
                <a16:creationId xmlns:a16="http://schemas.microsoft.com/office/drawing/2014/main" id="{D2DB5C52-5710-35A1-6FFD-866AC9BB548B}"/>
              </a:ext>
            </a:extLst>
          </p:cNvPr>
          <p:cNvPicPr>
            <a:picLocks noChangeAspect="1"/>
          </p:cNvPicPr>
          <p:nvPr/>
        </p:nvPicPr>
        <p:blipFill>
          <a:blip r:embed="rId3"/>
          <a:stretch>
            <a:fillRect/>
          </a:stretch>
        </p:blipFill>
        <p:spPr>
          <a:xfrm>
            <a:off x="6400800" y="434030"/>
            <a:ext cx="2057400" cy="1410265"/>
          </a:xfrm>
          <a:prstGeom prst="rect">
            <a:avLst/>
          </a:prstGeom>
        </p:spPr>
      </p:pic>
      <p:pic>
        <p:nvPicPr>
          <p:cNvPr id="7" name="Picture 6">
            <a:extLst>
              <a:ext uri="{FF2B5EF4-FFF2-40B4-BE49-F238E27FC236}">
                <a16:creationId xmlns:a16="http://schemas.microsoft.com/office/drawing/2014/main" id="{AE002004-8780-31F0-6BE5-8063FF7ED7F2}"/>
              </a:ext>
            </a:extLst>
          </p:cNvPr>
          <p:cNvPicPr>
            <a:picLocks noChangeAspect="1"/>
          </p:cNvPicPr>
          <p:nvPr/>
        </p:nvPicPr>
        <p:blipFill>
          <a:blip r:embed="rId4"/>
          <a:stretch>
            <a:fillRect/>
          </a:stretch>
        </p:blipFill>
        <p:spPr>
          <a:xfrm>
            <a:off x="3649980" y="364209"/>
            <a:ext cx="2522220" cy="1394672"/>
          </a:xfrm>
          <a:prstGeom prst="rect">
            <a:avLst/>
          </a:prstGeom>
        </p:spPr>
      </p:pic>
      <p:sp>
        <p:nvSpPr>
          <p:cNvPr id="10" name="TextBox 9">
            <a:extLst>
              <a:ext uri="{FF2B5EF4-FFF2-40B4-BE49-F238E27FC236}">
                <a16:creationId xmlns:a16="http://schemas.microsoft.com/office/drawing/2014/main" id="{4E8B7F39-3C50-4A46-BD92-CAC9A58B7330}"/>
              </a:ext>
            </a:extLst>
          </p:cNvPr>
          <p:cNvSpPr txBox="1"/>
          <p:nvPr/>
        </p:nvSpPr>
        <p:spPr>
          <a:xfrm>
            <a:off x="3489959" y="4125783"/>
            <a:ext cx="5257800" cy="276999"/>
          </a:xfrm>
          <a:prstGeom prst="rect">
            <a:avLst/>
          </a:prstGeom>
          <a:noFill/>
        </p:spPr>
        <p:txBody>
          <a:bodyPr wrap="square" rtlCol="0">
            <a:spAutoFit/>
          </a:bodyPr>
          <a:lstStyle/>
          <a:p>
            <a:r>
              <a:rPr lang="en-US" sz="1200" dirty="0">
                <a:latin typeface="+mn-lt"/>
              </a:rPr>
              <a:t>8 cycles of boronization in EAST </a:t>
            </a:r>
            <a:r>
              <a:rPr lang="en-US" sz="1200" dirty="0">
                <a:latin typeface="+mn-lt"/>
                <a:hlinkClick r:id="rId5"/>
              </a:rPr>
              <a:t>Wang et al, J NME (2026)</a:t>
            </a:r>
            <a:endParaRPr lang="en-GB" sz="1200" dirty="0" err="1">
              <a:latin typeface="+mn-lt"/>
            </a:endParaRPr>
          </a:p>
        </p:txBody>
      </p:sp>
      <p:pic>
        <p:nvPicPr>
          <p:cNvPr id="12" name="Picture 11">
            <a:extLst>
              <a:ext uri="{FF2B5EF4-FFF2-40B4-BE49-F238E27FC236}">
                <a16:creationId xmlns:a16="http://schemas.microsoft.com/office/drawing/2014/main" id="{D64023D9-356B-CA6B-CD91-884D60EDECE2}"/>
              </a:ext>
            </a:extLst>
          </p:cNvPr>
          <p:cNvPicPr>
            <a:picLocks noChangeAspect="1"/>
          </p:cNvPicPr>
          <p:nvPr/>
        </p:nvPicPr>
        <p:blipFill>
          <a:blip r:embed="rId6"/>
          <a:stretch>
            <a:fillRect/>
          </a:stretch>
        </p:blipFill>
        <p:spPr>
          <a:xfrm>
            <a:off x="3657600" y="1932541"/>
            <a:ext cx="4495800" cy="1933516"/>
          </a:xfrm>
          <a:prstGeom prst="rect">
            <a:avLst/>
          </a:prstGeom>
        </p:spPr>
      </p:pic>
      <p:pic>
        <p:nvPicPr>
          <p:cNvPr id="9" name="Picture 8">
            <a:extLst>
              <a:ext uri="{FF2B5EF4-FFF2-40B4-BE49-F238E27FC236}">
                <a16:creationId xmlns:a16="http://schemas.microsoft.com/office/drawing/2014/main" id="{7BB712F0-3BDA-D6DC-BB21-32E50DE93AE5}"/>
              </a:ext>
            </a:extLst>
          </p:cNvPr>
          <p:cNvPicPr>
            <a:picLocks noChangeAspect="1"/>
          </p:cNvPicPr>
          <p:nvPr/>
        </p:nvPicPr>
        <p:blipFill>
          <a:blip r:embed="rId7"/>
          <a:stretch>
            <a:fillRect/>
          </a:stretch>
        </p:blipFill>
        <p:spPr>
          <a:xfrm>
            <a:off x="6536371" y="2276790"/>
            <a:ext cx="2211388" cy="1689599"/>
          </a:xfrm>
          <a:prstGeom prst="rect">
            <a:avLst/>
          </a:prstGeom>
        </p:spPr>
      </p:pic>
    </p:spTree>
    <p:extLst>
      <p:ext uri="{BB962C8B-B14F-4D97-AF65-F5344CB8AC3E}">
        <p14:creationId xmlns:p14="http://schemas.microsoft.com/office/powerpoint/2010/main" val="3672629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7F09E-2191-28BD-5350-7FF6695AD03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A0E7A76-841C-34B1-937F-D11876482B64}"/>
              </a:ext>
            </a:extLst>
          </p:cNvPr>
          <p:cNvPicPr>
            <a:picLocks noChangeAspect="1"/>
          </p:cNvPicPr>
          <p:nvPr/>
        </p:nvPicPr>
        <p:blipFill>
          <a:blip r:embed="rId2"/>
          <a:stretch>
            <a:fillRect/>
          </a:stretch>
        </p:blipFill>
        <p:spPr>
          <a:xfrm>
            <a:off x="3371677" y="629135"/>
            <a:ext cx="5257800" cy="3732499"/>
          </a:xfrm>
          <a:prstGeom prst="rect">
            <a:avLst/>
          </a:prstGeom>
        </p:spPr>
      </p:pic>
      <p:sp>
        <p:nvSpPr>
          <p:cNvPr id="2" name="Title 1">
            <a:extLst>
              <a:ext uri="{FF2B5EF4-FFF2-40B4-BE49-F238E27FC236}">
                <a16:creationId xmlns:a16="http://schemas.microsoft.com/office/drawing/2014/main" id="{6652CFED-229F-6F3D-2FED-FC27F86CD5DC}"/>
              </a:ext>
            </a:extLst>
          </p:cNvPr>
          <p:cNvSpPr>
            <a:spLocks noGrp="1"/>
          </p:cNvSpPr>
          <p:nvPr>
            <p:ph type="title"/>
          </p:nvPr>
        </p:nvSpPr>
        <p:spPr/>
        <p:txBody>
          <a:bodyPr/>
          <a:lstStyle/>
          <a:p>
            <a:r>
              <a:rPr lang="en-US" dirty="0"/>
              <a:t>Thomson Scattering – the gold standard?</a:t>
            </a:r>
          </a:p>
        </p:txBody>
      </p:sp>
      <p:sp>
        <p:nvSpPr>
          <p:cNvPr id="3" name="Text Placeholder 2">
            <a:extLst>
              <a:ext uri="{FF2B5EF4-FFF2-40B4-BE49-F238E27FC236}">
                <a16:creationId xmlns:a16="http://schemas.microsoft.com/office/drawing/2014/main" id="{72EE072C-834C-AC2D-110E-C3FD6ECA51B8}"/>
              </a:ext>
            </a:extLst>
          </p:cNvPr>
          <p:cNvSpPr>
            <a:spLocks noGrp="1"/>
          </p:cNvSpPr>
          <p:nvPr>
            <p:ph type="body" idx="4294967295"/>
          </p:nvPr>
        </p:nvSpPr>
        <p:spPr>
          <a:xfrm>
            <a:off x="-1" y="433388"/>
            <a:ext cx="3371677" cy="4043362"/>
          </a:xfrm>
        </p:spPr>
        <p:txBody>
          <a:bodyPr/>
          <a:lstStyle/>
          <a:p>
            <a:pPr algn="l"/>
            <a:r>
              <a:rPr lang="en-US" sz="1600" dirty="0"/>
              <a:t>Direct scattering off the electron cloud </a:t>
            </a:r>
            <a:r>
              <a:rPr lang="en-US" sz="1600" dirty="0">
                <a:sym typeface="Wingdings" panose="05000000000000000000" pitchFamily="2" charset="2"/>
              </a:rPr>
              <a:t></a:t>
            </a:r>
            <a:r>
              <a:rPr lang="en-US" sz="1600" dirty="0"/>
              <a:t> Electron distribution function</a:t>
            </a:r>
          </a:p>
          <a:p>
            <a:pPr lvl="1" algn="l"/>
            <a:r>
              <a:rPr lang="en-US" sz="1200" dirty="0"/>
              <a:t>Absolute measurement of the local density. </a:t>
            </a:r>
          </a:p>
          <a:p>
            <a:pPr lvl="1" algn="l"/>
            <a:r>
              <a:rPr lang="en-US" sz="1200" dirty="0"/>
              <a:t>Bonus: provides temperature!</a:t>
            </a:r>
          </a:p>
          <a:p>
            <a:pPr lvl="1" algn="l"/>
            <a:r>
              <a:rPr lang="en-US" sz="1200" dirty="0"/>
              <a:t>Control level accuracy: usually  &lt;5%</a:t>
            </a:r>
          </a:p>
          <a:p>
            <a:pPr algn="l"/>
            <a:r>
              <a:rPr lang="en-US" sz="1600" dirty="0"/>
              <a:t>Time resolution limited by laser repetition rate and power handling on beam dump, typically 10 </a:t>
            </a:r>
            <a:r>
              <a:rPr lang="en-US" sz="1600" dirty="0" err="1"/>
              <a:t>ms</a:t>
            </a:r>
            <a:r>
              <a:rPr lang="en-US" sz="1600" dirty="0"/>
              <a:t> for extended periods</a:t>
            </a:r>
          </a:p>
          <a:p>
            <a:pPr algn="l"/>
            <a:r>
              <a:rPr lang="en-US" sz="1600" dirty="0"/>
              <a:t>Many, many examples in the literature</a:t>
            </a:r>
          </a:p>
          <a:p>
            <a:pPr marL="0" indent="0" algn="l">
              <a:buNone/>
            </a:pPr>
            <a:endParaRPr lang="en-US" sz="1600" dirty="0"/>
          </a:p>
        </p:txBody>
      </p:sp>
      <p:sp>
        <p:nvSpPr>
          <p:cNvPr id="10" name="TextBox 9">
            <a:extLst>
              <a:ext uri="{FF2B5EF4-FFF2-40B4-BE49-F238E27FC236}">
                <a16:creationId xmlns:a16="http://schemas.microsoft.com/office/drawing/2014/main" id="{D30CDBAE-B2B9-E77A-581F-7FFE1BA9C423}"/>
              </a:ext>
            </a:extLst>
          </p:cNvPr>
          <p:cNvSpPr txBox="1"/>
          <p:nvPr/>
        </p:nvSpPr>
        <p:spPr>
          <a:xfrm>
            <a:off x="7239000" y="4100194"/>
            <a:ext cx="1952617" cy="253916"/>
          </a:xfrm>
          <a:prstGeom prst="rect">
            <a:avLst/>
          </a:prstGeom>
          <a:noFill/>
        </p:spPr>
        <p:txBody>
          <a:bodyPr wrap="square" rtlCol="0">
            <a:spAutoFit/>
          </a:bodyPr>
          <a:lstStyle/>
          <a:p>
            <a:r>
              <a:rPr lang="en-US" sz="1000" dirty="0">
                <a:latin typeface="+mn-lt"/>
                <a:hlinkClick r:id="rId3"/>
              </a:rPr>
              <a:t>Varshney et al, 2003</a:t>
            </a:r>
            <a:endParaRPr lang="en-US" sz="1000" dirty="0">
              <a:latin typeface="+mn-lt"/>
            </a:endParaRPr>
          </a:p>
        </p:txBody>
      </p:sp>
    </p:spTree>
    <p:extLst>
      <p:ext uri="{BB962C8B-B14F-4D97-AF65-F5344CB8AC3E}">
        <p14:creationId xmlns:p14="http://schemas.microsoft.com/office/powerpoint/2010/main" val="2859258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26A75-0C49-3D66-6C31-2C1413564411}"/>
              </a:ext>
            </a:extLst>
          </p:cNvPr>
          <p:cNvSpPr>
            <a:spLocks noGrp="1"/>
          </p:cNvSpPr>
          <p:nvPr>
            <p:ph type="title"/>
          </p:nvPr>
        </p:nvSpPr>
        <p:spPr>
          <a:xfrm>
            <a:off x="611188" y="57150"/>
            <a:ext cx="8001000" cy="300038"/>
          </a:xfrm>
        </p:spPr>
        <p:txBody>
          <a:bodyPr/>
          <a:lstStyle/>
          <a:p>
            <a:r>
              <a:rPr lang="en-US" dirty="0"/>
              <a:t>Thomson Scattering Issues for high power /  fluence</a:t>
            </a:r>
          </a:p>
        </p:txBody>
      </p:sp>
      <mc:AlternateContent xmlns:mc="http://schemas.openxmlformats.org/markup-compatibility/2006">
        <mc:Choice xmlns:a14="http://schemas.microsoft.com/office/drawing/2010/main" Requires="a14">
          <p:sp>
            <p:nvSpPr>
              <p:cNvPr id="9" name="Content Placeholder 5">
                <a:extLst>
                  <a:ext uri="{FF2B5EF4-FFF2-40B4-BE49-F238E27FC236}">
                    <a16:creationId xmlns:a16="http://schemas.microsoft.com/office/drawing/2014/main" id="{6567BD1C-3469-5D16-6D0B-A0D6CEA2A7B7}"/>
                  </a:ext>
                </a:extLst>
              </p:cNvPr>
              <p:cNvSpPr txBox="1">
                <a:spLocks/>
              </p:cNvSpPr>
              <p:nvPr/>
            </p:nvSpPr>
            <p:spPr bwMode="auto">
              <a:xfrm>
                <a:off x="3352800" y="514350"/>
                <a:ext cx="5410200" cy="3352800"/>
              </a:xfrm>
              <a:prstGeom prst="rect">
                <a:avLst/>
              </a:prstGeom>
              <a:noFill/>
              <a:ln>
                <a:noFill/>
              </a:ln>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sz="1800">
                    <a:solidFill>
                      <a:schemeClr val="tx1"/>
                    </a:solidFill>
                    <a:latin typeface="+mn-lt"/>
                  </a:defRPr>
                </a:lvl3pPr>
                <a:lvl4pPr marL="1511300" indent="-184150" algn="just" defTabSz="795338" rtl="0" eaLnBrk="1" fontAlgn="base" hangingPunct="1">
                  <a:spcBef>
                    <a:spcPct val="20000"/>
                  </a:spcBef>
                  <a:spcAft>
                    <a:spcPct val="0"/>
                  </a:spcAft>
                  <a:buChar char="–"/>
                  <a:defRPr sz="1600">
                    <a:solidFill>
                      <a:schemeClr val="tx1"/>
                    </a:solidFill>
                    <a:latin typeface="+mn-lt"/>
                  </a:defRPr>
                </a:lvl4pPr>
                <a:lvl5pPr marL="1885950" indent="-184150" algn="just" defTabSz="795338" rtl="0" eaLnBrk="1" fontAlgn="base" hangingPunct="1">
                  <a:spcBef>
                    <a:spcPct val="20000"/>
                  </a:spcBef>
                  <a:spcAft>
                    <a:spcPct val="0"/>
                  </a:spcAft>
                  <a:buChar char="»"/>
                  <a:defRPr sz="1600">
                    <a:solidFill>
                      <a:schemeClr val="tx1"/>
                    </a:solidFill>
                    <a:latin typeface="+mn-lt"/>
                  </a:defRPr>
                </a:lvl5pPr>
                <a:lvl6pPr marL="2343150" indent="-184150" algn="l" defTabSz="795338" rtl="0" eaLnBrk="1" fontAlgn="base" hangingPunct="1">
                  <a:spcBef>
                    <a:spcPct val="20000"/>
                  </a:spcBef>
                  <a:spcAft>
                    <a:spcPct val="0"/>
                  </a:spcAft>
                  <a:buChar char="»"/>
                  <a:defRPr sz="1600">
                    <a:solidFill>
                      <a:schemeClr val="tx1"/>
                    </a:solidFill>
                    <a:latin typeface="+mn-lt"/>
                  </a:defRPr>
                </a:lvl6pPr>
                <a:lvl7pPr marL="2800350" indent="-184150" algn="l" defTabSz="795338" rtl="0" eaLnBrk="1" fontAlgn="base" hangingPunct="1">
                  <a:spcBef>
                    <a:spcPct val="20000"/>
                  </a:spcBef>
                  <a:spcAft>
                    <a:spcPct val="0"/>
                  </a:spcAft>
                  <a:buChar char="»"/>
                  <a:defRPr sz="1600">
                    <a:solidFill>
                      <a:schemeClr val="tx1"/>
                    </a:solidFill>
                    <a:latin typeface="+mn-lt"/>
                  </a:defRPr>
                </a:lvl7pPr>
                <a:lvl8pPr marL="3257550" indent="-184150" algn="l" defTabSz="795338" rtl="0" eaLnBrk="1" fontAlgn="base" hangingPunct="1">
                  <a:spcBef>
                    <a:spcPct val="20000"/>
                  </a:spcBef>
                  <a:spcAft>
                    <a:spcPct val="0"/>
                  </a:spcAft>
                  <a:buChar char="»"/>
                  <a:defRPr sz="1600">
                    <a:solidFill>
                      <a:schemeClr val="tx1"/>
                    </a:solidFill>
                    <a:latin typeface="+mn-lt"/>
                  </a:defRPr>
                </a:lvl8pPr>
                <a:lvl9pPr marL="3714750" indent="-184150" algn="l" defTabSz="795338" rtl="0" eaLnBrk="1" fontAlgn="base" hangingPunct="1">
                  <a:spcBef>
                    <a:spcPct val="20000"/>
                  </a:spcBef>
                  <a:spcAft>
                    <a:spcPct val="0"/>
                  </a:spcAft>
                  <a:buChar char="»"/>
                  <a:defRPr sz="1600">
                    <a:solidFill>
                      <a:schemeClr val="tx1"/>
                    </a:solidFill>
                    <a:latin typeface="+mn-lt"/>
                  </a:defRPr>
                </a:lvl9pPr>
              </a:lstStyle>
              <a:p>
                <a:pPr algn="l"/>
                <a:r>
                  <a:rPr lang="en-US" sz="1400" kern="0" dirty="0"/>
                  <a:t>Low efficiency of </a:t>
                </a:r>
                <a14:m>
                  <m:oMath xmlns:m="http://schemas.openxmlformats.org/officeDocument/2006/math">
                    <m:sSup>
                      <m:sSupPr>
                        <m:ctrlPr>
                          <a:rPr lang="en-US" sz="1400" i="1" kern="0" smtClean="0">
                            <a:latin typeface="Cambria Math" panose="02040503050406030204" pitchFamily="18" charset="0"/>
                          </a:rPr>
                        </m:ctrlPr>
                      </m:sSupPr>
                      <m:e>
                        <m:r>
                          <a:rPr lang="en-US" sz="1400" i="1" kern="0" smtClean="0">
                            <a:latin typeface="Cambria Math" panose="02040503050406030204" pitchFamily="18" charset="0"/>
                          </a:rPr>
                          <m:t>10</m:t>
                        </m:r>
                      </m:e>
                      <m:sup>
                        <m:r>
                          <a:rPr lang="en-US" sz="1400" i="1" kern="0" smtClean="0">
                            <a:latin typeface="Cambria Math" panose="02040503050406030204" pitchFamily="18" charset="0"/>
                          </a:rPr>
                          <m:t>−14</m:t>
                        </m:r>
                      </m:sup>
                    </m:sSup>
                  </m:oMath>
                </a14:m>
                <a:r>
                  <a:rPr lang="en-US" sz="1400" kern="0" dirty="0"/>
                  <a:t> means large mirrors needed, to collect as much light as possible </a:t>
                </a:r>
              </a:p>
              <a:p>
                <a:pPr lvl="1" algn="l"/>
                <a:r>
                  <a:rPr lang="en-US" sz="1200" kern="0" dirty="0"/>
                  <a:t>Large mirrors collect CX particles, debris and “</a:t>
                </a:r>
                <a:r>
                  <a:rPr lang="en-US" sz="1200" kern="0" dirty="0" err="1"/>
                  <a:t>tokamakium</a:t>
                </a:r>
                <a:r>
                  <a:rPr lang="en-US" sz="1200" kern="0" dirty="0"/>
                  <a:t>” &gt; Mirror cleaning, shutters separate and severe challenge</a:t>
                </a:r>
              </a:p>
              <a:p>
                <a:pPr lvl="1" algn="l"/>
                <a:r>
                  <a:rPr lang="en-US" sz="1200" kern="0" dirty="0"/>
                  <a:t>Large mirrors mean large labyrinths and loss of breeding volume or limited collection region</a:t>
                </a:r>
              </a:p>
              <a:p>
                <a:pPr algn="l"/>
                <a:r>
                  <a:rPr lang="en-US" sz="1400" kern="0" dirty="0"/>
                  <a:t>High power plasmas are usually high temperature, and this spreads the spectrum to UV – where refractive optics fail early with neutrons</a:t>
                </a:r>
              </a:p>
              <a:p>
                <a:pPr algn="l"/>
                <a:r>
                  <a:rPr lang="en-US" sz="1400" kern="0" dirty="0"/>
                  <a:t>Alignment, calibration stability and beam dump must be managed</a:t>
                </a:r>
              </a:p>
              <a:p>
                <a:pPr algn="l"/>
                <a:r>
                  <a:rPr lang="en-US" sz="1400" kern="0" dirty="0"/>
                  <a:t>Fatigue life of components (1E9 laser pulses for ITER)</a:t>
                </a:r>
              </a:p>
              <a:p>
                <a:pPr algn="l"/>
                <a:r>
                  <a:rPr lang="en-US" sz="1400" kern="0" dirty="0"/>
                  <a:t>Issues are manageable for ITER:</a:t>
                </a:r>
              </a:p>
              <a:p>
                <a:pPr lvl="1" algn="l"/>
                <a:r>
                  <a:rPr lang="en-US" sz="1200" kern="0" dirty="0"/>
                  <a:t>Two high temperature systems designed for core and edge</a:t>
                </a:r>
              </a:p>
              <a:p>
                <a:pPr lvl="1" algn="l"/>
                <a:r>
                  <a:rPr lang="en-US" sz="1200" kern="0" dirty="0"/>
                  <a:t>One low T system for divertor</a:t>
                </a:r>
              </a:p>
            </p:txBody>
          </p:sp>
        </mc:Choice>
        <mc:Fallback>
          <p:sp>
            <p:nvSpPr>
              <p:cNvPr id="9" name="Content Placeholder 5">
                <a:extLst>
                  <a:ext uri="{FF2B5EF4-FFF2-40B4-BE49-F238E27FC236}">
                    <a16:creationId xmlns:a16="http://schemas.microsoft.com/office/drawing/2014/main" id="{6567BD1C-3469-5D16-6D0B-A0D6CEA2A7B7}"/>
                  </a:ext>
                </a:extLst>
              </p:cNvPr>
              <p:cNvSpPr txBox="1">
                <a:spLocks noRot="1" noChangeAspect="1" noMove="1" noResize="1" noEditPoints="1" noAdjustHandles="1" noChangeArrowheads="1" noChangeShapeType="1" noTextEdit="1"/>
              </p:cNvSpPr>
              <p:nvPr/>
            </p:nvSpPr>
            <p:spPr bwMode="auto">
              <a:xfrm>
                <a:off x="3352800" y="514350"/>
                <a:ext cx="5410200" cy="3352800"/>
              </a:xfrm>
              <a:prstGeom prst="rect">
                <a:avLst/>
              </a:prstGeom>
              <a:blipFill>
                <a:blip r:embed="rId2"/>
                <a:stretch>
                  <a:fillRect l="-113" t="-182" b="-3455"/>
                </a:stretch>
              </a:blip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GB">
                    <a:noFill/>
                  </a:rPr>
                  <a:t> </a:t>
                </a:r>
              </a:p>
            </p:txBody>
          </p:sp>
        </mc:Fallback>
      </mc:AlternateContent>
      <p:pic>
        <p:nvPicPr>
          <p:cNvPr id="12" name="Picture 11">
            <a:extLst>
              <a:ext uri="{FF2B5EF4-FFF2-40B4-BE49-F238E27FC236}">
                <a16:creationId xmlns:a16="http://schemas.microsoft.com/office/drawing/2014/main" id="{6DE49A62-E021-1BB3-6D6D-7887F85D7159}"/>
              </a:ext>
            </a:extLst>
          </p:cNvPr>
          <p:cNvPicPr>
            <a:picLocks noChangeAspect="1"/>
          </p:cNvPicPr>
          <p:nvPr/>
        </p:nvPicPr>
        <p:blipFill>
          <a:blip r:embed="rId3"/>
          <a:stretch>
            <a:fillRect/>
          </a:stretch>
        </p:blipFill>
        <p:spPr>
          <a:xfrm>
            <a:off x="533400" y="402981"/>
            <a:ext cx="2751276" cy="4232732"/>
          </a:xfrm>
          <a:prstGeom prst="rect">
            <a:avLst/>
          </a:prstGeom>
        </p:spPr>
      </p:pic>
      <p:sp>
        <p:nvSpPr>
          <p:cNvPr id="14" name="TextBox 13">
            <a:extLst>
              <a:ext uri="{FF2B5EF4-FFF2-40B4-BE49-F238E27FC236}">
                <a16:creationId xmlns:a16="http://schemas.microsoft.com/office/drawing/2014/main" id="{3E949AC1-586F-29F8-A952-E5ACEABDA315}"/>
              </a:ext>
            </a:extLst>
          </p:cNvPr>
          <p:cNvSpPr txBox="1"/>
          <p:nvPr/>
        </p:nvSpPr>
        <p:spPr>
          <a:xfrm>
            <a:off x="3284676" y="4171950"/>
            <a:ext cx="1515924" cy="400110"/>
          </a:xfrm>
          <a:prstGeom prst="rect">
            <a:avLst/>
          </a:prstGeom>
          <a:noFill/>
        </p:spPr>
        <p:txBody>
          <a:bodyPr wrap="square" rtlCol="0">
            <a:spAutoFit/>
          </a:bodyPr>
          <a:lstStyle>
            <a:defPPr>
              <a:defRPr lang="en-GB"/>
            </a:defPPr>
            <a:lvl1pPr>
              <a:defRPr sz="1000">
                <a:latin typeface="+mn-lt"/>
              </a:defRPr>
            </a:lvl1pPr>
          </a:lstStyle>
          <a:p>
            <a:r>
              <a:rPr lang="en-GB" dirty="0">
                <a:hlinkClick r:id="rId4"/>
              </a:rPr>
              <a:t>D Mazon et al, NF (2026) - subchapter 6</a:t>
            </a:r>
            <a:endParaRPr lang="en-US" dirty="0"/>
          </a:p>
        </p:txBody>
      </p:sp>
    </p:spTree>
    <p:extLst>
      <p:ext uri="{BB962C8B-B14F-4D97-AF65-F5344CB8AC3E}">
        <p14:creationId xmlns:p14="http://schemas.microsoft.com/office/powerpoint/2010/main" val="4201870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5E2B757-D2E2-F59F-52F8-A70DB24CD724}"/>
              </a:ext>
            </a:extLst>
          </p:cNvPr>
          <p:cNvSpPr>
            <a:spLocks noGrp="1"/>
          </p:cNvSpPr>
          <p:nvPr>
            <p:ph type="title"/>
          </p:nvPr>
        </p:nvSpPr>
        <p:spPr/>
        <p:txBody>
          <a:bodyPr/>
          <a:lstStyle/>
          <a:p>
            <a:r>
              <a:rPr lang="en-US" dirty="0"/>
              <a:t>Core and Edge system are very similar</a:t>
            </a:r>
          </a:p>
        </p:txBody>
      </p:sp>
      <p:sp>
        <p:nvSpPr>
          <p:cNvPr id="12" name="Content Placeholder 11">
            <a:extLst>
              <a:ext uri="{FF2B5EF4-FFF2-40B4-BE49-F238E27FC236}">
                <a16:creationId xmlns:a16="http://schemas.microsoft.com/office/drawing/2014/main" id="{172C1612-57D2-1C0E-A857-B93A2B01D91C}"/>
              </a:ext>
            </a:extLst>
          </p:cNvPr>
          <p:cNvSpPr>
            <a:spLocks noGrp="1"/>
          </p:cNvSpPr>
          <p:nvPr>
            <p:ph sz="half" idx="1"/>
          </p:nvPr>
        </p:nvSpPr>
        <p:spPr>
          <a:xfrm>
            <a:off x="76200" y="662940"/>
            <a:ext cx="4229100" cy="1409700"/>
          </a:xfrm>
        </p:spPr>
        <p:txBody>
          <a:bodyPr>
            <a:normAutofit fontScale="55000" lnSpcReduction="20000"/>
          </a:bodyPr>
          <a:lstStyle/>
          <a:p>
            <a:pPr algn="l">
              <a:defRPr/>
            </a:pPr>
            <a:r>
              <a:rPr lang="en-US" sz="2200" dirty="0"/>
              <a:t>Extended optical laser input path from Diagnostic Hall to the ISS then in free space to the laser beam dump on the plasma facing first wall, ~40m</a:t>
            </a:r>
            <a:endParaRPr lang="en-GB" sz="2200" dirty="0"/>
          </a:p>
          <a:p>
            <a:pPr algn="l">
              <a:defRPr/>
            </a:pPr>
            <a:r>
              <a:rPr lang="en-GB" sz="2200" dirty="0"/>
              <a:t>Collection is complex optical in-vessel system, relaying the data on a set of optical fibres in the ISS, which then relay the photons to the spectrometers in the diagnostic hall, B1-level.</a:t>
            </a:r>
            <a:endParaRPr lang="en-US" sz="2200" dirty="0"/>
          </a:p>
        </p:txBody>
      </p:sp>
      <p:graphicFrame>
        <p:nvGraphicFramePr>
          <p:cNvPr id="14" name="Content Placeholder 13">
            <a:extLst>
              <a:ext uri="{FF2B5EF4-FFF2-40B4-BE49-F238E27FC236}">
                <a16:creationId xmlns:a16="http://schemas.microsoft.com/office/drawing/2014/main" id="{28677BC1-584C-BC29-2219-9A7F2BF8D52F}"/>
              </a:ext>
            </a:extLst>
          </p:cNvPr>
          <p:cNvGraphicFramePr>
            <a:graphicFrameLocks noGrp="1"/>
          </p:cNvGraphicFramePr>
          <p:nvPr>
            <p:ph sz="half" idx="2"/>
            <p:extLst>
              <p:ext uri="{D42A27DB-BD31-4B8C-83A1-F6EECF244321}">
                <p14:modId xmlns:p14="http://schemas.microsoft.com/office/powerpoint/2010/main" val="2911016033"/>
              </p:ext>
            </p:extLst>
          </p:nvPr>
        </p:nvGraphicFramePr>
        <p:xfrm>
          <a:off x="4649788" y="1314450"/>
          <a:ext cx="3924300" cy="1112520"/>
        </p:xfrm>
        <a:graphic>
          <a:graphicData uri="http://schemas.openxmlformats.org/drawingml/2006/table">
            <a:tbl>
              <a:tblPr firstRow="1" bandRow="1">
                <a:tableStyleId>{5C22544A-7EE6-4342-B048-85BDC9FD1C3A}</a:tableStyleId>
              </a:tblPr>
              <a:tblGrid>
                <a:gridCol w="1308100">
                  <a:extLst>
                    <a:ext uri="{9D8B030D-6E8A-4147-A177-3AD203B41FA5}">
                      <a16:colId xmlns:a16="http://schemas.microsoft.com/office/drawing/2014/main" val="2945364269"/>
                    </a:ext>
                  </a:extLst>
                </a:gridCol>
                <a:gridCol w="1308100">
                  <a:extLst>
                    <a:ext uri="{9D8B030D-6E8A-4147-A177-3AD203B41FA5}">
                      <a16:colId xmlns:a16="http://schemas.microsoft.com/office/drawing/2014/main" val="1817261523"/>
                    </a:ext>
                  </a:extLst>
                </a:gridCol>
                <a:gridCol w="1308100">
                  <a:extLst>
                    <a:ext uri="{9D8B030D-6E8A-4147-A177-3AD203B41FA5}">
                      <a16:colId xmlns:a16="http://schemas.microsoft.com/office/drawing/2014/main" val="3949102930"/>
                    </a:ext>
                  </a:extLst>
                </a:gridCol>
              </a:tblGrid>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818360030"/>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741721581"/>
                  </a:ext>
                </a:extLst>
              </a:tr>
              <a:tr h="370840">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911243697"/>
                  </a:ext>
                </a:extLst>
              </a:tr>
            </a:tbl>
          </a:graphicData>
        </a:graphic>
      </p:graphicFrame>
      <p:pic>
        <p:nvPicPr>
          <p:cNvPr id="9" name="Picture 8">
            <a:extLst>
              <a:ext uri="{FF2B5EF4-FFF2-40B4-BE49-F238E27FC236}">
                <a16:creationId xmlns:a16="http://schemas.microsoft.com/office/drawing/2014/main" id="{1517D4E1-436B-146B-1D4C-9C6691282653}"/>
              </a:ext>
            </a:extLst>
          </p:cNvPr>
          <p:cNvPicPr>
            <a:picLocks noChangeAspect="1"/>
          </p:cNvPicPr>
          <p:nvPr/>
        </p:nvPicPr>
        <p:blipFill>
          <a:blip r:embed="rId3"/>
          <a:stretch>
            <a:fillRect/>
          </a:stretch>
        </p:blipFill>
        <p:spPr>
          <a:xfrm>
            <a:off x="4572000" y="1225551"/>
            <a:ext cx="4191000" cy="1931086"/>
          </a:xfrm>
          <a:prstGeom prst="rect">
            <a:avLst/>
          </a:prstGeom>
        </p:spPr>
      </p:pic>
      <p:pic>
        <p:nvPicPr>
          <p:cNvPr id="11" name="Picture 10">
            <a:extLst>
              <a:ext uri="{FF2B5EF4-FFF2-40B4-BE49-F238E27FC236}">
                <a16:creationId xmlns:a16="http://schemas.microsoft.com/office/drawing/2014/main" id="{92E73985-17AD-70CC-D680-3E9CA44C80E0}"/>
              </a:ext>
            </a:extLst>
          </p:cNvPr>
          <p:cNvPicPr>
            <a:picLocks noChangeAspect="1"/>
          </p:cNvPicPr>
          <p:nvPr/>
        </p:nvPicPr>
        <p:blipFill>
          <a:blip r:embed="rId4"/>
          <a:stretch>
            <a:fillRect/>
          </a:stretch>
        </p:blipFill>
        <p:spPr>
          <a:xfrm>
            <a:off x="4510527" y="2970308"/>
            <a:ext cx="4252473" cy="1510494"/>
          </a:xfrm>
          <a:prstGeom prst="rect">
            <a:avLst/>
          </a:prstGeom>
        </p:spPr>
      </p:pic>
      <mc:AlternateContent xmlns:mc="http://schemas.openxmlformats.org/markup-compatibility/2006" xmlns:a14="http://schemas.microsoft.com/office/drawing/2010/main">
        <mc:Choice Requires="a14">
          <p:graphicFrame>
            <p:nvGraphicFramePr>
              <p:cNvPr id="15" name="Table 14">
                <a:extLst>
                  <a:ext uri="{FF2B5EF4-FFF2-40B4-BE49-F238E27FC236}">
                    <a16:creationId xmlns:a16="http://schemas.microsoft.com/office/drawing/2014/main" id="{3C6ABF87-7D9D-610A-101C-7D1F92AB1F06}"/>
                  </a:ext>
                </a:extLst>
              </p:cNvPr>
              <p:cNvGraphicFramePr>
                <a:graphicFrameLocks noGrp="1"/>
              </p:cNvGraphicFramePr>
              <p:nvPr>
                <p:extLst>
                  <p:ext uri="{D42A27DB-BD31-4B8C-83A1-F6EECF244321}">
                    <p14:modId xmlns:p14="http://schemas.microsoft.com/office/powerpoint/2010/main" val="2793889423"/>
                  </p:ext>
                </p:extLst>
              </p:nvPr>
            </p:nvGraphicFramePr>
            <p:xfrm>
              <a:off x="420803" y="2072640"/>
              <a:ext cx="3724592" cy="2499360"/>
            </p:xfrm>
            <a:graphic>
              <a:graphicData uri="http://schemas.openxmlformats.org/drawingml/2006/table">
                <a:tbl>
                  <a:tblPr firstRow="1" bandRow="1">
                    <a:tableStyleId>{21E4AEA4-8DFA-4A89-87EB-49C32662AFE0}</a:tableStyleId>
                  </a:tblPr>
                  <a:tblGrid>
                    <a:gridCol w="1369535">
                      <a:extLst>
                        <a:ext uri="{9D8B030D-6E8A-4147-A177-3AD203B41FA5}">
                          <a16:colId xmlns:a16="http://schemas.microsoft.com/office/drawing/2014/main" val="3971595430"/>
                        </a:ext>
                      </a:extLst>
                    </a:gridCol>
                    <a:gridCol w="1212532">
                      <a:extLst>
                        <a:ext uri="{9D8B030D-6E8A-4147-A177-3AD203B41FA5}">
                          <a16:colId xmlns:a16="http://schemas.microsoft.com/office/drawing/2014/main" val="3945695283"/>
                        </a:ext>
                      </a:extLst>
                    </a:gridCol>
                    <a:gridCol w="1142525">
                      <a:extLst>
                        <a:ext uri="{9D8B030D-6E8A-4147-A177-3AD203B41FA5}">
                          <a16:colId xmlns:a16="http://schemas.microsoft.com/office/drawing/2014/main" val="3890952069"/>
                        </a:ext>
                      </a:extLst>
                    </a:gridCol>
                  </a:tblGrid>
                  <a:tr h="119803">
                    <a:tc>
                      <a:txBody>
                        <a:bodyPr/>
                        <a:lstStyle/>
                        <a:p>
                          <a:pPr algn="ctr"/>
                          <a:r>
                            <a:rPr lang="en-US" sz="1100" b="1" dirty="0"/>
                            <a:t>Quantity</a:t>
                          </a:r>
                        </a:p>
                      </a:txBody>
                      <a:tcPr/>
                    </a:tc>
                    <a:tc>
                      <a:txBody>
                        <a:bodyPr/>
                        <a:lstStyle/>
                        <a:p>
                          <a:pPr algn="ctr"/>
                          <a:r>
                            <a:rPr lang="en-US" sz="1100" dirty="0"/>
                            <a:t>CPTS</a:t>
                          </a:r>
                        </a:p>
                      </a:txBody>
                      <a:tcPr/>
                    </a:tc>
                    <a:tc>
                      <a:txBody>
                        <a:bodyPr/>
                        <a:lstStyle/>
                        <a:p>
                          <a:pPr algn="ctr"/>
                          <a:r>
                            <a:rPr lang="en-US" sz="1100" dirty="0"/>
                            <a:t>ETS</a:t>
                          </a:r>
                        </a:p>
                      </a:txBody>
                      <a:tcPr/>
                    </a:tc>
                    <a:extLst>
                      <a:ext uri="{0D108BD9-81ED-4DB2-BD59-A6C34878D82A}">
                        <a16:rowId xmlns:a16="http://schemas.microsoft.com/office/drawing/2014/main" val="2588493045"/>
                      </a:ext>
                    </a:extLst>
                  </a:tr>
                  <a:tr h="119803">
                    <a:tc>
                      <a:txBody>
                        <a:bodyPr/>
                        <a:lstStyle/>
                        <a:p>
                          <a:r>
                            <a:rPr lang="en-US" sz="1100" b="1" dirty="0"/>
                            <a:t>Highest </a:t>
                          </a:r>
                          <a14:m>
                            <m:oMath xmlns:m="http://schemas.openxmlformats.org/officeDocument/2006/math">
                              <m:sSub>
                                <m:sSubPr>
                                  <m:ctrlPr>
                                    <a:rPr lang="en-US" sz="1100" b="1" smtClean="0">
                                      <a:latin typeface="Cambria Math" panose="02040503050406030204" pitchFamily="18" charset="0"/>
                                    </a:rPr>
                                  </m:ctrlPr>
                                </m:sSubPr>
                                <m:e>
                                  <m:r>
                                    <a:rPr lang="en-US" sz="1100" b="1" smtClean="0">
                                      <a:latin typeface="Cambria Math" panose="02040503050406030204" pitchFamily="18" charset="0"/>
                                    </a:rPr>
                                    <m:t>𝑻</m:t>
                                  </m:r>
                                </m:e>
                                <m:sub>
                                  <m:r>
                                    <a:rPr lang="en-US" sz="1100" b="1" smtClean="0">
                                      <a:latin typeface="Cambria Math" panose="02040503050406030204" pitchFamily="18" charset="0"/>
                                    </a:rPr>
                                    <m:t>𝒆</m:t>
                                  </m:r>
                                </m:sub>
                              </m:sSub>
                            </m:oMath>
                          </a14:m>
                          <a:endParaRPr lang="en-US" sz="1100" b="1" dirty="0"/>
                        </a:p>
                      </a:txBody>
                      <a:tcPr/>
                    </a:tc>
                    <a:tc>
                      <a:txBody>
                        <a:bodyPr/>
                        <a:lstStyle/>
                        <a:p>
                          <a:pPr/>
                          <a14:m>
                            <m:oMathPara xmlns:m="http://schemas.openxmlformats.org/officeDocument/2006/math">
                              <m:oMath>
                                <m:r>
                                  <a:rPr lang="en-US" sz="1100" b="0" smtClean="0">
                                    <a:latin typeface="Cambria Math" panose="02040503050406030204" pitchFamily="18" charset="0"/>
                                  </a:rPr>
                                  <m:t>40</m:t>
                                </m:r>
                                <m:r>
                                  <a:rPr lang="en-US" sz="1100" b="0" smtClean="0">
                                    <a:latin typeface="Cambria Math" panose="02040503050406030204" pitchFamily="18" charset="0"/>
                                  </a:rPr>
                                  <m:t>𝑘𝑒𝑉</m:t>
                                </m:r>
                              </m:oMath>
                            </m:oMathPara>
                          </a14:m>
                          <a:endParaRPr lang="en-US"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1100" b="0" smtClean="0">
                                    <a:latin typeface="Cambria Math" panose="02040503050406030204" pitchFamily="18" charset="0"/>
                                  </a:rPr>
                                  <m:t>10</m:t>
                                </m:r>
                                <m:r>
                                  <a:rPr lang="en-US" sz="1100" b="0" smtClean="0">
                                    <a:latin typeface="Cambria Math" panose="02040503050406030204" pitchFamily="18" charset="0"/>
                                  </a:rPr>
                                  <m:t>𝑘𝑒𝑉</m:t>
                                </m:r>
                              </m:oMath>
                            </m:oMathPara>
                          </a14:m>
                          <a:endParaRPr lang="en-US" sz="1100" dirty="0"/>
                        </a:p>
                      </a:txBody>
                      <a:tcPr/>
                    </a:tc>
                    <a:extLst>
                      <a:ext uri="{0D108BD9-81ED-4DB2-BD59-A6C34878D82A}">
                        <a16:rowId xmlns:a16="http://schemas.microsoft.com/office/drawing/2014/main" val="1346940517"/>
                      </a:ext>
                    </a:extLst>
                  </a:tr>
                  <a:tr h="119803">
                    <a:tc>
                      <a:txBody>
                        <a:bodyPr/>
                        <a:lstStyle/>
                        <a:p>
                          <a:r>
                            <a:rPr lang="en-US" sz="1100" b="1" dirty="0"/>
                            <a:t>Lowest </a:t>
                          </a:r>
                          <a14:m>
                            <m:oMath xmlns:m="http://schemas.openxmlformats.org/officeDocument/2006/math">
                              <m:sSub>
                                <m:sSubPr>
                                  <m:ctrlPr>
                                    <a:rPr lang="en-US" sz="1100" b="1" smtClean="0">
                                      <a:latin typeface="Cambria Math" panose="02040503050406030204" pitchFamily="18" charset="0"/>
                                    </a:rPr>
                                  </m:ctrlPr>
                                </m:sSubPr>
                                <m:e>
                                  <m:r>
                                    <a:rPr lang="en-US" sz="1100" b="1" smtClean="0">
                                      <a:latin typeface="Cambria Math" panose="02040503050406030204" pitchFamily="18" charset="0"/>
                                    </a:rPr>
                                    <m:t>𝒏</m:t>
                                  </m:r>
                                </m:e>
                                <m:sub>
                                  <m:r>
                                    <a:rPr lang="en-US" sz="1100" b="1" smtClean="0">
                                      <a:latin typeface="Cambria Math" panose="02040503050406030204" pitchFamily="18" charset="0"/>
                                    </a:rPr>
                                    <m:t>𝒆</m:t>
                                  </m:r>
                                </m:sub>
                              </m:sSub>
                            </m:oMath>
                          </a14:m>
                          <a:endParaRPr lang="en-US" sz="1100" b="1" dirty="0"/>
                        </a:p>
                      </a:txBody>
                      <a:tcPr/>
                    </a:tc>
                    <a:tc>
                      <a:txBody>
                        <a:bodyPr/>
                        <a:lstStyle/>
                        <a:p>
                          <a:pPr/>
                          <a14:m>
                            <m:oMathPara xmlns:m="http://schemas.openxmlformats.org/officeDocument/2006/math">
                              <m:oMath>
                                <m:r>
                                  <a:rPr lang="en-US" sz="1100" b="0" smtClean="0">
                                    <a:latin typeface="Cambria Math" panose="02040503050406030204" pitchFamily="18" charset="0"/>
                                  </a:rPr>
                                  <m:t>30×</m:t>
                                </m:r>
                                <m:sSup>
                                  <m:sSupPr>
                                    <m:ctrlPr>
                                      <a:rPr lang="en-US" sz="1100" b="0" smtClean="0">
                                        <a:latin typeface="Cambria Math" panose="02040503050406030204" pitchFamily="18" charset="0"/>
                                      </a:rPr>
                                    </m:ctrlPr>
                                  </m:sSupPr>
                                  <m:e>
                                    <m:r>
                                      <a:rPr lang="en-US" sz="1100" b="0" smtClean="0">
                                        <a:latin typeface="Cambria Math" panose="02040503050406030204" pitchFamily="18" charset="0"/>
                                      </a:rPr>
                                      <m:t>10</m:t>
                                    </m:r>
                                  </m:e>
                                  <m:sup>
                                    <m:r>
                                      <a:rPr lang="en-US" sz="1100" b="0" smtClean="0">
                                        <a:latin typeface="Cambria Math" panose="02040503050406030204" pitchFamily="18" charset="0"/>
                                      </a:rPr>
                                      <m:t>18</m:t>
                                    </m:r>
                                  </m:sup>
                                </m:sSup>
                                <m:r>
                                  <a:rPr lang="en-US" sz="1100" b="0" smtClean="0">
                                    <a:latin typeface="Cambria Math" panose="02040503050406030204" pitchFamily="18" charset="0"/>
                                  </a:rPr>
                                  <m:t>/</m:t>
                                </m:r>
                                <m:sSup>
                                  <m:sSupPr>
                                    <m:ctrlPr>
                                      <a:rPr lang="en-US" sz="1100" b="0" smtClean="0">
                                        <a:latin typeface="Cambria Math" panose="02040503050406030204" pitchFamily="18" charset="0"/>
                                      </a:rPr>
                                    </m:ctrlPr>
                                  </m:sSupPr>
                                  <m:e>
                                    <m:r>
                                      <a:rPr lang="en-US" sz="1100" b="0" smtClean="0">
                                        <a:latin typeface="Cambria Math" panose="02040503050406030204" pitchFamily="18" charset="0"/>
                                      </a:rPr>
                                      <m:t>𝑚</m:t>
                                    </m:r>
                                  </m:e>
                                  <m:sup>
                                    <m:r>
                                      <a:rPr lang="en-US" sz="1100" b="0" smtClean="0">
                                        <a:latin typeface="Cambria Math" panose="02040503050406030204" pitchFamily="18" charset="0"/>
                                      </a:rPr>
                                      <m:t>3</m:t>
                                    </m:r>
                                  </m:sup>
                                </m:sSup>
                              </m:oMath>
                            </m:oMathPara>
                          </a14:m>
                          <a:endParaRPr lang="en-US" sz="1100" dirty="0"/>
                        </a:p>
                      </a:txBody>
                      <a:tcPr/>
                    </a:tc>
                    <a:tc>
                      <a:txBody>
                        <a:bodyPr/>
                        <a:lstStyle/>
                        <a:p>
                          <a:pPr/>
                          <a14:m>
                            <m:oMathPara xmlns:m="http://schemas.openxmlformats.org/officeDocument/2006/math">
                              <m:oMath>
                                <m:r>
                                  <a:rPr lang="en-US" sz="1100" b="0" smtClean="0">
                                    <a:latin typeface="Cambria Math" panose="02040503050406030204" pitchFamily="18" charset="0"/>
                                  </a:rPr>
                                  <m:t>5×</m:t>
                                </m:r>
                                <m:sSup>
                                  <m:sSupPr>
                                    <m:ctrlPr>
                                      <a:rPr lang="en-US" sz="1100" b="0" smtClean="0">
                                        <a:latin typeface="Cambria Math" panose="02040503050406030204" pitchFamily="18" charset="0"/>
                                      </a:rPr>
                                    </m:ctrlPr>
                                  </m:sSupPr>
                                  <m:e>
                                    <m:r>
                                      <a:rPr lang="en-US" sz="1100" b="0" smtClean="0">
                                        <a:latin typeface="Cambria Math" panose="02040503050406030204" pitchFamily="18" charset="0"/>
                                      </a:rPr>
                                      <m:t>10</m:t>
                                    </m:r>
                                  </m:e>
                                  <m:sup>
                                    <m:r>
                                      <a:rPr lang="en-US" sz="1100" b="0" smtClean="0">
                                        <a:latin typeface="Cambria Math" panose="02040503050406030204" pitchFamily="18" charset="0"/>
                                      </a:rPr>
                                      <m:t>18</m:t>
                                    </m:r>
                                  </m:sup>
                                </m:sSup>
                                <m:r>
                                  <a:rPr lang="en-US" sz="1100" b="0" smtClean="0">
                                    <a:latin typeface="Cambria Math" panose="02040503050406030204" pitchFamily="18" charset="0"/>
                                  </a:rPr>
                                  <m:t>/</m:t>
                                </m:r>
                                <m:sSup>
                                  <m:sSupPr>
                                    <m:ctrlPr>
                                      <a:rPr lang="en-US" sz="1100" b="0" smtClean="0">
                                        <a:latin typeface="Cambria Math" panose="02040503050406030204" pitchFamily="18" charset="0"/>
                                      </a:rPr>
                                    </m:ctrlPr>
                                  </m:sSupPr>
                                  <m:e>
                                    <m:r>
                                      <a:rPr lang="en-US" sz="1100" b="0" smtClean="0">
                                        <a:latin typeface="Cambria Math" panose="02040503050406030204" pitchFamily="18" charset="0"/>
                                      </a:rPr>
                                      <m:t>𝑚</m:t>
                                    </m:r>
                                  </m:e>
                                  <m:sup>
                                    <m:r>
                                      <a:rPr lang="en-US" sz="1100" b="0" smtClean="0">
                                        <a:latin typeface="Cambria Math" panose="02040503050406030204" pitchFamily="18" charset="0"/>
                                      </a:rPr>
                                      <m:t>3</m:t>
                                    </m:r>
                                  </m:sup>
                                </m:sSup>
                              </m:oMath>
                            </m:oMathPara>
                          </a14:m>
                          <a:endParaRPr lang="en-US" sz="1100" dirty="0"/>
                        </a:p>
                      </a:txBody>
                      <a:tcPr/>
                    </a:tc>
                    <a:extLst>
                      <a:ext uri="{0D108BD9-81ED-4DB2-BD59-A6C34878D82A}">
                        <a16:rowId xmlns:a16="http://schemas.microsoft.com/office/drawing/2014/main" val="2661448085"/>
                      </a:ext>
                    </a:extLst>
                  </a:tr>
                  <a:tr h="119803">
                    <a:tc>
                      <a:txBody>
                        <a:bodyPr/>
                        <a:lstStyle/>
                        <a:p>
                          <a:r>
                            <a:rPr lang="en-US" sz="1100" b="1" dirty="0"/>
                            <a:t>Field of view</a:t>
                          </a:r>
                        </a:p>
                      </a:txBody>
                      <a:tcPr/>
                    </a:tc>
                    <a:tc>
                      <a:txBody>
                        <a:bodyPr/>
                        <a:lstStyle/>
                        <a:p>
                          <a:pPr/>
                          <a14:m>
                            <m:oMathPara xmlns:m="http://schemas.openxmlformats.org/officeDocument/2006/math">
                              <m:oMath>
                                <m:r>
                                  <a:rPr lang="en-US" sz="1100" b="0" smtClean="0">
                                    <a:latin typeface="Cambria Math" panose="02040503050406030204" pitchFamily="18" charset="0"/>
                                  </a:rPr>
                                  <m:t>1.7</m:t>
                                </m:r>
                                <m:r>
                                  <a:rPr lang="en-US" sz="1100" b="0" smtClean="0">
                                    <a:latin typeface="Cambria Math" panose="02040503050406030204" pitchFamily="18" charset="0"/>
                                  </a:rPr>
                                  <m:t>𝑚</m:t>
                                </m:r>
                              </m:oMath>
                            </m:oMathPara>
                          </a14:m>
                          <a:endParaRPr lang="en-US" sz="1100" dirty="0"/>
                        </a:p>
                      </a:txBody>
                      <a:tcPr/>
                    </a:tc>
                    <a:tc>
                      <a:txBody>
                        <a:bodyPr/>
                        <a:lstStyle/>
                        <a:p>
                          <a:pPr/>
                          <a14:m>
                            <m:oMathPara xmlns:m="http://schemas.openxmlformats.org/officeDocument/2006/math">
                              <m:oMath>
                                <m:r>
                                  <a:rPr lang="en-US" sz="1100" b="0" dirty="0" smtClean="0">
                                    <a:latin typeface="Cambria Math" panose="02040503050406030204" pitchFamily="18" charset="0"/>
                                  </a:rPr>
                                  <m:t>0.3</m:t>
                                </m:r>
                                <m:r>
                                  <a:rPr lang="en-US" sz="1100" b="0" dirty="0" smtClean="0">
                                    <a:latin typeface="Cambria Math" panose="02040503050406030204" pitchFamily="18" charset="0"/>
                                  </a:rPr>
                                  <m:t>𝑚</m:t>
                                </m:r>
                              </m:oMath>
                            </m:oMathPara>
                          </a14:m>
                          <a:endParaRPr lang="en-US" sz="1100" dirty="0"/>
                        </a:p>
                      </a:txBody>
                      <a:tcPr/>
                    </a:tc>
                    <a:extLst>
                      <a:ext uri="{0D108BD9-81ED-4DB2-BD59-A6C34878D82A}">
                        <a16:rowId xmlns:a16="http://schemas.microsoft.com/office/drawing/2014/main" val="1217188160"/>
                      </a:ext>
                    </a:extLst>
                  </a:tr>
                  <a:tr h="119803">
                    <a:tc>
                      <a:txBody>
                        <a:bodyPr/>
                        <a:lstStyle/>
                        <a:p>
                          <a:r>
                            <a:rPr lang="en-US" sz="1100" b="1" dirty="0"/>
                            <a:t>Resolution</a:t>
                          </a:r>
                        </a:p>
                      </a:txBody>
                      <a:tcPr/>
                    </a:tc>
                    <a:tc>
                      <a:txBody>
                        <a:bodyPr/>
                        <a:lstStyle/>
                        <a:p>
                          <a:pPr/>
                          <a14:m>
                            <m:oMathPara xmlns:m="http://schemas.openxmlformats.org/officeDocument/2006/math">
                              <m:oMath>
                                <m:r>
                                  <a:rPr lang="en-US" sz="1100" b="0" dirty="0" smtClean="0">
                                    <a:latin typeface="Cambria Math" panose="02040503050406030204" pitchFamily="18" charset="0"/>
                                  </a:rPr>
                                  <m:t>55</m:t>
                                </m:r>
                                <m:r>
                                  <a:rPr lang="en-US" sz="1100" dirty="0" smtClean="0">
                                    <a:latin typeface="Cambria Math" panose="02040503050406030204" pitchFamily="18" charset="0"/>
                                  </a:rPr>
                                  <m:t>𝑚𝑚</m:t>
                                </m:r>
                              </m:oMath>
                            </m:oMathPara>
                          </a14:m>
                          <a:endParaRPr lang="en-US" sz="1100" dirty="0"/>
                        </a:p>
                      </a:txBody>
                      <a:tcPr/>
                    </a:tc>
                    <a:tc>
                      <a:txBody>
                        <a:bodyPr/>
                        <a:lstStyle/>
                        <a:p>
                          <a:pPr/>
                          <a14:m>
                            <m:oMathPara xmlns:m="http://schemas.openxmlformats.org/officeDocument/2006/math">
                              <m:oMath>
                                <m:r>
                                  <a:rPr lang="en-US" sz="1100" b="0" kern="1200" dirty="0" smtClean="0">
                                    <a:solidFill>
                                      <a:schemeClr val="dk1"/>
                                    </a:solidFill>
                                    <a:latin typeface="Cambria Math" panose="02040503050406030204" pitchFamily="18" charset="0"/>
                                  </a:rPr>
                                  <m:t>5</m:t>
                                </m:r>
                                <m:r>
                                  <a:rPr lang="en-US" sz="1100" b="0" kern="1200" dirty="0" smtClean="0">
                                    <a:solidFill>
                                      <a:schemeClr val="dk1"/>
                                    </a:solidFill>
                                    <a:latin typeface="Cambria Math" panose="02040503050406030204" pitchFamily="18" charset="0"/>
                                  </a:rPr>
                                  <m:t>𝑚𝑚</m:t>
                                </m:r>
                              </m:oMath>
                            </m:oMathPara>
                          </a14:m>
                          <a:endParaRPr lang="en-US" sz="1100" b="0" i="1" kern="1200" dirty="0">
                            <a:solidFill>
                              <a:schemeClr val="dk1"/>
                            </a:solidFill>
                            <a:latin typeface="Cambria Math" panose="02040503050406030204" pitchFamily="18" charset="0"/>
                            <a:ea typeface="+mn-ea"/>
                            <a:cs typeface="+mn-cs"/>
                          </a:endParaRPr>
                        </a:p>
                      </a:txBody>
                      <a:tcPr/>
                    </a:tc>
                    <a:extLst>
                      <a:ext uri="{0D108BD9-81ED-4DB2-BD59-A6C34878D82A}">
                        <a16:rowId xmlns:a16="http://schemas.microsoft.com/office/drawing/2014/main" val="3436811308"/>
                      </a:ext>
                    </a:extLst>
                  </a:tr>
                  <a:tr h="0">
                    <a:tc>
                      <a:txBody>
                        <a:bodyPr/>
                        <a:lstStyle/>
                        <a:p>
                          <a:r>
                            <a:rPr lang="en-US" sz="1100" b="1" dirty="0"/>
                            <a:t>Measurement rate</a:t>
                          </a:r>
                        </a:p>
                      </a:txBody>
                      <a:tcPr/>
                    </a:tc>
                    <a:tc gridSpan="2">
                      <a:txBody>
                        <a:bodyPr/>
                        <a:lstStyle/>
                        <a:p>
                          <a:pPr/>
                          <a14:m>
                            <m:oMathPara xmlns:m="http://schemas.openxmlformats.org/officeDocument/2006/math">
                              <m:oMath>
                                <m:r>
                                  <a:rPr lang="en-US" sz="1100" b="0" dirty="0" smtClean="0">
                                    <a:latin typeface="Cambria Math" panose="02040503050406030204" pitchFamily="18" charset="0"/>
                                  </a:rPr>
                                  <m:t>100</m:t>
                                </m:r>
                                <m:r>
                                  <a:rPr lang="en-US" sz="1100" b="0" dirty="0" smtClean="0">
                                    <a:latin typeface="Cambria Math" panose="02040503050406030204" pitchFamily="18" charset="0"/>
                                  </a:rPr>
                                  <m:t>𝐻𝑧</m:t>
                                </m:r>
                              </m:oMath>
                            </m:oMathPara>
                          </a14:m>
                          <a:endParaRPr lang="en-US" sz="1100" dirty="0"/>
                        </a:p>
                      </a:txBody>
                      <a:tcPr/>
                    </a:tc>
                    <a:tc hMerge="1">
                      <a:txBody>
                        <a:bodyPr/>
                        <a:lstStyle/>
                        <a:p>
                          <a:endParaRPr lang="en-US" dirty="0"/>
                        </a:p>
                      </a:txBody>
                      <a:tcPr/>
                    </a:tc>
                    <a:extLst>
                      <a:ext uri="{0D108BD9-81ED-4DB2-BD59-A6C34878D82A}">
                        <a16:rowId xmlns:a16="http://schemas.microsoft.com/office/drawing/2014/main" val="771693335"/>
                      </a:ext>
                    </a:extLst>
                  </a:tr>
                  <a:tr h="119803">
                    <a:tc>
                      <a:txBody>
                        <a:bodyPr/>
                        <a:lstStyle/>
                        <a:p>
                          <a:r>
                            <a:rPr lang="en-US" sz="1100" b="1" dirty="0"/>
                            <a:t>Laser energy</a:t>
                          </a:r>
                        </a:p>
                      </a:txBody>
                      <a:tcPr/>
                    </a:tc>
                    <a:tc gridSpan="2">
                      <a:txBody>
                        <a:bodyPr/>
                        <a:lstStyle/>
                        <a:p>
                          <a:pPr algn="ctr"/>
                          <a14:m>
                            <m:oMathPara xmlns:m="http://schemas.openxmlformats.org/officeDocument/2006/math">
                              <m:oMath>
                                <m:r>
                                  <a:rPr lang="en-US" sz="1100" dirty="0" smtClean="0">
                                    <a:latin typeface="Cambria Math" panose="02040503050406030204" pitchFamily="18" charset="0"/>
                                  </a:rPr>
                                  <m:t>3−5</m:t>
                                </m:r>
                                <m:r>
                                  <a:rPr lang="en-US" sz="1100" dirty="0" smtClean="0">
                                    <a:latin typeface="Cambria Math" panose="02040503050406030204" pitchFamily="18" charset="0"/>
                                  </a:rPr>
                                  <m:t>𝐽</m:t>
                                </m:r>
                              </m:oMath>
                            </m:oMathPara>
                          </a14:m>
                          <a:endParaRPr lang="en-US" sz="1100" dirty="0"/>
                        </a:p>
                      </a:txBody>
                      <a:tcPr/>
                    </a:tc>
                    <a:tc hMerge="1">
                      <a:txBody>
                        <a:bodyPr/>
                        <a:lstStyle/>
                        <a:p>
                          <a:endParaRPr lang="en-US" dirty="0"/>
                        </a:p>
                      </a:txBody>
                      <a:tcPr/>
                    </a:tc>
                    <a:extLst>
                      <a:ext uri="{0D108BD9-81ED-4DB2-BD59-A6C34878D82A}">
                        <a16:rowId xmlns:a16="http://schemas.microsoft.com/office/drawing/2014/main" val="975730415"/>
                      </a:ext>
                    </a:extLst>
                  </a:tr>
                  <a:tr h="119803">
                    <a:tc>
                      <a:txBody>
                        <a:bodyPr/>
                        <a:lstStyle/>
                        <a:p>
                          <a:r>
                            <a:rPr lang="en-US" sz="1100" b="1" dirty="0"/>
                            <a:t>Laser duration</a:t>
                          </a:r>
                        </a:p>
                      </a:txBody>
                      <a:tcPr/>
                    </a:tc>
                    <a:tc gridSpan="2">
                      <a:txBody>
                        <a:bodyPr/>
                        <a:lstStyle/>
                        <a:p>
                          <a:pPr algn="ctr"/>
                          <a14:m>
                            <m:oMathPara xmlns:m="http://schemas.openxmlformats.org/officeDocument/2006/math">
                              <m:oMath>
                                <m:r>
                                  <a:rPr lang="en-US" sz="1100" dirty="0" smtClean="0">
                                    <a:latin typeface="Cambria Math" panose="02040503050406030204" pitchFamily="18" charset="0"/>
                                  </a:rPr>
                                  <m:t>3−5</m:t>
                                </m:r>
                                <m:r>
                                  <a:rPr lang="en-US" sz="1100" dirty="0" smtClean="0">
                                    <a:latin typeface="Cambria Math" panose="02040503050406030204" pitchFamily="18" charset="0"/>
                                  </a:rPr>
                                  <m:t>𝑛𝑠</m:t>
                                </m:r>
                                <m:r>
                                  <a:rPr lang="en-US" sz="1100" dirty="0" smtClean="0">
                                    <a:latin typeface="Cambria Math" panose="02040503050406030204" pitchFamily="18" charset="0"/>
                                  </a:rPr>
                                  <m:t> </m:t>
                                </m:r>
                              </m:oMath>
                            </m:oMathPara>
                          </a14:m>
                          <a:endParaRPr lang="en-US" sz="1100" dirty="0"/>
                        </a:p>
                      </a:txBody>
                      <a:tcPr/>
                    </a:tc>
                    <a:tc hMerge="1">
                      <a:txBody>
                        <a:bodyPr/>
                        <a:lstStyle/>
                        <a:p>
                          <a:endParaRPr lang="en-US" dirty="0"/>
                        </a:p>
                      </a:txBody>
                      <a:tcPr/>
                    </a:tc>
                    <a:extLst>
                      <a:ext uri="{0D108BD9-81ED-4DB2-BD59-A6C34878D82A}">
                        <a16:rowId xmlns:a16="http://schemas.microsoft.com/office/drawing/2014/main" val="2650162770"/>
                      </a:ext>
                    </a:extLst>
                  </a:tr>
                  <a:tr h="119803">
                    <a:tc>
                      <a:txBody>
                        <a:bodyPr/>
                        <a:lstStyle/>
                        <a:p>
                          <a:r>
                            <a:rPr lang="en-US" sz="1100" b="1" dirty="0"/>
                            <a:t>Laser wavelength</a:t>
                          </a:r>
                        </a:p>
                      </a:txBody>
                      <a:tcPr/>
                    </a:tc>
                    <a:tc gridSpan="2">
                      <a:txBody>
                        <a:bodyPr/>
                        <a:lstStyle/>
                        <a:p>
                          <a:pPr/>
                          <a14:m>
                            <m:oMathPara xmlns:m="http://schemas.openxmlformats.org/officeDocument/2006/math">
                              <m:oMath>
                                <m:r>
                                  <a:rPr lang="en-US" sz="1100" b="0" dirty="0" smtClean="0">
                                    <a:latin typeface="Cambria Math" panose="02040503050406030204" pitchFamily="18" charset="0"/>
                                  </a:rPr>
                                  <m:t>1</m:t>
                                </m:r>
                                <m:r>
                                  <a:rPr lang="en-US" sz="1100" b="0" dirty="0" smtClean="0">
                                    <a:latin typeface="Cambria Math" panose="02040503050406030204" pitchFamily="18" charset="0"/>
                                  </a:rPr>
                                  <m:t>𝜇</m:t>
                                </m:r>
                                <m:r>
                                  <a:rPr lang="en-US" sz="1100" b="0" dirty="0" smtClean="0">
                                    <a:latin typeface="Cambria Math" panose="02040503050406030204" pitchFamily="18" charset="0"/>
                                  </a:rPr>
                                  <m:t>𝑚</m:t>
                                </m:r>
                              </m:oMath>
                            </m:oMathPara>
                          </a14:m>
                          <a:endParaRPr lang="en-US" sz="1100" dirty="0"/>
                        </a:p>
                      </a:txBody>
                      <a:tcPr/>
                    </a:tc>
                    <a:tc hMerge="1">
                      <a:txBody>
                        <a:bodyPr/>
                        <a:lstStyle/>
                        <a:p>
                          <a:endParaRPr lang="en-US"/>
                        </a:p>
                      </a:txBody>
                      <a:tcPr/>
                    </a:tc>
                    <a:extLst>
                      <a:ext uri="{0D108BD9-81ED-4DB2-BD59-A6C34878D82A}">
                        <a16:rowId xmlns:a16="http://schemas.microsoft.com/office/drawing/2014/main" val="2025313680"/>
                      </a:ext>
                    </a:extLst>
                  </a:tr>
                </a:tbl>
              </a:graphicData>
            </a:graphic>
          </p:graphicFrame>
        </mc:Choice>
        <mc:Fallback xmlns="">
          <p:graphicFrame>
            <p:nvGraphicFramePr>
              <p:cNvPr id="15" name="Table 14">
                <a:extLst>
                  <a:ext uri="{FF2B5EF4-FFF2-40B4-BE49-F238E27FC236}">
                    <a16:creationId xmlns:a16="http://schemas.microsoft.com/office/drawing/2014/main" id="{3C6ABF87-7D9D-610A-101C-7D1F92AB1F06}"/>
                  </a:ext>
                </a:extLst>
              </p:cNvPr>
              <p:cNvGraphicFramePr>
                <a:graphicFrameLocks noGrp="1"/>
              </p:cNvGraphicFramePr>
              <p:nvPr>
                <p:extLst>
                  <p:ext uri="{D42A27DB-BD31-4B8C-83A1-F6EECF244321}">
                    <p14:modId xmlns:p14="http://schemas.microsoft.com/office/powerpoint/2010/main" val="2793889423"/>
                  </p:ext>
                </p:extLst>
              </p:nvPr>
            </p:nvGraphicFramePr>
            <p:xfrm>
              <a:off x="420803" y="2072640"/>
              <a:ext cx="3724592" cy="2503170"/>
            </p:xfrm>
            <a:graphic>
              <a:graphicData uri="http://schemas.openxmlformats.org/drawingml/2006/table">
                <a:tbl>
                  <a:tblPr firstRow="1" bandRow="1">
                    <a:tableStyleId>{21E4AEA4-8DFA-4A89-87EB-49C32662AFE0}</a:tableStyleId>
                  </a:tblPr>
                  <a:tblGrid>
                    <a:gridCol w="1369535">
                      <a:extLst>
                        <a:ext uri="{9D8B030D-6E8A-4147-A177-3AD203B41FA5}">
                          <a16:colId xmlns:a16="http://schemas.microsoft.com/office/drawing/2014/main" val="3971595430"/>
                        </a:ext>
                      </a:extLst>
                    </a:gridCol>
                    <a:gridCol w="1212532">
                      <a:extLst>
                        <a:ext uri="{9D8B030D-6E8A-4147-A177-3AD203B41FA5}">
                          <a16:colId xmlns:a16="http://schemas.microsoft.com/office/drawing/2014/main" val="3945695283"/>
                        </a:ext>
                      </a:extLst>
                    </a:gridCol>
                    <a:gridCol w="1142525">
                      <a:extLst>
                        <a:ext uri="{9D8B030D-6E8A-4147-A177-3AD203B41FA5}">
                          <a16:colId xmlns:a16="http://schemas.microsoft.com/office/drawing/2014/main" val="3890952069"/>
                        </a:ext>
                      </a:extLst>
                    </a:gridCol>
                  </a:tblGrid>
                  <a:tr h="259080">
                    <a:tc>
                      <a:txBody>
                        <a:bodyPr/>
                        <a:lstStyle/>
                        <a:p>
                          <a:pPr algn="ctr"/>
                          <a:r>
                            <a:rPr lang="en-US" sz="1100" b="1" dirty="0"/>
                            <a:t>Quantity</a:t>
                          </a:r>
                        </a:p>
                      </a:txBody>
                      <a:tcPr/>
                    </a:tc>
                    <a:tc>
                      <a:txBody>
                        <a:bodyPr/>
                        <a:lstStyle/>
                        <a:p>
                          <a:pPr algn="ctr"/>
                          <a:r>
                            <a:rPr lang="en-US" sz="1100" dirty="0"/>
                            <a:t>CPTS</a:t>
                          </a:r>
                        </a:p>
                      </a:txBody>
                      <a:tcPr/>
                    </a:tc>
                    <a:tc>
                      <a:txBody>
                        <a:bodyPr/>
                        <a:lstStyle/>
                        <a:p>
                          <a:pPr algn="ctr"/>
                          <a:r>
                            <a:rPr lang="en-US" sz="1100" dirty="0"/>
                            <a:t>ETS</a:t>
                          </a:r>
                        </a:p>
                      </a:txBody>
                      <a:tcPr/>
                    </a:tc>
                    <a:extLst>
                      <a:ext uri="{0D108BD9-81ED-4DB2-BD59-A6C34878D82A}">
                        <a16:rowId xmlns:a16="http://schemas.microsoft.com/office/drawing/2014/main" val="2588493045"/>
                      </a:ext>
                    </a:extLst>
                  </a:tr>
                  <a:tr h="259080">
                    <a:tc>
                      <a:txBody>
                        <a:bodyPr/>
                        <a:lstStyle/>
                        <a:p>
                          <a:endParaRPr lang="en-US"/>
                        </a:p>
                      </a:txBody>
                      <a:tcPr>
                        <a:blipFill>
                          <a:blip r:embed="rId5"/>
                          <a:stretch>
                            <a:fillRect l="-889" t="-107143" r="-173778" b="-790476"/>
                          </a:stretch>
                        </a:blipFill>
                      </a:tcPr>
                    </a:tc>
                    <a:tc>
                      <a:txBody>
                        <a:bodyPr/>
                        <a:lstStyle/>
                        <a:p>
                          <a:endParaRPr lang="en-US"/>
                        </a:p>
                      </a:txBody>
                      <a:tcPr>
                        <a:blipFill>
                          <a:blip r:embed="rId5"/>
                          <a:stretch>
                            <a:fillRect l="-114070" t="-107143" r="-96482" b="-790476"/>
                          </a:stretch>
                        </a:blipFill>
                      </a:tcPr>
                    </a:tc>
                    <a:tc>
                      <a:txBody>
                        <a:bodyPr/>
                        <a:lstStyle/>
                        <a:p>
                          <a:endParaRPr lang="en-US"/>
                        </a:p>
                      </a:txBody>
                      <a:tcPr>
                        <a:blipFill>
                          <a:blip r:embed="rId5"/>
                          <a:stretch>
                            <a:fillRect l="-226596" t="-107143" r="-2128" b="-790476"/>
                          </a:stretch>
                        </a:blipFill>
                      </a:tcPr>
                    </a:tc>
                    <a:extLst>
                      <a:ext uri="{0D108BD9-81ED-4DB2-BD59-A6C34878D82A}">
                        <a16:rowId xmlns:a16="http://schemas.microsoft.com/office/drawing/2014/main" val="1346940517"/>
                      </a:ext>
                    </a:extLst>
                  </a:tr>
                  <a:tr h="262890">
                    <a:tc>
                      <a:txBody>
                        <a:bodyPr/>
                        <a:lstStyle/>
                        <a:p>
                          <a:endParaRPr lang="en-US"/>
                        </a:p>
                      </a:txBody>
                      <a:tcPr>
                        <a:blipFill>
                          <a:blip r:embed="rId5"/>
                          <a:stretch>
                            <a:fillRect l="-889" t="-202326" r="-173778" b="-672093"/>
                          </a:stretch>
                        </a:blipFill>
                      </a:tcPr>
                    </a:tc>
                    <a:tc>
                      <a:txBody>
                        <a:bodyPr/>
                        <a:lstStyle/>
                        <a:p>
                          <a:endParaRPr lang="en-US"/>
                        </a:p>
                      </a:txBody>
                      <a:tcPr>
                        <a:blipFill>
                          <a:blip r:embed="rId5"/>
                          <a:stretch>
                            <a:fillRect l="-114070" t="-202326" r="-96482" b="-672093"/>
                          </a:stretch>
                        </a:blipFill>
                      </a:tcPr>
                    </a:tc>
                    <a:tc>
                      <a:txBody>
                        <a:bodyPr/>
                        <a:lstStyle/>
                        <a:p>
                          <a:endParaRPr lang="en-US"/>
                        </a:p>
                      </a:txBody>
                      <a:tcPr>
                        <a:blipFill>
                          <a:blip r:embed="rId5"/>
                          <a:stretch>
                            <a:fillRect l="-226596" t="-202326" r="-2128" b="-672093"/>
                          </a:stretch>
                        </a:blipFill>
                      </a:tcPr>
                    </a:tc>
                    <a:extLst>
                      <a:ext uri="{0D108BD9-81ED-4DB2-BD59-A6C34878D82A}">
                        <a16:rowId xmlns:a16="http://schemas.microsoft.com/office/drawing/2014/main" val="2661448085"/>
                      </a:ext>
                    </a:extLst>
                  </a:tr>
                  <a:tr h="259080">
                    <a:tc>
                      <a:txBody>
                        <a:bodyPr/>
                        <a:lstStyle/>
                        <a:p>
                          <a:r>
                            <a:rPr lang="en-US" sz="1100" b="1" dirty="0"/>
                            <a:t>Field of view</a:t>
                          </a:r>
                        </a:p>
                      </a:txBody>
                      <a:tcPr/>
                    </a:tc>
                    <a:tc>
                      <a:txBody>
                        <a:bodyPr/>
                        <a:lstStyle/>
                        <a:p>
                          <a:endParaRPr lang="en-US"/>
                        </a:p>
                      </a:txBody>
                      <a:tcPr>
                        <a:blipFill>
                          <a:blip r:embed="rId5"/>
                          <a:stretch>
                            <a:fillRect l="-114070" t="-302326" r="-96482" b="-572093"/>
                          </a:stretch>
                        </a:blipFill>
                      </a:tcPr>
                    </a:tc>
                    <a:tc>
                      <a:txBody>
                        <a:bodyPr/>
                        <a:lstStyle/>
                        <a:p>
                          <a:endParaRPr lang="en-US"/>
                        </a:p>
                      </a:txBody>
                      <a:tcPr>
                        <a:blipFill>
                          <a:blip r:embed="rId5"/>
                          <a:stretch>
                            <a:fillRect l="-226596" t="-302326" r="-2128" b="-572093"/>
                          </a:stretch>
                        </a:blipFill>
                      </a:tcPr>
                    </a:tc>
                    <a:extLst>
                      <a:ext uri="{0D108BD9-81ED-4DB2-BD59-A6C34878D82A}">
                        <a16:rowId xmlns:a16="http://schemas.microsoft.com/office/drawing/2014/main" val="1217188160"/>
                      </a:ext>
                    </a:extLst>
                  </a:tr>
                  <a:tr h="259080">
                    <a:tc>
                      <a:txBody>
                        <a:bodyPr/>
                        <a:lstStyle/>
                        <a:p>
                          <a:r>
                            <a:rPr lang="en-US" sz="1100" b="1" dirty="0"/>
                            <a:t>Resolution</a:t>
                          </a:r>
                        </a:p>
                      </a:txBody>
                      <a:tcPr/>
                    </a:tc>
                    <a:tc>
                      <a:txBody>
                        <a:bodyPr/>
                        <a:lstStyle/>
                        <a:p>
                          <a:endParaRPr lang="en-US"/>
                        </a:p>
                      </a:txBody>
                      <a:tcPr>
                        <a:blipFill>
                          <a:blip r:embed="rId5"/>
                          <a:stretch>
                            <a:fillRect l="-114070" t="-411905" r="-96482" b="-485714"/>
                          </a:stretch>
                        </a:blipFill>
                      </a:tcPr>
                    </a:tc>
                    <a:tc>
                      <a:txBody>
                        <a:bodyPr/>
                        <a:lstStyle/>
                        <a:p>
                          <a:endParaRPr lang="en-US"/>
                        </a:p>
                      </a:txBody>
                      <a:tcPr>
                        <a:blipFill>
                          <a:blip r:embed="rId5"/>
                          <a:stretch>
                            <a:fillRect l="-226596" t="-411905" r="-2128" b="-485714"/>
                          </a:stretch>
                        </a:blipFill>
                      </a:tcPr>
                    </a:tc>
                    <a:extLst>
                      <a:ext uri="{0D108BD9-81ED-4DB2-BD59-A6C34878D82A}">
                        <a16:rowId xmlns:a16="http://schemas.microsoft.com/office/drawing/2014/main" val="3436811308"/>
                      </a:ext>
                    </a:extLst>
                  </a:tr>
                  <a:tr h="426720">
                    <a:tc>
                      <a:txBody>
                        <a:bodyPr/>
                        <a:lstStyle/>
                        <a:p>
                          <a:r>
                            <a:rPr lang="en-US" sz="1100" b="1" dirty="0"/>
                            <a:t>Measurement rate</a:t>
                          </a:r>
                        </a:p>
                      </a:txBody>
                      <a:tcPr/>
                    </a:tc>
                    <a:tc gridSpan="2">
                      <a:txBody>
                        <a:bodyPr/>
                        <a:lstStyle/>
                        <a:p>
                          <a:endParaRPr lang="en-US"/>
                        </a:p>
                      </a:txBody>
                      <a:tcPr>
                        <a:blipFill>
                          <a:blip r:embed="rId5"/>
                          <a:stretch>
                            <a:fillRect l="-58656" t="-307143" r="-1034" b="-191429"/>
                          </a:stretch>
                        </a:blipFill>
                      </a:tcPr>
                    </a:tc>
                    <a:tc hMerge="1">
                      <a:txBody>
                        <a:bodyPr/>
                        <a:lstStyle/>
                        <a:p>
                          <a:endParaRPr lang="en-US" dirty="0"/>
                        </a:p>
                      </a:txBody>
                      <a:tcPr/>
                    </a:tc>
                    <a:extLst>
                      <a:ext uri="{0D108BD9-81ED-4DB2-BD59-A6C34878D82A}">
                        <a16:rowId xmlns:a16="http://schemas.microsoft.com/office/drawing/2014/main" val="771693335"/>
                      </a:ext>
                    </a:extLst>
                  </a:tr>
                  <a:tr h="259080">
                    <a:tc>
                      <a:txBody>
                        <a:bodyPr/>
                        <a:lstStyle/>
                        <a:p>
                          <a:r>
                            <a:rPr lang="en-US" sz="1100" b="1" dirty="0"/>
                            <a:t>Laser energy</a:t>
                          </a:r>
                        </a:p>
                      </a:txBody>
                      <a:tcPr/>
                    </a:tc>
                    <a:tc gridSpan="2">
                      <a:txBody>
                        <a:bodyPr/>
                        <a:lstStyle/>
                        <a:p>
                          <a:endParaRPr lang="en-US"/>
                        </a:p>
                      </a:txBody>
                      <a:tcPr>
                        <a:blipFill>
                          <a:blip r:embed="rId5"/>
                          <a:stretch>
                            <a:fillRect l="-58656" t="-662791" r="-1034" b="-211628"/>
                          </a:stretch>
                        </a:blipFill>
                      </a:tcPr>
                    </a:tc>
                    <a:tc hMerge="1">
                      <a:txBody>
                        <a:bodyPr/>
                        <a:lstStyle/>
                        <a:p>
                          <a:endParaRPr lang="en-US" dirty="0"/>
                        </a:p>
                      </a:txBody>
                      <a:tcPr/>
                    </a:tc>
                    <a:extLst>
                      <a:ext uri="{0D108BD9-81ED-4DB2-BD59-A6C34878D82A}">
                        <a16:rowId xmlns:a16="http://schemas.microsoft.com/office/drawing/2014/main" val="975730415"/>
                      </a:ext>
                    </a:extLst>
                  </a:tr>
                  <a:tr h="259080">
                    <a:tc>
                      <a:txBody>
                        <a:bodyPr/>
                        <a:lstStyle/>
                        <a:p>
                          <a:r>
                            <a:rPr lang="en-US" sz="1100" b="1" dirty="0"/>
                            <a:t>Laser duration</a:t>
                          </a:r>
                        </a:p>
                      </a:txBody>
                      <a:tcPr/>
                    </a:tc>
                    <a:tc gridSpan="2">
                      <a:txBody>
                        <a:bodyPr/>
                        <a:lstStyle/>
                        <a:p>
                          <a:endParaRPr lang="en-US"/>
                        </a:p>
                      </a:txBody>
                      <a:tcPr>
                        <a:blipFill>
                          <a:blip r:embed="rId5"/>
                          <a:stretch>
                            <a:fillRect l="-58656" t="-780952" r="-1034" b="-116667"/>
                          </a:stretch>
                        </a:blipFill>
                      </a:tcPr>
                    </a:tc>
                    <a:tc hMerge="1">
                      <a:txBody>
                        <a:bodyPr/>
                        <a:lstStyle/>
                        <a:p>
                          <a:endParaRPr lang="en-US" dirty="0"/>
                        </a:p>
                      </a:txBody>
                      <a:tcPr/>
                    </a:tc>
                    <a:extLst>
                      <a:ext uri="{0D108BD9-81ED-4DB2-BD59-A6C34878D82A}">
                        <a16:rowId xmlns:a16="http://schemas.microsoft.com/office/drawing/2014/main" val="2650162770"/>
                      </a:ext>
                    </a:extLst>
                  </a:tr>
                  <a:tr h="259080">
                    <a:tc>
                      <a:txBody>
                        <a:bodyPr/>
                        <a:lstStyle/>
                        <a:p>
                          <a:r>
                            <a:rPr lang="en-US" sz="1100" b="1" dirty="0"/>
                            <a:t>Laser wavelength</a:t>
                          </a:r>
                        </a:p>
                      </a:txBody>
                      <a:tcPr/>
                    </a:tc>
                    <a:tc gridSpan="2">
                      <a:txBody>
                        <a:bodyPr/>
                        <a:lstStyle/>
                        <a:p>
                          <a:endParaRPr lang="en-US"/>
                        </a:p>
                      </a:txBody>
                      <a:tcPr>
                        <a:blipFill>
                          <a:blip r:embed="rId5"/>
                          <a:stretch>
                            <a:fillRect l="-58656" t="-860465" r="-1034" b="-13953"/>
                          </a:stretch>
                        </a:blipFill>
                      </a:tcPr>
                    </a:tc>
                    <a:tc hMerge="1">
                      <a:txBody>
                        <a:bodyPr/>
                        <a:lstStyle/>
                        <a:p>
                          <a:endParaRPr lang="en-US"/>
                        </a:p>
                      </a:txBody>
                      <a:tcPr/>
                    </a:tc>
                    <a:extLst>
                      <a:ext uri="{0D108BD9-81ED-4DB2-BD59-A6C34878D82A}">
                        <a16:rowId xmlns:a16="http://schemas.microsoft.com/office/drawing/2014/main" val="2025313680"/>
                      </a:ext>
                    </a:extLst>
                  </a:tr>
                </a:tbl>
              </a:graphicData>
            </a:graphic>
          </p:graphicFrame>
        </mc:Fallback>
      </mc:AlternateContent>
      <p:pic>
        <p:nvPicPr>
          <p:cNvPr id="3" name="Picture 2">
            <a:extLst>
              <a:ext uri="{FF2B5EF4-FFF2-40B4-BE49-F238E27FC236}">
                <a16:creationId xmlns:a16="http://schemas.microsoft.com/office/drawing/2014/main" id="{9013D488-71D3-4B97-89C6-89FCA86045FC}"/>
              </a:ext>
            </a:extLst>
          </p:cNvPr>
          <p:cNvPicPr>
            <a:picLocks noChangeAspect="1"/>
          </p:cNvPicPr>
          <p:nvPr/>
        </p:nvPicPr>
        <p:blipFill>
          <a:blip r:embed="rId6"/>
          <a:stretch>
            <a:fillRect/>
          </a:stretch>
        </p:blipFill>
        <p:spPr>
          <a:xfrm>
            <a:off x="8419975" y="4346226"/>
            <a:ext cx="308225" cy="268667"/>
          </a:xfrm>
          <a:prstGeom prst="rect">
            <a:avLst/>
          </a:prstGeom>
        </p:spPr>
      </p:pic>
      <p:grpSp>
        <p:nvGrpSpPr>
          <p:cNvPr id="2" name="Group 1">
            <a:extLst>
              <a:ext uri="{FF2B5EF4-FFF2-40B4-BE49-F238E27FC236}">
                <a16:creationId xmlns:a16="http://schemas.microsoft.com/office/drawing/2014/main" id="{D77B2220-6641-2C28-4DEF-ADB3C1624D1C}"/>
              </a:ext>
            </a:extLst>
          </p:cNvPr>
          <p:cNvGrpSpPr/>
          <p:nvPr/>
        </p:nvGrpSpPr>
        <p:grpSpPr>
          <a:xfrm>
            <a:off x="6667500" y="2731398"/>
            <a:ext cx="792480" cy="238436"/>
            <a:chOff x="587769" y="3774476"/>
            <a:chExt cx="1362633" cy="409979"/>
          </a:xfrm>
        </p:grpSpPr>
        <p:pic>
          <p:nvPicPr>
            <p:cNvPr id="4" name="Picture 3">
              <a:extLst>
                <a:ext uri="{FF2B5EF4-FFF2-40B4-BE49-F238E27FC236}">
                  <a16:creationId xmlns:a16="http://schemas.microsoft.com/office/drawing/2014/main" id="{6DD111C0-FC82-6CBA-5FC9-D7BE7150EE6F}"/>
                </a:ext>
              </a:extLst>
            </p:cNvPr>
            <p:cNvPicPr>
              <a:picLocks noChangeAspect="1"/>
            </p:cNvPicPr>
            <p:nvPr/>
          </p:nvPicPr>
          <p:blipFill>
            <a:blip r:embed="rId7"/>
            <a:stretch>
              <a:fillRect/>
            </a:stretch>
          </p:blipFill>
          <p:spPr>
            <a:xfrm>
              <a:off x="1216875" y="3851610"/>
              <a:ext cx="733527" cy="285790"/>
            </a:xfrm>
            <a:prstGeom prst="rect">
              <a:avLst/>
            </a:prstGeom>
          </p:spPr>
        </p:pic>
        <p:pic>
          <p:nvPicPr>
            <p:cNvPr id="5" name="Picture 4">
              <a:extLst>
                <a:ext uri="{FF2B5EF4-FFF2-40B4-BE49-F238E27FC236}">
                  <a16:creationId xmlns:a16="http://schemas.microsoft.com/office/drawing/2014/main" id="{7FAB57D3-1B3D-0820-30D9-E6783B2A3164}"/>
                </a:ext>
              </a:extLst>
            </p:cNvPr>
            <p:cNvPicPr>
              <a:picLocks noChangeAspect="1"/>
            </p:cNvPicPr>
            <p:nvPr/>
          </p:nvPicPr>
          <p:blipFill>
            <a:blip r:embed="rId8"/>
            <a:stretch>
              <a:fillRect/>
            </a:stretch>
          </p:blipFill>
          <p:spPr>
            <a:xfrm>
              <a:off x="587769" y="3774476"/>
              <a:ext cx="629106" cy="409979"/>
            </a:xfrm>
            <a:prstGeom prst="rect">
              <a:avLst/>
            </a:prstGeom>
          </p:spPr>
        </p:pic>
      </p:grpSp>
    </p:spTree>
    <p:extLst>
      <p:ext uri="{BB962C8B-B14F-4D97-AF65-F5344CB8AC3E}">
        <p14:creationId xmlns:p14="http://schemas.microsoft.com/office/powerpoint/2010/main" val="1721364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3B7F4D9-DBD4-FDDC-4AF3-F570BC1CA7B6}"/>
              </a:ext>
            </a:extLst>
          </p:cNvPr>
          <p:cNvSpPr>
            <a:spLocks noGrp="1"/>
          </p:cNvSpPr>
          <p:nvPr>
            <p:ph type="title"/>
          </p:nvPr>
        </p:nvSpPr>
        <p:spPr/>
        <p:txBody>
          <a:bodyPr/>
          <a:lstStyle/>
          <a:p>
            <a:r>
              <a:rPr lang="en-US" dirty="0"/>
              <a:t>Port occupancy also the same …</a:t>
            </a:r>
          </a:p>
        </p:txBody>
      </p:sp>
      <p:sp>
        <p:nvSpPr>
          <p:cNvPr id="9" name="Text Placeholder 8">
            <a:extLst>
              <a:ext uri="{FF2B5EF4-FFF2-40B4-BE49-F238E27FC236}">
                <a16:creationId xmlns:a16="http://schemas.microsoft.com/office/drawing/2014/main" id="{F2A594B8-B83B-2419-C0EB-1AF48EB2F88D}"/>
              </a:ext>
            </a:extLst>
          </p:cNvPr>
          <p:cNvSpPr>
            <a:spLocks noGrp="1"/>
          </p:cNvSpPr>
          <p:nvPr>
            <p:ph type="body" idx="1"/>
          </p:nvPr>
        </p:nvSpPr>
        <p:spPr>
          <a:xfrm>
            <a:off x="457200" y="439083"/>
            <a:ext cx="3069831" cy="1192074"/>
          </a:xfrm>
        </p:spPr>
        <p:txBody>
          <a:bodyPr/>
          <a:lstStyle/>
          <a:p>
            <a:r>
              <a:rPr lang="en-US" sz="1200" dirty="0"/>
              <a:t>CPTS: 1/3</a:t>
            </a:r>
            <a:r>
              <a:rPr lang="en-US" sz="1200" baseline="30000" dirty="0"/>
              <a:t>rd</a:t>
            </a:r>
            <a:r>
              <a:rPr lang="en-US" sz="1200" dirty="0"/>
              <a:t> of a port or 0.1% of the FW. Multiple reflective optics in vacuum. Complex refractive optics just outside.</a:t>
            </a:r>
          </a:p>
        </p:txBody>
      </p:sp>
      <p:pic>
        <p:nvPicPr>
          <p:cNvPr id="17" name="Content Placeholder 16">
            <a:extLst>
              <a:ext uri="{FF2B5EF4-FFF2-40B4-BE49-F238E27FC236}">
                <a16:creationId xmlns:a16="http://schemas.microsoft.com/office/drawing/2014/main" id="{F2849599-7FF8-1EFE-F963-833DC94C2AFC}"/>
              </a:ext>
            </a:extLst>
          </p:cNvPr>
          <p:cNvPicPr>
            <a:picLocks noGrp="1" noChangeAspect="1"/>
          </p:cNvPicPr>
          <p:nvPr>
            <p:ph sz="half" idx="2"/>
          </p:nvPr>
        </p:nvPicPr>
        <p:blipFill>
          <a:blip r:embed="rId2"/>
          <a:stretch>
            <a:fillRect/>
          </a:stretch>
        </p:blipFill>
        <p:spPr bwMode="auto">
          <a:xfrm>
            <a:off x="609600" y="1885950"/>
            <a:ext cx="2917431" cy="22881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 Placeholder 10">
            <a:extLst>
              <a:ext uri="{FF2B5EF4-FFF2-40B4-BE49-F238E27FC236}">
                <a16:creationId xmlns:a16="http://schemas.microsoft.com/office/drawing/2014/main" id="{04C7F47C-4326-0D89-1785-804834CECBF8}"/>
              </a:ext>
            </a:extLst>
          </p:cNvPr>
          <p:cNvSpPr>
            <a:spLocks noGrp="1"/>
          </p:cNvSpPr>
          <p:nvPr>
            <p:ph type="body" sz="quarter" idx="3"/>
          </p:nvPr>
        </p:nvSpPr>
        <p:spPr/>
        <p:txBody>
          <a:bodyPr/>
          <a:lstStyle/>
          <a:p>
            <a:pPr marL="0" marR="0" lvl="0" indent="0" algn="just" defTabSz="795338" rtl="0" eaLnBrk="1" fontAlgn="base" latinLnBrk="0" hangingPunct="1">
              <a:lnSpc>
                <a:spcPct val="100000"/>
              </a:lnSpc>
              <a:spcBef>
                <a:spcPct val="20000"/>
              </a:spcBef>
              <a:spcAft>
                <a:spcPct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Arial"/>
                <a:ea typeface="+mn-ea"/>
                <a:cs typeface="+mn-cs"/>
              </a:rPr>
              <a:t>ETS: 1/3</a:t>
            </a:r>
            <a:r>
              <a:rPr kumimoji="0" lang="en-US" sz="1400" b="1" i="0" u="none" strike="noStrike" kern="0" cap="none" spc="0" normalizeH="0" baseline="30000" noProof="0" dirty="0">
                <a:ln>
                  <a:noFill/>
                </a:ln>
                <a:solidFill>
                  <a:srgbClr val="000000"/>
                </a:solidFill>
                <a:effectLst/>
                <a:uLnTx/>
                <a:uFillTx/>
                <a:latin typeface="Arial"/>
                <a:ea typeface="+mn-ea"/>
                <a:cs typeface="+mn-cs"/>
              </a:rPr>
              <a:t>rd</a:t>
            </a:r>
            <a:r>
              <a:rPr kumimoji="0" lang="en-US" sz="1400" b="1" i="0" u="none" strike="noStrike" kern="0" cap="none" spc="0" normalizeH="0" baseline="0" noProof="0" dirty="0">
                <a:ln>
                  <a:noFill/>
                </a:ln>
                <a:solidFill>
                  <a:srgbClr val="000000"/>
                </a:solidFill>
                <a:effectLst/>
                <a:uLnTx/>
                <a:uFillTx/>
                <a:latin typeface="Arial"/>
                <a:ea typeface="+mn-ea"/>
                <a:cs typeface="+mn-cs"/>
              </a:rPr>
              <a:t> of a port or 0.1% of the FW. Multiple reflective optics in vacuum. Complex refractive optics just outside.</a:t>
            </a:r>
          </a:p>
        </p:txBody>
      </p:sp>
      <p:pic>
        <p:nvPicPr>
          <p:cNvPr id="13" name="Content Placeholder 12">
            <a:extLst>
              <a:ext uri="{FF2B5EF4-FFF2-40B4-BE49-F238E27FC236}">
                <a16:creationId xmlns:a16="http://schemas.microsoft.com/office/drawing/2014/main" id="{3888018C-4613-FAB8-7608-D6FD24A443CF}"/>
              </a:ext>
            </a:extLst>
          </p:cNvPr>
          <p:cNvPicPr>
            <a:picLocks noGrp="1" noChangeAspect="1"/>
          </p:cNvPicPr>
          <p:nvPr>
            <p:ph sz="quarter" idx="4"/>
          </p:nvPr>
        </p:nvPicPr>
        <p:blipFill>
          <a:blip r:embed="rId3"/>
          <a:stretch>
            <a:fillRect/>
          </a:stretch>
        </p:blipFill>
        <p:spPr>
          <a:xfrm>
            <a:off x="5486400" y="1612107"/>
            <a:ext cx="3624036" cy="2108224"/>
          </a:xfrm>
          <a:prstGeom prst="rect">
            <a:avLst/>
          </a:prstGeom>
        </p:spPr>
      </p:pic>
      <p:grpSp>
        <p:nvGrpSpPr>
          <p:cNvPr id="4" name="Group 3">
            <a:extLst>
              <a:ext uri="{FF2B5EF4-FFF2-40B4-BE49-F238E27FC236}">
                <a16:creationId xmlns:a16="http://schemas.microsoft.com/office/drawing/2014/main" id="{ADEEBA34-320A-28C3-6C57-14AA27E88141}"/>
              </a:ext>
            </a:extLst>
          </p:cNvPr>
          <p:cNvGrpSpPr/>
          <p:nvPr/>
        </p:nvGrpSpPr>
        <p:grpSpPr>
          <a:xfrm>
            <a:off x="533400" y="3992165"/>
            <a:ext cx="1362633" cy="409979"/>
            <a:chOff x="587769" y="3774476"/>
            <a:chExt cx="1362633" cy="409979"/>
          </a:xfrm>
        </p:grpSpPr>
        <p:pic>
          <p:nvPicPr>
            <p:cNvPr id="19" name="Picture 18">
              <a:extLst>
                <a:ext uri="{FF2B5EF4-FFF2-40B4-BE49-F238E27FC236}">
                  <a16:creationId xmlns:a16="http://schemas.microsoft.com/office/drawing/2014/main" id="{B785B0EF-B649-0DAB-371B-56E53B7FA250}"/>
                </a:ext>
              </a:extLst>
            </p:cNvPr>
            <p:cNvPicPr>
              <a:picLocks noChangeAspect="1"/>
            </p:cNvPicPr>
            <p:nvPr/>
          </p:nvPicPr>
          <p:blipFill>
            <a:blip r:embed="rId4"/>
            <a:stretch>
              <a:fillRect/>
            </a:stretch>
          </p:blipFill>
          <p:spPr>
            <a:xfrm>
              <a:off x="1216875" y="3851610"/>
              <a:ext cx="733527" cy="285790"/>
            </a:xfrm>
            <a:prstGeom prst="rect">
              <a:avLst/>
            </a:prstGeom>
          </p:spPr>
        </p:pic>
        <p:pic>
          <p:nvPicPr>
            <p:cNvPr id="21" name="Picture 20">
              <a:extLst>
                <a:ext uri="{FF2B5EF4-FFF2-40B4-BE49-F238E27FC236}">
                  <a16:creationId xmlns:a16="http://schemas.microsoft.com/office/drawing/2014/main" id="{291D28C1-9822-CC44-2C44-425883F250C4}"/>
                </a:ext>
              </a:extLst>
            </p:cNvPr>
            <p:cNvPicPr>
              <a:picLocks noChangeAspect="1"/>
            </p:cNvPicPr>
            <p:nvPr/>
          </p:nvPicPr>
          <p:blipFill>
            <a:blip r:embed="rId5"/>
            <a:stretch>
              <a:fillRect/>
            </a:stretch>
          </p:blipFill>
          <p:spPr>
            <a:xfrm>
              <a:off x="587769" y="3774476"/>
              <a:ext cx="629106" cy="409979"/>
            </a:xfrm>
            <a:prstGeom prst="rect">
              <a:avLst/>
            </a:prstGeom>
          </p:spPr>
        </p:pic>
      </p:grpSp>
      <p:grpSp>
        <p:nvGrpSpPr>
          <p:cNvPr id="5" name="Group 4">
            <a:extLst>
              <a:ext uri="{FF2B5EF4-FFF2-40B4-BE49-F238E27FC236}">
                <a16:creationId xmlns:a16="http://schemas.microsoft.com/office/drawing/2014/main" id="{99FB6F0C-D7B8-0954-812E-98AE4B0B393D}"/>
              </a:ext>
            </a:extLst>
          </p:cNvPr>
          <p:cNvGrpSpPr/>
          <p:nvPr/>
        </p:nvGrpSpPr>
        <p:grpSpPr>
          <a:xfrm>
            <a:off x="3735336" y="2334530"/>
            <a:ext cx="4875264" cy="1877664"/>
            <a:chOff x="4079937" y="2538256"/>
            <a:chExt cx="4875264" cy="1877664"/>
          </a:xfrm>
        </p:grpSpPr>
        <p:sp>
          <p:nvSpPr>
            <p:cNvPr id="15" name="TextBox 14">
              <a:extLst>
                <a:ext uri="{FF2B5EF4-FFF2-40B4-BE49-F238E27FC236}">
                  <a16:creationId xmlns:a16="http://schemas.microsoft.com/office/drawing/2014/main" id="{0330B79B-8AC7-667E-2667-A33BBE7C635F}"/>
                </a:ext>
              </a:extLst>
            </p:cNvPr>
            <p:cNvSpPr txBox="1"/>
            <p:nvPr/>
          </p:nvSpPr>
          <p:spPr>
            <a:xfrm>
              <a:off x="7712553" y="3678326"/>
              <a:ext cx="1242648" cy="230832"/>
            </a:xfrm>
            <a:prstGeom prst="rect">
              <a:avLst/>
            </a:prstGeom>
            <a:noFill/>
          </p:spPr>
          <p:txBody>
            <a:bodyPr wrap="none" rtlCol="0">
              <a:spAutoFit/>
            </a:bodyPr>
            <a:lstStyle/>
            <a:p>
              <a:r>
                <a:rPr lang="en-US" sz="900" b="1" dirty="0">
                  <a:latin typeface="+mn-lt"/>
                  <a:hlinkClick r:id="rId6"/>
                </a:rPr>
                <a:t>Yatsuka et al, 2017</a:t>
              </a:r>
              <a:r>
                <a:rPr lang="en-US" sz="900" b="1" dirty="0">
                  <a:latin typeface="+mn-lt"/>
                </a:rPr>
                <a:t> </a:t>
              </a:r>
            </a:p>
          </p:txBody>
        </p:sp>
        <p:pic>
          <p:nvPicPr>
            <p:cNvPr id="3" name="Picture 2" descr="画像のプレビュー">
              <a:extLst>
                <a:ext uri="{FF2B5EF4-FFF2-40B4-BE49-F238E27FC236}">
                  <a16:creationId xmlns:a16="http://schemas.microsoft.com/office/drawing/2014/main" id="{AA1561DE-8F01-7F24-4338-87B63ED61B8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79937" y="2538256"/>
              <a:ext cx="2036787" cy="1877664"/>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Picture 5">
            <a:extLst>
              <a:ext uri="{FF2B5EF4-FFF2-40B4-BE49-F238E27FC236}">
                <a16:creationId xmlns:a16="http://schemas.microsoft.com/office/drawing/2014/main" id="{22F580F5-280F-CE28-6F3C-0ADDF6669862}"/>
              </a:ext>
            </a:extLst>
          </p:cNvPr>
          <p:cNvPicPr>
            <a:picLocks noChangeAspect="1"/>
          </p:cNvPicPr>
          <p:nvPr/>
        </p:nvPicPr>
        <p:blipFill>
          <a:blip r:embed="rId8"/>
          <a:stretch>
            <a:fillRect/>
          </a:stretch>
        </p:blipFill>
        <p:spPr>
          <a:xfrm>
            <a:off x="5531207" y="4069299"/>
            <a:ext cx="464461" cy="404851"/>
          </a:xfrm>
          <a:prstGeom prst="rect">
            <a:avLst/>
          </a:prstGeom>
        </p:spPr>
      </p:pic>
    </p:spTree>
    <p:extLst>
      <p:ext uri="{BB962C8B-B14F-4D97-AF65-F5344CB8AC3E}">
        <p14:creationId xmlns:p14="http://schemas.microsoft.com/office/powerpoint/2010/main" val="1503049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14BC8-561C-C942-E41C-767957CC7123}"/>
              </a:ext>
            </a:extLst>
          </p:cNvPr>
          <p:cNvSpPr>
            <a:spLocks noGrp="1"/>
          </p:cNvSpPr>
          <p:nvPr>
            <p:ph type="title"/>
          </p:nvPr>
        </p:nvSpPr>
        <p:spPr>
          <a:xfrm>
            <a:off x="457200" y="0"/>
            <a:ext cx="8229600" cy="361949"/>
          </a:xfrm>
        </p:spPr>
        <p:txBody>
          <a:bodyPr>
            <a:noAutofit/>
          </a:bodyPr>
          <a:lstStyle/>
          <a:p>
            <a:r>
              <a:rPr lang="en-US" dirty="0"/>
              <a:t>TS Mirror protection technologically successful</a:t>
            </a:r>
          </a:p>
        </p:txBody>
      </p:sp>
      <p:sp>
        <p:nvSpPr>
          <p:cNvPr id="3" name="Text Placeholder 2">
            <a:extLst>
              <a:ext uri="{FF2B5EF4-FFF2-40B4-BE49-F238E27FC236}">
                <a16:creationId xmlns:a16="http://schemas.microsoft.com/office/drawing/2014/main" id="{054EA560-BDB4-A276-CDA2-E80A9FAA6F72}"/>
              </a:ext>
            </a:extLst>
          </p:cNvPr>
          <p:cNvSpPr>
            <a:spLocks noGrp="1"/>
          </p:cNvSpPr>
          <p:nvPr>
            <p:ph type="body" idx="1"/>
          </p:nvPr>
        </p:nvSpPr>
        <p:spPr>
          <a:xfrm>
            <a:off x="457200" y="1151335"/>
            <a:ext cx="4040188" cy="479822"/>
          </a:xfrm>
        </p:spPr>
        <p:txBody>
          <a:bodyPr/>
          <a:lstStyle/>
          <a:p>
            <a:pPr algn="l"/>
            <a:r>
              <a:rPr lang="en-US" sz="1400" dirty="0"/>
              <a:t>Prototype shutter for CPTS, closed during machine conditioning / boronization</a:t>
            </a:r>
          </a:p>
        </p:txBody>
      </p:sp>
      <p:pic>
        <p:nvPicPr>
          <p:cNvPr id="8" name="Content Placeholder 7">
            <a:extLst>
              <a:ext uri="{FF2B5EF4-FFF2-40B4-BE49-F238E27FC236}">
                <a16:creationId xmlns:a16="http://schemas.microsoft.com/office/drawing/2014/main" id="{73DA847F-8D31-BE07-3A70-99AA6C526C39}"/>
              </a:ext>
            </a:extLst>
          </p:cNvPr>
          <p:cNvPicPr>
            <a:picLocks noGrp="1" noChangeAspect="1"/>
          </p:cNvPicPr>
          <p:nvPr>
            <p:ph sz="half" idx="2"/>
          </p:nvPr>
        </p:nvPicPr>
        <p:blipFill>
          <a:blip r:embed="rId2">
            <a:extLst>
              <a:ext uri="{BEBA8EAE-BF5A-486C-A8C5-ECC9F3942E4B}">
                <a14:imgProps xmlns:a14="http://schemas.microsoft.com/office/drawing/2010/main">
                  <a14:imgLayer r:embed="rId3">
                    <a14:imgEffect>
                      <a14:brightnessContrast bright="10000"/>
                    </a14:imgEffect>
                  </a14:imgLayer>
                </a14:imgProps>
              </a:ext>
            </a:extLst>
          </a:blip>
          <a:srcRect l="977" t="555" r="3144" b="2357"/>
          <a:stretch>
            <a:fillRect/>
          </a:stretch>
        </p:blipFill>
        <p:spPr>
          <a:xfrm>
            <a:off x="1380238" y="1630363"/>
            <a:ext cx="2194112" cy="2963862"/>
          </a:xfrm>
          <a:ln>
            <a:noFill/>
          </a:ln>
          <a:effectLst>
            <a:outerShdw blurRad="190500" algn="tl" rotWithShape="0">
              <a:srgbClr val="000000">
                <a:alpha val="70000"/>
              </a:srgbClr>
            </a:outerShdw>
          </a:effectLst>
        </p:spPr>
      </p:pic>
      <p:sp>
        <p:nvSpPr>
          <p:cNvPr id="5" name="Text Placeholder 4">
            <a:extLst>
              <a:ext uri="{FF2B5EF4-FFF2-40B4-BE49-F238E27FC236}">
                <a16:creationId xmlns:a16="http://schemas.microsoft.com/office/drawing/2014/main" id="{711B5F7F-A838-5DCA-F375-8EBC9B4F5883}"/>
              </a:ext>
            </a:extLst>
          </p:cNvPr>
          <p:cNvSpPr>
            <a:spLocks noGrp="1"/>
          </p:cNvSpPr>
          <p:nvPr>
            <p:ph type="body" sz="quarter" idx="3"/>
          </p:nvPr>
        </p:nvSpPr>
        <p:spPr>
          <a:xfrm>
            <a:off x="4645026" y="1151335"/>
            <a:ext cx="4041775" cy="479822"/>
          </a:xfrm>
        </p:spPr>
        <p:txBody>
          <a:bodyPr/>
          <a:lstStyle/>
          <a:p>
            <a:pPr lvl="0"/>
            <a:r>
              <a:rPr lang="en-US" sz="1400" noProof="0" dirty="0"/>
              <a:t>Prototype shutter for ETS during in-vacuum tests</a:t>
            </a:r>
          </a:p>
        </p:txBody>
      </p:sp>
      <p:pic>
        <p:nvPicPr>
          <p:cNvPr id="10" name="Content Placeholder 9">
            <a:extLst>
              <a:ext uri="{FF2B5EF4-FFF2-40B4-BE49-F238E27FC236}">
                <a16:creationId xmlns:a16="http://schemas.microsoft.com/office/drawing/2014/main" id="{890B5299-2A67-A6B5-22E8-79F1D8B95BF6}"/>
              </a:ext>
            </a:extLst>
          </p:cNvPr>
          <p:cNvPicPr>
            <a:picLocks noGrp="1" noChangeAspect="1"/>
          </p:cNvPicPr>
          <p:nvPr>
            <p:ph sz="quarter" idx="4"/>
          </p:nvPr>
        </p:nvPicPr>
        <p:blipFill>
          <a:blip r:embed="rId4"/>
          <a:stretch>
            <a:fillRect/>
          </a:stretch>
        </p:blipFill>
        <p:spPr bwMode="auto">
          <a:xfrm>
            <a:off x="5212209" y="1630363"/>
            <a:ext cx="2907407" cy="2963862"/>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a:extLst>
              <a:ext uri="{FF2B5EF4-FFF2-40B4-BE49-F238E27FC236}">
                <a16:creationId xmlns:a16="http://schemas.microsoft.com/office/drawing/2014/main" id="{CF2D8E58-36EC-28D9-D493-D936DC5926EE}"/>
              </a:ext>
            </a:extLst>
          </p:cNvPr>
          <p:cNvPicPr>
            <a:picLocks noChangeAspect="1"/>
          </p:cNvPicPr>
          <p:nvPr/>
        </p:nvPicPr>
        <p:blipFill>
          <a:blip r:embed="rId5"/>
          <a:stretch>
            <a:fillRect/>
          </a:stretch>
        </p:blipFill>
        <p:spPr>
          <a:xfrm>
            <a:off x="5235069" y="4162704"/>
            <a:ext cx="464461" cy="404851"/>
          </a:xfrm>
          <a:prstGeom prst="rect">
            <a:avLst/>
          </a:prstGeom>
        </p:spPr>
      </p:pic>
      <p:pic>
        <p:nvPicPr>
          <p:cNvPr id="14" name="Picture 13">
            <a:extLst>
              <a:ext uri="{FF2B5EF4-FFF2-40B4-BE49-F238E27FC236}">
                <a16:creationId xmlns:a16="http://schemas.microsoft.com/office/drawing/2014/main" id="{9697DB30-6BB1-A5C5-A673-1EF81BD0406B}"/>
              </a:ext>
            </a:extLst>
          </p:cNvPr>
          <p:cNvPicPr>
            <a:picLocks noChangeAspect="1"/>
          </p:cNvPicPr>
          <p:nvPr/>
        </p:nvPicPr>
        <p:blipFill>
          <a:blip r:embed="rId6"/>
          <a:stretch>
            <a:fillRect/>
          </a:stretch>
        </p:blipFill>
        <p:spPr>
          <a:xfrm>
            <a:off x="1524000" y="4400550"/>
            <a:ext cx="733527" cy="285790"/>
          </a:xfrm>
          <a:prstGeom prst="rect">
            <a:avLst/>
          </a:prstGeom>
        </p:spPr>
      </p:pic>
      <p:pic>
        <p:nvPicPr>
          <p:cNvPr id="16" name="Picture 15">
            <a:extLst>
              <a:ext uri="{FF2B5EF4-FFF2-40B4-BE49-F238E27FC236}">
                <a16:creationId xmlns:a16="http://schemas.microsoft.com/office/drawing/2014/main" id="{61DAF329-ACB6-2D98-9865-136D9F88EBCF}"/>
              </a:ext>
            </a:extLst>
          </p:cNvPr>
          <p:cNvPicPr>
            <a:picLocks noChangeAspect="1"/>
          </p:cNvPicPr>
          <p:nvPr/>
        </p:nvPicPr>
        <p:blipFill>
          <a:blip r:embed="rId7"/>
          <a:stretch>
            <a:fillRect/>
          </a:stretch>
        </p:blipFill>
        <p:spPr>
          <a:xfrm>
            <a:off x="906959" y="4276361"/>
            <a:ext cx="629106" cy="409979"/>
          </a:xfrm>
          <a:prstGeom prst="rect">
            <a:avLst/>
          </a:prstGeom>
        </p:spPr>
      </p:pic>
    </p:spTree>
    <p:extLst>
      <p:ext uri="{BB962C8B-B14F-4D97-AF65-F5344CB8AC3E}">
        <p14:creationId xmlns:p14="http://schemas.microsoft.com/office/powerpoint/2010/main" val="846780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C100F-0543-5D05-0011-F950478881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616F14-C2A1-964B-CE04-B558A7E3546B}"/>
              </a:ext>
            </a:extLst>
          </p:cNvPr>
          <p:cNvSpPr>
            <a:spLocks noGrp="1"/>
          </p:cNvSpPr>
          <p:nvPr>
            <p:ph type="title"/>
          </p:nvPr>
        </p:nvSpPr>
        <p:spPr>
          <a:xfrm>
            <a:off x="304800" y="197519"/>
            <a:ext cx="8229600" cy="361950"/>
          </a:xfrm>
        </p:spPr>
        <p:txBody>
          <a:bodyPr/>
          <a:lstStyle/>
          <a:p>
            <a:r>
              <a:rPr lang="en-US" sz="1800" dirty="0"/>
              <a:t>TS Mirror cleaning is similar for these systems and can </a:t>
            </a:r>
            <a:br>
              <a:rPr lang="en-US" sz="1800" dirty="0"/>
            </a:br>
            <a:r>
              <a:rPr lang="en-US" sz="1800" dirty="0"/>
              <a:t>restore reflectivity for ITER conditions, but some aging is expected</a:t>
            </a:r>
          </a:p>
        </p:txBody>
      </p:sp>
      <p:sp>
        <p:nvSpPr>
          <p:cNvPr id="3" name="Text Placeholder 2">
            <a:extLst>
              <a:ext uri="{FF2B5EF4-FFF2-40B4-BE49-F238E27FC236}">
                <a16:creationId xmlns:a16="http://schemas.microsoft.com/office/drawing/2014/main" id="{21774D16-A8F3-8892-86C9-2FD3664338E3}"/>
              </a:ext>
            </a:extLst>
          </p:cNvPr>
          <p:cNvSpPr>
            <a:spLocks noGrp="1"/>
          </p:cNvSpPr>
          <p:nvPr>
            <p:ph type="body" idx="1"/>
          </p:nvPr>
        </p:nvSpPr>
        <p:spPr>
          <a:xfrm>
            <a:off x="457200" y="1151335"/>
            <a:ext cx="4040188" cy="479822"/>
          </a:xfrm>
        </p:spPr>
        <p:txBody>
          <a:bodyPr/>
          <a:lstStyle/>
          <a:p>
            <a:r>
              <a:rPr lang="en-US" sz="1400" dirty="0"/>
              <a:t>Mirror cleaning for CPTS: Mockup of the first two mirrors to be tested in an RF discharge</a:t>
            </a:r>
          </a:p>
        </p:txBody>
      </p:sp>
      <p:pic>
        <p:nvPicPr>
          <p:cNvPr id="32" name="Content Placeholder 31">
            <a:extLst>
              <a:ext uri="{FF2B5EF4-FFF2-40B4-BE49-F238E27FC236}">
                <a16:creationId xmlns:a16="http://schemas.microsoft.com/office/drawing/2014/main" id="{CE2E11EC-B032-1B68-5EE4-31604A6EF060}"/>
              </a:ext>
            </a:extLst>
          </p:cNvPr>
          <p:cNvPicPr>
            <a:picLocks noGrp="1" noChangeAspect="1"/>
          </p:cNvPicPr>
          <p:nvPr>
            <p:ph sz="half" idx="2"/>
          </p:nvPr>
        </p:nvPicPr>
        <p:blipFill>
          <a:blip r:embed="rId2"/>
          <a:stretch>
            <a:fillRect/>
          </a:stretch>
        </p:blipFill>
        <p:spPr>
          <a:xfrm>
            <a:off x="457200" y="1766079"/>
            <a:ext cx="4040188" cy="2117357"/>
          </a:xfrm>
        </p:spPr>
      </p:pic>
      <p:sp>
        <p:nvSpPr>
          <p:cNvPr id="5" name="Text Placeholder 4">
            <a:extLst>
              <a:ext uri="{FF2B5EF4-FFF2-40B4-BE49-F238E27FC236}">
                <a16:creationId xmlns:a16="http://schemas.microsoft.com/office/drawing/2014/main" id="{06A918B4-6278-AED9-1880-4F0CCA3DA668}"/>
              </a:ext>
            </a:extLst>
          </p:cNvPr>
          <p:cNvSpPr>
            <a:spLocks noGrp="1"/>
          </p:cNvSpPr>
          <p:nvPr>
            <p:ph type="body" sz="quarter" idx="3"/>
          </p:nvPr>
        </p:nvSpPr>
        <p:spPr>
          <a:xfrm>
            <a:off x="4645025" y="1150938"/>
            <a:ext cx="4117975" cy="481012"/>
          </a:xfrm>
        </p:spPr>
        <p:txBody>
          <a:bodyPr/>
          <a:lstStyle/>
          <a:p>
            <a:r>
              <a:rPr lang="en-US" sz="1400" dirty="0"/>
              <a:t>Mirror cleaning for ETS: </a:t>
            </a:r>
            <a:r>
              <a:rPr lang="en-GB" sz="1400" dirty="0"/>
              <a:t>Photo of the plasma maintained in the ETS test mock-up: </a:t>
            </a:r>
            <a:r>
              <a:rPr lang="en-US" sz="1400" dirty="0"/>
              <a:t>40.68 MHz discharge in argon at 5 Pa, WRFG=300 W</a:t>
            </a:r>
          </a:p>
        </p:txBody>
      </p:sp>
      <p:pic>
        <p:nvPicPr>
          <p:cNvPr id="9" name="Content Placeholder 8">
            <a:extLst>
              <a:ext uri="{FF2B5EF4-FFF2-40B4-BE49-F238E27FC236}">
                <a16:creationId xmlns:a16="http://schemas.microsoft.com/office/drawing/2014/main" id="{F1F01CD2-FD27-BC41-0053-18AD912D14ED}"/>
              </a:ext>
            </a:extLst>
          </p:cNvPr>
          <p:cNvPicPr>
            <a:picLocks noGrp="1" noChangeAspect="1"/>
          </p:cNvPicPr>
          <p:nvPr>
            <p:ph sz="quarter" idx="4"/>
          </p:nvPr>
        </p:nvPicPr>
        <p:blipFill>
          <a:blip r:embed="rId3"/>
          <a:stretch>
            <a:fillRect/>
          </a:stretch>
        </p:blipFill>
        <p:spPr bwMode="auto">
          <a:xfrm>
            <a:off x="4919095" y="1630363"/>
            <a:ext cx="3493634" cy="2963862"/>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14">
            <a:extLst>
              <a:ext uri="{FF2B5EF4-FFF2-40B4-BE49-F238E27FC236}">
                <a16:creationId xmlns:a16="http://schemas.microsoft.com/office/drawing/2014/main" id="{831BE838-D0E0-EE4C-7AC9-38A00CBA162E}"/>
              </a:ext>
            </a:extLst>
          </p:cNvPr>
          <p:cNvPicPr>
            <a:picLocks noChangeAspect="1"/>
          </p:cNvPicPr>
          <p:nvPr/>
        </p:nvPicPr>
        <p:blipFill>
          <a:blip r:embed="rId4"/>
          <a:stretch>
            <a:fillRect/>
          </a:stretch>
        </p:blipFill>
        <p:spPr>
          <a:xfrm>
            <a:off x="4949575" y="4158894"/>
            <a:ext cx="464461" cy="404851"/>
          </a:xfrm>
          <a:prstGeom prst="rect">
            <a:avLst/>
          </a:prstGeom>
        </p:spPr>
      </p:pic>
      <p:sp>
        <p:nvSpPr>
          <p:cNvPr id="16" name="TextBox 15">
            <a:extLst>
              <a:ext uri="{FF2B5EF4-FFF2-40B4-BE49-F238E27FC236}">
                <a16:creationId xmlns:a16="http://schemas.microsoft.com/office/drawing/2014/main" id="{62E8B80E-06B9-7BB3-9BFA-C41F3E01CE02}"/>
              </a:ext>
            </a:extLst>
          </p:cNvPr>
          <p:cNvSpPr txBox="1"/>
          <p:nvPr/>
        </p:nvSpPr>
        <p:spPr>
          <a:xfrm>
            <a:off x="625232" y="4017565"/>
            <a:ext cx="3606024" cy="261610"/>
          </a:xfrm>
          <a:prstGeom prst="rect">
            <a:avLst/>
          </a:prstGeom>
          <a:noFill/>
        </p:spPr>
        <p:txBody>
          <a:bodyPr wrap="square" rtlCol="0">
            <a:spAutoFit/>
          </a:bodyPr>
          <a:lstStyle/>
          <a:p>
            <a:pPr algn="ctr"/>
            <a:r>
              <a:rPr lang="en-US" sz="1100" dirty="0">
                <a:hlinkClick r:id="rId5"/>
              </a:rPr>
              <a:t>Wang et al, NF, 2026</a:t>
            </a:r>
            <a:r>
              <a:rPr lang="en-US" sz="1100" dirty="0"/>
              <a:t>  </a:t>
            </a:r>
            <a:endParaRPr lang="en-US" sz="700" dirty="0">
              <a:latin typeface="+mn-lt"/>
            </a:endParaRPr>
          </a:p>
        </p:txBody>
      </p:sp>
      <p:pic>
        <p:nvPicPr>
          <p:cNvPr id="30" name="Content Placeholder 12">
            <a:extLst>
              <a:ext uri="{FF2B5EF4-FFF2-40B4-BE49-F238E27FC236}">
                <a16:creationId xmlns:a16="http://schemas.microsoft.com/office/drawing/2014/main" id="{96C310DE-682E-CC77-F76A-A4D56C5CD5B8}"/>
              </a:ext>
            </a:extLst>
          </p:cNvPr>
          <p:cNvPicPr>
            <a:picLocks noChangeAspect="1"/>
          </p:cNvPicPr>
          <p:nvPr/>
        </p:nvPicPr>
        <p:blipFill>
          <a:blip r:embed="rId6"/>
          <a:stretch>
            <a:fillRect/>
          </a:stretch>
        </p:blipFill>
        <p:spPr bwMode="auto">
          <a:xfrm>
            <a:off x="5414036" y="4258293"/>
            <a:ext cx="1412962" cy="312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3693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3DE9D-8E1F-BF91-CB28-8A511DE5CA7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317FC6C-1A2A-3399-2B1B-E3F200794C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4067" y="3170354"/>
            <a:ext cx="1219200" cy="914400"/>
          </a:xfrm>
          <a:prstGeom prst="rect">
            <a:avLst/>
          </a:prstGeom>
        </p:spPr>
      </p:pic>
      <p:pic>
        <p:nvPicPr>
          <p:cNvPr id="19" name="Picture 18">
            <a:extLst>
              <a:ext uri="{FF2B5EF4-FFF2-40B4-BE49-F238E27FC236}">
                <a16:creationId xmlns:a16="http://schemas.microsoft.com/office/drawing/2014/main" id="{89ECCB08-4F8F-B16F-8BA3-5F80D310B10A}"/>
              </a:ext>
            </a:extLst>
          </p:cNvPr>
          <p:cNvPicPr>
            <a:picLocks noChangeAspect="1"/>
          </p:cNvPicPr>
          <p:nvPr/>
        </p:nvPicPr>
        <p:blipFill>
          <a:blip r:embed="rId3" cstate="print">
            <a:extLst>
              <a:ext uri="{28A0092B-C50C-407E-A947-70E740481C1C}">
                <a14:useLocalDpi xmlns:a14="http://schemas.microsoft.com/office/drawing/2010/main" val="0"/>
              </a:ext>
            </a:extLst>
          </a:blip>
          <a:srcRect t="11667" r="2813" b="6388"/>
          <a:stretch>
            <a:fillRect/>
          </a:stretch>
        </p:blipFill>
        <p:spPr>
          <a:xfrm>
            <a:off x="3657600" y="2309424"/>
            <a:ext cx="1230913" cy="778391"/>
          </a:xfrm>
          <a:prstGeom prst="rect">
            <a:avLst/>
          </a:prstGeom>
        </p:spPr>
      </p:pic>
      <p:sp>
        <p:nvSpPr>
          <p:cNvPr id="3" name="Title 2">
            <a:extLst>
              <a:ext uri="{FF2B5EF4-FFF2-40B4-BE49-F238E27FC236}">
                <a16:creationId xmlns:a16="http://schemas.microsoft.com/office/drawing/2014/main" id="{9D3E5A1B-4877-C472-A921-8C8BF414A41A}"/>
              </a:ext>
            </a:extLst>
          </p:cNvPr>
          <p:cNvSpPr>
            <a:spLocks noGrp="1"/>
          </p:cNvSpPr>
          <p:nvPr>
            <p:ph type="title"/>
          </p:nvPr>
        </p:nvSpPr>
        <p:spPr/>
        <p:txBody>
          <a:bodyPr/>
          <a:lstStyle/>
          <a:p>
            <a:r>
              <a:rPr lang="en-US" dirty="0"/>
              <a:t>Mirror recipe (pictures from 55.E6 VSRS system)</a:t>
            </a:r>
            <a:endParaRPr lang="en-GB" dirty="0"/>
          </a:p>
        </p:txBody>
      </p:sp>
      <p:sp>
        <p:nvSpPr>
          <p:cNvPr id="5" name="TextBox 4">
            <a:extLst>
              <a:ext uri="{FF2B5EF4-FFF2-40B4-BE49-F238E27FC236}">
                <a16:creationId xmlns:a16="http://schemas.microsoft.com/office/drawing/2014/main" id="{0CC6DC3C-0DF3-EA2C-7ACC-56FA84CB1CD0}"/>
              </a:ext>
            </a:extLst>
          </p:cNvPr>
          <p:cNvSpPr txBox="1"/>
          <p:nvPr/>
        </p:nvSpPr>
        <p:spPr>
          <a:xfrm>
            <a:off x="457201" y="528795"/>
            <a:ext cx="4267200" cy="4339650"/>
          </a:xfrm>
          <a:prstGeom prst="rect">
            <a:avLst/>
          </a:prstGeom>
          <a:noFill/>
        </p:spPr>
        <p:txBody>
          <a:bodyPr wrap="square">
            <a:spAutoFit/>
          </a:bodyPr>
          <a:lstStyle/>
          <a:p>
            <a:pPr marL="171450" indent="-171450" defTabSz="685800" eaLnBrk="1" fontAlgn="auto" hangingPunct="1">
              <a:spcBef>
                <a:spcPts val="0"/>
              </a:spcBef>
              <a:spcAft>
                <a:spcPts val="0"/>
              </a:spcAft>
              <a:buFont typeface="Arial" panose="020B0604020202020204" pitchFamily="34" charset="0"/>
              <a:buChar char="•"/>
              <a:defRPr/>
            </a:pPr>
            <a:r>
              <a:rPr lang="en-GB" sz="1200" dirty="0">
                <a:solidFill>
                  <a:prstClr val="black"/>
                </a:solidFill>
                <a:latin typeface="Aptos" panose="02110004020202020204"/>
              </a:rPr>
              <a:t>Most common solution: RF cleaning somewhere  in the 13.5 – 80 MHz range</a:t>
            </a:r>
          </a:p>
          <a:p>
            <a:pPr marL="171450" indent="-171450" defTabSz="685800" eaLnBrk="1" fontAlgn="auto" hangingPunct="1">
              <a:spcBef>
                <a:spcPts val="0"/>
              </a:spcBef>
              <a:spcAft>
                <a:spcPts val="0"/>
              </a:spcAft>
              <a:buFont typeface="Arial" panose="020B0604020202020204" pitchFamily="34" charset="0"/>
              <a:buChar char="•"/>
              <a:defRPr/>
            </a:pPr>
            <a:r>
              <a:rPr lang="en-GB" sz="1200" dirty="0">
                <a:solidFill>
                  <a:prstClr val="black"/>
                </a:solidFill>
                <a:latin typeface="Aptos" panose="02110004020202020204"/>
              </a:rPr>
              <a:t>Cooled mirrors floating at RF using tuned stubs</a:t>
            </a:r>
          </a:p>
          <a:p>
            <a:pPr marL="171450" indent="-171450" defTabSz="685800" eaLnBrk="1" fontAlgn="auto" hangingPunct="1">
              <a:spcBef>
                <a:spcPts val="0"/>
              </a:spcBef>
              <a:spcAft>
                <a:spcPts val="0"/>
              </a:spcAft>
              <a:buFont typeface="Arial" panose="020B0604020202020204" pitchFamily="34" charset="0"/>
              <a:buChar char="•"/>
              <a:defRPr/>
            </a:pPr>
            <a:r>
              <a:rPr lang="en-GB" sz="1200" dirty="0">
                <a:solidFill>
                  <a:prstClr val="black"/>
                </a:solidFill>
                <a:latin typeface="Aptos" panose="02110004020202020204"/>
              </a:rPr>
              <a:t>Matching circuit directly behind 1</a:t>
            </a:r>
            <a:r>
              <a:rPr lang="en-GB" sz="1200" baseline="30000" dirty="0">
                <a:solidFill>
                  <a:prstClr val="black"/>
                </a:solidFill>
                <a:latin typeface="Aptos" panose="02110004020202020204"/>
              </a:rPr>
              <a:t>st</a:t>
            </a:r>
            <a:r>
              <a:rPr lang="en-GB" sz="1200" dirty="0">
                <a:solidFill>
                  <a:prstClr val="black"/>
                </a:solidFill>
                <a:latin typeface="Aptos" panose="02110004020202020204"/>
              </a:rPr>
              <a:t> mirrors to match plasma  / cavity impedance (here printed and fired copper circuits on Alumina substrates – other technologies possible)</a:t>
            </a:r>
          </a:p>
          <a:p>
            <a:pPr marL="171450" indent="-171450" defTabSz="685800" eaLnBrk="1" fontAlgn="auto" hangingPunct="1">
              <a:spcBef>
                <a:spcPts val="0"/>
              </a:spcBef>
              <a:spcAft>
                <a:spcPts val="0"/>
              </a:spcAft>
              <a:buFont typeface="Arial" panose="020B0604020202020204" pitchFamily="34" charset="0"/>
              <a:buChar char="•"/>
              <a:defRPr/>
            </a:pPr>
            <a:r>
              <a:rPr lang="en-GB" sz="1200" dirty="0">
                <a:solidFill>
                  <a:prstClr val="black"/>
                </a:solidFill>
                <a:latin typeface="Aptos" panose="02110004020202020204"/>
              </a:rPr>
              <a:t>Cleaning of pairs of mirrors in one cavity</a:t>
            </a:r>
          </a:p>
          <a:p>
            <a:pPr marL="171450" indent="-171450" defTabSz="685800" eaLnBrk="1" fontAlgn="auto" hangingPunct="1">
              <a:spcBef>
                <a:spcPts val="0"/>
              </a:spcBef>
              <a:spcAft>
                <a:spcPts val="0"/>
              </a:spcAft>
              <a:buFont typeface="Arial" panose="020B0604020202020204" pitchFamily="34" charset="0"/>
              <a:buChar char="•"/>
              <a:defRPr/>
            </a:pPr>
            <a:r>
              <a:rPr lang="en-GB" sz="1200" b="1" dirty="0">
                <a:solidFill>
                  <a:prstClr val="black"/>
                </a:solidFill>
                <a:latin typeface="Aptos" panose="02110004020202020204"/>
              </a:rPr>
              <a:t>Generally -  restores specular reflectivity, but minor degradation could occur over many cleaning cycles</a:t>
            </a: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US" sz="1200" dirty="0">
              <a:hlinkClick r:id="rId4"/>
            </a:endParaRPr>
          </a:p>
          <a:p>
            <a:pPr defTabSz="685800" eaLnBrk="1" fontAlgn="auto" hangingPunct="1">
              <a:spcBef>
                <a:spcPts val="0"/>
              </a:spcBef>
              <a:spcAft>
                <a:spcPts val="0"/>
              </a:spcAft>
              <a:defRPr/>
            </a:pPr>
            <a:r>
              <a:rPr lang="en-US" sz="1200" dirty="0">
                <a:hlinkClick r:id="rId4"/>
              </a:rPr>
              <a:t>Y Wang et al, NF, 2026</a:t>
            </a:r>
            <a:r>
              <a:rPr lang="en-US" sz="1200" dirty="0"/>
              <a:t>  </a:t>
            </a: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r>
              <a:rPr lang="en-GB" sz="1200" dirty="0">
                <a:solidFill>
                  <a:prstClr val="black"/>
                </a:solidFill>
                <a:latin typeface="Aptos" panose="02110004020202020204"/>
              </a:rPr>
              <a:t>Further reading: </a:t>
            </a:r>
            <a:r>
              <a:rPr lang="fr-FR" sz="1200" dirty="0">
                <a:hlinkClick r:id="rId5"/>
              </a:rPr>
              <a:t>D Mazon et al, NF (2026) - </a:t>
            </a:r>
            <a:r>
              <a:rPr lang="fr-FR" sz="1200" dirty="0" err="1">
                <a:hlinkClick r:id="rId5"/>
              </a:rPr>
              <a:t>subchapter</a:t>
            </a:r>
            <a:r>
              <a:rPr lang="fr-FR" sz="1200" dirty="0">
                <a:hlinkClick r:id="rId5"/>
              </a:rPr>
              <a:t> 9</a:t>
            </a:r>
            <a:r>
              <a:rPr lang="en-GB" sz="1200" dirty="0"/>
              <a:t> </a:t>
            </a:r>
          </a:p>
          <a:p>
            <a:pPr marL="214313" indent="-214313" defTabSz="685800" eaLnBrk="1" fontAlgn="auto" hangingPunct="1">
              <a:spcBef>
                <a:spcPts val="0"/>
              </a:spcBef>
              <a:spcAft>
                <a:spcPts val="0"/>
              </a:spcAft>
              <a:buFont typeface="Arial" panose="020B0604020202020204" pitchFamily="34" charset="0"/>
              <a:buChar char="•"/>
              <a:defRPr/>
            </a:pPr>
            <a:endParaRPr lang="en-GB" sz="1200" dirty="0">
              <a:solidFill>
                <a:prstClr val="black"/>
              </a:solidFill>
              <a:latin typeface="Aptos" panose="02110004020202020204"/>
            </a:endParaRPr>
          </a:p>
        </p:txBody>
      </p:sp>
      <p:pic>
        <p:nvPicPr>
          <p:cNvPr id="10" name="Picture 9">
            <a:extLst>
              <a:ext uri="{FF2B5EF4-FFF2-40B4-BE49-F238E27FC236}">
                <a16:creationId xmlns:a16="http://schemas.microsoft.com/office/drawing/2014/main" id="{C8A13589-6EA0-24FA-80DC-A628688F8DBA}"/>
              </a:ext>
            </a:extLst>
          </p:cNvPr>
          <p:cNvPicPr>
            <a:picLocks noChangeAspect="1"/>
          </p:cNvPicPr>
          <p:nvPr/>
        </p:nvPicPr>
        <p:blipFill>
          <a:blip r:embed="rId6"/>
          <a:stretch>
            <a:fillRect/>
          </a:stretch>
        </p:blipFill>
        <p:spPr>
          <a:xfrm>
            <a:off x="457458" y="2634862"/>
            <a:ext cx="3200142" cy="1154105"/>
          </a:xfrm>
          <a:prstGeom prst="rect">
            <a:avLst/>
          </a:prstGeom>
        </p:spPr>
      </p:pic>
      <p:pic>
        <p:nvPicPr>
          <p:cNvPr id="2" name="Picture 1">
            <a:extLst>
              <a:ext uri="{FF2B5EF4-FFF2-40B4-BE49-F238E27FC236}">
                <a16:creationId xmlns:a16="http://schemas.microsoft.com/office/drawing/2014/main" id="{5F1C8D17-9CC0-4BC9-488D-02AC8AF660F2}"/>
              </a:ext>
            </a:extLst>
          </p:cNvPr>
          <p:cNvPicPr>
            <a:picLocks noChangeAspect="1"/>
          </p:cNvPicPr>
          <p:nvPr/>
        </p:nvPicPr>
        <p:blipFill>
          <a:blip r:embed="rId7"/>
          <a:stretch>
            <a:fillRect/>
          </a:stretch>
        </p:blipFill>
        <p:spPr>
          <a:xfrm>
            <a:off x="5029201" y="547845"/>
            <a:ext cx="3964838" cy="1715414"/>
          </a:xfrm>
          <a:prstGeom prst="rect">
            <a:avLst/>
          </a:prstGeom>
        </p:spPr>
      </p:pic>
      <p:pic>
        <p:nvPicPr>
          <p:cNvPr id="11" name="Picture 10">
            <a:extLst>
              <a:ext uri="{FF2B5EF4-FFF2-40B4-BE49-F238E27FC236}">
                <a16:creationId xmlns:a16="http://schemas.microsoft.com/office/drawing/2014/main" id="{02A3DBA9-2F18-A19C-DE75-9C7BA4F37D0B}"/>
              </a:ext>
            </a:extLst>
          </p:cNvPr>
          <p:cNvPicPr>
            <a:picLocks noChangeAspect="1"/>
          </p:cNvPicPr>
          <p:nvPr/>
        </p:nvPicPr>
        <p:blipFill>
          <a:blip r:embed="rId8"/>
          <a:stretch>
            <a:fillRect/>
          </a:stretch>
        </p:blipFill>
        <p:spPr>
          <a:xfrm>
            <a:off x="5031029" y="2453916"/>
            <a:ext cx="3963010" cy="1925726"/>
          </a:xfrm>
          <a:prstGeom prst="rect">
            <a:avLst/>
          </a:prstGeom>
        </p:spPr>
      </p:pic>
      <p:sp>
        <p:nvSpPr>
          <p:cNvPr id="15" name="TextBox 14">
            <a:extLst>
              <a:ext uri="{FF2B5EF4-FFF2-40B4-BE49-F238E27FC236}">
                <a16:creationId xmlns:a16="http://schemas.microsoft.com/office/drawing/2014/main" id="{27A90A0E-611F-ADC8-1BFC-8A5B7F80A093}"/>
              </a:ext>
            </a:extLst>
          </p:cNvPr>
          <p:cNvSpPr txBox="1"/>
          <p:nvPr/>
        </p:nvSpPr>
        <p:spPr>
          <a:xfrm>
            <a:off x="5029201" y="4457155"/>
            <a:ext cx="2318243" cy="276999"/>
          </a:xfrm>
          <a:prstGeom prst="rect">
            <a:avLst/>
          </a:prstGeom>
          <a:noFill/>
        </p:spPr>
        <p:txBody>
          <a:bodyPr wrap="square">
            <a:spAutoFit/>
          </a:bodyPr>
          <a:lstStyle/>
          <a:p>
            <a:r>
              <a:rPr lang="en-GB" sz="1200" dirty="0">
                <a:hlinkClick r:id="rId9"/>
              </a:rPr>
              <a:t>A </a:t>
            </a:r>
            <a:r>
              <a:rPr lang="en-GB" sz="1200" dirty="0" err="1">
                <a:hlinkClick r:id="rId9"/>
              </a:rPr>
              <a:t>Litnovski</a:t>
            </a:r>
            <a:r>
              <a:rPr lang="en-GB" sz="1200" dirty="0">
                <a:hlinkClick r:id="rId9"/>
              </a:rPr>
              <a:t> et al, FED (2017) </a:t>
            </a:r>
            <a:r>
              <a:rPr lang="en-GB" sz="1200" dirty="0"/>
              <a:t> </a:t>
            </a:r>
          </a:p>
        </p:txBody>
      </p:sp>
    </p:spTree>
    <p:extLst>
      <p:ext uri="{BB962C8B-B14F-4D97-AF65-F5344CB8AC3E}">
        <p14:creationId xmlns:p14="http://schemas.microsoft.com/office/powerpoint/2010/main" val="4150497446"/>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8646E-F2A0-707D-818A-5949E80A48F1}"/>
              </a:ext>
            </a:extLst>
          </p:cNvPr>
          <p:cNvSpPr>
            <a:spLocks noGrp="1"/>
          </p:cNvSpPr>
          <p:nvPr>
            <p:ph type="title"/>
          </p:nvPr>
        </p:nvSpPr>
        <p:spPr/>
        <p:txBody>
          <a:bodyPr/>
          <a:lstStyle/>
          <a:p>
            <a:r>
              <a:rPr lang="en-US" dirty="0"/>
              <a:t>Key points from ITER for Thomson Scattering</a:t>
            </a:r>
          </a:p>
        </p:txBody>
      </p:sp>
      <p:graphicFrame>
        <p:nvGraphicFramePr>
          <p:cNvPr id="16" name="Content Placeholder 7">
            <a:extLst>
              <a:ext uri="{FF2B5EF4-FFF2-40B4-BE49-F238E27FC236}">
                <a16:creationId xmlns:a16="http://schemas.microsoft.com/office/drawing/2014/main" id="{A4BE9E5F-385C-BEEE-3891-09DD5573719C}"/>
              </a:ext>
            </a:extLst>
          </p:cNvPr>
          <p:cNvGraphicFramePr>
            <a:graphicFrameLocks noGrp="1"/>
          </p:cNvGraphicFramePr>
          <p:nvPr>
            <p:ph idx="1"/>
            <p:extLst>
              <p:ext uri="{D42A27DB-BD31-4B8C-83A1-F6EECF244321}">
                <p14:modId xmlns:p14="http://schemas.microsoft.com/office/powerpoint/2010/main" val="1865390716"/>
              </p:ext>
            </p:extLst>
          </p:nvPr>
        </p:nvGraphicFramePr>
        <p:xfrm>
          <a:off x="304800" y="514350"/>
          <a:ext cx="8534400" cy="3931920"/>
        </p:xfrm>
        <a:graphic>
          <a:graphicData uri="http://schemas.openxmlformats.org/drawingml/2006/table">
            <a:tbl>
              <a:tblPr firstRow="1" bandRow="1">
                <a:tableStyleId>{21E4AEA4-8DFA-4A89-87EB-49C32662AFE0}</a:tableStyleId>
              </a:tblPr>
              <a:tblGrid>
                <a:gridCol w="3859108">
                  <a:extLst>
                    <a:ext uri="{9D8B030D-6E8A-4147-A177-3AD203B41FA5}">
                      <a16:colId xmlns:a16="http://schemas.microsoft.com/office/drawing/2014/main" val="1988968676"/>
                    </a:ext>
                  </a:extLst>
                </a:gridCol>
                <a:gridCol w="1137920">
                  <a:extLst>
                    <a:ext uri="{9D8B030D-6E8A-4147-A177-3AD203B41FA5}">
                      <a16:colId xmlns:a16="http://schemas.microsoft.com/office/drawing/2014/main" val="3377803382"/>
                    </a:ext>
                  </a:extLst>
                </a:gridCol>
                <a:gridCol w="812800">
                  <a:extLst>
                    <a:ext uri="{9D8B030D-6E8A-4147-A177-3AD203B41FA5}">
                      <a16:colId xmlns:a16="http://schemas.microsoft.com/office/drawing/2014/main" val="2571235347"/>
                    </a:ext>
                  </a:extLst>
                </a:gridCol>
                <a:gridCol w="2724572">
                  <a:extLst>
                    <a:ext uri="{9D8B030D-6E8A-4147-A177-3AD203B41FA5}">
                      <a16:colId xmlns:a16="http://schemas.microsoft.com/office/drawing/2014/main" val="1649174046"/>
                    </a:ext>
                  </a:extLst>
                </a:gridCol>
              </a:tblGrid>
              <a:tr h="231648">
                <a:tc>
                  <a:txBody>
                    <a:bodyPr/>
                    <a:lstStyle/>
                    <a:p>
                      <a:pPr algn="ctr"/>
                      <a:r>
                        <a:rPr lang="en-US" sz="1200" dirty="0"/>
                        <a:t>Lesson</a:t>
                      </a:r>
                    </a:p>
                  </a:txBody>
                  <a:tcPr/>
                </a:tc>
                <a:tc>
                  <a:txBody>
                    <a:bodyPr/>
                    <a:lstStyle/>
                    <a:p>
                      <a:pPr algn="ctr"/>
                      <a:r>
                        <a:rPr lang="en-US" sz="1200" dirty="0"/>
                        <a:t>Core</a:t>
                      </a:r>
                    </a:p>
                  </a:txBody>
                  <a:tcPr/>
                </a:tc>
                <a:tc>
                  <a:txBody>
                    <a:bodyPr/>
                    <a:lstStyle/>
                    <a:p>
                      <a:pPr algn="ctr"/>
                      <a:r>
                        <a:rPr lang="en-US" sz="1200" dirty="0"/>
                        <a:t>Edge</a:t>
                      </a:r>
                    </a:p>
                  </a:txBody>
                  <a:tcPr/>
                </a:tc>
                <a:tc>
                  <a:txBody>
                    <a:bodyPr/>
                    <a:lstStyle/>
                    <a:p>
                      <a:pPr algn="ctr"/>
                      <a:r>
                        <a:rPr lang="en-US" sz="1200" dirty="0"/>
                        <a:t>Towards Reactor</a:t>
                      </a:r>
                    </a:p>
                  </a:txBody>
                  <a:tcPr/>
                </a:tc>
                <a:extLst>
                  <a:ext uri="{0D108BD9-81ED-4DB2-BD59-A6C34878D82A}">
                    <a16:rowId xmlns:a16="http://schemas.microsoft.com/office/drawing/2014/main" val="3660625152"/>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Near back-scattering configuration tricky to work at high temperature as UV transmission difficult</a:t>
                      </a:r>
                    </a:p>
                  </a:txBody>
                  <a:tcPr anchor="ctr"/>
                </a:tc>
                <a:tc>
                  <a:txBody>
                    <a:bodyPr/>
                    <a:lstStyle/>
                    <a:p>
                      <a:pPr algn="ctr"/>
                      <a:r>
                        <a:rPr lang="en-US" sz="1200"/>
                        <a:t>X</a:t>
                      </a:r>
                      <a:endParaRPr lang="en-US" sz="1200" dirty="0"/>
                    </a:p>
                  </a:txBody>
                  <a:tcPr anchor="ctr"/>
                </a:tc>
                <a:tc>
                  <a:txBody>
                    <a:bodyPr/>
                    <a:lstStyle/>
                    <a:p>
                      <a:pPr algn="ctr"/>
                      <a:endParaRPr lang="en-US" sz="1200" dirty="0"/>
                    </a:p>
                  </a:txBody>
                  <a:tcPr anchor="ctr"/>
                </a:tc>
                <a:tc>
                  <a:txBody>
                    <a:bodyPr/>
                    <a:lstStyle/>
                    <a:p>
                      <a:pPr algn="ctr"/>
                      <a:r>
                        <a:rPr lang="en-US" sz="1200" dirty="0"/>
                        <a:t>Avoid, but other problems</a:t>
                      </a:r>
                    </a:p>
                  </a:txBody>
                  <a:tcPr anchor="ctr"/>
                </a:tc>
                <a:extLst>
                  <a:ext uri="{0D108BD9-81ED-4DB2-BD59-A6C34878D82A}">
                    <a16:rowId xmlns:a16="http://schemas.microsoft.com/office/drawing/2014/main" val="1144908582"/>
                  </a:ext>
                </a:extLst>
              </a:tr>
              <a:tr h="231648">
                <a:tc>
                  <a:txBody>
                    <a:bodyPr/>
                    <a:lstStyle/>
                    <a:p>
                      <a:pPr algn="l"/>
                      <a:r>
                        <a:rPr lang="en-US" sz="1200" dirty="0"/>
                        <a:t>High etendue and neutron suppression require complex and expensive labyrinths – hard to avoid</a:t>
                      </a:r>
                    </a:p>
                  </a:txBody>
                  <a:tcPr anchor="ctr"/>
                </a:tc>
                <a:tc>
                  <a:txBody>
                    <a:bodyPr/>
                    <a:lstStyle/>
                    <a:p>
                      <a:pPr algn="ctr"/>
                      <a:r>
                        <a:rPr lang="en-US" sz="1200" dirty="0"/>
                        <a:t>X</a:t>
                      </a:r>
                    </a:p>
                  </a:txBody>
                  <a:tcPr anchor="ctr"/>
                </a:tc>
                <a:tc>
                  <a:txBody>
                    <a:bodyPr/>
                    <a:lstStyle/>
                    <a:p>
                      <a:pPr algn="ctr"/>
                      <a:r>
                        <a:rPr lang="en-US" sz="1200" dirty="0"/>
                        <a:t>X</a:t>
                      </a:r>
                    </a:p>
                  </a:txBody>
                  <a:tcPr anchor="ctr"/>
                </a:tc>
                <a:tc>
                  <a:txBody>
                    <a:bodyPr/>
                    <a:lstStyle/>
                    <a:p>
                      <a:pPr algn="ctr"/>
                      <a:r>
                        <a:rPr lang="en-US" sz="1200" dirty="0"/>
                        <a:t>Same,  but use of space in ITER lower than interferometry</a:t>
                      </a:r>
                    </a:p>
                  </a:txBody>
                  <a:tcPr anchor="ctr"/>
                </a:tc>
                <a:extLst>
                  <a:ext uri="{0D108BD9-81ED-4DB2-BD59-A6C34878D82A}">
                    <a16:rowId xmlns:a16="http://schemas.microsoft.com/office/drawing/2014/main" val="4257010093"/>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Mirror cleaning and shutters necessary</a:t>
                      </a:r>
                    </a:p>
                  </a:txBody>
                  <a:tcPr anchor="ctr"/>
                </a:tc>
                <a:tc>
                  <a:txBody>
                    <a:bodyPr/>
                    <a:lstStyle/>
                    <a:p>
                      <a:pPr algn="ctr"/>
                      <a:r>
                        <a:rPr lang="en-US" sz="1200" dirty="0"/>
                        <a:t>X</a:t>
                      </a:r>
                    </a:p>
                  </a:txBody>
                  <a:tcPr anchor="ctr"/>
                </a:tc>
                <a:tc>
                  <a:txBody>
                    <a:bodyPr/>
                    <a:lstStyle/>
                    <a:p>
                      <a:pPr algn="ctr"/>
                      <a:r>
                        <a:rPr lang="en-US" sz="1200" dirty="0"/>
                        <a:t>X</a:t>
                      </a:r>
                    </a:p>
                  </a:txBody>
                  <a:tcPr anchor="ctr"/>
                </a:tc>
                <a:tc>
                  <a:txBody>
                    <a:bodyPr/>
                    <a:lstStyle/>
                    <a:p>
                      <a:pPr algn="ctr"/>
                      <a:r>
                        <a:rPr lang="en-US" sz="1200" dirty="0"/>
                        <a:t> Harder to avoid and do not extrapolate well to longer lifetimes</a:t>
                      </a:r>
                    </a:p>
                  </a:txBody>
                  <a:tcPr anchor="ctr"/>
                </a:tc>
                <a:extLst>
                  <a:ext uri="{0D108BD9-81ED-4DB2-BD59-A6C34878D82A}">
                    <a16:rowId xmlns:a16="http://schemas.microsoft.com/office/drawing/2014/main" val="3119317827"/>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Beam-dump requires careful design and may limit lifetime – design without if possible</a:t>
                      </a:r>
                    </a:p>
                  </a:txBody>
                  <a:tcPr anchor="ctr"/>
                </a:tc>
                <a:tc>
                  <a:txBody>
                    <a:bodyPr/>
                    <a:lstStyle/>
                    <a:p>
                      <a:pPr algn="ctr"/>
                      <a:r>
                        <a:rPr lang="en-US" sz="1200" dirty="0"/>
                        <a:t>X</a:t>
                      </a:r>
                    </a:p>
                  </a:txBody>
                  <a:tcPr anchor="ctr"/>
                </a:tc>
                <a:tc>
                  <a:txBody>
                    <a:bodyPr/>
                    <a:lstStyle/>
                    <a:p>
                      <a:pPr algn="ctr"/>
                      <a:r>
                        <a:rPr lang="en-US" sz="1200" dirty="0"/>
                        <a:t>X</a:t>
                      </a:r>
                    </a:p>
                  </a:txBody>
                  <a:tcPr anchor="ctr"/>
                </a:tc>
                <a:tc>
                  <a:txBody>
                    <a:bodyPr/>
                    <a:lstStyle/>
                    <a:p>
                      <a:pPr algn="ctr"/>
                      <a:r>
                        <a:rPr lang="en-US" sz="1200" dirty="0"/>
                        <a:t>May be possible if replaced with FW (integral part) and well shielded. Integrate from the start</a:t>
                      </a:r>
                    </a:p>
                  </a:txBody>
                  <a:tcPr anchor="ctr"/>
                </a:tc>
                <a:extLst>
                  <a:ext uri="{0D108BD9-81ED-4DB2-BD59-A6C34878D82A}">
                    <a16:rowId xmlns:a16="http://schemas.microsoft.com/office/drawing/2014/main" val="1997499222"/>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Maintenance can be needed every ~1 FPY</a:t>
                      </a:r>
                    </a:p>
                  </a:txBody>
                  <a:tcPr anchor="ctr"/>
                </a:tc>
                <a:tc>
                  <a:txBody>
                    <a:bodyPr/>
                    <a:lstStyle/>
                    <a:p>
                      <a:pPr algn="ctr"/>
                      <a:r>
                        <a:rPr lang="en-US" sz="1200" dirty="0"/>
                        <a:t>N/A</a:t>
                      </a:r>
                    </a:p>
                  </a:txBody>
                  <a:tcPr anchor="ctr"/>
                </a:tc>
                <a:tc>
                  <a:txBody>
                    <a:bodyPr/>
                    <a:lstStyle/>
                    <a:p>
                      <a:pPr algn="ctr"/>
                      <a:r>
                        <a:rPr lang="en-US" sz="1200" dirty="0"/>
                        <a:t>N/A</a:t>
                      </a:r>
                    </a:p>
                  </a:txBody>
                  <a:tcPr anchor="ctr"/>
                </a:tc>
                <a:tc>
                  <a:txBody>
                    <a:bodyPr/>
                    <a:lstStyle/>
                    <a:p>
                      <a:pPr algn="ctr"/>
                      <a:r>
                        <a:rPr lang="en-US" sz="1200" dirty="0"/>
                        <a:t>Likely due to optics degradation </a:t>
                      </a:r>
                    </a:p>
                  </a:txBody>
                  <a:tcPr anchor="ctr"/>
                </a:tc>
                <a:extLst>
                  <a:ext uri="{0D108BD9-81ED-4DB2-BD59-A6C34878D82A}">
                    <a16:rowId xmlns:a16="http://schemas.microsoft.com/office/drawing/2014/main" val="1413838313"/>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First wall occupancy / interface is manageable</a:t>
                      </a:r>
                    </a:p>
                  </a:txBody>
                  <a:tcPr anchor="ctr"/>
                </a:tc>
                <a:tc>
                  <a:txBody>
                    <a:bodyPr/>
                    <a:lstStyle/>
                    <a:p>
                      <a:pPr algn="ctr"/>
                      <a:r>
                        <a:rPr lang="en-US" sz="1200" dirty="0"/>
                        <a:t>0.1%</a:t>
                      </a:r>
                    </a:p>
                  </a:txBody>
                  <a:tcPr anchor="ctr"/>
                </a:tc>
                <a:tc>
                  <a:txBody>
                    <a:bodyPr/>
                    <a:lstStyle/>
                    <a:p>
                      <a:pPr algn="ctr"/>
                      <a:r>
                        <a:rPr lang="en-US" sz="1200" dirty="0"/>
                        <a:t>0.1%</a:t>
                      </a:r>
                    </a:p>
                  </a:txBody>
                  <a:tcPr anchor="ctr"/>
                </a:tc>
                <a:tc>
                  <a:txBody>
                    <a:bodyPr/>
                    <a:lstStyle/>
                    <a:p>
                      <a:pPr algn="ctr"/>
                      <a:r>
                        <a:rPr lang="en-US" sz="1200" dirty="0"/>
                        <a:t>About the same</a:t>
                      </a:r>
                    </a:p>
                  </a:txBody>
                  <a:tcPr anchor="ctr"/>
                </a:tc>
                <a:extLst>
                  <a:ext uri="{0D108BD9-81ED-4DB2-BD59-A6C34878D82A}">
                    <a16:rowId xmlns:a16="http://schemas.microsoft.com/office/drawing/2014/main" val="2184180818"/>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Optics in-vessel complexity / tolerances are high and tight</a:t>
                      </a:r>
                    </a:p>
                  </a:txBody>
                  <a:tcPr anchor="ctr"/>
                </a:tc>
                <a:tc>
                  <a:txBody>
                    <a:bodyPr/>
                    <a:lstStyle/>
                    <a:p>
                      <a:pPr algn="ctr"/>
                      <a:r>
                        <a:rPr lang="en-US" sz="1200" dirty="0"/>
                        <a:t>X</a:t>
                      </a:r>
                    </a:p>
                  </a:txBody>
                  <a:tcPr anchor="ctr"/>
                </a:tc>
                <a:tc>
                  <a:txBody>
                    <a:bodyPr/>
                    <a:lstStyle/>
                    <a:p>
                      <a:pPr algn="ctr"/>
                      <a:r>
                        <a:rPr lang="en-US" sz="1200" dirty="0"/>
                        <a:t>X</a:t>
                      </a:r>
                    </a:p>
                  </a:txBody>
                  <a:tcPr anchor="ctr"/>
                </a:tc>
                <a:tc>
                  <a:txBody>
                    <a:bodyPr/>
                    <a:lstStyle/>
                    <a:p>
                      <a:pPr algn="ctr"/>
                      <a:r>
                        <a:rPr lang="en-US" sz="1200" dirty="0"/>
                        <a:t>Same or more difficult</a:t>
                      </a:r>
                    </a:p>
                  </a:txBody>
                  <a:tcPr anchor="ctr"/>
                </a:tc>
                <a:extLst>
                  <a:ext uri="{0D108BD9-81ED-4DB2-BD59-A6C34878D82A}">
                    <a16:rowId xmlns:a16="http://schemas.microsoft.com/office/drawing/2014/main" val="3742708637"/>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Unrecoverable failure modes (mitigated for ITER) remain</a:t>
                      </a:r>
                    </a:p>
                  </a:txBody>
                  <a:tcPr anchor="ctr"/>
                </a:tc>
                <a:tc gridSpan="2">
                  <a:txBody>
                    <a:bodyPr/>
                    <a:lstStyle/>
                    <a:p>
                      <a:pPr algn="ctr"/>
                      <a:r>
                        <a:rPr lang="en-US" sz="1200" dirty="0"/>
                        <a:t>Shutter breakdown, mirror degradation, optics darkening</a:t>
                      </a:r>
                    </a:p>
                  </a:txBody>
                  <a:tcPr anchor="ctr"/>
                </a:tc>
                <a:tc hMerge="1">
                  <a:txBody>
                    <a:bodyPr/>
                    <a:lstStyle/>
                    <a:p>
                      <a:endParaRPr dirty="0"/>
                    </a:p>
                  </a:txBody>
                  <a:tcPr/>
                </a:tc>
                <a:tc>
                  <a:txBody>
                    <a:bodyPr/>
                    <a:lstStyle/>
                    <a:p>
                      <a:pPr algn="ctr"/>
                      <a:r>
                        <a:rPr lang="en-US" sz="1200" dirty="0"/>
                        <a:t>These, plus refractive optics replacement?</a:t>
                      </a:r>
                    </a:p>
                  </a:txBody>
                  <a:tcPr anchor="ctr"/>
                </a:tc>
                <a:extLst>
                  <a:ext uri="{0D108BD9-81ED-4DB2-BD59-A6C34878D82A}">
                    <a16:rowId xmlns:a16="http://schemas.microsoft.com/office/drawing/2014/main" val="3334646153"/>
                  </a:ext>
                </a:extLst>
              </a:tr>
            </a:tbl>
          </a:graphicData>
        </a:graphic>
      </p:graphicFrame>
    </p:spTree>
    <p:extLst>
      <p:ext uri="{BB962C8B-B14F-4D97-AF65-F5344CB8AC3E}">
        <p14:creationId xmlns:p14="http://schemas.microsoft.com/office/powerpoint/2010/main" val="379387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280ED-57E0-AFA0-AA49-0D74FFF5FC94}"/>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69F69290-1DE5-3895-DA30-F85C47E38506}"/>
              </a:ext>
            </a:extLst>
          </p:cNvPr>
          <p:cNvGrpSpPr/>
          <p:nvPr/>
        </p:nvGrpSpPr>
        <p:grpSpPr>
          <a:xfrm>
            <a:off x="245155" y="447058"/>
            <a:ext cx="3495160" cy="2362200"/>
            <a:chOff x="526448" y="823919"/>
            <a:chExt cx="2964639" cy="2003648"/>
          </a:xfrm>
        </p:grpSpPr>
        <p:pic>
          <p:nvPicPr>
            <p:cNvPr id="5" name="Picture 4">
              <a:extLst>
                <a:ext uri="{FF2B5EF4-FFF2-40B4-BE49-F238E27FC236}">
                  <a16:creationId xmlns:a16="http://schemas.microsoft.com/office/drawing/2014/main" id="{5B964CB2-3EDD-5084-6FE5-98732700FB83}"/>
                </a:ext>
              </a:extLst>
            </p:cNvPr>
            <p:cNvPicPr>
              <a:picLocks noChangeAspect="1"/>
            </p:cNvPicPr>
            <p:nvPr/>
          </p:nvPicPr>
          <p:blipFill>
            <a:blip r:embed="rId2"/>
            <a:srcRect t="9464" b="-1106"/>
            <a:stretch>
              <a:fillRect/>
            </a:stretch>
          </p:blipFill>
          <p:spPr>
            <a:xfrm>
              <a:off x="526448" y="823919"/>
              <a:ext cx="2964639" cy="2003648"/>
            </a:xfrm>
            <a:prstGeom prst="rect">
              <a:avLst/>
            </a:prstGeom>
          </p:spPr>
        </p:pic>
        <p:sp>
          <p:nvSpPr>
            <p:cNvPr id="12" name="TextBox 11">
              <a:extLst>
                <a:ext uri="{FF2B5EF4-FFF2-40B4-BE49-F238E27FC236}">
                  <a16:creationId xmlns:a16="http://schemas.microsoft.com/office/drawing/2014/main" id="{B148567F-B3B7-B067-E112-E9FB0EA0018A}"/>
                </a:ext>
              </a:extLst>
            </p:cNvPr>
            <p:cNvSpPr txBox="1"/>
            <p:nvPr/>
          </p:nvSpPr>
          <p:spPr>
            <a:xfrm>
              <a:off x="2257519" y="2198956"/>
              <a:ext cx="1082364" cy="395846"/>
            </a:xfrm>
            <a:prstGeom prst="rect">
              <a:avLst/>
            </a:prstGeom>
            <a:noFill/>
          </p:spPr>
          <p:txBody>
            <a:bodyPr wrap="square">
              <a:spAutoFit/>
            </a:bodyPr>
            <a:lstStyle/>
            <a:p>
              <a:r>
                <a:rPr lang="it-IT" sz="700" b="1" dirty="0">
                  <a:hlinkClick r:id="rId3"/>
                </a:rPr>
                <a:t>R Scannell (Private Communication, 2016)</a:t>
              </a:r>
              <a:r>
                <a:rPr lang="en-GB" sz="700" b="1" dirty="0"/>
                <a:t> </a:t>
              </a:r>
            </a:p>
          </p:txBody>
        </p:sp>
      </p:grpSp>
      <p:sp>
        <p:nvSpPr>
          <p:cNvPr id="2" name="Title 1">
            <a:extLst>
              <a:ext uri="{FF2B5EF4-FFF2-40B4-BE49-F238E27FC236}">
                <a16:creationId xmlns:a16="http://schemas.microsoft.com/office/drawing/2014/main" id="{9A3DF766-E0FD-66FF-E3EB-77FF2E0EF3A4}"/>
              </a:ext>
            </a:extLst>
          </p:cNvPr>
          <p:cNvSpPr>
            <a:spLocks noGrp="1"/>
          </p:cNvSpPr>
          <p:nvPr>
            <p:ph type="title"/>
          </p:nvPr>
        </p:nvSpPr>
        <p:spPr/>
        <p:txBody>
          <a:bodyPr/>
          <a:lstStyle/>
          <a:p>
            <a:r>
              <a:rPr lang="en-US" dirty="0"/>
              <a:t>Application summary for Thomson Scattering</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C2C97159-835B-FF36-6D29-D641B5502028}"/>
                  </a:ext>
                </a:extLst>
              </p:cNvPr>
              <p:cNvSpPr>
                <a:spLocks noGrp="1"/>
              </p:cNvSpPr>
              <p:nvPr>
                <p:ph sz="half" idx="2"/>
              </p:nvPr>
            </p:nvSpPr>
            <p:spPr>
              <a:xfrm>
                <a:off x="3973732" y="440530"/>
                <a:ext cx="4663856" cy="4112419"/>
              </a:xfrm>
            </p:spPr>
            <p:txBody>
              <a:bodyPr>
                <a:normAutofit lnSpcReduction="10000"/>
              </a:bodyPr>
              <a:lstStyle/>
              <a:p>
                <a:pPr algn="l"/>
                <a:r>
                  <a:rPr lang="en-US" sz="1400" dirty="0"/>
                  <a:t>For ITER, problems were foreseeable and foreseen:</a:t>
                </a:r>
              </a:p>
              <a:p>
                <a:pPr lvl="1" algn="l"/>
                <a:r>
                  <a:rPr lang="en-US" sz="1200" b="1" dirty="0"/>
                  <a:t>High </a:t>
                </a:r>
                <a14:m>
                  <m:oMath xmlns:m="http://schemas.openxmlformats.org/officeDocument/2006/math">
                    <m:sSub>
                      <m:sSubPr>
                        <m:ctrlPr>
                          <a:rPr lang="en-US" sz="1200" b="1" i="1" dirty="0">
                            <a:latin typeface="Cambria Math" panose="02040503050406030204" pitchFamily="18" charset="0"/>
                          </a:rPr>
                        </m:ctrlPr>
                      </m:sSubPr>
                      <m:e>
                        <m:r>
                          <a:rPr lang="en-US" sz="1200" b="1" i="1" dirty="0">
                            <a:latin typeface="Cambria Math" panose="02040503050406030204" pitchFamily="18" charset="0"/>
                          </a:rPr>
                          <m:t>𝑻</m:t>
                        </m:r>
                      </m:e>
                      <m:sub>
                        <m:r>
                          <a:rPr lang="en-US" sz="1200" b="1" i="1" dirty="0">
                            <a:latin typeface="Cambria Math" panose="02040503050406030204" pitchFamily="18" charset="0"/>
                          </a:rPr>
                          <m:t>𝒆</m:t>
                        </m:r>
                      </m:sub>
                    </m:sSub>
                  </m:oMath>
                </a14:m>
                <a:r>
                  <a:rPr lang="en-US" sz="1200" dirty="0"/>
                  <a:t> </a:t>
                </a:r>
                <a:r>
                  <a:rPr lang="en-US" sz="1200" dirty="0">
                    <a:sym typeface="Wingdings" panose="05000000000000000000" pitchFamily="2" charset="2"/>
                  </a:rPr>
                  <a:t></a:t>
                </a:r>
                <a:r>
                  <a:rPr lang="en-US" sz="1200" dirty="0"/>
                  <a:t> managed for Core TS with calibration laser. Two-port solution works better and allows polarimetric Thomson as a bonus – but worsens alignment issues</a:t>
                </a:r>
              </a:p>
              <a:p>
                <a:pPr lvl="1" algn="l"/>
                <a:r>
                  <a:rPr lang="en-US" sz="1200" b="1" dirty="0"/>
                  <a:t>Alignment</a:t>
                </a:r>
                <a:r>
                  <a:rPr lang="en-US" sz="1200" dirty="0"/>
                  <a:t> </a:t>
                </a:r>
                <a:r>
                  <a:rPr lang="en-US" sz="1200" dirty="0">
                    <a:sym typeface="Wingdings" panose="05000000000000000000" pitchFamily="2" charset="2"/>
                  </a:rPr>
                  <a:t></a:t>
                </a:r>
                <a:r>
                  <a:rPr lang="en-US" sz="1200" dirty="0"/>
                  <a:t> solved, partially by using one port only, with consequences on integration</a:t>
                </a:r>
              </a:p>
              <a:p>
                <a:pPr lvl="1" algn="l"/>
                <a:r>
                  <a:rPr lang="en-US" sz="1200" b="1" dirty="0"/>
                  <a:t>Radiation shielding </a:t>
                </a:r>
                <a:r>
                  <a:rPr lang="en-US" sz="1200" dirty="0">
                    <a:sym typeface="Wingdings" panose="05000000000000000000" pitchFamily="2" charset="2"/>
                  </a:rPr>
                  <a:t></a:t>
                </a:r>
                <a:r>
                  <a:rPr lang="en-US" sz="1200" dirty="0"/>
                  <a:t> partially solved, maintenance conditions just outside port could still improve</a:t>
                </a:r>
              </a:p>
              <a:p>
                <a:pPr lvl="1" algn="l"/>
                <a:r>
                  <a:rPr lang="en-US" sz="1200" b="1" dirty="0"/>
                  <a:t>Radiation effects </a:t>
                </a:r>
                <a:r>
                  <a:rPr lang="en-US" sz="1200" dirty="0">
                    <a:sym typeface="Wingdings" panose="05000000000000000000" pitchFamily="2" charset="2"/>
                  </a:rPr>
                  <a:t></a:t>
                </a:r>
                <a:r>
                  <a:rPr lang="en-US" sz="1200" dirty="0"/>
                  <a:t> solved, but risks remain</a:t>
                </a:r>
              </a:p>
              <a:p>
                <a:pPr lvl="1" algn="l"/>
                <a:r>
                  <a:rPr lang="en-US" sz="1200" b="1" dirty="0"/>
                  <a:t>Mirror degradation </a:t>
                </a:r>
                <a:r>
                  <a:rPr lang="en-US" sz="1200" dirty="0">
                    <a:sym typeface="Wingdings" panose="05000000000000000000" pitchFamily="2" charset="2"/>
                  </a:rPr>
                  <a:t></a:t>
                </a:r>
                <a:r>
                  <a:rPr lang="en-US" sz="1200" dirty="0"/>
                  <a:t> solved, but risks remain</a:t>
                </a:r>
              </a:p>
              <a:p>
                <a:pPr lvl="1" algn="l"/>
                <a:r>
                  <a:rPr lang="en-US" sz="1200" b="1" dirty="0"/>
                  <a:t>Stray light </a:t>
                </a:r>
                <a:r>
                  <a:rPr lang="en-US" sz="1200" dirty="0">
                    <a:sym typeface="Wingdings" panose="05000000000000000000" pitchFamily="2" charset="2"/>
                  </a:rPr>
                  <a:t></a:t>
                </a:r>
                <a:r>
                  <a:rPr lang="en-US" sz="1200" dirty="0"/>
                  <a:t>  solved, but risks remain</a:t>
                </a:r>
                <a:endParaRPr lang="en-US" sz="1400" dirty="0"/>
              </a:p>
              <a:p>
                <a:pPr algn="l"/>
                <a:r>
                  <a:rPr lang="en-US" sz="1400" dirty="0"/>
                  <a:t>These problems all worsen for higher power and fluence </a:t>
                </a:r>
              </a:p>
              <a:p>
                <a:pPr algn="l"/>
                <a:r>
                  <a:rPr lang="en-US" sz="1400" dirty="0"/>
                  <a:t>Breeding volume loss aside, traditional multi-point design TS for density profiles looks like a risky investment for higher power devices as maintenance needs high</a:t>
                </a:r>
                <a:endParaRPr lang="en-US" sz="1400" dirty="0">
                  <a:sym typeface="Wingdings" panose="05000000000000000000" pitchFamily="2" charset="2"/>
                </a:endParaRPr>
              </a:p>
              <a:p>
                <a:pPr marL="0" indent="0" algn="l">
                  <a:buNone/>
                </a:pPr>
                <a:endParaRPr lang="en-US" sz="1400" dirty="0">
                  <a:sym typeface="Wingdings" panose="05000000000000000000" pitchFamily="2" charset="2"/>
                </a:endParaRPr>
              </a:p>
              <a:p>
                <a:pPr marL="0" indent="0" algn="l">
                  <a:buNone/>
                </a:pPr>
                <a:r>
                  <a:rPr lang="en-US" sz="1400" dirty="0">
                    <a:sym typeface="Wingdings" panose="05000000000000000000" pitchFamily="2" charset="2"/>
                  </a:rPr>
                  <a:t></a:t>
                </a:r>
                <a:r>
                  <a:rPr lang="en-US" sz="1400" dirty="0"/>
                  <a:t> Some version of TS clearly feasible for first of a kind reactor prototypes but will have limited lifetime.</a:t>
                </a:r>
              </a:p>
              <a:p>
                <a:endParaRPr lang="en-GB" sz="1400" dirty="0"/>
              </a:p>
            </p:txBody>
          </p:sp>
        </mc:Choice>
        <mc:Fallback xmlns="">
          <p:sp>
            <p:nvSpPr>
              <p:cNvPr id="6" name="Content Placeholder 5">
                <a:extLst>
                  <a:ext uri="{FF2B5EF4-FFF2-40B4-BE49-F238E27FC236}">
                    <a16:creationId xmlns:a16="http://schemas.microsoft.com/office/drawing/2014/main" id="{C2C97159-835B-FF36-6D29-D641B5502028}"/>
                  </a:ext>
                </a:extLst>
              </p:cNvPr>
              <p:cNvSpPr>
                <a:spLocks noGrp="1" noRot="1" noChangeAspect="1" noMove="1" noResize="1" noEditPoints="1" noAdjustHandles="1" noChangeArrowheads="1" noChangeShapeType="1" noTextEdit="1"/>
              </p:cNvSpPr>
              <p:nvPr>
                <p:ph sz="half" idx="2"/>
              </p:nvPr>
            </p:nvSpPr>
            <p:spPr>
              <a:xfrm>
                <a:off x="3973732" y="440530"/>
                <a:ext cx="4663856" cy="4112419"/>
              </a:xfrm>
              <a:blipFill>
                <a:blip r:embed="rId4"/>
                <a:stretch>
                  <a:fillRect l="-392" t="-593" r="-523"/>
                </a:stretch>
              </a:blipFill>
            </p:spPr>
            <p:txBody>
              <a:bodyPr/>
              <a:lstStyle/>
              <a:p>
                <a:r>
                  <a:rPr lang="en-GB">
                    <a:noFill/>
                  </a:rPr>
                  <a:t> </a:t>
                </a:r>
              </a:p>
            </p:txBody>
          </p:sp>
        </mc:Fallback>
      </mc:AlternateContent>
      <p:pic>
        <p:nvPicPr>
          <p:cNvPr id="7" name="Picture 6">
            <a:extLst>
              <a:ext uri="{FF2B5EF4-FFF2-40B4-BE49-F238E27FC236}">
                <a16:creationId xmlns:a16="http://schemas.microsoft.com/office/drawing/2014/main" id="{71F098A3-1975-33AA-01D9-97BDB9D608BE}"/>
              </a:ext>
            </a:extLst>
          </p:cNvPr>
          <p:cNvPicPr>
            <a:picLocks noChangeAspect="1"/>
          </p:cNvPicPr>
          <p:nvPr/>
        </p:nvPicPr>
        <p:blipFill>
          <a:blip r:embed="rId5"/>
          <a:stretch>
            <a:fillRect/>
          </a:stretch>
        </p:blipFill>
        <p:spPr>
          <a:xfrm>
            <a:off x="1563629" y="2809258"/>
            <a:ext cx="2173992" cy="1381125"/>
          </a:xfrm>
          <a:prstGeom prst="rect">
            <a:avLst/>
          </a:prstGeom>
        </p:spPr>
      </p:pic>
      <p:sp>
        <p:nvSpPr>
          <p:cNvPr id="9" name="TextBox 8">
            <a:extLst>
              <a:ext uri="{FF2B5EF4-FFF2-40B4-BE49-F238E27FC236}">
                <a16:creationId xmlns:a16="http://schemas.microsoft.com/office/drawing/2014/main" id="{1F93B3B2-C37D-BF74-DCB9-77F5FF59A0D1}"/>
              </a:ext>
            </a:extLst>
          </p:cNvPr>
          <p:cNvSpPr txBox="1"/>
          <p:nvPr/>
        </p:nvSpPr>
        <p:spPr>
          <a:xfrm>
            <a:off x="1988697" y="4143134"/>
            <a:ext cx="1774324" cy="646331"/>
          </a:xfrm>
          <a:prstGeom prst="rect">
            <a:avLst/>
          </a:prstGeom>
          <a:noFill/>
        </p:spPr>
        <p:txBody>
          <a:bodyPr wrap="square">
            <a:spAutoFit/>
          </a:bodyPr>
          <a:lstStyle/>
          <a:p>
            <a:r>
              <a:rPr lang="it-IT" sz="900" b="1" dirty="0">
                <a:hlinkClick r:id="rId6"/>
              </a:rPr>
              <a:t>F Bagnato et al, RSI (2024)</a:t>
            </a:r>
            <a:r>
              <a:rPr lang="it-IT" sz="900" b="1" dirty="0"/>
              <a:t>  study of polarimetric Thomson in ITER to reach high Te</a:t>
            </a:r>
            <a:r>
              <a:rPr lang="en-GB" sz="900" b="1" dirty="0"/>
              <a:t> </a:t>
            </a:r>
          </a:p>
        </p:txBody>
      </p:sp>
      <p:pic>
        <p:nvPicPr>
          <p:cNvPr id="8" name="Picture 7">
            <a:extLst>
              <a:ext uri="{FF2B5EF4-FFF2-40B4-BE49-F238E27FC236}">
                <a16:creationId xmlns:a16="http://schemas.microsoft.com/office/drawing/2014/main" id="{71A43F1F-A6AE-7A40-1F44-F4A4D3869656}"/>
              </a:ext>
            </a:extLst>
          </p:cNvPr>
          <p:cNvPicPr>
            <a:picLocks noChangeAspect="1"/>
          </p:cNvPicPr>
          <p:nvPr/>
        </p:nvPicPr>
        <p:blipFill>
          <a:blip r:embed="rId7"/>
          <a:stretch>
            <a:fillRect/>
          </a:stretch>
        </p:blipFill>
        <p:spPr>
          <a:xfrm>
            <a:off x="611188" y="2800350"/>
            <a:ext cx="1434303" cy="1665950"/>
          </a:xfrm>
          <a:prstGeom prst="rect">
            <a:avLst/>
          </a:prstGeom>
        </p:spPr>
      </p:pic>
    </p:spTree>
    <p:extLst>
      <p:ext uri="{BB962C8B-B14F-4D97-AF65-F5344CB8AC3E}">
        <p14:creationId xmlns:p14="http://schemas.microsoft.com/office/powerpoint/2010/main" val="692679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0563F-E065-624A-5501-898652D5A0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770B99-7F91-F272-7EB0-12845C946102}"/>
              </a:ext>
            </a:extLst>
          </p:cNvPr>
          <p:cNvSpPr>
            <a:spLocks noGrp="1"/>
          </p:cNvSpPr>
          <p:nvPr>
            <p:ph type="title"/>
          </p:nvPr>
        </p:nvSpPr>
        <p:spPr>
          <a:xfrm>
            <a:off x="457200" y="0"/>
            <a:ext cx="8229600" cy="361949"/>
          </a:xfrm>
        </p:spPr>
        <p:txBody>
          <a:bodyPr/>
          <a:lstStyle/>
          <a:p>
            <a:r>
              <a:rPr lang="en-US" dirty="0"/>
              <a:t>Reflectometry</a:t>
            </a:r>
          </a:p>
        </p:txBody>
      </p:sp>
      <p:sp>
        <p:nvSpPr>
          <p:cNvPr id="3" name="Text Placeholder 2">
            <a:extLst>
              <a:ext uri="{FF2B5EF4-FFF2-40B4-BE49-F238E27FC236}">
                <a16:creationId xmlns:a16="http://schemas.microsoft.com/office/drawing/2014/main" id="{20065123-70ED-7CB6-4D4D-D23F1183FD72}"/>
              </a:ext>
            </a:extLst>
          </p:cNvPr>
          <p:cNvSpPr>
            <a:spLocks noGrp="1"/>
          </p:cNvSpPr>
          <p:nvPr>
            <p:ph type="body" idx="1"/>
          </p:nvPr>
        </p:nvSpPr>
        <p:spPr>
          <a:xfrm>
            <a:off x="457200" y="427039"/>
            <a:ext cx="4040188" cy="481012"/>
          </a:xfrm>
        </p:spPr>
        <p:txBody>
          <a:bodyPr/>
          <a:lstStyle/>
          <a:p>
            <a:r>
              <a:rPr lang="en-US" dirty="0"/>
              <a:t>Basics + pluses</a:t>
            </a:r>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A42ACFAA-2486-2CA1-E59B-474BE61D76FF}"/>
                  </a:ext>
                </a:extLst>
              </p:cNvPr>
              <p:cNvSpPr>
                <a:spLocks noGrp="1"/>
              </p:cNvSpPr>
              <p:nvPr>
                <p:ph sz="half" idx="2"/>
              </p:nvPr>
            </p:nvSpPr>
            <p:spPr>
              <a:xfrm>
                <a:off x="457200" y="1025639"/>
                <a:ext cx="2362200" cy="3568586"/>
              </a:xfrm>
            </p:spPr>
            <p:txBody>
              <a:bodyPr>
                <a:normAutofit fontScale="55000" lnSpcReduction="20000"/>
              </a:bodyPr>
              <a:lstStyle/>
              <a:p>
                <a:pPr algn="l"/>
                <a:r>
                  <a:rPr lang="en-US" dirty="0"/>
                  <a:t>Group delay to a plasma cutoff layer &gt; invert to profile</a:t>
                </a:r>
              </a:p>
              <a:p>
                <a:pPr algn="l"/>
                <a:r>
                  <a:rPr lang="en-US" dirty="0"/>
                  <a:t>Rad hard and can be small- can be integrated</a:t>
                </a:r>
              </a:p>
              <a:p>
                <a:pPr algn="l"/>
                <a:r>
                  <a:rPr lang="en-US" dirty="0"/>
                  <a:t>Maintenance free if well designed</a:t>
                </a:r>
              </a:p>
              <a:p>
                <a:pPr algn="l"/>
                <a:r>
                  <a:rPr lang="en-US" dirty="0"/>
                  <a:t>Time resolution from 1 </a:t>
                </a:r>
                <a14:m>
                  <m:oMath xmlns:m="http://schemas.openxmlformats.org/officeDocument/2006/math">
                    <m:r>
                      <a:rPr lang="en-US" smtClean="0">
                        <a:latin typeface="Cambria Math" panose="02040503050406030204" pitchFamily="18" charset="0"/>
                      </a:rPr>
                      <m:t>𝜇</m:t>
                    </m:r>
                    <m:r>
                      <a:rPr lang="en-US" smtClean="0">
                        <a:latin typeface="Cambria Math" panose="02040503050406030204" pitchFamily="18" charset="0"/>
                      </a:rPr>
                      <m:t>𝑠</m:t>
                    </m:r>
                  </m:oMath>
                </a14:m>
                <a:r>
                  <a:rPr lang="en-US" dirty="0"/>
                  <a:t> possible</a:t>
                </a:r>
              </a:p>
              <a:p>
                <a:pPr algn="l"/>
                <a:r>
                  <a:rPr lang="en-US" dirty="0"/>
                  <a:t>Range uncertainty&lt;&gt; resolution of a few mm limits accuracy depending on gradient</a:t>
                </a:r>
              </a:p>
            </p:txBody>
          </p:sp>
        </mc:Choice>
        <mc:Fallback>
          <p:sp>
            <p:nvSpPr>
              <p:cNvPr id="4" name="Content Placeholder 3">
                <a:extLst>
                  <a:ext uri="{FF2B5EF4-FFF2-40B4-BE49-F238E27FC236}">
                    <a16:creationId xmlns:a16="http://schemas.microsoft.com/office/drawing/2014/main" id="{A42ACFAA-2486-2CA1-E59B-474BE61D76FF}"/>
                  </a:ext>
                </a:extLst>
              </p:cNvPr>
              <p:cNvSpPr>
                <a:spLocks noGrp="1" noRot="1" noChangeAspect="1" noMove="1" noResize="1" noEditPoints="1" noAdjustHandles="1" noChangeArrowheads="1" noChangeShapeType="1" noTextEdit="1"/>
              </p:cNvSpPr>
              <p:nvPr>
                <p:ph sz="half" idx="2"/>
              </p:nvPr>
            </p:nvSpPr>
            <p:spPr>
              <a:xfrm>
                <a:off x="457200" y="1025639"/>
                <a:ext cx="2362200" cy="3568586"/>
              </a:xfrm>
              <a:blipFill>
                <a:blip r:embed="rId2"/>
                <a:stretch>
                  <a:fillRect t="-1195"/>
                </a:stretch>
              </a:blipFill>
            </p:spPr>
            <p:txBody>
              <a:bodyPr/>
              <a:lstStyle/>
              <a:p>
                <a:r>
                  <a:rPr lang="en-GB">
                    <a:noFill/>
                  </a:rPr>
                  <a:t> </a:t>
                </a:r>
              </a:p>
            </p:txBody>
          </p:sp>
        </mc:Fallback>
      </mc:AlternateContent>
      <p:sp>
        <p:nvSpPr>
          <p:cNvPr id="5" name="Text Placeholder 4">
            <a:extLst>
              <a:ext uri="{FF2B5EF4-FFF2-40B4-BE49-F238E27FC236}">
                <a16:creationId xmlns:a16="http://schemas.microsoft.com/office/drawing/2014/main" id="{72C1D52F-B972-0685-2A95-8AA8BC69E5B2}"/>
              </a:ext>
            </a:extLst>
          </p:cNvPr>
          <p:cNvSpPr>
            <a:spLocks noGrp="1"/>
          </p:cNvSpPr>
          <p:nvPr>
            <p:ph type="body" sz="quarter" idx="3"/>
          </p:nvPr>
        </p:nvSpPr>
        <p:spPr>
          <a:xfrm>
            <a:off x="4800600" y="427039"/>
            <a:ext cx="4041775" cy="481012"/>
          </a:xfrm>
        </p:spPr>
        <p:txBody>
          <a:bodyPr/>
          <a:lstStyle/>
          <a:p>
            <a:r>
              <a:rPr lang="en-US" dirty="0"/>
              <a:t>Issues and evolution</a:t>
            </a:r>
          </a:p>
        </p:txBody>
      </p:sp>
      <p:sp>
        <p:nvSpPr>
          <p:cNvPr id="6" name="Content Placeholder 5">
            <a:extLst>
              <a:ext uri="{FF2B5EF4-FFF2-40B4-BE49-F238E27FC236}">
                <a16:creationId xmlns:a16="http://schemas.microsoft.com/office/drawing/2014/main" id="{95455C32-EFFB-F3B1-DFBB-55A3AAF47C91}"/>
              </a:ext>
            </a:extLst>
          </p:cNvPr>
          <p:cNvSpPr>
            <a:spLocks noGrp="1"/>
          </p:cNvSpPr>
          <p:nvPr>
            <p:ph sz="quarter" idx="4"/>
          </p:nvPr>
        </p:nvSpPr>
        <p:spPr>
          <a:xfrm>
            <a:off x="5224463" y="908051"/>
            <a:ext cx="3194048" cy="3686174"/>
          </a:xfrm>
        </p:spPr>
        <p:txBody>
          <a:bodyPr>
            <a:normAutofit fontScale="55000" lnSpcReduction="20000"/>
          </a:bodyPr>
          <a:lstStyle/>
          <a:p>
            <a:pPr algn="l"/>
            <a:r>
              <a:rPr lang="en-US" dirty="0"/>
              <a:t>Full coverage requires many bands and access from both high and low-field side</a:t>
            </a:r>
          </a:p>
          <a:p>
            <a:pPr algn="l"/>
            <a:r>
              <a:rPr lang="en-US" dirty="0"/>
              <a:t>3D- sensitive</a:t>
            </a:r>
          </a:p>
          <a:p>
            <a:pPr lvl="1" algn="l"/>
            <a:r>
              <a:rPr lang="en-US" dirty="0"/>
              <a:t>Multiple sightlines to cover plasma movement</a:t>
            </a:r>
          </a:p>
          <a:p>
            <a:pPr lvl="1" algn="l"/>
            <a:r>
              <a:rPr lang="en-US" dirty="0"/>
              <a:t>Sensitive to plasma modes and interference from complex shapes during MHD (“multi-path”)</a:t>
            </a:r>
          </a:p>
          <a:p>
            <a:pPr lvl="1" algn="l"/>
            <a:r>
              <a:rPr lang="en-US" dirty="0"/>
              <a:t>For control, real-time quality of the data must improve</a:t>
            </a:r>
          </a:p>
          <a:p>
            <a:pPr algn="l"/>
            <a:r>
              <a:rPr lang="en-US" dirty="0"/>
              <a:t>Mechanical precision very hard to achieve for large machines and high-power environment.</a:t>
            </a:r>
          </a:p>
          <a:p>
            <a:pPr lvl="1" algn="l"/>
            <a:r>
              <a:rPr lang="en-US" dirty="0"/>
              <a:t>Parasitic reflections, mode conversion and multipath effects</a:t>
            </a:r>
          </a:p>
          <a:p>
            <a:pPr algn="l"/>
            <a:r>
              <a:rPr lang="en-US" dirty="0"/>
              <a:t>Initialization of the profile can be troublesome</a:t>
            </a:r>
          </a:p>
          <a:p>
            <a:pPr algn="l"/>
            <a:r>
              <a:rPr lang="en-US" dirty="0"/>
              <a:t>Still relatively young technique but with plenty of implementation examples</a:t>
            </a:r>
          </a:p>
        </p:txBody>
      </p:sp>
      <p:pic>
        <p:nvPicPr>
          <p:cNvPr id="10" name="Picture 9">
            <a:extLst>
              <a:ext uri="{FF2B5EF4-FFF2-40B4-BE49-F238E27FC236}">
                <a16:creationId xmlns:a16="http://schemas.microsoft.com/office/drawing/2014/main" id="{4578EEFB-61A3-5496-96F9-1F93AFA95229}"/>
              </a:ext>
            </a:extLst>
          </p:cNvPr>
          <p:cNvPicPr>
            <a:picLocks noChangeAspect="1"/>
          </p:cNvPicPr>
          <p:nvPr/>
        </p:nvPicPr>
        <p:blipFill>
          <a:blip r:embed="rId3"/>
          <a:stretch>
            <a:fillRect/>
          </a:stretch>
        </p:blipFill>
        <p:spPr>
          <a:xfrm>
            <a:off x="3007550" y="805856"/>
            <a:ext cx="1976436" cy="1279921"/>
          </a:xfrm>
          <a:prstGeom prst="rect">
            <a:avLst/>
          </a:prstGeom>
        </p:spPr>
      </p:pic>
      <p:sp>
        <p:nvSpPr>
          <p:cNvPr id="9" name="TextBox 8">
            <a:extLst>
              <a:ext uri="{FF2B5EF4-FFF2-40B4-BE49-F238E27FC236}">
                <a16:creationId xmlns:a16="http://schemas.microsoft.com/office/drawing/2014/main" id="{BDCE6A40-B572-F4DD-D61A-A11B6FF67FCB}"/>
              </a:ext>
            </a:extLst>
          </p:cNvPr>
          <p:cNvSpPr txBox="1"/>
          <p:nvPr/>
        </p:nvSpPr>
        <p:spPr>
          <a:xfrm>
            <a:off x="2698960" y="4445000"/>
            <a:ext cx="1258678" cy="200055"/>
          </a:xfrm>
          <a:prstGeom prst="rect">
            <a:avLst/>
          </a:prstGeom>
          <a:noFill/>
        </p:spPr>
        <p:txBody>
          <a:bodyPr wrap="none" rtlCol="0">
            <a:spAutoFit/>
          </a:bodyPr>
          <a:lstStyle/>
          <a:p>
            <a:r>
              <a:rPr lang="en-GB" sz="700" dirty="0">
                <a:latin typeface="+mn-lt"/>
                <a:hlinkClick r:id="rId4"/>
              </a:rPr>
              <a:t>Santos et al, PPCF (1999)</a:t>
            </a:r>
            <a:r>
              <a:rPr lang="en-GB" sz="700" dirty="0">
                <a:latin typeface="+mn-lt"/>
              </a:rPr>
              <a:t> </a:t>
            </a:r>
          </a:p>
        </p:txBody>
      </p:sp>
      <p:pic>
        <p:nvPicPr>
          <p:cNvPr id="11" name="Picture 10" descr="(a) Density profiles measured with reflectometry at the HFS sweeps 225 to 229 corresponding to different phases of ELMs, as indicated in (b) where the D α signal is shown.  ">
            <a:extLst>
              <a:ext uri="{FF2B5EF4-FFF2-40B4-BE49-F238E27FC236}">
                <a16:creationId xmlns:a16="http://schemas.microsoft.com/office/drawing/2014/main" id="{23076AF5-499D-07D3-D9E8-9B9345A6464E}"/>
              </a:ext>
            </a:extLst>
          </p:cNvPr>
          <p:cNvPicPr>
            <a:picLocks noChangeAspect="1"/>
          </p:cNvPicPr>
          <p:nvPr/>
        </p:nvPicPr>
        <p:blipFill>
          <a:blip r:embed="rId5"/>
          <a:stretch>
            <a:fillRect/>
          </a:stretch>
        </p:blipFill>
        <p:spPr>
          <a:xfrm>
            <a:off x="3014104" y="1921830"/>
            <a:ext cx="2041054" cy="2554920"/>
          </a:xfrm>
          <a:prstGeom prst="rect">
            <a:avLst/>
          </a:prstGeom>
        </p:spPr>
      </p:pic>
    </p:spTree>
    <p:extLst>
      <p:ext uri="{BB962C8B-B14F-4D97-AF65-F5344CB8AC3E}">
        <p14:creationId xmlns:p14="http://schemas.microsoft.com/office/powerpoint/2010/main" val="2386518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FDB7F-6C05-AF1C-6306-50CAA2F16B3E}"/>
              </a:ext>
            </a:extLst>
          </p:cNvPr>
          <p:cNvSpPr>
            <a:spLocks noGrp="1"/>
          </p:cNvSpPr>
          <p:nvPr>
            <p:ph type="title"/>
          </p:nvPr>
        </p:nvSpPr>
        <p:spPr/>
        <p:txBody>
          <a:bodyPr/>
          <a:lstStyle/>
          <a:p>
            <a:r>
              <a:rPr lang="en-US" dirty="0"/>
              <a:t>ITER systems  / LFSR</a:t>
            </a:r>
          </a:p>
        </p:txBody>
      </p:sp>
      <p:sp>
        <p:nvSpPr>
          <p:cNvPr id="3" name="Text Placeholder 2">
            <a:extLst>
              <a:ext uri="{FF2B5EF4-FFF2-40B4-BE49-F238E27FC236}">
                <a16:creationId xmlns:a16="http://schemas.microsoft.com/office/drawing/2014/main" id="{82FE0AB1-4378-B8B2-55ED-30A1CC8B1872}"/>
              </a:ext>
            </a:extLst>
          </p:cNvPr>
          <p:cNvSpPr>
            <a:spLocks noGrp="1"/>
          </p:cNvSpPr>
          <p:nvPr>
            <p:ph type="body" idx="1"/>
          </p:nvPr>
        </p:nvSpPr>
        <p:spPr>
          <a:xfrm>
            <a:off x="425450" y="666750"/>
            <a:ext cx="4040188" cy="479822"/>
          </a:xfrm>
        </p:spPr>
        <p:txBody>
          <a:bodyPr/>
          <a:lstStyle/>
          <a:p>
            <a:r>
              <a:rPr lang="en-US" sz="2000" dirty="0"/>
              <a:t>Low field side reflectometry</a:t>
            </a:r>
          </a:p>
        </p:txBody>
      </p:sp>
      <p:sp>
        <p:nvSpPr>
          <p:cNvPr id="4" name="Content Placeholder 3">
            <a:extLst>
              <a:ext uri="{FF2B5EF4-FFF2-40B4-BE49-F238E27FC236}">
                <a16:creationId xmlns:a16="http://schemas.microsoft.com/office/drawing/2014/main" id="{2ABEBF4A-A693-6093-2183-FD952E03168C}"/>
              </a:ext>
            </a:extLst>
          </p:cNvPr>
          <p:cNvSpPr>
            <a:spLocks noGrp="1"/>
          </p:cNvSpPr>
          <p:nvPr>
            <p:ph sz="half" idx="2"/>
          </p:nvPr>
        </p:nvSpPr>
        <p:spPr>
          <a:xfrm>
            <a:off x="425450" y="1146571"/>
            <a:ext cx="4040188" cy="1023893"/>
          </a:xfrm>
        </p:spPr>
        <p:txBody>
          <a:bodyPr>
            <a:normAutofit fontScale="47500" lnSpcReduction="20000"/>
          </a:bodyPr>
          <a:lstStyle/>
          <a:p>
            <a:pPr algn="l"/>
            <a:r>
              <a:rPr lang="en-US" dirty="0"/>
              <a:t>O- and X-mode reflectometry from the low field side</a:t>
            </a:r>
          </a:p>
          <a:p>
            <a:pPr algn="l"/>
            <a:r>
              <a:rPr lang="en-US" dirty="0"/>
              <a:t>Multi-band to cover full density range</a:t>
            </a:r>
          </a:p>
          <a:p>
            <a:pPr algn="l"/>
            <a:r>
              <a:rPr lang="en-US" dirty="0"/>
              <a:t>Multi level for robustness with plasma movement</a:t>
            </a:r>
          </a:p>
          <a:p>
            <a:pPr algn="l"/>
            <a:r>
              <a:rPr lang="en-US" dirty="0"/>
              <a:t>Monostatic to reduce waveguide count</a:t>
            </a:r>
          </a:p>
        </p:txBody>
      </p:sp>
      <p:sp>
        <p:nvSpPr>
          <p:cNvPr id="5" name="Text Placeholder 4">
            <a:extLst>
              <a:ext uri="{FF2B5EF4-FFF2-40B4-BE49-F238E27FC236}">
                <a16:creationId xmlns:a16="http://schemas.microsoft.com/office/drawing/2014/main" id="{041322E4-F38B-438F-5ED2-A52CC05BFD3F}"/>
              </a:ext>
            </a:extLst>
          </p:cNvPr>
          <p:cNvSpPr>
            <a:spLocks noGrp="1"/>
          </p:cNvSpPr>
          <p:nvPr>
            <p:ph type="body" sz="quarter" idx="3"/>
          </p:nvPr>
        </p:nvSpPr>
        <p:spPr>
          <a:xfrm>
            <a:off x="4613276" y="666750"/>
            <a:ext cx="4041775" cy="479822"/>
          </a:xfrm>
        </p:spPr>
        <p:txBody>
          <a:bodyPr/>
          <a:lstStyle/>
          <a:p>
            <a:r>
              <a:rPr lang="en-US" sz="2000" dirty="0"/>
              <a:t>Constraints</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E119716B-47EA-BFDE-668B-3C57B45EB550}"/>
                  </a:ext>
                </a:extLst>
              </p:cNvPr>
              <p:cNvSpPr>
                <a:spLocks noGrp="1"/>
              </p:cNvSpPr>
              <p:nvPr>
                <p:ph sz="quarter" idx="4"/>
              </p:nvPr>
            </p:nvSpPr>
            <p:spPr>
              <a:xfrm>
                <a:off x="4613276" y="1146571"/>
                <a:ext cx="4041775" cy="2540794"/>
              </a:xfrm>
            </p:spPr>
            <p:txBody>
              <a:bodyPr>
                <a:normAutofit fontScale="47500" lnSpcReduction="20000"/>
              </a:bodyPr>
              <a:lstStyle/>
              <a:p>
                <a:pPr algn="l"/>
                <a:r>
                  <a:rPr lang="en-US" dirty="0"/>
                  <a:t>Flat / hollow profiles for O-mode</a:t>
                </a:r>
              </a:p>
              <a:p>
                <a:pPr algn="l"/>
                <a:r>
                  <a:rPr lang="en-US" dirty="0"/>
                  <a:t>For upper X-mode</a:t>
                </a:r>
              </a:p>
              <a:p>
                <a:pPr lvl="1" algn="l"/>
                <a:r>
                  <a:rPr lang="en-GB" dirty="0"/>
                  <a:t>Full and half-field operation</a:t>
                </a:r>
              </a:p>
              <a:p>
                <a:pPr lvl="1" algn="l"/>
                <a:r>
                  <a:rPr lang="en-GB" dirty="0"/>
                  <a:t>Downshifted absorption at high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𝑒</m:t>
                        </m:r>
                      </m:sub>
                    </m:sSub>
                  </m:oMath>
                </a14:m>
                <a:r>
                  <a:rPr lang="en-GB" dirty="0"/>
                  <a:t> </a:t>
                </a:r>
              </a:p>
              <a:p>
                <a:pPr algn="l"/>
                <a:r>
                  <a:rPr lang="en-GB" dirty="0"/>
                  <a:t>Primary measurement only for edge density profile</a:t>
                </a:r>
              </a:p>
              <a:p>
                <a:pPr algn="l"/>
                <a:r>
                  <a:rPr lang="en-US" dirty="0"/>
                  <a:t>Long waveguide runs</a:t>
                </a:r>
              </a:p>
              <a:p>
                <a:pPr marL="0" indent="0">
                  <a:buNone/>
                </a:pPr>
                <a:endParaRPr lang="en-US" dirty="0"/>
              </a:p>
            </p:txBody>
          </p:sp>
        </mc:Choice>
        <mc:Fallback xmlns="">
          <p:sp>
            <p:nvSpPr>
              <p:cNvPr id="6" name="Content Placeholder 5">
                <a:extLst>
                  <a:ext uri="{FF2B5EF4-FFF2-40B4-BE49-F238E27FC236}">
                    <a16:creationId xmlns:a16="http://schemas.microsoft.com/office/drawing/2014/main" id="{E119716B-47EA-BFDE-668B-3C57B45EB550}"/>
                  </a:ext>
                </a:extLst>
              </p:cNvPr>
              <p:cNvSpPr>
                <a:spLocks noGrp="1" noRot="1" noChangeAspect="1" noMove="1" noResize="1" noEditPoints="1" noAdjustHandles="1" noChangeArrowheads="1" noChangeShapeType="1" noTextEdit="1"/>
              </p:cNvSpPr>
              <p:nvPr>
                <p:ph sz="quarter" idx="4"/>
              </p:nvPr>
            </p:nvSpPr>
            <p:spPr>
              <a:xfrm>
                <a:off x="4613276" y="1146571"/>
                <a:ext cx="4041775" cy="2540794"/>
              </a:xfrm>
              <a:blipFill>
                <a:blip r:embed="rId2"/>
                <a:stretch>
                  <a:fillRect t="-1439"/>
                </a:stretch>
              </a:blipFill>
            </p:spPr>
            <p:txBody>
              <a:bodyPr/>
              <a:lstStyle/>
              <a:p>
                <a:r>
                  <a:rPr lang="en-GB">
                    <a:noFill/>
                  </a:rPr>
                  <a:t> </a:t>
                </a:r>
              </a:p>
            </p:txBody>
          </p:sp>
        </mc:Fallback>
      </mc:AlternateContent>
      <p:grpSp>
        <p:nvGrpSpPr>
          <p:cNvPr id="7" name="Group 6">
            <a:extLst>
              <a:ext uri="{FF2B5EF4-FFF2-40B4-BE49-F238E27FC236}">
                <a16:creationId xmlns:a16="http://schemas.microsoft.com/office/drawing/2014/main" id="{A2B57604-1149-5BAB-4A16-D77570B832FE}"/>
              </a:ext>
            </a:extLst>
          </p:cNvPr>
          <p:cNvGrpSpPr/>
          <p:nvPr/>
        </p:nvGrpSpPr>
        <p:grpSpPr>
          <a:xfrm>
            <a:off x="1159987" y="2170464"/>
            <a:ext cx="5474176" cy="2422202"/>
            <a:chOff x="290389" y="2655049"/>
            <a:chExt cx="4853905" cy="2147746"/>
          </a:xfrm>
        </p:grpSpPr>
        <p:pic>
          <p:nvPicPr>
            <p:cNvPr id="9" name="Picture 8">
              <a:extLst>
                <a:ext uri="{FF2B5EF4-FFF2-40B4-BE49-F238E27FC236}">
                  <a16:creationId xmlns:a16="http://schemas.microsoft.com/office/drawing/2014/main" id="{CFED948B-6DAA-960E-E393-9985D088E06B}"/>
                </a:ext>
              </a:extLst>
            </p:cNvPr>
            <p:cNvPicPr>
              <a:picLocks noChangeAspect="1"/>
            </p:cNvPicPr>
            <p:nvPr/>
          </p:nvPicPr>
          <p:blipFill>
            <a:blip r:embed="rId3"/>
            <a:stretch>
              <a:fillRect/>
            </a:stretch>
          </p:blipFill>
          <p:spPr>
            <a:xfrm>
              <a:off x="290389" y="2655049"/>
              <a:ext cx="4853905" cy="2147746"/>
            </a:xfrm>
            <a:prstGeom prst="rect">
              <a:avLst/>
            </a:prstGeom>
          </p:spPr>
        </p:pic>
        <p:sp>
          <p:nvSpPr>
            <p:cNvPr id="13" name="Rectangle 12">
              <a:extLst>
                <a:ext uri="{FF2B5EF4-FFF2-40B4-BE49-F238E27FC236}">
                  <a16:creationId xmlns:a16="http://schemas.microsoft.com/office/drawing/2014/main" id="{08CDFE3F-55C7-A5D6-DEAB-D8148125349D}"/>
                </a:ext>
              </a:extLst>
            </p:cNvPr>
            <p:cNvSpPr/>
            <p:nvPr/>
          </p:nvSpPr>
          <p:spPr bwMode="auto">
            <a:xfrm>
              <a:off x="3167858" y="2800349"/>
              <a:ext cx="1787487" cy="228601"/>
            </a:xfrm>
            <a:custGeom>
              <a:avLst/>
              <a:gdLst>
                <a:gd name="csX0" fmla="*/ 0 w 1787487"/>
                <a:gd name="csY0" fmla="*/ 0 h 228601"/>
                <a:gd name="csX1" fmla="*/ 1787487 w 1787487"/>
                <a:gd name="csY1" fmla="*/ 0 h 228601"/>
                <a:gd name="csX2" fmla="*/ 1780453 w 1787487"/>
                <a:gd name="csY2" fmla="*/ 31653 h 228601"/>
                <a:gd name="csX3" fmla="*/ 0 w 1787487"/>
                <a:gd name="csY3" fmla="*/ 228601 h 228601"/>
                <a:gd name="csX4" fmla="*/ 0 w 1787487"/>
                <a:gd name="csY4" fmla="*/ 0 h 228601"/>
              </a:gdLst>
              <a:ahLst/>
              <a:cxnLst>
                <a:cxn ang="0">
                  <a:pos x="csX0" y="csY0"/>
                </a:cxn>
                <a:cxn ang="0">
                  <a:pos x="csX1" y="csY1"/>
                </a:cxn>
                <a:cxn ang="0">
                  <a:pos x="csX2" y="csY2"/>
                </a:cxn>
                <a:cxn ang="0">
                  <a:pos x="csX3" y="csY3"/>
                </a:cxn>
                <a:cxn ang="0">
                  <a:pos x="csX4" y="csY4"/>
                </a:cxn>
              </a:cxnLst>
              <a:rect l="l" t="t" r="r" b="b"/>
              <a:pathLst>
                <a:path w="1787487" h="228601">
                  <a:moveTo>
                    <a:pt x="0" y="0"/>
                  </a:moveTo>
                  <a:lnTo>
                    <a:pt x="1787487" y="0"/>
                  </a:lnTo>
                  <a:lnTo>
                    <a:pt x="1780453" y="31653"/>
                  </a:lnTo>
                  <a:lnTo>
                    <a:pt x="0" y="228601"/>
                  </a:lnTo>
                  <a:lnTo>
                    <a:pt x="0" y="0"/>
                  </a:lnTo>
                  <a:close/>
                </a:path>
              </a:pathLst>
            </a:custGeom>
            <a:gradFill flip="none" rotWithShape="1">
              <a:gsLst>
                <a:gs pos="0">
                  <a:srgbClr val="FF0000">
                    <a:alpha val="50000"/>
                  </a:srgbClr>
                </a:gs>
                <a:gs pos="57000">
                  <a:srgbClr val="FF0000">
                    <a:lumMod val="24000"/>
                    <a:lumOff val="76000"/>
                    <a:alpha val="50000"/>
                  </a:srgbClr>
                </a:gs>
                <a:gs pos="100000">
                  <a:schemeClr val="bg1">
                    <a:alpha val="50000"/>
                  </a:schemeClr>
                </a:gs>
              </a:gsLst>
              <a:lin ang="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grpSp>
      <p:pic>
        <p:nvPicPr>
          <p:cNvPr id="11" name="bg object 22">
            <a:extLst>
              <a:ext uri="{FF2B5EF4-FFF2-40B4-BE49-F238E27FC236}">
                <a16:creationId xmlns:a16="http://schemas.microsoft.com/office/drawing/2014/main" id="{154B321B-AF55-809E-381B-A143067CC594}"/>
              </a:ext>
            </a:extLst>
          </p:cNvPr>
          <p:cNvPicPr/>
          <p:nvPr/>
        </p:nvPicPr>
        <p:blipFill>
          <a:blip r:embed="rId4" cstate="print"/>
          <a:stretch>
            <a:fillRect/>
          </a:stretch>
        </p:blipFill>
        <p:spPr>
          <a:xfrm>
            <a:off x="6086101" y="4460902"/>
            <a:ext cx="334967" cy="190928"/>
          </a:xfrm>
          <a:prstGeom prst="rect">
            <a:avLst/>
          </a:prstGeom>
        </p:spPr>
      </p:pic>
    </p:spTree>
    <p:extLst>
      <p:ext uri="{BB962C8B-B14F-4D97-AF65-F5344CB8AC3E}">
        <p14:creationId xmlns:p14="http://schemas.microsoft.com/office/powerpoint/2010/main" val="36873841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2" name="Google Shape;167;p21">
            <a:extLst>
              <a:ext uri="{FF2B5EF4-FFF2-40B4-BE49-F238E27FC236}">
                <a16:creationId xmlns:a16="http://schemas.microsoft.com/office/drawing/2014/main" id="{4AD52228-3D5C-6434-FDC0-148C46C12D1B}"/>
              </a:ext>
            </a:extLst>
          </p:cNvPr>
          <p:cNvPicPr preferRelativeResize="0"/>
          <p:nvPr/>
        </p:nvPicPr>
        <p:blipFill rotWithShape="1">
          <a:blip r:embed="rId3">
            <a:alphaModFix/>
          </a:blip>
          <a:srcRect/>
          <a:stretch/>
        </p:blipFill>
        <p:spPr>
          <a:xfrm>
            <a:off x="252681" y="546219"/>
            <a:ext cx="6376719" cy="1763130"/>
          </a:xfrm>
          <a:prstGeom prst="rect">
            <a:avLst/>
          </a:prstGeom>
          <a:no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pic>
      <p:sp>
        <p:nvSpPr>
          <p:cNvPr id="327" name="Google Shape;327;p9"/>
          <p:cNvSpPr txBox="1">
            <a:spLocks noGrp="1"/>
          </p:cNvSpPr>
          <p:nvPr>
            <p:ph type="title"/>
          </p:nvPr>
        </p:nvSpPr>
        <p:spPr>
          <a:xfrm>
            <a:off x="342900" y="57151"/>
            <a:ext cx="7429500" cy="355176"/>
          </a:xfrm>
          <a:noFill/>
          <a:ln>
            <a:noFill/>
          </a:ln>
        </p:spPr>
        <p:txBody>
          <a:bodyPr spcFirstLastPara="1" wrap="square" lIns="91425" tIns="45700" rIns="91425" bIns="45700" anchor="ctr" anchorCtr="0">
            <a:normAutofit fontScale="90000"/>
          </a:bodyPr>
          <a:lstStyle/>
          <a:p>
            <a:pPr lvl="0"/>
            <a:r>
              <a:rPr lang="en-US" dirty="0"/>
              <a:t>LFSR System Overview</a:t>
            </a:r>
          </a:p>
        </p:txBody>
      </p:sp>
      <p:pic>
        <p:nvPicPr>
          <p:cNvPr id="6" name="Google Shape;171;p21">
            <a:extLst>
              <a:ext uri="{FF2B5EF4-FFF2-40B4-BE49-F238E27FC236}">
                <a16:creationId xmlns:a16="http://schemas.microsoft.com/office/drawing/2014/main" id="{1652C4E2-723E-0A18-D43C-E83CB282DDF1}"/>
              </a:ext>
            </a:extLst>
          </p:cNvPr>
          <p:cNvPicPr preferRelativeResize="0"/>
          <p:nvPr/>
        </p:nvPicPr>
        <p:blipFill rotWithShape="1">
          <a:blip r:embed="rId4">
            <a:alphaModFix/>
          </a:blip>
          <a:srcRect l="1728" r="4321"/>
          <a:stretch/>
        </p:blipFill>
        <p:spPr>
          <a:xfrm>
            <a:off x="4276134" y="2737183"/>
            <a:ext cx="2657926" cy="1649268"/>
          </a:xfrm>
          <a:prstGeom prst="rect">
            <a:avLst/>
          </a:prstGeom>
          <a:noFill/>
          <a:ln>
            <a:noFill/>
          </a:ln>
        </p:spPr>
      </p:pic>
      <p:sp>
        <p:nvSpPr>
          <p:cNvPr id="10" name="Google Shape;172;p21">
            <a:extLst>
              <a:ext uri="{FF2B5EF4-FFF2-40B4-BE49-F238E27FC236}">
                <a16:creationId xmlns:a16="http://schemas.microsoft.com/office/drawing/2014/main" id="{8AAC4CCC-4A8F-5839-8AA0-BA905187F366}"/>
              </a:ext>
            </a:extLst>
          </p:cNvPr>
          <p:cNvSpPr txBox="1"/>
          <p:nvPr/>
        </p:nvSpPr>
        <p:spPr>
          <a:xfrm>
            <a:off x="6781800" y="511929"/>
            <a:ext cx="2057400" cy="1384995"/>
          </a:xfrm>
          <a:prstGeom prst="rect">
            <a:avLst/>
          </a:prstGeom>
          <a:noFill/>
          <a:ln>
            <a:noFill/>
          </a:ln>
        </p:spPr>
        <p:txBody>
          <a:bodyPr spcFirstLastPara="1" wrap="square" lIns="0" tIns="0" rIns="0" bIns="0" anchor="t" anchorCtr="0">
            <a:spAutoFit/>
          </a:bodyPr>
          <a:lstStyle/>
          <a:p>
            <a:pPr marL="60325" marR="0" lvl="0" indent="-60325" algn="l" rtl="0">
              <a:spcBef>
                <a:spcPts val="0"/>
              </a:spcBef>
              <a:spcAft>
                <a:spcPts val="0"/>
              </a:spcAft>
              <a:buClr>
                <a:schemeClr val="dk1"/>
              </a:buClr>
              <a:buSzPts val="600"/>
              <a:buChar char="•"/>
            </a:pPr>
            <a:r>
              <a:rPr lang="en-US" sz="1000" b="1" dirty="0">
                <a:solidFill>
                  <a:schemeClr val="dk1"/>
                </a:solidFill>
              </a:rPr>
              <a:t>6-antenna array provides required measurement functions</a:t>
            </a:r>
            <a:endParaRPr sz="1000" b="1" dirty="0"/>
          </a:p>
          <a:p>
            <a:pPr marL="60325" marR="0" lvl="0" indent="-60325" algn="l" rtl="0">
              <a:spcBef>
                <a:spcPts val="0"/>
              </a:spcBef>
              <a:spcAft>
                <a:spcPts val="0"/>
              </a:spcAft>
              <a:buClr>
                <a:schemeClr val="dk1"/>
              </a:buClr>
              <a:buSzPts val="600"/>
              <a:buChar char="•"/>
            </a:pPr>
            <a:r>
              <a:rPr lang="en-US" sz="1000" b="1" dirty="0">
                <a:solidFill>
                  <a:schemeClr val="dk1"/>
                </a:solidFill>
              </a:rPr>
              <a:t>Reflected waves are received by the launching antenna (monostatic) in the Diagnostic Hall</a:t>
            </a:r>
            <a:endParaRPr sz="1000" b="1" dirty="0"/>
          </a:p>
          <a:p>
            <a:pPr marL="60325" marR="0" lvl="0" indent="-60325" algn="l" rtl="0">
              <a:spcBef>
                <a:spcPts val="0"/>
              </a:spcBef>
              <a:spcAft>
                <a:spcPts val="0"/>
              </a:spcAft>
              <a:buClr>
                <a:schemeClr val="dk1"/>
              </a:buClr>
              <a:buSzPts val="600"/>
              <a:buChar char="•"/>
            </a:pPr>
            <a:r>
              <a:rPr lang="en-US" sz="1000" b="1" dirty="0">
                <a:solidFill>
                  <a:schemeClr val="dk1"/>
                </a:solidFill>
              </a:rPr>
              <a:t>Water-cooled antennas and support block receive the main nuclear heat loads</a:t>
            </a:r>
            <a:endParaRPr sz="1000" b="1" dirty="0"/>
          </a:p>
        </p:txBody>
      </p:sp>
      <p:pic>
        <p:nvPicPr>
          <p:cNvPr id="11" name="Google Shape;173;p21">
            <a:extLst>
              <a:ext uri="{FF2B5EF4-FFF2-40B4-BE49-F238E27FC236}">
                <a16:creationId xmlns:a16="http://schemas.microsoft.com/office/drawing/2014/main" id="{B6F93CC8-607F-7F83-898A-9122F0AA3F7E}"/>
              </a:ext>
            </a:extLst>
          </p:cNvPr>
          <p:cNvPicPr preferRelativeResize="0"/>
          <p:nvPr/>
        </p:nvPicPr>
        <p:blipFill rotWithShape="1">
          <a:blip r:embed="rId5">
            <a:alphaModFix/>
          </a:blip>
          <a:srcRect/>
          <a:stretch/>
        </p:blipFill>
        <p:spPr>
          <a:xfrm>
            <a:off x="7346980" y="2701761"/>
            <a:ext cx="1322097" cy="1804658"/>
          </a:xfrm>
          <a:prstGeom prst="rect">
            <a:avLst/>
          </a:prstGeom>
          <a:noFill/>
          <a:ln>
            <a:noFill/>
          </a:ln>
        </p:spPr>
      </p:pic>
      <p:cxnSp>
        <p:nvCxnSpPr>
          <p:cNvPr id="12" name="Google Shape;176;p21">
            <a:extLst>
              <a:ext uri="{FF2B5EF4-FFF2-40B4-BE49-F238E27FC236}">
                <a16:creationId xmlns:a16="http://schemas.microsoft.com/office/drawing/2014/main" id="{210023A3-0E1F-7480-2905-D187566831CE}"/>
              </a:ext>
            </a:extLst>
          </p:cNvPr>
          <p:cNvCxnSpPr>
            <a:cxnSpLocks/>
            <a:stCxn id="7" idx="3"/>
            <a:endCxn id="14" idx="0"/>
          </p:cNvCxnSpPr>
          <p:nvPr/>
        </p:nvCxnSpPr>
        <p:spPr>
          <a:xfrm>
            <a:off x="1648895" y="1581370"/>
            <a:ext cx="1252300" cy="1122397"/>
          </a:xfrm>
          <a:prstGeom prst="straightConnector1">
            <a:avLst/>
          </a:prstGeom>
          <a:noFill/>
          <a:ln w="19050" cap="flat" cmpd="sng">
            <a:solidFill>
              <a:srgbClr val="9900FF"/>
            </a:solidFill>
            <a:prstDash val="solid"/>
            <a:round/>
            <a:headEnd type="none" w="sm" len="sm"/>
            <a:tailEnd type="triangle" w="med" len="med"/>
          </a:ln>
          <a:effectLst>
            <a:outerShdw blurRad="40000" dist="20000" dir="5400000" rotWithShape="0">
              <a:srgbClr val="000000">
                <a:alpha val="37650"/>
              </a:srgbClr>
            </a:outerShdw>
          </a:effectLst>
        </p:spPr>
      </p:cxnSp>
      <p:grpSp>
        <p:nvGrpSpPr>
          <p:cNvPr id="13" name="Google Shape;179;p21">
            <a:extLst>
              <a:ext uri="{FF2B5EF4-FFF2-40B4-BE49-F238E27FC236}">
                <a16:creationId xmlns:a16="http://schemas.microsoft.com/office/drawing/2014/main" id="{6A2D0E24-4AE6-D07A-3C6D-62CDDE537C5F}"/>
              </a:ext>
            </a:extLst>
          </p:cNvPr>
          <p:cNvGrpSpPr/>
          <p:nvPr/>
        </p:nvGrpSpPr>
        <p:grpSpPr>
          <a:xfrm>
            <a:off x="1797020" y="2703767"/>
            <a:ext cx="2208350" cy="1873583"/>
            <a:chOff x="25638" y="2833575"/>
            <a:chExt cx="1695300" cy="1677900"/>
          </a:xfrm>
        </p:grpSpPr>
        <p:sp>
          <p:nvSpPr>
            <p:cNvPr id="14" name="Google Shape;178;p21">
              <a:extLst>
                <a:ext uri="{FF2B5EF4-FFF2-40B4-BE49-F238E27FC236}">
                  <a16:creationId xmlns:a16="http://schemas.microsoft.com/office/drawing/2014/main" id="{128C33CA-6591-4286-0DD8-3DB5E4BB3A47}"/>
                </a:ext>
              </a:extLst>
            </p:cNvPr>
            <p:cNvSpPr/>
            <p:nvPr/>
          </p:nvSpPr>
          <p:spPr>
            <a:xfrm>
              <a:off x="25638" y="2833575"/>
              <a:ext cx="1695300" cy="1677900"/>
            </a:xfrm>
            <a:prstGeom prst="rect">
              <a:avLst/>
            </a:prstGeom>
            <a:solidFill>
              <a:srgbClr val="FFFFFF"/>
            </a:solidFill>
            <a:ln w="9525" cap="flat" cmpd="sng">
              <a:solidFill>
                <a:srgbClr val="9900FF"/>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5" name="Google Shape;180;p21">
              <a:extLst>
                <a:ext uri="{FF2B5EF4-FFF2-40B4-BE49-F238E27FC236}">
                  <a16:creationId xmlns:a16="http://schemas.microsoft.com/office/drawing/2014/main" id="{1C875A29-6135-1733-BAFB-52F1155071EC}"/>
                </a:ext>
              </a:extLst>
            </p:cNvPr>
            <p:cNvPicPr preferRelativeResize="0"/>
            <p:nvPr/>
          </p:nvPicPr>
          <p:blipFill rotWithShape="1">
            <a:blip r:embed="rId6">
              <a:alphaModFix/>
            </a:blip>
            <a:srcRect r="9909"/>
            <a:stretch/>
          </p:blipFill>
          <p:spPr>
            <a:xfrm>
              <a:off x="68848" y="2956688"/>
              <a:ext cx="1612848" cy="1176774"/>
            </a:xfrm>
            <a:prstGeom prst="rect">
              <a:avLst/>
            </a:prstGeom>
            <a:noFill/>
            <a:ln>
              <a:noFill/>
            </a:ln>
          </p:spPr>
        </p:pic>
        <p:sp>
          <p:nvSpPr>
            <p:cNvPr id="16" name="Google Shape;181;p21">
              <a:extLst>
                <a:ext uri="{FF2B5EF4-FFF2-40B4-BE49-F238E27FC236}">
                  <a16:creationId xmlns:a16="http://schemas.microsoft.com/office/drawing/2014/main" id="{07711270-35B6-0DF0-9B87-F7FE491B02ED}"/>
                </a:ext>
              </a:extLst>
            </p:cNvPr>
            <p:cNvSpPr txBox="1"/>
            <p:nvPr/>
          </p:nvSpPr>
          <p:spPr>
            <a:xfrm>
              <a:off x="68848" y="4164050"/>
              <a:ext cx="1612800" cy="309300"/>
            </a:xfrm>
            <a:prstGeom prst="rect">
              <a:avLst/>
            </a:prstGeom>
            <a:noFill/>
            <a:ln>
              <a:noFill/>
            </a:ln>
          </p:spPr>
          <p:txBody>
            <a:bodyPr spcFirstLastPara="1" wrap="square" lIns="0" tIns="0" rIns="0" bIns="0" anchor="t" anchorCtr="0">
              <a:noAutofit/>
            </a:bodyPr>
            <a:lstStyle/>
            <a:p>
              <a:pPr marL="60325" marR="0" lvl="0" indent="-60325" algn="l" rtl="0">
                <a:lnSpc>
                  <a:spcPct val="100000"/>
                </a:lnSpc>
                <a:spcBef>
                  <a:spcPts val="0"/>
                </a:spcBef>
                <a:spcAft>
                  <a:spcPts val="0"/>
                </a:spcAft>
                <a:buClr>
                  <a:schemeClr val="dk1"/>
                </a:buClr>
                <a:buSzPts val="600"/>
                <a:buChar char="•"/>
              </a:pPr>
              <a:r>
                <a:rPr lang="en-US" sz="700" dirty="0">
                  <a:solidFill>
                    <a:schemeClr val="dk1"/>
                  </a:solidFill>
                </a:rPr>
                <a:t>Front</a:t>
              </a:r>
              <a:r>
                <a:rPr lang="en-US" sz="700" dirty="0">
                  <a:solidFill>
                    <a:schemeClr val="dk1"/>
                  </a:solidFill>
                  <a:latin typeface="Arial"/>
                  <a:ea typeface="Arial"/>
                  <a:cs typeface="Arial"/>
                  <a:sym typeface="Arial"/>
                </a:rPr>
                <a:t> end components will be installed in first-plasma port</a:t>
              </a:r>
              <a:r>
                <a:rPr lang="en-US" sz="700" dirty="0">
                  <a:solidFill>
                    <a:schemeClr val="dk1"/>
                  </a:solidFill>
                </a:rPr>
                <a:t> EP11</a:t>
              </a:r>
              <a:r>
                <a:rPr lang="en-US" sz="700" dirty="0">
                  <a:solidFill>
                    <a:schemeClr val="dk1"/>
                  </a:solidFill>
                  <a:latin typeface="Arial"/>
                  <a:ea typeface="Arial"/>
                  <a:cs typeface="Arial"/>
                  <a:sym typeface="Arial"/>
                </a:rPr>
                <a:t> diagnostic shield module, DSM#1</a:t>
              </a:r>
              <a:endParaRPr sz="700" dirty="0">
                <a:solidFill>
                  <a:schemeClr val="dk1"/>
                </a:solidFill>
                <a:latin typeface="Arial"/>
                <a:ea typeface="Arial"/>
                <a:cs typeface="Arial"/>
                <a:sym typeface="Arial"/>
              </a:endParaRPr>
            </a:p>
          </p:txBody>
        </p:sp>
      </p:grpSp>
      <p:sp>
        <p:nvSpPr>
          <p:cNvPr id="7" name="Google Shape;185;p21">
            <a:extLst>
              <a:ext uri="{FF2B5EF4-FFF2-40B4-BE49-F238E27FC236}">
                <a16:creationId xmlns:a16="http://schemas.microsoft.com/office/drawing/2014/main" id="{80F3EF65-FB9D-3DEA-C7BF-908B6FBCB6C6}"/>
              </a:ext>
            </a:extLst>
          </p:cNvPr>
          <p:cNvSpPr/>
          <p:nvPr/>
        </p:nvSpPr>
        <p:spPr>
          <a:xfrm>
            <a:off x="750043" y="1309422"/>
            <a:ext cx="898852" cy="543896"/>
          </a:xfrm>
          <a:prstGeom prst="rect">
            <a:avLst/>
          </a:prstGeom>
          <a:noFill/>
          <a:ln w="19050" cap="flat" cmpd="sng">
            <a:solidFill>
              <a:srgbClr val="7030A0"/>
            </a:solidFill>
            <a:prstDash val="dash"/>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35" name="Picture 334">
            <a:extLst>
              <a:ext uri="{FF2B5EF4-FFF2-40B4-BE49-F238E27FC236}">
                <a16:creationId xmlns:a16="http://schemas.microsoft.com/office/drawing/2014/main" id="{530ADA6D-F6A8-7414-A245-DA3F7D9C07C3}"/>
              </a:ext>
            </a:extLst>
          </p:cNvPr>
          <p:cNvPicPr>
            <a:picLocks noChangeAspect="1"/>
          </p:cNvPicPr>
          <p:nvPr/>
        </p:nvPicPr>
        <p:blipFill>
          <a:blip r:embed="rId7"/>
          <a:stretch>
            <a:fillRect/>
          </a:stretch>
        </p:blipFill>
        <p:spPr>
          <a:xfrm>
            <a:off x="134392" y="3862564"/>
            <a:ext cx="1305995" cy="1066800"/>
          </a:xfrm>
          <a:prstGeom prst="rect">
            <a:avLst/>
          </a:prstGeom>
        </p:spPr>
      </p:pic>
      <p:grpSp>
        <p:nvGrpSpPr>
          <p:cNvPr id="362" name="Group 361">
            <a:extLst>
              <a:ext uri="{FF2B5EF4-FFF2-40B4-BE49-F238E27FC236}">
                <a16:creationId xmlns:a16="http://schemas.microsoft.com/office/drawing/2014/main" id="{0FA2784A-5F83-863A-FCC8-6C130F2AFFD4}"/>
              </a:ext>
            </a:extLst>
          </p:cNvPr>
          <p:cNvGrpSpPr/>
          <p:nvPr/>
        </p:nvGrpSpPr>
        <p:grpSpPr>
          <a:xfrm>
            <a:off x="538359" y="3238123"/>
            <a:ext cx="1324472" cy="517353"/>
            <a:chOff x="538359" y="3238123"/>
            <a:chExt cx="1324472" cy="517353"/>
          </a:xfrm>
        </p:grpSpPr>
        <p:grpSp>
          <p:nvGrpSpPr>
            <p:cNvPr id="345" name="Group 344">
              <a:extLst>
                <a:ext uri="{FF2B5EF4-FFF2-40B4-BE49-F238E27FC236}">
                  <a16:creationId xmlns:a16="http://schemas.microsoft.com/office/drawing/2014/main" id="{C1B38891-FC86-0969-B8B1-C5A25DCDCCBB}"/>
                </a:ext>
              </a:extLst>
            </p:cNvPr>
            <p:cNvGrpSpPr/>
            <p:nvPr/>
          </p:nvGrpSpPr>
          <p:grpSpPr>
            <a:xfrm flipH="1">
              <a:off x="547883" y="3238123"/>
              <a:ext cx="1314948" cy="78581"/>
              <a:chOff x="2852738" y="3026569"/>
              <a:chExt cx="1050131" cy="254932"/>
            </a:xfrm>
          </p:grpSpPr>
          <p:sp>
            <p:nvSpPr>
              <p:cNvPr id="342" name="Freeform: Shape 341">
                <a:extLst>
                  <a:ext uri="{FF2B5EF4-FFF2-40B4-BE49-F238E27FC236}">
                    <a16:creationId xmlns:a16="http://schemas.microsoft.com/office/drawing/2014/main" id="{6ACCB86E-D741-BEBF-FB9F-9E67B0C1561C}"/>
                  </a:ext>
                </a:extLst>
              </p:cNvPr>
              <p:cNvSpPr/>
              <p:nvPr/>
            </p:nvSpPr>
            <p:spPr bwMode="auto">
              <a:xfrm>
                <a:off x="2852738" y="3026569"/>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344" name="Freeform: Shape 343">
                <a:extLst>
                  <a:ext uri="{FF2B5EF4-FFF2-40B4-BE49-F238E27FC236}">
                    <a16:creationId xmlns:a16="http://schemas.microsoft.com/office/drawing/2014/main" id="{7041DE97-304B-EB99-9DC6-B77D2C7B2AAA}"/>
                  </a:ext>
                </a:extLst>
              </p:cNvPr>
              <p:cNvSpPr/>
              <p:nvPr/>
            </p:nvSpPr>
            <p:spPr bwMode="auto">
              <a:xfrm flipV="1">
                <a:off x="2852738" y="3181350"/>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grpSp>
        <p:grpSp>
          <p:nvGrpSpPr>
            <p:cNvPr id="349" name="Group 348">
              <a:extLst>
                <a:ext uri="{FF2B5EF4-FFF2-40B4-BE49-F238E27FC236}">
                  <a16:creationId xmlns:a16="http://schemas.microsoft.com/office/drawing/2014/main" id="{01DBEABF-25C5-DB3E-249C-9B71FA98BD2C}"/>
                </a:ext>
              </a:extLst>
            </p:cNvPr>
            <p:cNvGrpSpPr/>
            <p:nvPr/>
          </p:nvGrpSpPr>
          <p:grpSpPr>
            <a:xfrm flipH="1">
              <a:off x="538359" y="3530946"/>
              <a:ext cx="1314950" cy="78579"/>
              <a:chOff x="2852737" y="3026575"/>
              <a:chExt cx="1050132" cy="254926"/>
            </a:xfrm>
          </p:grpSpPr>
          <p:sp>
            <p:nvSpPr>
              <p:cNvPr id="350" name="Freeform: Shape 349">
                <a:extLst>
                  <a:ext uri="{FF2B5EF4-FFF2-40B4-BE49-F238E27FC236}">
                    <a16:creationId xmlns:a16="http://schemas.microsoft.com/office/drawing/2014/main" id="{8CB278B3-D63E-4F22-67A9-4C36AB12744B}"/>
                  </a:ext>
                </a:extLst>
              </p:cNvPr>
              <p:cNvSpPr/>
              <p:nvPr/>
            </p:nvSpPr>
            <p:spPr bwMode="auto">
              <a:xfrm>
                <a:off x="2852737" y="3026575"/>
                <a:ext cx="1050131" cy="100152"/>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351" name="Freeform: Shape 350">
                <a:extLst>
                  <a:ext uri="{FF2B5EF4-FFF2-40B4-BE49-F238E27FC236}">
                    <a16:creationId xmlns:a16="http://schemas.microsoft.com/office/drawing/2014/main" id="{70B46F43-FA48-7050-F39E-52FE29AA8083}"/>
                  </a:ext>
                </a:extLst>
              </p:cNvPr>
              <p:cNvSpPr/>
              <p:nvPr/>
            </p:nvSpPr>
            <p:spPr bwMode="auto">
              <a:xfrm flipV="1">
                <a:off x="2852738" y="3181350"/>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grpSp>
        <p:grpSp>
          <p:nvGrpSpPr>
            <p:cNvPr id="352" name="Group 351">
              <a:extLst>
                <a:ext uri="{FF2B5EF4-FFF2-40B4-BE49-F238E27FC236}">
                  <a16:creationId xmlns:a16="http://schemas.microsoft.com/office/drawing/2014/main" id="{C8B62E84-CE02-6DEC-122E-F667E0072540}"/>
                </a:ext>
              </a:extLst>
            </p:cNvPr>
            <p:cNvGrpSpPr/>
            <p:nvPr/>
          </p:nvGrpSpPr>
          <p:grpSpPr>
            <a:xfrm flipH="1">
              <a:off x="538359" y="3440605"/>
              <a:ext cx="1314948" cy="78581"/>
              <a:chOff x="2852738" y="3026569"/>
              <a:chExt cx="1050131" cy="254932"/>
            </a:xfrm>
          </p:grpSpPr>
          <p:sp>
            <p:nvSpPr>
              <p:cNvPr id="353" name="Freeform: Shape 352">
                <a:extLst>
                  <a:ext uri="{FF2B5EF4-FFF2-40B4-BE49-F238E27FC236}">
                    <a16:creationId xmlns:a16="http://schemas.microsoft.com/office/drawing/2014/main" id="{9BC8DA1D-8694-64C0-B79C-67BC5425B7F2}"/>
                  </a:ext>
                </a:extLst>
              </p:cNvPr>
              <p:cNvSpPr/>
              <p:nvPr/>
            </p:nvSpPr>
            <p:spPr bwMode="auto">
              <a:xfrm>
                <a:off x="2852738" y="3026569"/>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354" name="Freeform: Shape 353">
                <a:extLst>
                  <a:ext uri="{FF2B5EF4-FFF2-40B4-BE49-F238E27FC236}">
                    <a16:creationId xmlns:a16="http://schemas.microsoft.com/office/drawing/2014/main" id="{2AAEAFF4-3422-3E65-A10B-69D7C187686A}"/>
                  </a:ext>
                </a:extLst>
              </p:cNvPr>
              <p:cNvSpPr/>
              <p:nvPr/>
            </p:nvSpPr>
            <p:spPr bwMode="auto">
              <a:xfrm flipV="1">
                <a:off x="2852738" y="3181350"/>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grpSp>
        <p:grpSp>
          <p:nvGrpSpPr>
            <p:cNvPr id="355" name="Group 354">
              <a:extLst>
                <a:ext uri="{FF2B5EF4-FFF2-40B4-BE49-F238E27FC236}">
                  <a16:creationId xmlns:a16="http://schemas.microsoft.com/office/drawing/2014/main" id="{D2B63DC5-0126-8922-AF5B-EDE745C979DB}"/>
                </a:ext>
              </a:extLst>
            </p:cNvPr>
            <p:cNvGrpSpPr/>
            <p:nvPr/>
          </p:nvGrpSpPr>
          <p:grpSpPr>
            <a:xfrm flipH="1">
              <a:off x="547883" y="3604090"/>
              <a:ext cx="1314948" cy="78581"/>
              <a:chOff x="2852738" y="3026569"/>
              <a:chExt cx="1050131" cy="254932"/>
            </a:xfrm>
          </p:grpSpPr>
          <p:sp>
            <p:nvSpPr>
              <p:cNvPr id="356" name="Freeform: Shape 355">
                <a:extLst>
                  <a:ext uri="{FF2B5EF4-FFF2-40B4-BE49-F238E27FC236}">
                    <a16:creationId xmlns:a16="http://schemas.microsoft.com/office/drawing/2014/main" id="{9886D06A-B192-FFA7-D31E-15A0EFD29647}"/>
                  </a:ext>
                </a:extLst>
              </p:cNvPr>
              <p:cNvSpPr/>
              <p:nvPr/>
            </p:nvSpPr>
            <p:spPr bwMode="auto">
              <a:xfrm>
                <a:off x="2852738" y="3026569"/>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357" name="Freeform: Shape 356">
                <a:extLst>
                  <a:ext uri="{FF2B5EF4-FFF2-40B4-BE49-F238E27FC236}">
                    <a16:creationId xmlns:a16="http://schemas.microsoft.com/office/drawing/2014/main" id="{F5399609-A3F8-1ACD-7477-BB811FAAEE75}"/>
                  </a:ext>
                </a:extLst>
              </p:cNvPr>
              <p:cNvSpPr/>
              <p:nvPr/>
            </p:nvSpPr>
            <p:spPr bwMode="auto">
              <a:xfrm flipV="1">
                <a:off x="2852738" y="3181350"/>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grpSp>
        <p:grpSp>
          <p:nvGrpSpPr>
            <p:cNvPr id="358" name="Group 357">
              <a:extLst>
                <a:ext uri="{FF2B5EF4-FFF2-40B4-BE49-F238E27FC236}">
                  <a16:creationId xmlns:a16="http://schemas.microsoft.com/office/drawing/2014/main" id="{D6583B17-3144-D045-B52F-2DE2F07DEFCB}"/>
                </a:ext>
              </a:extLst>
            </p:cNvPr>
            <p:cNvGrpSpPr/>
            <p:nvPr/>
          </p:nvGrpSpPr>
          <p:grpSpPr>
            <a:xfrm flipH="1">
              <a:off x="547883" y="3676895"/>
              <a:ext cx="1314948" cy="78581"/>
              <a:chOff x="2852738" y="3026569"/>
              <a:chExt cx="1050131" cy="254932"/>
            </a:xfrm>
          </p:grpSpPr>
          <p:sp>
            <p:nvSpPr>
              <p:cNvPr id="359" name="Freeform: Shape 358">
                <a:extLst>
                  <a:ext uri="{FF2B5EF4-FFF2-40B4-BE49-F238E27FC236}">
                    <a16:creationId xmlns:a16="http://schemas.microsoft.com/office/drawing/2014/main" id="{B3D6410D-8672-0802-C8C8-CF7745B27605}"/>
                  </a:ext>
                </a:extLst>
              </p:cNvPr>
              <p:cNvSpPr/>
              <p:nvPr/>
            </p:nvSpPr>
            <p:spPr bwMode="auto">
              <a:xfrm>
                <a:off x="2852738" y="3026569"/>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360" name="Freeform: Shape 359">
                <a:extLst>
                  <a:ext uri="{FF2B5EF4-FFF2-40B4-BE49-F238E27FC236}">
                    <a16:creationId xmlns:a16="http://schemas.microsoft.com/office/drawing/2014/main" id="{16D8B9EF-526D-17B1-AF30-C1BFEF95E3AC}"/>
                  </a:ext>
                </a:extLst>
              </p:cNvPr>
              <p:cNvSpPr/>
              <p:nvPr/>
            </p:nvSpPr>
            <p:spPr bwMode="auto">
              <a:xfrm flipV="1">
                <a:off x="2852738" y="3181350"/>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grpSp>
      </p:grpSp>
      <p:pic>
        <p:nvPicPr>
          <p:cNvPr id="364" name="Picture 363">
            <a:extLst>
              <a:ext uri="{FF2B5EF4-FFF2-40B4-BE49-F238E27FC236}">
                <a16:creationId xmlns:a16="http://schemas.microsoft.com/office/drawing/2014/main" id="{3CB9AF4A-A505-DF97-393E-8B63F9EF4F55}"/>
              </a:ext>
            </a:extLst>
          </p:cNvPr>
          <p:cNvPicPr>
            <a:picLocks noChangeAspect="1"/>
          </p:cNvPicPr>
          <p:nvPr/>
        </p:nvPicPr>
        <p:blipFill>
          <a:blip r:embed="rId7"/>
          <a:stretch>
            <a:fillRect/>
          </a:stretch>
        </p:blipFill>
        <p:spPr>
          <a:xfrm flipH="1">
            <a:off x="228600" y="3676896"/>
            <a:ext cx="1257300" cy="90680"/>
          </a:xfrm>
          <a:prstGeom prst="rect">
            <a:avLst/>
          </a:prstGeom>
        </p:spPr>
      </p:pic>
      <p:pic>
        <p:nvPicPr>
          <p:cNvPr id="4" name="bg object 22">
            <a:extLst>
              <a:ext uri="{FF2B5EF4-FFF2-40B4-BE49-F238E27FC236}">
                <a16:creationId xmlns:a16="http://schemas.microsoft.com/office/drawing/2014/main" id="{C406AA86-E16A-515B-03C8-05462FDC1D8E}"/>
              </a:ext>
            </a:extLst>
          </p:cNvPr>
          <p:cNvPicPr/>
          <p:nvPr/>
        </p:nvPicPr>
        <p:blipFill>
          <a:blip r:embed="rId8" cstate="print"/>
          <a:stretch>
            <a:fillRect/>
          </a:stretch>
        </p:blipFill>
        <p:spPr>
          <a:xfrm>
            <a:off x="2702948" y="4714821"/>
            <a:ext cx="651813" cy="371528"/>
          </a:xfrm>
          <a:prstGeom prst="rect">
            <a:avLst/>
          </a:prstGeom>
        </p:spPr>
      </p:pic>
    </p:spTree>
    <p:extLst>
      <p:ext uri="{BB962C8B-B14F-4D97-AF65-F5344CB8AC3E}">
        <p14:creationId xmlns:p14="http://schemas.microsoft.com/office/powerpoint/2010/main" val="24796495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6">
          <a:extLst>
            <a:ext uri="{FF2B5EF4-FFF2-40B4-BE49-F238E27FC236}">
              <a16:creationId xmlns:a16="http://schemas.microsoft.com/office/drawing/2014/main" id="{4BB16C4F-878A-B2BD-9F7B-93681003E98D}"/>
            </a:ext>
          </a:extLst>
        </p:cNvPr>
        <p:cNvGrpSpPr/>
        <p:nvPr/>
      </p:nvGrpSpPr>
      <p:grpSpPr>
        <a:xfrm>
          <a:off x="0" y="0"/>
          <a:ext cx="0" cy="0"/>
          <a:chOff x="0" y="0"/>
          <a:chExt cx="0" cy="0"/>
        </a:xfrm>
      </p:grpSpPr>
      <p:sp>
        <p:nvSpPr>
          <p:cNvPr id="327" name="Google Shape;327;p9">
            <a:extLst>
              <a:ext uri="{FF2B5EF4-FFF2-40B4-BE49-F238E27FC236}">
                <a16:creationId xmlns:a16="http://schemas.microsoft.com/office/drawing/2014/main" id="{6DF80E12-B9A9-BC4D-5FCC-8F7164DFBF57}"/>
              </a:ext>
            </a:extLst>
          </p:cNvPr>
          <p:cNvSpPr txBox="1">
            <a:spLocks noGrp="1"/>
          </p:cNvSpPr>
          <p:nvPr>
            <p:ph type="title"/>
          </p:nvPr>
        </p:nvSpPr>
        <p:spPr>
          <a:noFill/>
          <a:ln>
            <a:noFill/>
          </a:ln>
        </p:spPr>
        <p:txBody>
          <a:bodyPr spcFirstLastPara="1" wrap="square" lIns="91425" tIns="45700" rIns="91425" bIns="45700" anchor="ctr" anchorCtr="0">
            <a:normAutofit fontScale="90000"/>
          </a:bodyPr>
          <a:lstStyle/>
          <a:p>
            <a:pPr lvl="0"/>
            <a:r>
              <a:rPr lang="en-US" dirty="0"/>
              <a:t>LFSR System Front End</a:t>
            </a:r>
          </a:p>
        </p:txBody>
      </p:sp>
      <p:sp>
        <p:nvSpPr>
          <p:cNvPr id="322" name="Content Placeholder 321">
            <a:extLst>
              <a:ext uri="{FF2B5EF4-FFF2-40B4-BE49-F238E27FC236}">
                <a16:creationId xmlns:a16="http://schemas.microsoft.com/office/drawing/2014/main" id="{B7E70226-3A72-39F1-87DE-C8FE96FD49AF}"/>
              </a:ext>
            </a:extLst>
          </p:cNvPr>
          <p:cNvSpPr>
            <a:spLocks noGrp="1"/>
          </p:cNvSpPr>
          <p:nvPr>
            <p:ph idx="1"/>
          </p:nvPr>
        </p:nvSpPr>
        <p:spPr>
          <a:xfrm>
            <a:off x="4434252" y="3202574"/>
            <a:ext cx="4139835" cy="1259385"/>
          </a:xfrm>
        </p:spPr>
        <p:txBody>
          <a:bodyPr>
            <a:normAutofit fontScale="62500" lnSpcReduction="20000"/>
          </a:bodyPr>
          <a:lstStyle/>
          <a:p>
            <a:pPr algn="l"/>
            <a:r>
              <a:rPr lang="en-US" dirty="0"/>
              <a:t>Achieving the precision required for monostatic radar in a high-power environment is very challenging</a:t>
            </a:r>
          </a:p>
          <a:p>
            <a:pPr algn="l"/>
            <a:r>
              <a:rPr lang="en-GB" dirty="0"/>
              <a:t>Essentially, we are designing a custom first wall component for a reactor</a:t>
            </a:r>
          </a:p>
        </p:txBody>
      </p:sp>
      <p:sp>
        <p:nvSpPr>
          <p:cNvPr id="18" name="Google Shape;192;p21">
            <a:extLst>
              <a:ext uri="{FF2B5EF4-FFF2-40B4-BE49-F238E27FC236}">
                <a16:creationId xmlns:a16="http://schemas.microsoft.com/office/drawing/2014/main" id="{245372C1-1580-2943-FCA7-5ABBDBF15AAC}"/>
              </a:ext>
            </a:extLst>
          </p:cNvPr>
          <p:cNvSpPr txBox="1"/>
          <p:nvPr/>
        </p:nvSpPr>
        <p:spPr>
          <a:xfrm>
            <a:off x="940452" y="3842201"/>
            <a:ext cx="2400000" cy="233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900" i="1"/>
              <a:t>3 – </a:t>
            </a:r>
            <a:r>
              <a:rPr lang="en-US" sz="900"/>
              <a:t>Water-Cooled Antenna Array</a:t>
            </a:r>
            <a:endParaRPr sz="900"/>
          </a:p>
        </p:txBody>
      </p:sp>
      <p:grpSp>
        <p:nvGrpSpPr>
          <p:cNvPr id="8" name="Group 7">
            <a:extLst>
              <a:ext uri="{FF2B5EF4-FFF2-40B4-BE49-F238E27FC236}">
                <a16:creationId xmlns:a16="http://schemas.microsoft.com/office/drawing/2014/main" id="{14860A35-7CC3-FD27-C0C4-6A4BDCEB4C79}"/>
              </a:ext>
            </a:extLst>
          </p:cNvPr>
          <p:cNvGrpSpPr/>
          <p:nvPr/>
        </p:nvGrpSpPr>
        <p:grpSpPr>
          <a:xfrm>
            <a:off x="152400" y="2295251"/>
            <a:ext cx="4027410" cy="1514230"/>
            <a:chOff x="107127" y="1390910"/>
            <a:chExt cx="4990159" cy="2065137"/>
          </a:xfrm>
        </p:grpSpPr>
        <p:sp>
          <p:nvSpPr>
            <p:cNvPr id="9" name="Google Shape;492;p41">
              <a:extLst>
                <a:ext uri="{FF2B5EF4-FFF2-40B4-BE49-F238E27FC236}">
                  <a16:creationId xmlns:a16="http://schemas.microsoft.com/office/drawing/2014/main" id="{261C11F5-E7D9-654C-4973-F529193F606A}"/>
                </a:ext>
              </a:extLst>
            </p:cNvPr>
            <p:cNvSpPr txBox="1"/>
            <p:nvPr/>
          </p:nvSpPr>
          <p:spPr>
            <a:xfrm>
              <a:off x="121116" y="3084278"/>
              <a:ext cx="976968" cy="367271"/>
            </a:xfrm>
            <a:prstGeom prst="rect">
              <a:avLst/>
            </a:prstGeom>
            <a:ln w="12700"/>
          </p:spPr>
          <p:style>
            <a:lnRef idx="2">
              <a:schemeClr val="accent1"/>
            </a:lnRef>
            <a:fillRef idx="1">
              <a:schemeClr val="lt1"/>
            </a:fillRef>
            <a:effectRef idx="0">
              <a:schemeClr val="accent1"/>
            </a:effectRef>
            <a:fontRef idx="minor">
              <a:schemeClr val="dk1"/>
            </a:fontRef>
          </p:style>
          <p:txBody>
            <a:bodyPr spcFirstLastPara="1" wrap="square" lIns="0" tIns="45700" rIns="0" bIns="45700" anchor="t" anchorCtr="0">
              <a:spAutoFit/>
            </a:bodyPr>
            <a:lstStyle/>
            <a:p>
              <a:pPr marL="0" marR="0" lvl="0" indent="0" algn="ctr" rtl="0">
                <a:lnSpc>
                  <a:spcPct val="100000"/>
                </a:lnSpc>
                <a:spcBef>
                  <a:spcPts val="0"/>
                </a:spcBef>
                <a:spcAft>
                  <a:spcPts val="0"/>
                </a:spcAft>
                <a:buClr>
                  <a:schemeClr val="dk1"/>
                </a:buClr>
                <a:buSzPts val="1800"/>
                <a:buFont typeface="Calibri"/>
                <a:buNone/>
              </a:pPr>
              <a:r>
                <a:rPr lang="en-US" sz="400" i="0" u="none" strike="noStrike" cap="none" dirty="0">
                  <a:solidFill>
                    <a:schemeClr val="dk1"/>
                  </a:solidFill>
                </a:rPr>
                <a:t>1. Block with Gun Drilled channels</a:t>
              </a:r>
              <a:endParaRPr sz="400" i="0" u="none" strike="noStrike" cap="none" dirty="0">
                <a:solidFill>
                  <a:schemeClr val="dk1"/>
                </a:solidFill>
              </a:endParaRPr>
            </a:p>
          </p:txBody>
        </p:sp>
        <p:sp>
          <p:nvSpPr>
            <p:cNvPr id="17" name="Google Shape;493;p41">
              <a:extLst>
                <a:ext uri="{FF2B5EF4-FFF2-40B4-BE49-F238E27FC236}">
                  <a16:creationId xmlns:a16="http://schemas.microsoft.com/office/drawing/2014/main" id="{C8B46095-0084-488D-2D1D-0D82FDA33F1A}"/>
                </a:ext>
              </a:extLst>
            </p:cNvPr>
            <p:cNvSpPr txBox="1"/>
            <p:nvPr/>
          </p:nvSpPr>
          <p:spPr>
            <a:xfrm>
              <a:off x="1066308" y="2602915"/>
              <a:ext cx="3008226" cy="367271"/>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chemeClr val="dk1"/>
                </a:buClr>
                <a:buSzPts val="1800"/>
                <a:buFont typeface="Calibri"/>
                <a:buNone/>
              </a:pPr>
              <a:r>
                <a:rPr lang="en-US" sz="800" i="1" dirty="0">
                  <a:solidFill>
                    <a:schemeClr val="dk1"/>
                  </a:solidFill>
                </a:rPr>
                <a:t> </a:t>
              </a:r>
              <a:r>
                <a:rPr lang="en-US" sz="800" dirty="0">
                  <a:solidFill>
                    <a:schemeClr val="dk1"/>
                  </a:solidFill>
                </a:rPr>
                <a:t>Test Antenna Block Advancement </a:t>
              </a:r>
              <a:endParaRPr sz="800" i="0" u="none" strike="noStrike" cap="none" dirty="0">
                <a:solidFill>
                  <a:schemeClr val="dk1"/>
                </a:solidFill>
              </a:endParaRPr>
            </a:p>
          </p:txBody>
        </p:sp>
        <p:grpSp>
          <p:nvGrpSpPr>
            <p:cNvPr id="19" name="Group 18">
              <a:extLst>
                <a:ext uri="{FF2B5EF4-FFF2-40B4-BE49-F238E27FC236}">
                  <a16:creationId xmlns:a16="http://schemas.microsoft.com/office/drawing/2014/main" id="{E24D026F-CE1D-3AB6-6162-0FCA42F8C81C}"/>
                </a:ext>
              </a:extLst>
            </p:cNvPr>
            <p:cNvGrpSpPr/>
            <p:nvPr/>
          </p:nvGrpSpPr>
          <p:grpSpPr>
            <a:xfrm>
              <a:off x="107127" y="1390910"/>
              <a:ext cx="954058" cy="1257991"/>
              <a:chOff x="122701" y="1396991"/>
              <a:chExt cx="954058" cy="1257991"/>
            </a:xfrm>
          </p:grpSpPr>
          <p:pic>
            <p:nvPicPr>
              <p:cNvPr id="56" name="Google Shape;475;p41">
                <a:extLst>
                  <a:ext uri="{FF2B5EF4-FFF2-40B4-BE49-F238E27FC236}">
                    <a16:creationId xmlns:a16="http://schemas.microsoft.com/office/drawing/2014/main" id="{81FB8F37-4C3C-9672-3DA3-26586E98237A}"/>
                  </a:ext>
                </a:extLst>
              </p:cNvPr>
              <p:cNvPicPr preferRelativeResize="0"/>
              <p:nvPr/>
            </p:nvPicPr>
            <p:blipFill rotWithShape="1">
              <a:blip r:embed="rId3">
                <a:alphaModFix/>
              </a:blip>
              <a:srcRect t="13246" b="8646"/>
              <a:stretch/>
            </p:blipFill>
            <p:spPr>
              <a:xfrm>
                <a:off x="122701" y="1396991"/>
                <a:ext cx="954058" cy="1257991"/>
              </a:xfrm>
              <a:prstGeom prst="rect">
                <a:avLst/>
              </a:prstGeom>
              <a:no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pic>
          <p:sp>
            <p:nvSpPr>
              <p:cNvPr id="57" name="Heptagon 56">
                <a:extLst>
                  <a:ext uri="{FF2B5EF4-FFF2-40B4-BE49-F238E27FC236}">
                    <a16:creationId xmlns:a16="http://schemas.microsoft.com/office/drawing/2014/main" id="{7C89283E-90B1-4856-4D64-491D8B4F8165}"/>
                  </a:ext>
                </a:extLst>
              </p:cNvPr>
              <p:cNvSpPr/>
              <p:nvPr/>
            </p:nvSpPr>
            <p:spPr>
              <a:xfrm>
                <a:off x="872521" y="2480306"/>
                <a:ext cx="137842" cy="137316"/>
              </a:xfrm>
              <a:prstGeom prst="heptagon">
                <a:avLst/>
              </a:prstGeom>
              <a:ln w="9525"/>
            </p:spPr>
            <p:style>
              <a:lnRef idx="2">
                <a:schemeClr val="accent2"/>
              </a:lnRef>
              <a:fillRef idx="1">
                <a:schemeClr val="lt1"/>
              </a:fillRef>
              <a:effectRef idx="0">
                <a:schemeClr val="accent2"/>
              </a:effectRef>
              <a:fontRef idx="minor">
                <a:schemeClr val="dk1"/>
              </a:fontRef>
            </p:style>
            <p:txBody>
              <a:bodyPr rtlCol="0" anchor="ctr"/>
              <a:lstStyle/>
              <a:p>
                <a:pPr algn="ctr"/>
                <a:r>
                  <a:rPr lang="en-US" sz="800" b="1" dirty="0"/>
                  <a:t>1</a:t>
                </a:r>
              </a:p>
            </p:txBody>
          </p:sp>
        </p:grpSp>
        <p:grpSp>
          <p:nvGrpSpPr>
            <p:cNvPr id="21" name="Group 20">
              <a:extLst>
                <a:ext uri="{FF2B5EF4-FFF2-40B4-BE49-F238E27FC236}">
                  <a16:creationId xmlns:a16="http://schemas.microsoft.com/office/drawing/2014/main" id="{9F5FCB09-693C-8EC6-B40A-0720AA0F5C06}"/>
                </a:ext>
              </a:extLst>
            </p:cNvPr>
            <p:cNvGrpSpPr/>
            <p:nvPr/>
          </p:nvGrpSpPr>
          <p:grpSpPr>
            <a:xfrm>
              <a:off x="1137894" y="1390910"/>
              <a:ext cx="1921640" cy="1270154"/>
              <a:chOff x="1132882" y="1390910"/>
              <a:chExt cx="1921640" cy="1270154"/>
            </a:xfrm>
          </p:grpSpPr>
          <p:grpSp>
            <p:nvGrpSpPr>
              <p:cNvPr id="44" name="Group 43">
                <a:extLst>
                  <a:ext uri="{FF2B5EF4-FFF2-40B4-BE49-F238E27FC236}">
                    <a16:creationId xmlns:a16="http://schemas.microsoft.com/office/drawing/2014/main" id="{13FC6A5E-D28C-E397-FF33-E2EDC217C4F4}"/>
                  </a:ext>
                </a:extLst>
              </p:cNvPr>
              <p:cNvGrpSpPr/>
              <p:nvPr/>
            </p:nvGrpSpPr>
            <p:grpSpPr>
              <a:xfrm>
                <a:off x="1132882" y="1390910"/>
                <a:ext cx="1921640" cy="1270154"/>
                <a:chOff x="1374368" y="1557578"/>
                <a:chExt cx="3017303" cy="2251129"/>
              </a:xfrm>
            </p:grpSpPr>
            <p:pic>
              <p:nvPicPr>
                <p:cNvPr id="46" name="Google Shape;488;p41">
                  <a:extLst>
                    <a:ext uri="{FF2B5EF4-FFF2-40B4-BE49-F238E27FC236}">
                      <a16:creationId xmlns:a16="http://schemas.microsoft.com/office/drawing/2014/main" id="{F04AD251-ED70-02F4-F914-19CB26FB280E}"/>
                    </a:ext>
                  </a:extLst>
                </p:cNvPr>
                <p:cNvPicPr preferRelativeResize="0"/>
                <p:nvPr/>
              </p:nvPicPr>
              <p:blipFill rotWithShape="1">
                <a:blip r:embed="rId4">
                  <a:alphaModFix/>
                </a:blip>
                <a:srcRect/>
                <a:stretch/>
              </p:blipFill>
              <p:spPr>
                <a:xfrm>
                  <a:off x="1374368" y="1557578"/>
                  <a:ext cx="3017303" cy="2251129"/>
                </a:xfrm>
                <a:prstGeom prst="rect">
                  <a:avLst/>
                </a:prstGeom>
                <a:no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pic>
            <p:cxnSp>
              <p:nvCxnSpPr>
                <p:cNvPr id="51" name="Straight Arrow Connector 50">
                  <a:extLst>
                    <a:ext uri="{FF2B5EF4-FFF2-40B4-BE49-F238E27FC236}">
                      <a16:creationId xmlns:a16="http://schemas.microsoft.com/office/drawing/2014/main" id="{16E16F63-23B8-DAEC-1C18-62F1BC7372FC}"/>
                    </a:ext>
                  </a:extLst>
                </p:cNvPr>
                <p:cNvCxnSpPr>
                  <a:cxnSpLocks/>
                </p:cNvCxnSpPr>
                <p:nvPr/>
              </p:nvCxnSpPr>
              <p:spPr>
                <a:xfrm>
                  <a:off x="1586771" y="2803526"/>
                  <a:ext cx="305529" cy="218353"/>
                </a:xfrm>
                <a:prstGeom prst="straightConnector1">
                  <a:avLst/>
                </a:prstGeom>
                <a:ln w="9525">
                  <a:headEnd type="none" w="med" len="med"/>
                  <a:tailEnd type="triangle" w="med" len="med"/>
                </a:ln>
              </p:spPr>
              <p:style>
                <a:lnRef idx="2">
                  <a:schemeClr val="accent2"/>
                </a:lnRef>
                <a:fillRef idx="0">
                  <a:schemeClr val="accent2"/>
                </a:fillRef>
                <a:effectRef idx="1">
                  <a:schemeClr val="accent2"/>
                </a:effectRef>
                <a:fontRef idx="minor">
                  <a:schemeClr val="tx1"/>
                </a:fontRef>
              </p:style>
            </p:cxnSp>
          </p:grpSp>
          <p:sp>
            <p:nvSpPr>
              <p:cNvPr id="45" name="Heptagon 44">
                <a:extLst>
                  <a:ext uri="{FF2B5EF4-FFF2-40B4-BE49-F238E27FC236}">
                    <a16:creationId xmlns:a16="http://schemas.microsoft.com/office/drawing/2014/main" id="{CB45F3C2-FF0C-BF33-EDF8-FB7E14E6211A}"/>
                  </a:ext>
                </a:extLst>
              </p:cNvPr>
              <p:cNvSpPr/>
              <p:nvPr/>
            </p:nvSpPr>
            <p:spPr>
              <a:xfrm>
                <a:off x="2021928" y="2490208"/>
                <a:ext cx="137842" cy="137316"/>
              </a:xfrm>
              <a:prstGeom prst="heptagon">
                <a:avLst/>
              </a:prstGeom>
              <a:ln w="9525"/>
            </p:spPr>
            <p:style>
              <a:lnRef idx="2">
                <a:schemeClr val="accent2"/>
              </a:lnRef>
              <a:fillRef idx="1">
                <a:schemeClr val="lt1"/>
              </a:fillRef>
              <a:effectRef idx="0">
                <a:schemeClr val="accent2"/>
              </a:effectRef>
              <a:fontRef idx="minor">
                <a:schemeClr val="dk1"/>
              </a:fontRef>
            </p:style>
            <p:txBody>
              <a:bodyPr rtlCol="0" anchor="ctr"/>
              <a:lstStyle/>
              <a:p>
                <a:pPr algn="ctr"/>
                <a:r>
                  <a:rPr lang="en-US" sz="800" b="1" dirty="0"/>
                  <a:t>2</a:t>
                </a:r>
              </a:p>
            </p:txBody>
          </p:sp>
        </p:grpSp>
        <p:grpSp>
          <p:nvGrpSpPr>
            <p:cNvPr id="22" name="Group 21">
              <a:extLst>
                <a:ext uri="{FF2B5EF4-FFF2-40B4-BE49-F238E27FC236}">
                  <a16:creationId xmlns:a16="http://schemas.microsoft.com/office/drawing/2014/main" id="{22E2741E-7314-C958-D590-AFC70ED5A714}"/>
                </a:ext>
              </a:extLst>
            </p:cNvPr>
            <p:cNvGrpSpPr/>
            <p:nvPr/>
          </p:nvGrpSpPr>
          <p:grpSpPr>
            <a:xfrm>
              <a:off x="3175941" y="1397472"/>
              <a:ext cx="819593" cy="1270154"/>
              <a:chOff x="3131426" y="1393957"/>
              <a:chExt cx="819593" cy="1270154"/>
            </a:xfrm>
          </p:grpSpPr>
          <p:pic>
            <p:nvPicPr>
              <p:cNvPr id="40" name="Google Shape;490;p41">
                <a:extLst>
                  <a:ext uri="{FF2B5EF4-FFF2-40B4-BE49-F238E27FC236}">
                    <a16:creationId xmlns:a16="http://schemas.microsoft.com/office/drawing/2014/main" id="{EC7644D5-24DB-2723-9DEF-A532053B6FC7}"/>
                  </a:ext>
                </a:extLst>
              </p:cNvPr>
              <p:cNvPicPr preferRelativeResize="0"/>
              <p:nvPr/>
            </p:nvPicPr>
            <p:blipFill rotWithShape="1">
              <a:blip r:embed="rId5">
                <a:alphaModFix/>
              </a:blip>
              <a:srcRect/>
              <a:stretch/>
            </p:blipFill>
            <p:spPr>
              <a:xfrm>
                <a:off x="3131426" y="1393957"/>
                <a:ext cx="819593" cy="1270154"/>
              </a:xfrm>
              <a:prstGeom prst="rect">
                <a:avLst/>
              </a:prstGeom>
              <a:no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pic>
          <p:sp>
            <p:nvSpPr>
              <p:cNvPr id="39" name="Heptagon 38">
                <a:extLst>
                  <a:ext uri="{FF2B5EF4-FFF2-40B4-BE49-F238E27FC236}">
                    <a16:creationId xmlns:a16="http://schemas.microsoft.com/office/drawing/2014/main" id="{64076420-99DE-CA31-7366-A739DF12CA64}"/>
                  </a:ext>
                </a:extLst>
              </p:cNvPr>
              <p:cNvSpPr/>
              <p:nvPr/>
            </p:nvSpPr>
            <p:spPr>
              <a:xfrm>
                <a:off x="3798798" y="2517666"/>
                <a:ext cx="137842" cy="137316"/>
              </a:xfrm>
              <a:prstGeom prst="heptagon">
                <a:avLst/>
              </a:prstGeom>
              <a:ln w="9525"/>
            </p:spPr>
            <p:style>
              <a:lnRef idx="2">
                <a:schemeClr val="accent2"/>
              </a:lnRef>
              <a:fillRef idx="1">
                <a:schemeClr val="lt1"/>
              </a:fillRef>
              <a:effectRef idx="0">
                <a:schemeClr val="accent2"/>
              </a:effectRef>
              <a:fontRef idx="minor">
                <a:schemeClr val="dk1"/>
              </a:fontRef>
            </p:style>
            <p:txBody>
              <a:bodyPr rtlCol="0" anchor="ctr"/>
              <a:lstStyle/>
              <a:p>
                <a:pPr algn="ctr"/>
                <a:r>
                  <a:rPr lang="en-US" sz="800" b="1" dirty="0"/>
                  <a:t>3</a:t>
                </a:r>
              </a:p>
            </p:txBody>
          </p:sp>
        </p:grpSp>
        <p:sp>
          <p:nvSpPr>
            <p:cNvPr id="23" name="Arrow: Down 22">
              <a:extLst>
                <a:ext uri="{FF2B5EF4-FFF2-40B4-BE49-F238E27FC236}">
                  <a16:creationId xmlns:a16="http://schemas.microsoft.com/office/drawing/2014/main" id="{F6CCA92D-D2CC-92FF-E414-CFD35964FC2F}"/>
                </a:ext>
              </a:extLst>
            </p:cNvPr>
            <p:cNvSpPr/>
            <p:nvPr/>
          </p:nvSpPr>
          <p:spPr>
            <a:xfrm rot="16200000">
              <a:off x="2407852" y="1057552"/>
              <a:ext cx="148020" cy="374452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2840682E-87C5-AA4C-911B-99936550F441}"/>
                </a:ext>
              </a:extLst>
            </p:cNvPr>
            <p:cNvGrpSpPr/>
            <p:nvPr/>
          </p:nvGrpSpPr>
          <p:grpSpPr>
            <a:xfrm>
              <a:off x="4153534" y="1408674"/>
              <a:ext cx="858838" cy="1252390"/>
              <a:chOff x="4074576" y="1394866"/>
              <a:chExt cx="858838" cy="1252390"/>
            </a:xfrm>
          </p:grpSpPr>
          <p:pic>
            <p:nvPicPr>
              <p:cNvPr id="33" name="Picture 32" descr="A picture containing indoor, floor&#10;&#10;Description automatically generated">
                <a:extLst>
                  <a:ext uri="{FF2B5EF4-FFF2-40B4-BE49-F238E27FC236}">
                    <a16:creationId xmlns:a16="http://schemas.microsoft.com/office/drawing/2014/main" id="{C3E72694-5AE3-586C-AC6D-84C280DAF1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1138" t="1312" r="4320" b="6227"/>
              <a:stretch/>
            </p:blipFill>
            <p:spPr>
              <a:xfrm>
                <a:off x="4074576" y="1394866"/>
                <a:ext cx="858838" cy="1252390"/>
              </a:xfrm>
              <a:prstGeom prst="rect">
                <a:avLst/>
              </a:prstGeom>
              <a:ln>
                <a:solidFill>
                  <a:schemeClr val="tx1"/>
                </a:solidFill>
              </a:ln>
              <a:effectLst>
                <a:outerShdw blurRad="50800" dist="38100" dir="2700000" algn="tl" rotWithShape="0">
                  <a:prstClr val="black">
                    <a:alpha val="40000"/>
                  </a:prstClr>
                </a:outerShdw>
              </a:effectLst>
            </p:spPr>
          </p:pic>
          <p:sp>
            <p:nvSpPr>
              <p:cNvPr id="34" name="Heptagon 33">
                <a:extLst>
                  <a:ext uri="{FF2B5EF4-FFF2-40B4-BE49-F238E27FC236}">
                    <a16:creationId xmlns:a16="http://schemas.microsoft.com/office/drawing/2014/main" id="{13217D5F-944D-4585-4645-10B408F3CF65}"/>
                  </a:ext>
                </a:extLst>
              </p:cNvPr>
              <p:cNvSpPr/>
              <p:nvPr/>
            </p:nvSpPr>
            <p:spPr>
              <a:xfrm>
                <a:off x="4756464" y="2480306"/>
                <a:ext cx="137842" cy="137316"/>
              </a:xfrm>
              <a:prstGeom prst="heptagon">
                <a:avLst/>
              </a:prstGeom>
              <a:ln w="9525"/>
            </p:spPr>
            <p:style>
              <a:lnRef idx="2">
                <a:schemeClr val="accent2"/>
              </a:lnRef>
              <a:fillRef idx="1">
                <a:schemeClr val="lt1"/>
              </a:fillRef>
              <a:effectRef idx="0">
                <a:schemeClr val="accent2"/>
              </a:effectRef>
              <a:fontRef idx="minor">
                <a:schemeClr val="dk1"/>
              </a:fontRef>
            </p:style>
            <p:txBody>
              <a:bodyPr rtlCol="0" anchor="ctr"/>
              <a:lstStyle/>
              <a:p>
                <a:pPr algn="ctr"/>
                <a:r>
                  <a:rPr lang="en-US" sz="800" b="1" dirty="0"/>
                  <a:t>4</a:t>
                </a:r>
              </a:p>
            </p:txBody>
          </p:sp>
        </p:grpSp>
        <p:sp>
          <p:nvSpPr>
            <p:cNvPr id="29" name="Google Shape;492;p41">
              <a:extLst>
                <a:ext uri="{FF2B5EF4-FFF2-40B4-BE49-F238E27FC236}">
                  <a16:creationId xmlns:a16="http://schemas.microsoft.com/office/drawing/2014/main" id="{65397B27-2190-376D-A26B-C41A3A16BF0F}"/>
                </a:ext>
              </a:extLst>
            </p:cNvPr>
            <p:cNvSpPr txBox="1"/>
            <p:nvPr/>
          </p:nvSpPr>
          <p:spPr>
            <a:xfrm>
              <a:off x="1374177" y="3074737"/>
              <a:ext cx="1443365" cy="367271"/>
            </a:xfrm>
            <a:prstGeom prst="rect">
              <a:avLst/>
            </a:prstGeom>
            <a:ln w="12700"/>
          </p:spPr>
          <p:style>
            <a:lnRef idx="2">
              <a:schemeClr val="accent1"/>
            </a:lnRef>
            <a:fillRef idx="1">
              <a:schemeClr val="lt1"/>
            </a:fillRef>
            <a:effectRef idx="0">
              <a:schemeClr val="accent1"/>
            </a:effectRef>
            <a:fontRef idx="minor">
              <a:schemeClr val="dk1"/>
            </a:fontRef>
          </p:style>
          <p:txBody>
            <a:bodyPr spcFirstLastPara="1" wrap="square" lIns="0" tIns="45700" rIns="0" bIns="45700" anchor="t" anchorCtr="0">
              <a:spAutoFit/>
            </a:bodyPr>
            <a:lstStyle>
              <a:defPPr>
                <a:defRPr lang="en-US"/>
              </a:defPPr>
              <a:lvl1pPr marR="0" lvl="0" indent="0" algn="ctr">
                <a:lnSpc>
                  <a:spcPct val="100000"/>
                </a:lnSpc>
                <a:spcBef>
                  <a:spcPts val="0"/>
                </a:spcBef>
                <a:spcAft>
                  <a:spcPts val="0"/>
                </a:spcAft>
                <a:buClr>
                  <a:schemeClr val="dk1"/>
                </a:buClr>
                <a:buSzPts val="1800"/>
                <a:buFont typeface="Calibri"/>
                <a:buNone/>
                <a:defRPr sz="600" i="0" u="none" strike="noStrike" cap="none">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400" dirty="0"/>
                <a:t>2. Block with further machining to connect vertical and horizontal channels</a:t>
              </a:r>
              <a:endParaRPr sz="400" dirty="0"/>
            </a:p>
          </p:txBody>
        </p:sp>
        <p:sp>
          <p:nvSpPr>
            <p:cNvPr id="30" name="Google Shape;492;p41">
              <a:extLst>
                <a:ext uri="{FF2B5EF4-FFF2-40B4-BE49-F238E27FC236}">
                  <a16:creationId xmlns:a16="http://schemas.microsoft.com/office/drawing/2014/main" id="{6640E3F8-A170-0E08-7BFF-D7EB8A211768}"/>
                </a:ext>
              </a:extLst>
            </p:cNvPr>
            <p:cNvSpPr txBox="1"/>
            <p:nvPr/>
          </p:nvSpPr>
          <p:spPr>
            <a:xfrm>
              <a:off x="3205466" y="3088776"/>
              <a:ext cx="775689" cy="367271"/>
            </a:xfrm>
            <a:prstGeom prst="rect">
              <a:avLst/>
            </a:prstGeom>
            <a:ln w="12700"/>
          </p:spPr>
          <p:style>
            <a:lnRef idx="2">
              <a:schemeClr val="accent1"/>
            </a:lnRef>
            <a:fillRef idx="1">
              <a:schemeClr val="lt1"/>
            </a:fillRef>
            <a:effectRef idx="0">
              <a:schemeClr val="accent1"/>
            </a:effectRef>
            <a:fontRef idx="minor">
              <a:schemeClr val="dk1"/>
            </a:fontRef>
          </p:style>
          <p:txBody>
            <a:bodyPr spcFirstLastPara="1" wrap="square" lIns="0" tIns="45700" rIns="0" bIns="45700" anchor="t" anchorCtr="0">
              <a:spAutoFit/>
            </a:bodyPr>
            <a:lstStyle>
              <a:defPPr>
                <a:defRPr lang="en-US"/>
              </a:defPPr>
              <a:lvl1pPr marR="0" lvl="0" indent="0" algn="ctr">
                <a:lnSpc>
                  <a:spcPct val="100000"/>
                </a:lnSpc>
                <a:spcBef>
                  <a:spcPts val="0"/>
                </a:spcBef>
                <a:spcAft>
                  <a:spcPts val="0"/>
                </a:spcAft>
                <a:buClr>
                  <a:schemeClr val="dk1"/>
                </a:buClr>
                <a:buSzPts val="1800"/>
                <a:buFont typeface="Calibri"/>
                <a:buNone/>
                <a:defRPr sz="600" i="0" u="none" strike="noStrike" cap="none">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400" dirty="0"/>
                <a:t>3. Block weld plugs </a:t>
              </a:r>
            </a:p>
            <a:p>
              <a:r>
                <a:rPr lang="en-US" sz="400" dirty="0"/>
                <a:t>welded</a:t>
              </a:r>
              <a:endParaRPr sz="400" dirty="0"/>
            </a:p>
          </p:txBody>
        </p:sp>
        <p:sp>
          <p:nvSpPr>
            <p:cNvPr id="31" name="Google Shape;492;p41">
              <a:extLst>
                <a:ext uri="{FF2B5EF4-FFF2-40B4-BE49-F238E27FC236}">
                  <a16:creationId xmlns:a16="http://schemas.microsoft.com/office/drawing/2014/main" id="{797DE646-355D-497C-5E9A-D8A15486766E}"/>
                </a:ext>
              </a:extLst>
            </p:cNvPr>
            <p:cNvSpPr txBox="1"/>
            <p:nvPr/>
          </p:nvSpPr>
          <p:spPr>
            <a:xfrm>
              <a:off x="4238448" y="3084277"/>
              <a:ext cx="858838" cy="367271"/>
            </a:xfrm>
            <a:prstGeom prst="rect">
              <a:avLst/>
            </a:prstGeom>
            <a:ln w="12700"/>
          </p:spPr>
          <p:style>
            <a:lnRef idx="2">
              <a:schemeClr val="accent1"/>
            </a:lnRef>
            <a:fillRef idx="1">
              <a:schemeClr val="lt1"/>
            </a:fillRef>
            <a:effectRef idx="0">
              <a:schemeClr val="accent1"/>
            </a:effectRef>
            <a:fontRef idx="minor">
              <a:schemeClr val="dk1"/>
            </a:fontRef>
          </p:style>
          <p:txBody>
            <a:bodyPr spcFirstLastPara="1" wrap="square" lIns="0" tIns="45700" rIns="0" bIns="45700" anchor="t" anchorCtr="0">
              <a:spAutoFit/>
            </a:bodyPr>
            <a:lstStyle>
              <a:defPPr>
                <a:defRPr lang="en-US"/>
              </a:defPPr>
              <a:lvl1pPr marR="0" lvl="0" indent="0" algn="ctr">
                <a:lnSpc>
                  <a:spcPct val="100000"/>
                </a:lnSpc>
                <a:spcBef>
                  <a:spcPts val="0"/>
                </a:spcBef>
                <a:spcAft>
                  <a:spcPts val="0"/>
                </a:spcAft>
                <a:buClr>
                  <a:schemeClr val="dk1"/>
                </a:buClr>
                <a:buSzPts val="1800"/>
                <a:buFont typeface="Calibri"/>
                <a:buNone/>
                <a:defRPr sz="600" i="0" u="none" strike="noStrike" cap="none">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400" dirty="0"/>
                <a:t>4. Block Final machining completed</a:t>
              </a:r>
              <a:endParaRPr sz="400" dirty="0"/>
            </a:p>
          </p:txBody>
        </p:sp>
      </p:grpSp>
      <p:pic>
        <p:nvPicPr>
          <p:cNvPr id="58" name="Picture 57">
            <a:extLst>
              <a:ext uri="{FF2B5EF4-FFF2-40B4-BE49-F238E27FC236}">
                <a16:creationId xmlns:a16="http://schemas.microsoft.com/office/drawing/2014/main" id="{09F1932E-A3C7-413F-8039-3DC20048AAD1}"/>
              </a:ext>
            </a:extLst>
          </p:cNvPr>
          <p:cNvPicPr>
            <a:picLocks noChangeAspect="1"/>
          </p:cNvPicPr>
          <p:nvPr/>
        </p:nvPicPr>
        <p:blipFill>
          <a:blip r:embed="rId7"/>
          <a:stretch>
            <a:fillRect/>
          </a:stretch>
        </p:blipFill>
        <p:spPr>
          <a:xfrm>
            <a:off x="4671900" y="722905"/>
            <a:ext cx="4188197" cy="2407389"/>
          </a:xfrm>
          <a:prstGeom prst="rect">
            <a:avLst/>
          </a:prstGeom>
        </p:spPr>
      </p:pic>
      <p:pic>
        <p:nvPicPr>
          <p:cNvPr id="62" name="Google Shape;171;p21">
            <a:extLst>
              <a:ext uri="{FF2B5EF4-FFF2-40B4-BE49-F238E27FC236}">
                <a16:creationId xmlns:a16="http://schemas.microsoft.com/office/drawing/2014/main" id="{4530408E-6E4C-D5D3-7ED6-717D76525D62}"/>
              </a:ext>
            </a:extLst>
          </p:cNvPr>
          <p:cNvPicPr preferRelativeResize="0"/>
          <p:nvPr/>
        </p:nvPicPr>
        <p:blipFill rotWithShape="1">
          <a:blip r:embed="rId8">
            <a:alphaModFix/>
          </a:blip>
          <a:srcRect l="1728" r="4321"/>
          <a:stretch/>
        </p:blipFill>
        <p:spPr>
          <a:xfrm>
            <a:off x="0" y="57936"/>
            <a:ext cx="3276662" cy="2033199"/>
          </a:xfrm>
          <a:prstGeom prst="rect">
            <a:avLst/>
          </a:prstGeom>
          <a:noFill/>
          <a:ln>
            <a:noFill/>
          </a:ln>
        </p:spPr>
      </p:pic>
      <p:pic>
        <p:nvPicPr>
          <p:cNvPr id="3" name="bg object 22">
            <a:extLst>
              <a:ext uri="{FF2B5EF4-FFF2-40B4-BE49-F238E27FC236}">
                <a16:creationId xmlns:a16="http://schemas.microsoft.com/office/drawing/2014/main" id="{E4243D65-8B22-E15B-8562-1EA5CA950962}"/>
              </a:ext>
            </a:extLst>
          </p:cNvPr>
          <p:cNvPicPr/>
          <p:nvPr/>
        </p:nvPicPr>
        <p:blipFill>
          <a:blip r:embed="rId9" cstate="print"/>
          <a:stretch>
            <a:fillRect/>
          </a:stretch>
        </p:blipFill>
        <p:spPr>
          <a:xfrm>
            <a:off x="219954" y="1656733"/>
            <a:ext cx="764348" cy="517043"/>
          </a:xfrm>
          <a:prstGeom prst="rect">
            <a:avLst/>
          </a:prstGeom>
        </p:spPr>
      </p:pic>
    </p:spTree>
    <p:extLst>
      <p:ext uri="{BB962C8B-B14F-4D97-AF65-F5344CB8AC3E}">
        <p14:creationId xmlns:p14="http://schemas.microsoft.com/office/powerpoint/2010/main" val="1606844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EC8A9-BD27-5334-352A-647FB9BCD4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27560F-CD02-C50C-3ABA-37D021DB6F2E}"/>
              </a:ext>
            </a:extLst>
          </p:cNvPr>
          <p:cNvSpPr>
            <a:spLocks noGrp="1"/>
          </p:cNvSpPr>
          <p:nvPr>
            <p:ph type="title"/>
          </p:nvPr>
        </p:nvSpPr>
        <p:spPr/>
        <p:txBody>
          <a:bodyPr/>
          <a:lstStyle/>
          <a:p>
            <a:r>
              <a:rPr lang="en-US" dirty="0"/>
              <a:t>ITER systems  / HFSR+</a:t>
            </a:r>
          </a:p>
        </p:txBody>
      </p:sp>
      <p:sp>
        <p:nvSpPr>
          <p:cNvPr id="3" name="Text Placeholder 2">
            <a:extLst>
              <a:ext uri="{FF2B5EF4-FFF2-40B4-BE49-F238E27FC236}">
                <a16:creationId xmlns:a16="http://schemas.microsoft.com/office/drawing/2014/main" id="{7FAD93ED-85AD-3A69-68D7-36E0A22B8B08}"/>
              </a:ext>
            </a:extLst>
          </p:cNvPr>
          <p:cNvSpPr>
            <a:spLocks noGrp="1"/>
          </p:cNvSpPr>
          <p:nvPr>
            <p:ph type="body" idx="1"/>
          </p:nvPr>
        </p:nvSpPr>
        <p:spPr>
          <a:xfrm>
            <a:off x="449580" y="373379"/>
            <a:ext cx="4040188" cy="479822"/>
          </a:xfrm>
        </p:spPr>
        <p:txBody>
          <a:bodyPr/>
          <a:lstStyle/>
          <a:p>
            <a:r>
              <a:rPr lang="en-US" dirty="0"/>
              <a:t>Features</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A8D36CA1-42EB-19D8-82A0-5F4DA01DC0D2}"/>
                  </a:ext>
                </a:extLst>
              </p:cNvPr>
              <p:cNvSpPr>
                <a:spLocks noGrp="1"/>
              </p:cNvSpPr>
              <p:nvPr>
                <p:ph sz="half" idx="2"/>
              </p:nvPr>
            </p:nvSpPr>
            <p:spPr>
              <a:xfrm>
                <a:off x="449580" y="853200"/>
                <a:ext cx="4040188" cy="1718550"/>
              </a:xfrm>
            </p:spPr>
            <p:txBody>
              <a:bodyPr>
                <a:normAutofit fontScale="55000" lnSpcReduction="20000"/>
              </a:bodyPr>
              <a:lstStyle/>
              <a:p>
                <a:pPr algn="l"/>
                <a:r>
                  <a:rPr lang="en-US" dirty="0"/>
                  <a:t>O- and X-mode reflectometry from the high field side</a:t>
                </a:r>
              </a:p>
              <a:p>
                <a:pPr algn="l"/>
                <a:r>
                  <a:rPr lang="en-US" dirty="0"/>
                  <a:t>Multi-band to cover full density range</a:t>
                </a:r>
              </a:p>
              <a:p>
                <a:pPr algn="l"/>
                <a:r>
                  <a:rPr lang="en-US" dirty="0"/>
                  <a:t>Bistatic to tolerate more waveguide imperfections and fit!</a:t>
                </a:r>
              </a:p>
              <a:p>
                <a:pPr algn="l"/>
                <a:r>
                  <a:rPr lang="en-US" dirty="0"/>
                  <a:t>Primary measurement for core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𝑛</m:t>
                        </m:r>
                      </m:e>
                      <m:sub>
                        <m:r>
                          <a:rPr lang="en-US" b="0" i="1" dirty="0" smtClean="0">
                            <a:latin typeface="Cambria Math" panose="02040503050406030204" pitchFamily="18" charset="0"/>
                          </a:rPr>
                          <m:t>𝑒</m:t>
                        </m:r>
                      </m:sub>
                    </m:sSub>
                  </m:oMath>
                </a14:m>
                <a:endParaRPr lang="en-US" b="0" dirty="0"/>
              </a:p>
              <a:p>
                <a:pPr algn="l"/>
                <a:r>
                  <a:rPr lang="en-US" dirty="0"/>
                  <a:t>Allows refractometry (group delay across the plasma) as a backup measurement</a:t>
                </a:r>
              </a:p>
            </p:txBody>
          </p:sp>
        </mc:Choice>
        <mc:Fallback xmlns="">
          <p:sp>
            <p:nvSpPr>
              <p:cNvPr id="4" name="Content Placeholder 3">
                <a:extLst>
                  <a:ext uri="{FF2B5EF4-FFF2-40B4-BE49-F238E27FC236}">
                    <a16:creationId xmlns:a16="http://schemas.microsoft.com/office/drawing/2014/main" id="{A8D36CA1-42EB-19D8-82A0-5F4DA01DC0D2}"/>
                  </a:ext>
                </a:extLst>
              </p:cNvPr>
              <p:cNvSpPr>
                <a:spLocks noGrp="1" noRot="1" noChangeAspect="1" noMove="1" noResize="1" noEditPoints="1" noAdjustHandles="1" noChangeArrowheads="1" noChangeShapeType="1" noTextEdit="1"/>
              </p:cNvSpPr>
              <p:nvPr>
                <p:ph sz="half" idx="2"/>
              </p:nvPr>
            </p:nvSpPr>
            <p:spPr>
              <a:xfrm>
                <a:off x="449580" y="853200"/>
                <a:ext cx="4040188" cy="1718550"/>
              </a:xfrm>
              <a:blipFill>
                <a:blip r:embed="rId2"/>
                <a:stretch>
                  <a:fillRect l="-151" t="-2482"/>
                </a:stretch>
              </a:blipFill>
            </p:spPr>
            <p:txBody>
              <a:bodyPr/>
              <a:lstStyle/>
              <a:p>
                <a:r>
                  <a:rPr lang="en-GB">
                    <a:noFill/>
                  </a:rPr>
                  <a:t> </a:t>
                </a:r>
              </a:p>
            </p:txBody>
          </p:sp>
        </mc:Fallback>
      </mc:AlternateContent>
      <p:sp>
        <p:nvSpPr>
          <p:cNvPr id="5" name="Text Placeholder 4">
            <a:extLst>
              <a:ext uri="{FF2B5EF4-FFF2-40B4-BE49-F238E27FC236}">
                <a16:creationId xmlns:a16="http://schemas.microsoft.com/office/drawing/2014/main" id="{A1A28970-45DE-A331-C888-B1914DB99515}"/>
              </a:ext>
            </a:extLst>
          </p:cNvPr>
          <p:cNvSpPr>
            <a:spLocks noGrp="1"/>
          </p:cNvSpPr>
          <p:nvPr>
            <p:ph type="body" sz="quarter" idx="3"/>
          </p:nvPr>
        </p:nvSpPr>
        <p:spPr>
          <a:xfrm>
            <a:off x="4637406" y="373379"/>
            <a:ext cx="4041775" cy="479822"/>
          </a:xfrm>
        </p:spPr>
        <p:txBody>
          <a:bodyPr/>
          <a:lstStyle/>
          <a:p>
            <a:r>
              <a:rPr lang="en-US"/>
              <a:t>Constraints</a:t>
            </a:r>
            <a:endParaRPr lang="en-US" dirty="0"/>
          </a:p>
        </p:txBody>
      </p:sp>
      <p:sp>
        <p:nvSpPr>
          <p:cNvPr id="6" name="Content Placeholder 5">
            <a:extLst>
              <a:ext uri="{FF2B5EF4-FFF2-40B4-BE49-F238E27FC236}">
                <a16:creationId xmlns:a16="http://schemas.microsoft.com/office/drawing/2014/main" id="{43B7C99A-3E36-1B08-664E-3301D55ECC07}"/>
              </a:ext>
            </a:extLst>
          </p:cNvPr>
          <p:cNvSpPr>
            <a:spLocks noGrp="1"/>
          </p:cNvSpPr>
          <p:nvPr>
            <p:ph sz="quarter" idx="4"/>
          </p:nvPr>
        </p:nvSpPr>
        <p:spPr>
          <a:xfrm>
            <a:off x="4637406" y="853200"/>
            <a:ext cx="4041775" cy="2540794"/>
          </a:xfrm>
        </p:spPr>
        <p:txBody>
          <a:bodyPr>
            <a:normAutofit fontScale="55000" lnSpcReduction="20000"/>
          </a:bodyPr>
          <a:lstStyle/>
          <a:p>
            <a:pPr algn="l"/>
            <a:r>
              <a:rPr lang="en-US" dirty="0"/>
              <a:t>Path and size of waveguides totally determined by machine radial build and shape</a:t>
            </a:r>
          </a:p>
          <a:p>
            <a:pPr algn="l"/>
            <a:r>
              <a:rPr lang="en-US" dirty="0"/>
              <a:t>Antenna necessarily a compromise</a:t>
            </a:r>
          </a:p>
          <a:p>
            <a:pPr algn="l"/>
            <a:r>
              <a:rPr lang="en-US" dirty="0"/>
              <a:t>Vertical tolerance more limited</a:t>
            </a:r>
          </a:p>
        </p:txBody>
      </p:sp>
      <p:grpSp>
        <p:nvGrpSpPr>
          <p:cNvPr id="7" name="Group 6">
            <a:extLst>
              <a:ext uri="{FF2B5EF4-FFF2-40B4-BE49-F238E27FC236}">
                <a16:creationId xmlns:a16="http://schemas.microsoft.com/office/drawing/2014/main" id="{4261DBA2-06DE-563B-54EA-01C745A91F67}"/>
              </a:ext>
            </a:extLst>
          </p:cNvPr>
          <p:cNvGrpSpPr/>
          <p:nvPr/>
        </p:nvGrpSpPr>
        <p:grpSpPr>
          <a:xfrm>
            <a:off x="1447800" y="2343151"/>
            <a:ext cx="5301964" cy="2346002"/>
            <a:chOff x="290389" y="2655049"/>
            <a:chExt cx="4853905" cy="2147746"/>
          </a:xfrm>
        </p:grpSpPr>
        <p:pic>
          <p:nvPicPr>
            <p:cNvPr id="8" name="Picture 7">
              <a:extLst>
                <a:ext uri="{FF2B5EF4-FFF2-40B4-BE49-F238E27FC236}">
                  <a16:creationId xmlns:a16="http://schemas.microsoft.com/office/drawing/2014/main" id="{4BFE5B73-BFDD-7F78-A2E3-48254B8A29A8}"/>
                </a:ext>
              </a:extLst>
            </p:cNvPr>
            <p:cNvPicPr>
              <a:picLocks noChangeAspect="1"/>
            </p:cNvPicPr>
            <p:nvPr/>
          </p:nvPicPr>
          <p:blipFill>
            <a:blip r:embed="rId3"/>
            <a:stretch>
              <a:fillRect/>
            </a:stretch>
          </p:blipFill>
          <p:spPr>
            <a:xfrm>
              <a:off x="290389" y="2655049"/>
              <a:ext cx="4853905" cy="2147746"/>
            </a:xfrm>
            <a:prstGeom prst="rect">
              <a:avLst/>
            </a:prstGeom>
          </p:spPr>
        </p:pic>
        <p:sp>
          <p:nvSpPr>
            <p:cNvPr id="9" name="Rectangle 12">
              <a:extLst>
                <a:ext uri="{FF2B5EF4-FFF2-40B4-BE49-F238E27FC236}">
                  <a16:creationId xmlns:a16="http://schemas.microsoft.com/office/drawing/2014/main" id="{720A950F-DE4E-30B8-4F50-9C62A4C5C438}"/>
                </a:ext>
              </a:extLst>
            </p:cNvPr>
            <p:cNvSpPr/>
            <p:nvPr/>
          </p:nvSpPr>
          <p:spPr bwMode="auto">
            <a:xfrm>
              <a:off x="3167858" y="2800349"/>
              <a:ext cx="1787487" cy="228601"/>
            </a:xfrm>
            <a:custGeom>
              <a:avLst/>
              <a:gdLst>
                <a:gd name="csX0" fmla="*/ 0 w 1787487"/>
                <a:gd name="csY0" fmla="*/ 0 h 228601"/>
                <a:gd name="csX1" fmla="*/ 1787487 w 1787487"/>
                <a:gd name="csY1" fmla="*/ 0 h 228601"/>
                <a:gd name="csX2" fmla="*/ 1780453 w 1787487"/>
                <a:gd name="csY2" fmla="*/ 31653 h 228601"/>
                <a:gd name="csX3" fmla="*/ 0 w 1787487"/>
                <a:gd name="csY3" fmla="*/ 228601 h 228601"/>
                <a:gd name="csX4" fmla="*/ 0 w 1787487"/>
                <a:gd name="csY4" fmla="*/ 0 h 228601"/>
              </a:gdLst>
              <a:ahLst/>
              <a:cxnLst>
                <a:cxn ang="0">
                  <a:pos x="csX0" y="csY0"/>
                </a:cxn>
                <a:cxn ang="0">
                  <a:pos x="csX1" y="csY1"/>
                </a:cxn>
                <a:cxn ang="0">
                  <a:pos x="csX2" y="csY2"/>
                </a:cxn>
                <a:cxn ang="0">
                  <a:pos x="csX3" y="csY3"/>
                </a:cxn>
                <a:cxn ang="0">
                  <a:pos x="csX4" y="csY4"/>
                </a:cxn>
              </a:cxnLst>
              <a:rect l="l" t="t" r="r" b="b"/>
              <a:pathLst>
                <a:path w="1787487" h="228601">
                  <a:moveTo>
                    <a:pt x="0" y="0"/>
                  </a:moveTo>
                  <a:lnTo>
                    <a:pt x="1787487" y="0"/>
                  </a:lnTo>
                  <a:lnTo>
                    <a:pt x="1780453" y="31653"/>
                  </a:lnTo>
                  <a:lnTo>
                    <a:pt x="0" y="228601"/>
                  </a:lnTo>
                  <a:lnTo>
                    <a:pt x="0" y="0"/>
                  </a:lnTo>
                  <a:close/>
                </a:path>
              </a:pathLst>
            </a:custGeom>
            <a:gradFill flip="none" rotWithShape="1">
              <a:gsLst>
                <a:gs pos="0">
                  <a:srgbClr val="FF0000">
                    <a:alpha val="50000"/>
                  </a:srgbClr>
                </a:gs>
                <a:gs pos="57000">
                  <a:srgbClr val="FF0000">
                    <a:lumMod val="24000"/>
                    <a:lumOff val="76000"/>
                    <a:alpha val="50000"/>
                  </a:srgbClr>
                </a:gs>
                <a:gs pos="100000">
                  <a:schemeClr val="bg1">
                    <a:alpha val="50000"/>
                  </a:schemeClr>
                </a:gs>
              </a:gsLst>
              <a:lin ang="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grpSp>
    </p:spTree>
    <p:extLst>
      <p:ext uri="{BB962C8B-B14F-4D97-AF65-F5344CB8AC3E}">
        <p14:creationId xmlns:p14="http://schemas.microsoft.com/office/powerpoint/2010/main" val="4291246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7234F-23E1-5C5A-E179-57A57B13219B}"/>
            </a:ext>
          </a:extLst>
        </p:cNvPr>
        <p:cNvGrpSpPr/>
        <p:nvPr/>
      </p:nvGrpSpPr>
      <p:grpSpPr>
        <a:xfrm>
          <a:off x="0" y="0"/>
          <a:ext cx="0" cy="0"/>
          <a:chOff x="0" y="0"/>
          <a:chExt cx="0" cy="0"/>
        </a:xfrm>
      </p:grpSpPr>
      <p:pic>
        <p:nvPicPr>
          <p:cNvPr id="10" name="Рисунок 26">
            <a:extLst>
              <a:ext uri="{FF2B5EF4-FFF2-40B4-BE49-F238E27FC236}">
                <a16:creationId xmlns:a16="http://schemas.microsoft.com/office/drawing/2014/main" id="{626F20FA-0A02-E4B9-CA69-8DC3F5427683}"/>
              </a:ext>
            </a:extLst>
          </p:cNvPr>
          <p:cNvPicPr>
            <a:picLocks noChangeAspect="1" noChangeArrowheads="1"/>
          </p:cNvPicPr>
          <p:nvPr/>
        </p:nvPicPr>
        <p:blipFill>
          <a:blip r:embed="rId2"/>
          <a:srcRect l="21317" t="5312" r="25771" b="3438"/>
          <a:stretch>
            <a:fillRect/>
          </a:stretch>
        </p:blipFill>
        <p:spPr bwMode="auto">
          <a:xfrm>
            <a:off x="0" y="514350"/>
            <a:ext cx="3537347" cy="3002875"/>
          </a:xfrm>
          <a:prstGeom prst="rect">
            <a:avLst/>
          </a:prstGeom>
          <a:noFill/>
          <a:ln w="9525">
            <a:noFill/>
            <a:miter lim="800000"/>
            <a:headEnd/>
            <a:tailEnd/>
          </a:ln>
        </p:spPr>
      </p:pic>
      <p:pic>
        <p:nvPicPr>
          <p:cNvPr id="8" name="Рисунок 25">
            <a:extLst>
              <a:ext uri="{FF2B5EF4-FFF2-40B4-BE49-F238E27FC236}">
                <a16:creationId xmlns:a16="http://schemas.microsoft.com/office/drawing/2014/main" id="{E231E07F-542C-7BE1-818E-A0C8E72124BA}"/>
              </a:ext>
            </a:extLst>
          </p:cNvPr>
          <p:cNvPicPr>
            <a:picLocks noChangeAspect="1" noChangeArrowheads="1"/>
          </p:cNvPicPr>
          <p:nvPr/>
        </p:nvPicPr>
        <p:blipFill>
          <a:blip r:embed="rId3"/>
          <a:srcRect/>
          <a:stretch>
            <a:fillRect/>
          </a:stretch>
        </p:blipFill>
        <p:spPr bwMode="auto">
          <a:xfrm>
            <a:off x="3200400" y="478888"/>
            <a:ext cx="5758318" cy="3859154"/>
          </a:xfrm>
          <a:prstGeom prst="rect">
            <a:avLst/>
          </a:prstGeom>
          <a:noFill/>
          <a:ln w="9525">
            <a:noFill/>
            <a:miter lim="800000"/>
            <a:headEnd/>
            <a:tailEnd/>
          </a:ln>
        </p:spPr>
      </p:pic>
      <p:sp>
        <p:nvSpPr>
          <p:cNvPr id="2" name="Title 1">
            <a:extLst>
              <a:ext uri="{FF2B5EF4-FFF2-40B4-BE49-F238E27FC236}">
                <a16:creationId xmlns:a16="http://schemas.microsoft.com/office/drawing/2014/main" id="{88E4A754-2796-8EEC-BC3E-7018CACF7776}"/>
              </a:ext>
            </a:extLst>
          </p:cNvPr>
          <p:cNvSpPr>
            <a:spLocks noGrp="1"/>
          </p:cNvSpPr>
          <p:nvPr>
            <p:ph type="title"/>
          </p:nvPr>
        </p:nvSpPr>
        <p:spPr>
          <a:xfrm>
            <a:off x="571500" y="66207"/>
            <a:ext cx="8001000" cy="248517"/>
          </a:xfrm>
        </p:spPr>
        <p:txBody>
          <a:bodyPr/>
          <a:lstStyle/>
          <a:p>
            <a:pPr algn="l"/>
            <a:r>
              <a:rPr lang="en-GB" sz="2400" dirty="0">
                <a:solidFill>
                  <a:schemeClr val="tx1"/>
                </a:solidFill>
                <a:ea typeface="Calibri" panose="020F0502020204030204" pitchFamily="34" charset="0"/>
              </a:rPr>
              <a:t>High Field Side Reflectometry in ITER: waveguides</a:t>
            </a:r>
            <a:endParaRPr lang="en-GB" dirty="0"/>
          </a:p>
        </p:txBody>
      </p:sp>
      <p:sp>
        <p:nvSpPr>
          <p:cNvPr id="6" name="Content Placeholder 2">
            <a:extLst>
              <a:ext uri="{FF2B5EF4-FFF2-40B4-BE49-F238E27FC236}">
                <a16:creationId xmlns:a16="http://schemas.microsoft.com/office/drawing/2014/main" id="{5C9A0904-D75A-C08C-960E-AD0BA85E742E}"/>
              </a:ext>
            </a:extLst>
          </p:cNvPr>
          <p:cNvSpPr>
            <a:spLocks noGrp="1"/>
          </p:cNvSpPr>
          <p:nvPr/>
        </p:nvSpPr>
        <p:spPr bwMode="auto">
          <a:xfrm>
            <a:off x="4724400" y="3257550"/>
            <a:ext cx="3330526" cy="1477566"/>
          </a:xfrm>
          <a:prstGeom prst="rect">
            <a:avLst/>
          </a:prstGeom>
          <a:noFill/>
          <a:ln>
            <a:noFill/>
          </a:ln>
        </p:spPr>
        <p:txBody>
          <a:bodyPr>
            <a:normAutofit/>
          </a:bodyPr>
          <a:lstStyle>
            <a:lvl1pPr marL="287338" indent="-287338" algn="l"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l" defTabSz="795338" rtl="0" eaLnBrk="1" fontAlgn="base" hangingPunct="1">
              <a:spcBef>
                <a:spcPct val="20000"/>
              </a:spcBef>
              <a:spcAft>
                <a:spcPct val="0"/>
              </a:spcAft>
              <a:buChar char="–"/>
              <a:defRPr sz="2000">
                <a:solidFill>
                  <a:schemeClr val="tx1"/>
                </a:solidFill>
                <a:latin typeface="+mn-lt"/>
              </a:defRPr>
            </a:lvl2pPr>
            <a:lvl3pPr marL="1136650" indent="-188913" algn="l" defTabSz="795338" rtl="0" eaLnBrk="1" fontAlgn="base" hangingPunct="1">
              <a:spcBef>
                <a:spcPct val="20000"/>
              </a:spcBef>
              <a:spcAft>
                <a:spcPct val="0"/>
              </a:spcAft>
              <a:buChar char="•"/>
              <a:defRPr>
                <a:solidFill>
                  <a:schemeClr val="tx1"/>
                </a:solidFill>
                <a:latin typeface="+mn-lt"/>
              </a:defRPr>
            </a:lvl3pPr>
            <a:lvl4pPr marL="1511300" indent="-184150" algn="l" defTabSz="795338" rtl="0" eaLnBrk="1" fontAlgn="base" hangingPunct="1">
              <a:spcBef>
                <a:spcPct val="20000"/>
              </a:spcBef>
              <a:spcAft>
                <a:spcPct val="0"/>
              </a:spcAft>
              <a:buChar char="–"/>
              <a:defRPr>
                <a:solidFill>
                  <a:schemeClr val="tx1"/>
                </a:solidFill>
                <a:latin typeface="+mn-lt"/>
              </a:defRPr>
            </a:lvl4pPr>
            <a:lvl5pPr marL="1885950" indent="-184150" algn="l"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a:defRPr/>
            </a:pPr>
            <a:r>
              <a:rPr lang="en-US" sz="1100" b="1" dirty="0"/>
              <a:t>4 independent lines of sights (2 waveguides per transmission line):</a:t>
            </a:r>
          </a:p>
          <a:p>
            <a:pPr lvl="1">
              <a:defRPr/>
            </a:pPr>
            <a:r>
              <a:rPr lang="en-US" sz="1100" b="1" dirty="0">
                <a:cs typeface="Arial" panose="020B0604020202020204" pitchFamily="34" charset="0"/>
              </a:rPr>
              <a:t>2 lines in Sector 4 (Upper Port #8)</a:t>
            </a:r>
          </a:p>
          <a:p>
            <a:pPr lvl="1">
              <a:defRPr/>
            </a:pPr>
            <a:r>
              <a:rPr lang="en-US" sz="1100" b="1" dirty="0">
                <a:cs typeface="Arial" panose="020B0604020202020204" pitchFamily="34" charset="0"/>
              </a:rPr>
              <a:t>1 line in Sector 5 (Upper Port #9)</a:t>
            </a:r>
          </a:p>
          <a:p>
            <a:pPr lvl="1">
              <a:defRPr/>
            </a:pPr>
            <a:r>
              <a:rPr lang="en-US" sz="1100" b="1" dirty="0">
                <a:cs typeface="Arial" panose="020B0604020202020204" pitchFamily="34" charset="0"/>
              </a:rPr>
              <a:t>1 line in Sector 9 (Upper Port #17)</a:t>
            </a:r>
          </a:p>
          <a:p>
            <a:pPr>
              <a:defRPr/>
            </a:pPr>
            <a:r>
              <a:rPr lang="en-US" sz="1100" b="1" dirty="0">
                <a:solidFill>
                  <a:schemeClr val="bg1">
                    <a:lumMod val="50000"/>
                  </a:schemeClr>
                </a:solidFill>
              </a:rPr>
              <a:t>1 single waveguide for refractometry in Equatorial Port #8</a:t>
            </a:r>
            <a:endParaRPr lang="en-GB" sz="1100" b="1" dirty="0">
              <a:solidFill>
                <a:schemeClr val="bg1">
                  <a:lumMod val="50000"/>
                </a:schemeClr>
              </a:solidFill>
            </a:endParaRPr>
          </a:p>
        </p:txBody>
      </p:sp>
    </p:spTree>
    <p:extLst>
      <p:ext uri="{BB962C8B-B14F-4D97-AF65-F5344CB8AC3E}">
        <p14:creationId xmlns:p14="http://schemas.microsoft.com/office/powerpoint/2010/main" val="5016501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A74ED-50B0-FD3C-2DE5-70BA9D5F6DCF}"/>
            </a:ext>
          </a:extLst>
        </p:cNvPr>
        <p:cNvGrpSpPr/>
        <p:nvPr/>
      </p:nvGrpSpPr>
      <p:grpSpPr>
        <a:xfrm>
          <a:off x="0" y="0"/>
          <a:ext cx="0" cy="0"/>
          <a:chOff x="0" y="0"/>
          <a:chExt cx="0" cy="0"/>
        </a:xfrm>
      </p:grpSpPr>
      <p:pic>
        <p:nvPicPr>
          <p:cNvPr id="10" name="Рисунок 26">
            <a:extLst>
              <a:ext uri="{FF2B5EF4-FFF2-40B4-BE49-F238E27FC236}">
                <a16:creationId xmlns:a16="http://schemas.microsoft.com/office/drawing/2014/main" id="{4D0BC5F6-7E0B-260F-2FE5-AAC34192A6C0}"/>
              </a:ext>
            </a:extLst>
          </p:cNvPr>
          <p:cNvPicPr>
            <a:picLocks noChangeAspect="1" noChangeArrowheads="1"/>
          </p:cNvPicPr>
          <p:nvPr/>
        </p:nvPicPr>
        <p:blipFill>
          <a:blip r:embed="rId2"/>
          <a:srcRect l="21317" t="5312" r="25771" b="3438"/>
          <a:stretch>
            <a:fillRect/>
          </a:stretch>
        </p:blipFill>
        <p:spPr bwMode="auto">
          <a:xfrm>
            <a:off x="0" y="514350"/>
            <a:ext cx="3537347" cy="3002875"/>
          </a:xfrm>
          <a:prstGeom prst="rect">
            <a:avLst/>
          </a:prstGeom>
          <a:noFill/>
          <a:ln w="9525">
            <a:noFill/>
            <a:miter lim="800000"/>
            <a:headEnd/>
            <a:tailEnd/>
          </a:ln>
        </p:spPr>
      </p:pic>
      <p:sp>
        <p:nvSpPr>
          <p:cNvPr id="2" name="Title 1">
            <a:extLst>
              <a:ext uri="{FF2B5EF4-FFF2-40B4-BE49-F238E27FC236}">
                <a16:creationId xmlns:a16="http://schemas.microsoft.com/office/drawing/2014/main" id="{2A9912AF-1909-2E18-BB09-69632001DCCA}"/>
              </a:ext>
            </a:extLst>
          </p:cNvPr>
          <p:cNvSpPr>
            <a:spLocks noGrp="1"/>
          </p:cNvSpPr>
          <p:nvPr>
            <p:ph type="title"/>
          </p:nvPr>
        </p:nvSpPr>
        <p:spPr>
          <a:xfrm>
            <a:off x="571500" y="66207"/>
            <a:ext cx="8001000" cy="248517"/>
          </a:xfrm>
        </p:spPr>
        <p:txBody>
          <a:bodyPr/>
          <a:lstStyle/>
          <a:p>
            <a:pPr algn="l"/>
            <a:r>
              <a:rPr lang="en-GB" sz="2400">
                <a:solidFill>
                  <a:schemeClr val="tx1"/>
                </a:solidFill>
                <a:ea typeface="Calibri" panose="020F0502020204030204" pitchFamily="34" charset="0"/>
              </a:rPr>
              <a:t>High Field Side Reflectometry in ITER: waveguides</a:t>
            </a:r>
            <a:endParaRPr lang="en-GB" dirty="0"/>
          </a:p>
        </p:txBody>
      </p:sp>
      <p:pic>
        <p:nvPicPr>
          <p:cNvPr id="15" name="Content Placeholder 14">
            <a:extLst>
              <a:ext uri="{FF2B5EF4-FFF2-40B4-BE49-F238E27FC236}">
                <a16:creationId xmlns:a16="http://schemas.microsoft.com/office/drawing/2014/main" id="{F097CBDE-1AD3-F778-4099-209B8A30FD5E}"/>
              </a:ext>
            </a:extLst>
          </p:cNvPr>
          <p:cNvPicPr>
            <a:picLocks noGrp="1" noChangeAspect="1"/>
          </p:cNvPicPr>
          <p:nvPr>
            <p:ph sz="half" idx="1"/>
          </p:nvPr>
        </p:nvPicPr>
        <p:blipFill>
          <a:blip r:embed="rId3"/>
          <a:stretch>
            <a:fillRect/>
          </a:stretch>
        </p:blipFill>
        <p:spPr>
          <a:xfrm>
            <a:off x="3886200" y="898529"/>
            <a:ext cx="3924300" cy="2234516"/>
          </a:xfrm>
          <a:prstGeom prst="rect">
            <a:avLst/>
          </a:prstGeom>
        </p:spPr>
      </p:pic>
      <p:sp>
        <p:nvSpPr>
          <p:cNvPr id="4" name="Content Placeholder 2">
            <a:extLst>
              <a:ext uri="{FF2B5EF4-FFF2-40B4-BE49-F238E27FC236}">
                <a16:creationId xmlns:a16="http://schemas.microsoft.com/office/drawing/2014/main" id="{D93E9B27-51D7-2012-A993-FE4CF2B3594F}"/>
              </a:ext>
            </a:extLst>
          </p:cNvPr>
          <p:cNvSpPr>
            <a:spLocks noGrp="1"/>
          </p:cNvSpPr>
          <p:nvPr/>
        </p:nvSpPr>
        <p:spPr bwMode="auto">
          <a:xfrm>
            <a:off x="3886200" y="3257550"/>
            <a:ext cx="4168726" cy="1477566"/>
          </a:xfrm>
          <a:prstGeom prst="rect">
            <a:avLst/>
          </a:prstGeom>
          <a:noFill/>
          <a:ln>
            <a:noFill/>
          </a:ln>
        </p:spPr>
        <p:txBody>
          <a:bodyPr>
            <a:normAutofit/>
          </a:bodyPr>
          <a:lstStyle>
            <a:lvl1pPr marL="287338" indent="-287338" algn="l"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l" defTabSz="795338" rtl="0" eaLnBrk="1" fontAlgn="base" hangingPunct="1">
              <a:spcBef>
                <a:spcPct val="20000"/>
              </a:spcBef>
              <a:spcAft>
                <a:spcPct val="0"/>
              </a:spcAft>
              <a:buChar char="–"/>
              <a:defRPr sz="2000">
                <a:solidFill>
                  <a:schemeClr val="tx1"/>
                </a:solidFill>
                <a:latin typeface="+mn-lt"/>
              </a:defRPr>
            </a:lvl2pPr>
            <a:lvl3pPr marL="1136650" indent="-188913" algn="l" defTabSz="795338" rtl="0" eaLnBrk="1" fontAlgn="base" hangingPunct="1">
              <a:spcBef>
                <a:spcPct val="20000"/>
              </a:spcBef>
              <a:spcAft>
                <a:spcPct val="0"/>
              </a:spcAft>
              <a:buChar char="•"/>
              <a:defRPr>
                <a:solidFill>
                  <a:schemeClr val="tx1"/>
                </a:solidFill>
                <a:latin typeface="+mn-lt"/>
              </a:defRPr>
            </a:lvl3pPr>
            <a:lvl4pPr marL="1511300" indent="-184150" algn="l" defTabSz="795338" rtl="0" eaLnBrk="1" fontAlgn="base" hangingPunct="1">
              <a:spcBef>
                <a:spcPct val="20000"/>
              </a:spcBef>
              <a:spcAft>
                <a:spcPct val="0"/>
              </a:spcAft>
              <a:buChar char="–"/>
              <a:defRPr>
                <a:solidFill>
                  <a:schemeClr val="tx1"/>
                </a:solidFill>
                <a:latin typeface="+mn-lt"/>
              </a:defRPr>
            </a:lvl4pPr>
            <a:lvl5pPr marL="1885950" indent="-184150" algn="l"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a:defRPr/>
            </a:pPr>
            <a:endParaRPr lang="en-GB" sz="1100" b="1" dirty="0"/>
          </a:p>
        </p:txBody>
      </p:sp>
      <p:pic>
        <p:nvPicPr>
          <p:cNvPr id="5" name="Picture 4">
            <a:extLst>
              <a:ext uri="{FF2B5EF4-FFF2-40B4-BE49-F238E27FC236}">
                <a16:creationId xmlns:a16="http://schemas.microsoft.com/office/drawing/2014/main" id="{35506B6C-85C0-217D-483C-DE6CB125C682}"/>
              </a:ext>
            </a:extLst>
          </p:cNvPr>
          <p:cNvPicPr>
            <a:picLocks noChangeAspect="1"/>
          </p:cNvPicPr>
          <p:nvPr/>
        </p:nvPicPr>
        <p:blipFill>
          <a:blip r:embed="rId4"/>
          <a:stretch>
            <a:fillRect/>
          </a:stretch>
        </p:blipFill>
        <p:spPr>
          <a:xfrm>
            <a:off x="3902273" y="2845290"/>
            <a:ext cx="762000" cy="265732"/>
          </a:xfrm>
          <a:prstGeom prst="rect">
            <a:avLst/>
          </a:prstGeom>
        </p:spPr>
      </p:pic>
      <p:sp>
        <p:nvSpPr>
          <p:cNvPr id="7" name="Content Placeholder 10">
            <a:extLst>
              <a:ext uri="{FF2B5EF4-FFF2-40B4-BE49-F238E27FC236}">
                <a16:creationId xmlns:a16="http://schemas.microsoft.com/office/drawing/2014/main" id="{E0F744FB-1462-D4C6-4D70-FE0826AABD97}"/>
              </a:ext>
            </a:extLst>
          </p:cNvPr>
          <p:cNvSpPr txBox="1">
            <a:spLocks/>
          </p:cNvSpPr>
          <p:nvPr/>
        </p:nvSpPr>
        <p:spPr bwMode="auto">
          <a:xfrm>
            <a:off x="5029200" y="3176886"/>
            <a:ext cx="3657600" cy="1487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normAutofit fontScale="47500" lnSpcReduction="20000"/>
          </a:bodyPr>
          <a:lst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algn="l"/>
            <a:r>
              <a:rPr lang="en-GB" kern="0" dirty="0"/>
              <a:t>Waveguides specially developed for the environment</a:t>
            </a:r>
          </a:p>
          <a:p>
            <a:pPr lvl="1" algn="l"/>
            <a:r>
              <a:rPr lang="en-GB" kern="0" dirty="0"/>
              <a:t>Special materials</a:t>
            </a:r>
          </a:p>
          <a:p>
            <a:pPr lvl="1" algn="l"/>
            <a:r>
              <a:rPr lang="en-GB" kern="0" dirty="0"/>
              <a:t>Special coating</a:t>
            </a:r>
          </a:p>
          <a:p>
            <a:pPr lvl="1" algn="l"/>
            <a:r>
              <a:rPr lang="en-GB" kern="0" dirty="0"/>
              <a:t>Special flanges</a:t>
            </a:r>
          </a:p>
          <a:p>
            <a:pPr lvl="1" algn="l"/>
            <a:r>
              <a:rPr lang="en-GB" kern="0" dirty="0"/>
              <a:t>Special mounts</a:t>
            </a:r>
          </a:p>
          <a:p>
            <a:pPr algn="l"/>
            <a:r>
              <a:rPr lang="en-GB" kern="0" dirty="0"/>
              <a:t>Careful matching to remain in tension despite large shape changes of the VV and heating environment</a:t>
            </a:r>
          </a:p>
        </p:txBody>
      </p:sp>
    </p:spTree>
    <p:extLst>
      <p:ext uri="{BB962C8B-B14F-4D97-AF65-F5344CB8AC3E}">
        <p14:creationId xmlns:p14="http://schemas.microsoft.com/office/powerpoint/2010/main" val="21506965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E014D-EAA8-4EBA-4D9C-0A4D817DCC70}"/>
            </a:ext>
          </a:extLst>
        </p:cNvPr>
        <p:cNvGrpSpPr/>
        <p:nvPr/>
      </p:nvGrpSpPr>
      <p:grpSpPr>
        <a:xfrm>
          <a:off x="0" y="0"/>
          <a:ext cx="0" cy="0"/>
          <a:chOff x="0" y="0"/>
          <a:chExt cx="0" cy="0"/>
        </a:xfrm>
      </p:grpSpPr>
      <p:pic>
        <p:nvPicPr>
          <p:cNvPr id="10" name="Рисунок 26">
            <a:extLst>
              <a:ext uri="{FF2B5EF4-FFF2-40B4-BE49-F238E27FC236}">
                <a16:creationId xmlns:a16="http://schemas.microsoft.com/office/drawing/2014/main" id="{F1445EAD-6738-C62B-65EB-4D280750C74A}"/>
              </a:ext>
            </a:extLst>
          </p:cNvPr>
          <p:cNvPicPr>
            <a:picLocks noChangeAspect="1" noChangeArrowheads="1"/>
          </p:cNvPicPr>
          <p:nvPr/>
        </p:nvPicPr>
        <p:blipFill>
          <a:blip r:embed="rId2"/>
          <a:srcRect l="21317" t="5312" r="25771" b="3438"/>
          <a:stretch>
            <a:fillRect/>
          </a:stretch>
        </p:blipFill>
        <p:spPr bwMode="auto">
          <a:xfrm>
            <a:off x="0" y="514350"/>
            <a:ext cx="3537347" cy="3002875"/>
          </a:xfrm>
          <a:prstGeom prst="rect">
            <a:avLst/>
          </a:prstGeom>
          <a:noFill/>
          <a:ln w="9525">
            <a:noFill/>
            <a:miter lim="800000"/>
            <a:headEnd/>
            <a:tailEnd/>
          </a:ln>
        </p:spPr>
      </p:pic>
      <p:pic>
        <p:nvPicPr>
          <p:cNvPr id="8" name="Рисунок 25">
            <a:extLst>
              <a:ext uri="{FF2B5EF4-FFF2-40B4-BE49-F238E27FC236}">
                <a16:creationId xmlns:a16="http://schemas.microsoft.com/office/drawing/2014/main" id="{72897509-E5E5-F290-6EE6-5D7C7593AAF1}"/>
              </a:ext>
            </a:extLst>
          </p:cNvPr>
          <p:cNvPicPr>
            <a:picLocks noChangeAspect="1" noChangeArrowheads="1"/>
          </p:cNvPicPr>
          <p:nvPr/>
        </p:nvPicPr>
        <p:blipFill>
          <a:blip r:embed="rId3"/>
          <a:srcRect/>
          <a:stretch>
            <a:fillRect/>
          </a:stretch>
        </p:blipFill>
        <p:spPr bwMode="auto">
          <a:xfrm>
            <a:off x="3200400" y="478888"/>
            <a:ext cx="5758318" cy="3859154"/>
          </a:xfrm>
          <a:prstGeom prst="rect">
            <a:avLst/>
          </a:prstGeom>
          <a:noFill/>
          <a:ln w="9525">
            <a:noFill/>
            <a:miter lim="800000"/>
            <a:headEnd/>
            <a:tailEnd/>
          </a:ln>
        </p:spPr>
      </p:pic>
      <p:sp>
        <p:nvSpPr>
          <p:cNvPr id="2" name="Title 1">
            <a:extLst>
              <a:ext uri="{FF2B5EF4-FFF2-40B4-BE49-F238E27FC236}">
                <a16:creationId xmlns:a16="http://schemas.microsoft.com/office/drawing/2014/main" id="{8FFB7251-5CC0-2617-5A1F-E06E9CD970C8}"/>
              </a:ext>
            </a:extLst>
          </p:cNvPr>
          <p:cNvSpPr>
            <a:spLocks noGrp="1"/>
          </p:cNvSpPr>
          <p:nvPr>
            <p:ph type="title"/>
          </p:nvPr>
        </p:nvSpPr>
        <p:spPr>
          <a:xfrm>
            <a:off x="611188" y="14288"/>
            <a:ext cx="8001000" cy="342900"/>
          </a:xfrm>
        </p:spPr>
        <p:txBody>
          <a:bodyPr/>
          <a:lstStyle/>
          <a:p>
            <a:r>
              <a:rPr lang="en-GB" dirty="0"/>
              <a:t>High Field Side Reflectometry in ITER: Other elements</a:t>
            </a:r>
          </a:p>
        </p:txBody>
      </p:sp>
      <p:sp>
        <p:nvSpPr>
          <p:cNvPr id="11" name="Content Placeholder 10">
            <a:extLst>
              <a:ext uri="{FF2B5EF4-FFF2-40B4-BE49-F238E27FC236}">
                <a16:creationId xmlns:a16="http://schemas.microsoft.com/office/drawing/2014/main" id="{3B2B5C1F-6DFE-5FC1-F1DF-E57B66F3E94D}"/>
              </a:ext>
            </a:extLst>
          </p:cNvPr>
          <p:cNvSpPr>
            <a:spLocks noGrp="1"/>
          </p:cNvSpPr>
          <p:nvPr>
            <p:ph idx="1"/>
          </p:nvPr>
        </p:nvSpPr>
        <p:spPr>
          <a:xfrm>
            <a:off x="5029200" y="3176886"/>
            <a:ext cx="2733099" cy="1487726"/>
          </a:xfrm>
        </p:spPr>
        <p:txBody>
          <a:bodyPr>
            <a:normAutofit fontScale="55000" lnSpcReduction="20000"/>
          </a:bodyPr>
          <a:lstStyle/>
          <a:p>
            <a:pPr algn="l"/>
            <a:r>
              <a:rPr lang="en-US" dirty="0"/>
              <a:t>Transmit / Receive antenna pair also special so it can:</a:t>
            </a:r>
          </a:p>
          <a:p>
            <a:pPr lvl="1" algn="l"/>
            <a:r>
              <a:rPr lang="en-US" dirty="0"/>
              <a:t>Fit between blanket shields</a:t>
            </a:r>
          </a:p>
          <a:p>
            <a:pPr lvl="1" algn="l"/>
            <a:r>
              <a:rPr lang="en-US" dirty="0"/>
              <a:t>Accommodate wide range of target distance (0.5 – 3 m)</a:t>
            </a:r>
          </a:p>
          <a:p>
            <a:pPr lvl="1" algn="l"/>
            <a:r>
              <a:rPr lang="en-US" dirty="0"/>
              <a:t>Survive, despite passive cooling only</a:t>
            </a:r>
          </a:p>
        </p:txBody>
      </p:sp>
      <p:sp>
        <p:nvSpPr>
          <p:cNvPr id="6" name="Content Placeholder 2">
            <a:extLst>
              <a:ext uri="{FF2B5EF4-FFF2-40B4-BE49-F238E27FC236}">
                <a16:creationId xmlns:a16="http://schemas.microsoft.com/office/drawing/2014/main" id="{BB76E651-4171-6EE7-4407-A5156EAC5523}"/>
              </a:ext>
            </a:extLst>
          </p:cNvPr>
          <p:cNvSpPr>
            <a:spLocks noGrp="1"/>
          </p:cNvSpPr>
          <p:nvPr/>
        </p:nvSpPr>
        <p:spPr bwMode="auto">
          <a:xfrm>
            <a:off x="4678666" y="3128112"/>
            <a:ext cx="3330526" cy="1477566"/>
          </a:xfrm>
          <a:prstGeom prst="rect">
            <a:avLst/>
          </a:prstGeom>
          <a:noFill/>
          <a:ln>
            <a:noFill/>
          </a:ln>
        </p:spPr>
        <p:txBody>
          <a:bodyPr>
            <a:normAutofit/>
          </a:bodyPr>
          <a:lstStyle>
            <a:lvl1pPr marL="287338" indent="-287338" algn="l"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l" defTabSz="795338" rtl="0" eaLnBrk="1" fontAlgn="base" hangingPunct="1">
              <a:spcBef>
                <a:spcPct val="20000"/>
              </a:spcBef>
              <a:spcAft>
                <a:spcPct val="0"/>
              </a:spcAft>
              <a:buChar char="–"/>
              <a:defRPr sz="2000">
                <a:solidFill>
                  <a:schemeClr val="tx1"/>
                </a:solidFill>
                <a:latin typeface="+mn-lt"/>
              </a:defRPr>
            </a:lvl2pPr>
            <a:lvl3pPr marL="1136650" indent="-188913" algn="l" defTabSz="795338" rtl="0" eaLnBrk="1" fontAlgn="base" hangingPunct="1">
              <a:spcBef>
                <a:spcPct val="20000"/>
              </a:spcBef>
              <a:spcAft>
                <a:spcPct val="0"/>
              </a:spcAft>
              <a:buChar char="•"/>
              <a:defRPr>
                <a:solidFill>
                  <a:schemeClr val="tx1"/>
                </a:solidFill>
                <a:latin typeface="+mn-lt"/>
              </a:defRPr>
            </a:lvl3pPr>
            <a:lvl4pPr marL="1511300" indent="-184150" algn="l" defTabSz="795338" rtl="0" eaLnBrk="1" fontAlgn="base" hangingPunct="1">
              <a:spcBef>
                <a:spcPct val="20000"/>
              </a:spcBef>
              <a:spcAft>
                <a:spcPct val="0"/>
              </a:spcAft>
              <a:buChar char="–"/>
              <a:defRPr>
                <a:solidFill>
                  <a:schemeClr val="tx1"/>
                </a:solidFill>
                <a:latin typeface="+mn-lt"/>
              </a:defRPr>
            </a:lvl4pPr>
            <a:lvl5pPr marL="1885950" indent="-184150" algn="l"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a:defRPr/>
            </a:pPr>
            <a:endParaRPr lang="en-US" sz="700" b="1" dirty="0">
              <a:cs typeface="Arial" panose="020B0604020202020204" pitchFamily="34" charset="0"/>
            </a:endParaRPr>
          </a:p>
        </p:txBody>
      </p:sp>
      <p:grpSp>
        <p:nvGrpSpPr>
          <p:cNvPr id="13" name="Group 12">
            <a:extLst>
              <a:ext uri="{FF2B5EF4-FFF2-40B4-BE49-F238E27FC236}">
                <a16:creationId xmlns:a16="http://schemas.microsoft.com/office/drawing/2014/main" id="{F66EDA01-6E69-DF60-6AD8-00211FD1AD58}"/>
              </a:ext>
            </a:extLst>
          </p:cNvPr>
          <p:cNvGrpSpPr/>
          <p:nvPr/>
        </p:nvGrpSpPr>
        <p:grpSpPr>
          <a:xfrm>
            <a:off x="4925560" y="750334"/>
            <a:ext cx="2928205" cy="2235771"/>
            <a:chOff x="4906900" y="624412"/>
            <a:chExt cx="2928205" cy="2235771"/>
          </a:xfrm>
        </p:grpSpPr>
        <p:grpSp>
          <p:nvGrpSpPr>
            <p:cNvPr id="9" name="Group 8">
              <a:extLst>
                <a:ext uri="{FF2B5EF4-FFF2-40B4-BE49-F238E27FC236}">
                  <a16:creationId xmlns:a16="http://schemas.microsoft.com/office/drawing/2014/main" id="{5DDBEA88-4309-B1C3-98E5-6D958E4B0352}"/>
                </a:ext>
              </a:extLst>
            </p:cNvPr>
            <p:cNvGrpSpPr/>
            <p:nvPr/>
          </p:nvGrpSpPr>
          <p:grpSpPr>
            <a:xfrm>
              <a:off x="4906900" y="624412"/>
              <a:ext cx="2836739" cy="2235771"/>
              <a:chOff x="1356864" y="37746"/>
              <a:chExt cx="6430272" cy="5068007"/>
            </a:xfrm>
          </p:grpSpPr>
          <p:pic>
            <p:nvPicPr>
              <p:cNvPr id="4" name="Picture 3">
                <a:extLst>
                  <a:ext uri="{FF2B5EF4-FFF2-40B4-BE49-F238E27FC236}">
                    <a16:creationId xmlns:a16="http://schemas.microsoft.com/office/drawing/2014/main" id="{74836577-E893-AF71-DBA6-E59450291B68}"/>
                  </a:ext>
                </a:extLst>
              </p:cNvPr>
              <p:cNvPicPr>
                <a:picLocks noChangeAspect="1"/>
              </p:cNvPicPr>
              <p:nvPr/>
            </p:nvPicPr>
            <p:blipFill>
              <a:blip r:embed="rId4"/>
              <a:stretch>
                <a:fillRect/>
              </a:stretch>
            </p:blipFill>
            <p:spPr>
              <a:xfrm>
                <a:off x="1356864" y="37746"/>
                <a:ext cx="6430272" cy="5068007"/>
              </a:xfrm>
              <a:prstGeom prst="rect">
                <a:avLst/>
              </a:prstGeom>
            </p:spPr>
          </p:pic>
          <p:pic>
            <p:nvPicPr>
              <p:cNvPr id="7" name="Picture 6">
                <a:extLst>
                  <a:ext uri="{FF2B5EF4-FFF2-40B4-BE49-F238E27FC236}">
                    <a16:creationId xmlns:a16="http://schemas.microsoft.com/office/drawing/2014/main" id="{1D5C0236-A851-EB2A-3178-E0E48B9B80D4}"/>
                  </a:ext>
                </a:extLst>
              </p:cNvPr>
              <p:cNvPicPr>
                <a:picLocks noChangeAspect="1"/>
              </p:cNvPicPr>
              <p:nvPr/>
            </p:nvPicPr>
            <p:blipFill>
              <a:blip r:embed="rId5"/>
              <a:stretch>
                <a:fillRect/>
              </a:stretch>
            </p:blipFill>
            <p:spPr>
              <a:xfrm>
                <a:off x="2572712" y="4547664"/>
                <a:ext cx="487757" cy="299224"/>
              </a:xfrm>
              <a:prstGeom prst="rect">
                <a:avLst/>
              </a:prstGeom>
            </p:spPr>
          </p:pic>
        </p:grpSp>
        <p:sp>
          <p:nvSpPr>
            <p:cNvPr id="12" name="TextBox 11">
              <a:extLst>
                <a:ext uri="{FF2B5EF4-FFF2-40B4-BE49-F238E27FC236}">
                  <a16:creationId xmlns:a16="http://schemas.microsoft.com/office/drawing/2014/main" id="{DF0121B5-BFAA-8A95-A9D7-D4A703A7F441}"/>
                </a:ext>
              </a:extLst>
            </p:cNvPr>
            <p:cNvSpPr txBox="1"/>
            <p:nvPr/>
          </p:nvSpPr>
          <p:spPr>
            <a:xfrm>
              <a:off x="7151064" y="2543322"/>
              <a:ext cx="684041" cy="153888"/>
            </a:xfrm>
            <a:prstGeom prst="rect">
              <a:avLst/>
            </a:prstGeom>
            <a:noFill/>
          </p:spPr>
          <p:txBody>
            <a:bodyPr wrap="square">
              <a:spAutoFit/>
            </a:bodyPr>
            <a:lstStyle/>
            <a:p>
              <a:r>
                <a:rPr lang="en-GB" sz="400" b="1" i="0" u="none" strike="noStrike" baseline="0" dirty="0">
                  <a:highlight>
                    <a:srgbClr val="FFFF00"/>
                  </a:highlight>
                  <a:latin typeface="Times New Roman" panose="02020603050405020304" pitchFamily="18" charset="0"/>
                </a:rPr>
                <a:t>TL9VLR v1.1</a:t>
              </a:r>
              <a:endParaRPr lang="en-GB" sz="400" dirty="0">
                <a:highlight>
                  <a:srgbClr val="FFFF00"/>
                </a:highlight>
              </a:endParaRPr>
            </a:p>
          </p:txBody>
        </p:sp>
      </p:grpSp>
      <p:grpSp>
        <p:nvGrpSpPr>
          <p:cNvPr id="18" name="Group 17">
            <a:extLst>
              <a:ext uri="{FF2B5EF4-FFF2-40B4-BE49-F238E27FC236}">
                <a16:creationId xmlns:a16="http://schemas.microsoft.com/office/drawing/2014/main" id="{C00DCE49-E277-3F2A-E41C-00D5638FCE77}"/>
              </a:ext>
            </a:extLst>
          </p:cNvPr>
          <p:cNvGrpSpPr/>
          <p:nvPr/>
        </p:nvGrpSpPr>
        <p:grpSpPr>
          <a:xfrm>
            <a:off x="679278" y="1387057"/>
            <a:ext cx="2405135" cy="3022149"/>
            <a:chOff x="679278" y="1387057"/>
            <a:chExt cx="2405135" cy="3022149"/>
          </a:xfrm>
        </p:grpSpPr>
        <p:pic>
          <p:nvPicPr>
            <p:cNvPr id="17" name="Content Placeholder 16">
              <a:extLst>
                <a:ext uri="{FF2B5EF4-FFF2-40B4-BE49-F238E27FC236}">
                  <a16:creationId xmlns:a16="http://schemas.microsoft.com/office/drawing/2014/main" id="{803056F2-ADFE-1189-08CE-1021B7FAF428}"/>
                </a:ext>
              </a:extLst>
            </p:cNvPr>
            <p:cNvPicPr>
              <a:picLocks noChangeAspect="1"/>
            </p:cNvPicPr>
            <p:nvPr/>
          </p:nvPicPr>
          <p:blipFill>
            <a:blip r:embed="rId6"/>
            <a:stretch>
              <a:fillRect/>
            </a:stretch>
          </p:blipFill>
          <p:spPr>
            <a:xfrm rot="7175858">
              <a:off x="583010" y="1483325"/>
              <a:ext cx="2597671" cy="2405135"/>
            </a:xfrm>
            <a:prstGeom prst="rect">
              <a:avLst/>
            </a:prstGeom>
          </p:spPr>
        </p:pic>
        <p:pic>
          <p:nvPicPr>
            <p:cNvPr id="5" name="Picture 4">
              <a:extLst>
                <a:ext uri="{FF2B5EF4-FFF2-40B4-BE49-F238E27FC236}">
                  <a16:creationId xmlns:a16="http://schemas.microsoft.com/office/drawing/2014/main" id="{B7D57329-4044-D11F-08C0-744645ECE52D}"/>
                </a:ext>
              </a:extLst>
            </p:cNvPr>
            <p:cNvPicPr>
              <a:picLocks noChangeAspect="1"/>
            </p:cNvPicPr>
            <p:nvPr/>
          </p:nvPicPr>
          <p:blipFill>
            <a:blip r:embed="rId7"/>
            <a:stretch>
              <a:fillRect/>
            </a:stretch>
          </p:blipFill>
          <p:spPr>
            <a:xfrm>
              <a:off x="1768673" y="4143474"/>
              <a:ext cx="762000" cy="265732"/>
            </a:xfrm>
            <a:prstGeom prst="rect">
              <a:avLst/>
            </a:prstGeom>
          </p:spPr>
        </p:pic>
      </p:grpSp>
      <p:pic>
        <p:nvPicPr>
          <p:cNvPr id="16" name="Picture 15">
            <a:extLst>
              <a:ext uri="{FF2B5EF4-FFF2-40B4-BE49-F238E27FC236}">
                <a16:creationId xmlns:a16="http://schemas.microsoft.com/office/drawing/2014/main" id="{B51DE173-8993-02BA-4AAB-D0186A7A7B61}"/>
              </a:ext>
            </a:extLst>
          </p:cNvPr>
          <p:cNvPicPr>
            <a:picLocks noChangeAspect="1"/>
          </p:cNvPicPr>
          <p:nvPr/>
        </p:nvPicPr>
        <p:blipFill>
          <a:blip r:embed="rId7"/>
          <a:stretch>
            <a:fillRect/>
          </a:stretch>
        </p:blipFill>
        <p:spPr>
          <a:xfrm>
            <a:off x="4934938" y="2685893"/>
            <a:ext cx="533400" cy="186013"/>
          </a:xfrm>
          <a:prstGeom prst="rect">
            <a:avLst/>
          </a:prstGeom>
        </p:spPr>
      </p:pic>
    </p:spTree>
    <p:extLst>
      <p:ext uri="{BB962C8B-B14F-4D97-AF65-F5344CB8AC3E}">
        <p14:creationId xmlns:p14="http://schemas.microsoft.com/office/powerpoint/2010/main" val="333660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D6AE7-B50D-7847-02B8-55DC1BC4E5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1B4552-5641-6E1C-F5B0-B5E661F78712}"/>
              </a:ext>
            </a:extLst>
          </p:cNvPr>
          <p:cNvSpPr>
            <a:spLocks noGrp="1"/>
          </p:cNvSpPr>
          <p:nvPr>
            <p:ph type="title"/>
          </p:nvPr>
        </p:nvSpPr>
        <p:spPr/>
        <p:txBody>
          <a:bodyPr/>
          <a:lstStyle/>
          <a:p>
            <a:r>
              <a:rPr lang="en-US" dirty="0"/>
              <a:t>Key points from ITER for Reflectometry</a:t>
            </a:r>
          </a:p>
        </p:txBody>
      </p:sp>
      <p:graphicFrame>
        <p:nvGraphicFramePr>
          <p:cNvPr id="16" name="Content Placeholder 7">
            <a:extLst>
              <a:ext uri="{FF2B5EF4-FFF2-40B4-BE49-F238E27FC236}">
                <a16:creationId xmlns:a16="http://schemas.microsoft.com/office/drawing/2014/main" id="{40DE2295-65B4-DCA7-BCE0-0243320F3349}"/>
              </a:ext>
            </a:extLst>
          </p:cNvPr>
          <p:cNvGraphicFramePr>
            <a:graphicFrameLocks noGrp="1"/>
          </p:cNvGraphicFramePr>
          <p:nvPr>
            <p:ph idx="1"/>
            <p:extLst>
              <p:ext uri="{D42A27DB-BD31-4B8C-83A1-F6EECF244321}">
                <p14:modId xmlns:p14="http://schemas.microsoft.com/office/powerpoint/2010/main" val="4029870227"/>
              </p:ext>
            </p:extLst>
          </p:nvPr>
        </p:nvGraphicFramePr>
        <p:xfrm>
          <a:off x="609600" y="514350"/>
          <a:ext cx="7962899" cy="3718560"/>
        </p:xfrm>
        <a:graphic>
          <a:graphicData uri="http://schemas.openxmlformats.org/drawingml/2006/table">
            <a:tbl>
              <a:tblPr firstRow="1" bandRow="1">
                <a:tableStyleId>{93296810-A885-4BE3-A3E7-6D5BEEA58F35}</a:tableStyleId>
              </a:tblPr>
              <a:tblGrid>
                <a:gridCol w="3579813">
                  <a:extLst>
                    <a:ext uri="{9D8B030D-6E8A-4147-A177-3AD203B41FA5}">
                      <a16:colId xmlns:a16="http://schemas.microsoft.com/office/drawing/2014/main" val="1988968676"/>
                    </a:ext>
                  </a:extLst>
                </a:gridCol>
                <a:gridCol w="1066800">
                  <a:extLst>
                    <a:ext uri="{9D8B030D-6E8A-4147-A177-3AD203B41FA5}">
                      <a16:colId xmlns:a16="http://schemas.microsoft.com/office/drawing/2014/main" val="3377803382"/>
                    </a:ext>
                  </a:extLst>
                </a:gridCol>
                <a:gridCol w="762000">
                  <a:extLst>
                    <a:ext uri="{9D8B030D-6E8A-4147-A177-3AD203B41FA5}">
                      <a16:colId xmlns:a16="http://schemas.microsoft.com/office/drawing/2014/main" val="2571235347"/>
                    </a:ext>
                  </a:extLst>
                </a:gridCol>
                <a:gridCol w="2554286">
                  <a:extLst>
                    <a:ext uri="{9D8B030D-6E8A-4147-A177-3AD203B41FA5}">
                      <a16:colId xmlns:a16="http://schemas.microsoft.com/office/drawing/2014/main" val="1649174046"/>
                    </a:ext>
                  </a:extLst>
                </a:gridCol>
              </a:tblGrid>
              <a:tr h="231648">
                <a:tc>
                  <a:txBody>
                    <a:bodyPr/>
                    <a:lstStyle/>
                    <a:p>
                      <a:pPr algn="l"/>
                      <a:r>
                        <a:rPr lang="en-US" sz="1400" dirty="0"/>
                        <a:t>Lesson Learnt</a:t>
                      </a:r>
                    </a:p>
                  </a:txBody>
                  <a:tcPr/>
                </a:tc>
                <a:tc>
                  <a:txBody>
                    <a:bodyPr/>
                    <a:lstStyle/>
                    <a:p>
                      <a:pPr algn="ctr"/>
                      <a:r>
                        <a:rPr lang="en-US" sz="1400" dirty="0"/>
                        <a:t>Core</a:t>
                      </a:r>
                    </a:p>
                  </a:txBody>
                  <a:tcPr/>
                </a:tc>
                <a:tc>
                  <a:txBody>
                    <a:bodyPr/>
                    <a:lstStyle/>
                    <a:p>
                      <a:pPr algn="ctr"/>
                      <a:r>
                        <a:rPr lang="en-US" sz="1400" dirty="0"/>
                        <a:t>Edge</a:t>
                      </a:r>
                    </a:p>
                  </a:txBody>
                  <a:tcPr/>
                </a:tc>
                <a:tc>
                  <a:txBody>
                    <a:bodyPr/>
                    <a:lstStyle/>
                    <a:p>
                      <a:pPr algn="ctr"/>
                      <a:r>
                        <a:rPr lang="en-US" sz="1400" dirty="0"/>
                        <a:t>Towards Reactor</a:t>
                      </a:r>
                    </a:p>
                  </a:txBody>
                  <a:tcPr/>
                </a:tc>
                <a:extLst>
                  <a:ext uri="{0D108BD9-81ED-4DB2-BD59-A6C34878D82A}">
                    <a16:rowId xmlns:a16="http://schemas.microsoft.com/office/drawing/2014/main" val="3660625152"/>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Engineering integration of antenna (tight tolerances with high loads) is extremely challenging</a:t>
                      </a:r>
                    </a:p>
                  </a:txBody>
                  <a:tcPr anchor="ctr"/>
                </a:tc>
                <a:tc>
                  <a:txBody>
                    <a:bodyPr/>
                    <a:lstStyle/>
                    <a:p>
                      <a:pPr algn="ctr"/>
                      <a:r>
                        <a:rPr lang="en-US" sz="1400" dirty="0"/>
                        <a:t>X</a:t>
                      </a:r>
                    </a:p>
                  </a:txBody>
                  <a:tcPr anchor="ctr"/>
                </a:tc>
                <a:tc>
                  <a:txBody>
                    <a:bodyPr/>
                    <a:lstStyle/>
                    <a:p>
                      <a:pPr algn="ctr"/>
                      <a:r>
                        <a:rPr lang="en-US" sz="1400" dirty="0"/>
                        <a:t>X</a:t>
                      </a:r>
                    </a:p>
                  </a:txBody>
                  <a:tcPr anchor="ctr"/>
                </a:tc>
                <a:tc>
                  <a:txBody>
                    <a:bodyPr/>
                    <a:lstStyle/>
                    <a:p>
                      <a:pPr algn="ctr"/>
                      <a:r>
                        <a:rPr lang="en-US" sz="1400" dirty="0"/>
                        <a:t>Expect problems to be harder</a:t>
                      </a:r>
                    </a:p>
                  </a:txBody>
                  <a:tcPr anchor="ctr"/>
                </a:tc>
                <a:extLst>
                  <a:ext uri="{0D108BD9-81ED-4DB2-BD59-A6C34878D82A}">
                    <a16:rowId xmlns:a16="http://schemas.microsoft.com/office/drawing/2014/main" val="1144908582"/>
                  </a:ext>
                </a:extLst>
              </a:tr>
              <a:tr h="231648">
                <a:tc>
                  <a:txBody>
                    <a:bodyPr/>
                    <a:lstStyle/>
                    <a:p>
                      <a:pPr algn="l"/>
                      <a:r>
                        <a:rPr lang="en-US" sz="1400" dirty="0"/>
                        <a:t>Actual manufacture of the paper solution proves time consuming and expensive</a:t>
                      </a:r>
                    </a:p>
                  </a:txBody>
                  <a:tcPr anchor="ctr"/>
                </a:tc>
                <a:tc>
                  <a:txBody>
                    <a:bodyPr/>
                    <a:lstStyle/>
                    <a:p>
                      <a:pPr algn="ctr"/>
                      <a:r>
                        <a:rPr lang="en-US" sz="1400" dirty="0"/>
                        <a:t>X</a:t>
                      </a:r>
                    </a:p>
                  </a:txBody>
                  <a:tcPr anchor="ctr"/>
                </a:tc>
                <a:tc>
                  <a:txBody>
                    <a:bodyPr/>
                    <a:lstStyle/>
                    <a:p>
                      <a:pPr algn="ctr"/>
                      <a:r>
                        <a:rPr lang="en-US" sz="1400" dirty="0"/>
                        <a:t>X</a:t>
                      </a:r>
                    </a:p>
                  </a:txBody>
                  <a:tcPr anchor="ctr"/>
                </a:tc>
                <a:tc>
                  <a:txBody>
                    <a:bodyPr/>
                    <a:lstStyle/>
                    <a:p>
                      <a:pPr algn="ctr"/>
                      <a:r>
                        <a:rPr lang="en-US" sz="1400" dirty="0"/>
                        <a:t>Can be avoided by early prototyping</a:t>
                      </a:r>
                    </a:p>
                  </a:txBody>
                  <a:tcPr anchor="ctr"/>
                </a:tc>
                <a:extLst>
                  <a:ext uri="{0D108BD9-81ED-4DB2-BD59-A6C34878D82A}">
                    <a16:rowId xmlns:a16="http://schemas.microsoft.com/office/drawing/2014/main" val="4257010093"/>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Mirror cleaning and shutters necessary</a:t>
                      </a:r>
                    </a:p>
                  </a:txBody>
                  <a:tcPr anchor="ctr"/>
                </a:tc>
                <a:tc>
                  <a:txBody>
                    <a:bodyPr/>
                    <a:lstStyle/>
                    <a:p>
                      <a:pPr algn="ctr"/>
                      <a:r>
                        <a:rPr lang="en-US" sz="1400" dirty="0"/>
                        <a:t>No</a:t>
                      </a:r>
                    </a:p>
                  </a:txBody>
                  <a:tcPr anchor="ctr"/>
                </a:tc>
                <a:tc>
                  <a:txBody>
                    <a:bodyPr/>
                    <a:lstStyle/>
                    <a:p>
                      <a:pPr algn="ctr"/>
                      <a:r>
                        <a:rPr lang="en-US" sz="1400" dirty="0"/>
                        <a:t>No</a:t>
                      </a:r>
                    </a:p>
                  </a:txBody>
                  <a:tcPr anchor="ctr"/>
                </a:tc>
                <a:tc>
                  <a:txBody>
                    <a:bodyPr/>
                    <a:lstStyle/>
                    <a:p>
                      <a:pPr algn="ctr"/>
                      <a:r>
                        <a:rPr lang="en-US" sz="1400" dirty="0"/>
                        <a:t>No</a:t>
                      </a:r>
                    </a:p>
                  </a:txBody>
                  <a:tcPr anchor="ctr"/>
                </a:tc>
                <a:extLst>
                  <a:ext uri="{0D108BD9-81ED-4DB2-BD59-A6C34878D82A}">
                    <a16:rowId xmlns:a16="http://schemas.microsoft.com/office/drawing/2014/main" val="3119317827"/>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Maintenance needed</a:t>
                      </a:r>
                    </a:p>
                  </a:txBody>
                  <a:tcPr anchor="ctr"/>
                </a:tc>
                <a:tc>
                  <a:txBody>
                    <a:bodyPr/>
                    <a:lstStyle/>
                    <a:p>
                      <a:pPr algn="ctr"/>
                      <a:r>
                        <a:rPr lang="en-US" sz="1400" dirty="0"/>
                        <a:t>No</a:t>
                      </a:r>
                    </a:p>
                  </a:txBody>
                  <a:tcPr anchor="ctr"/>
                </a:tc>
                <a:tc>
                  <a:txBody>
                    <a:bodyPr/>
                    <a:lstStyle/>
                    <a:p>
                      <a:pPr algn="ctr"/>
                      <a:r>
                        <a:rPr lang="en-US" sz="1400" dirty="0"/>
                        <a:t>No</a:t>
                      </a:r>
                    </a:p>
                  </a:txBody>
                  <a:tcPr anchor="ctr"/>
                </a:tc>
                <a:tc>
                  <a:txBody>
                    <a:bodyPr/>
                    <a:lstStyle/>
                    <a:p>
                      <a:pPr algn="ctr"/>
                      <a:r>
                        <a:rPr lang="en-US" sz="1400" dirty="0"/>
                        <a:t>No</a:t>
                      </a:r>
                    </a:p>
                  </a:txBody>
                  <a:tcPr anchor="ctr"/>
                </a:tc>
                <a:extLst>
                  <a:ext uri="{0D108BD9-81ED-4DB2-BD59-A6C34878D82A}">
                    <a16:rowId xmlns:a16="http://schemas.microsoft.com/office/drawing/2014/main" val="1413838313"/>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First wall occupancy is low to modest</a:t>
                      </a:r>
                    </a:p>
                  </a:txBody>
                  <a:tcPr anchor="ctr"/>
                </a:tc>
                <a:tc>
                  <a:txBody>
                    <a:bodyPr/>
                    <a:lstStyle/>
                    <a:p>
                      <a:pPr algn="ctr"/>
                      <a:r>
                        <a:rPr lang="en-US" sz="1400" dirty="0"/>
                        <a:t>0.1%</a:t>
                      </a:r>
                    </a:p>
                  </a:txBody>
                  <a:tcPr anchor="ctr"/>
                </a:tc>
                <a:tc>
                  <a:txBody>
                    <a:bodyPr/>
                    <a:lstStyle/>
                    <a:p>
                      <a:pPr algn="ctr"/>
                      <a:r>
                        <a:rPr lang="en-US" sz="1400" dirty="0"/>
                        <a:t>0.01%</a:t>
                      </a:r>
                    </a:p>
                  </a:txBody>
                  <a:tcPr anchor="ctr"/>
                </a:tc>
                <a:tc>
                  <a:txBody>
                    <a:bodyPr/>
                    <a:lstStyle/>
                    <a:p>
                      <a:pPr algn="ctr"/>
                      <a:r>
                        <a:rPr lang="en-US" sz="1400" dirty="0"/>
                        <a:t>Core system can be reduced with higher power and different front end choices</a:t>
                      </a:r>
                    </a:p>
                  </a:txBody>
                  <a:tcPr anchor="ctr"/>
                </a:tc>
                <a:extLst>
                  <a:ext uri="{0D108BD9-81ED-4DB2-BD59-A6C34878D82A}">
                    <a16:rowId xmlns:a16="http://schemas.microsoft.com/office/drawing/2014/main" val="2184180818"/>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Assembly complexity is medium</a:t>
                      </a:r>
                    </a:p>
                  </a:txBody>
                  <a:tcPr anchor="ctr"/>
                </a:tc>
                <a:tc>
                  <a:txBody>
                    <a:bodyPr/>
                    <a:lstStyle/>
                    <a:p>
                      <a:pPr algn="ctr"/>
                      <a:r>
                        <a:rPr lang="en-US" sz="1400" dirty="0"/>
                        <a:t>X</a:t>
                      </a:r>
                    </a:p>
                  </a:txBody>
                  <a:tcPr anchor="ctr"/>
                </a:tc>
                <a:tc>
                  <a:txBody>
                    <a:bodyPr/>
                    <a:lstStyle/>
                    <a:p>
                      <a:pPr algn="ctr"/>
                      <a:r>
                        <a:rPr lang="en-US" sz="1400" dirty="0"/>
                        <a:t>X</a:t>
                      </a:r>
                    </a:p>
                  </a:txBody>
                  <a:tcPr anchor="ctr"/>
                </a:tc>
                <a:tc>
                  <a:txBody>
                    <a:bodyPr/>
                    <a:lstStyle/>
                    <a:p>
                      <a:pPr algn="ctr"/>
                      <a:r>
                        <a:rPr lang="en-US" sz="1400" dirty="0"/>
                        <a:t>Same…</a:t>
                      </a:r>
                    </a:p>
                  </a:txBody>
                  <a:tcPr anchor="ctr"/>
                </a:tc>
                <a:extLst>
                  <a:ext uri="{0D108BD9-81ED-4DB2-BD59-A6C34878D82A}">
                    <a16:rowId xmlns:a16="http://schemas.microsoft.com/office/drawing/2014/main" val="3742708637"/>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Unrecoverable failure modes can be eliminated</a:t>
                      </a:r>
                    </a:p>
                  </a:txBody>
                  <a:tcPr anchor="ctr"/>
                </a:tc>
                <a:tc>
                  <a:txBody>
                    <a:bodyPr/>
                    <a:lstStyle/>
                    <a:p>
                      <a:pPr algn="ctr"/>
                      <a:r>
                        <a:rPr lang="en-US" sz="1400" dirty="0"/>
                        <a:t>X</a:t>
                      </a:r>
                    </a:p>
                  </a:txBody>
                  <a:tcPr anchor="ctr"/>
                </a:tc>
                <a:tc>
                  <a:txBody>
                    <a:bodyPr/>
                    <a:lstStyle/>
                    <a:p>
                      <a:pPr algn="ctr"/>
                      <a:r>
                        <a:rPr lang="en-US" sz="1400" dirty="0"/>
                        <a:t>X</a:t>
                      </a:r>
                    </a:p>
                  </a:txBody>
                  <a:tcPr anchor="ctr"/>
                </a:tc>
                <a:tc>
                  <a:txBody>
                    <a:bodyPr/>
                    <a:lstStyle/>
                    <a:p>
                      <a:pPr algn="ctr"/>
                      <a:r>
                        <a:rPr lang="en-US" sz="1400" dirty="0"/>
                        <a:t>Same </a:t>
                      </a:r>
                    </a:p>
                  </a:txBody>
                  <a:tcPr anchor="ctr"/>
                </a:tc>
                <a:extLst>
                  <a:ext uri="{0D108BD9-81ED-4DB2-BD59-A6C34878D82A}">
                    <a16:rowId xmlns:a16="http://schemas.microsoft.com/office/drawing/2014/main" val="3334646153"/>
                  </a:ext>
                </a:extLst>
              </a:tr>
            </a:tbl>
          </a:graphicData>
        </a:graphic>
      </p:graphicFrame>
    </p:spTree>
    <p:extLst>
      <p:ext uri="{BB962C8B-B14F-4D97-AF65-F5344CB8AC3E}">
        <p14:creationId xmlns:p14="http://schemas.microsoft.com/office/powerpoint/2010/main" val="14310927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5611B-110D-B605-E4BE-F3C7AB08A0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BEAC6F-B242-8FEF-CB23-43B519B1F682}"/>
              </a:ext>
            </a:extLst>
          </p:cNvPr>
          <p:cNvSpPr>
            <a:spLocks noGrp="1"/>
          </p:cNvSpPr>
          <p:nvPr>
            <p:ph type="title"/>
          </p:nvPr>
        </p:nvSpPr>
        <p:spPr>
          <a:xfrm>
            <a:off x="611188" y="14288"/>
            <a:ext cx="8001000" cy="342900"/>
          </a:xfrm>
        </p:spPr>
        <p:txBody>
          <a:bodyPr wrap="square" anchor="ctr">
            <a:normAutofit fontScale="90000"/>
          </a:bodyPr>
          <a:lstStyle/>
          <a:p>
            <a:r>
              <a:rPr lang="en-US" dirty="0"/>
              <a:t>Application Summary for Reflectometry</a:t>
            </a:r>
          </a:p>
        </p:txBody>
      </p:sp>
      <p:sp>
        <p:nvSpPr>
          <p:cNvPr id="4" name="Content Placeholder 3">
            <a:extLst>
              <a:ext uri="{FF2B5EF4-FFF2-40B4-BE49-F238E27FC236}">
                <a16:creationId xmlns:a16="http://schemas.microsoft.com/office/drawing/2014/main" id="{F3958A4B-0A5C-0205-79D5-24719D086BDE}"/>
              </a:ext>
            </a:extLst>
          </p:cNvPr>
          <p:cNvSpPr>
            <a:spLocks noGrp="1"/>
          </p:cNvSpPr>
          <p:nvPr>
            <p:ph sz="half" idx="1"/>
          </p:nvPr>
        </p:nvSpPr>
        <p:spPr>
          <a:xfrm>
            <a:off x="573088" y="666749"/>
            <a:ext cx="3236912" cy="4063663"/>
          </a:xfrm>
        </p:spPr>
        <p:txBody>
          <a:bodyPr wrap="square" anchor="t">
            <a:normAutofit fontScale="55000" lnSpcReduction="20000"/>
          </a:bodyPr>
          <a:lstStyle/>
          <a:p>
            <a:pPr algn="l"/>
            <a:r>
              <a:rPr lang="en-US" dirty="0"/>
              <a:t>For ITER, design problems were tackled early and solved</a:t>
            </a:r>
          </a:p>
          <a:p>
            <a:pPr lvl="1" algn="l"/>
            <a:r>
              <a:rPr lang="en-US" dirty="0"/>
              <a:t>Antenna / waveguide integration</a:t>
            </a:r>
          </a:p>
          <a:p>
            <a:pPr lvl="1" algn="l"/>
            <a:r>
              <a:rPr lang="en-US" dirty="0"/>
              <a:t>Antenna heating and mechanical loadings</a:t>
            </a:r>
          </a:p>
          <a:p>
            <a:pPr lvl="1" algn="l"/>
            <a:r>
              <a:rPr lang="en-US" dirty="0"/>
              <a:t>Window design</a:t>
            </a:r>
          </a:p>
          <a:p>
            <a:pPr lvl="1" algn="l"/>
            <a:r>
              <a:rPr lang="en-US" dirty="0"/>
              <a:t>Machine movements</a:t>
            </a:r>
          </a:p>
          <a:p>
            <a:pPr lvl="1" algn="l"/>
            <a:r>
              <a:rPr lang="en-US" dirty="0"/>
              <a:t>Access to the right views (High field side)</a:t>
            </a:r>
          </a:p>
          <a:p>
            <a:pPr algn="l"/>
            <a:r>
              <a:rPr lang="en-US" dirty="0"/>
              <a:t>Manufacturing problems proved very hard:</a:t>
            </a:r>
          </a:p>
          <a:p>
            <a:pPr lvl="1" algn="l"/>
            <a:r>
              <a:rPr lang="en-US" dirty="0"/>
              <a:t>key innovations in design details need to be trialed early in the design phase</a:t>
            </a:r>
          </a:p>
          <a:p>
            <a:pPr algn="l"/>
            <a:r>
              <a:rPr lang="en-US" dirty="0"/>
              <a:t>Nonetheless, features in the ITER design scale well for a reactor</a:t>
            </a:r>
          </a:p>
        </p:txBody>
      </p:sp>
      <p:pic>
        <p:nvPicPr>
          <p:cNvPr id="26" name="Picture 25">
            <a:extLst>
              <a:ext uri="{FF2B5EF4-FFF2-40B4-BE49-F238E27FC236}">
                <a16:creationId xmlns:a16="http://schemas.microsoft.com/office/drawing/2014/main" id="{97CFB683-9577-AD30-E073-9ADE1F3BB88E}"/>
              </a:ext>
            </a:extLst>
          </p:cNvPr>
          <p:cNvPicPr>
            <a:picLocks noChangeAspect="1"/>
          </p:cNvPicPr>
          <p:nvPr/>
        </p:nvPicPr>
        <p:blipFill>
          <a:blip r:embed="rId2"/>
          <a:stretch>
            <a:fillRect/>
          </a:stretch>
        </p:blipFill>
        <p:spPr>
          <a:xfrm>
            <a:off x="4003502" y="514350"/>
            <a:ext cx="3659243" cy="2374005"/>
          </a:xfrm>
          <a:prstGeom prst="rect">
            <a:avLst/>
          </a:prstGeom>
        </p:spPr>
      </p:pic>
      <p:grpSp>
        <p:nvGrpSpPr>
          <p:cNvPr id="20" name="Group 19">
            <a:extLst>
              <a:ext uri="{FF2B5EF4-FFF2-40B4-BE49-F238E27FC236}">
                <a16:creationId xmlns:a16="http://schemas.microsoft.com/office/drawing/2014/main" id="{C5D0C15B-7A21-5D88-0AC4-18EAC4B2E4EC}"/>
              </a:ext>
            </a:extLst>
          </p:cNvPr>
          <p:cNvGrpSpPr/>
          <p:nvPr/>
        </p:nvGrpSpPr>
        <p:grpSpPr>
          <a:xfrm>
            <a:off x="6448266" y="1856817"/>
            <a:ext cx="2623454" cy="2776143"/>
            <a:chOff x="5072746" y="1314450"/>
            <a:chExt cx="3078384" cy="3257550"/>
          </a:xfrm>
        </p:grpSpPr>
        <p:pic>
          <p:nvPicPr>
            <p:cNvPr id="21" name="Picture 20">
              <a:extLst>
                <a:ext uri="{FF2B5EF4-FFF2-40B4-BE49-F238E27FC236}">
                  <a16:creationId xmlns:a16="http://schemas.microsoft.com/office/drawing/2014/main" id="{D8F10683-23A2-3FA6-4161-97ECF5A442FA}"/>
                </a:ext>
              </a:extLst>
            </p:cNvPr>
            <p:cNvPicPr>
              <a:picLocks noChangeAspect="1"/>
            </p:cNvPicPr>
            <p:nvPr/>
          </p:nvPicPr>
          <p:blipFill>
            <a:blip r:embed="rId3"/>
            <a:stretch>
              <a:fillRect/>
            </a:stretch>
          </p:blipFill>
          <p:spPr>
            <a:xfrm>
              <a:off x="5072746" y="1314450"/>
              <a:ext cx="3078384" cy="3257550"/>
            </a:xfrm>
            <a:prstGeom prst="rect">
              <a:avLst/>
            </a:prstGeom>
            <a:noFill/>
          </p:spPr>
        </p:pic>
        <p:grpSp>
          <p:nvGrpSpPr>
            <p:cNvPr id="22" name="Group 21">
              <a:extLst>
                <a:ext uri="{FF2B5EF4-FFF2-40B4-BE49-F238E27FC236}">
                  <a16:creationId xmlns:a16="http://schemas.microsoft.com/office/drawing/2014/main" id="{69E367B4-8667-7525-79F1-AE87EAC1A485}"/>
                </a:ext>
              </a:extLst>
            </p:cNvPr>
            <p:cNvGrpSpPr/>
            <p:nvPr/>
          </p:nvGrpSpPr>
          <p:grpSpPr>
            <a:xfrm>
              <a:off x="5935884" y="1727934"/>
              <a:ext cx="1562601" cy="414659"/>
              <a:chOff x="5935884" y="1727934"/>
              <a:chExt cx="1562601" cy="414659"/>
            </a:xfrm>
          </p:grpSpPr>
          <p:pic>
            <p:nvPicPr>
              <p:cNvPr id="23" name="Picture 22">
                <a:extLst>
                  <a:ext uri="{FF2B5EF4-FFF2-40B4-BE49-F238E27FC236}">
                    <a16:creationId xmlns:a16="http://schemas.microsoft.com/office/drawing/2014/main" id="{2ABE0E28-4E81-3BE2-7D04-04CB7FD4EED8}"/>
                  </a:ext>
                </a:extLst>
              </p:cNvPr>
              <p:cNvPicPr>
                <a:picLocks noChangeAspect="1"/>
              </p:cNvPicPr>
              <p:nvPr/>
            </p:nvPicPr>
            <p:blipFill>
              <a:blip r:embed="rId4"/>
              <a:stretch>
                <a:fillRect/>
              </a:stretch>
            </p:blipFill>
            <p:spPr>
              <a:xfrm>
                <a:off x="5935884" y="1727934"/>
                <a:ext cx="1138939" cy="397184"/>
              </a:xfrm>
              <a:prstGeom prst="rect">
                <a:avLst/>
              </a:prstGeom>
            </p:spPr>
          </p:pic>
          <p:pic>
            <p:nvPicPr>
              <p:cNvPr id="24" name="Picture 23">
                <a:extLst>
                  <a:ext uri="{FF2B5EF4-FFF2-40B4-BE49-F238E27FC236}">
                    <a16:creationId xmlns:a16="http://schemas.microsoft.com/office/drawing/2014/main" id="{1B6436E4-E43C-CF46-9914-088CF47B492D}"/>
                  </a:ext>
                </a:extLst>
              </p:cNvPr>
              <p:cNvPicPr>
                <a:picLocks noChangeAspect="1"/>
              </p:cNvPicPr>
              <p:nvPr/>
            </p:nvPicPr>
            <p:blipFill>
              <a:blip r:embed="rId5"/>
              <a:stretch>
                <a:fillRect/>
              </a:stretch>
            </p:blipFill>
            <p:spPr>
              <a:xfrm>
                <a:off x="7074823" y="1745410"/>
                <a:ext cx="423662" cy="397183"/>
              </a:xfrm>
              <a:prstGeom prst="rect">
                <a:avLst/>
              </a:prstGeom>
            </p:spPr>
          </p:pic>
        </p:grpSp>
      </p:grpSp>
      <p:pic>
        <p:nvPicPr>
          <p:cNvPr id="28" name="Picture 27">
            <a:extLst>
              <a:ext uri="{FF2B5EF4-FFF2-40B4-BE49-F238E27FC236}">
                <a16:creationId xmlns:a16="http://schemas.microsoft.com/office/drawing/2014/main" id="{375A354A-BB0A-9B37-1050-116DCAE6D4E9}"/>
              </a:ext>
            </a:extLst>
          </p:cNvPr>
          <p:cNvPicPr>
            <a:picLocks noChangeAspect="1"/>
          </p:cNvPicPr>
          <p:nvPr/>
        </p:nvPicPr>
        <p:blipFill>
          <a:blip r:embed="rId6"/>
          <a:stretch>
            <a:fillRect/>
          </a:stretch>
        </p:blipFill>
        <p:spPr>
          <a:xfrm>
            <a:off x="4839052" y="2695339"/>
            <a:ext cx="668432" cy="386032"/>
          </a:xfrm>
          <a:prstGeom prst="rect">
            <a:avLst/>
          </a:prstGeom>
        </p:spPr>
      </p:pic>
      <p:pic>
        <p:nvPicPr>
          <p:cNvPr id="30" name="bg object 22">
            <a:extLst>
              <a:ext uri="{FF2B5EF4-FFF2-40B4-BE49-F238E27FC236}">
                <a16:creationId xmlns:a16="http://schemas.microsoft.com/office/drawing/2014/main" id="{6CCE96AF-DAE3-7A23-B5F1-31DF483E4B60}"/>
              </a:ext>
            </a:extLst>
          </p:cNvPr>
          <p:cNvPicPr/>
          <p:nvPr/>
        </p:nvPicPr>
        <p:blipFill>
          <a:blip r:embed="rId7" cstate="print"/>
          <a:stretch>
            <a:fillRect/>
          </a:stretch>
        </p:blipFill>
        <p:spPr>
          <a:xfrm>
            <a:off x="4100750" y="2664517"/>
            <a:ext cx="668431" cy="381000"/>
          </a:xfrm>
          <a:prstGeom prst="rect">
            <a:avLst/>
          </a:prstGeom>
        </p:spPr>
      </p:pic>
      <p:sp>
        <p:nvSpPr>
          <p:cNvPr id="5" name="TextBox 4">
            <a:extLst>
              <a:ext uri="{FF2B5EF4-FFF2-40B4-BE49-F238E27FC236}">
                <a16:creationId xmlns:a16="http://schemas.microsoft.com/office/drawing/2014/main" id="{9DD61F7C-31EE-6768-400E-64E4144F7059}"/>
              </a:ext>
            </a:extLst>
          </p:cNvPr>
          <p:cNvSpPr txBox="1"/>
          <p:nvPr/>
        </p:nvSpPr>
        <p:spPr>
          <a:xfrm>
            <a:off x="4905290" y="3714750"/>
            <a:ext cx="1542976" cy="1015663"/>
          </a:xfrm>
          <a:prstGeom prst="rect">
            <a:avLst/>
          </a:prstGeom>
          <a:noFill/>
        </p:spPr>
        <p:txBody>
          <a:bodyPr wrap="square">
            <a:spAutoFit/>
          </a:bodyPr>
          <a:lstStyle/>
          <a:p>
            <a:r>
              <a:rPr lang="fr-FR" sz="1000" b="1" dirty="0">
                <a:hlinkClick r:id="rId8"/>
              </a:rPr>
              <a:t>D </a:t>
            </a:r>
            <a:r>
              <a:rPr lang="fr-FR" sz="1000" b="1" dirty="0" err="1">
                <a:hlinkClick r:id="rId8"/>
              </a:rPr>
              <a:t>Mamchits</a:t>
            </a:r>
            <a:r>
              <a:rPr lang="fr-FR" sz="1000" b="1" dirty="0">
                <a:hlinkClick r:id="rId8"/>
              </a:rPr>
              <a:t> et al, FED (2018)</a:t>
            </a:r>
            <a:r>
              <a:rPr lang="fr-FR" sz="1000" b="1" dirty="0"/>
              <a:t> for more </a:t>
            </a:r>
            <a:r>
              <a:rPr lang="fr-FR" sz="1000" b="1" dirty="0" err="1"/>
              <a:t>details</a:t>
            </a:r>
            <a:r>
              <a:rPr lang="fr-FR" sz="1000" b="1" dirty="0"/>
              <a:t> of the engineering </a:t>
            </a:r>
            <a:r>
              <a:rPr lang="fr-FR" sz="1000" b="1" dirty="0" err="1"/>
              <a:t>implementation</a:t>
            </a:r>
            <a:r>
              <a:rPr lang="fr-FR" sz="1000" b="1" dirty="0"/>
              <a:t> of the HFSR</a:t>
            </a:r>
            <a:endParaRPr lang="en-US" sz="1000" b="1" dirty="0"/>
          </a:p>
        </p:txBody>
      </p:sp>
      <p:sp>
        <p:nvSpPr>
          <p:cNvPr id="6" name="TextBox 5">
            <a:extLst>
              <a:ext uri="{FF2B5EF4-FFF2-40B4-BE49-F238E27FC236}">
                <a16:creationId xmlns:a16="http://schemas.microsoft.com/office/drawing/2014/main" id="{FB0E7285-A26D-8992-A745-2CB3CFC7280A}"/>
              </a:ext>
            </a:extLst>
          </p:cNvPr>
          <p:cNvSpPr txBox="1"/>
          <p:nvPr/>
        </p:nvSpPr>
        <p:spPr>
          <a:xfrm>
            <a:off x="7601125" y="562336"/>
            <a:ext cx="1161875" cy="1015663"/>
          </a:xfrm>
          <a:prstGeom prst="rect">
            <a:avLst/>
          </a:prstGeom>
          <a:noFill/>
        </p:spPr>
        <p:txBody>
          <a:bodyPr wrap="square" rtlCol="0">
            <a:spAutoFit/>
          </a:bodyPr>
          <a:lstStyle/>
          <a:p>
            <a:r>
              <a:rPr lang="it-IT" sz="1000" b="1" dirty="0">
                <a:hlinkClick r:id="rId9"/>
              </a:rPr>
              <a:t>C Muscatello et al PPCF (2025) </a:t>
            </a:r>
            <a:r>
              <a:rPr lang="it-IT" sz="1000" b="1" dirty="0"/>
              <a:t>for more details of the implemetation of the LFSR</a:t>
            </a:r>
            <a:r>
              <a:rPr lang="en-US" sz="1000" b="1" dirty="0"/>
              <a:t>  </a:t>
            </a:r>
            <a:endParaRPr lang="en-US" sz="500" b="1" dirty="0">
              <a:latin typeface="+mn-lt"/>
            </a:endParaRPr>
          </a:p>
        </p:txBody>
      </p:sp>
    </p:spTree>
    <p:extLst>
      <p:ext uri="{BB962C8B-B14F-4D97-AF65-F5344CB8AC3E}">
        <p14:creationId xmlns:p14="http://schemas.microsoft.com/office/powerpoint/2010/main" val="757609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CB3F-8CE3-AE4E-4325-7E246C5D2610}"/>
              </a:ext>
            </a:extLst>
          </p:cNvPr>
          <p:cNvSpPr>
            <a:spLocks noGrp="1"/>
          </p:cNvSpPr>
          <p:nvPr>
            <p:ph type="title"/>
          </p:nvPr>
        </p:nvSpPr>
        <p:spPr/>
        <p:txBody>
          <a:bodyPr/>
          <a:lstStyle/>
          <a:p>
            <a:r>
              <a:rPr lang="en-US" sz="2400" dirty="0"/>
              <a:t>Concluding remarks</a:t>
            </a:r>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E039DD6B-3BCE-BD2E-2844-5855EDA92E85}"/>
                  </a:ext>
                </a:extLst>
              </p:cNvPr>
              <p:cNvSpPr>
                <a:spLocks noGrp="1"/>
              </p:cNvSpPr>
              <p:nvPr>
                <p:ph idx="1"/>
              </p:nvPr>
            </p:nvSpPr>
            <p:spPr>
              <a:xfrm>
                <a:off x="0" y="438150"/>
                <a:ext cx="8915400" cy="4114800"/>
              </a:xfrm>
            </p:spPr>
            <p:txBody>
              <a:bodyPr>
                <a:noAutofit/>
              </a:bodyPr>
              <a:lstStyle/>
              <a:p>
                <a:pPr algn="l"/>
                <a:r>
                  <a:rPr lang="en-US" sz="1200" dirty="0"/>
                  <a:t>Interferometry / Polarimetry, Thomson Scattering and Reflectometry together provide, for ITER, a robust diagnostic set for density-related parameters:</a:t>
                </a:r>
              </a:p>
              <a:p>
                <a:pPr lvl="1" algn="l"/>
                <a:r>
                  <a:rPr lang="en-US" sz="1200" dirty="0"/>
                  <a:t>Interferometry handles time resolutions from </a:t>
                </a:r>
                <a14:m>
                  <m:oMath xmlns:m="http://schemas.openxmlformats.org/officeDocument/2006/math">
                    <m:r>
                      <a:rPr lang="en-US" sz="1200" b="0" i="1" smtClean="0">
                        <a:latin typeface="Cambria Math" panose="02040503050406030204" pitchFamily="18" charset="0"/>
                      </a:rPr>
                      <m:t>𝜇</m:t>
                    </m:r>
                    <m:r>
                      <a:rPr lang="en-US" sz="1200" b="0" i="1" smtClean="0">
                        <a:latin typeface="Cambria Math" panose="02040503050406030204" pitchFamily="18" charset="0"/>
                      </a:rPr>
                      <m:t>𝑠</m:t>
                    </m:r>
                  </m:oMath>
                </a14:m>
                <a:r>
                  <a:rPr lang="en-US" sz="1200" dirty="0"/>
                  <a:t> upwards with limited spatial resolution but high accuracy</a:t>
                </a:r>
              </a:p>
              <a:p>
                <a:pPr lvl="1" algn="l"/>
                <a:r>
                  <a:rPr lang="en-US" sz="1200" dirty="0"/>
                  <a:t>Thomson scattering handles control-relevant time resolution of 10s of </a:t>
                </a:r>
                <a14:m>
                  <m:oMath xmlns:m="http://schemas.openxmlformats.org/officeDocument/2006/math">
                    <m:r>
                      <a:rPr lang="en-US" sz="1200" b="0" i="1" smtClean="0">
                        <a:latin typeface="Cambria Math" panose="02040503050406030204" pitchFamily="18" charset="0"/>
                      </a:rPr>
                      <m:t>𝑚𝑠</m:t>
                    </m:r>
                  </m:oMath>
                </a14:m>
                <a:r>
                  <a:rPr lang="en-US" sz="1200" dirty="0"/>
                  <a:t> upwards with good spatial resolution and reasonable accuracy</a:t>
                </a:r>
              </a:p>
              <a:p>
                <a:pPr lvl="1" algn="l"/>
                <a:r>
                  <a:rPr lang="en-US" sz="1200" dirty="0"/>
                  <a:t>Reflectometry handles time resolutions from ~</a:t>
                </a:r>
                <a14:m>
                  <m:oMath xmlns:m="http://schemas.openxmlformats.org/officeDocument/2006/math">
                    <m:r>
                      <a:rPr lang="en-US" sz="1200" dirty="0">
                        <a:latin typeface="Cambria Math" panose="02040503050406030204" pitchFamily="18" charset="0"/>
                      </a:rPr>
                      <m:t>5</m:t>
                    </m:r>
                    <m:r>
                      <a:rPr lang="en-US" sz="1200" b="0" i="0" dirty="0" smtClean="0">
                        <a:latin typeface="Cambria Math" panose="02040503050406030204" pitchFamily="18" charset="0"/>
                      </a:rPr>
                      <m:t> </m:t>
                    </m:r>
                    <m:r>
                      <a:rPr lang="en-US" sz="1200" b="0" i="1" smtClean="0">
                        <a:latin typeface="Cambria Math" panose="02040503050406030204" pitchFamily="18" charset="0"/>
                      </a:rPr>
                      <m:t>𝜇</m:t>
                    </m:r>
                    <m:r>
                      <a:rPr lang="en-US" sz="1200" b="0" i="1" smtClean="0">
                        <a:latin typeface="Cambria Math" panose="02040503050406030204" pitchFamily="18" charset="0"/>
                      </a:rPr>
                      <m:t>𝑠</m:t>
                    </m:r>
                  </m:oMath>
                </a14:m>
                <a:r>
                  <a:rPr lang="en-US" sz="1200" dirty="0"/>
                  <a:t> upwards with similar accuracy (profiles and disturbances)</a:t>
                </a:r>
              </a:p>
              <a:p>
                <a:pPr algn="l"/>
                <a:r>
                  <a:rPr lang="en-US" sz="1200" dirty="0"/>
                  <a:t>As devices move to reactor level power densities and fluence, engineering robustness and simplicity </a:t>
                </a:r>
                <a:r>
                  <a:rPr lang="en-US" sz="1200" dirty="0" err="1"/>
                  <a:t>favour</a:t>
                </a:r>
                <a:r>
                  <a:rPr lang="en-US" sz="1200" dirty="0"/>
                  <a:t> first reflectometry, then interferometry.</a:t>
                </a:r>
              </a:p>
              <a:p>
                <a:pPr algn="l"/>
                <a:r>
                  <a:rPr lang="en-US" sz="1200" dirty="0"/>
                  <a:t>Thomson performance difficult to ensure long term at reasonable maintenance cost and opportunity cost for T breeding or heating first wall real estate</a:t>
                </a:r>
              </a:p>
              <a:p>
                <a:pPr lvl="1" algn="l"/>
                <a:r>
                  <a:rPr lang="en-US" sz="1200" dirty="0"/>
                  <a:t>A sacrificial system in the startup / exploration phase of the reactor, combined with machine learning and other diagnostics could form a basis for the machine exploitation phase</a:t>
                </a:r>
              </a:p>
              <a:p>
                <a:pPr algn="l"/>
                <a:r>
                  <a:rPr lang="en-US" sz="1200" dirty="0"/>
                  <a:t>Interferometry may also be limited by coating buildup on retroreflectors and cleaning / replacement is impractical. </a:t>
                </a:r>
              </a:p>
              <a:p>
                <a:pPr algn="l"/>
                <a:r>
                  <a:rPr lang="en-US" sz="1200" dirty="0"/>
                  <a:t>Robust reactor relevant alternatives can be exploited and need a buildup of experience in current devices:</a:t>
                </a:r>
              </a:p>
              <a:p>
                <a:pPr lvl="1" algn="l"/>
                <a:r>
                  <a:rPr lang="en-US" sz="1200" dirty="0"/>
                  <a:t>Refractometry shifts from phase measurements in the IR to group delay measurements in the mm wave range. It is seems robust and we have made provision to explore it in ITER.</a:t>
                </a:r>
              </a:p>
              <a:p>
                <a:pPr lvl="1" algn="l"/>
                <a:r>
                  <a:rPr lang="en-US" sz="1200" dirty="0"/>
                  <a:t>Fast wave interferometry shifts to the RF domain for a mass / fuel density integral and should be as robust as magnetics - it can be an effective backup and should be explored further</a:t>
                </a:r>
                <a:endParaRPr lang="en-GB" sz="1200" dirty="0">
                  <a:hlinkClick r:id="rId3"/>
                </a:endParaRPr>
              </a:p>
              <a:p>
                <a:pPr marL="0" indent="0" algn="r">
                  <a:buNone/>
                </a:pPr>
                <a:r>
                  <a:rPr lang="en-GB" sz="1200" b="1" dirty="0">
                    <a:hlinkClick r:id="rId3"/>
                  </a:rPr>
                  <a:t>D Mazon et al, NF (2026) - subchapters 1, 6, 7 and 9</a:t>
                </a:r>
                <a:endParaRPr lang="en-GB" sz="1200" b="1" dirty="0"/>
              </a:p>
              <a:p>
                <a:pPr marL="0" indent="0" algn="r">
                  <a:buNone/>
                </a:pPr>
                <a:r>
                  <a:rPr lang="en-GB" sz="1200" b="1" dirty="0">
                    <a:latin typeface="Arial" panose="020B0604020202020204" pitchFamily="34" charset="0"/>
                    <a:cs typeface="Arial" panose="020B0604020202020204" pitchFamily="34" charset="0"/>
                    <a:hlinkClick r:id="rId4"/>
                  </a:rPr>
                  <a:t>ITER research plan report (2024)</a:t>
                </a:r>
                <a:r>
                  <a:rPr lang="en-US" sz="1200" b="1" dirty="0">
                    <a:latin typeface="Arial" panose="020B0604020202020204" pitchFamily="34" charset="0"/>
                    <a:cs typeface="Arial" panose="020B0604020202020204" pitchFamily="34" charset="0"/>
                  </a:rPr>
                  <a:t> </a:t>
                </a:r>
                <a:endParaRPr lang="en-GB" sz="1200" b="1" dirty="0"/>
              </a:p>
            </p:txBody>
          </p:sp>
        </mc:Choice>
        <mc:Fallback>
          <p:sp>
            <p:nvSpPr>
              <p:cNvPr id="4" name="Content Placeholder 3">
                <a:extLst>
                  <a:ext uri="{FF2B5EF4-FFF2-40B4-BE49-F238E27FC236}">
                    <a16:creationId xmlns:a16="http://schemas.microsoft.com/office/drawing/2014/main" id="{E039DD6B-3BCE-BD2E-2844-5855EDA92E85}"/>
                  </a:ext>
                </a:extLst>
              </p:cNvPr>
              <p:cNvSpPr>
                <a:spLocks noGrp="1" noRot="1" noChangeAspect="1" noMove="1" noResize="1" noEditPoints="1" noAdjustHandles="1" noChangeArrowheads="1" noChangeShapeType="1" noTextEdit="1"/>
              </p:cNvSpPr>
              <p:nvPr>
                <p:ph idx="1"/>
              </p:nvPr>
            </p:nvSpPr>
            <p:spPr>
              <a:xfrm>
                <a:off x="0" y="438150"/>
                <a:ext cx="8915400" cy="4114800"/>
              </a:xfrm>
              <a:blipFill>
                <a:blip r:embed="rId5"/>
                <a:stretch>
                  <a:fillRect t="-296" b="-2815"/>
                </a:stretch>
              </a:blipFill>
            </p:spPr>
            <p:txBody>
              <a:bodyPr/>
              <a:lstStyle/>
              <a:p>
                <a:r>
                  <a:rPr lang="en-GB">
                    <a:noFill/>
                  </a:rPr>
                  <a:t> </a:t>
                </a:r>
              </a:p>
            </p:txBody>
          </p:sp>
        </mc:Fallback>
      </mc:AlternateContent>
    </p:spTree>
    <p:extLst>
      <p:ext uri="{BB962C8B-B14F-4D97-AF65-F5344CB8AC3E}">
        <p14:creationId xmlns:p14="http://schemas.microsoft.com/office/powerpoint/2010/main" val="22258320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54F7312-30DF-2E9C-EAD0-2F422D624EB9}"/>
              </a:ext>
            </a:extLst>
          </p:cNvPr>
          <p:cNvSpPr>
            <a:spLocks noGrp="1"/>
          </p:cNvSpPr>
          <p:nvPr>
            <p:ph type="title"/>
          </p:nvPr>
        </p:nvSpPr>
        <p:spPr>
          <a:xfrm>
            <a:off x="152400" y="514350"/>
            <a:ext cx="4953000" cy="1371600"/>
          </a:xfrm>
        </p:spPr>
        <p:txBody>
          <a:bodyPr/>
          <a:lstStyle/>
          <a:p>
            <a:pPr algn="l"/>
            <a:r>
              <a:rPr lang="en-US" sz="3200" dirty="0"/>
              <a:t>Thank you for your</a:t>
            </a:r>
            <a:br>
              <a:rPr lang="en-US" sz="3200" dirty="0"/>
            </a:br>
            <a:r>
              <a:rPr lang="en-US" sz="3200" dirty="0"/>
              <a:t>attention!</a:t>
            </a:r>
            <a:endParaRPr lang="en-GB" sz="3200" dirty="0"/>
          </a:p>
        </p:txBody>
      </p:sp>
    </p:spTree>
    <p:extLst>
      <p:ext uri="{BB962C8B-B14F-4D97-AF65-F5344CB8AC3E}">
        <p14:creationId xmlns:p14="http://schemas.microsoft.com/office/powerpoint/2010/main" val="13302012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199EEC2-1056-BABA-F8DE-DB25093F541B}"/>
              </a:ext>
            </a:extLst>
          </p:cNvPr>
          <p:cNvPicPr>
            <a:picLocks noChangeAspect="1"/>
          </p:cNvPicPr>
          <p:nvPr/>
        </p:nvPicPr>
        <p:blipFill>
          <a:blip r:embed="rId2"/>
          <a:stretch>
            <a:fillRect/>
          </a:stretch>
        </p:blipFill>
        <p:spPr>
          <a:xfrm>
            <a:off x="7214330" y="411480"/>
            <a:ext cx="1295400" cy="1129146"/>
          </a:xfrm>
          <a:prstGeom prst="rect">
            <a:avLst/>
          </a:prstGeom>
        </p:spPr>
      </p:pic>
      <p:sp>
        <p:nvSpPr>
          <p:cNvPr id="7" name="Title 6">
            <a:extLst>
              <a:ext uri="{FF2B5EF4-FFF2-40B4-BE49-F238E27FC236}">
                <a16:creationId xmlns:a16="http://schemas.microsoft.com/office/drawing/2014/main" id="{02A18D83-F745-308F-16CC-103BC1B38B30}"/>
              </a:ext>
            </a:extLst>
          </p:cNvPr>
          <p:cNvSpPr>
            <a:spLocks noGrp="1"/>
          </p:cNvSpPr>
          <p:nvPr>
            <p:ph type="title"/>
          </p:nvPr>
        </p:nvSpPr>
        <p:spPr/>
        <p:txBody>
          <a:bodyPr/>
          <a:lstStyle/>
          <a:p>
            <a:r>
              <a:rPr lang="en-US" sz="1400" dirty="0"/>
              <a:t>The teams</a:t>
            </a:r>
          </a:p>
        </p:txBody>
      </p:sp>
      <p:sp>
        <p:nvSpPr>
          <p:cNvPr id="8" name="Content Placeholder 7">
            <a:extLst>
              <a:ext uri="{FF2B5EF4-FFF2-40B4-BE49-F238E27FC236}">
                <a16:creationId xmlns:a16="http://schemas.microsoft.com/office/drawing/2014/main" id="{EA7D7739-2C96-6762-B364-2FD14B96CC5F}"/>
              </a:ext>
            </a:extLst>
          </p:cNvPr>
          <p:cNvSpPr>
            <a:spLocks noGrp="1"/>
          </p:cNvSpPr>
          <p:nvPr>
            <p:ph sz="half" idx="1"/>
          </p:nvPr>
        </p:nvSpPr>
        <p:spPr>
          <a:xfrm>
            <a:off x="634270" y="438150"/>
            <a:ext cx="1741423" cy="1576111"/>
          </a:xfrm>
        </p:spPr>
        <p:txBody>
          <a:bodyPr/>
          <a:lstStyle/>
          <a:p>
            <a:pPr marL="0" indent="0" algn="l">
              <a:buNone/>
            </a:pPr>
            <a:r>
              <a:rPr lang="en-US" sz="1400" b="1" dirty="0">
                <a:latin typeface="+mj-lt"/>
              </a:rPr>
              <a:t>Core Thomson Final Design</a:t>
            </a:r>
          </a:p>
          <a:p>
            <a:pPr marL="0" indent="0" algn="l">
              <a:buNone/>
            </a:pPr>
            <a:r>
              <a:rPr lang="en-US" sz="1400" dirty="0">
                <a:latin typeface="+mj-lt"/>
              </a:rPr>
              <a:t>Concluding by F4E and contractors</a:t>
            </a:r>
          </a:p>
        </p:txBody>
      </p:sp>
      <p:sp>
        <p:nvSpPr>
          <p:cNvPr id="9" name="Content Placeholder 8">
            <a:extLst>
              <a:ext uri="{FF2B5EF4-FFF2-40B4-BE49-F238E27FC236}">
                <a16:creationId xmlns:a16="http://schemas.microsoft.com/office/drawing/2014/main" id="{9E5B27FA-0AB7-AF87-5AC5-7B47246BE9B1}"/>
              </a:ext>
            </a:extLst>
          </p:cNvPr>
          <p:cNvSpPr>
            <a:spLocks noGrp="1"/>
          </p:cNvSpPr>
          <p:nvPr>
            <p:ph sz="half" idx="10"/>
          </p:nvPr>
        </p:nvSpPr>
        <p:spPr>
          <a:xfrm>
            <a:off x="4686300" y="438150"/>
            <a:ext cx="2628900" cy="1129146"/>
          </a:xfrm>
        </p:spPr>
        <p:txBody>
          <a:bodyPr/>
          <a:lstStyle/>
          <a:p>
            <a:pPr marL="0" indent="0" algn="l">
              <a:buNone/>
            </a:pPr>
            <a:r>
              <a:rPr lang="en-US" sz="1400" b="1" dirty="0">
                <a:latin typeface="+mj-lt"/>
              </a:rPr>
              <a:t>Edge Thomson Final Design</a:t>
            </a:r>
          </a:p>
          <a:p>
            <a:pPr marL="0" indent="0" algn="l">
              <a:buNone/>
            </a:pPr>
            <a:r>
              <a:rPr lang="en-US" sz="1400" b="1" dirty="0">
                <a:latin typeface="+mj-lt"/>
              </a:rPr>
              <a:t>Poloidal Polarimeter</a:t>
            </a:r>
          </a:p>
          <a:p>
            <a:pPr marL="0" indent="0" algn="l">
              <a:buNone/>
            </a:pPr>
            <a:r>
              <a:rPr lang="en-US" sz="1400" dirty="0">
                <a:latin typeface="+mj-lt"/>
              </a:rPr>
              <a:t>Final design and manufacture by JA-DA and contractors</a:t>
            </a:r>
          </a:p>
        </p:txBody>
      </p:sp>
      <p:sp>
        <p:nvSpPr>
          <p:cNvPr id="10" name="Content Placeholder 9">
            <a:extLst>
              <a:ext uri="{FF2B5EF4-FFF2-40B4-BE49-F238E27FC236}">
                <a16:creationId xmlns:a16="http://schemas.microsoft.com/office/drawing/2014/main" id="{D4774AD4-43CC-F5C9-F5E1-646045ACA676}"/>
              </a:ext>
            </a:extLst>
          </p:cNvPr>
          <p:cNvSpPr>
            <a:spLocks noGrp="1"/>
          </p:cNvSpPr>
          <p:nvPr>
            <p:ph sz="half" idx="11"/>
          </p:nvPr>
        </p:nvSpPr>
        <p:spPr>
          <a:xfrm>
            <a:off x="4687888" y="1827769"/>
            <a:ext cx="2041588" cy="1981200"/>
          </a:xfrm>
        </p:spPr>
        <p:txBody>
          <a:bodyPr/>
          <a:lstStyle/>
          <a:p>
            <a:pPr marL="0" indent="0" algn="l">
              <a:buNone/>
            </a:pPr>
            <a:r>
              <a:rPr lang="en-US" sz="1400" b="1" dirty="0">
                <a:latin typeface="+mj-lt"/>
              </a:rPr>
              <a:t>High Field side Reflectometry, with refractometry option</a:t>
            </a:r>
          </a:p>
          <a:p>
            <a:pPr marL="0" indent="0" algn="l">
              <a:buNone/>
            </a:pPr>
            <a:r>
              <a:rPr lang="en-US" sz="1400" dirty="0">
                <a:latin typeface="+mj-lt"/>
              </a:rPr>
              <a:t>Final design by and manufacture by Project Center ITER and contractors</a:t>
            </a:r>
            <a:endParaRPr lang="en-US" sz="1400" b="1" dirty="0">
              <a:latin typeface="+mj-lt"/>
            </a:endParaRPr>
          </a:p>
          <a:p>
            <a:pPr marL="0" indent="0" algn="l">
              <a:buNone/>
            </a:pPr>
            <a:endParaRPr lang="en-US" sz="1400" b="1" dirty="0">
              <a:latin typeface="+mj-lt"/>
            </a:endParaRPr>
          </a:p>
        </p:txBody>
      </p:sp>
      <p:sp>
        <p:nvSpPr>
          <p:cNvPr id="11" name="Content Placeholder 10">
            <a:extLst>
              <a:ext uri="{FF2B5EF4-FFF2-40B4-BE49-F238E27FC236}">
                <a16:creationId xmlns:a16="http://schemas.microsoft.com/office/drawing/2014/main" id="{326F1D37-3D5C-1517-8B01-934CF97A069C}"/>
              </a:ext>
            </a:extLst>
          </p:cNvPr>
          <p:cNvSpPr>
            <a:spLocks noGrp="1"/>
          </p:cNvSpPr>
          <p:nvPr>
            <p:ph sz="half" idx="12"/>
          </p:nvPr>
        </p:nvSpPr>
        <p:spPr>
          <a:xfrm>
            <a:off x="641668" y="1725561"/>
            <a:ext cx="1741423" cy="1679500"/>
          </a:xfrm>
        </p:spPr>
        <p:txBody>
          <a:bodyPr/>
          <a:lstStyle/>
          <a:p>
            <a:pPr marL="0" indent="0" algn="l">
              <a:buNone/>
            </a:pPr>
            <a:r>
              <a:rPr lang="en-US" sz="1400" b="1" dirty="0">
                <a:latin typeface="+mj-lt"/>
              </a:rPr>
              <a:t>Toroidal Interferometer / Polarimeter</a:t>
            </a:r>
          </a:p>
          <a:p>
            <a:pPr marL="0" indent="0" algn="l">
              <a:buNone/>
            </a:pPr>
            <a:r>
              <a:rPr lang="en-US" sz="1400" b="1" dirty="0">
                <a:latin typeface="+mj-lt"/>
              </a:rPr>
              <a:t>Low field side </a:t>
            </a:r>
            <a:r>
              <a:rPr lang="en-US" sz="1400" b="1" dirty="0" err="1">
                <a:latin typeface="+mj-lt"/>
              </a:rPr>
              <a:t>Reflectomery</a:t>
            </a:r>
            <a:endParaRPr lang="en-US" sz="1400" b="1" dirty="0">
              <a:latin typeface="+mj-lt"/>
            </a:endParaRPr>
          </a:p>
          <a:p>
            <a:pPr marL="0" indent="0" algn="l">
              <a:buNone/>
            </a:pPr>
            <a:r>
              <a:rPr lang="en-US" sz="1400" dirty="0">
                <a:latin typeface="+mj-lt"/>
              </a:rPr>
              <a:t>Final design and manufacture by US-ITER and contractors</a:t>
            </a:r>
          </a:p>
          <a:p>
            <a:pPr algn="l"/>
            <a:endParaRPr lang="en-US" sz="1400" dirty="0">
              <a:latin typeface="+mj-lt"/>
            </a:endParaRPr>
          </a:p>
        </p:txBody>
      </p:sp>
      <p:pic>
        <p:nvPicPr>
          <p:cNvPr id="14" name="bg object 22">
            <a:extLst>
              <a:ext uri="{FF2B5EF4-FFF2-40B4-BE49-F238E27FC236}">
                <a16:creationId xmlns:a16="http://schemas.microsoft.com/office/drawing/2014/main" id="{5F14A64F-3A87-9A9E-E0A0-BF5F7B1D0E45}"/>
              </a:ext>
            </a:extLst>
          </p:cNvPr>
          <p:cNvPicPr/>
          <p:nvPr/>
        </p:nvPicPr>
        <p:blipFill>
          <a:blip r:embed="rId3" cstate="print"/>
          <a:stretch>
            <a:fillRect/>
          </a:stretch>
        </p:blipFill>
        <p:spPr>
          <a:xfrm>
            <a:off x="2543924" y="1814046"/>
            <a:ext cx="1470548" cy="838200"/>
          </a:xfrm>
          <a:prstGeom prst="rect">
            <a:avLst/>
          </a:prstGeom>
        </p:spPr>
      </p:pic>
      <p:pic>
        <p:nvPicPr>
          <p:cNvPr id="16" name="Picture 15">
            <a:extLst>
              <a:ext uri="{FF2B5EF4-FFF2-40B4-BE49-F238E27FC236}">
                <a16:creationId xmlns:a16="http://schemas.microsoft.com/office/drawing/2014/main" id="{9CC7B44D-7630-9AFA-1165-5E289F3D95DD}"/>
              </a:ext>
            </a:extLst>
          </p:cNvPr>
          <p:cNvPicPr>
            <a:picLocks noChangeAspect="1"/>
          </p:cNvPicPr>
          <p:nvPr/>
        </p:nvPicPr>
        <p:blipFill>
          <a:blip r:embed="rId4"/>
          <a:stretch>
            <a:fillRect/>
          </a:stretch>
        </p:blipFill>
        <p:spPr>
          <a:xfrm>
            <a:off x="2656364" y="530204"/>
            <a:ext cx="1358108" cy="699811"/>
          </a:xfrm>
          <a:prstGeom prst="rect">
            <a:avLst/>
          </a:prstGeom>
        </p:spPr>
      </p:pic>
      <p:sp>
        <p:nvSpPr>
          <p:cNvPr id="5" name="TextBox 4">
            <a:extLst>
              <a:ext uri="{FF2B5EF4-FFF2-40B4-BE49-F238E27FC236}">
                <a16:creationId xmlns:a16="http://schemas.microsoft.com/office/drawing/2014/main" id="{220A3136-D116-392C-445C-1D7BF1F21872}"/>
              </a:ext>
            </a:extLst>
          </p:cNvPr>
          <p:cNvSpPr txBox="1"/>
          <p:nvPr/>
        </p:nvSpPr>
        <p:spPr>
          <a:xfrm>
            <a:off x="611188" y="4000480"/>
            <a:ext cx="4575810" cy="738664"/>
          </a:xfrm>
          <a:prstGeom prst="rect">
            <a:avLst/>
          </a:prstGeom>
          <a:noFill/>
        </p:spPr>
        <p:txBody>
          <a:bodyPr wrap="square">
            <a:spAutoFit/>
          </a:bodyPr>
          <a:lstStyle/>
          <a:p>
            <a:pPr marL="0" indent="0">
              <a:buNone/>
            </a:pPr>
            <a:r>
              <a:rPr lang="en-US" sz="1400" b="1" dirty="0">
                <a:latin typeface="+mj-lt"/>
              </a:rPr>
              <a:t>Density Interferometer Polarimeter</a:t>
            </a:r>
          </a:p>
          <a:p>
            <a:pPr marL="0" indent="0">
              <a:buNone/>
            </a:pPr>
            <a:r>
              <a:rPr lang="en-US" sz="1400" dirty="0">
                <a:latin typeface="+mj-lt"/>
              </a:rPr>
              <a:t>Final design and manufacture underway by ITER Organization and contractors</a:t>
            </a:r>
          </a:p>
        </p:txBody>
      </p:sp>
      <p:pic>
        <p:nvPicPr>
          <p:cNvPr id="12" name="Picture 11">
            <a:extLst>
              <a:ext uri="{FF2B5EF4-FFF2-40B4-BE49-F238E27FC236}">
                <a16:creationId xmlns:a16="http://schemas.microsoft.com/office/drawing/2014/main" id="{61BACD33-42E0-2970-A687-9E00C459DA30}"/>
              </a:ext>
            </a:extLst>
          </p:cNvPr>
          <p:cNvPicPr>
            <a:picLocks noChangeAspect="1"/>
          </p:cNvPicPr>
          <p:nvPr/>
        </p:nvPicPr>
        <p:blipFill>
          <a:blip r:embed="rId5"/>
          <a:stretch>
            <a:fillRect/>
          </a:stretch>
        </p:blipFill>
        <p:spPr>
          <a:xfrm>
            <a:off x="6909530" y="1900981"/>
            <a:ext cx="1905000" cy="664330"/>
          </a:xfrm>
          <a:prstGeom prst="rect">
            <a:avLst/>
          </a:prstGeom>
        </p:spPr>
      </p:pic>
    </p:spTree>
    <p:extLst>
      <p:ext uri="{BB962C8B-B14F-4D97-AF65-F5344CB8AC3E}">
        <p14:creationId xmlns:p14="http://schemas.microsoft.com/office/powerpoint/2010/main" val="17585162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50BCC79-DB47-758D-CCCA-32E70367CADC}"/>
              </a:ext>
            </a:extLst>
          </p:cNvPr>
          <p:cNvSpPr>
            <a:spLocks noGrp="1"/>
          </p:cNvSpPr>
          <p:nvPr>
            <p:ph type="title"/>
          </p:nvPr>
        </p:nvSpPr>
        <p:spPr/>
        <p:txBody>
          <a:bodyPr/>
          <a:lstStyle/>
          <a:p>
            <a:r>
              <a:rPr lang="en-US" dirty="0"/>
              <a:t>Backup slides</a:t>
            </a:r>
          </a:p>
        </p:txBody>
      </p:sp>
      <p:sp>
        <p:nvSpPr>
          <p:cNvPr id="8" name="Text Placeholder 7">
            <a:extLst>
              <a:ext uri="{FF2B5EF4-FFF2-40B4-BE49-F238E27FC236}">
                <a16:creationId xmlns:a16="http://schemas.microsoft.com/office/drawing/2014/main" id="{63882FC8-2C8A-B192-3208-B45E7D4806BB}"/>
              </a:ext>
            </a:extLst>
          </p:cNvPr>
          <p:cNvSpPr>
            <a:spLocks noGrp="1"/>
          </p:cNvSpPr>
          <p:nvPr>
            <p:ph type="body" idx="1"/>
          </p:nvPr>
        </p:nvSpPr>
        <p:spPr/>
        <p:txBody>
          <a:bodyPr/>
          <a:lstStyle/>
          <a:p>
            <a:r>
              <a:rPr lang="en-US" dirty="0"/>
              <a:t>Density in the ITER research plan</a:t>
            </a:r>
          </a:p>
          <a:p>
            <a:r>
              <a:rPr lang="en-US" dirty="0"/>
              <a:t>Refractometry in ITER</a:t>
            </a:r>
          </a:p>
          <a:p>
            <a:r>
              <a:rPr lang="en-US" dirty="0"/>
              <a:t>Fast wave interferometry on DIIID</a:t>
            </a:r>
          </a:p>
        </p:txBody>
      </p:sp>
    </p:spTree>
    <p:extLst>
      <p:ext uri="{BB962C8B-B14F-4D97-AF65-F5344CB8AC3E}">
        <p14:creationId xmlns:p14="http://schemas.microsoft.com/office/powerpoint/2010/main" val="28955441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CD32D-3974-E429-C0C0-E1AA03D97AF5}"/>
            </a:ext>
          </a:extLst>
        </p:cNvPr>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3BF44CEE-421B-1BB3-CE42-B3655BDBEFAD}"/>
              </a:ext>
            </a:extLst>
          </p:cNvPr>
          <p:cNvGraphicFramePr>
            <a:graphicFrameLocks noGrp="1"/>
          </p:cNvGraphicFramePr>
          <p:nvPr/>
        </p:nvGraphicFramePr>
        <p:xfrm>
          <a:off x="171450" y="1008420"/>
          <a:ext cx="8790345" cy="3229294"/>
        </p:xfrm>
        <a:graphic>
          <a:graphicData uri="http://schemas.openxmlformats.org/drawingml/2006/table">
            <a:tbl>
              <a:tblPr firstRow="1" firstCol="1" bandRow="1">
                <a:tableStyleId>{21E4AEA4-8DFA-4A89-87EB-49C32662AFE0}</a:tableStyleId>
              </a:tblPr>
              <a:tblGrid>
                <a:gridCol w="2514600">
                  <a:extLst>
                    <a:ext uri="{9D8B030D-6E8A-4147-A177-3AD203B41FA5}">
                      <a16:colId xmlns:a16="http://schemas.microsoft.com/office/drawing/2014/main" val="1825079508"/>
                    </a:ext>
                  </a:extLst>
                </a:gridCol>
                <a:gridCol w="3038475">
                  <a:extLst>
                    <a:ext uri="{9D8B030D-6E8A-4147-A177-3AD203B41FA5}">
                      <a16:colId xmlns:a16="http://schemas.microsoft.com/office/drawing/2014/main" val="3979274032"/>
                    </a:ext>
                  </a:extLst>
                </a:gridCol>
                <a:gridCol w="3237270">
                  <a:extLst>
                    <a:ext uri="{9D8B030D-6E8A-4147-A177-3AD203B41FA5}">
                      <a16:colId xmlns:a16="http://schemas.microsoft.com/office/drawing/2014/main" val="3558262235"/>
                    </a:ext>
                  </a:extLst>
                </a:gridCol>
              </a:tblGrid>
              <a:tr h="283396">
                <a:tc>
                  <a:txBody>
                    <a:bodyPr/>
                    <a:lstStyle/>
                    <a:p>
                      <a:pPr>
                        <a:lnSpc>
                          <a:spcPct val="115000"/>
                        </a:lnSpc>
                        <a:spcAft>
                          <a:spcPts val="800"/>
                        </a:spcAft>
                        <a:buNone/>
                      </a:pPr>
                      <a:r>
                        <a:rPr lang="en-GB" sz="1400" kern="100" dirty="0">
                          <a:effectLst/>
                        </a:rPr>
                        <a:t>SRO capability (examples)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a:effectLst/>
                        </a:rPr>
                        <a:t>What diagnostics enable</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a:effectLst/>
                        </a:rPr>
                        <a:t>Representative diagnostics</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extLst>
                  <a:ext uri="{0D108BD9-81ED-4DB2-BD59-A6C34878D82A}">
                    <a16:rowId xmlns:a16="http://schemas.microsoft.com/office/drawing/2014/main" val="3253779553"/>
                  </a:ext>
                </a:extLst>
              </a:tr>
              <a:tr h="356009">
                <a:tc>
                  <a:txBody>
                    <a:bodyPr/>
                    <a:lstStyle/>
                    <a:p>
                      <a:pPr>
                        <a:lnSpc>
                          <a:spcPct val="115000"/>
                        </a:lnSpc>
                        <a:spcAft>
                          <a:spcPts val="800"/>
                        </a:spcAft>
                        <a:buNone/>
                      </a:pPr>
                      <a:r>
                        <a:rPr lang="en-GB" sz="1400" kern="100" dirty="0">
                          <a:effectLst/>
                          <a:highlight>
                            <a:srgbClr val="EFB942"/>
                          </a:highlight>
                        </a:rPr>
                        <a:t>Establish the plasma</a:t>
                      </a:r>
                      <a:endParaRPr lang="en-GB" sz="1400" kern="100" dirty="0">
                        <a:effectLst/>
                        <a:highlight>
                          <a:srgbClr val="EFB942"/>
                        </a:highligh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Ip, equilibrium, </a:t>
                      </a:r>
                      <a:r>
                        <a:rPr lang="en-GB" sz="1400" kern="100" dirty="0">
                          <a:effectLst/>
                          <a:highlight>
                            <a:srgbClr val="EFB942"/>
                          </a:highlight>
                        </a:rPr>
                        <a:t>density</a:t>
                      </a:r>
                      <a:endParaRPr lang="en-GB" sz="1400" kern="100" dirty="0">
                        <a:effectLst/>
                        <a:highlight>
                          <a:srgbClr val="EFB942"/>
                        </a:highligh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magnetics, </a:t>
                      </a:r>
                      <a:r>
                        <a:rPr lang="en-GB" sz="1400" kern="100" dirty="0">
                          <a:effectLst/>
                          <a:highlight>
                            <a:srgbClr val="EFB942"/>
                          </a:highlight>
                        </a:rPr>
                        <a:t>interferometer, </a:t>
                      </a:r>
                      <a:r>
                        <a:rPr lang="en-GB" sz="1400" kern="100" dirty="0">
                          <a:effectLst/>
                        </a:rPr>
                        <a:t>visible camera</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extLst>
                  <a:ext uri="{0D108BD9-81ED-4DB2-BD59-A6C34878D82A}">
                    <a16:rowId xmlns:a16="http://schemas.microsoft.com/office/drawing/2014/main" val="2416237067"/>
                  </a:ext>
                </a:extLst>
              </a:tr>
              <a:tr h="473964">
                <a:tc>
                  <a:txBody>
                    <a:bodyPr/>
                    <a:lstStyle/>
                    <a:p>
                      <a:pPr>
                        <a:lnSpc>
                          <a:spcPct val="115000"/>
                        </a:lnSpc>
                        <a:spcAft>
                          <a:spcPts val="800"/>
                        </a:spcAft>
                        <a:buNone/>
                      </a:pPr>
                      <a:r>
                        <a:rPr lang="en-GB" sz="1400" kern="100" dirty="0">
                          <a:effectLst/>
                          <a:highlight>
                            <a:srgbClr val="EFB942"/>
                          </a:highlight>
                        </a:rPr>
                        <a:t>Control &amp; protect the machine</a:t>
                      </a:r>
                      <a:endParaRPr lang="en-GB" sz="1400" kern="100" dirty="0">
                        <a:effectLst/>
                        <a:highlight>
                          <a:srgbClr val="EFB942"/>
                        </a:highligh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highlight>
                            <a:srgbClr val="EFB942"/>
                          </a:highlight>
                        </a:rPr>
                        <a:t>control inputs, event detection, protection quantities</a:t>
                      </a:r>
                      <a:endParaRPr lang="en-GB" sz="1400" kern="100" dirty="0">
                        <a:effectLst/>
                        <a:highlight>
                          <a:srgbClr val="EFB942"/>
                        </a:highligh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magnetics, </a:t>
                      </a:r>
                      <a:r>
                        <a:rPr lang="en-GB" sz="1400" kern="100" dirty="0">
                          <a:effectLst/>
                          <a:highlight>
                            <a:srgbClr val="EFB942"/>
                          </a:highlight>
                        </a:rPr>
                        <a:t>density, </a:t>
                      </a:r>
                      <a:r>
                        <a:rPr lang="en-GB" sz="1400" kern="100" dirty="0">
                          <a:effectLst/>
                        </a:rPr>
                        <a:t>radiation, IR cameras, spectroscopy</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extLst>
                  <a:ext uri="{0D108BD9-81ED-4DB2-BD59-A6C34878D82A}">
                    <a16:rowId xmlns:a16="http://schemas.microsoft.com/office/drawing/2014/main" val="2464813569"/>
                  </a:ext>
                </a:extLst>
              </a:tr>
              <a:tr h="473964">
                <a:tc>
                  <a:txBody>
                    <a:bodyPr/>
                    <a:lstStyle/>
                    <a:p>
                      <a:pPr>
                        <a:lnSpc>
                          <a:spcPct val="115000"/>
                        </a:lnSpc>
                        <a:spcAft>
                          <a:spcPts val="800"/>
                        </a:spcAft>
                        <a:buNone/>
                      </a:pPr>
                      <a:r>
                        <a:rPr lang="en-GB" sz="1400" kern="100" dirty="0">
                          <a:effectLst/>
                          <a:highlight>
                            <a:srgbClr val="EFB942"/>
                          </a:highlight>
                        </a:rPr>
                        <a:t>Develop SRO scenarios</a:t>
                      </a:r>
                      <a:endParaRPr lang="en-GB" sz="1400" kern="100" dirty="0">
                        <a:effectLst/>
                        <a:highlight>
                          <a:srgbClr val="EFB942"/>
                        </a:highligh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highlight>
                            <a:srgbClr val="EFB942"/>
                          </a:highlight>
                        </a:rPr>
                        <a:t>profiles, MHD</a:t>
                      </a:r>
                      <a:r>
                        <a:rPr lang="en-GB" sz="1400" kern="100" dirty="0">
                          <a:effectLst/>
                        </a:rPr>
                        <a:t>, H-mode access, heating response</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TS, ECE, </a:t>
                      </a:r>
                      <a:r>
                        <a:rPr lang="en-GB" sz="1400" kern="100" dirty="0">
                          <a:effectLst/>
                          <a:highlight>
                            <a:srgbClr val="EFB942"/>
                          </a:highlight>
                        </a:rPr>
                        <a:t>reflectometry</a:t>
                      </a:r>
                      <a:r>
                        <a:rPr lang="en-GB" sz="1400" kern="100" dirty="0">
                          <a:effectLst/>
                        </a:rPr>
                        <a:t>, spectroscopy, X-ray</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extLst>
                  <a:ext uri="{0D108BD9-81ED-4DB2-BD59-A6C34878D82A}">
                    <a16:rowId xmlns:a16="http://schemas.microsoft.com/office/drawing/2014/main" val="3366262074"/>
                  </a:ext>
                </a:extLst>
              </a:tr>
              <a:tr h="473964">
                <a:tc>
                  <a:txBody>
                    <a:bodyPr/>
                    <a:lstStyle/>
                    <a:p>
                      <a:pPr>
                        <a:lnSpc>
                          <a:spcPct val="115000"/>
                        </a:lnSpc>
                        <a:spcAft>
                          <a:spcPts val="800"/>
                        </a:spcAft>
                        <a:buNone/>
                      </a:pPr>
                      <a:r>
                        <a:rPr lang="en-GB" sz="1400" kern="100" dirty="0">
                          <a:effectLst/>
                        </a:rPr>
                        <a:t>Understand disruptions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precursors, loads, radiation, runaway electrons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magnetics, bolometry, HXR, IR cameras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extLst>
                  <a:ext uri="{0D108BD9-81ED-4DB2-BD59-A6C34878D82A}">
                    <a16:rowId xmlns:a16="http://schemas.microsoft.com/office/drawing/2014/main" val="2941813446"/>
                  </a:ext>
                </a:extLst>
              </a:tr>
              <a:tr h="473964">
                <a:tc>
                  <a:txBody>
                    <a:bodyPr/>
                    <a:lstStyle/>
                    <a:p>
                      <a:pPr>
                        <a:lnSpc>
                          <a:spcPct val="115000"/>
                        </a:lnSpc>
                        <a:spcAft>
                          <a:spcPts val="800"/>
                        </a:spcAft>
                        <a:buNone/>
                      </a:pPr>
                      <a:r>
                        <a:rPr lang="en-GB" sz="1400" kern="100" dirty="0">
                          <a:effectLst/>
                        </a:rPr>
                        <a:t>Manage plasma-wall interaction</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heat loads, W sources, detachment, wall conditioning</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IR cameras, spectroscopy, bolometry, Langmuir probes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extLst>
                  <a:ext uri="{0D108BD9-81ED-4DB2-BD59-A6C34878D82A}">
                    <a16:rowId xmlns:a16="http://schemas.microsoft.com/office/drawing/2014/main" val="136567986"/>
                  </a:ext>
                </a:extLst>
              </a:tr>
              <a:tr h="473964">
                <a:tc>
                  <a:txBody>
                    <a:bodyPr/>
                    <a:lstStyle/>
                    <a:p>
                      <a:pPr>
                        <a:lnSpc>
                          <a:spcPct val="115000"/>
                        </a:lnSpc>
                        <a:spcAft>
                          <a:spcPts val="800"/>
                        </a:spcAft>
                        <a:buNone/>
                      </a:pPr>
                      <a:r>
                        <a:rPr lang="en-GB" sz="1400" kern="100" dirty="0">
                          <a:effectLst/>
                        </a:rPr>
                        <a:t>Build nuclear safety knowledge for D-T</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neutron/fluence, dust/tritium/wall inventory, post-operation condition</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neutron diagnostics, dust/T monitor, first wall samples, in-vessel viewing system</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extLst>
                  <a:ext uri="{0D108BD9-81ED-4DB2-BD59-A6C34878D82A}">
                    <a16:rowId xmlns:a16="http://schemas.microsoft.com/office/drawing/2014/main" val="1627143713"/>
                  </a:ext>
                </a:extLst>
              </a:tr>
            </a:tbl>
          </a:graphicData>
        </a:graphic>
      </p:graphicFrame>
      <p:sp>
        <p:nvSpPr>
          <p:cNvPr id="12" name="Title 3">
            <a:extLst>
              <a:ext uri="{FF2B5EF4-FFF2-40B4-BE49-F238E27FC236}">
                <a16:creationId xmlns:a16="http://schemas.microsoft.com/office/drawing/2014/main" id="{5B85D616-A043-8D30-6DC2-4BC9454F953B}"/>
              </a:ext>
            </a:extLst>
          </p:cNvPr>
          <p:cNvSpPr>
            <a:spLocks noGrp="1"/>
          </p:cNvSpPr>
          <p:nvPr>
            <p:ph type="title"/>
          </p:nvPr>
        </p:nvSpPr>
        <p:spPr/>
        <p:txBody>
          <a:bodyPr>
            <a:noAutofit/>
          </a:bodyPr>
          <a:lstStyle/>
          <a:p>
            <a:r>
              <a:rPr lang="en-GB" dirty="0"/>
              <a:t>Electron density is embedded across the SRO Research Plan</a:t>
            </a:r>
          </a:p>
        </p:txBody>
      </p:sp>
      <p:sp>
        <p:nvSpPr>
          <p:cNvPr id="14" name="TextBox 13">
            <a:extLst>
              <a:ext uri="{FF2B5EF4-FFF2-40B4-BE49-F238E27FC236}">
                <a16:creationId xmlns:a16="http://schemas.microsoft.com/office/drawing/2014/main" id="{F2EAE950-3A93-63E7-6ADA-1CA9C19A058E}"/>
              </a:ext>
            </a:extLst>
          </p:cNvPr>
          <p:cNvSpPr txBox="1"/>
          <p:nvPr/>
        </p:nvSpPr>
        <p:spPr>
          <a:xfrm>
            <a:off x="279987" y="408256"/>
            <a:ext cx="8698913" cy="600164"/>
          </a:xfrm>
          <a:prstGeom prst="rect">
            <a:avLst/>
          </a:prstGeom>
          <a:noFill/>
        </p:spPr>
        <p:txBody>
          <a:bodyPr wrap="square" rtlCol="0">
            <a:spAutoFit/>
          </a:bodyPr>
          <a:lstStyle/>
          <a:p>
            <a:pPr marL="214313" indent="-214313">
              <a:buFont typeface="Arial" panose="020B0604020202020204" pitchFamily="34" charset="0"/>
              <a:buChar char="•"/>
            </a:pPr>
            <a:r>
              <a:rPr lang="en-GB" sz="1650" dirty="0">
                <a:latin typeface="Arial" panose="020B0604020202020204" pitchFamily="34" charset="0"/>
                <a:cs typeface="Arial" panose="020B0604020202020204" pitchFamily="34" charset="0"/>
              </a:rPr>
              <a:t>Nearly every SRO activity depends on a combination of complementary measurements. Electron density a key input for many</a:t>
            </a:r>
          </a:p>
        </p:txBody>
      </p:sp>
    </p:spTree>
    <p:extLst>
      <p:ext uri="{BB962C8B-B14F-4D97-AF65-F5344CB8AC3E}">
        <p14:creationId xmlns:p14="http://schemas.microsoft.com/office/powerpoint/2010/main" val="16755747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5119E6F-5A14-A348-DA51-B56077127B74}"/>
              </a:ext>
            </a:extLst>
          </p:cNvPr>
          <p:cNvPicPr>
            <a:picLocks noChangeAspect="1"/>
          </p:cNvPicPr>
          <p:nvPr/>
        </p:nvPicPr>
        <p:blipFill>
          <a:blip r:embed="rId2"/>
          <a:stretch>
            <a:fillRect/>
          </a:stretch>
        </p:blipFill>
        <p:spPr>
          <a:xfrm>
            <a:off x="2321894" y="866775"/>
            <a:ext cx="3683178" cy="3505200"/>
          </a:xfrm>
          <a:prstGeom prst="rect">
            <a:avLst/>
          </a:prstGeom>
        </p:spPr>
      </p:pic>
      <p:sp>
        <p:nvSpPr>
          <p:cNvPr id="2" name="Title 1">
            <a:extLst>
              <a:ext uri="{FF2B5EF4-FFF2-40B4-BE49-F238E27FC236}">
                <a16:creationId xmlns:a16="http://schemas.microsoft.com/office/drawing/2014/main" id="{28207214-25B3-783C-BA80-498D6EF78436}"/>
              </a:ext>
            </a:extLst>
          </p:cNvPr>
          <p:cNvSpPr>
            <a:spLocks noGrp="1"/>
          </p:cNvSpPr>
          <p:nvPr>
            <p:ph type="title"/>
          </p:nvPr>
        </p:nvSpPr>
        <p:spPr/>
        <p:txBody>
          <a:bodyPr/>
          <a:lstStyle/>
          <a:p>
            <a:r>
              <a:rPr lang="en-US" dirty="0"/>
              <a:t>Refractometry…</a:t>
            </a:r>
            <a:endParaRPr lang="en-GB" dirty="0"/>
          </a:p>
        </p:txBody>
      </p:sp>
      <mc:AlternateContent xmlns:mc="http://schemas.openxmlformats.org/markup-compatibility/2006" xmlns:a14="http://schemas.microsoft.com/office/drawing/2010/main">
        <mc:Choice Requires="a14">
          <p:sp>
            <p:nvSpPr>
              <p:cNvPr id="8" name="Content Placeholder 7">
                <a:extLst>
                  <a:ext uri="{FF2B5EF4-FFF2-40B4-BE49-F238E27FC236}">
                    <a16:creationId xmlns:a16="http://schemas.microsoft.com/office/drawing/2014/main" id="{77C6793F-A918-679E-E623-5D12DEBA93E2}"/>
                  </a:ext>
                </a:extLst>
              </p:cNvPr>
              <p:cNvSpPr>
                <a:spLocks noGrp="1"/>
              </p:cNvSpPr>
              <p:nvPr>
                <p:ph sz="half" idx="1"/>
              </p:nvPr>
            </p:nvSpPr>
            <p:spPr>
              <a:xfrm>
                <a:off x="76200" y="666750"/>
                <a:ext cx="2286000" cy="3905250"/>
              </a:xfrm>
            </p:spPr>
            <p:txBody>
              <a:bodyPr>
                <a:normAutofit fontScale="62500" lnSpcReduction="20000"/>
              </a:bodyPr>
              <a:lstStyle/>
              <a:p>
                <a:pPr algn="l"/>
                <a:r>
                  <a:rPr lang="en-US" sz="2400" dirty="0"/>
                  <a:t>Option combines high field side (HFSR antenna) and dedicated low field side antenna</a:t>
                </a:r>
              </a:p>
              <a:p>
                <a:pPr algn="l"/>
                <a:r>
                  <a:rPr lang="en-US" sz="2400" dirty="0"/>
                  <a:t>Multifrequency allows reconstruction of </a:t>
                </a:r>
                <a14:m>
                  <m:oMath xmlns:m="http://schemas.openxmlformats.org/officeDocument/2006/math">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𝑒</m:t>
                        </m:r>
                      </m:sub>
                    </m:sSub>
                    <m:r>
                      <a:rPr lang="en-US" sz="2400" b="0" i="1" smtClean="0">
                        <a:latin typeface="Cambria Math" panose="02040503050406030204" pitchFamily="18" charset="0"/>
                      </a:rPr>
                      <m:t>𝑑𝑙</m:t>
                    </m:r>
                  </m:oMath>
                </a14:m>
                <a:endParaRPr lang="en-GB" sz="2400" dirty="0"/>
              </a:p>
              <a:p>
                <a:pPr algn="l"/>
                <a:r>
                  <a:rPr lang="en-GB" sz="2400" dirty="0"/>
                  <a:t>Profile dependent, so NN methods envisaged for relevant speed needed  (</a:t>
                </a:r>
                <a:r>
                  <a:rPr lang="en-GB" sz="2400" dirty="0" err="1"/>
                  <a:t>ms</a:t>
                </a:r>
                <a:r>
                  <a:rPr lang="en-GB" sz="2400" dirty="0"/>
                  <a:t>) with nonlinearities of order 2%</a:t>
                </a:r>
              </a:p>
              <a:p>
                <a:pPr algn="l"/>
                <a:r>
                  <a:rPr lang="en-GB" sz="2400" dirty="0"/>
                  <a:t>Of course, for control, the group delay function is well-behaved and can be used directly.</a:t>
                </a:r>
              </a:p>
            </p:txBody>
          </p:sp>
        </mc:Choice>
        <mc:Fallback xmlns="">
          <p:sp>
            <p:nvSpPr>
              <p:cNvPr id="8" name="Content Placeholder 7">
                <a:extLst>
                  <a:ext uri="{FF2B5EF4-FFF2-40B4-BE49-F238E27FC236}">
                    <a16:creationId xmlns:a16="http://schemas.microsoft.com/office/drawing/2014/main" id="{77C6793F-A918-679E-E623-5D12DEBA93E2}"/>
                  </a:ext>
                </a:extLst>
              </p:cNvPr>
              <p:cNvSpPr>
                <a:spLocks noGrp="1" noRot="1" noChangeAspect="1" noMove="1" noResize="1" noEditPoints="1" noAdjustHandles="1" noChangeArrowheads="1" noChangeShapeType="1" noTextEdit="1"/>
              </p:cNvSpPr>
              <p:nvPr>
                <p:ph sz="half" idx="1"/>
              </p:nvPr>
            </p:nvSpPr>
            <p:spPr>
              <a:xfrm>
                <a:off x="76200" y="666750"/>
                <a:ext cx="2286000" cy="3905250"/>
              </a:xfrm>
              <a:blipFill>
                <a:blip r:embed="rId3"/>
                <a:stretch>
                  <a:fillRect l="-800" t="-1404" r="-2400" b="-1560"/>
                </a:stretch>
              </a:blipFill>
            </p:spPr>
            <p:txBody>
              <a:bodyPr/>
              <a:lstStyle/>
              <a:p>
                <a:r>
                  <a:rPr lang="en-GB">
                    <a:noFill/>
                  </a:rPr>
                  <a:t> </a:t>
                </a:r>
              </a:p>
            </p:txBody>
          </p:sp>
        </mc:Fallback>
      </mc:AlternateContent>
      <p:pic>
        <p:nvPicPr>
          <p:cNvPr id="11" name="Content Placeholder 10">
            <a:extLst>
              <a:ext uri="{FF2B5EF4-FFF2-40B4-BE49-F238E27FC236}">
                <a16:creationId xmlns:a16="http://schemas.microsoft.com/office/drawing/2014/main" id="{C258A81D-423D-E6EC-DA68-442A6013BE98}"/>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178718" y="484053"/>
            <a:ext cx="3924300" cy="2370825"/>
          </a:xfrm>
          <a:prstGeom prst="rect">
            <a:avLst/>
          </a:prstGeom>
        </p:spPr>
      </p:pic>
      <p:sp>
        <p:nvSpPr>
          <p:cNvPr id="17" name="TextBox 16">
            <a:extLst>
              <a:ext uri="{FF2B5EF4-FFF2-40B4-BE49-F238E27FC236}">
                <a16:creationId xmlns:a16="http://schemas.microsoft.com/office/drawing/2014/main" id="{E5455DB9-2293-CCB5-5672-5C8B99FD98A8}"/>
              </a:ext>
            </a:extLst>
          </p:cNvPr>
          <p:cNvSpPr txBox="1"/>
          <p:nvPr/>
        </p:nvSpPr>
        <p:spPr>
          <a:xfrm>
            <a:off x="6019800" y="3474034"/>
            <a:ext cx="1832642" cy="646331"/>
          </a:xfrm>
          <a:prstGeom prst="rect">
            <a:avLst/>
          </a:prstGeom>
          <a:noFill/>
        </p:spPr>
        <p:txBody>
          <a:bodyPr wrap="square">
            <a:spAutoFit/>
          </a:bodyPr>
          <a:lstStyle/>
          <a:p>
            <a:r>
              <a:rPr lang="en-GB" sz="1200" b="1" i="1" u="none" strike="noStrike" baseline="0" dirty="0">
                <a:latin typeface="Times New Roman" panose="02020603050405020304" pitchFamily="18" charset="0"/>
                <a:hlinkClick r:id="rId5"/>
              </a:rPr>
              <a:t>I.A. Vladimirov</a:t>
            </a:r>
            <a:r>
              <a:rPr lang="en-GB" sz="1200" b="1" i="1" dirty="0">
                <a:latin typeface="Times New Roman" panose="02020603050405020304" pitchFamily="18" charset="0"/>
                <a:hlinkClick r:id="rId5"/>
              </a:rPr>
              <a:t> et al, private communication (2024)</a:t>
            </a:r>
            <a:endParaRPr lang="en-GB" sz="1200" b="1" dirty="0"/>
          </a:p>
        </p:txBody>
      </p:sp>
    </p:spTree>
    <p:extLst>
      <p:ext uri="{BB962C8B-B14F-4D97-AF65-F5344CB8AC3E}">
        <p14:creationId xmlns:p14="http://schemas.microsoft.com/office/powerpoint/2010/main" val="12282288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8C1C2-0702-B7FE-46AE-306DB3604195}"/>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F9590A2-5830-818C-525E-42A92E4C5FA3}"/>
              </a:ext>
            </a:extLst>
          </p:cNvPr>
          <p:cNvPicPr>
            <a:picLocks noGrp="1" noChangeAspect="1"/>
          </p:cNvPicPr>
          <p:nvPr>
            <p:ph sz="half" idx="2"/>
          </p:nvPr>
        </p:nvPicPr>
        <p:blipFill>
          <a:blip r:embed="rId2"/>
          <a:stretch>
            <a:fillRect/>
          </a:stretch>
        </p:blipFill>
        <p:spPr bwMode="auto">
          <a:xfrm>
            <a:off x="2438400" y="836964"/>
            <a:ext cx="3048000" cy="2651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a:extLst>
              <a:ext uri="{FF2B5EF4-FFF2-40B4-BE49-F238E27FC236}">
                <a16:creationId xmlns:a16="http://schemas.microsoft.com/office/drawing/2014/main" id="{3E71080F-97CF-EB4F-DD01-8DEFC7C17A94}"/>
              </a:ext>
            </a:extLst>
          </p:cNvPr>
          <p:cNvSpPr txBox="1"/>
          <p:nvPr/>
        </p:nvSpPr>
        <p:spPr>
          <a:xfrm>
            <a:off x="3490392" y="3691178"/>
            <a:ext cx="1832642" cy="276999"/>
          </a:xfrm>
          <a:prstGeom prst="rect">
            <a:avLst/>
          </a:prstGeom>
          <a:noFill/>
        </p:spPr>
        <p:txBody>
          <a:bodyPr wrap="square">
            <a:spAutoFit/>
          </a:bodyPr>
          <a:lstStyle/>
          <a:p>
            <a:r>
              <a:rPr lang="en-GB" sz="1200" b="1" i="1" u="none" strike="noStrike" baseline="0" dirty="0">
                <a:latin typeface="Times New Roman" panose="02020603050405020304" pitchFamily="18" charset="0"/>
                <a:hlinkClick r:id="rId3"/>
              </a:rPr>
              <a:t>Ikezi et al, RSI (1997)</a:t>
            </a:r>
            <a:endParaRPr lang="en-GB" sz="1200" b="1" dirty="0"/>
          </a:p>
        </p:txBody>
      </p:sp>
      <p:sp>
        <p:nvSpPr>
          <p:cNvPr id="2" name="Title 1">
            <a:extLst>
              <a:ext uri="{FF2B5EF4-FFF2-40B4-BE49-F238E27FC236}">
                <a16:creationId xmlns:a16="http://schemas.microsoft.com/office/drawing/2014/main" id="{6D25DE25-3FD2-F157-F1DF-9CDFC327BF4D}"/>
              </a:ext>
            </a:extLst>
          </p:cNvPr>
          <p:cNvSpPr>
            <a:spLocks noGrp="1"/>
          </p:cNvSpPr>
          <p:nvPr>
            <p:ph type="title"/>
          </p:nvPr>
        </p:nvSpPr>
        <p:spPr/>
        <p:txBody>
          <a:bodyPr/>
          <a:lstStyle/>
          <a:p>
            <a:r>
              <a:rPr lang="en-US" dirty="0"/>
              <a:t>… and beyond: fast wave interferometry for mass integral</a:t>
            </a:r>
            <a:endParaRPr lang="en-GB" dirty="0"/>
          </a:p>
        </p:txBody>
      </p:sp>
      <mc:AlternateContent xmlns:mc="http://schemas.openxmlformats.org/markup-compatibility/2006" xmlns:a14="http://schemas.microsoft.com/office/drawing/2010/main">
        <mc:Choice Requires="a14">
          <p:sp>
            <p:nvSpPr>
              <p:cNvPr id="8" name="Content Placeholder 7">
                <a:extLst>
                  <a:ext uri="{FF2B5EF4-FFF2-40B4-BE49-F238E27FC236}">
                    <a16:creationId xmlns:a16="http://schemas.microsoft.com/office/drawing/2014/main" id="{D8232425-40D0-F8BC-F9E0-F2D02F31F165}"/>
                  </a:ext>
                </a:extLst>
              </p:cNvPr>
              <p:cNvSpPr>
                <a:spLocks noGrp="1"/>
              </p:cNvSpPr>
              <p:nvPr>
                <p:ph sz="half" idx="1"/>
              </p:nvPr>
            </p:nvSpPr>
            <p:spPr>
              <a:xfrm>
                <a:off x="76200" y="666750"/>
                <a:ext cx="2286000" cy="3810000"/>
              </a:xfrm>
            </p:spPr>
            <p:txBody>
              <a:bodyPr>
                <a:normAutofit fontScale="70000" lnSpcReduction="20000"/>
              </a:bodyPr>
              <a:lstStyle/>
              <a:p>
                <a:pPr algn="l"/>
                <a:r>
                  <a:rPr lang="en-US" sz="2400" dirty="0"/>
                  <a:t>Needs two pick up coils </a:t>
                </a:r>
              </a:p>
              <a:p>
                <a:pPr lvl="1" algn="l"/>
                <a:r>
                  <a:rPr lang="en-US" sz="2000" dirty="0"/>
                  <a:t>RF (fast </a:t>
                </a:r>
                <a:r>
                  <a:rPr lang="en-US" sz="2000" dirty="0" err="1"/>
                  <a:t>alfven</a:t>
                </a:r>
                <a:r>
                  <a:rPr lang="en-US" sz="2000" dirty="0"/>
                  <a:t> wave, 10s of MHz)</a:t>
                </a:r>
              </a:p>
              <a:p>
                <a:pPr lvl="1" algn="l"/>
                <a:r>
                  <a:rPr lang="en-US" sz="2000" dirty="0"/>
                  <a:t>Radiation Hard</a:t>
                </a:r>
              </a:p>
              <a:p>
                <a:pPr lvl="1" algn="l"/>
                <a:r>
                  <a:rPr lang="en-US" sz="2000" dirty="0"/>
                  <a:t>Mass density so needs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𝑍</m:t>
                        </m:r>
                      </m:e>
                      <m:sub>
                        <m:r>
                          <a:rPr lang="en-US" sz="2000" b="0" i="1" smtClean="0">
                            <a:latin typeface="Cambria Math" panose="02040503050406030204" pitchFamily="18" charset="0"/>
                          </a:rPr>
                          <m:t>𝑒𝑓𝑓</m:t>
                        </m:r>
                      </m:sub>
                    </m:sSub>
                  </m:oMath>
                </a14:m>
                <a:endParaRPr lang="en-US" sz="2000" dirty="0"/>
              </a:p>
              <a:p>
                <a:pPr algn="l"/>
                <a:r>
                  <a:rPr lang="en-US" sz="2400" dirty="0"/>
                  <a:t>Demonstrated at DIIID</a:t>
                </a:r>
              </a:p>
              <a:p>
                <a:pPr lvl="1" algn="l"/>
                <a:r>
                  <a:rPr lang="en-US" sz="1600" dirty="0"/>
                  <a:t>1997 proof of principle</a:t>
                </a:r>
              </a:p>
              <a:p>
                <a:pPr lvl="1" algn="l"/>
                <a:r>
                  <a:rPr lang="en-US" sz="1600" dirty="0"/>
                  <a:t>2024 -25 exploration</a:t>
                </a:r>
              </a:p>
              <a:p>
                <a:pPr algn="l"/>
                <a:r>
                  <a:rPr lang="en-GB" sz="2400" dirty="0"/>
                  <a:t>Fast wave reflectometry also promising for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𝑇</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𝐷</m:t>
                        </m:r>
                      </m:sub>
                    </m:sSub>
                  </m:oMath>
                </a14:m>
                <a:endParaRPr lang="en-GB" sz="2400" dirty="0"/>
              </a:p>
            </p:txBody>
          </p:sp>
        </mc:Choice>
        <mc:Fallback xmlns="">
          <p:sp>
            <p:nvSpPr>
              <p:cNvPr id="8" name="Content Placeholder 7">
                <a:extLst>
                  <a:ext uri="{FF2B5EF4-FFF2-40B4-BE49-F238E27FC236}">
                    <a16:creationId xmlns:a16="http://schemas.microsoft.com/office/drawing/2014/main" id="{D8232425-40D0-F8BC-F9E0-F2D02F31F165}"/>
                  </a:ext>
                </a:extLst>
              </p:cNvPr>
              <p:cNvSpPr>
                <a:spLocks noGrp="1" noRot="1" noChangeAspect="1" noMove="1" noResize="1" noEditPoints="1" noAdjustHandles="1" noChangeArrowheads="1" noChangeShapeType="1" noTextEdit="1"/>
              </p:cNvSpPr>
              <p:nvPr>
                <p:ph sz="half" idx="1"/>
              </p:nvPr>
            </p:nvSpPr>
            <p:spPr>
              <a:xfrm>
                <a:off x="76200" y="666750"/>
                <a:ext cx="2286000" cy="3810000"/>
              </a:xfrm>
              <a:blipFill>
                <a:blip r:embed="rId4"/>
                <a:stretch>
                  <a:fillRect l="-1333" t="-1760" r="-2133"/>
                </a:stretch>
              </a:blipFill>
            </p:spPr>
            <p:txBody>
              <a:bodyPr/>
              <a:lstStyle/>
              <a:p>
                <a:r>
                  <a:rPr lang="en-GB">
                    <a:noFill/>
                  </a:rPr>
                  <a:t> </a:t>
                </a:r>
              </a:p>
            </p:txBody>
          </p:sp>
        </mc:Fallback>
      </mc:AlternateContent>
      <p:pic>
        <p:nvPicPr>
          <p:cNvPr id="7" name="Picture 6">
            <a:extLst>
              <a:ext uri="{FF2B5EF4-FFF2-40B4-BE49-F238E27FC236}">
                <a16:creationId xmlns:a16="http://schemas.microsoft.com/office/drawing/2014/main" id="{0BD0E5E2-8034-F9B6-1EA5-D83E3AD2C48F}"/>
              </a:ext>
            </a:extLst>
          </p:cNvPr>
          <p:cNvPicPr>
            <a:picLocks noChangeAspect="1"/>
          </p:cNvPicPr>
          <p:nvPr/>
        </p:nvPicPr>
        <p:blipFill>
          <a:blip r:embed="rId5"/>
          <a:stretch>
            <a:fillRect/>
          </a:stretch>
        </p:blipFill>
        <p:spPr>
          <a:xfrm>
            <a:off x="5257800" y="777936"/>
            <a:ext cx="3744766" cy="2163381"/>
          </a:xfrm>
          <a:prstGeom prst="rect">
            <a:avLst/>
          </a:prstGeom>
        </p:spPr>
      </p:pic>
      <p:sp>
        <p:nvSpPr>
          <p:cNvPr id="10" name="TextBox 9">
            <a:extLst>
              <a:ext uri="{FF2B5EF4-FFF2-40B4-BE49-F238E27FC236}">
                <a16:creationId xmlns:a16="http://schemas.microsoft.com/office/drawing/2014/main" id="{20F643FD-2118-ED10-1596-543553F64FDF}"/>
              </a:ext>
            </a:extLst>
          </p:cNvPr>
          <p:cNvSpPr txBox="1"/>
          <p:nvPr/>
        </p:nvSpPr>
        <p:spPr>
          <a:xfrm>
            <a:off x="5562600" y="3165235"/>
            <a:ext cx="3200400" cy="1384995"/>
          </a:xfrm>
          <a:prstGeom prst="rect">
            <a:avLst/>
          </a:prstGeom>
          <a:noFill/>
        </p:spPr>
        <p:txBody>
          <a:bodyPr wrap="square">
            <a:spAutoFit/>
          </a:bodyPr>
          <a:lstStyle/>
          <a:p>
            <a:pPr marL="0" indent="0" algn="l" fontAlgn="base">
              <a:buNone/>
            </a:pPr>
            <a:endParaRPr lang="en-GB" sz="1200" b="1" i="0" dirty="0">
              <a:solidFill>
                <a:schemeClr val="tx1"/>
              </a:solidFill>
              <a:effectLst/>
              <a:latin typeface="Century Gothic" pitchFamily="34" charset="0"/>
              <a:sym typeface="Wingdings" panose="05000000000000000000" pitchFamily="2" charset="2"/>
            </a:endParaRPr>
          </a:p>
          <a:p>
            <a:pPr marL="0" indent="0" algn="l" fontAlgn="base">
              <a:buNone/>
            </a:pPr>
            <a:r>
              <a:rPr lang="en-GB" sz="1200" b="1" i="0" dirty="0">
                <a:solidFill>
                  <a:schemeClr val="tx1"/>
                </a:solidFill>
                <a:effectLst/>
                <a:latin typeface="Century Gothic" pitchFamily="34" charset="0"/>
                <a:sym typeface="Wingdings" panose="05000000000000000000" pitchFamily="2" charset="2"/>
              </a:rPr>
              <a:t> </a:t>
            </a:r>
            <a:r>
              <a:rPr lang="en-GB" sz="1200" b="1" i="0" dirty="0">
                <a:solidFill>
                  <a:schemeClr val="tx1"/>
                </a:solidFill>
                <a:effectLst/>
                <a:latin typeface="Century Gothic" pitchFamily="34" charset="0"/>
              </a:rPr>
              <a:t>Fast wave interferometer and reflectometer for density measurements on DIII-D and prospects for magnetic confinement fusion reactors</a:t>
            </a:r>
          </a:p>
          <a:p>
            <a:pPr marL="0" indent="0" algn="l" fontAlgn="base">
              <a:buNone/>
            </a:pPr>
            <a:endParaRPr lang="en-GB" sz="1200" b="1" dirty="0"/>
          </a:p>
          <a:p>
            <a:pPr marL="0" indent="0" algn="l" fontAlgn="base">
              <a:buNone/>
            </a:pPr>
            <a:r>
              <a:rPr lang="en-GB" sz="1200" b="1" dirty="0">
                <a:solidFill>
                  <a:srgbClr val="333333"/>
                </a:solidFill>
                <a:latin typeface="-apple-system"/>
                <a:hlinkClick r:id="rId6"/>
              </a:rPr>
              <a:t>T Akiyama et al J Inst (2025)</a:t>
            </a:r>
            <a:endParaRPr lang="en-GB" sz="1200" b="1" i="0" dirty="0">
              <a:solidFill>
                <a:srgbClr val="333333"/>
              </a:solidFill>
              <a:effectLst/>
              <a:latin typeface="-apple-system"/>
            </a:endParaRPr>
          </a:p>
        </p:txBody>
      </p:sp>
      <p:sp>
        <p:nvSpPr>
          <p:cNvPr id="13" name="TextBox 12">
            <a:extLst>
              <a:ext uri="{FF2B5EF4-FFF2-40B4-BE49-F238E27FC236}">
                <a16:creationId xmlns:a16="http://schemas.microsoft.com/office/drawing/2014/main" id="{72C4312D-FE84-C8DE-CF65-9E4EDDE2B23D}"/>
              </a:ext>
            </a:extLst>
          </p:cNvPr>
          <p:cNvSpPr txBox="1"/>
          <p:nvPr/>
        </p:nvSpPr>
        <p:spPr>
          <a:xfrm>
            <a:off x="6017419" y="2888236"/>
            <a:ext cx="4576762" cy="276999"/>
          </a:xfrm>
          <a:prstGeom prst="rect">
            <a:avLst/>
          </a:prstGeom>
          <a:noFill/>
        </p:spPr>
        <p:txBody>
          <a:bodyPr wrap="square">
            <a:spAutoFit/>
          </a:bodyPr>
          <a:lstStyle/>
          <a:p>
            <a:pPr marL="0" indent="0" algn="l" fontAlgn="base">
              <a:buNone/>
            </a:pPr>
            <a:r>
              <a:rPr lang="en-GB" sz="1200" b="1" dirty="0">
                <a:solidFill>
                  <a:srgbClr val="333333"/>
                </a:solidFill>
                <a:latin typeface="-apple-system"/>
              </a:rPr>
              <a:t>T Akiyama et al Private Communication (2024)</a:t>
            </a:r>
            <a:endParaRPr lang="en-GB" sz="1200" b="1" i="0" dirty="0">
              <a:solidFill>
                <a:srgbClr val="333333"/>
              </a:solidFill>
              <a:effectLst/>
              <a:latin typeface="-apple-system"/>
            </a:endParaRPr>
          </a:p>
        </p:txBody>
      </p:sp>
    </p:spTree>
    <p:extLst>
      <p:ext uri="{BB962C8B-B14F-4D97-AF65-F5344CB8AC3E}">
        <p14:creationId xmlns:p14="http://schemas.microsoft.com/office/powerpoint/2010/main" val="2282941298"/>
      </p:ext>
    </p:extLst>
  </p:cSld>
  <p:clrMapOvr>
    <a:masterClrMapping/>
  </p:clrMapOvr>
</p:sld>
</file>

<file path=ppt/theme/theme1.xml><?xml version="1.0" encoding="utf-8"?>
<a:theme xmlns:a="http://schemas.openxmlformats.org/drawingml/2006/main" name="ITER_Scientific_and_General_Presentation_N4CUXK_v1_2">
  <a:themeElements>
    <a:clrScheme name="ITER_PPTemplate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TER_PPTemplate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Century Gothic" pitchFamily="34" charset="0"/>
          </a:defRPr>
        </a:defPPr>
      </a:lstStyle>
    </a:lnDef>
    <a:txDef>
      <a:spPr>
        <a:noFill/>
      </a:spPr>
      <a:bodyPr wrap="square" rtlCol="0">
        <a:spAutoFit/>
      </a:bodyPr>
      <a:lstStyle>
        <a:defPPr>
          <a:defRPr sz="1200" dirty="0" err="1" smtClean="0">
            <a:latin typeface="+mn-lt"/>
          </a:defRPr>
        </a:defPPr>
      </a:lstStyle>
    </a:txDef>
  </a:objectDefaults>
  <a:extraClrSchemeLst>
    <a:extraClrScheme>
      <a:clrScheme name="ITER_PPTemplate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TER_PPTemplate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TER_PPTemplate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TER_PPTemplate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TER_PPTemplate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TER_PPTemplate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TER_PPTemplate (2)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TER_PPTemplate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TER_PPTemplate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TER_PPTemplate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TER_PPTemplate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TER_PPTemplate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ITER_Scientific_and_General_Presentation_N4CUXK_v1_8 (3).pptx" id="{84690348-23F2-4165-BCE0-733FB791AA1E}" vid="{99E8E174-E2F5-4CD3-9D90-FE22B1137E7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ITER_Scientific_and_General_Presentation_N4CUXK_v1_8</Template>
  <TotalTime>12974</TotalTime>
  <Words>4298</Words>
  <Application>Microsoft Office PowerPoint</Application>
  <PresentationFormat>On-screen Show (16:9)</PresentationFormat>
  <Paragraphs>698</Paragraphs>
  <Slides>41</Slides>
  <Notes>14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41</vt:i4>
      </vt:variant>
    </vt:vector>
  </HeadingPairs>
  <TitlesOfParts>
    <vt:vector size="53" baseType="lpstr">
      <vt:lpstr>-apple-system</vt:lpstr>
      <vt:lpstr>Aptos</vt:lpstr>
      <vt:lpstr>Aptos Narrow</vt:lpstr>
      <vt:lpstr>Arial</vt:lpstr>
      <vt:lpstr>Calibri</vt:lpstr>
      <vt:lpstr>Cambria Math</vt:lpstr>
      <vt:lpstr>Century Gothic</vt:lpstr>
      <vt:lpstr>Segoe UI</vt:lpstr>
      <vt:lpstr>Tahoma</vt:lpstr>
      <vt:lpstr>Times New Roman</vt:lpstr>
      <vt:lpstr>Wingdings</vt:lpstr>
      <vt:lpstr>ITER_Scientific_and_General_Presentation_N4CUXK_v1_2</vt:lpstr>
      <vt:lpstr>Electron density measurements for high power  magnetic confinement fusion</vt:lpstr>
      <vt:lpstr>Outline</vt:lpstr>
      <vt:lpstr>What is “high power fusion”</vt:lpstr>
      <vt:lpstr>Why reliability matters</vt:lpstr>
      <vt:lpstr>Large diagnostic set reflects the breadth of  ITER mission</vt:lpstr>
      <vt:lpstr>A step back…</vt:lpstr>
      <vt:lpstr>ITER measurements of density - contributions</vt:lpstr>
      <vt:lpstr>How are the parameters used in ITER ?</vt:lpstr>
      <vt:lpstr>How are the parameters used in ITER ?</vt:lpstr>
      <vt:lpstr>Interferometry – an essential tool</vt:lpstr>
      <vt:lpstr>Interferometry / Polarimetry</vt:lpstr>
      <vt:lpstr>TIP: improving interferometry by adding polarimetry</vt:lpstr>
      <vt:lpstr>DIP: Eliminating path length effects intrinsically</vt:lpstr>
      <vt:lpstr>Key points from ITER for interferometry / polarimetry</vt:lpstr>
      <vt:lpstr>Application summary for interferometry / polarimetry</vt:lpstr>
      <vt:lpstr>Thomson Scattering – the gold standard?</vt:lpstr>
      <vt:lpstr>Thomson Scattering Issues for high power /  fluence</vt:lpstr>
      <vt:lpstr>Core and Edge system are very similar</vt:lpstr>
      <vt:lpstr>Port occupancy also the same …</vt:lpstr>
      <vt:lpstr>TS Mirror protection technologically successful</vt:lpstr>
      <vt:lpstr>TS Mirror cleaning is similar for these systems and can  restore reflectivity for ITER conditions, but some aging is expected</vt:lpstr>
      <vt:lpstr>Mirror recipe (pictures from 55.E6 VSRS system)</vt:lpstr>
      <vt:lpstr>Key points from ITER for Thomson Scattering</vt:lpstr>
      <vt:lpstr>Application summary for Thomson Scattering</vt:lpstr>
      <vt:lpstr>Reflectometry</vt:lpstr>
      <vt:lpstr>ITER systems  / LFSR</vt:lpstr>
      <vt:lpstr>LFSR System Overview</vt:lpstr>
      <vt:lpstr>LFSR System Front End</vt:lpstr>
      <vt:lpstr>ITER systems  / HFSR+</vt:lpstr>
      <vt:lpstr>High Field Side Reflectometry in ITER: waveguides</vt:lpstr>
      <vt:lpstr>High Field Side Reflectometry in ITER: waveguides</vt:lpstr>
      <vt:lpstr>High Field Side Reflectometry in ITER: Other elements</vt:lpstr>
      <vt:lpstr>Key points from ITER for Reflectometry</vt:lpstr>
      <vt:lpstr>Application Summary for Reflectometry</vt:lpstr>
      <vt:lpstr>Concluding remarks</vt:lpstr>
      <vt:lpstr>Thank you for your attention!</vt:lpstr>
      <vt:lpstr>The teams</vt:lpstr>
      <vt:lpstr>Backup slides</vt:lpstr>
      <vt:lpstr>Electron density is embedded across the SRO Research Plan</vt:lpstr>
      <vt:lpstr>Refractometry…</vt:lpstr>
      <vt:lpstr>… and beyond: fast wave interferometry for mass integral</vt:lpstr>
    </vt:vector>
  </TitlesOfParts>
  <Company>ITER ORGANIZATION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Vayakis George</dc:creator>
  <cp:lastModifiedBy>Vayakis George</cp:lastModifiedBy>
  <cp:revision>191</cp:revision>
  <cp:lastPrinted>2013-12-05T09:32:24Z</cp:lastPrinted>
  <dcterms:created xsi:type="dcterms:W3CDTF">2026-09-28T12:45:34Z</dcterms:created>
  <dcterms:modified xsi:type="dcterms:W3CDTF">2026-10-21T06:43:42Z</dcterms:modified>
</cp:coreProperties>
</file>