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56" r:id="rId2"/>
    <p:sldId id="277" r:id="rId3"/>
    <p:sldId id="320" r:id="rId4"/>
    <p:sldId id="316" r:id="rId5"/>
    <p:sldId id="345" r:id="rId6"/>
    <p:sldId id="346" r:id="rId7"/>
    <p:sldId id="347" r:id="rId8"/>
    <p:sldId id="349" r:id="rId9"/>
    <p:sldId id="350" r:id="rId10"/>
    <p:sldId id="351" r:id="rId11"/>
    <p:sldId id="352" r:id="rId12"/>
    <p:sldId id="353" r:id="rId13"/>
  </p:sldIdLst>
  <p:sldSz cx="9906000" cy="6858000" type="A4"/>
  <p:notesSz cx="6858000" cy="9144000"/>
  <p:defaultTextStyle>
    <a:defPPr>
      <a:defRPr lang="it-IT"/>
    </a:defPPr>
    <a:lvl1pPr marL="0" algn="l" defTabSz="53576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35762" algn="l" defTabSz="53576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71523" algn="l" defTabSz="53576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607285" algn="l" defTabSz="53576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143048" algn="l" defTabSz="53576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78813" algn="l" defTabSz="53576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214570" algn="l" defTabSz="53576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750335" algn="l" defTabSz="53576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286099" algn="l" defTabSz="53576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965">
          <p15:clr>
            <a:srgbClr val="A4A3A4"/>
          </p15:clr>
        </p15:guide>
        <p15:guide id="2" pos="3329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alvo Alma" initials="SA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FDBED"/>
    <a:srgbClr val="376092"/>
    <a:srgbClr val="004884"/>
    <a:srgbClr val="003A69"/>
    <a:srgbClr val="FFCC00"/>
    <a:srgbClr val="33CC33"/>
    <a:srgbClr val="00FF00"/>
    <a:srgbClr val="003A00"/>
    <a:srgbClr val="E4E4E4"/>
    <a:srgbClr val="2D79A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58" autoAdjust="0"/>
    <p:restoredTop sz="94713" autoAdjust="0"/>
  </p:normalViewPr>
  <p:slideViewPr>
    <p:cSldViewPr snapToGrid="0" snapToObjects="1" showGuides="1">
      <p:cViewPr varScale="1">
        <p:scale>
          <a:sx n="72" d="100"/>
          <a:sy n="72" d="100"/>
        </p:scale>
        <p:origin x="552" y="54"/>
      </p:cViewPr>
      <p:guideLst>
        <p:guide orient="horz" pos="3965"/>
        <p:guide pos="332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8328BB-3E7D-1545-8629-739FE7FE78CD}" type="datetimeFigureOut">
              <a:rPr lang="it-IT" smtClean="0"/>
              <a:t>18/10/2026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18625A-8487-0243-9438-3D7ABEA720F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1066779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B52F6F-5890-184D-BFAC-2DB3B24676C1}" type="datetimeFigureOut">
              <a:rPr lang="it-IT" smtClean="0"/>
              <a:t>18/10/2026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A67DBE-D3BB-F74E-84C1-4CEDFE4037F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3674585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53576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535762" algn="l" defTabSz="53576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1071523" algn="l" defTabSz="53576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607285" algn="l" defTabSz="53576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2143048" algn="l" defTabSz="53576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2678813" algn="l" defTabSz="53576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214570" algn="l" defTabSz="53576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750335" algn="l" defTabSz="53576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286099" algn="l" defTabSz="53576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67DBE-D3BB-F74E-84C1-4CEDFE4037FA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256415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inizia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 userDrawn="1"/>
        </p:nvSpPr>
        <p:spPr>
          <a:xfrm>
            <a:off x="948" y="1730109"/>
            <a:ext cx="9929722" cy="3745555"/>
          </a:xfrm>
          <a:prstGeom prst="rect">
            <a:avLst/>
          </a:prstGeom>
          <a:solidFill>
            <a:srgbClr val="003A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7153" tIns="53569" rIns="107153" bIns="53569" rtlCol="0" anchor="ctr"/>
          <a:lstStyle/>
          <a:p>
            <a:pPr algn="ctr"/>
            <a:endParaRPr lang="it-IT"/>
          </a:p>
        </p:txBody>
      </p:sp>
      <p:sp>
        <p:nvSpPr>
          <p:cNvPr id="14" name="Rettangolo 13"/>
          <p:cNvSpPr/>
          <p:nvPr userDrawn="1"/>
        </p:nvSpPr>
        <p:spPr>
          <a:xfrm>
            <a:off x="9" y="6572401"/>
            <a:ext cx="9929722" cy="305011"/>
          </a:xfrm>
          <a:prstGeom prst="rect">
            <a:avLst/>
          </a:prstGeom>
          <a:solidFill>
            <a:srgbClr val="2D79A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7153" tIns="53569" rIns="107153" bIns="53569" rtlCol="0" anchor="ctr"/>
          <a:lstStyle/>
          <a:p>
            <a:pPr algn="ctr"/>
            <a:endParaRPr lang="it-IT"/>
          </a:p>
        </p:txBody>
      </p:sp>
      <p:sp>
        <p:nvSpPr>
          <p:cNvPr id="21" name="Rettangolo 20"/>
          <p:cNvSpPr/>
          <p:nvPr userDrawn="1"/>
        </p:nvSpPr>
        <p:spPr>
          <a:xfrm>
            <a:off x="948" y="5054773"/>
            <a:ext cx="9929722" cy="729223"/>
          </a:xfrm>
          <a:prstGeom prst="rect">
            <a:avLst/>
          </a:prstGeom>
          <a:solidFill>
            <a:srgbClr val="00488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7153" tIns="53569" rIns="107153" bIns="53569" rtlCol="0" anchor="ctr"/>
          <a:lstStyle/>
          <a:p>
            <a:pPr algn="ctr"/>
            <a:endParaRPr lang="it-IT"/>
          </a:p>
        </p:txBody>
      </p:sp>
      <p:sp>
        <p:nvSpPr>
          <p:cNvPr id="7" name="Rettangolo 6"/>
          <p:cNvSpPr/>
          <p:nvPr userDrawn="1"/>
        </p:nvSpPr>
        <p:spPr>
          <a:xfrm>
            <a:off x="0" y="3"/>
            <a:ext cx="9906000" cy="17408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7153" tIns="53569" rIns="107153" bIns="53569" rtlCol="0" anchor="ctr"/>
          <a:lstStyle/>
          <a:p>
            <a:pPr algn="ctr"/>
            <a:endParaRPr lang="it-IT"/>
          </a:p>
        </p:txBody>
      </p:sp>
      <p:sp>
        <p:nvSpPr>
          <p:cNvPr id="3" name="Sottotitolo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557199" y="3152027"/>
            <a:ext cx="9144222" cy="507831"/>
          </a:xfrm>
        </p:spPr>
        <p:txBody>
          <a:bodyPr wrap="square" lIns="0" tIns="0" bIns="0">
            <a:spAutoFit/>
          </a:bodyPr>
          <a:lstStyle>
            <a:lvl1pPr marL="0" indent="0" algn="l">
              <a:buNone/>
              <a:defRPr sz="3300" b="0" i="0" baseline="0">
                <a:ln>
                  <a:noFill/>
                </a:ln>
                <a:solidFill>
                  <a:schemeClr val="bg1"/>
                </a:solidFill>
              </a:defRPr>
            </a:lvl1pPr>
            <a:lvl2pPr marL="5357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715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072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430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788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145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7503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2860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/>
              <a:t>Sottotitolo della presentazione – </a:t>
            </a:r>
            <a:r>
              <a:rPr lang="it-IT" dirty="0" err="1"/>
              <a:t>Arial</a:t>
            </a:r>
            <a:r>
              <a:rPr lang="it-IT" dirty="0"/>
              <a:t> 30pt</a:t>
            </a:r>
          </a:p>
        </p:txBody>
      </p:sp>
      <p:sp>
        <p:nvSpPr>
          <p:cNvPr id="5" name="Segnaposto testo 4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557195" y="5149844"/>
            <a:ext cx="9144220" cy="431350"/>
          </a:xfrm>
        </p:spPr>
        <p:txBody>
          <a:bodyPr wrap="square" lIns="0">
            <a:spAutoFit/>
          </a:bodyPr>
          <a:lstStyle>
            <a:lvl1pPr marL="0" indent="0" algn="l">
              <a:spcBef>
                <a:spcPts val="0"/>
              </a:spcBef>
              <a:buNone/>
              <a:defRPr sz="2100" b="1" i="0" baseline="0">
                <a:solidFill>
                  <a:schemeClr val="bg1"/>
                </a:solidFill>
                <a:latin typeface="+mj-lt"/>
              </a:defRPr>
            </a:lvl1pPr>
            <a:lvl2pPr algn="l">
              <a:spcBef>
                <a:spcPts val="0"/>
              </a:spcBef>
              <a:defRPr sz="2100" b="1" i="0" baseline="0">
                <a:solidFill>
                  <a:schemeClr val="bg1"/>
                </a:solidFill>
                <a:latin typeface="+mj-lt"/>
              </a:defRPr>
            </a:lvl2pPr>
            <a:lvl3pPr algn="l">
              <a:spcBef>
                <a:spcPts val="0"/>
              </a:spcBef>
              <a:defRPr sz="2100" b="1" i="0" baseline="0">
                <a:solidFill>
                  <a:schemeClr val="bg1"/>
                </a:solidFill>
                <a:latin typeface="+mj-lt"/>
              </a:defRPr>
            </a:lvl3pPr>
            <a:lvl4pPr algn="l">
              <a:spcBef>
                <a:spcPts val="0"/>
              </a:spcBef>
              <a:defRPr sz="2100" b="1" i="0" baseline="0">
                <a:solidFill>
                  <a:schemeClr val="bg1"/>
                </a:solidFill>
                <a:latin typeface="+mj-lt"/>
              </a:defRPr>
            </a:lvl4pPr>
            <a:lvl5pPr algn="l">
              <a:spcBef>
                <a:spcPts val="0"/>
              </a:spcBef>
              <a:defRPr sz="2100" b="1" i="0" baseline="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it-IT" dirty="0"/>
              <a:t>Autore Dipartimento/Unità – </a:t>
            </a:r>
            <a:r>
              <a:rPr lang="it-IT" dirty="0" err="1"/>
              <a:t>Arial</a:t>
            </a:r>
            <a:r>
              <a:rPr lang="it-IT" dirty="0"/>
              <a:t> 18 </a:t>
            </a:r>
            <a:r>
              <a:rPr lang="it-IT" dirty="0" err="1"/>
              <a:t>pt</a:t>
            </a:r>
            <a:endParaRPr lang="it-IT" dirty="0"/>
          </a:p>
        </p:txBody>
      </p:sp>
      <p:sp>
        <p:nvSpPr>
          <p:cNvPr id="9" name="Titolo 8"/>
          <p:cNvSpPr>
            <a:spLocks noGrp="1"/>
          </p:cNvSpPr>
          <p:nvPr userDrawn="1">
            <p:ph type="title" hasCustomPrompt="1"/>
          </p:nvPr>
        </p:nvSpPr>
        <p:spPr>
          <a:xfrm>
            <a:off x="557199" y="2182269"/>
            <a:ext cx="9144222" cy="584775"/>
          </a:xfrm>
        </p:spPr>
        <p:txBody>
          <a:bodyPr lIns="0"/>
          <a:lstStyle>
            <a:lvl1pPr>
              <a:defRPr sz="3800" baseline="0">
                <a:ln>
                  <a:noFill/>
                </a:ln>
                <a:solidFill>
                  <a:schemeClr val="bg1"/>
                </a:solidFill>
              </a:defRPr>
            </a:lvl1pPr>
          </a:lstStyle>
          <a:p>
            <a:r>
              <a:rPr lang="it-IT" dirty="0"/>
              <a:t>Titolo della presentazione – </a:t>
            </a:r>
            <a:r>
              <a:rPr lang="it-IT" dirty="0" err="1"/>
              <a:t>Arial</a:t>
            </a:r>
            <a:r>
              <a:rPr lang="it-IT" dirty="0"/>
              <a:t> 30pt</a:t>
            </a:r>
          </a:p>
        </p:txBody>
      </p:sp>
      <p:pic>
        <p:nvPicPr>
          <p:cNvPr id="6" name="Immagine 5" descr="LogoENEAVettorialeneroVerticale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197" y="196111"/>
            <a:ext cx="3016559" cy="1131148"/>
          </a:xfrm>
          <a:prstGeom prst="rect">
            <a:avLst/>
          </a:prstGeom>
        </p:spPr>
      </p:pic>
      <p:pic>
        <p:nvPicPr>
          <p:cNvPr id="2" name="Immagine 1" descr="BANNER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05959"/>
            <a:ext cx="9906000" cy="772160"/>
          </a:xfrm>
          <a:prstGeom prst="rect">
            <a:avLst/>
          </a:prstGeom>
        </p:spPr>
      </p:pic>
      <p:sp>
        <p:nvSpPr>
          <p:cNvPr id="10" name="Segnaposto testo 9"/>
          <p:cNvSpPr>
            <a:spLocks noGrp="1"/>
          </p:cNvSpPr>
          <p:nvPr>
            <p:ph type="body" sz="quarter" idx="11" hasCustomPrompt="1"/>
          </p:nvPr>
        </p:nvSpPr>
        <p:spPr>
          <a:xfrm>
            <a:off x="557216" y="4214812"/>
            <a:ext cx="9144134" cy="462127"/>
          </a:xfrm>
        </p:spPr>
        <p:txBody>
          <a:bodyPr lIns="0" anchor="t" anchorCtr="0">
            <a:spAutoFit/>
          </a:bodyPr>
          <a:lstStyle>
            <a:lvl1pPr marL="0" indent="0">
              <a:buNone/>
              <a:defRPr sz="2300" i="1" baseline="0">
                <a:solidFill>
                  <a:schemeClr val="bg1"/>
                </a:solidFill>
              </a:defRPr>
            </a:lvl1pPr>
            <a:lvl2pPr>
              <a:defRPr sz="2100" i="1">
                <a:solidFill>
                  <a:schemeClr val="bg1"/>
                </a:solidFill>
              </a:defRPr>
            </a:lvl2pPr>
            <a:lvl3pPr>
              <a:defRPr sz="2100" i="1">
                <a:solidFill>
                  <a:schemeClr val="bg1"/>
                </a:solidFill>
              </a:defRPr>
            </a:lvl3pPr>
            <a:lvl4pPr>
              <a:defRPr sz="2100" i="1">
                <a:solidFill>
                  <a:schemeClr val="bg1"/>
                </a:solidFill>
              </a:defRPr>
            </a:lvl4pPr>
            <a:lvl5pPr>
              <a:defRPr sz="2100" i="1">
                <a:solidFill>
                  <a:schemeClr val="bg1"/>
                </a:solidFill>
              </a:defRPr>
            </a:lvl5pPr>
          </a:lstStyle>
          <a:p>
            <a:pPr lvl="0"/>
            <a:r>
              <a:rPr lang="it-IT" dirty="0"/>
              <a:t>Luogo e data – </a:t>
            </a:r>
            <a:r>
              <a:rPr lang="it-IT" dirty="0" err="1"/>
              <a:t>Arial</a:t>
            </a:r>
            <a:r>
              <a:rPr lang="it-IT" dirty="0"/>
              <a:t> 20pt </a:t>
            </a:r>
          </a:p>
        </p:txBody>
      </p:sp>
    </p:spTree>
    <p:extLst>
      <p:ext uri="{BB962C8B-B14F-4D97-AF65-F5344CB8AC3E}">
        <p14:creationId xmlns:p14="http://schemas.microsoft.com/office/powerpoint/2010/main" val="9949710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6"/>
          <p:cNvSpPr/>
          <p:nvPr userDrawn="1"/>
        </p:nvSpPr>
        <p:spPr>
          <a:xfrm>
            <a:off x="0" y="13"/>
            <a:ext cx="9906000" cy="1051075"/>
          </a:xfrm>
          <a:prstGeom prst="rect">
            <a:avLst/>
          </a:prstGeom>
          <a:solidFill>
            <a:srgbClr val="003A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7153" tIns="53569" rIns="107153" bIns="53569" rtlCol="0" anchor="ctr"/>
          <a:lstStyle/>
          <a:p>
            <a:pPr algn="ctr"/>
            <a:endParaRPr lang="it-IT"/>
          </a:p>
        </p:txBody>
      </p:sp>
      <p:sp>
        <p:nvSpPr>
          <p:cNvPr id="2" name="Titolo 1"/>
          <p:cNvSpPr>
            <a:spLocks noGrp="1"/>
          </p:cNvSpPr>
          <p:nvPr>
            <p:ph type="title" hasCustomPrompt="1"/>
          </p:nvPr>
        </p:nvSpPr>
        <p:spPr>
          <a:xfrm>
            <a:off x="447864" y="265330"/>
            <a:ext cx="8915400" cy="477054"/>
          </a:xfrm>
        </p:spPr>
        <p:txBody>
          <a:bodyPr/>
          <a:lstStyle>
            <a:lvl1pPr>
              <a:defRPr sz="3100">
                <a:solidFill>
                  <a:srgbClr val="FFFFFF"/>
                </a:solidFill>
              </a:defRPr>
            </a:lvl1pPr>
          </a:lstStyle>
          <a:p>
            <a:r>
              <a:rPr lang="it-IT" dirty="0"/>
              <a:t>Titolo della slide – </a:t>
            </a:r>
            <a:r>
              <a:rPr lang="it-IT" dirty="0" err="1"/>
              <a:t>Arial</a:t>
            </a:r>
            <a:r>
              <a:rPr lang="it-IT" dirty="0"/>
              <a:t> 26pt </a:t>
            </a:r>
          </a:p>
        </p:txBody>
      </p:sp>
      <p:sp>
        <p:nvSpPr>
          <p:cNvPr id="15" name="Segnaposto testo 14"/>
          <p:cNvSpPr>
            <a:spLocks noGrp="1"/>
          </p:cNvSpPr>
          <p:nvPr>
            <p:ph type="body" sz="quarter" idx="13" hasCustomPrompt="1"/>
          </p:nvPr>
        </p:nvSpPr>
        <p:spPr>
          <a:xfrm>
            <a:off x="447864" y="1253084"/>
            <a:ext cx="8915400" cy="462127"/>
          </a:xfrm>
        </p:spPr>
        <p:txBody>
          <a:bodyPr>
            <a:spAutoFit/>
          </a:bodyPr>
          <a:lstStyle>
            <a:lvl1pPr marL="0" indent="0">
              <a:buNone/>
              <a:defRPr sz="2300" b="1" baseline="0">
                <a:solidFill>
                  <a:srgbClr val="7F7F7F"/>
                </a:solidFill>
              </a:defRPr>
            </a:lvl1pPr>
            <a:lvl2pPr>
              <a:defRPr sz="2300" b="1">
                <a:solidFill>
                  <a:srgbClr val="7F7F7F"/>
                </a:solidFill>
              </a:defRPr>
            </a:lvl2pPr>
            <a:lvl3pPr>
              <a:defRPr sz="2300" b="1">
                <a:solidFill>
                  <a:srgbClr val="7F7F7F"/>
                </a:solidFill>
              </a:defRPr>
            </a:lvl3pPr>
            <a:lvl4pPr>
              <a:defRPr sz="2300" b="1">
                <a:solidFill>
                  <a:srgbClr val="7F7F7F"/>
                </a:solidFill>
              </a:defRPr>
            </a:lvl4pPr>
            <a:lvl5pPr>
              <a:defRPr sz="2300" b="1">
                <a:solidFill>
                  <a:srgbClr val="7F7F7F"/>
                </a:solidFill>
              </a:defRPr>
            </a:lvl5pPr>
          </a:lstStyle>
          <a:p>
            <a:pPr lvl="0"/>
            <a:r>
              <a:rPr lang="it-IT" dirty="0"/>
              <a:t>Titolo di secondo livello 20pt </a:t>
            </a:r>
            <a:r>
              <a:rPr lang="it-IT" dirty="0" err="1"/>
              <a:t>Arial</a:t>
            </a:r>
            <a:r>
              <a:rPr lang="it-IT" dirty="0"/>
              <a:t> </a:t>
            </a:r>
            <a:r>
              <a:rPr lang="it-IT" dirty="0" err="1"/>
              <a:t>bold</a:t>
            </a:r>
            <a:endParaRPr lang="it-IT" dirty="0"/>
          </a:p>
        </p:txBody>
      </p:sp>
      <p:sp>
        <p:nvSpPr>
          <p:cNvPr id="17" name="Segnaposto testo 16"/>
          <p:cNvSpPr>
            <a:spLocks noGrp="1"/>
          </p:cNvSpPr>
          <p:nvPr>
            <p:ph type="body" sz="quarter" idx="14" hasCustomPrompt="1"/>
          </p:nvPr>
        </p:nvSpPr>
        <p:spPr>
          <a:xfrm>
            <a:off x="447881" y="2017409"/>
            <a:ext cx="8915399" cy="886859"/>
          </a:xfrm>
        </p:spPr>
        <p:txBody>
          <a:bodyPr wrap="square">
            <a:spAutoFit/>
          </a:bodyPr>
          <a:lstStyle>
            <a:lvl1pPr marL="535762" indent="-535762">
              <a:buFont typeface="+mj-lt"/>
              <a:buAutoNum type="arabicPeriod"/>
              <a:defRPr sz="2300" baseline="0"/>
            </a:lvl1pPr>
            <a:lvl2pPr marL="535762" indent="0">
              <a:buNone/>
              <a:defRPr sz="2300"/>
            </a:lvl2pPr>
            <a:lvl3pPr>
              <a:defRPr sz="2300"/>
            </a:lvl3pPr>
            <a:lvl4pPr>
              <a:defRPr sz="2300"/>
            </a:lvl4pPr>
            <a:lvl5pPr>
              <a:defRPr sz="2300"/>
            </a:lvl5pPr>
          </a:lstStyle>
          <a:p>
            <a:pPr lvl="0"/>
            <a:r>
              <a:rPr lang="it-IT" dirty="0"/>
              <a:t>Corpo del testo 20pt </a:t>
            </a:r>
            <a:r>
              <a:rPr lang="it-IT" dirty="0" err="1"/>
              <a:t>Arial</a:t>
            </a:r>
            <a:r>
              <a:rPr lang="it-IT" dirty="0"/>
              <a:t> regular</a:t>
            </a:r>
          </a:p>
          <a:p>
            <a:pPr lvl="0"/>
            <a:r>
              <a:rPr lang="it-IT" dirty="0" err="1"/>
              <a:t>Lorem</a:t>
            </a:r>
            <a:r>
              <a:rPr lang="it-IT" dirty="0"/>
              <a:t> </a:t>
            </a:r>
            <a:r>
              <a:rPr lang="it-IT" dirty="0" err="1"/>
              <a:t>ipsum</a:t>
            </a:r>
            <a:r>
              <a:rPr lang="it-IT" dirty="0"/>
              <a:t> </a:t>
            </a:r>
            <a:r>
              <a:rPr lang="it-IT" dirty="0" err="1"/>
              <a:t>dolor</a:t>
            </a:r>
            <a:r>
              <a:rPr lang="it-IT" dirty="0"/>
              <a:t> sic </a:t>
            </a:r>
            <a:r>
              <a:rPr lang="it-IT" dirty="0" err="1"/>
              <a:t>amet</a:t>
            </a:r>
            <a:endParaRPr lang="it-IT" dirty="0"/>
          </a:p>
        </p:txBody>
      </p:sp>
      <p:sp>
        <p:nvSpPr>
          <p:cNvPr id="19" name="Segnaposto testo 18"/>
          <p:cNvSpPr>
            <a:spLocks noGrp="1"/>
          </p:cNvSpPr>
          <p:nvPr>
            <p:ph type="body" sz="quarter" idx="15" hasCustomPrompt="1"/>
          </p:nvPr>
        </p:nvSpPr>
        <p:spPr>
          <a:xfrm>
            <a:off x="447881" y="3409093"/>
            <a:ext cx="8915399" cy="1102303"/>
          </a:xfrm>
        </p:spPr>
        <p:txBody>
          <a:bodyPr wrap="square">
            <a:spAutoFit/>
          </a:bodyPr>
          <a:lstStyle>
            <a:lvl1pPr>
              <a:defRPr sz="1900" baseline="0"/>
            </a:lvl1pPr>
            <a:lvl2pPr>
              <a:defRPr sz="2100"/>
            </a:lvl2pPr>
            <a:lvl3pPr>
              <a:defRPr sz="2100"/>
            </a:lvl3pPr>
            <a:lvl4pPr>
              <a:defRPr sz="2100"/>
            </a:lvl4pPr>
            <a:lvl5pPr>
              <a:defRPr sz="2100"/>
            </a:lvl5pPr>
          </a:lstStyle>
          <a:p>
            <a:pPr lvl="0"/>
            <a:r>
              <a:rPr lang="it-IT" dirty="0"/>
              <a:t>Lista 16pt </a:t>
            </a:r>
            <a:r>
              <a:rPr lang="it-IT" dirty="0" err="1"/>
              <a:t>Arial</a:t>
            </a:r>
            <a:r>
              <a:rPr lang="it-IT" dirty="0"/>
              <a:t> regular</a:t>
            </a:r>
          </a:p>
          <a:p>
            <a:pPr lvl="0"/>
            <a:r>
              <a:rPr lang="it-IT" dirty="0" err="1"/>
              <a:t>Lorem</a:t>
            </a:r>
            <a:r>
              <a:rPr lang="it-IT" dirty="0"/>
              <a:t> </a:t>
            </a:r>
            <a:r>
              <a:rPr lang="it-IT" dirty="0" err="1"/>
              <a:t>ipsum</a:t>
            </a:r>
            <a:endParaRPr lang="it-IT" dirty="0"/>
          </a:p>
          <a:p>
            <a:pPr lvl="0"/>
            <a:r>
              <a:rPr lang="it-IT" dirty="0" err="1"/>
              <a:t>Lorem</a:t>
            </a:r>
            <a:r>
              <a:rPr lang="it-IT" dirty="0"/>
              <a:t> </a:t>
            </a:r>
            <a:r>
              <a:rPr lang="it-IT" dirty="0" err="1"/>
              <a:t>ipusm</a:t>
            </a:r>
            <a:endParaRPr lang="it-IT" dirty="0"/>
          </a:p>
        </p:txBody>
      </p:sp>
      <p:sp>
        <p:nvSpPr>
          <p:cNvPr id="10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816776" y="6356364"/>
            <a:ext cx="593927" cy="365125"/>
          </a:xfrm>
          <a:prstGeom prst="rect">
            <a:avLst/>
          </a:prstGeom>
        </p:spPr>
        <p:txBody>
          <a:bodyPr vert="horz" lIns="107153" tIns="53569" rIns="107153" bIns="53569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C7C199-0D0D-7840-A88D-785280B31CF7}" type="slidenum">
              <a:rPr lang="it-IT" smtClean="0"/>
              <a:t>‹N›</a:t>
            </a:fld>
            <a:endParaRPr lang="it-IT"/>
          </a:p>
        </p:txBody>
      </p:sp>
      <p:sp>
        <p:nvSpPr>
          <p:cNvPr id="11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1600497" y="6356378"/>
            <a:ext cx="7150758" cy="366183"/>
          </a:xfrm>
          <a:prstGeom prst="rect">
            <a:avLst/>
          </a:prstGeom>
        </p:spPr>
        <p:txBody>
          <a:bodyPr vert="horz" lIns="107153" tIns="53569" rIns="107153" bIns="53569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S. Almaviva | Prototype of a remote LIBS system for nuclear fusion | ICFDT8 | 19 October 2026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4095602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6"/>
          <p:cNvSpPr/>
          <p:nvPr userDrawn="1"/>
        </p:nvSpPr>
        <p:spPr>
          <a:xfrm>
            <a:off x="0" y="13"/>
            <a:ext cx="9906000" cy="1051075"/>
          </a:xfrm>
          <a:prstGeom prst="rect">
            <a:avLst/>
          </a:prstGeom>
          <a:solidFill>
            <a:srgbClr val="003A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7153" tIns="53569" rIns="107153" bIns="53569" rtlCol="0" anchor="ctr"/>
          <a:lstStyle/>
          <a:p>
            <a:pPr algn="ctr"/>
            <a:endParaRPr lang="it-IT"/>
          </a:p>
        </p:txBody>
      </p:sp>
      <p:sp>
        <p:nvSpPr>
          <p:cNvPr id="2" name="Titolo 1"/>
          <p:cNvSpPr>
            <a:spLocks noGrp="1"/>
          </p:cNvSpPr>
          <p:nvPr>
            <p:ph type="title" hasCustomPrompt="1"/>
          </p:nvPr>
        </p:nvSpPr>
        <p:spPr>
          <a:xfrm>
            <a:off x="447864" y="265330"/>
            <a:ext cx="8915400" cy="47705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it-IT" dirty="0"/>
              <a:t>Titolo della slide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 hasCustomPrompt="1"/>
          </p:nvPr>
        </p:nvSpPr>
        <p:spPr>
          <a:xfrm>
            <a:off x="495300" y="1600212"/>
            <a:ext cx="8915400" cy="462127"/>
          </a:xfrm>
        </p:spPr>
        <p:txBody>
          <a:bodyPr>
            <a:spAutoFit/>
          </a:bodyPr>
          <a:lstStyle>
            <a:lvl1pPr marL="0" indent="0">
              <a:buNone/>
              <a:defRPr sz="2300" baseline="0"/>
            </a:lvl1pPr>
          </a:lstStyle>
          <a:p>
            <a:pPr lvl="0"/>
            <a:r>
              <a:rPr lang="it-IT" dirty="0"/>
              <a:t>Testo</a:t>
            </a:r>
          </a:p>
        </p:txBody>
      </p:sp>
      <p:sp>
        <p:nvSpPr>
          <p:cNvPr id="5" name="Segnaposto tabella 4"/>
          <p:cNvSpPr>
            <a:spLocks noGrp="1"/>
          </p:cNvSpPr>
          <p:nvPr>
            <p:ph type="tbl" sz="quarter" idx="13" hasCustomPrompt="1"/>
          </p:nvPr>
        </p:nvSpPr>
        <p:spPr>
          <a:xfrm>
            <a:off x="495319" y="2495567"/>
            <a:ext cx="8867247" cy="3255433"/>
          </a:xfrm>
        </p:spPr>
        <p:txBody>
          <a:bodyPr>
            <a:normAutofit/>
          </a:bodyPr>
          <a:lstStyle>
            <a:lvl1pPr marL="0" indent="0">
              <a:buNone/>
              <a:defRPr sz="2100" baseline="0"/>
            </a:lvl1pPr>
          </a:lstStyle>
          <a:p>
            <a:r>
              <a:rPr lang="it-IT" dirty="0"/>
              <a:t>Cliccare sull’icona per inserire la tabella</a:t>
            </a:r>
          </a:p>
        </p:txBody>
      </p:sp>
      <p:sp>
        <p:nvSpPr>
          <p:cNvPr id="8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816776" y="6356364"/>
            <a:ext cx="593927" cy="365125"/>
          </a:xfrm>
          <a:prstGeom prst="rect">
            <a:avLst/>
          </a:prstGeom>
        </p:spPr>
        <p:txBody>
          <a:bodyPr vert="horz" lIns="107153" tIns="53569" rIns="107153" bIns="53569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C7C199-0D0D-7840-A88D-785280B31CF7}" type="slidenum">
              <a:rPr lang="it-IT" smtClean="0"/>
              <a:t>‹N›</a:t>
            </a:fld>
            <a:endParaRPr lang="it-IT"/>
          </a:p>
        </p:txBody>
      </p:sp>
      <p:sp>
        <p:nvSpPr>
          <p:cNvPr id="10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1600497" y="6356378"/>
            <a:ext cx="7150758" cy="366183"/>
          </a:xfrm>
          <a:prstGeom prst="rect">
            <a:avLst/>
          </a:prstGeom>
        </p:spPr>
        <p:txBody>
          <a:bodyPr vert="horz" lIns="107153" tIns="53569" rIns="107153" bIns="53569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S. Almaviva | Prototype of a remote LIBS system for nuclear fusion | ICFDT8 | 19 October 2026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8487439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 userDrawn="1"/>
        </p:nvSpPr>
        <p:spPr>
          <a:xfrm>
            <a:off x="0" y="13"/>
            <a:ext cx="9906000" cy="1051075"/>
          </a:xfrm>
          <a:prstGeom prst="rect">
            <a:avLst/>
          </a:prstGeom>
          <a:solidFill>
            <a:srgbClr val="003A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7153" tIns="53569" rIns="107153" bIns="53569" rtlCol="0" anchor="ctr"/>
          <a:lstStyle/>
          <a:p>
            <a:pPr algn="ctr"/>
            <a:endParaRPr lang="it-IT"/>
          </a:p>
        </p:txBody>
      </p:sp>
      <p:sp>
        <p:nvSpPr>
          <p:cNvPr id="2" name="Titolo 1"/>
          <p:cNvSpPr>
            <a:spLocks noGrp="1"/>
          </p:cNvSpPr>
          <p:nvPr>
            <p:ph type="title" hasCustomPrompt="1"/>
          </p:nvPr>
        </p:nvSpPr>
        <p:spPr>
          <a:xfrm>
            <a:off x="447864" y="207614"/>
            <a:ext cx="8915400" cy="47705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it-IT" dirty="0"/>
              <a:t>Titolo della slide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 hasCustomPrompt="1"/>
          </p:nvPr>
        </p:nvSpPr>
        <p:spPr>
          <a:xfrm>
            <a:off x="495301" y="1535117"/>
            <a:ext cx="4376870" cy="639763"/>
          </a:xfrm>
          <a:solidFill>
            <a:srgbClr val="004884"/>
          </a:solidFill>
        </p:spPr>
        <p:txBody>
          <a:bodyPr anchor="b">
            <a:normAutofit/>
          </a:bodyPr>
          <a:lstStyle>
            <a:lvl1pPr marL="0" indent="0">
              <a:buNone/>
              <a:defRPr sz="2300" b="1">
                <a:solidFill>
                  <a:schemeClr val="bg1"/>
                </a:solidFill>
              </a:defRPr>
            </a:lvl1pPr>
            <a:lvl2pPr marL="535762" indent="0">
              <a:buNone/>
              <a:defRPr sz="2300" b="1"/>
            </a:lvl2pPr>
            <a:lvl3pPr marL="1071523" indent="0">
              <a:buNone/>
              <a:defRPr sz="2100" b="1"/>
            </a:lvl3pPr>
            <a:lvl4pPr marL="1607285" indent="0">
              <a:buNone/>
              <a:defRPr sz="1900" b="1"/>
            </a:lvl4pPr>
            <a:lvl5pPr marL="2143048" indent="0">
              <a:buNone/>
              <a:defRPr sz="1900" b="1"/>
            </a:lvl5pPr>
            <a:lvl6pPr marL="2678813" indent="0">
              <a:buNone/>
              <a:defRPr sz="1900" b="1"/>
            </a:lvl6pPr>
            <a:lvl7pPr marL="3214570" indent="0">
              <a:buNone/>
              <a:defRPr sz="1900" b="1"/>
            </a:lvl7pPr>
            <a:lvl8pPr marL="3750335" indent="0">
              <a:buNone/>
              <a:defRPr sz="1900" b="1"/>
            </a:lvl8pPr>
            <a:lvl9pPr marL="4286099" indent="0">
              <a:buNone/>
              <a:defRPr sz="1900" b="1"/>
            </a:lvl9pPr>
          </a:lstStyle>
          <a:p>
            <a:pPr lvl="0"/>
            <a:r>
              <a:rPr lang="it-IT" dirty="0"/>
              <a:t>Titolo box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95301" y="2174875"/>
            <a:ext cx="4376870" cy="3951288"/>
          </a:xfrm>
          <a:ln>
            <a:solidFill>
              <a:srgbClr val="E4E4E4"/>
            </a:solidFill>
          </a:ln>
        </p:spPr>
        <p:txBody>
          <a:bodyPr>
            <a:normAutofit/>
          </a:bodyPr>
          <a:lstStyle>
            <a:lvl1pPr>
              <a:defRPr sz="2100"/>
            </a:lvl1pPr>
            <a:lvl2pPr>
              <a:defRPr sz="2100"/>
            </a:lvl2pPr>
            <a:lvl3pPr>
              <a:defRPr sz="2100"/>
            </a:lvl3pPr>
            <a:lvl4pPr>
              <a:defRPr sz="2100"/>
            </a:lvl4pPr>
            <a:lvl5pPr>
              <a:defRPr sz="21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it-IT" dirty="0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 hasCustomPrompt="1"/>
          </p:nvPr>
        </p:nvSpPr>
        <p:spPr>
          <a:xfrm>
            <a:off x="5032121" y="1535117"/>
            <a:ext cx="4378589" cy="639763"/>
          </a:xfrm>
          <a:solidFill>
            <a:srgbClr val="004884"/>
          </a:solidFill>
        </p:spPr>
        <p:txBody>
          <a:bodyPr anchor="b">
            <a:normAutofit/>
          </a:bodyPr>
          <a:lstStyle>
            <a:lvl1pPr marL="0" indent="0">
              <a:buNone/>
              <a:defRPr sz="2300" b="1">
                <a:solidFill>
                  <a:srgbClr val="FFFFFF"/>
                </a:solidFill>
              </a:defRPr>
            </a:lvl1pPr>
            <a:lvl2pPr marL="535762" indent="0">
              <a:buNone/>
              <a:defRPr sz="2300" b="1"/>
            </a:lvl2pPr>
            <a:lvl3pPr marL="1071523" indent="0">
              <a:buNone/>
              <a:defRPr sz="2100" b="1"/>
            </a:lvl3pPr>
            <a:lvl4pPr marL="1607285" indent="0">
              <a:buNone/>
              <a:defRPr sz="1900" b="1"/>
            </a:lvl4pPr>
            <a:lvl5pPr marL="2143048" indent="0">
              <a:buNone/>
              <a:defRPr sz="1900" b="1"/>
            </a:lvl5pPr>
            <a:lvl6pPr marL="2678813" indent="0">
              <a:buNone/>
              <a:defRPr sz="1900" b="1"/>
            </a:lvl6pPr>
            <a:lvl7pPr marL="3214570" indent="0">
              <a:buNone/>
              <a:defRPr sz="1900" b="1"/>
            </a:lvl7pPr>
            <a:lvl8pPr marL="3750335" indent="0">
              <a:buNone/>
              <a:defRPr sz="1900" b="1"/>
            </a:lvl8pPr>
            <a:lvl9pPr marL="4286099" indent="0">
              <a:buNone/>
              <a:defRPr sz="1900" b="1"/>
            </a:lvl9pPr>
          </a:lstStyle>
          <a:p>
            <a:pPr lvl="0"/>
            <a:r>
              <a:rPr lang="it-IT" dirty="0"/>
              <a:t>Titolo box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5032121" y="2174875"/>
            <a:ext cx="4378589" cy="3951288"/>
          </a:xfrm>
          <a:ln>
            <a:solidFill>
              <a:srgbClr val="E4E4E4"/>
            </a:solidFill>
          </a:ln>
        </p:spPr>
        <p:txBody>
          <a:bodyPr>
            <a:normAutofit/>
          </a:bodyPr>
          <a:lstStyle>
            <a:lvl1pPr>
              <a:defRPr sz="2100"/>
            </a:lvl1pPr>
            <a:lvl2pPr>
              <a:defRPr sz="2100"/>
            </a:lvl2pPr>
            <a:lvl3pPr>
              <a:defRPr sz="2100"/>
            </a:lvl3pPr>
            <a:lvl4pPr>
              <a:defRPr sz="2100"/>
            </a:lvl4pPr>
            <a:lvl5pPr>
              <a:defRPr sz="21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10" name="Segnaposto numero diapositiva 5"/>
          <p:cNvSpPr>
            <a:spLocks noGrp="1"/>
          </p:cNvSpPr>
          <p:nvPr>
            <p:ph type="sldNum" sz="quarter" idx="10"/>
          </p:nvPr>
        </p:nvSpPr>
        <p:spPr>
          <a:xfrm>
            <a:off x="8816776" y="6356364"/>
            <a:ext cx="593927" cy="365125"/>
          </a:xfrm>
          <a:prstGeom prst="rect">
            <a:avLst/>
          </a:prstGeom>
        </p:spPr>
        <p:txBody>
          <a:bodyPr vert="horz" lIns="107153" tIns="53569" rIns="107153" bIns="53569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C7C199-0D0D-7840-A88D-785280B31CF7}" type="slidenum">
              <a:rPr lang="it-IT" smtClean="0"/>
              <a:t>‹N›</a:t>
            </a:fld>
            <a:endParaRPr lang="it-IT"/>
          </a:p>
        </p:txBody>
      </p:sp>
      <p:sp>
        <p:nvSpPr>
          <p:cNvPr id="11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1600497" y="6356378"/>
            <a:ext cx="7150758" cy="366183"/>
          </a:xfrm>
          <a:prstGeom prst="rect">
            <a:avLst/>
          </a:prstGeom>
        </p:spPr>
        <p:txBody>
          <a:bodyPr vert="horz" lIns="107153" tIns="53569" rIns="107153" bIns="53569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S. Almaviva | Prototype of a remote LIBS system for nuclear fusion | ICFDT8 | 19 October 2026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6836554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itolo a sinistra testo a destr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tangolo 7"/>
          <p:cNvSpPr/>
          <p:nvPr userDrawn="1"/>
        </p:nvSpPr>
        <p:spPr>
          <a:xfrm>
            <a:off x="495309" y="273051"/>
            <a:ext cx="3259006" cy="5853112"/>
          </a:xfrm>
          <a:prstGeom prst="rect">
            <a:avLst/>
          </a:prstGeom>
          <a:solidFill>
            <a:srgbClr val="003A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7153" tIns="53569" rIns="107153" bIns="53569" rtlCol="0" anchor="ctr"/>
          <a:lstStyle/>
          <a:p>
            <a:pPr algn="ctr"/>
            <a:endParaRPr lang="it-IT"/>
          </a:p>
        </p:txBody>
      </p:sp>
      <p:sp>
        <p:nvSpPr>
          <p:cNvPr id="2" name="Titolo 1"/>
          <p:cNvSpPr>
            <a:spLocks noGrp="1"/>
          </p:cNvSpPr>
          <p:nvPr>
            <p:ph type="title" hasCustomPrompt="1"/>
          </p:nvPr>
        </p:nvSpPr>
        <p:spPr>
          <a:xfrm>
            <a:off x="495309" y="1081184"/>
            <a:ext cx="3259006" cy="353943"/>
          </a:xfrm>
        </p:spPr>
        <p:txBody>
          <a:bodyPr anchor="b"/>
          <a:lstStyle>
            <a:lvl1pPr algn="l">
              <a:defRPr sz="2300" b="1">
                <a:solidFill>
                  <a:srgbClr val="FFFFFF"/>
                </a:solidFill>
              </a:defRPr>
            </a:lvl1pPr>
          </a:lstStyle>
          <a:p>
            <a:r>
              <a:rPr lang="it-IT" dirty="0"/>
              <a:t>Titolo della slide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 hasCustomPrompt="1"/>
          </p:nvPr>
        </p:nvSpPr>
        <p:spPr>
          <a:xfrm>
            <a:off x="3872980" y="273080"/>
            <a:ext cx="5537728" cy="5853113"/>
          </a:xfrm>
        </p:spPr>
        <p:txBody>
          <a:bodyPr>
            <a:normAutofit/>
          </a:bodyPr>
          <a:lstStyle>
            <a:lvl1pPr>
              <a:defRPr sz="2300"/>
            </a:lvl1pPr>
            <a:lvl2pPr>
              <a:defRPr sz="2300"/>
            </a:lvl2pPr>
            <a:lvl3pPr>
              <a:defRPr sz="23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it-IT" dirty="0"/>
              <a:t>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 hasCustomPrompt="1"/>
          </p:nvPr>
        </p:nvSpPr>
        <p:spPr>
          <a:xfrm>
            <a:off x="495309" y="1435107"/>
            <a:ext cx="3259006" cy="400572"/>
          </a:xfrm>
        </p:spPr>
        <p:txBody>
          <a:bodyPr/>
          <a:lstStyle>
            <a:lvl1pPr marL="0" indent="0">
              <a:buNone/>
              <a:defRPr sz="1900">
                <a:solidFill>
                  <a:srgbClr val="FFFFFF"/>
                </a:solidFill>
              </a:defRPr>
            </a:lvl1pPr>
            <a:lvl2pPr marL="535762" indent="0">
              <a:buNone/>
              <a:defRPr sz="1400"/>
            </a:lvl2pPr>
            <a:lvl3pPr marL="1071523" indent="0">
              <a:buNone/>
              <a:defRPr sz="1200"/>
            </a:lvl3pPr>
            <a:lvl4pPr marL="1607285" indent="0">
              <a:buNone/>
              <a:defRPr sz="1100"/>
            </a:lvl4pPr>
            <a:lvl5pPr marL="2143048" indent="0">
              <a:buNone/>
              <a:defRPr sz="1100"/>
            </a:lvl5pPr>
            <a:lvl6pPr marL="2678813" indent="0">
              <a:buNone/>
              <a:defRPr sz="1100"/>
            </a:lvl6pPr>
            <a:lvl7pPr marL="3214570" indent="0">
              <a:buNone/>
              <a:defRPr sz="1100"/>
            </a:lvl7pPr>
            <a:lvl8pPr marL="3750335" indent="0">
              <a:buNone/>
              <a:defRPr sz="1100"/>
            </a:lvl8pPr>
            <a:lvl9pPr marL="4286099" indent="0">
              <a:buNone/>
              <a:defRPr sz="1100"/>
            </a:lvl9pPr>
          </a:lstStyle>
          <a:p>
            <a:pPr lvl="0"/>
            <a:r>
              <a:rPr lang="it-IT" dirty="0"/>
              <a:t>Testo descrittivo</a:t>
            </a:r>
          </a:p>
        </p:txBody>
      </p:sp>
      <p:sp>
        <p:nvSpPr>
          <p:cNvPr id="9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816776" y="6367880"/>
            <a:ext cx="593927" cy="365125"/>
          </a:xfrm>
          <a:prstGeom prst="rect">
            <a:avLst/>
          </a:prstGeom>
        </p:spPr>
        <p:txBody>
          <a:bodyPr vert="horz" lIns="107153" tIns="53569" rIns="107153" bIns="53569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C7C199-0D0D-7840-A88D-785280B31CF7}" type="slidenum">
              <a:rPr lang="it-IT" smtClean="0"/>
              <a:t>‹N›</a:t>
            </a:fld>
            <a:endParaRPr lang="it-IT"/>
          </a:p>
        </p:txBody>
      </p:sp>
      <p:sp>
        <p:nvSpPr>
          <p:cNvPr id="10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1600497" y="6367894"/>
            <a:ext cx="7150758" cy="366183"/>
          </a:xfrm>
          <a:prstGeom prst="rect">
            <a:avLst/>
          </a:prstGeom>
        </p:spPr>
        <p:txBody>
          <a:bodyPr vert="horz" lIns="107153" tIns="53569" rIns="107153" bIns="53569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S. Almaviva | Prototype of a remote LIBS system for nuclear fusion | ICFDT8 | 19 October 2026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0485652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magine a sinistr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tangolo 7"/>
          <p:cNvSpPr/>
          <p:nvPr userDrawn="1"/>
        </p:nvSpPr>
        <p:spPr>
          <a:xfrm>
            <a:off x="0" y="3"/>
            <a:ext cx="9906000" cy="6273612"/>
          </a:xfrm>
          <a:prstGeom prst="rect">
            <a:avLst/>
          </a:prstGeom>
          <a:solidFill>
            <a:srgbClr val="003A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7153" tIns="53569" rIns="107153" bIns="53569" rtlCol="0" anchor="ctr"/>
          <a:lstStyle/>
          <a:p>
            <a:pPr algn="ctr"/>
            <a:endParaRPr lang="it-IT"/>
          </a:p>
        </p:txBody>
      </p:sp>
      <p:sp>
        <p:nvSpPr>
          <p:cNvPr id="6" name="Segnaposto immagine 5"/>
          <p:cNvSpPr>
            <a:spLocks noGrp="1"/>
          </p:cNvSpPr>
          <p:nvPr>
            <p:ph type="pic" sz="quarter" idx="13" hasCustomPrompt="1"/>
          </p:nvPr>
        </p:nvSpPr>
        <p:spPr>
          <a:xfrm>
            <a:off x="495309" y="227004"/>
            <a:ext cx="3259006" cy="5853113"/>
          </a:xfrm>
          <a:ln w="12700">
            <a:solidFill>
              <a:schemeClr val="bg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FFFFFF"/>
                </a:solidFill>
              </a:defRPr>
            </a:lvl1pPr>
          </a:lstStyle>
          <a:p>
            <a:r>
              <a:rPr lang="it-IT" dirty="0"/>
              <a:t>Cliccare sull’icona per inserire l’immagine (non utilizzare copia/incolla)</a:t>
            </a:r>
            <a:br>
              <a:rPr lang="it-IT" dirty="0"/>
            </a:br>
            <a:r>
              <a:rPr lang="it-IT" dirty="0"/>
              <a:t>Dimensioni immagine: </a:t>
            </a:r>
            <a:br>
              <a:rPr lang="it-IT" dirty="0"/>
            </a:br>
            <a:r>
              <a:rPr lang="it-IT" dirty="0"/>
              <a:t>Risoluzione a 160dpi</a:t>
            </a:r>
            <a:br>
              <a:rPr lang="it-IT" dirty="0"/>
            </a:br>
            <a:r>
              <a:rPr lang="it-IT" dirty="0"/>
              <a:t>8,57 cm (540px) per 14,29cm (900px)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 hasCustomPrompt="1"/>
          </p:nvPr>
        </p:nvSpPr>
        <p:spPr>
          <a:xfrm>
            <a:off x="3872980" y="1072988"/>
            <a:ext cx="5537728" cy="2161054"/>
          </a:xfrm>
        </p:spPr>
        <p:txBody>
          <a:bodyPr>
            <a:spAutoFit/>
          </a:bodyPr>
          <a:lstStyle>
            <a:lvl1pPr>
              <a:defRPr sz="2300">
                <a:solidFill>
                  <a:schemeClr val="bg1"/>
                </a:solidFill>
              </a:defRPr>
            </a:lvl1pPr>
            <a:lvl2pPr>
              <a:defRPr sz="2300">
                <a:solidFill>
                  <a:schemeClr val="bg1"/>
                </a:solidFill>
              </a:defRPr>
            </a:lvl2pPr>
            <a:lvl3pPr>
              <a:defRPr sz="2300">
                <a:solidFill>
                  <a:schemeClr val="bg1"/>
                </a:solidFill>
              </a:defRPr>
            </a:lvl3pPr>
            <a:lvl4pPr>
              <a:defRPr sz="2300">
                <a:solidFill>
                  <a:schemeClr val="bg1"/>
                </a:solidFill>
              </a:defRPr>
            </a:lvl4pPr>
            <a:lvl5pPr>
              <a:defRPr sz="2300">
                <a:solidFill>
                  <a:schemeClr val="bg1"/>
                </a:solidFill>
              </a:defRPr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it-IT" dirty="0"/>
              <a:t>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sp>
        <p:nvSpPr>
          <p:cNvPr id="11" name="Titolo 10"/>
          <p:cNvSpPr>
            <a:spLocks noGrp="1"/>
          </p:cNvSpPr>
          <p:nvPr>
            <p:ph type="title" hasCustomPrompt="1"/>
          </p:nvPr>
        </p:nvSpPr>
        <p:spPr>
          <a:xfrm>
            <a:off x="3872972" y="243434"/>
            <a:ext cx="5490294" cy="47705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it-IT" dirty="0"/>
              <a:t>Titolo della slide</a:t>
            </a:r>
          </a:p>
        </p:txBody>
      </p:sp>
      <p:sp>
        <p:nvSpPr>
          <p:cNvPr id="10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816776" y="6356364"/>
            <a:ext cx="593927" cy="365125"/>
          </a:xfrm>
          <a:prstGeom prst="rect">
            <a:avLst/>
          </a:prstGeom>
        </p:spPr>
        <p:txBody>
          <a:bodyPr vert="horz" lIns="107153" tIns="53569" rIns="107153" bIns="53569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C7C199-0D0D-7840-A88D-785280B31CF7}" type="slidenum">
              <a:rPr lang="it-IT" smtClean="0"/>
              <a:t>‹N›</a:t>
            </a:fld>
            <a:endParaRPr lang="it-IT"/>
          </a:p>
        </p:txBody>
      </p:sp>
      <p:sp>
        <p:nvSpPr>
          <p:cNvPr id="12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1600497" y="6356378"/>
            <a:ext cx="7150758" cy="366183"/>
          </a:xfrm>
          <a:prstGeom prst="rect">
            <a:avLst/>
          </a:prstGeom>
        </p:spPr>
        <p:txBody>
          <a:bodyPr vert="horz" lIns="107153" tIns="53569" rIns="107153" bIns="53569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S. Almaviva | Prototype of a remote LIBS system for nuclear fusion | ICFDT8 | 19 October 2026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5157914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tangolo 7"/>
          <p:cNvSpPr/>
          <p:nvPr userDrawn="1"/>
        </p:nvSpPr>
        <p:spPr>
          <a:xfrm>
            <a:off x="0" y="3"/>
            <a:ext cx="9906000" cy="6273612"/>
          </a:xfrm>
          <a:prstGeom prst="rect">
            <a:avLst/>
          </a:prstGeom>
          <a:solidFill>
            <a:srgbClr val="003A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7153" tIns="53569" rIns="107153" bIns="53569" rtlCol="0" anchor="ctr"/>
          <a:lstStyle/>
          <a:p>
            <a:pPr algn="ctr"/>
            <a:endParaRPr lang="it-IT"/>
          </a:p>
        </p:txBody>
      </p:sp>
      <p:sp>
        <p:nvSpPr>
          <p:cNvPr id="2" name="Titolo 1"/>
          <p:cNvSpPr>
            <a:spLocks noGrp="1"/>
          </p:cNvSpPr>
          <p:nvPr>
            <p:ph type="title" hasCustomPrompt="1"/>
          </p:nvPr>
        </p:nvSpPr>
        <p:spPr>
          <a:xfrm>
            <a:off x="1941645" y="5013423"/>
            <a:ext cx="5943600" cy="353943"/>
          </a:xfrm>
        </p:spPr>
        <p:txBody>
          <a:bodyPr anchor="b"/>
          <a:lstStyle>
            <a:lvl1pPr algn="l">
              <a:defRPr sz="2300" b="1">
                <a:solidFill>
                  <a:srgbClr val="FFFFFF"/>
                </a:solidFill>
              </a:defRPr>
            </a:lvl1pPr>
          </a:lstStyle>
          <a:p>
            <a:r>
              <a:rPr lang="it-IT" dirty="0"/>
              <a:t>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 hasCustomPrompt="1"/>
          </p:nvPr>
        </p:nvSpPr>
        <p:spPr>
          <a:xfrm>
            <a:off x="1941645" y="612789"/>
            <a:ext cx="5943600" cy="1724011"/>
          </a:xfrm>
          <a:ln w="25400">
            <a:solidFill>
              <a:schemeClr val="bg1"/>
            </a:solidFill>
          </a:ln>
        </p:spPr>
        <p:txBody>
          <a:bodyPr/>
          <a:lstStyle>
            <a:lvl1pPr marL="0" indent="0">
              <a:buNone/>
              <a:defRPr sz="2100" baseline="0">
                <a:solidFill>
                  <a:schemeClr val="bg1"/>
                </a:solidFill>
              </a:defRPr>
            </a:lvl1pPr>
            <a:lvl2pPr marL="535762" indent="0">
              <a:buNone/>
              <a:defRPr sz="3300"/>
            </a:lvl2pPr>
            <a:lvl3pPr marL="1071523" indent="0">
              <a:buNone/>
              <a:defRPr sz="2800"/>
            </a:lvl3pPr>
            <a:lvl4pPr marL="1607285" indent="0">
              <a:buNone/>
              <a:defRPr sz="2300"/>
            </a:lvl4pPr>
            <a:lvl5pPr marL="2143048" indent="0">
              <a:buNone/>
              <a:defRPr sz="2300"/>
            </a:lvl5pPr>
            <a:lvl6pPr marL="2678813" indent="0">
              <a:buNone/>
              <a:defRPr sz="2300"/>
            </a:lvl6pPr>
            <a:lvl7pPr marL="3214570" indent="0">
              <a:buNone/>
              <a:defRPr sz="2300"/>
            </a:lvl7pPr>
            <a:lvl8pPr marL="3750335" indent="0">
              <a:buNone/>
              <a:defRPr sz="2300"/>
            </a:lvl8pPr>
            <a:lvl9pPr marL="4286099" indent="0">
              <a:buNone/>
              <a:defRPr sz="2300"/>
            </a:lvl9pPr>
          </a:lstStyle>
          <a:p>
            <a:r>
              <a:rPr lang="it-IT" dirty="0"/>
              <a:t>Cliccare sull’icona per inserire l’immagine (non utilizzare copia/incolla)</a:t>
            </a:r>
            <a:br>
              <a:rPr lang="it-IT" dirty="0"/>
            </a:br>
            <a:r>
              <a:rPr lang="it-IT" dirty="0"/>
              <a:t>Dimensioni immagine: </a:t>
            </a:r>
            <a:br>
              <a:rPr lang="it-IT" dirty="0"/>
            </a:br>
            <a:r>
              <a:rPr lang="it-IT" dirty="0"/>
              <a:t>Risoluzione a 160dpi</a:t>
            </a:r>
            <a:br>
              <a:rPr lang="it-IT" dirty="0"/>
            </a:br>
            <a:r>
              <a:rPr lang="it-IT" dirty="0"/>
              <a:t>25,4 cm (1600px) per 14,29cm (900px)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 hasCustomPrompt="1"/>
          </p:nvPr>
        </p:nvSpPr>
        <p:spPr>
          <a:xfrm>
            <a:off x="1941645" y="5367347"/>
            <a:ext cx="5943600" cy="354406"/>
          </a:xfrm>
        </p:spPr>
        <p:txBody>
          <a:bodyPr>
            <a:spAutoFit/>
          </a:bodyPr>
          <a:lstStyle>
            <a:lvl1pPr marL="0" indent="0">
              <a:buNone/>
              <a:defRPr sz="1600">
                <a:solidFill>
                  <a:srgbClr val="FFFFFF"/>
                </a:solidFill>
              </a:defRPr>
            </a:lvl1pPr>
            <a:lvl2pPr marL="535762" indent="0">
              <a:buNone/>
              <a:defRPr sz="1400"/>
            </a:lvl2pPr>
            <a:lvl3pPr marL="1071523" indent="0">
              <a:buNone/>
              <a:defRPr sz="1200"/>
            </a:lvl3pPr>
            <a:lvl4pPr marL="1607285" indent="0">
              <a:buNone/>
              <a:defRPr sz="1100"/>
            </a:lvl4pPr>
            <a:lvl5pPr marL="2143048" indent="0">
              <a:buNone/>
              <a:defRPr sz="1100"/>
            </a:lvl5pPr>
            <a:lvl6pPr marL="2678813" indent="0">
              <a:buNone/>
              <a:defRPr sz="1100"/>
            </a:lvl6pPr>
            <a:lvl7pPr marL="3214570" indent="0">
              <a:buNone/>
              <a:defRPr sz="1100"/>
            </a:lvl7pPr>
            <a:lvl8pPr marL="3750335" indent="0">
              <a:buNone/>
              <a:defRPr sz="1100"/>
            </a:lvl8pPr>
            <a:lvl9pPr marL="4286099" indent="0">
              <a:buNone/>
              <a:defRPr sz="1100"/>
            </a:lvl9pPr>
          </a:lstStyle>
          <a:p>
            <a:pPr lvl="0"/>
            <a:r>
              <a:rPr lang="it-IT" dirty="0"/>
              <a:t>Testo descrittivo</a:t>
            </a:r>
          </a:p>
        </p:txBody>
      </p:sp>
      <p:sp>
        <p:nvSpPr>
          <p:cNvPr id="9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816776" y="6356364"/>
            <a:ext cx="593927" cy="365125"/>
          </a:xfrm>
          <a:prstGeom prst="rect">
            <a:avLst/>
          </a:prstGeom>
        </p:spPr>
        <p:txBody>
          <a:bodyPr vert="horz" lIns="107153" tIns="53569" rIns="107153" bIns="53569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C7C199-0D0D-7840-A88D-785280B31CF7}" type="slidenum">
              <a:rPr lang="it-IT" smtClean="0"/>
              <a:t>‹N›</a:t>
            </a:fld>
            <a:endParaRPr lang="it-IT"/>
          </a:p>
        </p:txBody>
      </p:sp>
      <p:sp>
        <p:nvSpPr>
          <p:cNvPr id="10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1600497" y="6356378"/>
            <a:ext cx="7150758" cy="366183"/>
          </a:xfrm>
          <a:prstGeom prst="rect">
            <a:avLst/>
          </a:prstGeom>
        </p:spPr>
        <p:txBody>
          <a:bodyPr vert="horz" lIns="107153" tIns="53569" rIns="107153" bIns="53569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S. Almaviva | Prototype of a remote LIBS system for nuclear fusion | ICFDT8 | 19 October 2026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944545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magine testo sfondo scu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immagine 4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3"/>
            <a:ext cx="9906000" cy="2111810"/>
          </a:xfrm>
        </p:spPr>
        <p:txBody>
          <a:bodyPr/>
          <a:lstStyle>
            <a:lvl1pPr marL="0" indent="0">
              <a:buNone/>
              <a:defRPr sz="2100"/>
            </a:lvl1pPr>
          </a:lstStyle>
          <a:p>
            <a:r>
              <a:rPr lang="it-IT" dirty="0"/>
              <a:t>Immagine a tutto schermo con box per testo bianco su sfondo scuro</a:t>
            </a:r>
            <a:br>
              <a:rPr lang="it-IT" dirty="0"/>
            </a:br>
            <a:r>
              <a:rPr lang="it-IT" dirty="0"/>
              <a:t>Cliccare sull’icona per inserire l’immagine (non utilizzare copia/incolla)</a:t>
            </a:r>
            <a:br>
              <a:rPr lang="it-IT" dirty="0"/>
            </a:br>
            <a:r>
              <a:rPr lang="it-IT" dirty="0"/>
              <a:t>Dimensioni immagine: </a:t>
            </a:r>
            <a:br>
              <a:rPr lang="it-IT" dirty="0"/>
            </a:br>
            <a:r>
              <a:rPr lang="it-IT" dirty="0"/>
              <a:t>Risoluzione a 160dpi</a:t>
            </a:r>
            <a:br>
              <a:rPr lang="it-IT" dirty="0"/>
            </a:br>
            <a:r>
              <a:rPr lang="it-IT" dirty="0"/>
              <a:t>25,4 cm (1600px) per 14,29cm (900px)</a:t>
            </a:r>
          </a:p>
          <a:p>
            <a:endParaRPr lang="it-IT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 hasCustomPrompt="1"/>
          </p:nvPr>
        </p:nvSpPr>
        <p:spPr>
          <a:xfrm>
            <a:off x="1155702" y="4360085"/>
            <a:ext cx="7845981" cy="804863"/>
          </a:xfrm>
          <a:solidFill>
            <a:srgbClr val="003A69">
              <a:alpha val="86000"/>
            </a:srgbClr>
          </a:solidFill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rgbClr val="FFFFFF"/>
                </a:solidFill>
              </a:defRPr>
            </a:lvl1pPr>
            <a:lvl2pPr marL="535762" indent="0">
              <a:buNone/>
              <a:defRPr sz="1400"/>
            </a:lvl2pPr>
            <a:lvl3pPr marL="1071523" indent="0">
              <a:buNone/>
              <a:defRPr sz="1200"/>
            </a:lvl3pPr>
            <a:lvl4pPr marL="1607285" indent="0">
              <a:buNone/>
              <a:defRPr sz="1100"/>
            </a:lvl4pPr>
            <a:lvl5pPr marL="2143048" indent="0">
              <a:buNone/>
              <a:defRPr sz="1100"/>
            </a:lvl5pPr>
            <a:lvl6pPr marL="2678813" indent="0">
              <a:buNone/>
              <a:defRPr sz="1100"/>
            </a:lvl6pPr>
            <a:lvl7pPr marL="3214570" indent="0">
              <a:buNone/>
              <a:defRPr sz="1100"/>
            </a:lvl7pPr>
            <a:lvl8pPr marL="3750335" indent="0">
              <a:buNone/>
              <a:defRPr sz="1100"/>
            </a:lvl8pPr>
            <a:lvl9pPr marL="4286099" indent="0">
              <a:buNone/>
              <a:defRPr sz="1100"/>
            </a:lvl9pPr>
          </a:lstStyle>
          <a:p>
            <a:pPr lvl="0"/>
            <a:r>
              <a:rPr lang="it-IT" dirty="0"/>
              <a:t>Testo descrittivo su sfondo scuro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816776" y="6356364"/>
            <a:ext cx="593927" cy="365125"/>
          </a:xfrm>
          <a:prstGeom prst="rect">
            <a:avLst/>
          </a:prstGeom>
        </p:spPr>
        <p:txBody>
          <a:bodyPr vert="horz" lIns="107153" tIns="53569" rIns="107153" bIns="53569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C7C199-0D0D-7840-A88D-785280B31CF7}" type="slidenum">
              <a:rPr lang="it-IT" smtClean="0"/>
              <a:t>‹N›</a:t>
            </a:fld>
            <a:endParaRPr lang="it-IT"/>
          </a:p>
        </p:txBody>
      </p:sp>
      <p:sp>
        <p:nvSpPr>
          <p:cNvPr id="9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1600497" y="6356378"/>
            <a:ext cx="7150758" cy="366183"/>
          </a:xfrm>
          <a:prstGeom prst="rect">
            <a:avLst/>
          </a:prstGeom>
        </p:spPr>
        <p:txBody>
          <a:bodyPr vert="horz" lIns="107153" tIns="53569" rIns="107153" bIns="53569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S. Almaviva | Prototype of a remote LIBS system for nuclear fusion | ICFDT8 | 19 October 2026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5053075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i chiusur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e 1"/>
          <p:cNvSpPr/>
          <p:nvPr userDrawn="1"/>
        </p:nvSpPr>
        <p:spPr>
          <a:xfrm>
            <a:off x="3344766" y="755564"/>
            <a:ext cx="3510000" cy="4320000"/>
          </a:xfrm>
          <a:prstGeom prst="ellipse">
            <a:avLst/>
          </a:prstGeom>
          <a:solidFill>
            <a:srgbClr val="004884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7153" tIns="53569" rIns="107153" bIns="53569" rtlCol="0" anchor="ctr"/>
          <a:lstStyle/>
          <a:p>
            <a:pPr algn="ctr"/>
            <a:endParaRPr lang="it-IT"/>
          </a:p>
        </p:txBody>
      </p:sp>
      <p:sp>
        <p:nvSpPr>
          <p:cNvPr id="8" name="Rettangolo 7"/>
          <p:cNvSpPr/>
          <p:nvPr userDrawn="1"/>
        </p:nvSpPr>
        <p:spPr>
          <a:xfrm>
            <a:off x="0" y="3295537"/>
            <a:ext cx="9906000" cy="9098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7153" tIns="53569" rIns="107153" bIns="53569" rtlCol="0" anchor="ctr"/>
          <a:lstStyle/>
          <a:p>
            <a:pPr algn="ctr"/>
            <a:endParaRPr lang="it-IT"/>
          </a:p>
        </p:txBody>
      </p:sp>
      <p:sp>
        <p:nvSpPr>
          <p:cNvPr id="12" name="Segnaposto testo 11"/>
          <p:cNvSpPr>
            <a:spLocks noGrp="1"/>
          </p:cNvSpPr>
          <p:nvPr>
            <p:ph type="body" sz="quarter" idx="10" hasCustomPrompt="1"/>
          </p:nvPr>
        </p:nvSpPr>
        <p:spPr>
          <a:xfrm>
            <a:off x="3095460" y="2397702"/>
            <a:ext cx="4008655" cy="886859"/>
          </a:xfrm>
          <a:ln>
            <a:noFill/>
          </a:ln>
        </p:spPr>
        <p:txBody>
          <a:bodyPr anchor="b" anchorCtr="1"/>
          <a:lstStyle>
            <a:lvl1pPr marL="0" indent="0" algn="ctr">
              <a:buNone/>
              <a:defRPr baseline="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it-IT" dirty="0"/>
              <a:t>Autore e </a:t>
            </a:r>
          </a:p>
          <a:p>
            <a:pPr lvl="0"/>
            <a:r>
              <a:rPr lang="it-IT"/>
              <a:t>contatti</a:t>
            </a:r>
            <a:endParaRPr lang="it-IT" dirty="0"/>
          </a:p>
        </p:txBody>
      </p:sp>
      <p:pic>
        <p:nvPicPr>
          <p:cNvPr id="3" name="Immagine 2" descr="BANNER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71901"/>
            <a:ext cx="9906000" cy="772160"/>
          </a:xfrm>
          <a:prstGeom prst="rect">
            <a:avLst/>
          </a:prstGeom>
        </p:spPr>
      </p:pic>
      <p:sp>
        <p:nvSpPr>
          <p:cNvPr id="9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1600497" y="6356378"/>
            <a:ext cx="7150758" cy="366183"/>
          </a:xfrm>
          <a:prstGeom prst="rect">
            <a:avLst/>
          </a:prstGeom>
        </p:spPr>
        <p:txBody>
          <a:bodyPr vert="horz" lIns="107153" tIns="53569" rIns="107153" bIns="53569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S. Almaviva | Prototype of a remote LIBS system for nuclear fusion | ICFDT8 | 19 October 2026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7311054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numero diapositiva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C7C199-0D0D-7840-A88D-785280B31CF7}" type="slidenum">
              <a:rPr lang="it-IT" smtClean="0"/>
              <a:t>‹N›</a:t>
            </a:fld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11" hasCustomPrompt="1"/>
          </p:nvPr>
        </p:nvSpPr>
        <p:spPr>
          <a:xfrm>
            <a:off x="447865" y="1071260"/>
            <a:ext cx="8914640" cy="2161054"/>
          </a:xfrm>
        </p:spPr>
        <p:txBody>
          <a:bodyPr/>
          <a:lstStyle/>
          <a:p>
            <a:pPr lvl="0"/>
            <a:r>
              <a:rPr lang="it-IT" dirty="0" err="1"/>
              <a:t>Lorem</a:t>
            </a:r>
            <a:r>
              <a:rPr lang="it-IT" dirty="0"/>
              <a:t> </a:t>
            </a:r>
            <a:r>
              <a:rPr lang="it-IT" dirty="0" err="1"/>
              <a:t>ipsum</a:t>
            </a:r>
            <a:r>
              <a:rPr lang="it-IT" dirty="0"/>
              <a:t> </a:t>
            </a:r>
            <a:r>
              <a:rPr lang="it-IT" dirty="0" err="1"/>
              <a:t>dolor</a:t>
            </a:r>
            <a:r>
              <a:rPr lang="it-IT" dirty="0"/>
              <a:t> sic </a:t>
            </a:r>
            <a:r>
              <a:rPr lang="it-IT" dirty="0" err="1"/>
              <a:t>amet</a:t>
            </a:r>
            <a:endParaRPr lang="it-IT" dirty="0"/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sp>
        <p:nvSpPr>
          <p:cNvPr id="6" name="Titolo 5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it-IT" dirty="0"/>
              <a:t>Titolo</a:t>
            </a:r>
          </a:p>
        </p:txBody>
      </p:sp>
    </p:spTree>
    <p:extLst>
      <p:ext uri="{BB962C8B-B14F-4D97-AF65-F5344CB8AC3E}">
        <p14:creationId xmlns:p14="http://schemas.microsoft.com/office/powerpoint/2010/main" val="41306172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47864" y="407666"/>
            <a:ext cx="8915400" cy="477054"/>
          </a:xfrm>
          <a:prstGeom prst="rect">
            <a:avLst/>
          </a:prstGeom>
        </p:spPr>
        <p:txBody>
          <a:bodyPr vert="horz" lIns="107153" tIns="0" rIns="107153" bIns="0" rtlCol="0" anchor="ctr" anchorCtr="0">
            <a:spAutoFit/>
          </a:bodyPr>
          <a:lstStyle/>
          <a:p>
            <a:r>
              <a:rPr lang="it-IT" dirty="0"/>
              <a:t>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47864" y="1058827"/>
            <a:ext cx="8915400" cy="2161054"/>
          </a:xfrm>
          <a:prstGeom prst="rect">
            <a:avLst/>
          </a:prstGeom>
        </p:spPr>
        <p:txBody>
          <a:bodyPr vert="horz" lIns="107153" tIns="53569" rIns="107153" bIns="53569" rtlCol="0">
            <a:spAutoFit/>
          </a:bodyPr>
          <a:lstStyle/>
          <a:p>
            <a:pPr lvl="0"/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816776" y="6356364"/>
            <a:ext cx="593927" cy="365125"/>
          </a:xfrm>
          <a:prstGeom prst="rect">
            <a:avLst/>
          </a:prstGeom>
        </p:spPr>
        <p:txBody>
          <a:bodyPr vert="horz" lIns="107153" tIns="53569" rIns="107153" bIns="53569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C7C199-0D0D-7840-A88D-785280B31CF7}" type="slidenum">
              <a:rPr lang="it-IT" smtClean="0"/>
              <a:t>‹N›</a:t>
            </a:fld>
            <a:endParaRPr lang="it-IT"/>
          </a:p>
        </p:txBody>
      </p:sp>
      <p:pic>
        <p:nvPicPr>
          <p:cNvPr id="4" name="Immagine 3" descr="LogoENEA.png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4" y="6345973"/>
            <a:ext cx="1014611" cy="375515"/>
          </a:xfrm>
          <a:prstGeom prst="rect">
            <a:avLst/>
          </a:prstGeom>
        </p:spPr>
      </p:pic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1600497" y="6356378"/>
            <a:ext cx="7150758" cy="366183"/>
          </a:xfrm>
          <a:prstGeom prst="rect">
            <a:avLst/>
          </a:prstGeom>
        </p:spPr>
        <p:txBody>
          <a:bodyPr vert="horz" lIns="107153" tIns="53569" rIns="107153" bIns="53569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S. Almaviva | Prototype of a remote LIBS system for nuclear fusion | ICFDT8 | 19 October 2026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648813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2" r:id="rId3"/>
    <p:sldLayoutId id="2147483653" r:id="rId4"/>
    <p:sldLayoutId id="2147483656" r:id="rId5"/>
    <p:sldLayoutId id="2147483660" r:id="rId6"/>
    <p:sldLayoutId id="2147483657" r:id="rId7"/>
    <p:sldLayoutId id="2147483658" r:id="rId8"/>
    <p:sldLayoutId id="2147483661" r:id="rId9"/>
    <p:sldLayoutId id="2147483663" r:id="rId10"/>
  </p:sldLayoutIdLst>
  <p:hf hdr="0" dt="0"/>
  <p:txStyles>
    <p:titleStyle>
      <a:lvl1pPr algn="l" defTabSz="535762" rtl="0" eaLnBrk="1" latinLnBrk="0" hangingPunct="1">
        <a:spcBef>
          <a:spcPct val="0"/>
        </a:spcBef>
        <a:buNone/>
        <a:defRPr sz="31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01821" indent="-401821" algn="l" defTabSz="535762" rtl="0" eaLnBrk="1" latinLnBrk="0" hangingPunct="1">
        <a:spcBef>
          <a:spcPct val="20000"/>
        </a:spcBef>
        <a:buFont typeface="Arial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1pPr>
      <a:lvl2pPr marL="870614" indent="-334850" algn="l" defTabSz="535762" rtl="0" eaLnBrk="1" latinLnBrk="0" hangingPunct="1">
        <a:spcBef>
          <a:spcPct val="20000"/>
        </a:spcBef>
        <a:buFont typeface="Arial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1339404" indent="-267881" algn="l" defTabSz="535762" rtl="0" eaLnBrk="1" latinLnBrk="0" hangingPunct="1">
        <a:spcBef>
          <a:spcPct val="20000"/>
        </a:spcBef>
        <a:buFont typeface="Arial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875166" indent="-267881" algn="l" defTabSz="535762" rtl="0" eaLnBrk="1" latinLnBrk="0" hangingPunct="1">
        <a:spcBef>
          <a:spcPct val="20000"/>
        </a:spcBef>
        <a:buFont typeface="Arial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410930" indent="-267881" algn="l" defTabSz="535762" rtl="0" eaLnBrk="1" latinLnBrk="0" hangingPunct="1">
        <a:spcBef>
          <a:spcPct val="20000"/>
        </a:spcBef>
        <a:buFont typeface="Arial"/>
        <a:buChar char="»"/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946691" indent="-267881" algn="l" defTabSz="535762" rtl="0" eaLnBrk="1" latinLnBrk="0" hangingPunct="1">
        <a:spcBef>
          <a:spcPct val="20000"/>
        </a:spcBef>
        <a:buFont typeface="Arial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482452" indent="-267881" algn="l" defTabSz="535762" rtl="0" eaLnBrk="1" latinLnBrk="0" hangingPunct="1">
        <a:spcBef>
          <a:spcPct val="20000"/>
        </a:spcBef>
        <a:buFont typeface="Arial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4018215" indent="-267881" algn="l" defTabSz="535762" rtl="0" eaLnBrk="1" latinLnBrk="0" hangingPunct="1">
        <a:spcBef>
          <a:spcPct val="20000"/>
        </a:spcBef>
        <a:buFont typeface="Arial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553976" indent="-267881" algn="l" defTabSz="535762" rtl="0" eaLnBrk="1" latinLnBrk="0" hangingPunct="1">
        <a:spcBef>
          <a:spcPct val="20000"/>
        </a:spcBef>
        <a:buFont typeface="Arial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53576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35762" algn="l" defTabSz="53576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71523" algn="l" defTabSz="53576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07285" algn="l" defTabSz="53576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43048" algn="l" defTabSz="53576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78813" algn="l" defTabSz="53576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214570" algn="l" defTabSz="53576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750335" algn="l" defTabSz="53576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286099" algn="l" defTabSz="53576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7" Type="http://schemas.openxmlformats.org/officeDocument/2006/relationships/image" Target="../media/image24.emf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emf"/><Relationship Id="rId5" Type="http://schemas.openxmlformats.org/officeDocument/2006/relationships/image" Target="../media/image22.emf"/><Relationship Id="rId4" Type="http://schemas.openxmlformats.org/officeDocument/2006/relationships/image" Target="../media/image21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e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/>
          <p:cNvSpPr>
            <a:spLocks noGrp="1"/>
          </p:cNvSpPr>
          <p:nvPr>
            <p:ph type="title"/>
          </p:nvPr>
        </p:nvSpPr>
        <p:spPr>
          <a:xfrm>
            <a:off x="182881" y="2179114"/>
            <a:ext cx="9428480" cy="2559675"/>
          </a:xfrm>
        </p:spPr>
        <p:txBody>
          <a:bodyPr/>
          <a:lstStyle/>
          <a:p>
            <a:pPr algn="ctr">
              <a:spcAft>
                <a:spcPts val="0"/>
              </a:spcAft>
            </a:pPr>
            <a:r>
              <a:rPr lang="en-US" sz="2400" dirty="0">
                <a:ea typeface="MS Mincho"/>
                <a:cs typeface="Times New Roman"/>
              </a:rPr>
              <a:t>Prototype of a remote LIBS system for the chemical characterization of tungsten-based PFCs </a:t>
            </a:r>
            <a:r>
              <a:rPr lang="it-IT" sz="1800" dirty="0">
                <a:latin typeface="Calibri"/>
                <a:ea typeface="MS Mincho"/>
                <a:cs typeface="Times New Roman"/>
              </a:rPr>
              <a:t/>
            </a:r>
            <a:br>
              <a:rPr lang="it-IT" sz="1800" dirty="0">
                <a:latin typeface="Calibri"/>
                <a:ea typeface="MS Mincho"/>
                <a:cs typeface="Times New Roman"/>
              </a:rPr>
            </a:br>
            <a:r>
              <a:rPr lang="it-IT" sz="2400" dirty="0">
                <a:latin typeface="Calibri"/>
                <a:ea typeface="MS Mincho"/>
                <a:cs typeface="Times New Roman"/>
              </a:rPr>
              <a:t/>
            </a:r>
            <a:br>
              <a:rPr lang="it-IT" sz="2400" dirty="0">
                <a:latin typeface="Calibri"/>
                <a:ea typeface="MS Mincho"/>
                <a:cs typeface="Times New Roman"/>
              </a:rPr>
            </a:br>
            <a:r>
              <a:rPr lang="it-IT" sz="2000" u="sng" dirty="0">
                <a:ea typeface="MS Mincho"/>
                <a:cs typeface="Times New Roman"/>
              </a:rPr>
              <a:t>Salvatore Almaviva</a:t>
            </a:r>
            <a:r>
              <a:rPr lang="it-IT" sz="2000" u="sng" baseline="30000" dirty="0">
                <a:ea typeface="MS Mincho"/>
                <a:cs typeface="Times New Roman"/>
              </a:rPr>
              <a:t>1</a:t>
            </a:r>
            <a:r>
              <a:rPr lang="it-IT" sz="2000" dirty="0">
                <a:ea typeface="MS Mincho"/>
                <a:cs typeface="Times New Roman"/>
              </a:rPr>
              <a:t>, Danilo  Dongiovanni</a:t>
            </a:r>
            <a:r>
              <a:rPr lang="it-IT" sz="2000" baseline="30000" dirty="0">
                <a:ea typeface="MS Mincho"/>
                <a:cs typeface="Times New Roman"/>
              </a:rPr>
              <a:t>1</a:t>
            </a:r>
            <a:r>
              <a:rPr lang="it-IT" sz="2000" dirty="0" smtClean="0">
                <a:ea typeface="MS Mincho"/>
                <a:cs typeface="Times New Roman"/>
              </a:rPr>
              <a:t>, </a:t>
            </a:r>
            <a:r>
              <a:rPr lang="it-IT" sz="2000" dirty="0">
                <a:ea typeface="MS Mincho"/>
                <a:cs typeface="Times New Roman"/>
              </a:rPr>
              <a:t>Marco Pistilli</a:t>
            </a:r>
            <a:r>
              <a:rPr lang="it-IT" sz="2000" baseline="30000" dirty="0">
                <a:ea typeface="MS Mincho"/>
                <a:cs typeface="Times New Roman"/>
              </a:rPr>
              <a:t>1</a:t>
            </a:r>
            <a:r>
              <a:rPr lang="it-IT" sz="2000" dirty="0">
                <a:ea typeface="MS Mincho"/>
                <a:cs typeface="Times New Roman"/>
              </a:rPr>
              <a:t>  </a:t>
            </a:r>
            <a:br>
              <a:rPr lang="it-IT" sz="2000" dirty="0">
                <a:ea typeface="MS Mincho"/>
                <a:cs typeface="Times New Roman"/>
              </a:rPr>
            </a:br>
            <a:r>
              <a:rPr lang="it-IT" sz="2000" baseline="30000" dirty="0">
                <a:ea typeface="MS Mincho"/>
                <a:cs typeface="Times New Roman"/>
              </a:rPr>
              <a:t/>
            </a:r>
            <a:br>
              <a:rPr lang="it-IT" sz="2000" baseline="30000" dirty="0">
                <a:ea typeface="MS Mincho"/>
                <a:cs typeface="Times New Roman"/>
              </a:rPr>
            </a:br>
            <a:r>
              <a:rPr lang="it-IT" sz="1400" dirty="0">
                <a:ea typeface="MS Mincho"/>
                <a:cs typeface="Times New Roman"/>
              </a:rPr>
              <a:t> </a:t>
            </a:r>
            <a:r>
              <a:rPr lang="it-IT" sz="1400" baseline="30000" dirty="0">
                <a:ea typeface="MS Mincho"/>
                <a:cs typeface="Times New Roman"/>
              </a:rPr>
              <a:t>1 </a:t>
            </a:r>
            <a:r>
              <a:rPr lang="it-IT" sz="1400" dirty="0">
                <a:ea typeface="MS Mincho"/>
                <a:cs typeface="Times New Roman"/>
              </a:rPr>
              <a:t>ENEA, </a:t>
            </a:r>
            <a:r>
              <a:rPr lang="it-IT" sz="1400" dirty="0" err="1">
                <a:ea typeface="MS Mincho"/>
                <a:cs typeface="Times New Roman"/>
              </a:rPr>
              <a:t>Italian</a:t>
            </a:r>
            <a:r>
              <a:rPr lang="it-IT" sz="1400" dirty="0">
                <a:ea typeface="MS Mincho"/>
                <a:cs typeface="Times New Roman"/>
              </a:rPr>
              <a:t> National agency for new </a:t>
            </a:r>
            <a:r>
              <a:rPr lang="it-IT" sz="1400" dirty="0" err="1">
                <a:ea typeface="MS Mincho"/>
                <a:cs typeface="Times New Roman"/>
              </a:rPr>
              <a:t>technologies</a:t>
            </a:r>
            <a:r>
              <a:rPr lang="it-IT" sz="1400" dirty="0">
                <a:ea typeface="MS Mincho"/>
                <a:cs typeface="Times New Roman"/>
              </a:rPr>
              <a:t>, </a:t>
            </a:r>
            <a:r>
              <a:rPr lang="it-IT" sz="1400" dirty="0" err="1">
                <a:ea typeface="MS Mincho"/>
                <a:cs typeface="Times New Roman"/>
              </a:rPr>
              <a:t>environment</a:t>
            </a:r>
            <a:r>
              <a:rPr lang="it-IT" sz="1400" dirty="0">
                <a:ea typeface="MS Mincho"/>
                <a:cs typeface="Times New Roman"/>
              </a:rPr>
              <a:t> and </a:t>
            </a:r>
            <a:r>
              <a:rPr lang="it-IT" sz="1400" dirty="0" err="1">
                <a:ea typeface="MS Mincho"/>
                <a:cs typeface="Times New Roman"/>
              </a:rPr>
              <a:t>sustainable</a:t>
            </a:r>
            <a:r>
              <a:rPr lang="it-IT" sz="1400" dirty="0">
                <a:ea typeface="MS Mincho"/>
                <a:cs typeface="Times New Roman"/>
              </a:rPr>
              <a:t> </a:t>
            </a:r>
            <a:r>
              <a:rPr lang="it-IT" sz="1400" dirty="0" err="1">
                <a:ea typeface="MS Mincho"/>
                <a:cs typeface="Times New Roman"/>
              </a:rPr>
              <a:t>economic</a:t>
            </a:r>
            <a:r>
              <a:rPr lang="it-IT" sz="1400" dirty="0">
                <a:ea typeface="MS Mincho"/>
                <a:cs typeface="Times New Roman"/>
              </a:rPr>
              <a:t> </a:t>
            </a:r>
            <a:r>
              <a:rPr lang="it-IT" sz="1400" dirty="0" err="1">
                <a:ea typeface="MS Mincho"/>
                <a:cs typeface="Times New Roman"/>
              </a:rPr>
              <a:t>development</a:t>
            </a:r>
            <a:r>
              <a:rPr lang="it-IT" sz="1400" dirty="0">
                <a:ea typeface="MS Mincho"/>
                <a:cs typeface="Times New Roman"/>
              </a:rPr>
              <a:t>, </a:t>
            </a:r>
            <a:br>
              <a:rPr lang="it-IT" sz="1400" dirty="0">
                <a:ea typeface="MS Mincho"/>
                <a:cs typeface="Times New Roman"/>
              </a:rPr>
            </a:br>
            <a:r>
              <a:rPr lang="it-IT" sz="1400" dirty="0">
                <a:ea typeface="MS Mincho"/>
                <a:cs typeface="Times New Roman"/>
              </a:rPr>
              <a:t>Frascati </a:t>
            </a:r>
            <a:r>
              <a:rPr lang="it-IT" sz="1400" dirty="0" err="1">
                <a:ea typeface="MS Mincho"/>
                <a:cs typeface="Times New Roman"/>
              </a:rPr>
              <a:t>research</a:t>
            </a:r>
            <a:r>
              <a:rPr lang="it-IT" sz="1400" dirty="0">
                <a:ea typeface="MS Mincho"/>
                <a:cs typeface="Times New Roman"/>
              </a:rPr>
              <a:t> center. Via E. Fermi, 45, 00040, Frascati, </a:t>
            </a:r>
            <a:r>
              <a:rPr lang="it-IT" sz="1400" dirty="0" err="1">
                <a:ea typeface="MS Mincho"/>
                <a:cs typeface="Times New Roman"/>
              </a:rPr>
              <a:t>Italy</a:t>
            </a:r>
            <a:r>
              <a:rPr lang="it-IT" sz="1400" dirty="0">
                <a:ea typeface="MS Mincho"/>
                <a:cs typeface="Times New Roman"/>
              </a:rPr>
              <a:t>.</a:t>
            </a:r>
            <a:br>
              <a:rPr lang="it-IT" sz="1400" dirty="0">
                <a:ea typeface="MS Mincho"/>
                <a:cs typeface="Times New Roman"/>
              </a:rPr>
            </a:br>
            <a:r>
              <a:rPr lang="it-IT" sz="1400" dirty="0">
                <a:ea typeface="MS Mincho"/>
                <a:cs typeface="Times New Roman"/>
              </a:rPr>
              <a:t/>
            </a:r>
            <a:br>
              <a:rPr lang="it-IT" sz="1400" dirty="0">
                <a:ea typeface="MS Mincho"/>
                <a:cs typeface="Times New Roman"/>
              </a:rPr>
            </a:br>
            <a:endParaRPr lang="en-GB" sz="1900" dirty="0"/>
          </a:p>
        </p:txBody>
      </p:sp>
      <p:sp>
        <p:nvSpPr>
          <p:cNvPr id="8" name="Rettangolo 7"/>
          <p:cNvSpPr/>
          <p:nvPr/>
        </p:nvSpPr>
        <p:spPr>
          <a:xfrm>
            <a:off x="428774" y="63689"/>
            <a:ext cx="3319250" cy="141936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7153" tIns="53569" rIns="107153" bIns="53569" rtlCol="0" anchor="ctr"/>
          <a:lstStyle/>
          <a:p>
            <a:pPr algn="ctr"/>
            <a:endParaRPr lang="en-GB"/>
          </a:p>
        </p:txBody>
      </p:sp>
      <p:sp>
        <p:nvSpPr>
          <p:cNvPr id="2" name="Rettangolo 1"/>
          <p:cNvSpPr/>
          <p:nvPr/>
        </p:nvSpPr>
        <p:spPr>
          <a:xfrm>
            <a:off x="679124" y="5774343"/>
            <a:ext cx="893224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impact"/>
              </a:rPr>
              <a:t>8th International Conference Frontiers in Diagnostic Technologies (ICFDT8)</a:t>
            </a:r>
            <a:br>
              <a:rPr lang="en-US" dirty="0">
                <a:latin typeface="impact"/>
              </a:rPr>
            </a:br>
            <a:r>
              <a:rPr lang="en-US" dirty="0">
                <a:latin typeface="impact"/>
              </a:rPr>
              <a:t>19-21 October, 2026, ENEA, Centro </a:t>
            </a:r>
            <a:r>
              <a:rPr lang="en-US" dirty="0" err="1">
                <a:latin typeface="impact"/>
              </a:rPr>
              <a:t>Ricerche</a:t>
            </a:r>
            <a:r>
              <a:rPr lang="en-US" dirty="0">
                <a:latin typeface="impact"/>
              </a:rPr>
              <a:t> Frascati, Italy</a:t>
            </a:r>
            <a:endParaRPr lang="it-IT" dirty="0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xmlns="" id="{2C9581B4-354A-9972-2C24-C472DD687DC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9055"/>
          <a:stretch>
            <a:fillRect/>
          </a:stretch>
        </p:blipFill>
        <p:spPr>
          <a:xfrm>
            <a:off x="0" y="0"/>
            <a:ext cx="2520176" cy="1748103"/>
          </a:xfrm>
          <a:prstGeom prst="rect">
            <a:avLst/>
          </a:prstGeom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xmlns="" id="{701ED287-2BDA-6A84-65C4-498C9EA94D7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24803" b="82700"/>
          <a:stretch>
            <a:fillRect/>
          </a:stretch>
        </p:blipFill>
        <p:spPr>
          <a:xfrm>
            <a:off x="2480032" y="0"/>
            <a:ext cx="7449016" cy="962215"/>
          </a:xfrm>
          <a:prstGeom prst="rect">
            <a:avLst/>
          </a:prstGeom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xmlns="" id="{4C3ED3FA-86AE-3547-48BD-6C96AC7B334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82660" r="25126" b="3065"/>
          <a:stretch>
            <a:fillRect/>
          </a:stretch>
        </p:blipFill>
        <p:spPr>
          <a:xfrm>
            <a:off x="2480031" y="962215"/>
            <a:ext cx="7449016" cy="793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3308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47864" y="265330"/>
            <a:ext cx="8915400" cy="477054"/>
          </a:xfrm>
        </p:spPr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14"/>
          </p:nvPr>
        </p:nvSpPr>
        <p:spPr>
          <a:xfrm>
            <a:off x="495304" y="1600863"/>
            <a:ext cx="8915399" cy="3703015"/>
          </a:xfrm>
        </p:spPr>
        <p:txBody>
          <a:bodyPr/>
          <a:lstStyle/>
          <a:p>
            <a:pPr marL="358775" indent="-358775" algn="just">
              <a:buFont typeface="Arial" panose="020B0604020202020204" pitchFamily="34" charset="0"/>
              <a:buChar char="•"/>
            </a:pPr>
            <a:r>
              <a:rPr lang="en-US" sz="2000" b="1" dirty="0"/>
              <a:t>What is LIBS? </a:t>
            </a:r>
          </a:p>
          <a:p>
            <a:pPr marL="358775" indent="-358775" algn="just">
              <a:buFont typeface="Arial" panose="020B0604020202020204" pitchFamily="34" charset="0"/>
              <a:buChar char="•"/>
            </a:pPr>
            <a:endParaRPr lang="en-US" sz="2000" b="1" dirty="0"/>
          </a:p>
          <a:p>
            <a:pPr marL="358775" indent="-358775" algn="just">
              <a:buFont typeface="Arial" panose="020B0604020202020204" pitchFamily="34" charset="0"/>
              <a:buChar char="•"/>
            </a:pPr>
            <a:r>
              <a:rPr lang="en-US" sz="2000" b="1" dirty="0"/>
              <a:t>LIBS as diagnostics to probe the Plasma Facing Components (PFCs)</a:t>
            </a:r>
          </a:p>
          <a:p>
            <a:pPr marL="358775" indent="-358775" algn="just">
              <a:buFont typeface="Arial" panose="020B0604020202020204" pitchFamily="34" charset="0"/>
              <a:buChar char="•"/>
            </a:pPr>
            <a:endParaRPr lang="en-US" sz="2000" b="1" dirty="0"/>
          </a:p>
          <a:p>
            <a:pPr marL="358775" indent="-358775" algn="just">
              <a:buFont typeface="Arial" panose="020B0604020202020204" pitchFamily="34" charset="0"/>
              <a:buChar char="•"/>
            </a:pPr>
            <a:r>
              <a:rPr lang="en-US" sz="2000" b="1" dirty="0"/>
              <a:t>The first prototype: remote LIBS for FTU</a:t>
            </a:r>
          </a:p>
          <a:p>
            <a:pPr marL="358775" indent="-358775" algn="just">
              <a:buFont typeface="Arial" panose="020B0604020202020204" pitchFamily="34" charset="0"/>
              <a:buChar char="•"/>
            </a:pPr>
            <a:endParaRPr lang="en-US" sz="2000" b="1" dirty="0"/>
          </a:p>
          <a:p>
            <a:pPr marL="358775" indent="-358775" algn="just">
              <a:buFont typeface="Arial" panose="020B0604020202020204" pitchFamily="34" charset="0"/>
              <a:buChar char="•"/>
            </a:pPr>
            <a:r>
              <a:rPr lang="en-CA" sz="2000" b="1" dirty="0"/>
              <a:t>Results</a:t>
            </a:r>
          </a:p>
          <a:p>
            <a:pPr marL="358775" indent="-358775" algn="just">
              <a:buFont typeface="Arial" panose="020B0604020202020204" pitchFamily="34" charset="0"/>
              <a:buChar char="•"/>
            </a:pPr>
            <a:endParaRPr lang="en-CA" sz="2000" b="1" dirty="0"/>
          </a:p>
          <a:p>
            <a:pPr marL="358775" indent="-358775" algn="just">
              <a:buFont typeface="Arial" panose="020B0604020202020204" pitchFamily="34" charset="0"/>
              <a:buChar char="•"/>
            </a:pPr>
            <a:r>
              <a:rPr lang="en-CA" sz="2000" b="1" dirty="0"/>
              <a:t>Conclusions</a:t>
            </a:r>
          </a:p>
          <a:p>
            <a:pPr marL="358775" indent="-358775" algn="just">
              <a:buFont typeface="Arial" panose="020B0604020202020204" pitchFamily="34" charset="0"/>
              <a:buChar char="•"/>
            </a:pPr>
            <a:endParaRPr lang="en-CA" sz="1800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3"/>
          </p:nvPr>
        </p:nvSpPr>
        <p:spPr>
          <a:xfrm>
            <a:off x="1600496" y="6356378"/>
            <a:ext cx="8056460" cy="366183"/>
          </a:xfrm>
        </p:spPr>
        <p:txBody>
          <a:bodyPr/>
          <a:lstStyle/>
          <a:p>
            <a:r>
              <a:rPr lang="it-IT" sz="1100" b="1" dirty="0"/>
              <a:t>S. Almaviva | </a:t>
            </a:r>
            <a:r>
              <a:rPr lang="en-US" sz="1100" b="1" dirty="0">
                <a:ea typeface="MS Mincho"/>
                <a:cs typeface="Times New Roman"/>
              </a:rPr>
              <a:t>Prototype of a remote LIBS system for nuclear fusion </a:t>
            </a:r>
            <a:r>
              <a:rPr lang="it-IT" sz="1100" b="1" dirty="0"/>
              <a:t>| ICFDT8 | 19 October 2026</a:t>
            </a:r>
            <a:endParaRPr lang="en-US" sz="1100" b="1" dirty="0"/>
          </a:p>
        </p:txBody>
      </p:sp>
      <p:sp>
        <p:nvSpPr>
          <p:cNvPr id="7" name="Segnaposto numero diapositiva 11"/>
          <p:cNvSpPr>
            <a:spLocks noGrp="1"/>
          </p:cNvSpPr>
          <p:nvPr>
            <p:ph type="sldNum" sz="quarter" idx="4"/>
          </p:nvPr>
        </p:nvSpPr>
        <p:spPr>
          <a:xfrm>
            <a:off x="8816776" y="6356364"/>
            <a:ext cx="593927" cy="365125"/>
          </a:xfrm>
        </p:spPr>
        <p:txBody>
          <a:bodyPr/>
          <a:lstStyle/>
          <a:p>
            <a:r>
              <a:rPr lang="it-IT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5089926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47864" y="265331"/>
            <a:ext cx="8915400" cy="477054"/>
          </a:xfrm>
        </p:spPr>
        <p:txBody>
          <a:bodyPr/>
          <a:lstStyle/>
          <a:p>
            <a:r>
              <a:rPr lang="it-IT" dirty="0" err="1"/>
              <a:t>What</a:t>
            </a:r>
            <a:r>
              <a:rPr lang="it-IT" dirty="0"/>
              <a:t> </a:t>
            </a:r>
            <a:r>
              <a:rPr lang="it-IT" dirty="0" err="1"/>
              <a:t>is</a:t>
            </a:r>
            <a:r>
              <a:rPr lang="it-IT" dirty="0"/>
              <a:t> LIBS?</a:t>
            </a:r>
          </a:p>
        </p:txBody>
      </p:sp>
      <p:sp>
        <p:nvSpPr>
          <p:cNvPr id="11" name="Segnaposto numero diapositiva 11"/>
          <p:cNvSpPr>
            <a:spLocks noGrp="1"/>
          </p:cNvSpPr>
          <p:nvPr>
            <p:ph type="sldNum" sz="quarter" idx="4"/>
          </p:nvPr>
        </p:nvSpPr>
        <p:spPr>
          <a:xfrm>
            <a:off x="8816776" y="6356364"/>
            <a:ext cx="593927" cy="365125"/>
          </a:xfrm>
        </p:spPr>
        <p:txBody>
          <a:bodyPr/>
          <a:lstStyle/>
          <a:p>
            <a:r>
              <a:rPr lang="it-IT" dirty="0"/>
              <a:t>3</a:t>
            </a:r>
          </a:p>
        </p:txBody>
      </p:sp>
      <p:sp>
        <p:nvSpPr>
          <p:cNvPr id="3" name="Rettangolo 5">
            <a:extLst>
              <a:ext uri="{FF2B5EF4-FFF2-40B4-BE49-F238E27FC236}">
                <a16:creationId xmlns:a16="http://schemas.microsoft.com/office/drawing/2014/main" xmlns="" id="{6ADB2DF2-9FD2-0FE9-8527-FEBF2DDDD8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023939"/>
            <a:ext cx="9905999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altLang="it-IT" sz="2000" b="1" dirty="0">
                <a:solidFill>
                  <a:srgbClr val="004884"/>
                </a:solidFill>
              </a:rPr>
              <a:t>LIBS is a rapid chemical analysis technique using a short laser pulse (≤ 10</a:t>
            </a:r>
            <a:r>
              <a:rPr lang="en-US" altLang="it-IT" sz="2000" b="1" baseline="30000" dirty="0">
                <a:solidFill>
                  <a:srgbClr val="004884"/>
                </a:solidFill>
              </a:rPr>
              <a:t>-9 </a:t>
            </a:r>
            <a:r>
              <a:rPr lang="en-US" altLang="it-IT" sz="2000" b="1" dirty="0">
                <a:solidFill>
                  <a:srgbClr val="004884"/>
                </a:solidFill>
              </a:rPr>
              <a:t>s) to create a micro-plasma on the sample surface (e.g. PFCs).</a:t>
            </a:r>
            <a:endParaRPr lang="it-IT" altLang="it-IT" sz="2000" b="1" dirty="0">
              <a:solidFill>
                <a:srgbClr val="004884"/>
              </a:solidFill>
            </a:endParaRPr>
          </a:p>
        </p:txBody>
      </p:sp>
      <p:pic>
        <p:nvPicPr>
          <p:cNvPr id="5" name="Picture 3">
            <a:extLst>
              <a:ext uri="{FF2B5EF4-FFF2-40B4-BE49-F238E27FC236}">
                <a16:creationId xmlns:a16="http://schemas.microsoft.com/office/drawing/2014/main" xmlns="" id="{17129DF5-6D09-9527-0C1E-94A02E7207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367" y="1762603"/>
            <a:ext cx="5857875" cy="345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Immagine 11">
            <a:extLst>
              <a:ext uri="{FF2B5EF4-FFF2-40B4-BE49-F238E27FC236}">
                <a16:creationId xmlns:a16="http://schemas.microsoft.com/office/drawing/2014/main" xmlns="" id="{1BC1C548-572B-9D6B-C210-DC46E86EDC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4950" y="1787526"/>
            <a:ext cx="2400300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0">
            <a:extLst>
              <a:ext uri="{FF2B5EF4-FFF2-40B4-BE49-F238E27FC236}">
                <a16:creationId xmlns:a16="http://schemas.microsoft.com/office/drawing/2014/main" xmlns="" id="{40B28EFD-6512-65BB-34A3-3C25E8B897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367" b="48763"/>
          <a:stretch>
            <a:fillRect/>
          </a:stretch>
        </p:blipFill>
        <p:spPr bwMode="auto">
          <a:xfrm>
            <a:off x="5848350" y="3883533"/>
            <a:ext cx="3873500" cy="2163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CasellaDiTesto 6">
            <a:extLst>
              <a:ext uri="{FF2B5EF4-FFF2-40B4-BE49-F238E27FC236}">
                <a16:creationId xmlns:a16="http://schemas.microsoft.com/office/drawing/2014/main" xmlns="" id="{F7F7B0B9-9810-9D50-A02F-BD66FE6668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16701" y="2998788"/>
            <a:ext cx="857927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it-IT" altLang="en-US" dirty="0">
                <a:solidFill>
                  <a:srgbClr val="66FF33"/>
                </a:solidFill>
              </a:rPr>
              <a:t>1 mm</a:t>
            </a:r>
            <a:endParaRPr lang="en-GB" altLang="en-US" dirty="0">
              <a:solidFill>
                <a:srgbClr val="66FF33"/>
              </a:solidFill>
            </a:endParaRP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xmlns="" id="{91BFE836-F20D-11EC-0A06-61975B2DA8EA}"/>
              </a:ext>
            </a:extLst>
          </p:cNvPr>
          <p:cNvSpPr txBox="1"/>
          <p:nvPr/>
        </p:nvSpPr>
        <p:spPr>
          <a:xfrm>
            <a:off x="151420" y="4980345"/>
            <a:ext cx="563406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000" b="1" dirty="0">
                <a:solidFill>
                  <a:srgbClr val="004884"/>
                </a:solidFill>
              </a:rPr>
              <a:t>The LIBS plasma is spectrally analyzed giving the chemical composition of the sample. Laser and optics can be several meters away from the target.</a:t>
            </a:r>
            <a:endParaRPr lang="it-IT" sz="2000" b="1" dirty="0">
              <a:solidFill>
                <a:srgbClr val="004884"/>
              </a:solidFill>
            </a:endParaRPr>
          </a:p>
        </p:txBody>
      </p:sp>
      <p:cxnSp>
        <p:nvCxnSpPr>
          <p:cNvPr id="15" name="Connettore 1 2">
            <a:extLst>
              <a:ext uri="{FF2B5EF4-FFF2-40B4-BE49-F238E27FC236}">
                <a16:creationId xmlns:a16="http://schemas.microsoft.com/office/drawing/2014/main" xmlns="" id="{43167E97-E3F7-2273-EC79-F46EE53FF8F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6649354" y="3382651"/>
            <a:ext cx="827087" cy="0"/>
          </a:xfrm>
          <a:prstGeom prst="line">
            <a:avLst/>
          </a:prstGeom>
          <a:noFill/>
          <a:ln w="25400" algn="ctr">
            <a:solidFill>
              <a:srgbClr val="66FF33"/>
            </a:solidFill>
            <a:round/>
            <a:headEnd type="diamond" w="med" len="med"/>
            <a:tailEnd type="diamond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xmlns="" id="{4F47BED4-C709-FA7C-16F8-5BD2D954251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00496" y="6356378"/>
            <a:ext cx="8056460" cy="366183"/>
          </a:xfrm>
        </p:spPr>
        <p:txBody>
          <a:bodyPr/>
          <a:lstStyle/>
          <a:p>
            <a:r>
              <a:rPr lang="it-IT" sz="1100" b="1" dirty="0"/>
              <a:t>S. Almaviva | </a:t>
            </a:r>
            <a:r>
              <a:rPr lang="en-US" sz="1100" b="1" dirty="0">
                <a:ea typeface="MS Mincho"/>
                <a:cs typeface="Times New Roman"/>
              </a:rPr>
              <a:t>Prototype of a remote LIBS system for nuclear fusion </a:t>
            </a:r>
            <a:r>
              <a:rPr lang="it-IT" sz="1100" b="1" dirty="0"/>
              <a:t>| ICFDT8 | 19 October 2026</a:t>
            </a:r>
            <a:endParaRPr lang="en-US" sz="1100" b="1" dirty="0"/>
          </a:p>
        </p:txBody>
      </p:sp>
    </p:spTree>
    <p:extLst>
      <p:ext uri="{BB962C8B-B14F-4D97-AF65-F5344CB8AC3E}">
        <p14:creationId xmlns:p14="http://schemas.microsoft.com/office/powerpoint/2010/main" val="17267797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47864" y="265331"/>
            <a:ext cx="8915400" cy="477054"/>
          </a:xfrm>
        </p:spPr>
        <p:txBody>
          <a:bodyPr/>
          <a:lstStyle/>
          <a:p>
            <a:r>
              <a:rPr lang="it-IT" dirty="0"/>
              <a:t>LIBS </a:t>
            </a:r>
            <a:r>
              <a:rPr lang="it-IT" dirty="0" err="1"/>
              <a:t>as</a:t>
            </a:r>
            <a:r>
              <a:rPr lang="it-IT" dirty="0"/>
              <a:t> </a:t>
            </a:r>
            <a:r>
              <a:rPr lang="it-IT" dirty="0" err="1"/>
              <a:t>suitable</a:t>
            </a:r>
            <a:r>
              <a:rPr lang="it-IT" dirty="0"/>
              <a:t> </a:t>
            </a:r>
            <a:r>
              <a:rPr lang="it-IT" dirty="0" err="1"/>
              <a:t>diagnostics</a:t>
            </a:r>
            <a:r>
              <a:rPr lang="it-IT" dirty="0"/>
              <a:t> for </a:t>
            </a:r>
            <a:r>
              <a:rPr lang="it-IT" dirty="0" err="1"/>
              <a:t>PFCs</a:t>
            </a:r>
            <a:endParaRPr lang="it-IT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204" y="2479996"/>
            <a:ext cx="8597046" cy="3606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CasellaDiTesto 6"/>
          <p:cNvSpPr txBox="1">
            <a:spLocks noChangeArrowheads="1"/>
          </p:cNvSpPr>
          <p:nvPr/>
        </p:nvSpPr>
        <p:spPr bwMode="auto">
          <a:xfrm>
            <a:off x="0" y="1091868"/>
            <a:ext cx="987106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en-US" altLang="it-IT" sz="1800" dirty="0">
                <a:solidFill>
                  <a:srgbClr val="000000"/>
                </a:solidFill>
                <a:latin typeface="Arial" panose="020B0604020202020204" pitchFamily="34" charset="0"/>
                <a:ea typeface="MS Gothic"/>
                <a:cs typeface="Arial" panose="020B0604020202020204" pitchFamily="34" charset="0"/>
              </a:rPr>
              <a:t>Whenever a plasma facing component (PFC) is exposed to a fusion plasma it undergoes wall erosion and re-deposition of the unburned fusion fuel (D-T), which determine the lifetime of internal components and the in-vessel T inventory, and thus the availability of the device</a:t>
            </a:r>
            <a:r>
              <a:rPr lang="it-IT" altLang="it-IT" sz="1800" dirty="0">
                <a:solidFill>
                  <a:srgbClr val="000000"/>
                </a:solidFill>
                <a:latin typeface="Arial" panose="020B0604020202020204" pitchFamily="34" charset="0"/>
                <a:ea typeface="MS Gothic"/>
                <a:cs typeface="Arial" panose="020B0604020202020204" pitchFamily="34" charset="0"/>
              </a:rPr>
              <a:t>.</a:t>
            </a:r>
          </a:p>
          <a:p>
            <a:pPr algn="just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it-IT" altLang="it-IT" sz="1800" b="1" dirty="0">
                <a:solidFill>
                  <a:srgbClr val="FF0000"/>
                </a:solidFill>
                <a:latin typeface="Arial" panose="020B0604020202020204" pitchFamily="34" charset="0"/>
                <a:ea typeface="MS Gothic"/>
                <a:cs typeface="Arial" panose="020B0604020202020204" pitchFamily="34" charset="0"/>
              </a:rPr>
              <a:t>A </a:t>
            </a:r>
            <a:r>
              <a:rPr lang="en-US" altLang="it-IT" sz="1800" b="1" dirty="0">
                <a:solidFill>
                  <a:srgbClr val="FF0000"/>
                </a:solidFill>
                <a:latin typeface="Arial" panose="020B0604020202020204" pitchFamily="34" charset="0"/>
                <a:ea typeface="MS Gothic"/>
                <a:cs typeface="Arial" panose="020B0604020202020204" pitchFamily="34" charset="0"/>
              </a:rPr>
              <a:t>constant physical-chemical monitoring of the reactor inner walls is mandatory.  </a:t>
            </a:r>
            <a:endParaRPr lang="it-IT" altLang="it-IT" sz="1800" b="1" dirty="0">
              <a:solidFill>
                <a:srgbClr val="FF0000"/>
              </a:solidFill>
              <a:latin typeface="Arial" panose="020B0604020202020204" pitchFamily="34" charset="0"/>
              <a:ea typeface="MS Gothic"/>
              <a:cs typeface="Arial" panose="020B0604020202020204" pitchFamily="34" charset="0"/>
            </a:endParaRPr>
          </a:p>
        </p:txBody>
      </p:sp>
      <p:sp>
        <p:nvSpPr>
          <p:cNvPr id="11" name="Segnaposto numero diapositiva 11"/>
          <p:cNvSpPr>
            <a:spLocks noGrp="1"/>
          </p:cNvSpPr>
          <p:nvPr>
            <p:ph type="sldNum" sz="quarter" idx="4"/>
          </p:nvPr>
        </p:nvSpPr>
        <p:spPr>
          <a:xfrm>
            <a:off x="8816776" y="6356364"/>
            <a:ext cx="593927" cy="365125"/>
          </a:xfrm>
        </p:spPr>
        <p:txBody>
          <a:bodyPr/>
          <a:lstStyle/>
          <a:p>
            <a:r>
              <a:rPr lang="it-IT" dirty="0"/>
              <a:t>4</a:t>
            </a:r>
          </a:p>
        </p:txBody>
      </p:sp>
      <p:sp>
        <p:nvSpPr>
          <p:cNvPr id="3" name="Segnaposto piè di pagina 3">
            <a:extLst>
              <a:ext uri="{FF2B5EF4-FFF2-40B4-BE49-F238E27FC236}">
                <a16:creationId xmlns:a16="http://schemas.microsoft.com/office/drawing/2014/main" xmlns="" id="{D12A5213-47CA-4E2A-3D6A-6B23B803A8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00496" y="6356378"/>
            <a:ext cx="8056460" cy="366183"/>
          </a:xfrm>
        </p:spPr>
        <p:txBody>
          <a:bodyPr/>
          <a:lstStyle/>
          <a:p>
            <a:r>
              <a:rPr lang="it-IT" sz="1100" b="1" dirty="0"/>
              <a:t>S. Almaviva | </a:t>
            </a:r>
            <a:r>
              <a:rPr lang="en-US" sz="1100" b="1" dirty="0">
                <a:ea typeface="MS Mincho"/>
                <a:cs typeface="Times New Roman"/>
              </a:rPr>
              <a:t>Prototype of a remote LIBS system for nuclear fusion </a:t>
            </a:r>
            <a:r>
              <a:rPr lang="it-IT" sz="1100" b="1" dirty="0"/>
              <a:t>| ICFDT8 | 19 October 2026</a:t>
            </a:r>
            <a:endParaRPr lang="en-US" sz="1100" b="1" dirty="0"/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xmlns="" id="{EB2466CD-84BA-BF53-F489-658902D33D07}"/>
              </a:ext>
            </a:extLst>
          </p:cNvPr>
          <p:cNvSpPr txBox="1"/>
          <p:nvPr/>
        </p:nvSpPr>
        <p:spPr>
          <a:xfrm>
            <a:off x="1550098" y="3893670"/>
            <a:ext cx="1011815" cy="276999"/>
          </a:xfrm>
          <a:prstGeom prst="rect">
            <a:avLst/>
          </a:prstGeom>
          <a:solidFill>
            <a:srgbClr val="7FDBED"/>
          </a:solidFill>
        </p:spPr>
        <p:txBody>
          <a:bodyPr vert="horz" wrap="none" lIns="91440" tIns="0" rIns="91440" bIns="0" rtlCol="0">
            <a:spAutoFit/>
          </a:bodyPr>
          <a:lstStyle/>
          <a:p>
            <a:r>
              <a:rPr lang="it-IT" sz="900" b="1" dirty="0" err="1"/>
              <a:t>Sputtered</a:t>
            </a:r>
            <a:r>
              <a:rPr lang="it-IT" sz="900" b="1" dirty="0"/>
              <a:t> </a:t>
            </a:r>
          </a:p>
          <a:p>
            <a:r>
              <a:rPr lang="it-IT" sz="900" b="1" dirty="0" err="1"/>
              <a:t>Impurity</a:t>
            </a:r>
            <a:r>
              <a:rPr lang="it-IT" sz="900" b="1" dirty="0"/>
              <a:t> </a:t>
            </a:r>
            <a:r>
              <a:rPr lang="it-IT" sz="900" b="1" dirty="0" err="1"/>
              <a:t>atoms</a:t>
            </a:r>
            <a:endParaRPr lang="it-IT" sz="900" b="1" dirty="0"/>
          </a:p>
        </p:txBody>
      </p:sp>
    </p:spTree>
    <p:extLst>
      <p:ext uri="{BB962C8B-B14F-4D97-AF65-F5344CB8AC3E}">
        <p14:creationId xmlns:p14="http://schemas.microsoft.com/office/powerpoint/2010/main" val="26129272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33040" y="1079650"/>
            <a:ext cx="98595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it-IT" sz="1800" dirty="0">
                <a:solidFill>
                  <a:srgbClr val="000000"/>
                </a:solidFill>
                <a:latin typeface="Arial" panose="020B0604020202020204" pitchFamily="34" charset="0"/>
                <a:ea typeface="MS Gothic"/>
                <a:cs typeface="Arial" panose="020B0604020202020204" pitchFamily="34" charset="0"/>
              </a:rPr>
              <a:t>Today this is performed by using ex-situ techniques (SIMS, NRA, GDOES etc.), removing PFCs from the inner walls of the fusion device. In next generation fusion devices this task need to be performed with in-situ techniques, avoiding vacuum breaking and </a:t>
            </a:r>
            <a:r>
              <a:rPr lang="en-US" altLang="it-IT" sz="1800" b="1" dirty="0">
                <a:solidFill>
                  <a:srgbClr val="000000"/>
                </a:solidFill>
                <a:latin typeface="Arial" panose="020B0604020202020204" pitchFamily="34" charset="0"/>
                <a:ea typeface="MS Gothic"/>
                <a:cs typeface="Arial" panose="020B0604020202020204" pitchFamily="34" charset="0"/>
              </a:rPr>
              <a:t>not removing PFCs from the inner walls</a:t>
            </a:r>
            <a:r>
              <a:rPr lang="en-US" altLang="it-IT" sz="1800" dirty="0">
                <a:solidFill>
                  <a:srgbClr val="000000"/>
                </a:solidFill>
                <a:latin typeface="Arial" panose="020B0604020202020204" pitchFamily="34" charset="0"/>
                <a:ea typeface="MS Gothic"/>
                <a:cs typeface="Arial" panose="020B0604020202020204" pitchFamily="34" charset="0"/>
              </a:rPr>
              <a:t>. </a:t>
            </a:r>
            <a:r>
              <a:rPr lang="en-US" altLang="it-IT" sz="1800" b="1" dirty="0">
                <a:solidFill>
                  <a:srgbClr val="000000"/>
                </a:solidFill>
                <a:latin typeface="Arial" panose="020B0604020202020204" pitchFamily="34" charset="0"/>
                <a:ea typeface="MS Gothic"/>
                <a:cs typeface="Arial" panose="020B0604020202020204" pitchFamily="34" charset="0"/>
              </a:rPr>
              <a:t>LIBS can perform this task (for fusion) thanks to its peculiarities:    </a:t>
            </a:r>
          </a:p>
        </p:txBody>
      </p:sp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507514" y="2481443"/>
            <a:ext cx="9078373" cy="3402905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>
            <a:noFill/>
          </a:ln>
        </p:spPr>
        <p:txBody>
          <a:bodyPr lIns="92075" tIns="46038" rIns="92075" bIns="46038"/>
          <a:lstStyle>
            <a:lvl1pPr marL="342900" indent="-342900">
              <a:spcBef>
                <a:spcPts val="800"/>
              </a:spcBef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000000"/>
                </a:solidFill>
                <a:latin typeface="Calibri" pitchFamily="34" charset="0"/>
                <a:ea typeface="MS Gothic" pitchFamily="49" charset="-128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itchFamily="18" charset="0"/>
              <a:defRPr sz="2800">
                <a:solidFill>
                  <a:srgbClr val="000000"/>
                </a:solidFill>
                <a:latin typeface="Calibri" pitchFamily="34" charset="0"/>
                <a:ea typeface="MS Gothic" pitchFamily="49" charset="-128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itchFamily="18" charset="0"/>
              <a:defRPr sz="2400">
                <a:solidFill>
                  <a:srgbClr val="000000"/>
                </a:solidFill>
                <a:latin typeface="Calibri" pitchFamily="34" charset="0"/>
                <a:ea typeface="MS Gothic" pitchFamily="49" charset="-128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itchFamily="18" charset="0"/>
              <a:defRPr sz="2000">
                <a:solidFill>
                  <a:srgbClr val="000000"/>
                </a:solidFill>
                <a:latin typeface="Calibri" pitchFamily="34" charset="0"/>
                <a:ea typeface="MS Gothic" pitchFamily="49" charset="-128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itchFamily="18" charset="0"/>
              <a:defRPr sz="2000">
                <a:solidFill>
                  <a:srgbClr val="000000"/>
                </a:solidFill>
                <a:latin typeface="Calibri" pitchFamily="34" charset="0"/>
                <a:ea typeface="MS Gothic" pitchFamily="49" charset="-128"/>
              </a:defRPr>
            </a:lvl5pPr>
            <a:lvl6pPr marL="2513013" indent="-227013" defTabSz="447675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000">
                <a:solidFill>
                  <a:srgbClr val="000000"/>
                </a:solidFill>
                <a:latin typeface="Calibri" pitchFamily="34" charset="0"/>
                <a:ea typeface="MS Gothic" pitchFamily="49" charset="-128"/>
              </a:defRPr>
            </a:lvl6pPr>
            <a:lvl7pPr marL="2970213" indent="-227013" defTabSz="447675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000">
                <a:solidFill>
                  <a:srgbClr val="000000"/>
                </a:solidFill>
                <a:latin typeface="Calibri" pitchFamily="34" charset="0"/>
                <a:ea typeface="MS Gothic" pitchFamily="49" charset="-128"/>
              </a:defRPr>
            </a:lvl7pPr>
            <a:lvl8pPr marL="3427413" indent="-227013" defTabSz="447675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000">
                <a:solidFill>
                  <a:srgbClr val="000000"/>
                </a:solidFill>
                <a:latin typeface="Calibri" pitchFamily="34" charset="0"/>
                <a:ea typeface="MS Gothic" pitchFamily="49" charset="-128"/>
              </a:defRPr>
            </a:lvl8pPr>
            <a:lvl9pPr marL="3884613" indent="-227013" defTabSz="447675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000">
                <a:solidFill>
                  <a:srgbClr val="000000"/>
                </a:solidFill>
                <a:latin typeface="Calibri" pitchFamily="34" charset="0"/>
                <a:ea typeface="MS Gothic" pitchFamily="49" charset="-128"/>
              </a:defRPr>
            </a:lvl9pPr>
          </a:lstStyle>
          <a:p>
            <a:pPr algn="just" defTabSz="447675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</a:pPr>
            <a:r>
              <a:rPr lang="en-US" altLang="it-IT" sz="1600" b="1" dirty="0">
                <a:solidFill>
                  <a:srgbClr val="376092"/>
                </a:solidFill>
                <a:latin typeface="+mn-lt"/>
              </a:rPr>
              <a:t>Simultaneous detection of ALL chemical species in the UV-VIS-NIR spectral range</a:t>
            </a:r>
            <a:endParaRPr lang="en-US" altLang="it-IT" sz="1600" b="1" u="sng" dirty="0">
              <a:solidFill>
                <a:srgbClr val="376092"/>
              </a:solidFill>
              <a:latin typeface="+mn-lt"/>
            </a:endParaRPr>
          </a:p>
          <a:p>
            <a:pPr algn="just" defTabSz="447675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</a:pPr>
            <a:r>
              <a:rPr lang="en-US" altLang="it-IT" sz="1600" b="1" dirty="0">
                <a:solidFill>
                  <a:srgbClr val="376092"/>
                </a:solidFill>
                <a:latin typeface="+mn-lt"/>
              </a:rPr>
              <a:t>Hydrogen isotope identification and discrimination </a:t>
            </a:r>
            <a:endParaRPr lang="en-US" altLang="it-IT" sz="1600" b="1" u="sng" dirty="0">
              <a:solidFill>
                <a:srgbClr val="376092"/>
              </a:solidFill>
              <a:latin typeface="+mn-lt"/>
            </a:endParaRPr>
          </a:p>
          <a:p>
            <a:pPr algn="just" defTabSz="447675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</a:pPr>
            <a:r>
              <a:rPr lang="en-US" altLang="it-IT" sz="1600" b="1" dirty="0">
                <a:solidFill>
                  <a:srgbClr val="376092"/>
                </a:solidFill>
                <a:latin typeface="+mn-lt"/>
              </a:rPr>
              <a:t>Trace element detection, down to ppm (depending on the chemical species)</a:t>
            </a:r>
            <a:endParaRPr lang="en-US" altLang="it-IT" sz="1600" b="1" u="sng" dirty="0">
              <a:solidFill>
                <a:srgbClr val="376092"/>
              </a:solidFill>
              <a:latin typeface="+mn-lt"/>
            </a:endParaRPr>
          </a:p>
          <a:p>
            <a:pPr algn="just" defTabSz="447675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</a:pPr>
            <a:r>
              <a:rPr lang="en-US" altLang="it-IT" sz="1600" b="1" dirty="0" err="1">
                <a:solidFill>
                  <a:schemeClr val="accent1">
                    <a:lumMod val="75000"/>
                  </a:schemeClr>
                </a:solidFill>
                <a:latin typeface="+mn-lt"/>
              </a:rPr>
              <a:t>Microdistructivity</a:t>
            </a:r>
            <a:r>
              <a:rPr lang="en-US" altLang="it-IT" sz="1600" b="1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 (only few </a:t>
            </a:r>
            <a:r>
              <a:rPr lang="en-US" altLang="it-IT" sz="1600" b="1" dirty="0">
                <a:solidFill>
                  <a:schemeClr val="accent1">
                    <a:lumMod val="75000"/>
                  </a:schemeClr>
                </a:solidFill>
                <a:latin typeface="Symbol" panose="05050102010706020507" pitchFamily="18" charset="2"/>
              </a:rPr>
              <a:t>m</a:t>
            </a:r>
            <a:r>
              <a:rPr lang="en-US" altLang="it-IT" sz="1600" b="1" dirty="0">
                <a:solidFill>
                  <a:schemeClr val="accent1">
                    <a:lumMod val="75000"/>
                  </a:schemeClr>
                </a:solidFill>
                <a:latin typeface="+mn-lt"/>
                <a:cs typeface="Arial" pitchFamily="34" charset="0"/>
              </a:rPr>
              <a:t>g of sample are needed for analysis by one laser shot)</a:t>
            </a:r>
          </a:p>
          <a:p>
            <a:pPr algn="just" defTabSz="447675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</a:pPr>
            <a:r>
              <a:rPr lang="en-US" altLang="it-IT" sz="1600" b="1" dirty="0">
                <a:solidFill>
                  <a:schemeClr val="accent1">
                    <a:lumMod val="75000"/>
                  </a:schemeClr>
                </a:solidFill>
                <a:latin typeface="+mn-lt"/>
                <a:cs typeface="Arial" pitchFamily="34" charset="0"/>
              </a:rPr>
              <a:t>No sample preparation</a:t>
            </a:r>
            <a:r>
              <a:rPr lang="en-US" altLang="it-IT" sz="1600" b="1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 is needed</a:t>
            </a:r>
          </a:p>
          <a:p>
            <a:pPr algn="just" defTabSz="447675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</a:pPr>
            <a:r>
              <a:rPr lang="en-US" altLang="it-IT" sz="1600" b="1" i="1" dirty="0">
                <a:solidFill>
                  <a:srgbClr val="376092"/>
                </a:solidFill>
                <a:latin typeface="+mn-lt"/>
              </a:rPr>
              <a:t>Depth profiling </a:t>
            </a:r>
            <a:r>
              <a:rPr lang="en-US" altLang="it-IT" sz="1600" b="1" dirty="0">
                <a:solidFill>
                  <a:srgbClr val="376092"/>
                </a:solidFill>
                <a:latin typeface="+mn-lt"/>
              </a:rPr>
              <a:t>capabilities – multilayer stratigraphy with sub-</a:t>
            </a:r>
            <a:r>
              <a:rPr lang="en-US" altLang="it-IT" sz="1600" b="1" dirty="0">
                <a:solidFill>
                  <a:srgbClr val="376092"/>
                </a:solidFill>
                <a:latin typeface="Symbol" panose="05050102010706020507" pitchFamily="18" charset="2"/>
              </a:rPr>
              <a:t>m</a:t>
            </a:r>
            <a:r>
              <a:rPr lang="en-US" altLang="it-IT" sz="1600" b="1" dirty="0">
                <a:solidFill>
                  <a:srgbClr val="376092"/>
                </a:solidFill>
                <a:latin typeface="+mn-lt"/>
              </a:rPr>
              <a:t>m resolution is feasible </a:t>
            </a:r>
          </a:p>
          <a:p>
            <a:pPr algn="just" defTabSz="447675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</a:pPr>
            <a:r>
              <a:rPr lang="en-US" altLang="it-IT" sz="1600" b="1" dirty="0">
                <a:solidFill>
                  <a:srgbClr val="FF0000"/>
                </a:solidFill>
                <a:latin typeface="+mn-lt"/>
              </a:rPr>
              <a:t>Remote detection – </a:t>
            </a:r>
            <a:r>
              <a:rPr lang="en-US" altLang="it-IT" sz="1600" b="1" u="sng" dirty="0">
                <a:solidFill>
                  <a:srgbClr val="FF0000"/>
                </a:solidFill>
                <a:latin typeface="+mn-lt"/>
              </a:rPr>
              <a:t>either from optical ports </a:t>
            </a:r>
            <a:r>
              <a:rPr lang="en-US" altLang="it-IT" sz="1600" b="1" dirty="0">
                <a:solidFill>
                  <a:srgbClr val="FF0000"/>
                </a:solidFill>
                <a:latin typeface="+mn-lt"/>
              </a:rPr>
              <a:t>or miniaturized robotic probes</a:t>
            </a:r>
          </a:p>
          <a:p>
            <a:pPr algn="just" defTabSz="447675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</a:pPr>
            <a:r>
              <a:rPr lang="en-US" altLang="it-IT" sz="1600" b="1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Suitable for hostile environments – Hard Rad compatibility </a:t>
            </a:r>
          </a:p>
          <a:p>
            <a:pPr algn="just" defTabSz="447675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</a:pPr>
            <a:r>
              <a:rPr lang="en-US" altLang="it-IT" sz="1600" b="1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Qualitative and quantitative chemical analysis</a:t>
            </a:r>
          </a:p>
          <a:p>
            <a:pPr algn="just" defTabSz="447675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</a:pPr>
            <a:r>
              <a:rPr lang="en-US" altLang="it-IT" sz="1600" b="1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Data acquisition in real time</a:t>
            </a:r>
            <a:endParaRPr lang="it-IT" altLang="it-IT" sz="1400" b="1" dirty="0">
              <a:solidFill>
                <a:schemeClr val="accent1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11" name="Segnaposto numero diapositiva 11"/>
          <p:cNvSpPr>
            <a:spLocks noGrp="1"/>
          </p:cNvSpPr>
          <p:nvPr>
            <p:ph type="sldNum" sz="quarter" idx="4"/>
          </p:nvPr>
        </p:nvSpPr>
        <p:spPr>
          <a:xfrm>
            <a:off x="8816776" y="6356364"/>
            <a:ext cx="593927" cy="365125"/>
          </a:xfrm>
        </p:spPr>
        <p:txBody>
          <a:bodyPr/>
          <a:lstStyle/>
          <a:p>
            <a:r>
              <a:rPr lang="it-IT" dirty="0"/>
              <a:t>5</a:t>
            </a:r>
          </a:p>
        </p:txBody>
      </p:sp>
      <p:sp>
        <p:nvSpPr>
          <p:cNvPr id="3" name="Segnaposto piè di pagina 3">
            <a:extLst>
              <a:ext uri="{FF2B5EF4-FFF2-40B4-BE49-F238E27FC236}">
                <a16:creationId xmlns:a16="http://schemas.microsoft.com/office/drawing/2014/main" xmlns="" id="{C73254A8-D4AF-447E-E4BB-01EDF53D9B4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00496" y="6356378"/>
            <a:ext cx="8056460" cy="366183"/>
          </a:xfrm>
        </p:spPr>
        <p:txBody>
          <a:bodyPr/>
          <a:lstStyle/>
          <a:p>
            <a:r>
              <a:rPr lang="it-IT" sz="1100" b="1" dirty="0"/>
              <a:t>S. Almaviva | </a:t>
            </a:r>
            <a:r>
              <a:rPr lang="en-US" sz="1100" b="1" dirty="0">
                <a:ea typeface="MS Mincho"/>
                <a:cs typeface="Times New Roman"/>
              </a:rPr>
              <a:t>Prototype of a remote LIBS system for nuclear fusion </a:t>
            </a:r>
            <a:r>
              <a:rPr lang="it-IT" sz="1100" b="1" dirty="0"/>
              <a:t>| ICFDT8 | 19 October 2026</a:t>
            </a:r>
            <a:endParaRPr lang="en-US" sz="1100" b="1" dirty="0"/>
          </a:p>
        </p:txBody>
      </p:sp>
      <p:sp>
        <p:nvSpPr>
          <p:cNvPr id="8" name="Titolo 1">
            <a:extLst>
              <a:ext uri="{FF2B5EF4-FFF2-40B4-BE49-F238E27FC236}">
                <a16:creationId xmlns:a16="http://schemas.microsoft.com/office/drawing/2014/main" xmlns="" id="{FC13BD2E-FA91-7B37-5127-548DE3A449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7864" y="265331"/>
            <a:ext cx="8915400" cy="477054"/>
          </a:xfrm>
        </p:spPr>
        <p:txBody>
          <a:bodyPr/>
          <a:lstStyle/>
          <a:p>
            <a:r>
              <a:rPr lang="it-IT" dirty="0"/>
              <a:t>LIBS </a:t>
            </a:r>
            <a:r>
              <a:rPr lang="it-IT" dirty="0" err="1"/>
              <a:t>as</a:t>
            </a:r>
            <a:r>
              <a:rPr lang="it-IT" dirty="0"/>
              <a:t> </a:t>
            </a:r>
            <a:r>
              <a:rPr lang="it-IT" dirty="0" err="1"/>
              <a:t>suitable</a:t>
            </a:r>
            <a:r>
              <a:rPr lang="it-IT" dirty="0"/>
              <a:t> </a:t>
            </a:r>
            <a:r>
              <a:rPr lang="it-IT" dirty="0" err="1"/>
              <a:t>diagnostics</a:t>
            </a:r>
            <a:r>
              <a:rPr lang="it-IT" dirty="0"/>
              <a:t> for </a:t>
            </a:r>
            <a:r>
              <a:rPr lang="it-IT" dirty="0" err="1"/>
              <a:t>PFCs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2588157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49066" y="1055521"/>
            <a:ext cx="985693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53576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it-IT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Gothic"/>
                <a:cs typeface="Arial" panose="020B0604020202020204" pitchFamily="34" charset="0"/>
              </a:rPr>
              <a:t>The first LIBS system for in-situ, in-vacuum, remote characterization of PFCs has been developed in ENEA for the Frascati Tokamak Upgrade (FTU) in 2017*</a:t>
            </a:r>
            <a:endParaRPr kumimoji="0" lang="en-US" altLang="it-IT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MS Gothic"/>
              <a:cs typeface="Arial" panose="020B0604020202020204" pitchFamily="34" charset="0"/>
            </a:endParaRPr>
          </a:p>
        </p:txBody>
      </p:sp>
      <p:sp>
        <p:nvSpPr>
          <p:cNvPr id="11" name="Segnaposto numero diapositiva 11"/>
          <p:cNvSpPr>
            <a:spLocks noGrp="1"/>
          </p:cNvSpPr>
          <p:nvPr>
            <p:ph type="sldNum" sz="quarter" idx="4"/>
          </p:nvPr>
        </p:nvSpPr>
        <p:spPr>
          <a:xfrm>
            <a:off x="8816776" y="6356364"/>
            <a:ext cx="593927" cy="365125"/>
          </a:xfrm>
        </p:spPr>
        <p:txBody>
          <a:bodyPr/>
          <a:lstStyle/>
          <a:p>
            <a:pPr marL="0" marR="0" lvl="0" indent="0" algn="r" defTabSz="53576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6</a:t>
            </a:r>
          </a:p>
        </p:txBody>
      </p:sp>
      <p:sp>
        <p:nvSpPr>
          <p:cNvPr id="8" name="Titolo 1">
            <a:extLst>
              <a:ext uri="{FF2B5EF4-FFF2-40B4-BE49-F238E27FC236}">
                <a16:creationId xmlns:a16="http://schemas.microsoft.com/office/drawing/2014/main" xmlns="" id="{F926A347-A29E-7625-B69D-5DA4628E29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348" y="282456"/>
            <a:ext cx="9238370" cy="477054"/>
          </a:xfrm>
        </p:spPr>
        <p:txBody>
          <a:bodyPr/>
          <a:lstStyle/>
          <a:p>
            <a:r>
              <a:rPr lang="it-IT" dirty="0"/>
              <a:t>First </a:t>
            </a:r>
            <a:r>
              <a:rPr lang="it-IT" dirty="0" err="1"/>
              <a:t>prototype</a:t>
            </a:r>
            <a:r>
              <a:rPr lang="it-IT" dirty="0"/>
              <a:t> of a remote LIBS system (FTU)</a:t>
            </a:r>
          </a:p>
        </p:txBody>
      </p:sp>
      <p:grpSp>
        <p:nvGrpSpPr>
          <p:cNvPr id="35" name="Gruppo 34">
            <a:extLst>
              <a:ext uri="{FF2B5EF4-FFF2-40B4-BE49-F238E27FC236}">
                <a16:creationId xmlns:a16="http://schemas.microsoft.com/office/drawing/2014/main" xmlns="" id="{D3C3601C-6A38-EE4E-4D92-043A0373AE00}"/>
              </a:ext>
            </a:extLst>
          </p:cNvPr>
          <p:cNvGrpSpPr/>
          <p:nvPr/>
        </p:nvGrpSpPr>
        <p:grpSpPr>
          <a:xfrm>
            <a:off x="627033" y="1595696"/>
            <a:ext cx="8318887" cy="4140000"/>
            <a:chOff x="540360" y="2036598"/>
            <a:chExt cx="8318887" cy="4202366"/>
          </a:xfrm>
        </p:grpSpPr>
        <p:pic>
          <p:nvPicPr>
            <p:cNvPr id="2" name="Immagine 1">
              <a:extLst>
                <a:ext uri="{FF2B5EF4-FFF2-40B4-BE49-F238E27FC236}">
                  <a16:creationId xmlns:a16="http://schemas.microsoft.com/office/drawing/2014/main" xmlns="" id="{606E36E7-5D82-FF3F-9F16-D97C1AE7022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40360" y="2036598"/>
              <a:ext cx="3090201" cy="2462550"/>
            </a:xfrm>
            <a:prstGeom prst="rect">
              <a:avLst/>
            </a:prstGeom>
          </p:spPr>
        </p:pic>
        <p:pic>
          <p:nvPicPr>
            <p:cNvPr id="5" name="Immagine 4">
              <a:extLst>
                <a:ext uri="{FF2B5EF4-FFF2-40B4-BE49-F238E27FC236}">
                  <a16:creationId xmlns:a16="http://schemas.microsoft.com/office/drawing/2014/main" xmlns="" id="{AD4BA7DD-6B3C-D8E3-56C0-E69A765D59A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606677" y="2073594"/>
              <a:ext cx="3633821" cy="2424604"/>
            </a:xfrm>
            <a:prstGeom prst="rect">
              <a:avLst/>
            </a:prstGeom>
          </p:spPr>
        </p:pic>
        <p:pic>
          <p:nvPicPr>
            <p:cNvPr id="6" name="Immagine 5">
              <a:extLst>
                <a:ext uri="{FF2B5EF4-FFF2-40B4-BE49-F238E27FC236}">
                  <a16:creationId xmlns:a16="http://schemas.microsoft.com/office/drawing/2014/main" xmlns="" id="{E2931457-29A8-D3B9-4028-5ECF25235D4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40499" y="2073595"/>
              <a:ext cx="1618748" cy="2425554"/>
            </a:xfrm>
            <a:prstGeom prst="rect">
              <a:avLst/>
            </a:prstGeom>
          </p:spPr>
        </p:pic>
        <p:grpSp>
          <p:nvGrpSpPr>
            <p:cNvPr id="12" name="Gruppo 11">
              <a:extLst>
                <a:ext uri="{FF2B5EF4-FFF2-40B4-BE49-F238E27FC236}">
                  <a16:creationId xmlns:a16="http://schemas.microsoft.com/office/drawing/2014/main" xmlns="" id="{358EB68B-FA32-DD4A-DC7C-5B67144B3C79}"/>
                </a:ext>
              </a:extLst>
            </p:cNvPr>
            <p:cNvGrpSpPr/>
            <p:nvPr/>
          </p:nvGrpSpPr>
          <p:grpSpPr>
            <a:xfrm>
              <a:off x="709378" y="4680200"/>
              <a:ext cx="8033037" cy="1558764"/>
              <a:chOff x="588032" y="4680200"/>
              <a:chExt cx="8033037" cy="1558764"/>
            </a:xfrm>
          </p:grpSpPr>
          <p:pic>
            <p:nvPicPr>
              <p:cNvPr id="7" name="Immagine 6">
                <a:extLst>
                  <a:ext uri="{FF2B5EF4-FFF2-40B4-BE49-F238E27FC236}">
                    <a16:creationId xmlns:a16="http://schemas.microsoft.com/office/drawing/2014/main" xmlns="" id="{A4860013-FAC3-E458-8169-4E75E14875D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88032" y="4680200"/>
                <a:ext cx="5826200" cy="1547254"/>
              </a:xfrm>
              <a:prstGeom prst="rect">
                <a:avLst/>
              </a:prstGeom>
            </p:spPr>
          </p:pic>
          <p:pic>
            <p:nvPicPr>
              <p:cNvPr id="10" name="Immagine 9">
                <a:extLst>
                  <a:ext uri="{FF2B5EF4-FFF2-40B4-BE49-F238E27FC236}">
                    <a16:creationId xmlns:a16="http://schemas.microsoft.com/office/drawing/2014/main" xmlns="" id="{AE0BC235-0D3B-8F75-932B-065504082E9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414231" y="4690964"/>
                <a:ext cx="2206838" cy="1548000"/>
              </a:xfrm>
              <a:prstGeom prst="rect">
                <a:avLst/>
              </a:prstGeom>
            </p:spPr>
          </p:pic>
        </p:grpSp>
        <p:sp>
          <p:nvSpPr>
            <p:cNvPr id="13" name="CasellaDiTesto 12">
              <a:extLst>
                <a:ext uri="{FF2B5EF4-FFF2-40B4-BE49-F238E27FC236}">
                  <a16:creationId xmlns:a16="http://schemas.microsoft.com/office/drawing/2014/main" xmlns="" id="{16BE854D-F31E-38D1-2A82-795C93DE430D}"/>
                </a:ext>
              </a:extLst>
            </p:cNvPr>
            <p:cNvSpPr txBox="1"/>
            <p:nvPr/>
          </p:nvSpPr>
          <p:spPr>
            <a:xfrm>
              <a:off x="1219200" y="2768241"/>
              <a:ext cx="1417376" cy="184666"/>
            </a:xfrm>
            <a:prstGeom prst="rect">
              <a:avLst/>
            </a:prstGeom>
          </p:spPr>
          <p:txBody>
            <a:bodyPr vert="horz" wrap="none" lIns="91440" tIns="0" rIns="91440" bIns="0" rtlCol="0">
              <a:spAutoFit/>
            </a:bodyPr>
            <a:lstStyle/>
            <a:p>
              <a:pPr marL="0" marR="0" lvl="0" indent="0" algn="l" defTabSz="53576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FTU VV (</a:t>
              </a:r>
              <a:r>
                <a:rPr kumimoji="0" lang="it-IT" sz="12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section</a:t>
              </a:r>
              <a:r>
                <a:rPr kumimoji="0" lang="it-IT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)</a:t>
              </a:r>
            </a:p>
          </p:txBody>
        </p:sp>
        <p:sp>
          <p:nvSpPr>
            <p:cNvPr id="14" name="CasellaDiTesto 13">
              <a:extLst>
                <a:ext uri="{FF2B5EF4-FFF2-40B4-BE49-F238E27FC236}">
                  <a16:creationId xmlns:a16="http://schemas.microsoft.com/office/drawing/2014/main" xmlns="" id="{17FC8286-C5CD-5AF1-B9CA-B6C3189CE8E9}"/>
                </a:ext>
              </a:extLst>
            </p:cNvPr>
            <p:cNvSpPr txBox="1"/>
            <p:nvPr/>
          </p:nvSpPr>
          <p:spPr>
            <a:xfrm>
              <a:off x="563008" y="3373534"/>
              <a:ext cx="1007007" cy="184666"/>
            </a:xfrm>
            <a:prstGeom prst="rect">
              <a:avLst/>
            </a:prstGeom>
          </p:spPr>
          <p:txBody>
            <a:bodyPr vert="horz" wrap="none" lIns="91440" tIns="0" rIns="91440" bIns="0" rtlCol="0">
              <a:spAutoFit/>
            </a:bodyPr>
            <a:lstStyle/>
            <a:p>
              <a:pPr marL="0" marR="0" lvl="0" indent="0" algn="l" defTabSz="53576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TZM </a:t>
              </a:r>
              <a:r>
                <a:rPr kumimoji="0" lang="it-IT" sz="12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limiter</a:t>
              </a:r>
              <a:endParaRPr kumimoji="0" lang="it-IT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5" name="CasellaDiTesto 14">
              <a:extLst>
                <a:ext uri="{FF2B5EF4-FFF2-40B4-BE49-F238E27FC236}">
                  <a16:creationId xmlns:a16="http://schemas.microsoft.com/office/drawing/2014/main" xmlns="" id="{8BE29F8A-8992-D002-CAE6-B79ADC051807}"/>
                </a:ext>
              </a:extLst>
            </p:cNvPr>
            <p:cNvSpPr txBox="1"/>
            <p:nvPr/>
          </p:nvSpPr>
          <p:spPr>
            <a:xfrm>
              <a:off x="2595784" y="3132922"/>
              <a:ext cx="1106393" cy="184666"/>
            </a:xfrm>
            <a:prstGeom prst="rect">
              <a:avLst/>
            </a:prstGeom>
          </p:spPr>
          <p:txBody>
            <a:bodyPr vert="horz" wrap="none" lIns="91440" tIns="0" rIns="91440" bIns="0" rtlCol="0">
              <a:spAutoFit/>
            </a:bodyPr>
            <a:lstStyle/>
            <a:p>
              <a:pPr marL="0" marR="0" lvl="0" indent="0" algn="l" defTabSz="53576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LIBS system</a:t>
              </a:r>
            </a:p>
          </p:txBody>
        </p:sp>
        <p:cxnSp>
          <p:nvCxnSpPr>
            <p:cNvPr id="17" name="Connettore 2 16">
              <a:extLst>
                <a:ext uri="{FF2B5EF4-FFF2-40B4-BE49-F238E27FC236}">
                  <a16:creationId xmlns:a16="http://schemas.microsoft.com/office/drawing/2014/main" xmlns="" id="{8DCAA69A-B45D-97FB-0793-BE77242827E9}"/>
                </a:ext>
              </a:extLst>
            </p:cNvPr>
            <p:cNvCxnSpPr/>
            <p:nvPr/>
          </p:nvCxnSpPr>
          <p:spPr>
            <a:xfrm>
              <a:off x="1545722" y="3144028"/>
              <a:ext cx="1276788" cy="321387"/>
            </a:xfrm>
            <a:prstGeom prst="straightConnector1">
              <a:avLst/>
            </a:prstGeom>
            <a:ln>
              <a:solidFill>
                <a:schemeClr val="bg1"/>
              </a:solidFill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CasellaDiTesto 17">
              <a:extLst>
                <a:ext uri="{FF2B5EF4-FFF2-40B4-BE49-F238E27FC236}">
                  <a16:creationId xmlns:a16="http://schemas.microsoft.com/office/drawing/2014/main" xmlns="" id="{7046F563-E1E6-B133-37D6-2971E3ECD03C}"/>
                </a:ext>
              </a:extLst>
            </p:cNvPr>
            <p:cNvSpPr txBox="1"/>
            <p:nvPr/>
          </p:nvSpPr>
          <p:spPr>
            <a:xfrm rot="960689">
              <a:off x="891290" y="3348319"/>
              <a:ext cx="2433680" cy="187448"/>
            </a:xfrm>
            <a:prstGeom prst="rect">
              <a:avLst/>
            </a:prstGeom>
          </p:spPr>
          <p:txBody>
            <a:bodyPr vert="horz" wrap="none" lIns="91440" tIns="0" rIns="91440" bIns="0" rtlCol="0">
              <a:spAutoFit/>
            </a:bodyPr>
            <a:lstStyle/>
            <a:p>
              <a:pPr marL="0" marR="0" lvl="0" indent="0" algn="l" defTabSz="53576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200" b="1" i="0" u="sng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"/>
                  <a:ea typeface="+mn-ea"/>
                  <a:cs typeface="+mn-cs"/>
                </a:rPr>
                <a:t>Distance target - LIBS ≈ 2.3 m </a:t>
              </a:r>
            </a:p>
          </p:txBody>
        </p:sp>
        <p:sp>
          <p:nvSpPr>
            <p:cNvPr id="20" name="CasellaDiTesto 19">
              <a:extLst>
                <a:ext uri="{FF2B5EF4-FFF2-40B4-BE49-F238E27FC236}">
                  <a16:creationId xmlns:a16="http://schemas.microsoft.com/office/drawing/2014/main" xmlns="" id="{FC9EB488-FCF2-DE82-6862-D9C610F7F1B6}"/>
                </a:ext>
              </a:extLst>
            </p:cNvPr>
            <p:cNvSpPr txBox="1"/>
            <p:nvPr/>
          </p:nvSpPr>
          <p:spPr>
            <a:xfrm>
              <a:off x="6647067" y="3267586"/>
              <a:ext cx="593432" cy="184666"/>
            </a:xfrm>
            <a:prstGeom prst="rect">
              <a:avLst/>
            </a:prstGeom>
          </p:spPr>
          <p:txBody>
            <a:bodyPr vert="horz" wrap="none" lIns="91440" tIns="0" rIns="91440" bIns="0" rtlCol="0">
              <a:spAutoFit/>
            </a:bodyPr>
            <a:lstStyle/>
            <a:p>
              <a:pPr marL="0" marR="0" lvl="0" indent="0" algn="l" defTabSz="53576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Laser</a:t>
              </a:r>
            </a:p>
          </p:txBody>
        </p:sp>
        <p:sp>
          <p:nvSpPr>
            <p:cNvPr id="21" name="CasellaDiTesto 20">
              <a:extLst>
                <a:ext uri="{FF2B5EF4-FFF2-40B4-BE49-F238E27FC236}">
                  <a16:creationId xmlns:a16="http://schemas.microsoft.com/office/drawing/2014/main" xmlns="" id="{0CFC0B79-3721-55E9-6EA0-C033A8034DDC}"/>
                </a:ext>
              </a:extLst>
            </p:cNvPr>
            <p:cNvSpPr txBox="1"/>
            <p:nvPr/>
          </p:nvSpPr>
          <p:spPr>
            <a:xfrm rot="886983">
              <a:off x="4701767" y="2875753"/>
              <a:ext cx="1705916" cy="184666"/>
            </a:xfrm>
            <a:prstGeom prst="rect">
              <a:avLst/>
            </a:prstGeom>
          </p:spPr>
          <p:txBody>
            <a:bodyPr vert="horz" wrap="none" lIns="91440" tIns="0" rIns="91440" bIns="0" rtlCol="0">
              <a:spAutoFit/>
            </a:bodyPr>
            <a:lstStyle/>
            <a:p>
              <a:pPr marL="0" marR="0" lvl="0" indent="0" algn="l" defTabSz="53576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Laser </a:t>
              </a:r>
              <a:r>
                <a:rPr kumimoji="0" lang="it-IT" sz="12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beam</a:t>
              </a:r>
              <a:r>
                <a:rPr kumimoji="0" lang="it-IT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</a:t>
              </a:r>
              <a:r>
                <a:rPr kumimoji="0" lang="it-IT" sz="12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path</a:t>
              </a:r>
              <a:r>
                <a:rPr kumimoji="0" lang="it-IT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(</a:t>
              </a:r>
              <a:r>
                <a:rPr kumimoji="0" lang="it-IT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---</a:t>
              </a:r>
              <a:r>
                <a:rPr kumimoji="0" lang="it-IT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)</a:t>
              </a:r>
            </a:p>
          </p:txBody>
        </p:sp>
        <p:sp>
          <p:nvSpPr>
            <p:cNvPr id="22" name="CasellaDiTesto 21">
              <a:extLst>
                <a:ext uri="{FF2B5EF4-FFF2-40B4-BE49-F238E27FC236}">
                  <a16:creationId xmlns:a16="http://schemas.microsoft.com/office/drawing/2014/main" xmlns="" id="{BAFF2A83-25D3-2F08-CFDE-AF674B93301C}"/>
                </a:ext>
              </a:extLst>
            </p:cNvPr>
            <p:cNvSpPr txBox="1"/>
            <p:nvPr/>
          </p:nvSpPr>
          <p:spPr>
            <a:xfrm rot="1071494">
              <a:off x="4621038" y="3825231"/>
              <a:ext cx="1391728" cy="184666"/>
            </a:xfrm>
            <a:prstGeom prst="rect">
              <a:avLst/>
            </a:prstGeom>
          </p:spPr>
          <p:txBody>
            <a:bodyPr vert="horz" wrap="none" lIns="91440" tIns="0" rIns="91440" bIns="0" rtlCol="0">
              <a:spAutoFit/>
            </a:bodyPr>
            <a:lstStyle/>
            <a:p>
              <a:pPr marL="0" marR="0" lvl="0" indent="0" algn="l" defTabSz="53576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Plasma light (</a:t>
              </a:r>
              <a:r>
                <a:rPr kumimoji="0" lang="it-IT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---</a:t>
              </a:r>
              <a:r>
                <a:rPr kumimoji="0" lang="it-IT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)</a:t>
              </a:r>
            </a:p>
          </p:txBody>
        </p:sp>
        <p:sp>
          <p:nvSpPr>
            <p:cNvPr id="23" name="CasellaDiTesto 22">
              <a:extLst>
                <a:ext uri="{FF2B5EF4-FFF2-40B4-BE49-F238E27FC236}">
                  <a16:creationId xmlns:a16="http://schemas.microsoft.com/office/drawing/2014/main" xmlns="" id="{F1D05917-E8F1-7970-C9C8-536EDE08FB3C}"/>
                </a:ext>
              </a:extLst>
            </p:cNvPr>
            <p:cNvSpPr txBox="1"/>
            <p:nvPr/>
          </p:nvSpPr>
          <p:spPr>
            <a:xfrm rot="1071494">
              <a:off x="6043493" y="3977588"/>
              <a:ext cx="1306768" cy="184666"/>
            </a:xfrm>
            <a:prstGeom prst="rect">
              <a:avLst/>
            </a:prstGeom>
          </p:spPr>
          <p:txBody>
            <a:bodyPr vert="horz" wrap="none" lIns="91440" tIns="0" rIns="91440" bIns="0" rtlCol="0">
              <a:spAutoFit/>
            </a:bodyPr>
            <a:lstStyle/>
            <a:p>
              <a:pPr marL="0" marR="0" lvl="0" indent="0" algn="l" defTabSz="53576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Collection </a:t>
              </a:r>
              <a:r>
                <a:rPr kumimoji="0" lang="it-IT" sz="12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fiber</a:t>
              </a:r>
              <a:endParaRPr kumimoji="0" lang="it-IT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cxnSp>
          <p:nvCxnSpPr>
            <p:cNvPr id="25" name="Connettore 2 24">
              <a:extLst>
                <a:ext uri="{FF2B5EF4-FFF2-40B4-BE49-F238E27FC236}">
                  <a16:creationId xmlns:a16="http://schemas.microsoft.com/office/drawing/2014/main" xmlns="" id="{1C1ABCE7-8E97-06A8-0226-053B865D5C2E}"/>
                </a:ext>
              </a:extLst>
            </p:cNvPr>
            <p:cNvCxnSpPr>
              <a:stCxn id="6" idx="0"/>
            </p:cNvCxnSpPr>
            <p:nvPr/>
          </p:nvCxnSpPr>
          <p:spPr>
            <a:xfrm flipH="1">
              <a:off x="7832849" y="2073595"/>
              <a:ext cx="217024" cy="187714"/>
            </a:xfrm>
            <a:prstGeom prst="straightConnector1">
              <a:avLst/>
            </a:prstGeom>
            <a:ln>
              <a:solidFill>
                <a:schemeClr val="bg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nettore 2 25">
              <a:extLst>
                <a:ext uri="{FF2B5EF4-FFF2-40B4-BE49-F238E27FC236}">
                  <a16:creationId xmlns:a16="http://schemas.microsoft.com/office/drawing/2014/main" xmlns="" id="{6ED8B486-A4F9-97B6-2C34-EDE3E136BE8A}"/>
                </a:ext>
              </a:extLst>
            </p:cNvPr>
            <p:cNvCxnSpPr/>
            <p:nvPr/>
          </p:nvCxnSpPr>
          <p:spPr>
            <a:xfrm flipH="1">
              <a:off x="7864350" y="2359267"/>
              <a:ext cx="217024" cy="187714"/>
            </a:xfrm>
            <a:prstGeom prst="straightConnector1">
              <a:avLst/>
            </a:prstGeom>
            <a:ln>
              <a:solidFill>
                <a:schemeClr val="bg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Connettore 2 26">
              <a:extLst>
                <a:ext uri="{FF2B5EF4-FFF2-40B4-BE49-F238E27FC236}">
                  <a16:creationId xmlns:a16="http://schemas.microsoft.com/office/drawing/2014/main" xmlns="" id="{789DEA59-A49F-898A-4A4C-1DCF6901E190}"/>
                </a:ext>
              </a:extLst>
            </p:cNvPr>
            <p:cNvCxnSpPr/>
            <p:nvPr/>
          </p:nvCxnSpPr>
          <p:spPr>
            <a:xfrm flipH="1">
              <a:off x="7876737" y="2580527"/>
              <a:ext cx="217024" cy="187714"/>
            </a:xfrm>
            <a:prstGeom prst="straightConnector1">
              <a:avLst/>
            </a:prstGeom>
            <a:ln>
              <a:solidFill>
                <a:schemeClr val="bg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Connettore 2 27">
              <a:extLst>
                <a:ext uri="{FF2B5EF4-FFF2-40B4-BE49-F238E27FC236}">
                  <a16:creationId xmlns:a16="http://schemas.microsoft.com/office/drawing/2014/main" xmlns="" id="{E209B1A3-0F46-EF63-54E6-66CDF5FC5968}"/>
                </a:ext>
              </a:extLst>
            </p:cNvPr>
            <p:cNvCxnSpPr/>
            <p:nvPr/>
          </p:nvCxnSpPr>
          <p:spPr>
            <a:xfrm flipH="1">
              <a:off x="7876737" y="2733091"/>
              <a:ext cx="217024" cy="187714"/>
            </a:xfrm>
            <a:prstGeom prst="straightConnector1">
              <a:avLst/>
            </a:prstGeom>
            <a:ln>
              <a:solidFill>
                <a:schemeClr val="bg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Connettore 2 28">
              <a:extLst>
                <a:ext uri="{FF2B5EF4-FFF2-40B4-BE49-F238E27FC236}">
                  <a16:creationId xmlns:a16="http://schemas.microsoft.com/office/drawing/2014/main" xmlns="" id="{2FACADF0-488B-D5D5-CFC0-7D2B6863BF86}"/>
                </a:ext>
              </a:extLst>
            </p:cNvPr>
            <p:cNvCxnSpPr/>
            <p:nvPr/>
          </p:nvCxnSpPr>
          <p:spPr>
            <a:xfrm flipH="1">
              <a:off x="7807641" y="3030098"/>
              <a:ext cx="217024" cy="187714"/>
            </a:xfrm>
            <a:prstGeom prst="straightConnector1">
              <a:avLst/>
            </a:prstGeom>
            <a:ln>
              <a:solidFill>
                <a:schemeClr val="bg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Connettore 2 29">
              <a:extLst>
                <a:ext uri="{FF2B5EF4-FFF2-40B4-BE49-F238E27FC236}">
                  <a16:creationId xmlns:a16="http://schemas.microsoft.com/office/drawing/2014/main" xmlns="" id="{749D08E0-37D2-4004-A581-0666AD43508B}"/>
                </a:ext>
              </a:extLst>
            </p:cNvPr>
            <p:cNvCxnSpPr/>
            <p:nvPr/>
          </p:nvCxnSpPr>
          <p:spPr>
            <a:xfrm flipH="1">
              <a:off x="7916153" y="3101031"/>
              <a:ext cx="217024" cy="187714"/>
            </a:xfrm>
            <a:prstGeom prst="straightConnector1">
              <a:avLst/>
            </a:prstGeom>
            <a:ln>
              <a:solidFill>
                <a:schemeClr val="bg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Connettore 2 31">
              <a:extLst>
                <a:ext uri="{FF2B5EF4-FFF2-40B4-BE49-F238E27FC236}">
                  <a16:creationId xmlns:a16="http://schemas.microsoft.com/office/drawing/2014/main" xmlns="" id="{A50DAC38-872C-BBC3-F53E-27A0CB6C029A}"/>
                </a:ext>
              </a:extLst>
            </p:cNvPr>
            <p:cNvCxnSpPr/>
            <p:nvPr/>
          </p:nvCxnSpPr>
          <p:spPr>
            <a:xfrm flipH="1">
              <a:off x="7834721" y="3803300"/>
              <a:ext cx="217024" cy="187714"/>
            </a:xfrm>
            <a:prstGeom prst="straightConnector1">
              <a:avLst/>
            </a:prstGeom>
            <a:ln>
              <a:solidFill>
                <a:schemeClr val="bg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Connettore 2 32">
              <a:extLst>
                <a:ext uri="{FF2B5EF4-FFF2-40B4-BE49-F238E27FC236}">
                  <a16:creationId xmlns:a16="http://schemas.microsoft.com/office/drawing/2014/main" xmlns="" id="{E22AA65A-09A6-20D5-0962-A703E752DAFE}"/>
                </a:ext>
              </a:extLst>
            </p:cNvPr>
            <p:cNvCxnSpPr/>
            <p:nvPr/>
          </p:nvCxnSpPr>
          <p:spPr>
            <a:xfrm flipH="1">
              <a:off x="8116420" y="2859050"/>
              <a:ext cx="217024" cy="187714"/>
            </a:xfrm>
            <a:prstGeom prst="straightConnector1">
              <a:avLst/>
            </a:prstGeom>
            <a:ln>
              <a:solidFill>
                <a:schemeClr val="bg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6" name="Rettangolo 35">
            <a:extLst>
              <a:ext uri="{FF2B5EF4-FFF2-40B4-BE49-F238E27FC236}">
                <a16:creationId xmlns:a16="http://schemas.microsoft.com/office/drawing/2014/main" xmlns="" id="{C9946354-E716-E522-60C4-38B2C1005DDA}"/>
              </a:ext>
            </a:extLst>
          </p:cNvPr>
          <p:cNvSpPr/>
          <p:nvPr/>
        </p:nvSpPr>
        <p:spPr>
          <a:xfrm>
            <a:off x="31395" y="5680826"/>
            <a:ext cx="985693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53576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Gothic"/>
                <a:cs typeface="Arial" panose="020B0604020202020204" pitchFamily="34" charset="0"/>
              </a:rPr>
              <a:t>Main results: a/b) composition of the TZM limiter b) detection of Hydrogen isotopes in vacuum c) detection of</a:t>
            </a:r>
          </a:p>
          <a:p>
            <a:pPr lvl="0" algn="just"/>
            <a:r>
              <a:rPr kumimoji="0" lang="en-US" alt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Gothic"/>
                <a:cs typeface="Arial" panose="020B0604020202020204" pitchFamily="34" charset="0"/>
              </a:rPr>
              <a:t>Lithium deposited on PFCs d) Detection of Boron after the </a:t>
            </a:r>
            <a:r>
              <a:rPr lang="en-US" altLang="it-IT" sz="1400" b="1" dirty="0" err="1">
                <a:solidFill>
                  <a:srgbClr val="000000"/>
                </a:solidFill>
                <a:latin typeface="Arial" panose="020B0604020202020204" pitchFamily="34" charset="0"/>
                <a:ea typeface="MS Gothic"/>
                <a:cs typeface="Arial" panose="020B0604020202020204" pitchFamily="34" charset="0"/>
              </a:rPr>
              <a:t>boronization</a:t>
            </a:r>
            <a:r>
              <a:rPr lang="en-US" altLang="it-IT" sz="1400" b="1" dirty="0">
                <a:solidFill>
                  <a:srgbClr val="000000"/>
                </a:solidFill>
                <a:latin typeface="Arial" panose="020B0604020202020204" pitchFamily="34" charset="0"/>
                <a:ea typeface="MS Gothic"/>
                <a:cs typeface="Arial" panose="020B0604020202020204" pitchFamily="34" charset="0"/>
              </a:rPr>
              <a:t> procedure of the FTU inner walls</a:t>
            </a:r>
            <a:endParaRPr kumimoji="0" lang="en-US" altLang="it-IT" sz="1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S Gothic"/>
              <a:cs typeface="Arial" panose="020B0604020202020204" pitchFamily="34" charset="0"/>
            </a:endParaRPr>
          </a:p>
        </p:txBody>
      </p:sp>
      <p:sp>
        <p:nvSpPr>
          <p:cNvPr id="37" name="CasellaDiTesto 36">
            <a:extLst>
              <a:ext uri="{FF2B5EF4-FFF2-40B4-BE49-F238E27FC236}">
                <a16:creationId xmlns:a16="http://schemas.microsoft.com/office/drawing/2014/main" xmlns="" id="{AC6B741B-1B44-3B67-E85A-5CF2A81C6014}"/>
              </a:ext>
            </a:extLst>
          </p:cNvPr>
          <p:cNvSpPr txBox="1"/>
          <p:nvPr/>
        </p:nvSpPr>
        <p:spPr>
          <a:xfrm>
            <a:off x="2104284" y="4403104"/>
            <a:ext cx="412292" cy="307777"/>
          </a:xfrm>
          <a:prstGeom prst="rect">
            <a:avLst/>
          </a:prstGeom>
        </p:spPr>
        <p:txBody>
          <a:bodyPr vert="horz" wrap="none" lIns="91440" tIns="0" rIns="91440" bIns="0" rtlCol="0">
            <a:spAutoFit/>
          </a:bodyPr>
          <a:lstStyle/>
          <a:p>
            <a:pPr marL="0" marR="0" lvl="0" indent="0" algn="l" defTabSz="53576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a)</a:t>
            </a:r>
          </a:p>
        </p:txBody>
      </p:sp>
      <p:sp>
        <p:nvSpPr>
          <p:cNvPr id="38" name="CasellaDiTesto 37">
            <a:extLst>
              <a:ext uri="{FF2B5EF4-FFF2-40B4-BE49-F238E27FC236}">
                <a16:creationId xmlns:a16="http://schemas.microsoft.com/office/drawing/2014/main" xmlns="" id="{3BD6D698-3A9B-2D1C-4507-793FCD5D2C2B}"/>
              </a:ext>
            </a:extLst>
          </p:cNvPr>
          <p:cNvSpPr txBox="1"/>
          <p:nvPr/>
        </p:nvSpPr>
        <p:spPr>
          <a:xfrm>
            <a:off x="3985208" y="4403943"/>
            <a:ext cx="426720" cy="307777"/>
          </a:xfrm>
          <a:prstGeom prst="rect">
            <a:avLst/>
          </a:prstGeom>
        </p:spPr>
        <p:txBody>
          <a:bodyPr vert="horz" wrap="none" lIns="91440" tIns="0" rIns="91440" bIns="0" rtlCol="0">
            <a:spAutoFit/>
          </a:bodyPr>
          <a:lstStyle/>
          <a:p>
            <a:pPr marL="0" marR="0" lvl="0" indent="0" algn="l" defTabSz="53576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b)</a:t>
            </a:r>
          </a:p>
        </p:txBody>
      </p:sp>
      <p:sp>
        <p:nvSpPr>
          <p:cNvPr id="39" name="CasellaDiTesto 38">
            <a:extLst>
              <a:ext uri="{FF2B5EF4-FFF2-40B4-BE49-F238E27FC236}">
                <a16:creationId xmlns:a16="http://schemas.microsoft.com/office/drawing/2014/main" xmlns="" id="{A87D9EC9-C664-F3DA-6460-04FDBCC7F226}"/>
              </a:ext>
            </a:extLst>
          </p:cNvPr>
          <p:cNvSpPr txBox="1"/>
          <p:nvPr/>
        </p:nvSpPr>
        <p:spPr>
          <a:xfrm>
            <a:off x="6003814" y="4397602"/>
            <a:ext cx="412292" cy="307777"/>
          </a:xfrm>
          <a:prstGeom prst="rect">
            <a:avLst/>
          </a:prstGeom>
        </p:spPr>
        <p:txBody>
          <a:bodyPr vert="horz" wrap="none" lIns="91440" tIns="0" rIns="91440" bIns="0" rtlCol="0">
            <a:spAutoFit/>
          </a:bodyPr>
          <a:lstStyle/>
          <a:p>
            <a:pPr marL="0" marR="0" lvl="0" indent="0" algn="l" defTabSz="53576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c)</a:t>
            </a:r>
          </a:p>
        </p:txBody>
      </p:sp>
      <p:sp>
        <p:nvSpPr>
          <p:cNvPr id="40" name="CasellaDiTesto 39">
            <a:extLst>
              <a:ext uri="{FF2B5EF4-FFF2-40B4-BE49-F238E27FC236}">
                <a16:creationId xmlns:a16="http://schemas.microsoft.com/office/drawing/2014/main" xmlns="" id="{20A7CAEF-ADB0-E49E-77C8-21E635F0E5CC}"/>
              </a:ext>
            </a:extLst>
          </p:cNvPr>
          <p:cNvSpPr txBox="1"/>
          <p:nvPr/>
        </p:nvSpPr>
        <p:spPr>
          <a:xfrm>
            <a:off x="8055436" y="4407438"/>
            <a:ext cx="426720" cy="307777"/>
          </a:xfrm>
          <a:prstGeom prst="rect">
            <a:avLst/>
          </a:prstGeom>
        </p:spPr>
        <p:txBody>
          <a:bodyPr vert="horz" wrap="none" lIns="91440" tIns="0" rIns="91440" bIns="0" rtlCol="0">
            <a:spAutoFit/>
          </a:bodyPr>
          <a:lstStyle/>
          <a:p>
            <a:pPr marL="0" marR="0" lvl="0" indent="0" algn="l" defTabSz="53576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d)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xmlns="" id="{826EBF3F-C385-1D2C-E132-F9BC1F3F3945}"/>
              </a:ext>
            </a:extLst>
          </p:cNvPr>
          <p:cNvSpPr txBox="1"/>
          <p:nvPr/>
        </p:nvSpPr>
        <p:spPr>
          <a:xfrm rot="5400000">
            <a:off x="7587850" y="2648678"/>
            <a:ext cx="2339160" cy="369332"/>
          </a:xfrm>
          <a:prstGeom prst="rect">
            <a:avLst/>
          </a:prstGeom>
        </p:spPr>
        <p:txBody>
          <a:bodyPr vert="horz" wrap="square" lIns="91440" tIns="0" rIns="91440" bIns="0" rtlCol="0">
            <a:spAutoFit/>
          </a:bodyPr>
          <a:lstStyle/>
          <a:p>
            <a:pPr marL="0" marR="0" lvl="0" indent="0" algn="l" defTabSz="53576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LIBS spot on the TZM </a:t>
            </a:r>
            <a:r>
              <a:rPr kumimoji="0" lang="it-IT" sz="12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limiter</a:t>
            </a:r>
            <a:r>
              <a:rPr kumimoji="0" lang="it-IT" sz="1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of FTU</a:t>
            </a:r>
            <a:r>
              <a:rPr kumimoji="0" lang="it-IT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</a:p>
        </p:txBody>
      </p:sp>
      <p:sp>
        <p:nvSpPr>
          <p:cNvPr id="16" name="Segnaposto piè di pagina 3">
            <a:extLst>
              <a:ext uri="{FF2B5EF4-FFF2-40B4-BE49-F238E27FC236}">
                <a16:creationId xmlns:a16="http://schemas.microsoft.com/office/drawing/2014/main" xmlns="" id="{4B3C1583-4E59-5A77-91B4-A1B5423C1B3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00496" y="6356378"/>
            <a:ext cx="8056460" cy="366183"/>
          </a:xfrm>
        </p:spPr>
        <p:txBody>
          <a:bodyPr/>
          <a:lstStyle/>
          <a:p>
            <a:r>
              <a:rPr lang="it-IT" sz="1100" b="1" dirty="0"/>
              <a:t>S. Almaviva | </a:t>
            </a:r>
            <a:r>
              <a:rPr lang="en-US" sz="1100" b="1" dirty="0">
                <a:ea typeface="MS Mincho"/>
                <a:cs typeface="Times New Roman"/>
              </a:rPr>
              <a:t>Prototype of a remote LIBS system for nuclear fusion </a:t>
            </a:r>
            <a:r>
              <a:rPr lang="it-IT" sz="1100" b="1" dirty="0"/>
              <a:t>| ICFDT8 | 19 October 2026</a:t>
            </a:r>
            <a:endParaRPr lang="en-US" sz="1100" b="1" dirty="0"/>
          </a:p>
        </p:txBody>
      </p:sp>
      <p:sp>
        <p:nvSpPr>
          <p:cNvPr id="24" name="CasellaDiTesto 23">
            <a:extLst>
              <a:ext uri="{FF2B5EF4-FFF2-40B4-BE49-F238E27FC236}">
                <a16:creationId xmlns:a16="http://schemas.microsoft.com/office/drawing/2014/main" xmlns="" id="{B9DDB547-3D27-7931-20DC-AC7EC64A446F}"/>
              </a:ext>
            </a:extLst>
          </p:cNvPr>
          <p:cNvSpPr txBox="1"/>
          <p:nvPr/>
        </p:nvSpPr>
        <p:spPr>
          <a:xfrm>
            <a:off x="6611130" y="6239229"/>
            <a:ext cx="3315331" cy="153888"/>
          </a:xfrm>
          <a:prstGeom prst="rect">
            <a:avLst/>
          </a:prstGeom>
        </p:spPr>
        <p:txBody>
          <a:bodyPr vert="horz" wrap="none" lIns="91440" tIns="0" rIns="91440" bIns="0" rtlCol="0">
            <a:spAutoFit/>
          </a:bodyPr>
          <a:lstStyle/>
          <a:p>
            <a:r>
              <a:rPr lang="en-US" altLang="it-IT" sz="1000" b="1" dirty="0">
                <a:solidFill>
                  <a:srgbClr val="000000"/>
                </a:solidFill>
                <a:latin typeface="Arial" panose="020B0604020202020204" pitchFamily="34" charset="0"/>
                <a:ea typeface="MS Gothic"/>
                <a:cs typeface="Arial" panose="020B0604020202020204" pitchFamily="34" charset="0"/>
              </a:rPr>
              <a:t>* G. maddaluno et al. Num Mat En 18 (2019)</a:t>
            </a:r>
            <a:r>
              <a:rPr lang="en-US" altLang="it-IT" sz="1000" b="1" dirty="0">
                <a:solidFill>
                  <a:prstClr val="black"/>
                </a:solidFill>
                <a:latin typeface="Arial" panose="020B0604020202020204" pitchFamily="34" charset="0"/>
                <a:ea typeface="MS Gothic"/>
                <a:cs typeface="Arial" panose="020B0604020202020204" pitchFamily="34" charset="0"/>
              </a:rPr>
              <a:t> 208-211</a:t>
            </a:r>
            <a:endParaRPr lang="it-IT" sz="1000" b="1" dirty="0"/>
          </a:p>
        </p:txBody>
      </p:sp>
      <p:cxnSp>
        <p:nvCxnSpPr>
          <p:cNvPr id="41" name="Connettore 2 40">
            <a:extLst>
              <a:ext uri="{FF2B5EF4-FFF2-40B4-BE49-F238E27FC236}">
                <a16:creationId xmlns:a16="http://schemas.microsoft.com/office/drawing/2014/main" xmlns="" id="{4BA34E41-E42B-673B-EF05-DDB06E56140C}"/>
              </a:ext>
            </a:extLst>
          </p:cNvPr>
          <p:cNvCxnSpPr/>
          <p:nvPr/>
        </p:nvCxnSpPr>
        <p:spPr>
          <a:xfrm flipH="1">
            <a:off x="7946924" y="3617611"/>
            <a:ext cx="217024" cy="184928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730534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8F630D99-67C8-E226-D09F-813E3E58EE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>
            <a:extLst>
              <a:ext uri="{FF2B5EF4-FFF2-40B4-BE49-F238E27FC236}">
                <a16:creationId xmlns:a16="http://schemas.microsoft.com/office/drawing/2014/main" xmlns="" id="{0E3C161C-1E05-C143-5109-F187A08E08EF}"/>
              </a:ext>
            </a:extLst>
          </p:cNvPr>
          <p:cNvSpPr/>
          <p:nvPr/>
        </p:nvSpPr>
        <p:spPr>
          <a:xfrm>
            <a:off x="31226" y="1055521"/>
            <a:ext cx="985693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53576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it-IT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Gothic"/>
                <a:cs typeface="Arial" panose="020B0604020202020204" pitchFamily="34" charset="0"/>
              </a:rPr>
              <a:t>The laboratory prototype aims to increase the system-to-target distance, making it more suitable for larger devices, such as the future DTT, paving also the way for a remote system on ITER.</a:t>
            </a:r>
            <a:endParaRPr kumimoji="0" lang="en-US" altLang="it-IT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MS Gothic"/>
              <a:cs typeface="Arial" panose="020B0604020202020204" pitchFamily="34" charset="0"/>
            </a:endParaRPr>
          </a:p>
        </p:txBody>
      </p:sp>
      <p:sp>
        <p:nvSpPr>
          <p:cNvPr id="11" name="Segnaposto numero diapositiva 11">
            <a:extLst>
              <a:ext uri="{FF2B5EF4-FFF2-40B4-BE49-F238E27FC236}">
                <a16:creationId xmlns:a16="http://schemas.microsoft.com/office/drawing/2014/main" xmlns="" id="{1A74164A-C29F-3102-57C7-699C0D96D5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816776" y="6356364"/>
            <a:ext cx="593927" cy="365125"/>
          </a:xfrm>
        </p:spPr>
        <p:txBody>
          <a:bodyPr/>
          <a:lstStyle/>
          <a:p>
            <a:pPr marL="0" marR="0" lvl="0" indent="0" algn="r" defTabSz="53576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7</a:t>
            </a:r>
          </a:p>
        </p:txBody>
      </p:sp>
      <p:sp>
        <p:nvSpPr>
          <p:cNvPr id="8" name="Titolo 1">
            <a:extLst>
              <a:ext uri="{FF2B5EF4-FFF2-40B4-BE49-F238E27FC236}">
                <a16:creationId xmlns:a16="http://schemas.microsoft.com/office/drawing/2014/main" xmlns="" id="{E568422B-0E42-2CCA-6BCC-DB14A6C958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7864" y="265331"/>
            <a:ext cx="8915400" cy="477054"/>
          </a:xfrm>
        </p:spPr>
        <p:txBody>
          <a:bodyPr/>
          <a:lstStyle/>
          <a:p>
            <a:r>
              <a:rPr lang="it-IT" dirty="0"/>
              <a:t>New </a:t>
            </a:r>
            <a:r>
              <a:rPr lang="it-IT" dirty="0" err="1"/>
              <a:t>prototype</a:t>
            </a:r>
            <a:r>
              <a:rPr lang="it-IT" dirty="0"/>
              <a:t> of a remote LIBS system</a:t>
            </a:r>
          </a:p>
        </p:txBody>
      </p:sp>
      <p:sp>
        <p:nvSpPr>
          <p:cNvPr id="16" name="Segnaposto piè di pagina 3">
            <a:extLst>
              <a:ext uri="{FF2B5EF4-FFF2-40B4-BE49-F238E27FC236}">
                <a16:creationId xmlns:a16="http://schemas.microsoft.com/office/drawing/2014/main" xmlns="" id="{13B577A2-AAF5-3B25-6FF0-075A0956923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00496" y="6356378"/>
            <a:ext cx="8056460" cy="366183"/>
          </a:xfrm>
        </p:spPr>
        <p:txBody>
          <a:bodyPr/>
          <a:lstStyle/>
          <a:p>
            <a:r>
              <a:rPr lang="it-IT" sz="1100" b="1" dirty="0"/>
              <a:t>S. Almaviva | </a:t>
            </a:r>
            <a:r>
              <a:rPr lang="en-US" sz="1100" b="1" dirty="0">
                <a:ea typeface="MS Mincho"/>
                <a:cs typeface="Times New Roman"/>
              </a:rPr>
              <a:t>Prototype of a remote LIBS system for nuclear fusion </a:t>
            </a:r>
            <a:r>
              <a:rPr lang="it-IT" sz="1100" b="1" dirty="0"/>
              <a:t>| ICFDT8 | 19 October 2026</a:t>
            </a:r>
            <a:endParaRPr lang="en-US" sz="1100" b="1" dirty="0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xmlns="" id="{74806523-C7A5-9394-C064-F2B0C00F60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62" y="1640296"/>
            <a:ext cx="9407338" cy="2541129"/>
          </a:xfrm>
          <a:prstGeom prst="rect">
            <a:avLst/>
          </a:prstGeom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xmlns="" id="{96BCC754-775F-DEEB-1564-5BBBB7EFC8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0375" y="3854551"/>
            <a:ext cx="6376581" cy="2562191"/>
          </a:xfrm>
          <a:prstGeom prst="rect">
            <a:avLst/>
          </a:prstGeom>
        </p:spPr>
      </p:pic>
      <p:sp>
        <p:nvSpPr>
          <p:cNvPr id="12" name="CasellaDiTesto 11">
            <a:extLst>
              <a:ext uri="{FF2B5EF4-FFF2-40B4-BE49-F238E27FC236}">
                <a16:creationId xmlns:a16="http://schemas.microsoft.com/office/drawing/2014/main" xmlns="" id="{B39D78BF-8BF4-94D6-AFB6-24477AEFDDE4}"/>
              </a:ext>
            </a:extLst>
          </p:cNvPr>
          <p:cNvSpPr txBox="1"/>
          <p:nvPr/>
        </p:nvSpPr>
        <p:spPr>
          <a:xfrm>
            <a:off x="-8920" y="4289611"/>
            <a:ext cx="3427541" cy="1969770"/>
          </a:xfrm>
          <a:prstGeom prst="rect">
            <a:avLst/>
          </a:prstGeom>
        </p:spPr>
        <p:txBody>
          <a:bodyPr vert="horz" wrap="none" lIns="91440" tIns="0" rIns="91440" bIns="0" rtlCol="0">
            <a:spAutoFit/>
          </a:bodyPr>
          <a:lstStyle/>
          <a:p>
            <a:r>
              <a:rPr lang="it-IT" sz="1600" b="1" dirty="0"/>
              <a:t>Laser source: </a:t>
            </a:r>
            <a:r>
              <a:rPr lang="it-IT" sz="1600" b="1" dirty="0" err="1"/>
              <a:t>Nd:YAG</a:t>
            </a:r>
            <a:endParaRPr lang="it-IT" sz="1600" b="1" dirty="0"/>
          </a:p>
          <a:p>
            <a:r>
              <a:rPr lang="it-IT" sz="1600" b="1" dirty="0" err="1"/>
              <a:t>Wavelength</a:t>
            </a:r>
            <a:r>
              <a:rPr lang="it-IT" sz="1600" b="1" dirty="0"/>
              <a:t>: 1064 nm</a:t>
            </a:r>
          </a:p>
          <a:p>
            <a:r>
              <a:rPr lang="it-IT" sz="1600" b="1" dirty="0"/>
              <a:t>Pulse energy: up to 130 </a:t>
            </a:r>
            <a:r>
              <a:rPr lang="it-IT" sz="1600" b="1" dirty="0" err="1"/>
              <a:t>mJ</a:t>
            </a:r>
            <a:endParaRPr lang="it-IT" sz="1600" b="1" dirty="0"/>
          </a:p>
          <a:p>
            <a:r>
              <a:rPr lang="it-IT" sz="1600" b="1" dirty="0"/>
              <a:t>Pulse duration: 9 ns</a:t>
            </a:r>
          </a:p>
          <a:p>
            <a:r>
              <a:rPr lang="it-IT" sz="1600" b="1" dirty="0" err="1"/>
              <a:t>Beam</a:t>
            </a:r>
            <a:r>
              <a:rPr lang="it-IT" sz="1600" b="1" dirty="0"/>
              <a:t> ø (laser exit): 3 mm</a:t>
            </a:r>
          </a:p>
          <a:p>
            <a:r>
              <a:rPr lang="it-IT" sz="1600" b="1" dirty="0" err="1"/>
              <a:t>Beam</a:t>
            </a:r>
            <a:r>
              <a:rPr lang="it-IT" sz="1600" b="1" dirty="0"/>
              <a:t> ø (on the target): ≈ 0.9 mm </a:t>
            </a:r>
          </a:p>
          <a:p>
            <a:r>
              <a:rPr lang="it-IT" sz="1600" b="1" dirty="0" err="1"/>
              <a:t>Repetition</a:t>
            </a:r>
            <a:r>
              <a:rPr lang="it-IT" sz="1600" b="1" dirty="0"/>
              <a:t> rate. 2 Hz </a:t>
            </a:r>
          </a:p>
          <a:p>
            <a:r>
              <a:rPr lang="it-IT" sz="1600" b="1" dirty="0"/>
              <a:t>Laser </a:t>
            </a:r>
            <a:r>
              <a:rPr lang="it-IT" sz="1600" b="1" dirty="0" err="1"/>
              <a:t>fluence</a:t>
            </a:r>
            <a:r>
              <a:rPr lang="it-IT" sz="1600" b="1" dirty="0"/>
              <a:t>: ≈ 20J/cm</a:t>
            </a:r>
            <a:r>
              <a:rPr lang="it-IT" sz="1600" b="1" baseline="30000" dirty="0"/>
              <a:t>2</a:t>
            </a:r>
            <a:r>
              <a:rPr lang="it-IT" sz="1600" b="1" dirty="0"/>
              <a:t>*shot</a:t>
            </a:r>
          </a:p>
        </p:txBody>
      </p:sp>
    </p:spTree>
    <p:extLst>
      <p:ext uri="{BB962C8B-B14F-4D97-AF65-F5344CB8AC3E}">
        <p14:creationId xmlns:p14="http://schemas.microsoft.com/office/powerpoint/2010/main" val="3642290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529630CE-924C-0E8E-7471-F4606E1B8E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>
            <a:extLst>
              <a:ext uri="{FF2B5EF4-FFF2-40B4-BE49-F238E27FC236}">
                <a16:creationId xmlns:a16="http://schemas.microsoft.com/office/drawing/2014/main" xmlns="" id="{EF941FEA-D649-50CA-655E-438128EF828D}"/>
              </a:ext>
            </a:extLst>
          </p:cNvPr>
          <p:cNvSpPr/>
          <p:nvPr/>
        </p:nvSpPr>
        <p:spPr>
          <a:xfrm>
            <a:off x="33040" y="1079650"/>
            <a:ext cx="985958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it-IT" sz="1800" dirty="0">
                <a:solidFill>
                  <a:srgbClr val="000000"/>
                </a:solidFill>
                <a:latin typeface="Arial" panose="020B0604020202020204" pitchFamily="34" charset="0"/>
                <a:ea typeface="MS Gothic"/>
                <a:cs typeface="Arial" panose="020B0604020202020204" pitchFamily="34" charset="0"/>
              </a:rPr>
              <a:t>Circular tungsten discs (25 mm in diameter, 1 mm thick), simulating DTT (and ITER) divertor PFCs, were measured. The detection of unburnt fuel was simulated by detecting ambient hydrogen via H-alpha spectral emission at 656.27 nm. Series of LIBS spectra were recorded at the same location to assess the signal-to-background ratio (SBR) as a function of the number of laser shots.</a:t>
            </a:r>
            <a:endParaRPr lang="en-US" altLang="it-IT" sz="1800" b="1" dirty="0">
              <a:solidFill>
                <a:srgbClr val="000000"/>
              </a:solidFill>
              <a:latin typeface="Arial" panose="020B0604020202020204" pitchFamily="34" charset="0"/>
              <a:ea typeface="MS Gothic"/>
              <a:cs typeface="Arial" panose="020B0604020202020204" pitchFamily="34" charset="0"/>
            </a:endParaRPr>
          </a:p>
        </p:txBody>
      </p:sp>
      <p:sp>
        <p:nvSpPr>
          <p:cNvPr id="11" name="Segnaposto numero diapositiva 11">
            <a:extLst>
              <a:ext uri="{FF2B5EF4-FFF2-40B4-BE49-F238E27FC236}">
                <a16:creationId xmlns:a16="http://schemas.microsoft.com/office/drawing/2014/main" xmlns="" id="{F14E760C-FF70-BBAD-FD0A-EB33F2B244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816776" y="6356364"/>
            <a:ext cx="593927" cy="365125"/>
          </a:xfrm>
        </p:spPr>
        <p:txBody>
          <a:bodyPr/>
          <a:lstStyle/>
          <a:p>
            <a:r>
              <a:rPr lang="it-IT" dirty="0"/>
              <a:t>8</a:t>
            </a:r>
            <a:endParaRPr lang="it-IT" dirty="0"/>
          </a:p>
        </p:txBody>
      </p:sp>
      <p:sp>
        <p:nvSpPr>
          <p:cNvPr id="3" name="Segnaposto piè di pagina 3">
            <a:extLst>
              <a:ext uri="{FF2B5EF4-FFF2-40B4-BE49-F238E27FC236}">
                <a16:creationId xmlns:a16="http://schemas.microsoft.com/office/drawing/2014/main" xmlns="" id="{AD42A052-58BC-B91E-8AE8-C523F027A7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00496" y="6356378"/>
            <a:ext cx="8056460" cy="366183"/>
          </a:xfrm>
        </p:spPr>
        <p:txBody>
          <a:bodyPr/>
          <a:lstStyle/>
          <a:p>
            <a:r>
              <a:rPr lang="it-IT" sz="1100" b="1" dirty="0"/>
              <a:t>S. Almaviva | </a:t>
            </a:r>
            <a:r>
              <a:rPr lang="en-US" sz="1100" b="1" dirty="0">
                <a:ea typeface="MS Mincho"/>
                <a:cs typeface="Times New Roman"/>
              </a:rPr>
              <a:t>Prototype of a remote LIBS system for nuclear fusion </a:t>
            </a:r>
            <a:r>
              <a:rPr lang="it-IT" sz="1100" b="1" dirty="0"/>
              <a:t>| ICFDT8 | 19 October 2026</a:t>
            </a:r>
            <a:endParaRPr lang="en-US" sz="1100" b="1" dirty="0"/>
          </a:p>
        </p:txBody>
      </p:sp>
      <p:sp>
        <p:nvSpPr>
          <p:cNvPr id="8" name="Titolo 1">
            <a:extLst>
              <a:ext uri="{FF2B5EF4-FFF2-40B4-BE49-F238E27FC236}">
                <a16:creationId xmlns:a16="http://schemas.microsoft.com/office/drawing/2014/main" xmlns="" id="{4A0640B1-14EA-9823-EBD6-FFCAD46FF2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7864" y="265331"/>
            <a:ext cx="8915400" cy="477054"/>
          </a:xfrm>
        </p:spPr>
        <p:txBody>
          <a:bodyPr/>
          <a:lstStyle/>
          <a:p>
            <a:r>
              <a:rPr lang="it-IT" dirty="0" err="1"/>
              <a:t>Results</a:t>
            </a:r>
            <a:endParaRPr lang="it-IT" dirty="0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xmlns="" id="{B904918A-36AC-825D-BA19-79D866C3B15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4228" r="26298" b="19707"/>
          <a:stretch>
            <a:fillRect/>
          </a:stretch>
        </p:blipFill>
        <p:spPr>
          <a:xfrm rot="10800000">
            <a:off x="579956" y="2648132"/>
            <a:ext cx="4732484" cy="3600000"/>
          </a:xfrm>
          <a:prstGeom prst="rect">
            <a:avLst/>
          </a:prstGeom>
        </p:spPr>
      </p:pic>
      <p:grpSp>
        <p:nvGrpSpPr>
          <p:cNvPr id="15" name="Gruppo 14">
            <a:extLst>
              <a:ext uri="{FF2B5EF4-FFF2-40B4-BE49-F238E27FC236}">
                <a16:creationId xmlns:a16="http://schemas.microsoft.com/office/drawing/2014/main" xmlns="" id="{60DACBCC-8DFA-DE7A-94F3-061B53CD3DC1}"/>
              </a:ext>
            </a:extLst>
          </p:cNvPr>
          <p:cNvGrpSpPr/>
          <p:nvPr/>
        </p:nvGrpSpPr>
        <p:grpSpPr>
          <a:xfrm>
            <a:off x="5311703" y="2641031"/>
            <a:ext cx="4054760" cy="3600000"/>
            <a:chOff x="5311703" y="2641031"/>
            <a:chExt cx="4054760" cy="3600000"/>
          </a:xfrm>
        </p:grpSpPr>
        <p:pic>
          <p:nvPicPr>
            <p:cNvPr id="12" name="Immagine 11">
              <a:extLst>
                <a:ext uri="{FF2B5EF4-FFF2-40B4-BE49-F238E27FC236}">
                  <a16:creationId xmlns:a16="http://schemas.microsoft.com/office/drawing/2014/main" xmlns="" id="{C9099720-8300-480C-FD66-16125FDFFA5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311703" y="2641031"/>
              <a:ext cx="4054759" cy="1800000"/>
            </a:xfrm>
            <a:prstGeom prst="rect">
              <a:avLst/>
            </a:prstGeom>
          </p:spPr>
        </p:pic>
        <p:pic>
          <p:nvPicPr>
            <p:cNvPr id="14" name="Immagine 13">
              <a:extLst>
                <a:ext uri="{FF2B5EF4-FFF2-40B4-BE49-F238E27FC236}">
                  <a16:creationId xmlns:a16="http://schemas.microsoft.com/office/drawing/2014/main" xmlns="" id="{6C6BE56C-6B70-8333-733D-0B379290254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311704" y="4441031"/>
              <a:ext cx="4054759" cy="1800000"/>
            </a:xfrm>
            <a:prstGeom prst="rect">
              <a:avLst/>
            </a:prstGeom>
          </p:spPr>
        </p:pic>
      </p:grpSp>
      <p:sp>
        <p:nvSpPr>
          <p:cNvPr id="16" name="CasellaDiTesto 15">
            <a:extLst>
              <a:ext uri="{FF2B5EF4-FFF2-40B4-BE49-F238E27FC236}">
                <a16:creationId xmlns:a16="http://schemas.microsoft.com/office/drawing/2014/main" xmlns="" id="{41E3D0E3-EA6E-B204-5B8B-14A840C16A29}"/>
              </a:ext>
            </a:extLst>
          </p:cNvPr>
          <p:cNvSpPr txBox="1"/>
          <p:nvPr/>
        </p:nvSpPr>
        <p:spPr>
          <a:xfrm>
            <a:off x="5504242" y="2698595"/>
            <a:ext cx="1116011" cy="323165"/>
          </a:xfrm>
          <a:prstGeom prst="rect">
            <a:avLst/>
          </a:prstGeom>
        </p:spPr>
        <p:txBody>
          <a:bodyPr vert="horz" wrap="none" lIns="91440" tIns="0" rIns="91440" bIns="0" rtlCol="0">
            <a:spAutoFit/>
          </a:bodyPr>
          <a:lstStyle/>
          <a:p>
            <a:r>
              <a:rPr lang="it-IT" dirty="0">
                <a:solidFill>
                  <a:schemeClr val="bg1"/>
                </a:solidFill>
              </a:rPr>
              <a:t>2</a:t>
            </a:r>
            <a:r>
              <a:rPr lang="it-IT" baseline="30000" dirty="0">
                <a:solidFill>
                  <a:schemeClr val="bg1"/>
                </a:solidFill>
              </a:rPr>
              <a:t>nd</a:t>
            </a:r>
            <a:r>
              <a:rPr lang="it-IT" dirty="0">
                <a:solidFill>
                  <a:schemeClr val="bg1"/>
                </a:solidFill>
              </a:rPr>
              <a:t> shot</a:t>
            </a:r>
          </a:p>
        </p:txBody>
      </p:sp>
      <p:sp>
        <p:nvSpPr>
          <p:cNvPr id="18" name="CasellaDiTesto 17">
            <a:extLst>
              <a:ext uri="{FF2B5EF4-FFF2-40B4-BE49-F238E27FC236}">
                <a16:creationId xmlns:a16="http://schemas.microsoft.com/office/drawing/2014/main" xmlns="" id="{CDB7A446-87CB-9BC7-005A-C311C5C65091}"/>
              </a:ext>
            </a:extLst>
          </p:cNvPr>
          <p:cNvSpPr txBox="1"/>
          <p:nvPr/>
        </p:nvSpPr>
        <p:spPr>
          <a:xfrm>
            <a:off x="5504241" y="4570503"/>
            <a:ext cx="1412566" cy="323165"/>
          </a:xfrm>
          <a:prstGeom prst="rect">
            <a:avLst/>
          </a:prstGeom>
        </p:spPr>
        <p:txBody>
          <a:bodyPr vert="horz" wrap="none" lIns="91440" tIns="0" rIns="91440" bIns="0" rtlCol="0">
            <a:spAutoFit/>
          </a:bodyPr>
          <a:lstStyle/>
          <a:p>
            <a:r>
              <a:rPr lang="it-IT" dirty="0">
                <a:solidFill>
                  <a:schemeClr val="bg1"/>
                </a:solidFill>
              </a:rPr>
              <a:t>1-20° shot</a:t>
            </a:r>
          </a:p>
        </p:txBody>
      </p:sp>
    </p:spTree>
    <p:extLst>
      <p:ext uri="{BB962C8B-B14F-4D97-AF65-F5344CB8AC3E}">
        <p14:creationId xmlns:p14="http://schemas.microsoft.com/office/powerpoint/2010/main" val="1805029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F460AFF4-C79D-644D-0FA8-ADE2976982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egnaposto numero diapositiva 11">
            <a:extLst>
              <a:ext uri="{FF2B5EF4-FFF2-40B4-BE49-F238E27FC236}">
                <a16:creationId xmlns:a16="http://schemas.microsoft.com/office/drawing/2014/main" xmlns="" id="{41370D4B-62D0-F2C4-6B7A-FD6D8BA8EE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816776" y="6356364"/>
            <a:ext cx="593927" cy="365125"/>
          </a:xfrm>
        </p:spPr>
        <p:txBody>
          <a:bodyPr/>
          <a:lstStyle/>
          <a:p>
            <a:r>
              <a:rPr lang="it-IT" dirty="0" smtClean="0"/>
              <a:t>9</a:t>
            </a:r>
            <a:endParaRPr lang="it-IT" dirty="0"/>
          </a:p>
        </p:txBody>
      </p:sp>
      <p:sp>
        <p:nvSpPr>
          <p:cNvPr id="3" name="Segnaposto piè di pagina 3">
            <a:extLst>
              <a:ext uri="{FF2B5EF4-FFF2-40B4-BE49-F238E27FC236}">
                <a16:creationId xmlns:a16="http://schemas.microsoft.com/office/drawing/2014/main" xmlns="" id="{B0070FAA-24A3-0A40-546A-9337BE2288E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00496" y="6356378"/>
            <a:ext cx="8056460" cy="366183"/>
          </a:xfrm>
        </p:spPr>
        <p:txBody>
          <a:bodyPr/>
          <a:lstStyle/>
          <a:p>
            <a:r>
              <a:rPr lang="it-IT" sz="1100" b="1" dirty="0"/>
              <a:t>S. Almaviva | </a:t>
            </a:r>
            <a:r>
              <a:rPr lang="en-US" sz="1100" b="1" dirty="0">
                <a:ea typeface="MS Mincho"/>
                <a:cs typeface="Times New Roman"/>
              </a:rPr>
              <a:t>Prototype of a remote LIBS system for nuclear fusion </a:t>
            </a:r>
            <a:r>
              <a:rPr lang="it-IT" sz="1100" b="1" dirty="0"/>
              <a:t>| ICFDT8 | 19 October 2026</a:t>
            </a:r>
            <a:endParaRPr lang="en-US" sz="1100" b="1" dirty="0"/>
          </a:p>
        </p:txBody>
      </p:sp>
      <p:sp>
        <p:nvSpPr>
          <p:cNvPr id="8" name="Titolo 1">
            <a:extLst>
              <a:ext uri="{FF2B5EF4-FFF2-40B4-BE49-F238E27FC236}">
                <a16:creationId xmlns:a16="http://schemas.microsoft.com/office/drawing/2014/main" xmlns="" id="{9662EAD2-A94A-E780-A170-4A2F82CA82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7864" y="265331"/>
            <a:ext cx="8915400" cy="477054"/>
          </a:xfrm>
        </p:spPr>
        <p:txBody>
          <a:bodyPr/>
          <a:lstStyle/>
          <a:p>
            <a:r>
              <a:rPr lang="it-IT" dirty="0" err="1"/>
              <a:t>Results</a:t>
            </a:r>
            <a:endParaRPr lang="it-IT" dirty="0"/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xmlns="" id="{D411D2E6-FA2F-14B1-23D1-741AA8B7294A}"/>
              </a:ext>
            </a:extLst>
          </p:cNvPr>
          <p:cNvSpPr txBox="1"/>
          <p:nvPr/>
        </p:nvSpPr>
        <p:spPr>
          <a:xfrm>
            <a:off x="5504242" y="2698595"/>
            <a:ext cx="1116011" cy="323165"/>
          </a:xfrm>
          <a:prstGeom prst="rect">
            <a:avLst/>
          </a:prstGeom>
        </p:spPr>
        <p:txBody>
          <a:bodyPr vert="horz" wrap="none" lIns="91440" tIns="0" rIns="91440" bIns="0" rtlCol="0">
            <a:spAutoFit/>
          </a:bodyPr>
          <a:lstStyle/>
          <a:p>
            <a:r>
              <a:rPr lang="it-IT" dirty="0">
                <a:solidFill>
                  <a:schemeClr val="bg1"/>
                </a:solidFill>
              </a:rPr>
              <a:t>2</a:t>
            </a:r>
            <a:r>
              <a:rPr lang="it-IT" baseline="30000" dirty="0">
                <a:solidFill>
                  <a:schemeClr val="bg1"/>
                </a:solidFill>
              </a:rPr>
              <a:t>nd</a:t>
            </a:r>
            <a:r>
              <a:rPr lang="it-IT" dirty="0">
                <a:solidFill>
                  <a:schemeClr val="bg1"/>
                </a:solidFill>
              </a:rPr>
              <a:t> shot</a:t>
            </a:r>
          </a:p>
        </p:txBody>
      </p:sp>
      <p:sp>
        <p:nvSpPr>
          <p:cNvPr id="19" name="CasellaDiTesto 18">
            <a:extLst>
              <a:ext uri="{FF2B5EF4-FFF2-40B4-BE49-F238E27FC236}">
                <a16:creationId xmlns:a16="http://schemas.microsoft.com/office/drawing/2014/main" xmlns="" id="{F90E2C78-DC84-2065-B358-4F4F89CEA328}"/>
              </a:ext>
            </a:extLst>
          </p:cNvPr>
          <p:cNvSpPr txBox="1"/>
          <p:nvPr/>
        </p:nvSpPr>
        <p:spPr>
          <a:xfrm>
            <a:off x="54005" y="1094229"/>
            <a:ext cx="970311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1800" b="1" dirty="0"/>
              <a:t>The tungsten emission lines and the hydrogen H-alpha line were observed even with a single laser shot</a:t>
            </a:r>
            <a:r>
              <a:rPr lang="en-US" sz="1800" dirty="0"/>
              <a:t>. By accumulating multiple shots, the SBR increases significantly. </a:t>
            </a:r>
          </a:p>
          <a:p>
            <a:pPr algn="just"/>
            <a:r>
              <a:rPr lang="en-US" sz="1800" dirty="0"/>
              <a:t>Camera setup was: 1) camera delay from laser: 1 </a:t>
            </a:r>
            <a:r>
              <a:rPr lang="en-US" sz="1800" dirty="0" err="1">
                <a:latin typeface="Symbol" panose="05050102010706020507" pitchFamily="18" charset="2"/>
              </a:rPr>
              <a:t>m</a:t>
            </a:r>
            <a:r>
              <a:rPr lang="en-US" sz="1800" dirty="0" err="1"/>
              <a:t>s</a:t>
            </a:r>
            <a:r>
              <a:rPr lang="en-US" sz="1800" dirty="0"/>
              <a:t>, 2) camera integration time: 5 </a:t>
            </a:r>
            <a:r>
              <a:rPr lang="en-US" sz="1800" dirty="0" err="1">
                <a:latin typeface="Symbol" panose="05050102010706020507" pitchFamily="18" charset="2"/>
              </a:rPr>
              <a:t>m</a:t>
            </a:r>
            <a:r>
              <a:rPr lang="en-US" sz="1800" dirty="0" err="1"/>
              <a:t>s.</a:t>
            </a:r>
            <a:r>
              <a:rPr lang="en-US" sz="1800" dirty="0"/>
              <a:t>  </a:t>
            </a:r>
            <a:endParaRPr lang="it-IT" sz="1800" dirty="0"/>
          </a:p>
        </p:txBody>
      </p:sp>
      <p:pic>
        <p:nvPicPr>
          <p:cNvPr id="21" name="Immagine 20">
            <a:extLst>
              <a:ext uri="{FF2B5EF4-FFF2-40B4-BE49-F238E27FC236}">
                <a16:creationId xmlns:a16="http://schemas.microsoft.com/office/drawing/2014/main" xmlns="" id="{DAF60818-61B2-84E9-1D04-6903BBEC3C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876" y="4061171"/>
            <a:ext cx="2823687" cy="2160000"/>
          </a:xfrm>
          <a:prstGeom prst="rect">
            <a:avLst/>
          </a:prstGeom>
        </p:spPr>
      </p:pic>
      <p:pic>
        <p:nvPicPr>
          <p:cNvPr id="23" name="Immagine 22">
            <a:extLst>
              <a:ext uri="{FF2B5EF4-FFF2-40B4-BE49-F238E27FC236}">
                <a16:creationId xmlns:a16="http://schemas.microsoft.com/office/drawing/2014/main" xmlns="" id="{F6FE38EF-30A6-421D-60EF-E4D7CAB419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652" y="1941760"/>
            <a:ext cx="2823687" cy="2160000"/>
          </a:xfrm>
          <a:prstGeom prst="rect">
            <a:avLst/>
          </a:prstGeom>
        </p:spPr>
      </p:pic>
      <p:pic>
        <p:nvPicPr>
          <p:cNvPr id="25" name="Immagine 24">
            <a:extLst>
              <a:ext uri="{FF2B5EF4-FFF2-40B4-BE49-F238E27FC236}">
                <a16:creationId xmlns:a16="http://schemas.microsoft.com/office/drawing/2014/main" xmlns="" id="{496F2315-8844-B89D-E01C-8E65F272A3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46986" y="1996875"/>
            <a:ext cx="2823687" cy="2160000"/>
          </a:xfrm>
          <a:prstGeom prst="rect">
            <a:avLst/>
          </a:prstGeom>
        </p:spPr>
      </p:pic>
      <p:pic>
        <p:nvPicPr>
          <p:cNvPr id="27" name="Immagine 26">
            <a:extLst>
              <a:ext uri="{FF2B5EF4-FFF2-40B4-BE49-F238E27FC236}">
                <a16:creationId xmlns:a16="http://schemas.microsoft.com/office/drawing/2014/main" xmlns="" id="{92F79F79-7A80-7BE8-977C-9B4429C30F4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46986" y="4101760"/>
            <a:ext cx="2823687" cy="2160000"/>
          </a:xfrm>
          <a:prstGeom prst="rect">
            <a:avLst/>
          </a:prstGeom>
        </p:spPr>
      </p:pic>
      <p:pic>
        <p:nvPicPr>
          <p:cNvPr id="29" name="Immagine 28">
            <a:extLst>
              <a:ext uri="{FF2B5EF4-FFF2-40B4-BE49-F238E27FC236}">
                <a16:creationId xmlns:a16="http://schemas.microsoft.com/office/drawing/2014/main" xmlns="" id="{F6338D1A-0915-47F5-E5A2-D2EADB1114D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10524" y="1996875"/>
            <a:ext cx="2823687" cy="2160000"/>
          </a:xfrm>
          <a:prstGeom prst="rect">
            <a:avLst/>
          </a:prstGeom>
        </p:spPr>
      </p:pic>
      <p:pic>
        <p:nvPicPr>
          <p:cNvPr id="31" name="Immagine 30">
            <a:extLst>
              <a:ext uri="{FF2B5EF4-FFF2-40B4-BE49-F238E27FC236}">
                <a16:creationId xmlns:a16="http://schemas.microsoft.com/office/drawing/2014/main" xmlns="" id="{7B2451D2-8C29-45B6-10AF-6709AC56D1A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10523" y="4157909"/>
            <a:ext cx="2823687" cy="2160000"/>
          </a:xfrm>
          <a:prstGeom prst="rect">
            <a:avLst/>
          </a:prstGeom>
        </p:spPr>
      </p:pic>
      <p:sp>
        <p:nvSpPr>
          <p:cNvPr id="32" name="CasellaDiTesto 31">
            <a:extLst>
              <a:ext uri="{FF2B5EF4-FFF2-40B4-BE49-F238E27FC236}">
                <a16:creationId xmlns:a16="http://schemas.microsoft.com/office/drawing/2014/main" xmlns="" id="{735C99FE-E659-0CDE-0C1D-02217CB70A7C}"/>
              </a:ext>
            </a:extLst>
          </p:cNvPr>
          <p:cNvSpPr txBox="1"/>
          <p:nvPr/>
        </p:nvSpPr>
        <p:spPr>
          <a:xfrm>
            <a:off x="1969762" y="2459957"/>
            <a:ext cx="1217000" cy="153888"/>
          </a:xfrm>
          <a:prstGeom prst="rect">
            <a:avLst/>
          </a:prstGeom>
        </p:spPr>
        <p:txBody>
          <a:bodyPr vert="horz" wrap="none" lIns="91440" tIns="0" rIns="91440" bIns="0" rtlCol="0">
            <a:spAutoFit/>
          </a:bodyPr>
          <a:lstStyle/>
          <a:p>
            <a:r>
              <a:rPr lang="it-IT" sz="1000" b="1" dirty="0"/>
              <a:t>Fluence 20 J/cm</a:t>
            </a:r>
            <a:r>
              <a:rPr lang="it-IT" sz="1000" b="1" baseline="30000" dirty="0"/>
              <a:t>2</a:t>
            </a:r>
            <a:endParaRPr lang="it-IT" sz="1000" b="1" dirty="0"/>
          </a:p>
        </p:txBody>
      </p:sp>
      <p:sp>
        <p:nvSpPr>
          <p:cNvPr id="34" name="CasellaDiTesto 33">
            <a:extLst>
              <a:ext uri="{FF2B5EF4-FFF2-40B4-BE49-F238E27FC236}">
                <a16:creationId xmlns:a16="http://schemas.microsoft.com/office/drawing/2014/main" xmlns="" id="{026743EC-0205-3787-8DA0-B17D43834ACB}"/>
              </a:ext>
            </a:extLst>
          </p:cNvPr>
          <p:cNvSpPr txBox="1"/>
          <p:nvPr/>
        </p:nvSpPr>
        <p:spPr>
          <a:xfrm>
            <a:off x="1862663" y="4580513"/>
            <a:ext cx="1217000" cy="153888"/>
          </a:xfrm>
          <a:prstGeom prst="rect">
            <a:avLst/>
          </a:prstGeom>
        </p:spPr>
        <p:txBody>
          <a:bodyPr vert="horz" wrap="none" lIns="91440" tIns="0" rIns="91440" bIns="0" rtlCol="0">
            <a:spAutoFit/>
          </a:bodyPr>
          <a:lstStyle/>
          <a:p>
            <a:r>
              <a:rPr lang="it-IT" sz="1000" b="1" dirty="0"/>
              <a:t>Fluence 40 J/cm</a:t>
            </a:r>
            <a:r>
              <a:rPr lang="it-IT" sz="1000" b="1" baseline="30000" dirty="0"/>
              <a:t>2</a:t>
            </a:r>
            <a:endParaRPr lang="it-IT" sz="1000" b="1" dirty="0"/>
          </a:p>
        </p:txBody>
      </p:sp>
      <p:sp>
        <p:nvSpPr>
          <p:cNvPr id="36" name="CasellaDiTesto 35">
            <a:extLst>
              <a:ext uri="{FF2B5EF4-FFF2-40B4-BE49-F238E27FC236}">
                <a16:creationId xmlns:a16="http://schemas.microsoft.com/office/drawing/2014/main" xmlns="" id="{E59C5D6F-1117-B965-7869-75E939240249}"/>
              </a:ext>
            </a:extLst>
          </p:cNvPr>
          <p:cNvSpPr txBox="1"/>
          <p:nvPr/>
        </p:nvSpPr>
        <p:spPr>
          <a:xfrm>
            <a:off x="4845247" y="2477104"/>
            <a:ext cx="1287532" cy="153888"/>
          </a:xfrm>
          <a:prstGeom prst="rect">
            <a:avLst/>
          </a:prstGeom>
        </p:spPr>
        <p:txBody>
          <a:bodyPr vert="horz" wrap="none" lIns="91440" tIns="0" rIns="91440" bIns="0" rtlCol="0">
            <a:spAutoFit/>
          </a:bodyPr>
          <a:lstStyle/>
          <a:p>
            <a:r>
              <a:rPr lang="it-IT" sz="1000" b="1" dirty="0"/>
              <a:t>Fluence 100 J/cm</a:t>
            </a:r>
            <a:r>
              <a:rPr lang="it-IT" sz="1000" b="1" baseline="30000" dirty="0"/>
              <a:t>2</a:t>
            </a:r>
            <a:endParaRPr lang="it-IT" sz="1000" b="1" dirty="0"/>
          </a:p>
        </p:txBody>
      </p:sp>
      <p:sp>
        <p:nvSpPr>
          <p:cNvPr id="38" name="CasellaDiTesto 37">
            <a:extLst>
              <a:ext uri="{FF2B5EF4-FFF2-40B4-BE49-F238E27FC236}">
                <a16:creationId xmlns:a16="http://schemas.microsoft.com/office/drawing/2014/main" xmlns="" id="{3284FC6A-937E-BDA0-9B1B-AECE266870BE}"/>
              </a:ext>
            </a:extLst>
          </p:cNvPr>
          <p:cNvSpPr txBox="1"/>
          <p:nvPr/>
        </p:nvSpPr>
        <p:spPr>
          <a:xfrm>
            <a:off x="4841180" y="4566793"/>
            <a:ext cx="1287532" cy="153888"/>
          </a:xfrm>
          <a:prstGeom prst="rect">
            <a:avLst/>
          </a:prstGeom>
        </p:spPr>
        <p:txBody>
          <a:bodyPr vert="horz" wrap="none" lIns="91440" tIns="0" rIns="91440" bIns="0" rtlCol="0">
            <a:spAutoFit/>
          </a:bodyPr>
          <a:lstStyle/>
          <a:p>
            <a:r>
              <a:rPr lang="it-IT" sz="1000" b="1" dirty="0"/>
              <a:t>Fluence 200 J/cm</a:t>
            </a:r>
            <a:r>
              <a:rPr lang="it-IT" sz="1000" b="1" baseline="30000" dirty="0"/>
              <a:t>2</a:t>
            </a:r>
            <a:endParaRPr lang="it-IT" sz="1000" b="1" dirty="0"/>
          </a:p>
        </p:txBody>
      </p:sp>
      <p:sp>
        <p:nvSpPr>
          <p:cNvPr id="40" name="CasellaDiTesto 39">
            <a:extLst>
              <a:ext uri="{FF2B5EF4-FFF2-40B4-BE49-F238E27FC236}">
                <a16:creationId xmlns:a16="http://schemas.microsoft.com/office/drawing/2014/main" xmlns="" id="{093F89EC-55A8-454F-EAFD-13055EBDB794}"/>
              </a:ext>
            </a:extLst>
          </p:cNvPr>
          <p:cNvSpPr txBox="1"/>
          <p:nvPr/>
        </p:nvSpPr>
        <p:spPr>
          <a:xfrm>
            <a:off x="7871918" y="2541729"/>
            <a:ext cx="1287532" cy="153888"/>
          </a:xfrm>
          <a:prstGeom prst="rect">
            <a:avLst/>
          </a:prstGeom>
        </p:spPr>
        <p:txBody>
          <a:bodyPr vert="horz" wrap="none" lIns="91440" tIns="0" rIns="91440" bIns="0" rtlCol="0">
            <a:spAutoFit/>
          </a:bodyPr>
          <a:lstStyle/>
          <a:p>
            <a:r>
              <a:rPr lang="it-IT" sz="1000" b="1" dirty="0"/>
              <a:t>Fluence 400 J/cm</a:t>
            </a:r>
            <a:r>
              <a:rPr lang="it-IT" sz="1000" b="1" baseline="30000" dirty="0"/>
              <a:t>2</a:t>
            </a:r>
            <a:endParaRPr lang="it-IT" sz="1000" b="1" dirty="0"/>
          </a:p>
        </p:txBody>
      </p:sp>
      <p:sp>
        <p:nvSpPr>
          <p:cNvPr id="42" name="CasellaDiTesto 41">
            <a:extLst>
              <a:ext uri="{FF2B5EF4-FFF2-40B4-BE49-F238E27FC236}">
                <a16:creationId xmlns:a16="http://schemas.microsoft.com/office/drawing/2014/main" xmlns="" id="{B652797F-58E8-AC2C-A296-89E9FE31C53F}"/>
              </a:ext>
            </a:extLst>
          </p:cNvPr>
          <p:cNvSpPr txBox="1"/>
          <p:nvPr/>
        </p:nvSpPr>
        <p:spPr>
          <a:xfrm>
            <a:off x="7894252" y="4673025"/>
            <a:ext cx="1217000" cy="153888"/>
          </a:xfrm>
          <a:prstGeom prst="rect">
            <a:avLst/>
          </a:prstGeom>
        </p:spPr>
        <p:txBody>
          <a:bodyPr vert="horz" wrap="none" lIns="91440" tIns="0" rIns="91440" bIns="0" rtlCol="0">
            <a:spAutoFit/>
          </a:bodyPr>
          <a:lstStyle/>
          <a:p>
            <a:r>
              <a:rPr lang="it-IT" sz="1000" b="1" dirty="0"/>
              <a:t>Fluence 1 kJ/cm</a:t>
            </a:r>
            <a:r>
              <a:rPr lang="it-IT" sz="1000" b="1" baseline="30000" dirty="0"/>
              <a:t>2</a:t>
            </a:r>
            <a:endParaRPr lang="it-IT" sz="1000" b="1" dirty="0"/>
          </a:p>
        </p:txBody>
      </p:sp>
      <p:grpSp>
        <p:nvGrpSpPr>
          <p:cNvPr id="81" name="Gruppo 80">
            <a:extLst>
              <a:ext uri="{FF2B5EF4-FFF2-40B4-BE49-F238E27FC236}">
                <a16:creationId xmlns:a16="http://schemas.microsoft.com/office/drawing/2014/main" xmlns="" id="{498EB762-ED5D-67A3-2F68-B8CF8EEFC21B}"/>
              </a:ext>
            </a:extLst>
          </p:cNvPr>
          <p:cNvGrpSpPr/>
          <p:nvPr/>
        </p:nvGrpSpPr>
        <p:grpSpPr>
          <a:xfrm>
            <a:off x="1485905" y="2473496"/>
            <a:ext cx="7075517" cy="3098914"/>
            <a:chOff x="1485905" y="2473496"/>
            <a:chExt cx="7075517" cy="3098914"/>
          </a:xfrm>
        </p:grpSpPr>
        <p:sp>
          <p:nvSpPr>
            <p:cNvPr id="43" name="Rettangolo 42">
              <a:extLst>
                <a:ext uri="{FF2B5EF4-FFF2-40B4-BE49-F238E27FC236}">
                  <a16:creationId xmlns:a16="http://schemas.microsoft.com/office/drawing/2014/main" xmlns="" id="{D1C0890C-734E-CAF9-3227-924C41F7CEC7}"/>
                </a:ext>
              </a:extLst>
            </p:cNvPr>
            <p:cNvSpPr/>
            <p:nvPr/>
          </p:nvSpPr>
          <p:spPr>
            <a:xfrm>
              <a:off x="1927901" y="2834022"/>
              <a:ext cx="278586" cy="646739"/>
            </a:xfrm>
            <a:prstGeom prst="rect">
              <a:avLst/>
            </a:prstGeom>
            <a:gradFill>
              <a:gsLst>
                <a:gs pos="0">
                  <a:srgbClr val="FFFF00">
                    <a:alpha val="10000"/>
                  </a:srgbClr>
                </a:gs>
                <a:gs pos="100000">
                  <a:srgbClr val="FFFF00"/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dirty="0"/>
            </a:p>
          </p:txBody>
        </p:sp>
        <p:sp>
          <p:nvSpPr>
            <p:cNvPr id="45" name="Rettangolo 44">
              <a:extLst>
                <a:ext uri="{FF2B5EF4-FFF2-40B4-BE49-F238E27FC236}">
                  <a16:creationId xmlns:a16="http://schemas.microsoft.com/office/drawing/2014/main" xmlns="" id="{577AF781-A231-7506-1F21-2C3EC8AAF5C0}"/>
                </a:ext>
              </a:extLst>
            </p:cNvPr>
            <p:cNvSpPr/>
            <p:nvPr/>
          </p:nvSpPr>
          <p:spPr>
            <a:xfrm>
              <a:off x="1927901" y="4889784"/>
              <a:ext cx="278586" cy="646739"/>
            </a:xfrm>
            <a:prstGeom prst="rect">
              <a:avLst/>
            </a:prstGeom>
            <a:gradFill>
              <a:gsLst>
                <a:gs pos="0">
                  <a:srgbClr val="FFFF00">
                    <a:alpha val="10000"/>
                  </a:srgbClr>
                </a:gs>
                <a:gs pos="100000">
                  <a:srgbClr val="FFFF00"/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dirty="0"/>
            </a:p>
          </p:txBody>
        </p:sp>
        <p:sp>
          <p:nvSpPr>
            <p:cNvPr id="47" name="Rettangolo 46">
              <a:extLst>
                <a:ext uri="{FF2B5EF4-FFF2-40B4-BE49-F238E27FC236}">
                  <a16:creationId xmlns:a16="http://schemas.microsoft.com/office/drawing/2014/main" xmlns="" id="{C2C9942C-CAF6-DDD2-92C1-4EFD2138CE0C}"/>
                </a:ext>
              </a:extLst>
            </p:cNvPr>
            <p:cNvSpPr/>
            <p:nvPr/>
          </p:nvSpPr>
          <p:spPr>
            <a:xfrm>
              <a:off x="4905564" y="4885948"/>
              <a:ext cx="278586" cy="646739"/>
            </a:xfrm>
            <a:prstGeom prst="rect">
              <a:avLst/>
            </a:prstGeom>
            <a:gradFill>
              <a:gsLst>
                <a:gs pos="0">
                  <a:srgbClr val="FFFF00">
                    <a:alpha val="10000"/>
                  </a:srgbClr>
                </a:gs>
                <a:gs pos="100000">
                  <a:srgbClr val="FFFF00"/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dirty="0"/>
            </a:p>
          </p:txBody>
        </p:sp>
        <p:sp>
          <p:nvSpPr>
            <p:cNvPr id="49" name="Rettangolo 48">
              <a:extLst>
                <a:ext uri="{FF2B5EF4-FFF2-40B4-BE49-F238E27FC236}">
                  <a16:creationId xmlns:a16="http://schemas.microsoft.com/office/drawing/2014/main" xmlns="" id="{2843A15F-1019-D311-EFB4-9E01AC839B69}"/>
                </a:ext>
              </a:extLst>
            </p:cNvPr>
            <p:cNvSpPr/>
            <p:nvPr/>
          </p:nvSpPr>
          <p:spPr>
            <a:xfrm>
              <a:off x="4905564" y="2763847"/>
              <a:ext cx="278586" cy="646739"/>
            </a:xfrm>
            <a:prstGeom prst="rect">
              <a:avLst/>
            </a:prstGeom>
            <a:gradFill>
              <a:gsLst>
                <a:gs pos="0">
                  <a:srgbClr val="FFFF00">
                    <a:alpha val="10000"/>
                  </a:srgbClr>
                </a:gs>
                <a:gs pos="100000">
                  <a:srgbClr val="FFFF00"/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dirty="0"/>
            </a:p>
          </p:txBody>
        </p:sp>
        <p:sp>
          <p:nvSpPr>
            <p:cNvPr id="51" name="Rettangolo 50">
              <a:extLst>
                <a:ext uri="{FF2B5EF4-FFF2-40B4-BE49-F238E27FC236}">
                  <a16:creationId xmlns:a16="http://schemas.microsoft.com/office/drawing/2014/main" xmlns="" id="{B19EB938-F17F-ABC6-2404-57BA99321570}"/>
                </a:ext>
              </a:extLst>
            </p:cNvPr>
            <p:cNvSpPr/>
            <p:nvPr/>
          </p:nvSpPr>
          <p:spPr>
            <a:xfrm>
              <a:off x="7944388" y="2753505"/>
              <a:ext cx="278586" cy="646739"/>
            </a:xfrm>
            <a:prstGeom prst="rect">
              <a:avLst/>
            </a:prstGeom>
            <a:gradFill>
              <a:gsLst>
                <a:gs pos="0">
                  <a:srgbClr val="FFFF00">
                    <a:alpha val="10000"/>
                  </a:srgbClr>
                </a:gs>
                <a:gs pos="100000">
                  <a:srgbClr val="FFFF00"/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dirty="0"/>
            </a:p>
          </p:txBody>
        </p:sp>
        <p:sp>
          <p:nvSpPr>
            <p:cNvPr id="53" name="Rettangolo 52">
              <a:extLst>
                <a:ext uri="{FF2B5EF4-FFF2-40B4-BE49-F238E27FC236}">
                  <a16:creationId xmlns:a16="http://schemas.microsoft.com/office/drawing/2014/main" xmlns="" id="{50DC85ED-7364-73F1-8783-C8034B388715}"/>
                </a:ext>
              </a:extLst>
            </p:cNvPr>
            <p:cNvSpPr/>
            <p:nvPr/>
          </p:nvSpPr>
          <p:spPr>
            <a:xfrm>
              <a:off x="7944388" y="4925671"/>
              <a:ext cx="278586" cy="646739"/>
            </a:xfrm>
            <a:prstGeom prst="rect">
              <a:avLst/>
            </a:prstGeom>
            <a:gradFill>
              <a:gsLst>
                <a:gs pos="0">
                  <a:srgbClr val="FFFF00">
                    <a:alpha val="10000"/>
                  </a:srgbClr>
                </a:gs>
                <a:gs pos="100000">
                  <a:srgbClr val="FFFF00"/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dirty="0"/>
            </a:p>
          </p:txBody>
        </p:sp>
        <p:sp>
          <p:nvSpPr>
            <p:cNvPr id="54" name="Rettangolo 53">
              <a:extLst>
                <a:ext uri="{FF2B5EF4-FFF2-40B4-BE49-F238E27FC236}">
                  <a16:creationId xmlns:a16="http://schemas.microsoft.com/office/drawing/2014/main" xmlns="" id="{09F059B3-C4F4-1F7F-84BC-BBFFB7FE788F}"/>
                </a:ext>
              </a:extLst>
            </p:cNvPr>
            <p:cNvSpPr/>
            <p:nvPr/>
          </p:nvSpPr>
          <p:spPr>
            <a:xfrm>
              <a:off x="1530381" y="2477104"/>
              <a:ext cx="88951" cy="850517"/>
            </a:xfrm>
            <a:prstGeom prst="rect">
              <a:avLst/>
            </a:prstGeom>
            <a:gradFill>
              <a:gsLst>
                <a:gs pos="0">
                  <a:srgbClr val="FFFF00"/>
                </a:gs>
                <a:gs pos="100000">
                  <a:srgbClr val="FFFF00">
                    <a:alpha val="10000"/>
                  </a:srgb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60" name="Rettangolo 59">
              <a:extLst>
                <a:ext uri="{FF2B5EF4-FFF2-40B4-BE49-F238E27FC236}">
                  <a16:creationId xmlns:a16="http://schemas.microsoft.com/office/drawing/2014/main" xmlns="" id="{0644C41C-D23A-DA14-212A-5B3612D87103}"/>
                </a:ext>
              </a:extLst>
            </p:cNvPr>
            <p:cNvSpPr/>
            <p:nvPr/>
          </p:nvSpPr>
          <p:spPr>
            <a:xfrm>
              <a:off x="1485905" y="4580513"/>
              <a:ext cx="88951" cy="850517"/>
            </a:xfrm>
            <a:prstGeom prst="rect">
              <a:avLst/>
            </a:prstGeom>
            <a:gradFill>
              <a:gsLst>
                <a:gs pos="0">
                  <a:srgbClr val="FFFF00"/>
                </a:gs>
                <a:gs pos="100000">
                  <a:srgbClr val="FFFF00">
                    <a:alpha val="10000"/>
                  </a:srgb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62" name="Rettangolo 61">
              <a:extLst>
                <a:ext uri="{FF2B5EF4-FFF2-40B4-BE49-F238E27FC236}">
                  <a16:creationId xmlns:a16="http://schemas.microsoft.com/office/drawing/2014/main" xmlns="" id="{F03DB133-2AB9-05DC-868A-209A2337004B}"/>
                </a:ext>
              </a:extLst>
            </p:cNvPr>
            <p:cNvSpPr/>
            <p:nvPr/>
          </p:nvSpPr>
          <p:spPr>
            <a:xfrm>
              <a:off x="4496521" y="2473497"/>
              <a:ext cx="88951" cy="850517"/>
            </a:xfrm>
            <a:prstGeom prst="rect">
              <a:avLst/>
            </a:prstGeom>
            <a:gradFill>
              <a:gsLst>
                <a:gs pos="0">
                  <a:srgbClr val="FFFF00"/>
                </a:gs>
                <a:gs pos="100000">
                  <a:srgbClr val="FFFF00">
                    <a:alpha val="10000"/>
                  </a:srgb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64" name="Rettangolo 63">
              <a:extLst>
                <a:ext uri="{FF2B5EF4-FFF2-40B4-BE49-F238E27FC236}">
                  <a16:creationId xmlns:a16="http://schemas.microsoft.com/office/drawing/2014/main" xmlns="" id="{D8E66E2D-A16E-65CC-FCFF-679A2541554B}"/>
                </a:ext>
              </a:extLst>
            </p:cNvPr>
            <p:cNvSpPr/>
            <p:nvPr/>
          </p:nvSpPr>
          <p:spPr>
            <a:xfrm>
              <a:off x="4496520" y="4580513"/>
              <a:ext cx="88951" cy="850517"/>
            </a:xfrm>
            <a:prstGeom prst="rect">
              <a:avLst/>
            </a:prstGeom>
            <a:gradFill>
              <a:gsLst>
                <a:gs pos="0">
                  <a:srgbClr val="FFFF00"/>
                </a:gs>
                <a:gs pos="100000">
                  <a:srgbClr val="FFFF00">
                    <a:alpha val="10000"/>
                  </a:srgb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66" name="Rettangolo 65">
              <a:extLst>
                <a:ext uri="{FF2B5EF4-FFF2-40B4-BE49-F238E27FC236}">
                  <a16:creationId xmlns:a16="http://schemas.microsoft.com/office/drawing/2014/main" xmlns="" id="{4B8C3652-5508-B524-3207-632700D75F53}"/>
                </a:ext>
              </a:extLst>
            </p:cNvPr>
            <p:cNvSpPr/>
            <p:nvPr/>
          </p:nvSpPr>
          <p:spPr>
            <a:xfrm>
              <a:off x="7556220" y="2473496"/>
              <a:ext cx="88951" cy="850517"/>
            </a:xfrm>
            <a:prstGeom prst="rect">
              <a:avLst/>
            </a:prstGeom>
            <a:gradFill>
              <a:gsLst>
                <a:gs pos="0">
                  <a:srgbClr val="FFFF00"/>
                </a:gs>
                <a:gs pos="100000">
                  <a:srgbClr val="FFFF00">
                    <a:alpha val="10000"/>
                  </a:srgb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68" name="Rettangolo 67">
              <a:extLst>
                <a:ext uri="{FF2B5EF4-FFF2-40B4-BE49-F238E27FC236}">
                  <a16:creationId xmlns:a16="http://schemas.microsoft.com/office/drawing/2014/main" xmlns="" id="{24F64249-F859-2E70-FE5F-1F3133257ECF}"/>
                </a:ext>
              </a:extLst>
            </p:cNvPr>
            <p:cNvSpPr/>
            <p:nvPr/>
          </p:nvSpPr>
          <p:spPr>
            <a:xfrm>
              <a:off x="7556220" y="4586353"/>
              <a:ext cx="88951" cy="850517"/>
            </a:xfrm>
            <a:prstGeom prst="rect">
              <a:avLst/>
            </a:prstGeom>
            <a:gradFill>
              <a:gsLst>
                <a:gs pos="0">
                  <a:srgbClr val="FFFF00"/>
                </a:gs>
                <a:gs pos="100000">
                  <a:srgbClr val="FFFF00">
                    <a:alpha val="10000"/>
                  </a:srgb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70" name="CasellaDiTesto 69">
              <a:extLst>
                <a:ext uri="{FF2B5EF4-FFF2-40B4-BE49-F238E27FC236}">
                  <a16:creationId xmlns:a16="http://schemas.microsoft.com/office/drawing/2014/main" xmlns="" id="{0D19A55F-DA6A-5A2B-BD4A-260DB3347917}"/>
                </a:ext>
              </a:extLst>
            </p:cNvPr>
            <p:cNvSpPr txBox="1"/>
            <p:nvPr/>
          </p:nvSpPr>
          <p:spPr>
            <a:xfrm>
              <a:off x="1966898" y="2599617"/>
              <a:ext cx="737702" cy="153888"/>
            </a:xfrm>
            <a:prstGeom prst="rect">
              <a:avLst/>
            </a:prstGeom>
          </p:spPr>
          <p:txBody>
            <a:bodyPr vert="horz" wrap="none" lIns="91440" tIns="0" rIns="91440" bIns="0" rtlCol="0">
              <a:spAutoFit/>
            </a:bodyPr>
            <a:lstStyle/>
            <a:p>
              <a:r>
                <a:rPr lang="it-IT" sz="1000" b="1" dirty="0"/>
                <a:t>SBR 1.96</a:t>
              </a:r>
            </a:p>
          </p:txBody>
        </p:sp>
        <p:sp>
          <p:nvSpPr>
            <p:cNvPr id="72" name="CasellaDiTesto 71">
              <a:extLst>
                <a:ext uri="{FF2B5EF4-FFF2-40B4-BE49-F238E27FC236}">
                  <a16:creationId xmlns:a16="http://schemas.microsoft.com/office/drawing/2014/main" xmlns="" id="{C8CCFCB7-4635-9680-82BA-60D1C240C4B7}"/>
                </a:ext>
              </a:extLst>
            </p:cNvPr>
            <p:cNvSpPr txBox="1"/>
            <p:nvPr/>
          </p:nvSpPr>
          <p:spPr>
            <a:xfrm>
              <a:off x="1866011" y="4711483"/>
              <a:ext cx="737702" cy="153888"/>
            </a:xfrm>
            <a:prstGeom prst="rect">
              <a:avLst/>
            </a:prstGeom>
          </p:spPr>
          <p:txBody>
            <a:bodyPr vert="horz" wrap="none" lIns="91440" tIns="0" rIns="91440" bIns="0" rtlCol="0">
              <a:spAutoFit/>
            </a:bodyPr>
            <a:lstStyle/>
            <a:p>
              <a:r>
                <a:rPr lang="it-IT" sz="1000" b="1" dirty="0"/>
                <a:t>SBR 2.24</a:t>
              </a:r>
            </a:p>
          </p:txBody>
        </p:sp>
        <p:sp>
          <p:nvSpPr>
            <p:cNvPr id="74" name="CasellaDiTesto 73">
              <a:extLst>
                <a:ext uri="{FF2B5EF4-FFF2-40B4-BE49-F238E27FC236}">
                  <a16:creationId xmlns:a16="http://schemas.microsoft.com/office/drawing/2014/main" xmlns="" id="{936D582F-04FD-356A-397D-2EF5638A3BE8}"/>
                </a:ext>
              </a:extLst>
            </p:cNvPr>
            <p:cNvSpPr txBox="1"/>
            <p:nvPr/>
          </p:nvSpPr>
          <p:spPr>
            <a:xfrm>
              <a:off x="4841180" y="2598129"/>
              <a:ext cx="667170" cy="153888"/>
            </a:xfrm>
            <a:prstGeom prst="rect">
              <a:avLst/>
            </a:prstGeom>
          </p:spPr>
          <p:txBody>
            <a:bodyPr vert="horz" wrap="none" lIns="91440" tIns="0" rIns="91440" bIns="0" rtlCol="0">
              <a:spAutoFit/>
            </a:bodyPr>
            <a:lstStyle/>
            <a:p>
              <a:r>
                <a:rPr lang="it-IT" sz="1000" b="1" dirty="0"/>
                <a:t>SBR 2.8</a:t>
              </a:r>
            </a:p>
          </p:txBody>
        </p:sp>
        <p:sp>
          <p:nvSpPr>
            <p:cNvPr id="76" name="CasellaDiTesto 75">
              <a:extLst>
                <a:ext uri="{FF2B5EF4-FFF2-40B4-BE49-F238E27FC236}">
                  <a16:creationId xmlns:a16="http://schemas.microsoft.com/office/drawing/2014/main" xmlns="" id="{C4D388F5-9905-5580-8298-8E960E2CA9E5}"/>
                </a:ext>
              </a:extLst>
            </p:cNvPr>
            <p:cNvSpPr txBox="1"/>
            <p:nvPr/>
          </p:nvSpPr>
          <p:spPr>
            <a:xfrm>
              <a:off x="4834552" y="4694161"/>
              <a:ext cx="737702" cy="153888"/>
            </a:xfrm>
            <a:prstGeom prst="rect">
              <a:avLst/>
            </a:prstGeom>
          </p:spPr>
          <p:txBody>
            <a:bodyPr vert="horz" wrap="none" lIns="91440" tIns="0" rIns="91440" bIns="0" rtlCol="0">
              <a:spAutoFit/>
            </a:bodyPr>
            <a:lstStyle/>
            <a:p>
              <a:r>
                <a:rPr lang="it-IT" sz="1000" b="1" dirty="0"/>
                <a:t>SBR 3.33</a:t>
              </a:r>
            </a:p>
          </p:txBody>
        </p:sp>
        <p:sp>
          <p:nvSpPr>
            <p:cNvPr id="78" name="CasellaDiTesto 77">
              <a:extLst>
                <a:ext uri="{FF2B5EF4-FFF2-40B4-BE49-F238E27FC236}">
                  <a16:creationId xmlns:a16="http://schemas.microsoft.com/office/drawing/2014/main" xmlns="" id="{C7347237-D3AF-3162-50E7-4886B11B07F3}"/>
                </a:ext>
              </a:extLst>
            </p:cNvPr>
            <p:cNvSpPr txBox="1"/>
            <p:nvPr/>
          </p:nvSpPr>
          <p:spPr>
            <a:xfrm>
              <a:off x="7871918" y="2681419"/>
              <a:ext cx="667170" cy="153888"/>
            </a:xfrm>
            <a:prstGeom prst="rect">
              <a:avLst/>
            </a:prstGeom>
          </p:spPr>
          <p:txBody>
            <a:bodyPr vert="horz" wrap="none" lIns="91440" tIns="0" rIns="91440" bIns="0" rtlCol="0">
              <a:spAutoFit/>
            </a:bodyPr>
            <a:lstStyle/>
            <a:p>
              <a:r>
                <a:rPr lang="it-IT" sz="1000" b="1" dirty="0"/>
                <a:t>SBR 4.5</a:t>
              </a:r>
            </a:p>
          </p:txBody>
        </p:sp>
        <p:sp>
          <p:nvSpPr>
            <p:cNvPr id="80" name="CasellaDiTesto 79">
              <a:extLst>
                <a:ext uri="{FF2B5EF4-FFF2-40B4-BE49-F238E27FC236}">
                  <a16:creationId xmlns:a16="http://schemas.microsoft.com/office/drawing/2014/main" xmlns="" id="{14E3D84B-7C98-B745-7E27-AD0AE8FF721F}"/>
                </a:ext>
              </a:extLst>
            </p:cNvPr>
            <p:cNvSpPr txBox="1"/>
            <p:nvPr/>
          </p:nvSpPr>
          <p:spPr>
            <a:xfrm>
              <a:off x="7894252" y="4784934"/>
              <a:ext cx="667170" cy="153888"/>
            </a:xfrm>
            <a:prstGeom prst="rect">
              <a:avLst/>
            </a:prstGeom>
          </p:spPr>
          <p:txBody>
            <a:bodyPr vert="horz" wrap="none" lIns="91440" tIns="0" rIns="91440" bIns="0" rtlCol="0">
              <a:spAutoFit/>
            </a:bodyPr>
            <a:lstStyle/>
            <a:p>
              <a:r>
                <a:rPr lang="it-IT" sz="1000" b="1" dirty="0"/>
                <a:t>SBR 5.3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51383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A504C56E-5E5C-F811-C2BB-FE621F807C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>
            <a:extLst>
              <a:ext uri="{FF2B5EF4-FFF2-40B4-BE49-F238E27FC236}">
                <a16:creationId xmlns:a16="http://schemas.microsoft.com/office/drawing/2014/main" xmlns="" id="{C6A4C9D8-CB2F-E4A3-A397-3448648E2B1B}"/>
              </a:ext>
            </a:extLst>
          </p:cNvPr>
          <p:cNvSpPr/>
          <p:nvPr/>
        </p:nvSpPr>
        <p:spPr>
          <a:xfrm>
            <a:off x="33040" y="1079650"/>
            <a:ext cx="985958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1800" dirty="0"/>
              <a:t>The </a:t>
            </a:r>
            <a:r>
              <a:rPr lang="it-IT" sz="1800" dirty="0" err="1"/>
              <a:t>effect</a:t>
            </a:r>
            <a:r>
              <a:rPr lang="it-IT" sz="1800" dirty="0"/>
              <a:t> of the tilt angle (laser </a:t>
            </a:r>
            <a:r>
              <a:rPr lang="it-IT" sz="1800" dirty="0" err="1"/>
              <a:t>beam</a:t>
            </a:r>
            <a:r>
              <a:rPr lang="it-IT" sz="1800" dirty="0"/>
              <a:t> </a:t>
            </a:r>
            <a:r>
              <a:rPr lang="it-IT" sz="1800" dirty="0" err="1"/>
              <a:t>not</a:t>
            </a:r>
            <a:r>
              <a:rPr lang="it-IT" sz="1800" dirty="0"/>
              <a:t> </a:t>
            </a:r>
            <a:r>
              <a:rPr lang="it-IT" sz="1800" dirty="0" err="1"/>
              <a:t>perfectly</a:t>
            </a:r>
            <a:r>
              <a:rPr lang="it-IT" sz="1800" dirty="0"/>
              <a:t> </a:t>
            </a:r>
            <a:r>
              <a:rPr lang="it-IT" sz="1800" dirty="0" err="1"/>
              <a:t>perpendicular</a:t>
            </a:r>
            <a:r>
              <a:rPr lang="it-IT" sz="1800" dirty="0"/>
              <a:t> to the </a:t>
            </a:r>
            <a:r>
              <a:rPr lang="it-IT" sz="1800" dirty="0" err="1"/>
              <a:t>surface</a:t>
            </a:r>
            <a:r>
              <a:rPr lang="it-IT" sz="1800" dirty="0"/>
              <a:t>) </a:t>
            </a:r>
            <a:r>
              <a:rPr lang="it-IT" sz="1800" dirty="0" err="1"/>
              <a:t>was</a:t>
            </a:r>
            <a:r>
              <a:rPr lang="it-IT" sz="1800" dirty="0"/>
              <a:t> </a:t>
            </a:r>
            <a:r>
              <a:rPr lang="it-IT" sz="1800" dirty="0" err="1"/>
              <a:t>investigated</a:t>
            </a:r>
            <a:r>
              <a:rPr lang="it-IT" sz="1800" dirty="0"/>
              <a:t> by </a:t>
            </a:r>
            <a:r>
              <a:rPr lang="it-IT" sz="1800" dirty="0" err="1"/>
              <a:t>tilting</a:t>
            </a:r>
            <a:r>
              <a:rPr lang="it-IT" sz="1800" dirty="0"/>
              <a:t> the laser </a:t>
            </a:r>
            <a:r>
              <a:rPr lang="it-IT" sz="1800" dirty="0" err="1"/>
              <a:t>beam</a:t>
            </a:r>
            <a:r>
              <a:rPr lang="it-IT" sz="1800" dirty="0"/>
              <a:t> by 5 and 10 degrees relative to the </a:t>
            </a:r>
            <a:r>
              <a:rPr lang="it-IT" sz="1800" dirty="0" err="1"/>
              <a:t>normal</a:t>
            </a:r>
            <a:r>
              <a:rPr lang="it-IT" sz="1800" dirty="0"/>
              <a:t> to the target </a:t>
            </a:r>
            <a:r>
              <a:rPr lang="it-IT" sz="1800" dirty="0" err="1"/>
              <a:t>surface</a:t>
            </a:r>
            <a:r>
              <a:rPr lang="it-IT" sz="1800" dirty="0"/>
              <a:t> </a:t>
            </a:r>
            <a:r>
              <a:rPr lang="it-IT" sz="1800" dirty="0" err="1"/>
              <a:t>at</a:t>
            </a:r>
            <a:r>
              <a:rPr lang="it-IT" sz="1800" dirty="0"/>
              <a:t> the </a:t>
            </a:r>
            <a:r>
              <a:rPr lang="it-IT" sz="1800" dirty="0" err="1"/>
              <a:t>same</a:t>
            </a:r>
            <a:r>
              <a:rPr lang="it-IT" sz="1800" dirty="0"/>
              <a:t> </a:t>
            </a:r>
            <a:r>
              <a:rPr lang="it-IT" sz="1800" dirty="0" err="1"/>
              <a:t>distance</a:t>
            </a:r>
            <a:r>
              <a:rPr lang="it-IT" sz="1800" dirty="0"/>
              <a:t> of 4.4 m from the </a:t>
            </a:r>
            <a:r>
              <a:rPr lang="it-IT" sz="1800" dirty="0" err="1"/>
              <a:t>focusing</a:t>
            </a:r>
            <a:r>
              <a:rPr lang="it-IT" sz="1800" dirty="0"/>
              <a:t> </a:t>
            </a:r>
            <a:r>
              <a:rPr lang="it-IT" sz="1800" dirty="0" err="1"/>
              <a:t>optics</a:t>
            </a:r>
            <a:r>
              <a:rPr lang="it-IT" sz="1800" dirty="0"/>
              <a:t> </a:t>
            </a:r>
            <a:r>
              <a:rPr lang="it-IT" sz="1800" dirty="0">
                <a:sym typeface="Symbol" panose="05050102010706020507" pitchFamily="18" charset="2"/>
              </a:rPr>
              <a:t> </a:t>
            </a:r>
            <a:r>
              <a:rPr lang="en-US" sz="1800" b="1" dirty="0">
                <a:sym typeface="Symbol" panose="05050102010706020507" pitchFamily="18" charset="2"/>
              </a:rPr>
              <a:t>no significant loss of the spectral signal was observed  a tilted surface up to 10° with respect the normal does not affect the LIBS spectrum.</a:t>
            </a:r>
            <a:r>
              <a:rPr lang="it-IT" sz="1800" b="1" dirty="0">
                <a:sym typeface="Symbol" panose="05050102010706020507" pitchFamily="18" charset="2"/>
              </a:rPr>
              <a:t> </a:t>
            </a:r>
            <a:endParaRPr lang="en-US" altLang="it-IT" sz="1800" b="1" dirty="0">
              <a:solidFill>
                <a:srgbClr val="000000"/>
              </a:solidFill>
              <a:latin typeface="Arial" panose="020B0604020202020204" pitchFamily="34" charset="0"/>
              <a:ea typeface="MS Gothic"/>
              <a:cs typeface="Arial" panose="020B0604020202020204" pitchFamily="34" charset="0"/>
            </a:endParaRPr>
          </a:p>
        </p:txBody>
      </p:sp>
      <p:sp>
        <p:nvSpPr>
          <p:cNvPr id="11" name="Segnaposto numero diapositiva 11">
            <a:extLst>
              <a:ext uri="{FF2B5EF4-FFF2-40B4-BE49-F238E27FC236}">
                <a16:creationId xmlns:a16="http://schemas.microsoft.com/office/drawing/2014/main" xmlns="" id="{D911ADDC-4B71-B958-50ED-55D0412983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816776" y="6356364"/>
            <a:ext cx="593927" cy="365125"/>
          </a:xfrm>
        </p:spPr>
        <p:txBody>
          <a:bodyPr/>
          <a:lstStyle/>
          <a:p>
            <a:r>
              <a:rPr lang="it-IT" dirty="0" smtClean="0"/>
              <a:t>10</a:t>
            </a:r>
            <a:endParaRPr lang="it-IT" dirty="0"/>
          </a:p>
        </p:txBody>
      </p:sp>
      <p:sp>
        <p:nvSpPr>
          <p:cNvPr id="3" name="Segnaposto piè di pagina 3">
            <a:extLst>
              <a:ext uri="{FF2B5EF4-FFF2-40B4-BE49-F238E27FC236}">
                <a16:creationId xmlns:a16="http://schemas.microsoft.com/office/drawing/2014/main" xmlns="" id="{C80F9300-714A-10C6-1835-26F3EDBCADE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00496" y="6356378"/>
            <a:ext cx="8056460" cy="366183"/>
          </a:xfrm>
        </p:spPr>
        <p:txBody>
          <a:bodyPr/>
          <a:lstStyle/>
          <a:p>
            <a:r>
              <a:rPr lang="it-IT" sz="1100" b="1" dirty="0"/>
              <a:t>S. Almaviva | </a:t>
            </a:r>
            <a:r>
              <a:rPr lang="en-US" sz="1100" b="1" dirty="0">
                <a:ea typeface="MS Mincho"/>
                <a:cs typeface="Times New Roman"/>
              </a:rPr>
              <a:t>Prototype of a remote LIBS system for nuclear fusion </a:t>
            </a:r>
            <a:r>
              <a:rPr lang="it-IT" sz="1100" b="1" dirty="0"/>
              <a:t>| ICFDT8 | 19 October 2026</a:t>
            </a:r>
            <a:endParaRPr lang="en-US" sz="1100" b="1" dirty="0"/>
          </a:p>
        </p:txBody>
      </p:sp>
      <p:sp>
        <p:nvSpPr>
          <p:cNvPr id="8" name="Titolo 1">
            <a:extLst>
              <a:ext uri="{FF2B5EF4-FFF2-40B4-BE49-F238E27FC236}">
                <a16:creationId xmlns:a16="http://schemas.microsoft.com/office/drawing/2014/main" xmlns="" id="{85B5D89A-04BC-4127-67B2-A6ACAFC48D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7864" y="265331"/>
            <a:ext cx="8915400" cy="477054"/>
          </a:xfrm>
        </p:spPr>
        <p:txBody>
          <a:bodyPr/>
          <a:lstStyle/>
          <a:p>
            <a:r>
              <a:rPr lang="it-IT" dirty="0" err="1"/>
              <a:t>Results</a:t>
            </a:r>
            <a:endParaRPr lang="it-IT" dirty="0"/>
          </a:p>
        </p:txBody>
      </p:sp>
      <p:sp>
        <p:nvSpPr>
          <p:cNvPr id="18" name="CasellaDiTesto 17">
            <a:extLst>
              <a:ext uri="{FF2B5EF4-FFF2-40B4-BE49-F238E27FC236}">
                <a16:creationId xmlns:a16="http://schemas.microsoft.com/office/drawing/2014/main" xmlns="" id="{6E77DE76-B0F9-7CF1-CDD1-51DC964D0ECB}"/>
              </a:ext>
            </a:extLst>
          </p:cNvPr>
          <p:cNvSpPr txBox="1"/>
          <p:nvPr/>
        </p:nvSpPr>
        <p:spPr>
          <a:xfrm>
            <a:off x="5504241" y="4570503"/>
            <a:ext cx="1412566" cy="323165"/>
          </a:xfrm>
          <a:prstGeom prst="rect">
            <a:avLst/>
          </a:prstGeom>
        </p:spPr>
        <p:txBody>
          <a:bodyPr vert="horz" wrap="none" lIns="91440" tIns="0" rIns="91440" bIns="0" rtlCol="0">
            <a:spAutoFit/>
          </a:bodyPr>
          <a:lstStyle/>
          <a:p>
            <a:r>
              <a:rPr lang="it-IT" dirty="0">
                <a:solidFill>
                  <a:schemeClr val="bg1"/>
                </a:solidFill>
              </a:rPr>
              <a:t>1-20° shot</a:t>
            </a:r>
          </a:p>
        </p:txBody>
      </p:sp>
      <p:grpSp>
        <p:nvGrpSpPr>
          <p:cNvPr id="23" name="Gruppo 22">
            <a:extLst>
              <a:ext uri="{FF2B5EF4-FFF2-40B4-BE49-F238E27FC236}">
                <a16:creationId xmlns:a16="http://schemas.microsoft.com/office/drawing/2014/main" xmlns="" id="{803C9650-6DDF-A0B9-F1AF-593B617008F5}"/>
              </a:ext>
            </a:extLst>
          </p:cNvPr>
          <p:cNvGrpSpPr/>
          <p:nvPr/>
        </p:nvGrpSpPr>
        <p:grpSpPr>
          <a:xfrm>
            <a:off x="-195414" y="3295292"/>
            <a:ext cx="10500826" cy="3061086"/>
            <a:chOff x="-195414" y="3295292"/>
            <a:chExt cx="10500826" cy="3061086"/>
          </a:xfrm>
        </p:grpSpPr>
        <p:pic>
          <p:nvPicPr>
            <p:cNvPr id="9" name="Immagine 8">
              <a:extLst>
                <a:ext uri="{FF2B5EF4-FFF2-40B4-BE49-F238E27FC236}">
                  <a16:creationId xmlns:a16="http://schemas.microsoft.com/office/drawing/2014/main" xmlns="" id="{BB4C1140-2133-84AB-C728-C122608DCA9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195414" y="3295292"/>
              <a:ext cx="3999817" cy="3060000"/>
            </a:xfrm>
            <a:prstGeom prst="rect">
              <a:avLst/>
            </a:prstGeom>
          </p:spPr>
        </p:pic>
        <p:pic>
          <p:nvPicPr>
            <p:cNvPr id="13" name="Immagine 12">
              <a:extLst>
                <a:ext uri="{FF2B5EF4-FFF2-40B4-BE49-F238E27FC236}">
                  <a16:creationId xmlns:a16="http://schemas.microsoft.com/office/drawing/2014/main" xmlns="" id="{FC1FEE0D-C99E-4C4E-BF66-891D73C60F5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078874" y="3295292"/>
              <a:ext cx="3999817" cy="3060000"/>
            </a:xfrm>
            <a:prstGeom prst="rect">
              <a:avLst/>
            </a:prstGeom>
          </p:spPr>
        </p:pic>
        <p:pic>
          <p:nvPicPr>
            <p:cNvPr id="22" name="Immagine 21">
              <a:extLst>
                <a:ext uri="{FF2B5EF4-FFF2-40B4-BE49-F238E27FC236}">
                  <a16:creationId xmlns:a16="http://schemas.microsoft.com/office/drawing/2014/main" xmlns="" id="{BC52F61F-7EE0-0334-C54C-9E6BD7E8FCD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305595" y="3296378"/>
              <a:ext cx="3999817" cy="3060000"/>
            </a:xfrm>
            <a:prstGeom prst="rect">
              <a:avLst/>
            </a:prstGeom>
          </p:spPr>
        </p:pic>
      </p:grpSp>
      <p:grpSp>
        <p:nvGrpSpPr>
          <p:cNvPr id="46" name="Gruppo 45">
            <a:extLst>
              <a:ext uri="{FF2B5EF4-FFF2-40B4-BE49-F238E27FC236}">
                <a16:creationId xmlns:a16="http://schemas.microsoft.com/office/drawing/2014/main" xmlns="" id="{C69F1E0C-205B-C0AF-4C97-285FEC1F737A}"/>
              </a:ext>
            </a:extLst>
          </p:cNvPr>
          <p:cNvGrpSpPr/>
          <p:nvPr/>
        </p:nvGrpSpPr>
        <p:grpSpPr>
          <a:xfrm>
            <a:off x="883558" y="2324263"/>
            <a:ext cx="8444007" cy="1042796"/>
            <a:chOff x="883558" y="2324263"/>
            <a:chExt cx="8444007" cy="1042796"/>
          </a:xfrm>
        </p:grpSpPr>
        <p:grpSp>
          <p:nvGrpSpPr>
            <p:cNvPr id="45" name="Gruppo 44">
              <a:extLst>
                <a:ext uri="{FF2B5EF4-FFF2-40B4-BE49-F238E27FC236}">
                  <a16:creationId xmlns:a16="http://schemas.microsoft.com/office/drawing/2014/main" xmlns="" id="{D1303451-8D03-7D36-B234-B39134554F85}"/>
                </a:ext>
              </a:extLst>
            </p:cNvPr>
            <p:cNvGrpSpPr/>
            <p:nvPr/>
          </p:nvGrpSpPr>
          <p:grpSpPr>
            <a:xfrm>
              <a:off x="883558" y="2324263"/>
              <a:ext cx="1990725" cy="1018780"/>
              <a:chOff x="970189" y="2340437"/>
              <a:chExt cx="1990725" cy="1018780"/>
            </a:xfrm>
          </p:grpSpPr>
          <p:sp>
            <p:nvSpPr>
              <p:cNvPr id="24" name="Freccia in giù 23">
                <a:extLst>
                  <a:ext uri="{FF2B5EF4-FFF2-40B4-BE49-F238E27FC236}">
                    <a16:creationId xmlns:a16="http://schemas.microsoft.com/office/drawing/2014/main" xmlns="" id="{C24FC547-1311-97EF-A080-2ED8F828277B}"/>
                  </a:ext>
                </a:extLst>
              </p:cNvPr>
              <p:cNvSpPr/>
              <p:nvPr/>
            </p:nvSpPr>
            <p:spPr>
              <a:xfrm>
                <a:off x="1894410" y="2340437"/>
                <a:ext cx="161629" cy="923330"/>
              </a:xfrm>
              <a:prstGeom prst="downArrow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29" name="Rettangolo 28">
                <a:extLst>
                  <a:ext uri="{FF2B5EF4-FFF2-40B4-BE49-F238E27FC236}">
                    <a16:creationId xmlns:a16="http://schemas.microsoft.com/office/drawing/2014/main" xmlns="" id="{9258D222-0D6C-7F63-1BAA-CACED604FD50}"/>
                  </a:ext>
                </a:extLst>
              </p:cNvPr>
              <p:cNvSpPr/>
              <p:nvPr/>
            </p:nvSpPr>
            <p:spPr>
              <a:xfrm>
                <a:off x="970189" y="3263170"/>
                <a:ext cx="1990725" cy="96047"/>
              </a:xfrm>
              <a:prstGeom prst="rect">
                <a:avLst/>
              </a:prstGeom>
              <a:gradFill>
                <a:gsLst>
                  <a:gs pos="0">
                    <a:schemeClr val="tx1">
                      <a:lumMod val="50000"/>
                      <a:lumOff val="50000"/>
                    </a:schemeClr>
                  </a:gs>
                  <a:gs pos="100000">
                    <a:schemeClr val="bg1">
                      <a:lumMod val="95000"/>
                    </a:schemeClr>
                  </a:gs>
                </a:gsLst>
              </a:gra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cxnSp>
            <p:nvCxnSpPr>
              <p:cNvPr id="35" name="Connettore diritto 34">
                <a:extLst>
                  <a:ext uri="{FF2B5EF4-FFF2-40B4-BE49-F238E27FC236}">
                    <a16:creationId xmlns:a16="http://schemas.microsoft.com/office/drawing/2014/main" xmlns="" id="{D0F3E325-8ACD-7DA6-F19F-A4CED50E2C35}"/>
                  </a:ext>
                </a:extLst>
              </p:cNvPr>
              <p:cNvCxnSpPr>
                <a:stCxn id="24" idx="2"/>
                <a:endCxn id="24" idx="0"/>
              </p:cNvCxnSpPr>
              <p:nvPr/>
            </p:nvCxnSpPr>
            <p:spPr>
              <a:xfrm flipV="1">
                <a:off x="1975225" y="2340437"/>
                <a:ext cx="0" cy="923330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8" name="CasellaDiTesto 37">
                <a:extLst>
                  <a:ext uri="{FF2B5EF4-FFF2-40B4-BE49-F238E27FC236}">
                    <a16:creationId xmlns:a16="http://schemas.microsoft.com/office/drawing/2014/main" xmlns="" id="{1F5C6CE3-8645-1A54-1BE7-09897608FDDA}"/>
                  </a:ext>
                </a:extLst>
              </p:cNvPr>
              <p:cNvSpPr txBox="1"/>
              <p:nvPr/>
            </p:nvSpPr>
            <p:spPr>
              <a:xfrm>
                <a:off x="2286000" y="2492828"/>
                <a:ext cx="441146" cy="323165"/>
              </a:xfrm>
              <a:prstGeom prst="rect">
                <a:avLst/>
              </a:prstGeom>
            </p:spPr>
            <p:txBody>
              <a:bodyPr vert="horz" wrap="none" lIns="91440" tIns="0" rIns="91440" bIns="0" rtlCol="0">
                <a:spAutoFit/>
              </a:bodyPr>
              <a:lstStyle/>
              <a:p>
                <a:r>
                  <a:rPr lang="it-IT" dirty="0"/>
                  <a:t>0°</a:t>
                </a:r>
              </a:p>
            </p:txBody>
          </p:sp>
        </p:grpSp>
        <p:grpSp>
          <p:nvGrpSpPr>
            <p:cNvPr id="43" name="Gruppo 42">
              <a:extLst>
                <a:ext uri="{FF2B5EF4-FFF2-40B4-BE49-F238E27FC236}">
                  <a16:creationId xmlns:a16="http://schemas.microsoft.com/office/drawing/2014/main" xmlns="" id="{E8FEF1D1-1A35-3764-513A-BD5B36666A09}"/>
                </a:ext>
              </a:extLst>
            </p:cNvPr>
            <p:cNvGrpSpPr/>
            <p:nvPr/>
          </p:nvGrpSpPr>
          <p:grpSpPr>
            <a:xfrm>
              <a:off x="4216836" y="2325600"/>
              <a:ext cx="1990725" cy="1041459"/>
              <a:chOff x="4216836" y="2306871"/>
              <a:chExt cx="1990725" cy="1041459"/>
            </a:xfrm>
          </p:grpSpPr>
          <p:sp>
            <p:nvSpPr>
              <p:cNvPr id="26" name="Freccia in giù 25">
                <a:extLst>
                  <a:ext uri="{FF2B5EF4-FFF2-40B4-BE49-F238E27FC236}">
                    <a16:creationId xmlns:a16="http://schemas.microsoft.com/office/drawing/2014/main" xmlns="" id="{0821868D-63AB-AE84-DB1F-3114E68FABEE}"/>
                  </a:ext>
                </a:extLst>
              </p:cNvPr>
              <p:cNvSpPr/>
              <p:nvPr/>
            </p:nvSpPr>
            <p:spPr>
              <a:xfrm rot="300000">
                <a:off x="5252129" y="2329550"/>
                <a:ext cx="161629" cy="923330"/>
              </a:xfrm>
              <a:prstGeom prst="downArrow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31" name="Rettangolo 30">
                <a:extLst>
                  <a:ext uri="{FF2B5EF4-FFF2-40B4-BE49-F238E27FC236}">
                    <a16:creationId xmlns:a16="http://schemas.microsoft.com/office/drawing/2014/main" xmlns="" id="{73F76542-78BD-6270-79F2-0991AACFF457}"/>
                  </a:ext>
                </a:extLst>
              </p:cNvPr>
              <p:cNvSpPr/>
              <p:nvPr/>
            </p:nvSpPr>
            <p:spPr>
              <a:xfrm>
                <a:off x="4216836" y="3252283"/>
                <a:ext cx="1990725" cy="96047"/>
              </a:xfrm>
              <a:prstGeom prst="rect">
                <a:avLst/>
              </a:prstGeom>
              <a:gradFill>
                <a:gsLst>
                  <a:gs pos="0">
                    <a:schemeClr val="tx1">
                      <a:lumMod val="50000"/>
                      <a:lumOff val="50000"/>
                    </a:schemeClr>
                  </a:gs>
                  <a:gs pos="100000">
                    <a:schemeClr val="bg1">
                      <a:lumMod val="95000"/>
                    </a:schemeClr>
                  </a:gs>
                </a:gsLst>
              </a:gra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cxnSp>
            <p:nvCxnSpPr>
              <p:cNvPr id="36" name="Connettore diritto 35">
                <a:extLst>
                  <a:ext uri="{FF2B5EF4-FFF2-40B4-BE49-F238E27FC236}">
                    <a16:creationId xmlns:a16="http://schemas.microsoft.com/office/drawing/2014/main" xmlns="" id="{D46582D6-FC81-DE59-9896-59DCFD8D6010}"/>
                  </a:ext>
                </a:extLst>
              </p:cNvPr>
              <p:cNvCxnSpPr/>
              <p:nvPr/>
            </p:nvCxnSpPr>
            <p:spPr>
              <a:xfrm flipV="1">
                <a:off x="5283298" y="2306871"/>
                <a:ext cx="0" cy="923330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0" name="CasellaDiTesto 39">
                <a:extLst>
                  <a:ext uri="{FF2B5EF4-FFF2-40B4-BE49-F238E27FC236}">
                    <a16:creationId xmlns:a16="http://schemas.microsoft.com/office/drawing/2014/main" xmlns="" id="{AE7DCF17-2557-835D-A598-2721B373E708}"/>
                  </a:ext>
                </a:extLst>
              </p:cNvPr>
              <p:cNvSpPr txBox="1"/>
              <p:nvPr/>
            </p:nvSpPr>
            <p:spPr>
              <a:xfrm>
                <a:off x="5505189" y="2481941"/>
                <a:ext cx="441146" cy="323165"/>
              </a:xfrm>
              <a:prstGeom prst="rect">
                <a:avLst/>
              </a:prstGeom>
            </p:spPr>
            <p:txBody>
              <a:bodyPr vert="horz" wrap="none" lIns="91440" tIns="0" rIns="91440" bIns="0" rtlCol="0">
                <a:spAutoFit/>
              </a:bodyPr>
              <a:lstStyle/>
              <a:p>
                <a:r>
                  <a:rPr lang="it-IT" dirty="0"/>
                  <a:t>5°</a:t>
                </a:r>
              </a:p>
            </p:txBody>
          </p:sp>
        </p:grpSp>
        <p:grpSp>
          <p:nvGrpSpPr>
            <p:cNvPr id="44" name="Gruppo 43">
              <a:extLst>
                <a:ext uri="{FF2B5EF4-FFF2-40B4-BE49-F238E27FC236}">
                  <a16:creationId xmlns:a16="http://schemas.microsoft.com/office/drawing/2014/main" xmlns="" id="{DDCB911D-6B49-4A84-B3D4-A716E907CB9D}"/>
                </a:ext>
              </a:extLst>
            </p:cNvPr>
            <p:cNvGrpSpPr/>
            <p:nvPr/>
          </p:nvGrpSpPr>
          <p:grpSpPr>
            <a:xfrm>
              <a:off x="7336840" y="2325600"/>
              <a:ext cx="1990725" cy="1030838"/>
              <a:chOff x="7282410" y="1988343"/>
              <a:chExt cx="1990725" cy="1030838"/>
            </a:xfrm>
          </p:grpSpPr>
          <p:sp>
            <p:nvSpPr>
              <p:cNvPr id="28" name="Freccia in giù 27">
                <a:extLst>
                  <a:ext uri="{FF2B5EF4-FFF2-40B4-BE49-F238E27FC236}">
                    <a16:creationId xmlns:a16="http://schemas.microsoft.com/office/drawing/2014/main" xmlns="" id="{A7FA727E-A191-DEB1-ACFE-CBFE37FBB74C}"/>
                  </a:ext>
                </a:extLst>
              </p:cNvPr>
              <p:cNvSpPr/>
              <p:nvPr/>
            </p:nvSpPr>
            <p:spPr>
              <a:xfrm rot="600000">
                <a:off x="8305503" y="1995363"/>
                <a:ext cx="161629" cy="923330"/>
              </a:xfrm>
              <a:prstGeom prst="downArrow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33" name="Rettangolo 32">
                <a:extLst>
                  <a:ext uri="{FF2B5EF4-FFF2-40B4-BE49-F238E27FC236}">
                    <a16:creationId xmlns:a16="http://schemas.microsoft.com/office/drawing/2014/main" xmlns="" id="{1D51E7A1-575E-D14E-6975-527E2BFE87B5}"/>
                  </a:ext>
                </a:extLst>
              </p:cNvPr>
              <p:cNvSpPr/>
              <p:nvPr/>
            </p:nvSpPr>
            <p:spPr>
              <a:xfrm>
                <a:off x="7282410" y="2923134"/>
                <a:ext cx="1990725" cy="96047"/>
              </a:xfrm>
              <a:prstGeom prst="rect">
                <a:avLst/>
              </a:prstGeom>
              <a:gradFill>
                <a:gsLst>
                  <a:gs pos="0">
                    <a:schemeClr val="tx1">
                      <a:lumMod val="50000"/>
                      <a:lumOff val="50000"/>
                    </a:schemeClr>
                  </a:gs>
                  <a:gs pos="100000">
                    <a:schemeClr val="bg1">
                      <a:lumMod val="95000"/>
                    </a:schemeClr>
                  </a:gs>
                </a:gsLst>
              </a:gra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cxnSp>
            <p:nvCxnSpPr>
              <p:cNvPr id="37" name="Connettore diritto 36">
                <a:extLst>
                  <a:ext uri="{FF2B5EF4-FFF2-40B4-BE49-F238E27FC236}">
                    <a16:creationId xmlns:a16="http://schemas.microsoft.com/office/drawing/2014/main" xmlns="" id="{1614A9F5-A1F0-A035-A14F-DC3836A9C59D}"/>
                  </a:ext>
                </a:extLst>
              </p:cNvPr>
              <p:cNvCxnSpPr/>
              <p:nvPr/>
            </p:nvCxnSpPr>
            <p:spPr>
              <a:xfrm flipV="1">
                <a:off x="8310414" y="1988343"/>
                <a:ext cx="0" cy="923330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2" name="CasellaDiTesto 41">
                <a:extLst>
                  <a:ext uri="{FF2B5EF4-FFF2-40B4-BE49-F238E27FC236}">
                    <a16:creationId xmlns:a16="http://schemas.microsoft.com/office/drawing/2014/main" xmlns="" id="{5A75E5B7-0B76-8A68-4B55-EDE6EB32BF80}"/>
                  </a:ext>
                </a:extLst>
              </p:cNvPr>
              <p:cNvSpPr txBox="1"/>
              <p:nvPr/>
            </p:nvSpPr>
            <p:spPr>
              <a:xfrm>
                <a:off x="8424097" y="2155371"/>
                <a:ext cx="590226" cy="323165"/>
              </a:xfrm>
              <a:prstGeom prst="rect">
                <a:avLst/>
              </a:prstGeom>
            </p:spPr>
            <p:txBody>
              <a:bodyPr vert="horz" wrap="none" lIns="91440" tIns="0" rIns="91440" bIns="0" rtlCol="0">
                <a:spAutoFit/>
              </a:bodyPr>
              <a:lstStyle/>
              <a:p>
                <a:r>
                  <a:rPr lang="it-IT" dirty="0"/>
                  <a:t>10°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759776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ABD85FBA-378E-75C2-B68A-6F4AA5C980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>
            <a:extLst>
              <a:ext uri="{FF2B5EF4-FFF2-40B4-BE49-F238E27FC236}">
                <a16:creationId xmlns:a16="http://schemas.microsoft.com/office/drawing/2014/main" xmlns="" id="{0C999FF2-BB61-84BA-F190-63A28E056DFE}"/>
              </a:ext>
            </a:extLst>
          </p:cNvPr>
          <p:cNvSpPr/>
          <p:nvPr/>
        </p:nvSpPr>
        <p:spPr>
          <a:xfrm>
            <a:off x="33040" y="1079650"/>
            <a:ext cx="985958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1800" dirty="0"/>
              <a:t>Can, in </a:t>
            </a:r>
            <a:r>
              <a:rPr lang="it-IT" sz="1800" dirty="0" err="1"/>
              <a:t>principle</a:t>
            </a:r>
            <a:r>
              <a:rPr lang="it-IT" sz="1800" dirty="0"/>
              <a:t>, the D-alpha (</a:t>
            </a:r>
            <a:r>
              <a:rPr lang="it-IT" sz="1800" dirty="0" err="1"/>
              <a:t>at</a:t>
            </a:r>
            <a:r>
              <a:rPr lang="it-IT" sz="1800" dirty="0"/>
              <a:t> 656.1 nm) and H-alpha (</a:t>
            </a:r>
            <a:r>
              <a:rPr lang="it-IT" sz="1800" dirty="0" err="1"/>
              <a:t>at</a:t>
            </a:r>
            <a:r>
              <a:rPr lang="it-IT" sz="1800" dirty="0"/>
              <a:t> 656.28 nm) </a:t>
            </a:r>
            <a:r>
              <a:rPr lang="it-IT" sz="1800" dirty="0" err="1"/>
              <a:t>emission</a:t>
            </a:r>
            <a:r>
              <a:rPr lang="it-IT" sz="1800" dirty="0"/>
              <a:t> lines of </a:t>
            </a:r>
            <a:r>
              <a:rPr lang="it-IT" sz="1800" dirty="0" err="1"/>
              <a:t>deuterium</a:t>
            </a:r>
            <a:r>
              <a:rPr lang="it-IT" sz="1800" dirty="0"/>
              <a:t> and </a:t>
            </a:r>
            <a:r>
              <a:rPr lang="it-IT" sz="1800" dirty="0" err="1"/>
              <a:t>hydrogen</a:t>
            </a:r>
            <a:r>
              <a:rPr lang="it-IT" sz="1800" dirty="0"/>
              <a:t> </a:t>
            </a:r>
            <a:r>
              <a:rPr lang="it-IT" sz="1800" dirty="0" err="1"/>
              <a:t>resolvable</a:t>
            </a:r>
            <a:r>
              <a:rPr lang="it-IT" sz="1800" dirty="0"/>
              <a:t> </a:t>
            </a:r>
            <a:r>
              <a:rPr lang="it-IT" sz="1800" dirty="0" err="1"/>
              <a:t>using</a:t>
            </a:r>
            <a:r>
              <a:rPr lang="it-IT" sz="1800" dirty="0"/>
              <a:t> this setup? </a:t>
            </a:r>
          </a:p>
          <a:p>
            <a:pPr algn="just"/>
            <a:r>
              <a:rPr lang="it-IT" sz="1800" dirty="0"/>
              <a:t>Given that the D-alpha, and H-alpha lines are </a:t>
            </a:r>
            <a:r>
              <a:rPr lang="it-IT" sz="1800" dirty="0" err="1"/>
              <a:t>spectrally</a:t>
            </a:r>
            <a:r>
              <a:rPr lang="it-IT" sz="1800" dirty="0"/>
              <a:t> </a:t>
            </a:r>
            <a:r>
              <a:rPr lang="it-IT" sz="1800" dirty="0" err="1"/>
              <a:t>similar</a:t>
            </a:r>
            <a:r>
              <a:rPr lang="it-IT" sz="1800" dirty="0"/>
              <a:t>, </a:t>
            </a:r>
            <a:r>
              <a:rPr lang="it-IT" sz="1800" dirty="0" err="1"/>
              <a:t>we</a:t>
            </a:r>
            <a:r>
              <a:rPr lang="it-IT" sz="1800" dirty="0"/>
              <a:t> </a:t>
            </a:r>
            <a:r>
              <a:rPr lang="it-IT" sz="1800" dirty="0" err="1"/>
              <a:t>fitted</a:t>
            </a:r>
            <a:r>
              <a:rPr lang="it-IT" sz="1800" dirty="0"/>
              <a:t> the </a:t>
            </a:r>
            <a:r>
              <a:rPr lang="it-IT" sz="1800" dirty="0" err="1"/>
              <a:t>experimental</a:t>
            </a:r>
            <a:r>
              <a:rPr lang="it-IT" sz="1800" dirty="0"/>
              <a:t> H-alpha line with a </a:t>
            </a:r>
            <a:r>
              <a:rPr lang="it-IT" sz="1800" dirty="0" err="1"/>
              <a:t>Lorentzian</a:t>
            </a:r>
            <a:r>
              <a:rPr lang="it-IT" sz="1800" dirty="0"/>
              <a:t> </a:t>
            </a:r>
            <a:r>
              <a:rPr lang="it-IT" sz="1800" dirty="0" err="1"/>
              <a:t>peak</a:t>
            </a:r>
            <a:r>
              <a:rPr lang="it-IT" sz="1800" dirty="0"/>
              <a:t> to </a:t>
            </a:r>
            <a:r>
              <a:rPr lang="it-IT" sz="1800" dirty="0" err="1"/>
              <a:t>have</a:t>
            </a:r>
            <a:r>
              <a:rPr lang="it-IT" sz="1800" dirty="0"/>
              <a:t> the FWHM and estimate the </a:t>
            </a:r>
            <a:r>
              <a:rPr lang="it-IT" sz="1800" dirty="0" err="1"/>
              <a:t>discrimination</a:t>
            </a:r>
            <a:r>
              <a:rPr lang="it-IT" sz="1800" dirty="0"/>
              <a:t> by </a:t>
            </a:r>
            <a:r>
              <a:rPr lang="it-IT" sz="1800" dirty="0" err="1"/>
              <a:t>applying</a:t>
            </a:r>
            <a:r>
              <a:rPr lang="it-IT" sz="1800" dirty="0"/>
              <a:t> the Rayleigh </a:t>
            </a:r>
            <a:r>
              <a:rPr lang="it-IT" sz="1800" dirty="0" err="1"/>
              <a:t>criterion</a:t>
            </a:r>
            <a:r>
              <a:rPr lang="it-IT" sz="1800" dirty="0"/>
              <a:t>:</a:t>
            </a:r>
          </a:p>
          <a:p>
            <a:pPr algn="ctr"/>
            <a:r>
              <a:rPr lang="it-IT" sz="1800" dirty="0"/>
              <a:t> </a:t>
            </a:r>
            <a:r>
              <a:rPr lang="it-IT" sz="1800" dirty="0">
                <a:latin typeface="Symbol" panose="05050102010706020507" pitchFamily="18" charset="2"/>
              </a:rPr>
              <a:t>Dl </a:t>
            </a:r>
            <a:r>
              <a:rPr lang="it-IT" sz="1800" dirty="0">
                <a:latin typeface="+mj-lt"/>
              </a:rPr>
              <a:t>≥ FWHM</a:t>
            </a:r>
            <a:r>
              <a:rPr lang="it-IT" sz="1800" dirty="0"/>
              <a:t> </a:t>
            </a:r>
          </a:p>
          <a:p>
            <a:pPr algn="ctr"/>
            <a:endParaRPr lang="it-IT" sz="1800" dirty="0"/>
          </a:p>
          <a:p>
            <a:pPr algn="just"/>
            <a:r>
              <a:rPr lang="it-IT" sz="1800" b="1" dirty="0"/>
              <a:t>By fitting the H-alpha line the </a:t>
            </a:r>
            <a:r>
              <a:rPr lang="it-IT" sz="1800" b="1" dirty="0" err="1"/>
              <a:t>two</a:t>
            </a:r>
            <a:r>
              <a:rPr lang="it-IT" sz="1800" b="1" dirty="0"/>
              <a:t> </a:t>
            </a:r>
            <a:r>
              <a:rPr lang="it-IT" sz="1800" b="1" dirty="0" err="1"/>
              <a:t>peaks</a:t>
            </a:r>
            <a:r>
              <a:rPr lang="it-IT" sz="1800" b="1" dirty="0"/>
              <a:t> </a:t>
            </a:r>
            <a:r>
              <a:rPr lang="it-IT" sz="1800" b="1" dirty="0" err="1"/>
              <a:t>could</a:t>
            </a:r>
            <a:r>
              <a:rPr lang="it-IT" sz="1800" b="1" dirty="0"/>
              <a:t> be </a:t>
            </a:r>
            <a:r>
              <a:rPr lang="it-IT" sz="1800" b="1" dirty="0" err="1"/>
              <a:t>potentially</a:t>
            </a:r>
            <a:r>
              <a:rPr lang="it-IT" sz="1800" b="1" dirty="0"/>
              <a:t> </a:t>
            </a:r>
            <a:r>
              <a:rPr lang="it-IT" sz="1800" b="1" dirty="0" err="1"/>
              <a:t>resolved</a:t>
            </a:r>
            <a:r>
              <a:rPr lang="it-IT" sz="1800" b="1" dirty="0"/>
              <a:t> </a:t>
            </a:r>
          </a:p>
        </p:txBody>
      </p:sp>
      <p:sp>
        <p:nvSpPr>
          <p:cNvPr id="11" name="Segnaposto numero diapositiva 11">
            <a:extLst>
              <a:ext uri="{FF2B5EF4-FFF2-40B4-BE49-F238E27FC236}">
                <a16:creationId xmlns:a16="http://schemas.microsoft.com/office/drawing/2014/main" xmlns="" id="{755D4CD7-83A0-6BB7-1221-9DAD00AEE8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816776" y="6356364"/>
            <a:ext cx="593927" cy="365125"/>
          </a:xfrm>
        </p:spPr>
        <p:txBody>
          <a:bodyPr/>
          <a:lstStyle/>
          <a:p>
            <a:r>
              <a:rPr lang="it-IT" dirty="0" smtClean="0"/>
              <a:t>11</a:t>
            </a:r>
            <a:endParaRPr lang="it-IT" dirty="0"/>
          </a:p>
        </p:txBody>
      </p:sp>
      <p:sp>
        <p:nvSpPr>
          <p:cNvPr id="3" name="Segnaposto piè di pagina 3">
            <a:extLst>
              <a:ext uri="{FF2B5EF4-FFF2-40B4-BE49-F238E27FC236}">
                <a16:creationId xmlns:a16="http://schemas.microsoft.com/office/drawing/2014/main" xmlns="" id="{FAA16FAB-7ECC-76A4-1CEF-E067D8E1E71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00496" y="6356378"/>
            <a:ext cx="8056460" cy="366183"/>
          </a:xfrm>
        </p:spPr>
        <p:txBody>
          <a:bodyPr/>
          <a:lstStyle/>
          <a:p>
            <a:r>
              <a:rPr lang="it-IT" sz="1100" b="1" dirty="0"/>
              <a:t>S. Almaviva | </a:t>
            </a:r>
            <a:r>
              <a:rPr lang="en-US" sz="1100" b="1" dirty="0">
                <a:ea typeface="MS Mincho"/>
                <a:cs typeface="Times New Roman"/>
              </a:rPr>
              <a:t>Prototype of a remote LIBS system for nuclear fusion </a:t>
            </a:r>
            <a:r>
              <a:rPr lang="it-IT" sz="1100" b="1" dirty="0"/>
              <a:t>| ICFDT8 | 19 October 2026</a:t>
            </a:r>
            <a:endParaRPr lang="en-US" sz="1100" b="1" dirty="0"/>
          </a:p>
        </p:txBody>
      </p:sp>
      <p:sp>
        <p:nvSpPr>
          <p:cNvPr id="8" name="Titolo 1">
            <a:extLst>
              <a:ext uri="{FF2B5EF4-FFF2-40B4-BE49-F238E27FC236}">
                <a16:creationId xmlns:a16="http://schemas.microsoft.com/office/drawing/2014/main" xmlns="" id="{E4457B54-0388-53F0-FEFF-749BED0346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7864" y="265331"/>
            <a:ext cx="8915400" cy="477054"/>
          </a:xfrm>
        </p:spPr>
        <p:txBody>
          <a:bodyPr/>
          <a:lstStyle/>
          <a:p>
            <a:r>
              <a:rPr lang="it-IT" dirty="0" err="1"/>
              <a:t>Results</a:t>
            </a:r>
            <a:endParaRPr lang="it-IT" dirty="0"/>
          </a:p>
        </p:txBody>
      </p:sp>
      <p:sp>
        <p:nvSpPr>
          <p:cNvPr id="18" name="CasellaDiTesto 17">
            <a:extLst>
              <a:ext uri="{FF2B5EF4-FFF2-40B4-BE49-F238E27FC236}">
                <a16:creationId xmlns:a16="http://schemas.microsoft.com/office/drawing/2014/main" xmlns="" id="{37F92969-69E3-0E65-E7EB-FCC67F0448BD}"/>
              </a:ext>
            </a:extLst>
          </p:cNvPr>
          <p:cNvSpPr txBox="1"/>
          <p:nvPr/>
        </p:nvSpPr>
        <p:spPr>
          <a:xfrm>
            <a:off x="5504241" y="4570503"/>
            <a:ext cx="1412566" cy="323165"/>
          </a:xfrm>
          <a:prstGeom prst="rect">
            <a:avLst/>
          </a:prstGeom>
        </p:spPr>
        <p:txBody>
          <a:bodyPr vert="horz" wrap="none" lIns="91440" tIns="0" rIns="91440" bIns="0" rtlCol="0">
            <a:spAutoFit/>
          </a:bodyPr>
          <a:lstStyle/>
          <a:p>
            <a:r>
              <a:rPr lang="it-IT" dirty="0">
                <a:solidFill>
                  <a:schemeClr val="bg1"/>
                </a:solidFill>
              </a:rPr>
              <a:t>1-20° shot</a:t>
            </a:r>
          </a:p>
        </p:txBody>
      </p:sp>
      <p:pic>
        <p:nvPicPr>
          <p:cNvPr id="17" name="Immagine 16">
            <a:extLst>
              <a:ext uri="{FF2B5EF4-FFF2-40B4-BE49-F238E27FC236}">
                <a16:creationId xmlns:a16="http://schemas.microsoft.com/office/drawing/2014/main" xmlns="" id="{34D21261-E1F2-B0A5-AD0A-F0EE6E09B6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8196" y="3290400"/>
            <a:ext cx="3999817" cy="3060000"/>
          </a:xfrm>
          <a:prstGeom prst="rect">
            <a:avLst/>
          </a:prstGeom>
        </p:spPr>
      </p:pic>
      <p:pic>
        <p:nvPicPr>
          <p:cNvPr id="20" name="Immagine 19">
            <a:extLst>
              <a:ext uri="{FF2B5EF4-FFF2-40B4-BE49-F238E27FC236}">
                <a16:creationId xmlns:a16="http://schemas.microsoft.com/office/drawing/2014/main" xmlns="" id="{55554ADA-665E-118D-B5A5-87FF6CD5D0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2041" y="3290400"/>
            <a:ext cx="3999817" cy="3060000"/>
          </a:xfrm>
          <a:prstGeom prst="rect">
            <a:avLst/>
          </a:prstGeom>
        </p:spPr>
      </p:pic>
      <p:pic>
        <p:nvPicPr>
          <p:cNvPr id="30" name="Immagine 29">
            <a:extLst>
              <a:ext uri="{FF2B5EF4-FFF2-40B4-BE49-F238E27FC236}">
                <a16:creationId xmlns:a16="http://schemas.microsoft.com/office/drawing/2014/main" xmlns="" id="{387DA5D5-E8AD-3682-84E8-BC8D599CA9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51882" y="3296378"/>
            <a:ext cx="3999817" cy="30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5900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F588263B-833E-CC13-2ECF-9F5BBA0908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egnaposto numero diapositiva 11">
            <a:extLst>
              <a:ext uri="{FF2B5EF4-FFF2-40B4-BE49-F238E27FC236}">
                <a16:creationId xmlns:a16="http://schemas.microsoft.com/office/drawing/2014/main" xmlns="" id="{F1B8C016-2D61-3B54-B70A-0FE50B0B86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816776" y="6356364"/>
            <a:ext cx="593927" cy="365125"/>
          </a:xfrm>
        </p:spPr>
        <p:txBody>
          <a:bodyPr/>
          <a:lstStyle/>
          <a:p>
            <a:r>
              <a:rPr lang="it-IT" dirty="0" smtClean="0"/>
              <a:t>12</a:t>
            </a:r>
            <a:endParaRPr lang="it-IT" dirty="0"/>
          </a:p>
        </p:txBody>
      </p:sp>
      <p:sp>
        <p:nvSpPr>
          <p:cNvPr id="3" name="Segnaposto piè di pagina 3">
            <a:extLst>
              <a:ext uri="{FF2B5EF4-FFF2-40B4-BE49-F238E27FC236}">
                <a16:creationId xmlns:a16="http://schemas.microsoft.com/office/drawing/2014/main" xmlns="" id="{B5298E41-35CA-F0C0-A002-375882E393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00496" y="6356378"/>
            <a:ext cx="8056460" cy="366183"/>
          </a:xfrm>
        </p:spPr>
        <p:txBody>
          <a:bodyPr/>
          <a:lstStyle/>
          <a:p>
            <a:r>
              <a:rPr lang="it-IT" sz="1100" b="1" dirty="0"/>
              <a:t>S. Almaviva | </a:t>
            </a:r>
            <a:r>
              <a:rPr lang="en-US" sz="1100" b="1" dirty="0">
                <a:ea typeface="MS Mincho"/>
                <a:cs typeface="Times New Roman"/>
              </a:rPr>
              <a:t>Prototype of a remote LIBS system for nuclear fusion </a:t>
            </a:r>
            <a:r>
              <a:rPr lang="it-IT" sz="1100" b="1" dirty="0"/>
              <a:t>| ICFDT8 | 19 October 2026</a:t>
            </a:r>
            <a:endParaRPr lang="en-US" sz="1100" b="1" dirty="0"/>
          </a:p>
        </p:txBody>
      </p:sp>
      <p:sp>
        <p:nvSpPr>
          <p:cNvPr id="8" name="Titolo 1">
            <a:extLst>
              <a:ext uri="{FF2B5EF4-FFF2-40B4-BE49-F238E27FC236}">
                <a16:creationId xmlns:a16="http://schemas.microsoft.com/office/drawing/2014/main" xmlns="" id="{3BC8BD0C-B97C-12BB-9BAF-F3D333DF4C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7864" y="265331"/>
            <a:ext cx="8915400" cy="477054"/>
          </a:xfrm>
        </p:spPr>
        <p:txBody>
          <a:bodyPr/>
          <a:lstStyle/>
          <a:p>
            <a:r>
              <a:rPr lang="it-IT" dirty="0" err="1"/>
              <a:t>Conclusions</a:t>
            </a:r>
            <a:endParaRPr lang="it-IT" dirty="0"/>
          </a:p>
        </p:txBody>
      </p:sp>
      <p:sp>
        <p:nvSpPr>
          <p:cNvPr id="18" name="CasellaDiTesto 17">
            <a:extLst>
              <a:ext uri="{FF2B5EF4-FFF2-40B4-BE49-F238E27FC236}">
                <a16:creationId xmlns:a16="http://schemas.microsoft.com/office/drawing/2014/main" xmlns="" id="{F9866189-63EC-1F8A-F1D4-678E0E41F1F6}"/>
              </a:ext>
            </a:extLst>
          </p:cNvPr>
          <p:cNvSpPr txBox="1"/>
          <p:nvPr/>
        </p:nvSpPr>
        <p:spPr>
          <a:xfrm>
            <a:off x="5504241" y="4570503"/>
            <a:ext cx="1412566" cy="323165"/>
          </a:xfrm>
          <a:prstGeom prst="rect">
            <a:avLst/>
          </a:prstGeom>
        </p:spPr>
        <p:txBody>
          <a:bodyPr vert="horz" wrap="none" lIns="91440" tIns="0" rIns="91440" bIns="0" rtlCol="0">
            <a:spAutoFit/>
          </a:bodyPr>
          <a:lstStyle/>
          <a:p>
            <a:r>
              <a:rPr lang="it-IT" dirty="0">
                <a:solidFill>
                  <a:schemeClr val="bg1"/>
                </a:solidFill>
              </a:rPr>
              <a:t>1-20° shot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xmlns="" id="{43749234-0E71-FC76-3B21-DF54D1144035}"/>
              </a:ext>
            </a:extLst>
          </p:cNvPr>
          <p:cNvSpPr/>
          <p:nvPr/>
        </p:nvSpPr>
        <p:spPr>
          <a:xfrm>
            <a:off x="33040" y="1079650"/>
            <a:ext cx="9859580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altLang="it-IT" sz="1600" dirty="0">
                <a:solidFill>
                  <a:srgbClr val="000000"/>
                </a:solidFill>
                <a:latin typeface="Arial" panose="020B0604020202020204" pitchFamily="34" charset="0"/>
                <a:ea typeface="MS Gothic"/>
                <a:cs typeface="Arial" panose="020B0604020202020204" pitchFamily="34" charset="0"/>
              </a:rPr>
              <a:t>In this contribution an in-lab LIBS prototype for remote measurements has been described and tested, featuring laser-source focusing optics positioned at a maximum distance of 4.7 m from the target and LIBS plasma collection optics positioned at a distance of 6.6 m from the target.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US" altLang="it-IT" sz="1600" dirty="0">
              <a:solidFill>
                <a:srgbClr val="000000"/>
              </a:solidFill>
              <a:latin typeface="Arial" panose="020B0604020202020204" pitchFamily="34" charset="0"/>
              <a:ea typeface="MS Gothic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altLang="it-IT" sz="1600" dirty="0">
                <a:solidFill>
                  <a:srgbClr val="000000"/>
                </a:solidFill>
                <a:latin typeface="Arial" panose="020B0604020202020204" pitchFamily="34" charset="0"/>
                <a:ea typeface="MS Gothic"/>
                <a:cs typeface="Arial" panose="020B0604020202020204" pitchFamily="34" charset="0"/>
              </a:rPr>
              <a:t>The sensitivity of the system was sufficient to observe the emission lines of tungsten and ambient hydrogen with a single laser shot, with a pulse energy of 130 </a:t>
            </a:r>
            <a:r>
              <a:rPr lang="en-US" altLang="it-IT" sz="1600" dirty="0" err="1">
                <a:solidFill>
                  <a:srgbClr val="000000"/>
                </a:solidFill>
                <a:latin typeface="Arial" panose="020B0604020202020204" pitchFamily="34" charset="0"/>
                <a:ea typeface="MS Gothic"/>
                <a:cs typeface="Arial" panose="020B0604020202020204" pitchFamily="34" charset="0"/>
              </a:rPr>
              <a:t>mJ</a:t>
            </a:r>
            <a:r>
              <a:rPr lang="en-US" altLang="it-IT" sz="1600" dirty="0">
                <a:solidFill>
                  <a:srgbClr val="000000"/>
                </a:solidFill>
                <a:latin typeface="Arial" panose="020B0604020202020204" pitchFamily="34" charset="0"/>
                <a:ea typeface="MS Gothic"/>
                <a:cs typeface="Arial" panose="020B0604020202020204" pitchFamily="34" charset="0"/>
              </a:rPr>
              <a:t> and a fluence of 20 J/cm² per shot.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US" altLang="it-IT" sz="1600" dirty="0">
              <a:solidFill>
                <a:srgbClr val="000000"/>
              </a:solidFill>
              <a:latin typeface="Arial" panose="020B0604020202020204" pitchFamily="34" charset="0"/>
              <a:ea typeface="MS Gothic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altLang="it-IT" sz="1600" dirty="0">
                <a:solidFill>
                  <a:srgbClr val="000000"/>
                </a:solidFill>
                <a:latin typeface="Arial" panose="020B0604020202020204" pitchFamily="34" charset="0"/>
                <a:ea typeface="MS Gothic"/>
                <a:cs typeface="Arial" panose="020B0604020202020204" pitchFamily="34" charset="0"/>
              </a:rPr>
              <a:t>It has been experimentally demonstrated that any misalignment of the laser beam up to 10°relative to the normal to the target surface doesn’t significantly influence the SBR.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US" altLang="it-IT" sz="1600" dirty="0">
              <a:solidFill>
                <a:srgbClr val="000000"/>
              </a:solidFill>
              <a:latin typeface="Arial" panose="020B0604020202020204" pitchFamily="34" charset="0"/>
              <a:ea typeface="MS Gothic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altLang="it-IT" sz="1600" dirty="0">
                <a:solidFill>
                  <a:srgbClr val="000000"/>
                </a:solidFill>
                <a:latin typeface="Arial" panose="020B0604020202020204" pitchFamily="34" charset="0"/>
                <a:ea typeface="MS Gothic"/>
                <a:cs typeface="Arial" panose="020B0604020202020204" pitchFamily="34" charset="0"/>
              </a:rPr>
              <a:t>The FWHM of the hydrogen H-alpha line is sufficiently narrow to potentially resolve the deuterium D-alpha line.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US" altLang="it-IT" sz="1600" dirty="0">
              <a:solidFill>
                <a:srgbClr val="000000"/>
              </a:solidFill>
              <a:latin typeface="Arial" panose="020B0604020202020204" pitchFamily="34" charset="0"/>
              <a:ea typeface="MS Gothic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altLang="it-IT" sz="1600" dirty="0">
                <a:solidFill>
                  <a:srgbClr val="000000"/>
                </a:solidFill>
                <a:latin typeface="Arial" panose="020B0604020202020204" pitchFamily="34" charset="0"/>
                <a:ea typeface="MS Gothic"/>
                <a:cs typeface="Arial" panose="020B0604020202020204" pitchFamily="34" charset="0"/>
              </a:rPr>
              <a:t>A laser source with a higher energy pulse would allow for sampling at even greater distances, potentially ITER-relevant.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US" altLang="it-IT" sz="1600" dirty="0">
              <a:solidFill>
                <a:srgbClr val="000000"/>
              </a:solidFill>
              <a:latin typeface="Arial" panose="020B0604020202020204" pitchFamily="34" charset="0"/>
              <a:ea typeface="MS Gothic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altLang="it-IT" sz="1600" dirty="0">
                <a:solidFill>
                  <a:srgbClr val="000000"/>
                </a:solidFill>
                <a:latin typeface="Arial" panose="020B0604020202020204" pitchFamily="34" charset="0"/>
                <a:ea typeface="MS Gothic"/>
                <a:cs typeface="Arial" panose="020B0604020202020204" pitchFamily="34" charset="0"/>
              </a:rPr>
              <a:t>Next step of this activity is to test the system's sensitivity with the target in vacuum and the collection optics positioned remotely, mimicking the setup of a LIBS measurement in a closed vacuum vessel, collecting the plasma light through an optical vacuum window.</a:t>
            </a:r>
          </a:p>
        </p:txBody>
      </p:sp>
      <p:sp>
        <p:nvSpPr>
          <p:cNvPr id="2" name="CasellaDiTesto 1"/>
          <p:cNvSpPr txBox="1"/>
          <p:nvPr/>
        </p:nvSpPr>
        <p:spPr>
          <a:xfrm rot="19614606">
            <a:off x="1652618" y="2162972"/>
            <a:ext cx="6744154" cy="2462213"/>
          </a:xfrm>
          <a:prstGeom prst="rect">
            <a:avLst/>
          </a:prstGeom>
          <a:solidFill>
            <a:schemeClr val="bg1"/>
          </a:solidFill>
        </p:spPr>
        <p:txBody>
          <a:bodyPr vert="horz" wrap="none" lIns="91440" tIns="0" rIns="91440" bIns="0" rtlCol="0">
            <a:spAutoFit/>
          </a:bodyPr>
          <a:lstStyle/>
          <a:p>
            <a:r>
              <a:rPr lang="it-IT" sz="8000" dirty="0" err="1" smtClean="0"/>
              <a:t>Thank</a:t>
            </a:r>
            <a:r>
              <a:rPr lang="it-IT" sz="8000" dirty="0" smtClean="0"/>
              <a:t> </a:t>
            </a:r>
            <a:r>
              <a:rPr lang="it-IT" sz="8000" dirty="0" err="1" smtClean="0"/>
              <a:t>you</a:t>
            </a:r>
            <a:r>
              <a:rPr lang="it-IT" sz="8000" dirty="0" smtClean="0"/>
              <a:t> for </a:t>
            </a:r>
          </a:p>
          <a:p>
            <a:r>
              <a:rPr lang="it-IT" sz="8000" dirty="0" err="1" smtClean="0"/>
              <a:t>your</a:t>
            </a:r>
            <a:r>
              <a:rPr lang="it-IT" sz="8000" dirty="0" smtClean="0"/>
              <a:t> </a:t>
            </a:r>
            <a:r>
              <a:rPr lang="it-IT" sz="8000" dirty="0" err="1" smtClean="0"/>
              <a:t>attention</a:t>
            </a:r>
            <a:endParaRPr lang="it-IT" sz="8000" dirty="0" smtClean="0"/>
          </a:p>
        </p:txBody>
      </p:sp>
    </p:spTree>
    <p:extLst>
      <p:ext uri="{BB962C8B-B14F-4D97-AF65-F5344CB8AC3E}">
        <p14:creationId xmlns:p14="http://schemas.microsoft.com/office/powerpoint/2010/main" val="1879798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ModelloTemplateENEAit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o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 vert="horz" wrap="square" lIns="91440" tIns="0" rIns="91440" bIns="0" rtlCol="0">
        <a:spAutoFit/>
      </a:bodyPr>
      <a:lstStyle>
        <a:defPPr>
          <a:defRPr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ModelloTemplateENEAita.potx</Template>
  <TotalTime>10620</TotalTime>
  <Words>1335</Words>
  <Application>Microsoft Office PowerPoint</Application>
  <PresentationFormat>A4 (21x29,7 cm)</PresentationFormat>
  <Paragraphs>132</Paragraphs>
  <Slides>12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8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12</vt:i4>
      </vt:variant>
    </vt:vector>
  </HeadingPairs>
  <TitlesOfParts>
    <vt:vector size="21" baseType="lpstr">
      <vt:lpstr>MS Gothic</vt:lpstr>
      <vt:lpstr>MS Mincho</vt:lpstr>
      <vt:lpstr>Arial</vt:lpstr>
      <vt:lpstr>Calibri</vt:lpstr>
      <vt:lpstr>impact</vt:lpstr>
      <vt:lpstr>Symbol</vt:lpstr>
      <vt:lpstr>Times New Roman</vt:lpstr>
      <vt:lpstr>Wingdings</vt:lpstr>
      <vt:lpstr>ModelloTemplateENEAita</vt:lpstr>
      <vt:lpstr>Prototype of a remote LIBS system for the chemical characterization of tungsten-based PFCs   Salvatore Almaviva1, Danilo  Dongiovanni1, Marco Pistilli1     1 ENEA, Italian National agency for new technologies, environment and sustainable economic development,  Frascati research center. Via E. Fermi, 45, 00040, Frascati, Italy.  </vt:lpstr>
      <vt:lpstr>Outline</vt:lpstr>
      <vt:lpstr>What is LIBS?</vt:lpstr>
      <vt:lpstr>LIBS as suitable diagnostics for PFCs</vt:lpstr>
      <vt:lpstr>LIBS as suitable diagnostics for PFCs</vt:lpstr>
      <vt:lpstr>First prototype of a remote LIBS system (FTU)</vt:lpstr>
      <vt:lpstr>New prototype of a remote LIBS system</vt:lpstr>
      <vt:lpstr>Results</vt:lpstr>
      <vt:lpstr>Results</vt:lpstr>
      <vt:lpstr>Results</vt:lpstr>
      <vt:lpstr>Results</vt:lpstr>
      <vt:lpstr>Conclusions</vt:lpstr>
    </vt:vector>
  </TitlesOfParts>
  <Company>ENEA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di PowerPoint</dc:title>
  <dc:creator>Serena Lucibello</dc:creator>
  <cp:lastModifiedBy>Salvo</cp:lastModifiedBy>
  <cp:revision>830</cp:revision>
  <cp:lastPrinted>2017-01-17T13:52:56Z</cp:lastPrinted>
  <dcterms:created xsi:type="dcterms:W3CDTF">2017-01-03T12:35:40Z</dcterms:created>
  <dcterms:modified xsi:type="dcterms:W3CDTF">2026-10-18T08:34:13Z</dcterms:modified>
</cp:coreProperties>
</file>