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4" r:id="rId3"/>
    <p:sldId id="270" r:id="rId4"/>
    <p:sldId id="269" r:id="rId5"/>
    <p:sldId id="297" r:id="rId6"/>
    <p:sldId id="296" r:id="rId7"/>
    <p:sldId id="277" r:id="rId8"/>
    <p:sldId id="303" r:id="rId9"/>
    <p:sldId id="305" r:id="rId10"/>
    <p:sldId id="307" r:id="rId11"/>
    <p:sldId id="309" r:id="rId12"/>
    <p:sldId id="288" r:id="rId13"/>
    <p:sldId id="306" r:id="rId1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AD8"/>
    <a:srgbClr val="CBCBCB"/>
    <a:srgbClr val="E3E3E3"/>
    <a:srgbClr val="0070C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54" autoAdjust="0"/>
    <p:restoredTop sz="95749" autoAdjust="0"/>
  </p:normalViewPr>
  <p:slideViewPr>
    <p:cSldViewPr showGuides="1">
      <p:cViewPr>
        <p:scale>
          <a:sx n="75" d="100"/>
          <a:sy n="75" d="100"/>
        </p:scale>
        <p:origin x="-2160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43" d="100"/>
          <a:sy n="43" d="100"/>
        </p:scale>
        <p:origin x="-3744" y="-12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B2C45A-E869-45FE-B529-AF49C0F3C669}" type="datetimeFigureOut">
              <a:rPr lang="en-GB" smtClean="0">
                <a:latin typeface="Arial" panose="020B0604020202020204" pitchFamily="34" charset="0"/>
              </a:rPr>
              <a:pPr/>
              <a:t>13/10/26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1166760-0E69-430F-A97F-08802152DB5E}" type="slidenum">
              <a:rPr lang="en-GB" smtClean="0">
                <a:latin typeface="Arial" panose="020B0604020202020204" pitchFamily="34" charset="0"/>
              </a:rPr>
              <a:pPr/>
              <a:t>‹n.›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496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F93E6C17-F35F-4654-8DE9-B693AC206066}" type="datetimeFigureOut">
              <a:rPr lang="en-GB" smtClean="0"/>
              <a:pPr/>
              <a:t>13/10/26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49027E0A-1465-4A40-B1D5-9126D49509FC}" type="slidenum">
              <a:rPr lang="en-GB" smtClean="0"/>
              <a:pPr/>
              <a:t>‹n.›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3482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570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 2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1" t="476" r="10161" b="28351"/>
          <a:stretch/>
        </p:blipFill>
        <p:spPr>
          <a:xfrm>
            <a:off x="0" y="252000"/>
            <a:ext cx="9144000" cy="518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96944" cy="1296144"/>
          </a:xfrm>
        </p:spPr>
        <p:txBody>
          <a:bodyPr>
            <a:noAutofit/>
          </a:bodyPr>
          <a:lstStyle>
            <a:lvl1pPr algn="l">
              <a:defRPr sz="3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536" y="4293096"/>
            <a:ext cx="4392488" cy="432048"/>
          </a:xfrm>
        </p:spPr>
        <p:txBody>
          <a:bodyPr>
            <a:normAutofit/>
          </a:bodyPr>
          <a:lstStyle>
            <a:lvl1pPr marL="0" indent="0" algn="l">
              <a:buNone/>
              <a:defRPr sz="2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</a:t>
            </a:r>
            <a:r>
              <a:rPr lang="en-US"/>
              <a:t>of presenter</a:t>
            </a:r>
            <a:endParaRPr lang="en-US" dirty="0"/>
          </a:p>
        </p:txBody>
      </p:sp>
      <p:sp>
        <p:nvSpPr>
          <p:cNvPr id="5" name="AutoShape 2" descr="https://idw-online.de/pages/de/institutionlogo921"/>
          <p:cNvSpPr>
            <a:spLocks noChangeAspect="1" noChangeArrowheads="1"/>
          </p:cNvSpPr>
          <p:nvPr userDrawn="1"/>
        </p:nvSpPr>
        <p:spPr bwMode="auto">
          <a:xfrm>
            <a:off x="155575" y="-457200"/>
            <a:ext cx="10763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2196505" y="5704079"/>
            <a:ext cx="1295375" cy="905669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Logo of presenter</a:t>
            </a:r>
            <a:endParaRPr lang="en-GB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5724129" y="5661248"/>
            <a:ext cx="3168352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8" name="Bild 7" descr="EU_und_Tex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832313"/>
            <a:ext cx="3456384" cy="649203"/>
          </a:xfrm>
          <a:prstGeom prst="rect">
            <a:avLst/>
          </a:prstGeom>
        </p:spPr>
      </p:pic>
      <p:pic>
        <p:nvPicPr>
          <p:cNvPr id="1026" name="Picture 2" descr="\\de-ews-fs01\efdawork\PI team\PICTURES AND GRAPHICS\LOGOS\JET-LOGO (by Dolp)\OtherJPG\JET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04" y="5795934"/>
            <a:ext cx="1728192" cy="685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29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543800" cy="4572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7544" y="6545237"/>
            <a:ext cx="8240228" cy="26813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  <p:pic>
        <p:nvPicPr>
          <p:cNvPr id="4" name="Picture 3" descr="EurofusionDis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16632"/>
            <a:ext cx="458197" cy="465708"/>
          </a:xfrm>
          <a:prstGeom prst="rect">
            <a:avLst/>
          </a:prstGeom>
        </p:spPr>
      </p:pic>
      <p:pic>
        <p:nvPicPr>
          <p:cNvPr id="10" name="Picture 2" descr="\\de-ews-fs01\efdawork\PI team\PICTURES AND GRAPHICS\LOGOS\JET-LOGO (by Dolp)\OtherJPG\JET.jpg">
            <a:extLst>
              <a:ext uri="{FF2B5EF4-FFF2-40B4-BE49-F238E27FC236}">
                <a16:creationId xmlns="" xmlns:a16="http://schemas.microsoft.com/office/drawing/2014/main" id="{B3CCFE03-8971-B74A-9249-DA898C9241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465771"/>
            <a:ext cx="8636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97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543800" cy="4572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4" name="Picture 3" descr="EurofusionDis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116632"/>
            <a:ext cx="458197" cy="46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F P ORSITTO|ICFDT8|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F4A8-D1A8-9B4C-8A8B-7E9C002B3D5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436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6950" y="273467"/>
            <a:ext cx="8229028" cy="1144836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31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hr-HR" smtClean="0"/>
              <a:t>F P ORSITTO|ICFDT8|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6D9FA1-99C7-4910-8E32-B85D378B0060}" type="slidenum">
              <a:rPr lang="en-GB" smtClean="0"/>
              <a:pPr/>
              <a:t>‹n.›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64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8.emf"/><Relationship Id="rId7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0.emf"/><Relationship Id="rId5" Type="http://schemas.openxmlformats.org/officeDocument/2006/relationships/image" Target="../media/image11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Fast particle effects on </a:t>
            </a:r>
            <a:r>
              <a:rPr lang="en-US" sz="2800" dirty="0" smtClean="0"/>
              <a:t>plasma </a:t>
            </a:r>
            <a:r>
              <a:rPr lang="en-US" sz="2800" dirty="0" err="1" smtClean="0"/>
              <a:t>polarimetry</a:t>
            </a:r>
            <a:r>
              <a:rPr lang="en-US" sz="2800" dirty="0" smtClean="0"/>
              <a:t> in </a:t>
            </a:r>
            <a:r>
              <a:rPr lang="en-US" sz="2800" dirty="0" smtClean="0"/>
              <a:t>high performance </a:t>
            </a:r>
            <a:r>
              <a:rPr lang="en-US" sz="2800" dirty="0" smtClean="0"/>
              <a:t>fusion scenarios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005064"/>
            <a:ext cx="8640960" cy="1440160"/>
          </a:xfrm>
        </p:spPr>
        <p:txBody>
          <a:bodyPr>
            <a:normAutofit fontScale="85000" lnSpcReduction="20000"/>
          </a:bodyPr>
          <a:lstStyle/>
          <a:p>
            <a:pPr>
              <a:tabLst>
                <a:tab pos="349250" algn="l"/>
              </a:tabLst>
            </a:pPr>
            <a:r>
              <a:rPr lang="en-GB" dirty="0" smtClean="0"/>
              <a:t>Francesco Paolo Orsitto</a:t>
            </a:r>
            <a:r>
              <a:rPr lang="en-GB" baseline="30000" dirty="0" smtClean="0"/>
              <a:t>1</a:t>
            </a:r>
            <a:r>
              <a:rPr lang="en-GB" dirty="0" smtClean="0"/>
              <a:t>, F Auriemma</a:t>
            </a:r>
            <a:r>
              <a:rPr lang="en-GB" baseline="30000" dirty="0"/>
              <a:t>2</a:t>
            </a:r>
            <a:r>
              <a:rPr lang="en-GB" dirty="0" smtClean="0"/>
              <a:t>, A Boboc</a:t>
            </a:r>
            <a:r>
              <a:rPr lang="en-GB" baseline="30000" dirty="0" smtClean="0"/>
              <a:t>3</a:t>
            </a:r>
            <a:r>
              <a:rPr lang="en-GB" dirty="0" smtClean="0"/>
              <a:t> , G Szepesi</a:t>
            </a:r>
            <a:r>
              <a:rPr lang="en-GB" baseline="30000" dirty="0" smtClean="0"/>
              <a:t>3</a:t>
            </a:r>
            <a:r>
              <a:rPr lang="en-GB" dirty="0" smtClean="0"/>
              <a:t>, D Terranova</a:t>
            </a:r>
            <a:r>
              <a:rPr lang="en-GB" baseline="30000" dirty="0" smtClean="0"/>
              <a:t>2</a:t>
            </a:r>
            <a:r>
              <a:rPr lang="en-GB" dirty="0" smtClean="0"/>
              <a:t> and JET Contributors and The EURO-fusion exploitation Team .</a:t>
            </a:r>
          </a:p>
          <a:p>
            <a:pPr>
              <a:tabLst>
                <a:tab pos="349250" algn="l"/>
              </a:tabLst>
            </a:pPr>
            <a:r>
              <a:rPr lang="en-GB" sz="1600" baseline="30000" dirty="0" smtClean="0"/>
              <a:t>1</a:t>
            </a:r>
            <a:r>
              <a:rPr lang="en-GB" sz="1600" dirty="0" smtClean="0"/>
              <a:t>  </a:t>
            </a:r>
            <a:r>
              <a:rPr lang="en-GB" sz="1600" dirty="0" err="1" smtClean="0"/>
              <a:t>Consorzio</a:t>
            </a:r>
            <a:r>
              <a:rPr lang="en-GB" sz="1600" dirty="0" smtClean="0"/>
              <a:t> CREATE</a:t>
            </a:r>
            <a:r>
              <a:rPr lang="en-GB" sz="1600" smtClean="0"/>
              <a:t>, Napoli ,  and CNR IAC Roma , ITALY</a:t>
            </a:r>
            <a:endParaRPr lang="en-GB" sz="1600" dirty="0" smtClean="0"/>
          </a:p>
          <a:p>
            <a:pPr>
              <a:tabLst>
                <a:tab pos="349250" algn="l"/>
              </a:tabLst>
            </a:pPr>
            <a:r>
              <a:rPr lang="en-GB" sz="1600" baseline="30000" dirty="0" smtClean="0"/>
              <a:t>2</a:t>
            </a:r>
            <a:r>
              <a:rPr lang="en-GB" sz="1600" dirty="0" smtClean="0"/>
              <a:t>Consorzio RFX and CNR ISTP </a:t>
            </a:r>
            <a:r>
              <a:rPr lang="en-GB" sz="1600" dirty="0" err="1" smtClean="0"/>
              <a:t>Corso</a:t>
            </a:r>
            <a:r>
              <a:rPr lang="en-GB" sz="1600" dirty="0" smtClean="0"/>
              <a:t> </a:t>
            </a:r>
            <a:r>
              <a:rPr lang="en-GB" sz="1600" dirty="0" err="1" smtClean="0"/>
              <a:t>Stati</a:t>
            </a:r>
            <a:r>
              <a:rPr lang="en-GB" sz="1600" dirty="0" smtClean="0"/>
              <a:t> </a:t>
            </a:r>
            <a:r>
              <a:rPr lang="en-GB" sz="1600" dirty="0" err="1" smtClean="0"/>
              <a:t>Uniti</a:t>
            </a:r>
            <a:r>
              <a:rPr lang="en-GB" sz="1600" dirty="0" smtClean="0"/>
              <a:t> , </a:t>
            </a:r>
            <a:r>
              <a:rPr lang="en-GB" sz="1600" dirty="0" err="1" smtClean="0"/>
              <a:t>Padova</a:t>
            </a:r>
            <a:r>
              <a:rPr lang="en-GB" sz="1600" dirty="0" smtClean="0"/>
              <a:t>, (Italy) </a:t>
            </a:r>
          </a:p>
          <a:p>
            <a:pPr>
              <a:tabLst>
                <a:tab pos="349250" algn="l"/>
              </a:tabLst>
            </a:pPr>
            <a:r>
              <a:rPr lang="en-GB" sz="1600" baseline="30000" dirty="0"/>
              <a:t>3</a:t>
            </a:r>
            <a:r>
              <a:rPr lang="en-GB" sz="1600" dirty="0" smtClean="0"/>
              <a:t> UKAEA </a:t>
            </a:r>
            <a:r>
              <a:rPr lang="en-GB" sz="1600" dirty="0" err="1" smtClean="0"/>
              <a:t>Culham</a:t>
            </a:r>
            <a:r>
              <a:rPr lang="en-GB" sz="1600" dirty="0" smtClean="0"/>
              <a:t>  Campus,  Abingdon, Oxfordshire OX14 3DB  (UK)</a:t>
            </a:r>
            <a:endParaRPr lang="en-GB" sz="16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5D0187F-E72F-6A43-9E30-EC53FA8A9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178" y="5843138"/>
            <a:ext cx="604520" cy="603504"/>
          </a:xfrm>
          <a:prstGeom prst="rect">
            <a:avLst/>
          </a:prstGeom>
        </p:spPr>
      </p:pic>
      <p:pic>
        <p:nvPicPr>
          <p:cNvPr id="7" name="Segnaposto immagine 6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16154" r="16154"/>
          <a:stretch>
            <a:fillRect/>
          </a:stretch>
        </p:blipFill>
        <p:spPr/>
      </p:pic>
      <p:sp>
        <p:nvSpPr>
          <p:cNvPr id="4" name="CasellaDiTesto 3"/>
          <p:cNvSpPr txBox="1"/>
          <p:nvPr/>
        </p:nvSpPr>
        <p:spPr>
          <a:xfrm>
            <a:off x="755576" y="764704"/>
            <a:ext cx="413203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dirty="0" smtClean="0"/>
              <a:t>ICFDT8  19-21 </a:t>
            </a:r>
            <a:r>
              <a:rPr lang="it-IT" dirty="0" err="1" smtClean="0"/>
              <a:t>october</a:t>
            </a:r>
            <a:r>
              <a:rPr lang="it-IT" dirty="0" smtClean="0"/>
              <a:t> 2026 ENEA Frascati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7402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Introduction</a:t>
            </a:r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5576" y="1628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611560" y="692696"/>
            <a:ext cx="7704856" cy="6063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In the </a:t>
            </a:r>
            <a:r>
              <a:rPr lang="it-IT" sz="2400" dirty="0" err="1"/>
              <a:t>context</a:t>
            </a:r>
            <a:r>
              <a:rPr lang="it-IT" sz="2400" dirty="0"/>
              <a:t> of </a:t>
            </a:r>
            <a:r>
              <a:rPr lang="it-IT" sz="2400" dirty="0" err="1"/>
              <a:t>tokamak</a:t>
            </a:r>
            <a:r>
              <a:rPr lang="it-IT" sz="2400" dirty="0"/>
              <a:t> </a:t>
            </a:r>
            <a:r>
              <a:rPr lang="it-IT" sz="2400" dirty="0" err="1"/>
              <a:t>diagnostics</a:t>
            </a:r>
            <a:r>
              <a:rPr lang="it-IT" sz="2400" dirty="0"/>
              <a:t> </a:t>
            </a:r>
            <a:r>
              <a:rPr lang="it-IT" sz="2400" dirty="0" smtClean="0"/>
              <a:t>, </a:t>
            </a:r>
            <a:r>
              <a:rPr lang="it-IT" sz="2400" dirty="0"/>
              <a:t>The </a:t>
            </a:r>
            <a:r>
              <a:rPr lang="it-IT" sz="2400" dirty="0" err="1"/>
              <a:t>polarimetry</a:t>
            </a:r>
            <a:r>
              <a:rPr lang="it-IT" sz="2400" dirty="0"/>
              <a:t> </a:t>
            </a:r>
            <a:r>
              <a:rPr lang="it-IT" sz="2400" dirty="0" err="1"/>
              <a:t>measurements</a:t>
            </a:r>
            <a:r>
              <a:rPr lang="it-IT" sz="2400" dirty="0"/>
              <a:t> , i.e. the Faraday </a:t>
            </a:r>
            <a:r>
              <a:rPr lang="it-IT" sz="2400" dirty="0" err="1"/>
              <a:t>rotation</a:t>
            </a:r>
            <a:r>
              <a:rPr lang="it-IT" sz="2400" dirty="0"/>
              <a:t> and Cotton-</a:t>
            </a:r>
            <a:r>
              <a:rPr lang="it-IT" sz="2400" dirty="0" err="1"/>
              <a:t>Mouton</a:t>
            </a:r>
            <a:r>
              <a:rPr lang="it-IT" sz="2400" dirty="0"/>
              <a:t> </a:t>
            </a:r>
            <a:r>
              <a:rPr lang="it-IT" sz="2400" dirty="0" err="1"/>
              <a:t>ellipticity</a:t>
            </a:r>
            <a:r>
              <a:rPr lang="it-IT" sz="2400" dirty="0"/>
              <a:t> are </a:t>
            </a:r>
            <a:r>
              <a:rPr lang="it-IT" sz="2400" dirty="0" err="1"/>
              <a:t>very</a:t>
            </a:r>
            <a:r>
              <a:rPr lang="it-IT" sz="2400" dirty="0"/>
              <a:t> </a:t>
            </a:r>
            <a:r>
              <a:rPr lang="it-IT" sz="2400" dirty="0" err="1"/>
              <a:t>useful</a:t>
            </a:r>
            <a:r>
              <a:rPr lang="it-IT" sz="2400" dirty="0"/>
              <a:t> </a:t>
            </a:r>
            <a:r>
              <a:rPr lang="it-IT" sz="2400" dirty="0" err="1"/>
              <a:t>because</a:t>
            </a:r>
            <a:r>
              <a:rPr lang="it-IT" sz="2400" dirty="0"/>
              <a:t>  </a:t>
            </a:r>
            <a:r>
              <a:rPr lang="it-IT" sz="2400" dirty="0" err="1"/>
              <a:t>they</a:t>
            </a:r>
            <a:r>
              <a:rPr lang="it-IT" sz="2400" dirty="0"/>
              <a:t> </a:t>
            </a:r>
            <a:r>
              <a:rPr lang="it-IT" sz="2400" dirty="0" err="1"/>
              <a:t>give</a:t>
            </a:r>
            <a:r>
              <a:rPr lang="it-IT" sz="2400" dirty="0"/>
              <a:t> quantitative </a:t>
            </a:r>
            <a:r>
              <a:rPr lang="it-IT" sz="2400" dirty="0" err="1"/>
              <a:t>evaluations</a:t>
            </a:r>
            <a:r>
              <a:rPr lang="it-IT" sz="2400" dirty="0"/>
              <a:t> of the </a:t>
            </a:r>
            <a:r>
              <a:rPr lang="it-IT" sz="2400" dirty="0" err="1"/>
              <a:t>poloidal</a:t>
            </a:r>
            <a:r>
              <a:rPr lang="it-IT" sz="2400" dirty="0"/>
              <a:t> </a:t>
            </a:r>
            <a:r>
              <a:rPr lang="it-IT" sz="2400" dirty="0" err="1"/>
              <a:t>magnetic</a:t>
            </a:r>
            <a:r>
              <a:rPr lang="it-IT" sz="2400" dirty="0"/>
              <a:t> </a:t>
            </a:r>
            <a:r>
              <a:rPr lang="it-IT" sz="2400" dirty="0" err="1"/>
              <a:t>field</a:t>
            </a:r>
            <a:r>
              <a:rPr lang="it-IT" sz="2400" dirty="0"/>
              <a:t> and plasma </a:t>
            </a:r>
            <a:r>
              <a:rPr lang="it-IT" sz="2400" dirty="0" err="1"/>
              <a:t>density</a:t>
            </a:r>
            <a:r>
              <a:rPr lang="it-IT" sz="2400" dirty="0"/>
              <a:t> </a:t>
            </a:r>
            <a:r>
              <a:rPr lang="it-IT" sz="2400" dirty="0" err="1" smtClean="0"/>
              <a:t>respectively</a:t>
            </a:r>
            <a:r>
              <a:rPr lang="it-IT" sz="2400" dirty="0" smtClean="0"/>
              <a:t>[1,3].</a:t>
            </a:r>
          </a:p>
          <a:p>
            <a:endParaRPr lang="it-IT" sz="2400" dirty="0" smtClean="0"/>
          </a:p>
          <a:p>
            <a:r>
              <a:rPr lang="it-IT" sz="2400" dirty="0" smtClean="0"/>
              <a:t> </a:t>
            </a:r>
            <a:r>
              <a:rPr lang="it-IT" sz="2400" b="1" dirty="0">
                <a:solidFill>
                  <a:srgbClr val="FF0000"/>
                </a:solidFill>
              </a:rPr>
              <a:t>I</a:t>
            </a:r>
            <a:r>
              <a:rPr lang="it-IT" sz="2400" b="1" dirty="0" smtClean="0">
                <a:solidFill>
                  <a:srgbClr val="FF0000"/>
                </a:solidFill>
              </a:rPr>
              <a:t>n </a:t>
            </a:r>
            <a:r>
              <a:rPr lang="it-IT" sz="2400" b="1" dirty="0" err="1" smtClean="0">
                <a:solidFill>
                  <a:srgbClr val="FF0000"/>
                </a:solidFill>
              </a:rPr>
              <a:t>this</a:t>
            </a:r>
            <a:r>
              <a:rPr lang="it-IT" sz="2400" b="1" dirty="0" smtClean="0">
                <a:solidFill>
                  <a:srgbClr val="FF0000"/>
                </a:solidFill>
              </a:rPr>
              <a:t> report </a:t>
            </a:r>
            <a:r>
              <a:rPr lang="it-IT" sz="2400" b="1" dirty="0" err="1" smtClean="0">
                <a:solidFill>
                  <a:srgbClr val="FF0000"/>
                </a:solidFill>
              </a:rPr>
              <a:t>effects</a:t>
            </a:r>
            <a:r>
              <a:rPr lang="it-IT" sz="2400" b="1" dirty="0" smtClean="0">
                <a:solidFill>
                  <a:srgbClr val="FF0000"/>
                </a:solidFill>
              </a:rPr>
              <a:t> on the Faraday </a:t>
            </a:r>
            <a:r>
              <a:rPr lang="it-IT" sz="2400" b="1" dirty="0" err="1" smtClean="0">
                <a:solidFill>
                  <a:srgbClr val="FF0000"/>
                </a:solidFill>
              </a:rPr>
              <a:t>rotation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measurements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b="1" dirty="0" err="1" smtClean="0">
                <a:solidFill>
                  <a:srgbClr val="FF0000"/>
                </a:solidFill>
              </a:rPr>
              <a:t>linked</a:t>
            </a:r>
            <a:r>
              <a:rPr lang="it-IT" sz="2400" b="1" dirty="0" smtClean="0">
                <a:solidFill>
                  <a:srgbClr val="FF0000"/>
                </a:solidFill>
              </a:rPr>
              <a:t> to fast </a:t>
            </a:r>
            <a:r>
              <a:rPr lang="it-IT" sz="2400" b="1" dirty="0" err="1" smtClean="0">
                <a:solidFill>
                  <a:srgbClr val="FF0000"/>
                </a:solidFill>
              </a:rPr>
              <a:t>particles</a:t>
            </a:r>
            <a:r>
              <a:rPr lang="it-IT" sz="2400" b="1" dirty="0" smtClean="0">
                <a:solidFill>
                  <a:srgbClr val="FF0000"/>
                </a:solidFill>
              </a:rPr>
              <a:t> in a D-T  plasma are </a:t>
            </a:r>
            <a:r>
              <a:rPr lang="it-IT" sz="2400" b="1" dirty="0" err="1" smtClean="0">
                <a:solidFill>
                  <a:srgbClr val="FF0000"/>
                </a:solidFill>
              </a:rPr>
              <a:t>reported</a:t>
            </a:r>
            <a:r>
              <a:rPr lang="it-IT" sz="2400" b="1" dirty="0" smtClean="0">
                <a:solidFill>
                  <a:srgbClr val="FF0000"/>
                </a:solidFill>
              </a:rPr>
              <a:t>.</a:t>
            </a:r>
          </a:p>
          <a:p>
            <a:endParaRPr lang="it-IT" sz="2400" b="1" dirty="0"/>
          </a:p>
          <a:p>
            <a:r>
              <a:rPr lang="it-IT" dirty="0" smtClean="0"/>
              <a:t>[</a:t>
            </a:r>
            <a:r>
              <a:rPr lang="it-IT" dirty="0"/>
              <a:t>1</a:t>
            </a:r>
            <a:r>
              <a:rPr lang="it-IT" dirty="0" smtClean="0"/>
              <a:t>]</a:t>
            </a:r>
            <a:r>
              <a:rPr lang="en-US" dirty="0" smtClean="0"/>
              <a:t> </a:t>
            </a:r>
            <a:r>
              <a:rPr lang="en-US" dirty="0"/>
              <a:t>F.P. </a:t>
            </a:r>
            <a:r>
              <a:rPr lang="en-US" dirty="0" err="1" smtClean="0"/>
              <a:t>Orsitto</a:t>
            </a:r>
            <a:r>
              <a:rPr lang="en-US" dirty="0" smtClean="0"/>
              <a:t> et al. </a:t>
            </a:r>
            <a:r>
              <a:rPr lang="en-US" i="1" dirty="0" err="1"/>
              <a:t>Modelling</a:t>
            </a:r>
            <a:r>
              <a:rPr lang="en-US" i="1" dirty="0"/>
              <a:t> of </a:t>
            </a:r>
            <a:r>
              <a:rPr lang="en-US" i="1" dirty="0" err="1"/>
              <a:t>polarimetry</a:t>
            </a:r>
            <a:r>
              <a:rPr lang="en-US" i="1" dirty="0"/>
              <a:t> measurements at JET</a:t>
            </a:r>
            <a:r>
              <a:rPr lang="en-US" dirty="0"/>
              <a:t>, </a:t>
            </a:r>
            <a:r>
              <a:rPr lang="en-US" i="1" dirty="0"/>
              <a:t>Plasma Phys. Control. Fusion </a:t>
            </a:r>
            <a:r>
              <a:rPr lang="en-US" b="1" dirty="0"/>
              <a:t>50 </a:t>
            </a:r>
            <a:r>
              <a:rPr lang="en-US" dirty="0"/>
              <a:t>(2008) </a:t>
            </a:r>
            <a:r>
              <a:rPr lang="en-US" dirty="0" smtClean="0"/>
              <a:t>115009 and ibid. </a:t>
            </a:r>
            <a:r>
              <a:rPr lang="en-US" b="1" dirty="0" smtClean="0"/>
              <a:t>53</a:t>
            </a:r>
            <a:r>
              <a:rPr lang="en-US" dirty="0" smtClean="0"/>
              <a:t>(2011)035001</a:t>
            </a:r>
            <a:endParaRPr lang="en-US" dirty="0"/>
          </a:p>
          <a:p>
            <a:r>
              <a:rPr lang="en-US" dirty="0" smtClean="0"/>
              <a:t>[2] B</a:t>
            </a:r>
            <a:r>
              <a:rPr lang="en-US" dirty="0"/>
              <a:t>. </a:t>
            </a:r>
            <a:r>
              <a:rPr lang="en-US" dirty="0" err="1"/>
              <a:t>Faugeras</a:t>
            </a:r>
            <a:r>
              <a:rPr lang="en-US" dirty="0"/>
              <a:t> and F.P. </a:t>
            </a:r>
            <a:r>
              <a:rPr lang="en-US" dirty="0" err="1"/>
              <a:t>Orsitto</a:t>
            </a:r>
            <a:r>
              <a:rPr lang="en-US" dirty="0"/>
              <a:t>, </a:t>
            </a:r>
            <a:r>
              <a:rPr lang="en-US" i="1" dirty="0"/>
              <a:t>Equilibrium reconstruction at JET using stokes model for </a:t>
            </a:r>
            <a:r>
              <a:rPr lang="en-US" i="1" dirty="0" err="1"/>
              <a:t>polarimetry</a:t>
            </a:r>
            <a:r>
              <a:rPr lang="en-US" dirty="0"/>
              <a:t>, </a:t>
            </a:r>
            <a:r>
              <a:rPr lang="en-US" i="1" dirty="0" smtClean="0"/>
              <a:t>Nuclear </a:t>
            </a:r>
            <a:r>
              <a:rPr lang="en-US" i="1" dirty="0"/>
              <a:t>Fusion </a:t>
            </a:r>
            <a:r>
              <a:rPr lang="en-US" b="1" dirty="0"/>
              <a:t>58 </a:t>
            </a:r>
            <a:r>
              <a:rPr lang="en-US" dirty="0"/>
              <a:t>(2018) 106032. </a:t>
            </a:r>
            <a:endParaRPr lang="en-US" dirty="0" smtClean="0"/>
          </a:p>
          <a:p>
            <a:r>
              <a:rPr lang="en-US" dirty="0" smtClean="0"/>
              <a:t>[3] F P </a:t>
            </a:r>
            <a:r>
              <a:rPr lang="en-US" dirty="0" err="1" smtClean="0"/>
              <a:t>Orsitto</a:t>
            </a:r>
            <a:r>
              <a:rPr lang="en-US" dirty="0" smtClean="0"/>
              <a:t> and S Segre , </a:t>
            </a:r>
            <a:r>
              <a:rPr lang="en-US" i="1" dirty="0" smtClean="0"/>
              <a:t>Plasma </a:t>
            </a:r>
            <a:r>
              <a:rPr lang="en-US" i="1" dirty="0" err="1" smtClean="0"/>
              <a:t>Phys</a:t>
            </a:r>
            <a:r>
              <a:rPr lang="en-US" i="1" dirty="0" smtClean="0"/>
              <a:t> </a:t>
            </a:r>
            <a:r>
              <a:rPr lang="en-US" i="1" dirty="0" err="1" smtClean="0"/>
              <a:t>Contr</a:t>
            </a:r>
            <a:r>
              <a:rPr lang="en-US" i="1" dirty="0" smtClean="0"/>
              <a:t> Fusion </a:t>
            </a:r>
            <a:r>
              <a:rPr lang="en-US" b="1" dirty="0" smtClean="0"/>
              <a:t>61</a:t>
            </a:r>
            <a:r>
              <a:rPr lang="en-US" dirty="0" smtClean="0"/>
              <a:t>(2019)055008</a:t>
            </a:r>
          </a:p>
          <a:p>
            <a:endParaRPr lang="en-US" dirty="0" smtClean="0"/>
          </a:p>
          <a:p>
            <a:endParaRPr lang="it-IT" sz="2000" dirty="0"/>
          </a:p>
          <a:p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96113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Elements</a:t>
            </a:r>
            <a:r>
              <a:rPr lang="it-IT" dirty="0" smtClean="0"/>
              <a:t> of plasma </a:t>
            </a:r>
            <a:r>
              <a:rPr lang="it-IT" dirty="0" err="1" smtClean="0"/>
              <a:t>polarimetry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  <p:sp>
        <p:nvSpPr>
          <p:cNvPr id="7" name="Rettangolo 6"/>
          <p:cNvSpPr/>
          <p:nvPr/>
        </p:nvSpPr>
        <p:spPr>
          <a:xfrm>
            <a:off x="322967" y="790636"/>
            <a:ext cx="8785537" cy="523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>
                <a:solidFill>
                  <a:srgbClr val="0000FF"/>
                </a:solidFill>
              </a:rPr>
              <a:t>The measurements of polarimetry in tokamak plasmas 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 </a:t>
            </a:r>
            <a:r>
              <a:rPr lang="en-US" sz="2800" b="1" baseline="30000" dirty="0">
                <a:solidFill>
                  <a:srgbClr val="0000FF"/>
                </a:solidFill>
              </a:rPr>
              <a:t>give important information on plasma current , density and 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temperature</a:t>
            </a:r>
            <a:endParaRPr lang="en-US" sz="2800" baseline="30000" dirty="0"/>
          </a:p>
          <a:p>
            <a:r>
              <a:rPr lang="en-US" sz="2800" baseline="30000" dirty="0"/>
              <a:t>• </a:t>
            </a:r>
            <a:r>
              <a:rPr lang="en-US" sz="2800" baseline="30000" dirty="0">
                <a:solidFill>
                  <a:srgbClr val="FF0000"/>
                </a:solidFill>
              </a:rPr>
              <a:t>In a plasma, a magnetic field component </a:t>
            </a:r>
            <a:r>
              <a:rPr lang="en-US" sz="2800" baseline="30000" dirty="0" smtClean="0">
                <a:solidFill>
                  <a:srgbClr val="FF0000"/>
                </a:solidFill>
              </a:rPr>
              <a:t>parallel </a:t>
            </a:r>
            <a:r>
              <a:rPr lang="en-US" sz="2800" baseline="30000" dirty="0">
                <a:solidFill>
                  <a:srgbClr val="FF0000"/>
                </a:solidFill>
              </a:rPr>
              <a:t>to a laser beam propagation direction causes the polarization plane rotation (Faraday effect).</a:t>
            </a:r>
          </a:p>
          <a:p>
            <a:r>
              <a:rPr lang="en-US" sz="2800" baseline="30000" dirty="0">
                <a:solidFill>
                  <a:srgbClr val="FF0000"/>
                </a:solidFill>
              </a:rPr>
              <a:t>• The Faraday rotation depends on ne*IP value.</a:t>
            </a:r>
          </a:p>
          <a:p>
            <a:endParaRPr lang="en-US" sz="2800" baseline="30000" dirty="0">
              <a:solidFill>
                <a:srgbClr val="FF0000"/>
              </a:solidFill>
            </a:endParaRPr>
          </a:p>
          <a:p>
            <a:r>
              <a:rPr lang="en-US" sz="2800" baseline="30000" dirty="0"/>
              <a:t>• Whereas, the magnetic field components perpendicular to the laser beam propagation direction causes a change in the ellipticity of the probing beam (Cotton-Mouton effect). </a:t>
            </a:r>
          </a:p>
          <a:p>
            <a:r>
              <a:rPr lang="en-US" sz="2800" baseline="30000" dirty="0"/>
              <a:t>• The Cotton-Mouton </a:t>
            </a:r>
            <a:r>
              <a:rPr lang="en-US" sz="2800" baseline="30000" dirty="0" smtClean="0"/>
              <a:t> </a:t>
            </a:r>
            <a:r>
              <a:rPr lang="en-US" sz="2800" baseline="30000" dirty="0"/>
              <a:t>depends on ne*</a:t>
            </a:r>
            <a:r>
              <a:rPr lang="en-US" sz="2800" baseline="30000" dirty="0" err="1"/>
              <a:t>Bt</a:t>
            </a:r>
            <a:r>
              <a:rPr lang="en-US" sz="2800" baseline="30000" dirty="0"/>
              <a:t>*</a:t>
            </a:r>
            <a:r>
              <a:rPr lang="en-US" sz="2800" baseline="30000" dirty="0" err="1"/>
              <a:t>Bt</a:t>
            </a:r>
            <a:r>
              <a:rPr lang="en-US" sz="2800" baseline="30000" dirty="0"/>
              <a:t> value</a:t>
            </a:r>
            <a:r>
              <a:rPr lang="en-US" sz="2800" baseline="30000" dirty="0" smtClean="0"/>
              <a:t>.</a:t>
            </a:r>
          </a:p>
          <a:p>
            <a:endParaRPr lang="it-IT" sz="2800" b="1" baseline="30000" dirty="0" smtClean="0">
              <a:solidFill>
                <a:srgbClr val="0000FF"/>
              </a:solidFill>
            </a:endParaRPr>
          </a:p>
          <a:p>
            <a:r>
              <a:rPr lang="it-IT" sz="2800" b="1" baseline="30000" dirty="0" smtClean="0">
                <a:solidFill>
                  <a:srgbClr val="0000FF"/>
                </a:solidFill>
              </a:rPr>
              <a:t>T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his scheme is valid for small values of Faraday and </a:t>
            </a:r>
            <a:r>
              <a:rPr lang="en-US" sz="2800" b="1" baseline="30000" dirty="0" err="1" smtClean="0">
                <a:solidFill>
                  <a:srgbClr val="0000FF"/>
                </a:solidFill>
              </a:rPr>
              <a:t>ellipticity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 : the Stokes model </a:t>
            </a:r>
            <a:r>
              <a:rPr lang="it-IT" sz="2800" b="1" baseline="30000" dirty="0" smtClean="0">
                <a:solidFill>
                  <a:srgbClr val="0000FF"/>
                </a:solidFill>
              </a:rPr>
              <a:t>I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s the general framework where the </a:t>
            </a:r>
            <a:r>
              <a:rPr lang="en-US" sz="2800" b="1" baseline="30000" dirty="0" err="1" smtClean="0">
                <a:solidFill>
                  <a:srgbClr val="0000FF"/>
                </a:solidFill>
              </a:rPr>
              <a:t>polarimetry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 </a:t>
            </a:r>
            <a:r>
              <a:rPr lang="en-US" sz="2800" b="1" baseline="30000" dirty="0" err="1" smtClean="0">
                <a:solidFill>
                  <a:srgbClr val="0000FF"/>
                </a:solidFill>
              </a:rPr>
              <a:t>modelling</a:t>
            </a:r>
            <a:r>
              <a:rPr lang="en-US" sz="2800" b="1" baseline="30000" dirty="0" smtClean="0">
                <a:solidFill>
                  <a:srgbClr val="0000FF"/>
                </a:solidFill>
              </a:rPr>
              <a:t> is inserted</a:t>
            </a:r>
          </a:p>
          <a:p>
            <a:r>
              <a:rPr lang="en-US" b="1" baseline="30000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 F </a:t>
            </a:r>
            <a:r>
              <a:rPr lang="en-US" b="1" dirty="0" err="1" smtClean="0">
                <a:solidFill>
                  <a:srgbClr val="0000FF"/>
                </a:solidFill>
              </a:rPr>
              <a:t>Orsitto</a:t>
            </a:r>
            <a:r>
              <a:rPr lang="en-US" b="1" dirty="0" smtClean="0">
                <a:solidFill>
                  <a:srgbClr val="0000FF"/>
                </a:solidFill>
              </a:rPr>
              <a:t> et al  PPCF 2008, 2011, 2019, and B </a:t>
            </a:r>
            <a:r>
              <a:rPr lang="en-US" b="1" dirty="0" err="1" smtClean="0">
                <a:solidFill>
                  <a:srgbClr val="0000FF"/>
                </a:solidFill>
              </a:rPr>
              <a:t>Faugeras</a:t>
            </a:r>
            <a:r>
              <a:rPr lang="en-US" b="1" dirty="0" smtClean="0">
                <a:solidFill>
                  <a:srgbClr val="0000FF"/>
                </a:solidFill>
              </a:rPr>
              <a:t> , F </a:t>
            </a:r>
            <a:r>
              <a:rPr lang="en-US" b="1" dirty="0" err="1" smtClean="0">
                <a:solidFill>
                  <a:srgbClr val="0000FF"/>
                </a:solidFill>
              </a:rPr>
              <a:t>Orsitto</a:t>
            </a:r>
            <a:r>
              <a:rPr lang="en-US" b="1" dirty="0" smtClean="0">
                <a:solidFill>
                  <a:srgbClr val="0000FF"/>
                </a:solidFill>
              </a:rPr>
              <a:t> Nuclear Fusion 2018, 2019)</a:t>
            </a:r>
          </a:p>
          <a:p>
            <a:endParaRPr lang="en-US" dirty="0"/>
          </a:p>
          <a:p>
            <a:r>
              <a:rPr lang="en-US" sz="2800" baseline="30000" dirty="0"/>
              <a:t>• In a tokamak plasma both effects are </a:t>
            </a:r>
            <a:r>
              <a:rPr lang="en-US" sz="2800" baseline="30000" dirty="0" smtClean="0"/>
              <a:t>presents: </a:t>
            </a:r>
            <a:r>
              <a:rPr lang="en-US" sz="2800" baseline="30000" dirty="0"/>
              <a:t>the polarization becomes elliptical and the plane of the polarization rotates; the value of these effects depend on plasma parameters, the beam propagation direction and initial state polarization.</a:t>
            </a:r>
          </a:p>
        </p:txBody>
      </p:sp>
    </p:spTree>
    <p:extLst>
      <p:ext uri="{BB962C8B-B14F-4D97-AF65-F5344CB8AC3E}">
        <p14:creationId xmlns:p14="http://schemas.microsoft.com/office/powerpoint/2010/main" val="187736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Elements</a:t>
            </a:r>
            <a:r>
              <a:rPr lang="it-IT" dirty="0" smtClean="0"/>
              <a:t> of plasma </a:t>
            </a:r>
            <a:r>
              <a:rPr lang="it-IT" dirty="0" err="1" smtClean="0"/>
              <a:t>polarimetry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The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Stokes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model ,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which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describes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the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spatial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evolution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of the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polarization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of the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wave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inside the plasma,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is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defined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by the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vector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</a:t>
            </a:r>
            <a:r>
              <a:rPr lang="it-IT" dirty="0" err="1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equation</a:t>
            </a: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: </a:t>
            </a:r>
            <a:endParaRPr lang="it-IT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Cambria"/>
              <a:ea typeface="Cambria"/>
              <a:cs typeface="Cambria"/>
            </a:endParaRPr>
          </a:p>
          <a:p>
            <a:pPr algn="just">
              <a:spcAft>
                <a:spcPts val="0"/>
              </a:spcAft>
            </a:pPr>
            <a:r>
              <a:rPr lang="it-IT" dirty="0">
                <a:solidFill>
                  <a:srgbClr val="000000"/>
                </a:solidFill>
                <a:highlight>
                  <a:srgbClr val="FFFF00"/>
                </a:highlight>
                <a:uFill>
                  <a:solidFill>
                    <a:srgbClr val="000000"/>
                  </a:solidFill>
                </a:uFill>
                <a:latin typeface="Cambria"/>
                <a:ea typeface="Cambria"/>
                <a:cs typeface="Cambria"/>
              </a:rPr>
              <a:t> </a:t>
            </a:r>
            <a:endParaRPr lang="it-IT" dirty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Cambria"/>
              <a:ea typeface="Cambria"/>
              <a:cs typeface="Cambria"/>
            </a:endParaRPr>
          </a:p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9699242"/>
              </p:ext>
            </p:extLst>
          </p:nvPr>
        </p:nvGraphicFramePr>
        <p:xfrm>
          <a:off x="942975" y="2913063"/>
          <a:ext cx="2214563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9" name="Equation" r:id="rId3" imgW="1219200" imgH="419100" progId="Equation.3">
                  <p:embed/>
                </p:oleObj>
              </mc:Choice>
              <mc:Fallback>
                <p:oleObj name="Equation" r:id="rId3" imgW="12192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2975" y="2913063"/>
                        <a:ext cx="2214563" cy="760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08854"/>
              </p:ext>
            </p:extLst>
          </p:nvPr>
        </p:nvGraphicFramePr>
        <p:xfrm>
          <a:off x="4808538" y="2750790"/>
          <a:ext cx="3281362" cy="283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0" name="Equation" r:id="rId5" imgW="1892300" imgH="1638300" progId="Equation.3">
                  <p:embed/>
                </p:oleObj>
              </mc:Choice>
              <mc:Fallback>
                <p:oleObj name="Equation" r:id="rId5" imgW="1892300" imgH="163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8538" y="2750790"/>
                        <a:ext cx="3281362" cy="283845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89040"/>
            <a:ext cx="2808287" cy="2503488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217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533831" y="273467"/>
            <a:ext cx="8229028" cy="1144836"/>
          </a:xfrm>
        </p:spPr>
        <p:txBody>
          <a:bodyPr/>
          <a:lstStyle/>
          <a:p>
            <a:pPr algn="ctr"/>
            <a:r>
              <a:rPr lang="it-IT" sz="2200" dirty="0" err="1"/>
              <a:t>Approximation</a:t>
            </a:r>
            <a:r>
              <a:rPr lang="it-IT" sz="2200" dirty="0"/>
              <a:t> for small </a:t>
            </a:r>
            <a:r>
              <a:rPr lang="it-IT" sz="2200" dirty="0" err="1"/>
              <a:t>polarimetry</a:t>
            </a:r>
            <a:r>
              <a:rPr lang="it-IT" sz="2200" dirty="0"/>
              <a:t> </a:t>
            </a:r>
            <a:r>
              <a:rPr lang="it-IT" sz="2200" dirty="0" err="1"/>
              <a:t>effects</a:t>
            </a:r>
            <a:r>
              <a:rPr lang="it-IT" sz="2200" dirty="0"/>
              <a:t> and </a:t>
            </a:r>
            <a:r>
              <a:rPr lang="it-IT" sz="2200" dirty="0" err="1"/>
              <a:t>Stokes</a:t>
            </a:r>
            <a:r>
              <a:rPr lang="it-IT" sz="2200" dirty="0"/>
              <a:t> </a:t>
            </a:r>
            <a:r>
              <a:rPr lang="it-IT" sz="2200" dirty="0" err="1"/>
              <a:t>eqs</a:t>
            </a:r>
            <a:r>
              <a:rPr lang="it-IT" sz="2200" dirty="0"/>
              <a:t>. </a:t>
            </a:r>
            <a:br>
              <a:rPr lang="it-IT" sz="2200" dirty="0"/>
            </a:br>
            <a:r>
              <a:rPr lang="it-IT" sz="2200" dirty="0"/>
              <a:t>(</a:t>
            </a:r>
            <a:r>
              <a:rPr lang="it-IT" sz="2200" dirty="0" err="1"/>
              <a:t>Type</a:t>
            </a:r>
            <a:r>
              <a:rPr lang="it-IT" sz="2200" dirty="0"/>
              <a:t> I </a:t>
            </a:r>
            <a:r>
              <a:rPr lang="it-IT" sz="2200" dirty="0" err="1"/>
              <a:t>approx</a:t>
            </a:r>
            <a:r>
              <a:rPr lang="it-IT" sz="2200" dirty="0"/>
              <a:t> </a:t>
            </a:r>
            <a:r>
              <a:rPr lang="it-IT" sz="2200" dirty="0" err="1"/>
              <a:t>F</a:t>
            </a:r>
            <a:r>
              <a:rPr lang="it-IT" sz="2200" dirty="0"/>
              <a:t> </a:t>
            </a:r>
            <a:r>
              <a:rPr lang="it-IT" sz="2200" dirty="0" err="1"/>
              <a:t>P</a:t>
            </a:r>
            <a:r>
              <a:rPr lang="it-IT" sz="2200" dirty="0"/>
              <a:t> </a:t>
            </a:r>
            <a:r>
              <a:rPr lang="it-IT" sz="2200" dirty="0" err="1"/>
              <a:t>Orsitto</a:t>
            </a:r>
            <a:r>
              <a:rPr lang="it-IT" sz="2200" dirty="0"/>
              <a:t> PPCF 2008)</a:t>
            </a:r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25536"/>
              </p:ext>
            </p:extLst>
          </p:nvPr>
        </p:nvGraphicFramePr>
        <p:xfrm>
          <a:off x="338602" y="1737552"/>
          <a:ext cx="3740334" cy="29549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7" name="Equation" r:id="rId3" imgW="2235200" imgH="1765300" progId="Equation.3">
                  <p:embed/>
                </p:oleObj>
              </mc:Choice>
              <mc:Fallback>
                <p:oleObj name="Equation" r:id="rId3" imgW="2235200" imgH="176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8602" y="1737552"/>
                        <a:ext cx="3740334" cy="29549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6430" y="1350413"/>
            <a:ext cx="4583187" cy="298283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197302" y="4236548"/>
            <a:ext cx="1681557" cy="360809"/>
          </a:xfrm>
          <a:prstGeom prst="rect">
            <a:avLst/>
          </a:prstGeom>
          <a:solidFill>
            <a:srgbClr val="FFFF00"/>
          </a:solidFill>
        </p:spPr>
        <p:txBody>
          <a:bodyPr wrap="none" lIns="83000" tIns="41500" rIns="83000" bIns="41500" rtlCol="0">
            <a:spAutoFit/>
          </a:bodyPr>
          <a:lstStyle/>
          <a:p>
            <a:r>
              <a:rPr lang="it-IT" dirty="0" err="1" smtClean="0"/>
              <a:t>Poincare</a:t>
            </a:r>
            <a:r>
              <a:rPr lang="it-IT" dirty="0" smtClean="0"/>
              <a:t> </a:t>
            </a:r>
            <a:r>
              <a:rPr lang="it-IT" dirty="0" err="1" smtClean="0"/>
              <a:t>sphere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3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Solution of </a:t>
            </a:r>
            <a:r>
              <a:rPr lang="it-IT" sz="2800" dirty="0" err="1" smtClean="0"/>
              <a:t>Stokes</a:t>
            </a:r>
            <a:r>
              <a:rPr lang="it-IT" sz="2800" dirty="0" smtClean="0"/>
              <a:t> </a:t>
            </a:r>
            <a:r>
              <a:rPr lang="it-IT" sz="2800" dirty="0" err="1" smtClean="0"/>
              <a:t>eq</a:t>
            </a:r>
            <a:r>
              <a:rPr lang="it-IT" sz="2800" dirty="0"/>
              <a:t> </a:t>
            </a:r>
            <a:r>
              <a:rPr lang="it-IT" sz="2800" dirty="0" smtClean="0"/>
              <a:t> </a:t>
            </a:r>
            <a:r>
              <a:rPr lang="it-IT" sz="2800" dirty="0" err="1" smtClean="0"/>
              <a:t>Type</a:t>
            </a:r>
            <a:r>
              <a:rPr lang="it-IT" sz="2800" dirty="0" smtClean="0"/>
              <a:t> I </a:t>
            </a:r>
            <a:r>
              <a:rPr lang="it-IT" sz="2800" dirty="0" err="1" smtClean="0"/>
              <a:t>approximation</a:t>
            </a:r>
            <a:r>
              <a:rPr lang="it-IT" sz="2800" dirty="0" smtClean="0"/>
              <a:t> (Small </a:t>
            </a:r>
            <a:r>
              <a:rPr lang="it-IT" sz="2800" dirty="0" err="1" smtClean="0"/>
              <a:t>signals</a:t>
            </a:r>
            <a:r>
              <a:rPr lang="it-IT" sz="2800" dirty="0" smtClean="0"/>
              <a:t>) </a:t>
            </a:r>
            <a:endParaRPr lang="it-IT" sz="28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389464"/>
              </p:ext>
            </p:extLst>
          </p:nvPr>
        </p:nvGraphicFramePr>
        <p:xfrm>
          <a:off x="927174" y="908720"/>
          <a:ext cx="7461250" cy="290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" name="Equation" r:id="rId3" imgW="3454400" imgH="1346200" progId="Equation.3">
                  <p:embed/>
                </p:oleObj>
              </mc:Choice>
              <mc:Fallback>
                <p:oleObj name="Equation" r:id="rId3" imgW="3454400" imgH="1346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74" y="908720"/>
                        <a:ext cx="7461250" cy="290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8911475"/>
              </p:ext>
            </p:extLst>
          </p:nvPr>
        </p:nvGraphicFramePr>
        <p:xfrm>
          <a:off x="971600" y="4077072"/>
          <a:ext cx="3672408" cy="1091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" name="Equation" r:id="rId5" imgW="1879600" imgH="558800" progId="Equation.3">
                  <p:embed/>
                </p:oleObj>
              </mc:Choice>
              <mc:Fallback>
                <p:oleObj name="Equation" r:id="rId5" imgW="18796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600" y="4077072"/>
                        <a:ext cx="3672408" cy="10917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7"/>
          <p:cNvSpPr/>
          <p:nvPr/>
        </p:nvSpPr>
        <p:spPr>
          <a:xfrm>
            <a:off x="827584" y="5373216"/>
            <a:ext cx="4572000" cy="1200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/>
              <a:t>C</a:t>
            </a:r>
            <a:r>
              <a:rPr lang="it-IT" sz="2400" baseline="-25000" dirty="0"/>
              <a:t>1</a:t>
            </a:r>
            <a:r>
              <a:rPr lang="it-IT" sz="2400" dirty="0"/>
              <a:t>=2.42 10</a:t>
            </a:r>
            <a:r>
              <a:rPr lang="it-IT" sz="2400" baseline="30000" dirty="0"/>
              <a:t>-20</a:t>
            </a:r>
            <a:r>
              <a:rPr lang="it-IT" sz="2400" dirty="0"/>
              <a:t> λ</a:t>
            </a:r>
            <a:r>
              <a:rPr lang="it-IT" sz="2400" baseline="30000" dirty="0"/>
              <a:t>3</a:t>
            </a:r>
            <a:r>
              <a:rPr lang="it-IT" sz="2400" dirty="0"/>
              <a:t>  (m</a:t>
            </a:r>
            <a:r>
              <a:rPr lang="it-IT" sz="2400" baseline="30000" dirty="0"/>
              <a:t>2</a:t>
            </a:r>
            <a:r>
              <a:rPr lang="it-IT" sz="2400" dirty="0"/>
              <a:t> T</a:t>
            </a:r>
            <a:r>
              <a:rPr lang="it-IT" sz="2400" baseline="30000" dirty="0"/>
              <a:t>-2</a:t>
            </a:r>
            <a:r>
              <a:rPr lang="it-IT" sz="2400" dirty="0"/>
              <a:t>)                     </a:t>
            </a:r>
          </a:p>
          <a:p>
            <a:r>
              <a:rPr lang="it-IT" sz="2400" dirty="0"/>
              <a:t>C</a:t>
            </a:r>
            <a:r>
              <a:rPr lang="it-IT" sz="2400" baseline="-25000" dirty="0"/>
              <a:t>3</a:t>
            </a:r>
            <a:r>
              <a:rPr lang="it-IT" sz="2400" dirty="0"/>
              <a:t>=5.23 10</a:t>
            </a:r>
            <a:r>
              <a:rPr lang="it-IT" sz="2400" baseline="30000" dirty="0"/>
              <a:t>-19</a:t>
            </a:r>
            <a:r>
              <a:rPr lang="it-IT" sz="2400" dirty="0"/>
              <a:t> λ</a:t>
            </a:r>
            <a:r>
              <a:rPr lang="it-IT" sz="2400" baseline="30000" dirty="0"/>
              <a:t>2</a:t>
            </a:r>
            <a:r>
              <a:rPr lang="it-IT" sz="2400" dirty="0"/>
              <a:t>  (m</a:t>
            </a:r>
            <a:r>
              <a:rPr lang="it-IT" sz="2400" baseline="30000" dirty="0"/>
              <a:t>2</a:t>
            </a:r>
            <a:r>
              <a:rPr lang="it-IT" sz="2400" dirty="0"/>
              <a:t> T</a:t>
            </a:r>
            <a:r>
              <a:rPr lang="it-IT" sz="2400" baseline="30000" dirty="0"/>
              <a:t>-1</a:t>
            </a:r>
            <a:r>
              <a:rPr lang="it-IT" sz="2400" dirty="0"/>
              <a:t>)</a:t>
            </a:r>
          </a:p>
          <a:p>
            <a:r>
              <a:rPr lang="it-IT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451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07504"/>
            <a:ext cx="7543800" cy="457200"/>
          </a:xfrm>
        </p:spPr>
        <p:txBody>
          <a:bodyPr/>
          <a:lstStyle/>
          <a:p>
            <a:r>
              <a:rPr lang="it-IT" dirty="0" smtClean="0"/>
              <a:t>               JET </a:t>
            </a:r>
            <a:r>
              <a:rPr lang="it-IT" dirty="0" err="1"/>
              <a:t>interfero-polarimeter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3440" y="725451"/>
            <a:ext cx="3153425" cy="515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52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message</a:t>
            </a:r>
            <a:r>
              <a:rPr lang="it-IT" dirty="0" smtClean="0"/>
              <a:t> 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polarimetry</a:t>
            </a:r>
            <a:r>
              <a:rPr lang="it-IT" dirty="0" smtClean="0"/>
              <a:t> KG4R/FAR_CH3 </a:t>
            </a:r>
            <a:r>
              <a:rPr lang="it-IT" dirty="0" err="1" smtClean="0"/>
              <a:t>measurements</a:t>
            </a:r>
            <a:r>
              <a:rPr lang="it-IT" dirty="0" smtClean="0"/>
              <a:t> can be </a:t>
            </a:r>
            <a:r>
              <a:rPr lang="it-IT" dirty="0" err="1" smtClean="0"/>
              <a:t>reproduced</a:t>
            </a:r>
            <a:r>
              <a:rPr lang="it-IT" dirty="0" smtClean="0"/>
              <a:t> </a:t>
            </a:r>
            <a:r>
              <a:rPr lang="it-IT" dirty="0" err="1" smtClean="0"/>
              <a:t>using</a:t>
            </a:r>
            <a:r>
              <a:rPr lang="it-IT" dirty="0" smtClean="0"/>
              <a:t> </a:t>
            </a:r>
            <a:r>
              <a:rPr lang="it-IT" dirty="0" err="1"/>
              <a:t>S</a:t>
            </a:r>
            <a:r>
              <a:rPr lang="it-IT" dirty="0" err="1" smtClean="0"/>
              <a:t>tokes</a:t>
            </a:r>
            <a:r>
              <a:rPr lang="it-IT" dirty="0" smtClean="0"/>
              <a:t> code ( </a:t>
            </a:r>
            <a:r>
              <a:rPr lang="it-IT" dirty="0" err="1" smtClean="0"/>
              <a:t>F</a:t>
            </a:r>
            <a:r>
              <a:rPr lang="it-IT" dirty="0" smtClean="0"/>
              <a:t> </a:t>
            </a:r>
            <a:r>
              <a:rPr lang="it-IT" dirty="0" err="1" smtClean="0"/>
              <a:t>P</a:t>
            </a:r>
            <a:r>
              <a:rPr lang="it-IT" dirty="0" smtClean="0"/>
              <a:t> </a:t>
            </a:r>
            <a:r>
              <a:rPr lang="it-IT" dirty="0" err="1" smtClean="0"/>
              <a:t>Orsitto</a:t>
            </a:r>
            <a:r>
              <a:rPr lang="it-IT" dirty="0" smtClean="0"/>
              <a:t> et al. PPCF 2008, 2011, 2019) </a:t>
            </a:r>
            <a:r>
              <a:rPr lang="it-IT" dirty="0" err="1" smtClean="0"/>
              <a:t>using</a:t>
            </a:r>
            <a:r>
              <a:rPr lang="it-IT" dirty="0" smtClean="0"/>
              <a:t> EFTP EQUILIBRIUM  with fast </a:t>
            </a:r>
            <a:r>
              <a:rPr lang="it-IT" dirty="0" err="1" smtClean="0"/>
              <a:t>particle</a:t>
            </a:r>
            <a:r>
              <a:rPr lang="it-IT" dirty="0" smtClean="0"/>
              <a:t> pressure </a:t>
            </a:r>
            <a:r>
              <a:rPr lang="it-IT" dirty="0" err="1" smtClean="0"/>
              <a:t>included</a:t>
            </a:r>
            <a:r>
              <a:rPr lang="it-IT" dirty="0" smtClean="0"/>
              <a:t> </a:t>
            </a:r>
          </a:p>
          <a:p>
            <a:r>
              <a:rPr lang="it-IT" dirty="0" smtClean="0"/>
              <a:t>The KG4R/FAR_CH3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channel</a:t>
            </a:r>
            <a:r>
              <a:rPr lang="it-IT" dirty="0" smtClean="0"/>
              <a:t> more </a:t>
            </a:r>
            <a:r>
              <a:rPr lang="it-IT" dirty="0" err="1" smtClean="0"/>
              <a:t>sensible</a:t>
            </a:r>
            <a:r>
              <a:rPr lang="it-IT" dirty="0" smtClean="0"/>
              <a:t> to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effect</a:t>
            </a:r>
            <a:r>
              <a:rPr lang="it-IT" dirty="0" smtClean="0"/>
              <a:t> </a:t>
            </a:r>
            <a:r>
              <a:rPr lang="it-IT" dirty="0"/>
              <a:t> </a:t>
            </a:r>
            <a:r>
              <a:rPr lang="it-IT" dirty="0" smtClean="0"/>
              <a:t>SINCE the line of </a:t>
            </a:r>
            <a:r>
              <a:rPr lang="it-IT" dirty="0" err="1" smtClean="0"/>
              <a:t>sight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close</a:t>
            </a:r>
            <a:r>
              <a:rPr lang="it-IT" dirty="0" smtClean="0"/>
              <a:t> to the plasma </a:t>
            </a:r>
            <a:r>
              <a:rPr lang="it-IT" dirty="0" err="1" smtClean="0"/>
              <a:t>magnetic</a:t>
            </a:r>
            <a:r>
              <a:rPr lang="it-IT" dirty="0" smtClean="0"/>
              <a:t> centre.( The </a:t>
            </a:r>
            <a:r>
              <a:rPr lang="it-IT" dirty="0" err="1" smtClean="0"/>
              <a:t>channel</a:t>
            </a:r>
            <a:r>
              <a:rPr lang="it-IT" dirty="0" smtClean="0"/>
              <a:t> 4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</a:t>
            </a:r>
            <a:r>
              <a:rPr lang="it-IT" dirty="0" err="1" smtClean="0"/>
              <a:t>sensible</a:t>
            </a:r>
            <a:r>
              <a:rPr lang="it-IT" dirty="0" smtClean="0"/>
              <a:t>).</a:t>
            </a:r>
          </a:p>
          <a:p>
            <a:r>
              <a:rPr lang="it-IT" dirty="0" smtClean="0"/>
              <a:t>The Cotton </a:t>
            </a:r>
            <a:r>
              <a:rPr lang="it-IT" dirty="0" err="1" smtClean="0"/>
              <a:t>mouton</a:t>
            </a:r>
            <a:r>
              <a:rPr lang="it-IT" dirty="0" smtClean="0"/>
              <a:t> </a:t>
            </a:r>
            <a:r>
              <a:rPr lang="it-IT" dirty="0" err="1" smtClean="0"/>
              <a:t>ellipticity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sensible</a:t>
            </a:r>
            <a:r>
              <a:rPr lang="it-IT" dirty="0" smtClean="0"/>
              <a:t> to </a:t>
            </a:r>
            <a:r>
              <a:rPr lang="it-IT" dirty="0" err="1" smtClean="0"/>
              <a:t>this</a:t>
            </a:r>
            <a:r>
              <a:rPr lang="it-IT" dirty="0" smtClean="0"/>
              <a:t> FP </a:t>
            </a:r>
            <a:r>
              <a:rPr lang="it-IT" dirty="0" err="1" smtClean="0"/>
              <a:t>effect</a:t>
            </a:r>
            <a:r>
              <a:rPr lang="it-IT" dirty="0" smtClean="0"/>
              <a:t> </a:t>
            </a:r>
            <a:r>
              <a:rPr lang="it-IT" dirty="0" err="1" smtClean="0"/>
              <a:t>because</a:t>
            </a:r>
            <a:r>
              <a:rPr lang="it-IT" dirty="0"/>
              <a:t> </a:t>
            </a:r>
            <a:r>
              <a:rPr lang="it-IT" dirty="0" err="1" smtClean="0"/>
              <a:t>does</a:t>
            </a:r>
            <a:r>
              <a:rPr lang="it-IT" dirty="0" smtClean="0"/>
              <a:t> </a:t>
            </a:r>
            <a:r>
              <a:rPr lang="it-IT" dirty="0" err="1" smtClean="0"/>
              <a:t>not</a:t>
            </a:r>
            <a:r>
              <a:rPr lang="it-IT" dirty="0" smtClean="0"/>
              <a:t> </a:t>
            </a:r>
            <a:r>
              <a:rPr lang="it-IT" dirty="0" err="1" smtClean="0"/>
              <a:t>depend</a:t>
            </a:r>
            <a:r>
              <a:rPr lang="it-IT" dirty="0" smtClean="0"/>
              <a:t> on the </a:t>
            </a:r>
            <a:r>
              <a:rPr lang="it-IT" dirty="0" err="1" smtClean="0"/>
              <a:t>poloidal</a:t>
            </a:r>
            <a:r>
              <a:rPr lang="it-IT" dirty="0" smtClean="0"/>
              <a:t> </a:t>
            </a:r>
            <a:r>
              <a:rPr lang="it-IT" dirty="0" err="1" smtClean="0"/>
              <a:t>magnetic</a:t>
            </a:r>
            <a:r>
              <a:rPr lang="it-IT" dirty="0" smtClean="0"/>
              <a:t> </a:t>
            </a:r>
            <a:r>
              <a:rPr lang="it-IT" dirty="0" err="1" smtClean="0"/>
              <a:t>field</a:t>
            </a:r>
            <a:r>
              <a:rPr lang="it-IT" dirty="0" smtClean="0"/>
              <a:t> . 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3996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188384"/>
              </p:ext>
            </p:extLst>
          </p:nvPr>
        </p:nvGraphicFramePr>
        <p:xfrm>
          <a:off x="2349500" y="2118201"/>
          <a:ext cx="5092700" cy="2303939"/>
        </p:xfrm>
        <a:graphic>
          <a:graphicData uri="http://schemas.openxmlformats.org/drawingml/2006/table">
            <a:tbl>
              <a:tblPr/>
              <a:tblGrid>
                <a:gridCol w="2214898"/>
                <a:gridCol w="287780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shot #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scenario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99643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hybrid w modulation of  ICRF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t-I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99965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hybrid w modulation of  ICRF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799"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99971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non-thermal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99946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afterglow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s-I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99801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afterglow</a:t>
                      </a:r>
                      <a:r>
                        <a:rPr lang="de-D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s-I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99634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Hybrid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modulation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ICRF</a:t>
                      </a:r>
                      <a:endParaRPr lang="mr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is-I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99639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mr-IN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hybrid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it-IT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modulation</a:t>
                      </a:r>
                      <a:r>
                        <a:rPr lang="it-IT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ICRF</a:t>
                      </a:r>
                      <a:r>
                        <a:rPr lang="it-IT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mr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403648" y="764704"/>
            <a:ext cx="70332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JET DTE2 </a:t>
            </a:r>
            <a:r>
              <a:rPr lang="it-IT" sz="2400" dirty="0" err="1" smtClean="0"/>
              <a:t>Pulses</a:t>
            </a:r>
            <a:r>
              <a:rPr lang="it-IT" sz="2400" dirty="0" smtClean="0"/>
              <a:t> </a:t>
            </a:r>
            <a:r>
              <a:rPr lang="it-IT" sz="2400" dirty="0" err="1" smtClean="0"/>
              <a:t>included</a:t>
            </a:r>
            <a:r>
              <a:rPr lang="it-IT" sz="2400" dirty="0" smtClean="0"/>
              <a:t> in the </a:t>
            </a:r>
            <a:r>
              <a:rPr lang="it-IT" sz="2400" dirty="0" err="1" smtClean="0"/>
              <a:t>polarimetry</a:t>
            </a:r>
            <a:r>
              <a:rPr lang="it-IT" sz="2400" dirty="0" smtClean="0"/>
              <a:t> ANALYSIS </a:t>
            </a:r>
          </a:p>
          <a:p>
            <a:r>
              <a:rPr lang="it-IT" sz="2400" dirty="0" smtClean="0"/>
              <a:t>( in </a:t>
            </a:r>
            <a:r>
              <a:rPr lang="it-IT" sz="2400" dirty="0" err="1" smtClean="0"/>
              <a:t>yellow</a:t>
            </a:r>
            <a:r>
              <a:rPr lang="it-IT" sz="2400" dirty="0" smtClean="0"/>
              <a:t> the </a:t>
            </a:r>
            <a:r>
              <a:rPr lang="it-IT" sz="2400" dirty="0" err="1" smtClean="0"/>
              <a:t>pulses</a:t>
            </a:r>
            <a:r>
              <a:rPr lang="it-IT" sz="2400" dirty="0" smtClean="0"/>
              <a:t>   </a:t>
            </a:r>
            <a:r>
              <a:rPr lang="it-IT" sz="2400" dirty="0" err="1" smtClean="0"/>
              <a:t>included</a:t>
            </a:r>
            <a:r>
              <a:rPr lang="it-IT" sz="2400" dirty="0" smtClean="0"/>
              <a:t> in </a:t>
            </a:r>
            <a:r>
              <a:rPr lang="it-IT" sz="2400" dirty="0" err="1" smtClean="0"/>
              <a:t>this</a:t>
            </a:r>
            <a:r>
              <a:rPr lang="it-IT" sz="2400" dirty="0" smtClean="0"/>
              <a:t> report) </a:t>
            </a:r>
            <a:endParaRPr lang="it-IT" sz="2400" dirty="0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F P ORSITTO|ICFDT8|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F4A8-D1A8-9B4C-8A8B-7E9C002B3D5D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5293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Physics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i="1" dirty="0" smtClean="0"/>
              <a:t>The fast </a:t>
            </a:r>
            <a:r>
              <a:rPr lang="it-IT" i="1" dirty="0" err="1" smtClean="0"/>
              <a:t>particles</a:t>
            </a:r>
            <a:r>
              <a:rPr lang="it-IT" i="1" dirty="0" smtClean="0"/>
              <a:t> produce a pressure and </a:t>
            </a:r>
            <a:r>
              <a:rPr lang="it-IT" i="1" dirty="0" err="1" smtClean="0"/>
              <a:t>carry</a:t>
            </a:r>
            <a:r>
              <a:rPr lang="it-IT" i="1" dirty="0" smtClean="0"/>
              <a:t> out a </a:t>
            </a:r>
            <a:r>
              <a:rPr lang="it-IT" i="1" dirty="0" err="1" smtClean="0"/>
              <a:t>current</a:t>
            </a:r>
            <a:r>
              <a:rPr lang="it-IT" i="1" dirty="0" smtClean="0"/>
              <a:t> </a:t>
            </a:r>
          </a:p>
          <a:p>
            <a:r>
              <a:rPr lang="it-IT" i="1" dirty="0" smtClean="0"/>
              <a:t> The FAST PARTICLE CURRENT  </a:t>
            </a:r>
            <a:r>
              <a:rPr lang="it-IT" i="1" dirty="0" err="1" smtClean="0"/>
              <a:t>produces</a:t>
            </a:r>
            <a:r>
              <a:rPr lang="it-IT" i="1" dirty="0" smtClean="0"/>
              <a:t> a </a:t>
            </a:r>
            <a:r>
              <a:rPr lang="it-IT" i="1" dirty="0" err="1" smtClean="0"/>
              <a:t>contribution</a:t>
            </a:r>
            <a:r>
              <a:rPr lang="it-IT" i="1" dirty="0" smtClean="0"/>
              <a:t> to the plasma </a:t>
            </a:r>
            <a:r>
              <a:rPr lang="it-IT" i="1" dirty="0" err="1" smtClean="0"/>
              <a:t>poloidal</a:t>
            </a:r>
            <a:r>
              <a:rPr lang="it-IT" i="1" dirty="0" smtClean="0"/>
              <a:t> </a:t>
            </a:r>
            <a:r>
              <a:rPr lang="it-IT" i="1" dirty="0" err="1" smtClean="0"/>
              <a:t>magnetic</a:t>
            </a:r>
            <a:r>
              <a:rPr lang="it-IT" i="1" dirty="0" smtClean="0"/>
              <a:t> </a:t>
            </a:r>
            <a:r>
              <a:rPr lang="it-IT" i="1" dirty="0" err="1" smtClean="0"/>
              <a:t>field</a:t>
            </a:r>
            <a:r>
              <a:rPr lang="it-IT" i="1" dirty="0" smtClean="0"/>
              <a:t> </a:t>
            </a:r>
          </a:p>
          <a:p>
            <a:r>
              <a:rPr lang="it-IT" i="1" dirty="0" smtClean="0"/>
              <a:t>The pressure of FAST PARTICLES </a:t>
            </a:r>
            <a:r>
              <a:rPr lang="it-IT" i="1" dirty="0" err="1" smtClean="0"/>
              <a:t>changes</a:t>
            </a:r>
            <a:r>
              <a:rPr lang="it-IT" i="1" dirty="0" smtClean="0"/>
              <a:t> the plasma </a:t>
            </a:r>
            <a:r>
              <a:rPr lang="it-IT" i="1" dirty="0" err="1" smtClean="0"/>
              <a:t>equilibrium</a:t>
            </a:r>
            <a:r>
              <a:rPr lang="it-IT" i="1" dirty="0" smtClean="0"/>
              <a:t> and </a:t>
            </a:r>
            <a:r>
              <a:rPr lang="it-IT" i="1" dirty="0" err="1" smtClean="0"/>
              <a:t>then</a:t>
            </a:r>
            <a:r>
              <a:rPr lang="it-IT" i="1" dirty="0" smtClean="0"/>
              <a:t> the </a:t>
            </a:r>
            <a:r>
              <a:rPr lang="it-IT" i="1" dirty="0" err="1" smtClean="0"/>
              <a:t>components</a:t>
            </a:r>
            <a:r>
              <a:rPr lang="it-IT" i="1" dirty="0" smtClean="0"/>
              <a:t> of the </a:t>
            </a:r>
            <a:r>
              <a:rPr lang="it-IT" i="1" dirty="0" err="1" smtClean="0"/>
              <a:t>magnetic</a:t>
            </a:r>
            <a:r>
              <a:rPr lang="it-IT" i="1" dirty="0" smtClean="0"/>
              <a:t> </a:t>
            </a:r>
            <a:r>
              <a:rPr lang="it-IT" i="1" dirty="0" err="1" smtClean="0"/>
              <a:t>fields</a:t>
            </a:r>
            <a:r>
              <a:rPr lang="it-IT" i="1" dirty="0" smtClean="0"/>
              <a:t> </a:t>
            </a:r>
            <a:r>
              <a:rPr lang="it-IT" i="1" dirty="0" err="1" smtClean="0"/>
              <a:t>which</a:t>
            </a:r>
            <a:r>
              <a:rPr lang="it-IT" i="1" dirty="0" smtClean="0"/>
              <a:t> </a:t>
            </a:r>
            <a:r>
              <a:rPr lang="it-IT" i="1" dirty="0" err="1" smtClean="0"/>
              <a:t>determine</a:t>
            </a:r>
            <a:r>
              <a:rPr lang="it-IT" i="1" dirty="0" smtClean="0"/>
              <a:t> the Faraday </a:t>
            </a:r>
            <a:r>
              <a:rPr lang="it-IT" i="1" dirty="0" err="1" smtClean="0"/>
              <a:t>rotation</a:t>
            </a:r>
            <a:r>
              <a:rPr lang="it-IT" i="1" dirty="0" smtClean="0"/>
              <a:t> . </a:t>
            </a:r>
          </a:p>
          <a:p>
            <a:r>
              <a:rPr lang="it-IT" i="1" dirty="0"/>
              <a:t>The pressure of FAST PARTICLES </a:t>
            </a:r>
            <a:r>
              <a:rPr lang="it-IT" i="1" dirty="0" smtClean="0"/>
              <a:t> CHANGES THE PLASMA POSITION .</a:t>
            </a:r>
            <a:endParaRPr lang="it-IT" i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hr-HR" smtClean="0"/>
              <a:t>F P ORSITTO|ICFDT8|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9768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431227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11560" y="548680"/>
            <a:ext cx="7707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GENERAL TRACES OF NON-THERMAL PULSE #99971 </a:t>
            </a:r>
            <a:endParaRPr lang="it-IT" sz="28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907704" y="1628800"/>
            <a:ext cx="1263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KG4R/FAR3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131840" y="3068960"/>
            <a:ext cx="3298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TE  MEAS BY ECE AND THOMSON 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203848" y="4581128"/>
            <a:ext cx="226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NBI AND ICRH POWER </a:t>
            </a:r>
            <a:endParaRPr lang="it-IT" dirty="0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F P ORSITTO|ICFDT8|</a:t>
            </a:r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F4A8-D1A8-9B4C-8A8B-7E9C002B3D5D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6029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3057"/>
            <a:ext cx="4716290" cy="36852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214" y="880013"/>
            <a:ext cx="4522786" cy="3538331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079415" y="363725"/>
            <a:ext cx="5230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 smtClean="0"/>
              <a:t>JPN 99971 non-</a:t>
            </a:r>
            <a:r>
              <a:rPr lang="it-IT" sz="3200" dirty="0" err="1" smtClean="0"/>
              <a:t>thermal</a:t>
            </a:r>
            <a:r>
              <a:rPr lang="it-IT" sz="3200" dirty="0" smtClean="0"/>
              <a:t> fusion  </a:t>
            </a:r>
            <a:endParaRPr lang="it-IT" sz="32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331640" y="4581128"/>
            <a:ext cx="715742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FARADAY ROTATION EVALUATION USING STOKES MODEL </a:t>
            </a:r>
          </a:p>
          <a:p>
            <a:endParaRPr lang="it-IT" dirty="0"/>
          </a:p>
          <a:p>
            <a:r>
              <a:rPr lang="it-IT" dirty="0" smtClean="0"/>
              <a:t>LEFT PLOT  USES EFTP EQUILIBRIUM  WITHOUT FAST PARTICLE PRESSURE </a:t>
            </a:r>
          </a:p>
          <a:p>
            <a:endParaRPr lang="it-IT" dirty="0"/>
          </a:p>
          <a:p>
            <a:r>
              <a:rPr lang="it-IT" dirty="0" smtClean="0"/>
              <a:t>RIGHT PLOT </a:t>
            </a:r>
            <a:r>
              <a:rPr lang="it-IT" dirty="0"/>
              <a:t>USES EFTP EQUILIBRIUM  </a:t>
            </a:r>
            <a:r>
              <a:rPr lang="it-IT" dirty="0" smtClean="0"/>
              <a:t>WITH </a:t>
            </a:r>
            <a:r>
              <a:rPr lang="it-IT" dirty="0"/>
              <a:t>FAST PARTICLE PRESSURE 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smtClean="0"/>
              <a:t>F P ORSITTO|ICFDT8|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F4A8-D1A8-9B4C-8A8B-7E9C002B3D5D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7192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Conclusions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755576" y="1700808"/>
            <a:ext cx="8161234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dirty="0" smtClean="0"/>
              <a:t>1. A </a:t>
            </a:r>
            <a:r>
              <a:rPr lang="it-IT" dirty="0" err="1" smtClean="0"/>
              <a:t>correlation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found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the Faraday </a:t>
            </a:r>
            <a:r>
              <a:rPr lang="it-IT" dirty="0" err="1" smtClean="0"/>
              <a:t>rotation</a:t>
            </a:r>
            <a:r>
              <a:rPr lang="it-IT" dirty="0" smtClean="0"/>
              <a:t> </a:t>
            </a:r>
            <a:r>
              <a:rPr lang="it-IT" dirty="0" err="1" smtClean="0"/>
              <a:t>measurements</a:t>
            </a:r>
            <a:r>
              <a:rPr lang="it-IT" dirty="0" smtClean="0"/>
              <a:t> </a:t>
            </a:r>
          </a:p>
          <a:p>
            <a:pPr algn="just"/>
            <a:r>
              <a:rPr lang="it-IT" dirty="0"/>
              <a:t> </a:t>
            </a:r>
            <a:r>
              <a:rPr lang="it-IT" dirty="0" smtClean="0"/>
              <a:t>    And fast </a:t>
            </a:r>
            <a:r>
              <a:rPr lang="it-IT" dirty="0" err="1" smtClean="0"/>
              <a:t>particle</a:t>
            </a:r>
            <a:r>
              <a:rPr lang="it-IT" dirty="0" smtClean="0"/>
              <a:t> </a:t>
            </a:r>
            <a:r>
              <a:rPr lang="it-IT" dirty="0" err="1" smtClean="0"/>
              <a:t>content</a:t>
            </a:r>
            <a:r>
              <a:rPr lang="it-IT" dirty="0" smtClean="0"/>
              <a:t> of the </a:t>
            </a:r>
            <a:r>
              <a:rPr lang="it-IT" dirty="0" err="1" smtClean="0"/>
              <a:t>discharges</a:t>
            </a:r>
            <a:r>
              <a:rPr lang="it-IT" dirty="0" smtClean="0"/>
              <a:t> in </a:t>
            </a:r>
            <a:r>
              <a:rPr lang="it-IT" dirty="0" err="1" smtClean="0"/>
              <a:t>particular</a:t>
            </a:r>
            <a:r>
              <a:rPr lang="it-IT" dirty="0" smtClean="0"/>
              <a:t> in high performance </a:t>
            </a:r>
          </a:p>
          <a:p>
            <a:pPr algn="just"/>
            <a:r>
              <a:rPr lang="it-IT" dirty="0"/>
              <a:t> </a:t>
            </a:r>
            <a:r>
              <a:rPr lang="it-IT" dirty="0" smtClean="0"/>
              <a:t>    DTE2 </a:t>
            </a:r>
            <a:r>
              <a:rPr lang="it-IT" dirty="0" err="1" smtClean="0"/>
              <a:t>scenarios</a:t>
            </a:r>
            <a:r>
              <a:rPr lang="it-IT" dirty="0" smtClean="0"/>
              <a:t>.( non-</a:t>
            </a:r>
            <a:r>
              <a:rPr lang="it-IT" dirty="0" err="1" smtClean="0"/>
              <a:t>thermal</a:t>
            </a:r>
            <a:r>
              <a:rPr lang="it-IT" dirty="0" smtClean="0"/>
              <a:t> , </a:t>
            </a:r>
            <a:r>
              <a:rPr lang="it-IT" dirty="0" err="1" smtClean="0"/>
              <a:t>hybrid</a:t>
            </a:r>
            <a:r>
              <a:rPr lang="it-IT" dirty="0" smtClean="0"/>
              <a:t> ICRH </a:t>
            </a:r>
            <a:r>
              <a:rPr lang="it-IT" dirty="0" err="1" smtClean="0"/>
              <a:t>modulated</a:t>
            </a:r>
            <a:r>
              <a:rPr lang="it-IT" dirty="0" smtClean="0"/>
              <a:t>, </a:t>
            </a:r>
            <a:r>
              <a:rPr lang="it-IT" dirty="0" err="1" smtClean="0"/>
              <a:t>afterglow</a:t>
            </a:r>
            <a:r>
              <a:rPr lang="it-IT" dirty="0" smtClean="0"/>
              <a:t> ),</a:t>
            </a:r>
          </a:p>
          <a:p>
            <a:pPr algn="just"/>
            <a:r>
              <a:rPr lang="it-IT" dirty="0"/>
              <a:t> </a:t>
            </a:r>
            <a:r>
              <a:rPr lang="it-IT" dirty="0" smtClean="0"/>
              <a:t>    </a:t>
            </a:r>
            <a:r>
              <a:rPr lang="it-IT" dirty="0" err="1" smtClean="0"/>
              <a:t>where</a:t>
            </a:r>
            <a:r>
              <a:rPr lang="it-IT" dirty="0" smtClean="0"/>
              <a:t> the fast </a:t>
            </a:r>
            <a:r>
              <a:rPr lang="it-IT" dirty="0" err="1" smtClean="0"/>
              <a:t>particle</a:t>
            </a:r>
            <a:r>
              <a:rPr lang="it-IT" dirty="0"/>
              <a:t> </a:t>
            </a:r>
            <a:r>
              <a:rPr lang="it-IT" dirty="0" smtClean="0"/>
              <a:t>pressure </a:t>
            </a:r>
            <a:r>
              <a:rPr lang="it-IT" dirty="0" err="1" smtClean="0"/>
              <a:t>is</a:t>
            </a:r>
            <a:r>
              <a:rPr lang="it-IT" dirty="0" smtClean="0"/>
              <a:t> an </a:t>
            </a:r>
            <a:r>
              <a:rPr lang="it-IT" dirty="0" err="1" smtClean="0"/>
              <a:t>important</a:t>
            </a:r>
            <a:r>
              <a:rPr lang="it-IT" dirty="0" smtClean="0"/>
              <a:t> </a:t>
            </a:r>
            <a:r>
              <a:rPr lang="it-IT" dirty="0" err="1" smtClean="0"/>
              <a:t>fraction</a:t>
            </a:r>
            <a:r>
              <a:rPr lang="it-IT" dirty="0" smtClean="0"/>
              <a:t> of the </a:t>
            </a:r>
            <a:r>
              <a:rPr lang="it-IT" dirty="0" err="1" smtClean="0"/>
              <a:t>total</a:t>
            </a:r>
            <a:r>
              <a:rPr lang="it-IT" dirty="0" smtClean="0"/>
              <a:t> pressure. </a:t>
            </a:r>
          </a:p>
          <a:p>
            <a:pPr algn="just"/>
            <a:endParaRPr lang="it-IT" dirty="0"/>
          </a:p>
          <a:p>
            <a:pPr algn="just"/>
            <a:r>
              <a:rPr lang="it-IT" dirty="0" smtClean="0"/>
              <a:t>2. The </a:t>
            </a:r>
            <a:r>
              <a:rPr lang="it-IT" dirty="0" err="1" smtClean="0"/>
              <a:t>Stokes</a:t>
            </a:r>
            <a:r>
              <a:rPr lang="it-IT" dirty="0" smtClean="0"/>
              <a:t> model ( </a:t>
            </a:r>
            <a:r>
              <a:rPr lang="it-IT" dirty="0" err="1" smtClean="0"/>
              <a:t>which</a:t>
            </a:r>
            <a:r>
              <a:rPr lang="it-IT" dirty="0" smtClean="0"/>
              <a:t> </a:t>
            </a:r>
            <a:r>
              <a:rPr lang="it-IT" dirty="0" err="1" smtClean="0"/>
              <a:t>was</a:t>
            </a:r>
            <a:r>
              <a:rPr lang="it-IT" dirty="0" smtClean="0"/>
              <a:t> </a:t>
            </a:r>
            <a:r>
              <a:rPr lang="it-IT" dirty="0" err="1" smtClean="0"/>
              <a:t>demonstrated</a:t>
            </a:r>
            <a:r>
              <a:rPr lang="it-IT" dirty="0" smtClean="0"/>
              <a:t>  </a:t>
            </a:r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useful</a:t>
            </a:r>
            <a:r>
              <a:rPr lang="it-IT" dirty="0" smtClean="0"/>
              <a:t> in </a:t>
            </a:r>
            <a:r>
              <a:rPr lang="it-IT" dirty="0" err="1" smtClean="0"/>
              <a:t>modelling</a:t>
            </a:r>
            <a:r>
              <a:rPr lang="it-IT" dirty="0" smtClean="0"/>
              <a:t>  </a:t>
            </a:r>
            <a:r>
              <a:rPr lang="it-IT" dirty="0" err="1" smtClean="0"/>
              <a:t>polarimetry</a:t>
            </a:r>
            <a:r>
              <a:rPr lang="it-IT" dirty="0" smtClean="0"/>
              <a:t> </a:t>
            </a:r>
          </a:p>
          <a:p>
            <a:pPr algn="just"/>
            <a:r>
              <a:rPr lang="it-IT" dirty="0"/>
              <a:t> </a:t>
            </a:r>
            <a:r>
              <a:rPr lang="it-IT" dirty="0" smtClean="0"/>
              <a:t>   </a:t>
            </a:r>
            <a:r>
              <a:rPr lang="it-IT" dirty="0" err="1" smtClean="0"/>
              <a:t>at</a:t>
            </a:r>
            <a:r>
              <a:rPr lang="it-IT" dirty="0" smtClean="0"/>
              <a:t> JET ) 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able</a:t>
            </a:r>
            <a:r>
              <a:rPr lang="it-IT" dirty="0" smtClean="0"/>
              <a:t> to </a:t>
            </a:r>
            <a:r>
              <a:rPr lang="it-IT" dirty="0" err="1" smtClean="0"/>
              <a:t>reproduce</a:t>
            </a:r>
            <a:r>
              <a:rPr lang="it-IT" dirty="0" smtClean="0"/>
              <a:t> the Faraday </a:t>
            </a:r>
            <a:r>
              <a:rPr lang="it-IT" dirty="0" err="1"/>
              <a:t>R</a:t>
            </a:r>
            <a:r>
              <a:rPr lang="it-IT" dirty="0" err="1" smtClean="0"/>
              <a:t>otation</a:t>
            </a:r>
            <a:r>
              <a:rPr lang="it-IT" dirty="0" smtClean="0"/>
              <a:t> </a:t>
            </a:r>
            <a:r>
              <a:rPr lang="it-IT" dirty="0" err="1" smtClean="0"/>
              <a:t>measurements</a:t>
            </a:r>
            <a:endParaRPr lang="it-IT" dirty="0" smtClean="0"/>
          </a:p>
          <a:p>
            <a:pPr algn="just"/>
            <a:r>
              <a:rPr lang="it-IT" dirty="0"/>
              <a:t> </a:t>
            </a:r>
            <a:r>
              <a:rPr lang="it-IT" dirty="0" smtClean="0"/>
              <a:t>    </a:t>
            </a:r>
            <a:r>
              <a:rPr lang="it-IT" dirty="0" err="1" smtClean="0"/>
              <a:t>when</a:t>
            </a:r>
            <a:r>
              <a:rPr lang="it-IT" dirty="0" smtClean="0"/>
              <a:t> the </a:t>
            </a:r>
            <a:r>
              <a:rPr lang="it-IT" dirty="0" err="1" smtClean="0"/>
              <a:t>equilibrium</a:t>
            </a:r>
            <a:r>
              <a:rPr lang="it-IT" dirty="0" smtClean="0"/>
              <a:t> </a:t>
            </a:r>
            <a:r>
              <a:rPr lang="it-IT" dirty="0" err="1" smtClean="0"/>
              <a:t>evaluated</a:t>
            </a:r>
            <a:r>
              <a:rPr lang="it-IT" dirty="0" smtClean="0"/>
              <a:t> </a:t>
            </a:r>
            <a:r>
              <a:rPr lang="it-IT" dirty="0"/>
              <a:t> </a:t>
            </a:r>
            <a:r>
              <a:rPr lang="it-IT" dirty="0" err="1" smtClean="0"/>
              <a:t>includes</a:t>
            </a:r>
            <a:r>
              <a:rPr lang="it-IT" dirty="0" smtClean="0"/>
              <a:t>  </a:t>
            </a:r>
            <a:r>
              <a:rPr lang="it-IT" dirty="0"/>
              <a:t>F</a:t>
            </a:r>
            <a:r>
              <a:rPr lang="it-IT" dirty="0" smtClean="0"/>
              <a:t>ast </a:t>
            </a:r>
            <a:r>
              <a:rPr lang="it-IT" dirty="0" err="1"/>
              <a:t>P</a:t>
            </a:r>
            <a:r>
              <a:rPr lang="it-IT" dirty="0" err="1" smtClean="0"/>
              <a:t>article</a:t>
            </a:r>
            <a:r>
              <a:rPr lang="it-IT" dirty="0" smtClean="0"/>
              <a:t> Pressure: </a:t>
            </a:r>
            <a:r>
              <a:rPr lang="it-IT" dirty="0" err="1" smtClean="0"/>
              <a:t>examples</a:t>
            </a:r>
            <a:r>
              <a:rPr lang="it-IT" dirty="0" smtClean="0"/>
              <a:t> are </a:t>
            </a:r>
          </a:p>
          <a:p>
            <a:pPr algn="just"/>
            <a:r>
              <a:rPr lang="it-IT" dirty="0" smtClean="0"/>
              <a:t>     </a:t>
            </a:r>
            <a:r>
              <a:rPr lang="it-IT" dirty="0" err="1" smtClean="0"/>
              <a:t>Reported</a:t>
            </a:r>
            <a:r>
              <a:rPr lang="it-IT" dirty="0" smtClean="0"/>
              <a:t> for </a:t>
            </a:r>
            <a:r>
              <a:rPr lang="it-IT" dirty="0" err="1" smtClean="0"/>
              <a:t>pulses</a:t>
            </a:r>
            <a:r>
              <a:rPr lang="it-IT" dirty="0" smtClean="0"/>
              <a:t>  IN DTE2 HIGH PERFORMANCE SCENARIOS. </a:t>
            </a:r>
          </a:p>
          <a:p>
            <a:pPr algn="just"/>
            <a:endParaRPr lang="it-IT" dirty="0"/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6220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7252</TotalTime>
  <Words>932</Words>
  <Application>Microsoft Macintosh PowerPoint</Application>
  <PresentationFormat>Presentazione su schermo (4:3)</PresentationFormat>
  <Paragraphs>98</Paragraphs>
  <Slides>13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5" baseType="lpstr">
      <vt:lpstr>Office Theme</vt:lpstr>
      <vt:lpstr>Equation</vt:lpstr>
      <vt:lpstr>Fast particle effects on plasma polarimetry in high performance fusion scenarios </vt:lpstr>
      <vt:lpstr>Introduction  </vt:lpstr>
      <vt:lpstr>Elements of plasma polarimetry </vt:lpstr>
      <vt:lpstr>Elements of plasma polarimetry </vt:lpstr>
      <vt:lpstr>Approximation for small polarimetry effects and Stokes eqs.  (Type I approx F P Orsitto PPCF 2008)</vt:lpstr>
      <vt:lpstr>Solution of Stokes eq  Type I approximation (Small signals) </vt:lpstr>
      <vt:lpstr>               JET interfero-polarimeter  </vt:lpstr>
      <vt:lpstr>Main message I</vt:lpstr>
      <vt:lpstr>Presentazione di PowerPoint</vt:lpstr>
      <vt:lpstr>Physics </vt:lpstr>
      <vt:lpstr>Presentazione di PowerPoint</vt:lpstr>
      <vt:lpstr>Presentazione di PowerPoint</vt:lpstr>
      <vt:lpstr>Conclusions </vt:lpstr>
    </vt:vector>
  </TitlesOfParts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JET Status Report</dc:title>
  <dc:creator>Horton, Lorne D</dc:creator>
  <cp:lastModifiedBy>a</cp:lastModifiedBy>
  <cp:revision>292</cp:revision>
  <cp:lastPrinted>2014-10-16T14:51:28Z</cp:lastPrinted>
  <dcterms:created xsi:type="dcterms:W3CDTF">2020-09-23T16:50:01Z</dcterms:created>
  <dcterms:modified xsi:type="dcterms:W3CDTF">2026-10-13T12:44:51Z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2021-02-26T08:46:52Z</vt:lpwstr>
  </property>
  <property fmtid="{D5CDD505-2E9C-101B-9397-08002B2CF9AE}" pid="4" name="MSIP_Label_22759de7-3255-46b5-8dfe-736652f9c6c1_Method">
    <vt:lpwstr>Privileged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dd814fa4-63bf-4f06-aefc-6a9286034d1f</vt:lpwstr>
  </property>
  <property fmtid="{D5CDD505-2E9C-101B-9397-08002B2CF9AE}" pid="8" name="MSIP_Label_22759de7-3255-46b5-8dfe-736652f9c6c1_ContentBits">
    <vt:lpwstr>0</vt:lpwstr>
  </property>
</Properties>
</file>