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50" r:id="rId2"/>
    <p:sldId id="346" r:id="rId3"/>
    <p:sldId id="351" r:id="rId4"/>
    <p:sldId id="352" r:id="rId5"/>
    <p:sldId id="335" r:id="rId6"/>
    <p:sldId id="340" r:id="rId7"/>
    <p:sldId id="353" r:id="rId8"/>
    <p:sldId id="341" r:id="rId9"/>
    <p:sldId id="343" r:id="rId10"/>
    <p:sldId id="354" r:id="rId11"/>
    <p:sldId id="355" r:id="rId12"/>
    <p:sldId id="345" r:id="rId13"/>
    <p:sldId id="356" r:id="rId14"/>
    <p:sldId id="357" r:id="rId15"/>
    <p:sldId id="342" r:id="rId16"/>
    <p:sldId id="332" r:id="rId1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117E15BD-C5D8-491B-AA0D-11B32619EEDD}">
          <p14:sldIdLst>
            <p14:sldId id="350"/>
            <p14:sldId id="346"/>
            <p14:sldId id="351"/>
            <p14:sldId id="352"/>
            <p14:sldId id="335"/>
            <p14:sldId id="340"/>
            <p14:sldId id="353"/>
            <p14:sldId id="341"/>
            <p14:sldId id="343"/>
            <p14:sldId id="354"/>
            <p14:sldId id="355"/>
            <p14:sldId id="345"/>
            <p14:sldId id="356"/>
            <p14:sldId id="357"/>
            <p14:sldId id="342"/>
            <p14:sldId id="332"/>
          </p14:sldIdLst>
        </p14:section>
      </p14:sectionLst>
    </p:ext>
    <p:ext uri="{EFAFB233-063F-42B5-8137-9DF3F51BA10A}">
      <p15:sldGuideLst xmlns:p15="http://schemas.microsoft.com/office/powerpoint/2012/main">
        <p15:guide id="1" orient="horz" pos="2208" userDrawn="1">
          <p15:clr>
            <a:srgbClr val="A4A3A4"/>
          </p15:clr>
        </p15:guide>
        <p15:guide id="2" pos="42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2767"/>
    <a:srgbClr val="FFD427"/>
    <a:srgbClr val="EEF2F9"/>
    <a:srgbClr val="8ADBF6"/>
    <a:srgbClr val="DF52AF"/>
    <a:srgbClr val="056ABB"/>
    <a:srgbClr val="002272"/>
    <a:srgbClr val="6001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33" autoAdjust="0"/>
    <p:restoredTop sz="90315" autoAdjust="0"/>
  </p:normalViewPr>
  <p:slideViewPr>
    <p:cSldViewPr snapToGrid="0">
      <p:cViewPr varScale="1">
        <p:scale>
          <a:sx n="100" d="100"/>
          <a:sy n="100" d="100"/>
        </p:scale>
        <p:origin x="150" y="72"/>
      </p:cViewPr>
      <p:guideLst>
        <p:guide orient="horz" pos="2208"/>
        <p:guide pos="4296"/>
      </p:guideLst>
    </p:cSldViewPr>
  </p:slideViewPr>
  <p:notesTextViewPr>
    <p:cViewPr>
      <p:scale>
        <a:sx n="3" d="2"/>
        <a:sy n="3" d="2"/>
      </p:scale>
      <p:origin x="0" y="-5"/>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62081B-791F-48B7-A680-F9B2B1DB480C}" type="datetimeFigureOut">
              <a:rPr lang="it-IT" smtClean="0"/>
              <a:t>19/10/26</a:t>
            </a:fld>
            <a:endParaRPr lang="it-IT"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0B52CA-856C-40C7-884E-A45503963BC1}" type="slidenum">
              <a:rPr lang="it-IT" smtClean="0"/>
              <a:t>‹N›</a:t>
            </a:fld>
            <a:endParaRPr lang="it-IT" dirty="0"/>
          </a:p>
        </p:txBody>
      </p:sp>
    </p:spTree>
    <p:extLst>
      <p:ext uri="{BB962C8B-B14F-4D97-AF65-F5344CB8AC3E}">
        <p14:creationId xmlns:p14="http://schemas.microsoft.com/office/powerpoint/2010/main" val="2576257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txBody>
          <a:bodyPr/>
          <a:lstStyle/>
          <a:p>
            <a:endParaRPr lang="it-IT"/>
          </a:p>
        </p:txBody>
      </p:sp>
      <p:sp>
        <p:nvSpPr>
          <p:cNvPr id="3" name="Segnaposto note 2"/>
          <p:cNvSpPr>
            <a:spLocks noGrp="1"/>
          </p:cNvSpPr>
          <p:nvPr>
            <p:ph type="body" idx="1"/>
          </p:nvPr>
        </p:nvSpPr>
        <p:spPr/>
        <p:txBody>
          <a:bodyPr/>
          <a:lstStyle/>
          <a:p>
            <a:r>
              <a:rPr lang="en-US" dirty="0"/>
              <a:t>Good afternoon, everyone. I'm Francesco Desana from the University of Tuscia. Today I'll present </a:t>
            </a:r>
            <a:r>
              <a:rPr lang="en-US" dirty="0" err="1"/>
              <a:t>miniTRUST</a:t>
            </a:r>
            <a:r>
              <a:rPr lang="en-US" dirty="0"/>
              <a:t>, a small tokamak born from a collaboration between UNITUS, ASIPP in Hefei and ENEA Frascati. I'll tell you why we built it, what it is, where we are now, and a method to test magnetic diagnostics that could be useful well beyond our machine.</a:t>
            </a:r>
            <a:endParaRPr dirty="0"/>
          </a:p>
        </p:txBody>
      </p:sp>
      <p:sp>
        <p:nvSpPr>
          <p:cNvPr id="4" name="Segnaposto numero diapositiva 3"/>
          <p:cNvSpPr>
            <a:spLocks noGrp="1"/>
          </p:cNvSpPr>
          <p:nvPr>
            <p:ph type="sldNum" sz="quarter" idx="5"/>
          </p:nvPr>
        </p:nvSpPr>
        <p:spPr/>
        <p:txBody>
          <a:bodyPr/>
          <a:lstStyle/>
          <a:p>
            <a:fld id="{1A0B52CA-856C-40C7-884E-A45503963BC1}" type="slidenum">
              <a:rPr lang="it-IT" smtClean="0"/>
              <a:t>1</a:t>
            </a:fld>
            <a:endParaRPr lang="it-IT" dirty="0"/>
          </a:p>
        </p:txBody>
      </p:sp>
    </p:spTree>
    <p:extLst>
      <p:ext uri="{BB962C8B-B14F-4D97-AF65-F5344CB8AC3E}">
        <p14:creationId xmlns:p14="http://schemas.microsoft.com/office/powerpoint/2010/main" val="10864253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4D707-4AE5-DB5F-FDEC-78CE47DE58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CB5DA-7CE4-ACF4-DCAF-9EAA9E132CAA}"/>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19B58D26-8057-6523-40C9-77836AF6215B}"/>
              </a:ext>
            </a:extLst>
          </p:cNvPr>
          <p:cNvSpPr>
            <a:spLocks noGrp="1"/>
          </p:cNvSpPr>
          <p:nvPr>
            <p:ph type="body" idx="1"/>
          </p:nvPr>
        </p:nvSpPr>
        <p:spPr/>
        <p:txBody>
          <a:bodyPr/>
          <a:lstStyle/>
          <a:p>
            <a:r>
              <a:rPr lang="en-US" dirty="0"/>
              <a:t>Everything starts from TRUST, the Tuscia Research University Small Tokamak: a modular, compact machine for research and education, with a major radius of 0.3 </a:t>
            </a:r>
            <a:r>
              <a:rPr lang="en-US" dirty="0" err="1"/>
              <a:t>metres</a:t>
            </a:r>
            <a:r>
              <a:rPr lang="en-US" dirty="0"/>
              <a:t>, a plasma current of 110 kiloamps and 0.8 tesla on axis. It has three goals. First, training: students and researchers working on a real machine, together with industry. Second, testing advanced technologies such as high-temperature superconductors and metamaterials. Third, the Alternative Magnetic Layout, a concept to make fusion reactors simpler and smaller. TRUST weighs about three </a:t>
            </a:r>
            <a:r>
              <a:rPr lang="en-US" dirty="0" err="1"/>
              <a:t>tonnes</a:t>
            </a:r>
            <a:r>
              <a:rPr lang="en-US" dirty="0"/>
              <a:t>, and before building a machine like that, it's wise to build a smaller one.</a:t>
            </a:r>
            <a:endParaRPr lang="it-IT" dirty="0"/>
          </a:p>
        </p:txBody>
      </p:sp>
      <p:sp>
        <p:nvSpPr>
          <p:cNvPr id="4" name="Slide Number Placeholder 3">
            <a:extLst>
              <a:ext uri="{FF2B5EF4-FFF2-40B4-BE49-F238E27FC236}">
                <a16:creationId xmlns:a16="http://schemas.microsoft.com/office/drawing/2014/main" id="{1B8B066E-F032-E619-6500-867D2D588EC8}"/>
              </a:ext>
            </a:extLst>
          </p:cNvPr>
          <p:cNvSpPr>
            <a:spLocks noGrp="1"/>
          </p:cNvSpPr>
          <p:nvPr>
            <p:ph type="sldNum" sz="quarter" idx="5"/>
          </p:nvPr>
        </p:nvSpPr>
        <p:spPr/>
        <p:txBody>
          <a:bodyPr/>
          <a:lstStyle/>
          <a:p>
            <a:fld id="{1A0B52CA-856C-40C7-884E-A45503963BC1}" type="slidenum">
              <a:rPr lang="it-IT" smtClean="0"/>
              <a:t>2</a:t>
            </a:fld>
            <a:endParaRPr lang="it-IT" dirty="0"/>
          </a:p>
        </p:txBody>
      </p:sp>
    </p:spTree>
    <p:extLst>
      <p:ext uri="{BB962C8B-B14F-4D97-AF65-F5344CB8AC3E}">
        <p14:creationId xmlns:p14="http://schemas.microsoft.com/office/powerpoint/2010/main" val="3249670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126D2-D60D-600B-34C3-EA99D0B5A4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2D1A2-45A0-5D90-7745-FC6E6F62EEB1}"/>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46B0FE3A-D260-4947-3674-9DC6070FC9CC}"/>
              </a:ext>
            </a:extLst>
          </p:cNvPr>
          <p:cNvSpPr>
            <a:spLocks noGrp="1"/>
          </p:cNvSpPr>
          <p:nvPr>
            <p:ph type="body" idx="1"/>
          </p:nvPr>
        </p:nvSpPr>
        <p:spPr/>
        <p:txBody>
          <a:bodyPr/>
          <a:lstStyle/>
          <a:p>
            <a:r>
              <a:rPr lang="en-US" dirty="0"/>
              <a:t>As we like to say, a method is not truly useful if it only works in theory, on one machine, on a lucky day. </a:t>
            </a:r>
            <a:r>
              <a:rPr lang="en-US" dirty="0" err="1"/>
              <a:t>miniTRUST</a:t>
            </a:r>
            <a:r>
              <a:rPr lang="en-US" dirty="0"/>
              <a:t> is the bench version of TRUST: lighter, easier to operate and accessible even to students. It lets us test and validate magnets, power supplies, diagnostics, control and data acquisition on a simpler system; find problems now, while they're small and cheap to fix; and reuse the same procedures on TRUST, with people already trained on them. In short, it's the small machine that prevents big headaches.</a:t>
            </a:r>
            <a:endParaRPr dirty="0"/>
          </a:p>
        </p:txBody>
      </p:sp>
      <p:sp>
        <p:nvSpPr>
          <p:cNvPr id="4" name="Slide Number Placeholder 3">
            <a:extLst>
              <a:ext uri="{FF2B5EF4-FFF2-40B4-BE49-F238E27FC236}">
                <a16:creationId xmlns:a16="http://schemas.microsoft.com/office/drawing/2014/main" id="{89E6132B-D842-AE08-89C8-649E82C0F471}"/>
              </a:ext>
            </a:extLst>
          </p:cNvPr>
          <p:cNvSpPr>
            <a:spLocks noGrp="1"/>
          </p:cNvSpPr>
          <p:nvPr>
            <p:ph type="sldNum" sz="quarter" idx="5"/>
          </p:nvPr>
        </p:nvSpPr>
        <p:spPr/>
        <p:txBody>
          <a:bodyPr/>
          <a:lstStyle/>
          <a:p>
            <a:fld id="{1A0B52CA-856C-40C7-884E-A45503963BC1}" type="slidenum">
              <a:rPr lang="it-IT" smtClean="0"/>
              <a:t>3</a:t>
            </a:fld>
            <a:endParaRPr lang="it-IT" dirty="0"/>
          </a:p>
        </p:txBody>
      </p:sp>
    </p:spTree>
    <p:extLst>
      <p:ext uri="{BB962C8B-B14F-4D97-AF65-F5344CB8AC3E}">
        <p14:creationId xmlns:p14="http://schemas.microsoft.com/office/powerpoint/2010/main" val="934976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3419B-E0EA-3A5A-92FA-43A46E53C1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38C54C-0DD2-9B32-C367-F1969726358A}"/>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B82C09F4-A360-BCC8-39BB-8A8642F053E8}"/>
              </a:ext>
            </a:extLst>
          </p:cNvPr>
          <p:cNvSpPr>
            <a:spLocks noGrp="1"/>
          </p:cNvSpPr>
          <p:nvPr>
            <p:ph type="body" idx="1"/>
          </p:nvPr>
        </p:nvSpPr>
        <p:spPr/>
        <p:txBody>
          <a:bodyPr/>
          <a:lstStyle/>
          <a:p>
            <a:r>
              <a:rPr lang="en-US" dirty="0"/>
              <a:t>Here are the two machines side by side. The architecture is the same, but the major radius is halved, from 0.3 to 0.15 </a:t>
            </a:r>
            <a:r>
              <a:rPr lang="en-US" dirty="0" err="1"/>
              <a:t>metres</a:t>
            </a:r>
            <a:r>
              <a:rPr lang="en-US" dirty="0"/>
              <a:t>; the field on axis goes from 0.8 to 0.02 tesla, and the weight from three </a:t>
            </a:r>
            <a:r>
              <a:rPr lang="en-US" dirty="0" err="1"/>
              <a:t>tonnes</a:t>
            </a:r>
            <a:r>
              <a:rPr lang="en-US" dirty="0"/>
              <a:t> to about 300 kilograms. In this first configuration there is no plasma current, only glow discharges. Behind </a:t>
            </a:r>
            <a:r>
              <a:rPr lang="en-US" dirty="0" err="1"/>
              <a:t>miniTRUST</a:t>
            </a:r>
            <a:r>
              <a:rPr lang="en-US" dirty="0"/>
              <a:t> there are three ideas: share an open platform with students, researchers and industry; reflect on why a scaled-down tokamak belongs in a university; and connect institutions, here UNITUS, ASIPP and ENEA.</a:t>
            </a:r>
            <a:endParaRPr dirty="0"/>
          </a:p>
        </p:txBody>
      </p:sp>
      <p:sp>
        <p:nvSpPr>
          <p:cNvPr id="4" name="Slide Number Placeholder 3">
            <a:extLst>
              <a:ext uri="{FF2B5EF4-FFF2-40B4-BE49-F238E27FC236}">
                <a16:creationId xmlns:a16="http://schemas.microsoft.com/office/drawing/2014/main" id="{EAF672FA-4597-2952-6E57-59244EA318B7}"/>
              </a:ext>
            </a:extLst>
          </p:cNvPr>
          <p:cNvSpPr>
            <a:spLocks noGrp="1"/>
          </p:cNvSpPr>
          <p:nvPr>
            <p:ph type="sldNum" sz="quarter" idx="5"/>
          </p:nvPr>
        </p:nvSpPr>
        <p:spPr/>
        <p:txBody>
          <a:bodyPr/>
          <a:lstStyle/>
          <a:p>
            <a:fld id="{1A0B52CA-856C-40C7-884E-A45503963BC1}" type="slidenum">
              <a:rPr lang="it-IT" smtClean="0"/>
              <a:t>4</a:t>
            </a:fld>
            <a:endParaRPr lang="it-IT" dirty="0"/>
          </a:p>
        </p:txBody>
      </p:sp>
    </p:spTree>
    <p:extLst>
      <p:ext uri="{BB962C8B-B14F-4D97-AF65-F5344CB8AC3E}">
        <p14:creationId xmlns:p14="http://schemas.microsoft.com/office/powerpoint/2010/main" val="1940636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768AD-8C5A-2A9D-C62A-87C1A84F73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55CBC7-5F87-7797-95ED-631F25E25BF5}"/>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73509DF3-4477-9A56-3DDC-CAD6B91B5640}"/>
              </a:ext>
            </a:extLst>
          </p:cNvPr>
          <p:cNvSpPr>
            <a:spLocks noGrp="1"/>
          </p:cNvSpPr>
          <p:nvPr>
            <p:ph type="body" idx="1"/>
          </p:nvPr>
        </p:nvSpPr>
        <p:spPr/>
        <p:txBody>
          <a:bodyPr/>
          <a:lstStyle/>
          <a:p>
            <a:r>
              <a:rPr lang="en-US" dirty="0"/>
              <a:t>Looking closer, </a:t>
            </a:r>
            <a:r>
              <a:rPr lang="en-US" dirty="0" err="1"/>
              <a:t>miniTRUST</a:t>
            </a:r>
            <a:r>
              <a:rPr lang="en-US" dirty="0"/>
              <a:t> has copper coils: one central solenoid, six poloidal and six toroidal field coils, arranged as in the layout in the middle. The vacuum chamber is made of quartz, with a rectangular section, 3-millimetre walls and six KF16 ports, and it is designed for glow discharges. On the right you can see the machine as it is today in our lab.</a:t>
            </a:r>
            <a:endParaRPr lang="it-IT" dirty="0"/>
          </a:p>
        </p:txBody>
      </p:sp>
      <p:sp>
        <p:nvSpPr>
          <p:cNvPr id="4" name="Slide Number Placeholder 3">
            <a:extLst>
              <a:ext uri="{FF2B5EF4-FFF2-40B4-BE49-F238E27FC236}">
                <a16:creationId xmlns:a16="http://schemas.microsoft.com/office/drawing/2014/main" id="{126B5B87-C652-E3F8-BBDC-29F58B6CA745}"/>
              </a:ext>
            </a:extLst>
          </p:cNvPr>
          <p:cNvSpPr>
            <a:spLocks noGrp="1"/>
          </p:cNvSpPr>
          <p:nvPr>
            <p:ph type="sldNum" sz="quarter" idx="5"/>
          </p:nvPr>
        </p:nvSpPr>
        <p:spPr/>
        <p:txBody>
          <a:bodyPr/>
          <a:lstStyle/>
          <a:p>
            <a:fld id="{1A0B52CA-856C-40C7-884E-A45503963BC1}" type="slidenum">
              <a:rPr lang="it-IT" smtClean="0"/>
              <a:t>5</a:t>
            </a:fld>
            <a:endParaRPr lang="it-IT" dirty="0"/>
          </a:p>
        </p:txBody>
      </p:sp>
    </p:spTree>
    <p:extLst>
      <p:ext uri="{BB962C8B-B14F-4D97-AF65-F5344CB8AC3E}">
        <p14:creationId xmlns:p14="http://schemas.microsoft.com/office/powerpoint/2010/main" val="1489759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386B9-2F9E-9C80-B189-20C791D17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AD0983-08CB-4A79-7022-2B2D68F4F614}"/>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16032E2D-DC2B-001C-1D3E-C1BCA34C0910}"/>
              </a:ext>
            </a:extLst>
          </p:cNvPr>
          <p:cNvSpPr>
            <a:spLocks noGrp="1"/>
          </p:cNvSpPr>
          <p:nvPr>
            <p:ph type="body" idx="1"/>
          </p:nvPr>
        </p:nvSpPr>
        <p:spPr/>
        <p:txBody>
          <a:bodyPr/>
          <a:lstStyle/>
          <a:p>
            <a:r>
              <a:rPr lang="en-US" dirty="0"/>
              <a:t>For magnetic diagnostics, </a:t>
            </a:r>
            <a:r>
              <a:rPr lang="en-US" dirty="0" err="1"/>
              <a:t>miniTRUST</a:t>
            </a:r>
            <a:r>
              <a:rPr lang="en-US" dirty="0"/>
              <a:t> has 20 flux loops, and it is designed to host arrays of double-axis Hall probes around the chamber, measuring the field in both the radial and the vertical direction. The probes are developed in-house: here you can see the first board design and the first production.</a:t>
            </a:r>
            <a:endParaRPr lang="it-IT" dirty="0"/>
          </a:p>
        </p:txBody>
      </p:sp>
      <p:sp>
        <p:nvSpPr>
          <p:cNvPr id="4" name="Slide Number Placeholder 3">
            <a:extLst>
              <a:ext uri="{FF2B5EF4-FFF2-40B4-BE49-F238E27FC236}">
                <a16:creationId xmlns:a16="http://schemas.microsoft.com/office/drawing/2014/main" id="{1C68121C-FA8B-7812-6BC7-340EE8978CFE}"/>
              </a:ext>
            </a:extLst>
          </p:cNvPr>
          <p:cNvSpPr>
            <a:spLocks noGrp="1"/>
          </p:cNvSpPr>
          <p:nvPr>
            <p:ph type="sldNum" sz="quarter" idx="5"/>
          </p:nvPr>
        </p:nvSpPr>
        <p:spPr/>
        <p:txBody>
          <a:bodyPr/>
          <a:lstStyle/>
          <a:p>
            <a:fld id="{1A0B52CA-856C-40C7-884E-A45503963BC1}" type="slidenum">
              <a:rPr lang="it-IT" smtClean="0"/>
              <a:t>6</a:t>
            </a:fld>
            <a:endParaRPr lang="it-IT" dirty="0"/>
          </a:p>
        </p:txBody>
      </p:sp>
    </p:spTree>
    <p:extLst>
      <p:ext uri="{BB962C8B-B14F-4D97-AF65-F5344CB8AC3E}">
        <p14:creationId xmlns:p14="http://schemas.microsoft.com/office/powerpoint/2010/main" val="911987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55DF6-5BAC-94B2-DEF1-1BCA76F6D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CA1359-19C7-5D16-4268-E738895B92EE}"/>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E091CCF6-8270-BA6A-BC0D-F7B54299D87B}"/>
              </a:ext>
            </a:extLst>
          </p:cNvPr>
          <p:cNvSpPr>
            <a:spLocks noGrp="1"/>
          </p:cNvSpPr>
          <p:nvPr>
            <p:ph type="body" idx="1"/>
          </p:nvPr>
        </p:nvSpPr>
        <p:spPr/>
        <p:txBody>
          <a:bodyPr/>
          <a:lstStyle/>
          <a:p>
            <a:r>
              <a:rPr lang="en-US" dirty="0"/>
              <a:t>The timeline was fast. In January 2026 we completed the conceptual design at UNITUS; in April ASIPP delivered the engineering design; and in July the machine arrived in Viterbo. From concept to hardware in about six months.</a:t>
            </a:r>
            <a:endParaRPr dirty="0"/>
          </a:p>
        </p:txBody>
      </p:sp>
      <p:sp>
        <p:nvSpPr>
          <p:cNvPr id="4" name="Slide Number Placeholder 3">
            <a:extLst>
              <a:ext uri="{FF2B5EF4-FFF2-40B4-BE49-F238E27FC236}">
                <a16:creationId xmlns:a16="http://schemas.microsoft.com/office/drawing/2014/main" id="{A5A6F15A-8837-BC07-6BF9-6D7330A481B0}"/>
              </a:ext>
            </a:extLst>
          </p:cNvPr>
          <p:cNvSpPr>
            <a:spLocks noGrp="1"/>
          </p:cNvSpPr>
          <p:nvPr>
            <p:ph type="sldNum" sz="quarter" idx="5"/>
          </p:nvPr>
        </p:nvSpPr>
        <p:spPr/>
        <p:txBody>
          <a:bodyPr/>
          <a:lstStyle/>
          <a:p>
            <a:fld id="{1A0B52CA-856C-40C7-884E-A45503963BC1}" type="slidenum">
              <a:rPr lang="it-IT" smtClean="0"/>
              <a:t>7</a:t>
            </a:fld>
            <a:endParaRPr lang="it-IT" dirty="0"/>
          </a:p>
        </p:txBody>
      </p:sp>
    </p:spTree>
    <p:extLst>
      <p:ext uri="{BB962C8B-B14F-4D97-AF65-F5344CB8AC3E}">
        <p14:creationId xmlns:p14="http://schemas.microsoft.com/office/powerpoint/2010/main" val="1923475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DE69E-988A-481E-FCD8-B4FE01A9A7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24618-28CC-9902-6DA3-709F633CC05A}"/>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53DF66FB-55F9-632C-E2B8-C033A6D9F5DA}"/>
              </a:ext>
            </a:extLst>
          </p:cNvPr>
          <p:cNvSpPr>
            <a:spLocks noGrp="1"/>
          </p:cNvSpPr>
          <p:nvPr>
            <p:ph type="body" idx="1"/>
          </p:nvPr>
        </p:nvSpPr>
        <p:spPr/>
        <p:txBody>
          <a:bodyPr/>
          <a:lstStyle/>
          <a:p>
            <a:r>
              <a:rPr lang="en-US" dirty="0"/>
              <a:t>We have already started testing the machine. We are measuring coil resistances, inductances and the mutual inductance matrix; producing and calibrating the Hall probes, as in the calibration curve at the top right; setting up the data acquisition; designing the vacuum and gas injection for glow discharges; and validating the EFIT workflow, by comparing the reconstructed vacuum flux map with our reference.</a:t>
            </a:r>
            <a:endParaRPr lang="it-IT" dirty="0"/>
          </a:p>
        </p:txBody>
      </p:sp>
      <p:sp>
        <p:nvSpPr>
          <p:cNvPr id="4" name="Slide Number Placeholder 3">
            <a:extLst>
              <a:ext uri="{FF2B5EF4-FFF2-40B4-BE49-F238E27FC236}">
                <a16:creationId xmlns:a16="http://schemas.microsoft.com/office/drawing/2014/main" id="{A0083B67-0E70-A525-DDBF-4F3AF5AF76CE}"/>
              </a:ext>
            </a:extLst>
          </p:cNvPr>
          <p:cNvSpPr>
            <a:spLocks noGrp="1"/>
          </p:cNvSpPr>
          <p:nvPr>
            <p:ph type="sldNum" sz="quarter" idx="5"/>
          </p:nvPr>
        </p:nvSpPr>
        <p:spPr/>
        <p:txBody>
          <a:bodyPr/>
          <a:lstStyle/>
          <a:p>
            <a:fld id="{1A0B52CA-856C-40C7-884E-A45503963BC1}" type="slidenum">
              <a:rPr lang="it-IT" smtClean="0"/>
              <a:t>8</a:t>
            </a:fld>
            <a:endParaRPr lang="it-IT" dirty="0"/>
          </a:p>
        </p:txBody>
      </p:sp>
    </p:spTree>
    <p:extLst>
      <p:ext uri="{BB962C8B-B14F-4D97-AF65-F5344CB8AC3E}">
        <p14:creationId xmlns:p14="http://schemas.microsoft.com/office/powerpoint/2010/main" val="38085347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28659-195F-57BA-2242-0D9DCD062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872B9-3215-6A4D-70F4-ACB9A8D23133}"/>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79088B22-1D6D-E4E6-92FA-CC3E73027B09}"/>
              </a:ext>
            </a:extLst>
          </p:cNvPr>
          <p:cNvSpPr>
            <a:spLocks noGrp="1"/>
          </p:cNvSpPr>
          <p:nvPr>
            <p:ph type="body" idx="1"/>
          </p:nvPr>
        </p:nvSpPr>
        <p:spPr/>
        <p:txBody>
          <a:bodyPr/>
          <a:lstStyle/>
          <a:p>
            <a:r>
              <a:rPr lang="en-US" dirty="0"/>
              <a:t>We also checked that the </a:t>
            </a:r>
            <a:r>
              <a:rPr lang="en-US"/>
              <a:t>lab could </a:t>
            </a:r>
            <a:r>
              <a:rPr lang="en-US" dirty="0"/>
              <a:t>support a reference scenario: a 5-second vacuum shot, with 300 amps in the central solenoid, 50 amps in the PF coils and a 150-millisecond current rise. The plots show currents, voltages, power and coil temperature. The required power is about 9 kilowatts, well below the 24 available, and the coils heat up by less than 5 degrees during the shot.</a:t>
            </a:r>
            <a:endParaRPr lang="it-IT" dirty="0"/>
          </a:p>
        </p:txBody>
      </p:sp>
      <p:sp>
        <p:nvSpPr>
          <p:cNvPr id="4" name="Slide Number Placeholder 3">
            <a:extLst>
              <a:ext uri="{FF2B5EF4-FFF2-40B4-BE49-F238E27FC236}">
                <a16:creationId xmlns:a16="http://schemas.microsoft.com/office/drawing/2014/main" id="{D83B136B-41E8-C4C9-D9C2-4A6C214D490A}"/>
              </a:ext>
            </a:extLst>
          </p:cNvPr>
          <p:cNvSpPr>
            <a:spLocks noGrp="1"/>
          </p:cNvSpPr>
          <p:nvPr>
            <p:ph type="sldNum" sz="quarter" idx="5"/>
          </p:nvPr>
        </p:nvSpPr>
        <p:spPr/>
        <p:txBody>
          <a:bodyPr/>
          <a:lstStyle/>
          <a:p>
            <a:fld id="{1A0B52CA-856C-40C7-884E-A45503963BC1}" type="slidenum">
              <a:rPr lang="it-IT" smtClean="0"/>
              <a:t>9</a:t>
            </a:fld>
            <a:endParaRPr lang="it-IT" dirty="0"/>
          </a:p>
        </p:txBody>
      </p:sp>
    </p:spTree>
    <p:extLst>
      <p:ext uri="{BB962C8B-B14F-4D97-AF65-F5344CB8AC3E}">
        <p14:creationId xmlns:p14="http://schemas.microsoft.com/office/powerpoint/2010/main" val="1950667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E300A-9526-EA38-93DD-AD39C7A7D3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2BF097-2D69-9166-83F6-19308F4C6D51}"/>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F1E85258-B45A-FD87-2435-B00534542447}"/>
              </a:ext>
            </a:extLst>
          </p:cNvPr>
          <p:cNvSpPr>
            <a:spLocks noGrp="1"/>
          </p:cNvSpPr>
          <p:nvPr>
            <p:ph type="body" idx="1"/>
          </p:nvPr>
        </p:nvSpPr>
        <p:spPr/>
        <p:txBody>
          <a:bodyPr/>
          <a:lstStyle/>
          <a:p>
            <a:r>
              <a:rPr lang="en-US" dirty="0"/>
              <a:t>So, where do we go from here? We are now in the first phase: magnetostatic tests in vacuum, to validate coils, power supplies, diagnostics and data acquisition. Next come the first glow discharges in the quartz chamber. And later, a steel vessel to move towards ohmic plasma operation.</a:t>
            </a:r>
            <a:endParaRPr dirty="0"/>
          </a:p>
        </p:txBody>
      </p:sp>
      <p:sp>
        <p:nvSpPr>
          <p:cNvPr id="4" name="Slide Number Placeholder 3">
            <a:extLst>
              <a:ext uri="{FF2B5EF4-FFF2-40B4-BE49-F238E27FC236}">
                <a16:creationId xmlns:a16="http://schemas.microsoft.com/office/drawing/2014/main" id="{AFE21022-8FC4-3BE9-7A2E-D09C10FC77DD}"/>
              </a:ext>
            </a:extLst>
          </p:cNvPr>
          <p:cNvSpPr>
            <a:spLocks noGrp="1"/>
          </p:cNvSpPr>
          <p:nvPr>
            <p:ph type="sldNum" sz="quarter" idx="5"/>
          </p:nvPr>
        </p:nvSpPr>
        <p:spPr/>
        <p:txBody>
          <a:bodyPr/>
          <a:lstStyle/>
          <a:p>
            <a:fld id="{1A0B52CA-856C-40C7-884E-A45503963BC1}" type="slidenum">
              <a:rPr lang="it-IT" smtClean="0"/>
              <a:t>10</a:t>
            </a:fld>
            <a:endParaRPr lang="it-IT" dirty="0"/>
          </a:p>
        </p:txBody>
      </p:sp>
    </p:spTree>
    <p:extLst>
      <p:ext uri="{BB962C8B-B14F-4D97-AF65-F5344CB8AC3E}">
        <p14:creationId xmlns:p14="http://schemas.microsoft.com/office/powerpoint/2010/main" val="1848726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CC1BF-1E3B-2AC0-BCE0-12C7D223C5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CE8070-096B-477A-6510-BF9457CB36D7}"/>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C077C8D9-6AFB-A36A-76A3-483778217D9B}"/>
              </a:ext>
            </a:extLst>
          </p:cNvPr>
          <p:cNvSpPr>
            <a:spLocks noGrp="1"/>
          </p:cNvSpPr>
          <p:nvPr>
            <p:ph type="body" idx="1"/>
          </p:nvPr>
        </p:nvSpPr>
        <p:spPr/>
        <p:txBody>
          <a:bodyPr/>
          <a:lstStyle/>
          <a:p>
            <a:r>
              <a:rPr lang="en-US" dirty="0"/>
              <a:t>Now the part that reaches beyond </a:t>
            </a:r>
            <a:r>
              <a:rPr lang="en-US" dirty="0" err="1"/>
              <a:t>miniTRUST</a:t>
            </a:r>
            <a:r>
              <a:rPr lang="en-US" dirty="0"/>
              <a:t>. How do you know your magnetic reconstruction is accurate before you have a plasma? First, we run the coils through a real scenario without plasma and record the real diagnostic signals, with their noise and offsets. Second, we define a virtual plasma: current filaments with known parameters. Third, we add its simulated signals to the measured ones. Fourth, EFIT reconstructs the combined signals, and since we know the right answer by construction, we can measure the reconstruction error directly. By adapting the model to each machine, the same method can be applied to TRUST and to larger tokamaks like DTT, ITER or BEST.</a:t>
            </a:r>
            <a:endParaRPr dirty="0"/>
          </a:p>
        </p:txBody>
      </p:sp>
      <p:sp>
        <p:nvSpPr>
          <p:cNvPr id="4" name="Slide Number Placeholder 3">
            <a:extLst>
              <a:ext uri="{FF2B5EF4-FFF2-40B4-BE49-F238E27FC236}">
                <a16:creationId xmlns:a16="http://schemas.microsoft.com/office/drawing/2014/main" id="{E7D8B651-620D-F335-512A-CE2F3E5A048E}"/>
              </a:ext>
            </a:extLst>
          </p:cNvPr>
          <p:cNvSpPr>
            <a:spLocks noGrp="1"/>
          </p:cNvSpPr>
          <p:nvPr>
            <p:ph type="sldNum" sz="quarter" idx="5"/>
          </p:nvPr>
        </p:nvSpPr>
        <p:spPr/>
        <p:txBody>
          <a:bodyPr/>
          <a:lstStyle/>
          <a:p>
            <a:fld id="{1A0B52CA-856C-40C7-884E-A45503963BC1}" type="slidenum">
              <a:rPr lang="it-IT" smtClean="0"/>
              <a:t>11</a:t>
            </a:fld>
            <a:endParaRPr lang="it-IT" dirty="0"/>
          </a:p>
        </p:txBody>
      </p:sp>
    </p:spTree>
    <p:extLst>
      <p:ext uri="{BB962C8B-B14F-4D97-AF65-F5344CB8AC3E}">
        <p14:creationId xmlns:p14="http://schemas.microsoft.com/office/powerpoint/2010/main" val="2436693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1EA45-5155-DF9B-1CD9-229721C26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631D4-ED53-3B69-AF9F-00B4FBEEA622}"/>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380C0BA6-BCFA-FF48-629A-E4F95B4FE787}"/>
              </a:ext>
            </a:extLst>
          </p:cNvPr>
          <p:cNvSpPr>
            <a:spLocks noGrp="1"/>
          </p:cNvSpPr>
          <p:nvPr>
            <p:ph type="body" idx="1"/>
          </p:nvPr>
        </p:nvSpPr>
        <p:spPr/>
        <p:txBody>
          <a:bodyPr/>
          <a:lstStyle/>
          <a:p>
            <a:r>
              <a:rPr lang="en-US" dirty="0"/>
              <a:t>Here are two test cases: on the left, one filament with constant current during the shot; on the right, four filaments with varying currents, a more realistic and more demanding case. The animations show the EFIT flux map, the boundary and the magnetic axis following the virtual plasma during the shot. For now these are fully synthetic simulations; the next step is to use real signals measured on </a:t>
            </a:r>
            <a:r>
              <a:rPr lang="en-US" dirty="0" err="1"/>
              <a:t>miniTRUST</a:t>
            </a:r>
            <a:r>
              <a:rPr lang="en-US" dirty="0"/>
              <a:t> and quantify the reconstruction error.</a:t>
            </a:r>
            <a:endParaRPr lang="it-IT" dirty="0"/>
          </a:p>
        </p:txBody>
      </p:sp>
      <p:sp>
        <p:nvSpPr>
          <p:cNvPr id="4" name="Slide Number Placeholder 3">
            <a:extLst>
              <a:ext uri="{FF2B5EF4-FFF2-40B4-BE49-F238E27FC236}">
                <a16:creationId xmlns:a16="http://schemas.microsoft.com/office/drawing/2014/main" id="{02C86868-57E6-70B1-AD09-ABE54FC8D6A4}"/>
              </a:ext>
            </a:extLst>
          </p:cNvPr>
          <p:cNvSpPr>
            <a:spLocks noGrp="1"/>
          </p:cNvSpPr>
          <p:nvPr>
            <p:ph type="sldNum" sz="quarter" idx="5"/>
          </p:nvPr>
        </p:nvSpPr>
        <p:spPr/>
        <p:txBody>
          <a:bodyPr/>
          <a:lstStyle/>
          <a:p>
            <a:fld id="{1A0B52CA-856C-40C7-884E-A45503963BC1}" type="slidenum">
              <a:rPr lang="it-IT" smtClean="0"/>
              <a:t>12</a:t>
            </a:fld>
            <a:endParaRPr lang="it-IT" dirty="0"/>
          </a:p>
        </p:txBody>
      </p:sp>
    </p:spTree>
    <p:extLst>
      <p:ext uri="{BB962C8B-B14F-4D97-AF65-F5344CB8AC3E}">
        <p14:creationId xmlns:p14="http://schemas.microsoft.com/office/powerpoint/2010/main" val="3703372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1F6BE-6304-EAAF-1A4A-46FE1A796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20E25-712E-37AC-4881-C276349CA7EE}"/>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F32518E7-7E61-7C8B-2439-6D9293ED9051}"/>
              </a:ext>
            </a:extLst>
          </p:cNvPr>
          <p:cNvSpPr>
            <a:spLocks noGrp="1"/>
          </p:cNvSpPr>
          <p:nvPr>
            <p:ph type="body" idx="1"/>
          </p:nvPr>
        </p:nvSpPr>
        <p:spPr/>
        <p:txBody>
          <a:bodyPr/>
          <a:lstStyle/>
          <a:p>
            <a:r>
              <a:rPr lang="en-US" dirty="0"/>
              <a:t>To conclude. </a:t>
            </a:r>
            <a:r>
              <a:rPr lang="en-US" dirty="0" err="1"/>
              <a:t>miniTRUST</a:t>
            </a:r>
            <a:r>
              <a:rPr lang="en-US" dirty="0"/>
              <a:t> is a compact test platform for TRUST's magnets, power supplies, diagnostics and data acquisition, and a hands-on training tool for students and researchers. Our diagnostic test method combines real magnetic signals with a virtual plasma to assess reconstruction accuracy before any plasma operation, and it can be applied to larger tokamaks like DTT, ITER and BEST. Next, we will validate the magnetic system and run the first glow discharges and then move to a steel vessel for ohmic plasmas.</a:t>
            </a:r>
            <a:endParaRPr dirty="0"/>
          </a:p>
        </p:txBody>
      </p:sp>
      <p:sp>
        <p:nvSpPr>
          <p:cNvPr id="4" name="Slide Number Placeholder 3">
            <a:extLst>
              <a:ext uri="{FF2B5EF4-FFF2-40B4-BE49-F238E27FC236}">
                <a16:creationId xmlns:a16="http://schemas.microsoft.com/office/drawing/2014/main" id="{7847B71C-B9C8-9CAF-AACB-9011192E5D03}"/>
              </a:ext>
            </a:extLst>
          </p:cNvPr>
          <p:cNvSpPr>
            <a:spLocks noGrp="1"/>
          </p:cNvSpPr>
          <p:nvPr>
            <p:ph type="sldNum" sz="quarter" idx="5"/>
          </p:nvPr>
        </p:nvSpPr>
        <p:spPr/>
        <p:txBody>
          <a:bodyPr/>
          <a:lstStyle/>
          <a:p>
            <a:fld id="{1A0B52CA-856C-40C7-884E-A45503963BC1}" type="slidenum">
              <a:rPr lang="it-IT" smtClean="0"/>
              <a:t>13</a:t>
            </a:fld>
            <a:endParaRPr lang="it-IT" dirty="0"/>
          </a:p>
        </p:txBody>
      </p:sp>
    </p:spTree>
    <p:extLst>
      <p:ext uri="{BB962C8B-B14F-4D97-AF65-F5344CB8AC3E}">
        <p14:creationId xmlns:p14="http://schemas.microsoft.com/office/powerpoint/2010/main" val="3925336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FBC5C-0D90-5671-56A1-8C529182C55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2DAD34A-46AB-024C-9F7C-479A4EFAF25F}"/>
              </a:ext>
            </a:extLst>
          </p:cNvPr>
          <p:cNvSpPr>
            <a:spLocks noGrp="1" noRot="1" noChangeAspect="1"/>
          </p:cNvSpPr>
          <p:nvPr>
            <p:ph type="sldImg"/>
          </p:nvPr>
        </p:nvSpPr>
        <p:spPr/>
        <p:txBody>
          <a:bodyPr/>
          <a:lstStyle/>
          <a:p>
            <a:endParaRPr lang="it-IT"/>
          </a:p>
        </p:txBody>
      </p:sp>
      <p:sp>
        <p:nvSpPr>
          <p:cNvPr id="3" name="Segnaposto note 2">
            <a:extLst>
              <a:ext uri="{FF2B5EF4-FFF2-40B4-BE49-F238E27FC236}">
                <a16:creationId xmlns:a16="http://schemas.microsoft.com/office/drawing/2014/main" id="{30B0FAD7-DD4C-F376-8FCE-3FC17B2CDD66}"/>
              </a:ext>
            </a:extLst>
          </p:cNvPr>
          <p:cNvSpPr>
            <a:spLocks noGrp="1"/>
          </p:cNvSpPr>
          <p:nvPr>
            <p:ph type="body" idx="1"/>
          </p:nvPr>
        </p:nvSpPr>
        <p:spPr/>
        <p:txBody>
          <a:bodyPr/>
          <a:lstStyle/>
          <a:p>
            <a:r>
              <a:rPr lang="en-US" dirty="0"/>
              <a:t>This is the team behind </a:t>
            </a:r>
            <a:r>
              <a:rPr lang="en-US" dirty="0" err="1"/>
              <a:t>miniTRUST</a:t>
            </a:r>
            <a:r>
              <a:rPr lang="en-US" dirty="0"/>
              <a:t>. I'd like to thank our colleagues at ASIPP and ENEA for this collaboration, and all of you for your attention. I'm happy to take any questions.</a:t>
            </a:r>
            <a:endParaRPr dirty="0"/>
          </a:p>
        </p:txBody>
      </p:sp>
      <p:sp>
        <p:nvSpPr>
          <p:cNvPr id="4" name="Segnaposto numero diapositiva 3">
            <a:extLst>
              <a:ext uri="{FF2B5EF4-FFF2-40B4-BE49-F238E27FC236}">
                <a16:creationId xmlns:a16="http://schemas.microsoft.com/office/drawing/2014/main" id="{D2FA22D7-2F7B-55F6-ACF0-A8CC7305C0B5}"/>
              </a:ext>
            </a:extLst>
          </p:cNvPr>
          <p:cNvSpPr>
            <a:spLocks noGrp="1"/>
          </p:cNvSpPr>
          <p:nvPr>
            <p:ph type="sldNum" sz="quarter" idx="5"/>
          </p:nvPr>
        </p:nvSpPr>
        <p:spPr/>
        <p:txBody>
          <a:bodyPr/>
          <a:lstStyle/>
          <a:p>
            <a:fld id="{1A0B52CA-856C-40C7-884E-A45503963BC1}" type="slidenum">
              <a:rPr lang="it-IT" smtClean="0"/>
              <a:t>14</a:t>
            </a:fld>
            <a:endParaRPr lang="it-IT" dirty="0"/>
          </a:p>
        </p:txBody>
      </p:sp>
    </p:spTree>
    <p:extLst>
      <p:ext uri="{BB962C8B-B14F-4D97-AF65-F5344CB8AC3E}">
        <p14:creationId xmlns:p14="http://schemas.microsoft.com/office/powerpoint/2010/main" val="31579108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11ED1-79A3-7415-C191-1FA288EE7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469C41-3642-9493-CD55-D7E4936871F6}"/>
              </a:ext>
            </a:extLst>
          </p:cNvPr>
          <p:cNvSpPr>
            <a:spLocks noGrp="1" noRot="1" noChangeAspect="1"/>
          </p:cNvSpPr>
          <p:nvPr>
            <p:ph type="sldImg"/>
          </p:nvPr>
        </p:nvSpPr>
        <p:spPr/>
        <p:txBody>
          <a:bodyPr/>
          <a:lstStyle/>
          <a:p>
            <a:endParaRPr lang="it-IT"/>
          </a:p>
        </p:txBody>
      </p:sp>
      <p:sp>
        <p:nvSpPr>
          <p:cNvPr id="3" name="Notes Placeholder 2">
            <a:extLst>
              <a:ext uri="{FF2B5EF4-FFF2-40B4-BE49-F238E27FC236}">
                <a16:creationId xmlns:a16="http://schemas.microsoft.com/office/drawing/2014/main" id="{0EDAA396-D77F-3861-B62C-4D52396F0569}"/>
              </a:ext>
            </a:extLst>
          </p:cNvPr>
          <p:cNvSpPr>
            <a:spLocks noGrp="1"/>
          </p:cNvSpPr>
          <p:nvPr>
            <p:ph type="body" idx="1"/>
          </p:nvPr>
        </p:nvSpPr>
        <p:spPr/>
        <p:txBody>
          <a:bodyPr/>
          <a:lstStyle/>
          <a:p>
            <a:r>
              <a:rPr lang="en-US" dirty="0"/>
              <a:t>The first vacuum chamber is made of quartz glass: rectangular cross-section, 3 mm walls, six ports with KF16 connectors, and it can be baked up to just under 200 °C. A spare chamber was delivered with the machine. It allows vacuum conditioning, gas injection tests and glow discharges before the upgrade to a steel vessel.</a:t>
            </a:r>
            <a:endParaRPr lang="it-IT" dirty="0"/>
          </a:p>
        </p:txBody>
      </p:sp>
      <p:sp>
        <p:nvSpPr>
          <p:cNvPr id="4" name="Slide Number Placeholder 3">
            <a:extLst>
              <a:ext uri="{FF2B5EF4-FFF2-40B4-BE49-F238E27FC236}">
                <a16:creationId xmlns:a16="http://schemas.microsoft.com/office/drawing/2014/main" id="{4014DCEA-8D73-2A88-80D9-72961FB853E7}"/>
              </a:ext>
            </a:extLst>
          </p:cNvPr>
          <p:cNvSpPr>
            <a:spLocks noGrp="1"/>
          </p:cNvSpPr>
          <p:nvPr>
            <p:ph type="sldNum" sz="quarter" idx="5"/>
          </p:nvPr>
        </p:nvSpPr>
        <p:spPr/>
        <p:txBody>
          <a:bodyPr/>
          <a:lstStyle/>
          <a:p>
            <a:fld id="{1A0B52CA-856C-40C7-884E-A45503963BC1}" type="slidenum">
              <a:rPr lang="it-IT" smtClean="0"/>
              <a:t>15</a:t>
            </a:fld>
            <a:endParaRPr lang="it-IT" dirty="0"/>
          </a:p>
        </p:txBody>
      </p:sp>
    </p:spTree>
    <p:extLst>
      <p:ext uri="{BB962C8B-B14F-4D97-AF65-F5344CB8AC3E}">
        <p14:creationId xmlns:p14="http://schemas.microsoft.com/office/powerpoint/2010/main" val="19323160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a:t>The full comparison: same number of PF and TF coils, one CS module instead of six, copper coils on both machines, compatible with a future HTS upgrade. Operating currents are 1000, 300 and 50 amps for TF, CS and PF on </a:t>
            </a:r>
            <a:r>
              <a:rPr lang="en-US" dirty="0" err="1"/>
              <a:t>miniTRUST</a:t>
            </a:r>
            <a:r>
              <a:rPr lang="en-US" dirty="0"/>
              <a:t>, against 1000 amps for all coils on TRUST.</a:t>
            </a:r>
            <a:endParaRPr lang="it-IT" dirty="0"/>
          </a:p>
        </p:txBody>
      </p:sp>
      <p:sp>
        <p:nvSpPr>
          <p:cNvPr id="4" name="Segnaposto numero diapositiva 3"/>
          <p:cNvSpPr>
            <a:spLocks noGrp="1"/>
          </p:cNvSpPr>
          <p:nvPr>
            <p:ph type="sldNum" sz="quarter" idx="5"/>
          </p:nvPr>
        </p:nvSpPr>
        <p:spPr/>
        <p:txBody>
          <a:bodyPr/>
          <a:lstStyle/>
          <a:p>
            <a:fld id="{1A0B52CA-856C-40C7-884E-A45503963BC1}" type="slidenum">
              <a:rPr lang="it-IT" smtClean="0"/>
              <a:t>16</a:t>
            </a:fld>
            <a:endParaRPr lang="it-IT" dirty="0"/>
          </a:p>
        </p:txBody>
      </p:sp>
    </p:spTree>
    <p:extLst>
      <p:ext uri="{BB962C8B-B14F-4D97-AF65-F5344CB8AC3E}">
        <p14:creationId xmlns:p14="http://schemas.microsoft.com/office/powerpoint/2010/main" val="3501768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A60EB-1923-E1D5-BEAE-44B7150494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t-IT"/>
          </a:p>
        </p:txBody>
      </p:sp>
      <p:sp>
        <p:nvSpPr>
          <p:cNvPr id="3" name="Subtitle 2">
            <a:extLst>
              <a:ext uri="{FF2B5EF4-FFF2-40B4-BE49-F238E27FC236}">
                <a16:creationId xmlns:a16="http://schemas.microsoft.com/office/drawing/2014/main" id="{D4E7BB81-BE7B-C12E-7AF2-3C0B09B720C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t-IT"/>
          </a:p>
        </p:txBody>
      </p:sp>
      <p:sp>
        <p:nvSpPr>
          <p:cNvPr id="4" name="Date Placeholder 3">
            <a:extLst>
              <a:ext uri="{FF2B5EF4-FFF2-40B4-BE49-F238E27FC236}">
                <a16:creationId xmlns:a16="http://schemas.microsoft.com/office/drawing/2014/main" id="{82FE77BE-1D22-3323-4F5E-0D284CB44D10}"/>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5" name="Footer Placeholder 4">
            <a:extLst>
              <a:ext uri="{FF2B5EF4-FFF2-40B4-BE49-F238E27FC236}">
                <a16:creationId xmlns:a16="http://schemas.microsoft.com/office/drawing/2014/main" id="{848BDC1E-0E36-C4CB-D137-14CA6980488C}"/>
              </a:ext>
            </a:extLst>
          </p:cNvPr>
          <p:cNvSpPr>
            <a:spLocks noGrp="1"/>
          </p:cNvSpPr>
          <p:nvPr>
            <p:ph type="ftr" sz="quarter" idx="11"/>
          </p:nvPr>
        </p:nvSpPr>
        <p:spPr/>
        <p:txBody>
          <a:bodyPr/>
          <a:lstStyle/>
          <a:p>
            <a:endParaRPr lang="it-IT" dirty="0"/>
          </a:p>
        </p:txBody>
      </p:sp>
      <p:sp>
        <p:nvSpPr>
          <p:cNvPr id="6" name="Slide Number Placeholder 5">
            <a:extLst>
              <a:ext uri="{FF2B5EF4-FFF2-40B4-BE49-F238E27FC236}">
                <a16:creationId xmlns:a16="http://schemas.microsoft.com/office/drawing/2014/main" id="{A0E6C3E5-1DCF-BF56-7E34-2365DDD55749}"/>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808238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B1EE3-C40A-CA1A-4157-49304BC98054}"/>
              </a:ext>
            </a:extLst>
          </p:cNvPr>
          <p:cNvSpPr>
            <a:spLocks noGrp="1"/>
          </p:cNvSpPr>
          <p:nvPr>
            <p:ph type="title"/>
          </p:nvPr>
        </p:nvSpPr>
        <p:spPr/>
        <p:txBody>
          <a:bodyPr/>
          <a:lstStyle/>
          <a:p>
            <a:r>
              <a:rPr lang="en-US"/>
              <a:t>Click to edit Master title style</a:t>
            </a:r>
            <a:endParaRPr lang="it-IT"/>
          </a:p>
        </p:txBody>
      </p:sp>
      <p:sp>
        <p:nvSpPr>
          <p:cNvPr id="3" name="Content Placeholder 2">
            <a:extLst>
              <a:ext uri="{FF2B5EF4-FFF2-40B4-BE49-F238E27FC236}">
                <a16:creationId xmlns:a16="http://schemas.microsoft.com/office/drawing/2014/main" id="{2B6F458D-CEF2-A0E5-AF28-9223B0906C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EA983F61-033B-F928-5A5B-2CF2545EBF17}"/>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5" name="Footer Placeholder 4">
            <a:extLst>
              <a:ext uri="{FF2B5EF4-FFF2-40B4-BE49-F238E27FC236}">
                <a16:creationId xmlns:a16="http://schemas.microsoft.com/office/drawing/2014/main" id="{73FC74CA-2994-D31D-69DB-C9ECB30C1DE5}"/>
              </a:ext>
            </a:extLst>
          </p:cNvPr>
          <p:cNvSpPr>
            <a:spLocks noGrp="1"/>
          </p:cNvSpPr>
          <p:nvPr>
            <p:ph type="ftr" sz="quarter" idx="11"/>
          </p:nvPr>
        </p:nvSpPr>
        <p:spPr/>
        <p:txBody>
          <a:bodyPr/>
          <a:lstStyle/>
          <a:p>
            <a:endParaRPr lang="it-IT" dirty="0"/>
          </a:p>
        </p:txBody>
      </p:sp>
      <p:sp>
        <p:nvSpPr>
          <p:cNvPr id="6" name="Slide Number Placeholder 5">
            <a:extLst>
              <a:ext uri="{FF2B5EF4-FFF2-40B4-BE49-F238E27FC236}">
                <a16:creationId xmlns:a16="http://schemas.microsoft.com/office/drawing/2014/main" id="{43AD478A-06E9-47C2-AF63-282314BCE00A}"/>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2836468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4A6D3-B027-BDDF-88F6-FD4E933892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t-IT"/>
          </a:p>
        </p:txBody>
      </p:sp>
      <p:sp>
        <p:nvSpPr>
          <p:cNvPr id="3" name="Text Placeholder 2">
            <a:extLst>
              <a:ext uri="{FF2B5EF4-FFF2-40B4-BE49-F238E27FC236}">
                <a16:creationId xmlns:a16="http://schemas.microsoft.com/office/drawing/2014/main" id="{C3344F09-BE83-19D8-0060-63A416FFF0F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BE787C-ED12-2DBD-B7C6-A5C51821013E}"/>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5" name="Footer Placeholder 4">
            <a:extLst>
              <a:ext uri="{FF2B5EF4-FFF2-40B4-BE49-F238E27FC236}">
                <a16:creationId xmlns:a16="http://schemas.microsoft.com/office/drawing/2014/main" id="{6AE7D287-A13F-41A3-F4E0-D94A9BC02514}"/>
              </a:ext>
            </a:extLst>
          </p:cNvPr>
          <p:cNvSpPr>
            <a:spLocks noGrp="1"/>
          </p:cNvSpPr>
          <p:nvPr>
            <p:ph type="ftr" sz="quarter" idx="11"/>
          </p:nvPr>
        </p:nvSpPr>
        <p:spPr/>
        <p:txBody>
          <a:bodyPr/>
          <a:lstStyle/>
          <a:p>
            <a:endParaRPr lang="it-IT" dirty="0"/>
          </a:p>
        </p:txBody>
      </p:sp>
      <p:sp>
        <p:nvSpPr>
          <p:cNvPr id="6" name="Slide Number Placeholder 5">
            <a:extLst>
              <a:ext uri="{FF2B5EF4-FFF2-40B4-BE49-F238E27FC236}">
                <a16:creationId xmlns:a16="http://schemas.microsoft.com/office/drawing/2014/main" id="{0617C7DA-61D2-7A8A-DD51-682964320B07}"/>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4209972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F99CD-1D9B-F350-E168-DA1BD726058A}"/>
              </a:ext>
            </a:extLst>
          </p:cNvPr>
          <p:cNvSpPr>
            <a:spLocks noGrp="1"/>
          </p:cNvSpPr>
          <p:nvPr>
            <p:ph type="title"/>
          </p:nvPr>
        </p:nvSpPr>
        <p:spPr/>
        <p:txBody>
          <a:bodyPr/>
          <a:lstStyle/>
          <a:p>
            <a:r>
              <a:rPr lang="en-US"/>
              <a:t>Click to edit Master title style</a:t>
            </a:r>
            <a:endParaRPr lang="it-IT"/>
          </a:p>
        </p:txBody>
      </p:sp>
      <p:sp>
        <p:nvSpPr>
          <p:cNvPr id="3" name="Content Placeholder 2">
            <a:extLst>
              <a:ext uri="{FF2B5EF4-FFF2-40B4-BE49-F238E27FC236}">
                <a16:creationId xmlns:a16="http://schemas.microsoft.com/office/drawing/2014/main" id="{516E0CCA-33F2-D452-8F8D-1CF90A824F4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a:extLst>
              <a:ext uri="{FF2B5EF4-FFF2-40B4-BE49-F238E27FC236}">
                <a16:creationId xmlns:a16="http://schemas.microsoft.com/office/drawing/2014/main" id="{833ED0C1-0012-F886-B4E9-B708782847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Date Placeholder 4">
            <a:extLst>
              <a:ext uri="{FF2B5EF4-FFF2-40B4-BE49-F238E27FC236}">
                <a16:creationId xmlns:a16="http://schemas.microsoft.com/office/drawing/2014/main" id="{2D1C931F-916E-F7A6-B24B-B7D3C4F91F1D}"/>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6" name="Footer Placeholder 5">
            <a:extLst>
              <a:ext uri="{FF2B5EF4-FFF2-40B4-BE49-F238E27FC236}">
                <a16:creationId xmlns:a16="http://schemas.microsoft.com/office/drawing/2014/main" id="{0D24D025-3BB9-02E7-7CBD-C44E39FB4F24}"/>
              </a:ext>
            </a:extLst>
          </p:cNvPr>
          <p:cNvSpPr>
            <a:spLocks noGrp="1"/>
          </p:cNvSpPr>
          <p:nvPr>
            <p:ph type="ftr" sz="quarter" idx="11"/>
          </p:nvPr>
        </p:nvSpPr>
        <p:spPr/>
        <p:txBody>
          <a:bodyPr/>
          <a:lstStyle/>
          <a:p>
            <a:endParaRPr lang="it-IT" dirty="0"/>
          </a:p>
        </p:txBody>
      </p:sp>
      <p:sp>
        <p:nvSpPr>
          <p:cNvPr id="7" name="Slide Number Placeholder 6">
            <a:extLst>
              <a:ext uri="{FF2B5EF4-FFF2-40B4-BE49-F238E27FC236}">
                <a16:creationId xmlns:a16="http://schemas.microsoft.com/office/drawing/2014/main" id="{6D5AEA93-B0B9-483B-B418-53AD95E372F3}"/>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4124589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F7A5A-7743-1094-46EA-A7186E2B8B27}"/>
              </a:ext>
            </a:extLst>
          </p:cNvPr>
          <p:cNvSpPr>
            <a:spLocks noGrp="1"/>
          </p:cNvSpPr>
          <p:nvPr>
            <p:ph type="title"/>
          </p:nvPr>
        </p:nvSpPr>
        <p:spPr>
          <a:xfrm>
            <a:off x="839788" y="365125"/>
            <a:ext cx="10515600" cy="1325563"/>
          </a:xfrm>
        </p:spPr>
        <p:txBody>
          <a:bodyPr/>
          <a:lstStyle/>
          <a:p>
            <a:r>
              <a:rPr lang="en-US"/>
              <a:t>Click to edit Master title style</a:t>
            </a:r>
            <a:endParaRPr lang="it-IT"/>
          </a:p>
        </p:txBody>
      </p:sp>
      <p:sp>
        <p:nvSpPr>
          <p:cNvPr id="3" name="Text Placeholder 2">
            <a:extLst>
              <a:ext uri="{FF2B5EF4-FFF2-40B4-BE49-F238E27FC236}">
                <a16:creationId xmlns:a16="http://schemas.microsoft.com/office/drawing/2014/main" id="{B77B7315-B53F-8E85-44FF-20F41F62C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AB9F3E-FFBA-2B0D-0631-5061BF66BB9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Text Placeholder 4">
            <a:extLst>
              <a:ext uri="{FF2B5EF4-FFF2-40B4-BE49-F238E27FC236}">
                <a16:creationId xmlns:a16="http://schemas.microsoft.com/office/drawing/2014/main" id="{A99334B6-015A-97C3-3702-122755B050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2F1E02-6A24-4F2B-A4F1-29ACD365221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7" name="Date Placeholder 6">
            <a:extLst>
              <a:ext uri="{FF2B5EF4-FFF2-40B4-BE49-F238E27FC236}">
                <a16:creationId xmlns:a16="http://schemas.microsoft.com/office/drawing/2014/main" id="{90488D23-17BA-BC2A-3495-E88E6A386156}"/>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8" name="Footer Placeholder 7">
            <a:extLst>
              <a:ext uri="{FF2B5EF4-FFF2-40B4-BE49-F238E27FC236}">
                <a16:creationId xmlns:a16="http://schemas.microsoft.com/office/drawing/2014/main" id="{FCC5EC0B-D809-564E-1566-73940C746819}"/>
              </a:ext>
            </a:extLst>
          </p:cNvPr>
          <p:cNvSpPr>
            <a:spLocks noGrp="1"/>
          </p:cNvSpPr>
          <p:nvPr>
            <p:ph type="ftr" sz="quarter" idx="11"/>
          </p:nvPr>
        </p:nvSpPr>
        <p:spPr/>
        <p:txBody>
          <a:bodyPr/>
          <a:lstStyle/>
          <a:p>
            <a:endParaRPr lang="it-IT" dirty="0"/>
          </a:p>
        </p:txBody>
      </p:sp>
      <p:sp>
        <p:nvSpPr>
          <p:cNvPr id="9" name="Slide Number Placeholder 8">
            <a:extLst>
              <a:ext uri="{FF2B5EF4-FFF2-40B4-BE49-F238E27FC236}">
                <a16:creationId xmlns:a16="http://schemas.microsoft.com/office/drawing/2014/main" id="{FB89C5DB-8C9E-1AAB-8D86-F974465A96D7}"/>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2877421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8CC58-40D2-EF0D-70FE-3707A384DB5E}"/>
              </a:ext>
            </a:extLst>
          </p:cNvPr>
          <p:cNvSpPr>
            <a:spLocks noGrp="1"/>
          </p:cNvSpPr>
          <p:nvPr>
            <p:ph type="title"/>
          </p:nvPr>
        </p:nvSpPr>
        <p:spPr/>
        <p:txBody>
          <a:bodyPr/>
          <a:lstStyle/>
          <a:p>
            <a:r>
              <a:rPr lang="en-US"/>
              <a:t>Click to edit Master title style</a:t>
            </a:r>
            <a:endParaRPr lang="it-IT"/>
          </a:p>
        </p:txBody>
      </p:sp>
      <p:sp>
        <p:nvSpPr>
          <p:cNvPr id="3" name="Date Placeholder 2">
            <a:extLst>
              <a:ext uri="{FF2B5EF4-FFF2-40B4-BE49-F238E27FC236}">
                <a16:creationId xmlns:a16="http://schemas.microsoft.com/office/drawing/2014/main" id="{7133CA39-AE66-99E1-FA7C-82E1E1B2457D}"/>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4" name="Footer Placeholder 3">
            <a:extLst>
              <a:ext uri="{FF2B5EF4-FFF2-40B4-BE49-F238E27FC236}">
                <a16:creationId xmlns:a16="http://schemas.microsoft.com/office/drawing/2014/main" id="{6863AD14-7E8C-6CF7-C416-D3DCE367532A}"/>
              </a:ext>
            </a:extLst>
          </p:cNvPr>
          <p:cNvSpPr>
            <a:spLocks noGrp="1"/>
          </p:cNvSpPr>
          <p:nvPr>
            <p:ph type="ftr" sz="quarter" idx="11"/>
          </p:nvPr>
        </p:nvSpPr>
        <p:spPr/>
        <p:txBody>
          <a:bodyPr/>
          <a:lstStyle/>
          <a:p>
            <a:endParaRPr lang="it-IT" dirty="0"/>
          </a:p>
        </p:txBody>
      </p:sp>
      <p:sp>
        <p:nvSpPr>
          <p:cNvPr id="5" name="Slide Number Placeholder 4">
            <a:extLst>
              <a:ext uri="{FF2B5EF4-FFF2-40B4-BE49-F238E27FC236}">
                <a16:creationId xmlns:a16="http://schemas.microsoft.com/office/drawing/2014/main" id="{83AC5DF8-4403-1F6E-14A9-26A0A0E2233A}"/>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1781225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9DFD7E-0CAB-B300-2682-E88B8CFEDCBE}"/>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3" name="Footer Placeholder 2">
            <a:extLst>
              <a:ext uri="{FF2B5EF4-FFF2-40B4-BE49-F238E27FC236}">
                <a16:creationId xmlns:a16="http://schemas.microsoft.com/office/drawing/2014/main" id="{331667A5-5F28-7DCF-DBC8-5AF6961259FD}"/>
              </a:ext>
            </a:extLst>
          </p:cNvPr>
          <p:cNvSpPr>
            <a:spLocks noGrp="1"/>
          </p:cNvSpPr>
          <p:nvPr>
            <p:ph type="ftr" sz="quarter" idx="11"/>
          </p:nvPr>
        </p:nvSpPr>
        <p:spPr/>
        <p:txBody>
          <a:bodyPr/>
          <a:lstStyle/>
          <a:p>
            <a:endParaRPr lang="it-IT" dirty="0"/>
          </a:p>
        </p:txBody>
      </p:sp>
      <p:sp>
        <p:nvSpPr>
          <p:cNvPr id="4" name="Slide Number Placeholder 3">
            <a:extLst>
              <a:ext uri="{FF2B5EF4-FFF2-40B4-BE49-F238E27FC236}">
                <a16:creationId xmlns:a16="http://schemas.microsoft.com/office/drawing/2014/main" id="{32CC4DE1-F542-D960-D468-EE342A2D172D}"/>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1942084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EA397-11EC-DFAB-1FC9-25ED5E5A77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t-IT"/>
          </a:p>
        </p:txBody>
      </p:sp>
      <p:sp>
        <p:nvSpPr>
          <p:cNvPr id="3" name="Content Placeholder 2">
            <a:extLst>
              <a:ext uri="{FF2B5EF4-FFF2-40B4-BE49-F238E27FC236}">
                <a16:creationId xmlns:a16="http://schemas.microsoft.com/office/drawing/2014/main" id="{BAE8E106-4616-0027-EABE-6BF4765817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Text Placeholder 3">
            <a:extLst>
              <a:ext uri="{FF2B5EF4-FFF2-40B4-BE49-F238E27FC236}">
                <a16:creationId xmlns:a16="http://schemas.microsoft.com/office/drawing/2014/main" id="{70B6D9D0-7ADE-B662-EC40-5CD5E2ED8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66FFFC-915C-B7E3-50B8-CBC9DE5E7E71}"/>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6" name="Footer Placeholder 5">
            <a:extLst>
              <a:ext uri="{FF2B5EF4-FFF2-40B4-BE49-F238E27FC236}">
                <a16:creationId xmlns:a16="http://schemas.microsoft.com/office/drawing/2014/main" id="{93182AC3-965F-1F6C-E0B2-4029FCBAA568}"/>
              </a:ext>
            </a:extLst>
          </p:cNvPr>
          <p:cNvSpPr>
            <a:spLocks noGrp="1"/>
          </p:cNvSpPr>
          <p:nvPr>
            <p:ph type="ftr" sz="quarter" idx="11"/>
          </p:nvPr>
        </p:nvSpPr>
        <p:spPr/>
        <p:txBody>
          <a:bodyPr/>
          <a:lstStyle/>
          <a:p>
            <a:endParaRPr lang="it-IT" dirty="0"/>
          </a:p>
        </p:txBody>
      </p:sp>
      <p:sp>
        <p:nvSpPr>
          <p:cNvPr id="7" name="Slide Number Placeholder 6">
            <a:extLst>
              <a:ext uri="{FF2B5EF4-FFF2-40B4-BE49-F238E27FC236}">
                <a16:creationId xmlns:a16="http://schemas.microsoft.com/office/drawing/2014/main" id="{4D1BA534-C25F-D704-4018-F25AE6A93619}"/>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1238207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05126-4150-FCAB-9D9C-EB0EECAF20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t-IT"/>
          </a:p>
        </p:txBody>
      </p:sp>
      <p:sp>
        <p:nvSpPr>
          <p:cNvPr id="3" name="Picture Placeholder 2">
            <a:extLst>
              <a:ext uri="{FF2B5EF4-FFF2-40B4-BE49-F238E27FC236}">
                <a16:creationId xmlns:a16="http://schemas.microsoft.com/office/drawing/2014/main" id="{2AAEC012-6CC1-06EF-B348-2217A32D1D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Text Placeholder 3">
            <a:extLst>
              <a:ext uri="{FF2B5EF4-FFF2-40B4-BE49-F238E27FC236}">
                <a16:creationId xmlns:a16="http://schemas.microsoft.com/office/drawing/2014/main" id="{EC7BBA71-CDF4-FEAE-1BED-1C4078DB40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5A1A9D-954A-8F3A-080A-B7F19C9A3985}"/>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6" name="Footer Placeholder 5">
            <a:extLst>
              <a:ext uri="{FF2B5EF4-FFF2-40B4-BE49-F238E27FC236}">
                <a16:creationId xmlns:a16="http://schemas.microsoft.com/office/drawing/2014/main" id="{4976BD1F-CCD5-2C08-D9D2-21914E43FAD5}"/>
              </a:ext>
            </a:extLst>
          </p:cNvPr>
          <p:cNvSpPr>
            <a:spLocks noGrp="1"/>
          </p:cNvSpPr>
          <p:nvPr>
            <p:ph type="ftr" sz="quarter" idx="11"/>
          </p:nvPr>
        </p:nvSpPr>
        <p:spPr/>
        <p:txBody>
          <a:bodyPr/>
          <a:lstStyle/>
          <a:p>
            <a:endParaRPr lang="it-IT" dirty="0"/>
          </a:p>
        </p:txBody>
      </p:sp>
      <p:sp>
        <p:nvSpPr>
          <p:cNvPr id="7" name="Slide Number Placeholder 6">
            <a:extLst>
              <a:ext uri="{FF2B5EF4-FFF2-40B4-BE49-F238E27FC236}">
                <a16:creationId xmlns:a16="http://schemas.microsoft.com/office/drawing/2014/main" id="{81F12A3B-847F-95C2-6160-668D5E70E74D}"/>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1973214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0CBD1-79E1-8728-3008-52091F47F4B0}"/>
              </a:ext>
            </a:extLst>
          </p:cNvPr>
          <p:cNvSpPr>
            <a:spLocks noGrp="1"/>
          </p:cNvSpPr>
          <p:nvPr>
            <p:ph type="title"/>
          </p:nvPr>
        </p:nvSpPr>
        <p:spPr/>
        <p:txBody>
          <a:bodyPr/>
          <a:lstStyle/>
          <a:p>
            <a:r>
              <a:rPr lang="en-US"/>
              <a:t>Click to edit Master title style</a:t>
            </a:r>
            <a:endParaRPr lang="it-IT"/>
          </a:p>
        </p:txBody>
      </p:sp>
      <p:sp>
        <p:nvSpPr>
          <p:cNvPr id="3" name="Vertical Text Placeholder 2">
            <a:extLst>
              <a:ext uri="{FF2B5EF4-FFF2-40B4-BE49-F238E27FC236}">
                <a16:creationId xmlns:a16="http://schemas.microsoft.com/office/drawing/2014/main" id="{9B394DF7-69D6-594D-B627-F07D1BEEFB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764E0C3E-4A96-ED47-2693-84A45E1B261E}"/>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5" name="Footer Placeholder 4">
            <a:extLst>
              <a:ext uri="{FF2B5EF4-FFF2-40B4-BE49-F238E27FC236}">
                <a16:creationId xmlns:a16="http://schemas.microsoft.com/office/drawing/2014/main" id="{5B17BD96-F651-2B64-9D43-038C9D7839B1}"/>
              </a:ext>
            </a:extLst>
          </p:cNvPr>
          <p:cNvSpPr>
            <a:spLocks noGrp="1"/>
          </p:cNvSpPr>
          <p:nvPr>
            <p:ph type="ftr" sz="quarter" idx="11"/>
          </p:nvPr>
        </p:nvSpPr>
        <p:spPr/>
        <p:txBody>
          <a:bodyPr/>
          <a:lstStyle/>
          <a:p>
            <a:endParaRPr lang="it-IT" dirty="0"/>
          </a:p>
        </p:txBody>
      </p:sp>
      <p:sp>
        <p:nvSpPr>
          <p:cNvPr id="6" name="Slide Number Placeholder 5">
            <a:extLst>
              <a:ext uri="{FF2B5EF4-FFF2-40B4-BE49-F238E27FC236}">
                <a16:creationId xmlns:a16="http://schemas.microsoft.com/office/drawing/2014/main" id="{4238BB2F-5396-C31E-74FD-9099F7143550}"/>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1483677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8796E2-482D-CB54-0385-970A3EB075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t-IT"/>
          </a:p>
        </p:txBody>
      </p:sp>
      <p:sp>
        <p:nvSpPr>
          <p:cNvPr id="3" name="Vertical Text Placeholder 2">
            <a:extLst>
              <a:ext uri="{FF2B5EF4-FFF2-40B4-BE49-F238E27FC236}">
                <a16:creationId xmlns:a16="http://schemas.microsoft.com/office/drawing/2014/main" id="{0A96EDCC-BF49-E453-413D-93B47E6B00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4BE4333C-62D4-AA8D-DCCB-B2FCBF4527D1}"/>
              </a:ext>
            </a:extLst>
          </p:cNvPr>
          <p:cNvSpPr>
            <a:spLocks noGrp="1"/>
          </p:cNvSpPr>
          <p:nvPr>
            <p:ph type="dt" sz="half" idx="10"/>
          </p:nvPr>
        </p:nvSpPr>
        <p:spPr/>
        <p:txBody>
          <a:bodyPr/>
          <a:lstStyle/>
          <a:p>
            <a:fld id="{1D7AC2EF-3283-4B6F-94F8-F43C65FA2588}" type="datetimeFigureOut">
              <a:rPr lang="it-IT" smtClean="0"/>
              <a:t>19/10/26</a:t>
            </a:fld>
            <a:endParaRPr lang="it-IT" dirty="0"/>
          </a:p>
        </p:txBody>
      </p:sp>
      <p:sp>
        <p:nvSpPr>
          <p:cNvPr id="5" name="Footer Placeholder 4">
            <a:extLst>
              <a:ext uri="{FF2B5EF4-FFF2-40B4-BE49-F238E27FC236}">
                <a16:creationId xmlns:a16="http://schemas.microsoft.com/office/drawing/2014/main" id="{919BDCBE-2FDE-3810-68D7-889146AA5B86}"/>
              </a:ext>
            </a:extLst>
          </p:cNvPr>
          <p:cNvSpPr>
            <a:spLocks noGrp="1"/>
          </p:cNvSpPr>
          <p:nvPr>
            <p:ph type="ftr" sz="quarter" idx="11"/>
          </p:nvPr>
        </p:nvSpPr>
        <p:spPr/>
        <p:txBody>
          <a:bodyPr/>
          <a:lstStyle/>
          <a:p>
            <a:endParaRPr lang="it-IT" dirty="0"/>
          </a:p>
        </p:txBody>
      </p:sp>
      <p:sp>
        <p:nvSpPr>
          <p:cNvPr id="6" name="Slide Number Placeholder 5">
            <a:extLst>
              <a:ext uri="{FF2B5EF4-FFF2-40B4-BE49-F238E27FC236}">
                <a16:creationId xmlns:a16="http://schemas.microsoft.com/office/drawing/2014/main" id="{60B69701-55C0-68C1-6BDC-165C77FA4071}"/>
              </a:ext>
            </a:extLst>
          </p:cNvPr>
          <p:cNvSpPr>
            <a:spLocks noGrp="1"/>
          </p:cNvSpPr>
          <p:nvPr>
            <p:ph type="sldNum" sz="quarter" idx="12"/>
          </p:nvPr>
        </p:nvSpPr>
        <p:spPr/>
        <p:txBody>
          <a:bodyPr/>
          <a:lstStyle/>
          <a:p>
            <a:fld id="{0C4A6508-43F0-4A43-8AEB-749957E7E44B}" type="slidenum">
              <a:rPr lang="it-IT" smtClean="0"/>
              <a:t>‹N›</a:t>
            </a:fld>
            <a:endParaRPr lang="it-IT" dirty="0"/>
          </a:p>
        </p:txBody>
      </p:sp>
    </p:spTree>
    <p:extLst>
      <p:ext uri="{BB962C8B-B14F-4D97-AF65-F5344CB8AC3E}">
        <p14:creationId xmlns:p14="http://schemas.microsoft.com/office/powerpoint/2010/main" val="268058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EE84B7-A3FC-D92B-21DB-D7E75125BB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it-IT" dirty="0"/>
          </a:p>
        </p:txBody>
      </p:sp>
      <p:sp>
        <p:nvSpPr>
          <p:cNvPr id="3" name="Text Placeholder 2">
            <a:extLst>
              <a:ext uri="{FF2B5EF4-FFF2-40B4-BE49-F238E27FC236}">
                <a16:creationId xmlns:a16="http://schemas.microsoft.com/office/drawing/2014/main" id="{EF411D39-8E11-0776-2663-E95BAFADA8F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Date Placeholder 3">
            <a:extLst>
              <a:ext uri="{FF2B5EF4-FFF2-40B4-BE49-F238E27FC236}">
                <a16:creationId xmlns:a16="http://schemas.microsoft.com/office/drawing/2014/main" id="{B622E24B-AB4F-EAA1-AB88-85D4CD8AE2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7AC2EF-3283-4B6F-94F8-F43C65FA2588}" type="datetimeFigureOut">
              <a:rPr lang="it-IT" smtClean="0"/>
              <a:t>19/10/26</a:t>
            </a:fld>
            <a:endParaRPr lang="it-IT" dirty="0"/>
          </a:p>
        </p:txBody>
      </p:sp>
      <p:sp>
        <p:nvSpPr>
          <p:cNvPr id="5" name="Footer Placeholder 4">
            <a:extLst>
              <a:ext uri="{FF2B5EF4-FFF2-40B4-BE49-F238E27FC236}">
                <a16:creationId xmlns:a16="http://schemas.microsoft.com/office/drawing/2014/main" id="{9C19827F-6038-C463-D6C7-3FD457ADB2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it-IT" dirty="0"/>
          </a:p>
        </p:txBody>
      </p:sp>
      <p:sp>
        <p:nvSpPr>
          <p:cNvPr id="6" name="Slide Number Placeholder 5">
            <a:extLst>
              <a:ext uri="{FF2B5EF4-FFF2-40B4-BE49-F238E27FC236}">
                <a16:creationId xmlns:a16="http://schemas.microsoft.com/office/drawing/2014/main" id="{041F9F8C-9628-45AD-D7EF-989D97D40F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4A6508-43F0-4A43-8AEB-749957E7E44B}" type="slidenum">
              <a:rPr lang="it-IT" smtClean="0"/>
              <a:t>‹N›</a:t>
            </a:fld>
            <a:endParaRPr lang="it-IT" dirty="0"/>
          </a:p>
        </p:txBody>
      </p:sp>
    </p:spTree>
    <p:extLst>
      <p:ext uri="{BB962C8B-B14F-4D97-AF65-F5344CB8AC3E}">
        <p14:creationId xmlns:p14="http://schemas.microsoft.com/office/powerpoint/2010/main" val="30870604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7.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5.png"/><Relationship Id="rId3" Type="http://schemas.openxmlformats.org/officeDocument/2006/relationships/image" Target="../media/image10.svg"/><Relationship Id="rId7" Type="http://schemas.openxmlformats.org/officeDocument/2006/relationships/image" Target="../media/image9.png"/><Relationship Id="rId12"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3.png"/><Relationship Id="rId5" Type="http://schemas.openxmlformats.org/officeDocument/2006/relationships/image" Target="../media/image12.svg"/><Relationship Id="rId10" Type="http://schemas.openxmlformats.org/officeDocument/2006/relationships/image" Target="../media/image2.jpg"/><Relationship Id="rId4" Type="http://schemas.openxmlformats.org/officeDocument/2006/relationships/image" Target="../media/image11.sv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jpe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 Id="rId9"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8.png"/><Relationship Id="rId7"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20.jpeg"/><Relationship Id="rId4" Type="http://schemas.openxmlformats.org/officeDocument/2006/relationships/image" Target="../media/image19.jpe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21.png"/><Relationship Id="rId7"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5.png"/><Relationship Id="rId5" Type="http://schemas.openxmlformats.org/officeDocument/2006/relationships/image" Target="../media/image22.png"/><Relationship Id="rId10" Type="http://schemas.openxmlformats.org/officeDocument/2006/relationships/image" Target="../media/image24.jpeg"/><Relationship Id="rId4" Type="http://schemas.openxmlformats.org/officeDocument/2006/relationships/image" Target="../media/image16.png"/><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5.png"/><Relationship Id="rId7"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27.png"/><Relationship Id="rId4" Type="http://schemas.openxmlformats.org/officeDocument/2006/relationships/image" Target="../media/image26.jpeg"/><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5.png"/><Relationship Id="rId3" Type="http://schemas.microsoft.com/office/2007/relationships/media" Target="../media/media2.mp4"/><Relationship Id="rId7" Type="http://schemas.openxmlformats.org/officeDocument/2006/relationships/image" Target="../media/image30.png"/><Relationship Id="rId12"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2.xml"/><Relationship Id="rId11" Type="http://schemas.openxmlformats.org/officeDocument/2006/relationships/image" Target="../media/image3.png"/><Relationship Id="rId5" Type="http://schemas.openxmlformats.org/officeDocument/2006/relationships/slideLayout" Target="../slideLayouts/slideLayout1.xml"/><Relationship Id="rId10" Type="http://schemas.openxmlformats.org/officeDocument/2006/relationships/image" Target="../media/image2.jpg"/><Relationship Id="rId4" Type="http://schemas.openxmlformats.org/officeDocument/2006/relationships/video" Target="../media/media2.mp4"/><Relationship Id="rId9"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9.png"/><Relationship Id="rId7"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6.jpg"/><Relationship Id="rId5" Type="http://schemas.openxmlformats.org/officeDocument/2006/relationships/image" Target="../media/image35.jpeg"/><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bg_dark.png"/>
          <p:cNvPicPr>
            <a:picLocks noChangeAspect="1"/>
          </p:cNvPicPr>
          <p:nvPr/>
        </p:nvPicPr>
        <p:blipFill>
          <a:blip r:embed="rId3"/>
          <a:stretch>
            <a:fillRect/>
          </a:stretch>
        </p:blipFill>
        <p:spPr>
          <a:xfrm>
            <a:off x="0" y="0"/>
            <a:ext cx="12192000" cy="6858000"/>
          </a:xfrm>
          <a:prstGeom prst="rect">
            <a:avLst/>
          </a:prstGeom>
        </p:spPr>
      </p:pic>
      <p:sp>
        <p:nvSpPr>
          <p:cNvPr id="21" name="Rectangle 20"/>
          <p:cNvSpPr/>
          <p:nvPr/>
        </p:nvSpPr>
        <p:spPr>
          <a:xfrm>
            <a:off x="0" y="0"/>
            <a:ext cx="12192000" cy="8412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1" name="Straight Connector 10">
            <a:extLst>
              <a:ext uri="{FF2B5EF4-FFF2-40B4-BE49-F238E27FC236}">
                <a16:creationId xmlns:a16="http://schemas.microsoft.com/office/drawing/2014/main" id="{CA6B54F5-8FB2-A0EA-32C5-6A2DCE40E352}"/>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ED1303F-5E13-97A4-46FE-7622B42F495C}"/>
              </a:ext>
            </a:extLst>
          </p:cNvPr>
          <p:cNvCxnSpPr>
            <a:cxnSpLocks noGrp="1" noRot="1" noMove="1" noResize="1" noEditPoints="1" noAdjustHandles="1" noChangeArrowheads="1" noChangeShapeType="1"/>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3E608B60-3EA0-7246-91D7-48BF76C2868A}"/>
              </a:ext>
            </a:extLst>
          </p:cNvPr>
          <p:cNvSpPr txBox="1"/>
          <p:nvPr/>
        </p:nvSpPr>
        <p:spPr>
          <a:xfrm>
            <a:off x="0" y="1863674"/>
            <a:ext cx="12192000" cy="2062103"/>
          </a:xfrm>
          <a:prstGeom prst="rect">
            <a:avLst/>
          </a:prstGeom>
          <a:noFill/>
          <a:ln>
            <a:noFill/>
          </a:ln>
        </p:spPr>
        <p:txBody>
          <a:bodyPr wrap="square" rtlCol="0">
            <a:spAutoFit/>
          </a:bodyPr>
          <a:lstStyle/>
          <a:p>
            <a:pPr algn="ctr"/>
            <a:r>
              <a:rPr lang="en-GB" sz="4800" i="1" dirty="0">
                <a:solidFill>
                  <a:srgbClr val="FFFFFF"/>
                </a:solidFill>
                <a:latin typeface="Montserrat ExtraBold" panose="00000900000000000000" pitchFamily="2" charset="0"/>
              </a:rPr>
              <a:t>M</a:t>
            </a:r>
            <a:r>
              <a:rPr lang="en-GB" sz="4800" i="1" noProof="0" dirty="0">
                <a:solidFill>
                  <a:srgbClr val="FFFFFF"/>
                </a:solidFill>
                <a:latin typeface="Montserrat ExtraBold" panose="00000900000000000000" pitchFamily="2" charset="0"/>
              </a:rPr>
              <a:t>iniTRUST</a:t>
            </a:r>
            <a:r>
              <a:rPr lang="en-GB" sz="4000" noProof="0" dirty="0">
                <a:solidFill>
                  <a:srgbClr val="FFFFFF"/>
                </a:solidFill>
                <a:latin typeface="Montserrat ExtraBold" panose="00000900000000000000" pitchFamily="2" charset="0"/>
              </a:rPr>
              <a:t>: A UNITUS–ASIPP China Collaboration for Tokamak Engineering and Magnetic Diagnostics</a:t>
            </a:r>
          </a:p>
        </p:txBody>
      </p:sp>
      <p:pic>
        <p:nvPicPr>
          <p:cNvPr id="6" name="Picture 5">
            <a:extLst>
              <a:ext uri="{FF2B5EF4-FFF2-40B4-BE49-F238E27FC236}">
                <a16:creationId xmlns:a16="http://schemas.microsoft.com/office/drawing/2014/main" id="{5CED348F-D352-7EDC-9F1E-020A32AE4B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0369" y="23464"/>
            <a:ext cx="1623950" cy="734795"/>
          </a:xfrm>
          <a:prstGeom prst="rect">
            <a:avLst/>
          </a:prstGeom>
        </p:spPr>
      </p:pic>
      <p:pic>
        <p:nvPicPr>
          <p:cNvPr id="8" name="Picture 7">
            <a:extLst>
              <a:ext uri="{FF2B5EF4-FFF2-40B4-BE49-F238E27FC236}">
                <a16:creationId xmlns:a16="http://schemas.microsoft.com/office/drawing/2014/main" id="{C1325EA1-462B-BC95-A042-B2A6C5EBA6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9361" y="80310"/>
            <a:ext cx="1392935" cy="638011"/>
          </a:xfrm>
          <a:prstGeom prst="rect">
            <a:avLst/>
          </a:prstGeom>
        </p:spPr>
      </p:pic>
      <p:sp>
        <p:nvSpPr>
          <p:cNvPr id="17" name="TextBox 16">
            <a:extLst>
              <a:ext uri="{FF2B5EF4-FFF2-40B4-BE49-F238E27FC236}">
                <a16:creationId xmlns:a16="http://schemas.microsoft.com/office/drawing/2014/main" id="{9E3F2936-EFB2-7523-31E6-4A58AE307480}"/>
              </a:ext>
            </a:extLst>
          </p:cNvPr>
          <p:cNvSpPr txBox="1"/>
          <p:nvPr/>
        </p:nvSpPr>
        <p:spPr>
          <a:xfrm>
            <a:off x="5284025" y="6512087"/>
            <a:ext cx="1623950" cy="307777"/>
          </a:xfrm>
          <a:prstGeom prst="rect">
            <a:avLst/>
          </a:prstGeom>
          <a:noFill/>
        </p:spPr>
        <p:txBody>
          <a:bodyPr wrap="square" rtlCol="0">
            <a:spAutoFit/>
          </a:bodyPr>
          <a:lstStyle/>
          <a:p>
            <a:pPr algn="ctr"/>
            <a:r>
              <a:rPr lang="en-GB" sz="1400" noProof="0" dirty="0">
                <a:solidFill>
                  <a:srgbClr val="FFFFFF"/>
                </a:solidFill>
                <a:latin typeface="Montserrat" panose="00000500000000000000" pitchFamily="2" charset="0"/>
              </a:rPr>
              <a:t>@trust_project</a:t>
            </a:r>
          </a:p>
        </p:txBody>
      </p:sp>
      <p:sp>
        <p:nvSpPr>
          <p:cNvPr id="2" name="CasellaDiTesto 1">
            <a:extLst>
              <a:ext uri="{FF2B5EF4-FFF2-40B4-BE49-F238E27FC236}">
                <a16:creationId xmlns:a16="http://schemas.microsoft.com/office/drawing/2014/main" id="{22F6DB15-2288-223F-E677-9B9DC33F6739}"/>
              </a:ext>
            </a:extLst>
          </p:cNvPr>
          <p:cNvSpPr txBox="1"/>
          <p:nvPr/>
        </p:nvSpPr>
        <p:spPr>
          <a:xfrm>
            <a:off x="0" y="4093027"/>
            <a:ext cx="12192000" cy="2154436"/>
          </a:xfrm>
          <a:prstGeom prst="rect">
            <a:avLst/>
          </a:prstGeom>
          <a:noFill/>
        </p:spPr>
        <p:txBody>
          <a:bodyPr wrap="square" rtlCol="0">
            <a:spAutoFit/>
          </a:bodyPr>
          <a:lstStyle/>
          <a:p>
            <a:pPr algn="ctr"/>
            <a:r>
              <a:rPr lang="en-GB" sz="1600" noProof="0" dirty="0">
                <a:solidFill>
                  <a:schemeClr val="bg1"/>
                </a:solidFill>
                <a:latin typeface="Montserrat" panose="00000500000000000000" pitchFamily="2" charset="0"/>
              </a:rPr>
              <a:t>M. Notazio</a:t>
            </a:r>
            <a:r>
              <a:rPr lang="en-GB" sz="1600" baseline="30000" noProof="0" dirty="0">
                <a:solidFill>
                  <a:schemeClr val="bg1"/>
                </a:solidFill>
                <a:latin typeface="Montserrat" panose="00000500000000000000" pitchFamily="2" charset="0"/>
              </a:rPr>
              <a:t>1*</a:t>
            </a:r>
            <a:r>
              <a:rPr lang="en-GB" sz="1600" noProof="0" dirty="0">
                <a:solidFill>
                  <a:schemeClr val="bg1"/>
                </a:solidFill>
                <a:latin typeface="Montserrat" panose="00000500000000000000" pitchFamily="2" charset="0"/>
              </a:rPr>
              <a:t>, S. Carusotti</a:t>
            </a:r>
            <a:r>
              <a:rPr lang="en-GB" sz="1600" baseline="30000" noProof="0" dirty="0">
                <a:solidFill>
                  <a:schemeClr val="bg1"/>
                </a:solidFill>
                <a:latin typeface="Montserrat" panose="00000500000000000000" pitchFamily="2" charset="0"/>
              </a:rPr>
              <a:t>1</a:t>
            </a:r>
            <a:r>
              <a:rPr lang="en-GB" sz="1600" noProof="0" dirty="0">
                <a:solidFill>
                  <a:schemeClr val="bg1"/>
                </a:solidFill>
                <a:latin typeface="Montserrat" panose="00000500000000000000" pitchFamily="2" charset="0"/>
              </a:rPr>
              <a:t>, </a:t>
            </a:r>
            <a:r>
              <a:rPr lang="en-GB" sz="1600" b="1" i="1" u="sng" noProof="0" dirty="0">
                <a:solidFill>
                  <a:schemeClr val="bg1"/>
                </a:solidFill>
                <a:latin typeface="Montserrat" panose="00000500000000000000" pitchFamily="2" charset="0"/>
              </a:rPr>
              <a:t>F. Desana</a:t>
            </a:r>
            <a:r>
              <a:rPr lang="en-GB" sz="1600" b="1" i="1" u="sng" baseline="30000" noProof="0" dirty="0">
                <a:solidFill>
                  <a:schemeClr val="bg1"/>
                </a:solidFill>
                <a:latin typeface="Montserrat" panose="00000500000000000000" pitchFamily="2" charset="0"/>
              </a:rPr>
              <a:t>1**</a:t>
            </a:r>
            <a:r>
              <a:rPr lang="en-GB" sz="1600" noProof="0" dirty="0">
                <a:solidFill>
                  <a:schemeClr val="bg1"/>
                </a:solidFill>
                <a:latin typeface="Montserrat" panose="00000500000000000000" pitchFamily="2" charset="0"/>
              </a:rPr>
              <a:t>, T. Fontana</a:t>
            </a:r>
            <a:r>
              <a:rPr lang="en-GB" sz="1600" baseline="30000" noProof="0" dirty="0">
                <a:solidFill>
                  <a:schemeClr val="bg1"/>
                </a:solidFill>
                <a:latin typeface="Montserrat" panose="00000500000000000000" pitchFamily="2" charset="0"/>
              </a:rPr>
              <a:t>1</a:t>
            </a:r>
            <a:r>
              <a:rPr lang="en-GB" sz="1600" noProof="0" dirty="0">
                <a:solidFill>
                  <a:schemeClr val="bg1"/>
                </a:solidFill>
                <a:latin typeface="Montserrat" panose="00000500000000000000" pitchFamily="2" charset="0"/>
              </a:rPr>
              <a:t>, A. Marchegiani</a:t>
            </a:r>
            <a:r>
              <a:rPr lang="en-GB" sz="1600" baseline="30000" noProof="0" dirty="0">
                <a:solidFill>
                  <a:schemeClr val="bg1"/>
                </a:solidFill>
                <a:latin typeface="Montserrat" panose="00000500000000000000" pitchFamily="2" charset="0"/>
              </a:rPr>
              <a:t>1</a:t>
            </a:r>
            <a:r>
              <a:rPr lang="en-GB" sz="1600" noProof="0" dirty="0">
                <a:solidFill>
                  <a:schemeClr val="bg1"/>
                </a:solidFill>
                <a:latin typeface="Montserrat" panose="00000500000000000000" pitchFamily="2" charset="0"/>
              </a:rPr>
              <a:t>, C. Avanzato</a:t>
            </a:r>
            <a:r>
              <a:rPr lang="en-GB" sz="1600" baseline="30000" noProof="0" dirty="0">
                <a:solidFill>
                  <a:schemeClr val="bg1"/>
                </a:solidFill>
                <a:latin typeface="Montserrat" panose="00000500000000000000" pitchFamily="2" charset="0"/>
              </a:rPr>
              <a:t>1</a:t>
            </a:r>
            <a:r>
              <a:rPr lang="en-GB" sz="1600" noProof="0" dirty="0">
                <a:solidFill>
                  <a:schemeClr val="bg1"/>
                </a:solidFill>
                <a:latin typeface="Montserrat" panose="00000500000000000000" pitchFamily="2" charset="0"/>
              </a:rPr>
              <a:t>, G. Liuzzo</a:t>
            </a:r>
            <a:r>
              <a:rPr lang="en-GB" sz="1600" baseline="30000" noProof="0" dirty="0">
                <a:solidFill>
                  <a:schemeClr val="bg1"/>
                </a:solidFill>
                <a:latin typeface="Montserrat" panose="00000500000000000000" pitchFamily="2" charset="0"/>
              </a:rPr>
              <a:t>1</a:t>
            </a:r>
            <a:r>
              <a:rPr lang="en-GB" sz="1600" noProof="0" dirty="0">
                <a:solidFill>
                  <a:schemeClr val="bg1"/>
                </a:solidFill>
                <a:latin typeface="Montserrat" panose="00000500000000000000" pitchFamily="2" charset="0"/>
              </a:rPr>
              <a:t>, P. Fanelli</a:t>
            </a:r>
            <a:r>
              <a:rPr lang="en-GB" sz="1600" baseline="30000" noProof="0" dirty="0">
                <a:solidFill>
                  <a:schemeClr val="bg1"/>
                </a:solidFill>
                <a:latin typeface="Montserrat" panose="00000500000000000000" pitchFamily="2" charset="0"/>
              </a:rPr>
              <a:t>1</a:t>
            </a:r>
            <a:r>
              <a:rPr lang="en-GB" sz="1600" noProof="0" dirty="0">
                <a:solidFill>
                  <a:schemeClr val="bg1"/>
                </a:solidFill>
                <a:latin typeface="Montserrat" panose="00000500000000000000" pitchFamily="2" charset="0"/>
              </a:rPr>
              <a:t>, </a:t>
            </a:r>
          </a:p>
          <a:p>
            <a:pPr algn="ctr"/>
            <a:r>
              <a:rPr lang="en-GB" sz="1600" noProof="0" dirty="0">
                <a:solidFill>
                  <a:schemeClr val="bg1"/>
                </a:solidFill>
                <a:latin typeface="Montserrat" panose="00000500000000000000" pitchFamily="2" charset="0"/>
              </a:rPr>
              <a:t>M. Iafrati</a:t>
            </a:r>
            <a:r>
              <a:rPr lang="en-GB" sz="1600" baseline="30000" noProof="0" dirty="0">
                <a:solidFill>
                  <a:schemeClr val="bg1"/>
                </a:solidFill>
                <a:latin typeface="Montserrat" panose="00000500000000000000" pitchFamily="2" charset="0"/>
              </a:rPr>
              <a:t>2</a:t>
            </a:r>
            <a:r>
              <a:rPr lang="en-GB" sz="1600" noProof="0" dirty="0">
                <a:solidFill>
                  <a:schemeClr val="bg1"/>
                </a:solidFill>
                <a:latin typeface="Montserrat" panose="00000500000000000000" pitchFamily="2" charset="0"/>
              </a:rPr>
              <a:t>, L. Boncagni</a:t>
            </a:r>
            <a:r>
              <a:rPr lang="en-GB" sz="1600" baseline="30000" noProof="0" dirty="0">
                <a:solidFill>
                  <a:schemeClr val="bg1"/>
                </a:solidFill>
                <a:latin typeface="Montserrat" panose="00000500000000000000" pitchFamily="2" charset="0"/>
              </a:rPr>
              <a:t>2</a:t>
            </a:r>
            <a:r>
              <a:rPr lang="en-GB" sz="1600" noProof="0" dirty="0">
                <a:solidFill>
                  <a:schemeClr val="bg1"/>
                </a:solidFill>
                <a:latin typeface="Montserrat" panose="00000500000000000000" pitchFamily="2" charset="0"/>
              </a:rPr>
              <a:t>, K. Wu</a:t>
            </a:r>
            <a:r>
              <a:rPr lang="en-GB" sz="1600" baseline="30000" noProof="0" dirty="0">
                <a:solidFill>
                  <a:schemeClr val="bg1"/>
                </a:solidFill>
                <a:latin typeface="Montserrat" panose="00000500000000000000" pitchFamily="2" charset="0"/>
              </a:rPr>
              <a:t>3</a:t>
            </a:r>
            <a:r>
              <a:rPr lang="en-GB" sz="1600" noProof="0" dirty="0">
                <a:solidFill>
                  <a:schemeClr val="bg1"/>
                </a:solidFill>
                <a:latin typeface="Montserrat" panose="00000500000000000000" pitchFamily="2" charset="0"/>
              </a:rPr>
              <a:t>, Z. Luo</a:t>
            </a:r>
            <a:r>
              <a:rPr lang="en-GB" sz="1600" baseline="30000" noProof="0" dirty="0">
                <a:solidFill>
                  <a:schemeClr val="bg1"/>
                </a:solidFill>
                <a:latin typeface="Montserrat" panose="00000500000000000000" pitchFamily="2" charset="0"/>
              </a:rPr>
              <a:t>3</a:t>
            </a:r>
            <a:r>
              <a:rPr lang="en-GB" sz="1600" noProof="0" dirty="0">
                <a:solidFill>
                  <a:schemeClr val="bg1"/>
                </a:solidFill>
                <a:latin typeface="Montserrat" panose="00000500000000000000" pitchFamily="2" charset="0"/>
              </a:rPr>
              <a:t>, B. Xiao</a:t>
            </a:r>
            <a:r>
              <a:rPr lang="en-GB" sz="1600" baseline="30000" noProof="0" dirty="0">
                <a:solidFill>
                  <a:schemeClr val="bg1"/>
                </a:solidFill>
                <a:latin typeface="Montserrat" panose="00000500000000000000" pitchFamily="2" charset="0"/>
              </a:rPr>
              <a:t>4</a:t>
            </a:r>
            <a:r>
              <a:rPr lang="en-GB" sz="1600" noProof="0" dirty="0">
                <a:solidFill>
                  <a:schemeClr val="bg1"/>
                </a:solidFill>
                <a:latin typeface="Montserrat" panose="00000500000000000000" pitchFamily="2" charset="0"/>
              </a:rPr>
              <a:t>, J. Li</a:t>
            </a:r>
            <a:r>
              <a:rPr lang="en-GB" sz="1600" baseline="30000" noProof="0" dirty="0">
                <a:solidFill>
                  <a:schemeClr val="bg1"/>
                </a:solidFill>
                <a:latin typeface="Montserrat" panose="00000500000000000000" pitchFamily="2" charset="0"/>
              </a:rPr>
              <a:t>3</a:t>
            </a:r>
            <a:r>
              <a:rPr lang="en-GB" sz="1600" noProof="0" dirty="0">
                <a:solidFill>
                  <a:schemeClr val="bg1"/>
                </a:solidFill>
                <a:latin typeface="Montserrat" panose="00000500000000000000" pitchFamily="2" charset="0"/>
              </a:rPr>
              <a:t>, F. Crisanti</a:t>
            </a:r>
            <a:r>
              <a:rPr lang="en-GB" sz="1600" baseline="30000" noProof="0" dirty="0">
                <a:solidFill>
                  <a:schemeClr val="bg1"/>
                </a:solidFill>
                <a:latin typeface="Montserrat" panose="00000500000000000000" pitchFamily="2" charset="0"/>
              </a:rPr>
              <a:t>1</a:t>
            </a:r>
            <a:r>
              <a:rPr lang="en-GB" sz="1600" noProof="0" dirty="0">
                <a:solidFill>
                  <a:schemeClr val="bg1"/>
                </a:solidFill>
                <a:latin typeface="Montserrat" panose="00000500000000000000" pitchFamily="2" charset="0"/>
              </a:rPr>
              <a:t>, G. Calabrò</a:t>
            </a:r>
            <a:r>
              <a:rPr lang="en-GB" sz="1600" baseline="30000" noProof="0" dirty="0">
                <a:solidFill>
                  <a:schemeClr val="bg1"/>
                </a:solidFill>
                <a:latin typeface="Montserrat" panose="00000500000000000000" pitchFamily="2" charset="0"/>
              </a:rPr>
              <a:t>1</a:t>
            </a:r>
          </a:p>
          <a:p>
            <a:pPr algn="ctr"/>
            <a:endParaRPr lang="en-GB" sz="1400" noProof="0" dirty="0">
              <a:solidFill>
                <a:schemeClr val="bg1"/>
              </a:solidFill>
              <a:latin typeface="Montserrat" panose="00000500000000000000" pitchFamily="2" charset="0"/>
            </a:endParaRPr>
          </a:p>
          <a:p>
            <a:pPr algn="ctr"/>
            <a:r>
              <a:rPr lang="en-GB" sz="1200" i="1" baseline="30000" noProof="0" dirty="0">
                <a:solidFill>
                  <a:schemeClr val="bg1"/>
                </a:solidFill>
                <a:latin typeface="Montserrat" panose="00000500000000000000" pitchFamily="2" charset="0"/>
              </a:rPr>
              <a:t>1</a:t>
            </a:r>
            <a:r>
              <a:rPr lang="en-GB" sz="1200" i="1" noProof="0" dirty="0">
                <a:solidFill>
                  <a:schemeClr val="bg1"/>
                </a:solidFill>
                <a:latin typeface="Montserrat" panose="00000500000000000000" pitchFamily="2" charset="0"/>
              </a:rPr>
              <a:t> Department of Economy, Engineering, Society and Business Organization (DEIM), University of Tuscia, Largo dell’Università, Viterbo, 01100, Italy</a:t>
            </a:r>
          </a:p>
          <a:p>
            <a:pPr algn="ctr"/>
            <a:r>
              <a:rPr lang="en-GB" sz="1200" i="1" baseline="30000" noProof="0" dirty="0">
                <a:solidFill>
                  <a:schemeClr val="bg1"/>
                </a:solidFill>
                <a:latin typeface="Montserrat" panose="00000500000000000000" pitchFamily="2" charset="0"/>
              </a:rPr>
              <a:t>2</a:t>
            </a:r>
            <a:r>
              <a:rPr lang="en-GB" sz="1200" i="1" noProof="0" dirty="0">
                <a:solidFill>
                  <a:schemeClr val="bg1"/>
                </a:solidFill>
                <a:latin typeface="Montserrat" panose="00000500000000000000" pitchFamily="2" charset="0"/>
              </a:rPr>
              <a:t> ENEA, Fusion and Nuclear Safety Department, C. R. Frascati, Frascati, 00044, Italy</a:t>
            </a:r>
          </a:p>
          <a:p>
            <a:pPr algn="ctr"/>
            <a:r>
              <a:rPr lang="en-GB" sz="1200" i="1" baseline="30000" noProof="0" dirty="0">
                <a:solidFill>
                  <a:schemeClr val="bg1"/>
                </a:solidFill>
                <a:latin typeface="Montserrat" panose="00000500000000000000" pitchFamily="2" charset="0"/>
              </a:rPr>
              <a:t>3</a:t>
            </a:r>
            <a:r>
              <a:rPr lang="en-GB" sz="1200" i="1" noProof="0" dirty="0">
                <a:solidFill>
                  <a:schemeClr val="bg1"/>
                </a:solidFill>
                <a:latin typeface="Montserrat" panose="00000500000000000000" pitchFamily="2" charset="0"/>
              </a:rPr>
              <a:t> Institute of Plasma Physics, CAS, PO Box 1126, Hefei 230031, People’s Republic of China</a:t>
            </a:r>
          </a:p>
          <a:p>
            <a:pPr algn="ctr"/>
            <a:r>
              <a:rPr lang="en-GB" sz="1200" i="1" baseline="30000" noProof="0" dirty="0">
                <a:solidFill>
                  <a:schemeClr val="bg1"/>
                </a:solidFill>
                <a:latin typeface="Montserrat" panose="00000500000000000000" pitchFamily="2" charset="0"/>
              </a:rPr>
              <a:t>4</a:t>
            </a:r>
            <a:r>
              <a:rPr lang="en-GB" sz="1200" i="1" noProof="0" dirty="0">
                <a:solidFill>
                  <a:schemeClr val="bg1"/>
                </a:solidFill>
                <a:latin typeface="Montserrat" panose="00000500000000000000" pitchFamily="2" charset="0"/>
              </a:rPr>
              <a:t> Hefei Comprehensive National Science Center (Anhui Energy Laboratory), Hefei 230031, People’s Republic of China</a:t>
            </a:r>
          </a:p>
          <a:p>
            <a:pPr algn="ctr"/>
            <a:endParaRPr lang="en-GB" sz="1200" noProof="0" dirty="0">
              <a:solidFill>
                <a:schemeClr val="bg1"/>
              </a:solidFill>
              <a:latin typeface="Montserrat" panose="00000500000000000000" pitchFamily="2" charset="0"/>
            </a:endParaRPr>
          </a:p>
          <a:p>
            <a:pPr algn="ctr"/>
            <a:r>
              <a:rPr lang="en-GB" sz="1400" noProof="0" dirty="0">
                <a:solidFill>
                  <a:schemeClr val="bg1"/>
                </a:solidFill>
                <a:latin typeface="Montserrat" panose="00000500000000000000" pitchFamily="2" charset="0"/>
              </a:rPr>
              <a:t>*</a:t>
            </a:r>
            <a:r>
              <a:rPr lang="en-GB" sz="1200" noProof="0" dirty="0">
                <a:solidFill>
                  <a:schemeClr val="bg1"/>
                </a:solidFill>
                <a:latin typeface="Montserrat" panose="00000500000000000000" pitchFamily="2" charset="0"/>
              </a:rPr>
              <a:t>Corresponding author: matteo.notazio@unitus.it</a:t>
            </a:r>
          </a:p>
          <a:p>
            <a:pPr algn="ctr"/>
            <a:r>
              <a:rPr lang="en-GB" sz="1200" dirty="0">
                <a:solidFill>
                  <a:schemeClr val="bg1"/>
                </a:solidFill>
                <a:latin typeface="Montserrat" panose="00000500000000000000" pitchFamily="2" charset="0"/>
              </a:rPr>
              <a:t>**Presenting author: francesco.desana@unitus.it</a:t>
            </a:r>
            <a:endParaRPr lang="en-GB" sz="1400" noProof="0" dirty="0">
              <a:solidFill>
                <a:schemeClr val="bg1"/>
              </a:solidFill>
              <a:latin typeface="Montserrat" panose="00000500000000000000" pitchFamily="2" charset="0"/>
            </a:endParaRPr>
          </a:p>
        </p:txBody>
      </p:sp>
      <p:pic>
        <p:nvPicPr>
          <p:cNvPr id="18" name="Logo ASIPP" descr="asipp.png"/>
          <p:cNvPicPr>
            <a:picLocks noChangeAspect="1"/>
          </p:cNvPicPr>
          <p:nvPr/>
        </p:nvPicPr>
        <p:blipFill>
          <a:blip r:embed="rId6"/>
          <a:stretch>
            <a:fillRect/>
          </a:stretch>
        </p:blipFill>
        <p:spPr>
          <a:xfrm>
            <a:off x="9753008" y="39579"/>
            <a:ext cx="700000" cy="700000"/>
          </a:xfrm>
          <a:prstGeom prst="rect">
            <a:avLst/>
          </a:prstGeom>
        </p:spPr>
      </p:pic>
      <p:pic>
        <p:nvPicPr>
          <p:cNvPr id="19" name="Logo ENEA" descr="enea.png"/>
          <p:cNvPicPr>
            <a:picLocks noChangeAspect="1"/>
          </p:cNvPicPr>
          <p:nvPr/>
        </p:nvPicPr>
        <p:blipFill>
          <a:blip r:embed="rId7"/>
          <a:stretch>
            <a:fillRect/>
          </a:stretch>
        </p:blipFill>
        <p:spPr>
          <a:xfrm>
            <a:off x="10649124" y="156621"/>
            <a:ext cx="1392164" cy="518649"/>
          </a:xfrm>
          <a:prstGeom prst="rect">
            <a:avLst/>
          </a:prstGeom>
        </p:spPr>
      </p:pic>
      <p:sp>
        <p:nvSpPr>
          <p:cNvPr id="22" name="TextBox 21"/>
          <p:cNvSpPr txBox="1"/>
          <p:nvPr/>
        </p:nvSpPr>
        <p:spPr>
          <a:xfrm>
            <a:off x="0" y="1173204"/>
            <a:ext cx="12192000" cy="523220"/>
          </a:xfrm>
          <a:prstGeom prst="rect">
            <a:avLst/>
          </a:prstGeom>
          <a:noFill/>
        </p:spPr>
        <p:txBody>
          <a:bodyPr wrap="square" lIns="0" tIns="0" rIns="0" bIns="0" anchor="t">
            <a:spAutoFit/>
          </a:bodyPr>
          <a:lstStyle/>
          <a:p>
            <a:pPr algn="ctr"/>
            <a:r>
              <a:rPr sz="2000" b="1" dirty="0">
                <a:solidFill>
                  <a:srgbClr val="E8833A"/>
                </a:solidFill>
                <a:latin typeface="Montserrat"/>
              </a:rPr>
              <a:t>ICFDT8</a:t>
            </a:r>
            <a:r>
              <a:rPr b="0" dirty="0">
                <a:solidFill>
                  <a:srgbClr val="C8D6F0"/>
                </a:solidFill>
                <a:latin typeface="Montserrat"/>
              </a:rPr>
              <a:t>  ·  8th International Conference on Frontiers in </a:t>
            </a:r>
            <a:r>
              <a:rPr lang="it-IT" b="0" dirty="0">
                <a:solidFill>
                  <a:srgbClr val="C8D6F0"/>
                </a:solidFill>
                <a:latin typeface="Montserrat"/>
              </a:rPr>
              <a:t>Diagnostic</a:t>
            </a:r>
            <a:r>
              <a:rPr b="0" dirty="0">
                <a:solidFill>
                  <a:srgbClr val="C8D6F0"/>
                </a:solidFill>
                <a:latin typeface="Montserrat"/>
              </a:rPr>
              <a:t> Technologies  </a:t>
            </a:r>
            <a:endParaRPr lang="it-IT" dirty="0">
              <a:solidFill>
                <a:srgbClr val="C8D6F0"/>
              </a:solidFill>
              <a:latin typeface="Montserrat"/>
            </a:endParaRPr>
          </a:p>
          <a:p>
            <a:pPr algn="ctr"/>
            <a:r>
              <a:rPr sz="1400" b="0" dirty="0">
                <a:solidFill>
                  <a:srgbClr val="C8D6F0"/>
                </a:solidFill>
                <a:latin typeface="Montserrat"/>
              </a:rPr>
              <a:t>Frascati, 19–21 October 202</a:t>
            </a:r>
            <a:r>
              <a:rPr lang="it-IT" sz="1400" b="0" dirty="0">
                <a:solidFill>
                  <a:srgbClr val="C8D6F0"/>
                </a:solidFill>
                <a:latin typeface="Montserrat"/>
              </a:rPr>
              <a:t>6</a:t>
            </a:r>
            <a:endParaRPr sz="1400" b="0" dirty="0">
              <a:solidFill>
                <a:srgbClr val="C8D6F0"/>
              </a:solidFill>
              <a:latin typeface="Montserrat"/>
            </a:endParaRPr>
          </a:p>
        </p:txBody>
      </p:sp>
    </p:spTree>
    <p:extLst>
      <p:ext uri="{BB962C8B-B14F-4D97-AF65-F5344CB8AC3E}">
        <p14:creationId xmlns:p14="http://schemas.microsoft.com/office/powerpoint/2010/main" val="2823272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12D5B-BE3B-A185-167E-AC57D94B30BD}"/>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10B50B6-5E6A-DFE6-3C2C-99CCA828A650}"/>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F4D4D428-909C-D7B3-C804-D533D35BEB9F}"/>
              </a:ext>
            </a:extLst>
          </p:cNvPr>
          <p:cNvCxnSpPr>
            <a:cxnSpLocks noGrp="1" noRot="1" noMove="1" noResize="1" noEditPoints="1" noAdjustHandles="1" noChangeArrowheads="1" noChangeShapeType="1"/>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E1489D90-18AD-2E65-8E9F-F6FA365C76C6}"/>
              </a:ext>
            </a:extLst>
          </p:cNvPr>
          <p:cNvSpPr txBox="1"/>
          <p:nvPr/>
        </p:nvSpPr>
        <p:spPr>
          <a:xfrm>
            <a:off x="326136" y="57929"/>
            <a:ext cx="7303389" cy="830997"/>
          </a:xfrm>
          <a:prstGeom prst="rect">
            <a:avLst/>
          </a:prstGeom>
          <a:noFill/>
        </p:spPr>
        <p:txBody>
          <a:bodyPr wrap="square">
            <a:spAutoFit/>
          </a:bodyPr>
          <a:lstStyle/>
          <a:p>
            <a:r>
              <a:rPr kumimoji="0" lang="en-GB" sz="2400" b="1"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TRUST</a:t>
            </a:r>
            <a:r>
              <a:rPr kumimoji="0" lang="en-GB" sz="2400" b="0" i="0"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 </a:t>
            </a:r>
          </a:p>
          <a:p>
            <a:r>
              <a:rPr lang="en-GB" sz="2400" dirty="0">
                <a:solidFill>
                  <a:srgbClr val="002272"/>
                </a:solidFill>
                <a:latin typeface="Montserrat" panose="00000500000000000000" pitchFamily="2" charset="0"/>
              </a:rPr>
              <a:t>Tuscia Research University Small Tokamak </a:t>
            </a:r>
            <a:endParaRPr kumimoji="0" lang="en-GB" sz="2400"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endParaRPr>
          </a:p>
        </p:txBody>
      </p:sp>
      <p:sp>
        <p:nvSpPr>
          <p:cNvPr id="2" name="TextBox 1">
            <a:extLst>
              <a:ext uri="{FF2B5EF4-FFF2-40B4-BE49-F238E27FC236}">
                <a16:creationId xmlns:a16="http://schemas.microsoft.com/office/drawing/2014/main" id="{9640DD81-DF41-EF04-C7A1-340C859D5FF1}"/>
              </a:ext>
            </a:extLst>
          </p:cNvPr>
          <p:cNvSpPr txBox="1"/>
          <p:nvPr/>
        </p:nvSpPr>
        <p:spPr>
          <a:xfrm>
            <a:off x="268732" y="927239"/>
            <a:ext cx="11597132" cy="474318"/>
          </a:xfrm>
          <a:prstGeom prst="rect">
            <a:avLst/>
          </a:prstGeom>
          <a:noFill/>
        </p:spPr>
        <p:txBody>
          <a:bodyPr wrap="square" numCol="1" rtlCol="0">
            <a:noAutofit/>
          </a:bodyPr>
          <a:lstStyle/>
          <a:p>
            <a:pPr algn="just">
              <a:lnSpc>
                <a:spcPct val="150000"/>
              </a:lnSpc>
            </a:pPr>
            <a:r>
              <a:rPr lang="en-GB" sz="1400" noProof="0" dirty="0">
                <a:solidFill>
                  <a:srgbClr val="002272"/>
                </a:solidFill>
                <a:latin typeface="Montserrat" panose="00000500000000000000" pitchFamily="2" charset="0"/>
              </a:rPr>
              <a:t>A new modular and compact tokamak for </a:t>
            </a:r>
            <a:r>
              <a:rPr lang="en-GB" sz="1400" b="1" noProof="0" dirty="0">
                <a:solidFill>
                  <a:srgbClr val="002272"/>
                </a:solidFill>
                <a:latin typeface="Montserrat" panose="00000500000000000000" pitchFamily="2" charset="0"/>
              </a:rPr>
              <a:t>research and educational experiments at the University of Tuscia</a:t>
            </a:r>
            <a:r>
              <a:rPr lang="en-GB" sz="1400" noProof="0" dirty="0">
                <a:solidFill>
                  <a:srgbClr val="002272"/>
                </a:solidFill>
                <a:latin typeface="Montserrat" panose="00000500000000000000" pitchFamily="2" charset="0"/>
              </a:rPr>
              <a:t> </a:t>
            </a:r>
            <a:r>
              <a:rPr lang="en-GB" sz="1400" b="1" noProof="0" dirty="0">
                <a:solidFill>
                  <a:srgbClr val="002272"/>
                </a:solidFill>
                <a:latin typeface="Montserrat" panose="00000500000000000000" pitchFamily="2" charset="0"/>
              </a:rPr>
              <a:t>(UNITUS).</a:t>
            </a:r>
          </a:p>
        </p:txBody>
      </p:sp>
      <p:grpSp>
        <p:nvGrpSpPr>
          <p:cNvPr id="3" name="Group 2">
            <a:extLst>
              <a:ext uri="{FF2B5EF4-FFF2-40B4-BE49-F238E27FC236}">
                <a16:creationId xmlns:a16="http://schemas.microsoft.com/office/drawing/2014/main" id="{BDDDFC46-D9F1-88B4-CCF0-9499F791E23F}"/>
              </a:ext>
            </a:extLst>
          </p:cNvPr>
          <p:cNvGrpSpPr/>
          <p:nvPr/>
        </p:nvGrpSpPr>
        <p:grpSpPr>
          <a:xfrm>
            <a:off x="5902948" y="1568129"/>
            <a:ext cx="5681048" cy="2884517"/>
            <a:chOff x="1549127" y="7279145"/>
            <a:chExt cx="6290445" cy="3119739"/>
          </a:xfrm>
        </p:grpSpPr>
        <p:sp>
          <p:nvSpPr>
            <p:cNvPr id="4" name="Rectangle 3">
              <a:extLst>
                <a:ext uri="{FF2B5EF4-FFF2-40B4-BE49-F238E27FC236}">
                  <a16:creationId xmlns:a16="http://schemas.microsoft.com/office/drawing/2014/main" id="{44BD9467-07B2-4223-E603-0D3DA2D6EB70}"/>
                </a:ext>
              </a:extLst>
            </p:cNvPr>
            <p:cNvSpPr/>
            <p:nvPr/>
          </p:nvSpPr>
          <p:spPr>
            <a:xfrm>
              <a:off x="1549128" y="7279145"/>
              <a:ext cx="6290444" cy="31197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6" name="Picture 5">
              <a:extLst>
                <a:ext uri="{FF2B5EF4-FFF2-40B4-BE49-F238E27FC236}">
                  <a16:creationId xmlns:a16="http://schemas.microsoft.com/office/drawing/2014/main" id="{4B68A1D1-0EE6-6CAF-945A-8F53C8BE2F99}"/>
                </a:ext>
              </a:extLst>
            </p:cNvPr>
            <p:cNvPicPr>
              <a:picLocks noChangeAspect="1"/>
            </p:cNvPicPr>
            <p:nvPr/>
          </p:nvPicPr>
          <p:blipFill>
            <a:blip r:embed="rId3"/>
            <a:stretch>
              <a:fillRect/>
            </a:stretch>
          </p:blipFill>
          <p:spPr>
            <a:xfrm>
              <a:off x="1549127" y="7279146"/>
              <a:ext cx="3471545" cy="3039745"/>
            </a:xfrm>
            <a:prstGeom prst="rect">
              <a:avLst/>
            </a:prstGeom>
          </p:spPr>
        </p:pic>
        <p:pic>
          <p:nvPicPr>
            <p:cNvPr id="12" name="Picture 11">
              <a:extLst>
                <a:ext uri="{FF2B5EF4-FFF2-40B4-BE49-F238E27FC236}">
                  <a16:creationId xmlns:a16="http://schemas.microsoft.com/office/drawing/2014/main" id="{DF0CA2C3-F156-9A11-30AA-8DA8F8515285}"/>
                </a:ext>
              </a:extLst>
            </p:cNvPr>
            <p:cNvPicPr>
              <a:picLocks noChangeAspect="1"/>
            </p:cNvPicPr>
            <p:nvPr/>
          </p:nvPicPr>
          <p:blipFill>
            <a:blip r:embed="rId4"/>
            <a:stretch>
              <a:fillRect/>
            </a:stretch>
          </p:blipFill>
          <p:spPr>
            <a:xfrm>
              <a:off x="5082103" y="7412453"/>
              <a:ext cx="2757469" cy="2762061"/>
            </a:xfrm>
            <a:prstGeom prst="rect">
              <a:avLst/>
            </a:prstGeom>
          </p:spPr>
        </p:pic>
      </p:grpSp>
      <p:sp>
        <p:nvSpPr>
          <p:cNvPr id="8" name="TextBox 16">
            <a:extLst>
              <a:ext uri="{FF2B5EF4-FFF2-40B4-BE49-F238E27FC236}">
                <a16:creationId xmlns:a16="http://schemas.microsoft.com/office/drawing/2014/main" id="{1F78952F-1C85-9577-2F62-BC0A289375D8}"/>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14" name="TextBox 8">
            <a:extLst>
              <a:ext uri="{FF2B5EF4-FFF2-40B4-BE49-F238E27FC236}">
                <a16:creationId xmlns:a16="http://schemas.microsoft.com/office/drawing/2014/main" id="{F57871AC-0195-B508-EC26-813472337465}"/>
              </a:ext>
            </a:extLst>
          </p:cNvPr>
          <p:cNvSpPr txBox="1"/>
          <p:nvPr/>
        </p:nvSpPr>
        <p:spPr>
          <a:xfrm>
            <a:off x="-793532" y="6512265"/>
            <a:ext cx="530000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sp>
        <p:nvSpPr>
          <p:cNvPr id="19" name="TextBox 16">
            <a:extLst>
              <a:ext uri="{FF2B5EF4-FFF2-40B4-BE49-F238E27FC236}">
                <a16:creationId xmlns:a16="http://schemas.microsoft.com/office/drawing/2014/main" id="{2D7349F6-E267-C97A-003C-9FEE7D869FD9}"/>
              </a:ext>
            </a:extLst>
          </p:cNvPr>
          <p:cNvSpPr txBox="1"/>
          <p:nvPr/>
        </p:nvSpPr>
        <p:spPr>
          <a:xfrm>
            <a:off x="11275405" y="6500519"/>
            <a:ext cx="747402"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2</a:t>
            </a:r>
          </a:p>
        </p:txBody>
      </p:sp>
      <p:pic>
        <p:nvPicPr>
          <p:cNvPr id="21" name="Picture 5">
            <a:extLst>
              <a:ext uri="{FF2B5EF4-FFF2-40B4-BE49-F238E27FC236}">
                <a16:creationId xmlns:a16="http://schemas.microsoft.com/office/drawing/2014/main" id="{39915550-1D24-CCBB-327E-8B43E0B064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23" name="Picture 7">
            <a:extLst>
              <a:ext uri="{FF2B5EF4-FFF2-40B4-BE49-F238E27FC236}">
                <a16:creationId xmlns:a16="http://schemas.microsoft.com/office/drawing/2014/main" id="{5815F908-A9AC-E621-8E58-DFA451743C5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25" name="Logo ASIPP" descr="asipp.png">
            <a:extLst>
              <a:ext uri="{FF2B5EF4-FFF2-40B4-BE49-F238E27FC236}">
                <a16:creationId xmlns:a16="http://schemas.microsoft.com/office/drawing/2014/main" id="{F3FB7790-60ED-52DC-E551-C0906563EF56}"/>
              </a:ext>
            </a:extLst>
          </p:cNvPr>
          <p:cNvPicPr>
            <a:picLocks noChangeAspect="1"/>
          </p:cNvPicPr>
          <p:nvPr/>
        </p:nvPicPr>
        <p:blipFill>
          <a:blip r:embed="rId7"/>
          <a:stretch>
            <a:fillRect/>
          </a:stretch>
        </p:blipFill>
        <p:spPr>
          <a:xfrm>
            <a:off x="10311282" y="163225"/>
            <a:ext cx="522725" cy="522725"/>
          </a:xfrm>
          <a:prstGeom prst="rect">
            <a:avLst/>
          </a:prstGeom>
        </p:spPr>
      </p:pic>
      <p:pic>
        <p:nvPicPr>
          <p:cNvPr id="27" name="Logo ENEA" descr="enea.png">
            <a:extLst>
              <a:ext uri="{FF2B5EF4-FFF2-40B4-BE49-F238E27FC236}">
                <a16:creationId xmlns:a16="http://schemas.microsoft.com/office/drawing/2014/main" id="{96D55EC2-803E-8AFE-3AB5-07D01A9B6922}"/>
              </a:ext>
            </a:extLst>
          </p:cNvPr>
          <p:cNvPicPr>
            <a:picLocks noChangeAspect="1"/>
          </p:cNvPicPr>
          <p:nvPr/>
        </p:nvPicPr>
        <p:blipFill>
          <a:blip r:embed="rId8"/>
          <a:stretch>
            <a:fillRect/>
          </a:stretch>
        </p:blipFill>
        <p:spPr>
          <a:xfrm>
            <a:off x="10998764" y="230938"/>
            <a:ext cx="1039598" cy="387301"/>
          </a:xfrm>
          <a:prstGeom prst="rect">
            <a:avLst/>
          </a:prstGeom>
        </p:spPr>
      </p:pic>
      <p:sp>
        <p:nvSpPr>
          <p:cNvPr id="28" name="Rettangolo con angoli arrotondati 27">
            <a:extLst>
              <a:ext uri="{FF2B5EF4-FFF2-40B4-BE49-F238E27FC236}">
                <a16:creationId xmlns:a16="http://schemas.microsoft.com/office/drawing/2014/main" id="{79BA168F-B1AC-1EEF-B24E-7C7C1EDE9AA6}"/>
              </a:ext>
            </a:extLst>
          </p:cNvPr>
          <p:cNvSpPr/>
          <p:nvPr/>
        </p:nvSpPr>
        <p:spPr>
          <a:xfrm>
            <a:off x="326136" y="1524000"/>
            <a:ext cx="4931664" cy="1398346"/>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0" name="Rettangolo con angoli arrotondati 29">
            <a:extLst>
              <a:ext uri="{FF2B5EF4-FFF2-40B4-BE49-F238E27FC236}">
                <a16:creationId xmlns:a16="http://schemas.microsoft.com/office/drawing/2014/main" id="{048410EE-4DB3-A149-197F-C108F1B4D2F5}"/>
              </a:ext>
            </a:extLst>
          </p:cNvPr>
          <p:cNvSpPr/>
          <p:nvPr/>
        </p:nvSpPr>
        <p:spPr>
          <a:xfrm>
            <a:off x="326136" y="3170420"/>
            <a:ext cx="4931664" cy="1398346"/>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Rettangolo con angoli arrotondati 31">
            <a:extLst>
              <a:ext uri="{FF2B5EF4-FFF2-40B4-BE49-F238E27FC236}">
                <a16:creationId xmlns:a16="http://schemas.microsoft.com/office/drawing/2014/main" id="{09801007-3ADF-DEBC-A28E-B9F3A8DD1573}"/>
              </a:ext>
            </a:extLst>
          </p:cNvPr>
          <p:cNvSpPr/>
          <p:nvPr/>
        </p:nvSpPr>
        <p:spPr>
          <a:xfrm>
            <a:off x="326136" y="4816840"/>
            <a:ext cx="4931664" cy="1398346"/>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Freccia a pentagono 32">
            <a:extLst>
              <a:ext uri="{FF2B5EF4-FFF2-40B4-BE49-F238E27FC236}">
                <a16:creationId xmlns:a16="http://schemas.microsoft.com/office/drawing/2014/main" id="{D35404AB-E065-B8B0-157A-A3543ADC0629}"/>
              </a:ext>
            </a:extLst>
          </p:cNvPr>
          <p:cNvSpPr/>
          <p:nvPr/>
        </p:nvSpPr>
        <p:spPr>
          <a:xfrm>
            <a:off x="493500" y="1820846"/>
            <a:ext cx="749300" cy="755649"/>
          </a:xfrm>
          <a:prstGeom prst="homePlate">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200" b="1" i="1" dirty="0">
                <a:solidFill>
                  <a:srgbClr val="FFD427"/>
                </a:solidFill>
              </a:rPr>
              <a:t>1</a:t>
            </a:r>
          </a:p>
        </p:txBody>
      </p:sp>
      <p:sp>
        <p:nvSpPr>
          <p:cNvPr id="35" name="Freccia a pentagono 34">
            <a:extLst>
              <a:ext uri="{FF2B5EF4-FFF2-40B4-BE49-F238E27FC236}">
                <a16:creationId xmlns:a16="http://schemas.microsoft.com/office/drawing/2014/main" id="{B91A27E3-656F-1B15-CE5B-CD72D6B12019}"/>
              </a:ext>
            </a:extLst>
          </p:cNvPr>
          <p:cNvSpPr/>
          <p:nvPr/>
        </p:nvSpPr>
        <p:spPr>
          <a:xfrm>
            <a:off x="493500" y="3491768"/>
            <a:ext cx="749300" cy="755649"/>
          </a:xfrm>
          <a:prstGeom prst="homePlate">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200" b="1" i="1" dirty="0">
                <a:solidFill>
                  <a:srgbClr val="FFD427"/>
                </a:solidFill>
              </a:rPr>
              <a:t>2</a:t>
            </a:r>
          </a:p>
        </p:txBody>
      </p:sp>
      <p:sp>
        <p:nvSpPr>
          <p:cNvPr id="37" name="Freccia a pentagono 36">
            <a:extLst>
              <a:ext uri="{FF2B5EF4-FFF2-40B4-BE49-F238E27FC236}">
                <a16:creationId xmlns:a16="http://schemas.microsoft.com/office/drawing/2014/main" id="{020D408D-78EA-3F41-8A96-DD669FC5BBFD}"/>
              </a:ext>
            </a:extLst>
          </p:cNvPr>
          <p:cNvSpPr/>
          <p:nvPr/>
        </p:nvSpPr>
        <p:spPr>
          <a:xfrm>
            <a:off x="493500" y="5143534"/>
            <a:ext cx="749300" cy="755649"/>
          </a:xfrm>
          <a:prstGeom prst="homePlate">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200" b="1" i="1" dirty="0">
                <a:solidFill>
                  <a:srgbClr val="FFD427"/>
                </a:solidFill>
              </a:rPr>
              <a:t>3</a:t>
            </a:r>
          </a:p>
        </p:txBody>
      </p:sp>
      <p:sp>
        <p:nvSpPr>
          <p:cNvPr id="40" name="TextBox 22">
            <a:extLst>
              <a:ext uri="{FF2B5EF4-FFF2-40B4-BE49-F238E27FC236}">
                <a16:creationId xmlns:a16="http://schemas.microsoft.com/office/drawing/2014/main" id="{D0DC6E99-EA89-A51E-E659-B38F9E214549}"/>
              </a:ext>
            </a:extLst>
          </p:cNvPr>
          <p:cNvSpPr txBox="1"/>
          <p:nvPr/>
        </p:nvSpPr>
        <p:spPr>
          <a:xfrm>
            <a:off x="1410164" y="1717769"/>
            <a:ext cx="3644973" cy="961802"/>
          </a:xfrm>
          <a:prstGeom prst="rect">
            <a:avLst/>
          </a:prstGeom>
          <a:noFill/>
        </p:spPr>
        <p:txBody>
          <a:bodyPr wrap="square" lIns="0" tIns="0" rIns="0" bIns="0" anchor="ctr">
            <a:spAutoFit/>
          </a:bodyPr>
          <a:lstStyle/>
          <a:p>
            <a:pPr algn="l">
              <a:spcAft>
                <a:spcPts val="300"/>
              </a:spcAft>
            </a:pPr>
            <a:r>
              <a:rPr b="1" i="1" dirty="0">
                <a:solidFill>
                  <a:srgbClr val="002272"/>
                </a:solidFill>
                <a:latin typeface="Montserrat"/>
              </a:rPr>
              <a:t>Training</a:t>
            </a:r>
          </a:p>
          <a:p>
            <a:pPr algn="l">
              <a:spcAft>
                <a:spcPts val="300"/>
              </a:spcAft>
            </a:pPr>
            <a:r>
              <a:rPr sz="1400" b="0" dirty="0">
                <a:solidFill>
                  <a:srgbClr val="002272"/>
                </a:solidFill>
                <a:latin typeface="Montserrat"/>
              </a:rPr>
              <a:t>Students and researchers work on a real machine in an interdisciplinary environment with industrial partners.</a:t>
            </a:r>
          </a:p>
        </p:txBody>
      </p:sp>
      <p:sp>
        <p:nvSpPr>
          <p:cNvPr id="42" name="TextBox 22">
            <a:extLst>
              <a:ext uri="{FF2B5EF4-FFF2-40B4-BE49-F238E27FC236}">
                <a16:creationId xmlns:a16="http://schemas.microsoft.com/office/drawing/2014/main" id="{2ACEB305-3524-24EE-C5F2-89ADC676F3C5}"/>
              </a:ext>
            </a:extLst>
          </p:cNvPr>
          <p:cNvSpPr txBox="1"/>
          <p:nvPr/>
        </p:nvSpPr>
        <p:spPr>
          <a:xfrm>
            <a:off x="1410164" y="3414336"/>
            <a:ext cx="3644973" cy="946413"/>
          </a:xfrm>
          <a:prstGeom prst="rect">
            <a:avLst/>
          </a:prstGeom>
          <a:noFill/>
        </p:spPr>
        <p:txBody>
          <a:bodyPr wrap="square" lIns="0" tIns="0" rIns="0" bIns="0" anchor="ctr">
            <a:spAutoFit/>
          </a:bodyPr>
          <a:lstStyle/>
          <a:p>
            <a:pPr algn="l">
              <a:spcAft>
                <a:spcPts val="300"/>
              </a:spcAft>
            </a:pPr>
            <a:r>
              <a:rPr lang="it-IT" sz="1700" b="1" dirty="0">
                <a:solidFill>
                  <a:srgbClr val="002272"/>
                </a:solidFill>
                <a:latin typeface="Montserrat"/>
              </a:rPr>
              <a:t>Advanced Technologies</a:t>
            </a:r>
          </a:p>
          <a:p>
            <a:pPr algn="l">
              <a:spcAft>
                <a:spcPts val="300"/>
              </a:spcAft>
            </a:pPr>
            <a:r>
              <a:rPr lang="en-US" sz="1400" b="0" dirty="0">
                <a:solidFill>
                  <a:srgbClr val="002272"/>
                </a:solidFill>
                <a:latin typeface="Montserrat"/>
              </a:rPr>
              <a:t>A testbed for high-temperature superconductors (HTS) and metamaterials.</a:t>
            </a:r>
          </a:p>
        </p:txBody>
      </p:sp>
      <p:sp>
        <p:nvSpPr>
          <p:cNvPr id="44" name="TextBox 22">
            <a:extLst>
              <a:ext uri="{FF2B5EF4-FFF2-40B4-BE49-F238E27FC236}">
                <a16:creationId xmlns:a16="http://schemas.microsoft.com/office/drawing/2014/main" id="{F45BB221-9D00-07AB-6FCF-554427EE06A2}"/>
              </a:ext>
            </a:extLst>
          </p:cNvPr>
          <p:cNvSpPr txBox="1"/>
          <p:nvPr/>
        </p:nvSpPr>
        <p:spPr>
          <a:xfrm>
            <a:off x="1410163" y="5028995"/>
            <a:ext cx="3644973" cy="946413"/>
          </a:xfrm>
          <a:prstGeom prst="rect">
            <a:avLst/>
          </a:prstGeom>
          <a:noFill/>
        </p:spPr>
        <p:txBody>
          <a:bodyPr wrap="square" lIns="0" tIns="0" rIns="0" bIns="0" anchor="ctr">
            <a:spAutoFit/>
          </a:bodyPr>
          <a:lstStyle/>
          <a:p>
            <a:pPr algn="l">
              <a:spcAft>
                <a:spcPts val="300"/>
              </a:spcAft>
            </a:pPr>
            <a:r>
              <a:rPr lang="it-IT" sz="1700" b="1" dirty="0">
                <a:solidFill>
                  <a:srgbClr val="002272"/>
                </a:solidFill>
                <a:latin typeface="Montserrat"/>
              </a:rPr>
              <a:t>Alternative Magnetic Layout</a:t>
            </a:r>
          </a:p>
          <a:p>
            <a:pPr algn="l">
              <a:spcAft>
                <a:spcPts val="300"/>
              </a:spcAft>
            </a:pPr>
            <a:r>
              <a:rPr lang="en-US" sz="1400" b="0" dirty="0">
                <a:solidFill>
                  <a:srgbClr val="002272"/>
                </a:solidFill>
                <a:latin typeface="Montserrat"/>
              </a:rPr>
              <a:t>A pre-conceptual design to simplify fusion reactors and reduce their size while maintaining operational efficiency.</a:t>
            </a:r>
          </a:p>
        </p:txBody>
      </p:sp>
      <mc:AlternateContent xmlns:mc="http://schemas.openxmlformats.org/markup-compatibility/2006" xmlns:a14="http://schemas.microsoft.com/office/drawing/2010/main">
        <mc:Choice Requires="a14">
          <p:graphicFrame>
            <p:nvGraphicFramePr>
              <p:cNvPr id="45" name="Tabella 44">
                <a:extLst>
                  <a:ext uri="{FF2B5EF4-FFF2-40B4-BE49-F238E27FC236}">
                    <a16:creationId xmlns:a16="http://schemas.microsoft.com/office/drawing/2014/main" id="{20E39266-9C31-5A0C-DC90-07C00A0AA62A}"/>
                  </a:ext>
                </a:extLst>
              </p:cNvPr>
              <p:cNvGraphicFramePr>
                <a:graphicFrameLocks noGrp="1"/>
              </p:cNvGraphicFramePr>
              <p:nvPr>
                <p:extLst>
                  <p:ext uri="{D42A27DB-BD31-4B8C-83A1-F6EECF244321}">
                    <p14:modId xmlns:p14="http://schemas.microsoft.com/office/powerpoint/2010/main" val="757373088"/>
                  </p:ext>
                </p:extLst>
              </p:nvPr>
            </p:nvGraphicFramePr>
            <p:xfrm>
              <a:off x="5727194" y="4503639"/>
              <a:ext cx="6138670" cy="1858328"/>
            </p:xfrm>
            <a:graphic>
              <a:graphicData uri="http://schemas.openxmlformats.org/drawingml/2006/table">
                <a:tbl>
                  <a:tblPr firstRow="1" bandRow="1">
                    <a:tableStyleId>{5C22544A-7EE6-4342-B048-85BDC9FD1C3A}</a:tableStyleId>
                  </a:tblPr>
                  <a:tblGrid>
                    <a:gridCol w="3924806">
                      <a:extLst>
                        <a:ext uri="{9D8B030D-6E8A-4147-A177-3AD203B41FA5}">
                          <a16:colId xmlns:a16="http://schemas.microsoft.com/office/drawing/2014/main" val="511465144"/>
                        </a:ext>
                      </a:extLst>
                    </a:gridCol>
                    <a:gridCol w="2213864">
                      <a:extLst>
                        <a:ext uri="{9D8B030D-6E8A-4147-A177-3AD203B41FA5}">
                          <a16:colId xmlns:a16="http://schemas.microsoft.com/office/drawing/2014/main" val="3468620453"/>
                        </a:ext>
                      </a:extLst>
                    </a:gridCol>
                  </a:tblGrid>
                  <a:tr h="256030">
                    <a:tc gridSpan="2">
                      <a:txBody>
                        <a:bodyPr/>
                        <a:lstStyle/>
                        <a:p>
                          <a:pPr algn="ctr"/>
                          <a:r>
                            <a:rPr lang="it-IT" dirty="0"/>
                            <a:t>Main Parameter</a:t>
                          </a:r>
                        </a:p>
                      </a:txBody>
                      <a:tcPr anchor="ctr">
                        <a:lnL w="28575" cap="flat" cmpd="sng" algn="ctr">
                          <a:solidFill>
                            <a:srgbClr val="FFD42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FFD42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rgbClr val="0B2767"/>
                        </a:solidFill>
                      </a:tcPr>
                    </a:tc>
                    <a:tc hMerge="1">
                      <a:txBody>
                        <a:bodyPr/>
                        <a:lstStyle/>
                        <a:p>
                          <a:endParaRPr lang="it-IT" dirty="0"/>
                        </a:p>
                      </a:txBody>
                      <a:tcPr/>
                    </a:tc>
                    <a:extLst>
                      <a:ext uri="{0D108BD9-81ED-4DB2-BD59-A6C34878D82A}">
                        <a16:rowId xmlns:a16="http://schemas.microsoft.com/office/drawing/2014/main" val="2410463756"/>
                      </a:ext>
                    </a:extLst>
                  </a:tr>
                  <a:tr h="324000">
                    <a:tc>
                      <a:txBody>
                        <a:bodyPr/>
                        <a:lstStyle/>
                        <a:p>
                          <a:pPr algn="ctr"/>
                          <a:r>
                            <a:rPr lang="it-IT" dirty="0"/>
                            <a:t>Major radius </a:t>
                          </a:r>
                          <a14:m>
                            <m:oMath xmlns:m="http://schemas.openxmlformats.org/officeDocument/2006/math">
                              <m:sSub>
                                <m:sSubPr>
                                  <m:ctrlPr>
                                    <a:rPr lang="it-IT" b="0" i="1" smtClean="0">
                                      <a:latin typeface="Cambria Math" panose="02040503050406030204" pitchFamily="18" charset="0"/>
                                    </a:rPr>
                                  </m:ctrlPr>
                                </m:sSubPr>
                                <m:e>
                                  <m:r>
                                    <a:rPr lang="it-IT" b="0" i="1" smtClean="0">
                                      <a:latin typeface="Cambria Math" panose="02040503050406030204" pitchFamily="18" charset="0"/>
                                    </a:rPr>
                                    <m:t>𝑅</m:t>
                                  </m:r>
                                </m:e>
                                <m:sub>
                                  <m:r>
                                    <a:rPr lang="it-IT" b="0" i="1" smtClean="0">
                                      <a:latin typeface="Cambria Math" panose="02040503050406030204" pitchFamily="18" charset="0"/>
                                    </a:rPr>
                                    <m:t>0</m:t>
                                  </m:r>
                                </m:sub>
                              </m:sSub>
                            </m:oMath>
                          </a14:m>
                          <a:r>
                            <a:rPr lang="it-IT" dirty="0"/>
                            <a:t> [m]</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tc>
                      <a:txBody>
                        <a:bodyPr/>
                        <a:lstStyle/>
                        <a:p>
                          <a:pPr algn="ctr"/>
                          <a:r>
                            <a:rPr lang="it-IT" dirty="0"/>
                            <a:t>0,3</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3864950278"/>
                      </a:ext>
                    </a:extLst>
                  </a:tr>
                  <a:tr h="324000">
                    <a:tc>
                      <a:txBody>
                        <a:bodyPr/>
                        <a:lstStyle/>
                        <a:p>
                          <a:pPr algn="ctr"/>
                          <a:r>
                            <a:rPr lang="it-IT" dirty="0"/>
                            <a:t>Current plasma </a:t>
                          </a:r>
                          <a14:m>
                            <m:oMath xmlns:m="http://schemas.openxmlformats.org/officeDocument/2006/math">
                              <m:sSub>
                                <m:sSubPr>
                                  <m:ctrlPr>
                                    <a:rPr lang="it-IT" b="0" i="1" smtClean="0">
                                      <a:latin typeface="Cambria Math" panose="02040503050406030204" pitchFamily="18" charset="0"/>
                                    </a:rPr>
                                  </m:ctrlPr>
                                </m:sSubPr>
                                <m:e>
                                  <m:r>
                                    <a:rPr lang="it-IT" b="0" i="1" smtClean="0">
                                      <a:latin typeface="Cambria Math" panose="02040503050406030204" pitchFamily="18" charset="0"/>
                                    </a:rPr>
                                    <m:t>𝐼</m:t>
                                  </m:r>
                                </m:e>
                                <m:sub>
                                  <m:r>
                                    <a:rPr lang="it-IT" b="0" i="1" smtClean="0">
                                      <a:latin typeface="Cambria Math" panose="02040503050406030204" pitchFamily="18" charset="0"/>
                                    </a:rPr>
                                    <m:t>𝑝𝑙𝑎𝑠𝑚𝑎</m:t>
                                  </m:r>
                                </m:sub>
                              </m:sSub>
                            </m:oMath>
                          </a14:m>
                          <a:r>
                            <a:rPr lang="it-IT" dirty="0"/>
                            <a:t> [MA]</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tc>
                      <a:txBody>
                        <a:bodyPr/>
                        <a:lstStyle/>
                        <a:p>
                          <a:pPr algn="ctr"/>
                          <a:r>
                            <a:rPr lang="it-IT" dirty="0"/>
                            <a:t>0,110</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1177853040"/>
                      </a:ext>
                    </a:extLst>
                  </a:tr>
                  <a:tr h="324000">
                    <a:tc>
                      <a:txBody>
                        <a:bodyPr/>
                        <a:lstStyle/>
                        <a:p>
                          <a:pPr algn="ctr"/>
                          <a:r>
                            <a:rPr lang="it-IT" dirty="0"/>
                            <a:t>Toroidal magnetic field on axis  </a:t>
                          </a:r>
                          <a14:m>
                            <m:oMath xmlns:m="http://schemas.openxmlformats.org/officeDocument/2006/math">
                              <m:sSub>
                                <m:sSubPr>
                                  <m:ctrlPr>
                                    <a:rPr lang="it-IT" b="0" i="1" smtClean="0">
                                      <a:latin typeface="Cambria Math" panose="02040503050406030204" pitchFamily="18" charset="0"/>
                                    </a:rPr>
                                  </m:ctrlPr>
                                </m:sSubPr>
                                <m:e>
                                  <m:r>
                                    <a:rPr lang="it-IT" b="0" i="1" smtClean="0">
                                      <a:latin typeface="Cambria Math" panose="02040503050406030204" pitchFamily="18" charset="0"/>
                                    </a:rPr>
                                    <m:t>𝐵</m:t>
                                  </m:r>
                                </m:e>
                                <m:sub>
                                  <m:r>
                                    <a:rPr lang="it-IT" b="0" i="1" smtClean="0">
                                      <a:latin typeface="Cambria Math" panose="02040503050406030204" pitchFamily="18" charset="0"/>
                                    </a:rPr>
                                    <m:t>0</m:t>
                                  </m:r>
                                </m:sub>
                              </m:sSub>
                            </m:oMath>
                          </a14:m>
                          <a:r>
                            <a:rPr lang="it-IT" dirty="0"/>
                            <a:t>[T]</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tc>
                      <a:txBody>
                        <a:bodyPr/>
                        <a:lstStyle/>
                        <a:p>
                          <a:pPr algn="ctr"/>
                          <a:r>
                            <a:rPr lang="it-IT" dirty="0"/>
                            <a:t>0,8</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141289986"/>
                      </a:ext>
                    </a:extLst>
                  </a:tr>
                  <a:tr h="324000">
                    <a:tc>
                      <a:txBody>
                        <a:bodyPr/>
                        <a:lstStyle/>
                        <a:p>
                          <a:pPr algn="ctr"/>
                          <a:r>
                            <a:rPr lang="it-IT" dirty="0"/>
                            <a:t>Total weight [kg]</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FFD427"/>
                          </a:solidFill>
                          <a:prstDash val="solid"/>
                          <a:round/>
                          <a:headEnd type="none" w="med" len="med"/>
                          <a:tailEnd type="none" w="med" len="med"/>
                        </a:lnB>
                        <a:solidFill>
                          <a:schemeClr val="bg1"/>
                        </a:solidFill>
                      </a:tcPr>
                    </a:tc>
                    <a:tc>
                      <a:txBody>
                        <a:bodyPr/>
                        <a:lstStyle/>
                        <a:p>
                          <a:pPr algn="ctr"/>
                          <a14:m>
                            <m:oMath xmlns:m="http://schemas.openxmlformats.org/officeDocument/2006/math">
                              <m:r>
                                <a:rPr lang="it-IT" i="1" smtClean="0">
                                  <a:latin typeface="Cambria Math" panose="02040503050406030204" pitchFamily="18" charset="0"/>
                                  <a:ea typeface="Cambria Math" panose="02040503050406030204" pitchFamily="18" charset="0"/>
                                </a:rPr>
                                <m:t>≈</m:t>
                              </m:r>
                            </m:oMath>
                          </a14:m>
                          <a:r>
                            <a:rPr lang="it-IT" dirty="0"/>
                            <a:t>3000</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FFD427"/>
                          </a:solidFill>
                          <a:prstDash val="solid"/>
                          <a:round/>
                          <a:headEnd type="none" w="med" len="med"/>
                          <a:tailEnd type="none" w="med" len="med"/>
                        </a:lnB>
                        <a:solidFill>
                          <a:schemeClr val="bg1"/>
                        </a:solidFill>
                      </a:tcPr>
                    </a:tc>
                    <a:extLst>
                      <a:ext uri="{0D108BD9-81ED-4DB2-BD59-A6C34878D82A}">
                        <a16:rowId xmlns:a16="http://schemas.microsoft.com/office/drawing/2014/main" val="1469294705"/>
                      </a:ext>
                    </a:extLst>
                  </a:tr>
                </a:tbl>
              </a:graphicData>
            </a:graphic>
          </p:graphicFrame>
        </mc:Choice>
        <mc:Fallback xmlns="">
          <p:graphicFrame>
            <p:nvGraphicFramePr>
              <p:cNvPr id="45" name="Tabella 44">
                <a:extLst>
                  <a:ext uri="{FF2B5EF4-FFF2-40B4-BE49-F238E27FC236}">
                    <a16:creationId xmlns:a16="http://schemas.microsoft.com/office/drawing/2014/main" id="{20E39266-9C31-5A0C-DC90-07C00A0AA62A}"/>
                  </a:ext>
                </a:extLst>
              </p:cNvPr>
              <p:cNvGraphicFramePr>
                <a:graphicFrameLocks noGrp="1"/>
              </p:cNvGraphicFramePr>
              <p:nvPr>
                <p:extLst>
                  <p:ext uri="{D42A27DB-BD31-4B8C-83A1-F6EECF244321}">
                    <p14:modId xmlns:p14="http://schemas.microsoft.com/office/powerpoint/2010/main" val="757373088"/>
                  </p:ext>
                </p:extLst>
              </p:nvPr>
            </p:nvGraphicFramePr>
            <p:xfrm>
              <a:off x="5727194" y="4503639"/>
              <a:ext cx="6138670" cy="1850009"/>
            </p:xfrm>
            <a:graphic>
              <a:graphicData uri="http://schemas.openxmlformats.org/drawingml/2006/table">
                <a:tbl>
                  <a:tblPr firstRow="1" bandRow="1">
                    <a:tableStyleId>{5C22544A-7EE6-4342-B048-85BDC9FD1C3A}</a:tableStyleId>
                  </a:tblPr>
                  <a:tblGrid>
                    <a:gridCol w="3924806">
                      <a:extLst>
                        <a:ext uri="{9D8B030D-6E8A-4147-A177-3AD203B41FA5}">
                          <a16:colId xmlns:a16="http://schemas.microsoft.com/office/drawing/2014/main" val="511465144"/>
                        </a:ext>
                      </a:extLst>
                    </a:gridCol>
                    <a:gridCol w="2213864">
                      <a:extLst>
                        <a:ext uri="{9D8B030D-6E8A-4147-A177-3AD203B41FA5}">
                          <a16:colId xmlns:a16="http://schemas.microsoft.com/office/drawing/2014/main" val="3468620453"/>
                        </a:ext>
                      </a:extLst>
                    </a:gridCol>
                  </a:tblGrid>
                  <a:tr h="365760">
                    <a:tc gridSpan="2">
                      <a:txBody>
                        <a:bodyPr/>
                        <a:lstStyle/>
                        <a:p>
                          <a:pPr algn="ctr"/>
                          <a:r>
                            <a:rPr lang="it-IT" dirty="0"/>
                            <a:t>Main Parameter</a:t>
                          </a:r>
                        </a:p>
                      </a:txBody>
                      <a:tcPr anchor="ctr">
                        <a:lnL w="28575" cap="flat" cmpd="sng" algn="ctr">
                          <a:solidFill>
                            <a:srgbClr val="FFD42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FFD42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rgbClr val="0B2767"/>
                        </a:solidFill>
                      </a:tcPr>
                    </a:tc>
                    <a:tc hMerge="1">
                      <a:txBody>
                        <a:bodyPr/>
                        <a:lstStyle/>
                        <a:p>
                          <a:endParaRPr lang="it-IT" dirty="0"/>
                        </a:p>
                      </a:txBody>
                      <a:tcPr/>
                    </a:tc>
                    <a:extLst>
                      <a:ext uri="{0D108BD9-81ED-4DB2-BD59-A6C34878D82A}">
                        <a16:rowId xmlns:a16="http://schemas.microsoft.com/office/drawing/2014/main" val="2410463756"/>
                      </a:ext>
                    </a:extLst>
                  </a:tr>
                  <a:tr h="365760">
                    <a:tc>
                      <a:txBody>
                        <a:bodyPr/>
                        <a:lstStyle/>
                        <a:p>
                          <a:endParaRPr lang="it-IT"/>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blipFill>
                          <a:blip r:embed="rId9"/>
                          <a:stretch>
                            <a:fillRect l="-311" t="-104918" r="-57298" b="-327869"/>
                          </a:stretch>
                        </a:blipFill>
                      </a:tcPr>
                    </a:tc>
                    <a:tc>
                      <a:txBody>
                        <a:bodyPr/>
                        <a:lstStyle/>
                        <a:p>
                          <a:pPr algn="ctr"/>
                          <a:r>
                            <a:rPr lang="it-IT" dirty="0"/>
                            <a:t>0,3</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3864950278"/>
                      </a:ext>
                    </a:extLst>
                  </a:tr>
                  <a:tr h="386969">
                    <a:tc>
                      <a:txBody>
                        <a:bodyPr/>
                        <a:lstStyle/>
                        <a:p>
                          <a:endParaRPr lang="it-IT"/>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blipFill>
                          <a:blip r:embed="rId9"/>
                          <a:stretch>
                            <a:fillRect l="-311" t="-198413" r="-57298" b="-217460"/>
                          </a:stretch>
                        </a:blipFill>
                      </a:tcPr>
                    </a:tc>
                    <a:tc>
                      <a:txBody>
                        <a:bodyPr/>
                        <a:lstStyle/>
                        <a:p>
                          <a:pPr algn="ctr"/>
                          <a:r>
                            <a:rPr lang="it-IT" dirty="0"/>
                            <a:t>0,110</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1177853040"/>
                      </a:ext>
                    </a:extLst>
                  </a:tr>
                  <a:tr h="365760">
                    <a:tc>
                      <a:txBody>
                        <a:bodyPr/>
                        <a:lstStyle/>
                        <a:p>
                          <a:endParaRPr lang="it-IT"/>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blipFill>
                          <a:blip r:embed="rId9"/>
                          <a:stretch>
                            <a:fillRect l="-311" t="-308197" r="-57298" b="-124590"/>
                          </a:stretch>
                        </a:blipFill>
                      </a:tcPr>
                    </a:tc>
                    <a:tc>
                      <a:txBody>
                        <a:bodyPr/>
                        <a:lstStyle/>
                        <a:p>
                          <a:pPr algn="ctr"/>
                          <a:r>
                            <a:rPr lang="it-IT" dirty="0"/>
                            <a:t>0,8</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141289986"/>
                      </a:ext>
                    </a:extLst>
                  </a:tr>
                  <a:tr h="365760">
                    <a:tc>
                      <a:txBody>
                        <a:bodyPr/>
                        <a:lstStyle/>
                        <a:p>
                          <a:pPr algn="ctr"/>
                          <a:r>
                            <a:rPr lang="it-IT" dirty="0"/>
                            <a:t>Total weight [kg]</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FFD427"/>
                          </a:solidFill>
                          <a:prstDash val="solid"/>
                          <a:round/>
                          <a:headEnd type="none" w="med" len="med"/>
                          <a:tailEnd type="none" w="med" len="med"/>
                        </a:lnB>
                        <a:solidFill>
                          <a:schemeClr val="bg1"/>
                        </a:solidFill>
                      </a:tcPr>
                    </a:tc>
                    <a:tc>
                      <a:txBody>
                        <a:bodyPr/>
                        <a:lstStyle/>
                        <a:p>
                          <a:endParaRPr lang="it-IT"/>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FFD427"/>
                          </a:solidFill>
                          <a:prstDash val="solid"/>
                          <a:round/>
                          <a:headEnd type="none" w="med" len="med"/>
                          <a:tailEnd type="none" w="med" len="med"/>
                        </a:lnB>
                        <a:blipFill>
                          <a:blip r:embed="rId9"/>
                          <a:stretch>
                            <a:fillRect l="-177473" t="-415000" r="-1374" b="-26667"/>
                          </a:stretch>
                        </a:blipFill>
                      </a:tcPr>
                    </a:tc>
                    <a:extLst>
                      <a:ext uri="{0D108BD9-81ED-4DB2-BD59-A6C34878D82A}">
                        <a16:rowId xmlns:a16="http://schemas.microsoft.com/office/drawing/2014/main" val="1469294705"/>
                      </a:ext>
                    </a:extLst>
                  </a:tr>
                </a:tbl>
              </a:graphicData>
            </a:graphic>
          </p:graphicFrame>
        </mc:Fallback>
      </mc:AlternateContent>
    </p:spTree>
    <p:extLst>
      <p:ext uri="{BB962C8B-B14F-4D97-AF65-F5344CB8AC3E}">
        <p14:creationId xmlns:p14="http://schemas.microsoft.com/office/powerpoint/2010/main" val="1549159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42297-CAB4-28C0-C545-94E65ECEA811}"/>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E289A34-6803-927F-0DD3-778AA03ED31B}"/>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9F573B3-3422-7BFA-F3BD-7B1F270EEDBC}"/>
              </a:ext>
            </a:extLst>
          </p:cNvPr>
          <p:cNvCxnSpPr>
            <a:cxnSpLocks noGrp="1" noRot="1" noMove="1" noResize="1" noEditPoints="1" noAdjustHandles="1" noChangeArrowheads="1" noChangeShapeType="1"/>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AEFBDFF-9577-23C0-055B-6B785AF35663}"/>
              </a:ext>
            </a:extLst>
          </p:cNvPr>
          <p:cNvSpPr txBox="1"/>
          <p:nvPr/>
        </p:nvSpPr>
        <p:spPr>
          <a:xfrm>
            <a:off x="326136" y="37958"/>
            <a:ext cx="8360664" cy="830997"/>
          </a:xfrm>
          <a:prstGeom prst="rect">
            <a:avLst/>
          </a:prstGeom>
          <a:noFill/>
        </p:spPr>
        <p:txBody>
          <a:bodyPr wrap="square">
            <a:spAutoFit/>
          </a:bodyPr>
          <a:lstStyle/>
          <a:p>
            <a:r>
              <a:rPr lang="en-GB" sz="2400" b="1" i="1" dirty="0">
                <a:solidFill>
                  <a:srgbClr val="002272"/>
                </a:solidFill>
                <a:latin typeface="Montserrat ExtraBold" panose="00000900000000000000" pitchFamily="2" charset="0"/>
              </a:rPr>
              <a:t>miniTRUST</a:t>
            </a:r>
          </a:p>
          <a:p>
            <a:r>
              <a:rPr lang="en-GB" sz="2400" i="1" noProof="0" dirty="0">
                <a:solidFill>
                  <a:srgbClr val="002272"/>
                </a:solidFill>
                <a:latin typeface="Montserrat" panose="00000500000000000000" pitchFamily="2" charset="0"/>
              </a:rPr>
              <a:t>Why do we need miniTRUST?</a:t>
            </a:r>
            <a:endParaRPr kumimoji="0" lang="en-GB" sz="2400" b="0" i="1" u="none" strike="noStrike" kern="1200" cap="none" spc="0" normalizeH="0" baseline="0" noProof="0" dirty="0">
              <a:ln>
                <a:noFill/>
              </a:ln>
              <a:solidFill>
                <a:srgbClr val="002272"/>
              </a:solidFill>
              <a:effectLst/>
              <a:uLnTx/>
              <a:uFillTx/>
              <a:latin typeface="Montserrat" panose="00000500000000000000" pitchFamily="2" charset="0"/>
            </a:endParaRPr>
          </a:p>
        </p:txBody>
      </p:sp>
      <p:pic>
        <p:nvPicPr>
          <p:cNvPr id="18" name="Picture 17" descr="image.png"/>
          <p:cNvPicPr>
            <a:picLocks noChangeAspect="1"/>
          </p:cNvPicPr>
          <p:nvPr/>
        </p:nvPicPr>
        <p:blipFill>
          <a:blip r:embed="rId3"/>
          <a:stretch>
            <a:fillRect/>
          </a:stretch>
        </p:blipFill>
        <p:spPr>
          <a:xfrm>
            <a:off x="1161037" y="2630954"/>
            <a:ext cx="3280200" cy="3700000"/>
          </a:xfrm>
          <a:prstGeom prst="rect">
            <a:avLst/>
          </a:prstGeom>
          <a:ln w="57150">
            <a:solidFill>
              <a:srgbClr val="0B2767"/>
            </a:solidFill>
          </a:ln>
        </p:spPr>
      </p:pic>
      <p:sp>
        <p:nvSpPr>
          <p:cNvPr id="20" name="Rounded Rectangle 19"/>
          <p:cNvSpPr/>
          <p:nvPr/>
        </p:nvSpPr>
        <p:spPr>
          <a:xfrm>
            <a:off x="446000" y="1000000"/>
            <a:ext cx="11300000" cy="1150000"/>
          </a:xfrm>
          <a:prstGeom prst="roundRect">
            <a:avLst>
              <a:gd name="adj" fmla="val 8000"/>
            </a:avLst>
          </a:prstGeom>
          <a:solidFill>
            <a:srgbClr val="002272"/>
          </a:solidFill>
          <a:ln w="28575">
            <a:solidFill>
              <a:srgbClr val="FFD42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50000" y="1000000"/>
            <a:ext cx="10700000" cy="1150000"/>
          </a:xfrm>
          <a:prstGeom prst="rect">
            <a:avLst/>
          </a:prstGeom>
          <a:noFill/>
        </p:spPr>
        <p:txBody>
          <a:bodyPr wrap="square" lIns="0" tIns="0" rIns="0" bIns="0" anchor="ctr">
            <a:spAutoFit/>
          </a:bodyPr>
          <a:lstStyle/>
          <a:p>
            <a:pPr algn="l">
              <a:spcAft>
                <a:spcPts val="0"/>
              </a:spcAft>
            </a:pPr>
            <a:r>
              <a:rPr sz="2200" b="1" i="1" dirty="0">
                <a:solidFill>
                  <a:srgbClr val="FFFFFF"/>
                </a:solidFill>
                <a:latin typeface="Montserrat"/>
              </a:rPr>
              <a:t>“A method is not truly useful if it only works in theory, on one machine, on a lucky day.”</a:t>
            </a:r>
          </a:p>
        </p:txBody>
      </p:sp>
      <p:sp>
        <p:nvSpPr>
          <p:cNvPr id="22" name="TextBox 21"/>
          <p:cNvSpPr txBox="1"/>
          <p:nvPr/>
        </p:nvSpPr>
        <p:spPr>
          <a:xfrm>
            <a:off x="565864" y="2241737"/>
            <a:ext cx="11300000" cy="246221"/>
          </a:xfrm>
          <a:prstGeom prst="rect">
            <a:avLst/>
          </a:prstGeom>
          <a:noFill/>
        </p:spPr>
        <p:txBody>
          <a:bodyPr wrap="square" lIns="0" tIns="0" rIns="0" bIns="0" anchor="t">
            <a:spAutoFit/>
          </a:bodyPr>
          <a:lstStyle/>
          <a:p>
            <a:pPr algn="l">
              <a:spcAft>
                <a:spcPts val="300"/>
              </a:spcAft>
            </a:pPr>
            <a:r>
              <a:rPr sz="1600" b="1" dirty="0" err="1">
                <a:solidFill>
                  <a:srgbClr val="002272"/>
                </a:solidFill>
                <a:latin typeface="Montserrat"/>
              </a:rPr>
              <a:t>miniTRUST</a:t>
            </a:r>
            <a:r>
              <a:rPr sz="1600" b="0" dirty="0">
                <a:solidFill>
                  <a:srgbClr val="002272"/>
                </a:solidFill>
                <a:latin typeface="Montserrat"/>
              </a:rPr>
              <a:t> is the bench version of TRUST: lighter, easier to operate and accessible even to students.</a:t>
            </a:r>
          </a:p>
        </p:txBody>
      </p:sp>
      <p:sp>
        <p:nvSpPr>
          <p:cNvPr id="30" name="TextBox 29"/>
          <p:cNvSpPr txBox="1"/>
          <p:nvPr/>
        </p:nvSpPr>
        <p:spPr>
          <a:xfrm>
            <a:off x="5535766" y="3946125"/>
            <a:ext cx="5462997" cy="477054"/>
          </a:xfrm>
          <a:prstGeom prst="rect">
            <a:avLst/>
          </a:prstGeom>
          <a:noFill/>
        </p:spPr>
        <p:txBody>
          <a:bodyPr wrap="square" lIns="0" tIns="0" rIns="0" bIns="0" anchor="t">
            <a:spAutoFit/>
          </a:bodyPr>
          <a:lstStyle/>
          <a:p>
            <a:pPr algn="l">
              <a:spcAft>
                <a:spcPts val="300"/>
              </a:spcAft>
            </a:pPr>
            <a:r>
              <a:rPr sz="1700" b="1" dirty="0">
                <a:solidFill>
                  <a:srgbClr val="002272"/>
                </a:solidFill>
                <a:latin typeface="Montserrat"/>
              </a:rPr>
              <a:t>De-risk</a:t>
            </a:r>
            <a:r>
              <a:rPr lang="it-IT" sz="1700" b="1" dirty="0">
                <a:solidFill>
                  <a:srgbClr val="002272"/>
                </a:solidFill>
                <a:latin typeface="Montserrat"/>
              </a:rPr>
              <a:t>: </a:t>
            </a:r>
            <a:r>
              <a:rPr lang="it-IT" sz="1400" b="0" dirty="0">
                <a:solidFill>
                  <a:srgbClr val="002272"/>
                </a:solidFill>
                <a:latin typeface="Montserrat"/>
              </a:rPr>
              <a:t>Find problems now</a:t>
            </a:r>
            <a:r>
              <a:rPr sz="1400" b="0" dirty="0">
                <a:solidFill>
                  <a:srgbClr val="002272"/>
                </a:solidFill>
                <a:latin typeface="Montserrat"/>
              </a:rPr>
              <a:t> while they are small and cheap to fix.</a:t>
            </a:r>
          </a:p>
        </p:txBody>
      </p:sp>
      <p:sp>
        <p:nvSpPr>
          <p:cNvPr id="34" name="TextBox 33"/>
          <p:cNvSpPr txBox="1"/>
          <p:nvPr/>
        </p:nvSpPr>
        <p:spPr>
          <a:xfrm>
            <a:off x="5509067" y="5103935"/>
            <a:ext cx="5489696" cy="477054"/>
          </a:xfrm>
          <a:prstGeom prst="rect">
            <a:avLst/>
          </a:prstGeom>
          <a:noFill/>
        </p:spPr>
        <p:txBody>
          <a:bodyPr wrap="square" lIns="0" tIns="0" rIns="0" bIns="0" anchor="t">
            <a:spAutoFit/>
          </a:bodyPr>
          <a:lstStyle/>
          <a:p>
            <a:pPr algn="l">
              <a:spcAft>
                <a:spcPts val="300"/>
              </a:spcAft>
            </a:pPr>
            <a:r>
              <a:rPr sz="1700" b="1" dirty="0">
                <a:solidFill>
                  <a:srgbClr val="002272"/>
                </a:solidFill>
                <a:latin typeface="Montserrat"/>
              </a:rPr>
              <a:t>Reuse &amp; train</a:t>
            </a:r>
            <a:r>
              <a:rPr lang="it-IT" sz="1700" b="1" dirty="0">
                <a:solidFill>
                  <a:srgbClr val="002272"/>
                </a:solidFill>
                <a:latin typeface="Montserrat"/>
              </a:rPr>
              <a:t>: </a:t>
            </a:r>
            <a:r>
              <a:rPr sz="1400" b="0" dirty="0">
                <a:solidFill>
                  <a:srgbClr val="002272"/>
                </a:solidFill>
                <a:latin typeface="Montserrat"/>
              </a:rPr>
              <a:t>The same procedures move to TRUST, with people already trained on them.</a:t>
            </a:r>
          </a:p>
        </p:txBody>
      </p:sp>
      <p:sp>
        <p:nvSpPr>
          <p:cNvPr id="35" name="TextBox 34"/>
          <p:cNvSpPr txBox="1"/>
          <p:nvPr/>
        </p:nvSpPr>
        <p:spPr>
          <a:xfrm>
            <a:off x="5090973" y="6010667"/>
            <a:ext cx="7700000" cy="450000"/>
          </a:xfrm>
          <a:prstGeom prst="rect">
            <a:avLst/>
          </a:prstGeom>
          <a:noFill/>
        </p:spPr>
        <p:txBody>
          <a:bodyPr wrap="square" lIns="0" tIns="0" rIns="0" bIns="0" anchor="t">
            <a:spAutoFit/>
          </a:bodyPr>
          <a:lstStyle/>
          <a:p>
            <a:pPr algn="l">
              <a:spcAft>
                <a:spcPts val="0"/>
              </a:spcAft>
            </a:pPr>
            <a:r>
              <a:rPr sz="1500" b="1" i="1" dirty="0" err="1">
                <a:solidFill>
                  <a:srgbClr val="E8833A"/>
                </a:solidFill>
                <a:latin typeface="Montserrat"/>
              </a:rPr>
              <a:t>miniTRUST</a:t>
            </a:r>
            <a:r>
              <a:rPr sz="1500" b="1" i="1" dirty="0">
                <a:solidFill>
                  <a:srgbClr val="E8833A"/>
                </a:solidFill>
                <a:latin typeface="Montserrat"/>
              </a:rPr>
              <a:t> is the small machine that prevents big headaches.</a:t>
            </a:r>
          </a:p>
        </p:txBody>
      </p:sp>
      <p:pic>
        <p:nvPicPr>
          <p:cNvPr id="3" name="Picture 5">
            <a:extLst>
              <a:ext uri="{FF2B5EF4-FFF2-40B4-BE49-F238E27FC236}">
                <a16:creationId xmlns:a16="http://schemas.microsoft.com/office/drawing/2014/main" id="{8C432991-DD45-1DA3-7DC8-6CA1C1AFAA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5" name="Picture 7">
            <a:extLst>
              <a:ext uri="{FF2B5EF4-FFF2-40B4-BE49-F238E27FC236}">
                <a16:creationId xmlns:a16="http://schemas.microsoft.com/office/drawing/2014/main" id="{015DADE9-D317-2CA0-19F9-5266F4D92E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8" name="Logo ASIPP" descr="asipp.png">
            <a:extLst>
              <a:ext uri="{FF2B5EF4-FFF2-40B4-BE49-F238E27FC236}">
                <a16:creationId xmlns:a16="http://schemas.microsoft.com/office/drawing/2014/main" id="{00C591E8-A160-5854-8A2F-44594FC0A53E}"/>
              </a:ext>
            </a:extLst>
          </p:cNvPr>
          <p:cNvPicPr>
            <a:picLocks noChangeAspect="1"/>
          </p:cNvPicPr>
          <p:nvPr/>
        </p:nvPicPr>
        <p:blipFill>
          <a:blip r:embed="rId6"/>
          <a:stretch>
            <a:fillRect/>
          </a:stretch>
        </p:blipFill>
        <p:spPr>
          <a:xfrm>
            <a:off x="10311282" y="163225"/>
            <a:ext cx="522725" cy="522725"/>
          </a:xfrm>
          <a:prstGeom prst="rect">
            <a:avLst/>
          </a:prstGeom>
        </p:spPr>
      </p:pic>
      <p:pic>
        <p:nvPicPr>
          <p:cNvPr id="13" name="Logo ENEA" descr="enea.png">
            <a:extLst>
              <a:ext uri="{FF2B5EF4-FFF2-40B4-BE49-F238E27FC236}">
                <a16:creationId xmlns:a16="http://schemas.microsoft.com/office/drawing/2014/main" id="{A37BB4F1-C50B-7D6C-EA29-A8B8FE7E4E8C}"/>
              </a:ext>
            </a:extLst>
          </p:cNvPr>
          <p:cNvPicPr>
            <a:picLocks noChangeAspect="1"/>
          </p:cNvPicPr>
          <p:nvPr/>
        </p:nvPicPr>
        <p:blipFill>
          <a:blip r:embed="rId7"/>
          <a:stretch>
            <a:fillRect/>
          </a:stretch>
        </p:blipFill>
        <p:spPr>
          <a:xfrm>
            <a:off x="10998764" y="230938"/>
            <a:ext cx="1039598" cy="387301"/>
          </a:xfrm>
          <a:prstGeom prst="rect">
            <a:avLst/>
          </a:prstGeom>
        </p:spPr>
      </p:pic>
      <p:cxnSp>
        <p:nvCxnSpPr>
          <p:cNvPr id="14" name="Straight Connector 15">
            <a:extLst>
              <a:ext uri="{FF2B5EF4-FFF2-40B4-BE49-F238E27FC236}">
                <a16:creationId xmlns:a16="http://schemas.microsoft.com/office/drawing/2014/main" id="{C8DC7EAE-8320-524E-8E9E-CE348FB2AE7D}"/>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36" name="TextBox 16">
            <a:extLst>
              <a:ext uri="{FF2B5EF4-FFF2-40B4-BE49-F238E27FC236}">
                <a16:creationId xmlns:a16="http://schemas.microsoft.com/office/drawing/2014/main" id="{812DF80B-E5CA-045F-E9AD-6CF16F37DC78}"/>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37" name="TextBox 8">
            <a:extLst>
              <a:ext uri="{FF2B5EF4-FFF2-40B4-BE49-F238E27FC236}">
                <a16:creationId xmlns:a16="http://schemas.microsoft.com/office/drawing/2014/main" id="{A76C533D-EF60-0E08-E502-729234F8CEAA}"/>
              </a:ext>
            </a:extLst>
          </p:cNvPr>
          <p:cNvSpPr txBox="1"/>
          <p:nvPr/>
        </p:nvSpPr>
        <p:spPr>
          <a:xfrm>
            <a:off x="-793532" y="6512265"/>
            <a:ext cx="530000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sp>
        <p:nvSpPr>
          <p:cNvPr id="38" name="TextBox 16">
            <a:extLst>
              <a:ext uri="{FF2B5EF4-FFF2-40B4-BE49-F238E27FC236}">
                <a16:creationId xmlns:a16="http://schemas.microsoft.com/office/drawing/2014/main" id="{C7C7636C-5F04-3011-BD10-837E4EB7C8A8}"/>
              </a:ext>
            </a:extLst>
          </p:cNvPr>
          <p:cNvSpPr txBox="1"/>
          <p:nvPr/>
        </p:nvSpPr>
        <p:spPr>
          <a:xfrm>
            <a:off x="11275405" y="6500519"/>
            <a:ext cx="747402" cy="307777"/>
          </a:xfrm>
          <a:prstGeom prst="rect">
            <a:avLst/>
          </a:prstGeom>
          <a:noFill/>
        </p:spPr>
        <p:txBody>
          <a:bodyPr wrap="square" rtlCol="0">
            <a:spAutoFit/>
          </a:bodyPr>
          <a:lstStyle/>
          <a:p>
            <a:pPr algn="ctr"/>
            <a:r>
              <a:rPr lang="en-GB" sz="1400" dirty="0">
                <a:solidFill>
                  <a:srgbClr val="002272"/>
                </a:solidFill>
                <a:latin typeface="Montserrat" panose="00000500000000000000" pitchFamily="2" charset="0"/>
              </a:rPr>
              <a:t>3</a:t>
            </a:r>
            <a:endParaRPr lang="en-GB" sz="1400" noProof="0" dirty="0">
              <a:solidFill>
                <a:srgbClr val="002272"/>
              </a:solidFill>
              <a:latin typeface="Montserrat" panose="00000500000000000000" pitchFamily="2" charset="0"/>
            </a:endParaRPr>
          </a:p>
        </p:txBody>
      </p:sp>
      <p:cxnSp>
        <p:nvCxnSpPr>
          <p:cNvPr id="40" name="Connettore 2 39">
            <a:extLst>
              <a:ext uri="{FF2B5EF4-FFF2-40B4-BE49-F238E27FC236}">
                <a16:creationId xmlns:a16="http://schemas.microsoft.com/office/drawing/2014/main" id="{05D6DD03-630C-7682-547B-595101F80689}"/>
              </a:ext>
            </a:extLst>
          </p:cNvPr>
          <p:cNvCxnSpPr>
            <a:cxnSpLocks/>
            <a:stCxn id="18" idx="3"/>
            <a:endCxn id="51" idx="1"/>
          </p:cNvCxnSpPr>
          <p:nvPr/>
        </p:nvCxnSpPr>
        <p:spPr>
          <a:xfrm flipV="1">
            <a:off x="4441237" y="3027429"/>
            <a:ext cx="937107" cy="1453525"/>
          </a:xfrm>
          <a:prstGeom prst="straightConnector1">
            <a:avLst/>
          </a:prstGeom>
          <a:ln w="57150">
            <a:solidFill>
              <a:srgbClr val="0B2767"/>
            </a:solidFill>
            <a:tailEnd type="triangle"/>
          </a:ln>
        </p:spPr>
        <p:style>
          <a:lnRef idx="2">
            <a:schemeClr val="accent1"/>
          </a:lnRef>
          <a:fillRef idx="0">
            <a:schemeClr val="accent1"/>
          </a:fillRef>
          <a:effectRef idx="1">
            <a:schemeClr val="accent1"/>
          </a:effectRef>
          <a:fontRef idx="minor">
            <a:schemeClr val="tx1"/>
          </a:fontRef>
        </p:style>
      </p:cxnSp>
      <p:cxnSp>
        <p:nvCxnSpPr>
          <p:cNvPr id="43" name="Connettore 2 42">
            <a:extLst>
              <a:ext uri="{FF2B5EF4-FFF2-40B4-BE49-F238E27FC236}">
                <a16:creationId xmlns:a16="http://schemas.microsoft.com/office/drawing/2014/main" id="{1F4139AF-B85C-E57C-6787-F5A46E8F6AF2}"/>
              </a:ext>
            </a:extLst>
          </p:cNvPr>
          <p:cNvCxnSpPr>
            <a:cxnSpLocks/>
            <a:stCxn id="18" idx="3"/>
            <a:endCxn id="55" idx="1"/>
          </p:cNvCxnSpPr>
          <p:nvPr/>
        </p:nvCxnSpPr>
        <p:spPr>
          <a:xfrm>
            <a:off x="4441237" y="4480954"/>
            <a:ext cx="937107" cy="889427"/>
          </a:xfrm>
          <a:prstGeom prst="straightConnector1">
            <a:avLst/>
          </a:prstGeom>
          <a:ln w="57150">
            <a:solidFill>
              <a:srgbClr val="0B2767"/>
            </a:solidFill>
            <a:tailEnd type="triangle"/>
          </a:ln>
        </p:spPr>
        <p:style>
          <a:lnRef idx="2">
            <a:schemeClr val="accent1"/>
          </a:lnRef>
          <a:fillRef idx="0">
            <a:schemeClr val="accent1"/>
          </a:fillRef>
          <a:effectRef idx="1">
            <a:schemeClr val="accent1"/>
          </a:effectRef>
          <a:fontRef idx="minor">
            <a:schemeClr val="tx1"/>
          </a:fontRef>
        </p:style>
      </p:cxnSp>
      <p:cxnSp>
        <p:nvCxnSpPr>
          <p:cNvPr id="50" name="Connettore 2 49">
            <a:extLst>
              <a:ext uri="{FF2B5EF4-FFF2-40B4-BE49-F238E27FC236}">
                <a16:creationId xmlns:a16="http://schemas.microsoft.com/office/drawing/2014/main" id="{76F61F3E-EE12-B6D5-1610-9963CF58BFC2}"/>
              </a:ext>
            </a:extLst>
          </p:cNvPr>
          <p:cNvCxnSpPr>
            <a:cxnSpLocks/>
            <a:stCxn id="18" idx="3"/>
            <a:endCxn id="53" idx="1"/>
          </p:cNvCxnSpPr>
          <p:nvPr/>
        </p:nvCxnSpPr>
        <p:spPr>
          <a:xfrm flipV="1">
            <a:off x="4441237" y="4207453"/>
            <a:ext cx="937107" cy="273501"/>
          </a:xfrm>
          <a:prstGeom prst="straightConnector1">
            <a:avLst/>
          </a:prstGeom>
          <a:ln w="57150">
            <a:solidFill>
              <a:srgbClr val="0B2767"/>
            </a:solidFill>
            <a:tailEnd type="triangle"/>
          </a:ln>
        </p:spPr>
        <p:style>
          <a:lnRef idx="2">
            <a:schemeClr val="accent1"/>
          </a:lnRef>
          <a:fillRef idx="0">
            <a:schemeClr val="accent1"/>
          </a:fillRef>
          <a:effectRef idx="1">
            <a:schemeClr val="accent1"/>
          </a:effectRef>
          <a:fontRef idx="minor">
            <a:schemeClr val="tx1"/>
          </a:fontRef>
        </p:style>
      </p:cxnSp>
      <p:sp>
        <p:nvSpPr>
          <p:cNvPr id="51" name="Rettangolo con angoli arrotondati 50">
            <a:extLst>
              <a:ext uri="{FF2B5EF4-FFF2-40B4-BE49-F238E27FC236}">
                <a16:creationId xmlns:a16="http://schemas.microsoft.com/office/drawing/2014/main" id="{286497E0-573C-1946-5CC6-C9E71F11612E}"/>
              </a:ext>
            </a:extLst>
          </p:cNvPr>
          <p:cNvSpPr/>
          <p:nvPr/>
        </p:nvSpPr>
        <p:spPr>
          <a:xfrm>
            <a:off x="5378344" y="2683405"/>
            <a:ext cx="5747656" cy="688048"/>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3" name="Rettangolo con angoli arrotondati 52">
            <a:extLst>
              <a:ext uri="{FF2B5EF4-FFF2-40B4-BE49-F238E27FC236}">
                <a16:creationId xmlns:a16="http://schemas.microsoft.com/office/drawing/2014/main" id="{0D7FAA68-A59B-92D4-B288-89E4E45D7E26}"/>
              </a:ext>
            </a:extLst>
          </p:cNvPr>
          <p:cNvSpPr/>
          <p:nvPr/>
        </p:nvSpPr>
        <p:spPr>
          <a:xfrm>
            <a:off x="5378344" y="3863429"/>
            <a:ext cx="5747655" cy="688048"/>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55" name="Rettangolo con angoli arrotondati 54">
            <a:extLst>
              <a:ext uri="{FF2B5EF4-FFF2-40B4-BE49-F238E27FC236}">
                <a16:creationId xmlns:a16="http://schemas.microsoft.com/office/drawing/2014/main" id="{8767A2C4-809F-D36C-09B3-5FF1B2DFC346}"/>
              </a:ext>
            </a:extLst>
          </p:cNvPr>
          <p:cNvSpPr/>
          <p:nvPr/>
        </p:nvSpPr>
        <p:spPr>
          <a:xfrm>
            <a:off x="5378344" y="5026357"/>
            <a:ext cx="5747654" cy="688048"/>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TextBox 25"/>
          <p:cNvSpPr txBox="1"/>
          <p:nvPr/>
        </p:nvSpPr>
        <p:spPr>
          <a:xfrm>
            <a:off x="5509067" y="2792403"/>
            <a:ext cx="5534596" cy="477054"/>
          </a:xfrm>
          <a:prstGeom prst="rect">
            <a:avLst/>
          </a:prstGeom>
          <a:noFill/>
        </p:spPr>
        <p:txBody>
          <a:bodyPr wrap="square" lIns="0" tIns="0" rIns="0" bIns="0" anchor="t">
            <a:spAutoFit/>
          </a:bodyPr>
          <a:lstStyle/>
          <a:p>
            <a:pPr algn="l">
              <a:spcAft>
                <a:spcPts val="300"/>
              </a:spcAft>
            </a:pPr>
            <a:r>
              <a:rPr lang="it-IT" sz="1700" b="1" dirty="0">
                <a:solidFill>
                  <a:srgbClr val="002272"/>
                </a:solidFill>
                <a:latin typeface="Montserrat"/>
              </a:rPr>
              <a:t>Test and validate: </a:t>
            </a:r>
            <a:r>
              <a:rPr sz="1400" b="0" dirty="0">
                <a:solidFill>
                  <a:srgbClr val="002272"/>
                </a:solidFill>
                <a:latin typeface="Montserrat"/>
              </a:rPr>
              <a:t>Magnets, power supplies, diagnostics, control and data acquisition on a simpler system.</a:t>
            </a:r>
          </a:p>
        </p:txBody>
      </p:sp>
    </p:spTree>
    <p:extLst>
      <p:ext uri="{BB962C8B-B14F-4D97-AF65-F5344CB8AC3E}">
        <p14:creationId xmlns:p14="http://schemas.microsoft.com/office/powerpoint/2010/main" val="1665507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407CB-D23D-44BC-7C04-6FB933D4EB47}"/>
            </a:ext>
          </a:extLst>
        </p:cNvPr>
        <p:cNvGrpSpPr/>
        <p:nvPr/>
      </p:nvGrpSpPr>
      <p:grpSpPr>
        <a:xfrm>
          <a:off x="0" y="0"/>
          <a:ext cx="0" cy="0"/>
          <a:chOff x="0" y="0"/>
          <a:chExt cx="0" cy="0"/>
        </a:xfrm>
      </p:grpSpPr>
      <p:sp>
        <p:nvSpPr>
          <p:cNvPr id="44" name="Rounded Rectangle 43"/>
          <p:cNvSpPr/>
          <p:nvPr/>
        </p:nvSpPr>
        <p:spPr>
          <a:xfrm>
            <a:off x="4965700" y="2650000"/>
            <a:ext cx="6780300" cy="3620000"/>
          </a:xfrm>
          <a:prstGeom prst="roundRect">
            <a:avLst>
              <a:gd name="adj" fmla="val 8000"/>
            </a:avLst>
          </a:prstGeom>
          <a:solidFill>
            <a:srgbClr val="FFFFFF"/>
          </a:solidFill>
          <a:ln w="38100">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ounded Rectangle 42"/>
          <p:cNvSpPr/>
          <p:nvPr/>
        </p:nvSpPr>
        <p:spPr>
          <a:xfrm>
            <a:off x="446000" y="2650000"/>
            <a:ext cx="3620000" cy="3620000"/>
          </a:xfrm>
          <a:prstGeom prst="roundRect">
            <a:avLst>
              <a:gd name="adj" fmla="val 8000"/>
            </a:avLst>
          </a:prstGeom>
          <a:solidFill>
            <a:srgbClr val="FFFFFF"/>
          </a:solidFill>
          <a:ln w="38100">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1" name="Straight Connector 10">
            <a:extLst>
              <a:ext uri="{FF2B5EF4-FFF2-40B4-BE49-F238E27FC236}">
                <a16:creationId xmlns:a16="http://schemas.microsoft.com/office/drawing/2014/main" id="{187561DE-9638-39F3-EAED-6B1C82D38521}"/>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F7FFFD30-A79F-6B15-73DE-A85AC5AE100F}"/>
              </a:ext>
            </a:extLst>
          </p:cNvPr>
          <p:cNvSpPr txBox="1"/>
          <p:nvPr/>
        </p:nvSpPr>
        <p:spPr>
          <a:xfrm>
            <a:off x="326136" y="37958"/>
            <a:ext cx="8360664" cy="830997"/>
          </a:xfrm>
          <a:prstGeom prst="rect">
            <a:avLst/>
          </a:prstGeom>
          <a:noFill/>
        </p:spPr>
        <p:txBody>
          <a:bodyPr wrap="square">
            <a:spAutoFit/>
          </a:bodyPr>
          <a:lstStyle/>
          <a:p>
            <a:r>
              <a:rPr kumimoji="0" lang="en-GB" sz="2400" b="0"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From TRUST to miniTRUST</a:t>
            </a:r>
          </a:p>
          <a:p>
            <a:r>
              <a:rPr lang="en-GB" sz="2400" i="1" dirty="0">
                <a:solidFill>
                  <a:srgbClr val="002272"/>
                </a:solidFill>
                <a:latin typeface="Montserrat" panose="00000500000000000000" pitchFamily="2" charset="0"/>
              </a:rPr>
              <a:t>A bench-scale tokamak to test before we build</a:t>
            </a:r>
          </a:p>
        </p:txBody>
      </p:sp>
      <p:grpSp>
        <p:nvGrpSpPr>
          <p:cNvPr id="2" name="Group 13">
            <a:extLst>
              <a:ext uri="{FF2B5EF4-FFF2-40B4-BE49-F238E27FC236}">
                <a16:creationId xmlns:a16="http://schemas.microsoft.com/office/drawing/2014/main" id="{D0A5D457-6E24-FA89-D53C-4E177014C5AD}"/>
              </a:ext>
            </a:extLst>
          </p:cNvPr>
          <p:cNvGrpSpPr/>
          <p:nvPr/>
        </p:nvGrpSpPr>
        <p:grpSpPr>
          <a:xfrm>
            <a:off x="676000" y="1350001"/>
            <a:ext cx="720000" cy="719997"/>
            <a:chOff x="1230171" y="957695"/>
            <a:chExt cx="719640" cy="719638"/>
          </a:xfrm>
        </p:grpSpPr>
        <p:sp>
          <p:nvSpPr>
            <p:cNvPr id="3" name="Oval 10">
              <a:extLst>
                <a:ext uri="{FF2B5EF4-FFF2-40B4-BE49-F238E27FC236}">
                  <a16:creationId xmlns:a16="http://schemas.microsoft.com/office/drawing/2014/main" id="{7634B668-AD8F-F6E9-0132-85EA1AC3F11E}"/>
                </a:ext>
              </a:extLst>
            </p:cNvPr>
            <p:cNvSpPr/>
            <p:nvPr/>
          </p:nvSpPr>
          <p:spPr>
            <a:xfrm>
              <a:off x="1257300" y="994348"/>
              <a:ext cx="677856" cy="646331"/>
            </a:xfrm>
            <a:prstGeom prst="ellipse">
              <a:avLst/>
            </a:prstGeom>
            <a:solidFill>
              <a:srgbClr val="FFD427"/>
            </a:solidFill>
            <a:ln>
              <a:solidFill>
                <a:srgbClr val="0022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Montserrat" panose="00000500000000000000" pitchFamily="2" charset="0"/>
              </a:endParaRPr>
            </a:p>
          </p:txBody>
        </p:sp>
        <p:pic>
          <p:nvPicPr>
            <p:cNvPr id="4" name="Graphic 12" descr="Share outline">
              <a:extLst>
                <a:ext uri="{FF2B5EF4-FFF2-40B4-BE49-F238E27FC236}">
                  <a16:creationId xmlns:a16="http://schemas.microsoft.com/office/drawing/2014/main" id="{47F94787-5609-D6B7-AEF8-F340FB337B7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230171" y="957695"/>
              <a:ext cx="719640" cy="719638"/>
            </a:xfrm>
            <a:prstGeom prst="rect">
              <a:avLst/>
            </a:prstGeom>
          </p:spPr>
        </p:pic>
      </p:grpSp>
      <p:grpSp>
        <p:nvGrpSpPr>
          <p:cNvPr id="6" name="Group 20">
            <a:extLst>
              <a:ext uri="{FF2B5EF4-FFF2-40B4-BE49-F238E27FC236}">
                <a16:creationId xmlns:a16="http://schemas.microsoft.com/office/drawing/2014/main" id="{157BF378-70C9-0505-25EF-D39F07BB94C0}"/>
              </a:ext>
            </a:extLst>
          </p:cNvPr>
          <p:cNvGrpSpPr/>
          <p:nvPr/>
        </p:nvGrpSpPr>
        <p:grpSpPr>
          <a:xfrm>
            <a:off x="4526000" y="1366742"/>
            <a:ext cx="720000" cy="686515"/>
            <a:chOff x="1257300" y="994348"/>
            <a:chExt cx="677856" cy="646331"/>
          </a:xfrm>
        </p:grpSpPr>
        <p:sp>
          <p:nvSpPr>
            <p:cNvPr id="8" name="Oval 22">
              <a:extLst>
                <a:ext uri="{FF2B5EF4-FFF2-40B4-BE49-F238E27FC236}">
                  <a16:creationId xmlns:a16="http://schemas.microsoft.com/office/drawing/2014/main" id="{D67246FB-BA8C-7DE9-E709-039C81C235C3}"/>
                </a:ext>
              </a:extLst>
            </p:cNvPr>
            <p:cNvSpPr/>
            <p:nvPr/>
          </p:nvSpPr>
          <p:spPr>
            <a:xfrm>
              <a:off x="1257300" y="994348"/>
              <a:ext cx="677856" cy="646331"/>
            </a:xfrm>
            <a:prstGeom prst="ellipse">
              <a:avLst/>
            </a:prstGeom>
            <a:solidFill>
              <a:srgbClr val="FFD427"/>
            </a:solidFill>
            <a:ln>
              <a:solidFill>
                <a:srgbClr val="0022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Montserrat" panose="00000500000000000000" pitchFamily="2" charset="0"/>
              </a:endParaRPr>
            </a:p>
          </p:txBody>
        </p:sp>
        <p:pic>
          <p:nvPicPr>
            <p:cNvPr id="12" name="Graphic 24" descr="Head with gears outline">
              <a:extLst>
                <a:ext uri="{FF2B5EF4-FFF2-40B4-BE49-F238E27FC236}">
                  <a16:creationId xmlns:a16="http://schemas.microsoft.com/office/drawing/2014/main" id="{B01F26F2-C37F-8B51-5AF1-07DE3611DEA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302817" y="1030340"/>
              <a:ext cx="574348" cy="574348"/>
            </a:xfrm>
            <a:prstGeom prst="rect">
              <a:avLst/>
            </a:prstGeom>
          </p:spPr>
        </p:pic>
      </p:grpSp>
      <p:grpSp>
        <p:nvGrpSpPr>
          <p:cNvPr id="26" name="Group 28">
            <a:extLst>
              <a:ext uri="{FF2B5EF4-FFF2-40B4-BE49-F238E27FC236}">
                <a16:creationId xmlns:a16="http://schemas.microsoft.com/office/drawing/2014/main" id="{67D4083D-A559-F24C-F796-FF7385E9045C}"/>
              </a:ext>
            </a:extLst>
          </p:cNvPr>
          <p:cNvGrpSpPr/>
          <p:nvPr/>
        </p:nvGrpSpPr>
        <p:grpSpPr>
          <a:xfrm>
            <a:off x="8456454" y="1366742"/>
            <a:ext cx="720000" cy="686515"/>
            <a:chOff x="1257300" y="994348"/>
            <a:chExt cx="677856" cy="646331"/>
          </a:xfrm>
        </p:grpSpPr>
        <p:sp>
          <p:nvSpPr>
            <p:cNvPr id="27" name="Oval 29">
              <a:extLst>
                <a:ext uri="{FF2B5EF4-FFF2-40B4-BE49-F238E27FC236}">
                  <a16:creationId xmlns:a16="http://schemas.microsoft.com/office/drawing/2014/main" id="{8E5AE703-3FED-8CD8-E084-12E2D6E22744}"/>
                </a:ext>
              </a:extLst>
            </p:cNvPr>
            <p:cNvSpPr/>
            <p:nvPr/>
          </p:nvSpPr>
          <p:spPr>
            <a:xfrm>
              <a:off x="1257300" y="994348"/>
              <a:ext cx="677856" cy="646331"/>
            </a:xfrm>
            <a:prstGeom prst="ellipse">
              <a:avLst/>
            </a:prstGeom>
            <a:solidFill>
              <a:srgbClr val="FFD427"/>
            </a:solidFill>
            <a:ln>
              <a:solidFill>
                <a:srgbClr val="0022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latin typeface="Montserrat" panose="00000500000000000000" pitchFamily="2" charset="0"/>
              </a:endParaRPr>
            </a:p>
          </p:txBody>
        </p:sp>
        <p:pic>
          <p:nvPicPr>
            <p:cNvPr id="28" name="Graphic 30" descr="Connections with solid fill">
              <a:extLst>
                <a:ext uri="{FF2B5EF4-FFF2-40B4-BE49-F238E27FC236}">
                  <a16:creationId xmlns:a16="http://schemas.microsoft.com/office/drawing/2014/main" id="{3AA385BF-FC57-F86E-00D0-1E04CF41D7B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302815" y="1030338"/>
              <a:ext cx="574352" cy="574352"/>
            </a:xfrm>
            <a:prstGeom prst="rect">
              <a:avLst/>
            </a:prstGeom>
          </p:spPr>
        </p:pic>
      </p:grpSp>
      <p:pic>
        <p:nvPicPr>
          <p:cNvPr id="30" name="Picture 40">
            <a:extLst>
              <a:ext uri="{FF2B5EF4-FFF2-40B4-BE49-F238E27FC236}">
                <a16:creationId xmlns:a16="http://schemas.microsoft.com/office/drawing/2014/main" id="{DFC39ADF-F2A6-C58F-0DB7-41B1EA72B25D}"/>
              </a:ext>
            </a:extLst>
          </p:cNvPr>
          <p:cNvPicPr>
            <a:picLocks noChangeAspect="1"/>
          </p:cNvPicPr>
          <p:nvPr/>
        </p:nvPicPr>
        <p:blipFill>
          <a:blip r:embed="rId6"/>
          <a:srcRect l="15743" t="7469" r="17981" b="6750"/>
          <a:stretch>
            <a:fillRect/>
          </a:stretch>
        </p:blipFill>
        <p:spPr>
          <a:xfrm>
            <a:off x="507300" y="3237276"/>
            <a:ext cx="3481648" cy="2850000"/>
          </a:xfrm>
          <a:prstGeom prst="rect">
            <a:avLst/>
          </a:prstGeom>
        </p:spPr>
      </p:pic>
      <p:pic>
        <p:nvPicPr>
          <p:cNvPr id="32" name="Picture 10">
            <a:extLst>
              <a:ext uri="{FF2B5EF4-FFF2-40B4-BE49-F238E27FC236}">
                <a16:creationId xmlns:a16="http://schemas.microsoft.com/office/drawing/2014/main" id="{9B086665-9A21-F442-C4E8-CD975626CDDC}"/>
              </a:ext>
            </a:extLst>
          </p:cNvPr>
          <p:cNvPicPr>
            <a:picLocks noChangeAspect="1"/>
          </p:cNvPicPr>
          <p:nvPr/>
        </p:nvPicPr>
        <p:blipFill>
          <a:blip r:embed="rId7"/>
          <a:stretch>
            <a:fillRect/>
          </a:stretch>
        </p:blipFill>
        <p:spPr>
          <a:xfrm>
            <a:off x="5100876" y="2953538"/>
            <a:ext cx="2790247" cy="3147342"/>
          </a:xfrm>
          <a:prstGeom prst="rect">
            <a:avLst/>
          </a:prstGeom>
        </p:spPr>
      </p:pic>
      <p:sp>
        <p:nvSpPr>
          <p:cNvPr id="38" name="TextBox 37"/>
          <p:cNvSpPr txBox="1"/>
          <p:nvPr/>
        </p:nvSpPr>
        <p:spPr>
          <a:xfrm>
            <a:off x="1504347" y="1303983"/>
            <a:ext cx="2290000" cy="872034"/>
          </a:xfrm>
          <a:prstGeom prst="rect">
            <a:avLst/>
          </a:prstGeom>
          <a:noFill/>
        </p:spPr>
        <p:txBody>
          <a:bodyPr wrap="square" lIns="0" tIns="0" rIns="0" bIns="0" anchor="t">
            <a:spAutoFit/>
          </a:bodyPr>
          <a:lstStyle/>
          <a:p>
            <a:pPr algn="ctr">
              <a:spcAft>
                <a:spcPts val="200"/>
              </a:spcAft>
            </a:pPr>
            <a:r>
              <a:rPr sz="1600" b="1" dirty="0">
                <a:solidFill>
                  <a:srgbClr val="0B2767"/>
                </a:solidFill>
                <a:latin typeface="Montserrat"/>
              </a:rPr>
              <a:t>SHARE</a:t>
            </a:r>
          </a:p>
          <a:p>
            <a:pPr algn="ctr">
              <a:spcAft>
                <a:spcPts val="200"/>
              </a:spcAft>
            </a:pPr>
            <a:r>
              <a:rPr sz="1300" b="0" dirty="0">
                <a:solidFill>
                  <a:srgbClr val="002272"/>
                </a:solidFill>
                <a:latin typeface="Montserrat"/>
              </a:rPr>
              <a:t>An open platform for students, researchers</a:t>
            </a:r>
            <a:r>
              <a:rPr lang="it-IT" sz="1300" b="0" dirty="0">
                <a:solidFill>
                  <a:srgbClr val="002272"/>
                </a:solidFill>
                <a:latin typeface="Montserrat"/>
              </a:rPr>
              <a:t>,</a:t>
            </a:r>
            <a:r>
              <a:rPr sz="1300" b="0" dirty="0">
                <a:solidFill>
                  <a:srgbClr val="002272"/>
                </a:solidFill>
                <a:latin typeface="Montserrat"/>
              </a:rPr>
              <a:t> and industrial partners</a:t>
            </a:r>
          </a:p>
        </p:txBody>
      </p:sp>
      <p:sp>
        <p:nvSpPr>
          <p:cNvPr id="40" name="TextBox 39"/>
          <p:cNvSpPr txBox="1"/>
          <p:nvPr/>
        </p:nvSpPr>
        <p:spPr>
          <a:xfrm>
            <a:off x="5365899" y="1295000"/>
            <a:ext cx="2290000" cy="872034"/>
          </a:xfrm>
          <a:prstGeom prst="rect">
            <a:avLst/>
          </a:prstGeom>
          <a:noFill/>
        </p:spPr>
        <p:txBody>
          <a:bodyPr wrap="square" lIns="0" tIns="0" rIns="0" bIns="0" anchor="t">
            <a:spAutoFit/>
          </a:bodyPr>
          <a:lstStyle/>
          <a:p>
            <a:pPr algn="ctr">
              <a:spcAft>
                <a:spcPts val="200"/>
              </a:spcAft>
            </a:pPr>
            <a:r>
              <a:rPr sz="1600" b="1" dirty="0">
                <a:solidFill>
                  <a:srgbClr val="0B2767"/>
                </a:solidFill>
                <a:latin typeface="Montserrat"/>
              </a:rPr>
              <a:t>REFLECT</a:t>
            </a:r>
          </a:p>
          <a:p>
            <a:pPr algn="ctr">
              <a:spcAft>
                <a:spcPts val="200"/>
              </a:spcAft>
            </a:pPr>
            <a:r>
              <a:rPr sz="1300" b="0" dirty="0">
                <a:solidFill>
                  <a:srgbClr val="002272"/>
                </a:solidFill>
                <a:latin typeface="Montserrat"/>
              </a:rPr>
              <a:t>Why a scaled-down tokamak inside a university matters</a:t>
            </a:r>
          </a:p>
        </p:txBody>
      </p:sp>
      <p:sp>
        <p:nvSpPr>
          <p:cNvPr id="42" name="TextBox 41"/>
          <p:cNvSpPr txBox="1"/>
          <p:nvPr/>
        </p:nvSpPr>
        <p:spPr>
          <a:xfrm>
            <a:off x="9184448" y="1279425"/>
            <a:ext cx="2290000" cy="872034"/>
          </a:xfrm>
          <a:prstGeom prst="rect">
            <a:avLst/>
          </a:prstGeom>
          <a:noFill/>
        </p:spPr>
        <p:txBody>
          <a:bodyPr wrap="square" lIns="0" tIns="0" rIns="0" bIns="0" anchor="t">
            <a:spAutoFit/>
          </a:bodyPr>
          <a:lstStyle/>
          <a:p>
            <a:pPr algn="ctr">
              <a:spcAft>
                <a:spcPts val="200"/>
              </a:spcAft>
            </a:pPr>
            <a:r>
              <a:rPr sz="1600" b="1" dirty="0">
                <a:solidFill>
                  <a:srgbClr val="0B2767"/>
                </a:solidFill>
                <a:latin typeface="Montserrat"/>
              </a:rPr>
              <a:t>CONNECT</a:t>
            </a:r>
          </a:p>
          <a:p>
            <a:pPr algn="ctr">
              <a:spcAft>
                <a:spcPts val="200"/>
              </a:spcAft>
            </a:pPr>
            <a:r>
              <a:rPr sz="1300" b="0" dirty="0">
                <a:solidFill>
                  <a:srgbClr val="002272"/>
                </a:solidFill>
                <a:latin typeface="Montserrat"/>
              </a:rPr>
              <a:t>An international collaboration: UNITUS, ASIPP and ENEA</a:t>
            </a:r>
          </a:p>
        </p:txBody>
      </p:sp>
      <p:sp>
        <p:nvSpPr>
          <p:cNvPr id="46" name="TextBox 45"/>
          <p:cNvSpPr txBox="1"/>
          <p:nvPr/>
        </p:nvSpPr>
        <p:spPr>
          <a:xfrm>
            <a:off x="9013260" y="3061959"/>
            <a:ext cx="2050000" cy="338554"/>
          </a:xfrm>
          <a:prstGeom prst="rect">
            <a:avLst/>
          </a:prstGeom>
          <a:noFill/>
        </p:spPr>
        <p:txBody>
          <a:bodyPr wrap="square" lIns="0" tIns="0" rIns="0" bIns="0" anchor="t">
            <a:spAutoFit/>
          </a:bodyPr>
          <a:lstStyle/>
          <a:p>
            <a:pPr algn="l">
              <a:spcAft>
                <a:spcPts val="200"/>
              </a:spcAft>
            </a:pPr>
            <a:r>
              <a:rPr sz="2200" b="1" dirty="0" err="1">
                <a:solidFill>
                  <a:srgbClr val="002272"/>
                </a:solidFill>
                <a:latin typeface="Montserrat"/>
              </a:rPr>
              <a:t>miniTRUST</a:t>
            </a:r>
            <a:endParaRPr sz="2200" b="1" dirty="0">
              <a:solidFill>
                <a:srgbClr val="002272"/>
              </a:solidFill>
              <a:latin typeface="Montserrat"/>
            </a:endParaRPr>
          </a:p>
        </p:txBody>
      </p:sp>
      <p:sp>
        <p:nvSpPr>
          <p:cNvPr id="14" name="TextBox 45">
            <a:extLst>
              <a:ext uri="{FF2B5EF4-FFF2-40B4-BE49-F238E27FC236}">
                <a16:creationId xmlns:a16="http://schemas.microsoft.com/office/drawing/2014/main" id="{C71B4DA9-83C7-0C4F-8C8E-73225A41AD94}"/>
              </a:ext>
            </a:extLst>
          </p:cNvPr>
          <p:cNvSpPr txBox="1"/>
          <p:nvPr/>
        </p:nvSpPr>
        <p:spPr>
          <a:xfrm>
            <a:off x="1700543" y="2783722"/>
            <a:ext cx="1095162" cy="338554"/>
          </a:xfrm>
          <a:prstGeom prst="rect">
            <a:avLst/>
          </a:prstGeom>
          <a:noFill/>
        </p:spPr>
        <p:txBody>
          <a:bodyPr wrap="square" lIns="0" tIns="0" rIns="0" bIns="0" anchor="t">
            <a:spAutoFit/>
          </a:bodyPr>
          <a:lstStyle/>
          <a:p>
            <a:pPr algn="ctr">
              <a:spcAft>
                <a:spcPts val="200"/>
              </a:spcAft>
            </a:pPr>
            <a:r>
              <a:rPr sz="2200" b="1" dirty="0">
                <a:solidFill>
                  <a:srgbClr val="002272"/>
                </a:solidFill>
                <a:latin typeface="Montserrat"/>
              </a:rPr>
              <a:t>TRUST</a:t>
            </a:r>
          </a:p>
        </p:txBody>
      </p:sp>
      <p:sp>
        <p:nvSpPr>
          <p:cNvPr id="31" name="Rettangolo con angoli arrotondati 30">
            <a:extLst>
              <a:ext uri="{FF2B5EF4-FFF2-40B4-BE49-F238E27FC236}">
                <a16:creationId xmlns:a16="http://schemas.microsoft.com/office/drawing/2014/main" id="{03720C78-30BA-0F30-036D-E12CAB08AEFD}"/>
              </a:ext>
            </a:extLst>
          </p:cNvPr>
          <p:cNvSpPr/>
          <p:nvPr/>
        </p:nvSpPr>
        <p:spPr>
          <a:xfrm>
            <a:off x="507300" y="1230000"/>
            <a:ext cx="3378700" cy="1046929"/>
          </a:xfrm>
          <a:prstGeom prst="roundRect">
            <a:avLst/>
          </a:prstGeom>
          <a:noFill/>
          <a:ln w="38100">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4" name="Rettangolo con angoli arrotondati 33">
            <a:extLst>
              <a:ext uri="{FF2B5EF4-FFF2-40B4-BE49-F238E27FC236}">
                <a16:creationId xmlns:a16="http://schemas.microsoft.com/office/drawing/2014/main" id="{72C26A6A-01FA-9A99-F6CF-3C4D27AEB5E4}"/>
              </a:ext>
            </a:extLst>
          </p:cNvPr>
          <p:cNvSpPr/>
          <p:nvPr/>
        </p:nvSpPr>
        <p:spPr>
          <a:xfrm>
            <a:off x="4345748" y="1216535"/>
            <a:ext cx="3378700" cy="1060394"/>
          </a:xfrm>
          <a:prstGeom prst="roundRect">
            <a:avLst/>
          </a:prstGeom>
          <a:noFill/>
          <a:ln w="38100">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9" name="Rettangolo con angoli arrotondati 48">
            <a:extLst>
              <a:ext uri="{FF2B5EF4-FFF2-40B4-BE49-F238E27FC236}">
                <a16:creationId xmlns:a16="http://schemas.microsoft.com/office/drawing/2014/main" id="{B187699D-289F-7DFB-198F-93ABD0AE58B8}"/>
              </a:ext>
            </a:extLst>
          </p:cNvPr>
          <p:cNvSpPr/>
          <p:nvPr/>
        </p:nvSpPr>
        <p:spPr>
          <a:xfrm>
            <a:off x="8184196" y="1216535"/>
            <a:ext cx="3378700" cy="1060394"/>
          </a:xfrm>
          <a:prstGeom prst="roundRect">
            <a:avLst/>
          </a:prstGeom>
          <a:noFill/>
          <a:ln w="38100">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51" name="Connettore a gomito 50">
            <a:extLst>
              <a:ext uri="{FF2B5EF4-FFF2-40B4-BE49-F238E27FC236}">
                <a16:creationId xmlns:a16="http://schemas.microsoft.com/office/drawing/2014/main" id="{98F4C543-1CA8-FBE7-0557-1030D579EF7B}"/>
              </a:ext>
            </a:extLst>
          </p:cNvPr>
          <p:cNvCxnSpPr>
            <a:cxnSpLocks/>
            <a:stCxn id="31" idx="0"/>
            <a:endCxn id="49" idx="0"/>
          </p:cNvCxnSpPr>
          <p:nvPr/>
        </p:nvCxnSpPr>
        <p:spPr>
          <a:xfrm rot="5400000" flipH="1" flipV="1">
            <a:off x="6028366" y="-2615180"/>
            <a:ext cx="13465" cy="7676896"/>
          </a:xfrm>
          <a:prstGeom prst="bentConnector3">
            <a:avLst>
              <a:gd name="adj1" fmla="val 1797735"/>
            </a:avLst>
          </a:prstGeom>
          <a:ln w="38100">
            <a:solidFill>
              <a:srgbClr val="0B2767"/>
            </a:solidFill>
          </a:ln>
        </p:spPr>
        <p:style>
          <a:lnRef idx="2">
            <a:schemeClr val="accent1"/>
          </a:lnRef>
          <a:fillRef idx="0">
            <a:schemeClr val="accent1"/>
          </a:fillRef>
          <a:effectRef idx="1">
            <a:schemeClr val="accent1"/>
          </a:effectRef>
          <a:fontRef idx="minor">
            <a:schemeClr val="tx1"/>
          </a:fontRef>
        </p:style>
      </p:cxnSp>
      <p:cxnSp>
        <p:nvCxnSpPr>
          <p:cNvPr id="54" name="Connettore diritto 53">
            <a:extLst>
              <a:ext uri="{FF2B5EF4-FFF2-40B4-BE49-F238E27FC236}">
                <a16:creationId xmlns:a16="http://schemas.microsoft.com/office/drawing/2014/main" id="{07465ED8-8515-B1F0-32A5-96E88C00767D}"/>
              </a:ext>
            </a:extLst>
          </p:cNvPr>
          <p:cNvCxnSpPr>
            <a:cxnSpLocks/>
            <a:stCxn id="34" idx="0"/>
          </p:cNvCxnSpPr>
          <p:nvPr/>
        </p:nvCxnSpPr>
        <p:spPr>
          <a:xfrm flipV="1">
            <a:off x="6035098" y="1003300"/>
            <a:ext cx="0" cy="213235"/>
          </a:xfrm>
          <a:prstGeom prst="line">
            <a:avLst/>
          </a:prstGeom>
          <a:ln w="38100">
            <a:solidFill>
              <a:srgbClr val="0B2767"/>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57" name="Freccia a destra 56">
                <a:extLst>
                  <a:ext uri="{FF2B5EF4-FFF2-40B4-BE49-F238E27FC236}">
                    <a16:creationId xmlns:a16="http://schemas.microsoft.com/office/drawing/2014/main" id="{F03E259A-6F91-237F-4D31-1B362F2A8B7E}"/>
                  </a:ext>
                </a:extLst>
              </p:cNvPr>
              <p:cNvSpPr/>
              <p:nvPr/>
            </p:nvSpPr>
            <p:spPr>
              <a:xfrm>
                <a:off x="3895622" y="4102606"/>
                <a:ext cx="1070078" cy="1060393"/>
              </a:xfrm>
              <a:prstGeom prst="rightArrow">
                <a:avLst/>
              </a:prstGeom>
              <a:solidFill>
                <a:srgbClr val="0B2767"/>
              </a:solidFill>
              <a:ln w="28575">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
                      <m:f>
                        <m:fPr>
                          <m:type m:val="skw"/>
                          <m:ctrlPr>
                            <a:rPr lang="it-IT" b="1" i="1" smtClean="0">
                              <a:solidFill>
                                <a:schemeClr val="bg1"/>
                              </a:solidFill>
                              <a:latin typeface="Cambria Math" panose="02040503050406030204" pitchFamily="18" charset="0"/>
                            </a:rPr>
                          </m:ctrlPr>
                        </m:fPr>
                        <m:num>
                          <m:sSub>
                            <m:sSubPr>
                              <m:ctrlPr>
                                <a:rPr lang="it-IT" b="1" i="1" smtClean="0">
                                  <a:solidFill>
                                    <a:schemeClr val="bg1"/>
                                  </a:solidFill>
                                  <a:latin typeface="Cambria Math" panose="02040503050406030204" pitchFamily="18" charset="0"/>
                                </a:rPr>
                              </m:ctrlPr>
                            </m:sSubPr>
                            <m:e>
                              <m:r>
                                <a:rPr lang="it-IT" b="1" i="1" smtClean="0">
                                  <a:solidFill>
                                    <a:schemeClr val="bg1"/>
                                  </a:solidFill>
                                  <a:latin typeface="Cambria Math" panose="02040503050406030204" pitchFamily="18" charset="0"/>
                                </a:rPr>
                                <m:t>𝑹</m:t>
                              </m:r>
                            </m:e>
                            <m:sub>
                              <m:r>
                                <a:rPr lang="it-IT" b="1" i="1" smtClean="0">
                                  <a:solidFill>
                                    <a:schemeClr val="bg1"/>
                                  </a:solidFill>
                                  <a:latin typeface="Cambria Math" panose="02040503050406030204" pitchFamily="18" charset="0"/>
                                </a:rPr>
                                <m:t>𝟎</m:t>
                              </m:r>
                            </m:sub>
                          </m:sSub>
                        </m:num>
                        <m:den>
                          <m:r>
                            <a:rPr lang="it-IT" b="1" i="1" smtClean="0">
                              <a:solidFill>
                                <a:schemeClr val="bg1"/>
                              </a:solidFill>
                              <a:latin typeface="Cambria Math" panose="02040503050406030204" pitchFamily="18" charset="0"/>
                            </a:rPr>
                            <m:t>𝟐</m:t>
                          </m:r>
                        </m:den>
                      </m:f>
                    </m:oMath>
                  </m:oMathPara>
                </a14:m>
                <a:endParaRPr lang="it-IT" b="1" dirty="0"/>
              </a:p>
            </p:txBody>
          </p:sp>
        </mc:Choice>
        <mc:Fallback xmlns="">
          <p:sp>
            <p:nvSpPr>
              <p:cNvPr id="57" name="Freccia a destra 56">
                <a:extLst>
                  <a:ext uri="{FF2B5EF4-FFF2-40B4-BE49-F238E27FC236}">
                    <a16:creationId xmlns:a16="http://schemas.microsoft.com/office/drawing/2014/main" id="{F03E259A-6F91-237F-4D31-1B362F2A8B7E}"/>
                  </a:ext>
                </a:extLst>
              </p:cNvPr>
              <p:cNvSpPr>
                <a:spLocks noRot="1" noChangeAspect="1" noMove="1" noResize="1" noEditPoints="1" noAdjustHandles="1" noChangeArrowheads="1" noChangeShapeType="1" noTextEdit="1"/>
              </p:cNvSpPr>
              <p:nvPr/>
            </p:nvSpPr>
            <p:spPr>
              <a:xfrm>
                <a:off x="3895622" y="4102606"/>
                <a:ext cx="1070078" cy="1060393"/>
              </a:xfrm>
              <a:prstGeom prst="rightArrow">
                <a:avLst/>
              </a:prstGeom>
              <a:blipFill>
                <a:blip r:embed="rId8"/>
                <a:stretch>
                  <a:fillRect/>
                </a:stretch>
              </a:blipFill>
              <a:ln w="28575">
                <a:solidFill>
                  <a:srgbClr val="FFD427"/>
                </a:solidFill>
              </a:ln>
            </p:spPr>
            <p:txBody>
              <a:bodyPr/>
              <a:lstStyle/>
              <a:p>
                <a:r>
                  <a:rPr lang="it-IT">
                    <a:noFill/>
                  </a:rPr>
                  <a:t> </a:t>
                </a:r>
              </a:p>
            </p:txBody>
          </p:sp>
        </mc:Fallback>
      </mc:AlternateContent>
      <mc:AlternateContent xmlns:mc="http://schemas.openxmlformats.org/markup-compatibility/2006" xmlns:a14="http://schemas.microsoft.com/office/drawing/2010/main">
        <mc:Choice Requires="a14">
          <p:graphicFrame>
            <p:nvGraphicFramePr>
              <p:cNvPr id="59" name="Tabella 58">
                <a:extLst>
                  <a:ext uri="{FF2B5EF4-FFF2-40B4-BE49-F238E27FC236}">
                    <a16:creationId xmlns:a16="http://schemas.microsoft.com/office/drawing/2014/main" id="{B9F2AEBE-328A-579F-9405-1A2A8872701D}"/>
                  </a:ext>
                </a:extLst>
              </p:cNvPr>
              <p:cNvGraphicFramePr>
                <a:graphicFrameLocks noGrp="1"/>
              </p:cNvGraphicFramePr>
              <p:nvPr>
                <p:extLst>
                  <p:ext uri="{D42A27DB-BD31-4B8C-83A1-F6EECF244321}">
                    <p14:modId xmlns:p14="http://schemas.microsoft.com/office/powerpoint/2010/main" val="3986094719"/>
                  </p:ext>
                </p:extLst>
              </p:nvPr>
            </p:nvGraphicFramePr>
            <p:xfrm>
              <a:off x="8184196" y="3696928"/>
              <a:ext cx="3257742" cy="1858328"/>
            </p:xfrm>
            <a:graphic>
              <a:graphicData uri="http://schemas.openxmlformats.org/drawingml/2006/table">
                <a:tbl>
                  <a:tblPr firstRow="1" bandRow="1">
                    <a:tableStyleId>{5C22544A-7EE6-4342-B048-85BDC9FD1C3A}</a:tableStyleId>
                  </a:tblPr>
                  <a:tblGrid>
                    <a:gridCol w="1776567">
                      <a:extLst>
                        <a:ext uri="{9D8B030D-6E8A-4147-A177-3AD203B41FA5}">
                          <a16:colId xmlns:a16="http://schemas.microsoft.com/office/drawing/2014/main" val="511465144"/>
                        </a:ext>
                      </a:extLst>
                    </a:gridCol>
                    <a:gridCol w="1481175">
                      <a:extLst>
                        <a:ext uri="{9D8B030D-6E8A-4147-A177-3AD203B41FA5}">
                          <a16:colId xmlns:a16="http://schemas.microsoft.com/office/drawing/2014/main" val="3468620453"/>
                        </a:ext>
                      </a:extLst>
                    </a:gridCol>
                  </a:tblGrid>
                  <a:tr h="256030">
                    <a:tc gridSpan="2">
                      <a:txBody>
                        <a:bodyPr/>
                        <a:lstStyle/>
                        <a:p>
                          <a:pPr algn="ctr"/>
                          <a:r>
                            <a:rPr lang="it-IT" dirty="0"/>
                            <a:t>Main Parameter</a:t>
                          </a:r>
                        </a:p>
                      </a:txBody>
                      <a:tcPr anchor="ctr">
                        <a:lnL w="28575" cap="flat" cmpd="sng" algn="ctr">
                          <a:solidFill>
                            <a:srgbClr val="FFD42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FFD42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rgbClr val="0B2767"/>
                        </a:solidFill>
                      </a:tcPr>
                    </a:tc>
                    <a:tc hMerge="1">
                      <a:txBody>
                        <a:bodyPr/>
                        <a:lstStyle/>
                        <a:p>
                          <a:endParaRPr lang="it-IT" dirty="0"/>
                        </a:p>
                      </a:txBody>
                      <a:tcPr/>
                    </a:tc>
                    <a:extLst>
                      <a:ext uri="{0D108BD9-81ED-4DB2-BD59-A6C34878D82A}">
                        <a16:rowId xmlns:a16="http://schemas.microsoft.com/office/drawing/2014/main" val="2410463756"/>
                      </a:ext>
                    </a:extLst>
                  </a:tr>
                  <a:tr h="324000">
                    <a:tc>
                      <a:txBody>
                        <a:bodyPr/>
                        <a:lstStyle/>
                        <a:p>
                          <a:pPr algn="ctr"/>
                          <a14:m>
                            <m:oMath xmlns:m="http://schemas.openxmlformats.org/officeDocument/2006/math">
                              <m:sSub>
                                <m:sSubPr>
                                  <m:ctrlPr>
                                    <a:rPr lang="it-IT" b="0" i="1" smtClean="0">
                                      <a:latin typeface="Cambria Math" panose="02040503050406030204" pitchFamily="18" charset="0"/>
                                    </a:rPr>
                                  </m:ctrlPr>
                                </m:sSubPr>
                                <m:e>
                                  <m:r>
                                    <a:rPr lang="it-IT" b="0" i="1" smtClean="0">
                                      <a:latin typeface="Cambria Math" panose="02040503050406030204" pitchFamily="18" charset="0"/>
                                    </a:rPr>
                                    <m:t>𝑅</m:t>
                                  </m:r>
                                </m:e>
                                <m:sub>
                                  <m:r>
                                    <a:rPr lang="it-IT" b="0" i="1" smtClean="0">
                                      <a:latin typeface="Cambria Math" panose="02040503050406030204" pitchFamily="18" charset="0"/>
                                    </a:rPr>
                                    <m:t>0</m:t>
                                  </m:r>
                                </m:sub>
                              </m:sSub>
                            </m:oMath>
                          </a14:m>
                          <a:r>
                            <a:rPr lang="it-IT" dirty="0"/>
                            <a:t> [m]</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tc>
                      <a:txBody>
                        <a:bodyPr/>
                        <a:lstStyle/>
                        <a:p>
                          <a:pPr algn="ctr"/>
                          <a:r>
                            <a:rPr lang="it-IT" dirty="0"/>
                            <a:t>0,15</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3864950278"/>
                      </a:ext>
                    </a:extLst>
                  </a:tr>
                  <a:tr h="324000">
                    <a:tc>
                      <a:txBody>
                        <a:bodyPr/>
                        <a:lstStyle/>
                        <a:p>
                          <a:pPr algn="ctr"/>
                          <a14:m>
                            <m:oMath xmlns:m="http://schemas.openxmlformats.org/officeDocument/2006/math">
                              <m:sSub>
                                <m:sSubPr>
                                  <m:ctrlPr>
                                    <a:rPr lang="it-IT" b="0" i="1" smtClean="0">
                                      <a:latin typeface="Cambria Math" panose="02040503050406030204" pitchFamily="18" charset="0"/>
                                    </a:rPr>
                                  </m:ctrlPr>
                                </m:sSubPr>
                                <m:e>
                                  <m:r>
                                    <a:rPr lang="it-IT" b="0" i="1" smtClean="0">
                                      <a:latin typeface="Cambria Math" panose="02040503050406030204" pitchFamily="18" charset="0"/>
                                    </a:rPr>
                                    <m:t>𝐼</m:t>
                                  </m:r>
                                </m:e>
                                <m:sub>
                                  <m:r>
                                    <a:rPr lang="it-IT" b="0" i="1" smtClean="0">
                                      <a:latin typeface="Cambria Math" panose="02040503050406030204" pitchFamily="18" charset="0"/>
                                    </a:rPr>
                                    <m:t>𝑝𝑙𝑎𝑠𝑚𝑎</m:t>
                                  </m:r>
                                </m:sub>
                              </m:sSub>
                            </m:oMath>
                          </a14:m>
                          <a:r>
                            <a:rPr lang="it-IT" dirty="0"/>
                            <a:t> [MA]</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tc>
                      <a:txBody>
                        <a:bodyPr/>
                        <a:lstStyle/>
                        <a:p>
                          <a:pPr algn="ctr"/>
                          <a:r>
                            <a:rPr lang="it-IT" dirty="0"/>
                            <a:t>0 </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1177853040"/>
                      </a:ext>
                    </a:extLst>
                  </a:tr>
                  <a:tr h="324000">
                    <a:tc>
                      <a:txBody>
                        <a:bodyPr/>
                        <a:lstStyle/>
                        <a:p>
                          <a:pPr algn="ctr"/>
                          <a14:m>
                            <m:oMath xmlns:m="http://schemas.openxmlformats.org/officeDocument/2006/math">
                              <m:sSub>
                                <m:sSubPr>
                                  <m:ctrlPr>
                                    <a:rPr lang="it-IT" b="0" i="1" smtClean="0">
                                      <a:latin typeface="Cambria Math" panose="02040503050406030204" pitchFamily="18" charset="0"/>
                                    </a:rPr>
                                  </m:ctrlPr>
                                </m:sSubPr>
                                <m:e>
                                  <m:r>
                                    <a:rPr lang="it-IT" b="0" i="1" smtClean="0">
                                      <a:latin typeface="Cambria Math" panose="02040503050406030204" pitchFamily="18" charset="0"/>
                                    </a:rPr>
                                    <m:t>𝐵</m:t>
                                  </m:r>
                                </m:e>
                                <m:sub>
                                  <m:r>
                                    <a:rPr lang="it-IT" b="0" i="1" smtClean="0">
                                      <a:latin typeface="Cambria Math" panose="02040503050406030204" pitchFamily="18" charset="0"/>
                                    </a:rPr>
                                    <m:t>0</m:t>
                                  </m:r>
                                </m:sub>
                              </m:sSub>
                            </m:oMath>
                          </a14:m>
                          <a:r>
                            <a:rPr lang="it-IT" dirty="0"/>
                            <a:t>[T]</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tc>
                      <a:txBody>
                        <a:bodyPr/>
                        <a:lstStyle/>
                        <a:p>
                          <a:pPr algn="ctr"/>
                          <a:r>
                            <a:rPr lang="it-IT" dirty="0"/>
                            <a:t>0,02</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141289986"/>
                      </a:ext>
                    </a:extLst>
                  </a:tr>
                  <a:tr h="324000">
                    <a:tc>
                      <a:txBody>
                        <a:bodyPr/>
                        <a:lstStyle/>
                        <a:p>
                          <a:pPr algn="ctr"/>
                          <a:r>
                            <a:rPr lang="it-IT" dirty="0"/>
                            <a:t>Weight [kg]</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FFD427"/>
                          </a:solidFill>
                          <a:prstDash val="solid"/>
                          <a:round/>
                          <a:headEnd type="none" w="med" len="med"/>
                          <a:tailEnd type="none" w="med" len="med"/>
                        </a:lnB>
                        <a:solidFill>
                          <a:schemeClr val="bg1"/>
                        </a:solidFill>
                      </a:tcPr>
                    </a:tc>
                    <a:tc>
                      <a:txBody>
                        <a:bodyPr/>
                        <a:lstStyle/>
                        <a:p>
                          <a:pPr algn="ctr"/>
                          <a14:m>
                            <m:oMath xmlns:m="http://schemas.openxmlformats.org/officeDocument/2006/math">
                              <m:r>
                                <a:rPr lang="it-IT" i="1" smtClean="0">
                                  <a:latin typeface="Cambria Math" panose="02040503050406030204" pitchFamily="18" charset="0"/>
                                  <a:ea typeface="Cambria Math" panose="02040503050406030204" pitchFamily="18" charset="0"/>
                                </a:rPr>
                                <m:t>≈</m:t>
                              </m:r>
                            </m:oMath>
                          </a14:m>
                          <a:r>
                            <a:rPr lang="it-IT" dirty="0"/>
                            <a:t>300</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FFD427"/>
                          </a:solidFill>
                          <a:prstDash val="solid"/>
                          <a:round/>
                          <a:headEnd type="none" w="med" len="med"/>
                          <a:tailEnd type="none" w="med" len="med"/>
                        </a:lnB>
                        <a:solidFill>
                          <a:schemeClr val="bg1"/>
                        </a:solidFill>
                      </a:tcPr>
                    </a:tc>
                    <a:extLst>
                      <a:ext uri="{0D108BD9-81ED-4DB2-BD59-A6C34878D82A}">
                        <a16:rowId xmlns:a16="http://schemas.microsoft.com/office/drawing/2014/main" val="1469294705"/>
                      </a:ext>
                    </a:extLst>
                  </a:tr>
                </a:tbl>
              </a:graphicData>
            </a:graphic>
          </p:graphicFrame>
        </mc:Choice>
        <mc:Fallback xmlns="">
          <p:graphicFrame>
            <p:nvGraphicFramePr>
              <p:cNvPr id="59" name="Tabella 58">
                <a:extLst>
                  <a:ext uri="{FF2B5EF4-FFF2-40B4-BE49-F238E27FC236}">
                    <a16:creationId xmlns:a16="http://schemas.microsoft.com/office/drawing/2014/main" id="{B9F2AEBE-328A-579F-9405-1A2A8872701D}"/>
                  </a:ext>
                </a:extLst>
              </p:cNvPr>
              <p:cNvGraphicFramePr>
                <a:graphicFrameLocks noGrp="1"/>
              </p:cNvGraphicFramePr>
              <p:nvPr>
                <p:extLst>
                  <p:ext uri="{D42A27DB-BD31-4B8C-83A1-F6EECF244321}">
                    <p14:modId xmlns:p14="http://schemas.microsoft.com/office/powerpoint/2010/main" val="3986094719"/>
                  </p:ext>
                </p:extLst>
              </p:nvPr>
            </p:nvGraphicFramePr>
            <p:xfrm>
              <a:off x="8184196" y="3696928"/>
              <a:ext cx="3257742" cy="1850009"/>
            </p:xfrm>
            <a:graphic>
              <a:graphicData uri="http://schemas.openxmlformats.org/drawingml/2006/table">
                <a:tbl>
                  <a:tblPr firstRow="1" bandRow="1">
                    <a:tableStyleId>{5C22544A-7EE6-4342-B048-85BDC9FD1C3A}</a:tableStyleId>
                  </a:tblPr>
                  <a:tblGrid>
                    <a:gridCol w="1776567">
                      <a:extLst>
                        <a:ext uri="{9D8B030D-6E8A-4147-A177-3AD203B41FA5}">
                          <a16:colId xmlns:a16="http://schemas.microsoft.com/office/drawing/2014/main" val="511465144"/>
                        </a:ext>
                      </a:extLst>
                    </a:gridCol>
                    <a:gridCol w="1481175">
                      <a:extLst>
                        <a:ext uri="{9D8B030D-6E8A-4147-A177-3AD203B41FA5}">
                          <a16:colId xmlns:a16="http://schemas.microsoft.com/office/drawing/2014/main" val="3468620453"/>
                        </a:ext>
                      </a:extLst>
                    </a:gridCol>
                  </a:tblGrid>
                  <a:tr h="365760">
                    <a:tc gridSpan="2">
                      <a:txBody>
                        <a:bodyPr/>
                        <a:lstStyle/>
                        <a:p>
                          <a:pPr algn="ctr"/>
                          <a:r>
                            <a:rPr lang="it-IT" dirty="0"/>
                            <a:t>Main Parameter</a:t>
                          </a:r>
                        </a:p>
                      </a:txBody>
                      <a:tcPr anchor="ctr">
                        <a:lnL w="28575" cap="flat" cmpd="sng" algn="ctr">
                          <a:solidFill>
                            <a:srgbClr val="FFD42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FFD42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rgbClr val="0B2767"/>
                        </a:solidFill>
                      </a:tcPr>
                    </a:tc>
                    <a:tc hMerge="1">
                      <a:txBody>
                        <a:bodyPr/>
                        <a:lstStyle/>
                        <a:p>
                          <a:endParaRPr lang="it-IT" dirty="0"/>
                        </a:p>
                      </a:txBody>
                      <a:tcPr/>
                    </a:tc>
                    <a:extLst>
                      <a:ext uri="{0D108BD9-81ED-4DB2-BD59-A6C34878D82A}">
                        <a16:rowId xmlns:a16="http://schemas.microsoft.com/office/drawing/2014/main" val="2410463756"/>
                      </a:ext>
                    </a:extLst>
                  </a:tr>
                  <a:tr h="365760">
                    <a:tc>
                      <a:txBody>
                        <a:bodyPr/>
                        <a:lstStyle/>
                        <a:p>
                          <a:endParaRPr lang="it-IT"/>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blipFill>
                          <a:blip r:embed="rId9"/>
                          <a:stretch>
                            <a:fillRect l="-685" t="-106667" r="-84932" b="-335000"/>
                          </a:stretch>
                        </a:blipFill>
                      </a:tcPr>
                    </a:tc>
                    <a:tc>
                      <a:txBody>
                        <a:bodyPr/>
                        <a:lstStyle/>
                        <a:p>
                          <a:pPr algn="ctr"/>
                          <a:r>
                            <a:rPr lang="it-IT" dirty="0"/>
                            <a:t>0,15</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3864950278"/>
                      </a:ext>
                    </a:extLst>
                  </a:tr>
                  <a:tr h="386969">
                    <a:tc>
                      <a:txBody>
                        <a:bodyPr/>
                        <a:lstStyle/>
                        <a:p>
                          <a:endParaRPr lang="it-IT"/>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blipFill>
                          <a:blip r:embed="rId9"/>
                          <a:stretch>
                            <a:fillRect l="-685" t="-193750" r="-84932" b="-214063"/>
                          </a:stretch>
                        </a:blipFill>
                      </a:tcPr>
                    </a:tc>
                    <a:tc>
                      <a:txBody>
                        <a:bodyPr/>
                        <a:lstStyle/>
                        <a:p>
                          <a:pPr algn="ctr"/>
                          <a:r>
                            <a:rPr lang="it-IT" dirty="0"/>
                            <a:t>0 </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1177853040"/>
                      </a:ext>
                    </a:extLst>
                  </a:tr>
                  <a:tr h="365760">
                    <a:tc>
                      <a:txBody>
                        <a:bodyPr/>
                        <a:lstStyle/>
                        <a:p>
                          <a:endParaRPr lang="it-IT"/>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blipFill>
                          <a:blip r:embed="rId9"/>
                          <a:stretch>
                            <a:fillRect l="-685" t="-313333" r="-84932" b="-128333"/>
                          </a:stretch>
                        </a:blipFill>
                      </a:tcPr>
                    </a:tc>
                    <a:tc>
                      <a:txBody>
                        <a:bodyPr/>
                        <a:lstStyle/>
                        <a:p>
                          <a:pPr algn="ctr"/>
                          <a:r>
                            <a:rPr lang="it-IT" dirty="0"/>
                            <a:t>0,02</a:t>
                          </a:r>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0B2767"/>
                          </a:solidFill>
                          <a:prstDash val="solid"/>
                          <a:round/>
                          <a:headEnd type="none" w="med" len="med"/>
                          <a:tailEnd type="none" w="med" len="med"/>
                        </a:lnB>
                        <a:solidFill>
                          <a:schemeClr val="bg1"/>
                        </a:solidFill>
                      </a:tcPr>
                    </a:tc>
                    <a:extLst>
                      <a:ext uri="{0D108BD9-81ED-4DB2-BD59-A6C34878D82A}">
                        <a16:rowId xmlns:a16="http://schemas.microsoft.com/office/drawing/2014/main" val="141289986"/>
                      </a:ext>
                    </a:extLst>
                  </a:tr>
                  <a:tr h="365760">
                    <a:tc>
                      <a:txBody>
                        <a:bodyPr/>
                        <a:lstStyle/>
                        <a:p>
                          <a:pPr algn="ctr"/>
                          <a:r>
                            <a:rPr lang="it-IT" dirty="0"/>
                            <a:t>Weight [kg]</a:t>
                          </a:r>
                        </a:p>
                      </a:txBody>
                      <a:tcPr anchor="ctr">
                        <a:lnL w="28575" cap="flat" cmpd="sng" algn="ctr">
                          <a:solidFill>
                            <a:srgbClr val="FFD427"/>
                          </a:solidFill>
                          <a:prstDash val="solid"/>
                          <a:round/>
                          <a:headEnd type="none" w="med" len="med"/>
                          <a:tailEnd type="none" w="med" len="med"/>
                        </a:lnL>
                        <a:lnR w="28575" cap="flat" cmpd="sng" algn="ctr">
                          <a:solidFill>
                            <a:srgbClr val="0B276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FFD427"/>
                          </a:solidFill>
                          <a:prstDash val="solid"/>
                          <a:round/>
                          <a:headEnd type="none" w="med" len="med"/>
                          <a:tailEnd type="none" w="med" len="med"/>
                        </a:lnB>
                        <a:solidFill>
                          <a:schemeClr val="bg1"/>
                        </a:solidFill>
                      </a:tcPr>
                    </a:tc>
                    <a:tc>
                      <a:txBody>
                        <a:bodyPr/>
                        <a:lstStyle/>
                        <a:p>
                          <a:endParaRPr lang="it-IT"/>
                        </a:p>
                      </a:txBody>
                      <a:tcPr anchor="ctr">
                        <a:lnL w="28575" cap="flat" cmpd="sng" algn="ctr">
                          <a:solidFill>
                            <a:srgbClr val="0B2767"/>
                          </a:solidFill>
                          <a:prstDash val="solid"/>
                          <a:round/>
                          <a:headEnd type="none" w="med" len="med"/>
                          <a:tailEnd type="none" w="med" len="med"/>
                        </a:lnL>
                        <a:lnR w="28575" cap="flat" cmpd="sng" algn="ctr">
                          <a:solidFill>
                            <a:srgbClr val="FFD427"/>
                          </a:solidFill>
                          <a:prstDash val="solid"/>
                          <a:round/>
                          <a:headEnd type="none" w="med" len="med"/>
                          <a:tailEnd type="none" w="med" len="med"/>
                        </a:lnR>
                        <a:lnT w="28575" cap="flat" cmpd="sng" algn="ctr">
                          <a:solidFill>
                            <a:srgbClr val="0B2767"/>
                          </a:solidFill>
                          <a:prstDash val="solid"/>
                          <a:round/>
                          <a:headEnd type="none" w="med" len="med"/>
                          <a:tailEnd type="none" w="med" len="med"/>
                        </a:lnT>
                        <a:lnB w="28575" cap="flat" cmpd="sng" algn="ctr">
                          <a:solidFill>
                            <a:srgbClr val="FFD427"/>
                          </a:solidFill>
                          <a:prstDash val="solid"/>
                          <a:round/>
                          <a:headEnd type="none" w="med" len="med"/>
                          <a:tailEnd type="none" w="med" len="med"/>
                        </a:lnB>
                        <a:blipFill>
                          <a:blip r:embed="rId9"/>
                          <a:stretch>
                            <a:fillRect l="-120988" t="-413333" r="-2058" b="-28333"/>
                          </a:stretch>
                        </a:blipFill>
                      </a:tcPr>
                    </a:tc>
                    <a:extLst>
                      <a:ext uri="{0D108BD9-81ED-4DB2-BD59-A6C34878D82A}">
                        <a16:rowId xmlns:a16="http://schemas.microsoft.com/office/drawing/2014/main" val="1469294705"/>
                      </a:ext>
                    </a:extLst>
                  </a:tr>
                </a:tbl>
              </a:graphicData>
            </a:graphic>
          </p:graphicFrame>
        </mc:Fallback>
      </mc:AlternateContent>
      <p:cxnSp>
        <p:nvCxnSpPr>
          <p:cNvPr id="60" name="Straight Connector 15">
            <a:extLst>
              <a:ext uri="{FF2B5EF4-FFF2-40B4-BE49-F238E27FC236}">
                <a16:creationId xmlns:a16="http://schemas.microsoft.com/office/drawing/2014/main" id="{AA54C8A9-3AA4-0837-686E-082513EE9170}"/>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61" name="Straight Connector 15">
            <a:extLst>
              <a:ext uri="{FF2B5EF4-FFF2-40B4-BE49-F238E27FC236}">
                <a16:creationId xmlns:a16="http://schemas.microsoft.com/office/drawing/2014/main" id="{C79BD479-0AB5-55E3-AFEA-B78B38C319DD}"/>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62" name="TextBox 16">
            <a:extLst>
              <a:ext uri="{FF2B5EF4-FFF2-40B4-BE49-F238E27FC236}">
                <a16:creationId xmlns:a16="http://schemas.microsoft.com/office/drawing/2014/main" id="{CF780828-5CA5-2CB6-A7E7-014121532592}"/>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63" name="TextBox 8">
            <a:extLst>
              <a:ext uri="{FF2B5EF4-FFF2-40B4-BE49-F238E27FC236}">
                <a16:creationId xmlns:a16="http://schemas.microsoft.com/office/drawing/2014/main" id="{5F362840-0216-1EFC-F81A-CF0427668E03}"/>
              </a:ext>
            </a:extLst>
          </p:cNvPr>
          <p:cNvSpPr txBox="1"/>
          <p:nvPr/>
        </p:nvSpPr>
        <p:spPr>
          <a:xfrm>
            <a:off x="-793532" y="6512265"/>
            <a:ext cx="530000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sp>
        <p:nvSpPr>
          <p:cNvPr id="64" name="TextBox 16">
            <a:extLst>
              <a:ext uri="{FF2B5EF4-FFF2-40B4-BE49-F238E27FC236}">
                <a16:creationId xmlns:a16="http://schemas.microsoft.com/office/drawing/2014/main" id="{C553ED62-8B60-51C8-4051-0D43BE081677}"/>
              </a:ext>
            </a:extLst>
          </p:cNvPr>
          <p:cNvSpPr txBox="1"/>
          <p:nvPr/>
        </p:nvSpPr>
        <p:spPr>
          <a:xfrm>
            <a:off x="11275405" y="6500519"/>
            <a:ext cx="747402"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4</a:t>
            </a:r>
          </a:p>
        </p:txBody>
      </p:sp>
      <p:pic>
        <p:nvPicPr>
          <p:cNvPr id="66" name="Picture 5">
            <a:extLst>
              <a:ext uri="{FF2B5EF4-FFF2-40B4-BE49-F238E27FC236}">
                <a16:creationId xmlns:a16="http://schemas.microsoft.com/office/drawing/2014/main" id="{9F36A6BE-6211-0C1F-612A-50CC2A2F217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68" name="Picture 7">
            <a:extLst>
              <a:ext uri="{FF2B5EF4-FFF2-40B4-BE49-F238E27FC236}">
                <a16:creationId xmlns:a16="http://schemas.microsoft.com/office/drawing/2014/main" id="{4EAD897F-CBF4-BEC9-11C9-F36D8AA09F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70" name="Logo ASIPP" descr="asipp.png">
            <a:extLst>
              <a:ext uri="{FF2B5EF4-FFF2-40B4-BE49-F238E27FC236}">
                <a16:creationId xmlns:a16="http://schemas.microsoft.com/office/drawing/2014/main" id="{B664A1F2-5EAC-3BC3-42BA-6E63A8B8ED14}"/>
              </a:ext>
            </a:extLst>
          </p:cNvPr>
          <p:cNvPicPr>
            <a:picLocks noChangeAspect="1"/>
          </p:cNvPicPr>
          <p:nvPr/>
        </p:nvPicPr>
        <p:blipFill>
          <a:blip r:embed="rId12"/>
          <a:stretch>
            <a:fillRect/>
          </a:stretch>
        </p:blipFill>
        <p:spPr>
          <a:xfrm>
            <a:off x="10311282" y="163225"/>
            <a:ext cx="522725" cy="522725"/>
          </a:xfrm>
          <a:prstGeom prst="rect">
            <a:avLst/>
          </a:prstGeom>
        </p:spPr>
      </p:pic>
      <p:pic>
        <p:nvPicPr>
          <p:cNvPr id="72" name="Logo ENEA" descr="enea.png">
            <a:extLst>
              <a:ext uri="{FF2B5EF4-FFF2-40B4-BE49-F238E27FC236}">
                <a16:creationId xmlns:a16="http://schemas.microsoft.com/office/drawing/2014/main" id="{595420DE-B253-67E9-5534-2F5D4F56988E}"/>
              </a:ext>
            </a:extLst>
          </p:cNvPr>
          <p:cNvPicPr>
            <a:picLocks noChangeAspect="1"/>
          </p:cNvPicPr>
          <p:nvPr/>
        </p:nvPicPr>
        <p:blipFill>
          <a:blip r:embed="rId13"/>
          <a:stretch>
            <a:fillRect/>
          </a:stretch>
        </p:blipFill>
        <p:spPr>
          <a:xfrm>
            <a:off x="10998764" y="230938"/>
            <a:ext cx="1039598" cy="387301"/>
          </a:xfrm>
          <a:prstGeom prst="rect">
            <a:avLst/>
          </a:prstGeom>
        </p:spPr>
      </p:pic>
    </p:spTree>
    <p:extLst>
      <p:ext uri="{BB962C8B-B14F-4D97-AF65-F5344CB8AC3E}">
        <p14:creationId xmlns:p14="http://schemas.microsoft.com/office/powerpoint/2010/main" val="1456746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5FF6C-78ED-E074-9FC1-3FC9395D1181}"/>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8430E991-A45A-938A-674F-4FFCEC4B9D82}"/>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5B2DF9F1-C9D3-479C-6E4E-40F768B41169}"/>
              </a:ext>
            </a:extLst>
          </p:cNvPr>
          <p:cNvSpPr txBox="1"/>
          <p:nvPr/>
        </p:nvSpPr>
        <p:spPr>
          <a:xfrm>
            <a:off x="326136" y="37958"/>
            <a:ext cx="8360664" cy="830997"/>
          </a:xfrm>
          <a:prstGeom prst="rect">
            <a:avLst/>
          </a:prstGeom>
          <a:noFill/>
        </p:spPr>
        <p:txBody>
          <a:bodyPr wrap="square">
            <a:spAutoFit/>
          </a:bodyPr>
          <a:lstStyle/>
          <a:p>
            <a:r>
              <a:rPr kumimoji="0" lang="en-GB" sz="2400" b="0"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miniTRUST</a:t>
            </a:r>
          </a:p>
          <a:p>
            <a:r>
              <a:rPr lang="en-GB" sz="2400" i="1" noProof="0" dirty="0">
                <a:solidFill>
                  <a:srgbClr val="002272"/>
                </a:solidFill>
                <a:latin typeface="Montserrat" panose="00000500000000000000" pitchFamily="2" charset="0"/>
              </a:rPr>
              <a:t>What is miniTRUST?</a:t>
            </a:r>
            <a:endParaRPr kumimoji="0" lang="en-GB" sz="2400" b="0" i="1" u="none" strike="noStrike" kern="1200" cap="none" spc="0" normalizeH="0" baseline="0" noProof="0" dirty="0">
              <a:ln>
                <a:noFill/>
              </a:ln>
              <a:solidFill>
                <a:srgbClr val="002272"/>
              </a:solidFill>
              <a:effectLst/>
              <a:uLnTx/>
              <a:uFillTx/>
              <a:latin typeface="Montserrat" panose="00000500000000000000" pitchFamily="2" charset="0"/>
            </a:endParaRPr>
          </a:p>
        </p:txBody>
      </p:sp>
      <p:pic>
        <p:nvPicPr>
          <p:cNvPr id="4" name="Immagine 3">
            <a:extLst>
              <a:ext uri="{FF2B5EF4-FFF2-40B4-BE49-F238E27FC236}">
                <a16:creationId xmlns:a16="http://schemas.microsoft.com/office/drawing/2014/main" id="{76605E4D-2329-1039-0B10-B8991DE3B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9037" y="1073686"/>
            <a:ext cx="3863079" cy="5150771"/>
          </a:xfrm>
          <a:prstGeom prst="rect">
            <a:avLst/>
          </a:prstGeom>
        </p:spPr>
      </p:pic>
      <p:cxnSp>
        <p:nvCxnSpPr>
          <p:cNvPr id="3" name="Straight Connector 15">
            <a:extLst>
              <a:ext uri="{FF2B5EF4-FFF2-40B4-BE49-F238E27FC236}">
                <a16:creationId xmlns:a16="http://schemas.microsoft.com/office/drawing/2014/main" id="{350D66A2-713F-5D35-1416-1DE8FF1D453B}"/>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5" name="Straight Connector 15">
            <a:extLst>
              <a:ext uri="{FF2B5EF4-FFF2-40B4-BE49-F238E27FC236}">
                <a16:creationId xmlns:a16="http://schemas.microsoft.com/office/drawing/2014/main" id="{1FB5FEE8-BC83-AECE-AF6B-BF998E744A31}"/>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6" name="TextBox 16">
            <a:extLst>
              <a:ext uri="{FF2B5EF4-FFF2-40B4-BE49-F238E27FC236}">
                <a16:creationId xmlns:a16="http://schemas.microsoft.com/office/drawing/2014/main" id="{3196F909-AB2B-06A3-187B-3B3EBADC4481}"/>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8" name="TextBox 16">
            <a:extLst>
              <a:ext uri="{FF2B5EF4-FFF2-40B4-BE49-F238E27FC236}">
                <a16:creationId xmlns:a16="http://schemas.microsoft.com/office/drawing/2014/main" id="{A4E36ACA-BE1E-45E9-3838-420A541AEAD0}"/>
              </a:ext>
            </a:extLst>
          </p:cNvPr>
          <p:cNvSpPr txBox="1"/>
          <p:nvPr/>
        </p:nvSpPr>
        <p:spPr>
          <a:xfrm>
            <a:off x="11275405" y="6500519"/>
            <a:ext cx="747402" cy="307777"/>
          </a:xfrm>
          <a:prstGeom prst="rect">
            <a:avLst/>
          </a:prstGeom>
          <a:noFill/>
        </p:spPr>
        <p:txBody>
          <a:bodyPr wrap="square" rtlCol="0">
            <a:spAutoFit/>
          </a:bodyPr>
          <a:lstStyle/>
          <a:p>
            <a:pPr algn="ctr"/>
            <a:r>
              <a:rPr lang="en-GB" sz="1400" dirty="0">
                <a:solidFill>
                  <a:srgbClr val="002272"/>
                </a:solidFill>
                <a:latin typeface="Montserrat" panose="00000500000000000000" pitchFamily="2" charset="0"/>
              </a:rPr>
              <a:t>5</a:t>
            </a:r>
            <a:endParaRPr lang="en-GB" sz="1400" noProof="0" dirty="0">
              <a:solidFill>
                <a:srgbClr val="002272"/>
              </a:solidFill>
              <a:latin typeface="Montserrat" panose="00000500000000000000" pitchFamily="2" charset="0"/>
            </a:endParaRPr>
          </a:p>
        </p:txBody>
      </p:sp>
      <p:sp>
        <p:nvSpPr>
          <p:cNvPr id="13" name="TextBox 8">
            <a:extLst>
              <a:ext uri="{FF2B5EF4-FFF2-40B4-BE49-F238E27FC236}">
                <a16:creationId xmlns:a16="http://schemas.microsoft.com/office/drawing/2014/main" id="{FC85E42F-2429-A7C0-4669-ACDBD2353D28}"/>
              </a:ext>
            </a:extLst>
          </p:cNvPr>
          <p:cNvSpPr txBox="1"/>
          <p:nvPr/>
        </p:nvSpPr>
        <p:spPr>
          <a:xfrm>
            <a:off x="-793532" y="6512265"/>
            <a:ext cx="530000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pic>
        <p:nvPicPr>
          <p:cNvPr id="18" name="Picture 5">
            <a:extLst>
              <a:ext uri="{FF2B5EF4-FFF2-40B4-BE49-F238E27FC236}">
                <a16:creationId xmlns:a16="http://schemas.microsoft.com/office/drawing/2014/main" id="{D88C6FA4-67FC-D8E4-3C1A-5FECE5C506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20" name="Picture 7">
            <a:extLst>
              <a:ext uri="{FF2B5EF4-FFF2-40B4-BE49-F238E27FC236}">
                <a16:creationId xmlns:a16="http://schemas.microsoft.com/office/drawing/2014/main" id="{98E64A76-5DB5-E0A9-A3E2-6337E3A0E4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22" name="Logo ASIPP" descr="asipp.png">
            <a:extLst>
              <a:ext uri="{FF2B5EF4-FFF2-40B4-BE49-F238E27FC236}">
                <a16:creationId xmlns:a16="http://schemas.microsoft.com/office/drawing/2014/main" id="{83424565-F615-164A-9692-8C8F0DBE11C4}"/>
              </a:ext>
            </a:extLst>
          </p:cNvPr>
          <p:cNvPicPr>
            <a:picLocks noChangeAspect="1"/>
          </p:cNvPicPr>
          <p:nvPr/>
        </p:nvPicPr>
        <p:blipFill>
          <a:blip r:embed="rId6"/>
          <a:stretch>
            <a:fillRect/>
          </a:stretch>
        </p:blipFill>
        <p:spPr>
          <a:xfrm>
            <a:off x="10311282" y="163225"/>
            <a:ext cx="522725" cy="522725"/>
          </a:xfrm>
          <a:prstGeom prst="rect">
            <a:avLst/>
          </a:prstGeom>
        </p:spPr>
      </p:pic>
      <p:pic>
        <p:nvPicPr>
          <p:cNvPr id="24" name="Logo ENEA" descr="enea.png">
            <a:extLst>
              <a:ext uri="{FF2B5EF4-FFF2-40B4-BE49-F238E27FC236}">
                <a16:creationId xmlns:a16="http://schemas.microsoft.com/office/drawing/2014/main" id="{3B99691A-0033-E430-3DF3-2B7028DD0C34}"/>
              </a:ext>
            </a:extLst>
          </p:cNvPr>
          <p:cNvPicPr>
            <a:picLocks noChangeAspect="1"/>
          </p:cNvPicPr>
          <p:nvPr/>
        </p:nvPicPr>
        <p:blipFill>
          <a:blip r:embed="rId7"/>
          <a:stretch>
            <a:fillRect/>
          </a:stretch>
        </p:blipFill>
        <p:spPr>
          <a:xfrm>
            <a:off x="10998764" y="230938"/>
            <a:ext cx="1039598" cy="387301"/>
          </a:xfrm>
          <a:prstGeom prst="rect">
            <a:avLst/>
          </a:prstGeom>
        </p:spPr>
      </p:pic>
      <p:sp>
        <p:nvSpPr>
          <p:cNvPr id="26" name="TextBox 19">
            <a:extLst>
              <a:ext uri="{FF2B5EF4-FFF2-40B4-BE49-F238E27FC236}">
                <a16:creationId xmlns:a16="http://schemas.microsoft.com/office/drawing/2014/main" id="{8506A139-7390-8491-1DCD-53B725EA8D53}"/>
              </a:ext>
            </a:extLst>
          </p:cNvPr>
          <p:cNvSpPr txBox="1"/>
          <p:nvPr/>
        </p:nvSpPr>
        <p:spPr>
          <a:xfrm>
            <a:off x="372963" y="982022"/>
            <a:ext cx="7685459" cy="492443"/>
          </a:xfrm>
          <a:prstGeom prst="rect">
            <a:avLst/>
          </a:prstGeom>
          <a:noFill/>
        </p:spPr>
        <p:txBody>
          <a:bodyPr wrap="square" lIns="0" tIns="0" rIns="0" bIns="0" anchor="ctr">
            <a:spAutoFit/>
          </a:bodyPr>
          <a:lstStyle/>
          <a:p>
            <a:pPr>
              <a:spcAft>
                <a:spcPts val="200"/>
              </a:spcAft>
            </a:pPr>
            <a:r>
              <a:rPr lang="en-US" sz="1600" b="0" dirty="0">
                <a:solidFill>
                  <a:srgbClr val="002272"/>
                </a:solidFill>
                <a:latin typeface="Montserrat"/>
              </a:rPr>
              <a:t>A bench-scale tokamak with </a:t>
            </a:r>
            <a:r>
              <a:rPr lang="en-US" sz="1600" b="1" dirty="0">
                <a:solidFill>
                  <a:srgbClr val="002272"/>
                </a:solidFill>
                <a:latin typeface="Montserrat"/>
              </a:rPr>
              <a:t>the same architecture as TRUST</a:t>
            </a:r>
            <a:r>
              <a:rPr lang="en-US" sz="1600" dirty="0">
                <a:solidFill>
                  <a:srgbClr val="002272"/>
                </a:solidFill>
                <a:latin typeface="Montserrat"/>
              </a:rPr>
              <a:t>, but with a few small differences: </a:t>
            </a:r>
          </a:p>
        </p:txBody>
      </p:sp>
      <p:grpSp>
        <p:nvGrpSpPr>
          <p:cNvPr id="34" name="Gruppo 33">
            <a:extLst>
              <a:ext uri="{FF2B5EF4-FFF2-40B4-BE49-F238E27FC236}">
                <a16:creationId xmlns:a16="http://schemas.microsoft.com/office/drawing/2014/main" id="{CD4DF1A2-F304-4DAA-0E3B-FD1144D4F6C2}"/>
              </a:ext>
            </a:extLst>
          </p:cNvPr>
          <p:cNvGrpSpPr/>
          <p:nvPr/>
        </p:nvGrpSpPr>
        <p:grpSpPr>
          <a:xfrm>
            <a:off x="446000" y="1700000"/>
            <a:ext cx="4060468" cy="2071899"/>
            <a:chOff x="446000" y="1699999"/>
            <a:chExt cx="3440000" cy="2503699"/>
          </a:xfrm>
        </p:grpSpPr>
        <p:sp>
          <p:nvSpPr>
            <p:cNvPr id="29" name="Rounded Rectangle 20">
              <a:extLst>
                <a:ext uri="{FF2B5EF4-FFF2-40B4-BE49-F238E27FC236}">
                  <a16:creationId xmlns:a16="http://schemas.microsoft.com/office/drawing/2014/main" id="{C85F67FB-F10A-1F12-2004-1907867C8FC7}"/>
                </a:ext>
              </a:extLst>
            </p:cNvPr>
            <p:cNvSpPr/>
            <p:nvPr/>
          </p:nvSpPr>
          <p:spPr>
            <a:xfrm>
              <a:off x="446000" y="1699999"/>
              <a:ext cx="3440000" cy="2503699"/>
            </a:xfrm>
            <a:prstGeom prst="roundRect">
              <a:avLst>
                <a:gd name="adj" fmla="val 7000"/>
              </a:avLst>
            </a:prstGeom>
            <a:noFill/>
            <a:ln w="28575">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22">
              <a:extLst>
                <a:ext uri="{FF2B5EF4-FFF2-40B4-BE49-F238E27FC236}">
                  <a16:creationId xmlns:a16="http://schemas.microsoft.com/office/drawing/2014/main" id="{1FEC71ED-57AD-A652-6C07-FEBE8B09E04D}"/>
                </a:ext>
              </a:extLst>
            </p:cNvPr>
            <p:cNvSpPr txBox="1"/>
            <p:nvPr/>
          </p:nvSpPr>
          <p:spPr>
            <a:xfrm>
              <a:off x="665999" y="2504459"/>
              <a:ext cx="3000000" cy="1436291"/>
            </a:xfrm>
            <a:prstGeom prst="rect">
              <a:avLst/>
            </a:prstGeom>
            <a:noFill/>
          </p:spPr>
          <p:txBody>
            <a:bodyPr wrap="square" lIns="0" tIns="0" rIns="0" bIns="0" anchor="t">
              <a:spAutoFit/>
            </a:bodyPr>
            <a:lstStyle/>
            <a:p>
              <a:pPr algn="ctr">
                <a:spcAft>
                  <a:spcPts val="200"/>
                </a:spcAft>
              </a:pPr>
              <a:r>
                <a:rPr lang="it-IT" sz="2400" i="1" dirty="0">
                  <a:solidFill>
                    <a:srgbClr val="002272"/>
                  </a:solidFill>
                  <a:latin typeface="Montserrat"/>
                </a:rPr>
                <a:t>1 - </a:t>
              </a:r>
              <a:r>
                <a:rPr dirty="0">
                  <a:solidFill>
                    <a:srgbClr val="002272"/>
                  </a:solidFill>
                  <a:latin typeface="Montserrat"/>
                </a:rPr>
                <a:t>Central </a:t>
              </a:r>
              <a:r>
                <a:rPr lang="it-IT" dirty="0">
                  <a:solidFill>
                    <a:srgbClr val="002272"/>
                  </a:solidFill>
                  <a:latin typeface="Montserrat"/>
                </a:rPr>
                <a:t>S</a:t>
              </a:r>
              <a:r>
                <a:rPr dirty="0" err="1">
                  <a:solidFill>
                    <a:srgbClr val="002272"/>
                  </a:solidFill>
                  <a:latin typeface="Montserrat"/>
                </a:rPr>
                <a:t>olenoid</a:t>
              </a:r>
              <a:r>
                <a:rPr lang="it-IT" dirty="0">
                  <a:solidFill>
                    <a:srgbClr val="002272"/>
                  </a:solidFill>
                  <a:latin typeface="Montserrat"/>
                </a:rPr>
                <a:t> (CS)</a:t>
              </a:r>
            </a:p>
            <a:p>
              <a:pPr algn="ctr">
                <a:spcAft>
                  <a:spcPts val="200"/>
                </a:spcAft>
              </a:pPr>
              <a:r>
                <a:rPr lang="it-IT" sz="2400" i="1" dirty="0">
                  <a:solidFill>
                    <a:srgbClr val="002272"/>
                  </a:solidFill>
                  <a:latin typeface="Montserrat"/>
                </a:rPr>
                <a:t>6 - </a:t>
              </a:r>
              <a:r>
                <a:rPr lang="it-IT" dirty="0">
                  <a:solidFill>
                    <a:srgbClr val="002272"/>
                  </a:solidFill>
                  <a:latin typeface="Montserrat"/>
                </a:rPr>
                <a:t>Poloidal field coils (PF)</a:t>
              </a:r>
            </a:p>
            <a:p>
              <a:pPr algn="ctr">
                <a:spcAft>
                  <a:spcPts val="200"/>
                </a:spcAft>
              </a:pPr>
              <a:r>
                <a:rPr lang="it-IT" sz="2400" i="1" dirty="0">
                  <a:solidFill>
                    <a:srgbClr val="002272"/>
                  </a:solidFill>
                  <a:latin typeface="Montserrat"/>
                </a:rPr>
                <a:t>6 - </a:t>
              </a:r>
              <a:r>
                <a:rPr lang="it-IT" dirty="0">
                  <a:solidFill>
                    <a:srgbClr val="002272"/>
                  </a:solidFill>
                  <a:latin typeface="Montserrat"/>
                </a:rPr>
                <a:t>Toroidal field coils (TF)</a:t>
              </a:r>
            </a:p>
          </p:txBody>
        </p:sp>
      </p:grpSp>
      <p:sp>
        <p:nvSpPr>
          <p:cNvPr id="39" name="TextBox 45">
            <a:extLst>
              <a:ext uri="{FF2B5EF4-FFF2-40B4-BE49-F238E27FC236}">
                <a16:creationId xmlns:a16="http://schemas.microsoft.com/office/drawing/2014/main" id="{731FE0CB-FA08-0FF8-480D-1BB751516D9B}"/>
              </a:ext>
            </a:extLst>
          </p:cNvPr>
          <p:cNvSpPr txBox="1"/>
          <p:nvPr/>
        </p:nvSpPr>
        <p:spPr>
          <a:xfrm>
            <a:off x="1008060" y="1902348"/>
            <a:ext cx="2936347" cy="338554"/>
          </a:xfrm>
          <a:prstGeom prst="rect">
            <a:avLst/>
          </a:prstGeom>
          <a:noFill/>
        </p:spPr>
        <p:txBody>
          <a:bodyPr wrap="square" lIns="0" tIns="0" rIns="0" bIns="0" anchor="t">
            <a:spAutoFit/>
          </a:bodyPr>
          <a:lstStyle/>
          <a:p>
            <a:pPr algn="ctr">
              <a:spcAft>
                <a:spcPts val="200"/>
              </a:spcAft>
            </a:pPr>
            <a:r>
              <a:rPr lang="it-IT" sz="2200" b="1" dirty="0">
                <a:solidFill>
                  <a:srgbClr val="002272"/>
                </a:solidFill>
                <a:latin typeface="Montserrat"/>
              </a:rPr>
              <a:t>Copper Coils</a:t>
            </a:r>
            <a:endParaRPr sz="2200" b="1" dirty="0">
              <a:solidFill>
                <a:srgbClr val="002272"/>
              </a:solidFill>
              <a:latin typeface="Montserrat"/>
            </a:endParaRPr>
          </a:p>
        </p:txBody>
      </p:sp>
      <p:pic>
        <p:nvPicPr>
          <p:cNvPr id="41" name="Immagine 40">
            <a:extLst>
              <a:ext uri="{FF2B5EF4-FFF2-40B4-BE49-F238E27FC236}">
                <a16:creationId xmlns:a16="http://schemas.microsoft.com/office/drawing/2014/main" id="{B698DB40-3EA0-C1A8-4705-F4BD7FE0B0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78578" y="1387892"/>
            <a:ext cx="2107250" cy="3354398"/>
          </a:xfrm>
          <a:prstGeom prst="rect">
            <a:avLst/>
          </a:prstGeom>
          <a:ln>
            <a:solidFill>
              <a:srgbClr val="0B2767"/>
            </a:solidFill>
          </a:ln>
        </p:spPr>
      </p:pic>
      <p:grpSp>
        <p:nvGrpSpPr>
          <p:cNvPr id="42" name="Gruppo 41">
            <a:extLst>
              <a:ext uri="{FF2B5EF4-FFF2-40B4-BE49-F238E27FC236}">
                <a16:creationId xmlns:a16="http://schemas.microsoft.com/office/drawing/2014/main" id="{4687C483-135B-C1D2-62F1-FA0FAE5EA8D5}"/>
              </a:ext>
            </a:extLst>
          </p:cNvPr>
          <p:cNvGrpSpPr/>
          <p:nvPr/>
        </p:nvGrpSpPr>
        <p:grpSpPr>
          <a:xfrm>
            <a:off x="4103262" y="4939567"/>
            <a:ext cx="3863079" cy="1409637"/>
            <a:chOff x="446000" y="1699999"/>
            <a:chExt cx="3440000" cy="2503699"/>
          </a:xfrm>
        </p:grpSpPr>
        <p:sp>
          <p:nvSpPr>
            <p:cNvPr id="43" name="Rounded Rectangle 20">
              <a:extLst>
                <a:ext uri="{FF2B5EF4-FFF2-40B4-BE49-F238E27FC236}">
                  <a16:creationId xmlns:a16="http://schemas.microsoft.com/office/drawing/2014/main" id="{B97C159C-EDDA-3BF1-70BC-633D8405824F}"/>
                </a:ext>
              </a:extLst>
            </p:cNvPr>
            <p:cNvSpPr/>
            <p:nvPr/>
          </p:nvSpPr>
          <p:spPr>
            <a:xfrm>
              <a:off x="446000" y="1699999"/>
              <a:ext cx="3440000" cy="2503699"/>
            </a:xfrm>
            <a:prstGeom prst="roundRect">
              <a:avLst>
                <a:gd name="adj" fmla="val 7000"/>
              </a:avLst>
            </a:prstGeom>
            <a:noFill/>
            <a:ln w="28575">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22">
              <a:extLst>
                <a:ext uri="{FF2B5EF4-FFF2-40B4-BE49-F238E27FC236}">
                  <a16:creationId xmlns:a16="http://schemas.microsoft.com/office/drawing/2014/main" id="{4E136903-1CB7-26AE-1CCC-A4395062AFB3}"/>
                </a:ext>
              </a:extLst>
            </p:cNvPr>
            <p:cNvSpPr txBox="1"/>
            <p:nvPr/>
          </p:nvSpPr>
          <p:spPr>
            <a:xfrm>
              <a:off x="665999" y="2448663"/>
              <a:ext cx="3000000" cy="655982"/>
            </a:xfrm>
            <a:prstGeom prst="rect">
              <a:avLst/>
            </a:prstGeom>
            <a:noFill/>
          </p:spPr>
          <p:txBody>
            <a:bodyPr wrap="square" lIns="0" tIns="0" rIns="0" bIns="0" anchor="t">
              <a:spAutoFit/>
            </a:bodyPr>
            <a:lstStyle/>
            <a:p>
              <a:pPr algn="ctr">
                <a:spcAft>
                  <a:spcPts val="200"/>
                </a:spcAft>
              </a:pPr>
              <a:r>
                <a:rPr lang="it-IT" sz="2400" b="1" i="1" dirty="0">
                  <a:solidFill>
                    <a:schemeClr val="accent2">
                      <a:lumMod val="75000"/>
                    </a:schemeClr>
                  </a:solidFill>
                  <a:latin typeface="Montserrat"/>
                </a:rPr>
                <a:t>Quartz</a:t>
              </a:r>
            </a:p>
          </p:txBody>
        </p:sp>
      </p:grpSp>
      <p:sp>
        <p:nvSpPr>
          <p:cNvPr id="46" name="TextBox 45">
            <a:extLst>
              <a:ext uri="{FF2B5EF4-FFF2-40B4-BE49-F238E27FC236}">
                <a16:creationId xmlns:a16="http://schemas.microsoft.com/office/drawing/2014/main" id="{112503CF-7F37-3F48-A896-12532C86441D}"/>
              </a:ext>
            </a:extLst>
          </p:cNvPr>
          <p:cNvSpPr txBox="1"/>
          <p:nvPr/>
        </p:nvSpPr>
        <p:spPr>
          <a:xfrm>
            <a:off x="4566626" y="4995959"/>
            <a:ext cx="2936347" cy="338554"/>
          </a:xfrm>
          <a:prstGeom prst="rect">
            <a:avLst/>
          </a:prstGeom>
          <a:noFill/>
        </p:spPr>
        <p:txBody>
          <a:bodyPr wrap="square" lIns="0" tIns="0" rIns="0" bIns="0" anchor="t">
            <a:spAutoFit/>
          </a:bodyPr>
          <a:lstStyle/>
          <a:p>
            <a:pPr algn="ctr">
              <a:spcAft>
                <a:spcPts val="200"/>
              </a:spcAft>
            </a:pPr>
            <a:r>
              <a:rPr lang="it-IT" sz="2200" b="1" dirty="0">
                <a:solidFill>
                  <a:srgbClr val="002272"/>
                </a:solidFill>
                <a:latin typeface="Montserrat"/>
              </a:rPr>
              <a:t>Vacuum chamber</a:t>
            </a:r>
            <a:endParaRPr sz="2200" b="1" dirty="0">
              <a:solidFill>
                <a:srgbClr val="002272"/>
              </a:solidFill>
              <a:latin typeface="Montserrat"/>
            </a:endParaRPr>
          </a:p>
        </p:txBody>
      </p:sp>
      <p:sp>
        <p:nvSpPr>
          <p:cNvPr id="48" name="TextBox 31">
            <a:extLst>
              <a:ext uri="{FF2B5EF4-FFF2-40B4-BE49-F238E27FC236}">
                <a16:creationId xmlns:a16="http://schemas.microsoft.com/office/drawing/2014/main" id="{6DF7A90D-F3F5-F376-5249-2C53E61D6208}"/>
              </a:ext>
            </a:extLst>
          </p:cNvPr>
          <p:cNvSpPr txBox="1"/>
          <p:nvPr/>
        </p:nvSpPr>
        <p:spPr>
          <a:xfrm>
            <a:off x="4325447" y="5794954"/>
            <a:ext cx="3541106" cy="400110"/>
          </a:xfrm>
          <a:prstGeom prst="rect">
            <a:avLst/>
          </a:prstGeom>
          <a:noFill/>
        </p:spPr>
        <p:txBody>
          <a:bodyPr wrap="square" lIns="0" tIns="0" rIns="0" bIns="0" anchor="t">
            <a:spAutoFit/>
          </a:bodyPr>
          <a:lstStyle/>
          <a:p>
            <a:pPr algn="ctr">
              <a:spcAft>
                <a:spcPts val="200"/>
              </a:spcAft>
            </a:pPr>
            <a:r>
              <a:rPr sz="1300" b="0" dirty="0">
                <a:solidFill>
                  <a:srgbClr val="444F66"/>
                </a:solidFill>
                <a:latin typeface="Montserrat"/>
              </a:rPr>
              <a:t>Rectangular section, 3 mm walls, 6 KF16 ports · glow discharges</a:t>
            </a:r>
          </a:p>
        </p:txBody>
      </p:sp>
      <p:pic>
        <p:nvPicPr>
          <p:cNvPr id="50" name="Immagine 49">
            <a:extLst>
              <a:ext uri="{FF2B5EF4-FFF2-40B4-BE49-F238E27FC236}">
                <a16:creationId xmlns:a16="http://schemas.microsoft.com/office/drawing/2014/main" id="{42B6DC0E-5F77-431E-EB02-25BEB55B4E4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70743" y="3967699"/>
            <a:ext cx="3112843" cy="2334633"/>
          </a:xfrm>
          <a:prstGeom prst="rect">
            <a:avLst/>
          </a:prstGeom>
          <a:ln>
            <a:solidFill>
              <a:srgbClr val="0B2767"/>
            </a:solidFill>
          </a:ln>
        </p:spPr>
      </p:pic>
    </p:spTree>
    <p:extLst>
      <p:ext uri="{BB962C8B-B14F-4D97-AF65-F5344CB8AC3E}">
        <p14:creationId xmlns:p14="http://schemas.microsoft.com/office/powerpoint/2010/main" val="2698917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D196B-26AF-B9F5-938A-3C466CC3CE69}"/>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24C8C809-2B6F-198A-4968-3C7E36C4080D}"/>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9EDA5350-336E-3297-2F8B-B620899A90BB}"/>
              </a:ext>
            </a:extLst>
          </p:cNvPr>
          <p:cNvSpPr txBox="1"/>
          <p:nvPr/>
        </p:nvSpPr>
        <p:spPr>
          <a:xfrm>
            <a:off x="326136" y="37958"/>
            <a:ext cx="8360664" cy="830997"/>
          </a:xfrm>
          <a:prstGeom prst="rect">
            <a:avLst/>
          </a:prstGeom>
          <a:noFill/>
        </p:spPr>
        <p:txBody>
          <a:bodyPr wrap="square">
            <a:spAutoFit/>
          </a:bodyPr>
          <a:lstStyle/>
          <a:p>
            <a:r>
              <a:rPr kumimoji="0" lang="en-GB" sz="2400" b="0"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miniTRUST</a:t>
            </a:r>
          </a:p>
          <a:p>
            <a:r>
              <a:rPr kumimoji="0" lang="en-GB" sz="2400" b="0" i="1" u="none" strike="noStrike" kern="1200" cap="none" spc="0" normalizeH="0" baseline="0" noProof="0" dirty="0">
                <a:ln>
                  <a:noFill/>
                </a:ln>
                <a:solidFill>
                  <a:srgbClr val="002272"/>
                </a:solidFill>
                <a:effectLst/>
                <a:uLnTx/>
                <a:uFillTx/>
                <a:latin typeface="Montserrat" panose="00000500000000000000" pitchFamily="2" charset="0"/>
              </a:rPr>
              <a:t>Magnetic diagnostics</a:t>
            </a:r>
          </a:p>
        </p:txBody>
      </p:sp>
      <p:pic>
        <p:nvPicPr>
          <p:cNvPr id="6" name="Immagine 5">
            <a:extLst>
              <a:ext uri="{FF2B5EF4-FFF2-40B4-BE49-F238E27FC236}">
                <a16:creationId xmlns:a16="http://schemas.microsoft.com/office/drawing/2014/main" id="{C9C9F872-1B95-4377-BC8D-A64874C220CD}"/>
              </a:ext>
            </a:extLst>
          </p:cNvPr>
          <p:cNvPicPr>
            <a:picLocks noChangeAspect="1"/>
          </p:cNvPicPr>
          <p:nvPr/>
        </p:nvPicPr>
        <p:blipFill>
          <a:blip r:embed="rId3"/>
          <a:stretch>
            <a:fillRect/>
          </a:stretch>
        </p:blipFill>
        <p:spPr>
          <a:xfrm>
            <a:off x="6096000" y="1471595"/>
            <a:ext cx="5915212" cy="4412167"/>
          </a:xfrm>
          <a:prstGeom prst="rect">
            <a:avLst/>
          </a:prstGeom>
        </p:spPr>
      </p:pic>
      <p:sp>
        <p:nvSpPr>
          <p:cNvPr id="8" name="CasellaDiTesto 7">
            <a:extLst>
              <a:ext uri="{FF2B5EF4-FFF2-40B4-BE49-F238E27FC236}">
                <a16:creationId xmlns:a16="http://schemas.microsoft.com/office/drawing/2014/main" id="{C89E435B-07B4-50A0-ADB4-871C224D63C6}"/>
              </a:ext>
            </a:extLst>
          </p:cNvPr>
          <p:cNvSpPr txBox="1"/>
          <p:nvPr/>
        </p:nvSpPr>
        <p:spPr>
          <a:xfrm>
            <a:off x="353060" y="1159510"/>
            <a:ext cx="5503164" cy="2092881"/>
          </a:xfrm>
          <a:prstGeom prst="rect">
            <a:avLst/>
          </a:prstGeom>
          <a:noFill/>
        </p:spPr>
        <p:txBody>
          <a:bodyPr wrap="square" rtlCol="0">
            <a:spAutoFit/>
          </a:bodyPr>
          <a:lstStyle/>
          <a:p>
            <a:r>
              <a:rPr lang="en-GB" sz="1600" i="1" noProof="0" dirty="0">
                <a:solidFill>
                  <a:srgbClr val="002272"/>
                </a:solidFill>
                <a:latin typeface="Montserrat" panose="00000500000000000000" pitchFamily="2" charset="0"/>
              </a:rPr>
              <a:t>miniTRUST is equipped with </a:t>
            </a:r>
            <a:r>
              <a:rPr lang="en-GB" sz="1600" b="1" i="1" noProof="0" dirty="0">
                <a:solidFill>
                  <a:srgbClr val="002272"/>
                </a:solidFill>
                <a:latin typeface="Montserrat" panose="00000500000000000000" pitchFamily="2" charset="0"/>
              </a:rPr>
              <a:t>20 flux loops </a:t>
            </a:r>
            <a:r>
              <a:rPr lang="en-GB" sz="1600" i="1" noProof="0" dirty="0">
                <a:solidFill>
                  <a:srgbClr val="002272"/>
                </a:solidFill>
                <a:latin typeface="Montserrat" panose="00000500000000000000" pitchFamily="2" charset="0"/>
              </a:rPr>
              <a:t>for magnetic flux measurements.</a:t>
            </a:r>
          </a:p>
          <a:p>
            <a:endParaRPr lang="en-GB" sz="1600" i="1" noProof="0" dirty="0">
              <a:solidFill>
                <a:srgbClr val="002272"/>
              </a:solidFill>
              <a:latin typeface="Montserrat" panose="00000500000000000000" pitchFamily="2" charset="0"/>
            </a:endParaRPr>
          </a:p>
          <a:p>
            <a:r>
              <a:rPr lang="en-GB" sz="1600" i="1" noProof="0" dirty="0">
                <a:solidFill>
                  <a:srgbClr val="002272"/>
                </a:solidFill>
                <a:latin typeface="Montserrat" panose="00000500000000000000" pitchFamily="2" charset="0"/>
              </a:rPr>
              <a:t>It is also designed to host </a:t>
            </a:r>
            <a:r>
              <a:rPr lang="en-GB" sz="1600" b="1" i="1" noProof="0" dirty="0">
                <a:solidFill>
                  <a:srgbClr val="002272"/>
                </a:solidFill>
                <a:latin typeface="Montserrat" panose="00000500000000000000" pitchFamily="2" charset="0"/>
              </a:rPr>
              <a:t>in-house double-axis Hall probe arrays </a:t>
            </a:r>
            <a:r>
              <a:rPr lang="en-GB" sz="1600" i="1" noProof="0" dirty="0">
                <a:solidFill>
                  <a:srgbClr val="002272"/>
                </a:solidFill>
                <a:latin typeface="Montserrat" panose="00000500000000000000" pitchFamily="2" charset="0"/>
              </a:rPr>
              <a:t>around the chamber, enabling local magnetic field measurements in both the radial and vertical directions.</a:t>
            </a:r>
          </a:p>
          <a:p>
            <a:endParaRPr lang="en-GB" noProof="0" dirty="0"/>
          </a:p>
        </p:txBody>
      </p:sp>
      <p:pic>
        <p:nvPicPr>
          <p:cNvPr id="3" name="Immagine 2">
            <a:extLst>
              <a:ext uri="{FF2B5EF4-FFF2-40B4-BE49-F238E27FC236}">
                <a16:creationId xmlns:a16="http://schemas.microsoft.com/office/drawing/2014/main" id="{A23FBB0C-12F5-87D7-360B-225671443A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136" y="3639579"/>
            <a:ext cx="2132813" cy="2128688"/>
          </a:xfrm>
          <a:prstGeom prst="rect">
            <a:avLst/>
          </a:prstGeom>
        </p:spPr>
      </p:pic>
      <p:pic>
        <p:nvPicPr>
          <p:cNvPr id="4" name="Immagine 3">
            <a:extLst>
              <a:ext uri="{FF2B5EF4-FFF2-40B4-BE49-F238E27FC236}">
                <a16:creationId xmlns:a16="http://schemas.microsoft.com/office/drawing/2014/main" id="{06088166-10A0-6784-794B-3EA1DF31BCC6}"/>
              </a:ext>
            </a:extLst>
          </p:cNvPr>
          <p:cNvPicPr>
            <a:picLocks noChangeAspect="1"/>
          </p:cNvPicPr>
          <p:nvPr/>
        </p:nvPicPr>
        <p:blipFill>
          <a:blip r:embed="rId5">
            <a:extLst>
              <a:ext uri="{28A0092B-C50C-407E-A947-70E740481C1C}">
                <a14:useLocalDpi xmlns:a14="http://schemas.microsoft.com/office/drawing/2010/main" val="0"/>
              </a:ext>
            </a:extLst>
          </a:blip>
          <a:srcRect l="25308" t="22038" r="20864" b="29394"/>
          <a:stretch>
            <a:fillRect/>
          </a:stretch>
        </p:blipFill>
        <p:spPr>
          <a:xfrm>
            <a:off x="3041281" y="3154862"/>
            <a:ext cx="2575167" cy="3098122"/>
          </a:xfrm>
          <a:prstGeom prst="rect">
            <a:avLst/>
          </a:prstGeom>
        </p:spPr>
      </p:pic>
      <p:sp>
        <p:nvSpPr>
          <p:cNvPr id="5" name="Freccia a destra 4">
            <a:extLst>
              <a:ext uri="{FF2B5EF4-FFF2-40B4-BE49-F238E27FC236}">
                <a16:creationId xmlns:a16="http://schemas.microsoft.com/office/drawing/2014/main" id="{119FE335-E870-1C23-D2A6-CAC73F4D43BF}"/>
              </a:ext>
            </a:extLst>
          </p:cNvPr>
          <p:cNvSpPr/>
          <p:nvPr/>
        </p:nvSpPr>
        <p:spPr>
          <a:xfrm>
            <a:off x="2458949" y="4593926"/>
            <a:ext cx="614451" cy="507997"/>
          </a:xfrm>
          <a:prstGeom prst="rightArrow">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Rettangolo con angoli arrotondati 11">
            <a:extLst>
              <a:ext uri="{FF2B5EF4-FFF2-40B4-BE49-F238E27FC236}">
                <a16:creationId xmlns:a16="http://schemas.microsoft.com/office/drawing/2014/main" id="{3F019CD3-CBF1-A521-C99B-E16ACC69F9B0}"/>
              </a:ext>
            </a:extLst>
          </p:cNvPr>
          <p:cNvSpPr/>
          <p:nvPr/>
        </p:nvSpPr>
        <p:spPr>
          <a:xfrm>
            <a:off x="558800" y="3252391"/>
            <a:ext cx="1651000" cy="444321"/>
          </a:xfrm>
          <a:prstGeom prst="roundRect">
            <a:avLst/>
          </a:prstGeom>
          <a:solidFill>
            <a:schemeClr val="bg1"/>
          </a:solid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i="1" dirty="0">
                <a:solidFill>
                  <a:srgbClr val="0B2767"/>
                </a:solidFill>
              </a:rPr>
              <a:t>First Design</a:t>
            </a:r>
          </a:p>
        </p:txBody>
      </p:sp>
      <p:sp>
        <p:nvSpPr>
          <p:cNvPr id="18" name="Rettangolo con angoli arrotondati 17">
            <a:extLst>
              <a:ext uri="{FF2B5EF4-FFF2-40B4-BE49-F238E27FC236}">
                <a16:creationId xmlns:a16="http://schemas.microsoft.com/office/drawing/2014/main" id="{4EB87E45-A3EE-AAC2-2F66-D5B7AC90910B}"/>
              </a:ext>
            </a:extLst>
          </p:cNvPr>
          <p:cNvSpPr/>
          <p:nvPr/>
        </p:nvSpPr>
        <p:spPr>
          <a:xfrm>
            <a:off x="3319214" y="3029037"/>
            <a:ext cx="2019300" cy="444321"/>
          </a:xfrm>
          <a:prstGeom prst="roundRect">
            <a:avLst/>
          </a:prstGeom>
          <a:solidFill>
            <a:schemeClr val="bg1"/>
          </a:solid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i="1" dirty="0">
                <a:solidFill>
                  <a:srgbClr val="0B2767"/>
                </a:solidFill>
              </a:rPr>
              <a:t>First production</a:t>
            </a:r>
            <a:r>
              <a:rPr lang="it-IT" dirty="0">
                <a:solidFill>
                  <a:srgbClr val="0B2767"/>
                </a:solidFill>
              </a:rPr>
              <a:t> </a:t>
            </a:r>
          </a:p>
        </p:txBody>
      </p:sp>
      <p:cxnSp>
        <p:nvCxnSpPr>
          <p:cNvPr id="19" name="Straight Connector 15">
            <a:extLst>
              <a:ext uri="{FF2B5EF4-FFF2-40B4-BE49-F238E27FC236}">
                <a16:creationId xmlns:a16="http://schemas.microsoft.com/office/drawing/2014/main" id="{481C2244-9C41-E0DE-488B-973CF7F1DF5C}"/>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20" name="Straight Connector 15">
            <a:extLst>
              <a:ext uri="{FF2B5EF4-FFF2-40B4-BE49-F238E27FC236}">
                <a16:creationId xmlns:a16="http://schemas.microsoft.com/office/drawing/2014/main" id="{098A29CC-6773-927D-15B0-CE143737985C}"/>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21" name="TextBox 16">
            <a:extLst>
              <a:ext uri="{FF2B5EF4-FFF2-40B4-BE49-F238E27FC236}">
                <a16:creationId xmlns:a16="http://schemas.microsoft.com/office/drawing/2014/main" id="{30435129-A527-273D-00D3-F6F5365A7EF5}"/>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22" name="TextBox 16">
            <a:extLst>
              <a:ext uri="{FF2B5EF4-FFF2-40B4-BE49-F238E27FC236}">
                <a16:creationId xmlns:a16="http://schemas.microsoft.com/office/drawing/2014/main" id="{74B7106A-8749-BA40-2FBE-AF6B12B5EBB8}"/>
              </a:ext>
            </a:extLst>
          </p:cNvPr>
          <p:cNvSpPr txBox="1"/>
          <p:nvPr/>
        </p:nvSpPr>
        <p:spPr>
          <a:xfrm>
            <a:off x="11275405" y="6500519"/>
            <a:ext cx="747402"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6</a:t>
            </a:r>
          </a:p>
        </p:txBody>
      </p:sp>
      <p:sp>
        <p:nvSpPr>
          <p:cNvPr id="23" name="TextBox 8">
            <a:extLst>
              <a:ext uri="{FF2B5EF4-FFF2-40B4-BE49-F238E27FC236}">
                <a16:creationId xmlns:a16="http://schemas.microsoft.com/office/drawing/2014/main" id="{A1670C4D-06A5-DCE6-66CD-4809DFDCDC4F}"/>
              </a:ext>
            </a:extLst>
          </p:cNvPr>
          <p:cNvSpPr txBox="1"/>
          <p:nvPr/>
        </p:nvSpPr>
        <p:spPr>
          <a:xfrm>
            <a:off x="0" y="6512265"/>
            <a:ext cx="3465068"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pic>
        <p:nvPicPr>
          <p:cNvPr id="25" name="Picture 5">
            <a:extLst>
              <a:ext uri="{FF2B5EF4-FFF2-40B4-BE49-F238E27FC236}">
                <a16:creationId xmlns:a16="http://schemas.microsoft.com/office/drawing/2014/main" id="{B1950BE6-B573-D301-F923-073462EF77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27" name="Picture 7">
            <a:extLst>
              <a:ext uri="{FF2B5EF4-FFF2-40B4-BE49-F238E27FC236}">
                <a16:creationId xmlns:a16="http://schemas.microsoft.com/office/drawing/2014/main" id="{F955491F-731F-94D9-B5AE-6FF5A3D386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29" name="Logo ASIPP" descr="asipp.png">
            <a:extLst>
              <a:ext uri="{FF2B5EF4-FFF2-40B4-BE49-F238E27FC236}">
                <a16:creationId xmlns:a16="http://schemas.microsoft.com/office/drawing/2014/main" id="{430850F8-7F30-D59B-06E5-8B4BA1C8B1FE}"/>
              </a:ext>
            </a:extLst>
          </p:cNvPr>
          <p:cNvPicPr>
            <a:picLocks noChangeAspect="1"/>
          </p:cNvPicPr>
          <p:nvPr/>
        </p:nvPicPr>
        <p:blipFill>
          <a:blip r:embed="rId8"/>
          <a:stretch>
            <a:fillRect/>
          </a:stretch>
        </p:blipFill>
        <p:spPr>
          <a:xfrm>
            <a:off x="10311282" y="163225"/>
            <a:ext cx="522725" cy="522725"/>
          </a:xfrm>
          <a:prstGeom prst="rect">
            <a:avLst/>
          </a:prstGeom>
        </p:spPr>
      </p:pic>
      <p:pic>
        <p:nvPicPr>
          <p:cNvPr id="31" name="Logo ENEA" descr="enea.png">
            <a:extLst>
              <a:ext uri="{FF2B5EF4-FFF2-40B4-BE49-F238E27FC236}">
                <a16:creationId xmlns:a16="http://schemas.microsoft.com/office/drawing/2014/main" id="{87B5E7F2-6822-458D-E742-906ED6D857C4}"/>
              </a:ext>
            </a:extLst>
          </p:cNvPr>
          <p:cNvPicPr>
            <a:picLocks noChangeAspect="1"/>
          </p:cNvPicPr>
          <p:nvPr/>
        </p:nvPicPr>
        <p:blipFill>
          <a:blip r:embed="rId9"/>
          <a:stretch>
            <a:fillRect/>
          </a:stretch>
        </p:blipFill>
        <p:spPr>
          <a:xfrm>
            <a:off x="10998764" y="230938"/>
            <a:ext cx="1039598" cy="387301"/>
          </a:xfrm>
          <a:prstGeom prst="rect">
            <a:avLst/>
          </a:prstGeom>
        </p:spPr>
      </p:pic>
    </p:spTree>
    <p:extLst>
      <p:ext uri="{BB962C8B-B14F-4D97-AF65-F5344CB8AC3E}">
        <p14:creationId xmlns:p14="http://schemas.microsoft.com/office/powerpoint/2010/main" val="3449874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8D49F-B8E0-2917-1F5C-626D1D8DC55A}"/>
            </a:ext>
          </a:extLst>
        </p:cNvPr>
        <p:cNvGrpSpPr/>
        <p:nvPr/>
      </p:nvGrpSpPr>
      <p:grpSpPr>
        <a:xfrm>
          <a:off x="0" y="0"/>
          <a:ext cx="0" cy="0"/>
          <a:chOff x="0" y="0"/>
          <a:chExt cx="0" cy="0"/>
        </a:xfrm>
      </p:grpSpPr>
      <p:sp>
        <p:nvSpPr>
          <p:cNvPr id="34" name="Rounded Rectangle 33"/>
          <p:cNvSpPr/>
          <p:nvPr/>
        </p:nvSpPr>
        <p:spPr>
          <a:xfrm>
            <a:off x="8126000" y="980000"/>
            <a:ext cx="3620000" cy="5320000"/>
          </a:xfrm>
          <a:prstGeom prst="roundRect">
            <a:avLst>
              <a:gd name="adj" fmla="val 5000"/>
            </a:avLst>
          </a:prstGeom>
          <a:solidFill>
            <a:srgbClr val="FFFFFF"/>
          </a:solidFill>
          <a:ln w="38100">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ounded Rectangle 32"/>
          <p:cNvSpPr/>
          <p:nvPr/>
        </p:nvSpPr>
        <p:spPr>
          <a:xfrm>
            <a:off x="4286000" y="980000"/>
            <a:ext cx="3620000" cy="5320000"/>
          </a:xfrm>
          <a:prstGeom prst="roundRect">
            <a:avLst>
              <a:gd name="adj" fmla="val 5000"/>
            </a:avLst>
          </a:prstGeom>
          <a:solidFill>
            <a:srgbClr val="FFFFFF"/>
          </a:solidFill>
          <a:ln w="38100">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446000" y="980000"/>
            <a:ext cx="3620000" cy="5320000"/>
          </a:xfrm>
          <a:prstGeom prst="roundRect">
            <a:avLst>
              <a:gd name="adj" fmla="val 5000"/>
            </a:avLst>
          </a:prstGeom>
          <a:solidFill>
            <a:srgbClr val="FFFFFF"/>
          </a:solidFill>
          <a:ln w="38100">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1" name="Straight Connector 10">
            <a:extLst>
              <a:ext uri="{FF2B5EF4-FFF2-40B4-BE49-F238E27FC236}">
                <a16:creationId xmlns:a16="http://schemas.microsoft.com/office/drawing/2014/main" id="{487D78FA-261F-CE17-B121-351435E08BE7}"/>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DDA36EAA-2262-1E0C-F7FC-26CD7E879E24}"/>
              </a:ext>
            </a:extLst>
          </p:cNvPr>
          <p:cNvSpPr txBox="1"/>
          <p:nvPr/>
        </p:nvSpPr>
        <p:spPr>
          <a:xfrm>
            <a:off x="326136" y="37958"/>
            <a:ext cx="8360664" cy="830997"/>
          </a:xfrm>
          <a:prstGeom prst="rect">
            <a:avLst/>
          </a:prstGeom>
          <a:noFill/>
        </p:spPr>
        <p:txBody>
          <a:bodyPr wrap="square">
            <a:spAutoFit/>
          </a:bodyPr>
          <a:lstStyle/>
          <a:p>
            <a:r>
              <a:rPr kumimoji="0" lang="en-GB" sz="2400" b="0"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miniTRUST</a:t>
            </a:r>
          </a:p>
          <a:p>
            <a:r>
              <a:rPr lang="en-GB" sz="2400" i="1" noProof="0" dirty="0">
                <a:solidFill>
                  <a:srgbClr val="002272"/>
                </a:solidFill>
                <a:latin typeface="Montserrat" panose="00000500000000000000" pitchFamily="2" charset="0"/>
              </a:rPr>
              <a:t>From design to hardware</a:t>
            </a:r>
            <a:endParaRPr kumimoji="0" lang="en-GB" sz="2400" b="0" i="1" u="none" strike="noStrike" kern="1200" cap="none" spc="0" normalizeH="0" baseline="0" noProof="0" dirty="0">
              <a:ln>
                <a:noFill/>
              </a:ln>
              <a:solidFill>
                <a:srgbClr val="002272"/>
              </a:solidFill>
              <a:effectLst/>
              <a:uLnTx/>
              <a:uFillTx/>
              <a:latin typeface="Montserrat" panose="00000500000000000000" pitchFamily="2" charset="0"/>
            </a:endParaRPr>
          </a:p>
        </p:txBody>
      </p:sp>
      <p:pic>
        <p:nvPicPr>
          <p:cNvPr id="23" name="Immagine 22">
            <a:extLst>
              <a:ext uri="{FF2B5EF4-FFF2-40B4-BE49-F238E27FC236}">
                <a16:creationId xmlns:a16="http://schemas.microsoft.com/office/drawing/2014/main" id="{A7F1053B-3257-5EBD-65FD-73A55A353688}"/>
              </a:ext>
            </a:extLst>
          </p:cNvPr>
          <p:cNvPicPr>
            <a:picLocks noChangeAspect="1"/>
          </p:cNvPicPr>
          <p:nvPr/>
        </p:nvPicPr>
        <p:blipFill>
          <a:blip r:embed="rId3"/>
          <a:stretch>
            <a:fillRect/>
          </a:stretch>
        </p:blipFill>
        <p:spPr>
          <a:xfrm>
            <a:off x="4385999" y="2140126"/>
            <a:ext cx="3420000" cy="2415987"/>
          </a:xfrm>
          <a:prstGeom prst="rect">
            <a:avLst/>
          </a:prstGeom>
        </p:spPr>
      </p:pic>
      <p:pic>
        <p:nvPicPr>
          <p:cNvPr id="3" name="Immagine 2">
            <a:extLst>
              <a:ext uri="{FF2B5EF4-FFF2-40B4-BE49-F238E27FC236}">
                <a16:creationId xmlns:a16="http://schemas.microsoft.com/office/drawing/2014/main" id="{2AFBC855-9DE5-11B6-B283-90A868DCF0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978" y="1191045"/>
            <a:ext cx="1300448" cy="2070100"/>
          </a:xfrm>
          <a:prstGeom prst="rect">
            <a:avLst/>
          </a:prstGeom>
          <a:ln>
            <a:solidFill>
              <a:srgbClr val="0B2767"/>
            </a:solidFill>
          </a:ln>
        </p:spPr>
      </p:pic>
      <p:grpSp>
        <p:nvGrpSpPr>
          <p:cNvPr id="19" name="Gruppo 18">
            <a:extLst>
              <a:ext uri="{FF2B5EF4-FFF2-40B4-BE49-F238E27FC236}">
                <a16:creationId xmlns:a16="http://schemas.microsoft.com/office/drawing/2014/main" id="{9FF3338A-9AD1-BE91-E818-49F46B1A82C3}"/>
              </a:ext>
            </a:extLst>
          </p:cNvPr>
          <p:cNvGrpSpPr/>
          <p:nvPr/>
        </p:nvGrpSpPr>
        <p:grpSpPr>
          <a:xfrm>
            <a:off x="768897" y="2561765"/>
            <a:ext cx="3141780" cy="2438235"/>
            <a:chOff x="1030493" y="2871547"/>
            <a:chExt cx="4999230" cy="3457157"/>
          </a:xfrm>
        </p:grpSpPr>
        <p:pic>
          <p:nvPicPr>
            <p:cNvPr id="5" name="Picture 2">
              <a:extLst>
                <a:ext uri="{FF2B5EF4-FFF2-40B4-BE49-F238E27FC236}">
                  <a16:creationId xmlns:a16="http://schemas.microsoft.com/office/drawing/2014/main" id="{8CBD6CDB-2386-BA3A-8DF8-59C1BF289937}"/>
                </a:ext>
              </a:extLst>
            </p:cNvPr>
            <p:cNvPicPr>
              <a:picLocks noChangeAspect="1"/>
            </p:cNvPicPr>
            <p:nvPr/>
          </p:nvPicPr>
          <p:blipFill>
            <a:blip r:embed="rId5"/>
            <a:stretch>
              <a:fillRect/>
            </a:stretch>
          </p:blipFill>
          <p:spPr>
            <a:xfrm>
              <a:off x="3396785" y="2871547"/>
              <a:ext cx="2632938" cy="3457157"/>
            </a:xfrm>
            <a:prstGeom prst="rect">
              <a:avLst/>
            </a:prstGeom>
            <a:ln>
              <a:solidFill>
                <a:schemeClr val="bg1"/>
              </a:solidFill>
            </a:ln>
          </p:spPr>
        </p:pic>
        <p:pic>
          <p:nvPicPr>
            <p:cNvPr id="8" name="Picture 3">
              <a:extLst>
                <a:ext uri="{FF2B5EF4-FFF2-40B4-BE49-F238E27FC236}">
                  <a16:creationId xmlns:a16="http://schemas.microsoft.com/office/drawing/2014/main" id="{C87AA531-8C61-90DE-E22A-82EC99236DD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0493" y="3986515"/>
              <a:ext cx="2269952" cy="2151641"/>
            </a:xfrm>
            <a:prstGeom prst="rect">
              <a:avLst/>
            </a:prstGeom>
            <a:noFill/>
            <a:ln>
              <a:solidFill>
                <a:schemeClr val="bg1"/>
              </a:solidFill>
            </a:ln>
          </p:spPr>
        </p:pic>
      </p:grpSp>
      <p:pic>
        <p:nvPicPr>
          <p:cNvPr id="6" name="Picture 6">
            <a:extLst>
              <a:ext uri="{FF2B5EF4-FFF2-40B4-BE49-F238E27FC236}">
                <a16:creationId xmlns:a16="http://schemas.microsoft.com/office/drawing/2014/main" id="{1365FBE9-EC35-DFC6-D343-C6BB363872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51175" y="1095310"/>
            <a:ext cx="1623950" cy="734795"/>
          </a:xfrm>
          <a:prstGeom prst="rect">
            <a:avLst/>
          </a:prstGeom>
        </p:spPr>
      </p:pic>
      <p:pic>
        <p:nvPicPr>
          <p:cNvPr id="13" name="Picture 9">
            <a:extLst>
              <a:ext uri="{FF2B5EF4-FFF2-40B4-BE49-F238E27FC236}">
                <a16:creationId xmlns:a16="http://schemas.microsoft.com/office/drawing/2014/main" id="{D03AB4F2-86BD-EAB5-067A-3262162674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95745" y="1856560"/>
            <a:ext cx="1392935" cy="638011"/>
          </a:xfrm>
          <a:prstGeom prst="rect">
            <a:avLst/>
          </a:prstGeom>
        </p:spPr>
      </p:pic>
      <p:pic>
        <p:nvPicPr>
          <p:cNvPr id="18" name="Logo ASIPP" descr="asipp.png">
            <a:extLst>
              <a:ext uri="{FF2B5EF4-FFF2-40B4-BE49-F238E27FC236}">
                <a16:creationId xmlns:a16="http://schemas.microsoft.com/office/drawing/2014/main" id="{0C6ED8E5-1D89-026C-5F2E-866F3D2A060A}"/>
              </a:ext>
            </a:extLst>
          </p:cNvPr>
          <p:cNvPicPr>
            <a:picLocks noChangeAspect="1"/>
          </p:cNvPicPr>
          <p:nvPr/>
        </p:nvPicPr>
        <p:blipFill>
          <a:blip r:embed="rId9"/>
          <a:stretch>
            <a:fillRect/>
          </a:stretch>
        </p:blipFill>
        <p:spPr>
          <a:xfrm>
            <a:off x="5639526" y="1172815"/>
            <a:ext cx="912947" cy="912947"/>
          </a:xfrm>
          <a:prstGeom prst="rect">
            <a:avLst/>
          </a:prstGeom>
        </p:spPr>
      </p:pic>
      <p:pic>
        <p:nvPicPr>
          <p:cNvPr id="21" name="Immagine 20">
            <a:extLst>
              <a:ext uri="{FF2B5EF4-FFF2-40B4-BE49-F238E27FC236}">
                <a16:creationId xmlns:a16="http://schemas.microsoft.com/office/drawing/2014/main" id="{6C0C25F8-188B-21C4-BD08-86BD306BE77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20224" y="1163892"/>
            <a:ext cx="2853798" cy="3805063"/>
          </a:xfrm>
          <a:prstGeom prst="rect">
            <a:avLst/>
          </a:prstGeom>
        </p:spPr>
      </p:pic>
      <p:sp>
        <p:nvSpPr>
          <p:cNvPr id="24" name="Oval 37">
            <a:extLst>
              <a:ext uri="{FF2B5EF4-FFF2-40B4-BE49-F238E27FC236}">
                <a16:creationId xmlns:a16="http://schemas.microsoft.com/office/drawing/2014/main" id="{A59EDC9C-F841-99DE-8D07-0B21A860CEC6}"/>
              </a:ext>
            </a:extLst>
          </p:cNvPr>
          <p:cNvSpPr/>
          <p:nvPr/>
        </p:nvSpPr>
        <p:spPr>
          <a:xfrm>
            <a:off x="2105772" y="5406198"/>
            <a:ext cx="400725" cy="400000"/>
          </a:xfrm>
          <a:prstGeom prst="ellipse">
            <a:avLst/>
          </a:prstGeom>
          <a:solidFill>
            <a:srgbClr val="002272"/>
          </a:solidFill>
          <a:ln>
            <a:solidFill>
              <a:srgbClr val="FFD42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38">
            <a:extLst>
              <a:ext uri="{FF2B5EF4-FFF2-40B4-BE49-F238E27FC236}">
                <a16:creationId xmlns:a16="http://schemas.microsoft.com/office/drawing/2014/main" id="{1A257858-2393-32F6-DBE3-8FC75EDD1A46}"/>
              </a:ext>
            </a:extLst>
          </p:cNvPr>
          <p:cNvSpPr txBox="1"/>
          <p:nvPr/>
        </p:nvSpPr>
        <p:spPr>
          <a:xfrm>
            <a:off x="1006135" y="4959647"/>
            <a:ext cx="2600000" cy="400000"/>
          </a:xfrm>
          <a:prstGeom prst="rect">
            <a:avLst/>
          </a:prstGeom>
          <a:noFill/>
        </p:spPr>
        <p:txBody>
          <a:bodyPr wrap="square" lIns="0" tIns="0" rIns="0" bIns="0" anchor="b">
            <a:spAutoFit/>
          </a:bodyPr>
          <a:lstStyle/>
          <a:p>
            <a:pPr algn="ctr"/>
            <a:r>
              <a:rPr sz="1600" b="1" dirty="0">
                <a:solidFill>
                  <a:srgbClr val="002272"/>
                </a:solidFill>
                <a:latin typeface="Montserrat"/>
              </a:rPr>
              <a:t>January 2026</a:t>
            </a:r>
          </a:p>
        </p:txBody>
      </p:sp>
      <p:sp>
        <p:nvSpPr>
          <p:cNvPr id="45" name="TextBox 41">
            <a:extLst>
              <a:ext uri="{FF2B5EF4-FFF2-40B4-BE49-F238E27FC236}">
                <a16:creationId xmlns:a16="http://schemas.microsoft.com/office/drawing/2014/main" id="{DA9AEA8C-5588-D2D4-199A-98E17C087D87}"/>
              </a:ext>
            </a:extLst>
          </p:cNvPr>
          <p:cNvSpPr txBox="1"/>
          <p:nvPr/>
        </p:nvSpPr>
        <p:spPr>
          <a:xfrm>
            <a:off x="4795999" y="4959647"/>
            <a:ext cx="2600000" cy="400000"/>
          </a:xfrm>
          <a:prstGeom prst="rect">
            <a:avLst/>
          </a:prstGeom>
          <a:noFill/>
        </p:spPr>
        <p:txBody>
          <a:bodyPr wrap="square" lIns="0" tIns="0" rIns="0" bIns="0" anchor="b">
            <a:spAutoFit/>
          </a:bodyPr>
          <a:lstStyle/>
          <a:p>
            <a:pPr algn="ctr"/>
            <a:r>
              <a:rPr sz="1600" b="1" dirty="0">
                <a:solidFill>
                  <a:srgbClr val="002272"/>
                </a:solidFill>
                <a:latin typeface="Montserrat"/>
              </a:rPr>
              <a:t>April 2026</a:t>
            </a:r>
          </a:p>
        </p:txBody>
      </p:sp>
      <p:sp>
        <p:nvSpPr>
          <p:cNvPr id="49" name="TextBox 44">
            <a:extLst>
              <a:ext uri="{FF2B5EF4-FFF2-40B4-BE49-F238E27FC236}">
                <a16:creationId xmlns:a16="http://schemas.microsoft.com/office/drawing/2014/main" id="{624F3124-CFC1-7002-CE6C-86AD39FA3C37}"/>
              </a:ext>
            </a:extLst>
          </p:cNvPr>
          <p:cNvSpPr txBox="1"/>
          <p:nvPr/>
        </p:nvSpPr>
        <p:spPr>
          <a:xfrm>
            <a:off x="8636000" y="4945568"/>
            <a:ext cx="2600000" cy="400000"/>
          </a:xfrm>
          <a:prstGeom prst="rect">
            <a:avLst/>
          </a:prstGeom>
          <a:noFill/>
        </p:spPr>
        <p:txBody>
          <a:bodyPr wrap="square" lIns="0" tIns="0" rIns="0" bIns="0" anchor="b">
            <a:spAutoFit/>
          </a:bodyPr>
          <a:lstStyle/>
          <a:p>
            <a:pPr algn="ctr"/>
            <a:r>
              <a:rPr sz="1600" b="1" dirty="0">
                <a:solidFill>
                  <a:srgbClr val="002272"/>
                </a:solidFill>
                <a:latin typeface="Montserrat"/>
              </a:rPr>
              <a:t>July 2026</a:t>
            </a:r>
          </a:p>
        </p:txBody>
      </p:sp>
      <p:sp>
        <p:nvSpPr>
          <p:cNvPr id="51" name="Oval 37">
            <a:extLst>
              <a:ext uri="{FF2B5EF4-FFF2-40B4-BE49-F238E27FC236}">
                <a16:creationId xmlns:a16="http://schemas.microsoft.com/office/drawing/2014/main" id="{39AB5E20-E64A-EBF7-2355-13665B2B78CC}"/>
              </a:ext>
            </a:extLst>
          </p:cNvPr>
          <p:cNvSpPr/>
          <p:nvPr/>
        </p:nvSpPr>
        <p:spPr>
          <a:xfrm>
            <a:off x="5895636" y="5406198"/>
            <a:ext cx="400725" cy="400000"/>
          </a:xfrm>
          <a:prstGeom prst="ellipse">
            <a:avLst/>
          </a:prstGeom>
          <a:solidFill>
            <a:srgbClr val="002272"/>
          </a:solidFill>
          <a:ln>
            <a:solidFill>
              <a:srgbClr val="FFD42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3" name="Oval 37">
            <a:extLst>
              <a:ext uri="{FF2B5EF4-FFF2-40B4-BE49-F238E27FC236}">
                <a16:creationId xmlns:a16="http://schemas.microsoft.com/office/drawing/2014/main" id="{D5068AF9-1C31-1FB9-2ADD-5F138A50187B}"/>
              </a:ext>
            </a:extLst>
          </p:cNvPr>
          <p:cNvSpPr/>
          <p:nvPr/>
        </p:nvSpPr>
        <p:spPr>
          <a:xfrm>
            <a:off x="9746760" y="5359647"/>
            <a:ext cx="400725" cy="400000"/>
          </a:xfrm>
          <a:prstGeom prst="ellipse">
            <a:avLst/>
          </a:prstGeom>
          <a:solidFill>
            <a:srgbClr val="002272"/>
          </a:solidFill>
          <a:ln>
            <a:solidFill>
              <a:srgbClr val="FFD42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cxnSp>
        <p:nvCxnSpPr>
          <p:cNvPr id="55" name="Connettore 2 54">
            <a:extLst>
              <a:ext uri="{FF2B5EF4-FFF2-40B4-BE49-F238E27FC236}">
                <a16:creationId xmlns:a16="http://schemas.microsoft.com/office/drawing/2014/main" id="{7982365A-0A6E-C509-7C31-941996F8B363}"/>
              </a:ext>
            </a:extLst>
          </p:cNvPr>
          <p:cNvCxnSpPr>
            <a:cxnSpLocks/>
          </p:cNvCxnSpPr>
          <p:nvPr/>
        </p:nvCxnSpPr>
        <p:spPr>
          <a:xfrm flipV="1">
            <a:off x="1482176" y="5559647"/>
            <a:ext cx="9414424" cy="46551"/>
          </a:xfrm>
          <a:prstGeom prst="straightConnector1">
            <a:avLst/>
          </a:prstGeom>
          <a:ln w="57150">
            <a:solidFill>
              <a:srgbClr val="0B2767"/>
            </a:solidFill>
            <a:tailEnd type="triangle"/>
          </a:ln>
        </p:spPr>
        <p:style>
          <a:lnRef idx="2">
            <a:schemeClr val="accent1"/>
          </a:lnRef>
          <a:fillRef idx="0">
            <a:schemeClr val="accent1"/>
          </a:fillRef>
          <a:effectRef idx="1">
            <a:schemeClr val="accent1"/>
          </a:effectRef>
          <a:fontRef idx="minor">
            <a:schemeClr val="tx1"/>
          </a:fontRef>
        </p:style>
      </p:cxnSp>
      <p:sp>
        <p:nvSpPr>
          <p:cNvPr id="58" name="TextBox 39">
            <a:extLst>
              <a:ext uri="{FF2B5EF4-FFF2-40B4-BE49-F238E27FC236}">
                <a16:creationId xmlns:a16="http://schemas.microsoft.com/office/drawing/2014/main" id="{3B90A22B-AB44-604B-B3B2-82E71ABF3EC6}"/>
              </a:ext>
            </a:extLst>
          </p:cNvPr>
          <p:cNvSpPr txBox="1"/>
          <p:nvPr/>
        </p:nvSpPr>
        <p:spPr>
          <a:xfrm>
            <a:off x="1006135" y="5878473"/>
            <a:ext cx="2600000" cy="276999"/>
          </a:xfrm>
          <a:prstGeom prst="rect">
            <a:avLst/>
          </a:prstGeom>
          <a:noFill/>
        </p:spPr>
        <p:txBody>
          <a:bodyPr wrap="square" lIns="0" tIns="0" rIns="0" bIns="0" anchor="t">
            <a:spAutoFit/>
          </a:bodyPr>
          <a:lstStyle/>
          <a:p>
            <a:pPr algn="ctr"/>
            <a:r>
              <a:rPr b="0" dirty="0">
                <a:solidFill>
                  <a:srgbClr val="002272"/>
                </a:solidFill>
                <a:latin typeface="Montserrat"/>
              </a:rPr>
              <a:t>Conceptual design</a:t>
            </a:r>
            <a:endParaRPr sz="1600" b="0" i="1" dirty="0">
              <a:solidFill>
                <a:srgbClr val="444F66"/>
              </a:solidFill>
              <a:latin typeface="Montserrat"/>
            </a:endParaRPr>
          </a:p>
        </p:txBody>
      </p:sp>
      <p:sp>
        <p:nvSpPr>
          <p:cNvPr id="60" name="TextBox 42">
            <a:extLst>
              <a:ext uri="{FF2B5EF4-FFF2-40B4-BE49-F238E27FC236}">
                <a16:creationId xmlns:a16="http://schemas.microsoft.com/office/drawing/2014/main" id="{49905700-9FEF-8DFC-BE75-5D08EAA8A6BF}"/>
              </a:ext>
            </a:extLst>
          </p:cNvPr>
          <p:cNvSpPr txBox="1"/>
          <p:nvPr/>
        </p:nvSpPr>
        <p:spPr>
          <a:xfrm>
            <a:off x="4795998" y="5867698"/>
            <a:ext cx="2600000" cy="276999"/>
          </a:xfrm>
          <a:prstGeom prst="rect">
            <a:avLst/>
          </a:prstGeom>
          <a:noFill/>
        </p:spPr>
        <p:txBody>
          <a:bodyPr wrap="square" lIns="0" tIns="0" rIns="0" bIns="0" anchor="t">
            <a:spAutoFit/>
          </a:bodyPr>
          <a:lstStyle/>
          <a:p>
            <a:pPr algn="ctr"/>
            <a:r>
              <a:rPr dirty="0">
                <a:solidFill>
                  <a:srgbClr val="002272"/>
                </a:solidFill>
                <a:latin typeface="Montserrat"/>
              </a:rPr>
              <a:t>Engineering design</a:t>
            </a:r>
          </a:p>
        </p:txBody>
      </p:sp>
      <p:sp>
        <p:nvSpPr>
          <p:cNvPr id="64" name="TextBox 45">
            <a:extLst>
              <a:ext uri="{FF2B5EF4-FFF2-40B4-BE49-F238E27FC236}">
                <a16:creationId xmlns:a16="http://schemas.microsoft.com/office/drawing/2014/main" id="{40089303-165E-D7FB-1BFE-5A939996115E}"/>
              </a:ext>
            </a:extLst>
          </p:cNvPr>
          <p:cNvSpPr txBox="1"/>
          <p:nvPr/>
        </p:nvSpPr>
        <p:spPr>
          <a:xfrm>
            <a:off x="8647122" y="5872705"/>
            <a:ext cx="2600000" cy="276999"/>
          </a:xfrm>
          <a:prstGeom prst="rect">
            <a:avLst/>
          </a:prstGeom>
          <a:noFill/>
        </p:spPr>
        <p:txBody>
          <a:bodyPr wrap="square" lIns="0" tIns="0" rIns="0" bIns="0" anchor="t">
            <a:spAutoFit/>
          </a:bodyPr>
          <a:lstStyle/>
          <a:p>
            <a:pPr algn="ctr"/>
            <a:r>
              <a:rPr dirty="0">
                <a:solidFill>
                  <a:srgbClr val="002272"/>
                </a:solidFill>
                <a:latin typeface="Montserrat"/>
              </a:rPr>
              <a:t>Arrival in Viterbo</a:t>
            </a:r>
          </a:p>
        </p:txBody>
      </p:sp>
      <p:pic>
        <p:nvPicPr>
          <p:cNvPr id="66" name="Picture 5">
            <a:extLst>
              <a:ext uri="{FF2B5EF4-FFF2-40B4-BE49-F238E27FC236}">
                <a16:creationId xmlns:a16="http://schemas.microsoft.com/office/drawing/2014/main" id="{F4E60E78-A2A0-9412-3D1C-3668B183CC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68" name="Picture 7">
            <a:extLst>
              <a:ext uri="{FF2B5EF4-FFF2-40B4-BE49-F238E27FC236}">
                <a16:creationId xmlns:a16="http://schemas.microsoft.com/office/drawing/2014/main" id="{1AC78146-F3CC-5209-8D90-2B89FE338C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70" name="Logo ASIPP" descr="asipp.png">
            <a:extLst>
              <a:ext uri="{FF2B5EF4-FFF2-40B4-BE49-F238E27FC236}">
                <a16:creationId xmlns:a16="http://schemas.microsoft.com/office/drawing/2014/main" id="{B96F8242-1E76-2614-C970-E5763FEB8060}"/>
              </a:ext>
            </a:extLst>
          </p:cNvPr>
          <p:cNvPicPr>
            <a:picLocks noChangeAspect="1"/>
          </p:cNvPicPr>
          <p:nvPr/>
        </p:nvPicPr>
        <p:blipFill>
          <a:blip r:embed="rId9"/>
          <a:stretch>
            <a:fillRect/>
          </a:stretch>
        </p:blipFill>
        <p:spPr>
          <a:xfrm>
            <a:off x="10311282" y="163225"/>
            <a:ext cx="522725" cy="522725"/>
          </a:xfrm>
          <a:prstGeom prst="rect">
            <a:avLst/>
          </a:prstGeom>
        </p:spPr>
      </p:pic>
      <p:pic>
        <p:nvPicPr>
          <p:cNvPr id="72" name="Logo ENEA" descr="enea.png">
            <a:extLst>
              <a:ext uri="{FF2B5EF4-FFF2-40B4-BE49-F238E27FC236}">
                <a16:creationId xmlns:a16="http://schemas.microsoft.com/office/drawing/2014/main" id="{318E2DA5-9BCE-2381-182D-D676022D04BB}"/>
              </a:ext>
            </a:extLst>
          </p:cNvPr>
          <p:cNvPicPr>
            <a:picLocks noChangeAspect="1"/>
          </p:cNvPicPr>
          <p:nvPr/>
        </p:nvPicPr>
        <p:blipFill>
          <a:blip r:embed="rId11"/>
          <a:stretch>
            <a:fillRect/>
          </a:stretch>
        </p:blipFill>
        <p:spPr>
          <a:xfrm>
            <a:off x="10998764" y="230938"/>
            <a:ext cx="1039598" cy="387301"/>
          </a:xfrm>
          <a:prstGeom prst="rect">
            <a:avLst/>
          </a:prstGeom>
        </p:spPr>
      </p:pic>
      <p:cxnSp>
        <p:nvCxnSpPr>
          <p:cNvPr id="73" name="Straight Connector 15">
            <a:extLst>
              <a:ext uri="{FF2B5EF4-FFF2-40B4-BE49-F238E27FC236}">
                <a16:creationId xmlns:a16="http://schemas.microsoft.com/office/drawing/2014/main" id="{56E162D2-18ED-C1B2-5AB0-E332F284A634}"/>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74" name="Straight Connector 15">
            <a:extLst>
              <a:ext uri="{FF2B5EF4-FFF2-40B4-BE49-F238E27FC236}">
                <a16:creationId xmlns:a16="http://schemas.microsoft.com/office/drawing/2014/main" id="{20114788-CA85-1F9F-0BFE-01291DCDF4C6}"/>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75" name="TextBox 16">
            <a:extLst>
              <a:ext uri="{FF2B5EF4-FFF2-40B4-BE49-F238E27FC236}">
                <a16:creationId xmlns:a16="http://schemas.microsoft.com/office/drawing/2014/main" id="{156E17F8-5E74-B70D-6A45-749D56D8AB5E}"/>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76" name="TextBox 16">
            <a:extLst>
              <a:ext uri="{FF2B5EF4-FFF2-40B4-BE49-F238E27FC236}">
                <a16:creationId xmlns:a16="http://schemas.microsoft.com/office/drawing/2014/main" id="{91F2F8A6-CB0A-3C70-71B8-E1E6B48CBA3D}"/>
              </a:ext>
            </a:extLst>
          </p:cNvPr>
          <p:cNvSpPr txBox="1"/>
          <p:nvPr/>
        </p:nvSpPr>
        <p:spPr>
          <a:xfrm>
            <a:off x="11275405" y="6500519"/>
            <a:ext cx="747402" cy="307777"/>
          </a:xfrm>
          <a:prstGeom prst="rect">
            <a:avLst/>
          </a:prstGeom>
          <a:noFill/>
        </p:spPr>
        <p:txBody>
          <a:bodyPr wrap="square" rtlCol="0">
            <a:spAutoFit/>
          </a:bodyPr>
          <a:lstStyle/>
          <a:p>
            <a:pPr algn="ctr"/>
            <a:r>
              <a:rPr lang="en-GB" sz="1400" dirty="0">
                <a:solidFill>
                  <a:srgbClr val="002272"/>
                </a:solidFill>
                <a:latin typeface="Montserrat" panose="00000500000000000000" pitchFamily="2" charset="0"/>
              </a:rPr>
              <a:t>7</a:t>
            </a:r>
            <a:endParaRPr lang="en-GB" sz="1400" noProof="0" dirty="0">
              <a:solidFill>
                <a:srgbClr val="002272"/>
              </a:solidFill>
              <a:latin typeface="Montserrat" panose="00000500000000000000" pitchFamily="2" charset="0"/>
            </a:endParaRPr>
          </a:p>
        </p:txBody>
      </p:sp>
      <p:sp>
        <p:nvSpPr>
          <p:cNvPr id="77" name="TextBox 8">
            <a:extLst>
              <a:ext uri="{FF2B5EF4-FFF2-40B4-BE49-F238E27FC236}">
                <a16:creationId xmlns:a16="http://schemas.microsoft.com/office/drawing/2014/main" id="{E3ADC2D2-8118-C7B4-180E-DFCA2BFF05D4}"/>
              </a:ext>
            </a:extLst>
          </p:cNvPr>
          <p:cNvSpPr txBox="1"/>
          <p:nvPr/>
        </p:nvSpPr>
        <p:spPr>
          <a:xfrm>
            <a:off x="0" y="6512265"/>
            <a:ext cx="3465068"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spTree>
    <p:extLst>
      <p:ext uri="{BB962C8B-B14F-4D97-AF65-F5344CB8AC3E}">
        <p14:creationId xmlns:p14="http://schemas.microsoft.com/office/powerpoint/2010/main" val="1646275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0FA4F-D1FD-A75C-9EEA-2C2CABC7869F}"/>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4943DDFA-D5A0-9B12-2877-CF8EE7020F53}"/>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11369C8C-058A-8D5D-2790-CA67A8923D3F}"/>
              </a:ext>
            </a:extLst>
          </p:cNvPr>
          <p:cNvSpPr txBox="1"/>
          <p:nvPr/>
        </p:nvSpPr>
        <p:spPr>
          <a:xfrm>
            <a:off x="326136" y="37958"/>
            <a:ext cx="8360664" cy="830997"/>
          </a:xfrm>
          <a:prstGeom prst="rect">
            <a:avLst/>
          </a:prstGeom>
          <a:noFill/>
        </p:spPr>
        <p:txBody>
          <a:bodyPr wrap="square">
            <a:spAutoFit/>
          </a:bodyPr>
          <a:lstStyle/>
          <a:p>
            <a:r>
              <a:rPr kumimoji="0" lang="en-GB" sz="2400" b="0"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miniTRUST</a:t>
            </a:r>
          </a:p>
          <a:p>
            <a:r>
              <a:rPr kumimoji="0" lang="en-GB" sz="2400" b="0" i="1" u="none" strike="noStrike" kern="1200" cap="none" spc="0" normalizeH="0" baseline="0" noProof="0" dirty="0">
                <a:ln>
                  <a:noFill/>
                </a:ln>
                <a:solidFill>
                  <a:srgbClr val="002272"/>
                </a:solidFill>
                <a:effectLst/>
                <a:uLnTx/>
                <a:uFillTx/>
                <a:latin typeface="Montserrat" panose="00000500000000000000" pitchFamily="2" charset="0"/>
              </a:rPr>
              <a:t>First tests on miniTRUST</a:t>
            </a:r>
          </a:p>
        </p:txBody>
      </p:sp>
      <p:pic>
        <p:nvPicPr>
          <p:cNvPr id="14" name="Immagine 13">
            <a:extLst>
              <a:ext uri="{FF2B5EF4-FFF2-40B4-BE49-F238E27FC236}">
                <a16:creationId xmlns:a16="http://schemas.microsoft.com/office/drawing/2014/main" id="{7008442F-9B22-0E13-D19D-B83EC65BD1F8}"/>
              </a:ext>
            </a:extLst>
          </p:cNvPr>
          <p:cNvPicPr>
            <a:picLocks noChangeAspect="1"/>
          </p:cNvPicPr>
          <p:nvPr/>
        </p:nvPicPr>
        <p:blipFill>
          <a:blip r:embed="rId3"/>
          <a:stretch>
            <a:fillRect/>
          </a:stretch>
        </p:blipFill>
        <p:spPr>
          <a:xfrm>
            <a:off x="8478531" y="2928921"/>
            <a:ext cx="2587418" cy="3429000"/>
          </a:xfrm>
          <a:prstGeom prst="rect">
            <a:avLst/>
          </a:prstGeom>
        </p:spPr>
      </p:pic>
      <p:pic>
        <p:nvPicPr>
          <p:cNvPr id="20" name="Immagine 19">
            <a:extLst>
              <a:ext uri="{FF2B5EF4-FFF2-40B4-BE49-F238E27FC236}">
                <a16:creationId xmlns:a16="http://schemas.microsoft.com/office/drawing/2014/main" id="{AEBD90D4-671F-5CA8-DC40-3DE191FE35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3543" y="1018689"/>
            <a:ext cx="4297395" cy="1847880"/>
          </a:xfrm>
          <a:prstGeom prst="rect">
            <a:avLst/>
          </a:prstGeom>
        </p:spPr>
      </p:pic>
      <p:pic>
        <p:nvPicPr>
          <p:cNvPr id="5" name="Immagine 4">
            <a:extLst>
              <a:ext uri="{FF2B5EF4-FFF2-40B4-BE49-F238E27FC236}">
                <a16:creationId xmlns:a16="http://schemas.microsoft.com/office/drawing/2014/main" id="{CE7C4B86-9F91-F338-F496-820615C0F9D9}"/>
              </a:ext>
            </a:extLst>
          </p:cNvPr>
          <p:cNvPicPr>
            <a:picLocks noChangeAspect="1"/>
          </p:cNvPicPr>
          <p:nvPr/>
        </p:nvPicPr>
        <p:blipFill>
          <a:blip r:embed="rId5"/>
          <a:stretch>
            <a:fillRect/>
          </a:stretch>
        </p:blipFill>
        <p:spPr>
          <a:xfrm>
            <a:off x="4732658" y="1418275"/>
            <a:ext cx="3143359" cy="4711951"/>
          </a:xfrm>
          <a:prstGeom prst="rect">
            <a:avLst/>
          </a:prstGeom>
        </p:spPr>
      </p:pic>
      <p:sp>
        <p:nvSpPr>
          <p:cNvPr id="8" name="CasellaDiTesto 7">
            <a:extLst>
              <a:ext uri="{FF2B5EF4-FFF2-40B4-BE49-F238E27FC236}">
                <a16:creationId xmlns:a16="http://schemas.microsoft.com/office/drawing/2014/main" id="{39E98BFB-2CE9-411F-8825-2A8EB75D00E2}"/>
              </a:ext>
            </a:extLst>
          </p:cNvPr>
          <p:cNvSpPr txBox="1"/>
          <p:nvPr/>
        </p:nvSpPr>
        <p:spPr>
          <a:xfrm>
            <a:off x="326137" y="971999"/>
            <a:ext cx="4588764" cy="892552"/>
          </a:xfrm>
          <a:prstGeom prst="rect">
            <a:avLst/>
          </a:prstGeom>
          <a:noFill/>
        </p:spPr>
        <p:txBody>
          <a:bodyPr wrap="square" rtlCol="0">
            <a:spAutoFit/>
          </a:bodyPr>
          <a:lstStyle/>
          <a:p>
            <a:r>
              <a:rPr lang="en-US" noProof="0" dirty="0">
                <a:solidFill>
                  <a:srgbClr val="002272"/>
                </a:solidFill>
                <a:latin typeface="Montserrat" panose="00000500000000000000" pitchFamily="2" charset="0"/>
              </a:rPr>
              <a:t>We have started testing the machine:</a:t>
            </a:r>
            <a:endParaRPr lang="en-GB" sz="1600" i="1" noProof="0" dirty="0">
              <a:solidFill>
                <a:srgbClr val="002272"/>
              </a:solidFill>
              <a:latin typeface="Montserrat" panose="00000500000000000000" pitchFamily="2" charset="0"/>
            </a:endParaRPr>
          </a:p>
          <a:p>
            <a:endParaRPr lang="en-GB" sz="1600" i="1" noProof="0" dirty="0">
              <a:solidFill>
                <a:srgbClr val="002272"/>
              </a:solidFill>
              <a:latin typeface="Montserrat" panose="00000500000000000000" pitchFamily="2" charset="0"/>
            </a:endParaRPr>
          </a:p>
          <a:p>
            <a:endParaRPr lang="en-GB" noProof="0" dirty="0"/>
          </a:p>
        </p:txBody>
      </p:sp>
      <p:sp>
        <p:nvSpPr>
          <p:cNvPr id="4" name="Rettangolo con angoli arrotondati 3">
            <a:extLst>
              <a:ext uri="{FF2B5EF4-FFF2-40B4-BE49-F238E27FC236}">
                <a16:creationId xmlns:a16="http://schemas.microsoft.com/office/drawing/2014/main" id="{441A1609-13B5-979D-EF38-129E052A6917}"/>
              </a:ext>
            </a:extLst>
          </p:cNvPr>
          <p:cNvSpPr/>
          <p:nvPr/>
        </p:nvSpPr>
        <p:spPr>
          <a:xfrm>
            <a:off x="795658" y="1632345"/>
            <a:ext cx="3937000" cy="726071"/>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272"/>
                </a:solidFill>
                <a:latin typeface="Montserrat" panose="00000500000000000000" pitchFamily="2" charset="0"/>
              </a:rPr>
              <a:t>Coil resistance, inductance, and mutual inductance matrix;</a:t>
            </a:r>
          </a:p>
        </p:txBody>
      </p:sp>
      <p:sp>
        <p:nvSpPr>
          <p:cNvPr id="6" name="Freccia a pentagono 5">
            <a:extLst>
              <a:ext uri="{FF2B5EF4-FFF2-40B4-BE49-F238E27FC236}">
                <a16:creationId xmlns:a16="http://schemas.microsoft.com/office/drawing/2014/main" id="{7C2DD716-AB79-DDC8-1A93-A5B835B74B60}"/>
              </a:ext>
            </a:extLst>
          </p:cNvPr>
          <p:cNvSpPr/>
          <p:nvPr/>
        </p:nvSpPr>
        <p:spPr>
          <a:xfrm>
            <a:off x="155818" y="1637638"/>
            <a:ext cx="677164" cy="730867"/>
          </a:xfrm>
          <a:prstGeom prst="homePlate">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grpSp>
        <p:nvGrpSpPr>
          <p:cNvPr id="25" name="Gruppo 24">
            <a:extLst>
              <a:ext uri="{FF2B5EF4-FFF2-40B4-BE49-F238E27FC236}">
                <a16:creationId xmlns:a16="http://schemas.microsoft.com/office/drawing/2014/main" id="{4D92BD32-CA4C-2A08-918C-80D340CF3407}"/>
              </a:ext>
            </a:extLst>
          </p:cNvPr>
          <p:cNvGrpSpPr/>
          <p:nvPr/>
        </p:nvGrpSpPr>
        <p:grpSpPr>
          <a:xfrm>
            <a:off x="155819" y="2632223"/>
            <a:ext cx="4539514" cy="730868"/>
            <a:chOff x="125977" y="3290367"/>
            <a:chExt cx="4539514" cy="730868"/>
          </a:xfrm>
        </p:grpSpPr>
        <p:sp>
          <p:nvSpPr>
            <p:cNvPr id="13" name="Rettangolo con angoli arrotondati 12">
              <a:extLst>
                <a:ext uri="{FF2B5EF4-FFF2-40B4-BE49-F238E27FC236}">
                  <a16:creationId xmlns:a16="http://schemas.microsoft.com/office/drawing/2014/main" id="{0FB798C8-0E89-EFF9-4AA6-78DAAC86304A}"/>
                </a:ext>
              </a:extLst>
            </p:cNvPr>
            <p:cNvSpPr/>
            <p:nvPr/>
          </p:nvSpPr>
          <p:spPr>
            <a:xfrm>
              <a:off x="728491" y="3290367"/>
              <a:ext cx="3937000" cy="730868"/>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272"/>
                  </a:solidFill>
                  <a:latin typeface="Montserrat" panose="00000500000000000000" pitchFamily="2" charset="0"/>
                </a:rPr>
                <a:t>Hall probe production and calibration;</a:t>
              </a:r>
            </a:p>
          </p:txBody>
        </p:sp>
        <p:sp>
          <p:nvSpPr>
            <p:cNvPr id="19" name="Freccia a pentagono 18">
              <a:extLst>
                <a:ext uri="{FF2B5EF4-FFF2-40B4-BE49-F238E27FC236}">
                  <a16:creationId xmlns:a16="http://schemas.microsoft.com/office/drawing/2014/main" id="{A213F5F0-55AB-F99B-0EA7-98CC7160E09A}"/>
                </a:ext>
              </a:extLst>
            </p:cNvPr>
            <p:cNvSpPr/>
            <p:nvPr/>
          </p:nvSpPr>
          <p:spPr>
            <a:xfrm>
              <a:off x="125977" y="3290370"/>
              <a:ext cx="677164" cy="730865"/>
            </a:xfrm>
            <a:prstGeom prst="homePlate">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2" name="Rettangolo con angoli arrotondati 21">
            <a:extLst>
              <a:ext uri="{FF2B5EF4-FFF2-40B4-BE49-F238E27FC236}">
                <a16:creationId xmlns:a16="http://schemas.microsoft.com/office/drawing/2014/main" id="{2DBEA718-6527-54BE-44F2-8A56B260CBE9}"/>
              </a:ext>
            </a:extLst>
          </p:cNvPr>
          <p:cNvSpPr/>
          <p:nvPr/>
        </p:nvSpPr>
        <p:spPr>
          <a:xfrm>
            <a:off x="795658" y="3630179"/>
            <a:ext cx="3937000" cy="576658"/>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272"/>
                </a:solidFill>
                <a:latin typeface="Montserrat" panose="00000500000000000000" pitchFamily="2" charset="0"/>
              </a:rPr>
              <a:t>Data acquisition system setup;</a:t>
            </a:r>
          </a:p>
        </p:txBody>
      </p:sp>
      <p:sp>
        <p:nvSpPr>
          <p:cNvPr id="24" name="Freccia a pentagono 23">
            <a:extLst>
              <a:ext uri="{FF2B5EF4-FFF2-40B4-BE49-F238E27FC236}">
                <a16:creationId xmlns:a16="http://schemas.microsoft.com/office/drawing/2014/main" id="{B195F86F-0CD9-C1FF-477E-7425A5A2EC34}"/>
              </a:ext>
            </a:extLst>
          </p:cNvPr>
          <p:cNvSpPr/>
          <p:nvPr/>
        </p:nvSpPr>
        <p:spPr>
          <a:xfrm>
            <a:off x="155819" y="3630179"/>
            <a:ext cx="677164" cy="576658"/>
          </a:xfrm>
          <a:prstGeom prst="homePlate">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26" name="Gruppo 25">
            <a:extLst>
              <a:ext uri="{FF2B5EF4-FFF2-40B4-BE49-F238E27FC236}">
                <a16:creationId xmlns:a16="http://schemas.microsoft.com/office/drawing/2014/main" id="{0D9AF2D1-2BE7-A05F-560A-EBED86ACCC91}"/>
              </a:ext>
            </a:extLst>
          </p:cNvPr>
          <p:cNvGrpSpPr/>
          <p:nvPr/>
        </p:nvGrpSpPr>
        <p:grpSpPr>
          <a:xfrm>
            <a:off x="155819" y="4427755"/>
            <a:ext cx="4539514" cy="730868"/>
            <a:chOff x="125977" y="3290367"/>
            <a:chExt cx="4539514" cy="730868"/>
          </a:xfrm>
        </p:grpSpPr>
        <p:sp>
          <p:nvSpPr>
            <p:cNvPr id="27" name="Rettangolo con angoli arrotondati 26">
              <a:extLst>
                <a:ext uri="{FF2B5EF4-FFF2-40B4-BE49-F238E27FC236}">
                  <a16:creationId xmlns:a16="http://schemas.microsoft.com/office/drawing/2014/main" id="{D979D554-79CF-AB10-1536-2E9E6E5AF28C}"/>
                </a:ext>
              </a:extLst>
            </p:cNvPr>
            <p:cNvSpPr/>
            <p:nvPr/>
          </p:nvSpPr>
          <p:spPr>
            <a:xfrm>
              <a:off x="728491" y="3290367"/>
              <a:ext cx="3937000" cy="730868"/>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272"/>
                  </a:solidFill>
                  <a:latin typeface="Montserrat" panose="00000500000000000000" pitchFamily="2" charset="0"/>
                </a:rPr>
                <a:t>Vacuum and gas injection design for glow discharges;</a:t>
              </a:r>
            </a:p>
          </p:txBody>
        </p:sp>
        <p:sp>
          <p:nvSpPr>
            <p:cNvPr id="28" name="Freccia a pentagono 27">
              <a:extLst>
                <a:ext uri="{FF2B5EF4-FFF2-40B4-BE49-F238E27FC236}">
                  <a16:creationId xmlns:a16="http://schemas.microsoft.com/office/drawing/2014/main" id="{1D328EC0-1A5F-C244-C26E-8B0EA7DE2C57}"/>
                </a:ext>
              </a:extLst>
            </p:cNvPr>
            <p:cNvSpPr/>
            <p:nvPr/>
          </p:nvSpPr>
          <p:spPr>
            <a:xfrm>
              <a:off x="125977" y="3290370"/>
              <a:ext cx="677164" cy="730865"/>
            </a:xfrm>
            <a:prstGeom prst="homePlate">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32" name="Rettangolo con angoli arrotondati 31">
            <a:extLst>
              <a:ext uri="{FF2B5EF4-FFF2-40B4-BE49-F238E27FC236}">
                <a16:creationId xmlns:a16="http://schemas.microsoft.com/office/drawing/2014/main" id="{16353B70-3A8E-A387-5DC2-F0F74ABED11E}"/>
              </a:ext>
            </a:extLst>
          </p:cNvPr>
          <p:cNvSpPr/>
          <p:nvPr/>
        </p:nvSpPr>
        <p:spPr>
          <a:xfrm>
            <a:off x="795658" y="5375809"/>
            <a:ext cx="3937000" cy="726071"/>
          </a:xfrm>
          <a:prstGeom prst="roundRect">
            <a:avLst/>
          </a:prstGeom>
          <a:noFill/>
          <a:ln>
            <a:solidFill>
              <a:srgbClr val="0B27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272"/>
                </a:solidFill>
                <a:latin typeface="Montserrat" panose="00000500000000000000" pitchFamily="2" charset="0"/>
              </a:rPr>
              <a:t>EFIT workflow validation for flux map reconstruction;</a:t>
            </a:r>
          </a:p>
        </p:txBody>
      </p:sp>
      <p:sp>
        <p:nvSpPr>
          <p:cNvPr id="34" name="Freccia a pentagono 33">
            <a:extLst>
              <a:ext uri="{FF2B5EF4-FFF2-40B4-BE49-F238E27FC236}">
                <a16:creationId xmlns:a16="http://schemas.microsoft.com/office/drawing/2014/main" id="{F535966B-6D3B-0831-E867-96FBAA249B3A}"/>
              </a:ext>
            </a:extLst>
          </p:cNvPr>
          <p:cNvSpPr/>
          <p:nvPr/>
        </p:nvSpPr>
        <p:spPr>
          <a:xfrm>
            <a:off x="155818" y="5381102"/>
            <a:ext cx="677164" cy="730867"/>
          </a:xfrm>
          <a:prstGeom prst="homePlate">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35" name="Straight Connector 15">
            <a:extLst>
              <a:ext uri="{FF2B5EF4-FFF2-40B4-BE49-F238E27FC236}">
                <a16:creationId xmlns:a16="http://schemas.microsoft.com/office/drawing/2014/main" id="{3973F978-C074-2A5D-E49B-BC9188FF88E0}"/>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36" name="Straight Connector 15">
            <a:extLst>
              <a:ext uri="{FF2B5EF4-FFF2-40B4-BE49-F238E27FC236}">
                <a16:creationId xmlns:a16="http://schemas.microsoft.com/office/drawing/2014/main" id="{B576188D-6F33-54AA-0331-82CDE67919A4}"/>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37" name="TextBox 16">
            <a:extLst>
              <a:ext uri="{FF2B5EF4-FFF2-40B4-BE49-F238E27FC236}">
                <a16:creationId xmlns:a16="http://schemas.microsoft.com/office/drawing/2014/main" id="{6621536A-645F-53FB-1092-54B1320D9DF9}"/>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38" name="TextBox 16">
            <a:extLst>
              <a:ext uri="{FF2B5EF4-FFF2-40B4-BE49-F238E27FC236}">
                <a16:creationId xmlns:a16="http://schemas.microsoft.com/office/drawing/2014/main" id="{7DB3DDE5-E88F-78A5-D774-B4E630EE05C1}"/>
              </a:ext>
            </a:extLst>
          </p:cNvPr>
          <p:cNvSpPr txBox="1"/>
          <p:nvPr/>
        </p:nvSpPr>
        <p:spPr>
          <a:xfrm>
            <a:off x="11275405" y="6500519"/>
            <a:ext cx="747402" cy="307777"/>
          </a:xfrm>
          <a:prstGeom prst="rect">
            <a:avLst/>
          </a:prstGeom>
          <a:noFill/>
        </p:spPr>
        <p:txBody>
          <a:bodyPr wrap="square" rtlCol="0">
            <a:spAutoFit/>
          </a:bodyPr>
          <a:lstStyle/>
          <a:p>
            <a:pPr algn="ctr"/>
            <a:r>
              <a:rPr lang="en-GB" sz="1400" dirty="0">
                <a:solidFill>
                  <a:srgbClr val="002272"/>
                </a:solidFill>
                <a:latin typeface="Montserrat" panose="00000500000000000000" pitchFamily="2" charset="0"/>
              </a:rPr>
              <a:t>8</a:t>
            </a:r>
            <a:endParaRPr lang="en-GB" sz="1400" noProof="0" dirty="0">
              <a:solidFill>
                <a:srgbClr val="002272"/>
              </a:solidFill>
              <a:latin typeface="Montserrat" panose="00000500000000000000" pitchFamily="2" charset="0"/>
            </a:endParaRPr>
          </a:p>
        </p:txBody>
      </p:sp>
      <p:sp>
        <p:nvSpPr>
          <p:cNvPr id="39" name="TextBox 8">
            <a:extLst>
              <a:ext uri="{FF2B5EF4-FFF2-40B4-BE49-F238E27FC236}">
                <a16:creationId xmlns:a16="http://schemas.microsoft.com/office/drawing/2014/main" id="{7BC45941-E3C6-A420-D895-CAB567757EDF}"/>
              </a:ext>
            </a:extLst>
          </p:cNvPr>
          <p:cNvSpPr txBox="1"/>
          <p:nvPr/>
        </p:nvSpPr>
        <p:spPr>
          <a:xfrm>
            <a:off x="0" y="6512265"/>
            <a:ext cx="3465068"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pic>
        <p:nvPicPr>
          <p:cNvPr id="41" name="Picture 5">
            <a:extLst>
              <a:ext uri="{FF2B5EF4-FFF2-40B4-BE49-F238E27FC236}">
                <a16:creationId xmlns:a16="http://schemas.microsoft.com/office/drawing/2014/main" id="{38E8E895-550A-8092-8E21-A8AE2F78F3D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43" name="Picture 7">
            <a:extLst>
              <a:ext uri="{FF2B5EF4-FFF2-40B4-BE49-F238E27FC236}">
                <a16:creationId xmlns:a16="http://schemas.microsoft.com/office/drawing/2014/main" id="{C816DF18-C177-B101-9E2D-7D0B1E135A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45" name="Logo ASIPP" descr="asipp.png">
            <a:extLst>
              <a:ext uri="{FF2B5EF4-FFF2-40B4-BE49-F238E27FC236}">
                <a16:creationId xmlns:a16="http://schemas.microsoft.com/office/drawing/2014/main" id="{36B13D88-E55E-FB87-A302-E2B910C42741}"/>
              </a:ext>
            </a:extLst>
          </p:cNvPr>
          <p:cNvPicPr>
            <a:picLocks noChangeAspect="1"/>
          </p:cNvPicPr>
          <p:nvPr/>
        </p:nvPicPr>
        <p:blipFill>
          <a:blip r:embed="rId8"/>
          <a:stretch>
            <a:fillRect/>
          </a:stretch>
        </p:blipFill>
        <p:spPr>
          <a:xfrm>
            <a:off x="10311282" y="163225"/>
            <a:ext cx="522725" cy="522725"/>
          </a:xfrm>
          <a:prstGeom prst="rect">
            <a:avLst/>
          </a:prstGeom>
        </p:spPr>
      </p:pic>
      <p:pic>
        <p:nvPicPr>
          <p:cNvPr id="47" name="Logo ENEA" descr="enea.png">
            <a:extLst>
              <a:ext uri="{FF2B5EF4-FFF2-40B4-BE49-F238E27FC236}">
                <a16:creationId xmlns:a16="http://schemas.microsoft.com/office/drawing/2014/main" id="{2DEA87C3-2F49-F2BC-BDD3-E60550ADB461}"/>
              </a:ext>
            </a:extLst>
          </p:cNvPr>
          <p:cNvPicPr>
            <a:picLocks noChangeAspect="1"/>
          </p:cNvPicPr>
          <p:nvPr/>
        </p:nvPicPr>
        <p:blipFill>
          <a:blip r:embed="rId9"/>
          <a:stretch>
            <a:fillRect/>
          </a:stretch>
        </p:blipFill>
        <p:spPr>
          <a:xfrm>
            <a:off x="10998764" y="230938"/>
            <a:ext cx="1039598" cy="387301"/>
          </a:xfrm>
          <a:prstGeom prst="rect">
            <a:avLst/>
          </a:prstGeom>
        </p:spPr>
      </p:pic>
    </p:spTree>
    <p:extLst>
      <p:ext uri="{BB962C8B-B14F-4D97-AF65-F5344CB8AC3E}">
        <p14:creationId xmlns:p14="http://schemas.microsoft.com/office/powerpoint/2010/main" val="1193739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2A508-0CC4-5DFA-6A27-15F90474D24F}"/>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060CBE74-5EC4-0ACC-F977-F7FC19AA1682}"/>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8875AF62-A3EA-3572-5CB7-1DCDF9115A31}"/>
              </a:ext>
            </a:extLst>
          </p:cNvPr>
          <p:cNvSpPr txBox="1"/>
          <p:nvPr/>
        </p:nvSpPr>
        <p:spPr>
          <a:xfrm>
            <a:off x="326136" y="37958"/>
            <a:ext cx="8360664" cy="830997"/>
          </a:xfrm>
          <a:prstGeom prst="rect">
            <a:avLst/>
          </a:prstGeom>
          <a:noFill/>
        </p:spPr>
        <p:txBody>
          <a:bodyPr wrap="square">
            <a:spAutoFit/>
          </a:bodyPr>
          <a:lstStyle/>
          <a:p>
            <a:r>
              <a:rPr kumimoji="0" lang="en-GB" sz="2400" b="0"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miniTRUST</a:t>
            </a:r>
          </a:p>
          <a:p>
            <a:r>
              <a:rPr kumimoji="0" lang="en-GB" sz="2400" b="0" i="1" u="none" strike="noStrike" kern="1200" cap="none" spc="0" normalizeH="0" baseline="0" noProof="0" dirty="0">
                <a:ln>
                  <a:noFill/>
                </a:ln>
                <a:solidFill>
                  <a:srgbClr val="002272"/>
                </a:solidFill>
                <a:effectLst/>
                <a:uLnTx/>
                <a:uFillTx/>
                <a:latin typeface="Montserrat" panose="00000500000000000000" pitchFamily="2" charset="0"/>
              </a:rPr>
              <a:t>The lab power budget</a:t>
            </a:r>
          </a:p>
        </p:txBody>
      </p:sp>
      <p:pic>
        <p:nvPicPr>
          <p:cNvPr id="3" name="Immagine 2">
            <a:extLst>
              <a:ext uri="{FF2B5EF4-FFF2-40B4-BE49-F238E27FC236}">
                <a16:creationId xmlns:a16="http://schemas.microsoft.com/office/drawing/2014/main" id="{68F7CEB4-4602-9D48-45CC-DBBC41BA5B41}"/>
              </a:ext>
            </a:extLst>
          </p:cNvPr>
          <p:cNvPicPr>
            <a:picLocks noChangeAspect="1"/>
          </p:cNvPicPr>
          <p:nvPr/>
        </p:nvPicPr>
        <p:blipFill>
          <a:blip r:embed="rId3"/>
          <a:stretch>
            <a:fillRect/>
          </a:stretch>
        </p:blipFill>
        <p:spPr>
          <a:xfrm>
            <a:off x="277057" y="1160033"/>
            <a:ext cx="7580179" cy="4995134"/>
          </a:xfrm>
          <a:prstGeom prst="rect">
            <a:avLst/>
          </a:prstGeom>
        </p:spPr>
      </p:pic>
      <p:sp>
        <p:nvSpPr>
          <p:cNvPr id="4" name="Rettangolo con angoli arrotondati 3">
            <a:extLst>
              <a:ext uri="{FF2B5EF4-FFF2-40B4-BE49-F238E27FC236}">
                <a16:creationId xmlns:a16="http://schemas.microsoft.com/office/drawing/2014/main" id="{8C8B63F9-40C1-CD07-CC52-DF5A739EA5D1}"/>
              </a:ext>
            </a:extLst>
          </p:cNvPr>
          <p:cNvSpPr/>
          <p:nvPr/>
        </p:nvSpPr>
        <p:spPr>
          <a:xfrm>
            <a:off x="8187323" y="1300795"/>
            <a:ext cx="3896939" cy="194473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Ø"/>
            </a:pPr>
            <a:endParaRPr lang="it-IT" dirty="0">
              <a:solidFill>
                <a:srgbClr val="0B2767"/>
              </a:solidFill>
            </a:endParaRPr>
          </a:p>
          <a:p>
            <a:pPr algn="ctr"/>
            <a:endParaRPr lang="it-IT" i="1" dirty="0">
              <a:solidFill>
                <a:srgbClr val="002272"/>
              </a:solidFill>
              <a:latin typeface="Montserrat" panose="00000500000000000000" pitchFamily="2" charset="0"/>
            </a:endParaRPr>
          </a:p>
          <a:p>
            <a:pPr indent="-285750" algn="ctr">
              <a:buFont typeface="Wingdings" panose="05000000000000000000" pitchFamily="2" charset="2"/>
              <a:buChar char="Ø"/>
            </a:pPr>
            <a:r>
              <a:rPr lang="it-IT" i="1" dirty="0">
                <a:solidFill>
                  <a:srgbClr val="002272"/>
                </a:solidFill>
                <a:latin typeface="Montserrat" panose="00000500000000000000" pitchFamily="2" charset="0"/>
              </a:rPr>
              <a:t>5 s Vacuum Shot</a:t>
            </a:r>
          </a:p>
          <a:p>
            <a:pPr indent="-285750" algn="ctr">
              <a:buFont typeface="Wingdings" panose="05000000000000000000" pitchFamily="2" charset="2"/>
              <a:buChar char="Ø"/>
            </a:pPr>
            <a:r>
              <a:rPr lang="it-IT" i="1" dirty="0">
                <a:solidFill>
                  <a:srgbClr val="002272"/>
                </a:solidFill>
                <a:latin typeface="Montserrat" panose="00000500000000000000" pitchFamily="2" charset="0"/>
              </a:rPr>
              <a:t>CS current -&gt; 300 A</a:t>
            </a:r>
          </a:p>
          <a:p>
            <a:pPr indent="-285750" algn="ctr">
              <a:buFont typeface="Wingdings" panose="05000000000000000000" pitchFamily="2" charset="2"/>
              <a:buChar char="Ø"/>
            </a:pPr>
            <a:r>
              <a:rPr lang="it-IT" i="1" dirty="0">
                <a:solidFill>
                  <a:srgbClr val="002272"/>
                </a:solidFill>
                <a:latin typeface="Montserrat" panose="00000500000000000000" pitchFamily="2" charset="0"/>
              </a:rPr>
              <a:t>PF current -&gt; 50 A</a:t>
            </a:r>
          </a:p>
          <a:p>
            <a:pPr indent="-285750" algn="ctr">
              <a:buFont typeface="Wingdings" panose="05000000000000000000" pitchFamily="2" charset="2"/>
              <a:buChar char="Ø"/>
            </a:pPr>
            <a:r>
              <a:rPr lang="it-IT" i="1" dirty="0">
                <a:solidFill>
                  <a:srgbClr val="002272"/>
                </a:solidFill>
                <a:latin typeface="Montserrat" panose="00000500000000000000" pitchFamily="2" charset="0"/>
              </a:rPr>
              <a:t>150 ms current rise time</a:t>
            </a:r>
          </a:p>
        </p:txBody>
      </p:sp>
      <p:sp>
        <p:nvSpPr>
          <p:cNvPr id="13" name="Rettangolo con angoli arrotondati 12">
            <a:extLst>
              <a:ext uri="{FF2B5EF4-FFF2-40B4-BE49-F238E27FC236}">
                <a16:creationId xmlns:a16="http://schemas.microsoft.com/office/drawing/2014/main" id="{291023F1-5CD4-50BD-07A6-1C668FFB53CD}"/>
              </a:ext>
            </a:extLst>
          </p:cNvPr>
          <p:cNvSpPr/>
          <p:nvPr/>
        </p:nvSpPr>
        <p:spPr>
          <a:xfrm>
            <a:off x="8640530" y="1447965"/>
            <a:ext cx="3060700" cy="491128"/>
          </a:xfrm>
          <a:prstGeom prst="roundRect">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i="1" dirty="0">
                <a:solidFill>
                  <a:schemeClr val="bg1"/>
                </a:solidFill>
                <a:latin typeface="Montserrat" panose="00000500000000000000" pitchFamily="2" charset="0"/>
              </a:rPr>
              <a:t>Reference Scenario</a:t>
            </a:r>
          </a:p>
        </p:txBody>
      </p:sp>
      <p:sp>
        <p:nvSpPr>
          <p:cNvPr id="14" name="Rettangolo con angoli arrotondati 13">
            <a:extLst>
              <a:ext uri="{FF2B5EF4-FFF2-40B4-BE49-F238E27FC236}">
                <a16:creationId xmlns:a16="http://schemas.microsoft.com/office/drawing/2014/main" id="{601293C5-9CE3-FF9A-FCD5-30F2F5F53834}"/>
              </a:ext>
            </a:extLst>
          </p:cNvPr>
          <p:cNvSpPr/>
          <p:nvPr/>
        </p:nvSpPr>
        <p:spPr>
          <a:xfrm>
            <a:off x="8257498" y="3553304"/>
            <a:ext cx="3826764" cy="119838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600" b="1" u="sng" dirty="0">
                <a:solidFill>
                  <a:srgbClr val="0B2767"/>
                </a:solidFill>
                <a:latin typeface="Montserrat" panose="00000500000000000000" pitchFamily="2" charset="0"/>
              </a:rPr>
              <a:t>9 kW &lt; 24 kW</a:t>
            </a:r>
          </a:p>
          <a:p>
            <a:pPr algn="ctr"/>
            <a:r>
              <a:rPr lang="it-IT" dirty="0">
                <a:solidFill>
                  <a:srgbClr val="0B2767"/>
                </a:solidFill>
                <a:latin typeface="Montserrat" panose="00000500000000000000" pitchFamily="2" charset="0"/>
              </a:rPr>
              <a:t>Power required out of the total available</a:t>
            </a:r>
          </a:p>
        </p:txBody>
      </p:sp>
      <p:sp>
        <p:nvSpPr>
          <p:cNvPr id="20" name="Rettangolo con angoli arrotondati 19">
            <a:extLst>
              <a:ext uri="{FF2B5EF4-FFF2-40B4-BE49-F238E27FC236}">
                <a16:creationId xmlns:a16="http://schemas.microsoft.com/office/drawing/2014/main" id="{284FA541-A13C-94B9-EA9A-87B3F7D1A2D0}"/>
              </a:ext>
            </a:extLst>
          </p:cNvPr>
          <p:cNvSpPr/>
          <p:nvPr/>
        </p:nvSpPr>
        <p:spPr>
          <a:xfrm>
            <a:off x="8222410" y="4956782"/>
            <a:ext cx="3826764" cy="1198385"/>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3600" b="1" dirty="0">
                <a:solidFill>
                  <a:srgbClr val="0B2767"/>
                </a:solidFill>
                <a:latin typeface="Montserrat" panose="00000500000000000000" pitchFamily="2" charset="0"/>
              </a:rPr>
              <a:t>&lt; 5 °C</a:t>
            </a:r>
            <a:endParaRPr lang="it-IT" dirty="0">
              <a:solidFill>
                <a:srgbClr val="0B2767"/>
              </a:solidFill>
              <a:latin typeface="Montserrat" panose="00000500000000000000" pitchFamily="2" charset="0"/>
            </a:endParaRPr>
          </a:p>
          <a:p>
            <a:pPr algn="ctr"/>
            <a:r>
              <a:rPr lang="it-IT" dirty="0">
                <a:solidFill>
                  <a:srgbClr val="0B2767"/>
                </a:solidFill>
                <a:latin typeface="Montserrat" panose="00000500000000000000" pitchFamily="2" charset="0"/>
              </a:rPr>
              <a:t>Coil temperature rise during the shot</a:t>
            </a:r>
          </a:p>
        </p:txBody>
      </p:sp>
      <p:sp>
        <p:nvSpPr>
          <p:cNvPr id="22" name="CasellaDiTesto 21">
            <a:extLst>
              <a:ext uri="{FF2B5EF4-FFF2-40B4-BE49-F238E27FC236}">
                <a16:creationId xmlns:a16="http://schemas.microsoft.com/office/drawing/2014/main" id="{56616C37-1003-CEF9-DC81-7868001339E0}"/>
              </a:ext>
            </a:extLst>
          </p:cNvPr>
          <p:cNvSpPr txBox="1"/>
          <p:nvPr/>
        </p:nvSpPr>
        <p:spPr>
          <a:xfrm>
            <a:off x="2394882" y="1116129"/>
            <a:ext cx="474810" cy="369332"/>
          </a:xfrm>
          <a:prstGeom prst="rect">
            <a:avLst/>
          </a:prstGeom>
          <a:noFill/>
        </p:spPr>
        <p:txBody>
          <a:bodyPr wrap="none" rtlCol="0">
            <a:spAutoFit/>
          </a:bodyPr>
          <a:lstStyle/>
          <a:p>
            <a:r>
              <a:rPr lang="it-IT" i="1" dirty="0">
                <a:solidFill>
                  <a:srgbClr val="056ABB"/>
                </a:solidFill>
              </a:rPr>
              <a:t>CS</a:t>
            </a:r>
          </a:p>
        </p:txBody>
      </p:sp>
      <p:sp>
        <p:nvSpPr>
          <p:cNvPr id="24" name="CasellaDiTesto 23">
            <a:extLst>
              <a:ext uri="{FF2B5EF4-FFF2-40B4-BE49-F238E27FC236}">
                <a16:creationId xmlns:a16="http://schemas.microsoft.com/office/drawing/2014/main" id="{D83E2B85-C3EE-B0BA-4F57-475CBD05D826}"/>
              </a:ext>
            </a:extLst>
          </p:cNvPr>
          <p:cNvSpPr txBox="1"/>
          <p:nvPr/>
        </p:nvSpPr>
        <p:spPr>
          <a:xfrm>
            <a:off x="6319182" y="1263299"/>
            <a:ext cx="474810" cy="369332"/>
          </a:xfrm>
          <a:prstGeom prst="rect">
            <a:avLst/>
          </a:prstGeom>
          <a:noFill/>
        </p:spPr>
        <p:txBody>
          <a:bodyPr wrap="none" rtlCol="0">
            <a:spAutoFit/>
          </a:bodyPr>
          <a:lstStyle/>
          <a:p>
            <a:r>
              <a:rPr lang="it-IT" i="1" dirty="0">
                <a:solidFill>
                  <a:srgbClr val="056ABB"/>
                </a:solidFill>
              </a:rPr>
              <a:t>CS</a:t>
            </a:r>
          </a:p>
        </p:txBody>
      </p:sp>
      <p:sp>
        <p:nvSpPr>
          <p:cNvPr id="26" name="CasellaDiTesto 25">
            <a:extLst>
              <a:ext uri="{FF2B5EF4-FFF2-40B4-BE49-F238E27FC236}">
                <a16:creationId xmlns:a16="http://schemas.microsoft.com/office/drawing/2014/main" id="{A7AC8CDD-F0D8-4048-B319-E6F046453A44}"/>
              </a:ext>
            </a:extLst>
          </p:cNvPr>
          <p:cNvSpPr txBox="1"/>
          <p:nvPr/>
        </p:nvSpPr>
        <p:spPr>
          <a:xfrm>
            <a:off x="2394882" y="4152496"/>
            <a:ext cx="474810" cy="369332"/>
          </a:xfrm>
          <a:prstGeom prst="rect">
            <a:avLst/>
          </a:prstGeom>
          <a:noFill/>
        </p:spPr>
        <p:txBody>
          <a:bodyPr wrap="none" rtlCol="0">
            <a:spAutoFit/>
          </a:bodyPr>
          <a:lstStyle/>
          <a:p>
            <a:r>
              <a:rPr lang="it-IT" i="1" dirty="0">
                <a:solidFill>
                  <a:srgbClr val="056ABB"/>
                </a:solidFill>
              </a:rPr>
              <a:t>CS</a:t>
            </a:r>
          </a:p>
        </p:txBody>
      </p:sp>
      <p:sp>
        <p:nvSpPr>
          <p:cNvPr id="28" name="CasellaDiTesto 27">
            <a:extLst>
              <a:ext uri="{FF2B5EF4-FFF2-40B4-BE49-F238E27FC236}">
                <a16:creationId xmlns:a16="http://schemas.microsoft.com/office/drawing/2014/main" id="{0D917C24-5835-ED5D-2936-F27BE7ADDD6C}"/>
              </a:ext>
            </a:extLst>
          </p:cNvPr>
          <p:cNvSpPr txBox="1"/>
          <p:nvPr/>
        </p:nvSpPr>
        <p:spPr>
          <a:xfrm>
            <a:off x="7345152" y="4490408"/>
            <a:ext cx="474810" cy="369332"/>
          </a:xfrm>
          <a:prstGeom prst="rect">
            <a:avLst/>
          </a:prstGeom>
          <a:noFill/>
        </p:spPr>
        <p:txBody>
          <a:bodyPr wrap="none" rtlCol="0">
            <a:spAutoFit/>
          </a:bodyPr>
          <a:lstStyle/>
          <a:p>
            <a:r>
              <a:rPr lang="it-IT" i="1" dirty="0">
                <a:solidFill>
                  <a:srgbClr val="056ABB"/>
                </a:solidFill>
              </a:rPr>
              <a:t>CS</a:t>
            </a:r>
          </a:p>
        </p:txBody>
      </p:sp>
      <p:sp>
        <p:nvSpPr>
          <p:cNvPr id="30" name="CasellaDiTesto 29">
            <a:extLst>
              <a:ext uri="{FF2B5EF4-FFF2-40B4-BE49-F238E27FC236}">
                <a16:creationId xmlns:a16="http://schemas.microsoft.com/office/drawing/2014/main" id="{481601E8-37DF-1EFA-C0DE-13B43C621081}"/>
              </a:ext>
            </a:extLst>
          </p:cNvPr>
          <p:cNvSpPr txBox="1"/>
          <p:nvPr/>
        </p:nvSpPr>
        <p:spPr>
          <a:xfrm>
            <a:off x="2632287" y="2264980"/>
            <a:ext cx="747320" cy="369332"/>
          </a:xfrm>
          <a:prstGeom prst="rect">
            <a:avLst/>
          </a:prstGeom>
          <a:noFill/>
        </p:spPr>
        <p:txBody>
          <a:bodyPr wrap="none" rtlCol="0">
            <a:spAutoFit/>
          </a:bodyPr>
          <a:lstStyle/>
          <a:p>
            <a:r>
              <a:rPr lang="it-IT" i="1" dirty="0">
                <a:solidFill>
                  <a:srgbClr val="DF52AF"/>
                </a:solidFill>
              </a:rPr>
              <a:t>All PF</a:t>
            </a:r>
          </a:p>
        </p:txBody>
      </p:sp>
      <p:sp>
        <p:nvSpPr>
          <p:cNvPr id="32" name="CasellaDiTesto 31">
            <a:extLst>
              <a:ext uri="{FF2B5EF4-FFF2-40B4-BE49-F238E27FC236}">
                <a16:creationId xmlns:a16="http://schemas.microsoft.com/office/drawing/2014/main" id="{51120F85-C662-1DB8-3C73-10B525110AE5}"/>
              </a:ext>
            </a:extLst>
          </p:cNvPr>
          <p:cNvSpPr txBox="1"/>
          <p:nvPr/>
        </p:nvSpPr>
        <p:spPr>
          <a:xfrm>
            <a:off x="6971492" y="4014664"/>
            <a:ext cx="747320" cy="369332"/>
          </a:xfrm>
          <a:prstGeom prst="rect">
            <a:avLst/>
          </a:prstGeom>
          <a:noFill/>
        </p:spPr>
        <p:txBody>
          <a:bodyPr wrap="none" rtlCol="0">
            <a:spAutoFit/>
          </a:bodyPr>
          <a:lstStyle/>
          <a:p>
            <a:r>
              <a:rPr lang="it-IT" i="1" dirty="0">
                <a:solidFill>
                  <a:srgbClr val="DF52AF"/>
                </a:solidFill>
              </a:rPr>
              <a:t>All PF</a:t>
            </a:r>
          </a:p>
        </p:txBody>
      </p:sp>
      <p:sp>
        <p:nvSpPr>
          <p:cNvPr id="34" name="CasellaDiTesto 33">
            <a:extLst>
              <a:ext uri="{FF2B5EF4-FFF2-40B4-BE49-F238E27FC236}">
                <a16:creationId xmlns:a16="http://schemas.microsoft.com/office/drawing/2014/main" id="{65A5654E-22CC-FC39-37C9-5BF319A27566}"/>
              </a:ext>
            </a:extLst>
          </p:cNvPr>
          <p:cNvSpPr txBox="1"/>
          <p:nvPr/>
        </p:nvSpPr>
        <p:spPr>
          <a:xfrm>
            <a:off x="5339475" y="1939093"/>
            <a:ext cx="2005677" cy="369332"/>
          </a:xfrm>
          <a:prstGeom prst="rect">
            <a:avLst/>
          </a:prstGeom>
          <a:noFill/>
        </p:spPr>
        <p:txBody>
          <a:bodyPr wrap="none" rtlCol="0">
            <a:spAutoFit/>
          </a:bodyPr>
          <a:lstStyle/>
          <a:p>
            <a:r>
              <a:rPr lang="it-IT" i="1" dirty="0">
                <a:solidFill>
                  <a:srgbClr val="DF52AF"/>
                </a:solidFill>
              </a:rPr>
              <a:t>PF1-PF3-PF4-PF6</a:t>
            </a:r>
          </a:p>
        </p:txBody>
      </p:sp>
      <p:sp>
        <p:nvSpPr>
          <p:cNvPr id="36" name="CasellaDiTesto 35">
            <a:extLst>
              <a:ext uri="{FF2B5EF4-FFF2-40B4-BE49-F238E27FC236}">
                <a16:creationId xmlns:a16="http://schemas.microsoft.com/office/drawing/2014/main" id="{0B82E852-0050-C8E2-998C-3AC1ADF9A10C}"/>
              </a:ext>
            </a:extLst>
          </p:cNvPr>
          <p:cNvSpPr txBox="1"/>
          <p:nvPr/>
        </p:nvSpPr>
        <p:spPr>
          <a:xfrm>
            <a:off x="1373422" y="4969165"/>
            <a:ext cx="2005677" cy="369332"/>
          </a:xfrm>
          <a:prstGeom prst="rect">
            <a:avLst/>
          </a:prstGeom>
          <a:noFill/>
        </p:spPr>
        <p:txBody>
          <a:bodyPr wrap="none" rtlCol="0">
            <a:spAutoFit/>
          </a:bodyPr>
          <a:lstStyle/>
          <a:p>
            <a:r>
              <a:rPr lang="it-IT" i="1" dirty="0">
                <a:solidFill>
                  <a:srgbClr val="DF52AF"/>
                </a:solidFill>
              </a:rPr>
              <a:t>PF1-PF3-PF4-PF6</a:t>
            </a:r>
          </a:p>
        </p:txBody>
      </p:sp>
      <p:sp>
        <p:nvSpPr>
          <p:cNvPr id="38" name="CasellaDiTesto 37">
            <a:extLst>
              <a:ext uri="{FF2B5EF4-FFF2-40B4-BE49-F238E27FC236}">
                <a16:creationId xmlns:a16="http://schemas.microsoft.com/office/drawing/2014/main" id="{242F44FB-A37D-731D-E6A2-3B8C22F20E58}"/>
              </a:ext>
            </a:extLst>
          </p:cNvPr>
          <p:cNvSpPr txBox="1"/>
          <p:nvPr/>
        </p:nvSpPr>
        <p:spPr>
          <a:xfrm>
            <a:off x="2395781" y="3783163"/>
            <a:ext cx="1321708" cy="369332"/>
          </a:xfrm>
          <a:prstGeom prst="rect">
            <a:avLst/>
          </a:prstGeom>
          <a:noFill/>
        </p:spPr>
        <p:txBody>
          <a:bodyPr wrap="none" rtlCol="0">
            <a:spAutoFit/>
          </a:bodyPr>
          <a:lstStyle/>
          <a:p>
            <a:r>
              <a:rPr lang="it-IT" i="1" dirty="0"/>
              <a:t>Total Power</a:t>
            </a:r>
          </a:p>
        </p:txBody>
      </p:sp>
      <p:sp>
        <p:nvSpPr>
          <p:cNvPr id="40" name="CasellaDiTesto 39">
            <a:extLst>
              <a:ext uri="{FF2B5EF4-FFF2-40B4-BE49-F238E27FC236}">
                <a16:creationId xmlns:a16="http://schemas.microsoft.com/office/drawing/2014/main" id="{CAEFF072-C9CF-F203-EEA4-BE061E60551A}"/>
              </a:ext>
            </a:extLst>
          </p:cNvPr>
          <p:cNvSpPr txBox="1"/>
          <p:nvPr/>
        </p:nvSpPr>
        <p:spPr>
          <a:xfrm>
            <a:off x="1836981" y="5294593"/>
            <a:ext cx="1152880" cy="369332"/>
          </a:xfrm>
          <a:prstGeom prst="rect">
            <a:avLst/>
          </a:prstGeom>
          <a:noFill/>
        </p:spPr>
        <p:txBody>
          <a:bodyPr wrap="none" rtlCol="0">
            <a:spAutoFit/>
          </a:bodyPr>
          <a:lstStyle/>
          <a:p>
            <a:r>
              <a:rPr lang="it-IT" i="1" dirty="0">
                <a:solidFill>
                  <a:srgbClr val="8ADBF6"/>
                </a:solidFill>
              </a:rPr>
              <a:t>PF2 – PF5</a:t>
            </a:r>
          </a:p>
        </p:txBody>
      </p:sp>
      <p:sp>
        <p:nvSpPr>
          <p:cNvPr id="42" name="CasellaDiTesto 41">
            <a:extLst>
              <a:ext uri="{FF2B5EF4-FFF2-40B4-BE49-F238E27FC236}">
                <a16:creationId xmlns:a16="http://schemas.microsoft.com/office/drawing/2014/main" id="{2A8DC115-27B1-6668-1BC4-59DE18D4057E}"/>
              </a:ext>
            </a:extLst>
          </p:cNvPr>
          <p:cNvSpPr txBox="1"/>
          <p:nvPr/>
        </p:nvSpPr>
        <p:spPr>
          <a:xfrm>
            <a:off x="5818612" y="2542653"/>
            <a:ext cx="1152880" cy="369332"/>
          </a:xfrm>
          <a:prstGeom prst="rect">
            <a:avLst/>
          </a:prstGeom>
          <a:noFill/>
        </p:spPr>
        <p:txBody>
          <a:bodyPr wrap="none" rtlCol="0">
            <a:spAutoFit/>
          </a:bodyPr>
          <a:lstStyle/>
          <a:p>
            <a:r>
              <a:rPr lang="it-IT" i="1" dirty="0">
                <a:solidFill>
                  <a:srgbClr val="8ADBF6"/>
                </a:solidFill>
              </a:rPr>
              <a:t>PF2 – PF5</a:t>
            </a:r>
          </a:p>
        </p:txBody>
      </p:sp>
      <p:cxnSp>
        <p:nvCxnSpPr>
          <p:cNvPr id="43" name="Straight Connector 15">
            <a:extLst>
              <a:ext uri="{FF2B5EF4-FFF2-40B4-BE49-F238E27FC236}">
                <a16:creationId xmlns:a16="http://schemas.microsoft.com/office/drawing/2014/main" id="{03E5AF7A-F7CB-249D-3D64-EF6B79C38B79}"/>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44" name="Straight Connector 15">
            <a:extLst>
              <a:ext uri="{FF2B5EF4-FFF2-40B4-BE49-F238E27FC236}">
                <a16:creationId xmlns:a16="http://schemas.microsoft.com/office/drawing/2014/main" id="{10FC97F0-C5C2-8464-49CB-4B3DBC503EDF}"/>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45" name="TextBox 16">
            <a:extLst>
              <a:ext uri="{FF2B5EF4-FFF2-40B4-BE49-F238E27FC236}">
                <a16:creationId xmlns:a16="http://schemas.microsoft.com/office/drawing/2014/main" id="{C1284734-1AA1-CC1C-E579-7135761D5837}"/>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46" name="TextBox 16">
            <a:extLst>
              <a:ext uri="{FF2B5EF4-FFF2-40B4-BE49-F238E27FC236}">
                <a16:creationId xmlns:a16="http://schemas.microsoft.com/office/drawing/2014/main" id="{A4F85122-29B6-2B84-E1E5-E23FC0A5D6F9}"/>
              </a:ext>
            </a:extLst>
          </p:cNvPr>
          <p:cNvSpPr txBox="1"/>
          <p:nvPr/>
        </p:nvSpPr>
        <p:spPr>
          <a:xfrm>
            <a:off x="11275405" y="6500519"/>
            <a:ext cx="747402" cy="307777"/>
          </a:xfrm>
          <a:prstGeom prst="rect">
            <a:avLst/>
          </a:prstGeom>
          <a:noFill/>
        </p:spPr>
        <p:txBody>
          <a:bodyPr wrap="square" rtlCol="0">
            <a:spAutoFit/>
          </a:bodyPr>
          <a:lstStyle/>
          <a:p>
            <a:pPr algn="ctr"/>
            <a:r>
              <a:rPr lang="en-GB" sz="1400" dirty="0">
                <a:solidFill>
                  <a:srgbClr val="002272"/>
                </a:solidFill>
                <a:latin typeface="Montserrat" panose="00000500000000000000" pitchFamily="2" charset="0"/>
              </a:rPr>
              <a:t>9</a:t>
            </a:r>
          </a:p>
        </p:txBody>
      </p:sp>
      <p:sp>
        <p:nvSpPr>
          <p:cNvPr id="47" name="TextBox 8">
            <a:extLst>
              <a:ext uri="{FF2B5EF4-FFF2-40B4-BE49-F238E27FC236}">
                <a16:creationId xmlns:a16="http://schemas.microsoft.com/office/drawing/2014/main" id="{574A6582-0E14-8F2F-F16C-66CA78EF683D}"/>
              </a:ext>
            </a:extLst>
          </p:cNvPr>
          <p:cNvSpPr txBox="1"/>
          <p:nvPr/>
        </p:nvSpPr>
        <p:spPr>
          <a:xfrm>
            <a:off x="0" y="6512265"/>
            <a:ext cx="3465068"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pic>
        <p:nvPicPr>
          <p:cNvPr id="49" name="Picture 5">
            <a:extLst>
              <a:ext uri="{FF2B5EF4-FFF2-40B4-BE49-F238E27FC236}">
                <a16:creationId xmlns:a16="http://schemas.microsoft.com/office/drawing/2014/main" id="{20B66215-5245-AD84-D64C-E26FA06B86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51" name="Picture 7">
            <a:extLst>
              <a:ext uri="{FF2B5EF4-FFF2-40B4-BE49-F238E27FC236}">
                <a16:creationId xmlns:a16="http://schemas.microsoft.com/office/drawing/2014/main" id="{10F9340A-183E-7843-5597-F30F073B2E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53" name="Logo ASIPP" descr="asipp.png">
            <a:extLst>
              <a:ext uri="{FF2B5EF4-FFF2-40B4-BE49-F238E27FC236}">
                <a16:creationId xmlns:a16="http://schemas.microsoft.com/office/drawing/2014/main" id="{5D9D066E-F71C-9098-EC18-C580CE32C901}"/>
              </a:ext>
            </a:extLst>
          </p:cNvPr>
          <p:cNvPicPr>
            <a:picLocks noChangeAspect="1"/>
          </p:cNvPicPr>
          <p:nvPr/>
        </p:nvPicPr>
        <p:blipFill>
          <a:blip r:embed="rId6"/>
          <a:stretch>
            <a:fillRect/>
          </a:stretch>
        </p:blipFill>
        <p:spPr>
          <a:xfrm>
            <a:off x="10311282" y="163225"/>
            <a:ext cx="522725" cy="522725"/>
          </a:xfrm>
          <a:prstGeom prst="rect">
            <a:avLst/>
          </a:prstGeom>
        </p:spPr>
      </p:pic>
      <p:pic>
        <p:nvPicPr>
          <p:cNvPr id="55" name="Logo ENEA" descr="enea.png">
            <a:extLst>
              <a:ext uri="{FF2B5EF4-FFF2-40B4-BE49-F238E27FC236}">
                <a16:creationId xmlns:a16="http://schemas.microsoft.com/office/drawing/2014/main" id="{A864BDFB-25B8-69D7-1869-643D7FDBEEA5}"/>
              </a:ext>
            </a:extLst>
          </p:cNvPr>
          <p:cNvPicPr>
            <a:picLocks noChangeAspect="1"/>
          </p:cNvPicPr>
          <p:nvPr/>
        </p:nvPicPr>
        <p:blipFill>
          <a:blip r:embed="rId7"/>
          <a:stretch>
            <a:fillRect/>
          </a:stretch>
        </p:blipFill>
        <p:spPr>
          <a:xfrm>
            <a:off x="10998764" y="230938"/>
            <a:ext cx="1039598" cy="387301"/>
          </a:xfrm>
          <a:prstGeom prst="rect">
            <a:avLst/>
          </a:prstGeom>
        </p:spPr>
      </p:pic>
    </p:spTree>
    <p:extLst>
      <p:ext uri="{BB962C8B-B14F-4D97-AF65-F5344CB8AC3E}">
        <p14:creationId xmlns:p14="http://schemas.microsoft.com/office/powerpoint/2010/main" val="1624622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53E56-CC6F-BAF3-2B93-168047FEAAC3}"/>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B736A71-DD8F-BEA7-3FA4-D283D2B1FF15}"/>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CEC03E1D-2C67-E308-6061-546EAB376753}"/>
              </a:ext>
            </a:extLst>
          </p:cNvPr>
          <p:cNvSpPr txBox="1"/>
          <p:nvPr/>
        </p:nvSpPr>
        <p:spPr>
          <a:xfrm>
            <a:off x="326136" y="37958"/>
            <a:ext cx="8360664" cy="830997"/>
          </a:xfrm>
          <a:prstGeom prst="rect">
            <a:avLst/>
          </a:prstGeom>
          <a:noFill/>
        </p:spPr>
        <p:txBody>
          <a:bodyPr wrap="square">
            <a:spAutoFit/>
          </a:bodyPr>
          <a:lstStyle/>
          <a:p>
            <a:r>
              <a:rPr lang="en-GB" sz="2400" i="1" noProof="0" dirty="0" err="1">
                <a:solidFill>
                  <a:srgbClr val="002272"/>
                </a:solidFill>
                <a:latin typeface="Montserrat ExtraBold" panose="00000900000000000000" pitchFamily="2" charset="0"/>
              </a:rPr>
              <a:t>miniTRUST</a:t>
            </a:r>
            <a:endParaRPr lang="en-GB" sz="2400" i="1" noProof="0" dirty="0">
              <a:solidFill>
                <a:srgbClr val="002272"/>
              </a:solidFill>
              <a:latin typeface="Montserrat ExtraBold" panose="00000900000000000000" pitchFamily="2" charset="0"/>
            </a:endParaRPr>
          </a:p>
          <a:p>
            <a:r>
              <a:rPr lang="en-GB" sz="2400" i="1" noProof="0" dirty="0">
                <a:solidFill>
                  <a:srgbClr val="002272"/>
                </a:solidFill>
                <a:latin typeface="Montserrat" panose="00000500000000000000" pitchFamily="2" charset="0"/>
              </a:rPr>
              <a:t>The roadmap</a:t>
            </a:r>
          </a:p>
        </p:txBody>
      </p:sp>
      <p:sp>
        <p:nvSpPr>
          <p:cNvPr id="2" name="Arrow: Right 1">
            <a:extLst>
              <a:ext uri="{FF2B5EF4-FFF2-40B4-BE49-F238E27FC236}">
                <a16:creationId xmlns:a16="http://schemas.microsoft.com/office/drawing/2014/main" id="{DC57E89C-CA02-C79B-7150-D612AACB5F02}"/>
              </a:ext>
            </a:extLst>
          </p:cNvPr>
          <p:cNvSpPr/>
          <p:nvPr/>
        </p:nvSpPr>
        <p:spPr>
          <a:xfrm>
            <a:off x="241544" y="909758"/>
            <a:ext cx="7932815" cy="1098482"/>
          </a:xfrm>
          <a:prstGeom prst="rightArrow">
            <a:avLst/>
          </a:prstGeom>
          <a:solidFill>
            <a:srgbClr val="002272"/>
          </a:solidFill>
          <a:ln>
            <a:noFill/>
          </a:ln>
        </p:spPr>
        <p:style>
          <a:lnRef idx="2">
            <a:schemeClr val="accent1">
              <a:shade val="15000"/>
            </a:schemeClr>
          </a:lnRef>
          <a:fillRef idx="1">
            <a:schemeClr val="accent1"/>
          </a:fillRef>
          <a:effectRef idx="0">
            <a:schemeClr val="accent1"/>
          </a:effectRef>
          <a:fontRef idx="minor">
            <a:schemeClr val="lt1"/>
          </a:fontRef>
        </p:style>
        <p:txBody>
          <a:bodyPr lIns="350000" rtlCol="0" anchor="ctr"/>
          <a:lstStyle/>
          <a:p>
            <a:pPr algn="l"/>
            <a:r>
              <a:rPr lang="en-GB" sz="1800" b="1" noProof="0" dirty="0">
                <a:solidFill>
                  <a:srgbClr val="FFFFFF"/>
                </a:solidFill>
                <a:latin typeface="Montserrat" panose="00000500000000000000" pitchFamily="2" charset="0"/>
              </a:rPr>
              <a:t>1. Magnetostatic Tests in Vacuum</a:t>
            </a:r>
          </a:p>
        </p:txBody>
      </p:sp>
      <p:sp>
        <p:nvSpPr>
          <p:cNvPr id="3" name="Arrow: Right 2">
            <a:extLst>
              <a:ext uri="{FF2B5EF4-FFF2-40B4-BE49-F238E27FC236}">
                <a16:creationId xmlns:a16="http://schemas.microsoft.com/office/drawing/2014/main" id="{E00ECC5B-CDCC-583C-7550-C0FA700DB23E}"/>
              </a:ext>
            </a:extLst>
          </p:cNvPr>
          <p:cNvSpPr/>
          <p:nvPr/>
        </p:nvSpPr>
        <p:spPr>
          <a:xfrm>
            <a:off x="241543" y="2697066"/>
            <a:ext cx="9702557" cy="1098482"/>
          </a:xfrm>
          <a:prstGeom prst="rightArrow">
            <a:avLst/>
          </a:prstGeom>
          <a:solidFill>
            <a:srgbClr val="2F5DA8"/>
          </a:solidFill>
          <a:ln>
            <a:noFill/>
          </a:ln>
        </p:spPr>
        <p:style>
          <a:lnRef idx="2">
            <a:schemeClr val="accent1">
              <a:shade val="15000"/>
            </a:schemeClr>
          </a:lnRef>
          <a:fillRef idx="1">
            <a:schemeClr val="accent1"/>
          </a:fillRef>
          <a:effectRef idx="0">
            <a:schemeClr val="accent1"/>
          </a:effectRef>
          <a:fontRef idx="minor">
            <a:schemeClr val="lt1"/>
          </a:fontRef>
        </p:style>
        <p:txBody>
          <a:bodyPr lIns="350000" rtlCol="0" anchor="ctr"/>
          <a:lstStyle/>
          <a:p>
            <a:pPr algn="l"/>
            <a:r>
              <a:rPr lang="en-GB" sz="1800" b="1" noProof="0" dirty="0">
                <a:solidFill>
                  <a:srgbClr val="FFFFFF"/>
                </a:solidFill>
                <a:latin typeface="Montserrat" panose="00000500000000000000" pitchFamily="2" charset="0"/>
              </a:rPr>
              <a:t>2. Glow Discharges</a:t>
            </a:r>
          </a:p>
        </p:txBody>
      </p:sp>
      <p:sp>
        <p:nvSpPr>
          <p:cNvPr id="4" name="Arrow: Right 3">
            <a:extLst>
              <a:ext uri="{FF2B5EF4-FFF2-40B4-BE49-F238E27FC236}">
                <a16:creationId xmlns:a16="http://schemas.microsoft.com/office/drawing/2014/main" id="{8D17C4B7-58A2-5C19-FE48-87AC1068B600}"/>
              </a:ext>
            </a:extLst>
          </p:cNvPr>
          <p:cNvSpPr/>
          <p:nvPr/>
        </p:nvSpPr>
        <p:spPr>
          <a:xfrm>
            <a:off x="241543" y="4484374"/>
            <a:ext cx="11681725" cy="1098482"/>
          </a:xfrm>
          <a:prstGeom prst="rightArrow">
            <a:avLst/>
          </a:prstGeom>
          <a:solidFill>
            <a:srgbClr val="A9C1E8"/>
          </a:solidFill>
          <a:ln>
            <a:noFill/>
          </a:ln>
        </p:spPr>
        <p:style>
          <a:lnRef idx="2">
            <a:schemeClr val="accent1">
              <a:shade val="15000"/>
            </a:schemeClr>
          </a:lnRef>
          <a:fillRef idx="1">
            <a:schemeClr val="accent1"/>
          </a:fillRef>
          <a:effectRef idx="0">
            <a:schemeClr val="accent1"/>
          </a:effectRef>
          <a:fontRef idx="minor">
            <a:schemeClr val="lt1"/>
          </a:fontRef>
        </p:style>
        <p:txBody>
          <a:bodyPr lIns="350000" rtlCol="0" anchor="ctr"/>
          <a:lstStyle/>
          <a:p>
            <a:pPr algn="l"/>
            <a:r>
              <a:rPr lang="en-GB" sz="1800" b="1" noProof="0" dirty="0">
                <a:solidFill>
                  <a:srgbClr val="002272"/>
                </a:solidFill>
                <a:latin typeface="Montserrat" panose="00000500000000000000" pitchFamily="2" charset="0"/>
              </a:rPr>
              <a:t>3. Steel Chamber &amp; Ohmic Plasmas</a:t>
            </a:r>
          </a:p>
        </p:txBody>
      </p:sp>
      <p:sp>
        <p:nvSpPr>
          <p:cNvPr id="5" name="TextBox 4">
            <a:extLst>
              <a:ext uri="{FF2B5EF4-FFF2-40B4-BE49-F238E27FC236}">
                <a16:creationId xmlns:a16="http://schemas.microsoft.com/office/drawing/2014/main" id="{0303545C-6776-4303-D612-3DF9691D2677}"/>
              </a:ext>
            </a:extLst>
          </p:cNvPr>
          <p:cNvSpPr txBox="1"/>
          <p:nvPr/>
        </p:nvSpPr>
        <p:spPr>
          <a:xfrm>
            <a:off x="241543" y="1920342"/>
            <a:ext cx="7932815" cy="369332"/>
          </a:xfrm>
          <a:prstGeom prst="rect">
            <a:avLst/>
          </a:prstGeom>
          <a:noFill/>
        </p:spPr>
        <p:txBody>
          <a:bodyPr wrap="square">
            <a:spAutoFit/>
          </a:bodyPr>
          <a:lstStyle/>
          <a:p>
            <a:r>
              <a:rPr lang="en-GB" noProof="0" dirty="0">
                <a:solidFill>
                  <a:srgbClr val="002272"/>
                </a:solidFill>
                <a:latin typeface="Montserrat" panose="00000500000000000000" pitchFamily="2" charset="0"/>
              </a:rPr>
              <a:t>Validate coils, power supplies, diagnostics, and data acquisition</a:t>
            </a:r>
            <a:endParaRPr lang="en-GB" b="1" noProof="0" dirty="0">
              <a:solidFill>
                <a:srgbClr val="002272"/>
              </a:solidFill>
            </a:endParaRPr>
          </a:p>
        </p:txBody>
      </p:sp>
      <p:sp>
        <p:nvSpPr>
          <p:cNvPr id="25" name="TextBox 24">
            <a:extLst>
              <a:ext uri="{FF2B5EF4-FFF2-40B4-BE49-F238E27FC236}">
                <a16:creationId xmlns:a16="http://schemas.microsoft.com/office/drawing/2014/main" id="{E346CAA4-3712-FCEC-C638-46474D06CA32}"/>
              </a:ext>
            </a:extLst>
          </p:cNvPr>
          <p:cNvSpPr txBox="1"/>
          <p:nvPr/>
        </p:nvSpPr>
        <p:spPr>
          <a:xfrm>
            <a:off x="241543" y="3701498"/>
            <a:ext cx="9702557" cy="369332"/>
          </a:xfrm>
          <a:prstGeom prst="rect">
            <a:avLst/>
          </a:prstGeom>
          <a:noFill/>
        </p:spPr>
        <p:txBody>
          <a:bodyPr wrap="square">
            <a:spAutoFit/>
          </a:bodyPr>
          <a:lstStyle/>
          <a:p>
            <a:r>
              <a:rPr lang="en-GB" noProof="0" dirty="0">
                <a:solidFill>
                  <a:srgbClr val="002272"/>
                </a:solidFill>
                <a:latin typeface="Montserrat" panose="00000500000000000000" pitchFamily="2" charset="0"/>
              </a:rPr>
              <a:t>Test first discharge operation in the quartz chamber.</a:t>
            </a:r>
          </a:p>
        </p:txBody>
      </p:sp>
      <p:sp>
        <p:nvSpPr>
          <p:cNvPr id="26" name="TextBox 25">
            <a:extLst>
              <a:ext uri="{FF2B5EF4-FFF2-40B4-BE49-F238E27FC236}">
                <a16:creationId xmlns:a16="http://schemas.microsoft.com/office/drawing/2014/main" id="{4EB257BD-B748-DDD1-0EB8-49FCB2B23677}"/>
              </a:ext>
            </a:extLst>
          </p:cNvPr>
          <p:cNvSpPr txBox="1"/>
          <p:nvPr/>
        </p:nvSpPr>
        <p:spPr>
          <a:xfrm>
            <a:off x="241543" y="5525695"/>
            <a:ext cx="11681724" cy="369332"/>
          </a:xfrm>
          <a:prstGeom prst="rect">
            <a:avLst/>
          </a:prstGeom>
          <a:noFill/>
        </p:spPr>
        <p:txBody>
          <a:bodyPr wrap="square">
            <a:spAutoFit/>
          </a:bodyPr>
          <a:lstStyle/>
          <a:p>
            <a:r>
              <a:rPr lang="en-GB" noProof="0" dirty="0">
                <a:solidFill>
                  <a:srgbClr val="002272"/>
                </a:solidFill>
                <a:latin typeface="Montserrat" panose="00000500000000000000" pitchFamily="2" charset="0"/>
              </a:rPr>
              <a:t>Upgrade the vessel and move toward ohmic plasma operation.</a:t>
            </a:r>
          </a:p>
        </p:txBody>
      </p:sp>
      <p:sp>
        <p:nvSpPr>
          <p:cNvPr id="28" name="Rounded Rectangle 27"/>
          <p:cNvSpPr/>
          <p:nvPr/>
        </p:nvSpPr>
        <p:spPr>
          <a:xfrm>
            <a:off x="5824359" y="1268999"/>
            <a:ext cx="1750000" cy="380000"/>
          </a:xfrm>
          <a:prstGeom prst="roundRect">
            <a:avLst>
              <a:gd name="adj" fmla="val 50000"/>
            </a:avLst>
          </a:prstGeom>
          <a:solidFill>
            <a:srgbClr val="E883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5824359" y="1268999"/>
            <a:ext cx="1750000" cy="380000"/>
          </a:xfrm>
          <a:prstGeom prst="rect">
            <a:avLst/>
          </a:prstGeom>
          <a:noFill/>
        </p:spPr>
        <p:txBody>
          <a:bodyPr wrap="square" lIns="0" tIns="0" rIns="0" bIns="0" anchor="ctr">
            <a:spAutoFit/>
          </a:bodyPr>
          <a:lstStyle/>
          <a:p>
            <a:pPr algn="ctr"/>
            <a:r>
              <a:rPr sz="1200" b="1">
                <a:solidFill>
                  <a:srgbClr val="FFFFFF"/>
                </a:solidFill>
                <a:latin typeface="Montserrat"/>
              </a:rPr>
              <a:t>NOW · 2026</a:t>
            </a:r>
          </a:p>
        </p:txBody>
      </p:sp>
      <p:sp>
        <p:nvSpPr>
          <p:cNvPr id="30" name="Rounded Rectangle 29"/>
          <p:cNvSpPr/>
          <p:nvPr/>
        </p:nvSpPr>
        <p:spPr>
          <a:xfrm>
            <a:off x="7594100" y="3056307"/>
            <a:ext cx="1750000" cy="3800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594100" y="3056307"/>
            <a:ext cx="1750000" cy="380000"/>
          </a:xfrm>
          <a:prstGeom prst="rect">
            <a:avLst/>
          </a:prstGeom>
          <a:noFill/>
        </p:spPr>
        <p:txBody>
          <a:bodyPr wrap="square" lIns="0" tIns="0" rIns="0" bIns="0" anchor="ctr">
            <a:spAutoFit/>
          </a:bodyPr>
          <a:lstStyle/>
          <a:p>
            <a:pPr algn="ctr"/>
            <a:r>
              <a:rPr sz="1200" b="1">
                <a:solidFill>
                  <a:srgbClr val="002272"/>
                </a:solidFill>
                <a:latin typeface="Montserrat"/>
              </a:rPr>
              <a:t>NEXT</a:t>
            </a:r>
          </a:p>
        </p:txBody>
      </p:sp>
      <p:sp>
        <p:nvSpPr>
          <p:cNvPr id="32" name="Rounded Rectangle 31"/>
          <p:cNvSpPr/>
          <p:nvPr/>
        </p:nvSpPr>
        <p:spPr>
          <a:xfrm>
            <a:off x="9573268" y="4843615"/>
            <a:ext cx="1750000" cy="380000"/>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9573268" y="4843615"/>
            <a:ext cx="1750000" cy="380000"/>
          </a:xfrm>
          <a:prstGeom prst="rect">
            <a:avLst/>
          </a:prstGeom>
          <a:noFill/>
        </p:spPr>
        <p:txBody>
          <a:bodyPr wrap="square" lIns="0" tIns="0" rIns="0" bIns="0" anchor="ctr">
            <a:spAutoFit/>
          </a:bodyPr>
          <a:lstStyle/>
          <a:p>
            <a:pPr algn="ctr"/>
            <a:r>
              <a:rPr sz="1200" b="1">
                <a:solidFill>
                  <a:srgbClr val="002272"/>
                </a:solidFill>
                <a:latin typeface="Montserrat"/>
              </a:rPr>
              <a:t>FUTURE UPGRADE</a:t>
            </a:r>
          </a:p>
        </p:txBody>
      </p:sp>
      <p:pic>
        <p:nvPicPr>
          <p:cNvPr id="8" name="Picture 5">
            <a:extLst>
              <a:ext uri="{FF2B5EF4-FFF2-40B4-BE49-F238E27FC236}">
                <a16:creationId xmlns:a16="http://schemas.microsoft.com/office/drawing/2014/main" id="{D329C465-F696-1DBF-736E-4860495D7F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13" name="Picture 7">
            <a:extLst>
              <a:ext uri="{FF2B5EF4-FFF2-40B4-BE49-F238E27FC236}">
                <a16:creationId xmlns:a16="http://schemas.microsoft.com/office/drawing/2014/main" id="{110E2642-575F-C0A4-CB27-C5AFEE6DAD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18" name="Logo ASIPP" descr="asipp.png">
            <a:extLst>
              <a:ext uri="{FF2B5EF4-FFF2-40B4-BE49-F238E27FC236}">
                <a16:creationId xmlns:a16="http://schemas.microsoft.com/office/drawing/2014/main" id="{646244D2-2C5E-F9CA-BF89-0464B7C69F5C}"/>
              </a:ext>
            </a:extLst>
          </p:cNvPr>
          <p:cNvPicPr>
            <a:picLocks noChangeAspect="1"/>
          </p:cNvPicPr>
          <p:nvPr/>
        </p:nvPicPr>
        <p:blipFill>
          <a:blip r:embed="rId5"/>
          <a:stretch>
            <a:fillRect/>
          </a:stretch>
        </p:blipFill>
        <p:spPr>
          <a:xfrm>
            <a:off x="10311282" y="163225"/>
            <a:ext cx="522725" cy="522725"/>
          </a:xfrm>
          <a:prstGeom prst="rect">
            <a:avLst/>
          </a:prstGeom>
        </p:spPr>
      </p:pic>
      <p:pic>
        <p:nvPicPr>
          <p:cNvPr id="20" name="Logo ENEA" descr="enea.png">
            <a:extLst>
              <a:ext uri="{FF2B5EF4-FFF2-40B4-BE49-F238E27FC236}">
                <a16:creationId xmlns:a16="http://schemas.microsoft.com/office/drawing/2014/main" id="{EAF5072C-C556-3A5E-075A-0917064E992A}"/>
              </a:ext>
            </a:extLst>
          </p:cNvPr>
          <p:cNvPicPr>
            <a:picLocks noChangeAspect="1"/>
          </p:cNvPicPr>
          <p:nvPr/>
        </p:nvPicPr>
        <p:blipFill>
          <a:blip r:embed="rId6"/>
          <a:stretch>
            <a:fillRect/>
          </a:stretch>
        </p:blipFill>
        <p:spPr>
          <a:xfrm>
            <a:off x="10998764" y="230938"/>
            <a:ext cx="1039598" cy="387301"/>
          </a:xfrm>
          <a:prstGeom prst="rect">
            <a:avLst/>
          </a:prstGeom>
        </p:spPr>
      </p:pic>
      <p:cxnSp>
        <p:nvCxnSpPr>
          <p:cNvPr id="21" name="Straight Connector 15">
            <a:extLst>
              <a:ext uri="{FF2B5EF4-FFF2-40B4-BE49-F238E27FC236}">
                <a16:creationId xmlns:a16="http://schemas.microsoft.com/office/drawing/2014/main" id="{1F5615E3-F612-5BDA-E077-5AE19C4F1564}"/>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22" name="Straight Connector 15">
            <a:extLst>
              <a:ext uri="{FF2B5EF4-FFF2-40B4-BE49-F238E27FC236}">
                <a16:creationId xmlns:a16="http://schemas.microsoft.com/office/drawing/2014/main" id="{8829645C-BDB1-8508-17E7-D94AF564B7BB}"/>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23" name="TextBox 16">
            <a:extLst>
              <a:ext uri="{FF2B5EF4-FFF2-40B4-BE49-F238E27FC236}">
                <a16:creationId xmlns:a16="http://schemas.microsoft.com/office/drawing/2014/main" id="{6FB6ACB0-CE82-774F-CE11-28426CB1287A}"/>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24" name="TextBox 16">
            <a:extLst>
              <a:ext uri="{FF2B5EF4-FFF2-40B4-BE49-F238E27FC236}">
                <a16:creationId xmlns:a16="http://schemas.microsoft.com/office/drawing/2014/main" id="{C5BAB373-A76E-655C-199D-9904797C0229}"/>
              </a:ext>
            </a:extLst>
          </p:cNvPr>
          <p:cNvSpPr txBox="1"/>
          <p:nvPr/>
        </p:nvSpPr>
        <p:spPr>
          <a:xfrm>
            <a:off x="11275405" y="6500519"/>
            <a:ext cx="747402" cy="307777"/>
          </a:xfrm>
          <a:prstGeom prst="rect">
            <a:avLst/>
          </a:prstGeom>
          <a:noFill/>
        </p:spPr>
        <p:txBody>
          <a:bodyPr wrap="square" rtlCol="0">
            <a:spAutoFit/>
          </a:bodyPr>
          <a:lstStyle/>
          <a:p>
            <a:pPr algn="ctr"/>
            <a:r>
              <a:rPr lang="en-GB" sz="1400" dirty="0">
                <a:solidFill>
                  <a:srgbClr val="002272"/>
                </a:solidFill>
                <a:latin typeface="Montserrat" panose="00000500000000000000" pitchFamily="2" charset="0"/>
              </a:rPr>
              <a:t>10</a:t>
            </a:r>
          </a:p>
        </p:txBody>
      </p:sp>
      <p:sp>
        <p:nvSpPr>
          <p:cNvPr id="34" name="TextBox 8">
            <a:extLst>
              <a:ext uri="{FF2B5EF4-FFF2-40B4-BE49-F238E27FC236}">
                <a16:creationId xmlns:a16="http://schemas.microsoft.com/office/drawing/2014/main" id="{32E0546B-C577-F2C4-03A2-73BA4CEA3D35}"/>
              </a:ext>
            </a:extLst>
          </p:cNvPr>
          <p:cNvSpPr txBox="1"/>
          <p:nvPr/>
        </p:nvSpPr>
        <p:spPr>
          <a:xfrm>
            <a:off x="0" y="6512265"/>
            <a:ext cx="3465068"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spTree>
    <p:extLst>
      <p:ext uri="{BB962C8B-B14F-4D97-AF65-F5344CB8AC3E}">
        <p14:creationId xmlns:p14="http://schemas.microsoft.com/office/powerpoint/2010/main" val="433031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675EA-AC80-1B2F-93BB-53E5CE0384BF}"/>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E0F5447-A0AF-6489-4565-487E6877EB55}"/>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EFF4DF2-DB0A-6055-8C48-1994239F3F95}"/>
              </a:ext>
            </a:extLst>
          </p:cNvPr>
          <p:cNvSpPr txBox="1"/>
          <p:nvPr/>
        </p:nvSpPr>
        <p:spPr>
          <a:xfrm>
            <a:off x="326136" y="37958"/>
            <a:ext cx="8957564" cy="769441"/>
          </a:xfrm>
          <a:prstGeom prst="rect">
            <a:avLst/>
          </a:prstGeom>
          <a:noFill/>
        </p:spPr>
        <p:txBody>
          <a:bodyPr wrap="square">
            <a:spAutoFit/>
          </a:bodyPr>
          <a:lstStyle/>
          <a:p>
            <a:r>
              <a:rPr kumimoji="0" lang="en-GB" sz="2400" b="0"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miniTRUST</a:t>
            </a:r>
          </a:p>
          <a:p>
            <a:r>
              <a:rPr lang="en-GB" sz="2000" i="1" noProof="0" dirty="0">
                <a:solidFill>
                  <a:srgbClr val="002272"/>
                </a:solidFill>
                <a:latin typeface="Montserrat" panose="00000500000000000000" pitchFamily="2" charset="0"/>
              </a:rPr>
              <a:t>Magnetic diagnostics test method for larger tokamaks</a:t>
            </a:r>
          </a:p>
        </p:txBody>
      </p:sp>
      <p:sp>
        <p:nvSpPr>
          <p:cNvPr id="8" name="CasellaDiTesto 7">
            <a:extLst>
              <a:ext uri="{FF2B5EF4-FFF2-40B4-BE49-F238E27FC236}">
                <a16:creationId xmlns:a16="http://schemas.microsoft.com/office/drawing/2014/main" id="{83F6B1EC-BF18-7428-C813-0FD65AB9E145}"/>
              </a:ext>
            </a:extLst>
          </p:cNvPr>
          <p:cNvSpPr txBox="1"/>
          <p:nvPr/>
        </p:nvSpPr>
        <p:spPr>
          <a:xfrm>
            <a:off x="326136" y="916586"/>
            <a:ext cx="11539728" cy="1500000"/>
          </a:xfrm>
          <a:prstGeom prst="rect">
            <a:avLst/>
          </a:prstGeom>
          <a:noFill/>
        </p:spPr>
        <p:txBody>
          <a:bodyPr wrap="square" rtlCol="0">
            <a:spAutoFit/>
          </a:bodyPr>
          <a:lstStyle/>
          <a:p>
            <a:pPr algn="just"/>
            <a:r>
              <a:rPr lang="en-GB" sz="1600" i="1" noProof="0" dirty="0">
                <a:solidFill>
                  <a:srgbClr val="002272"/>
                </a:solidFill>
                <a:latin typeface="Montserrat" panose="00000500000000000000" pitchFamily="2" charset="0"/>
              </a:rPr>
              <a:t>The proposed testing approach for miniTRUST’s magnetic diagnostics is applicable to TRUST and can be extended to larger tokamaks, including ITER, DTT and BEST, by adapting the model to each machine’s geometry and electromagnetic response.</a:t>
            </a:r>
          </a:p>
          <a:p>
            <a:pPr algn="just"/>
            <a:endParaRPr lang="en-GB" sz="1400" i="1" noProof="0" dirty="0">
              <a:solidFill>
                <a:srgbClr val="002272"/>
              </a:solidFill>
              <a:latin typeface="Montserrat" panose="00000500000000000000" pitchFamily="2" charset="0"/>
            </a:endParaRPr>
          </a:p>
          <a:p>
            <a:pPr algn="just"/>
            <a:r>
              <a:rPr lang="en-GB" sz="1600" b="1" i="1" noProof="0" dirty="0">
                <a:solidFill>
                  <a:srgbClr val="002272"/>
                </a:solidFill>
                <a:latin typeface="Montserrat" panose="00000500000000000000" pitchFamily="2" charset="0"/>
              </a:rPr>
              <a:t>Objective</a:t>
            </a:r>
            <a:r>
              <a:rPr lang="en-GB" sz="1600" i="1" noProof="0" dirty="0">
                <a:solidFill>
                  <a:srgbClr val="002272"/>
                </a:solidFill>
                <a:latin typeface="Montserrat" panose="00000500000000000000" pitchFamily="2" charset="0"/>
              </a:rPr>
              <a:t>: assess reconstruction accuracy using real experimental background signals before plasma operation.</a:t>
            </a:r>
          </a:p>
        </p:txBody>
      </p:sp>
      <p:pic>
        <p:nvPicPr>
          <p:cNvPr id="5" name="Immagine 4">
            <a:extLst>
              <a:ext uri="{FF2B5EF4-FFF2-40B4-BE49-F238E27FC236}">
                <a16:creationId xmlns:a16="http://schemas.microsoft.com/office/drawing/2014/main" id="{DCA4084F-1758-6A75-1CBB-E7B546D939FC}"/>
              </a:ext>
            </a:extLst>
          </p:cNvPr>
          <p:cNvPicPr>
            <a:picLocks noChangeAspect="1"/>
          </p:cNvPicPr>
          <p:nvPr/>
        </p:nvPicPr>
        <p:blipFill>
          <a:blip r:embed="rId3">
            <a:extLst>
              <a:ext uri="{28A0092B-C50C-407E-A947-70E740481C1C}">
                <a14:useLocalDpi xmlns:a14="http://schemas.microsoft.com/office/drawing/2010/main" val="0"/>
              </a:ext>
            </a:extLst>
          </a:blip>
          <a:srcRect t="17283" b="17429"/>
          <a:stretch>
            <a:fillRect/>
          </a:stretch>
        </p:blipFill>
        <p:spPr>
          <a:xfrm>
            <a:off x="596000" y="2550000"/>
            <a:ext cx="11000000" cy="2399404"/>
          </a:xfrm>
          <a:prstGeom prst="rect">
            <a:avLst/>
          </a:prstGeom>
        </p:spPr>
      </p:pic>
      <p:sp>
        <p:nvSpPr>
          <p:cNvPr id="19" name="Rounded Rectangle 18"/>
          <p:cNvSpPr/>
          <p:nvPr/>
        </p:nvSpPr>
        <p:spPr>
          <a:xfrm>
            <a:off x="446000" y="5199404"/>
            <a:ext cx="11300000" cy="1100596"/>
          </a:xfrm>
          <a:prstGeom prst="roundRect">
            <a:avLst>
              <a:gd name="adj" fmla="val 8000"/>
            </a:avLst>
          </a:prstGeom>
          <a:noFill/>
          <a:ln>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00000" y="5472704"/>
            <a:ext cx="11046000" cy="553998"/>
          </a:xfrm>
          <a:prstGeom prst="rect">
            <a:avLst/>
          </a:prstGeom>
          <a:noFill/>
        </p:spPr>
        <p:txBody>
          <a:bodyPr wrap="square" lIns="0" tIns="0" rIns="0" bIns="0" anchor="ctr">
            <a:spAutoFit/>
          </a:bodyPr>
          <a:lstStyle/>
          <a:p>
            <a:r>
              <a:rPr b="1" dirty="0">
                <a:solidFill>
                  <a:srgbClr val="002272"/>
                </a:solidFill>
                <a:latin typeface="Montserrat"/>
              </a:rPr>
              <a:t>Key idea: </a:t>
            </a:r>
            <a:r>
              <a:rPr b="0" dirty="0">
                <a:solidFill>
                  <a:srgbClr val="002272"/>
                </a:solidFill>
                <a:latin typeface="Montserrat"/>
              </a:rPr>
              <a:t>the plasma parameters are known by construction</a:t>
            </a:r>
            <a:r>
              <a:rPr lang="it-IT" b="0" dirty="0">
                <a:solidFill>
                  <a:srgbClr val="002272"/>
                </a:solidFill>
                <a:latin typeface="Montserrat"/>
              </a:rPr>
              <a:t> so </a:t>
            </a:r>
            <a:r>
              <a:rPr lang="it-IT" b="0" dirty="0" err="1">
                <a:solidFill>
                  <a:srgbClr val="002272"/>
                </a:solidFill>
                <a:latin typeface="Montserrat"/>
              </a:rPr>
              <a:t>that</a:t>
            </a:r>
            <a:r>
              <a:rPr b="0" dirty="0">
                <a:solidFill>
                  <a:srgbClr val="002272"/>
                </a:solidFill>
                <a:latin typeface="Montserrat"/>
              </a:rPr>
              <a:t> the reconstruction error can be measured directly, </a:t>
            </a:r>
            <a:r>
              <a:rPr lang="en-US" dirty="0">
                <a:solidFill>
                  <a:srgbClr val="002272"/>
                </a:solidFill>
                <a:latin typeface="Montserrat"/>
              </a:rPr>
              <a:t>including the real noise, offsets, and diagnostic pick-up</a:t>
            </a:r>
            <a:r>
              <a:rPr b="0" dirty="0">
                <a:solidFill>
                  <a:srgbClr val="002272"/>
                </a:solidFill>
                <a:latin typeface="Montserrat"/>
              </a:rPr>
              <a:t>.</a:t>
            </a:r>
          </a:p>
        </p:txBody>
      </p:sp>
      <p:pic>
        <p:nvPicPr>
          <p:cNvPr id="4" name="Picture 5">
            <a:extLst>
              <a:ext uri="{FF2B5EF4-FFF2-40B4-BE49-F238E27FC236}">
                <a16:creationId xmlns:a16="http://schemas.microsoft.com/office/drawing/2014/main" id="{FCCD1D0A-A1CA-D519-2409-CED818CD21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12" name="Picture 7">
            <a:extLst>
              <a:ext uri="{FF2B5EF4-FFF2-40B4-BE49-F238E27FC236}">
                <a16:creationId xmlns:a16="http://schemas.microsoft.com/office/drawing/2014/main" id="{6EC58E50-8330-929E-90CB-6300DEB04E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14" name="Logo ASIPP" descr="asipp.png">
            <a:extLst>
              <a:ext uri="{FF2B5EF4-FFF2-40B4-BE49-F238E27FC236}">
                <a16:creationId xmlns:a16="http://schemas.microsoft.com/office/drawing/2014/main" id="{869F6798-9450-476D-A155-70768FCA8A29}"/>
              </a:ext>
            </a:extLst>
          </p:cNvPr>
          <p:cNvPicPr>
            <a:picLocks noChangeAspect="1"/>
          </p:cNvPicPr>
          <p:nvPr/>
        </p:nvPicPr>
        <p:blipFill>
          <a:blip r:embed="rId6"/>
          <a:stretch>
            <a:fillRect/>
          </a:stretch>
        </p:blipFill>
        <p:spPr>
          <a:xfrm>
            <a:off x="10311282" y="163225"/>
            <a:ext cx="522725" cy="522725"/>
          </a:xfrm>
          <a:prstGeom prst="rect">
            <a:avLst/>
          </a:prstGeom>
        </p:spPr>
      </p:pic>
      <p:pic>
        <p:nvPicPr>
          <p:cNvPr id="22" name="Logo ENEA" descr="enea.png">
            <a:extLst>
              <a:ext uri="{FF2B5EF4-FFF2-40B4-BE49-F238E27FC236}">
                <a16:creationId xmlns:a16="http://schemas.microsoft.com/office/drawing/2014/main" id="{46142DF2-8BF3-4D20-7C7B-ADF0FD1EF715}"/>
              </a:ext>
            </a:extLst>
          </p:cNvPr>
          <p:cNvPicPr>
            <a:picLocks noChangeAspect="1"/>
          </p:cNvPicPr>
          <p:nvPr/>
        </p:nvPicPr>
        <p:blipFill>
          <a:blip r:embed="rId7"/>
          <a:stretch>
            <a:fillRect/>
          </a:stretch>
        </p:blipFill>
        <p:spPr>
          <a:xfrm>
            <a:off x="10998764" y="230938"/>
            <a:ext cx="1039598" cy="387301"/>
          </a:xfrm>
          <a:prstGeom prst="rect">
            <a:avLst/>
          </a:prstGeom>
        </p:spPr>
      </p:pic>
      <p:cxnSp>
        <p:nvCxnSpPr>
          <p:cNvPr id="23" name="Straight Connector 15">
            <a:extLst>
              <a:ext uri="{FF2B5EF4-FFF2-40B4-BE49-F238E27FC236}">
                <a16:creationId xmlns:a16="http://schemas.microsoft.com/office/drawing/2014/main" id="{63DB128E-8064-A1BE-89B7-7BA026F0B648}"/>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24" name="Straight Connector 15">
            <a:extLst>
              <a:ext uri="{FF2B5EF4-FFF2-40B4-BE49-F238E27FC236}">
                <a16:creationId xmlns:a16="http://schemas.microsoft.com/office/drawing/2014/main" id="{75EC38F3-275D-76CE-75E9-4C527C203B4B}"/>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25" name="TextBox 16">
            <a:extLst>
              <a:ext uri="{FF2B5EF4-FFF2-40B4-BE49-F238E27FC236}">
                <a16:creationId xmlns:a16="http://schemas.microsoft.com/office/drawing/2014/main" id="{86BEF72C-C9FC-4660-BF3E-6F830C6494C2}"/>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26" name="TextBox 16">
            <a:extLst>
              <a:ext uri="{FF2B5EF4-FFF2-40B4-BE49-F238E27FC236}">
                <a16:creationId xmlns:a16="http://schemas.microsoft.com/office/drawing/2014/main" id="{79321907-8304-0CD8-F2ED-8B3C892F7F2F}"/>
              </a:ext>
            </a:extLst>
          </p:cNvPr>
          <p:cNvSpPr txBox="1"/>
          <p:nvPr/>
        </p:nvSpPr>
        <p:spPr>
          <a:xfrm>
            <a:off x="11275405" y="6500519"/>
            <a:ext cx="747402" cy="307777"/>
          </a:xfrm>
          <a:prstGeom prst="rect">
            <a:avLst/>
          </a:prstGeom>
          <a:noFill/>
        </p:spPr>
        <p:txBody>
          <a:bodyPr wrap="square" rtlCol="0">
            <a:spAutoFit/>
          </a:bodyPr>
          <a:lstStyle/>
          <a:p>
            <a:pPr algn="ctr"/>
            <a:r>
              <a:rPr lang="en-GB" sz="1400" dirty="0">
                <a:solidFill>
                  <a:srgbClr val="002272"/>
                </a:solidFill>
                <a:latin typeface="Montserrat" panose="00000500000000000000" pitchFamily="2" charset="0"/>
              </a:rPr>
              <a:t>11</a:t>
            </a:r>
          </a:p>
        </p:txBody>
      </p:sp>
      <p:sp>
        <p:nvSpPr>
          <p:cNvPr id="27" name="TextBox 8">
            <a:extLst>
              <a:ext uri="{FF2B5EF4-FFF2-40B4-BE49-F238E27FC236}">
                <a16:creationId xmlns:a16="http://schemas.microsoft.com/office/drawing/2014/main" id="{696EC93D-B371-F351-20A2-16156965A9F1}"/>
              </a:ext>
            </a:extLst>
          </p:cNvPr>
          <p:cNvSpPr txBox="1"/>
          <p:nvPr/>
        </p:nvSpPr>
        <p:spPr>
          <a:xfrm>
            <a:off x="0" y="6512265"/>
            <a:ext cx="3465068"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spTree>
    <p:extLst>
      <p:ext uri="{BB962C8B-B14F-4D97-AF65-F5344CB8AC3E}">
        <p14:creationId xmlns:p14="http://schemas.microsoft.com/office/powerpoint/2010/main" val="161905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AF77F-2643-B79E-1250-585C900406EC}"/>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9E8CFB57-75EE-1045-19CD-489414009304}"/>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62718195-5C85-D480-6F5B-2725132143BD}"/>
              </a:ext>
            </a:extLst>
          </p:cNvPr>
          <p:cNvSpPr txBox="1"/>
          <p:nvPr/>
        </p:nvSpPr>
        <p:spPr>
          <a:xfrm>
            <a:off x="326136" y="37958"/>
            <a:ext cx="8957564" cy="769441"/>
          </a:xfrm>
          <a:prstGeom prst="rect">
            <a:avLst/>
          </a:prstGeom>
          <a:noFill/>
        </p:spPr>
        <p:txBody>
          <a:bodyPr wrap="square">
            <a:spAutoFit/>
          </a:bodyPr>
          <a:lstStyle/>
          <a:p>
            <a:r>
              <a:rPr kumimoji="0" lang="en-GB" sz="2400" b="0"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miniTRUST</a:t>
            </a:r>
          </a:p>
          <a:p>
            <a:r>
              <a:rPr lang="en-GB" sz="2000" i="1" noProof="0" dirty="0">
                <a:solidFill>
                  <a:srgbClr val="002272"/>
                </a:solidFill>
                <a:latin typeface="Montserrat" panose="00000500000000000000" pitchFamily="2" charset="0"/>
              </a:rPr>
              <a:t>Magnetic diagnostics test method for larger tokamaks</a:t>
            </a:r>
          </a:p>
        </p:txBody>
      </p:sp>
      <p:pic>
        <p:nvPicPr>
          <p:cNvPr id="4" name="minitrust_plasma_filament_kmode_shot">
            <a:hlinkClick r:id="" action="ppaction://media"/>
            <a:extLst>
              <a:ext uri="{FF2B5EF4-FFF2-40B4-BE49-F238E27FC236}">
                <a16:creationId xmlns:a16="http://schemas.microsoft.com/office/drawing/2014/main" id="{AA71CF38-C25E-2824-6525-E3F054638536}"/>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l="15355" t="5995" r="48787" b="11841"/>
          <a:stretch>
            <a:fillRect/>
          </a:stretch>
        </p:blipFill>
        <p:spPr>
          <a:xfrm>
            <a:off x="2222090" y="1013929"/>
            <a:ext cx="4371750" cy="4995671"/>
          </a:xfrm>
          <a:prstGeom prst="rect">
            <a:avLst/>
          </a:prstGeom>
        </p:spPr>
      </p:pic>
      <p:pic>
        <p:nvPicPr>
          <p:cNvPr id="5" name="minitrust_plasma_four_filaments_kmode_shot">
            <a:hlinkClick r:id="" action="ppaction://media"/>
            <a:extLst>
              <a:ext uri="{FF2B5EF4-FFF2-40B4-BE49-F238E27FC236}">
                <a16:creationId xmlns:a16="http://schemas.microsoft.com/office/drawing/2014/main" id="{E7F66824-2DA7-1BAD-126B-7B8C313C3941}"/>
              </a:ext>
            </a:extLst>
          </p:cNvPr>
          <p:cNvPicPr>
            <a:picLocks noChangeAspect="1"/>
          </p:cNvPicPr>
          <p:nvPr>
            <a:videoFile r:link="rId4"/>
            <p:extLst>
              <p:ext uri="{DAA4B4D4-6D71-4841-9C94-3DE7FCFB9230}">
                <p14:media xmlns:p14="http://schemas.microsoft.com/office/powerpoint/2010/main" r:embed="rId3"/>
              </p:ext>
            </p:extLst>
          </p:nvPr>
        </p:nvPicPr>
        <p:blipFill>
          <a:blip r:embed="rId7"/>
          <a:srcRect l="15476" t="4723" r="48667" b="12220"/>
          <a:stretch>
            <a:fillRect/>
          </a:stretch>
        </p:blipFill>
        <p:spPr>
          <a:xfrm>
            <a:off x="7712512" y="868955"/>
            <a:ext cx="4371750" cy="5049935"/>
          </a:xfrm>
          <a:prstGeom prst="rect">
            <a:avLst/>
          </a:prstGeom>
        </p:spPr>
      </p:pic>
      <p:pic>
        <p:nvPicPr>
          <p:cNvPr id="8" name="Immagine 7">
            <a:extLst>
              <a:ext uri="{FF2B5EF4-FFF2-40B4-BE49-F238E27FC236}">
                <a16:creationId xmlns:a16="http://schemas.microsoft.com/office/drawing/2014/main" id="{21198A99-A3A1-1BDA-4A35-E4B4AFA416C0}"/>
              </a:ext>
            </a:extLst>
          </p:cNvPr>
          <p:cNvPicPr>
            <a:picLocks noChangeAspect="1"/>
          </p:cNvPicPr>
          <p:nvPr/>
        </p:nvPicPr>
        <p:blipFill>
          <a:blip r:embed="rId8">
            <a:extLst>
              <a:ext uri="{28A0092B-C50C-407E-A947-70E740481C1C}">
                <a14:useLocalDpi xmlns:a14="http://schemas.microsoft.com/office/drawing/2010/main" val="0"/>
              </a:ext>
            </a:extLst>
          </a:blip>
          <a:srcRect l="41377" t="37505" r="43148" b="39638"/>
          <a:stretch>
            <a:fillRect/>
          </a:stretch>
        </p:blipFill>
        <p:spPr>
          <a:xfrm>
            <a:off x="679678" y="3804244"/>
            <a:ext cx="1761262" cy="1567538"/>
          </a:xfrm>
          <a:prstGeom prst="ellipse">
            <a:avLst/>
          </a:prstGeom>
          <a:ln>
            <a:solidFill>
              <a:srgbClr val="002272"/>
            </a:solidFill>
          </a:ln>
        </p:spPr>
      </p:pic>
      <p:sp>
        <p:nvSpPr>
          <p:cNvPr id="12" name="CasellaDiTesto 11">
            <a:extLst>
              <a:ext uri="{FF2B5EF4-FFF2-40B4-BE49-F238E27FC236}">
                <a16:creationId xmlns:a16="http://schemas.microsoft.com/office/drawing/2014/main" id="{1877B080-C892-6346-2411-14923D37B24A}"/>
              </a:ext>
            </a:extLst>
          </p:cNvPr>
          <p:cNvSpPr txBox="1"/>
          <p:nvPr/>
        </p:nvSpPr>
        <p:spPr>
          <a:xfrm>
            <a:off x="760209" y="2259337"/>
            <a:ext cx="1600200" cy="954107"/>
          </a:xfrm>
          <a:prstGeom prst="rect">
            <a:avLst/>
          </a:prstGeom>
          <a:noFill/>
        </p:spPr>
        <p:txBody>
          <a:bodyPr wrap="square" rtlCol="0">
            <a:spAutoFit/>
          </a:bodyPr>
          <a:lstStyle/>
          <a:p>
            <a:r>
              <a:rPr lang="en-GB" sz="1400" i="1" noProof="0" dirty="0">
                <a:solidFill>
                  <a:srgbClr val="002272"/>
                </a:solidFill>
                <a:latin typeface="Montserrat" panose="00000500000000000000" pitchFamily="2" charset="0"/>
              </a:rPr>
              <a:t>1 filament with constant current during the shot</a:t>
            </a:r>
          </a:p>
        </p:txBody>
      </p:sp>
      <p:pic>
        <p:nvPicPr>
          <p:cNvPr id="14" name="Immagine 13">
            <a:extLst>
              <a:ext uri="{FF2B5EF4-FFF2-40B4-BE49-F238E27FC236}">
                <a16:creationId xmlns:a16="http://schemas.microsoft.com/office/drawing/2014/main" id="{2DE18A85-34E6-81A7-1FA8-91C9024A1CC8}"/>
              </a:ext>
            </a:extLst>
          </p:cNvPr>
          <p:cNvPicPr>
            <a:picLocks noChangeAspect="1"/>
          </p:cNvPicPr>
          <p:nvPr/>
        </p:nvPicPr>
        <p:blipFill>
          <a:blip r:embed="rId9">
            <a:extLst>
              <a:ext uri="{28A0092B-C50C-407E-A947-70E740481C1C}">
                <a14:useLocalDpi xmlns:a14="http://schemas.microsoft.com/office/drawing/2010/main" val="0"/>
              </a:ext>
            </a:extLst>
          </a:blip>
          <a:srcRect l="41130" t="36646" r="43395" b="40497"/>
          <a:stretch>
            <a:fillRect/>
          </a:stretch>
        </p:blipFill>
        <p:spPr>
          <a:xfrm>
            <a:off x="6170097" y="3804243"/>
            <a:ext cx="1761265" cy="1567539"/>
          </a:xfrm>
          <a:prstGeom prst="ellipse">
            <a:avLst/>
          </a:prstGeom>
          <a:ln>
            <a:solidFill>
              <a:srgbClr val="002272"/>
            </a:solidFill>
          </a:ln>
        </p:spPr>
      </p:pic>
      <p:sp>
        <p:nvSpPr>
          <p:cNvPr id="19" name="CasellaDiTesto 18">
            <a:extLst>
              <a:ext uri="{FF2B5EF4-FFF2-40B4-BE49-F238E27FC236}">
                <a16:creationId xmlns:a16="http://schemas.microsoft.com/office/drawing/2014/main" id="{67FB3EA3-5980-4161-58EC-50BA927A184E}"/>
              </a:ext>
            </a:extLst>
          </p:cNvPr>
          <p:cNvSpPr txBox="1"/>
          <p:nvPr/>
        </p:nvSpPr>
        <p:spPr>
          <a:xfrm>
            <a:off x="6176532" y="2259338"/>
            <a:ext cx="1600200" cy="954107"/>
          </a:xfrm>
          <a:prstGeom prst="rect">
            <a:avLst/>
          </a:prstGeom>
          <a:noFill/>
        </p:spPr>
        <p:txBody>
          <a:bodyPr wrap="square" rtlCol="0">
            <a:spAutoFit/>
          </a:bodyPr>
          <a:lstStyle/>
          <a:p>
            <a:r>
              <a:rPr lang="en-GB" sz="1400" i="1" noProof="0" dirty="0">
                <a:solidFill>
                  <a:srgbClr val="002272"/>
                </a:solidFill>
                <a:latin typeface="Montserrat" panose="00000500000000000000" pitchFamily="2" charset="0"/>
              </a:rPr>
              <a:t>4 filaments with varying current during the shot</a:t>
            </a:r>
          </a:p>
        </p:txBody>
      </p:sp>
      <p:sp>
        <p:nvSpPr>
          <p:cNvPr id="20" name="CasellaDiTesto 19">
            <a:extLst>
              <a:ext uri="{FF2B5EF4-FFF2-40B4-BE49-F238E27FC236}">
                <a16:creationId xmlns:a16="http://schemas.microsoft.com/office/drawing/2014/main" id="{66164212-1A44-E3F5-B65E-D87269642747}"/>
              </a:ext>
            </a:extLst>
          </p:cNvPr>
          <p:cNvSpPr txBox="1"/>
          <p:nvPr/>
        </p:nvSpPr>
        <p:spPr>
          <a:xfrm>
            <a:off x="326136" y="6115050"/>
            <a:ext cx="11539728" cy="307777"/>
          </a:xfrm>
          <a:prstGeom prst="rect">
            <a:avLst/>
          </a:prstGeom>
          <a:noFill/>
        </p:spPr>
        <p:txBody>
          <a:bodyPr wrap="square" rtlCol="0">
            <a:spAutoFit/>
          </a:bodyPr>
          <a:lstStyle/>
          <a:p>
            <a:r>
              <a:rPr lang="en-GB" sz="1400" b="1" noProof="0" dirty="0">
                <a:solidFill>
                  <a:srgbClr val="002272"/>
                </a:solidFill>
                <a:latin typeface="Montserrat" panose="00000500000000000000" pitchFamily="2" charset="0"/>
              </a:rPr>
              <a:t>*These are simulations with all synthetic signals, both for coils and virtual plasma </a:t>
            </a:r>
          </a:p>
        </p:txBody>
      </p:sp>
      <p:pic>
        <p:nvPicPr>
          <p:cNvPr id="3" name="Picture 5">
            <a:extLst>
              <a:ext uri="{FF2B5EF4-FFF2-40B4-BE49-F238E27FC236}">
                <a16:creationId xmlns:a16="http://schemas.microsoft.com/office/drawing/2014/main" id="{9C4A372D-CC27-F6F2-7352-DE30AC726EC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13" name="Picture 7">
            <a:extLst>
              <a:ext uri="{FF2B5EF4-FFF2-40B4-BE49-F238E27FC236}">
                <a16:creationId xmlns:a16="http://schemas.microsoft.com/office/drawing/2014/main" id="{8413B015-A75C-1B62-514C-512A4CE0FA4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21" name="Logo ASIPP" descr="asipp.png">
            <a:extLst>
              <a:ext uri="{FF2B5EF4-FFF2-40B4-BE49-F238E27FC236}">
                <a16:creationId xmlns:a16="http://schemas.microsoft.com/office/drawing/2014/main" id="{1EA8E357-0B03-DEEF-7B91-6CFA459CDBF5}"/>
              </a:ext>
            </a:extLst>
          </p:cNvPr>
          <p:cNvPicPr>
            <a:picLocks noChangeAspect="1"/>
          </p:cNvPicPr>
          <p:nvPr/>
        </p:nvPicPr>
        <p:blipFill>
          <a:blip r:embed="rId12"/>
          <a:stretch>
            <a:fillRect/>
          </a:stretch>
        </p:blipFill>
        <p:spPr>
          <a:xfrm>
            <a:off x="10311282" y="163225"/>
            <a:ext cx="522725" cy="522725"/>
          </a:xfrm>
          <a:prstGeom prst="rect">
            <a:avLst/>
          </a:prstGeom>
        </p:spPr>
      </p:pic>
      <p:pic>
        <p:nvPicPr>
          <p:cNvPr id="23" name="Logo ENEA" descr="enea.png">
            <a:extLst>
              <a:ext uri="{FF2B5EF4-FFF2-40B4-BE49-F238E27FC236}">
                <a16:creationId xmlns:a16="http://schemas.microsoft.com/office/drawing/2014/main" id="{601DC88A-3F72-E40B-C154-75340A938933}"/>
              </a:ext>
            </a:extLst>
          </p:cNvPr>
          <p:cNvPicPr>
            <a:picLocks noChangeAspect="1"/>
          </p:cNvPicPr>
          <p:nvPr/>
        </p:nvPicPr>
        <p:blipFill>
          <a:blip r:embed="rId13"/>
          <a:stretch>
            <a:fillRect/>
          </a:stretch>
        </p:blipFill>
        <p:spPr>
          <a:xfrm>
            <a:off x="10998764" y="230938"/>
            <a:ext cx="1039598" cy="387301"/>
          </a:xfrm>
          <a:prstGeom prst="rect">
            <a:avLst/>
          </a:prstGeom>
        </p:spPr>
      </p:pic>
      <p:cxnSp>
        <p:nvCxnSpPr>
          <p:cNvPr id="24" name="Straight Connector 15">
            <a:extLst>
              <a:ext uri="{FF2B5EF4-FFF2-40B4-BE49-F238E27FC236}">
                <a16:creationId xmlns:a16="http://schemas.microsoft.com/office/drawing/2014/main" id="{244E76F2-165D-89E9-372E-07ED19CF9693}"/>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25" name="Straight Connector 15">
            <a:extLst>
              <a:ext uri="{FF2B5EF4-FFF2-40B4-BE49-F238E27FC236}">
                <a16:creationId xmlns:a16="http://schemas.microsoft.com/office/drawing/2014/main" id="{938008A1-EDE4-F74F-15CE-4F3C49A8EABB}"/>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26" name="TextBox 16">
            <a:extLst>
              <a:ext uri="{FF2B5EF4-FFF2-40B4-BE49-F238E27FC236}">
                <a16:creationId xmlns:a16="http://schemas.microsoft.com/office/drawing/2014/main" id="{33CF3DC9-184A-5651-8E36-51DFD2BDBA01}"/>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27" name="TextBox 16">
            <a:extLst>
              <a:ext uri="{FF2B5EF4-FFF2-40B4-BE49-F238E27FC236}">
                <a16:creationId xmlns:a16="http://schemas.microsoft.com/office/drawing/2014/main" id="{59660B6A-553C-5BCE-B162-74B742A7A3F9}"/>
              </a:ext>
            </a:extLst>
          </p:cNvPr>
          <p:cNvSpPr txBox="1"/>
          <p:nvPr/>
        </p:nvSpPr>
        <p:spPr>
          <a:xfrm>
            <a:off x="11275405" y="6500519"/>
            <a:ext cx="747402" cy="307777"/>
          </a:xfrm>
          <a:prstGeom prst="rect">
            <a:avLst/>
          </a:prstGeom>
          <a:noFill/>
        </p:spPr>
        <p:txBody>
          <a:bodyPr wrap="square" rtlCol="0">
            <a:spAutoFit/>
          </a:bodyPr>
          <a:lstStyle/>
          <a:p>
            <a:pPr algn="ctr"/>
            <a:r>
              <a:rPr lang="en-GB" sz="1400" dirty="0">
                <a:solidFill>
                  <a:srgbClr val="002272"/>
                </a:solidFill>
                <a:latin typeface="Montserrat" panose="00000500000000000000" pitchFamily="2" charset="0"/>
              </a:rPr>
              <a:t>12</a:t>
            </a:r>
          </a:p>
        </p:txBody>
      </p:sp>
      <p:sp>
        <p:nvSpPr>
          <p:cNvPr id="28" name="TextBox 8">
            <a:extLst>
              <a:ext uri="{FF2B5EF4-FFF2-40B4-BE49-F238E27FC236}">
                <a16:creationId xmlns:a16="http://schemas.microsoft.com/office/drawing/2014/main" id="{7D4A3400-AFB4-8C62-783A-9EB1EAA761E5}"/>
              </a:ext>
            </a:extLst>
          </p:cNvPr>
          <p:cNvSpPr txBox="1"/>
          <p:nvPr/>
        </p:nvSpPr>
        <p:spPr>
          <a:xfrm>
            <a:off x="0" y="6512265"/>
            <a:ext cx="3465068"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spTree>
    <p:extLst>
      <p:ext uri="{BB962C8B-B14F-4D97-AF65-F5344CB8AC3E}">
        <p14:creationId xmlns:p14="http://schemas.microsoft.com/office/powerpoint/2010/main" val="250627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000" fill="hold"/>
                                        <p:tgtEl>
                                          <p:spTgt spid="4"/>
                                        </p:tgtEl>
                                      </p:cBhvr>
                                    </p:cmd>
                                  </p:childTnLst>
                                </p:cTn>
                              </p:par>
                              <p:par>
                                <p:cTn id="7" presetID="1" presetClass="mediacall" presetSubtype="0" fill="hold" nodeType="withEffect">
                                  <p:stCondLst>
                                    <p:cond delay="0"/>
                                  </p:stCondLst>
                                  <p:childTnLst>
                                    <p:cmd type="call" cmd="playFrom(0.0)">
                                      <p:cBhvr>
                                        <p:cTn id="8" dur="26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hold" display="0">
                  <p:stCondLst>
                    <p:cond delay="indefinite"/>
                  </p:stCondLst>
                </p:cTn>
                <p:tgtEl>
                  <p:spTgt spid="4"/>
                </p:tgtEl>
              </p:cMediaNode>
            </p:video>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video>
              <p:cMediaNode vol="80000">
                <p:cTn id="15" repeatCount="indefinite" fill="hold" display="0">
                  <p:stCondLst>
                    <p:cond delay="indefinite"/>
                  </p:stCondLst>
                </p:cTn>
                <p:tgtEl>
                  <p:spTgt spid="5"/>
                </p:tgtEl>
              </p:cMediaNode>
            </p:vide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withEffect">
                                  <p:stCondLst>
                                    <p:cond delay="0"/>
                                  </p:stCondLst>
                                  <p:childTnLst>
                                    <p:cmd type="call" cmd="togglePause">
                                      <p:cBhvr>
                                        <p:cTn id="20"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E0C20-F26C-68D1-A468-D5902C831589}"/>
            </a:ext>
          </a:extLst>
        </p:cNvPr>
        <p:cNvGrpSpPr/>
        <p:nvPr/>
      </p:nvGrpSpPr>
      <p:grpSpPr>
        <a:xfrm>
          <a:off x="0" y="0"/>
          <a:ext cx="0" cy="0"/>
          <a:chOff x="0" y="0"/>
          <a:chExt cx="0" cy="0"/>
        </a:xfrm>
      </p:grpSpPr>
      <p:sp>
        <p:nvSpPr>
          <p:cNvPr id="33" name="TextBox 32"/>
          <p:cNvSpPr txBox="1"/>
          <p:nvPr/>
        </p:nvSpPr>
        <p:spPr>
          <a:xfrm>
            <a:off x="696000" y="4710000"/>
            <a:ext cx="5050000" cy="1400000"/>
          </a:xfrm>
          <a:prstGeom prst="rect">
            <a:avLst/>
          </a:prstGeom>
          <a:noFill/>
        </p:spPr>
        <p:txBody>
          <a:bodyPr wrap="square" lIns="0" tIns="0" rIns="0" bIns="0" anchor="t">
            <a:spAutoFit/>
          </a:bodyPr>
          <a:lstStyle/>
          <a:p>
            <a:pPr algn="l"/>
            <a:r>
              <a:rPr sz="1600" b="0" dirty="0">
                <a:solidFill>
                  <a:srgbClr val="002272"/>
                </a:solidFill>
                <a:latin typeface="Montserrat"/>
              </a:rPr>
              <a:t>The same method can be applied to larger tokamaks (DTT, ITER, BEST) by adapting the model to each machine’s geometry and electromagnetic response.</a:t>
            </a:r>
          </a:p>
        </p:txBody>
      </p:sp>
      <p:sp>
        <p:nvSpPr>
          <p:cNvPr id="27" name="TextBox 26"/>
          <p:cNvSpPr txBox="1"/>
          <p:nvPr/>
        </p:nvSpPr>
        <p:spPr>
          <a:xfrm>
            <a:off x="7236000" y="1270000"/>
            <a:ext cx="4400000" cy="560000"/>
          </a:xfrm>
          <a:prstGeom prst="rect">
            <a:avLst/>
          </a:prstGeom>
          <a:noFill/>
        </p:spPr>
        <p:txBody>
          <a:bodyPr wrap="square" lIns="0" tIns="0" rIns="0" bIns="0" anchor="ctr">
            <a:spAutoFit/>
          </a:bodyPr>
          <a:lstStyle/>
          <a:p>
            <a:pPr algn="l"/>
            <a:r>
              <a:rPr sz="2000" b="1" dirty="0">
                <a:solidFill>
                  <a:srgbClr val="002272"/>
                </a:solidFill>
                <a:latin typeface="Montserrat"/>
              </a:rPr>
              <a:t>Diagnostic test method</a:t>
            </a:r>
          </a:p>
        </p:txBody>
      </p:sp>
      <p:sp>
        <p:nvSpPr>
          <p:cNvPr id="23" name="TextBox 22"/>
          <p:cNvSpPr txBox="1"/>
          <p:nvPr/>
        </p:nvSpPr>
        <p:spPr>
          <a:xfrm>
            <a:off x="696000" y="1980000"/>
            <a:ext cx="5050000" cy="1400000"/>
          </a:xfrm>
          <a:prstGeom prst="rect">
            <a:avLst/>
          </a:prstGeom>
          <a:noFill/>
        </p:spPr>
        <p:txBody>
          <a:bodyPr wrap="square" lIns="0" tIns="0" rIns="0" bIns="0" anchor="t">
            <a:spAutoFit/>
          </a:bodyPr>
          <a:lstStyle/>
          <a:p>
            <a:pPr algn="l"/>
            <a:r>
              <a:rPr sz="1600" b="0" dirty="0">
                <a:solidFill>
                  <a:srgbClr val="002272"/>
                </a:solidFill>
                <a:latin typeface="Montserrat"/>
              </a:rPr>
              <a:t>A compact machine to commission magnets, power supplies, diagnostics and data acquisition for TRUST, and a hands-on training tool for students and researchers.</a:t>
            </a:r>
          </a:p>
        </p:txBody>
      </p:sp>
      <p:cxnSp>
        <p:nvCxnSpPr>
          <p:cNvPr id="11" name="Straight Connector 10">
            <a:extLst>
              <a:ext uri="{FF2B5EF4-FFF2-40B4-BE49-F238E27FC236}">
                <a16:creationId xmlns:a16="http://schemas.microsoft.com/office/drawing/2014/main" id="{16CECF40-4DEC-1655-C6BD-C55DA5975971}"/>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949E5FBD-7061-6F3C-EADF-F8BD04415537}"/>
              </a:ext>
            </a:extLst>
          </p:cNvPr>
          <p:cNvSpPr txBox="1"/>
          <p:nvPr/>
        </p:nvSpPr>
        <p:spPr>
          <a:xfrm>
            <a:off x="326136" y="217330"/>
            <a:ext cx="8957564" cy="523220"/>
          </a:xfrm>
          <a:prstGeom prst="rect">
            <a:avLst/>
          </a:prstGeom>
          <a:noFill/>
        </p:spPr>
        <p:txBody>
          <a:bodyPr wrap="square">
            <a:spAutoFit/>
          </a:bodyPr>
          <a:lstStyle/>
          <a:p>
            <a:r>
              <a:rPr kumimoji="0" lang="en-GB" sz="2800" b="1" i="1"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Conclusions and outlook</a:t>
            </a:r>
          </a:p>
        </p:txBody>
      </p:sp>
      <p:sp>
        <p:nvSpPr>
          <p:cNvPr id="19" name="Conclusion 1"/>
          <p:cNvSpPr/>
          <p:nvPr/>
        </p:nvSpPr>
        <p:spPr>
          <a:xfrm>
            <a:off x="446000" y="1020000"/>
            <a:ext cx="5550000" cy="2500000"/>
          </a:xfrm>
          <a:prstGeom prst="roundRect">
            <a:avLst>
              <a:gd name="adj" fmla="val 8000"/>
            </a:avLst>
          </a:prstGeom>
          <a:noFill/>
          <a:ln w="38100">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Oval 19"/>
          <p:cNvSpPr/>
          <p:nvPr/>
        </p:nvSpPr>
        <p:spPr>
          <a:xfrm>
            <a:off x="696000" y="1270000"/>
            <a:ext cx="560000" cy="560000"/>
          </a:xfrm>
          <a:prstGeom prst="ellipse">
            <a:avLst/>
          </a:prstGeom>
          <a:solidFill>
            <a:srgbClr val="002272"/>
          </a:solidFill>
          <a:ln w="28575">
            <a:solidFill>
              <a:srgbClr val="FFD42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696000" y="1270000"/>
            <a:ext cx="560000" cy="560000"/>
          </a:xfrm>
          <a:prstGeom prst="rect">
            <a:avLst/>
          </a:prstGeom>
          <a:noFill/>
        </p:spPr>
        <p:txBody>
          <a:bodyPr wrap="square" lIns="0" tIns="0" rIns="0" bIns="0" anchor="ctr">
            <a:spAutoFit/>
          </a:bodyPr>
          <a:lstStyle/>
          <a:p>
            <a:pPr algn="ctr"/>
            <a:r>
              <a:rPr sz="2000" b="1" dirty="0">
                <a:solidFill>
                  <a:srgbClr val="FFD427"/>
                </a:solidFill>
                <a:latin typeface="Montserrat"/>
              </a:rPr>
              <a:t>1</a:t>
            </a:r>
          </a:p>
        </p:txBody>
      </p:sp>
      <p:sp>
        <p:nvSpPr>
          <p:cNvPr id="22" name="TextBox 21"/>
          <p:cNvSpPr txBox="1"/>
          <p:nvPr/>
        </p:nvSpPr>
        <p:spPr>
          <a:xfrm>
            <a:off x="1396000" y="1280000"/>
            <a:ext cx="4400000" cy="560000"/>
          </a:xfrm>
          <a:prstGeom prst="rect">
            <a:avLst/>
          </a:prstGeom>
          <a:noFill/>
        </p:spPr>
        <p:txBody>
          <a:bodyPr wrap="square" lIns="0" tIns="0" rIns="0" bIns="0" anchor="ctr">
            <a:spAutoFit/>
          </a:bodyPr>
          <a:lstStyle/>
          <a:p>
            <a:pPr algn="l"/>
            <a:r>
              <a:rPr sz="2000" b="1" dirty="0">
                <a:solidFill>
                  <a:srgbClr val="002272"/>
                </a:solidFill>
                <a:latin typeface="Montserrat"/>
              </a:rPr>
              <a:t>Test platform</a:t>
            </a:r>
          </a:p>
        </p:txBody>
      </p:sp>
      <p:sp>
        <p:nvSpPr>
          <p:cNvPr id="24" name="Conclusion 2"/>
          <p:cNvSpPr/>
          <p:nvPr/>
        </p:nvSpPr>
        <p:spPr>
          <a:xfrm>
            <a:off x="6286000" y="1020000"/>
            <a:ext cx="5550000" cy="2500000"/>
          </a:xfrm>
          <a:prstGeom prst="roundRect">
            <a:avLst>
              <a:gd name="adj" fmla="val 8000"/>
            </a:avLst>
          </a:prstGeom>
          <a:noFill/>
          <a:ln w="38100">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Oval 24"/>
          <p:cNvSpPr/>
          <p:nvPr/>
        </p:nvSpPr>
        <p:spPr>
          <a:xfrm>
            <a:off x="6536000" y="1270000"/>
            <a:ext cx="560000" cy="560000"/>
          </a:xfrm>
          <a:prstGeom prst="ellipse">
            <a:avLst/>
          </a:prstGeom>
          <a:solidFill>
            <a:srgbClr val="002272"/>
          </a:solidFill>
          <a:ln w="28575">
            <a:solidFill>
              <a:srgbClr val="FFD42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6536000" y="1270000"/>
            <a:ext cx="560000" cy="560000"/>
          </a:xfrm>
          <a:prstGeom prst="rect">
            <a:avLst/>
          </a:prstGeom>
          <a:noFill/>
        </p:spPr>
        <p:txBody>
          <a:bodyPr wrap="square" lIns="0" tIns="0" rIns="0" bIns="0" anchor="ctr">
            <a:spAutoFit/>
          </a:bodyPr>
          <a:lstStyle/>
          <a:p>
            <a:pPr algn="ctr"/>
            <a:r>
              <a:rPr sz="2000" b="1" dirty="0">
                <a:solidFill>
                  <a:srgbClr val="FFD427"/>
                </a:solidFill>
                <a:latin typeface="Montserrat"/>
              </a:rPr>
              <a:t>2</a:t>
            </a:r>
          </a:p>
        </p:txBody>
      </p:sp>
      <p:sp>
        <p:nvSpPr>
          <p:cNvPr id="28" name="TextBox 27"/>
          <p:cNvSpPr txBox="1"/>
          <p:nvPr/>
        </p:nvSpPr>
        <p:spPr>
          <a:xfrm>
            <a:off x="6536000" y="1980000"/>
            <a:ext cx="5050000" cy="1400000"/>
          </a:xfrm>
          <a:prstGeom prst="rect">
            <a:avLst/>
          </a:prstGeom>
          <a:noFill/>
        </p:spPr>
        <p:txBody>
          <a:bodyPr wrap="square" lIns="0" tIns="0" rIns="0" bIns="0" anchor="t">
            <a:spAutoFit/>
          </a:bodyPr>
          <a:lstStyle/>
          <a:p>
            <a:pPr algn="l"/>
            <a:r>
              <a:rPr sz="1600" b="0">
                <a:solidFill>
                  <a:srgbClr val="002272"/>
                </a:solidFill>
                <a:latin typeface="Montserrat"/>
              </a:rPr>
              <a:t>Real magnetic signals combined with a virtual plasma to assess reconstruction accuracy before any plasma operation.</a:t>
            </a:r>
          </a:p>
        </p:txBody>
      </p:sp>
      <p:sp>
        <p:nvSpPr>
          <p:cNvPr id="29" name="Conclusion 3"/>
          <p:cNvSpPr/>
          <p:nvPr/>
        </p:nvSpPr>
        <p:spPr>
          <a:xfrm>
            <a:off x="446000" y="3750000"/>
            <a:ext cx="5550000" cy="2500000"/>
          </a:xfrm>
          <a:prstGeom prst="roundRect">
            <a:avLst>
              <a:gd name="adj" fmla="val 8000"/>
            </a:avLst>
          </a:prstGeom>
          <a:noFill/>
          <a:ln w="38100">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Oval 29"/>
          <p:cNvSpPr/>
          <p:nvPr/>
        </p:nvSpPr>
        <p:spPr>
          <a:xfrm>
            <a:off x="696000" y="4000000"/>
            <a:ext cx="560000" cy="560000"/>
          </a:xfrm>
          <a:prstGeom prst="ellipse">
            <a:avLst/>
          </a:prstGeom>
          <a:solidFill>
            <a:srgbClr val="002272"/>
          </a:solidFill>
          <a:ln w="28575">
            <a:solidFill>
              <a:srgbClr val="FFD42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1" name="TextBox 30"/>
          <p:cNvSpPr txBox="1"/>
          <p:nvPr/>
        </p:nvSpPr>
        <p:spPr>
          <a:xfrm>
            <a:off x="696000" y="4000000"/>
            <a:ext cx="560000" cy="560000"/>
          </a:xfrm>
          <a:prstGeom prst="rect">
            <a:avLst/>
          </a:prstGeom>
          <a:noFill/>
        </p:spPr>
        <p:txBody>
          <a:bodyPr wrap="square" lIns="0" tIns="0" rIns="0" bIns="0" anchor="ctr">
            <a:spAutoFit/>
          </a:bodyPr>
          <a:lstStyle/>
          <a:p>
            <a:pPr algn="ctr"/>
            <a:r>
              <a:rPr sz="2000" b="1">
                <a:solidFill>
                  <a:srgbClr val="FFD427"/>
                </a:solidFill>
                <a:latin typeface="Montserrat"/>
              </a:rPr>
              <a:t>3</a:t>
            </a:r>
          </a:p>
        </p:txBody>
      </p:sp>
      <p:sp>
        <p:nvSpPr>
          <p:cNvPr id="32" name="TextBox 31"/>
          <p:cNvSpPr txBox="1"/>
          <p:nvPr/>
        </p:nvSpPr>
        <p:spPr>
          <a:xfrm>
            <a:off x="1309000" y="4133334"/>
            <a:ext cx="4400000" cy="307777"/>
          </a:xfrm>
          <a:prstGeom prst="rect">
            <a:avLst/>
          </a:prstGeom>
          <a:noFill/>
        </p:spPr>
        <p:txBody>
          <a:bodyPr wrap="square" lIns="0" tIns="0" rIns="0" bIns="0" anchor="ctr">
            <a:spAutoFit/>
          </a:bodyPr>
          <a:lstStyle/>
          <a:p>
            <a:pPr algn="l"/>
            <a:r>
              <a:rPr sz="2000" b="1" dirty="0">
                <a:solidFill>
                  <a:srgbClr val="002272"/>
                </a:solidFill>
                <a:latin typeface="Montserrat"/>
              </a:rPr>
              <a:t>Scalable approach</a:t>
            </a:r>
          </a:p>
        </p:txBody>
      </p:sp>
      <p:sp>
        <p:nvSpPr>
          <p:cNvPr id="34" name="Conclusion 4"/>
          <p:cNvSpPr/>
          <p:nvPr/>
        </p:nvSpPr>
        <p:spPr>
          <a:xfrm>
            <a:off x="6286000" y="3750000"/>
            <a:ext cx="5550000" cy="2500000"/>
          </a:xfrm>
          <a:prstGeom prst="roundRect">
            <a:avLst>
              <a:gd name="adj" fmla="val 8000"/>
            </a:avLst>
          </a:prstGeom>
          <a:noFill/>
          <a:ln w="38100">
            <a:solidFill>
              <a:srgbClr val="0B276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Oval 34"/>
          <p:cNvSpPr/>
          <p:nvPr/>
        </p:nvSpPr>
        <p:spPr>
          <a:xfrm>
            <a:off x="6534600" y="4035000"/>
            <a:ext cx="560000" cy="560000"/>
          </a:xfrm>
          <a:prstGeom prst="ellipse">
            <a:avLst/>
          </a:prstGeom>
          <a:solidFill>
            <a:srgbClr val="002272"/>
          </a:solidFill>
          <a:ln w="28575">
            <a:solidFill>
              <a:srgbClr val="FFD42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6" name="TextBox 35"/>
          <p:cNvSpPr txBox="1"/>
          <p:nvPr/>
        </p:nvSpPr>
        <p:spPr>
          <a:xfrm>
            <a:off x="6574600" y="4133335"/>
            <a:ext cx="480000" cy="307777"/>
          </a:xfrm>
          <a:prstGeom prst="rect">
            <a:avLst/>
          </a:prstGeom>
          <a:noFill/>
        </p:spPr>
        <p:txBody>
          <a:bodyPr wrap="square" lIns="0" tIns="0" rIns="0" bIns="0" anchor="ctr">
            <a:spAutoFit/>
          </a:bodyPr>
          <a:lstStyle/>
          <a:p>
            <a:pPr algn="ctr"/>
            <a:r>
              <a:rPr sz="2000" b="1" dirty="0">
                <a:solidFill>
                  <a:srgbClr val="FFD427"/>
                </a:solidFill>
                <a:latin typeface="Montserrat"/>
              </a:rPr>
              <a:t>4</a:t>
            </a:r>
          </a:p>
        </p:txBody>
      </p:sp>
      <p:sp>
        <p:nvSpPr>
          <p:cNvPr id="37" name="TextBox 36"/>
          <p:cNvSpPr txBox="1"/>
          <p:nvPr/>
        </p:nvSpPr>
        <p:spPr>
          <a:xfrm>
            <a:off x="7186000" y="4060000"/>
            <a:ext cx="4400000" cy="560000"/>
          </a:xfrm>
          <a:prstGeom prst="rect">
            <a:avLst/>
          </a:prstGeom>
          <a:noFill/>
        </p:spPr>
        <p:txBody>
          <a:bodyPr wrap="square" lIns="0" tIns="0" rIns="0" bIns="0" anchor="ctr">
            <a:spAutoFit/>
          </a:bodyPr>
          <a:lstStyle/>
          <a:p>
            <a:pPr algn="l"/>
            <a:r>
              <a:rPr sz="2000" b="1" dirty="0">
                <a:solidFill>
                  <a:srgbClr val="002272"/>
                </a:solidFill>
                <a:latin typeface="Montserrat"/>
              </a:rPr>
              <a:t>Next steps</a:t>
            </a:r>
          </a:p>
        </p:txBody>
      </p:sp>
      <p:sp>
        <p:nvSpPr>
          <p:cNvPr id="38" name="TextBox 37"/>
          <p:cNvSpPr txBox="1"/>
          <p:nvPr/>
        </p:nvSpPr>
        <p:spPr>
          <a:xfrm>
            <a:off x="6536000" y="4710000"/>
            <a:ext cx="5050000" cy="1400000"/>
          </a:xfrm>
          <a:prstGeom prst="rect">
            <a:avLst/>
          </a:prstGeom>
          <a:noFill/>
        </p:spPr>
        <p:txBody>
          <a:bodyPr wrap="square" lIns="0" tIns="0" rIns="0" bIns="0" anchor="t">
            <a:spAutoFit/>
          </a:bodyPr>
          <a:lstStyle/>
          <a:p>
            <a:pPr algn="l"/>
            <a:r>
              <a:rPr sz="1600" b="0" dirty="0">
                <a:solidFill>
                  <a:srgbClr val="002272"/>
                </a:solidFill>
                <a:latin typeface="Montserrat"/>
              </a:rPr>
              <a:t>Magnetic system validation and first glow discharges in the quartz chamber, then a steel vessel upgrade for ohmic plasma experiments.</a:t>
            </a:r>
          </a:p>
        </p:txBody>
      </p:sp>
      <p:cxnSp>
        <p:nvCxnSpPr>
          <p:cNvPr id="2" name="Straight Connector 15">
            <a:extLst>
              <a:ext uri="{FF2B5EF4-FFF2-40B4-BE49-F238E27FC236}">
                <a16:creationId xmlns:a16="http://schemas.microsoft.com/office/drawing/2014/main" id="{751331F8-8A18-A43C-7041-3BA8B6EE5F3A}"/>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3" name="Straight Connector 15">
            <a:extLst>
              <a:ext uri="{FF2B5EF4-FFF2-40B4-BE49-F238E27FC236}">
                <a16:creationId xmlns:a16="http://schemas.microsoft.com/office/drawing/2014/main" id="{594BAF6E-44F0-65D3-FE6A-252F07E73D0D}"/>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4" name="TextBox 16">
            <a:extLst>
              <a:ext uri="{FF2B5EF4-FFF2-40B4-BE49-F238E27FC236}">
                <a16:creationId xmlns:a16="http://schemas.microsoft.com/office/drawing/2014/main" id="{A4B23622-9B6E-71F0-7631-157711DA4FC2}"/>
              </a:ext>
            </a:extLst>
          </p:cNvPr>
          <p:cNvSpPr txBox="1"/>
          <p:nvPr/>
        </p:nvSpPr>
        <p:spPr>
          <a:xfrm>
            <a:off x="5090973" y="6500520"/>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sp>
        <p:nvSpPr>
          <p:cNvPr id="5" name="TextBox 16">
            <a:extLst>
              <a:ext uri="{FF2B5EF4-FFF2-40B4-BE49-F238E27FC236}">
                <a16:creationId xmlns:a16="http://schemas.microsoft.com/office/drawing/2014/main" id="{A1CF2876-67AF-7888-1134-61BC208633D8}"/>
              </a:ext>
            </a:extLst>
          </p:cNvPr>
          <p:cNvSpPr txBox="1"/>
          <p:nvPr/>
        </p:nvSpPr>
        <p:spPr>
          <a:xfrm>
            <a:off x="11275405" y="6500519"/>
            <a:ext cx="747402" cy="307777"/>
          </a:xfrm>
          <a:prstGeom prst="rect">
            <a:avLst/>
          </a:prstGeom>
          <a:noFill/>
        </p:spPr>
        <p:txBody>
          <a:bodyPr wrap="square" rtlCol="0">
            <a:spAutoFit/>
          </a:bodyPr>
          <a:lstStyle/>
          <a:p>
            <a:pPr algn="ctr"/>
            <a:r>
              <a:rPr lang="en-GB" sz="1400" dirty="0">
                <a:solidFill>
                  <a:srgbClr val="002272"/>
                </a:solidFill>
                <a:latin typeface="Montserrat" panose="00000500000000000000" pitchFamily="2" charset="0"/>
              </a:rPr>
              <a:t>13</a:t>
            </a:r>
          </a:p>
        </p:txBody>
      </p:sp>
      <p:sp>
        <p:nvSpPr>
          <p:cNvPr id="6" name="TextBox 8">
            <a:extLst>
              <a:ext uri="{FF2B5EF4-FFF2-40B4-BE49-F238E27FC236}">
                <a16:creationId xmlns:a16="http://schemas.microsoft.com/office/drawing/2014/main" id="{F86B4811-3BE5-2F8E-C6B5-C448F1FD00E7}"/>
              </a:ext>
            </a:extLst>
          </p:cNvPr>
          <p:cNvSpPr txBox="1"/>
          <p:nvPr/>
        </p:nvSpPr>
        <p:spPr>
          <a:xfrm>
            <a:off x="0" y="6512265"/>
            <a:ext cx="3465068"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ICFDT8 · Frascati, 19–21 Oct 2026</a:t>
            </a:r>
          </a:p>
        </p:txBody>
      </p:sp>
      <p:pic>
        <p:nvPicPr>
          <p:cNvPr id="12" name="Picture 5">
            <a:extLst>
              <a:ext uri="{FF2B5EF4-FFF2-40B4-BE49-F238E27FC236}">
                <a16:creationId xmlns:a16="http://schemas.microsoft.com/office/drawing/2014/main" id="{E149455C-1088-F6E1-27E4-A16142E3DF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8423" y="151767"/>
            <a:ext cx="1212684" cy="548708"/>
          </a:xfrm>
          <a:prstGeom prst="rect">
            <a:avLst/>
          </a:prstGeom>
        </p:spPr>
      </p:pic>
      <p:pic>
        <p:nvPicPr>
          <p:cNvPr id="14" name="Picture 7">
            <a:extLst>
              <a:ext uri="{FF2B5EF4-FFF2-40B4-BE49-F238E27FC236}">
                <a16:creationId xmlns:a16="http://schemas.microsoft.com/office/drawing/2014/main" id="{8B6DEDC4-67EE-DA19-619C-AB53E73DDF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1107" y="195605"/>
            <a:ext cx="1040175" cy="476435"/>
          </a:xfrm>
          <a:prstGeom prst="rect">
            <a:avLst/>
          </a:prstGeom>
        </p:spPr>
      </p:pic>
      <p:pic>
        <p:nvPicPr>
          <p:cNvPr id="40" name="Logo ASIPP" descr="asipp.png">
            <a:extLst>
              <a:ext uri="{FF2B5EF4-FFF2-40B4-BE49-F238E27FC236}">
                <a16:creationId xmlns:a16="http://schemas.microsoft.com/office/drawing/2014/main" id="{50623556-7CA7-BB04-3482-AD6BE36FA52C}"/>
              </a:ext>
            </a:extLst>
          </p:cNvPr>
          <p:cNvPicPr>
            <a:picLocks noChangeAspect="1"/>
          </p:cNvPicPr>
          <p:nvPr/>
        </p:nvPicPr>
        <p:blipFill>
          <a:blip r:embed="rId5"/>
          <a:stretch>
            <a:fillRect/>
          </a:stretch>
        </p:blipFill>
        <p:spPr>
          <a:xfrm>
            <a:off x="10311282" y="163225"/>
            <a:ext cx="522725" cy="522725"/>
          </a:xfrm>
          <a:prstGeom prst="rect">
            <a:avLst/>
          </a:prstGeom>
        </p:spPr>
      </p:pic>
      <p:pic>
        <p:nvPicPr>
          <p:cNvPr id="42" name="Logo ENEA" descr="enea.png">
            <a:extLst>
              <a:ext uri="{FF2B5EF4-FFF2-40B4-BE49-F238E27FC236}">
                <a16:creationId xmlns:a16="http://schemas.microsoft.com/office/drawing/2014/main" id="{D361B7E2-024A-D598-DD45-5A6B0C7ED90A}"/>
              </a:ext>
            </a:extLst>
          </p:cNvPr>
          <p:cNvPicPr>
            <a:picLocks noChangeAspect="1"/>
          </p:cNvPicPr>
          <p:nvPr/>
        </p:nvPicPr>
        <p:blipFill>
          <a:blip r:embed="rId6"/>
          <a:stretch>
            <a:fillRect/>
          </a:stretch>
        </p:blipFill>
        <p:spPr>
          <a:xfrm>
            <a:off x="10998764" y="230938"/>
            <a:ext cx="1039598" cy="387301"/>
          </a:xfrm>
          <a:prstGeom prst="rect">
            <a:avLst/>
          </a:prstGeom>
        </p:spPr>
      </p:pic>
    </p:spTree>
    <p:extLst>
      <p:ext uri="{BB962C8B-B14F-4D97-AF65-F5344CB8AC3E}">
        <p14:creationId xmlns:p14="http://schemas.microsoft.com/office/powerpoint/2010/main" val="2918586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1CFB4-B026-1EA8-5CAF-485BAA811721}"/>
            </a:ext>
          </a:extLst>
        </p:cNvPr>
        <p:cNvGrpSpPr/>
        <p:nvPr/>
      </p:nvGrpSpPr>
      <p:grpSpPr>
        <a:xfrm>
          <a:off x="0" y="0"/>
          <a:ext cx="0" cy="0"/>
          <a:chOff x="0" y="0"/>
          <a:chExt cx="0" cy="0"/>
        </a:xfrm>
      </p:grpSpPr>
      <p:pic>
        <p:nvPicPr>
          <p:cNvPr id="21" name="Picture 20" descr="bg_dark.png"/>
          <p:cNvPicPr>
            <a:picLocks noChangeAspect="1"/>
          </p:cNvPicPr>
          <p:nvPr/>
        </p:nvPicPr>
        <p:blipFill>
          <a:blip r:embed="rId3"/>
          <a:stretch>
            <a:fillRect/>
          </a:stretch>
        </p:blipFill>
        <p:spPr>
          <a:xfrm>
            <a:off x="0" y="0"/>
            <a:ext cx="12192000" cy="6858000"/>
          </a:xfrm>
          <a:prstGeom prst="rect">
            <a:avLst/>
          </a:prstGeom>
        </p:spPr>
      </p:pic>
      <p:sp>
        <p:nvSpPr>
          <p:cNvPr id="22" name="Rectangle 21"/>
          <p:cNvSpPr/>
          <p:nvPr/>
        </p:nvSpPr>
        <p:spPr>
          <a:xfrm>
            <a:off x="0" y="0"/>
            <a:ext cx="12192000" cy="84124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11" name="Straight Connector 10">
            <a:extLst>
              <a:ext uri="{FF2B5EF4-FFF2-40B4-BE49-F238E27FC236}">
                <a16:creationId xmlns:a16="http://schemas.microsoft.com/office/drawing/2014/main" id="{8CE47B99-6292-538E-509E-EE29AE6ADC59}"/>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2448D61C-7BDB-B4B6-42A9-47E5043C02B2}"/>
              </a:ext>
            </a:extLst>
          </p:cNvPr>
          <p:cNvSpPr txBox="1"/>
          <p:nvPr/>
        </p:nvSpPr>
        <p:spPr>
          <a:xfrm>
            <a:off x="326136" y="1393090"/>
            <a:ext cx="4965700" cy="4524315"/>
          </a:xfrm>
          <a:prstGeom prst="rect">
            <a:avLst/>
          </a:prstGeom>
          <a:noFill/>
        </p:spPr>
        <p:txBody>
          <a:bodyPr wrap="square" rtlCol="0">
            <a:spAutoFit/>
          </a:bodyPr>
          <a:lstStyle/>
          <a:p>
            <a:pPr algn="ctr"/>
            <a:r>
              <a:rPr lang="en-GB" sz="3600" i="1" dirty="0">
                <a:solidFill>
                  <a:srgbClr val="FFFFFF"/>
                </a:solidFill>
                <a:latin typeface="Montserrat ExtraBold" panose="00000900000000000000" pitchFamily="2" charset="0"/>
              </a:rPr>
              <a:t>M</a:t>
            </a:r>
            <a:r>
              <a:rPr lang="en-GB" sz="3600" i="1" noProof="0" dirty="0">
                <a:solidFill>
                  <a:srgbClr val="FFFFFF"/>
                </a:solidFill>
                <a:latin typeface="Montserrat ExtraBold" panose="00000900000000000000" pitchFamily="2" charset="0"/>
              </a:rPr>
              <a:t>iniTRUST: A UNITUS–ASIPP China Collaboration for Tokamak Engineering and Magnetic Diagnostics</a:t>
            </a:r>
          </a:p>
        </p:txBody>
      </p:sp>
      <p:sp>
        <p:nvSpPr>
          <p:cNvPr id="23" name="TextBox 22"/>
          <p:cNvSpPr txBox="1"/>
          <p:nvPr/>
        </p:nvSpPr>
        <p:spPr>
          <a:xfrm>
            <a:off x="0" y="1002438"/>
            <a:ext cx="12192000" cy="330000"/>
          </a:xfrm>
          <a:prstGeom prst="rect">
            <a:avLst/>
          </a:prstGeom>
          <a:noFill/>
        </p:spPr>
        <p:txBody>
          <a:bodyPr wrap="square" lIns="0" tIns="0" rIns="0" bIns="0" anchor="t">
            <a:spAutoFit/>
          </a:bodyPr>
          <a:lstStyle/>
          <a:p>
            <a:pPr algn="ctr"/>
            <a:r>
              <a:rPr sz="1600" b="1" dirty="0">
                <a:solidFill>
                  <a:srgbClr val="E8833A"/>
                </a:solidFill>
                <a:latin typeface="Montserrat"/>
              </a:rPr>
              <a:t>ICFDT8</a:t>
            </a:r>
            <a:r>
              <a:rPr sz="1400" b="0" dirty="0">
                <a:solidFill>
                  <a:srgbClr val="C8D6F0"/>
                </a:solidFill>
                <a:latin typeface="Montserrat"/>
              </a:rPr>
              <a:t>  ·  8th International Conference on Frontiers in Diagnostics Technologies  ·  Frascati, 19–21 October 2026</a:t>
            </a:r>
          </a:p>
        </p:txBody>
      </p:sp>
      <p:pic>
        <p:nvPicPr>
          <p:cNvPr id="7" name="Immagine 6">
            <a:extLst>
              <a:ext uri="{FF2B5EF4-FFF2-40B4-BE49-F238E27FC236}">
                <a16:creationId xmlns:a16="http://schemas.microsoft.com/office/drawing/2014/main" id="{8DFA35C0-31F5-9BDC-8117-D8D808D228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1836" y="2612753"/>
            <a:ext cx="6450775" cy="3626795"/>
          </a:xfrm>
          <a:prstGeom prst="rect">
            <a:avLst/>
          </a:prstGeom>
        </p:spPr>
      </p:pic>
      <p:sp>
        <p:nvSpPr>
          <p:cNvPr id="10" name="Rettangolo con angoli arrotondati 9">
            <a:extLst>
              <a:ext uri="{FF2B5EF4-FFF2-40B4-BE49-F238E27FC236}">
                <a16:creationId xmlns:a16="http://schemas.microsoft.com/office/drawing/2014/main" id="{5668F6BC-82A8-5B7C-5253-CE2F59D6F048}"/>
              </a:ext>
            </a:extLst>
          </p:cNvPr>
          <p:cNvSpPr/>
          <p:nvPr/>
        </p:nvSpPr>
        <p:spPr>
          <a:xfrm>
            <a:off x="6068568" y="1607159"/>
            <a:ext cx="5346700" cy="1219200"/>
          </a:xfrm>
          <a:prstGeom prst="roundRect">
            <a:avLst/>
          </a:prstGeom>
          <a:solidFill>
            <a:srgbClr val="0B2767"/>
          </a:solidFill>
          <a:ln>
            <a:solidFill>
              <a:srgbClr val="FFD42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solidFill>
                  <a:srgbClr val="FFD427"/>
                </a:solidFill>
                <a:latin typeface="Montserrat ExtraBold" panose="00000900000000000000" pitchFamily="2" charset="0"/>
              </a:rPr>
              <a:t>Thank You for your Kind Attention!</a:t>
            </a:r>
          </a:p>
        </p:txBody>
      </p:sp>
      <p:sp>
        <p:nvSpPr>
          <p:cNvPr id="13" name="TextBox 16">
            <a:extLst>
              <a:ext uri="{FF2B5EF4-FFF2-40B4-BE49-F238E27FC236}">
                <a16:creationId xmlns:a16="http://schemas.microsoft.com/office/drawing/2014/main" id="{0BDD57DB-284A-6189-F98B-013CF3AA3E8F}"/>
              </a:ext>
            </a:extLst>
          </p:cNvPr>
          <p:cNvSpPr txBox="1"/>
          <p:nvPr/>
        </p:nvSpPr>
        <p:spPr>
          <a:xfrm>
            <a:off x="5284025" y="6512087"/>
            <a:ext cx="1623950" cy="307777"/>
          </a:xfrm>
          <a:prstGeom prst="rect">
            <a:avLst/>
          </a:prstGeom>
          <a:noFill/>
        </p:spPr>
        <p:txBody>
          <a:bodyPr wrap="square" rtlCol="0">
            <a:spAutoFit/>
          </a:bodyPr>
          <a:lstStyle/>
          <a:p>
            <a:pPr algn="ctr"/>
            <a:r>
              <a:rPr lang="en-GB" sz="1400" noProof="0" dirty="0">
                <a:solidFill>
                  <a:srgbClr val="FFFFFF"/>
                </a:solidFill>
                <a:latin typeface="Montserrat" panose="00000500000000000000" pitchFamily="2" charset="0"/>
              </a:rPr>
              <a:t>@trust_project</a:t>
            </a:r>
          </a:p>
        </p:txBody>
      </p:sp>
      <p:cxnSp>
        <p:nvCxnSpPr>
          <p:cNvPr id="14" name="Straight Connector 15">
            <a:extLst>
              <a:ext uri="{FF2B5EF4-FFF2-40B4-BE49-F238E27FC236}">
                <a16:creationId xmlns:a16="http://schemas.microsoft.com/office/drawing/2014/main" id="{9872C3B5-ECB9-6D5F-F2C8-FD6E54CBF736}"/>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pic>
        <p:nvPicPr>
          <p:cNvPr id="24" name="Picture 5">
            <a:extLst>
              <a:ext uri="{FF2B5EF4-FFF2-40B4-BE49-F238E27FC236}">
                <a16:creationId xmlns:a16="http://schemas.microsoft.com/office/drawing/2014/main" id="{537A209F-1D49-6B5E-CD02-D918FF9C13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0369" y="23464"/>
            <a:ext cx="1623950" cy="734795"/>
          </a:xfrm>
          <a:prstGeom prst="rect">
            <a:avLst/>
          </a:prstGeom>
        </p:spPr>
      </p:pic>
      <p:pic>
        <p:nvPicPr>
          <p:cNvPr id="26" name="Picture 7">
            <a:extLst>
              <a:ext uri="{FF2B5EF4-FFF2-40B4-BE49-F238E27FC236}">
                <a16:creationId xmlns:a16="http://schemas.microsoft.com/office/drawing/2014/main" id="{4FA8A88B-7CD4-7F7B-FF37-A74A2F28DE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09361" y="80310"/>
            <a:ext cx="1392935" cy="638011"/>
          </a:xfrm>
          <a:prstGeom prst="rect">
            <a:avLst/>
          </a:prstGeom>
        </p:spPr>
      </p:pic>
      <p:pic>
        <p:nvPicPr>
          <p:cNvPr id="28" name="Logo ASIPP" descr="asipp.png">
            <a:extLst>
              <a:ext uri="{FF2B5EF4-FFF2-40B4-BE49-F238E27FC236}">
                <a16:creationId xmlns:a16="http://schemas.microsoft.com/office/drawing/2014/main" id="{0E0E5796-C7B4-3D99-0498-DBE54FE679A4}"/>
              </a:ext>
            </a:extLst>
          </p:cNvPr>
          <p:cNvPicPr>
            <a:picLocks noChangeAspect="1"/>
          </p:cNvPicPr>
          <p:nvPr/>
        </p:nvPicPr>
        <p:blipFill>
          <a:blip r:embed="rId7"/>
          <a:stretch>
            <a:fillRect/>
          </a:stretch>
        </p:blipFill>
        <p:spPr>
          <a:xfrm>
            <a:off x="9753008" y="39579"/>
            <a:ext cx="700000" cy="700000"/>
          </a:xfrm>
          <a:prstGeom prst="rect">
            <a:avLst/>
          </a:prstGeom>
        </p:spPr>
      </p:pic>
      <p:pic>
        <p:nvPicPr>
          <p:cNvPr id="30" name="Logo ENEA" descr="enea.png">
            <a:extLst>
              <a:ext uri="{FF2B5EF4-FFF2-40B4-BE49-F238E27FC236}">
                <a16:creationId xmlns:a16="http://schemas.microsoft.com/office/drawing/2014/main" id="{3E482589-AEE1-A8CD-39D8-54231813A074}"/>
              </a:ext>
            </a:extLst>
          </p:cNvPr>
          <p:cNvPicPr>
            <a:picLocks noChangeAspect="1"/>
          </p:cNvPicPr>
          <p:nvPr/>
        </p:nvPicPr>
        <p:blipFill>
          <a:blip r:embed="rId8"/>
          <a:stretch>
            <a:fillRect/>
          </a:stretch>
        </p:blipFill>
        <p:spPr>
          <a:xfrm>
            <a:off x="10649124" y="156621"/>
            <a:ext cx="1392164" cy="518649"/>
          </a:xfrm>
          <a:prstGeom prst="rect">
            <a:avLst/>
          </a:prstGeom>
        </p:spPr>
      </p:pic>
    </p:spTree>
    <p:extLst>
      <p:ext uri="{BB962C8B-B14F-4D97-AF65-F5344CB8AC3E}">
        <p14:creationId xmlns:p14="http://schemas.microsoft.com/office/powerpoint/2010/main" val="3775376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3DC8AA-8ED4-5D57-CABA-1F6AC74F66CD}"/>
            </a:ext>
          </a:extLst>
        </p:cNvPr>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66D8C6F3-79E5-1A49-7473-054599D5D39C}"/>
              </a:ext>
            </a:extLst>
          </p:cNvPr>
          <p:cNvCxnSpPr>
            <a:cxnSpLocks noGrp="1" noRot="1" noMove="1" noResize="1" noEditPoints="1" noAdjustHandles="1" noChangeArrowheads="1" noChangeShapeType="1"/>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57B10077-1DD2-82EC-A3F7-2828A0E3885E}"/>
              </a:ext>
            </a:extLst>
          </p:cNvPr>
          <p:cNvCxnSpPr>
            <a:cxnSpLocks noGrp="1" noRot="1" noMove="1" noResize="1" noEditPoints="1" noAdjustHandles="1" noChangeArrowheads="1" noChangeShapeType="1"/>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CCFF6316-F151-21A5-DEBC-DF03C0D53353}"/>
              </a:ext>
            </a:extLst>
          </p:cNvPr>
          <p:cNvSpPr txBox="1"/>
          <p:nvPr/>
        </p:nvSpPr>
        <p:spPr>
          <a:xfrm>
            <a:off x="326136" y="6486146"/>
            <a:ext cx="5087112" cy="523220"/>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www.unitus.it | Largo dell’Università </a:t>
            </a:r>
            <a:r>
              <a:rPr lang="en-GB" sz="1400" noProof="0" dirty="0" err="1">
                <a:solidFill>
                  <a:srgbClr val="002272"/>
                </a:solidFill>
                <a:latin typeface="Montserrat" panose="00000500000000000000" pitchFamily="2" charset="0"/>
              </a:rPr>
              <a:t>snc</a:t>
            </a:r>
            <a:r>
              <a:rPr lang="en-GB" sz="1400" noProof="0" dirty="0">
                <a:solidFill>
                  <a:srgbClr val="002272"/>
                </a:solidFill>
                <a:latin typeface="Montserrat" panose="00000500000000000000" pitchFamily="2" charset="0"/>
              </a:rPr>
              <a:t>, Viterbo, Italy</a:t>
            </a:r>
          </a:p>
          <a:p>
            <a:pPr algn="ctr"/>
            <a:endParaRPr lang="en-GB" sz="1400" noProof="0" dirty="0">
              <a:solidFill>
                <a:srgbClr val="002272"/>
              </a:solidFill>
              <a:latin typeface="Montserrat" panose="00000500000000000000" pitchFamily="2" charset="0"/>
            </a:endParaRPr>
          </a:p>
        </p:txBody>
      </p:sp>
      <p:sp>
        <p:nvSpPr>
          <p:cNvPr id="17" name="TextBox 16">
            <a:extLst>
              <a:ext uri="{FF2B5EF4-FFF2-40B4-BE49-F238E27FC236}">
                <a16:creationId xmlns:a16="http://schemas.microsoft.com/office/drawing/2014/main" id="{9B8E131B-3B0B-B32A-C3A7-8372A48545E1}"/>
              </a:ext>
            </a:extLst>
          </p:cNvPr>
          <p:cNvSpPr txBox="1"/>
          <p:nvPr/>
        </p:nvSpPr>
        <p:spPr>
          <a:xfrm>
            <a:off x="10460312" y="6473951"/>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pic>
        <p:nvPicPr>
          <p:cNvPr id="7" name="Picture 6">
            <a:extLst>
              <a:ext uri="{FF2B5EF4-FFF2-40B4-BE49-F238E27FC236}">
                <a16:creationId xmlns:a16="http://schemas.microsoft.com/office/drawing/2014/main" id="{BC638115-A2AB-AB22-96B6-A6E9C00E9B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362" y="76272"/>
            <a:ext cx="1623950" cy="734795"/>
          </a:xfrm>
          <a:prstGeom prst="rect">
            <a:avLst/>
          </a:prstGeom>
        </p:spPr>
      </p:pic>
      <p:pic>
        <p:nvPicPr>
          <p:cNvPr id="10" name="Picture 9">
            <a:extLst>
              <a:ext uri="{FF2B5EF4-FFF2-40B4-BE49-F238E27FC236}">
                <a16:creationId xmlns:a16="http://schemas.microsoft.com/office/drawing/2014/main" id="{213D5AB1-9E6C-5A65-E870-217351A45D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8003" y="127900"/>
            <a:ext cx="1392935" cy="638011"/>
          </a:xfrm>
          <a:prstGeom prst="rect">
            <a:avLst/>
          </a:prstGeom>
        </p:spPr>
      </p:pic>
      <p:sp>
        <p:nvSpPr>
          <p:cNvPr id="15" name="TextBox 14">
            <a:extLst>
              <a:ext uri="{FF2B5EF4-FFF2-40B4-BE49-F238E27FC236}">
                <a16:creationId xmlns:a16="http://schemas.microsoft.com/office/drawing/2014/main" id="{D52A2A85-B86A-34E2-B680-5A6A84CF4924}"/>
              </a:ext>
            </a:extLst>
          </p:cNvPr>
          <p:cNvSpPr txBox="1"/>
          <p:nvPr/>
        </p:nvSpPr>
        <p:spPr>
          <a:xfrm>
            <a:off x="326136" y="37958"/>
            <a:ext cx="8360664" cy="830997"/>
          </a:xfrm>
          <a:prstGeom prst="rect">
            <a:avLst/>
          </a:prstGeom>
          <a:noFill/>
        </p:spPr>
        <p:txBody>
          <a:bodyPr wrap="square">
            <a:spAutoFit/>
          </a:bodyPr>
          <a:lstStyle/>
          <a:p>
            <a:r>
              <a:rPr kumimoji="0" lang="en-GB" sz="2400" b="0" i="0"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miniTRUST</a:t>
            </a:r>
          </a:p>
          <a:p>
            <a:r>
              <a:rPr kumimoji="0" lang="en-GB" sz="2400" b="0" i="1" u="none" strike="noStrike" kern="1200" cap="none" spc="0" normalizeH="0" baseline="0" noProof="0" dirty="0">
                <a:ln>
                  <a:noFill/>
                </a:ln>
                <a:solidFill>
                  <a:srgbClr val="002272"/>
                </a:solidFill>
                <a:effectLst/>
                <a:uLnTx/>
                <a:uFillTx/>
                <a:latin typeface="Montserrat" panose="00000500000000000000" pitchFamily="2" charset="0"/>
              </a:rPr>
              <a:t>Glass vacuum chamber</a:t>
            </a:r>
          </a:p>
        </p:txBody>
      </p:sp>
      <p:sp>
        <p:nvSpPr>
          <p:cNvPr id="4" name="CasellaDiTesto 3">
            <a:extLst>
              <a:ext uri="{FF2B5EF4-FFF2-40B4-BE49-F238E27FC236}">
                <a16:creationId xmlns:a16="http://schemas.microsoft.com/office/drawing/2014/main" id="{7D26D084-8E56-90D8-2855-A8B2D4F0A18F}"/>
              </a:ext>
            </a:extLst>
          </p:cNvPr>
          <p:cNvSpPr txBox="1"/>
          <p:nvPr/>
        </p:nvSpPr>
        <p:spPr>
          <a:xfrm>
            <a:off x="446945" y="1320103"/>
            <a:ext cx="4845494" cy="4524315"/>
          </a:xfrm>
          <a:prstGeom prst="rect">
            <a:avLst/>
          </a:prstGeom>
          <a:noFill/>
        </p:spPr>
        <p:txBody>
          <a:bodyPr wrap="square">
            <a:spAutoFit/>
          </a:bodyPr>
          <a:lstStyle/>
          <a:p>
            <a:pPr>
              <a:buNone/>
            </a:pPr>
            <a:r>
              <a:rPr lang="en-GB" sz="1600" i="1" noProof="0" dirty="0">
                <a:solidFill>
                  <a:srgbClr val="002272"/>
                </a:solidFill>
                <a:latin typeface="Montserrat" panose="00000500000000000000" pitchFamily="2" charset="0"/>
              </a:rPr>
              <a:t>miniTRUST is currently equipped with a glass/quartz vacuum chamber designed for the first glow discharge experiments.</a:t>
            </a:r>
          </a:p>
          <a:p>
            <a:pPr>
              <a:buNone/>
            </a:pPr>
            <a:endParaRPr lang="en-GB" sz="1600" i="1" noProof="0" dirty="0">
              <a:solidFill>
                <a:srgbClr val="002272"/>
              </a:solidFill>
              <a:latin typeface="Montserrat" panose="00000500000000000000" pitchFamily="2" charset="0"/>
            </a:endParaRPr>
          </a:p>
          <a:p>
            <a:pPr lvl="0" indent="-342900">
              <a:buFont typeface="Arial" panose="020B0604020202020204" pitchFamily="34" charset="0"/>
              <a:buChar char="•"/>
            </a:pPr>
            <a:r>
              <a:rPr lang="en-GB" sz="1600" i="1" noProof="0" dirty="0">
                <a:solidFill>
                  <a:srgbClr val="002272"/>
                </a:solidFill>
                <a:latin typeface="Montserrat" panose="00000500000000000000" pitchFamily="2" charset="0"/>
              </a:rPr>
              <a:t>rectangular cross-section chamber;</a:t>
            </a:r>
          </a:p>
          <a:p>
            <a:pPr lvl="0" indent="-342900">
              <a:buFont typeface="Arial" panose="020B0604020202020204" pitchFamily="34" charset="0"/>
              <a:buChar char="•"/>
            </a:pPr>
            <a:r>
              <a:rPr lang="en-GB" sz="1600" i="1" noProof="0" dirty="0">
                <a:solidFill>
                  <a:srgbClr val="002272"/>
                </a:solidFill>
                <a:latin typeface="Montserrat" panose="00000500000000000000" pitchFamily="2" charset="0"/>
              </a:rPr>
              <a:t>wall thickness: 3 mm;</a:t>
            </a:r>
          </a:p>
          <a:p>
            <a:pPr lvl="0" indent="-342900">
              <a:buFont typeface="Arial" panose="020B0604020202020204" pitchFamily="34" charset="0"/>
              <a:buChar char="•"/>
            </a:pPr>
            <a:r>
              <a:rPr lang="en-GB" sz="1600" i="1" noProof="0" dirty="0">
                <a:solidFill>
                  <a:srgbClr val="002272"/>
                </a:solidFill>
                <a:latin typeface="Montserrat" panose="00000500000000000000" pitchFamily="2" charset="0"/>
              </a:rPr>
              <a:t>6 ports</a:t>
            </a:r>
          </a:p>
          <a:p>
            <a:pPr lvl="0" indent="-342900">
              <a:buFont typeface="Arial" panose="020B0604020202020204" pitchFamily="34" charset="0"/>
              <a:buChar char="•"/>
            </a:pPr>
            <a:r>
              <a:rPr lang="en-GB" sz="1600" i="1" noProof="0" dirty="0">
                <a:solidFill>
                  <a:srgbClr val="002272"/>
                </a:solidFill>
                <a:latin typeface="Montserrat" panose="00000500000000000000" pitchFamily="2" charset="0"/>
              </a:rPr>
              <a:t>KF16 connectors available for vacuum connections;</a:t>
            </a:r>
          </a:p>
          <a:p>
            <a:pPr lvl="0" indent="-342900">
              <a:buFont typeface="Arial" panose="020B0604020202020204" pitchFamily="34" charset="0"/>
              <a:buChar char="•"/>
            </a:pPr>
            <a:r>
              <a:rPr lang="en-GB" sz="1600" i="1" noProof="0" dirty="0">
                <a:solidFill>
                  <a:srgbClr val="002272"/>
                </a:solidFill>
                <a:latin typeface="Montserrat" panose="00000500000000000000" pitchFamily="2" charset="0"/>
              </a:rPr>
              <a:t>baking temperature below 200 °C;</a:t>
            </a:r>
          </a:p>
          <a:p>
            <a:pPr lvl="0" indent="-342900">
              <a:buFont typeface="Arial" panose="020B0604020202020204" pitchFamily="34" charset="0"/>
              <a:buChar char="•"/>
            </a:pPr>
            <a:r>
              <a:rPr lang="en-GB" sz="1600" i="1" noProof="0" dirty="0">
                <a:solidFill>
                  <a:srgbClr val="002272"/>
                </a:solidFill>
                <a:latin typeface="Montserrat" panose="00000500000000000000" pitchFamily="2" charset="0"/>
              </a:rPr>
              <a:t>one spare glass chamber delivered with the device.</a:t>
            </a:r>
          </a:p>
          <a:p>
            <a:pPr lvl="0" indent="-342900">
              <a:buFont typeface="Arial" panose="020B0604020202020204" pitchFamily="34" charset="0"/>
              <a:buChar char="•"/>
            </a:pPr>
            <a:endParaRPr lang="en-GB" sz="1600" i="1" noProof="0" dirty="0">
              <a:solidFill>
                <a:srgbClr val="002272"/>
              </a:solidFill>
              <a:latin typeface="Montserrat" panose="00000500000000000000" pitchFamily="2" charset="0"/>
            </a:endParaRPr>
          </a:p>
          <a:p>
            <a:pPr>
              <a:buNone/>
            </a:pPr>
            <a:r>
              <a:rPr lang="en-GB" sz="1600" i="1" noProof="0" dirty="0">
                <a:solidFill>
                  <a:srgbClr val="002272"/>
                </a:solidFill>
                <a:latin typeface="Montserrat" panose="00000500000000000000" pitchFamily="2" charset="0"/>
              </a:rPr>
              <a:t>This chamber represents the first operational configuration of miniTRUST, allowing </a:t>
            </a:r>
            <a:r>
              <a:rPr lang="en-GB" sz="1600" b="1" i="1" noProof="0" dirty="0">
                <a:solidFill>
                  <a:srgbClr val="002272"/>
                </a:solidFill>
                <a:latin typeface="Montserrat" panose="00000500000000000000" pitchFamily="2" charset="0"/>
              </a:rPr>
              <a:t>vacuum conditioning</a:t>
            </a:r>
            <a:r>
              <a:rPr lang="en-GB" sz="1600" i="1" noProof="0" dirty="0">
                <a:solidFill>
                  <a:srgbClr val="002272"/>
                </a:solidFill>
                <a:latin typeface="Montserrat" panose="00000500000000000000" pitchFamily="2" charset="0"/>
              </a:rPr>
              <a:t>, </a:t>
            </a:r>
            <a:r>
              <a:rPr lang="en-GB" sz="1600" b="1" i="1" noProof="0" dirty="0">
                <a:solidFill>
                  <a:srgbClr val="002272"/>
                </a:solidFill>
                <a:latin typeface="Montserrat" panose="00000500000000000000" pitchFamily="2" charset="0"/>
              </a:rPr>
              <a:t>gas injection tests</a:t>
            </a:r>
            <a:r>
              <a:rPr lang="en-GB" sz="1600" i="1" noProof="0" dirty="0">
                <a:solidFill>
                  <a:srgbClr val="002272"/>
                </a:solidFill>
                <a:latin typeface="Montserrat" panose="00000500000000000000" pitchFamily="2" charset="0"/>
              </a:rPr>
              <a:t>, and </a:t>
            </a:r>
            <a:r>
              <a:rPr lang="en-GB" sz="1600" b="1" i="1" noProof="0" dirty="0">
                <a:solidFill>
                  <a:srgbClr val="002272"/>
                </a:solidFill>
                <a:latin typeface="Montserrat" panose="00000500000000000000" pitchFamily="2" charset="0"/>
              </a:rPr>
              <a:t>glow discharge </a:t>
            </a:r>
            <a:r>
              <a:rPr lang="en-GB" sz="1600" i="1" noProof="0" dirty="0">
                <a:solidFill>
                  <a:srgbClr val="002272"/>
                </a:solidFill>
                <a:latin typeface="Montserrat" panose="00000500000000000000" pitchFamily="2" charset="0"/>
              </a:rPr>
              <a:t>operation before the future upgrade to a steel vessel.</a:t>
            </a:r>
          </a:p>
        </p:txBody>
      </p:sp>
      <p:pic>
        <p:nvPicPr>
          <p:cNvPr id="18" name="Immagine 17">
            <a:extLst>
              <a:ext uri="{FF2B5EF4-FFF2-40B4-BE49-F238E27FC236}">
                <a16:creationId xmlns:a16="http://schemas.microsoft.com/office/drawing/2014/main" id="{FA34BE6A-D450-BA9F-A34D-350994ECEB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3248" y="1320103"/>
            <a:ext cx="6502400" cy="4876800"/>
          </a:xfrm>
          <a:prstGeom prst="rect">
            <a:avLst/>
          </a:prstGeom>
        </p:spPr>
      </p:pic>
    </p:spTree>
    <p:extLst>
      <p:ext uri="{BB962C8B-B14F-4D97-AF65-F5344CB8AC3E}">
        <p14:creationId xmlns:p14="http://schemas.microsoft.com/office/powerpoint/2010/main" val="2533824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FE87F20-6AC0-3E9F-EA71-C2BDBC557B83}"/>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252CDDC0-6C25-DF55-910C-FB821DBEA8B8}"/>
              </a:ext>
            </a:extLst>
          </p:cNvPr>
          <p:cNvGrpSpPr/>
          <p:nvPr/>
        </p:nvGrpSpPr>
        <p:grpSpPr>
          <a:xfrm>
            <a:off x="3800216" y="1733705"/>
            <a:ext cx="2062794" cy="2294629"/>
            <a:chOff x="3476027" y="1919097"/>
            <a:chExt cx="2372277" cy="2638895"/>
          </a:xfrm>
        </p:grpSpPr>
        <p:pic>
          <p:nvPicPr>
            <p:cNvPr id="11" name="Picture 10">
              <a:extLst>
                <a:ext uri="{FF2B5EF4-FFF2-40B4-BE49-F238E27FC236}">
                  <a16:creationId xmlns:a16="http://schemas.microsoft.com/office/drawing/2014/main" id="{7D2EC30C-976C-145B-03C6-EE03233F5DA3}"/>
                </a:ext>
              </a:extLst>
            </p:cNvPr>
            <p:cNvPicPr>
              <a:picLocks noChangeAspect="1"/>
            </p:cNvPicPr>
            <p:nvPr/>
          </p:nvPicPr>
          <p:blipFill>
            <a:blip r:embed="rId3"/>
            <a:stretch>
              <a:fillRect/>
            </a:stretch>
          </p:blipFill>
          <p:spPr>
            <a:xfrm>
              <a:off x="3753026" y="2194561"/>
              <a:ext cx="2095278" cy="2363431"/>
            </a:xfrm>
            <a:prstGeom prst="rect">
              <a:avLst/>
            </a:prstGeom>
          </p:spPr>
        </p:pic>
        <p:cxnSp>
          <p:nvCxnSpPr>
            <p:cNvPr id="12" name="Straight Arrow Connector 11">
              <a:extLst>
                <a:ext uri="{FF2B5EF4-FFF2-40B4-BE49-F238E27FC236}">
                  <a16:creationId xmlns:a16="http://schemas.microsoft.com/office/drawing/2014/main" id="{CE5E55AF-C10F-0076-080A-73A70DB3DC3D}"/>
                </a:ext>
              </a:extLst>
            </p:cNvPr>
            <p:cNvCxnSpPr>
              <a:cxnSpLocks/>
            </p:cNvCxnSpPr>
            <p:nvPr/>
          </p:nvCxnSpPr>
          <p:spPr>
            <a:xfrm>
              <a:off x="3753026" y="2194561"/>
              <a:ext cx="0" cy="2241856"/>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D5444C1-0776-7BB7-C9EF-3E8E62DD094A}"/>
                </a:ext>
              </a:extLst>
            </p:cNvPr>
            <p:cNvSpPr txBox="1"/>
            <p:nvPr/>
          </p:nvSpPr>
          <p:spPr>
            <a:xfrm rot="16200000">
              <a:off x="3067792" y="2916074"/>
              <a:ext cx="1093470" cy="276999"/>
            </a:xfrm>
            <a:prstGeom prst="rect">
              <a:avLst/>
            </a:prstGeom>
            <a:noFill/>
          </p:spPr>
          <p:txBody>
            <a:bodyPr wrap="square">
              <a:spAutoFit/>
            </a:bodyPr>
            <a:lstStyle/>
            <a:p>
              <a:r>
                <a:rPr lang="en-GB" sz="1200" noProof="0" dirty="0">
                  <a:solidFill>
                    <a:srgbClr val="FF0000"/>
                  </a:solidFill>
                  <a:latin typeface="Montserrat" panose="00000500000000000000" pitchFamily="2" charset="0"/>
                </a:rPr>
                <a:t>~ 1.1 m</a:t>
              </a:r>
            </a:p>
          </p:txBody>
        </p:sp>
        <p:sp>
          <p:nvSpPr>
            <p:cNvPr id="14" name="TextBox 13">
              <a:extLst>
                <a:ext uri="{FF2B5EF4-FFF2-40B4-BE49-F238E27FC236}">
                  <a16:creationId xmlns:a16="http://schemas.microsoft.com/office/drawing/2014/main" id="{CD02BFFD-233C-06F1-4064-D89C6871B3C8}"/>
                </a:ext>
              </a:extLst>
            </p:cNvPr>
            <p:cNvSpPr txBox="1"/>
            <p:nvPr/>
          </p:nvSpPr>
          <p:spPr>
            <a:xfrm>
              <a:off x="3614528" y="1919097"/>
              <a:ext cx="2095278" cy="353953"/>
            </a:xfrm>
            <a:prstGeom prst="rect">
              <a:avLst/>
            </a:prstGeom>
            <a:noFill/>
          </p:spPr>
          <p:txBody>
            <a:bodyPr wrap="square">
              <a:spAutoFit/>
            </a:bodyPr>
            <a:lstStyle/>
            <a:p>
              <a:pPr algn="ctr"/>
              <a:r>
                <a:rPr lang="en-GB" sz="1400" b="1" noProof="0" dirty="0">
                  <a:solidFill>
                    <a:srgbClr val="FF0000"/>
                  </a:solidFill>
                  <a:latin typeface="Montserrat" panose="00000500000000000000" pitchFamily="2" charset="0"/>
                </a:rPr>
                <a:t>miniTRUST (2026)</a:t>
              </a:r>
              <a:endParaRPr lang="en-GB" sz="1400" noProof="0" dirty="0">
                <a:solidFill>
                  <a:srgbClr val="FF0000"/>
                </a:solidFill>
              </a:endParaRPr>
            </a:p>
          </p:txBody>
        </p:sp>
      </p:grpSp>
      <p:graphicFrame>
        <p:nvGraphicFramePr>
          <p:cNvPr id="27" name="Table 26">
            <a:extLst>
              <a:ext uri="{FF2B5EF4-FFF2-40B4-BE49-F238E27FC236}">
                <a16:creationId xmlns:a16="http://schemas.microsoft.com/office/drawing/2014/main" id="{4908D7AC-1411-F93E-82EC-E85A8B180285}"/>
              </a:ext>
            </a:extLst>
          </p:cNvPr>
          <p:cNvGraphicFramePr>
            <a:graphicFrameLocks noGrp="1"/>
          </p:cNvGraphicFramePr>
          <p:nvPr>
            <p:extLst>
              <p:ext uri="{D42A27DB-BD31-4B8C-83A1-F6EECF244321}">
                <p14:modId xmlns:p14="http://schemas.microsoft.com/office/powerpoint/2010/main" val="2505186359"/>
              </p:ext>
            </p:extLst>
          </p:nvPr>
        </p:nvGraphicFramePr>
        <p:xfrm>
          <a:off x="6279872" y="1094755"/>
          <a:ext cx="5736423" cy="4820920"/>
        </p:xfrm>
        <a:graphic>
          <a:graphicData uri="http://schemas.openxmlformats.org/drawingml/2006/table">
            <a:tbl>
              <a:tblPr firstRow="1" bandRow="1">
                <a:tableStyleId>{69012ECD-51FC-41F1-AA8D-1B2483CD663E}</a:tableStyleId>
              </a:tblPr>
              <a:tblGrid>
                <a:gridCol w="2828481">
                  <a:extLst>
                    <a:ext uri="{9D8B030D-6E8A-4147-A177-3AD203B41FA5}">
                      <a16:colId xmlns:a16="http://schemas.microsoft.com/office/drawing/2014/main" val="1728997959"/>
                    </a:ext>
                  </a:extLst>
                </a:gridCol>
                <a:gridCol w="1483043">
                  <a:extLst>
                    <a:ext uri="{9D8B030D-6E8A-4147-A177-3AD203B41FA5}">
                      <a16:colId xmlns:a16="http://schemas.microsoft.com/office/drawing/2014/main" val="2160892066"/>
                    </a:ext>
                  </a:extLst>
                </a:gridCol>
                <a:gridCol w="1424899">
                  <a:extLst>
                    <a:ext uri="{9D8B030D-6E8A-4147-A177-3AD203B41FA5}">
                      <a16:colId xmlns:a16="http://schemas.microsoft.com/office/drawing/2014/main" val="707474261"/>
                    </a:ext>
                  </a:extLst>
                </a:gridCol>
              </a:tblGrid>
              <a:tr h="370840">
                <a:tc>
                  <a:txBody>
                    <a:bodyPr/>
                    <a:lstStyle/>
                    <a:p>
                      <a:pPr algn="ctr"/>
                      <a:r>
                        <a:rPr lang="en-GB" sz="1400" noProof="0" dirty="0"/>
                        <a:t>Main Parameter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272"/>
                    </a:solidFill>
                  </a:tcPr>
                </a:tc>
                <a:tc>
                  <a:txBody>
                    <a:bodyPr/>
                    <a:lstStyle/>
                    <a:p>
                      <a:pPr algn="ctr"/>
                      <a:r>
                        <a:rPr lang="en-GB" sz="1400" noProof="0" dirty="0"/>
                        <a:t>TRUST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272"/>
                    </a:solidFill>
                  </a:tcPr>
                </a:tc>
                <a:tc>
                  <a:txBody>
                    <a:bodyPr/>
                    <a:lstStyle/>
                    <a:p>
                      <a:pPr algn="ctr"/>
                      <a:r>
                        <a:rPr lang="en-GB" sz="1400" noProof="0" dirty="0"/>
                        <a:t>miniTRUST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272"/>
                    </a:solidFill>
                  </a:tcPr>
                </a:tc>
                <a:extLst>
                  <a:ext uri="{0D108BD9-81ED-4DB2-BD59-A6C34878D82A}">
                    <a16:rowId xmlns:a16="http://schemas.microsoft.com/office/drawing/2014/main" val="1905176242"/>
                  </a:ext>
                </a:extLst>
              </a:tr>
              <a:tr h="370840">
                <a:tc>
                  <a:txBody>
                    <a:bodyPr/>
                    <a:lstStyle/>
                    <a:p>
                      <a:pPr algn="ctr"/>
                      <a:r>
                        <a:rPr lang="en-GB" sz="1400" b="1" noProof="0" dirty="0" err="1">
                          <a:solidFill>
                            <a:srgbClr val="002272"/>
                          </a:solidFill>
                        </a:rPr>
                        <a:t>Ipla</a:t>
                      </a:r>
                      <a:r>
                        <a:rPr lang="en-GB" sz="1400" b="1" noProof="0" dirty="0">
                          <a:solidFill>
                            <a:srgbClr val="002272"/>
                          </a:solidFill>
                        </a:rPr>
                        <a:t> [MA]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0.110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24619141"/>
                  </a:ext>
                </a:extLst>
              </a:tr>
              <a:tr h="370840">
                <a:tc>
                  <a:txBody>
                    <a:bodyPr/>
                    <a:lstStyle/>
                    <a:p>
                      <a:pPr algn="ctr"/>
                      <a:r>
                        <a:rPr lang="en-GB" sz="1400" b="1" noProof="0" dirty="0">
                          <a:solidFill>
                            <a:srgbClr val="002272"/>
                          </a:solidFill>
                        </a:rPr>
                        <a:t>R0 [m]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0.15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7313634"/>
                  </a:ext>
                </a:extLst>
              </a:tr>
              <a:tr h="370840">
                <a:tc>
                  <a:txBody>
                    <a:bodyPr/>
                    <a:lstStyle/>
                    <a:p>
                      <a:pPr algn="ctr"/>
                      <a:r>
                        <a:rPr lang="en-GB" sz="1400" b="1" noProof="0" dirty="0">
                          <a:solidFill>
                            <a:srgbClr val="002272"/>
                          </a:solidFill>
                        </a:rPr>
                        <a:t>B0 [T]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0.02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183733"/>
                  </a:ext>
                </a:extLst>
              </a:tr>
              <a:tr h="370840">
                <a:tc>
                  <a:txBody>
                    <a:bodyPr/>
                    <a:lstStyle/>
                    <a:p>
                      <a:pPr algn="ctr"/>
                      <a:r>
                        <a:rPr lang="en-GB" sz="1400" b="1" noProof="0" dirty="0" err="1">
                          <a:solidFill>
                            <a:srgbClr val="002272"/>
                          </a:solidFill>
                        </a:rPr>
                        <a:t>Bmax</a:t>
                      </a:r>
                      <a:endParaRPr lang="en-GB" sz="1400" b="1" noProof="0" dirty="0">
                        <a:solidFill>
                          <a:srgbClr val="00227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0.25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66653860"/>
                  </a:ext>
                </a:extLst>
              </a:tr>
              <a:tr h="370840">
                <a:tc>
                  <a:txBody>
                    <a:bodyPr/>
                    <a:lstStyle/>
                    <a:p>
                      <a:pPr algn="ctr"/>
                      <a:r>
                        <a:rPr lang="en-GB" sz="1400" b="1" noProof="0" dirty="0">
                          <a:solidFill>
                            <a:srgbClr val="002272"/>
                          </a:solidFill>
                        </a:rPr>
                        <a:t>Number of PF coils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6387411"/>
                  </a:ext>
                </a:extLst>
              </a:tr>
              <a:tr h="370840">
                <a:tc>
                  <a:txBody>
                    <a:bodyPr/>
                    <a:lstStyle/>
                    <a:p>
                      <a:pPr algn="ctr"/>
                      <a:r>
                        <a:rPr lang="en-GB" sz="1400" b="1" noProof="0" dirty="0">
                          <a:solidFill>
                            <a:srgbClr val="002272"/>
                          </a:solidFill>
                        </a:rPr>
                        <a:t>Number of CS modules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040747"/>
                  </a:ext>
                </a:extLst>
              </a:tr>
              <a:tr h="370840">
                <a:tc>
                  <a:txBody>
                    <a:bodyPr/>
                    <a:lstStyle/>
                    <a:p>
                      <a:pPr algn="ctr"/>
                      <a:r>
                        <a:rPr lang="en-GB" sz="1400" b="1" noProof="0" dirty="0">
                          <a:solidFill>
                            <a:srgbClr val="002272"/>
                          </a:solidFill>
                        </a:rPr>
                        <a:t>Number of TF coils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0171972"/>
                  </a:ext>
                </a:extLst>
              </a:tr>
              <a:tr h="370840">
                <a:tc>
                  <a:txBody>
                    <a:bodyPr/>
                    <a:lstStyle/>
                    <a:p>
                      <a:pPr algn="ctr"/>
                      <a:r>
                        <a:rPr lang="en-GB" sz="1400" b="1" noProof="0" dirty="0">
                          <a:solidFill>
                            <a:srgbClr val="002272"/>
                          </a:solidFill>
                        </a:rPr>
                        <a:t>Vessel Material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AISI 316 LN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Quartz Glass**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1898972"/>
                  </a:ext>
                </a:extLst>
              </a:tr>
              <a:tr h="370840">
                <a:tc>
                  <a:txBody>
                    <a:bodyPr/>
                    <a:lstStyle/>
                    <a:p>
                      <a:pPr algn="ctr"/>
                      <a:r>
                        <a:rPr lang="en-GB" sz="1400" b="1" noProof="0" dirty="0">
                          <a:solidFill>
                            <a:srgbClr val="002272"/>
                          </a:solidFill>
                        </a:rPr>
                        <a:t>Coils and Magnets materials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Copper***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Copper***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0515718"/>
                  </a:ext>
                </a:extLst>
              </a:tr>
              <a:tr h="370840">
                <a:tc>
                  <a:txBody>
                    <a:bodyPr/>
                    <a:lstStyle/>
                    <a:p>
                      <a:pPr algn="ctr"/>
                      <a:r>
                        <a:rPr lang="en-GB" sz="1400" b="1" noProof="0" dirty="0">
                          <a:solidFill>
                            <a:srgbClr val="002272"/>
                          </a:solidFill>
                        </a:rPr>
                        <a:t>Total Weight [kg]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≈3000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≈300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3225600"/>
                  </a:ext>
                </a:extLst>
              </a:tr>
              <a:tr h="370840">
                <a:tc>
                  <a:txBody>
                    <a:bodyPr/>
                    <a:lstStyle/>
                    <a:p>
                      <a:pPr algn="ctr"/>
                      <a:r>
                        <a:rPr lang="en-GB" sz="1400" b="1" noProof="0" dirty="0">
                          <a:solidFill>
                            <a:srgbClr val="002272"/>
                          </a:solidFill>
                        </a:rPr>
                        <a:t>Operating Current (TF/CS/PF)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1000/1000/1000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1000/300/50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2253201"/>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noProof="0" dirty="0">
                          <a:solidFill>
                            <a:srgbClr val="002272"/>
                          </a:solidFill>
                        </a:rPr>
                        <a:t>Operating Voltage (TF/CS/PF) [V]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≈100/1000/1000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sz="1400" noProof="0" dirty="0">
                          <a:solidFill>
                            <a:srgbClr val="002272"/>
                          </a:solidFill>
                        </a:rPr>
                        <a:t>≈10/100/10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40332012"/>
                  </a:ext>
                </a:extLst>
              </a:tr>
            </a:tbl>
          </a:graphicData>
        </a:graphic>
      </p:graphicFrame>
      <p:sp>
        <p:nvSpPr>
          <p:cNvPr id="28" name="TextBox 27">
            <a:extLst>
              <a:ext uri="{FF2B5EF4-FFF2-40B4-BE49-F238E27FC236}">
                <a16:creationId xmlns:a16="http://schemas.microsoft.com/office/drawing/2014/main" id="{B3F87345-3CEE-329A-D989-0EB66B842396}"/>
              </a:ext>
            </a:extLst>
          </p:cNvPr>
          <p:cNvSpPr txBox="1"/>
          <p:nvPr/>
        </p:nvSpPr>
        <p:spPr>
          <a:xfrm>
            <a:off x="229626" y="4482572"/>
            <a:ext cx="5957500" cy="1569660"/>
          </a:xfrm>
          <a:prstGeom prst="rect">
            <a:avLst/>
          </a:prstGeom>
          <a:noFill/>
        </p:spPr>
        <p:txBody>
          <a:bodyPr wrap="square" rtlCol="0">
            <a:spAutoFit/>
          </a:bodyPr>
          <a:lstStyle/>
          <a:p>
            <a:pPr algn="just"/>
            <a:r>
              <a:rPr lang="en-GB" sz="1200" noProof="0" dirty="0"/>
              <a:t>*</a:t>
            </a:r>
            <a:r>
              <a:rPr lang="en-GB" sz="1200" b="1" noProof="0" dirty="0">
                <a:solidFill>
                  <a:srgbClr val="002272"/>
                </a:solidFill>
              </a:rPr>
              <a:t>miniTRUST will be used for the commissioning of the magnetic system, diagnostics, power supply, control and data acquisition</a:t>
            </a:r>
            <a:r>
              <a:rPr lang="en-GB" sz="1200" noProof="0" dirty="0">
                <a:solidFill>
                  <a:srgbClr val="002272"/>
                </a:solidFill>
              </a:rPr>
              <a:t>. For the glass vessel configuration only glow plasma discharge are foreseen using metallic electrodes.</a:t>
            </a:r>
          </a:p>
          <a:p>
            <a:pPr algn="just"/>
            <a:endParaRPr lang="en-GB" sz="1200" noProof="0" dirty="0">
              <a:solidFill>
                <a:srgbClr val="002272"/>
              </a:solidFill>
            </a:endParaRPr>
          </a:p>
          <a:p>
            <a:pPr algn="just"/>
            <a:r>
              <a:rPr lang="en-GB" sz="1200" noProof="0" dirty="0">
                <a:solidFill>
                  <a:srgbClr val="002272"/>
                </a:solidFill>
              </a:rPr>
              <a:t>**</a:t>
            </a:r>
            <a:r>
              <a:rPr lang="en-GB" sz="1200" b="1" noProof="0" dirty="0">
                <a:solidFill>
                  <a:srgbClr val="002272"/>
                </a:solidFill>
              </a:rPr>
              <a:t>a miniTRUST upgrade is foreseen in the future to implement a stainless-steel vessel to reach higher vacuum condition to perform some ohmic plasma discharge</a:t>
            </a:r>
            <a:r>
              <a:rPr lang="en-GB" sz="1200" noProof="0" dirty="0">
                <a:solidFill>
                  <a:srgbClr val="002272"/>
                </a:solidFill>
              </a:rPr>
              <a:t>.</a:t>
            </a:r>
          </a:p>
          <a:p>
            <a:pPr algn="just"/>
            <a:endParaRPr lang="en-GB" sz="1200" noProof="0" dirty="0">
              <a:solidFill>
                <a:srgbClr val="002272"/>
              </a:solidFill>
            </a:endParaRPr>
          </a:p>
          <a:p>
            <a:pPr algn="just"/>
            <a:r>
              <a:rPr lang="en-GB" sz="1200" noProof="0" dirty="0">
                <a:solidFill>
                  <a:srgbClr val="002272"/>
                </a:solidFill>
              </a:rPr>
              <a:t>***Both device are compatible with HTS coils for a future upgrade</a:t>
            </a:r>
          </a:p>
        </p:txBody>
      </p:sp>
      <p:sp>
        <p:nvSpPr>
          <p:cNvPr id="24" name="TextBox 23">
            <a:extLst>
              <a:ext uri="{FF2B5EF4-FFF2-40B4-BE49-F238E27FC236}">
                <a16:creationId xmlns:a16="http://schemas.microsoft.com/office/drawing/2014/main" id="{23D15CC4-EEA2-EED5-8A12-6F6A6350E68B}"/>
              </a:ext>
            </a:extLst>
          </p:cNvPr>
          <p:cNvSpPr txBox="1"/>
          <p:nvPr/>
        </p:nvSpPr>
        <p:spPr>
          <a:xfrm>
            <a:off x="3542431" y="996630"/>
            <a:ext cx="1207107" cy="307777"/>
          </a:xfrm>
          <a:prstGeom prst="rect">
            <a:avLst/>
          </a:prstGeom>
          <a:noFill/>
        </p:spPr>
        <p:txBody>
          <a:bodyPr wrap="square">
            <a:spAutoFit/>
          </a:bodyPr>
          <a:lstStyle/>
          <a:p>
            <a:pPr algn="ctr"/>
            <a:r>
              <a:rPr lang="en-GB" sz="1400" b="1" noProof="0" dirty="0">
                <a:solidFill>
                  <a:schemeClr val="accent3">
                    <a:lumMod val="60000"/>
                    <a:lumOff val="40000"/>
                  </a:schemeClr>
                </a:solidFill>
                <a:latin typeface="Montserrat" panose="00000500000000000000" pitchFamily="2" charset="0"/>
              </a:rPr>
              <a:t>HTS coil</a:t>
            </a:r>
            <a:endParaRPr lang="en-GB" sz="1400" noProof="0" dirty="0">
              <a:solidFill>
                <a:schemeClr val="accent3">
                  <a:lumMod val="60000"/>
                  <a:lumOff val="40000"/>
                </a:schemeClr>
              </a:solidFill>
            </a:endParaRPr>
          </a:p>
        </p:txBody>
      </p:sp>
      <p:sp>
        <p:nvSpPr>
          <p:cNvPr id="32" name="Oval 31">
            <a:extLst>
              <a:ext uri="{FF2B5EF4-FFF2-40B4-BE49-F238E27FC236}">
                <a16:creationId xmlns:a16="http://schemas.microsoft.com/office/drawing/2014/main" id="{AA383503-2981-DBBC-95E1-A697424BFA9F}"/>
              </a:ext>
            </a:extLst>
          </p:cNvPr>
          <p:cNvSpPr/>
          <p:nvPr/>
        </p:nvSpPr>
        <p:spPr>
          <a:xfrm>
            <a:off x="2270764" y="1590598"/>
            <a:ext cx="133218" cy="111443"/>
          </a:xfrm>
          <a:prstGeom prst="ellipse">
            <a:avLst/>
          </a:prstGeom>
          <a:no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nvGrpSpPr>
          <p:cNvPr id="36" name="Group 35">
            <a:extLst>
              <a:ext uri="{FF2B5EF4-FFF2-40B4-BE49-F238E27FC236}">
                <a16:creationId xmlns:a16="http://schemas.microsoft.com/office/drawing/2014/main" id="{33A56FE2-696C-8580-0E41-E8A04EF4D08F}"/>
              </a:ext>
            </a:extLst>
          </p:cNvPr>
          <p:cNvGrpSpPr/>
          <p:nvPr/>
        </p:nvGrpSpPr>
        <p:grpSpPr>
          <a:xfrm>
            <a:off x="540359" y="881658"/>
            <a:ext cx="3213485" cy="3302928"/>
            <a:chOff x="283561" y="85475"/>
            <a:chExt cx="3939822" cy="4049482"/>
          </a:xfrm>
        </p:grpSpPr>
        <p:grpSp>
          <p:nvGrpSpPr>
            <p:cNvPr id="23" name="Group 22">
              <a:extLst>
                <a:ext uri="{FF2B5EF4-FFF2-40B4-BE49-F238E27FC236}">
                  <a16:creationId xmlns:a16="http://schemas.microsoft.com/office/drawing/2014/main" id="{211D0BF5-39B3-152C-8BED-8877B33A5F5C}"/>
                </a:ext>
              </a:extLst>
            </p:cNvPr>
            <p:cNvGrpSpPr/>
            <p:nvPr/>
          </p:nvGrpSpPr>
          <p:grpSpPr>
            <a:xfrm>
              <a:off x="283561" y="85475"/>
              <a:ext cx="3810079" cy="3741705"/>
              <a:chOff x="283561" y="85475"/>
              <a:chExt cx="3810079" cy="3741705"/>
            </a:xfrm>
          </p:grpSpPr>
          <p:grpSp>
            <p:nvGrpSpPr>
              <p:cNvPr id="4" name="Group 3">
                <a:extLst>
                  <a:ext uri="{FF2B5EF4-FFF2-40B4-BE49-F238E27FC236}">
                    <a16:creationId xmlns:a16="http://schemas.microsoft.com/office/drawing/2014/main" id="{D36E5599-8141-7CC5-0049-AAB324FC1FB0}"/>
                  </a:ext>
                </a:extLst>
              </p:cNvPr>
              <p:cNvGrpSpPr/>
              <p:nvPr/>
            </p:nvGrpSpPr>
            <p:grpSpPr>
              <a:xfrm>
                <a:off x="283561" y="85475"/>
                <a:ext cx="3359579" cy="3741705"/>
                <a:chOff x="-69488" y="773472"/>
                <a:chExt cx="3359579" cy="3741705"/>
              </a:xfrm>
            </p:grpSpPr>
            <p:sp>
              <p:nvSpPr>
                <p:cNvPr id="5" name="TextBox 4">
                  <a:extLst>
                    <a:ext uri="{FF2B5EF4-FFF2-40B4-BE49-F238E27FC236}">
                      <a16:creationId xmlns:a16="http://schemas.microsoft.com/office/drawing/2014/main" id="{C3423D30-FF63-5BC4-024C-C88F5F8B1B4C}"/>
                    </a:ext>
                  </a:extLst>
                </p:cNvPr>
                <p:cNvSpPr txBox="1"/>
                <p:nvPr/>
              </p:nvSpPr>
              <p:spPr>
                <a:xfrm rot="16200000">
                  <a:off x="-477723" y="2388301"/>
                  <a:ext cx="1093470" cy="276999"/>
                </a:xfrm>
                <a:prstGeom prst="rect">
                  <a:avLst/>
                </a:prstGeom>
                <a:noFill/>
              </p:spPr>
              <p:txBody>
                <a:bodyPr wrap="square">
                  <a:spAutoFit/>
                </a:bodyPr>
                <a:lstStyle/>
                <a:p>
                  <a:r>
                    <a:rPr lang="en-GB" sz="1200" noProof="0" dirty="0">
                      <a:solidFill>
                        <a:srgbClr val="FF0000"/>
                      </a:solidFill>
                      <a:latin typeface="Montserrat" panose="00000500000000000000" pitchFamily="2" charset="0"/>
                    </a:rPr>
                    <a:t>~ 2.5 m</a:t>
                  </a:r>
                </a:p>
              </p:txBody>
            </p:sp>
            <p:grpSp>
              <p:nvGrpSpPr>
                <p:cNvPr id="6" name="Group 5">
                  <a:extLst>
                    <a:ext uri="{FF2B5EF4-FFF2-40B4-BE49-F238E27FC236}">
                      <a16:creationId xmlns:a16="http://schemas.microsoft.com/office/drawing/2014/main" id="{11462837-5C51-A7CD-A200-02F59E1AA040}"/>
                    </a:ext>
                  </a:extLst>
                </p:cNvPr>
                <p:cNvGrpSpPr/>
                <p:nvPr/>
              </p:nvGrpSpPr>
              <p:grpSpPr>
                <a:xfrm>
                  <a:off x="-13393" y="773472"/>
                  <a:ext cx="3303484" cy="3741705"/>
                  <a:chOff x="-13393" y="773472"/>
                  <a:chExt cx="3303484" cy="3741705"/>
                </a:xfrm>
              </p:grpSpPr>
              <p:pic>
                <p:nvPicPr>
                  <p:cNvPr id="7" name="Picture 6">
                    <a:extLst>
                      <a:ext uri="{FF2B5EF4-FFF2-40B4-BE49-F238E27FC236}">
                        <a16:creationId xmlns:a16="http://schemas.microsoft.com/office/drawing/2014/main" id="{65093184-9DF2-69B0-DE6B-3F5C488C5F63}"/>
                      </a:ext>
                    </a:extLst>
                  </p:cNvPr>
                  <p:cNvPicPr>
                    <a:picLocks noChangeAspect="1"/>
                  </p:cNvPicPr>
                  <p:nvPr/>
                </p:nvPicPr>
                <p:blipFill>
                  <a:blip r:embed="rId4"/>
                  <a:srcRect l="19498" r="18732"/>
                  <a:stretch/>
                </p:blipFill>
                <p:spPr>
                  <a:xfrm>
                    <a:off x="230732" y="1094776"/>
                    <a:ext cx="3059359" cy="3420401"/>
                  </a:xfrm>
                  <a:prstGeom prst="rect">
                    <a:avLst/>
                  </a:prstGeom>
                </p:spPr>
              </p:pic>
              <p:cxnSp>
                <p:nvCxnSpPr>
                  <p:cNvPr id="8" name="Straight Arrow Connector 7">
                    <a:extLst>
                      <a:ext uri="{FF2B5EF4-FFF2-40B4-BE49-F238E27FC236}">
                        <a16:creationId xmlns:a16="http://schemas.microsoft.com/office/drawing/2014/main" id="{0C256B03-5E8A-E7E9-529F-49241DFC84C7}"/>
                      </a:ext>
                    </a:extLst>
                  </p:cNvPr>
                  <p:cNvCxnSpPr>
                    <a:cxnSpLocks/>
                  </p:cNvCxnSpPr>
                  <p:nvPr/>
                </p:nvCxnSpPr>
                <p:spPr>
                  <a:xfrm>
                    <a:off x="308417" y="1094776"/>
                    <a:ext cx="0" cy="3341641"/>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D45D8CED-BDDC-9AF8-00DA-E60AED1EE34F}"/>
                      </a:ext>
                    </a:extLst>
                  </p:cNvPr>
                  <p:cNvSpPr txBox="1"/>
                  <p:nvPr/>
                </p:nvSpPr>
                <p:spPr>
                  <a:xfrm>
                    <a:off x="-13393" y="773472"/>
                    <a:ext cx="2089618" cy="377343"/>
                  </a:xfrm>
                  <a:prstGeom prst="rect">
                    <a:avLst/>
                  </a:prstGeom>
                  <a:noFill/>
                </p:spPr>
                <p:txBody>
                  <a:bodyPr wrap="square">
                    <a:spAutoFit/>
                  </a:bodyPr>
                  <a:lstStyle/>
                  <a:p>
                    <a:pPr algn="ctr"/>
                    <a:r>
                      <a:rPr lang="en-GB" sz="1400" b="1" noProof="0" dirty="0">
                        <a:solidFill>
                          <a:srgbClr val="FF0000"/>
                        </a:solidFill>
                        <a:latin typeface="Montserrat" panose="00000500000000000000" pitchFamily="2" charset="0"/>
                      </a:rPr>
                      <a:t>TRUST (2027)</a:t>
                    </a:r>
                    <a:endParaRPr lang="en-GB" sz="1400" noProof="0" dirty="0">
                      <a:solidFill>
                        <a:srgbClr val="FF0000"/>
                      </a:solidFill>
                    </a:endParaRPr>
                  </a:p>
                </p:txBody>
              </p:sp>
            </p:grpSp>
          </p:grpSp>
          <p:sp>
            <p:nvSpPr>
              <p:cNvPr id="2" name="Oval 1">
                <a:extLst>
                  <a:ext uri="{FF2B5EF4-FFF2-40B4-BE49-F238E27FC236}">
                    <a16:creationId xmlns:a16="http://schemas.microsoft.com/office/drawing/2014/main" id="{A5295929-3FBD-2194-EF88-93941395B6A0}"/>
                  </a:ext>
                </a:extLst>
              </p:cNvPr>
              <p:cNvSpPr/>
              <p:nvPr/>
            </p:nvSpPr>
            <p:spPr>
              <a:xfrm>
                <a:off x="2254090" y="876775"/>
                <a:ext cx="133218" cy="111443"/>
              </a:xfrm>
              <a:prstGeom prst="ellipse">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pic>
            <p:nvPicPr>
              <p:cNvPr id="3" name="Immagine 70">
                <a:extLst>
                  <a:ext uri="{FF2B5EF4-FFF2-40B4-BE49-F238E27FC236}">
                    <a16:creationId xmlns:a16="http://schemas.microsoft.com/office/drawing/2014/main" id="{4777BDD5-505D-F339-61FD-20262EA09F0E}"/>
                  </a:ext>
                </a:extLst>
              </p:cNvPr>
              <p:cNvPicPr>
                <a:picLocks noChangeAspect="1"/>
              </p:cNvPicPr>
              <p:nvPr/>
            </p:nvPicPr>
            <p:blipFill>
              <a:blip r:embed="rId5">
                <a:extLst>
                  <a:ext uri="{28A0092B-C50C-407E-A947-70E740481C1C}">
                    <a14:useLocalDpi xmlns:a14="http://schemas.microsoft.com/office/drawing/2010/main" val="0"/>
                  </a:ext>
                </a:extLst>
              </a:blip>
              <a:srcRect l="18473" t="22306" r="27749" b="37890"/>
              <a:stretch>
                <a:fillRect/>
              </a:stretch>
            </p:blipFill>
            <p:spPr>
              <a:xfrm rot="16200000">
                <a:off x="3129357" y="-3231"/>
                <a:ext cx="832753" cy="1095812"/>
              </a:xfrm>
              <a:prstGeom prst="ellipse">
                <a:avLst/>
              </a:prstGeom>
              <a:ln w="38100">
                <a:solidFill>
                  <a:schemeClr val="accent3">
                    <a:lumMod val="60000"/>
                    <a:lumOff val="40000"/>
                  </a:schemeClr>
                </a:solidFill>
              </a:ln>
            </p:spPr>
          </p:pic>
          <p:cxnSp>
            <p:nvCxnSpPr>
              <p:cNvPr id="16" name="Straight Arrow Connector 15">
                <a:extLst>
                  <a:ext uri="{FF2B5EF4-FFF2-40B4-BE49-F238E27FC236}">
                    <a16:creationId xmlns:a16="http://schemas.microsoft.com/office/drawing/2014/main" id="{CF39D528-3730-3918-8379-836C3797712A}"/>
                  </a:ext>
                </a:extLst>
              </p:cNvPr>
              <p:cNvCxnSpPr>
                <a:cxnSpLocks/>
                <a:stCxn id="2" idx="7"/>
              </p:cNvCxnSpPr>
              <p:nvPr/>
            </p:nvCxnSpPr>
            <p:spPr>
              <a:xfrm flipV="1">
                <a:off x="2367799" y="626269"/>
                <a:ext cx="612156" cy="266826"/>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grpSp>
        <p:pic>
          <p:nvPicPr>
            <p:cNvPr id="30" name="Google Shape;256;p11">
              <a:extLst>
                <a:ext uri="{FF2B5EF4-FFF2-40B4-BE49-F238E27FC236}">
                  <a16:creationId xmlns:a16="http://schemas.microsoft.com/office/drawing/2014/main" id="{972BFE14-509E-082B-C0F7-CA4EC492F33C}"/>
                </a:ext>
              </a:extLst>
            </p:cNvPr>
            <p:cNvPicPr preferRelativeResize="0"/>
            <p:nvPr/>
          </p:nvPicPr>
          <p:blipFill rotWithShape="1">
            <a:blip r:embed="rId6">
              <a:alphaModFix/>
            </a:blip>
            <a:srcRect t="7917" r="2305"/>
            <a:stretch/>
          </p:blipFill>
          <p:spPr>
            <a:xfrm>
              <a:off x="2446126" y="2901193"/>
              <a:ext cx="1382068" cy="931021"/>
            </a:xfrm>
            <a:prstGeom prst="ellipse">
              <a:avLst/>
            </a:prstGeom>
            <a:solidFill>
              <a:schemeClr val="lt1"/>
            </a:solidFill>
            <a:ln w="28575">
              <a:solidFill>
                <a:schemeClr val="accent5">
                  <a:lumMod val="60000"/>
                  <a:lumOff val="40000"/>
                </a:schemeClr>
              </a:solidFill>
            </a:ln>
          </p:spPr>
        </p:pic>
        <p:cxnSp>
          <p:nvCxnSpPr>
            <p:cNvPr id="33" name="Straight Arrow Connector 32">
              <a:extLst>
                <a:ext uri="{FF2B5EF4-FFF2-40B4-BE49-F238E27FC236}">
                  <a16:creationId xmlns:a16="http://schemas.microsoft.com/office/drawing/2014/main" id="{170EFCA1-DFC1-332F-CC59-B37FBBDF1BB1}"/>
                </a:ext>
              </a:extLst>
            </p:cNvPr>
            <p:cNvCxnSpPr>
              <a:cxnSpLocks/>
            </p:cNvCxnSpPr>
            <p:nvPr/>
          </p:nvCxnSpPr>
          <p:spPr>
            <a:xfrm>
              <a:off x="2367799" y="1702041"/>
              <a:ext cx="457915" cy="1194118"/>
            </a:xfrm>
            <a:prstGeom prst="straightConnector1">
              <a:avLst/>
            </a:prstGeom>
            <a:ln>
              <a:solidFill>
                <a:schemeClr val="accent5">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B689873E-25EA-EC4C-7A93-B3A2F0ACD7D0}"/>
                </a:ext>
              </a:extLst>
            </p:cNvPr>
            <p:cNvSpPr txBox="1"/>
            <p:nvPr/>
          </p:nvSpPr>
          <p:spPr>
            <a:xfrm>
              <a:off x="2612584" y="3827180"/>
              <a:ext cx="1610799" cy="307777"/>
            </a:xfrm>
            <a:prstGeom prst="rect">
              <a:avLst/>
            </a:prstGeom>
            <a:noFill/>
          </p:spPr>
          <p:txBody>
            <a:bodyPr wrap="square">
              <a:spAutoFit/>
            </a:bodyPr>
            <a:lstStyle/>
            <a:p>
              <a:pPr algn="ctr"/>
              <a:r>
                <a:rPr lang="en-GB" sz="1400" b="1" noProof="0" dirty="0">
                  <a:solidFill>
                    <a:schemeClr val="accent5">
                      <a:lumMod val="60000"/>
                      <a:lumOff val="40000"/>
                    </a:schemeClr>
                  </a:solidFill>
                  <a:latin typeface="Montserrat" panose="00000500000000000000" pitchFamily="2" charset="0"/>
                </a:rPr>
                <a:t>Meta-Materials</a:t>
              </a:r>
              <a:endParaRPr lang="en-GB" sz="1400" noProof="0" dirty="0">
                <a:solidFill>
                  <a:schemeClr val="accent5">
                    <a:lumMod val="60000"/>
                    <a:lumOff val="40000"/>
                  </a:schemeClr>
                </a:solidFill>
              </a:endParaRPr>
            </a:p>
          </p:txBody>
        </p:sp>
      </p:grpSp>
      <p:sp>
        <p:nvSpPr>
          <p:cNvPr id="15" name="TextBox 14">
            <a:extLst>
              <a:ext uri="{FF2B5EF4-FFF2-40B4-BE49-F238E27FC236}">
                <a16:creationId xmlns:a16="http://schemas.microsoft.com/office/drawing/2014/main" id="{32A030C4-9C2C-5E97-66D5-4DD1B3DBBC1D}"/>
              </a:ext>
            </a:extLst>
          </p:cNvPr>
          <p:cNvSpPr txBox="1"/>
          <p:nvPr/>
        </p:nvSpPr>
        <p:spPr>
          <a:xfrm>
            <a:off x="326136" y="6486146"/>
            <a:ext cx="5087112" cy="523220"/>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www.unitus.it | Largo dell’Università </a:t>
            </a:r>
            <a:r>
              <a:rPr lang="en-GB" sz="1400" noProof="0" dirty="0" err="1">
                <a:solidFill>
                  <a:srgbClr val="002272"/>
                </a:solidFill>
                <a:latin typeface="Montserrat" panose="00000500000000000000" pitchFamily="2" charset="0"/>
              </a:rPr>
              <a:t>snc</a:t>
            </a:r>
            <a:r>
              <a:rPr lang="en-GB" sz="1400" noProof="0" dirty="0">
                <a:solidFill>
                  <a:srgbClr val="002272"/>
                </a:solidFill>
                <a:latin typeface="Montserrat" panose="00000500000000000000" pitchFamily="2" charset="0"/>
              </a:rPr>
              <a:t>, Viterbo, Italy</a:t>
            </a:r>
          </a:p>
          <a:p>
            <a:pPr algn="ctr"/>
            <a:endParaRPr lang="en-GB" sz="1400" noProof="0" dirty="0">
              <a:solidFill>
                <a:srgbClr val="002272"/>
              </a:solidFill>
              <a:latin typeface="Montserrat" panose="00000500000000000000" pitchFamily="2" charset="0"/>
            </a:endParaRPr>
          </a:p>
        </p:txBody>
      </p:sp>
      <p:sp>
        <p:nvSpPr>
          <p:cNvPr id="17" name="TextBox 16">
            <a:extLst>
              <a:ext uri="{FF2B5EF4-FFF2-40B4-BE49-F238E27FC236}">
                <a16:creationId xmlns:a16="http://schemas.microsoft.com/office/drawing/2014/main" id="{55552736-DD38-206E-6A3C-33160E11C9B4}"/>
              </a:ext>
            </a:extLst>
          </p:cNvPr>
          <p:cNvSpPr txBox="1"/>
          <p:nvPr/>
        </p:nvSpPr>
        <p:spPr>
          <a:xfrm>
            <a:off x="10460312" y="6473951"/>
            <a:ext cx="1623950" cy="307777"/>
          </a:xfrm>
          <a:prstGeom prst="rect">
            <a:avLst/>
          </a:prstGeom>
          <a:noFill/>
        </p:spPr>
        <p:txBody>
          <a:bodyPr wrap="square" rtlCol="0">
            <a:spAutoFit/>
          </a:bodyPr>
          <a:lstStyle/>
          <a:p>
            <a:pPr algn="ctr"/>
            <a:r>
              <a:rPr lang="en-GB" sz="1400" noProof="0" dirty="0">
                <a:solidFill>
                  <a:srgbClr val="002272"/>
                </a:solidFill>
                <a:latin typeface="Montserrat" panose="00000500000000000000" pitchFamily="2" charset="0"/>
              </a:rPr>
              <a:t>@trust_project</a:t>
            </a:r>
          </a:p>
        </p:txBody>
      </p:sp>
      <p:pic>
        <p:nvPicPr>
          <p:cNvPr id="22" name="Picture 21">
            <a:extLst>
              <a:ext uri="{FF2B5EF4-FFF2-40B4-BE49-F238E27FC236}">
                <a16:creationId xmlns:a16="http://schemas.microsoft.com/office/drawing/2014/main" id="{AFC86E18-2887-89CC-5A82-ECAE1F7774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36362" y="76272"/>
            <a:ext cx="1623950" cy="734795"/>
          </a:xfrm>
          <a:prstGeom prst="rect">
            <a:avLst/>
          </a:prstGeom>
        </p:spPr>
      </p:pic>
      <p:pic>
        <p:nvPicPr>
          <p:cNvPr id="29" name="Picture 28">
            <a:extLst>
              <a:ext uri="{FF2B5EF4-FFF2-40B4-BE49-F238E27FC236}">
                <a16:creationId xmlns:a16="http://schemas.microsoft.com/office/drawing/2014/main" id="{76D6032C-F1A5-DC49-5FE1-60201B3594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8003" y="127900"/>
            <a:ext cx="1392935" cy="638011"/>
          </a:xfrm>
          <a:prstGeom prst="rect">
            <a:avLst/>
          </a:prstGeom>
        </p:spPr>
      </p:pic>
      <p:sp>
        <p:nvSpPr>
          <p:cNvPr id="31" name="TextBox 30">
            <a:extLst>
              <a:ext uri="{FF2B5EF4-FFF2-40B4-BE49-F238E27FC236}">
                <a16:creationId xmlns:a16="http://schemas.microsoft.com/office/drawing/2014/main" id="{DB729A99-82CA-07BE-F515-6A69D6851F66}"/>
              </a:ext>
            </a:extLst>
          </p:cNvPr>
          <p:cNvSpPr txBox="1"/>
          <p:nvPr/>
        </p:nvSpPr>
        <p:spPr>
          <a:xfrm>
            <a:off x="330266" y="45527"/>
            <a:ext cx="8360664" cy="830997"/>
          </a:xfrm>
          <a:prstGeom prst="rect">
            <a:avLst/>
          </a:prstGeom>
          <a:noFill/>
        </p:spPr>
        <p:txBody>
          <a:bodyPr wrap="square">
            <a:spAutoFit/>
          </a:bodyPr>
          <a:lstStyle/>
          <a:p>
            <a:r>
              <a:rPr kumimoji="0" lang="en-GB" sz="2400" b="0" i="0"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TRUST </a:t>
            </a:r>
            <a:r>
              <a:rPr lang="en-GB" sz="2400" noProof="0" dirty="0">
                <a:solidFill>
                  <a:srgbClr val="002272"/>
                </a:solidFill>
                <a:latin typeface="Montserrat ExtraBold" panose="00000900000000000000" pitchFamily="2" charset="0"/>
              </a:rPr>
              <a:t>&amp; miniTRUST</a:t>
            </a:r>
            <a:r>
              <a:rPr kumimoji="0" lang="en-GB" sz="2400" b="0" i="0" u="none" strike="noStrike" kern="1200" cap="none" spc="0" normalizeH="0" baseline="0" noProof="0" dirty="0">
                <a:ln>
                  <a:noFill/>
                </a:ln>
                <a:solidFill>
                  <a:srgbClr val="002272"/>
                </a:solidFill>
                <a:effectLst/>
                <a:uLnTx/>
                <a:uFillTx/>
                <a:latin typeface="Montserrat ExtraBold" panose="00000900000000000000" pitchFamily="2" charset="0"/>
                <a:ea typeface="+mn-ea"/>
                <a:cs typeface="+mn-cs"/>
              </a:rPr>
              <a:t> </a:t>
            </a:r>
          </a:p>
          <a:p>
            <a:r>
              <a:rPr lang="en-GB" sz="2400" i="1" noProof="0" dirty="0">
                <a:solidFill>
                  <a:srgbClr val="002272"/>
                </a:solidFill>
                <a:latin typeface="Montserrat" panose="00000500000000000000" pitchFamily="2" charset="0"/>
              </a:rPr>
              <a:t>A comparison</a:t>
            </a:r>
            <a:endParaRPr kumimoji="0" lang="en-GB" sz="2400" b="0" i="1" u="none" strike="noStrike" kern="1200" cap="none" spc="0" normalizeH="0" baseline="0" noProof="0" dirty="0">
              <a:ln>
                <a:noFill/>
              </a:ln>
              <a:solidFill>
                <a:srgbClr val="002272"/>
              </a:solidFill>
              <a:effectLst/>
              <a:uLnTx/>
              <a:uFillTx/>
              <a:latin typeface="Montserrat" panose="00000500000000000000" pitchFamily="2" charset="0"/>
            </a:endParaRPr>
          </a:p>
        </p:txBody>
      </p:sp>
      <p:cxnSp>
        <p:nvCxnSpPr>
          <p:cNvPr id="34" name="Straight Connector 33">
            <a:extLst>
              <a:ext uri="{FF2B5EF4-FFF2-40B4-BE49-F238E27FC236}">
                <a16:creationId xmlns:a16="http://schemas.microsoft.com/office/drawing/2014/main" id="{0F74037A-EC73-EEC5-6B84-7480C1CEAEFB}"/>
              </a:ext>
            </a:extLst>
          </p:cNvPr>
          <p:cNvCxnSpPr/>
          <p:nvPr/>
        </p:nvCxnSpPr>
        <p:spPr>
          <a:xfrm>
            <a:off x="326136" y="6473951"/>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3F61D35-A00F-95C5-86A8-A922983D9612}"/>
              </a:ext>
            </a:extLst>
          </p:cNvPr>
          <p:cNvCxnSpPr/>
          <p:nvPr/>
        </p:nvCxnSpPr>
        <p:spPr>
          <a:xfrm>
            <a:off x="326136" y="841248"/>
            <a:ext cx="11539728" cy="0"/>
          </a:xfrm>
          <a:prstGeom prst="line">
            <a:avLst/>
          </a:prstGeom>
          <a:ln>
            <a:solidFill>
              <a:srgbClr val="FFD42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4361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4075</TotalTime>
  <Words>2790</Words>
  <Application>Microsoft Office PowerPoint</Application>
  <PresentationFormat>Widescreen</PresentationFormat>
  <Paragraphs>295</Paragraphs>
  <Slides>16</Slides>
  <Notes>16</Notes>
  <HiddenSlides>2</HiddenSlides>
  <MMClips>2</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Simone Carusotti</dc:creator>
  <cp:lastModifiedBy>Giulia Bartolomei</cp:lastModifiedBy>
  <cp:revision>59</cp:revision>
  <dcterms:created xsi:type="dcterms:W3CDTF">2026-01-05T08:41:25Z</dcterms:created>
  <dcterms:modified xsi:type="dcterms:W3CDTF">2026-10-19T13:40:33Z</dcterms:modified>
</cp:coreProperties>
</file>