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</p:sldMasterIdLst>
  <p:notesMasterIdLst>
    <p:notesMasterId r:id="rId20"/>
  </p:notesMasterIdLst>
  <p:handoutMasterIdLst>
    <p:handoutMasterId r:id="rId21"/>
  </p:handoutMasterIdLst>
  <p:sldIdLst>
    <p:sldId id="392" r:id="rId4"/>
    <p:sldId id="394" r:id="rId5"/>
    <p:sldId id="270" r:id="rId6"/>
    <p:sldId id="276" r:id="rId7"/>
    <p:sldId id="396" r:id="rId8"/>
    <p:sldId id="397" r:id="rId9"/>
    <p:sldId id="398" r:id="rId10"/>
    <p:sldId id="272" r:id="rId11"/>
    <p:sldId id="386" r:id="rId12"/>
    <p:sldId id="399" r:id="rId13"/>
    <p:sldId id="395" r:id="rId14"/>
    <p:sldId id="274" r:id="rId15"/>
    <p:sldId id="299" r:id="rId16"/>
    <p:sldId id="366" r:id="rId17"/>
    <p:sldId id="400" r:id="rId18"/>
    <p:sldId id="391" r:id="rId19"/>
  </p:sldIdLst>
  <p:sldSz cx="12192000" cy="6858000"/>
  <p:notesSz cx="6864350" cy="999807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46" userDrawn="1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892" userDrawn="1">
          <p15:clr>
            <a:srgbClr val="A4A3A4"/>
          </p15:clr>
        </p15:guide>
        <p15:guide id="4" pos="6766" userDrawn="1">
          <p15:clr>
            <a:srgbClr val="A4A3A4"/>
          </p15:clr>
        </p15:guide>
        <p15:guide id="5" orient="horz" pos="379" userDrawn="1">
          <p15:clr>
            <a:srgbClr val="A4A3A4"/>
          </p15:clr>
        </p15:guide>
        <p15:guide id="6" orient="horz" pos="3687" userDrawn="1">
          <p15:clr>
            <a:srgbClr val="A4A3A4"/>
          </p15:clr>
        </p15:guide>
        <p15:guide id="7" orient="horz" pos="24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BDCEEA"/>
    <a:srgbClr val="1E3980"/>
    <a:srgbClr val="FFFFFF"/>
    <a:srgbClr val="014D9F"/>
    <a:srgbClr val="FDFDFD"/>
    <a:srgbClr val="E1E8F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0902" autoAdjust="0"/>
  </p:normalViewPr>
  <p:slideViewPr>
    <p:cSldViewPr snapToGrid="0" showGuides="1">
      <p:cViewPr varScale="1">
        <p:scale>
          <a:sx n="80" d="100"/>
          <a:sy n="80" d="100"/>
        </p:scale>
        <p:origin x="330" y="63"/>
      </p:cViewPr>
      <p:guideLst>
        <p:guide orient="horz" pos="4146"/>
        <p:guide pos="3878"/>
        <p:guide pos="892"/>
        <p:guide pos="6766"/>
        <p:guide orient="horz" pos="379"/>
        <p:guide orient="horz" pos="3687"/>
        <p:guide orient="horz" pos="24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10983-4069-4E15-879D-50E3F7E19364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7788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54E0E-CFB1-4C98-AE51-36677AF0B24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64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640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453DC3FA-DBBC-444D-8C07-BEB44D37CEED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6435" y="4811574"/>
            <a:ext cx="5491480" cy="3936742"/>
          </a:xfrm>
          <a:prstGeom prst="rect">
            <a:avLst/>
          </a:prstGeom>
        </p:spPr>
        <p:txBody>
          <a:bodyPr vert="horz" lIns="96350" tIns="48175" rIns="96350" bIns="48175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96437"/>
            <a:ext cx="2974552" cy="50163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8210" y="9496437"/>
            <a:ext cx="2974552" cy="501639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05D31A5F-97FF-4D1D-8CAA-02887DD027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姓名；来自哪里；</a:t>
            </a:r>
            <a:r>
              <a:rPr lang="en-US" altLang="zh-CN" dirty="0"/>
              <a:t>EAST POINT</a:t>
            </a:r>
            <a:r>
              <a:rPr lang="zh-CN" altLang="en-US" dirty="0"/>
              <a:t>， </a:t>
            </a:r>
            <a:r>
              <a:rPr lang="en-US" altLang="zh-CN" dirty="0"/>
              <a:t>BEST </a:t>
            </a:r>
            <a:r>
              <a:rPr lang="zh-CN" altLang="en-US" dirty="0"/>
              <a:t>前向模型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73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504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795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2827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31A5F-97FF-4D1D-8CAA-02887DD0278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33FA5-6946-44E7-902D-B75B13F09EF7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FF353-0EAB-45BF-AA63-A29649B29D27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F362A-4ECE-49D9-BBFB-DFF46003C0A7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B6E5A-EC7C-4118-8E37-42125A2BA7C4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B52D6-A9A5-456E-A3E6-F462DB3AAA1A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9181088" y="6492875"/>
            <a:ext cx="2743200" cy="365125"/>
          </a:xfrm>
        </p:spPr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27833-D89F-4186-A35F-18C51E17F2A8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6A1CF-240B-490E-BCF5-4C676CC6ACDD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60F53-F825-43D7-B212-765CD7B310C6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E5FD6E-424A-434E-BE98-EE46C727D7B9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57D2-8CB3-4279-9079-8C4FC2EB46FD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073D-C313-4931-BE6B-7FE3A10F276D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 userDrawn="1"/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0" y="0"/>
            <a:ext cx="12192000" cy="821232"/>
          </a:xfrm>
          <a:prstGeom prst="rect">
            <a:avLst/>
          </a:prstGeom>
          <a:solidFill>
            <a:srgbClr val="234F67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445954"/>
            <a:ext cx="2743200" cy="365125"/>
          </a:xfrm>
        </p:spPr>
        <p:txBody>
          <a:bodyPr/>
          <a:lstStyle/>
          <a:p>
            <a:fld id="{38699C33-5E45-4D01-AECB-CD46383E1D6D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445954"/>
            <a:ext cx="4114800" cy="365125"/>
          </a:xfrm>
        </p:spPr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>
          <a:xfrm>
            <a:off x="538480" y="222453"/>
            <a:ext cx="6464300" cy="511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4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dirty="0"/>
              <a:t>第 </a:t>
            </a:r>
            <a:fld id="{84377AA6-5F82-4755-B29C-FAB6A572A0B7}" type="slidenum">
              <a:rPr lang="zh-CN" altLang="en-US" smtClean="0"/>
              <a:t>‹#›</a:t>
            </a:fld>
            <a:r>
              <a:rPr lang="zh-CN" altLang="en-US" dirty="0"/>
              <a:t> 页</a:t>
            </a:r>
          </a:p>
        </p:txBody>
      </p:sp>
      <p:cxnSp>
        <p:nvCxnSpPr>
          <p:cNvPr id="20" name="直接连接符 19"/>
          <p:cNvCxnSpPr/>
          <p:nvPr userDrawn="1"/>
        </p:nvCxnSpPr>
        <p:spPr>
          <a:xfrm>
            <a:off x="0" y="6629400"/>
            <a:ext cx="107492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 userDrawn="1"/>
        </p:nvCxnSpPr>
        <p:spPr>
          <a:xfrm>
            <a:off x="11704320" y="6629400"/>
            <a:ext cx="48768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73337" y="117844"/>
            <a:ext cx="1845359" cy="6157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19800-1101-4076-8BDB-E7AE251BE820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FFECC-AD27-4408-B73B-B6C8FC43442B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83DB8-17F4-4DD4-BB68-DF60D727F9E6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C68F0-2529-4A0D-B096-2E58B1913D01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67DC-0009-4C32-8C18-698413A26FD4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B66CE-8322-4CEC-8E77-84C8217FACB7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CEDE5-30C0-4C83-A436-DFFA8370EA9D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0167-5F60-45A7-9FE9-D61716ACDDE2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E4F8-3B32-43F6-9FA5-C26D9C73C4BC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3E868-BD94-43C5-A61F-B01F199F71AE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C1775-D228-494B-8719-0EAB7C320545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12DA1-EC53-4318-B284-B67B04731209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68E80-0A0A-4C4A-9DA7-C482EB9445B5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BC45D-279E-4485-8192-CD01D07AA7BF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D9C5-3353-429B-87E0-AF380344F276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55642-26F4-4166-906C-E464A3976E11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5F4B3-20FE-497C-97B7-2CFBC9259EE1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FDAE-2400-4DFF-A957-70A763583143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2C51-DB8A-49B8-A045-9F8CFCCD403B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0D22-5C7F-4128-91FA-A8A5AB585720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0F30C-097B-45BE-9573-95B84053EA47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6425C-F5F6-4E87-92F8-D2674A70FE00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43180" y="805180"/>
            <a:ext cx="12127230" cy="0"/>
          </a:xfrm>
          <a:prstGeom prst="line">
            <a:avLst/>
          </a:prstGeom>
          <a:ln w="34925" cmpd="sng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6000">
                  <a:schemeClr val="accent1">
                    <a:lumMod val="45000"/>
                    <a:lumOff val="55000"/>
                  </a:schemeClr>
                </a:gs>
                <a:gs pos="48000">
                  <a:schemeClr val="accent1">
                    <a:lumMod val="75000"/>
                  </a:schemeClr>
                </a:gs>
                <a:gs pos="75000">
                  <a:schemeClr val="accent1">
                    <a:lumMod val="45000"/>
                    <a:lumOff val="55000"/>
                  </a:schemeClr>
                </a:gs>
                <a:gs pos="100000">
                  <a:schemeClr val="bg2"/>
                </a:gs>
              </a:gsLst>
              <a:lin ang="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B5805532-6C98-508A-1DFF-7654650A2E16}"/>
              </a:ext>
            </a:extLst>
          </p:cNvPr>
          <p:cNvGrpSpPr/>
          <p:nvPr userDrawn="1"/>
        </p:nvGrpSpPr>
        <p:grpSpPr>
          <a:xfrm>
            <a:off x="48821" y="47411"/>
            <a:ext cx="1720116" cy="760691"/>
            <a:chOff x="119642" y="36869"/>
            <a:chExt cx="1720116" cy="760691"/>
          </a:xfrm>
        </p:grpSpPr>
        <p:pic>
          <p:nvPicPr>
            <p:cNvPr id="3" name="Picture 2" descr="G:\BEST\图片\BESTlogo的副本\BEST logo1.png">
              <a:extLst>
                <a:ext uri="{FF2B5EF4-FFF2-40B4-BE49-F238E27FC236}">
                  <a16:creationId xmlns:a16="http://schemas.microsoft.com/office/drawing/2014/main" id="{5E7DC7D7-FEDD-8CEB-CB38-4A7E26CD848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3303"/>
            <a:stretch/>
          </p:blipFill>
          <p:spPr bwMode="auto">
            <a:xfrm>
              <a:off x="119642" y="36869"/>
              <a:ext cx="820395" cy="760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G:\BEST\图片\BESTlogo的副本\BEST logo1.png">
              <a:extLst>
                <a:ext uri="{FF2B5EF4-FFF2-40B4-BE49-F238E27FC236}">
                  <a16:creationId xmlns:a16="http://schemas.microsoft.com/office/drawing/2014/main" id="{5E9BCAE4-BD4C-0836-F1F6-7BFE932663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52" t="35671" r="1" b="12711"/>
            <a:stretch/>
          </p:blipFill>
          <p:spPr bwMode="auto">
            <a:xfrm>
              <a:off x="899621" y="135298"/>
              <a:ext cx="940137" cy="563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0F9742-4180-5DBE-D13E-1ED905492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534A5B-64E0-DD8A-F2A4-165DD081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altLang="zh-CN" b="1">
                <a:latin typeface="Times New Roman" panose="02020603050405020304" pitchFamily="18" charset="0"/>
                <a:ea typeface="MS Mincho" panose="02020609040205080304" pitchFamily="49" charset="-128"/>
              </a:rPr>
              <a:t>4</a:t>
            </a:r>
            <a:r>
              <a:rPr lang="en-US" altLang="zh-CN" b="1" baseline="30000">
                <a:latin typeface="Times New Roman" panose="02020603050405020304" pitchFamily="18" charset="0"/>
                <a:ea typeface="MS Mincho" panose="02020609040205080304" pitchFamily="49" charset="-128"/>
              </a:rPr>
              <a:t>th</a:t>
            </a:r>
            <a:r>
              <a:rPr lang="en-US" altLang="zh-CN" b="1">
                <a:latin typeface="Times New Roman" panose="02020603050405020304" pitchFamily="18" charset="0"/>
                <a:ea typeface="MS Mincho" panose="02020609040205080304" pitchFamily="49" charset="-128"/>
              </a:rPr>
              <a:t> PAC meeting on BEST diagnostic 16-17 </a:t>
            </a:r>
            <a:r>
              <a:rPr lang="en-US" altLang="zh-CN" b="1" kern="100"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Nov 2023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8DAAD6-B14C-A87D-B6EF-477D3786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657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dirty="0"/>
              <a:t>47</a:t>
            </a:r>
            <a:r>
              <a:rPr lang="en-US" altLang="zh-CN" baseline="30000" dirty="0"/>
              <a:t>th</a:t>
            </a:r>
            <a:r>
              <a:rPr lang="zh-CN" altLang="en-US" dirty="0"/>
              <a:t> </a:t>
            </a:r>
            <a:r>
              <a:rPr lang="en-US" altLang="zh-CN" dirty="0"/>
              <a:t>ITPA</a:t>
            </a:r>
            <a:r>
              <a:rPr lang="zh-CN" altLang="en-US" dirty="0"/>
              <a:t>，</a:t>
            </a:r>
            <a:r>
              <a:rPr lang="en-US" altLang="zh-CN" dirty="0"/>
              <a:t>May 6-9 2025</a:t>
            </a:r>
            <a:r>
              <a:rPr lang="zh-CN" altLang="en-US" dirty="0"/>
              <a:t>，</a:t>
            </a:r>
            <a:r>
              <a:rPr lang="en-US" altLang="zh-CN" dirty="0"/>
              <a:t>2025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4AB48-38E8-4270-8C2F-3C407F084034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9EE3C-44A9-4263-A9CF-4B6A9C6119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C031A-5619-4CAF-9B64-AAF96C8A724D}" type="datetime1">
              <a:rPr lang="zh-CN" altLang="en-US" smtClean="0"/>
              <a:t>2026/10/21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8th</a:t>
            </a:r>
            <a:r>
              <a:rPr lang="zh-CN" altLang="en-US"/>
              <a:t>聚变等离子体诊断技术研讨会，</a:t>
            </a:r>
            <a:r>
              <a:rPr lang="en-US" altLang="zh-CN"/>
              <a:t>28-31 Oct</a:t>
            </a:r>
            <a:r>
              <a:rPr lang="zh-CN" altLang="en-US"/>
              <a:t>，</a:t>
            </a:r>
            <a:r>
              <a:rPr lang="en-US" altLang="zh-CN"/>
              <a:t>2022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00B04-732F-43F1-B081-DB37924C7E5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310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2.png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1.png"/><Relationship Id="rId11" Type="http://schemas.openxmlformats.org/officeDocument/2006/relationships/image" Target="../media/image290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006318"/>
            <a:ext cx="12192000" cy="2925851"/>
          </a:xfrm>
          <a:prstGeom prst="rect">
            <a:avLst/>
          </a:prstGeom>
          <a:blipFill dpi="0" rotWithShape="1">
            <a:blip r:embed="rId3">
              <a:alphaModFix amt="85000"/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69467" y="1719558"/>
            <a:ext cx="1078713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100" dirty="0">
                <a:solidFill>
                  <a:srgbClr val="1E39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Research Progress of the Polarimeter/Interferometer on the EAST and BEST Tokamak</a:t>
            </a:r>
            <a:endParaRPr kumimoji="0" lang="zh-CN" altLang="zh-CN" sz="3200" b="0" i="0" u="none" strike="noStrike" kern="100" cap="none" spc="0" normalizeH="0" baseline="0" noProof="0" dirty="0">
              <a:ln>
                <a:noFill/>
              </a:ln>
              <a:solidFill>
                <a:srgbClr val="1E398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6"/>
          <p:cNvSpPr txBox="1"/>
          <p:nvPr/>
        </p:nvSpPr>
        <p:spPr>
          <a:xfrm>
            <a:off x="221615" y="3107055"/>
            <a:ext cx="11822430" cy="706755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altLang="zh-CN" sz="2000" b="1" u="sng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Shouxin</a:t>
            </a:r>
            <a:r>
              <a:rPr lang="en-US" altLang="zh-CN" sz="2000" b="1" u="sng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Wang</a:t>
            </a:r>
            <a:r>
              <a:rPr lang="en-US" altLang="zh-CN" sz="2000" u="sng" kern="1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Hai</a:t>
            </a:r>
            <a:r>
              <a:rPr lang="en-US" altLang="zh-CN" sz="2000" kern="10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qing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Liu</a:t>
            </a:r>
            <a:r>
              <a:rPr lang="en-US" altLang="zh-CN" sz="2000" kern="1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Yinxian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Jie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Yang Zhang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Ling Zhang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 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Weiming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Li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 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</a:t>
            </a:r>
            <a:r>
              <a:rPr lang="zh-CN" altLang="en-US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Yuan Yao</a:t>
            </a:r>
            <a:r>
              <a:rPr lang="en-US" altLang="zh-CN" sz="2000" kern="1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Hui Lian</a:t>
            </a:r>
            <a:r>
              <a:rPr lang="en-US" altLang="zh-CN" sz="2000" kern="100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Xuechao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Wei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Ting Lan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Ximo Peng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Yao Zhang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sz="2000" kern="100" dirty="0" err="1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Weixing</a:t>
            </a:r>
            <a:r>
              <a:rPr lang="en-US" altLang="zh-CN" sz="2000" kern="1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Ding</a:t>
            </a:r>
            <a:r>
              <a:rPr lang="en-US" altLang="zh-CN" sz="2000" kern="100" baseline="300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zh-CN" sz="2000" kern="100" baseline="30000" dirty="0">
              <a:solidFill>
                <a:schemeClr val="tx1"/>
              </a:solidFill>
              <a:effectLst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67" y="224857"/>
            <a:ext cx="962543" cy="9233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38390" y="839443"/>
            <a:ext cx="10877725" cy="341610"/>
          </a:xfrm>
          <a:prstGeom prst="rect">
            <a:avLst/>
          </a:prstGeom>
          <a:noFill/>
        </p:spPr>
        <p:txBody>
          <a:bodyPr wrap="square" lIns="91416" tIns="45709" rIns="91416" bIns="45709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8th International Conference on Frontier in Diagnostic Technologies,</a:t>
            </a:r>
            <a:r>
              <a:rPr kumimoji="0" lang="en-US" altLang="zh-CN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Oct.</a:t>
            </a:r>
            <a:r>
              <a:rPr kumimoji="0" lang="en-US" altLang="zh-CN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19-21, 2026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</a:t>
            </a:r>
            <a:r>
              <a:rPr lang="en-US" altLang="zh-CN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Frascati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Italy</a:t>
            </a:r>
            <a:endParaRPr kumimoji="0" lang="en-US" altLang="zh-CN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-102870" y="4047490"/>
            <a:ext cx="1225359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kern="100" baseline="30000" dirty="0"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en-US" altLang="zh-CN" sz="1800" kern="100" dirty="0"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Institute of Plasma Physics, Hefei Institutes of Physical Science. Chinese Academy of Sciences, Hefei 230031, China</a:t>
            </a:r>
            <a:endParaRPr lang="zh-CN" altLang="zh-CN" sz="1800" kern="100" dirty="0"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algn="ctr"/>
            <a:r>
              <a:rPr lang="en-US" altLang="zh-CN" sz="1800" kern="100" baseline="30000" dirty="0">
                <a:effectLst/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2</a:t>
            </a:r>
            <a:r>
              <a:rPr lang="en-US" altLang="zh-CN" sz="1800" kern="100" dirty="0">
                <a:effectLst/>
                <a:latin typeface="Arial" panose="020B0604020202020204" pitchFamily="34" charset="0"/>
                <a:ea typeface="等线" panose="02010600030101010101" charset="-122"/>
                <a:cs typeface="Arial" panose="020B0604020202020204" pitchFamily="34" charset="0"/>
              </a:rPr>
              <a:t>University of Science and Technology of China, Hefei 230026, China</a:t>
            </a:r>
          </a:p>
          <a:p>
            <a:pPr algn="ctr"/>
            <a:r>
              <a:rPr lang="en-US" altLang="zh-CN" sz="1800" kern="100" baseline="30000" dirty="0"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en-US" altLang="zh-CN" sz="1800" kern="100" dirty="0"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University of California Los Angeles, Los Angeles, CA 90095, United States of America </a:t>
            </a:r>
          </a:p>
          <a:p>
            <a:pPr algn="ctr"/>
            <a:endParaRPr lang="en-US" altLang="zh-CN" sz="1800" kern="100" dirty="0">
              <a:effectLst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073593" y="6149578"/>
            <a:ext cx="2117839" cy="461643"/>
          </a:xfrm>
          <a:prstGeom prst="rect">
            <a:avLst/>
          </a:prstGeom>
        </p:spPr>
        <p:txBody>
          <a:bodyPr wrap="none" lIns="91416" tIns="45709" rIns="91416" bIns="45709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Arial Unicode MS" pitchFamily="34" charset="-122"/>
                <a:cs typeface="Arial" panose="020B0604020202020204" pitchFamily="34" charset="0"/>
              </a:rPr>
              <a:t>OCT 21, 2026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2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1335124"/>
            <a:ext cx="12192000" cy="70282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261256"/>
            <a:ext cx="12192000" cy="1344352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92183" y="2428427"/>
            <a:ext cx="109998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2185" lvl="0" indent="-1080135">
              <a:defRPr/>
            </a:pPr>
            <a:r>
              <a:rPr kumimoji="0" lang="en-US" altLang="zh-CN" sz="3200" b="0" i="1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02</a:t>
            </a:r>
            <a:r>
              <a:rPr kumimoji="0" lang="en-US" altLang="zh-CN" sz="3200" b="0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 Application of POINT o</a:t>
            </a:r>
            <a:r>
              <a:rPr lang="en-US" altLang="zh-CN" sz="3200" spc="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n EAST tokamak</a:t>
            </a:r>
            <a:endParaRPr kumimoji="0" lang="zh-CN" altLang="en-US" sz="3200" b="0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60617" y="-28492"/>
            <a:ext cx="3996014" cy="1069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156149" y="3535694"/>
            <a:ext cx="107595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2185" lvl="0" indent="-1080135">
              <a:defRPr/>
            </a:pPr>
            <a:r>
              <a:rPr kumimoji="0" lang="en-US" altLang="zh-CN" sz="3200" b="0" i="1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03</a:t>
            </a:r>
            <a:r>
              <a:rPr lang="en-US" altLang="zh-CN" sz="3200" spc="6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3200" b="0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Development </a:t>
            </a:r>
            <a:r>
              <a:rPr kumimoji="0" lang="en-US" altLang="zh-CN" sz="32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of </a:t>
            </a:r>
            <a:r>
              <a:rPr lang="en-US" altLang="zh-CN" sz="3200" spc="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POINT</a:t>
            </a:r>
            <a:r>
              <a:rPr kumimoji="0" lang="en-US" altLang="zh-CN" sz="32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3200" b="0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Model </a:t>
            </a:r>
            <a:r>
              <a:rPr kumimoji="0" lang="en-US" altLang="zh-CN" sz="3200" b="0" i="0" u="none" strike="noStrike" kern="1200" cap="none" spc="60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for </a:t>
            </a:r>
            <a:r>
              <a:rPr lang="en-US" altLang="zh-CN" sz="3200" spc="600" noProof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BEST tokamak</a:t>
            </a:r>
            <a:endParaRPr kumimoji="0" lang="zh-CN" altLang="en-US" sz="3200" b="0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92184" y="1515985"/>
            <a:ext cx="995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2185" lvl="0" indent="-1080135">
              <a:defRPr/>
            </a:pPr>
            <a:r>
              <a:rPr kumimoji="0" lang="en-US" altLang="zh-CN" sz="3200" b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01 Introduction </a:t>
            </a:r>
            <a:endParaRPr kumimoji="0" lang="zh-CN" altLang="en-US" sz="3200" b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156148" y="4859133"/>
            <a:ext cx="9957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72185" lvl="0" indent="-1080135" algn="just">
              <a:defRPr/>
            </a:pPr>
            <a:r>
              <a:rPr kumimoji="0" lang="en-US" altLang="zh-CN" sz="3200" b="0" i="1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04</a:t>
            </a:r>
            <a:r>
              <a:rPr kumimoji="0" lang="en-US" altLang="zh-CN" sz="3200" b="0" i="0" u="none" strike="noStrike" kern="1200" cap="none" spc="6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 Summary and Outlook</a:t>
            </a:r>
            <a:endParaRPr kumimoji="0" lang="zh-CN" altLang="en-US" sz="3200" b="0" i="0" u="none" strike="noStrike" kern="1200" cap="none" spc="60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1113" y="-249780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3768" y="-86038"/>
            <a:ext cx="6851797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EAST Far-Infrared System Layout</a:t>
            </a:r>
            <a:endParaRPr kumimoji="0" lang="en-US" altLang="zh-CN" sz="32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545235" y="1261774"/>
            <a:ext cx="5462899" cy="4382899"/>
            <a:chOff x="3132282" y="1755775"/>
            <a:chExt cx="5462899" cy="4382899"/>
          </a:xfrm>
        </p:grpSpPr>
        <p:grpSp>
          <p:nvGrpSpPr>
            <p:cNvPr id="44" name="组合 49"/>
            <p:cNvGrpSpPr/>
            <p:nvPr/>
          </p:nvGrpSpPr>
          <p:grpSpPr bwMode="auto">
            <a:xfrm>
              <a:off x="4268788" y="1755775"/>
              <a:ext cx="3932237" cy="3679825"/>
              <a:chOff x="2006831" y="857232"/>
              <a:chExt cx="3851053" cy="3841470"/>
            </a:xfrm>
          </p:grpSpPr>
          <p:grpSp>
            <p:nvGrpSpPr>
              <p:cNvPr id="52" name="组合 10"/>
              <p:cNvGrpSpPr/>
              <p:nvPr/>
            </p:nvGrpSpPr>
            <p:grpSpPr bwMode="auto">
              <a:xfrm>
                <a:off x="2071670" y="857232"/>
                <a:ext cx="3786214" cy="3714776"/>
                <a:chOff x="5169024" y="1412776"/>
                <a:chExt cx="3600400" cy="3600400"/>
              </a:xfrm>
            </p:grpSpPr>
            <p:pic>
              <p:nvPicPr>
                <p:cNvPr id="73" name="Picture 1" descr="H:\WORD\EAST\大厅图片\a (2).bmp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6088" t="1961" r="17799"/>
                <a:stretch>
                  <a:fillRect/>
                </a:stretch>
              </p:blipFill>
              <p:spPr bwMode="auto">
                <a:xfrm>
                  <a:off x="5169024" y="1412776"/>
                  <a:ext cx="3600400" cy="3600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4" name="TextBox 4"/>
                <p:cNvSpPr txBox="1">
                  <a:spLocks noChangeArrowheads="1"/>
                </p:cNvSpPr>
                <p:nvPr/>
              </p:nvSpPr>
              <p:spPr bwMode="auto">
                <a:xfrm>
                  <a:off x="7256812" y="3264364"/>
                  <a:ext cx="576656" cy="2778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1400" b="1"/>
                    <a:t>A</a:t>
                  </a:r>
                  <a:endParaRPr lang="zh-CN" altLang="en-US" sz="1400" b="1"/>
                </a:p>
              </p:txBody>
            </p:sp>
            <p:sp>
              <p:nvSpPr>
                <p:cNvPr id="75" name="TextBox 5"/>
                <p:cNvSpPr txBox="1">
                  <a:spLocks noChangeArrowheads="1"/>
                </p:cNvSpPr>
                <p:nvPr/>
              </p:nvSpPr>
              <p:spPr bwMode="auto">
                <a:xfrm>
                  <a:off x="6681636" y="2708727"/>
                  <a:ext cx="575176" cy="2778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1400" b="1"/>
                    <a:t>D</a:t>
                  </a:r>
                  <a:endParaRPr lang="zh-CN" altLang="en-US" sz="1400" b="1"/>
                </a:p>
              </p:txBody>
            </p:sp>
            <p:sp>
              <p:nvSpPr>
                <p:cNvPr id="76" name="TextBox 6"/>
                <p:cNvSpPr txBox="1">
                  <a:spLocks noChangeArrowheads="1"/>
                </p:cNvSpPr>
                <p:nvPr/>
              </p:nvSpPr>
              <p:spPr bwMode="auto">
                <a:xfrm>
                  <a:off x="6178910" y="3212976"/>
                  <a:ext cx="573699" cy="27781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1400" b="1"/>
                    <a:t>I</a:t>
                  </a:r>
                  <a:endParaRPr lang="zh-CN" altLang="en-US" sz="1400" b="1"/>
                </a:p>
              </p:txBody>
            </p:sp>
            <p:sp>
              <p:nvSpPr>
                <p:cNvPr id="77" name="TextBox 7"/>
                <p:cNvSpPr txBox="1">
                  <a:spLocks noChangeArrowheads="1"/>
                </p:cNvSpPr>
                <p:nvPr/>
              </p:nvSpPr>
              <p:spPr bwMode="auto">
                <a:xfrm>
                  <a:off x="6681636" y="3789490"/>
                  <a:ext cx="575176" cy="277818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1400" b="1"/>
                    <a:t>M</a:t>
                  </a:r>
                  <a:endParaRPr lang="zh-CN" altLang="en-US" sz="1400" b="1"/>
                </a:p>
              </p:txBody>
            </p:sp>
          </p:grpSp>
          <p:sp>
            <p:nvSpPr>
              <p:cNvPr id="54" name="矩形 51"/>
              <p:cNvSpPr/>
              <p:nvPr/>
            </p:nvSpPr>
            <p:spPr>
              <a:xfrm>
                <a:off x="5000628" y="3286124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A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55" name="矩形 52"/>
              <p:cNvSpPr/>
              <p:nvPr/>
            </p:nvSpPr>
            <p:spPr>
              <a:xfrm>
                <a:off x="5072066" y="2071678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B</a:t>
                </a:r>
                <a:endParaRPr lang="zh-CN" alt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56" name="矩形 53"/>
              <p:cNvSpPr/>
              <p:nvPr/>
            </p:nvSpPr>
            <p:spPr>
              <a:xfrm>
                <a:off x="5072066" y="1285860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0" name="矩形 54"/>
              <p:cNvSpPr/>
              <p:nvPr/>
            </p:nvSpPr>
            <p:spPr>
              <a:xfrm>
                <a:off x="4143372" y="1142984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D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1" name="矩形 55"/>
              <p:cNvSpPr/>
              <p:nvPr/>
            </p:nvSpPr>
            <p:spPr>
              <a:xfrm>
                <a:off x="3643306" y="1000108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E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2" name="矩形 56"/>
              <p:cNvSpPr/>
              <p:nvPr/>
            </p:nvSpPr>
            <p:spPr>
              <a:xfrm>
                <a:off x="2143108" y="928670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3" name="矩形 57"/>
              <p:cNvSpPr/>
              <p:nvPr/>
            </p:nvSpPr>
            <p:spPr>
              <a:xfrm>
                <a:off x="4500562" y="3214686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P</a:t>
                </a:r>
                <a:endParaRPr lang="zh-CN" alt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4" name="矩形 58"/>
              <p:cNvSpPr/>
              <p:nvPr/>
            </p:nvSpPr>
            <p:spPr>
              <a:xfrm>
                <a:off x="4357686" y="3571876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O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5" name="矩形 59"/>
              <p:cNvSpPr/>
              <p:nvPr/>
            </p:nvSpPr>
            <p:spPr>
              <a:xfrm>
                <a:off x="2143108" y="1571612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 dirty="0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G</a:t>
                </a:r>
                <a:endParaRPr lang="zh-CN" altLang="en-US" b="1" dirty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6" name="矩形 60"/>
              <p:cNvSpPr/>
              <p:nvPr/>
            </p:nvSpPr>
            <p:spPr>
              <a:xfrm>
                <a:off x="2071670" y="2357430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H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7" name="矩形 61"/>
              <p:cNvSpPr/>
              <p:nvPr/>
            </p:nvSpPr>
            <p:spPr>
              <a:xfrm>
                <a:off x="2071670" y="2928934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I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8" name="矩形 62"/>
              <p:cNvSpPr/>
              <p:nvPr/>
            </p:nvSpPr>
            <p:spPr>
              <a:xfrm>
                <a:off x="2071670" y="3500438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J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69" name="矩形 63"/>
              <p:cNvSpPr/>
              <p:nvPr/>
            </p:nvSpPr>
            <p:spPr>
              <a:xfrm>
                <a:off x="2428860" y="3929066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K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70" name="矩形 64"/>
              <p:cNvSpPr/>
              <p:nvPr/>
            </p:nvSpPr>
            <p:spPr>
              <a:xfrm>
                <a:off x="3143240" y="3500438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L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71" name="矩形 65"/>
              <p:cNvSpPr/>
              <p:nvPr/>
            </p:nvSpPr>
            <p:spPr>
              <a:xfrm>
                <a:off x="3357554" y="4071942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M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72" name="矩形 66"/>
              <p:cNvSpPr/>
              <p:nvPr/>
            </p:nvSpPr>
            <p:spPr>
              <a:xfrm>
                <a:off x="4071934" y="4143380"/>
                <a:ext cx="428627" cy="46166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b="1">
                    <a:ln w="12700">
                      <a:solidFill>
                        <a:schemeClr val="tx2">
                          <a:satMod val="155000"/>
                        </a:schemeClr>
                      </a:solidFill>
                      <a:prstDash val="solid"/>
                    </a:ln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N</a:t>
                </a:r>
                <a:endParaRPr lang="zh-CN" altLang="en-US" b="1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</p:grpSp>
        <p:sp>
          <p:nvSpPr>
            <p:cNvPr id="46" name="AutoShape 31"/>
            <p:cNvSpPr>
              <a:spLocks noChangeArrowheads="1"/>
            </p:cNvSpPr>
            <p:nvPr/>
          </p:nvSpPr>
          <p:spPr bwMode="gray">
            <a:xfrm flipV="1">
              <a:off x="3132282" y="5345884"/>
              <a:ext cx="2223928" cy="792790"/>
            </a:xfrm>
            <a:prstGeom prst="wedgeRectCallout">
              <a:avLst>
                <a:gd name="adj1" fmla="val 32513"/>
                <a:gd name="adj2" fmla="val 97510"/>
              </a:avLst>
            </a:prstGeom>
            <a:solidFill>
              <a:schemeClr val="hlink"/>
            </a:solidFill>
            <a:ln w="9525">
              <a:noFill/>
              <a:miter lim="800000"/>
            </a:ln>
          </p:spPr>
          <p:txBody>
            <a:bodyPr rot="10800000"/>
            <a:lstStyle/>
            <a:p>
              <a:pPr algn="ctr" eaLnBrk="0" hangingPunct="0"/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latin typeface="Lucida Sans Unicode" panose="020B0602030504020204" pitchFamily="34" charset="0"/>
                </a:rPr>
                <a:t>HCN  interferometer</a:t>
              </a:r>
            </a:p>
            <a:p>
              <a:pPr algn="ctr" eaLnBrk="0" hangingPunct="0"/>
              <a:r>
                <a:rPr lang="en-US" altLang="zh-CN" sz="1400" dirty="0">
                  <a:solidFill>
                    <a:srgbClr val="FFFF00"/>
                  </a:solidFill>
                  <a:latin typeface="Lucida Sans Unicode" panose="020B0602030504020204" pitchFamily="34" charset="0"/>
                </a:rPr>
                <a:t>solid-state diode sources </a:t>
              </a:r>
              <a:r>
                <a:rPr lang="en-US" altLang="zh-CN" sz="1400" dirty="0" err="1">
                  <a:solidFill>
                    <a:srgbClr val="FFFF00"/>
                  </a:solidFill>
                  <a:latin typeface="Lucida Sans Unicode" panose="020B0602030504020204" pitchFamily="34" charset="0"/>
                </a:rPr>
                <a:t>inteferometer</a:t>
              </a:r>
              <a:endParaRPr lang="zh-CN" altLang="en-US" sz="1400" b="1" dirty="0">
                <a:solidFill>
                  <a:srgbClr val="FFFF00"/>
                </a:solidFill>
                <a:latin typeface="Lucida Sans Unicode" panose="020B0602030504020204" pitchFamily="34" charset="0"/>
              </a:endParaRPr>
            </a:p>
          </p:txBody>
        </p:sp>
        <p:sp>
          <p:nvSpPr>
            <p:cNvPr id="47" name="AutoShape 32"/>
            <p:cNvSpPr>
              <a:spLocks noChangeArrowheads="1"/>
            </p:cNvSpPr>
            <p:nvPr/>
          </p:nvSpPr>
          <p:spPr bwMode="gray">
            <a:xfrm flipV="1">
              <a:off x="6737741" y="5354853"/>
              <a:ext cx="1857440" cy="776736"/>
            </a:xfrm>
            <a:prstGeom prst="wedgeRectCallout">
              <a:avLst>
                <a:gd name="adj1" fmla="val -37996"/>
                <a:gd name="adj2" fmla="val 143066"/>
              </a:avLst>
            </a:prstGeom>
            <a:solidFill>
              <a:schemeClr val="hlink"/>
            </a:solidFill>
            <a:ln w="9525">
              <a:noFill/>
              <a:miter lim="800000"/>
            </a:ln>
          </p:spPr>
          <p:txBody>
            <a:bodyPr rot="10800000"/>
            <a:lstStyle/>
            <a:p>
              <a:pPr algn="ctr" eaLnBrk="0" hangingPunct="0"/>
              <a:r>
                <a:rPr lang="en-US" altLang="zh-CN" sz="1400" b="1" dirty="0">
                  <a:solidFill>
                    <a:schemeClr val="bg1"/>
                  </a:solidFill>
                  <a:latin typeface="Lucida Sans Unicode" panose="020B0602030504020204" pitchFamily="34" charset="0"/>
                </a:rPr>
                <a:t>Polarimeter-interferometer</a:t>
              </a:r>
            </a:p>
            <a:p>
              <a:pPr algn="ctr" eaLnBrk="0" hangingPunct="0"/>
              <a:r>
                <a:rPr lang="zh-CN" altLang="en-US" sz="1400" dirty="0">
                  <a:solidFill>
                    <a:schemeClr val="bg1"/>
                  </a:solidFill>
                  <a:latin typeface="Lucida Sans Unicode" panose="020B0602030504020204" pitchFamily="34" charset="0"/>
                </a:rPr>
                <a:t>（</a:t>
              </a:r>
              <a:r>
                <a:rPr lang="en-US" altLang="zh-CN" sz="1400" b="1" dirty="0">
                  <a:solidFill>
                    <a:schemeClr val="bg1"/>
                  </a:solidFill>
                  <a:latin typeface="Lucida Sans Unicode" panose="020B0602030504020204" pitchFamily="34" charset="0"/>
                </a:rPr>
                <a:t>POINT</a:t>
              </a:r>
              <a:r>
                <a:rPr lang="zh-CN" altLang="en-US" sz="1400" b="1" dirty="0">
                  <a:solidFill>
                    <a:schemeClr val="bg1"/>
                  </a:solidFill>
                  <a:latin typeface="Lucida Sans Unicode" panose="020B0602030504020204" pitchFamily="34" charset="0"/>
                </a:rPr>
                <a:t>）</a:t>
              </a:r>
              <a:r>
                <a:rPr lang="en-US" altLang="zh-CN" sz="1400" b="1" dirty="0">
                  <a:solidFill>
                    <a:srgbClr val="FF0000"/>
                  </a:solidFill>
                  <a:latin typeface="Lucida Sans Unicode" panose="020B0602030504020204" pitchFamily="34" charset="0"/>
                </a:rPr>
                <a:t> </a:t>
              </a:r>
              <a:r>
                <a:rPr lang="en-US" altLang="zh-CN" sz="1400" b="1" dirty="0">
                  <a:solidFill>
                    <a:srgbClr val="FF0000"/>
                  </a:solidFill>
                  <a:latin typeface="Lucida Sans Unicode" panose="020B0602030504020204" pitchFamily="34" charset="0"/>
                  <a:ea typeface="Gulim" pitchFamily="34" charset="-127"/>
                </a:rPr>
                <a:t> </a:t>
              </a:r>
              <a:r>
                <a:rPr lang="zh-CN" altLang="en-US" sz="1400" b="1" dirty="0">
                  <a:solidFill>
                    <a:srgbClr val="FF0000"/>
                  </a:solidFill>
                  <a:latin typeface="Lucida Sans Unicode" panose="020B0602030504020204" pitchFamily="34" charset="0"/>
                  <a:ea typeface="Gulim" pitchFamily="34" charset="-127"/>
                </a:rPr>
                <a:t> </a:t>
              </a:r>
            </a:p>
          </p:txBody>
        </p:sp>
      </p:grpSp>
      <p:sp>
        <p:nvSpPr>
          <p:cNvPr id="78" name="矩形 2"/>
          <p:cNvSpPr>
            <a:spLocks noChangeArrowheads="1"/>
          </p:cNvSpPr>
          <p:nvPr/>
        </p:nvSpPr>
        <p:spPr bwMode="auto">
          <a:xfrm>
            <a:off x="354435" y="3586389"/>
            <a:ext cx="5747651" cy="696595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ts val="400"/>
              </a:spcBef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POlarimeter-INTerferometer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 (POINT@432 </a:t>
            </a:r>
            <a:r>
              <a:rPr lang="en-US" altLang="zh-CN" sz="1800" b="1" dirty="0">
                <a:latin typeface="Symbol" panose="05050102010706020507" charset="0"/>
                <a:cs typeface="Symbol" panose="05050102010706020507" charset="0"/>
              </a:rPr>
              <a:t>m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</a:p>
          <a:p>
            <a:pPr eaLnBrk="0" hangingPunct="0">
              <a:spcBef>
                <a:spcPts val="400"/>
              </a:spcBef>
              <a:spcAft>
                <a:spcPts val="0"/>
              </a:spcAft>
              <a:buClr>
                <a:srgbClr val="0000FF"/>
              </a:buClr>
              <a:defRPr/>
            </a:pP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en-US" altLang="zh-CN" sz="18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9" name="矩形 2"/>
          <p:cNvSpPr>
            <a:spLocks noChangeArrowheads="1"/>
          </p:cNvSpPr>
          <p:nvPr/>
        </p:nvSpPr>
        <p:spPr bwMode="auto">
          <a:xfrm>
            <a:off x="263635" y="1129692"/>
            <a:ext cx="4687594" cy="369332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ts val="400"/>
              </a:spcBef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800" b="1" dirty="0">
                <a:solidFill>
                  <a:schemeClr val="bg2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HCN interferometer (HCN@ 337 mm)</a:t>
            </a:r>
          </a:p>
        </p:txBody>
      </p:sp>
      <p:sp>
        <p:nvSpPr>
          <p:cNvPr id="80" name="矩形 2"/>
          <p:cNvSpPr>
            <a:spLocks noChangeArrowheads="1"/>
          </p:cNvSpPr>
          <p:nvPr/>
        </p:nvSpPr>
        <p:spPr bwMode="auto">
          <a:xfrm>
            <a:off x="354631" y="4852954"/>
            <a:ext cx="5423970" cy="368300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ts val="400"/>
              </a:spcBef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zh-CN" sz="18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 Dispersion Interferometer (DI@9.3 </a:t>
            </a:r>
            <a:r>
              <a:rPr lang="en-US" altLang="zh-CN" sz="1800" b="1" dirty="0">
                <a:latin typeface="Symbol" panose="05050102010706020507" charset="0"/>
                <a:cs typeface="Symbol" panose="05050102010706020507" charset="0"/>
              </a:rPr>
              <a:t>m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m)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矩形 80"/>
              <p:cNvSpPr/>
              <p:nvPr/>
            </p:nvSpPr>
            <p:spPr>
              <a:xfrm>
                <a:off x="691656" y="4175689"/>
                <a:ext cx="4572000" cy="35753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285750" indent="-285750" eaLnBrk="0" hangingPunct="0">
                  <a:spcBef>
                    <a:spcPts val="400"/>
                  </a:spcBef>
                  <a:spcAft>
                    <a:spcPts val="0"/>
                  </a:spcAft>
                  <a:buClr>
                    <a:srgbClr val="0000FF"/>
                  </a:buClr>
                  <a:buFont typeface="Wingdings" panose="05000000000000000000" pitchFamily="2" charset="2"/>
                  <a:buChar char="ü"/>
                  <a:defRPr/>
                </a:pPr>
                <a:r>
                  <a:rPr lang="en-US" altLang="zh-CN" sz="1600" b="1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Core</a:t>
                </a:r>
                <a14:m>
                  <m:oMath xmlns:m="http://schemas.openxmlformats.org/officeDocument/2006/math">
                    <m:r>
                      <a:rPr lang="en-US" altLang="zh-CN" sz="1600" b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en-US" altLang="zh-CN" sz="1600" b="1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</m:sub>
                    </m:sSub>
                    <m:r>
                      <a:rPr lang="en-US" altLang="zh-CN" sz="1600" b="1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sz="1600" b="1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zh-CN" sz="1600" b="1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altLang="zh-CN" sz="1600" b="1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3333FF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Arial" panose="020B0604020202020204" pitchFamily="34" charset="0"/>
                  </a:rPr>
                  <a:t>profiles,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𝑱</m:t>
                        </m:r>
                      </m:e>
                    </m:acc>
                    <m:r>
                      <a:rPr lang="en-US" altLang="zh-CN" sz="1600" b="1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̃"/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  <m:r>
                      <a:rPr lang="en-US" altLang="zh-CN" sz="1600" b="1" i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600" b="1" i="1">
                                <a:solidFill>
                                  <a:srgbClr val="3333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>
                                <a:solidFill>
                                  <a:srgbClr val="3333FF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acc>
                      </m:e>
                      <m:sub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en-US" altLang="zh-CN" sz="1600" b="1">
                        <a:solidFill>
                          <a:srgbClr val="3333FF"/>
                        </a:solidFill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endParaRPr lang="en-US" altLang="zh-CN" sz="1600" b="1" dirty="0">
                  <a:solidFill>
                    <a:srgbClr val="3333FF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1" name="矩形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56" y="4175689"/>
                <a:ext cx="4572000" cy="357534"/>
              </a:xfrm>
              <a:prstGeom prst="rect">
                <a:avLst/>
              </a:prstGeom>
              <a:blipFill rotWithShape="1">
                <a:blip r:embed="rId4"/>
                <a:stretch>
                  <a:fillRect l="-3" t="-158" r="3" b="1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矩形 81"/>
              <p:cNvSpPr/>
              <p:nvPr/>
            </p:nvSpPr>
            <p:spPr>
              <a:xfrm>
                <a:off x="638596" y="5425099"/>
                <a:ext cx="37887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Clr>
                    <a:srgbClr val="0000FF"/>
                  </a:buClr>
                  <a:buFont typeface="Wingdings" panose="05000000000000000000" pitchFamily="2" charset="2"/>
                  <a:buChar char="ü"/>
                </a:pPr>
                <a:r>
                  <a:rPr lang="en-US" altLang="zh-CN" sz="1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Line-integrated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sz="1600" b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600" b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𝒆</m:t>
                        </m:r>
                      </m:sub>
                    </m:sSub>
                    <m:r>
                      <m:rPr>
                        <m:nor/>
                      </m:rPr>
                      <a:rPr lang="zh-CN" altLang="en-US" sz="16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（</m:t>
                    </m:r>
                    <m:r>
                      <m:rPr>
                        <m:nor/>
                      </m:rPr>
                      <a:rPr lang="en-US" altLang="zh-CN" sz="16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for</m:t>
                    </m:r>
                    <m:r>
                      <m:rPr>
                        <m:nor/>
                      </m:rPr>
                      <a:rPr lang="en-US" altLang="zh-CN" sz="16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zh-CN" sz="1600" b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𝐡𝐢𝐠𝐡</m:t>
                    </m:r>
                    <m:r>
                      <m:rPr>
                        <m:nor/>
                      </m:rPr>
                      <a:rPr lang="en-US" altLang="zh-CN" sz="16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  </m:t>
                    </m:r>
                    <m:r>
                      <a:rPr lang="en-US" altLang="zh-CN" sz="1600" b="1" dirty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𝐧𝐞</m:t>
                    </m:r>
                    <m:r>
                      <m:rPr>
                        <m:nor/>
                      </m:rPr>
                      <a:rPr lang="zh-CN" altLang="en-US" sz="1600" b="1" dirty="0">
                        <a:solidFill>
                          <a:srgbClr val="0000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m:t>）</m:t>
                    </m:r>
                  </m:oMath>
                </a14:m>
                <a:endParaRPr lang="zh-CN" altLang="en-US" sz="16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2" name="矩形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96" y="5425099"/>
                <a:ext cx="3788729" cy="369332"/>
              </a:xfrm>
              <a:prstGeom prst="rect">
                <a:avLst/>
              </a:prstGeom>
              <a:blipFill rotWithShape="1">
                <a:blip r:embed="rId5"/>
                <a:stretch>
                  <a:fillRect l="-11" t="-80" r="3"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矩形 82"/>
              <p:cNvSpPr/>
              <p:nvPr/>
            </p:nvSpPr>
            <p:spPr>
              <a:xfrm>
                <a:off x="662623" y="1675192"/>
                <a:ext cx="226908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Clr>
                    <a:srgbClr val="0000FF"/>
                  </a:buClr>
                  <a:buFont typeface="Wingdings" panose="05000000000000000000" pitchFamily="2" charset="2"/>
                  <a:buChar char="ü"/>
                </a:pPr>
                <a:r>
                  <a:rPr lang="en-US" altLang="zh-CN" sz="1600" b="1" dirty="0">
                    <a:solidFill>
                      <a:schemeClr val="bg2">
                        <a:lumMod val="8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Line-integrated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 smtClean="0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altLang="zh-CN" sz="1600" b="1" i="1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chemeClr val="bg2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zh-CN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3" name="矩形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23" y="1675192"/>
                <a:ext cx="2269083" cy="338554"/>
              </a:xfrm>
              <a:prstGeom prst="rect">
                <a:avLst/>
              </a:prstGeom>
              <a:blipFill rotWithShape="1">
                <a:blip r:embed="rId6"/>
                <a:stretch>
                  <a:fillRect l="-14" t="-18" r="24" b="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矩形 2"/>
          <p:cNvSpPr>
            <a:spLocks noChangeArrowheads="1"/>
          </p:cNvSpPr>
          <p:nvPr/>
        </p:nvSpPr>
        <p:spPr bwMode="auto">
          <a:xfrm>
            <a:off x="307005" y="2306140"/>
            <a:ext cx="4928039" cy="645160"/>
          </a:xfrm>
          <a:prstGeom prst="rect">
            <a:avLst/>
          </a:prstGeom>
          <a:noFill/>
          <a:ln w="19050">
            <a:noFill/>
            <a:miter lim="800000"/>
          </a:ln>
        </p:spPr>
        <p:txBody>
          <a:bodyPr wrap="square">
            <a:spAutoFit/>
          </a:bodyPr>
          <a:lstStyle/>
          <a:p>
            <a:pPr marL="285750" indent="-285750" eaLnBrk="0" hangingPunct="0">
              <a:spcBef>
                <a:spcPts val="400"/>
              </a:spcBef>
              <a:spcAft>
                <a:spcPts val="0"/>
              </a:spcAft>
              <a:buClr>
                <a:srgbClr val="0000FF"/>
              </a:buClr>
              <a:buFont typeface="Wingdings" panose="05000000000000000000" pitchFamily="2" charset="2"/>
              <a:buChar char="l"/>
              <a:defRPr/>
            </a:pP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Solid-state diode Sources Interferometer</a:t>
            </a:r>
            <a:r>
              <a:rPr lang="zh-CN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（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SSI@461 </a:t>
            </a:r>
            <a:r>
              <a:rPr lang="en-US" altLang="zh-CN" sz="1800" b="1" dirty="0">
                <a:latin typeface="Symbol" panose="05050102010706020507" charset="0"/>
                <a:cs typeface="Symbol" panose="05050102010706020507" charset="0"/>
              </a:rPr>
              <a:t>m</a:t>
            </a:r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zh-CN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zh-CN" sz="18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矩形 84"/>
              <p:cNvSpPr/>
              <p:nvPr/>
            </p:nvSpPr>
            <p:spPr>
              <a:xfrm>
                <a:off x="644208" y="2991332"/>
                <a:ext cx="28162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Clr>
                    <a:srgbClr val="0000FF"/>
                  </a:buClr>
                  <a:buFont typeface="Wingdings" panose="05000000000000000000" pitchFamily="2" charset="2"/>
                  <a:buChar char="ü"/>
                </a:pPr>
                <a:r>
                  <a:rPr lang="en-US" altLang="zh-CN" sz="1800" b="1" dirty="0">
                    <a:solidFill>
                      <a:schemeClr val="bg1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1600" b="1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Line-integrated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  <m:r>
                          <a:rPr lang="zh-CN" altLang="en-US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，</m:t>
                        </m:r>
                      </m:sub>
                    </m:sSub>
                    <m:sSub>
                      <m:sSubPr>
                        <m:ctrlPr>
                          <a:rPr lang="en-US" altLang="zh-CN" sz="1600" b="1" i="1" smtClean="0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1600" b="1" i="1">
                                <a:solidFill>
                                  <a:srgbClr val="3333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1600" b="1" i="1" smtClean="0">
                                <a:solidFill>
                                  <a:srgbClr val="3333FF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600" b="1" i="1">
                                <a:solidFill>
                                  <a:srgbClr val="3333FF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</m:acc>
                      </m:e>
                      <m:sub>
                        <m:r>
                          <a:rPr lang="en-US" altLang="zh-CN" sz="1600" b="1" i="1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endParaRPr lang="zh-CN" altLang="en-US" sz="1600" b="1" dirty="0">
                  <a:solidFill>
                    <a:srgbClr val="3333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5" name="矩形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208" y="2991332"/>
                <a:ext cx="2816220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11" t="-131" r="11" b="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直接箭头连接符 26"/>
          <p:cNvCxnSpPr/>
          <p:nvPr/>
        </p:nvCxnSpPr>
        <p:spPr>
          <a:xfrm flipV="1">
            <a:off x="7832341" y="2585179"/>
            <a:ext cx="958037" cy="66112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AutoShape 32"/>
          <p:cNvSpPr>
            <a:spLocks noChangeArrowheads="1"/>
          </p:cNvSpPr>
          <p:nvPr/>
        </p:nvSpPr>
        <p:spPr bwMode="gray">
          <a:xfrm flipV="1">
            <a:off x="4735864" y="2894465"/>
            <a:ext cx="1857440" cy="617532"/>
          </a:xfrm>
          <a:prstGeom prst="wedgeRectCallout">
            <a:avLst>
              <a:gd name="adj1" fmla="val 119493"/>
              <a:gd name="adj2" fmla="val 15446"/>
            </a:avLst>
          </a:prstGeom>
          <a:solidFill>
            <a:srgbClr val="FFC000"/>
          </a:solidFill>
          <a:ln w="9525">
            <a:noFill/>
            <a:miter lim="800000"/>
          </a:ln>
        </p:spPr>
        <p:txBody>
          <a:bodyPr rot="10800000"/>
          <a:lstStyle/>
          <a:p>
            <a:pPr algn="ctr" eaLnBrk="0" hangingPunct="0"/>
            <a:r>
              <a:rPr lang="en-US" altLang="zh-CN" sz="1400" b="1" dirty="0">
                <a:solidFill>
                  <a:schemeClr val="bg1"/>
                </a:solidFill>
                <a:latin typeface="Lucida Sans Unicode" panose="020B0602030504020204" pitchFamily="34" charset="0"/>
              </a:rPr>
              <a:t>CO</a:t>
            </a:r>
            <a:r>
              <a:rPr lang="en-US" altLang="zh-CN" sz="1400" b="1" baseline="-25000" dirty="0">
                <a:solidFill>
                  <a:schemeClr val="bg1"/>
                </a:solidFill>
                <a:latin typeface="Lucida Sans Unicode" panose="020B0602030504020204" pitchFamily="34" charset="0"/>
              </a:rPr>
              <a:t>2</a:t>
            </a:r>
            <a:r>
              <a:rPr lang="en-US" altLang="zh-CN" sz="1400" b="1" dirty="0">
                <a:solidFill>
                  <a:schemeClr val="bg1"/>
                </a:solidFill>
                <a:latin typeface="Lucida Sans Unicode" panose="020B0602030504020204" pitchFamily="34" charset="0"/>
              </a:rPr>
              <a:t> Dispersion Interferometer</a:t>
            </a:r>
            <a:r>
              <a:rPr lang="zh-CN" altLang="en-US" sz="1400" b="1" dirty="0">
                <a:solidFill>
                  <a:schemeClr val="bg1"/>
                </a:solidFill>
                <a:latin typeface="Lucida Sans Unicode" panose="020B0602030504020204" pitchFamily="34" charset="0"/>
              </a:rPr>
              <a:t>）</a:t>
            </a:r>
            <a:r>
              <a:rPr lang="en-US" altLang="zh-CN" sz="1400" b="1" dirty="0">
                <a:solidFill>
                  <a:srgbClr val="FF0000"/>
                </a:solidFill>
                <a:latin typeface="Lucida Sans Unicode" panose="020B0602030504020204" pitchFamily="34" charset="0"/>
              </a:rPr>
              <a:t> </a:t>
            </a:r>
            <a:r>
              <a:rPr lang="en-US" altLang="zh-CN" sz="1400" b="1" dirty="0">
                <a:solidFill>
                  <a:srgbClr val="FF0000"/>
                </a:solidFill>
                <a:latin typeface="Lucida Sans Unicode" panose="020B0602030504020204" pitchFamily="34" charset="0"/>
                <a:ea typeface="Gulim" pitchFamily="34" charset="-127"/>
              </a:rPr>
              <a:t> </a:t>
            </a:r>
            <a:r>
              <a:rPr lang="zh-CN" altLang="en-US" sz="1400" b="1" dirty="0">
                <a:solidFill>
                  <a:srgbClr val="FF0000"/>
                </a:solidFill>
                <a:latin typeface="Lucida Sans Unicode" panose="020B0602030504020204" pitchFamily="34" charset="0"/>
                <a:ea typeface="Gulim" pitchFamily="34" charset="-127"/>
              </a:rPr>
              <a:t>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350285"/>
            <a:ext cx="12192000" cy="1069765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7240" y="-105418"/>
            <a:ext cx="11361518" cy="73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POlarimeter</a:t>
            </a:r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and Interferometer (POINT) on EAST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736802" y="5018525"/>
            <a:ext cx="6189257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7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The polarimeter-interferometer is one of the most critical diagnostics on EAST, serving three main roles :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Device protection (disruption warning); ii. Operational control (feedback control of electron density, current density, etc.); iii. Physical understanding.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888336" y="1104565"/>
            <a:ext cx="6086027" cy="3897654"/>
            <a:chOff x="2449478" y="1326514"/>
            <a:chExt cx="7594655" cy="4431526"/>
          </a:xfrm>
        </p:grpSpPr>
        <p:grpSp>
          <p:nvGrpSpPr>
            <p:cNvPr id="24" name="组合 23"/>
            <p:cNvGrpSpPr/>
            <p:nvPr/>
          </p:nvGrpSpPr>
          <p:grpSpPr>
            <a:xfrm>
              <a:off x="4616227" y="2435749"/>
              <a:ext cx="3548315" cy="1986693"/>
              <a:chOff x="3962648" y="2774926"/>
              <a:chExt cx="1357154" cy="1347405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3962648" y="2774926"/>
                <a:ext cx="1357154" cy="1347405"/>
                <a:chOff x="304800" y="527109"/>
                <a:chExt cx="4454974" cy="4422972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3" name="同心圆 8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rgbClr val="FFFFFF"/>
                    </a:gs>
                    <a:gs pos="55000">
                      <a:srgbClr val="FFFFFF">
                        <a:lumMod val="95000"/>
                      </a:srgbClr>
                    </a:gs>
                    <a:gs pos="100000">
                      <a:srgbClr val="FFFFFF">
                        <a:lumMod val="65000"/>
                      </a:srgbClr>
                    </a:gs>
                  </a:gsLst>
                  <a:lin ang="81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344266" y="527109"/>
                  <a:ext cx="4415508" cy="4422972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51000">
                      <a:srgbClr val="FFFFFF">
                        <a:lumMod val="95000"/>
                      </a:srgbClr>
                    </a:gs>
                    <a:gs pos="100000">
                      <a:srgbClr val="FFFFFF">
                        <a:lumMod val="75000"/>
                      </a:srgbClr>
                    </a:gs>
                  </a:gsLst>
                  <a:lin ang="189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52" name="TextBox 7"/>
              <p:cNvSpPr txBox="1"/>
              <p:nvPr/>
            </p:nvSpPr>
            <p:spPr>
              <a:xfrm>
                <a:off x="4020939" y="3293693"/>
                <a:ext cx="1242531" cy="367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ts val="3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POINT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803340" y="1326514"/>
              <a:ext cx="2315101" cy="903638"/>
              <a:chOff x="10090025" y="2439146"/>
              <a:chExt cx="1315475" cy="172773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10090025" y="2439146"/>
                <a:ext cx="1315475" cy="172773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TextBox 18"/>
              <p:cNvSpPr txBox="1"/>
              <p:nvPr/>
            </p:nvSpPr>
            <p:spPr>
              <a:xfrm>
                <a:off x="10299052" y="2629612"/>
                <a:ext cx="1080646" cy="1271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Real-time </a:t>
                </a:r>
                <a:r>
                  <a:rPr kumimoji="0" lang="en-US" altLang="zh-CN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n</a:t>
                </a:r>
                <a:r>
                  <a:rPr kumimoji="0" lang="en-US" altLang="zh-CN" sz="16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e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 measurement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7517321" y="1730465"/>
              <a:ext cx="2056233" cy="845181"/>
              <a:chOff x="10090026" y="2439146"/>
              <a:chExt cx="1315475" cy="172773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0090026" y="2439146"/>
                <a:ext cx="1315475" cy="1727738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TextBox 18"/>
              <p:cNvSpPr txBox="1"/>
              <p:nvPr/>
            </p:nvSpPr>
            <p:spPr>
              <a:xfrm>
                <a:off x="10271534" y="2521754"/>
                <a:ext cx="1102973" cy="135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MHD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instabilities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449478" y="3429000"/>
              <a:ext cx="2193421" cy="1011629"/>
              <a:chOff x="10090025" y="2439146"/>
              <a:chExt cx="1315475" cy="1727737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0090025" y="2439146"/>
                <a:ext cx="1315475" cy="172773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10152557" y="2629946"/>
                <a:ext cx="1133965" cy="1135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Plasma displacement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770927" y="4698411"/>
              <a:ext cx="1981954" cy="1011628"/>
              <a:chOff x="9998989" y="2509680"/>
              <a:chExt cx="1472016" cy="1947497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9998989" y="2509680"/>
                <a:ext cx="1459788" cy="194749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TextBox 18"/>
              <p:cNvSpPr txBox="1"/>
              <p:nvPr/>
            </p:nvSpPr>
            <p:spPr>
              <a:xfrm>
                <a:off x="10060539" y="2772916"/>
                <a:ext cx="1410466" cy="1279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Perturbation measurement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996709" y="4633768"/>
              <a:ext cx="2063415" cy="1124272"/>
              <a:chOff x="10090025" y="2439146"/>
              <a:chExt cx="1315475" cy="199153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0090025" y="2439146"/>
                <a:ext cx="1315475" cy="1991531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TextBox 18"/>
              <p:cNvSpPr txBox="1"/>
              <p:nvPr/>
            </p:nvSpPr>
            <p:spPr>
              <a:xfrm>
                <a:off x="10169977" y="2872952"/>
                <a:ext cx="1166803" cy="1177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Core density fluctuation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8272948" y="2824093"/>
              <a:ext cx="1771185" cy="921144"/>
              <a:chOff x="10090025" y="2439146"/>
              <a:chExt cx="1315475" cy="172773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10090025" y="2439146"/>
                <a:ext cx="1315475" cy="172773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10191518" y="2788546"/>
                <a:ext cx="1198528" cy="719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Disruption 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2728347" y="1953982"/>
              <a:ext cx="2164592" cy="1011629"/>
              <a:chOff x="5299194" y="2810136"/>
              <a:chExt cx="1851162" cy="70170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299194" y="2810136"/>
                <a:ext cx="1851162" cy="701706"/>
                <a:chOff x="10047768" y="2468249"/>
                <a:chExt cx="1438991" cy="1675617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0047768" y="2468249"/>
                  <a:ext cx="1438991" cy="1675617"/>
                </a:xfrm>
                <a:prstGeom prst="ellipse">
                  <a:avLst/>
                </a:prstGeom>
                <a:solidFill>
                  <a:srgbClr val="234F67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TextBox 18"/>
                <p:cNvSpPr txBox="1"/>
                <p:nvPr/>
              </p:nvSpPr>
              <p:spPr>
                <a:xfrm>
                  <a:off x="10147859" y="2702848"/>
                  <a:ext cx="1172678" cy="666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文本框 35"/>
                  <p:cNvSpPr txBox="1"/>
                  <p:nvPr/>
                </p:nvSpPr>
                <p:spPr>
                  <a:xfrm>
                    <a:off x="5437164" y="2827103"/>
                    <a:ext cx="1553420" cy="6581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sz="16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Real-time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altLang="zh-CN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16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kumimoji="0" lang="en-US" altLang="zh-CN" sz="16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sub>
                        </m:sSub>
                      </m:oMath>
                    </a14:m>
                    <a:r>
                      <a:rPr lang="en-US" altLang="zh-CN" sz="16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profile monitoring</a:t>
                    </a:r>
                    <a:endParaRPr lang="zh-CN" altLang="en-US" sz="1600" b="1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6" name="文本框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37164" y="2827103"/>
                    <a:ext cx="1553420" cy="658147"/>
                  </a:xfrm>
                  <a:prstGeom prst="rect">
                    <a:avLst/>
                  </a:prstGeom>
                  <a:blipFill rotWithShape="1">
                    <a:blip r:embed="rId3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组合 31"/>
            <p:cNvGrpSpPr/>
            <p:nvPr/>
          </p:nvGrpSpPr>
          <p:grpSpPr>
            <a:xfrm>
              <a:off x="8142996" y="4053971"/>
              <a:ext cx="1853230" cy="1014806"/>
              <a:chOff x="10116016" y="2552830"/>
              <a:chExt cx="1315475" cy="205621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0116016" y="2552830"/>
                <a:ext cx="1315475" cy="2049773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10270871" y="2694635"/>
                <a:ext cx="1050876" cy="1914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Real-time feedback control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55" name="直接连接符 54"/>
          <p:cNvCxnSpPr/>
          <p:nvPr/>
        </p:nvCxnSpPr>
        <p:spPr>
          <a:xfrm>
            <a:off x="5682764" y="1066818"/>
            <a:ext cx="0" cy="4790877"/>
          </a:xfrm>
          <a:prstGeom prst="line">
            <a:avLst/>
          </a:prstGeom>
          <a:ln w="34925">
            <a:solidFill>
              <a:srgbClr val="234F67">
                <a:alpha val="72000"/>
              </a:srgb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931" y="1227981"/>
            <a:ext cx="3610026" cy="2055043"/>
          </a:xfrm>
          <a:prstGeom prst="rect">
            <a:avLst/>
          </a:prstGeom>
        </p:spPr>
      </p:pic>
      <p:sp>
        <p:nvSpPr>
          <p:cNvPr id="57" name="矩形 56"/>
          <p:cNvSpPr/>
          <p:nvPr/>
        </p:nvSpPr>
        <p:spPr>
          <a:xfrm>
            <a:off x="2320247" y="831857"/>
            <a:ext cx="6286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latin typeface="+mn-ea"/>
                <a:cs typeface="华文中宋" panose="02010600040101010101" pitchFamily="2" charset="-122"/>
                <a:sym typeface="+mn-ea"/>
              </a:rPr>
              <a:t>EAST</a:t>
            </a:r>
            <a:endParaRPr lang="zh-CN" altLang="en-US" sz="1600" dirty="0">
              <a:latin typeface="+mn-ea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737758" y="6460670"/>
            <a:ext cx="2743200" cy="365125"/>
          </a:xfrm>
        </p:spPr>
        <p:txBody>
          <a:bodyPr/>
          <a:lstStyle/>
          <a:p>
            <a:fld id="{48B9EE3C-44A9-4263-A9CF-4B6A9C611979}" type="slidenum">
              <a:rPr lang="zh-CN" altLang="en-US" smtClean="0"/>
              <a:t>4</a:t>
            </a:fld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193264" y="2490187"/>
            <a:ext cx="684674" cy="743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noFill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114" y="3980494"/>
            <a:ext cx="4057586" cy="2200055"/>
          </a:xfrm>
          <a:prstGeom prst="rect">
            <a:avLst/>
          </a:prstGeom>
        </p:spPr>
      </p:pic>
      <p:sp>
        <p:nvSpPr>
          <p:cNvPr id="60" name="矩形 59"/>
          <p:cNvSpPr/>
          <p:nvPr/>
        </p:nvSpPr>
        <p:spPr>
          <a:xfrm>
            <a:off x="2240615" y="3641940"/>
            <a:ext cx="7601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latin typeface="+mn-ea"/>
                <a:cs typeface="华文中宋" panose="02010600040101010101" pitchFamily="2" charset="-122"/>
                <a:sym typeface="+mn-ea"/>
              </a:rPr>
              <a:t>POINT</a:t>
            </a:r>
            <a:endParaRPr lang="zh-CN" altLang="en-US" sz="1600" dirty="0">
              <a:latin typeface="+mn-ea"/>
              <a:cs typeface="华文中宋" panose="0201060004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350285"/>
            <a:ext cx="12192000" cy="1069765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7240" y="-105418"/>
            <a:ext cx="11361518" cy="739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 err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POlarimeter</a:t>
            </a:r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and Interferometer (POINT) on EAST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736802" y="5018525"/>
            <a:ext cx="6189257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2700"/>
              </a:lnSpc>
              <a:buFont typeface="Wingdings" panose="05000000000000000000" pitchFamily="2" charset="2"/>
              <a:buChar char="p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The polarimeter-interferometer is one of the most critical diagnostics on EAST, serving three main roles : </a:t>
            </a:r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Device protection (disruption warning); ii. Operational control (feedback control of electron density, current density, etc.); iii. Physical understanding.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888336" y="1104565"/>
            <a:ext cx="6086027" cy="3897654"/>
            <a:chOff x="2449478" y="1326514"/>
            <a:chExt cx="7594655" cy="4431526"/>
          </a:xfrm>
        </p:grpSpPr>
        <p:grpSp>
          <p:nvGrpSpPr>
            <p:cNvPr id="24" name="组合 23"/>
            <p:cNvGrpSpPr/>
            <p:nvPr/>
          </p:nvGrpSpPr>
          <p:grpSpPr>
            <a:xfrm>
              <a:off x="4616227" y="2435749"/>
              <a:ext cx="3548315" cy="1986693"/>
              <a:chOff x="3962648" y="2774926"/>
              <a:chExt cx="1357154" cy="1347405"/>
            </a:xfrm>
          </p:grpSpPr>
          <p:grpSp>
            <p:nvGrpSpPr>
              <p:cNvPr id="51" name="组合 50"/>
              <p:cNvGrpSpPr/>
              <p:nvPr/>
            </p:nvGrpSpPr>
            <p:grpSpPr>
              <a:xfrm>
                <a:off x="3962648" y="2774926"/>
                <a:ext cx="1357154" cy="1347405"/>
                <a:chOff x="304800" y="527109"/>
                <a:chExt cx="4454974" cy="4422972"/>
              </a:xfrm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grpSpPr>
            <p:sp>
              <p:nvSpPr>
                <p:cNvPr id="53" name="同心圆 8"/>
                <p:cNvSpPr/>
                <p:nvPr/>
              </p:nvSpPr>
              <p:spPr>
                <a:xfrm>
                  <a:off x="304800" y="673100"/>
                  <a:ext cx="4000500" cy="4000500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rgbClr val="FFFFFF"/>
                    </a:gs>
                    <a:gs pos="55000">
                      <a:srgbClr val="FFFFFF">
                        <a:lumMod val="95000"/>
                      </a:srgbClr>
                    </a:gs>
                    <a:gs pos="100000">
                      <a:srgbClr val="FFFFFF">
                        <a:lumMod val="65000"/>
                      </a:srgbClr>
                    </a:gs>
                  </a:gsLst>
                  <a:lin ang="81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344266" y="527109"/>
                  <a:ext cx="4415508" cy="4422972"/>
                </a:xfrm>
                <a:prstGeom prst="ellipse">
                  <a:avLst/>
                </a:prstGeom>
                <a:gradFill>
                  <a:gsLst>
                    <a:gs pos="0">
                      <a:srgbClr val="FFFFFF"/>
                    </a:gs>
                    <a:gs pos="51000">
                      <a:srgbClr val="FFFFFF">
                        <a:lumMod val="95000"/>
                      </a:srgbClr>
                    </a:gs>
                    <a:gs pos="100000">
                      <a:srgbClr val="FFFFFF">
                        <a:lumMod val="75000"/>
                      </a:srgbClr>
                    </a:gs>
                  </a:gsLst>
                  <a:lin ang="189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52" name="TextBox 7"/>
              <p:cNvSpPr txBox="1"/>
              <p:nvPr/>
            </p:nvSpPr>
            <p:spPr>
              <a:xfrm>
                <a:off x="4020939" y="3293693"/>
                <a:ext cx="1242531" cy="367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ts val="3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POINT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803340" y="1326514"/>
              <a:ext cx="2315101" cy="903638"/>
              <a:chOff x="10090025" y="2439146"/>
              <a:chExt cx="1315475" cy="1727737"/>
            </a:xfrm>
          </p:grpSpPr>
          <p:sp>
            <p:nvSpPr>
              <p:cNvPr id="49" name="椭圆 48"/>
              <p:cNvSpPr/>
              <p:nvPr/>
            </p:nvSpPr>
            <p:spPr>
              <a:xfrm>
                <a:off x="10090025" y="2439146"/>
                <a:ext cx="1315475" cy="172773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TextBox 18"/>
              <p:cNvSpPr txBox="1"/>
              <p:nvPr/>
            </p:nvSpPr>
            <p:spPr>
              <a:xfrm>
                <a:off x="10299052" y="2629612"/>
                <a:ext cx="1080646" cy="1271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Real-time </a:t>
                </a:r>
                <a:r>
                  <a:rPr kumimoji="0" lang="en-US" altLang="zh-CN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n</a:t>
                </a:r>
                <a:r>
                  <a:rPr kumimoji="0" lang="en-US" altLang="zh-CN" sz="1600" b="1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e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 measurement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7517321" y="1730465"/>
              <a:ext cx="2056233" cy="845181"/>
              <a:chOff x="10090026" y="2439146"/>
              <a:chExt cx="1315475" cy="172773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0090026" y="2439146"/>
                <a:ext cx="1315475" cy="1727738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8" name="TextBox 18"/>
              <p:cNvSpPr txBox="1"/>
              <p:nvPr/>
            </p:nvSpPr>
            <p:spPr>
              <a:xfrm>
                <a:off x="10271534" y="2521754"/>
                <a:ext cx="1102973" cy="1359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MHD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instabilities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449478" y="3429000"/>
              <a:ext cx="2193421" cy="1011629"/>
              <a:chOff x="10090025" y="2439146"/>
              <a:chExt cx="1315475" cy="1727737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0090025" y="2439146"/>
                <a:ext cx="1315475" cy="172773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6" name="TextBox 18"/>
              <p:cNvSpPr txBox="1"/>
              <p:nvPr/>
            </p:nvSpPr>
            <p:spPr>
              <a:xfrm>
                <a:off x="10152557" y="2629946"/>
                <a:ext cx="1133965" cy="1135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Plasma displacement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770927" y="4698411"/>
              <a:ext cx="1981954" cy="1011628"/>
              <a:chOff x="9998989" y="2509680"/>
              <a:chExt cx="1472016" cy="1947497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9998989" y="2509680"/>
                <a:ext cx="1459788" cy="194749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4" name="TextBox 18"/>
              <p:cNvSpPr txBox="1"/>
              <p:nvPr/>
            </p:nvSpPr>
            <p:spPr>
              <a:xfrm>
                <a:off x="10060539" y="2772916"/>
                <a:ext cx="1410466" cy="1279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Perturbation measurement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5996709" y="4633768"/>
              <a:ext cx="2063415" cy="1124272"/>
              <a:chOff x="10090025" y="2439146"/>
              <a:chExt cx="1315475" cy="199153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0090025" y="2439146"/>
                <a:ext cx="1315475" cy="1991531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2" name="TextBox 18"/>
              <p:cNvSpPr txBox="1"/>
              <p:nvPr/>
            </p:nvSpPr>
            <p:spPr>
              <a:xfrm>
                <a:off x="10169977" y="2872952"/>
                <a:ext cx="1166803" cy="1177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Core density fluctuation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8272948" y="2824093"/>
              <a:ext cx="1771185" cy="921144"/>
              <a:chOff x="10090025" y="2439146"/>
              <a:chExt cx="1315475" cy="1727737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10090025" y="2439146"/>
                <a:ext cx="1315475" cy="1727737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TextBox 18"/>
              <p:cNvSpPr txBox="1"/>
              <p:nvPr/>
            </p:nvSpPr>
            <p:spPr>
              <a:xfrm>
                <a:off x="10191518" y="2788546"/>
                <a:ext cx="1198528" cy="719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Disruption 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2728347" y="1953982"/>
              <a:ext cx="2164592" cy="1011629"/>
              <a:chOff x="5299194" y="2810136"/>
              <a:chExt cx="1851162" cy="70170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299194" y="2810136"/>
                <a:ext cx="1851162" cy="701706"/>
                <a:chOff x="10047768" y="2468249"/>
                <a:chExt cx="1438991" cy="1675617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0047768" y="2468249"/>
                  <a:ext cx="1438991" cy="1675617"/>
                </a:xfrm>
                <a:prstGeom prst="ellipse">
                  <a:avLst/>
                </a:prstGeom>
                <a:solidFill>
                  <a:srgbClr val="234F67"/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TextBox 18"/>
                <p:cNvSpPr txBox="1"/>
                <p:nvPr/>
              </p:nvSpPr>
              <p:spPr>
                <a:xfrm>
                  <a:off x="10147859" y="2702848"/>
                  <a:ext cx="1172678" cy="6663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文本框 35"/>
                  <p:cNvSpPr txBox="1"/>
                  <p:nvPr/>
                </p:nvSpPr>
                <p:spPr>
                  <a:xfrm>
                    <a:off x="5437164" y="2827103"/>
                    <a:ext cx="1553420" cy="65814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US" altLang="zh-CN" sz="16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Real-time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en-US" altLang="zh-CN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0" lang="en-US" altLang="zh-CN" sz="16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</a:rPr>
                              <m:t>𝒋</m:t>
                            </m:r>
                          </m:e>
                          <m:sub>
                            <m:r>
                              <a:rPr kumimoji="0" lang="en-US" altLang="zh-CN" sz="1600" b="1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chemeClr val="bg1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∅</m:t>
                            </m:r>
                          </m:sub>
                        </m:sSub>
                      </m:oMath>
                    </a14:m>
                    <a:r>
                      <a:rPr lang="en-US" altLang="zh-CN" sz="1600" b="1" dirty="0">
                        <a:solidFill>
                          <a:srgbClr val="FFFF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profile monitoring</a:t>
                    </a:r>
                    <a:endParaRPr lang="zh-CN" altLang="en-US" sz="1600" b="1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36" name="文本框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37164" y="2827103"/>
                    <a:ext cx="1553420" cy="658147"/>
                  </a:xfrm>
                  <a:prstGeom prst="rect">
                    <a:avLst/>
                  </a:prstGeom>
                  <a:blipFill rotWithShape="1">
                    <a:blip r:embed="rId3"/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组合 31"/>
            <p:cNvGrpSpPr/>
            <p:nvPr/>
          </p:nvGrpSpPr>
          <p:grpSpPr>
            <a:xfrm>
              <a:off x="8142996" y="4053971"/>
              <a:ext cx="1853230" cy="1014806"/>
              <a:chOff x="10116016" y="2552830"/>
              <a:chExt cx="1315475" cy="205621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0116016" y="2552830"/>
                <a:ext cx="1315475" cy="2049773"/>
              </a:xfrm>
              <a:prstGeom prst="ellipse">
                <a:avLst/>
              </a:prstGeom>
              <a:solidFill>
                <a:srgbClr val="234F67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4" name="TextBox 18"/>
              <p:cNvSpPr txBox="1"/>
              <p:nvPr/>
            </p:nvSpPr>
            <p:spPr>
              <a:xfrm>
                <a:off x="10270871" y="2694635"/>
                <a:ext cx="1050876" cy="1914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altLang="zh-CN" sz="16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Real-time feedback control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55" name="直接连接符 54"/>
          <p:cNvCxnSpPr/>
          <p:nvPr/>
        </p:nvCxnSpPr>
        <p:spPr>
          <a:xfrm>
            <a:off x="5682764" y="1066818"/>
            <a:ext cx="0" cy="4790877"/>
          </a:xfrm>
          <a:prstGeom prst="line">
            <a:avLst/>
          </a:prstGeom>
          <a:ln w="34925">
            <a:solidFill>
              <a:srgbClr val="234F67">
                <a:alpha val="72000"/>
              </a:srgb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737758" y="6460670"/>
            <a:ext cx="2743200" cy="365125"/>
          </a:xfrm>
        </p:spPr>
        <p:txBody>
          <a:bodyPr/>
          <a:lstStyle/>
          <a:p>
            <a:fld id="{48B9EE3C-44A9-4263-A9CF-4B6A9C611979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58" name="图片 57"/>
          <p:cNvPicPr/>
          <p:nvPr/>
        </p:nvPicPr>
        <p:blipFill>
          <a:blip r:embed="rId4"/>
          <a:stretch>
            <a:fillRect/>
          </a:stretch>
        </p:blipFill>
        <p:spPr>
          <a:xfrm>
            <a:off x="840134" y="3978287"/>
            <a:ext cx="4024773" cy="2498030"/>
          </a:xfrm>
          <a:prstGeom prst="rect">
            <a:avLst/>
          </a:prstGeom>
        </p:spPr>
      </p:pic>
      <p:sp>
        <p:nvSpPr>
          <p:cNvPr id="61" name="文本框 60"/>
          <p:cNvSpPr txBox="1"/>
          <p:nvPr/>
        </p:nvSpPr>
        <p:spPr>
          <a:xfrm>
            <a:off x="1596330" y="3689022"/>
            <a:ext cx="25632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POINT Optical Layout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66" y="1166355"/>
            <a:ext cx="3901961" cy="1936945"/>
          </a:xfrm>
          <a:prstGeom prst="rect">
            <a:avLst/>
          </a:prstGeom>
        </p:spPr>
      </p:pic>
      <p:sp>
        <p:nvSpPr>
          <p:cNvPr id="65" name="文本框 64"/>
          <p:cNvSpPr txBox="1"/>
          <p:nvPr/>
        </p:nvSpPr>
        <p:spPr>
          <a:xfrm>
            <a:off x="1373338" y="761689"/>
            <a:ext cx="256321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Three wave technique</a:t>
            </a:r>
            <a:endParaRPr lang="zh-CN" altLang="en-US" sz="12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57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261257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2826" y="-97188"/>
            <a:ext cx="8517250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POINT System Measurement Results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7" y="1454558"/>
            <a:ext cx="4330176" cy="2297398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58590" y="843291"/>
            <a:ext cx="3694309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Noto Serif KR Black" panose="02020200000000000000" pitchFamily="18" charset="-122"/>
                <a:cs typeface="Arial" panose="020B0604020202020204" pitchFamily="34" charset="0"/>
              </a:rPr>
              <a:t>Line-integrated density and Faraday rotation angle measurement</a:t>
            </a:r>
            <a:endParaRPr lang="zh-CN" altLang="en-US" sz="1400" b="1" dirty="0">
              <a:latin typeface="Arial" panose="020B0604020202020204" pitchFamily="34" charset="0"/>
              <a:ea typeface="Noto Serif KR Black" panose="02020200000000000000" pitchFamily="18" charset="-122"/>
              <a:cs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532" y="1258312"/>
            <a:ext cx="2725969" cy="220239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381347" y="864711"/>
            <a:ext cx="1750973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Density Feedback</a:t>
            </a:r>
            <a:endParaRPr lang="zh-CN" altLang="en-US" sz="1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925" y="1300059"/>
            <a:ext cx="2192468" cy="1981804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8900076" y="940772"/>
            <a:ext cx="175075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0" lang="en-US" altLang="zh-CN" sz="14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</a:t>
            </a:r>
            <a:r>
              <a:rPr kumimoji="0" lang="en-US" altLang="zh-CN" sz="1400" b="1" i="0" u="none" strike="noStrike" kern="1200" cap="none" spc="0" normalizeH="0" baseline="-2500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and q profiles</a:t>
            </a:r>
            <a:endParaRPr lang="zh-CN" altLang="en-US" sz="1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24" y="4363223"/>
            <a:ext cx="3879489" cy="217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62" y="5321313"/>
            <a:ext cx="952637" cy="50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34"/>
          <p:cNvSpPr txBox="1"/>
          <p:nvPr/>
        </p:nvSpPr>
        <p:spPr>
          <a:xfrm>
            <a:off x="794901" y="3976202"/>
            <a:ext cx="2979893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Vertical displacement measurement</a:t>
            </a:r>
          </a:p>
        </p:txBody>
      </p:sp>
      <p:pic>
        <p:nvPicPr>
          <p:cNvPr id="36" name="内容占位符 4"/>
          <p:cNvPicPr>
            <a:picLocks noGrp="1" noChangeAspect="1"/>
          </p:cNvPicPr>
          <p:nvPr>
            <p:ph sz="quarter" idx="4294967295"/>
          </p:nvPr>
        </p:nvPicPr>
        <p:blipFill>
          <a:blip r:embed="rId8"/>
          <a:stretch>
            <a:fillRect/>
          </a:stretch>
        </p:blipFill>
        <p:spPr>
          <a:xfrm>
            <a:off x="4984051" y="4350289"/>
            <a:ext cx="2805604" cy="2085857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5311607" y="3953552"/>
            <a:ext cx="2272534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Disruption precursor</a:t>
            </a: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98593" y="4487034"/>
            <a:ext cx="2295794" cy="2017695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9014419" y="3976202"/>
            <a:ext cx="1664142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Density fluctuation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900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-261257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4866" y="-107377"/>
            <a:ext cx="10691535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Solid - State Source Lasers for POINT</a:t>
            </a:r>
          </a:p>
        </p:txBody>
      </p:sp>
      <p:pic>
        <p:nvPicPr>
          <p:cNvPr id="4" name="图片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1" y="3201544"/>
            <a:ext cx="3742274" cy="1371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1" y="1205134"/>
            <a:ext cx="3621548" cy="1514896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9371" y="765101"/>
            <a:ext cx="438127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VDI Solid - State Source Lasers</a:t>
            </a:r>
            <a:endParaRPr lang="zh-CN" altLang="en-US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9370" y="2788071"/>
            <a:ext cx="4493887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Domestic Solid - State Source Lasers</a:t>
            </a:r>
            <a:endParaRPr lang="zh-CN" altLang="en-US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145" y="3229234"/>
            <a:ext cx="2128284" cy="13714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1145" y="1266298"/>
            <a:ext cx="2044665" cy="142025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-460862" y="4766963"/>
            <a:ext cx="6866165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Easy operation</a:t>
            </a:r>
            <a:r>
              <a: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     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No preheating required</a:t>
            </a:r>
          </a:p>
          <a:p>
            <a:pPr marL="742950" lvl="1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Frequency stability            Suitable for long - pulse operation </a:t>
            </a:r>
          </a:p>
          <a:p>
            <a:pPr marL="742950" lvl="1" indent="-28575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Smaller size</a:t>
            </a:r>
            <a:r>
              <a:rPr lang="zh-CN" altLang="en-US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           </a:t>
            </a:r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Easy to implement electromagnetic shielding</a:t>
            </a:r>
          </a:p>
        </p:txBody>
      </p:sp>
      <p:sp>
        <p:nvSpPr>
          <p:cNvPr id="11" name="右箭头 10"/>
          <p:cNvSpPr/>
          <p:nvPr/>
        </p:nvSpPr>
        <p:spPr>
          <a:xfrm>
            <a:off x="1742964" y="4917090"/>
            <a:ext cx="467544" cy="1573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2018603" y="5247590"/>
            <a:ext cx="467544" cy="1573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3" name="右箭头 12"/>
          <p:cNvSpPr/>
          <p:nvPr/>
        </p:nvSpPr>
        <p:spPr>
          <a:xfrm>
            <a:off x="1452620" y="5528742"/>
            <a:ext cx="467544" cy="15730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330" y="5901392"/>
            <a:ext cx="7702394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Operability, stability, and reliability have all been significantly improved!</a:t>
            </a:r>
          </a:p>
          <a:p>
            <a:pPr lvl="0" algn="l">
              <a:buClrTx/>
              <a:buSzTx/>
              <a:buFontTx/>
            </a:pPr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BUT the out power is much lower than gas laser, especially for higher frequency.</a:t>
            </a:r>
            <a:endParaRPr lang="en-US" altLang="zh-CN" sz="1600" dirty="0">
              <a:latin typeface="Arial" panose="020B0604020202020204" pitchFamily="34" charset="0"/>
              <a:ea typeface="华文中宋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274924" y="1311194"/>
            <a:ext cx="4005373" cy="1565524"/>
            <a:chOff x="0" y="0"/>
            <a:chExt cx="5078730" cy="208534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2519680" cy="2083435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9050" y="6350"/>
              <a:ext cx="2519680" cy="2078990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7285985" y="825659"/>
            <a:ext cx="4439055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Intermediate Frequency and Power Stability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1" name="图片 20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8" r="5618"/>
          <a:stretch>
            <a:fillRect/>
          </a:stretch>
        </p:blipFill>
        <p:spPr bwMode="auto">
          <a:xfrm>
            <a:off x="7442082" y="2862654"/>
            <a:ext cx="3702106" cy="204962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本框 21"/>
          <p:cNvSpPr txBox="1"/>
          <p:nvPr/>
        </p:nvSpPr>
        <p:spPr>
          <a:xfrm>
            <a:off x="7779724" y="3307872"/>
            <a:ext cx="3229332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1000s H - mode measurement</a:t>
            </a:r>
            <a:endParaRPr lang="zh-CN" altLang="en-US" sz="16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灯片编号占位符 23"/>
          <p:cNvSpPr>
            <a:spLocks noGrp="1"/>
          </p:cNvSpPr>
          <p:nvPr>
            <p:ph type="sldNum" sz="quarter" idx="12"/>
          </p:nvPr>
        </p:nvSpPr>
        <p:spPr>
          <a:xfrm>
            <a:off x="8643937" y="6456251"/>
            <a:ext cx="2743200" cy="365125"/>
          </a:xfrm>
        </p:spPr>
        <p:txBody>
          <a:bodyPr/>
          <a:lstStyle/>
          <a:p>
            <a:fld id="{E1B00B04-732F-43F1-B081-DB37924C7E56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25" name="图片 24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3077" r="7691"/>
          <a:stretch>
            <a:fillRect/>
          </a:stretch>
        </p:blipFill>
        <p:spPr bwMode="auto">
          <a:xfrm>
            <a:off x="7543337" y="4912283"/>
            <a:ext cx="3702106" cy="17494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文本框 25"/>
          <p:cNvSpPr txBox="1"/>
          <p:nvPr/>
        </p:nvSpPr>
        <p:spPr>
          <a:xfrm>
            <a:off x="8306916" y="5237434"/>
            <a:ext cx="308022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Long pulse faraday measurement</a:t>
            </a:r>
            <a:endParaRPr lang="zh-CN" altLang="en-US" sz="1400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19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26806" y="2213314"/>
            <a:ext cx="10245239" cy="2431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en-US" altLang="zh-CN" sz="5400" b="1" dirty="0">
                <a:solidFill>
                  <a:srgbClr val="1E39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Development of POINT Model for BEST</a:t>
            </a:r>
            <a:endParaRPr lang="zh-CN" altLang="en-US" sz="5400" b="1" dirty="0">
              <a:solidFill>
                <a:srgbClr val="1E398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/>
          <p:cNvSpPr txBox="1"/>
          <p:nvPr/>
        </p:nvSpPr>
        <p:spPr>
          <a:xfrm>
            <a:off x="352546" y="22611"/>
            <a:ext cx="950718" cy="965548"/>
          </a:xfrm>
          <a:prstGeom prst="rect">
            <a:avLst/>
          </a:prstGeom>
        </p:spPr>
        <p:txBody>
          <a:bodyPr vert="horz" anchor="ctr"/>
          <a:lstStyle>
            <a:lvl1pPr marL="0" indent="0" algn="ctr" defTabSz="609600" rtl="0" eaLnBrk="1" latinLnBrk="0" hangingPunct="1">
              <a:spcBef>
                <a:spcPct val="20000"/>
              </a:spcBef>
              <a:buFont typeface="Arial" panose="020B0604020202020204"/>
              <a:buNone/>
              <a:defRPr sz="5335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1" lang="en-US" altLang="zh-CN" sz="533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03</a:t>
            </a:r>
            <a:endParaRPr kumimoji="1" lang="zh-CN" altLang="en-US" sz="5335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261257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4867" y="-107377"/>
            <a:ext cx="8517250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POINT model based on ray tracing</a:t>
            </a:r>
          </a:p>
        </p:txBody>
      </p:sp>
      <p:sp>
        <p:nvSpPr>
          <p:cNvPr id="15" name="矩形: 圆角 13"/>
          <p:cNvSpPr/>
          <p:nvPr/>
        </p:nvSpPr>
        <p:spPr>
          <a:xfrm>
            <a:off x="355253" y="927974"/>
            <a:ext cx="6514807" cy="110445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74" y="4824975"/>
            <a:ext cx="5809766" cy="1267151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06301" y="981883"/>
            <a:ext cx="7067153" cy="922020"/>
          </a:xfrm>
          <a:prstGeom prst="rect">
            <a:avLst/>
          </a:prstGeom>
          <a:noFill/>
          <a:ln w="0"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Integrated into IMAS, validated  EAST data;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Good agreement between POINT model and TIP model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185541" y="919643"/>
            <a:ext cx="4577561" cy="1554272"/>
          </a:xfrm>
          <a:prstGeom prst="rect">
            <a:avLst/>
          </a:pr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Assumption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Collisionless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, cold plasma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r>
              <a:rPr lang="zh-CN" alt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integral density and faraday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Programming: </a:t>
            </a:r>
            <a:r>
              <a:rPr lang="en-US" altLang="zh-CN" sz="1600" i="1" dirty="0">
                <a:latin typeface="Arial" panose="020B0604020202020204" pitchFamily="34" charset="0"/>
                <a:cs typeface="Arial" panose="020B0604020202020204" pitchFamily="34" charset="0"/>
              </a:rPr>
              <a:t>Python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Validation: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EAST data and POINT system configuration </a:t>
            </a:r>
          </a:p>
        </p:txBody>
      </p:sp>
      <p:sp>
        <p:nvSpPr>
          <p:cNvPr id="20" name="Rectangle 54"/>
          <p:cNvSpPr/>
          <p:nvPr/>
        </p:nvSpPr>
        <p:spPr>
          <a:xfrm>
            <a:off x="94674" y="4538500"/>
            <a:ext cx="5809766" cy="276999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lvl="1">
              <a:buSzPct val="50000"/>
              <a:tabLst>
                <a:tab pos="147955" algn="l"/>
                <a:tab pos="380365" algn="l"/>
              </a:tabLst>
            </a:pPr>
            <a:r>
              <a:rPr lang="en-US" sz="1200" b="1" dirty="0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interferometer =</a:t>
            </a:r>
            <a:r>
              <a:rPr lang="en-US" sz="1200" b="1" dirty="0" err="1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point_model</a:t>
            </a:r>
            <a:r>
              <a:rPr lang="en-US" sz="1200" b="1" dirty="0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(</a:t>
            </a:r>
            <a:r>
              <a:rPr lang="en-US" sz="1200" b="1" dirty="0" err="1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equilibrium,core_profiles,geometry</a:t>
            </a:r>
            <a:r>
              <a:rPr lang="en-US" sz="1200" b="1" dirty="0">
                <a:solidFill>
                  <a:schemeClr val="bg1"/>
                </a:solidFill>
                <a:latin typeface="Consolas" panose="020B0609020204030204" pitchFamily="49" charset="0"/>
                <a:sym typeface="Wingdings" panose="05000000000000000000" pitchFamily="2" charset="2"/>
              </a:rPr>
              <a:t>)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314" y="2254928"/>
            <a:ext cx="4142637" cy="1935748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937" y="3224698"/>
            <a:ext cx="1752334" cy="2960303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26" y="3319428"/>
            <a:ext cx="4014791" cy="30110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294" y="1113951"/>
            <a:ext cx="7442267" cy="3560321"/>
          </a:xfrm>
          <a:prstGeom prst="rect">
            <a:avLst/>
          </a:prstGeom>
        </p:spPr>
      </p:pic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30082" y="4780207"/>
          <a:ext cx="2346817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2919">
                  <a:extLst>
                    <a:ext uri="{9D8B030D-6E8A-4147-A177-3AD203B41FA5}">
                      <a16:colId xmlns:a16="http://schemas.microsoft.com/office/drawing/2014/main" val="2349089603"/>
                    </a:ext>
                  </a:extLst>
                </a:gridCol>
                <a:gridCol w="1463898">
                  <a:extLst>
                    <a:ext uri="{9D8B030D-6E8A-4147-A177-3AD203B41FA5}">
                      <a16:colId xmlns:a16="http://schemas.microsoft.com/office/drawing/2014/main" val="3843908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Ip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5.3MA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2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Te0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18keV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01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r>
                        <a:rPr lang="en-US" altLang="zh-CN" baseline="-25000" dirty="0"/>
                        <a:t>T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6T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6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ne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7.2×10</a:t>
                      </a:r>
                      <a:r>
                        <a:rPr lang="en-US" altLang="zh-CN" baseline="30000" dirty="0"/>
                        <a:t>19</a:t>
                      </a:r>
                      <a:r>
                        <a:rPr lang="en-US" altLang="zh-CN" dirty="0"/>
                        <a:t>m</a:t>
                      </a:r>
                      <a:r>
                        <a:rPr lang="en-US" altLang="zh-CN" baseline="30000" dirty="0"/>
                        <a:t>-3</a:t>
                      </a:r>
                      <a:endParaRPr lang="zh-CN" alt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302866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39507" y="1113951"/>
            <a:ext cx="3597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/>
              <a:t>Schematic illustration of the designed LOS for the POINT</a:t>
            </a:r>
            <a:endParaRPr lang="zh-CN" altLang="en-US" sz="1400" dirty="0"/>
          </a:p>
        </p:txBody>
      </p:sp>
      <p:sp>
        <p:nvSpPr>
          <p:cNvPr id="6" name="文本框 5"/>
          <p:cNvSpPr txBox="1"/>
          <p:nvPr/>
        </p:nvSpPr>
        <p:spPr>
          <a:xfrm>
            <a:off x="716924" y="4334683"/>
            <a:ext cx="2464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BEST Q~1 scenario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4237150" y="4819856"/>
            <a:ext cx="76414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118 </a:t>
            </a:r>
            <a:r>
              <a:rPr lang="en-US" altLang="zh-CN" b="1" dirty="0" err="1"/>
              <a:t>μm</a:t>
            </a:r>
            <a:r>
              <a:rPr lang="en-US" altLang="zh-CN" b="1" dirty="0"/>
              <a:t> offers a Faraday rotation signal two orders of magnitude stronger than 10.6 </a:t>
            </a:r>
            <a:r>
              <a:rPr lang="en-US" altLang="zh-CN" b="1" dirty="0" err="1"/>
              <a:t>μm</a:t>
            </a:r>
            <a:r>
              <a:rPr lang="en-US" altLang="zh-CN" b="1" dirty="0"/>
              <a:t>, making it the clear choice for robust </a:t>
            </a:r>
            <a:r>
              <a:rPr lang="en-US" altLang="zh-CN" b="1" dirty="0" err="1"/>
              <a:t>polarimetric</a:t>
            </a:r>
            <a:r>
              <a:rPr lang="en-US" altLang="zh-CN" b="1" dirty="0"/>
              <a:t> measurements, also exhibits larger beam deflection.</a:t>
            </a:r>
          </a:p>
          <a:p>
            <a:r>
              <a:rPr lang="en-US" altLang="zh-CN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For BEST, the signal advantage decisively outweighs the refraction penalty.</a:t>
            </a:r>
            <a:endParaRPr lang="zh-CN" altLang="en-US" b="1" dirty="0"/>
          </a:p>
        </p:txBody>
      </p:sp>
      <p:sp>
        <p:nvSpPr>
          <p:cNvPr id="8" name="椭圆 7"/>
          <p:cNvSpPr/>
          <p:nvPr/>
        </p:nvSpPr>
        <p:spPr>
          <a:xfrm>
            <a:off x="9959662" y="3640428"/>
            <a:ext cx="1040507" cy="6180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066088" y="3287137"/>
            <a:ext cx="209938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/>
              <a:t>Central horizontal chords cover plasma current center</a:t>
            </a:r>
            <a:endParaRPr lang="zh-CN" altLang="en-US" sz="1100" dirty="0"/>
          </a:p>
        </p:txBody>
      </p:sp>
      <p:sp>
        <p:nvSpPr>
          <p:cNvPr id="10" name="矩形 9"/>
          <p:cNvSpPr/>
          <p:nvPr/>
        </p:nvSpPr>
        <p:spPr>
          <a:xfrm>
            <a:off x="630082" y="6392642"/>
            <a:ext cx="211708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/>
              <a:t>*For Q&gt;5, ne will be 2×10</a:t>
            </a:r>
            <a:r>
              <a:rPr lang="en-US" altLang="zh-CN" sz="1100" baseline="30000" dirty="0"/>
              <a:t>20</a:t>
            </a:r>
            <a:r>
              <a:rPr lang="en-US" altLang="zh-CN" sz="1100" dirty="0"/>
              <a:t>m</a:t>
            </a:r>
            <a:r>
              <a:rPr lang="en-US" altLang="zh-CN" sz="1100" baseline="30000" dirty="0"/>
              <a:t>-3</a:t>
            </a:r>
            <a:r>
              <a:rPr lang="en-US" altLang="zh-CN" sz="1100" dirty="0"/>
              <a:t> </a:t>
            </a:r>
            <a:endParaRPr lang="zh-CN" altLang="en-US" sz="1100" dirty="0"/>
          </a:p>
        </p:txBody>
      </p:sp>
      <p:sp>
        <p:nvSpPr>
          <p:cNvPr id="11" name="文本框 1">
            <a:extLst>
              <a:ext uri="{FF2B5EF4-FFF2-40B4-BE49-F238E27FC236}">
                <a16:creationId xmlns:a16="http://schemas.microsoft.com/office/drawing/2014/main" id="{536ADDB8-8541-376E-373E-8DD2335D92A6}"/>
              </a:ext>
            </a:extLst>
          </p:cNvPr>
          <p:cNvSpPr txBox="1"/>
          <p:nvPr/>
        </p:nvSpPr>
        <p:spPr>
          <a:xfrm>
            <a:off x="2038256" y="172251"/>
            <a:ext cx="90775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ea typeface="微软雅黑" panose="020B0503020204020204" pitchFamily="34" charset="-122"/>
                <a:cs typeface="+mn-ea"/>
                <a:sym typeface="+mn-lt"/>
              </a:rPr>
              <a:t>Physical Design of BEST POINT diagnostic</a:t>
            </a:r>
            <a:endParaRPr lang="en-US" altLang="zh-CN" sz="3200" b="1" dirty="0">
              <a:solidFill>
                <a:srgbClr val="C00000"/>
              </a:solidFill>
              <a:latin typeface="+mj-lt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76" y="1637171"/>
            <a:ext cx="2011828" cy="263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42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1"/>
          <p:cNvSpPr txBox="1"/>
          <p:nvPr/>
        </p:nvSpPr>
        <p:spPr>
          <a:xfrm>
            <a:off x="352546" y="22611"/>
            <a:ext cx="950718" cy="965548"/>
          </a:xfrm>
          <a:prstGeom prst="rect">
            <a:avLst/>
          </a:prstGeom>
        </p:spPr>
        <p:txBody>
          <a:bodyPr vert="horz" anchor="ctr"/>
          <a:lstStyle>
            <a:lvl1pPr marL="0" indent="0" algn="ctr" defTabSz="609600" rtl="0" eaLnBrk="1" latinLnBrk="0" hangingPunct="1">
              <a:spcBef>
                <a:spcPct val="20000"/>
              </a:spcBef>
              <a:buFont typeface="Arial" panose="020B0604020202020204"/>
              <a:buNone/>
              <a:defRPr sz="5335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1" lang="en-US" altLang="zh-CN" sz="533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03</a:t>
            </a:r>
            <a:endParaRPr kumimoji="1" lang="zh-CN" altLang="en-US" sz="5335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-261257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4866" y="-107377"/>
            <a:ext cx="10185597" cy="743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Cotton-Mutton effect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00B04-732F-43F1-B081-DB37924C7E56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5244825" y="4723971"/>
            <a:ext cx="57145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cs typeface="Times New Roman" panose="02020603050405020304" pitchFamily="18" charset="0"/>
              </a:rPr>
              <a:t>CM also has little effect on faraday rotation, except for the 5th chord which is poloidal chord passes the plasma center.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400" b="1" dirty="0">
                <a:cs typeface="Times New Roman" panose="02020603050405020304" pitchFamily="18" charset="0"/>
              </a:rPr>
              <a:t>As wavelength increases, the CM effect becomes more pronounced, reaching a 15.7% contribution at 500 µm.</a:t>
            </a:r>
            <a:endParaRPr lang="zh-CN" altLang="en-US" sz="1400" b="1" dirty="0"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91" y="1562973"/>
            <a:ext cx="3713521" cy="30348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618" y="4792761"/>
            <a:ext cx="3784142" cy="56622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76335" y="5553969"/>
            <a:ext cx="3526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cs typeface="Times New Roman" panose="02020603050405020304" pitchFamily="18" charset="0"/>
              </a:rPr>
              <a:t>CM effect is calculated using Matrix Propagation Along the Ray Path</a:t>
            </a:r>
            <a:endParaRPr lang="zh-CN" altLang="en-US" sz="1400" dirty="0"/>
          </a:p>
        </p:txBody>
      </p:sp>
      <p:sp>
        <p:nvSpPr>
          <p:cNvPr id="29" name="文本框 28"/>
          <p:cNvSpPr txBox="1"/>
          <p:nvPr>
            <p:custDataLst>
              <p:tags r:id="rId1"/>
            </p:custDataLst>
          </p:nvPr>
        </p:nvSpPr>
        <p:spPr>
          <a:xfrm>
            <a:off x="917115" y="1042146"/>
            <a:ext cx="2678348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Cotton-mutton effect</a:t>
            </a:r>
            <a:endParaRPr lang="zh-CN" altLang="en-US" sz="1600" b="1" dirty="0">
              <a:solidFill>
                <a:srgbClr val="3333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3808" y="1495043"/>
            <a:ext cx="3756371" cy="29815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52563" y="2668807"/>
            <a:ext cx="9359900" cy="1184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dirty="0">
                <a:solidFill>
                  <a:srgbClr val="1E398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 and Outlook</a:t>
            </a:r>
            <a:endParaRPr kumimoji="0" lang="en-US" altLang="zh-CN" sz="5400" i="0" u="none" strike="noStrike" kern="1200" cap="none" spc="0" normalizeH="0" baseline="0" noProof="0" dirty="0">
              <a:ln>
                <a:noFill/>
              </a:ln>
              <a:solidFill>
                <a:srgbClr val="1E398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191979" y="669492"/>
            <a:ext cx="9359900" cy="4944269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18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POINT supports density and faraday rotation measurements and the long-pulse H-mode measurements demonstrate system operability and stability.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An IMAS-integrated ray-tracing model has been developed, with results compared against EAST data and the TIP model.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Initial LOS and wavelength studies indicate a strong Faraday signal at 118 </a:t>
            </a:r>
            <a:r>
              <a:rPr lang="en-US" altLang="zh-CN" sz="180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μm</a:t>
            </a: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; CM effects and beam deflection have also be assessed.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n"/>
            </a:pP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261257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4507" y="-83932"/>
            <a:ext cx="8517250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</a:rPr>
              <a:t> 04 Summary and Outlook</a:t>
            </a:r>
          </a:p>
        </p:txBody>
      </p:sp>
      <p:sp>
        <p:nvSpPr>
          <p:cNvPr id="7" name="矩形 6"/>
          <p:cNvSpPr/>
          <p:nvPr/>
        </p:nvSpPr>
        <p:spPr>
          <a:xfrm>
            <a:off x="1050368" y="2940030"/>
            <a:ext cx="99637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altLang="zh-CN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Future Plans</a:t>
            </a: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Extend validation and quantify CM for more BEST scenario.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And finite-temperature effects should be considered.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05161" y="2845137"/>
            <a:ext cx="9359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zh-CN" sz="6000" strike="noStrike" kern="1200" cap="none" spc="0" normalizeH="0" baseline="0" noProof="0" dirty="0">
                <a:ln>
                  <a:noFill/>
                </a:ln>
                <a:solidFill>
                  <a:srgbClr val="1E398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05161" y="2845137"/>
            <a:ext cx="9359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altLang="zh-CN" sz="6000" strike="noStrike" kern="1200" cap="none" spc="0" normalizeH="0" baseline="0" noProof="0" dirty="0">
                <a:ln>
                  <a:noFill/>
                </a:ln>
                <a:solidFill>
                  <a:srgbClr val="1E398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732424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文本占位符 1"/>
          <p:cNvSpPr txBox="1"/>
          <p:nvPr/>
        </p:nvSpPr>
        <p:spPr>
          <a:xfrm>
            <a:off x="352546" y="22611"/>
            <a:ext cx="950718" cy="965548"/>
          </a:xfrm>
          <a:prstGeom prst="rect">
            <a:avLst/>
          </a:prstGeom>
        </p:spPr>
        <p:txBody>
          <a:bodyPr vert="horz" anchor="ctr"/>
          <a:lstStyle>
            <a:lvl1pPr marL="0" indent="0" algn="ctr" defTabSz="609600" rtl="0" eaLnBrk="1" latinLnBrk="0" hangingPunct="1">
              <a:spcBef>
                <a:spcPct val="20000"/>
              </a:spcBef>
              <a:buFont typeface="Arial" panose="020B0604020202020204"/>
              <a:buNone/>
              <a:defRPr sz="5335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90600" indent="-3810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37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4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8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4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20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600" indent="-304800" algn="l" defTabSz="6096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6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096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defRPr/>
            </a:pPr>
            <a:r>
              <a:rPr kumimoji="1" lang="en-US" altLang="zh-CN" sz="5335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ury Gothic" panose="020B0502020202020204"/>
                <a:ea typeface="微软雅黑" panose="020B0503020204020204" pitchFamily="34" charset="-122"/>
                <a:cs typeface="+mn-cs"/>
              </a:rPr>
              <a:t>02</a:t>
            </a:r>
            <a:endParaRPr kumimoji="1" lang="zh-CN" altLang="en-US" sz="5335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ury Gothic" panose="020B0502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261257"/>
            <a:ext cx="12192000" cy="980737"/>
          </a:xfrm>
          <a:prstGeom prst="rect">
            <a:avLst/>
          </a:prstGeom>
          <a:solidFill>
            <a:srgbClr val="1E39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9777" y="-142465"/>
            <a:ext cx="6851797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System Error 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618897" y="854846"/>
            <a:ext cx="2678348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Cotton-mutton effect</a:t>
            </a:r>
            <a:endParaRPr lang="zh-CN" altLang="en-US" sz="1600" b="1" dirty="0">
              <a:solidFill>
                <a:srgbClr val="3333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96" y="1888516"/>
            <a:ext cx="2860619" cy="251047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775" y="2148880"/>
            <a:ext cx="2198911" cy="439782"/>
          </a:xfrm>
          <a:prstGeom prst="rect">
            <a:avLst/>
          </a:prstGeom>
        </p:spPr>
      </p:pic>
      <p:sp>
        <p:nvSpPr>
          <p:cNvPr id="68" name="矩形 67"/>
          <p:cNvSpPr/>
          <p:nvPr/>
        </p:nvSpPr>
        <p:spPr>
          <a:xfrm>
            <a:off x="249555" y="1252895"/>
            <a:ext cx="60307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plasma birefringence effect leads to a change in polarization ellipticity</a:t>
            </a:r>
          </a:p>
        </p:txBody>
      </p:sp>
      <p:pic>
        <p:nvPicPr>
          <p:cNvPr id="74" name="图片 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368" y="1549337"/>
            <a:ext cx="2868204" cy="268684"/>
          </a:xfrm>
          <a:prstGeom prst="rect">
            <a:avLst/>
          </a:prstGeom>
        </p:spPr>
      </p:pic>
      <p:sp>
        <p:nvSpPr>
          <p:cNvPr id="84" name="文本框 83"/>
          <p:cNvSpPr txBox="1"/>
          <p:nvPr/>
        </p:nvSpPr>
        <p:spPr>
          <a:xfrm>
            <a:off x="589280" y="3028315"/>
            <a:ext cx="5104324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Finite temperature effect</a:t>
            </a:r>
            <a:r>
              <a:rPr lang="zh-CN" altLang="en-US" sz="1600" b="1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600" b="1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Geometric phase error</a:t>
            </a:r>
          </a:p>
        </p:txBody>
      </p:sp>
      <p:sp>
        <p:nvSpPr>
          <p:cNvPr id="85" name="矩形 84"/>
          <p:cNvSpPr/>
          <p:nvPr/>
        </p:nvSpPr>
        <p:spPr>
          <a:xfrm>
            <a:off x="538066" y="3390649"/>
            <a:ext cx="5323205" cy="5835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1400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Finite temperature effect: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when the plasma temperature is high, the dielectric tensor needs to be corrected</a:t>
            </a:r>
            <a:endParaRPr lang="en-US" altLang="zh-CN" sz="1400" b="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213" y="3867279"/>
            <a:ext cx="2652934" cy="770363"/>
          </a:xfrm>
          <a:prstGeom prst="rect">
            <a:avLst/>
          </a:prstGeom>
        </p:spPr>
      </p:pic>
      <p:sp>
        <p:nvSpPr>
          <p:cNvPr id="87" name="矩形 86"/>
          <p:cNvSpPr/>
          <p:nvPr/>
        </p:nvSpPr>
        <p:spPr>
          <a:xfrm>
            <a:off x="510857" y="4834948"/>
            <a:ext cx="57880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1400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Geometric phase error: </a:t>
            </a:r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considering the electromagnetic wave propagation path in the plasma</a:t>
            </a:r>
            <a:endParaRPr lang="en-US" altLang="zh-CN" sz="1400" b="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787" y="5362723"/>
            <a:ext cx="2879386" cy="742911"/>
          </a:xfrm>
          <a:prstGeom prst="rect">
            <a:avLst/>
          </a:prstGeom>
        </p:spPr>
      </p:pic>
      <p:sp>
        <p:nvSpPr>
          <p:cNvPr id="78" name="矩形 77"/>
          <p:cNvSpPr/>
          <p:nvPr/>
        </p:nvSpPr>
        <p:spPr>
          <a:xfrm>
            <a:off x="434879" y="6114109"/>
            <a:ext cx="5144357" cy="3363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1200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maximum system geometric phase is on the order of 0.01</a:t>
            </a:r>
            <a:r>
              <a:rPr lang="en-US" altLang="en-US" sz="1200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°</a:t>
            </a:r>
            <a:r>
              <a:rPr lang="en-US" altLang="zh-CN" sz="1200" u="sng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, negligible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6249671" y="787400"/>
            <a:ext cx="2070760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3333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Refraction effect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6167119" y="3014980"/>
            <a:ext cx="5481345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Mechanical vibration and intermediate frequency error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6156264" y="4807386"/>
            <a:ext cx="2284795" cy="3371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Collinearity error</a:t>
            </a:r>
          </a:p>
        </p:txBody>
      </p:sp>
      <p:pic>
        <p:nvPicPr>
          <p:cNvPr id="94" name="图片 9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7598" y="1375277"/>
            <a:ext cx="1726885" cy="885488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8243" y="1651954"/>
            <a:ext cx="3000336" cy="770837"/>
          </a:xfrm>
          <a:prstGeom prst="rect">
            <a:avLst/>
          </a:prstGeom>
        </p:spPr>
      </p:pic>
      <p:sp>
        <p:nvSpPr>
          <p:cNvPr id="96" name="矩形 95"/>
          <p:cNvSpPr/>
          <p:nvPr/>
        </p:nvSpPr>
        <p:spPr>
          <a:xfrm>
            <a:off x="6220417" y="1117335"/>
            <a:ext cx="278153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defTabSz="0" eaLnBrk="0" hangingPunct="0">
              <a:lnSpc>
                <a:spcPct val="150000"/>
              </a:lnSpc>
              <a:tabLst>
                <a:tab pos="1933575" algn="l"/>
              </a:tabLst>
              <a:defRPr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May cause optical path deviation</a:t>
            </a:r>
          </a:p>
        </p:txBody>
      </p:sp>
      <p:sp>
        <p:nvSpPr>
          <p:cNvPr id="97" name="矩形 96"/>
          <p:cNvSpPr/>
          <p:nvPr/>
        </p:nvSpPr>
        <p:spPr>
          <a:xfrm>
            <a:off x="6167120" y="2489835"/>
            <a:ext cx="5893435" cy="4826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Simple calculation shows a maximum POINT deviation of 14 mm for an 82 mm</a:t>
            </a:r>
          </a:p>
          <a:p>
            <a:pPr algn="l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window, with minor impact.</a:t>
            </a:r>
          </a:p>
        </p:txBody>
      </p:sp>
      <p:sp>
        <p:nvSpPr>
          <p:cNvPr id="98" name="矩形 97"/>
          <p:cNvSpPr/>
          <p:nvPr/>
        </p:nvSpPr>
        <p:spPr>
          <a:xfrm>
            <a:off x="6167077" y="1946245"/>
            <a:ext cx="2291461" cy="33515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l" defTabSz="0" eaLnBrk="0" hangingPunct="0">
              <a:lnSpc>
                <a:spcPct val="150000"/>
              </a:lnSpc>
              <a:tabLst>
                <a:tab pos="1933575" algn="l"/>
              </a:tabLst>
              <a:defRPr/>
            </a:pPr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Substituting EAST parameters: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矩形 98"/>
              <p:cNvSpPr/>
              <p:nvPr/>
            </p:nvSpPr>
            <p:spPr>
              <a:xfrm>
                <a:off x="8291983" y="3394549"/>
                <a:ext cx="2739153" cy="3693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𝑣𝑖𝑏𝑟𝑎𝑡𝑖𝑜𝑛</m:t>
                          </m:r>
                        </m:sub>
                      </m:sSub>
                      <m:r>
                        <a:rPr lang="zh-CN" alt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zh-CN" alt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zh-CN" altLang="en-US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m:rPr>
                              <m:sty m:val="p"/>
                            </m:rPr>
                            <a:rPr lang="zh-CN" altLang="en-US" i="0">
                              <a:latin typeface="Cambria Math" panose="02040503050406030204" pitchFamily="18" charset="0"/>
                            </a:rPr>
                            <m:t>L</m:t>
                          </m:r>
                        </m:num>
                        <m:den>
                          <m:r>
                            <a:rPr lang="zh-CN" alt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9" name="矩形 9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1983" y="3394549"/>
                <a:ext cx="2739153" cy="369332"/>
              </a:xfrm>
              <a:prstGeom prst="rect">
                <a:avLst/>
              </a:prstGeom>
              <a:blipFill rotWithShape="1">
                <a:blip r:embed="rId11"/>
                <a:stretch>
                  <a:fillRect l="-6" t="-128" r="20" b="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矩形 99"/>
          <p:cNvSpPr/>
          <p:nvPr/>
        </p:nvSpPr>
        <p:spPr>
          <a:xfrm>
            <a:off x="6167428" y="4323077"/>
            <a:ext cx="56743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Electron density measurement error caused by mechanical vibration is less than 10</a:t>
            </a:r>
            <a:r>
              <a:rPr lang="en-US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¹⁶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/m</a:t>
            </a:r>
            <a:r>
              <a:rPr lang="en-US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²</a:t>
            </a:r>
            <a:endParaRPr lang="en-US" altLang="zh-CN" sz="1400" baseline="30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15199" y="3859957"/>
            <a:ext cx="2447839" cy="410842"/>
          </a:xfrm>
          <a:prstGeom prst="rect">
            <a:avLst/>
          </a:prstGeom>
        </p:spPr>
      </p:pic>
      <p:sp>
        <p:nvSpPr>
          <p:cNvPr id="102" name="矩形 101"/>
          <p:cNvSpPr/>
          <p:nvPr/>
        </p:nvSpPr>
        <p:spPr>
          <a:xfrm>
            <a:off x="6156521" y="3462555"/>
            <a:ext cx="19912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Mechanical vibration error: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6156056" y="3926779"/>
            <a:ext cx="21643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Intermediate frequency error:</a:t>
            </a:r>
            <a:endParaRPr lang="zh-CN" altLang="en-US" sz="12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矩形 103"/>
              <p:cNvSpPr/>
              <p:nvPr/>
            </p:nvSpPr>
            <p:spPr>
              <a:xfrm>
                <a:off x="6337820" y="5367345"/>
                <a:ext cx="2439841" cy="48596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1200">
                              <a:latin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∅</m:t>
                              </m:r>
                            </m:e>
                            <m:sub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−∆</m:t>
                          </m:r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∅</m:t>
                              </m:r>
                            </m:e>
                            <m:sub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sz="1200" i="1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zh-CN" altLang="en-US" sz="12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nary>
                        <m:naryPr>
                          <m:subHide m:val="on"/>
                          <m:supHide m:val="on"/>
                          <m:ctrlPr>
                            <a:rPr lang="zh-CN" altLang="en-US" sz="1200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sz="1200" i="0">
                                  <a:latin typeface="Cambria Math" panose="02040503050406030204" pitchFamily="18" charset="0"/>
                                </a:rPr>
                                <m:t>𝛻</m:t>
                              </m:r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zh-CN" altLang="en-US" sz="12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zh-CN" altLang="en-US" sz="1200" i="0">
                              <a:latin typeface="Cambria Math" panose="02040503050406030204" pitchFamily="18" charset="0"/>
                            </a:rPr>
                            <m:t>∆</m:t>
                          </m:r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𝑥𝑑</m:t>
                          </m:r>
                          <m:r>
                            <m:rPr>
                              <m:sty m:val="p"/>
                            </m:rPr>
                            <a:rPr lang="zh-CN" altLang="en-US" sz="1200" i="0"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</m:nary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4" name="矩形 10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820" y="5367345"/>
                <a:ext cx="2439841" cy="485967"/>
              </a:xfrm>
              <a:prstGeom prst="rect">
                <a:avLst/>
              </a:prstGeom>
              <a:blipFill rotWithShape="1">
                <a:blip r:embed="rId13"/>
                <a:stretch>
                  <a:fillRect l="-21" t="-67" r="2" b="1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5" name="图片 104"/>
          <p:cNvPicPr/>
          <p:nvPr/>
        </p:nvPicPr>
        <p:blipFill>
          <a:blip r:embed="rId14"/>
          <a:stretch>
            <a:fillRect/>
          </a:stretch>
        </p:blipFill>
        <p:spPr>
          <a:xfrm>
            <a:off x="9386018" y="4996055"/>
            <a:ext cx="1822484" cy="1282952"/>
          </a:xfrm>
          <a:prstGeom prst="rect">
            <a:avLst/>
          </a:prstGeom>
        </p:spPr>
      </p:pic>
      <p:sp>
        <p:nvSpPr>
          <p:cNvPr id="106" name="矩形 105"/>
          <p:cNvSpPr/>
          <p:nvPr/>
        </p:nvSpPr>
        <p:spPr>
          <a:xfrm>
            <a:off x="6252478" y="5956856"/>
            <a:ext cx="33009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altLang="zh-CN" sz="1200" u="sng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System collinearity error is approximately 0.2</a:t>
            </a:r>
            <a:r>
              <a:rPr lang="en-US" altLang="en-US" sz="1200" u="sng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°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9EE3C-44A9-4263-A9CF-4B6A9C611979}" type="slidenum">
              <a:rPr lang="zh-CN" altLang="en-US" smtClean="0"/>
              <a:t>16</a:t>
            </a:fld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701787" y="2704775"/>
            <a:ext cx="23150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CN" sz="1000" i="1" dirty="0">
                <a:latin typeface="Arial" panose="020B0604020202020204" pitchFamily="34" charset="0"/>
                <a:cs typeface="Arial" panose="020B0604020202020204" pitchFamily="34" charset="0"/>
              </a:rPr>
              <a:t>J. Chen et al PPCF 60 (2018) 085001</a:t>
            </a:r>
            <a:endParaRPr lang="zh-CN" alt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49880" y="6499358"/>
            <a:ext cx="231986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zh-CN" sz="1050" i="1" dirty="0">
                <a:latin typeface="Arial" panose="020B0604020202020204" pitchFamily="34" charset="0"/>
                <a:cs typeface="Arial" panose="020B0604020202020204" pitchFamily="34" charset="0"/>
              </a:rPr>
              <a:t>T. Lan et al POP 23, 072109 (2016)</a:t>
            </a:r>
            <a:endParaRPr lang="zh-CN" altLang="en-US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08713" y="6297854"/>
            <a:ext cx="24048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Jie</a:t>
            </a:r>
            <a:r>
              <a:rPr lang="en-US" altLang="zh-CN" sz="1100" i="1" dirty="0">
                <a:latin typeface="Helvetica" panose="020B0604020202020204" pitchFamily="34" charset="0"/>
                <a:cs typeface="Helvetica" panose="020B0604020202020204" pitchFamily="34" charset="0"/>
              </a:rPr>
              <a:t> Chen, PhD Thesis, HUST, 2013</a:t>
            </a:r>
            <a:endParaRPr lang="zh-CN" altLang="en-US" sz="11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1"/>
            </p:custDataLst>
          </p:nvPr>
        </p:nvGraphicFramePr>
        <p:xfrm>
          <a:off x="589237" y="4551476"/>
          <a:ext cx="5631180" cy="264795"/>
        </p:xfrm>
        <a:graphic>
          <a:graphicData uri="http://schemas.openxmlformats.org/drawingml/2006/table">
            <a:tbl>
              <a:tblPr/>
              <a:tblGrid>
                <a:gridCol w="5631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4795">
                <a:tc>
                  <a:txBody>
                    <a:bodyPr/>
                    <a:lstStyle/>
                    <a:p>
                      <a:pPr indent="0" fontAlgn="auto"/>
                      <a:r>
                        <a:rPr lang="en-US" altLang="zh-CN" sz="120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electron temperature is below 10 keV, the measurement error is within 10%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0" name="矩形 39"/>
          <p:cNvSpPr/>
          <p:nvPr/>
        </p:nvSpPr>
        <p:spPr>
          <a:xfrm>
            <a:off x="6453183" y="6582360"/>
            <a:ext cx="303159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Zhiyong</a:t>
            </a:r>
            <a:r>
              <a:rPr lang="en-US" altLang="zh-CN" sz="1100" i="1" dirty="0">
                <a:latin typeface="Helvetica" panose="020B0604020202020204" pitchFamily="34" charset="0"/>
                <a:cs typeface="Helvetica" panose="020B0604020202020204" pitchFamily="34" charset="0"/>
              </a:rPr>
              <a:t> Zou, PhD Thesis, ASIPP, CAS, 2018</a:t>
            </a:r>
            <a:endParaRPr lang="zh-CN" altLang="en-US" sz="11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7.2406299212598,&quot;left&quot;:27.75952755905512,&quot;top&quot;:76.9451968503937,&quot;width&quot;:569.8633070866142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43*25"/>
  <p:tag name="TABLE_ENDDRAG_RECT" val="48*367*443*25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Helvetica"/>
        <a:ea typeface="等线 Light"/>
        <a:cs typeface=""/>
      </a:majorFont>
      <a:minorFont>
        <a:latin typeface="Arial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Helvetica"/>
        <a:ea typeface="等线 Light"/>
        <a:cs typeface=""/>
      </a:majorFont>
      <a:minorFont>
        <a:latin typeface="Arial"/>
        <a:ea typeface="等线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1062</Words>
  <Application>Microsoft Office PowerPoint</Application>
  <PresentationFormat>宽屏</PresentationFormat>
  <Paragraphs>190</Paragraphs>
  <Slides>16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微软雅黑</vt:lpstr>
      <vt:lpstr>等线</vt:lpstr>
      <vt:lpstr>等线 Light</vt:lpstr>
      <vt:lpstr>Arial</vt:lpstr>
      <vt:lpstr>Cambria Math</vt:lpstr>
      <vt:lpstr>Century Gothic</vt:lpstr>
      <vt:lpstr>Consolas</vt:lpstr>
      <vt:lpstr>Helvetica</vt:lpstr>
      <vt:lpstr>Lucida Sans Unicode</vt:lpstr>
      <vt:lpstr>Symbol</vt:lpstr>
      <vt:lpstr>Times New Roman</vt:lpstr>
      <vt:lpstr>Wingdings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Liu Yuyang</dc:creator>
  <cp:lastModifiedBy>守信 王</cp:lastModifiedBy>
  <cp:revision>581</cp:revision>
  <cp:lastPrinted>2022-09-26T07:58:00Z</cp:lastPrinted>
  <dcterms:created xsi:type="dcterms:W3CDTF">2022-08-30T05:43:00Z</dcterms:created>
  <dcterms:modified xsi:type="dcterms:W3CDTF">2026-10-21T08:49:01Z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43D3B42830124A7F9AC9758988CD0724_12</vt:lpwstr>
  </property>
  <property fmtid="{D5CDD505-2E9C-101B-9397-08002B2CF9AE}" pid="3" name="KSOProductBuildVer">
    <vt:lpwstr>2052-12.1.0.20784</vt:lpwstr>
  </property>
</Properties>
</file>