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4"/>
  </p:notesMasterIdLst>
  <p:handoutMasterIdLst>
    <p:handoutMasterId r:id="rId35"/>
  </p:handoutMasterIdLst>
  <p:sldIdLst>
    <p:sldId id="256" r:id="rId2"/>
    <p:sldId id="257" r:id="rId3"/>
    <p:sldId id="828" r:id="rId4"/>
    <p:sldId id="797" r:id="rId5"/>
    <p:sldId id="730" r:id="rId6"/>
    <p:sldId id="813" r:id="rId7"/>
    <p:sldId id="796" r:id="rId8"/>
    <p:sldId id="831" r:id="rId9"/>
    <p:sldId id="829" r:id="rId10"/>
    <p:sldId id="802" r:id="rId11"/>
    <p:sldId id="722" r:id="rId12"/>
    <p:sldId id="767" r:id="rId13"/>
    <p:sldId id="834" r:id="rId14"/>
    <p:sldId id="811" r:id="rId15"/>
    <p:sldId id="807" r:id="rId16"/>
    <p:sldId id="738" r:id="rId17"/>
    <p:sldId id="806" r:id="rId18"/>
    <p:sldId id="812" r:id="rId19"/>
    <p:sldId id="744" r:id="rId20"/>
    <p:sldId id="795" r:id="rId21"/>
    <p:sldId id="280" r:id="rId22"/>
    <p:sldId id="821" r:id="rId23"/>
    <p:sldId id="835" r:id="rId24"/>
    <p:sldId id="823" r:id="rId25"/>
    <p:sldId id="836" r:id="rId26"/>
    <p:sldId id="814" r:id="rId27"/>
    <p:sldId id="784" r:id="rId28"/>
    <p:sldId id="820" r:id="rId29"/>
    <p:sldId id="817" r:id="rId30"/>
    <p:sldId id="819" r:id="rId31"/>
    <p:sldId id="721" r:id="rId32"/>
    <p:sldId id="264" r:id="rId33"/>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25">
          <p15:clr>
            <a:srgbClr val="A4A3A4"/>
          </p15:clr>
        </p15:guide>
        <p15:guide id="2" pos="11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54ECA"/>
    <a:srgbClr val="FFD661"/>
    <a:srgbClr val="FF33CC"/>
    <a:srgbClr val="9900FF"/>
    <a:srgbClr val="00FF00"/>
    <a:srgbClr val="CC9900"/>
    <a:srgbClr val="00FFFF"/>
    <a:srgbClr val="006600"/>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88" autoAdjust="0"/>
    <p:restoredTop sz="94694" autoAdjust="0"/>
  </p:normalViewPr>
  <p:slideViewPr>
    <p:cSldViewPr snapToGrid="0" snapToObjects="1" showGuides="1">
      <p:cViewPr varScale="1">
        <p:scale>
          <a:sx n="83" d="100"/>
          <a:sy n="83" d="100"/>
        </p:scale>
        <p:origin x="1035" y="54"/>
      </p:cViewPr>
      <p:guideLst>
        <p:guide orient="horz" pos="4225"/>
        <p:guide pos="11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179"/>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8328BB-3E7D-1545-8629-739FE7FE78CD}" type="datetimeFigureOut">
              <a:rPr lang="it-IT" smtClean="0"/>
              <a:t>19/10/2026</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18625A-8487-0243-9438-3D7ABEA720FE}" type="slidenum">
              <a:rPr lang="it-IT" smtClean="0"/>
              <a:t>‹N›</a:t>
            </a:fld>
            <a:endParaRPr lang="it-IT"/>
          </a:p>
        </p:txBody>
      </p:sp>
    </p:spTree>
    <p:extLst>
      <p:ext uri="{BB962C8B-B14F-4D97-AF65-F5344CB8AC3E}">
        <p14:creationId xmlns:p14="http://schemas.microsoft.com/office/powerpoint/2010/main" val="101066779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B52F6F-5890-184D-BFAC-2DB3B24676C1}" type="datetimeFigureOut">
              <a:rPr lang="it-IT" smtClean="0"/>
              <a:t>19/10/2026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A67DBE-D3BB-F74E-84C1-4CEDFE4037FA}" type="slidenum">
              <a:rPr lang="it-IT" smtClean="0"/>
              <a:t>‹N›</a:t>
            </a:fld>
            <a:endParaRPr lang="it-IT"/>
          </a:p>
        </p:txBody>
      </p:sp>
    </p:spTree>
    <p:extLst>
      <p:ext uri="{BB962C8B-B14F-4D97-AF65-F5344CB8AC3E}">
        <p14:creationId xmlns:p14="http://schemas.microsoft.com/office/powerpoint/2010/main" val="20367458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2A5DD37-A376-9086-7BE0-581DE0E076D7}"/>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67C81829-C65F-6D64-DC74-58830EC98CD0}"/>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4</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7028DC2D-4D0D-6F1E-1162-582D5E348C6E}"/>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2EADA492-ADF5-1F80-9FE9-A37546D58366}"/>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365523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34EAC16-72E5-A1A0-19AE-E60EBFCFCFB8}"/>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D10F45F5-1BC0-B68D-2AB0-87C27F15235F}"/>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5</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66D22D20-9AA1-AD69-A646-789D85019C65}"/>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3295605A-887A-1DE0-6162-854BC4D3E6E8}"/>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dirty="0"/>
          </a:p>
        </p:txBody>
      </p:sp>
    </p:spTree>
    <p:extLst>
      <p:ext uri="{BB962C8B-B14F-4D97-AF65-F5344CB8AC3E}">
        <p14:creationId xmlns:p14="http://schemas.microsoft.com/office/powerpoint/2010/main" val="235672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D354274-179C-BAF3-A8C1-B8301B78720D}"/>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FA676306-FD11-D778-1EC5-97F1751EF7DD}"/>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6</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8B386BA4-21F0-C25B-07B2-D2E7D35DBB7F}"/>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237512AA-A38E-9A70-4069-964DB85A888C}"/>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148136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E756939-4A17-9094-20D4-BD4D98541986}"/>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4F659F22-30ED-D650-DF1F-20FDCAF9B541}"/>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7</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A3E53A3B-C027-1C22-CE12-A691B26A64E1}"/>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993B56BF-18CE-1C6E-2C01-C1C62B833731}"/>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3320632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E696A04-81C7-D03B-88F3-D805B73B95B2}"/>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3AACE759-2A93-3AA9-A066-8349026B20A7}"/>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9</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3E1C613E-90B8-E7B0-6377-D30D8A45DA92}"/>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B800B351-08C9-1BDC-3DA7-E281281DF176}"/>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629449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384D742-CDCB-51AD-2DCD-AD89ED382049}"/>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D40E3708-97D4-0FF4-09B1-D0C5B8D4D485}"/>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10</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9CF0BF62-4016-91F3-5BD4-269CE7505ECF}"/>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9C30CBEF-F6C7-4D0B-9B53-16D59187D487}"/>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1285459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341D5D9-28E7-8A2A-EDD2-5B3A7CC99182}"/>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7B44645C-011B-B191-F23E-007BDC744A58}"/>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11</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51D3CFD6-3F80-364B-AAA8-41F6E473A583}"/>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C30885D4-9CFD-A65B-07D1-B021FED9635F}"/>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4003063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a:extLst>
            <a:ext uri="{FF2B5EF4-FFF2-40B4-BE49-F238E27FC236}">
              <a16:creationId xmlns:a16="http://schemas.microsoft.com/office/drawing/2014/main" id="{027BFBC9-4DD3-4B63-053A-8FA33C939945}"/>
            </a:ext>
          </a:extLst>
        </p:cNvPr>
        <p:cNvGrpSpPr/>
        <p:nvPr/>
      </p:nvGrpSpPr>
      <p:grpSpPr>
        <a:xfrm>
          <a:off x="0" y="0"/>
          <a:ext cx="0" cy="0"/>
          <a:chOff x="0" y="0"/>
          <a:chExt cx="0" cy="0"/>
        </a:xfrm>
      </p:grpSpPr>
      <p:sp>
        <p:nvSpPr>
          <p:cNvPr id="322" name="Google Shape;322;g2482788732d_0_9:notes">
            <a:extLst>
              <a:ext uri="{FF2B5EF4-FFF2-40B4-BE49-F238E27FC236}">
                <a16:creationId xmlns:a16="http://schemas.microsoft.com/office/drawing/2014/main" id="{13EF6831-E6DF-E438-1499-0C427C5FBEF7}"/>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it-IT"/>
          </a:p>
        </p:txBody>
      </p:sp>
      <p:sp>
        <p:nvSpPr>
          <p:cNvPr id="323" name="Google Shape;323;g2482788732d_0_9:notes">
            <a:extLst>
              <a:ext uri="{FF2B5EF4-FFF2-40B4-BE49-F238E27FC236}">
                <a16:creationId xmlns:a16="http://schemas.microsoft.com/office/drawing/2014/main" id="{0A9EFAA9-504A-1267-6787-D1FED480C27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05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E9DE5F7-04D3-3B4E-1AED-66958B54EBEA}"/>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00F2B4AC-7584-8171-C33D-F145702EB4AA}"/>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15</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3FDF939A-5D7F-A0A0-F571-D272F0341D60}"/>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5AF7C6B0-F132-1D64-C70A-46F30CA88BE7}"/>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3875112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99B770F-7E4B-A4F8-7037-65C132649F27}"/>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DDE4169D-A894-957F-0397-FE1426C02FE0}"/>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16</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DE053215-56E2-3B7F-AB09-A4EFF2E41549}"/>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7F08AD74-C5DD-D573-EE5D-44FB47213A30}"/>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2608675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DCA41EC-AAC4-23FB-4B29-545B4B797360}"/>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B77361BF-FF57-6AD5-398A-238EA86195D6}"/>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17</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980CD4B9-282D-82E4-7A1B-B1189BFEA637}"/>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68F7DF1A-F2A7-FE8B-81F9-78661C95BE0E}"/>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dirty="0"/>
          </a:p>
        </p:txBody>
      </p:sp>
    </p:spTree>
    <p:extLst>
      <p:ext uri="{BB962C8B-B14F-4D97-AF65-F5344CB8AC3E}">
        <p14:creationId xmlns:p14="http://schemas.microsoft.com/office/powerpoint/2010/main" val="21752149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704ADC7-29FD-93C1-0592-47564E510295}"/>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E9505763-46FA-134A-76DD-1159C812ED18}"/>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18</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69AC6E80-1778-ACEF-29B5-031E83164B64}"/>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CB2862FE-9CE1-A238-54A6-EDD0FCCB60CE}"/>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2154427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BE6F547-DE32-0951-F6F8-871BC8BA8D92}"/>
            </a:ext>
          </a:extLst>
        </p:cNvPr>
        <p:cNvGrpSpPr/>
        <p:nvPr/>
      </p:nvGrpSpPr>
      <p:grpSpPr>
        <a:xfrm>
          <a:off x="0" y="0"/>
          <a:ext cx="0" cy="0"/>
          <a:chOff x="0" y="0"/>
          <a:chExt cx="0" cy="0"/>
        </a:xfrm>
      </p:grpSpPr>
      <p:sp>
        <p:nvSpPr>
          <p:cNvPr id="128002" name="Rectangle 7">
            <a:extLst>
              <a:ext uri="{FF2B5EF4-FFF2-40B4-BE49-F238E27FC236}">
                <a16:creationId xmlns:a16="http://schemas.microsoft.com/office/drawing/2014/main" id="{C2495CC5-A285-0202-3707-AFAB7946A5DD}"/>
              </a:ext>
            </a:extLst>
          </p:cNvPr>
          <p:cNvSpPr txBox="1">
            <a:spLocks noGrp="1" noChangeArrowheads="1"/>
          </p:cNvSpPr>
          <p:nvPr/>
        </p:nvSpPr>
        <p:spPr bwMode="auto">
          <a:xfrm>
            <a:off x="3850294" y="9427766"/>
            <a:ext cx="2945861" cy="497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511" tIns="43256" rIns="86511" bIns="43256" anchor="b"/>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algn="r" eaLnBrk="1" hangingPunct="1">
              <a:spcBef>
                <a:spcPct val="0"/>
              </a:spcBef>
              <a:buClrTx/>
              <a:buSzTx/>
            </a:pPr>
            <a:fld id="{8D56A6F1-6103-4A5E-828A-8B34C8F5CF96}" type="slidenum">
              <a:rPr lang="it-IT" altLang="it-IT">
                <a:solidFill>
                  <a:schemeClr val="tx1"/>
                </a:solidFill>
                <a:latin typeface="Arial" pitchFamily="34" charset="0"/>
              </a:rPr>
              <a:pPr algn="r" eaLnBrk="1" hangingPunct="1">
                <a:spcBef>
                  <a:spcPct val="0"/>
                </a:spcBef>
                <a:buClrTx/>
                <a:buSzTx/>
              </a:pPr>
              <a:t>19</a:t>
            </a:fld>
            <a:endParaRPr lang="it-IT" altLang="it-IT">
              <a:solidFill>
                <a:schemeClr val="tx1"/>
              </a:solidFill>
              <a:latin typeface="Arial" pitchFamily="34" charset="0"/>
            </a:endParaRPr>
          </a:p>
        </p:txBody>
      </p:sp>
      <p:sp>
        <p:nvSpPr>
          <p:cNvPr id="128003" name="Text Box 2">
            <a:extLst>
              <a:ext uri="{FF2B5EF4-FFF2-40B4-BE49-F238E27FC236}">
                <a16:creationId xmlns:a16="http://schemas.microsoft.com/office/drawing/2014/main" id="{B9335D87-7BEB-E216-F33F-F27CA0169C46}"/>
              </a:ext>
            </a:extLst>
          </p:cNvPr>
          <p:cNvSpPr txBox="1">
            <a:spLocks noChangeArrowheads="1"/>
          </p:cNvSpPr>
          <p:nvPr/>
        </p:nvSpPr>
        <p:spPr bwMode="auto">
          <a:xfrm>
            <a:off x="1133960" y="754468"/>
            <a:ext cx="4529756" cy="3721527"/>
          </a:xfrm>
          <a:prstGeom prst="rect">
            <a:avLst/>
          </a:prstGeom>
          <a:solidFill>
            <a:srgbClr val="FFFFFF"/>
          </a:solidFill>
          <a:ln w="9360">
            <a:solidFill>
              <a:srgbClr val="000000"/>
            </a:solidFill>
            <a:miter lim="800000"/>
            <a:headEnd/>
            <a:tailEnd/>
          </a:ln>
        </p:spPr>
        <p:txBody>
          <a:bodyPr wrap="none" lIns="86511" tIns="43256" rIns="86511" bIns="43256" anchor="ctr"/>
          <a:lstStyle>
            <a:lvl1pPr defTabSz="903288" eaLnBrk="0" hangingPunct="0">
              <a:spcBef>
                <a:spcPct val="30000"/>
              </a:spcBef>
              <a:defRPr sz="1200">
                <a:solidFill>
                  <a:srgbClr val="000000"/>
                </a:solidFill>
                <a:latin typeface="Times New Roman" pitchFamily="18" charset="0"/>
              </a:defRPr>
            </a:lvl1pPr>
            <a:lvl2pPr defTabSz="903288" eaLnBrk="0" hangingPunct="0">
              <a:spcBef>
                <a:spcPct val="30000"/>
              </a:spcBef>
              <a:defRPr sz="1200">
                <a:solidFill>
                  <a:srgbClr val="000000"/>
                </a:solidFill>
                <a:latin typeface="Times New Roman" pitchFamily="18" charset="0"/>
              </a:defRPr>
            </a:lvl2pPr>
            <a:lvl3pPr defTabSz="903288" eaLnBrk="0" hangingPunct="0">
              <a:spcBef>
                <a:spcPct val="30000"/>
              </a:spcBef>
              <a:defRPr sz="1200">
                <a:solidFill>
                  <a:srgbClr val="000000"/>
                </a:solidFill>
                <a:latin typeface="Times New Roman" pitchFamily="18" charset="0"/>
              </a:defRPr>
            </a:lvl3pPr>
            <a:lvl4pPr defTabSz="903288" eaLnBrk="0" hangingPunct="0">
              <a:spcBef>
                <a:spcPct val="30000"/>
              </a:spcBef>
              <a:defRPr sz="1200">
                <a:solidFill>
                  <a:srgbClr val="000000"/>
                </a:solidFill>
                <a:latin typeface="Times New Roman" pitchFamily="18" charset="0"/>
              </a:defRPr>
            </a:lvl4pPr>
            <a:lvl5pPr defTabSz="903288" eaLnBrk="0" hangingPunct="0">
              <a:spcBef>
                <a:spcPct val="30000"/>
              </a:spcBef>
              <a:defRPr sz="1200">
                <a:solidFill>
                  <a:srgbClr val="000000"/>
                </a:solidFill>
                <a:latin typeface="Times New Roman" pitchFamily="18" charset="0"/>
              </a:defRPr>
            </a:lvl5pPr>
            <a:lvl6pPr marL="25146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6pPr>
            <a:lvl7pPr marL="29718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7pPr>
            <a:lvl8pPr marL="34290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8pPr>
            <a:lvl9pPr marL="3886200" indent="-228600" defTabSz="903288" eaLnBrk="0" fontAlgn="base" hangingPunct="0">
              <a:spcBef>
                <a:spcPct val="30000"/>
              </a:spcBef>
              <a:spcAft>
                <a:spcPct val="0"/>
              </a:spcAft>
              <a:buClr>
                <a:srgbClr val="000000"/>
              </a:buClr>
              <a:buSzPct val="100000"/>
              <a:buFont typeface="Times New Roman" pitchFamily="18" charset="0"/>
              <a:defRPr sz="1200">
                <a:solidFill>
                  <a:srgbClr val="000000"/>
                </a:solidFill>
                <a:latin typeface="Times New Roman" pitchFamily="18" charset="0"/>
              </a:defRPr>
            </a:lvl9pPr>
          </a:lstStyle>
          <a:p>
            <a:pPr eaLnBrk="1" hangingPunct="1">
              <a:spcBef>
                <a:spcPct val="0"/>
              </a:spcBef>
            </a:pPr>
            <a:endParaRPr lang="it-IT" altLang="it-IT" sz="1800">
              <a:solidFill>
                <a:schemeClr val="bg1"/>
              </a:solidFill>
              <a:latin typeface="Calibri" pitchFamily="34" charset="0"/>
            </a:endParaRPr>
          </a:p>
        </p:txBody>
      </p:sp>
      <p:sp>
        <p:nvSpPr>
          <p:cNvPr id="128004" name="Rectangle 3">
            <a:extLst>
              <a:ext uri="{FF2B5EF4-FFF2-40B4-BE49-F238E27FC236}">
                <a16:creationId xmlns:a16="http://schemas.microsoft.com/office/drawing/2014/main" id="{C96582A6-559F-1BC3-E214-3FEDB5675C26}"/>
              </a:ext>
            </a:extLst>
          </p:cNvPr>
          <p:cNvSpPr>
            <a:spLocks noGrp="1" noChangeArrowheads="1"/>
          </p:cNvSpPr>
          <p:nvPr>
            <p:ph type="body"/>
          </p:nvPr>
        </p:nvSpPr>
        <p:spPr>
          <a:xfrm>
            <a:off x="679464" y="4714653"/>
            <a:ext cx="5432668" cy="4460597"/>
          </a:xfrm>
          <a:noFill/>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863134"/>
            <a:endParaRPr lang="it-IT" altLang="it-IT"/>
          </a:p>
        </p:txBody>
      </p:sp>
    </p:spTree>
    <p:extLst>
      <p:ext uri="{BB962C8B-B14F-4D97-AF65-F5344CB8AC3E}">
        <p14:creationId xmlns:p14="http://schemas.microsoft.com/office/powerpoint/2010/main" val="2992179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482788732d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it-IT"/>
          </a:p>
        </p:txBody>
      </p:sp>
      <p:sp>
        <p:nvSpPr>
          <p:cNvPr id="323" name="Google Shape;323;g2482788732d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iniziale">
    <p:bg>
      <p:bgPr>
        <a:solidFill>
          <a:schemeClr val="bg1"/>
        </a:solidFill>
        <a:effectLst/>
      </p:bgPr>
    </p:bg>
    <p:spTree>
      <p:nvGrpSpPr>
        <p:cNvPr id="1" name=""/>
        <p:cNvGrpSpPr/>
        <p:nvPr/>
      </p:nvGrpSpPr>
      <p:grpSpPr>
        <a:xfrm>
          <a:off x="0" y="0"/>
          <a:ext cx="0" cy="0"/>
          <a:chOff x="0" y="0"/>
          <a:chExt cx="0" cy="0"/>
        </a:xfrm>
      </p:grpSpPr>
      <p:sp>
        <p:nvSpPr>
          <p:cNvPr id="12" name="Rettangolo 11"/>
          <p:cNvSpPr/>
          <p:nvPr userDrawn="1"/>
        </p:nvSpPr>
        <p:spPr>
          <a:xfrm>
            <a:off x="872" y="1730108"/>
            <a:ext cx="9165896" cy="374555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Rettangolo 13"/>
          <p:cNvSpPr/>
          <p:nvPr userDrawn="1"/>
        </p:nvSpPr>
        <p:spPr>
          <a:xfrm>
            <a:off x="0" y="6572392"/>
            <a:ext cx="9165896" cy="305011"/>
          </a:xfrm>
          <a:prstGeom prst="rect">
            <a:avLst/>
          </a:prstGeom>
          <a:solidFill>
            <a:srgbClr val="2D79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1" name="Rettangolo 20"/>
          <p:cNvSpPr/>
          <p:nvPr userDrawn="1"/>
        </p:nvSpPr>
        <p:spPr>
          <a:xfrm>
            <a:off x="872" y="5054747"/>
            <a:ext cx="9165896" cy="957692"/>
          </a:xfrm>
          <a:prstGeom prst="rect">
            <a:avLst/>
          </a:prstGeom>
          <a:solidFill>
            <a:srgbClr val="00488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6"/>
          <p:cNvSpPr/>
          <p:nvPr userDrawn="1"/>
        </p:nvSpPr>
        <p:spPr>
          <a:xfrm>
            <a:off x="0" y="0"/>
            <a:ext cx="9144000" cy="174084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 name="Sottotitolo 2"/>
          <p:cNvSpPr>
            <a:spLocks noGrp="1"/>
          </p:cNvSpPr>
          <p:nvPr userDrawn="1">
            <p:ph type="subTitle" idx="1" hasCustomPrompt="1"/>
          </p:nvPr>
        </p:nvSpPr>
        <p:spPr>
          <a:xfrm>
            <a:off x="514335" y="3152003"/>
            <a:ext cx="8440819" cy="430887"/>
          </a:xfrm>
        </p:spPr>
        <p:txBody>
          <a:bodyPr wrap="square" lIns="0" tIns="0" bIns="0">
            <a:spAutoFit/>
          </a:bodyPr>
          <a:lstStyle>
            <a:lvl1pPr marL="0" indent="0" algn="l">
              <a:buNone/>
              <a:defRPr sz="2800" b="0" i="0" baseline="0">
                <a:ln>
                  <a:noFill/>
                </a:ln>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a:t>Sottotitolo della presentazione – </a:t>
            </a:r>
            <a:r>
              <a:rPr lang="it-IT" dirty="0" err="1"/>
              <a:t>Arial</a:t>
            </a:r>
            <a:r>
              <a:rPr lang="it-IT" dirty="0"/>
              <a:t> 30pt</a:t>
            </a:r>
          </a:p>
        </p:txBody>
      </p:sp>
      <p:sp>
        <p:nvSpPr>
          <p:cNvPr id="5" name="Segnaposto testo 4"/>
          <p:cNvSpPr>
            <a:spLocks noGrp="1"/>
          </p:cNvSpPr>
          <p:nvPr userDrawn="1">
            <p:ph type="body" sz="quarter" idx="10" hasCustomPrompt="1"/>
          </p:nvPr>
        </p:nvSpPr>
        <p:spPr>
          <a:xfrm>
            <a:off x="514334" y="5149831"/>
            <a:ext cx="8440818" cy="369332"/>
          </a:xfrm>
        </p:spPr>
        <p:txBody>
          <a:bodyPr wrap="square" lIns="0">
            <a:spAutoFit/>
          </a:bodyPr>
          <a:lstStyle>
            <a:lvl1pPr marL="0" indent="0" algn="l">
              <a:spcBef>
                <a:spcPts val="0"/>
              </a:spcBef>
              <a:buNone/>
              <a:defRPr sz="1800" b="1" i="0" baseline="0">
                <a:solidFill>
                  <a:schemeClr val="bg1"/>
                </a:solidFill>
                <a:latin typeface="+mj-lt"/>
              </a:defRPr>
            </a:lvl1pPr>
            <a:lvl2pPr algn="l">
              <a:spcBef>
                <a:spcPts val="0"/>
              </a:spcBef>
              <a:defRPr sz="1800" b="1" i="0" baseline="0">
                <a:solidFill>
                  <a:schemeClr val="bg1"/>
                </a:solidFill>
                <a:latin typeface="+mj-lt"/>
              </a:defRPr>
            </a:lvl2pPr>
            <a:lvl3pPr algn="l">
              <a:spcBef>
                <a:spcPts val="0"/>
              </a:spcBef>
              <a:defRPr sz="1800" b="1" i="0" baseline="0">
                <a:solidFill>
                  <a:schemeClr val="bg1"/>
                </a:solidFill>
                <a:latin typeface="+mj-lt"/>
              </a:defRPr>
            </a:lvl3pPr>
            <a:lvl4pPr algn="l">
              <a:spcBef>
                <a:spcPts val="0"/>
              </a:spcBef>
              <a:defRPr sz="1800" b="1" i="0" baseline="0">
                <a:solidFill>
                  <a:schemeClr val="bg1"/>
                </a:solidFill>
                <a:latin typeface="+mj-lt"/>
              </a:defRPr>
            </a:lvl4pPr>
            <a:lvl5pPr algn="l">
              <a:spcBef>
                <a:spcPts val="0"/>
              </a:spcBef>
              <a:defRPr sz="1800" b="1" i="0" baseline="0">
                <a:solidFill>
                  <a:schemeClr val="bg1"/>
                </a:solidFill>
                <a:latin typeface="+mj-lt"/>
              </a:defRPr>
            </a:lvl5pPr>
          </a:lstStyle>
          <a:p>
            <a:pPr lvl="0"/>
            <a:r>
              <a:rPr lang="it-IT" dirty="0"/>
              <a:t>Autore Dipartimento/Unità – </a:t>
            </a:r>
            <a:r>
              <a:rPr lang="it-IT" dirty="0" err="1"/>
              <a:t>Arial</a:t>
            </a:r>
            <a:r>
              <a:rPr lang="it-IT" dirty="0"/>
              <a:t> 18 </a:t>
            </a:r>
            <a:r>
              <a:rPr lang="it-IT" dirty="0" err="1"/>
              <a:t>pt</a:t>
            </a:r>
            <a:endParaRPr lang="it-IT" dirty="0"/>
          </a:p>
        </p:txBody>
      </p:sp>
      <p:sp>
        <p:nvSpPr>
          <p:cNvPr id="9" name="Titolo 8"/>
          <p:cNvSpPr>
            <a:spLocks noGrp="1"/>
          </p:cNvSpPr>
          <p:nvPr userDrawn="1">
            <p:ph type="title" hasCustomPrompt="1"/>
          </p:nvPr>
        </p:nvSpPr>
        <p:spPr>
          <a:xfrm>
            <a:off x="514335" y="2228409"/>
            <a:ext cx="8440819" cy="492443"/>
          </a:xfrm>
        </p:spPr>
        <p:txBody>
          <a:bodyPr lIns="0"/>
          <a:lstStyle>
            <a:lvl1pPr>
              <a:defRPr sz="3200" baseline="0">
                <a:ln>
                  <a:noFill/>
                </a:ln>
                <a:solidFill>
                  <a:schemeClr val="bg1"/>
                </a:solidFill>
              </a:defRPr>
            </a:lvl1pPr>
          </a:lstStyle>
          <a:p>
            <a:r>
              <a:rPr lang="it-IT" dirty="0"/>
              <a:t>Titolo della presentazione – </a:t>
            </a:r>
            <a:r>
              <a:rPr lang="it-IT" dirty="0" err="1"/>
              <a:t>Arial</a:t>
            </a:r>
            <a:r>
              <a:rPr lang="it-IT" dirty="0"/>
              <a:t> 30pt</a:t>
            </a:r>
          </a:p>
        </p:txBody>
      </p:sp>
      <p:pic>
        <p:nvPicPr>
          <p:cNvPr id="2" name="Immagine 1" descr="BAN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012439"/>
            <a:ext cx="9144000" cy="574536"/>
          </a:xfrm>
          <a:prstGeom prst="rect">
            <a:avLst/>
          </a:prstGeom>
        </p:spPr>
      </p:pic>
      <p:sp>
        <p:nvSpPr>
          <p:cNvPr id="10" name="Segnaposto testo 9"/>
          <p:cNvSpPr>
            <a:spLocks noGrp="1"/>
          </p:cNvSpPr>
          <p:nvPr>
            <p:ph type="body" sz="quarter" idx="11" hasCustomPrompt="1"/>
          </p:nvPr>
        </p:nvSpPr>
        <p:spPr>
          <a:xfrm>
            <a:off x="514350" y="4214797"/>
            <a:ext cx="8440738" cy="400110"/>
          </a:xfrm>
        </p:spPr>
        <p:txBody>
          <a:bodyPr lIns="0" anchor="t" anchorCtr="0">
            <a:spAutoFit/>
          </a:bodyPr>
          <a:lstStyle>
            <a:lvl1pPr marL="0" indent="0">
              <a:buNone/>
              <a:defRPr sz="2000" i="1" baseline="0">
                <a:solidFill>
                  <a:schemeClr val="bg1"/>
                </a:solidFill>
              </a:defRPr>
            </a:lvl1pPr>
            <a:lvl2pPr>
              <a:defRPr sz="1800" i="1">
                <a:solidFill>
                  <a:schemeClr val="bg1"/>
                </a:solidFill>
              </a:defRPr>
            </a:lvl2pPr>
            <a:lvl3pPr>
              <a:defRPr sz="1800" i="1">
                <a:solidFill>
                  <a:schemeClr val="bg1"/>
                </a:solidFill>
              </a:defRPr>
            </a:lvl3pPr>
            <a:lvl4pPr>
              <a:defRPr sz="1800" i="1">
                <a:solidFill>
                  <a:schemeClr val="bg1"/>
                </a:solidFill>
              </a:defRPr>
            </a:lvl4pPr>
            <a:lvl5pPr>
              <a:defRPr sz="1800" i="1">
                <a:solidFill>
                  <a:schemeClr val="bg1"/>
                </a:solidFill>
              </a:defRPr>
            </a:lvl5pPr>
          </a:lstStyle>
          <a:p>
            <a:pPr lvl="0"/>
            <a:r>
              <a:rPr lang="it-IT" dirty="0"/>
              <a:t>Luogo e data – </a:t>
            </a:r>
            <a:r>
              <a:rPr lang="it-IT" dirty="0" err="1"/>
              <a:t>Arial</a:t>
            </a:r>
            <a:r>
              <a:rPr lang="it-IT" dirty="0"/>
              <a:t> 20pt </a:t>
            </a:r>
          </a:p>
        </p:txBody>
      </p:sp>
      <p:pic>
        <p:nvPicPr>
          <p:cNvPr id="4" name="Picture 3"/>
          <p:cNvPicPr>
            <a:picLocks noChangeAspect="1"/>
          </p:cNvPicPr>
          <p:nvPr userDrawn="1"/>
        </p:nvPicPr>
        <p:blipFill>
          <a:blip r:embed="rId3"/>
          <a:srcRect/>
          <a:stretch/>
        </p:blipFill>
        <p:spPr>
          <a:xfrm>
            <a:off x="199390" y="421550"/>
            <a:ext cx="6114414" cy="1186867"/>
          </a:xfrm>
          <a:prstGeom prst="rect">
            <a:avLst/>
          </a:prstGeom>
        </p:spPr>
      </p:pic>
    </p:spTree>
    <p:extLst>
      <p:ext uri="{BB962C8B-B14F-4D97-AF65-F5344CB8AC3E}">
        <p14:creationId xmlns:p14="http://schemas.microsoft.com/office/powerpoint/2010/main" val="9949710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sz="2600">
                <a:solidFill>
                  <a:srgbClr val="FFFFFF"/>
                </a:solidFill>
              </a:defRPr>
            </a:lvl1pPr>
          </a:lstStyle>
          <a:p>
            <a:r>
              <a:rPr lang="it-IT" dirty="0"/>
              <a:t>Titolo della slide – </a:t>
            </a:r>
            <a:r>
              <a:rPr lang="it-IT" dirty="0" err="1"/>
              <a:t>Arial</a:t>
            </a:r>
            <a:r>
              <a:rPr lang="it-IT" dirty="0"/>
              <a:t> 26pt </a:t>
            </a:r>
          </a:p>
        </p:txBody>
      </p:sp>
      <p:sp>
        <p:nvSpPr>
          <p:cNvPr id="15" name="Segnaposto testo 14"/>
          <p:cNvSpPr>
            <a:spLocks noGrp="1"/>
          </p:cNvSpPr>
          <p:nvPr>
            <p:ph type="body" sz="quarter" idx="13" hasCustomPrompt="1"/>
          </p:nvPr>
        </p:nvSpPr>
        <p:spPr>
          <a:xfrm>
            <a:off x="413414" y="1253067"/>
            <a:ext cx="8229600" cy="400110"/>
          </a:xfrm>
        </p:spPr>
        <p:txBody>
          <a:bodyPr>
            <a:spAutoFit/>
          </a:bodyPr>
          <a:lstStyle>
            <a:lvl1pPr marL="0" indent="0">
              <a:buNone/>
              <a:defRPr sz="2000" b="1" baseline="0">
                <a:solidFill>
                  <a:srgbClr val="7F7F7F"/>
                </a:solidFill>
              </a:defRPr>
            </a:lvl1pPr>
            <a:lvl2pPr>
              <a:defRPr sz="2000" b="1">
                <a:solidFill>
                  <a:srgbClr val="7F7F7F"/>
                </a:solidFill>
              </a:defRPr>
            </a:lvl2pPr>
            <a:lvl3pPr>
              <a:defRPr sz="2000" b="1">
                <a:solidFill>
                  <a:srgbClr val="7F7F7F"/>
                </a:solidFill>
              </a:defRPr>
            </a:lvl3pPr>
            <a:lvl4pPr>
              <a:defRPr sz="2000" b="1">
                <a:solidFill>
                  <a:srgbClr val="7F7F7F"/>
                </a:solidFill>
              </a:defRPr>
            </a:lvl4pPr>
            <a:lvl5pPr>
              <a:defRPr sz="2000" b="1">
                <a:solidFill>
                  <a:srgbClr val="7F7F7F"/>
                </a:solidFill>
              </a:defRPr>
            </a:lvl5pPr>
          </a:lstStyle>
          <a:p>
            <a:pPr lvl="0"/>
            <a:r>
              <a:rPr lang="it-IT" dirty="0"/>
              <a:t>Titolo di secondo livello 20pt </a:t>
            </a:r>
            <a:r>
              <a:rPr lang="it-IT" dirty="0" err="1"/>
              <a:t>Arial</a:t>
            </a:r>
            <a:r>
              <a:rPr lang="it-IT" dirty="0"/>
              <a:t> </a:t>
            </a:r>
            <a:r>
              <a:rPr lang="it-IT" dirty="0" err="1"/>
              <a:t>bold</a:t>
            </a:r>
            <a:endParaRPr lang="it-IT" dirty="0"/>
          </a:p>
        </p:txBody>
      </p:sp>
      <p:sp>
        <p:nvSpPr>
          <p:cNvPr id="17" name="Segnaposto testo 16"/>
          <p:cNvSpPr>
            <a:spLocks noGrp="1"/>
          </p:cNvSpPr>
          <p:nvPr>
            <p:ph type="body" sz="quarter" idx="14" hasCustomPrompt="1"/>
          </p:nvPr>
        </p:nvSpPr>
        <p:spPr>
          <a:xfrm>
            <a:off x="413414" y="2017397"/>
            <a:ext cx="8229599" cy="769441"/>
          </a:xfrm>
        </p:spPr>
        <p:txBody>
          <a:bodyPr wrap="square">
            <a:spAutoFit/>
          </a:bodyPr>
          <a:lstStyle>
            <a:lvl1pPr marL="457200" indent="-457200">
              <a:buFont typeface="+mj-lt"/>
              <a:buAutoNum type="arabicPeriod"/>
              <a:defRPr sz="2000" baseline="0"/>
            </a:lvl1pPr>
            <a:lvl2pPr marL="457200" indent="0">
              <a:buNone/>
              <a:defRPr sz="2000"/>
            </a:lvl2pPr>
            <a:lvl3pPr>
              <a:defRPr sz="2000"/>
            </a:lvl3pPr>
            <a:lvl4pPr>
              <a:defRPr sz="2000"/>
            </a:lvl4pPr>
            <a:lvl5pPr>
              <a:defRPr sz="2000"/>
            </a:lvl5pPr>
          </a:lstStyle>
          <a:p>
            <a:pPr lvl="0"/>
            <a:r>
              <a:rPr lang="it-IT" dirty="0"/>
              <a:t>Corpo del testo 20pt </a:t>
            </a:r>
            <a:r>
              <a:rPr lang="it-IT" dirty="0" err="1"/>
              <a:t>Arial</a:t>
            </a:r>
            <a:r>
              <a:rPr lang="it-IT" dirty="0"/>
              <a:t> regular</a:t>
            </a:r>
          </a:p>
          <a:p>
            <a:pPr lvl="0"/>
            <a:r>
              <a:rPr lang="it-IT" dirty="0" err="1"/>
              <a:t>Lorem</a:t>
            </a:r>
            <a:r>
              <a:rPr lang="it-IT" dirty="0"/>
              <a:t> </a:t>
            </a:r>
            <a:r>
              <a:rPr lang="it-IT" dirty="0" err="1"/>
              <a:t>ipsum</a:t>
            </a:r>
            <a:r>
              <a:rPr lang="it-IT" dirty="0"/>
              <a:t> </a:t>
            </a:r>
            <a:r>
              <a:rPr lang="it-IT" dirty="0" err="1"/>
              <a:t>dolor</a:t>
            </a:r>
            <a:r>
              <a:rPr lang="it-IT" dirty="0"/>
              <a:t> sic </a:t>
            </a:r>
            <a:r>
              <a:rPr lang="it-IT" dirty="0" err="1"/>
              <a:t>amet</a:t>
            </a:r>
            <a:endParaRPr lang="it-IT" dirty="0"/>
          </a:p>
        </p:txBody>
      </p:sp>
      <p:sp>
        <p:nvSpPr>
          <p:cNvPr id="19" name="Segnaposto testo 18"/>
          <p:cNvSpPr>
            <a:spLocks noGrp="1"/>
          </p:cNvSpPr>
          <p:nvPr>
            <p:ph type="body" sz="quarter" idx="15" hasCustomPrompt="1"/>
          </p:nvPr>
        </p:nvSpPr>
        <p:spPr>
          <a:xfrm>
            <a:off x="413414" y="3409088"/>
            <a:ext cx="8229599" cy="929485"/>
          </a:xfrm>
        </p:spPr>
        <p:txBody>
          <a:bodyPr wrap="square">
            <a:spAutoFit/>
          </a:bodyPr>
          <a:lstStyle>
            <a:lvl1pPr>
              <a:defRPr sz="1600" baseline="0"/>
            </a:lvl1pPr>
            <a:lvl2pPr>
              <a:defRPr sz="1800"/>
            </a:lvl2pPr>
            <a:lvl3pPr>
              <a:defRPr sz="1800"/>
            </a:lvl3pPr>
            <a:lvl4pPr>
              <a:defRPr sz="1800"/>
            </a:lvl4pPr>
            <a:lvl5pPr>
              <a:defRPr sz="1800"/>
            </a:lvl5pPr>
          </a:lstStyle>
          <a:p>
            <a:pPr lvl="0"/>
            <a:r>
              <a:rPr lang="it-IT" dirty="0"/>
              <a:t>Lista 16pt </a:t>
            </a:r>
            <a:r>
              <a:rPr lang="it-IT" dirty="0" err="1"/>
              <a:t>Arial</a:t>
            </a:r>
            <a:r>
              <a:rPr lang="it-IT" dirty="0"/>
              <a:t> regular</a:t>
            </a:r>
          </a:p>
          <a:p>
            <a:pPr lvl="0"/>
            <a:r>
              <a:rPr lang="it-IT" dirty="0" err="1"/>
              <a:t>Lorem</a:t>
            </a:r>
            <a:r>
              <a:rPr lang="it-IT" dirty="0"/>
              <a:t> </a:t>
            </a:r>
            <a:r>
              <a:rPr lang="it-IT" dirty="0" err="1"/>
              <a:t>ipsum</a:t>
            </a:r>
            <a:endParaRPr lang="it-IT" dirty="0"/>
          </a:p>
          <a:p>
            <a:pPr lvl="0"/>
            <a:r>
              <a:rPr lang="it-IT" dirty="0" err="1"/>
              <a:t>Lorem</a:t>
            </a:r>
            <a:r>
              <a:rPr lang="it-IT" dirty="0"/>
              <a:t> </a:t>
            </a:r>
            <a:r>
              <a:rPr lang="it-IT" dirty="0" err="1"/>
              <a:t>ipusm</a:t>
            </a:r>
            <a:endParaRPr lang="it-IT" dirty="0"/>
          </a:p>
        </p:txBody>
      </p:sp>
      <p:sp>
        <p:nvSpPr>
          <p:cNvPr id="10"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11"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1409560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ella">
    <p:spTree>
      <p:nvGrpSpPr>
        <p:cNvPr id="1" name=""/>
        <p:cNvGrpSpPr/>
        <p:nvPr/>
      </p:nvGrpSpPr>
      <p:grpSpPr>
        <a:xfrm>
          <a:off x="0" y="0"/>
          <a:ext cx="0" cy="0"/>
          <a:chOff x="0" y="0"/>
          <a:chExt cx="0" cy="0"/>
        </a:xfrm>
      </p:grpSpPr>
      <p:sp>
        <p:nvSpPr>
          <p:cNvPr id="7" name="Rettangolo 6"/>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303802"/>
            <a:ext cx="8229600" cy="400110"/>
          </a:xfrm>
        </p:spPr>
        <p:txBody>
          <a:bodyPr/>
          <a:lstStyle>
            <a:lvl1pPr>
              <a:defRPr>
                <a:solidFill>
                  <a:srgbClr val="FFFFFF"/>
                </a:solidFill>
              </a:defRPr>
            </a:lvl1pPr>
          </a:lstStyle>
          <a:p>
            <a:r>
              <a:rPr lang="it-IT" dirty="0"/>
              <a:t>Titolo della slide</a:t>
            </a:r>
          </a:p>
        </p:txBody>
      </p:sp>
      <p:sp>
        <p:nvSpPr>
          <p:cNvPr id="3" name="Segnaposto contenuto 2"/>
          <p:cNvSpPr>
            <a:spLocks noGrp="1"/>
          </p:cNvSpPr>
          <p:nvPr>
            <p:ph idx="1" hasCustomPrompt="1"/>
          </p:nvPr>
        </p:nvSpPr>
        <p:spPr>
          <a:xfrm>
            <a:off x="457200" y="1600201"/>
            <a:ext cx="8229600" cy="400110"/>
          </a:xfrm>
        </p:spPr>
        <p:txBody>
          <a:bodyPr>
            <a:spAutoFit/>
          </a:bodyPr>
          <a:lstStyle>
            <a:lvl1pPr marL="0" indent="0">
              <a:buNone/>
              <a:defRPr sz="2000" baseline="0"/>
            </a:lvl1pPr>
          </a:lstStyle>
          <a:p>
            <a:pPr lvl="0"/>
            <a:r>
              <a:rPr lang="it-IT" dirty="0"/>
              <a:t>Testo</a:t>
            </a:r>
          </a:p>
        </p:txBody>
      </p:sp>
      <p:sp>
        <p:nvSpPr>
          <p:cNvPr id="5" name="Segnaposto tabella 4"/>
          <p:cNvSpPr>
            <a:spLocks noGrp="1"/>
          </p:cNvSpPr>
          <p:nvPr>
            <p:ph type="tbl" sz="quarter" idx="13" hasCustomPrompt="1"/>
          </p:nvPr>
        </p:nvSpPr>
        <p:spPr>
          <a:xfrm>
            <a:off x="457200" y="2495552"/>
            <a:ext cx="8185150" cy="3255433"/>
          </a:xfrm>
        </p:spPr>
        <p:txBody>
          <a:bodyPr>
            <a:normAutofit/>
          </a:bodyPr>
          <a:lstStyle>
            <a:lvl1pPr marL="0" indent="0">
              <a:buNone/>
              <a:defRPr sz="1800" baseline="0"/>
            </a:lvl1pPr>
          </a:lstStyle>
          <a:p>
            <a:r>
              <a:rPr lang="it-IT" dirty="0"/>
              <a:t>Cliccare sull’icona per inserire la tabella</a:t>
            </a:r>
          </a:p>
        </p:txBody>
      </p:sp>
      <p:sp>
        <p:nvSpPr>
          <p:cNvPr id="8"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10"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2848743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2" name="Rettangolo 11"/>
          <p:cNvSpPr/>
          <p:nvPr userDrawn="1"/>
        </p:nvSpPr>
        <p:spPr>
          <a:xfrm>
            <a:off x="0" y="1"/>
            <a:ext cx="9144000" cy="1051075"/>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13414" y="246084"/>
            <a:ext cx="8229600" cy="400110"/>
          </a:xfrm>
        </p:spPr>
        <p:txBody>
          <a:bodyPr/>
          <a:lstStyle>
            <a:lvl1pPr>
              <a:defRPr>
                <a:solidFill>
                  <a:srgbClr val="FFFFFF"/>
                </a:solidFill>
              </a:defRPr>
            </a:lvl1pPr>
          </a:lstStyle>
          <a:p>
            <a:r>
              <a:rPr lang="it-IT" dirty="0"/>
              <a:t>Titolo della slide</a:t>
            </a:r>
          </a:p>
        </p:txBody>
      </p:sp>
      <p:sp>
        <p:nvSpPr>
          <p:cNvPr id="3" name="Segnaposto testo 2"/>
          <p:cNvSpPr>
            <a:spLocks noGrp="1"/>
          </p:cNvSpPr>
          <p:nvPr>
            <p:ph type="body" idx="1" hasCustomPrompt="1"/>
          </p:nvPr>
        </p:nvSpPr>
        <p:spPr>
          <a:xfrm>
            <a:off x="457200" y="1535113"/>
            <a:ext cx="4040188" cy="639763"/>
          </a:xfrm>
          <a:solidFill>
            <a:srgbClr val="004884"/>
          </a:solidFill>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Titolo box</a:t>
            </a:r>
          </a:p>
        </p:txBody>
      </p:sp>
      <p:sp>
        <p:nvSpPr>
          <p:cNvPr id="4" name="Segnaposto contenuto 3"/>
          <p:cNvSpPr>
            <a:spLocks noGrp="1"/>
          </p:cNvSpPr>
          <p:nvPr>
            <p:ph sz="half" idx="2"/>
          </p:nvPr>
        </p:nvSpPr>
        <p:spPr>
          <a:xfrm>
            <a:off x="457200" y="2174875"/>
            <a:ext cx="4040188" cy="3951288"/>
          </a:xfrm>
          <a:ln>
            <a:solidFill>
              <a:srgbClr val="E4E4E4"/>
            </a:solidFill>
          </a:ln>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it-IT" dirty="0"/>
          </a:p>
        </p:txBody>
      </p:sp>
      <p:sp>
        <p:nvSpPr>
          <p:cNvPr id="5" name="Segnaposto testo 4"/>
          <p:cNvSpPr>
            <a:spLocks noGrp="1"/>
          </p:cNvSpPr>
          <p:nvPr>
            <p:ph type="body" sz="quarter" idx="3" hasCustomPrompt="1"/>
          </p:nvPr>
        </p:nvSpPr>
        <p:spPr>
          <a:xfrm>
            <a:off x="4645029" y="1535113"/>
            <a:ext cx="4041775" cy="639763"/>
          </a:xfrm>
          <a:solidFill>
            <a:srgbClr val="004884"/>
          </a:solidFill>
        </p:spPr>
        <p:txBody>
          <a:bodyPr anchor="b">
            <a:normAutofit/>
          </a:bodyPr>
          <a:lstStyle>
            <a:lvl1pPr marL="0" indent="0">
              <a:buNone/>
              <a:defRPr sz="2000" b="1">
                <a:solidFill>
                  <a:srgbClr val="FFFFF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dirty="0"/>
              <a:t>Titolo box</a:t>
            </a:r>
          </a:p>
        </p:txBody>
      </p:sp>
      <p:sp>
        <p:nvSpPr>
          <p:cNvPr id="6" name="Segnaposto contenuto 5"/>
          <p:cNvSpPr>
            <a:spLocks noGrp="1"/>
          </p:cNvSpPr>
          <p:nvPr>
            <p:ph sz="quarter" idx="4"/>
          </p:nvPr>
        </p:nvSpPr>
        <p:spPr>
          <a:xfrm>
            <a:off x="4645029" y="2174875"/>
            <a:ext cx="4041775" cy="3951288"/>
          </a:xfrm>
          <a:ln>
            <a:solidFill>
              <a:srgbClr val="E4E4E4"/>
            </a:solidFill>
          </a:ln>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 name="Segnaposto numero diapositiva 5"/>
          <p:cNvSpPr>
            <a:spLocks noGrp="1"/>
          </p:cNvSpPr>
          <p:nvPr>
            <p:ph type="sldNum" sz="quarter" idx="10"/>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11" name="Segnaposto piè di pagina 3"/>
          <p:cNvSpPr>
            <a:spLocks noGrp="1"/>
          </p:cNvSpPr>
          <p:nvPr>
            <p:ph type="ftr" sz="quarter" idx="11"/>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3683655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Titolo a sinistra testo a destra">
    <p:spTree>
      <p:nvGrpSpPr>
        <p:cNvPr id="1" name=""/>
        <p:cNvGrpSpPr/>
        <p:nvPr/>
      </p:nvGrpSpPr>
      <p:grpSpPr>
        <a:xfrm>
          <a:off x="0" y="0"/>
          <a:ext cx="0" cy="0"/>
          <a:chOff x="0" y="0"/>
          <a:chExt cx="0" cy="0"/>
        </a:xfrm>
      </p:grpSpPr>
      <p:sp>
        <p:nvSpPr>
          <p:cNvPr id="8" name="Rettangolo 7"/>
          <p:cNvSpPr/>
          <p:nvPr userDrawn="1"/>
        </p:nvSpPr>
        <p:spPr>
          <a:xfrm>
            <a:off x="457204" y="273051"/>
            <a:ext cx="3008313" cy="58531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457204" y="1127325"/>
            <a:ext cx="3008313" cy="307777"/>
          </a:xfrm>
        </p:spPr>
        <p:txBody>
          <a:bodyPr anchor="b"/>
          <a:lstStyle>
            <a:lvl1pPr algn="l">
              <a:defRPr sz="2000" b="1">
                <a:solidFill>
                  <a:srgbClr val="FFFFFF"/>
                </a:solidFill>
              </a:defRPr>
            </a:lvl1pPr>
          </a:lstStyle>
          <a:p>
            <a:r>
              <a:rPr lang="it-IT" dirty="0"/>
              <a:t>Titolo della slide</a:t>
            </a:r>
          </a:p>
        </p:txBody>
      </p:sp>
      <p:sp>
        <p:nvSpPr>
          <p:cNvPr id="3" name="Segnaposto contenuto 2"/>
          <p:cNvSpPr>
            <a:spLocks noGrp="1"/>
          </p:cNvSpPr>
          <p:nvPr>
            <p:ph idx="1" hasCustomPrompt="1"/>
          </p:nvPr>
        </p:nvSpPr>
        <p:spPr>
          <a:xfrm>
            <a:off x="3575050" y="273053"/>
            <a:ext cx="5111750" cy="5853113"/>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it-IT" dirty="0"/>
              <a:t>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testo 3"/>
          <p:cNvSpPr>
            <a:spLocks noGrp="1"/>
          </p:cNvSpPr>
          <p:nvPr>
            <p:ph type="body" sz="half" idx="2" hasCustomPrompt="1"/>
          </p:nvPr>
        </p:nvSpPr>
        <p:spPr>
          <a:xfrm>
            <a:off x="457204" y="1435103"/>
            <a:ext cx="3008313" cy="338554"/>
          </a:xfrm>
        </p:spPr>
        <p:txBody>
          <a:bodyPr/>
          <a:lstStyle>
            <a:lvl1pPr marL="0" indent="0">
              <a:buNone/>
              <a:defRPr sz="16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Testo descrittivo</a:t>
            </a:r>
          </a:p>
        </p:txBody>
      </p:sp>
      <p:sp>
        <p:nvSpPr>
          <p:cNvPr id="9"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10"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3048565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magine a sinistra">
    <p:spTree>
      <p:nvGrpSpPr>
        <p:cNvPr id="1" name=""/>
        <p:cNvGrpSpPr/>
        <p:nvPr/>
      </p:nvGrpSpPr>
      <p:grpSpPr>
        <a:xfrm>
          <a:off x="0" y="0"/>
          <a:ext cx="0" cy="0"/>
          <a:chOff x="0" y="0"/>
          <a:chExt cx="0" cy="0"/>
        </a:xfrm>
      </p:grpSpPr>
      <p:sp>
        <p:nvSpPr>
          <p:cNvPr id="9" name="Rettangolo 7"/>
          <p:cNvSpPr/>
          <p:nvPr userDrawn="1"/>
        </p:nvSpPr>
        <p:spPr>
          <a:xfrm>
            <a:off x="0" y="2"/>
            <a:ext cx="9144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 name="Segnaposto immagine 5"/>
          <p:cNvSpPr>
            <a:spLocks noGrp="1"/>
          </p:cNvSpPr>
          <p:nvPr>
            <p:ph type="pic" sz="quarter" idx="13" hasCustomPrompt="1"/>
          </p:nvPr>
        </p:nvSpPr>
        <p:spPr>
          <a:xfrm>
            <a:off x="457202" y="226977"/>
            <a:ext cx="3008313" cy="5853113"/>
          </a:xfrm>
          <a:ln w="12700">
            <a:solidFill>
              <a:schemeClr val="bg1"/>
            </a:solidFill>
          </a:ln>
        </p:spPr>
        <p:txBody>
          <a:bodyPr>
            <a:normAutofit/>
          </a:bodyPr>
          <a:lstStyle>
            <a:lvl1pPr marL="0" indent="0">
              <a:buNone/>
              <a:defRPr sz="1400">
                <a:solidFill>
                  <a:srgbClr val="FFFFFF"/>
                </a:solidFill>
              </a:defRPr>
            </a:lvl1pPr>
          </a:lstStyle>
          <a:p>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8,57 cm (540px) per 14,29cm (900px)</a:t>
            </a:r>
          </a:p>
        </p:txBody>
      </p:sp>
      <p:sp>
        <p:nvSpPr>
          <p:cNvPr id="3" name="Segnaposto contenuto 2"/>
          <p:cNvSpPr>
            <a:spLocks noGrp="1"/>
          </p:cNvSpPr>
          <p:nvPr>
            <p:ph idx="1" hasCustomPrompt="1"/>
          </p:nvPr>
        </p:nvSpPr>
        <p:spPr>
          <a:xfrm>
            <a:off x="3575050" y="1072976"/>
            <a:ext cx="5111750" cy="1877437"/>
          </a:xfrm>
        </p:spPr>
        <p:txBody>
          <a:bodyPr>
            <a:spAutoFit/>
          </a:bodyPr>
          <a:lstStyle>
            <a:lvl1pPr>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it-IT" dirty="0"/>
              <a:t>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11" name="Titolo 10"/>
          <p:cNvSpPr>
            <a:spLocks noGrp="1"/>
          </p:cNvSpPr>
          <p:nvPr>
            <p:ph type="title" hasCustomPrompt="1"/>
          </p:nvPr>
        </p:nvSpPr>
        <p:spPr>
          <a:xfrm>
            <a:off x="3575050" y="281904"/>
            <a:ext cx="5067964" cy="400110"/>
          </a:xfrm>
        </p:spPr>
        <p:txBody>
          <a:bodyPr/>
          <a:lstStyle>
            <a:lvl1pPr>
              <a:defRPr>
                <a:solidFill>
                  <a:schemeClr val="bg1"/>
                </a:solidFill>
              </a:defRPr>
            </a:lvl1pPr>
          </a:lstStyle>
          <a:p>
            <a:r>
              <a:rPr lang="it-IT" dirty="0"/>
              <a:t>Titolo della slide</a:t>
            </a:r>
          </a:p>
        </p:txBody>
      </p:sp>
      <p:sp>
        <p:nvSpPr>
          <p:cNvPr id="10"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12"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2515791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8" name="Rettangolo 7"/>
          <p:cNvSpPr/>
          <p:nvPr userDrawn="1"/>
        </p:nvSpPr>
        <p:spPr>
          <a:xfrm>
            <a:off x="0" y="2"/>
            <a:ext cx="9144000" cy="6273612"/>
          </a:xfrm>
          <a:prstGeom prst="rect">
            <a:avLst/>
          </a:prstGeom>
          <a:solidFill>
            <a:srgbClr val="003A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 name="Titolo 1"/>
          <p:cNvSpPr>
            <a:spLocks noGrp="1"/>
          </p:cNvSpPr>
          <p:nvPr>
            <p:ph type="title" hasCustomPrompt="1"/>
          </p:nvPr>
        </p:nvSpPr>
        <p:spPr>
          <a:xfrm>
            <a:off x="1792288" y="5059564"/>
            <a:ext cx="5486400" cy="307777"/>
          </a:xfrm>
        </p:spPr>
        <p:txBody>
          <a:bodyPr anchor="b"/>
          <a:lstStyle>
            <a:lvl1pPr algn="l">
              <a:defRPr sz="2000" b="1">
                <a:solidFill>
                  <a:srgbClr val="FFFFFF"/>
                </a:solidFill>
              </a:defRPr>
            </a:lvl1pPr>
          </a:lstStyle>
          <a:p>
            <a:r>
              <a:rPr lang="it-IT" dirty="0"/>
              <a:t>Titolo</a:t>
            </a:r>
          </a:p>
        </p:txBody>
      </p:sp>
      <p:sp>
        <p:nvSpPr>
          <p:cNvPr id="3" name="Segnaposto immagine 2"/>
          <p:cNvSpPr>
            <a:spLocks noGrp="1"/>
          </p:cNvSpPr>
          <p:nvPr>
            <p:ph type="pic" idx="1" hasCustomPrompt="1"/>
          </p:nvPr>
        </p:nvSpPr>
        <p:spPr>
          <a:xfrm>
            <a:off x="1792288" y="612775"/>
            <a:ext cx="5486400" cy="4260354"/>
          </a:xfrm>
          <a:ln w="25400">
            <a:solidFill>
              <a:schemeClr val="bg1"/>
            </a:solidFill>
          </a:ln>
        </p:spPr>
        <p:txBody>
          <a:bodyPr/>
          <a:lstStyle>
            <a:lvl1pPr marL="0" indent="0">
              <a:buNone/>
              <a:defRPr sz="1800" baseline="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25,4 cm (1600px) per 14,29cm (900px)</a:t>
            </a:r>
          </a:p>
        </p:txBody>
      </p:sp>
      <p:sp>
        <p:nvSpPr>
          <p:cNvPr id="4" name="Segnaposto testo 3"/>
          <p:cNvSpPr>
            <a:spLocks noGrp="1"/>
          </p:cNvSpPr>
          <p:nvPr>
            <p:ph type="body" sz="half" idx="2" hasCustomPrompt="1"/>
          </p:nvPr>
        </p:nvSpPr>
        <p:spPr>
          <a:xfrm>
            <a:off x="1792288" y="5367340"/>
            <a:ext cx="5486400" cy="307777"/>
          </a:xfrm>
        </p:spPr>
        <p:txBody>
          <a:bodyPr>
            <a:spAutoFit/>
          </a:bodyPr>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Testo descrittivo</a:t>
            </a:r>
          </a:p>
        </p:txBody>
      </p:sp>
      <p:sp>
        <p:nvSpPr>
          <p:cNvPr id="9"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10"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194454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magine testo sfondo scuro">
    <p:spTree>
      <p:nvGrpSpPr>
        <p:cNvPr id="1" name=""/>
        <p:cNvGrpSpPr/>
        <p:nvPr/>
      </p:nvGrpSpPr>
      <p:grpSpPr>
        <a:xfrm>
          <a:off x="0" y="0"/>
          <a:ext cx="0" cy="0"/>
          <a:chOff x="0" y="0"/>
          <a:chExt cx="0" cy="0"/>
        </a:xfrm>
      </p:grpSpPr>
      <p:sp>
        <p:nvSpPr>
          <p:cNvPr id="5" name="Segnaposto immagine 4"/>
          <p:cNvSpPr>
            <a:spLocks noGrp="1"/>
          </p:cNvSpPr>
          <p:nvPr>
            <p:ph type="pic" sz="quarter" idx="13" hasCustomPrompt="1"/>
          </p:nvPr>
        </p:nvSpPr>
        <p:spPr>
          <a:xfrm>
            <a:off x="0" y="0"/>
            <a:ext cx="9144000" cy="6204980"/>
          </a:xfrm>
        </p:spPr>
        <p:txBody>
          <a:bodyPr/>
          <a:lstStyle>
            <a:lvl1pPr marL="0" indent="0">
              <a:buNone/>
              <a:defRPr sz="1800"/>
            </a:lvl1pPr>
          </a:lstStyle>
          <a:p>
            <a:r>
              <a:rPr lang="it-IT" dirty="0"/>
              <a:t>Immagine a tutto schermo con box per testo bianco su sfondo scuro</a:t>
            </a:r>
            <a:br>
              <a:rPr lang="it-IT" dirty="0"/>
            </a:br>
            <a:r>
              <a:rPr lang="it-IT" dirty="0"/>
              <a:t>Cliccare sull’icona per inserire l’immagine (non utilizzare copia/incolla)</a:t>
            </a:r>
            <a:br>
              <a:rPr lang="it-IT" dirty="0"/>
            </a:br>
            <a:r>
              <a:rPr lang="it-IT" dirty="0"/>
              <a:t>Dimensioni immagine: </a:t>
            </a:r>
            <a:br>
              <a:rPr lang="it-IT" dirty="0"/>
            </a:br>
            <a:r>
              <a:rPr lang="it-IT" dirty="0"/>
              <a:t>Risoluzione a 160dpi</a:t>
            </a:r>
            <a:br>
              <a:rPr lang="it-IT" dirty="0"/>
            </a:br>
            <a:r>
              <a:rPr lang="it-IT" dirty="0"/>
              <a:t>25,4 cm (1600px) per 14,29cm (900px)</a:t>
            </a:r>
          </a:p>
          <a:p>
            <a:endParaRPr lang="it-IT" dirty="0"/>
          </a:p>
        </p:txBody>
      </p:sp>
      <p:sp>
        <p:nvSpPr>
          <p:cNvPr id="4" name="Segnaposto testo 3"/>
          <p:cNvSpPr>
            <a:spLocks noGrp="1"/>
          </p:cNvSpPr>
          <p:nvPr>
            <p:ph type="body" sz="half" idx="2" hasCustomPrompt="1"/>
          </p:nvPr>
        </p:nvSpPr>
        <p:spPr>
          <a:xfrm>
            <a:off x="1066800" y="4360058"/>
            <a:ext cx="7242444" cy="804863"/>
          </a:xfrm>
          <a:solidFill>
            <a:srgbClr val="003A69">
              <a:alpha val="86000"/>
            </a:srgbClr>
          </a:solidFill>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dirty="0"/>
              <a:t>Testo descrittivo su sfondo scuro</a:t>
            </a:r>
          </a:p>
        </p:txBody>
      </p:sp>
      <p:sp>
        <p:nvSpPr>
          <p:cNvPr id="6"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sp>
        <p:nvSpPr>
          <p:cNvPr id="9"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1505307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di chiusura">
    <p:spTree>
      <p:nvGrpSpPr>
        <p:cNvPr id="1" name=""/>
        <p:cNvGrpSpPr/>
        <p:nvPr/>
      </p:nvGrpSpPr>
      <p:grpSpPr>
        <a:xfrm>
          <a:off x="0" y="0"/>
          <a:ext cx="0" cy="0"/>
          <a:chOff x="0" y="0"/>
          <a:chExt cx="0" cy="0"/>
        </a:xfrm>
      </p:grpSpPr>
      <p:sp>
        <p:nvSpPr>
          <p:cNvPr id="2" name="Ovale 1"/>
          <p:cNvSpPr/>
          <p:nvPr userDrawn="1"/>
        </p:nvSpPr>
        <p:spPr>
          <a:xfrm>
            <a:off x="3087476" y="1538329"/>
            <a:ext cx="3240000" cy="3240000"/>
          </a:xfrm>
          <a:prstGeom prst="ellipse">
            <a:avLst/>
          </a:prstGeom>
          <a:solidFill>
            <a:srgbClr val="0048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Rettangolo 7"/>
          <p:cNvSpPr/>
          <p:nvPr userDrawn="1"/>
        </p:nvSpPr>
        <p:spPr>
          <a:xfrm>
            <a:off x="0" y="3295534"/>
            <a:ext cx="9144000" cy="7516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2" name="Segnaposto testo 11"/>
          <p:cNvSpPr>
            <a:spLocks noGrp="1"/>
          </p:cNvSpPr>
          <p:nvPr>
            <p:ph type="body" sz="quarter" idx="10" hasCustomPrompt="1"/>
          </p:nvPr>
        </p:nvSpPr>
        <p:spPr>
          <a:xfrm>
            <a:off x="2857328" y="1775802"/>
            <a:ext cx="3700296" cy="1508738"/>
          </a:xfrm>
          <a:ln>
            <a:noFill/>
          </a:ln>
        </p:spPr>
        <p:txBody>
          <a:bodyPr anchor="b" anchorCtr="1"/>
          <a:lstStyle>
            <a:lvl1pPr marL="0" indent="0" algn="ctr">
              <a:buNone/>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it-IT" dirty="0"/>
              <a:t>Autore e </a:t>
            </a:r>
          </a:p>
          <a:p>
            <a:pPr lvl="0"/>
            <a:r>
              <a:rPr lang="it-IT" dirty="0"/>
              <a:t>contatti</a:t>
            </a:r>
          </a:p>
        </p:txBody>
      </p:sp>
      <p:pic>
        <p:nvPicPr>
          <p:cNvPr id="3" name="Immagine 2" descr="BANN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71901"/>
            <a:ext cx="9144000" cy="572030"/>
          </a:xfrm>
          <a:prstGeom prst="rect">
            <a:avLst/>
          </a:prstGeom>
        </p:spPr>
      </p:pic>
      <p:sp>
        <p:nvSpPr>
          <p:cNvPr id="9"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731105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yout vuoto">
    <p:spTree>
      <p:nvGrpSpPr>
        <p:cNvPr id="1" name=""/>
        <p:cNvGrpSpPr/>
        <p:nvPr/>
      </p:nvGrpSpPr>
      <p:grpSpPr>
        <a:xfrm>
          <a:off x="0" y="0"/>
          <a:ext cx="0" cy="0"/>
          <a:chOff x="0" y="0"/>
          <a:chExt cx="0" cy="0"/>
        </a:xfrm>
      </p:grpSpPr>
      <p:sp>
        <p:nvSpPr>
          <p:cNvPr id="3" name="Segnaposto numero diapositiva 2"/>
          <p:cNvSpPr>
            <a:spLocks noGrp="1"/>
          </p:cNvSpPr>
          <p:nvPr>
            <p:ph type="sldNum" sz="quarter" idx="10"/>
          </p:nvPr>
        </p:nvSpPr>
        <p:spPr/>
        <p:txBody>
          <a:bodyPr/>
          <a:lstStyle/>
          <a:p>
            <a:fld id="{02C7C199-0D0D-7840-A88D-785280B31CF7}" type="slidenum">
              <a:rPr lang="it-IT" smtClean="0"/>
              <a:t>‹N›</a:t>
            </a:fld>
            <a:endParaRPr lang="it-IT"/>
          </a:p>
        </p:txBody>
      </p:sp>
      <p:sp>
        <p:nvSpPr>
          <p:cNvPr id="5" name="Segnaposto testo 4"/>
          <p:cNvSpPr>
            <a:spLocks noGrp="1"/>
          </p:cNvSpPr>
          <p:nvPr>
            <p:ph type="body" sz="quarter" idx="11" hasCustomPrompt="1"/>
          </p:nvPr>
        </p:nvSpPr>
        <p:spPr>
          <a:xfrm>
            <a:off x="413414" y="1071248"/>
            <a:ext cx="8228898" cy="1877437"/>
          </a:xfrm>
        </p:spPr>
        <p:txBody>
          <a:bodyPr/>
          <a:lstStyle/>
          <a:p>
            <a:pPr lvl="0"/>
            <a:r>
              <a:rPr lang="it-IT" dirty="0" err="1"/>
              <a:t>Lorem</a:t>
            </a:r>
            <a:r>
              <a:rPr lang="it-IT" dirty="0"/>
              <a:t> </a:t>
            </a:r>
            <a:r>
              <a:rPr lang="it-IT" dirty="0" err="1"/>
              <a:t>ipsum</a:t>
            </a:r>
            <a:r>
              <a:rPr lang="it-IT" dirty="0"/>
              <a:t> </a:t>
            </a:r>
            <a:r>
              <a:rPr lang="it-IT" dirty="0" err="1"/>
              <a:t>dolor</a:t>
            </a:r>
            <a:r>
              <a:rPr lang="it-IT" dirty="0"/>
              <a:t> sic </a:t>
            </a:r>
            <a:r>
              <a:rPr lang="it-IT" dirty="0" err="1"/>
              <a:t>amet</a:t>
            </a:r>
            <a:endParaRPr lang="it-IT" dirty="0"/>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Titolo 5"/>
          <p:cNvSpPr>
            <a:spLocks noGrp="1"/>
          </p:cNvSpPr>
          <p:nvPr>
            <p:ph type="title" hasCustomPrompt="1"/>
          </p:nvPr>
        </p:nvSpPr>
        <p:spPr/>
        <p:txBody>
          <a:bodyPr/>
          <a:lstStyle/>
          <a:p>
            <a:r>
              <a:rPr lang="it-IT" dirty="0"/>
              <a:t>Titolo</a:t>
            </a:r>
          </a:p>
        </p:txBody>
      </p:sp>
    </p:spTree>
    <p:extLst>
      <p:ext uri="{BB962C8B-B14F-4D97-AF65-F5344CB8AC3E}">
        <p14:creationId xmlns:p14="http://schemas.microsoft.com/office/powerpoint/2010/main" val="4130617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xfrm>
            <a:off x="457200" y="6356350"/>
            <a:ext cx="2125663" cy="357188"/>
          </a:xfrm>
          <a:prstGeom prst="rect">
            <a:avLst/>
          </a:prstGeom>
          <a:ln/>
        </p:spPr>
        <p:txBody>
          <a:bodyPr/>
          <a:lstStyle>
            <a:lvl1pPr>
              <a:defRPr/>
            </a:lvl1pPr>
          </a:lstStyle>
          <a:p>
            <a:pPr>
              <a:defRPr/>
            </a:pPr>
            <a:fld id="{4388C6E9-D152-4782-A208-3D95D90646F9}" type="datetime1">
              <a:rPr lang="fr-FR"/>
              <a:pPr>
                <a:defRPr/>
              </a:pPr>
              <a:t>19/10/2026</a:t>
            </a:fld>
            <a:endParaRPr lang="fr-FR"/>
          </a:p>
        </p:txBody>
      </p:sp>
      <p:sp>
        <p:nvSpPr>
          <p:cNvPr id="3" name="Rectangle 5"/>
          <p:cNvSpPr>
            <a:spLocks noGrp="1" noChangeArrowheads="1"/>
          </p:cNvSpPr>
          <p:nvPr>
            <p:ph type="sldNum" idx="11"/>
          </p:nvPr>
        </p:nvSpPr>
        <p:spPr>
          <a:ln/>
        </p:spPr>
        <p:txBody>
          <a:bodyPr/>
          <a:lstStyle>
            <a:lvl1pPr>
              <a:defRPr/>
            </a:lvl1pPr>
          </a:lstStyle>
          <a:p>
            <a:pPr>
              <a:defRPr/>
            </a:pPr>
            <a:fld id="{8BFB94EA-CDD7-4C07-A589-88658A632C96}" type="slidenum">
              <a:rPr lang="fr-CA"/>
              <a:pPr>
                <a:defRPr/>
              </a:pPr>
              <a:t>‹N›</a:t>
            </a:fld>
            <a:endParaRPr lang="fr-CA"/>
          </a:p>
        </p:txBody>
      </p:sp>
    </p:spTree>
    <p:extLst>
      <p:ext uri="{BB962C8B-B14F-4D97-AF65-F5344CB8AC3E}">
        <p14:creationId xmlns:p14="http://schemas.microsoft.com/office/powerpoint/2010/main" val="23813412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2E1A57D9-0B79-4E8F-B907-D4F993B2326F}" type="datetimeFigureOut">
              <a:rPr lang="it-IT" smtClean="0"/>
              <a:t>19/10/2026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FFCBC0C-990D-4D9D-81DA-754EE9EA4D36}" type="slidenum">
              <a:rPr lang="it-IT" smtClean="0"/>
              <a:t>‹N›</a:t>
            </a:fld>
            <a:endParaRPr lang="it-IT"/>
          </a:p>
        </p:txBody>
      </p:sp>
    </p:spTree>
    <p:extLst>
      <p:ext uri="{BB962C8B-B14F-4D97-AF65-F5344CB8AC3E}">
        <p14:creationId xmlns:p14="http://schemas.microsoft.com/office/powerpoint/2010/main" val="2594997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413414" y="246084"/>
            <a:ext cx="8229600" cy="800219"/>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a:t>
            </a:fld>
            <a:endParaRPr lang="en-US"/>
          </a:p>
        </p:txBody>
      </p:sp>
    </p:spTree>
    <p:extLst>
      <p:ext uri="{BB962C8B-B14F-4D97-AF65-F5344CB8AC3E}">
        <p14:creationId xmlns:p14="http://schemas.microsoft.com/office/powerpoint/2010/main" val="2945837862"/>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13414" y="446138"/>
            <a:ext cx="8229600" cy="400110"/>
          </a:xfrm>
          <a:prstGeom prst="rect">
            <a:avLst/>
          </a:prstGeom>
        </p:spPr>
        <p:txBody>
          <a:bodyPr vert="horz" lIns="91440" tIns="0" rIns="91440" bIns="0" rtlCol="0" anchor="ctr" anchorCtr="0">
            <a:spAutoFit/>
          </a:bodyPr>
          <a:lstStyle/>
          <a:p>
            <a:r>
              <a:rPr lang="it-IT" dirty="0"/>
              <a:t>Titolo</a:t>
            </a:r>
          </a:p>
        </p:txBody>
      </p:sp>
      <p:sp>
        <p:nvSpPr>
          <p:cNvPr id="3" name="Segnaposto testo 2"/>
          <p:cNvSpPr>
            <a:spLocks noGrp="1"/>
          </p:cNvSpPr>
          <p:nvPr>
            <p:ph type="body" idx="1"/>
          </p:nvPr>
        </p:nvSpPr>
        <p:spPr>
          <a:xfrm>
            <a:off x="413414" y="1058818"/>
            <a:ext cx="8229600" cy="1877437"/>
          </a:xfrm>
          <a:prstGeom prst="rect">
            <a:avLst/>
          </a:prstGeom>
        </p:spPr>
        <p:txBody>
          <a:bodyPr vert="horz" lIns="91440" tIns="45720" rIns="91440" bIns="45720" rtlCol="0">
            <a:sp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Segnaposto numero diapositiva 5"/>
          <p:cNvSpPr>
            <a:spLocks noGrp="1"/>
          </p:cNvSpPr>
          <p:nvPr>
            <p:ph type="sldNum" sz="quarter" idx="4"/>
          </p:nvPr>
        </p:nvSpPr>
        <p:spPr>
          <a:xfrm>
            <a:off x="8197272" y="6356352"/>
            <a:ext cx="48952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7C199-0D0D-7840-A88D-785280B31CF7}" type="slidenum">
              <a:rPr lang="it-IT" smtClean="0"/>
              <a:t>‹N›</a:t>
            </a:fld>
            <a:endParaRPr lang="it-IT"/>
          </a:p>
        </p:txBody>
      </p:sp>
      <p:pic>
        <p:nvPicPr>
          <p:cNvPr id="5" name="Picture 4"/>
          <p:cNvPicPr>
            <a:picLocks noChangeAspect="1"/>
          </p:cNvPicPr>
          <p:nvPr userDrawn="1"/>
        </p:nvPicPr>
        <p:blipFill>
          <a:blip r:embed="rId15"/>
          <a:srcRect/>
          <a:stretch/>
        </p:blipFill>
        <p:spPr>
          <a:xfrm>
            <a:off x="371492" y="6258560"/>
            <a:ext cx="1309854" cy="579120"/>
          </a:xfrm>
          <a:prstGeom prst="rect">
            <a:avLst/>
          </a:prstGeom>
        </p:spPr>
      </p:pic>
      <p:sp>
        <p:nvSpPr>
          <p:cNvPr id="4" name="Segnaposto piè di pagina 3"/>
          <p:cNvSpPr>
            <a:spLocks noGrp="1"/>
          </p:cNvSpPr>
          <p:nvPr>
            <p:ph type="ftr" sz="quarter" idx="3"/>
          </p:nvPr>
        </p:nvSpPr>
        <p:spPr>
          <a:xfrm>
            <a:off x="1754189" y="6356350"/>
            <a:ext cx="63160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Titolo della presentazione - luogo - data (piè pagina - vedi istruzioni per visualizzazione in tutta la presentazione) </a:t>
            </a:r>
            <a:endParaRPr lang="it-IT" dirty="0"/>
          </a:p>
        </p:txBody>
      </p:sp>
    </p:spTree>
    <p:extLst>
      <p:ext uri="{BB962C8B-B14F-4D97-AF65-F5344CB8AC3E}">
        <p14:creationId xmlns:p14="http://schemas.microsoft.com/office/powerpoint/2010/main" val="364881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3" r:id="rId4"/>
    <p:sldLayoutId id="2147483656" r:id="rId5"/>
    <p:sldLayoutId id="2147483660" r:id="rId6"/>
    <p:sldLayoutId id="2147483657" r:id="rId7"/>
    <p:sldLayoutId id="2147483658" r:id="rId8"/>
    <p:sldLayoutId id="2147483661" r:id="rId9"/>
    <p:sldLayoutId id="2147483663" r:id="rId10"/>
    <p:sldLayoutId id="2147483664" r:id="rId11"/>
    <p:sldLayoutId id="2147483667" r:id="rId12"/>
    <p:sldLayoutId id="2147483668" r:id="rId13"/>
  </p:sldLayoutIdLst>
  <p:hf hdr="0" dt="0"/>
  <p:txStyles>
    <p:titleStyle>
      <a:lvl1pPr algn="l" defTabSz="457200" rtl="0" eaLnBrk="1" latinLnBrk="0" hangingPunct="1">
        <a:spcBef>
          <a:spcPct val="0"/>
        </a:spcBef>
        <a:buNone/>
        <a:defRPr sz="26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50.emf"/></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60.emf"/><Relationship Id="rId13" Type="http://schemas.openxmlformats.org/officeDocument/2006/relationships/image" Target="../media/image65.png"/><Relationship Id="rId18" Type="http://schemas.openxmlformats.org/officeDocument/2006/relationships/oleObject" Target="../embeddings/oleObject2.bin"/><Relationship Id="rId3" Type="http://schemas.openxmlformats.org/officeDocument/2006/relationships/image" Target="../media/image54.png"/><Relationship Id="rId21" Type="http://schemas.openxmlformats.org/officeDocument/2006/relationships/oleObject" Target="../embeddings/oleObject3.bin"/><Relationship Id="rId7" Type="http://schemas.openxmlformats.org/officeDocument/2006/relationships/image" Target="../media/image59.emf"/><Relationship Id="rId12" Type="http://schemas.openxmlformats.org/officeDocument/2006/relationships/image" Target="../media/image64.png"/><Relationship Id="rId17" Type="http://schemas.openxmlformats.org/officeDocument/2006/relationships/image" Target="../media/image69.png"/><Relationship Id="rId2" Type="http://schemas.openxmlformats.org/officeDocument/2006/relationships/notesSlide" Target="../notesSlides/notesSlide11.xml"/><Relationship Id="rId16" Type="http://schemas.openxmlformats.org/officeDocument/2006/relationships/image" Target="../media/image68.png"/><Relationship Id="rId20" Type="http://schemas.openxmlformats.org/officeDocument/2006/relationships/image" Target="../media/image71.png"/><Relationship Id="rId1" Type="http://schemas.openxmlformats.org/officeDocument/2006/relationships/slideLayout" Target="../slideLayouts/slideLayout11.xml"/><Relationship Id="rId6" Type="http://schemas.openxmlformats.org/officeDocument/2006/relationships/oleObject" Target="../embeddings/oleObject1.bin"/><Relationship Id="rId11" Type="http://schemas.openxmlformats.org/officeDocument/2006/relationships/image" Target="../media/image63.png"/><Relationship Id="rId5" Type="http://schemas.openxmlformats.org/officeDocument/2006/relationships/image" Target="../media/image58.png"/><Relationship Id="rId15" Type="http://schemas.openxmlformats.org/officeDocument/2006/relationships/image" Target="../media/image67.png"/><Relationship Id="rId10" Type="http://schemas.openxmlformats.org/officeDocument/2006/relationships/image" Target="../media/image62.png"/><Relationship Id="rId19" Type="http://schemas.openxmlformats.org/officeDocument/2006/relationships/image" Target="../media/image70.emf"/><Relationship Id="rId4" Type="http://schemas.openxmlformats.org/officeDocument/2006/relationships/image" Target="../media/image57.png"/><Relationship Id="rId9" Type="http://schemas.openxmlformats.org/officeDocument/2006/relationships/image" Target="../media/image61.png"/><Relationship Id="rId14" Type="http://schemas.openxmlformats.org/officeDocument/2006/relationships/image" Target="../media/image66.png"/><Relationship Id="rId22" Type="http://schemas.openxmlformats.org/officeDocument/2006/relationships/image" Target="../media/image72.emf"/></Relationships>
</file>

<file path=ppt/slides/_rels/slide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jpg"/><Relationship Id="rId7" Type="http://schemas.openxmlformats.org/officeDocument/2006/relationships/image" Target="../media/image81.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80.emf"/><Relationship Id="rId5" Type="http://schemas.openxmlformats.org/officeDocument/2006/relationships/image" Target="../media/image79.jpg"/><Relationship Id="rId4" Type="http://schemas.openxmlformats.org/officeDocument/2006/relationships/image" Target="../media/image78.jpg"/></Relationships>
</file>

<file path=ppt/slides/_rels/slide2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image" Target="../media/image87.jpg"/><Relationship Id="rId5" Type="http://schemas.openxmlformats.org/officeDocument/2006/relationships/image" Target="../media/image86.jpg"/><Relationship Id="rId4" Type="http://schemas.openxmlformats.org/officeDocument/2006/relationships/image" Target="../media/image85.jpg"/></Relationships>
</file>

<file path=ppt/slides/_rels/slide2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28.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71.png"/><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image" Target="../media/image106.png"/><Relationship Id="rId11" Type="http://schemas.openxmlformats.org/officeDocument/2006/relationships/image" Target="../media/image110.emf"/><Relationship Id="rId5" Type="http://schemas.openxmlformats.org/officeDocument/2006/relationships/image" Target="../media/image105.png"/><Relationship Id="rId10" Type="http://schemas.openxmlformats.org/officeDocument/2006/relationships/oleObject" Target="../embeddings/oleObject4.bin"/><Relationship Id="rId4" Type="http://schemas.openxmlformats.org/officeDocument/2006/relationships/image" Target="../media/image104.png"/><Relationship Id="rId9" Type="http://schemas.openxmlformats.org/officeDocument/2006/relationships/image" Target="../media/image109.png"/></Relationships>
</file>

<file path=ppt/slides/_rels/slide29.xml.rels><?xml version="1.0" encoding="UTF-8" standalone="yes"?>
<Relationships xmlns="http://schemas.openxmlformats.org/package/2006/relationships"><Relationship Id="rId8" Type="http://schemas.openxmlformats.org/officeDocument/2006/relationships/image" Target="../media/image117.emf"/><Relationship Id="rId3" Type="http://schemas.openxmlformats.org/officeDocument/2006/relationships/image" Target="../media/image112.emf"/><Relationship Id="rId7" Type="http://schemas.openxmlformats.org/officeDocument/2006/relationships/image" Target="../media/image116.emf"/><Relationship Id="rId2" Type="http://schemas.openxmlformats.org/officeDocument/2006/relationships/image" Target="../media/image111.emf"/><Relationship Id="rId1" Type="http://schemas.openxmlformats.org/officeDocument/2006/relationships/slideLayout" Target="../slideLayouts/slideLayout2.xml"/><Relationship Id="rId6" Type="http://schemas.openxmlformats.org/officeDocument/2006/relationships/image" Target="../media/image115.emf"/><Relationship Id="rId5" Type="http://schemas.openxmlformats.org/officeDocument/2006/relationships/image" Target="../media/image114.png"/><Relationship Id="rId4" Type="http://schemas.openxmlformats.org/officeDocument/2006/relationships/image" Target="../media/image113.png"/></Relationships>
</file>

<file path=ppt/slides/_rels/slide30.xml.rels><?xml version="1.0" encoding="UTF-8" standalone="yes"?>
<Relationships xmlns="http://schemas.openxmlformats.org/package/2006/relationships"><Relationship Id="rId8" Type="http://schemas.openxmlformats.org/officeDocument/2006/relationships/image" Target="../media/image123.emf"/><Relationship Id="rId3" Type="http://schemas.openxmlformats.org/officeDocument/2006/relationships/image" Target="../media/image119.png"/><Relationship Id="rId7" Type="http://schemas.openxmlformats.org/officeDocument/2006/relationships/oleObject" Target="../embeddings/oleObject5.bin"/><Relationship Id="rId2"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21.png"/><Relationship Id="rId10" Type="http://schemas.openxmlformats.org/officeDocument/2006/relationships/image" Target="../media/image124.emf"/><Relationship Id="rId4" Type="http://schemas.openxmlformats.org/officeDocument/2006/relationships/image" Target="../media/image120.png"/><Relationship Id="rId9" Type="http://schemas.openxmlformats.org/officeDocument/2006/relationships/oleObject" Target="../embeddings/oleObject6.bin"/></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sz="quarter" idx="10"/>
          </p:nvPr>
        </p:nvSpPr>
        <p:spPr>
          <a:xfrm>
            <a:off x="249789" y="3004285"/>
            <a:ext cx="9379403" cy="1606017"/>
          </a:xfrm>
        </p:spPr>
        <p:txBody>
          <a:bodyPr/>
          <a:lstStyle/>
          <a:p>
            <a:pPr>
              <a:lnSpc>
                <a:spcPct val="115000"/>
              </a:lnSpc>
              <a:spcAft>
                <a:spcPts val="800"/>
              </a:spcAft>
              <a:buNone/>
            </a:pPr>
            <a:endParaRPr lang="it-IT" sz="1600" u="sng" kern="100" dirty="0">
              <a:effectLst/>
              <a:ea typeface="Aptos" panose="020B0004020202020204" pitchFamily="34" charset="0"/>
              <a:cs typeface="Times New Roman" panose="02020603050405020304" pitchFamily="18" charset="0"/>
            </a:endParaRPr>
          </a:p>
          <a:p>
            <a:pPr>
              <a:lnSpc>
                <a:spcPct val="115000"/>
              </a:lnSpc>
              <a:spcAft>
                <a:spcPts val="800"/>
              </a:spcAft>
            </a:pPr>
            <a:r>
              <a:rPr lang="it-IT" sz="1600" kern="100" dirty="0">
                <a:ea typeface="Aptos" panose="020B0004020202020204" pitchFamily="34" charset="0"/>
                <a:cs typeface="Times New Roman" panose="02020603050405020304" pitchFamily="18" charset="0"/>
              </a:rPr>
              <a:t>Francesca Bonfigli, Sabina Botti</a:t>
            </a:r>
            <a:endParaRPr lang="it-IT" sz="1600" kern="100" baseline="30000" dirty="0">
              <a:effectLst/>
              <a:ea typeface="Aptos" panose="020B0004020202020204" pitchFamily="34" charset="0"/>
              <a:cs typeface="Times New Roman" panose="02020603050405020304" pitchFamily="18" charset="0"/>
            </a:endParaRPr>
          </a:p>
          <a:p>
            <a:pPr>
              <a:lnSpc>
                <a:spcPct val="115000"/>
              </a:lnSpc>
              <a:spcAft>
                <a:spcPts val="800"/>
              </a:spcAft>
              <a:buNone/>
            </a:pPr>
            <a:br>
              <a:rPr lang="it-IT" sz="1400" kern="100" baseline="30000" dirty="0">
                <a:effectLst/>
                <a:ea typeface="Aptos" panose="020B0004020202020204" pitchFamily="34" charset="0"/>
                <a:cs typeface="Times New Roman" panose="02020603050405020304" pitchFamily="18" charset="0"/>
              </a:rPr>
            </a:br>
            <a:r>
              <a:rPr lang="it-IT" sz="1400" i="1" kern="100" dirty="0">
                <a:effectLst/>
                <a:ea typeface="Aptos" panose="020B0004020202020204" pitchFamily="34" charset="0"/>
                <a:cs typeface="Times New Roman" panose="02020603050405020304" pitchFamily="18" charset="0"/>
              </a:rPr>
              <a:t>ENEA, NUC </a:t>
            </a:r>
            <a:r>
              <a:rPr lang="it-IT" sz="1400" i="1" kern="100" dirty="0" err="1">
                <a:effectLst/>
                <a:ea typeface="Aptos" panose="020B0004020202020204" pitchFamily="34" charset="0"/>
                <a:cs typeface="Times New Roman" panose="02020603050405020304" pitchFamily="18" charset="0"/>
              </a:rPr>
              <a:t>Dept</a:t>
            </a:r>
            <a:r>
              <a:rPr lang="it-IT" sz="1400" i="1" kern="100" dirty="0">
                <a:effectLst/>
                <a:ea typeface="Aptos" panose="020B0004020202020204" pitchFamily="34" charset="0"/>
                <a:cs typeface="Times New Roman" panose="02020603050405020304" pitchFamily="18" charset="0"/>
              </a:rPr>
              <a:t>., TECFIS Div., MNF Lab., C.R. Frascati, Via E. Fermi 45 – 00044 Frascati (</a:t>
            </a:r>
            <a:r>
              <a:rPr lang="it-IT" sz="1400" i="1" kern="100" dirty="0" err="1">
                <a:effectLst/>
                <a:ea typeface="Aptos" panose="020B0004020202020204" pitchFamily="34" charset="0"/>
                <a:cs typeface="Times New Roman" panose="02020603050405020304" pitchFamily="18" charset="0"/>
              </a:rPr>
              <a:t>Italy</a:t>
            </a:r>
            <a:r>
              <a:rPr lang="it-IT" sz="1400" i="1" kern="100" dirty="0">
                <a:effectLst/>
                <a:ea typeface="Aptos" panose="020B0004020202020204" pitchFamily="34" charset="0"/>
                <a:cs typeface="Times New Roman" panose="02020603050405020304" pitchFamily="18" charset="0"/>
              </a:rPr>
              <a:t>) </a:t>
            </a:r>
            <a:endParaRPr lang="it-IT" sz="1400" kern="100" dirty="0">
              <a:effectLst/>
              <a:ea typeface="Aptos" panose="020B0004020202020204" pitchFamily="34" charset="0"/>
              <a:cs typeface="Times New Roman" panose="02020603050405020304" pitchFamily="18" charset="0"/>
            </a:endParaRPr>
          </a:p>
          <a:p>
            <a:pPr>
              <a:lnSpc>
                <a:spcPct val="115000"/>
              </a:lnSpc>
              <a:spcAft>
                <a:spcPts val="800"/>
              </a:spcAft>
              <a:buNone/>
            </a:pPr>
            <a:endParaRPr lang="it-IT" sz="1400" kern="100" dirty="0">
              <a:effectLst/>
              <a:ea typeface="Aptos" panose="020B0004020202020204" pitchFamily="34" charset="0"/>
              <a:cs typeface="Times New Roman" panose="02020603050405020304" pitchFamily="18" charset="0"/>
            </a:endParaRPr>
          </a:p>
        </p:txBody>
      </p:sp>
      <p:sp>
        <p:nvSpPr>
          <p:cNvPr id="4" name="Titolo 3"/>
          <p:cNvSpPr>
            <a:spLocks noGrp="1"/>
          </p:cNvSpPr>
          <p:nvPr>
            <p:ph type="title"/>
          </p:nvPr>
        </p:nvSpPr>
        <p:spPr>
          <a:xfrm>
            <a:off x="514335" y="1958753"/>
            <a:ext cx="8440819" cy="1031757"/>
          </a:xfrm>
        </p:spPr>
        <p:txBody>
          <a:bodyPr/>
          <a:lstStyle/>
          <a:p>
            <a:pPr algn="ctr">
              <a:lnSpc>
                <a:spcPct val="115000"/>
              </a:lnSpc>
              <a:spcAft>
                <a:spcPts val="800"/>
              </a:spcAft>
            </a:pPr>
            <a:r>
              <a:rPr lang="en-US" sz="2000" b="1" kern="100" dirty="0">
                <a:solidFill>
                  <a:schemeClr val="bg2">
                    <a:lumMod val="90000"/>
                  </a:schemeClr>
                </a:solidFill>
                <a:effectLst/>
                <a:ea typeface="Aptos" panose="020B0004020202020204" pitchFamily="34" charset="0"/>
                <a:cs typeface="Times New Roman" panose="02020603050405020304" pitchFamily="18" charset="0"/>
              </a:rPr>
              <a:t>Application of Raman micro-spectroscopy and confocal optical microscopy for monitoring and supporting the conservation/consolidation strategies of ancient papers</a:t>
            </a:r>
            <a:endParaRPr lang="it-IT" sz="2000" kern="100" dirty="0">
              <a:solidFill>
                <a:schemeClr val="bg2">
                  <a:lumMod val="90000"/>
                </a:schemeClr>
              </a:solidFill>
              <a:effectLst/>
              <a:ea typeface="Aptos" panose="020B0004020202020204" pitchFamily="34" charset="0"/>
              <a:cs typeface="Times New Roman" panose="02020603050405020304" pitchFamily="18" charset="0"/>
            </a:endParaRPr>
          </a:p>
        </p:txBody>
      </p:sp>
      <p:pic>
        <p:nvPicPr>
          <p:cNvPr id="5" name="Immagine 4">
            <a:extLst>
              <a:ext uri="{FF2B5EF4-FFF2-40B4-BE49-F238E27FC236}">
                <a16:creationId xmlns:a16="http://schemas.microsoft.com/office/drawing/2014/main" id="{BF2F4A45-BFBF-BEA5-88A7-D3B259918170}"/>
              </a:ext>
            </a:extLst>
          </p:cNvPr>
          <p:cNvPicPr>
            <a:picLocks noChangeAspect="1"/>
          </p:cNvPicPr>
          <p:nvPr/>
        </p:nvPicPr>
        <p:blipFill>
          <a:blip r:embed="rId2"/>
          <a:stretch>
            <a:fillRect/>
          </a:stretch>
        </p:blipFill>
        <p:spPr>
          <a:xfrm>
            <a:off x="349810" y="5048277"/>
            <a:ext cx="4384934" cy="940768"/>
          </a:xfrm>
          <a:prstGeom prst="rect">
            <a:avLst/>
          </a:prstGeom>
        </p:spPr>
      </p:pic>
      <p:sp>
        <p:nvSpPr>
          <p:cNvPr id="10" name="CasellaDiTesto 9">
            <a:extLst>
              <a:ext uri="{FF2B5EF4-FFF2-40B4-BE49-F238E27FC236}">
                <a16:creationId xmlns:a16="http://schemas.microsoft.com/office/drawing/2014/main" id="{86F64AAD-663A-4AB1-E960-DDDDE6F46284}"/>
              </a:ext>
            </a:extLst>
          </p:cNvPr>
          <p:cNvSpPr txBox="1"/>
          <p:nvPr/>
        </p:nvSpPr>
        <p:spPr>
          <a:xfrm>
            <a:off x="5132310" y="5662479"/>
            <a:ext cx="4814514" cy="307777"/>
          </a:xfrm>
          <a:prstGeom prst="rect">
            <a:avLst/>
          </a:prstGeom>
          <a:noFill/>
        </p:spPr>
        <p:txBody>
          <a:bodyPr wrap="square">
            <a:spAutoFit/>
          </a:bodyPr>
          <a:lstStyle/>
          <a:p>
            <a:r>
              <a:rPr lang="it-IT" sz="1400" i="1" dirty="0">
                <a:solidFill>
                  <a:schemeClr val="bg1"/>
                </a:solidFill>
              </a:rPr>
              <a:t>Frascati, 19-21 October ENEA </a:t>
            </a:r>
            <a:r>
              <a:rPr lang="it-IT" sz="1400" i="1" dirty="0" err="1">
                <a:solidFill>
                  <a:schemeClr val="bg1"/>
                </a:solidFill>
              </a:rPr>
              <a:t>Research</a:t>
            </a:r>
            <a:r>
              <a:rPr lang="it-IT" sz="1400" i="1" dirty="0">
                <a:solidFill>
                  <a:schemeClr val="bg1"/>
                </a:solidFill>
              </a:rPr>
              <a:t> Center </a:t>
            </a:r>
          </a:p>
        </p:txBody>
      </p:sp>
    </p:spTree>
    <p:extLst>
      <p:ext uri="{BB962C8B-B14F-4D97-AF65-F5344CB8AC3E}">
        <p14:creationId xmlns:p14="http://schemas.microsoft.com/office/powerpoint/2010/main" val="1682330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56693F85-0A17-06CC-7940-BD9BFD059F58}"/>
              </a:ext>
            </a:extLst>
          </p:cNvPr>
          <p:cNvPicPr>
            <a:picLocks noChangeAspect="1"/>
          </p:cNvPicPr>
          <p:nvPr/>
        </p:nvPicPr>
        <p:blipFill>
          <a:blip r:embed="rId2">
            <a:alphaModFix amt="98000"/>
          </a:blip>
          <a:stretch>
            <a:fillRect/>
          </a:stretch>
        </p:blipFill>
        <p:spPr>
          <a:xfrm>
            <a:off x="5807574" y="2768365"/>
            <a:ext cx="3195177" cy="1523124"/>
          </a:xfrm>
          <a:prstGeom prst="rect">
            <a:avLst/>
          </a:prstGeom>
        </p:spPr>
      </p:pic>
      <p:sp>
        <p:nvSpPr>
          <p:cNvPr id="2" name="Titolo 1"/>
          <p:cNvSpPr>
            <a:spLocks noGrp="1"/>
          </p:cNvSpPr>
          <p:nvPr>
            <p:ph type="title"/>
          </p:nvPr>
        </p:nvSpPr>
        <p:spPr>
          <a:xfrm>
            <a:off x="0" y="286458"/>
            <a:ext cx="8229600" cy="400110"/>
          </a:xfrm>
        </p:spPr>
        <p:txBody>
          <a:bodyPr/>
          <a:lstStyle/>
          <a:p>
            <a:r>
              <a:rPr lang="it-IT" dirty="0" err="1">
                <a:solidFill>
                  <a:schemeClr val="bg1"/>
                </a:solidFill>
              </a:rPr>
              <a:t>Objectives</a:t>
            </a:r>
            <a:r>
              <a:rPr lang="it-IT" dirty="0">
                <a:solidFill>
                  <a:schemeClr val="bg1"/>
                </a:solidFill>
              </a:rPr>
              <a:t> and Methods</a:t>
            </a:r>
          </a:p>
        </p:txBody>
      </p:sp>
      <p:sp>
        <p:nvSpPr>
          <p:cNvPr id="3" name="Segnaposto numero diapositiva 2"/>
          <p:cNvSpPr>
            <a:spLocks noGrp="1"/>
          </p:cNvSpPr>
          <p:nvPr>
            <p:ph type="sldNum" sz="quarter" idx="4"/>
          </p:nvPr>
        </p:nvSpPr>
        <p:spPr>
          <a:xfrm>
            <a:off x="6509414" y="6356352"/>
            <a:ext cx="2133600" cy="365125"/>
          </a:xfrm>
        </p:spPr>
        <p:txBody>
          <a:bodyPr/>
          <a:lstStyle/>
          <a:p>
            <a:fld id="{02C7C199-0D0D-7840-A88D-785280B31CF7}" type="slidenum">
              <a:rPr lang="it-IT" smtClean="0"/>
              <a:t>2</a:t>
            </a:fld>
            <a:endParaRPr lang="it-IT" dirty="0"/>
          </a:p>
        </p:txBody>
      </p:sp>
      <p:pic>
        <p:nvPicPr>
          <p:cNvPr id="7" name="Immagine 6">
            <a:extLst>
              <a:ext uri="{FF2B5EF4-FFF2-40B4-BE49-F238E27FC236}">
                <a16:creationId xmlns:a16="http://schemas.microsoft.com/office/drawing/2014/main" id="{FC9E12A9-F7E8-CFE5-94B1-20F96ED1F216}"/>
              </a:ext>
            </a:extLst>
          </p:cNvPr>
          <p:cNvPicPr>
            <a:picLocks noChangeAspect="1"/>
          </p:cNvPicPr>
          <p:nvPr/>
        </p:nvPicPr>
        <p:blipFill>
          <a:blip r:embed="rId3">
            <a:alphaModFix amt="76000"/>
          </a:blip>
          <a:srcRect l="5111" t="4123"/>
          <a:stretch>
            <a:fillRect/>
          </a:stretch>
        </p:blipFill>
        <p:spPr>
          <a:xfrm>
            <a:off x="7728563" y="3775867"/>
            <a:ext cx="1274188" cy="1475853"/>
          </a:xfrm>
          <a:prstGeom prst="rect">
            <a:avLst/>
          </a:prstGeom>
        </p:spPr>
      </p:pic>
      <p:sp>
        <p:nvSpPr>
          <p:cNvPr id="5" name="CasellaDiTesto 4">
            <a:extLst>
              <a:ext uri="{FF2B5EF4-FFF2-40B4-BE49-F238E27FC236}">
                <a16:creationId xmlns:a16="http://schemas.microsoft.com/office/drawing/2014/main" id="{DD97359C-A58B-9D4A-6A93-5D7C538B95FC}"/>
              </a:ext>
            </a:extLst>
          </p:cNvPr>
          <p:cNvSpPr txBox="1"/>
          <p:nvPr/>
        </p:nvSpPr>
        <p:spPr>
          <a:xfrm>
            <a:off x="160173" y="1266523"/>
            <a:ext cx="5298323" cy="1169551"/>
          </a:xfrm>
          <a:prstGeom prst="rect">
            <a:avLst/>
          </a:prstGeom>
          <a:solidFill>
            <a:schemeClr val="tx2">
              <a:lumMod val="20000"/>
              <a:lumOff val="80000"/>
            </a:schemeClr>
          </a:solidFill>
        </p:spPr>
        <p:txBody>
          <a:bodyPr wrap="square">
            <a:spAutoFit/>
          </a:bodyPr>
          <a:lstStyle/>
          <a:p>
            <a:pPr algn="just"/>
            <a:r>
              <a:rPr lang="en-US" sz="1400" dirty="0">
                <a:solidFill>
                  <a:srgbClr val="000099"/>
                </a:solidFill>
              </a:rPr>
              <a:t>Archival and library materials represent an invaluable cultural heritage, yet they are inherently vulnerable to both natural and accidental degradation. Preserving the structural and chemical integrity of paper, while mitigating ageing processes, remains a central challenge in the field of cultural heritage science. </a:t>
            </a:r>
          </a:p>
        </p:txBody>
      </p:sp>
      <p:sp>
        <p:nvSpPr>
          <p:cNvPr id="16" name="CasellaDiTesto 15">
            <a:extLst>
              <a:ext uri="{FF2B5EF4-FFF2-40B4-BE49-F238E27FC236}">
                <a16:creationId xmlns:a16="http://schemas.microsoft.com/office/drawing/2014/main" id="{D80AD126-923D-4564-91DD-CF8EA980DC31}"/>
              </a:ext>
            </a:extLst>
          </p:cNvPr>
          <p:cNvSpPr txBox="1"/>
          <p:nvPr/>
        </p:nvSpPr>
        <p:spPr>
          <a:xfrm>
            <a:off x="3565585" y="506083"/>
            <a:ext cx="184731" cy="276999"/>
          </a:xfrm>
          <a:prstGeom prst="rect">
            <a:avLst/>
          </a:prstGeom>
        </p:spPr>
        <p:txBody>
          <a:bodyPr vert="horz" wrap="none" lIns="91440" tIns="0" rIns="91440" bIns="0" rtlCol="0">
            <a:spAutoFit/>
          </a:bodyPr>
          <a:lstStyle/>
          <a:p>
            <a:endParaRPr lang="it-IT" dirty="0"/>
          </a:p>
        </p:txBody>
      </p:sp>
      <p:pic>
        <p:nvPicPr>
          <p:cNvPr id="25" name="Immagine 24">
            <a:extLst>
              <a:ext uri="{FF2B5EF4-FFF2-40B4-BE49-F238E27FC236}">
                <a16:creationId xmlns:a16="http://schemas.microsoft.com/office/drawing/2014/main" id="{934DF935-4133-35B3-EC3E-901B1B2DC7FE}"/>
              </a:ext>
            </a:extLst>
          </p:cNvPr>
          <p:cNvPicPr>
            <a:picLocks noChangeAspect="1"/>
          </p:cNvPicPr>
          <p:nvPr/>
        </p:nvPicPr>
        <p:blipFill>
          <a:blip r:embed="rId4"/>
          <a:stretch>
            <a:fillRect/>
          </a:stretch>
        </p:blipFill>
        <p:spPr>
          <a:xfrm>
            <a:off x="5526655" y="1122589"/>
            <a:ext cx="3503554" cy="1591856"/>
          </a:xfrm>
          <a:prstGeom prst="rect">
            <a:avLst/>
          </a:prstGeom>
        </p:spPr>
      </p:pic>
      <p:sp>
        <p:nvSpPr>
          <p:cNvPr id="6" name="CasellaDiTesto 5">
            <a:extLst>
              <a:ext uri="{FF2B5EF4-FFF2-40B4-BE49-F238E27FC236}">
                <a16:creationId xmlns:a16="http://schemas.microsoft.com/office/drawing/2014/main" id="{EE5518CA-C700-DAFA-F356-E05B0FB08D41}"/>
              </a:ext>
            </a:extLst>
          </p:cNvPr>
          <p:cNvSpPr txBox="1"/>
          <p:nvPr/>
        </p:nvSpPr>
        <p:spPr>
          <a:xfrm>
            <a:off x="96463" y="2756819"/>
            <a:ext cx="5557802" cy="2862322"/>
          </a:xfrm>
          <a:prstGeom prst="rect">
            <a:avLst/>
          </a:prstGeom>
          <a:solidFill>
            <a:schemeClr val="accent4">
              <a:lumMod val="20000"/>
              <a:lumOff val="80000"/>
            </a:schemeClr>
          </a:solidFill>
        </p:spPr>
        <p:txBody>
          <a:bodyPr wrap="square">
            <a:spAutoFit/>
          </a:bodyPr>
          <a:lstStyle/>
          <a:p>
            <a:pPr algn="just"/>
            <a:r>
              <a:rPr lang="en-US" sz="1200" b="1" dirty="0">
                <a:solidFill>
                  <a:srgbClr val="000099"/>
                </a:solidFill>
              </a:rPr>
              <a:t>Ageing deteriorates the mechanical and the optical properties of paper material</a:t>
            </a:r>
            <a:r>
              <a:rPr lang="en-US" sz="1200" dirty="0">
                <a:solidFill>
                  <a:srgbClr val="000099"/>
                </a:solidFill>
              </a:rPr>
              <a:t>, leading to thinner and more fragile yellowed/darkened sheets, compromising the readability of the text. </a:t>
            </a:r>
            <a:r>
              <a:rPr lang="en-US" sz="1200" b="1" dirty="0">
                <a:solidFill>
                  <a:srgbClr val="000099"/>
                </a:solidFill>
              </a:rPr>
              <a:t>No significant variations in mechanical/optical properties of paper are detected at the beginning of the ageing process, whose evidence is only provided by measuring the variation of cellulose structure at molecular level.</a:t>
            </a:r>
          </a:p>
          <a:p>
            <a:pPr algn="just"/>
            <a:r>
              <a:rPr lang="en-US" sz="1200" b="1" dirty="0">
                <a:solidFill>
                  <a:srgbClr val="000099"/>
                </a:solidFill>
              </a:rPr>
              <a:t>The ageing paper study can take advantages from using non-destructive spectroscopic technique</a:t>
            </a:r>
            <a:r>
              <a:rPr lang="en-US" sz="1200" dirty="0">
                <a:solidFill>
                  <a:srgbClr val="000099"/>
                </a:solidFill>
              </a:rPr>
              <a:t>.</a:t>
            </a:r>
          </a:p>
          <a:p>
            <a:pPr algn="just"/>
            <a:r>
              <a:rPr lang="en-US" sz="1200" b="1" dirty="0">
                <a:solidFill>
                  <a:srgbClr val="000099"/>
                </a:solidFill>
              </a:rPr>
              <a:t>We have developed a </a:t>
            </a:r>
            <a:r>
              <a:rPr lang="en-US" sz="1200" b="1" dirty="0">
                <a:solidFill>
                  <a:srgbClr val="000099"/>
                </a:solidFill>
                <a:highlight>
                  <a:srgbClr val="FFFF00"/>
                </a:highlight>
              </a:rPr>
              <a:t>DIAGNOSTIC PROTOCOL </a:t>
            </a:r>
            <a:r>
              <a:rPr lang="en-US" sz="1200" b="1" dirty="0">
                <a:solidFill>
                  <a:srgbClr val="000099"/>
                </a:solidFill>
              </a:rPr>
              <a:t>based on spectroscopic markers derived from Raman signatures, that can follow degradation mechanism</a:t>
            </a:r>
            <a:r>
              <a:rPr lang="en-US" sz="1200" dirty="0">
                <a:solidFill>
                  <a:srgbClr val="000099"/>
                </a:solidFill>
              </a:rPr>
              <a:t> of the paper mainly due to </a:t>
            </a:r>
            <a:r>
              <a:rPr lang="en-US" sz="1200" dirty="0" err="1">
                <a:solidFill>
                  <a:srgbClr val="000099"/>
                </a:solidFill>
              </a:rPr>
              <a:t>hydrolisis</a:t>
            </a:r>
            <a:r>
              <a:rPr lang="en-US" sz="1200" dirty="0">
                <a:solidFill>
                  <a:srgbClr val="000099"/>
                </a:solidFill>
              </a:rPr>
              <a:t> and oxidation process. </a:t>
            </a:r>
          </a:p>
          <a:p>
            <a:pPr algn="just"/>
            <a:r>
              <a:rPr lang="en-US" sz="1200" dirty="0">
                <a:solidFill>
                  <a:srgbClr val="000099"/>
                </a:solidFill>
              </a:rPr>
              <a:t>Our aim is the developing of a non-destructive diagnostic procedure able to characterize the state of conservation of paper support and the advancement of degradation processes before  an evident damage occurs assessing minimally invasive techniques to prevent or slow down the ageing process </a:t>
            </a:r>
            <a:endParaRPr lang="en-US" sz="1200" dirty="0">
              <a:solidFill>
                <a:srgbClr val="0000FF"/>
              </a:solidFill>
            </a:endParaRPr>
          </a:p>
        </p:txBody>
      </p:sp>
      <p:sp>
        <p:nvSpPr>
          <p:cNvPr id="15" name="CasellaDiTesto 14">
            <a:extLst>
              <a:ext uri="{FF2B5EF4-FFF2-40B4-BE49-F238E27FC236}">
                <a16:creationId xmlns:a16="http://schemas.microsoft.com/office/drawing/2014/main" id="{FCABDFF7-ACF8-AE23-9B45-6D5547D62B78}"/>
              </a:ext>
            </a:extLst>
          </p:cNvPr>
          <p:cNvSpPr txBox="1"/>
          <p:nvPr/>
        </p:nvSpPr>
        <p:spPr>
          <a:xfrm>
            <a:off x="1952094" y="5754401"/>
            <a:ext cx="7050657" cy="646331"/>
          </a:xfrm>
          <a:prstGeom prst="rect">
            <a:avLst/>
          </a:prstGeom>
          <a:solidFill>
            <a:schemeClr val="accent3">
              <a:lumMod val="20000"/>
              <a:lumOff val="80000"/>
            </a:schemeClr>
          </a:solidFill>
        </p:spPr>
        <p:txBody>
          <a:bodyPr wrap="square">
            <a:spAutoFit/>
          </a:bodyPr>
          <a:lstStyle/>
          <a:p>
            <a:pPr algn="just"/>
            <a:r>
              <a:rPr lang="en-US" sz="1200" b="1" dirty="0">
                <a:solidFill>
                  <a:srgbClr val="000099"/>
                </a:solidFill>
              </a:rPr>
              <a:t>As a light–matter interaction technique, Raman spectroscopy requires no physical contact with the sample, making it inherently non-destructive and particularly well suited for fragile substrates such as paper.</a:t>
            </a:r>
          </a:p>
        </p:txBody>
      </p:sp>
    </p:spTree>
    <p:extLst>
      <p:ext uri="{BB962C8B-B14F-4D97-AF65-F5344CB8AC3E}">
        <p14:creationId xmlns:p14="http://schemas.microsoft.com/office/powerpoint/2010/main" val="1540261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A6FFA-86C9-660F-FADF-3AE19501310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3BFC30A-AD9B-5E09-E3E1-E452D4D2FCA9}"/>
              </a:ext>
            </a:extLst>
          </p:cNvPr>
          <p:cNvSpPr>
            <a:spLocks noGrp="1"/>
          </p:cNvSpPr>
          <p:nvPr>
            <p:ph type="title"/>
          </p:nvPr>
        </p:nvSpPr>
        <p:spPr/>
        <p:txBody>
          <a:bodyPr/>
          <a:lstStyle/>
          <a:p>
            <a:r>
              <a:rPr lang="it-IT" dirty="0"/>
              <a:t>OUTLINE</a:t>
            </a:r>
          </a:p>
        </p:txBody>
      </p:sp>
      <p:sp>
        <p:nvSpPr>
          <p:cNvPr id="3" name="Segnaposto numero diapositiva 2">
            <a:extLst>
              <a:ext uri="{FF2B5EF4-FFF2-40B4-BE49-F238E27FC236}">
                <a16:creationId xmlns:a16="http://schemas.microsoft.com/office/drawing/2014/main" id="{032ABB00-2FD0-C536-2171-4D7BB05BBC87}"/>
              </a:ext>
            </a:extLst>
          </p:cNvPr>
          <p:cNvSpPr>
            <a:spLocks noGrp="1"/>
          </p:cNvSpPr>
          <p:nvPr>
            <p:ph type="sldNum" sz="quarter" idx="4"/>
          </p:nvPr>
        </p:nvSpPr>
        <p:spPr>
          <a:xfrm>
            <a:off x="6509414" y="6356352"/>
            <a:ext cx="2133600" cy="365125"/>
          </a:xfrm>
        </p:spPr>
        <p:txBody>
          <a:bodyPr/>
          <a:lstStyle/>
          <a:p>
            <a:fld id="{02C7C199-0D0D-7840-A88D-785280B31CF7}" type="slidenum">
              <a:rPr lang="it-IT" smtClean="0"/>
              <a:t>3</a:t>
            </a:fld>
            <a:endParaRPr lang="it-IT" dirty="0"/>
          </a:p>
        </p:txBody>
      </p:sp>
      <p:sp>
        <p:nvSpPr>
          <p:cNvPr id="6" name="CasellaDiTesto 5">
            <a:extLst>
              <a:ext uri="{FF2B5EF4-FFF2-40B4-BE49-F238E27FC236}">
                <a16:creationId xmlns:a16="http://schemas.microsoft.com/office/drawing/2014/main" id="{CD97793A-6292-17D0-4F6D-0CFC3B603ABF}"/>
              </a:ext>
            </a:extLst>
          </p:cNvPr>
          <p:cNvSpPr txBox="1"/>
          <p:nvPr/>
        </p:nvSpPr>
        <p:spPr>
          <a:xfrm>
            <a:off x="413414" y="1706440"/>
            <a:ext cx="8500548" cy="3293209"/>
          </a:xfrm>
          <a:prstGeom prst="rect">
            <a:avLst/>
          </a:prstGeom>
          <a:solidFill>
            <a:schemeClr val="accent3">
              <a:lumMod val="20000"/>
              <a:lumOff val="80000"/>
            </a:schemeClr>
          </a:solidFill>
        </p:spPr>
        <p:txBody>
          <a:bodyPr wrap="square">
            <a:spAutoFit/>
          </a:bodyPr>
          <a:lstStyle/>
          <a:p>
            <a:pPr marL="285750" indent="-285750">
              <a:buFont typeface="Wingdings" panose="05000000000000000000" pitchFamily="2" charset="2"/>
              <a:buChar char="ü"/>
            </a:pPr>
            <a:r>
              <a:rPr lang="it-IT" sz="1600" dirty="0">
                <a:latin typeface="+mj-lt"/>
              </a:rPr>
              <a:t>Paper </a:t>
            </a:r>
            <a:r>
              <a:rPr lang="it-IT" sz="1600" dirty="0" err="1">
                <a:latin typeface="+mj-lt"/>
              </a:rPr>
              <a:t>degradation</a:t>
            </a:r>
            <a:r>
              <a:rPr lang="it-IT" sz="1600" dirty="0">
                <a:latin typeface="+mj-lt"/>
              </a:rPr>
              <a:t> </a:t>
            </a:r>
            <a:r>
              <a:rPr lang="it-IT" sz="1600" dirty="0" err="1">
                <a:latin typeface="+mj-lt"/>
              </a:rPr>
              <a:t>mechanisms</a:t>
            </a:r>
            <a:endParaRPr lang="it-IT" sz="1600" dirty="0">
              <a:latin typeface="+mj-lt"/>
            </a:endParaRPr>
          </a:p>
          <a:p>
            <a:pPr marL="285750" indent="-285750">
              <a:buFont typeface="Wingdings" panose="05000000000000000000" pitchFamily="2" charset="2"/>
              <a:buChar char="ü"/>
            </a:pPr>
            <a:endParaRPr lang="en-US" sz="1600" dirty="0">
              <a:latin typeface="+mj-lt"/>
            </a:endParaRPr>
          </a:p>
          <a:p>
            <a:pPr marL="285750" indent="-285750">
              <a:buFont typeface="Wingdings" panose="05000000000000000000" pitchFamily="2" charset="2"/>
              <a:buChar char="ü"/>
            </a:pPr>
            <a:r>
              <a:rPr lang="en-US" sz="1600" dirty="0">
                <a:latin typeface="+mj-lt"/>
              </a:rPr>
              <a:t>Diagnostic protocol based on spectroscopic markers derived from Raman signatures  </a:t>
            </a:r>
          </a:p>
          <a:p>
            <a:pPr marL="285750" indent="-285750">
              <a:buFont typeface="Wingdings" panose="05000000000000000000" pitchFamily="2" charset="2"/>
              <a:buChar char="ü"/>
            </a:pPr>
            <a:endParaRPr lang="en-US" sz="1600" dirty="0">
              <a:latin typeface="+mj-lt"/>
            </a:endParaRPr>
          </a:p>
          <a:p>
            <a:pPr marL="285750" indent="-285750">
              <a:buFont typeface="Wingdings" panose="05000000000000000000" pitchFamily="2" charset="2"/>
              <a:buChar char="ü"/>
            </a:pPr>
            <a:r>
              <a:rPr lang="en-US" sz="1600" dirty="0"/>
              <a:t>This diagnostic protocol has been applied to a variety of case studies, as tool to evaluate the conservation state of books from different historical periods.</a:t>
            </a:r>
          </a:p>
          <a:p>
            <a:r>
              <a:rPr lang="en-US" sz="1600" dirty="0"/>
              <a:t>			</a:t>
            </a:r>
            <a:r>
              <a:rPr lang="en-US" sz="1600" dirty="0">
                <a:ea typeface="Times New Roman" panose="02020603050405020304" pitchFamily="18" charset="0"/>
                <a:cs typeface="Calibri" panose="020F0502020204030204" pitchFamily="34" charset="0"/>
              </a:rPr>
              <a:t>Ageing/degradation markers measured for ancient and modern    						papers (samples span over three centuries  XIX-XX-XXI).</a:t>
            </a:r>
            <a:r>
              <a:rPr lang="en-US" sz="1600" dirty="0">
                <a:solidFill>
                  <a:srgbClr val="000099"/>
                </a:solidFill>
              </a:rPr>
              <a:t> </a:t>
            </a:r>
            <a:endParaRPr lang="en-US" sz="1600" dirty="0"/>
          </a:p>
          <a:p>
            <a:endParaRPr lang="en-US" sz="1600" dirty="0">
              <a:latin typeface="+mj-lt"/>
              <a:ea typeface="Times New Roman" panose="02020603050405020304" pitchFamily="18" charset="0"/>
              <a:cs typeface="Calibri" panose="020F0502020204030204" pitchFamily="34" charset="0"/>
            </a:endParaRPr>
          </a:p>
          <a:p>
            <a:pPr marL="285750" indent="-285750">
              <a:buFont typeface="Wingdings" panose="05000000000000000000" pitchFamily="2" charset="2"/>
              <a:buChar char="ü"/>
            </a:pPr>
            <a:r>
              <a:rPr lang="it-IT" sz="1600" dirty="0" err="1">
                <a:latin typeface="+mj-lt"/>
              </a:rPr>
              <a:t>Diagnostic</a:t>
            </a:r>
            <a:r>
              <a:rPr lang="it-IT" sz="1600" dirty="0">
                <a:latin typeface="+mj-lt"/>
              </a:rPr>
              <a:t> </a:t>
            </a:r>
            <a:r>
              <a:rPr lang="it-IT" sz="1600" dirty="0" err="1">
                <a:latin typeface="+mj-lt"/>
              </a:rPr>
              <a:t>protocol</a:t>
            </a:r>
            <a:r>
              <a:rPr lang="it-IT" sz="1600" dirty="0">
                <a:latin typeface="+mj-lt"/>
              </a:rPr>
              <a:t> </a:t>
            </a:r>
            <a:r>
              <a:rPr lang="it-IT" sz="1600" dirty="0" err="1">
                <a:latin typeface="+mj-lt"/>
              </a:rPr>
              <a:t>was</a:t>
            </a:r>
            <a:r>
              <a:rPr lang="it-IT" sz="1600" dirty="0">
                <a:latin typeface="+mj-lt"/>
              </a:rPr>
              <a:t> </a:t>
            </a:r>
            <a:r>
              <a:rPr lang="it-IT" sz="1600" dirty="0" err="1">
                <a:latin typeface="+mj-lt"/>
              </a:rPr>
              <a:t>used</a:t>
            </a:r>
            <a:r>
              <a:rPr lang="it-IT" sz="1600" dirty="0">
                <a:latin typeface="+mj-lt"/>
              </a:rPr>
              <a:t> for </a:t>
            </a:r>
            <a:r>
              <a:rPr lang="en-US" sz="1600" dirty="0"/>
              <a:t>assessment of innovative cleaning/restoring/consolidation treatments, such as composite hydrogels and photon irradiation. </a:t>
            </a:r>
            <a:endParaRPr lang="it-IT" sz="1600" dirty="0">
              <a:latin typeface="+mj-lt"/>
            </a:endParaRPr>
          </a:p>
          <a:p>
            <a:pPr marL="285750" indent="-285750">
              <a:buFont typeface="Wingdings" panose="05000000000000000000" pitchFamily="2" charset="2"/>
              <a:buChar char="ü"/>
            </a:pPr>
            <a:endParaRPr lang="it-IT" sz="1600" dirty="0">
              <a:latin typeface="+mj-lt"/>
            </a:endParaRPr>
          </a:p>
        </p:txBody>
      </p:sp>
    </p:spTree>
    <p:extLst>
      <p:ext uri="{BB962C8B-B14F-4D97-AF65-F5344CB8AC3E}">
        <p14:creationId xmlns:p14="http://schemas.microsoft.com/office/powerpoint/2010/main" val="304235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7F1FF-2F2D-F3C2-D3D5-8742C09963C0}"/>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32AEBB0A-1CB8-5839-BB61-53DEDB2E1549}"/>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6" name="Immagine 5">
            <a:extLst>
              <a:ext uri="{FF2B5EF4-FFF2-40B4-BE49-F238E27FC236}">
                <a16:creationId xmlns:a16="http://schemas.microsoft.com/office/drawing/2014/main" id="{74CF31F3-6336-5B51-995A-F78A0D394A9B}"/>
              </a:ext>
            </a:extLst>
          </p:cNvPr>
          <p:cNvPicPr>
            <a:picLocks noChangeAspect="1"/>
          </p:cNvPicPr>
          <p:nvPr/>
        </p:nvPicPr>
        <p:blipFill>
          <a:blip r:embed="rId3"/>
          <a:srcRect b="61526"/>
          <a:stretch>
            <a:fillRect/>
          </a:stretch>
        </p:blipFill>
        <p:spPr>
          <a:xfrm>
            <a:off x="317803" y="4154966"/>
            <a:ext cx="4943659" cy="1622438"/>
          </a:xfrm>
          <a:prstGeom prst="rect">
            <a:avLst/>
          </a:prstGeom>
        </p:spPr>
      </p:pic>
      <p:pic>
        <p:nvPicPr>
          <p:cNvPr id="10" name="Immagine 9">
            <a:extLst>
              <a:ext uri="{FF2B5EF4-FFF2-40B4-BE49-F238E27FC236}">
                <a16:creationId xmlns:a16="http://schemas.microsoft.com/office/drawing/2014/main" id="{7EEE06BB-3A21-08AC-12A0-D67B9CD83571}"/>
              </a:ext>
            </a:extLst>
          </p:cNvPr>
          <p:cNvPicPr>
            <a:picLocks noChangeAspect="1"/>
          </p:cNvPicPr>
          <p:nvPr/>
        </p:nvPicPr>
        <p:blipFill>
          <a:blip r:embed="rId4"/>
          <a:stretch>
            <a:fillRect/>
          </a:stretch>
        </p:blipFill>
        <p:spPr>
          <a:xfrm>
            <a:off x="540915" y="1079322"/>
            <a:ext cx="3165134" cy="2345055"/>
          </a:xfrm>
          <a:prstGeom prst="rect">
            <a:avLst/>
          </a:prstGeom>
        </p:spPr>
      </p:pic>
      <p:pic>
        <p:nvPicPr>
          <p:cNvPr id="12" name="Immagine 11">
            <a:extLst>
              <a:ext uri="{FF2B5EF4-FFF2-40B4-BE49-F238E27FC236}">
                <a16:creationId xmlns:a16="http://schemas.microsoft.com/office/drawing/2014/main" id="{F045B890-01CD-8FC5-3C41-50DF646B6A9A}"/>
              </a:ext>
            </a:extLst>
          </p:cNvPr>
          <p:cNvPicPr>
            <a:picLocks noChangeAspect="1"/>
          </p:cNvPicPr>
          <p:nvPr/>
        </p:nvPicPr>
        <p:blipFill>
          <a:blip r:embed="rId5"/>
          <a:stretch>
            <a:fillRect/>
          </a:stretch>
        </p:blipFill>
        <p:spPr>
          <a:xfrm rot="16200000">
            <a:off x="-429914" y="1827040"/>
            <a:ext cx="1781188" cy="285752"/>
          </a:xfrm>
          <a:prstGeom prst="rect">
            <a:avLst/>
          </a:prstGeom>
        </p:spPr>
      </p:pic>
      <p:pic>
        <p:nvPicPr>
          <p:cNvPr id="14" name="Immagine 13">
            <a:extLst>
              <a:ext uri="{FF2B5EF4-FFF2-40B4-BE49-F238E27FC236}">
                <a16:creationId xmlns:a16="http://schemas.microsoft.com/office/drawing/2014/main" id="{879D2ADC-E4E6-9F55-A108-3ACB4AD934B9}"/>
              </a:ext>
            </a:extLst>
          </p:cNvPr>
          <p:cNvPicPr>
            <a:picLocks noChangeAspect="1"/>
          </p:cNvPicPr>
          <p:nvPr/>
        </p:nvPicPr>
        <p:blipFill>
          <a:blip r:embed="rId6"/>
          <a:stretch>
            <a:fillRect/>
          </a:stretch>
        </p:blipFill>
        <p:spPr>
          <a:xfrm>
            <a:off x="2123482" y="2791799"/>
            <a:ext cx="2133600" cy="304800"/>
          </a:xfrm>
          <a:prstGeom prst="rect">
            <a:avLst/>
          </a:prstGeom>
        </p:spPr>
      </p:pic>
      <p:sp>
        <p:nvSpPr>
          <p:cNvPr id="20" name="Titolo 1">
            <a:extLst>
              <a:ext uri="{FF2B5EF4-FFF2-40B4-BE49-F238E27FC236}">
                <a16:creationId xmlns:a16="http://schemas.microsoft.com/office/drawing/2014/main" id="{43FB0DC1-19E2-55EC-084A-E0AA72F5A9A5}"/>
              </a:ext>
            </a:extLst>
          </p:cNvPr>
          <p:cNvSpPr txBox="1">
            <a:spLocks/>
          </p:cNvSpPr>
          <p:nvPr/>
        </p:nvSpPr>
        <p:spPr>
          <a:xfrm>
            <a:off x="253041" y="303802"/>
            <a:ext cx="822960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Cellulose chain </a:t>
            </a:r>
            <a:r>
              <a:rPr lang="it-IT" dirty="0" err="1">
                <a:solidFill>
                  <a:schemeClr val="bg1"/>
                </a:solidFill>
              </a:rPr>
              <a:t>structure</a:t>
            </a:r>
            <a:endParaRPr lang="it-IT" dirty="0">
              <a:solidFill>
                <a:schemeClr val="bg1"/>
              </a:solidFill>
            </a:endParaRPr>
          </a:p>
        </p:txBody>
      </p:sp>
      <p:sp>
        <p:nvSpPr>
          <p:cNvPr id="7" name="CasellaDiTesto 6">
            <a:extLst>
              <a:ext uri="{FF2B5EF4-FFF2-40B4-BE49-F238E27FC236}">
                <a16:creationId xmlns:a16="http://schemas.microsoft.com/office/drawing/2014/main" id="{C9567025-0705-32CF-E58B-7942D9006387}"/>
              </a:ext>
            </a:extLst>
          </p:cNvPr>
          <p:cNvSpPr txBox="1"/>
          <p:nvPr/>
        </p:nvSpPr>
        <p:spPr>
          <a:xfrm>
            <a:off x="603556" y="3555918"/>
            <a:ext cx="4692134" cy="523220"/>
          </a:xfrm>
          <a:prstGeom prst="rect">
            <a:avLst/>
          </a:prstGeom>
          <a:solidFill>
            <a:schemeClr val="bg2">
              <a:lumMod val="90000"/>
            </a:schemeClr>
          </a:solidFill>
        </p:spPr>
        <p:txBody>
          <a:bodyPr wrap="square">
            <a:spAutoFit/>
          </a:bodyPr>
          <a:lstStyle/>
          <a:p>
            <a:pPr algn="ctr"/>
            <a:r>
              <a:rPr lang="it-IT" sz="1400" b="1" dirty="0"/>
              <a:t>Cellulose: </a:t>
            </a:r>
            <a:r>
              <a:rPr lang="it-IT" sz="1400" dirty="0"/>
              <a:t>a</a:t>
            </a:r>
            <a:r>
              <a:rPr lang="it-IT" sz="1400" b="1" dirty="0"/>
              <a:t> </a:t>
            </a:r>
            <a:r>
              <a:rPr lang="it-IT" sz="1400" b="0" u="none" strike="noStrike" dirty="0">
                <a:effectLst/>
                <a:latin typeface="+mn-lt"/>
              </a:rPr>
              <a:t>linear </a:t>
            </a:r>
            <a:r>
              <a:rPr lang="it-IT" sz="1400" b="0" u="none" strike="noStrike" dirty="0" err="1">
                <a:effectLst/>
                <a:latin typeface="+mn-lt"/>
              </a:rPr>
              <a:t>polymer</a:t>
            </a:r>
            <a:r>
              <a:rPr lang="it-IT" sz="1400" b="0" u="none" strike="noStrike" dirty="0">
                <a:effectLst/>
                <a:latin typeface="+mn-lt"/>
              </a:rPr>
              <a:t> of D-</a:t>
            </a:r>
            <a:r>
              <a:rPr lang="it-IT" sz="1400" b="0" u="none" strike="noStrike" dirty="0" err="1">
                <a:effectLst/>
                <a:latin typeface="+mn-lt"/>
              </a:rPr>
              <a:t>glucose</a:t>
            </a:r>
            <a:r>
              <a:rPr lang="it-IT" sz="1400" b="0" u="none" strike="noStrike" dirty="0">
                <a:effectLst/>
                <a:latin typeface="+mn-lt"/>
              </a:rPr>
              <a:t> </a:t>
            </a:r>
            <a:r>
              <a:rPr lang="it-IT" sz="1400" b="0" u="none" strike="noStrike" dirty="0" err="1">
                <a:effectLst/>
                <a:latin typeface="+mn-lt"/>
              </a:rPr>
              <a:t>units</a:t>
            </a:r>
            <a:r>
              <a:rPr lang="it-IT" sz="1400" b="0" u="none" strike="noStrike" dirty="0">
                <a:effectLst/>
                <a:latin typeface="+mn-lt"/>
              </a:rPr>
              <a:t> </a:t>
            </a:r>
            <a:r>
              <a:rPr lang="it-IT" sz="1400" b="0" u="none" strike="noStrike" dirty="0" err="1">
                <a:effectLst/>
                <a:latin typeface="+mn-lt"/>
              </a:rPr>
              <a:t>linked</a:t>
            </a:r>
            <a:r>
              <a:rPr lang="it-IT" sz="1400" b="0" u="none" strike="noStrike" dirty="0">
                <a:effectLst/>
                <a:latin typeface="+mn-lt"/>
              </a:rPr>
              <a:t> by </a:t>
            </a:r>
            <a:r>
              <a:rPr lang="it-IT" sz="1400" b="1" u="none" strike="noStrike" dirty="0">
                <a:effectLst/>
                <a:latin typeface="+mn-lt"/>
              </a:rPr>
              <a:t>β-(1→4)-</a:t>
            </a:r>
            <a:r>
              <a:rPr lang="it-IT" sz="1400" b="1" u="none" strike="noStrike" dirty="0" err="1">
                <a:effectLst/>
                <a:latin typeface="+mn-lt"/>
              </a:rPr>
              <a:t>glycosidic</a:t>
            </a:r>
            <a:r>
              <a:rPr lang="it-IT" sz="1400" b="1" u="none" strike="noStrike" dirty="0">
                <a:effectLst/>
                <a:latin typeface="+mn-lt"/>
              </a:rPr>
              <a:t> bonds</a:t>
            </a:r>
            <a:r>
              <a:rPr lang="it-IT" sz="1400" b="0" u="none" strike="noStrike" dirty="0">
                <a:effectLst/>
                <a:latin typeface="+mn-lt"/>
              </a:rPr>
              <a:t>.</a:t>
            </a:r>
            <a:endParaRPr lang="it-IT" sz="1400" dirty="0"/>
          </a:p>
        </p:txBody>
      </p:sp>
      <p:sp>
        <p:nvSpPr>
          <p:cNvPr id="8" name="CasellaDiTesto 7">
            <a:extLst>
              <a:ext uri="{FF2B5EF4-FFF2-40B4-BE49-F238E27FC236}">
                <a16:creationId xmlns:a16="http://schemas.microsoft.com/office/drawing/2014/main" id="{49FAC94B-5B14-E7C2-EEFA-AAB2032A9A62}"/>
              </a:ext>
            </a:extLst>
          </p:cNvPr>
          <p:cNvSpPr txBox="1"/>
          <p:nvPr/>
        </p:nvSpPr>
        <p:spPr>
          <a:xfrm>
            <a:off x="5525893" y="2752665"/>
            <a:ext cx="3441161" cy="1015663"/>
          </a:xfrm>
          <a:prstGeom prst="rect">
            <a:avLst/>
          </a:prstGeom>
          <a:solidFill>
            <a:schemeClr val="accent3">
              <a:lumMod val="20000"/>
              <a:lumOff val="80000"/>
            </a:schemeClr>
          </a:solidFill>
        </p:spPr>
        <p:txBody>
          <a:bodyPr wrap="square">
            <a:spAutoFit/>
          </a:bodyPr>
          <a:lstStyle/>
          <a:p>
            <a:pPr algn="just"/>
            <a:r>
              <a:rPr lang="it-IT" sz="1200" b="1" i="0" u="none" strike="noStrike" baseline="0" dirty="0"/>
              <a:t>The </a:t>
            </a:r>
            <a:r>
              <a:rPr lang="it-IT" sz="1200" b="1" i="0" u="none" strike="noStrike" baseline="0" dirty="0" err="1"/>
              <a:t>number</a:t>
            </a:r>
            <a:r>
              <a:rPr lang="it-IT" sz="1200" b="1" i="0" u="none" strike="noStrike" baseline="0" dirty="0"/>
              <a:t> of the </a:t>
            </a:r>
            <a:r>
              <a:rPr lang="it-IT" sz="1200" b="1" i="0" u="none" strike="noStrike" baseline="0" dirty="0" err="1"/>
              <a:t>glucose</a:t>
            </a:r>
            <a:r>
              <a:rPr lang="it-IT" sz="1200" b="1" i="0" u="none" strike="noStrike" baseline="0" dirty="0"/>
              <a:t> </a:t>
            </a:r>
            <a:r>
              <a:rPr lang="en-US" sz="1200" b="1" i="0" u="none" strike="noStrike" baseline="0" dirty="0"/>
              <a:t>monomers, indicated as </a:t>
            </a:r>
            <a:r>
              <a:rPr lang="en-US" sz="1200" b="1" i="0" u="none" strike="noStrike" baseline="0" dirty="0">
                <a:highlight>
                  <a:srgbClr val="FFFF00"/>
                </a:highlight>
              </a:rPr>
              <a:t>polymerization degree</a:t>
            </a:r>
            <a:r>
              <a:rPr lang="en-US" sz="1200" b="0" i="0" u="none" strike="noStrike" baseline="0" dirty="0"/>
              <a:t>, can be hundreds or thousands of single units, depending on the cellulose origin (wood pulp, cotton, or plant). </a:t>
            </a:r>
            <a:endParaRPr lang="it-IT" sz="1200" dirty="0"/>
          </a:p>
        </p:txBody>
      </p:sp>
      <p:sp>
        <p:nvSpPr>
          <p:cNvPr id="15" name="CasellaDiTesto 14">
            <a:extLst>
              <a:ext uri="{FF2B5EF4-FFF2-40B4-BE49-F238E27FC236}">
                <a16:creationId xmlns:a16="http://schemas.microsoft.com/office/drawing/2014/main" id="{E82172F9-A180-A760-87B2-AD0AFC81794D}"/>
              </a:ext>
            </a:extLst>
          </p:cNvPr>
          <p:cNvSpPr txBox="1"/>
          <p:nvPr/>
        </p:nvSpPr>
        <p:spPr>
          <a:xfrm>
            <a:off x="5583578" y="3942350"/>
            <a:ext cx="3383476" cy="2123658"/>
          </a:xfrm>
          <a:prstGeom prst="rect">
            <a:avLst/>
          </a:prstGeom>
          <a:solidFill>
            <a:schemeClr val="accent1">
              <a:lumMod val="20000"/>
              <a:lumOff val="80000"/>
            </a:schemeClr>
          </a:solidFill>
        </p:spPr>
        <p:txBody>
          <a:bodyPr wrap="square">
            <a:spAutoFit/>
          </a:bodyPr>
          <a:lstStyle/>
          <a:p>
            <a:pPr algn="just"/>
            <a:r>
              <a:rPr lang="it-IT" sz="1200" b="1" i="0" u="none" strike="noStrike" baseline="0" dirty="0">
                <a:latin typeface="+mj-lt"/>
              </a:rPr>
              <a:t>Cellulose chains are </a:t>
            </a:r>
            <a:r>
              <a:rPr lang="en-US" sz="1200" b="1" i="0" u="none" strike="noStrike" baseline="0" dirty="0">
                <a:latin typeface="+mj-lt"/>
              </a:rPr>
              <a:t>held together by strong hydrogen bonds that promote the aggregation of single chains into a highly oriented structure, progressively forming the microfiber, the fibril, and the fiber</a:t>
            </a:r>
            <a:r>
              <a:rPr lang="en-US" sz="1200" b="0" i="0" u="none" strike="noStrike" baseline="0" dirty="0">
                <a:latin typeface="+mj-lt"/>
              </a:rPr>
              <a:t>. </a:t>
            </a:r>
          </a:p>
          <a:p>
            <a:pPr algn="just"/>
            <a:r>
              <a:rPr lang="en-US" sz="1200" b="1" i="0" u="none" strike="noStrike" baseline="0" dirty="0">
                <a:latin typeface="+mj-lt"/>
              </a:rPr>
              <a:t>In cellulose, regions with regular and well-organized structure (</a:t>
            </a:r>
            <a:r>
              <a:rPr lang="en-US" sz="1200" b="1" i="0" u="none" strike="noStrike" baseline="0" dirty="0">
                <a:highlight>
                  <a:srgbClr val="FFFF00"/>
                </a:highlight>
                <a:latin typeface="+mj-lt"/>
              </a:rPr>
              <a:t>crystalline part</a:t>
            </a:r>
            <a:r>
              <a:rPr lang="en-US" sz="1200" b="1" i="0" u="none" strike="noStrike" baseline="0" dirty="0">
                <a:latin typeface="+mj-lt"/>
              </a:rPr>
              <a:t>) and others with disordered structure (amorphous part) coexist. The ordered aggregation gives high tensile strength to cellulose fibers</a:t>
            </a:r>
            <a:endParaRPr lang="it-IT" sz="1200" b="1" dirty="0">
              <a:latin typeface="+mj-lt"/>
            </a:endParaRPr>
          </a:p>
        </p:txBody>
      </p:sp>
      <p:sp>
        <p:nvSpPr>
          <p:cNvPr id="21" name="CasellaDiTesto 20">
            <a:extLst>
              <a:ext uri="{FF2B5EF4-FFF2-40B4-BE49-F238E27FC236}">
                <a16:creationId xmlns:a16="http://schemas.microsoft.com/office/drawing/2014/main" id="{2EA68D6B-9CDE-79ED-85AA-EC0C265B7A41}"/>
              </a:ext>
            </a:extLst>
          </p:cNvPr>
          <p:cNvSpPr txBox="1"/>
          <p:nvPr/>
        </p:nvSpPr>
        <p:spPr>
          <a:xfrm>
            <a:off x="1356145" y="6142093"/>
            <a:ext cx="7318650" cy="461665"/>
          </a:xfrm>
          <a:prstGeom prst="rect">
            <a:avLst/>
          </a:prstGeom>
          <a:noFill/>
        </p:spPr>
        <p:txBody>
          <a:bodyPr wrap="square">
            <a:spAutoFit/>
          </a:bodyPr>
          <a:lstStyle/>
          <a:p>
            <a:pPr algn="ctr"/>
            <a:r>
              <a:rPr lang="en-US" sz="1200" b="1" i="0" u="none" strike="noStrike" baseline="0" dirty="0">
                <a:latin typeface="+mj-lt"/>
              </a:rPr>
              <a:t>The lower the crystallinity and polymerization degree of cellulose, the faster the deterioration, due to the higher accessibility to external agents</a:t>
            </a:r>
            <a:endParaRPr lang="it-IT" sz="1200" b="1" dirty="0">
              <a:latin typeface="+mj-lt"/>
            </a:endParaRPr>
          </a:p>
        </p:txBody>
      </p:sp>
      <p:sp>
        <p:nvSpPr>
          <p:cNvPr id="9" name="CasellaDiTesto 8">
            <a:extLst>
              <a:ext uri="{FF2B5EF4-FFF2-40B4-BE49-F238E27FC236}">
                <a16:creationId xmlns:a16="http://schemas.microsoft.com/office/drawing/2014/main" id="{64B01FD3-196A-E466-68F2-87215B6F501A}"/>
              </a:ext>
            </a:extLst>
          </p:cNvPr>
          <p:cNvSpPr txBox="1"/>
          <p:nvPr/>
        </p:nvSpPr>
        <p:spPr>
          <a:xfrm>
            <a:off x="3929161" y="1204327"/>
            <a:ext cx="5112915" cy="830997"/>
          </a:xfrm>
          <a:prstGeom prst="rect">
            <a:avLst/>
          </a:prstGeom>
          <a:noFill/>
        </p:spPr>
        <p:txBody>
          <a:bodyPr wrap="square">
            <a:spAutoFit/>
          </a:bodyPr>
          <a:lstStyle/>
          <a:p>
            <a:pPr algn="ctr"/>
            <a:r>
              <a:rPr lang="en-US" sz="1200" b="1" dirty="0">
                <a:solidFill>
                  <a:schemeClr val="tx2"/>
                </a:solidFill>
                <a:latin typeface="+mj-lt"/>
              </a:rPr>
              <a:t>Paper is produced by pressing together cellulose fibers derived from wood, rags, or grasses, and drying them into flexible sheets. </a:t>
            </a:r>
            <a:r>
              <a:rPr lang="en-US" sz="1200" i="0" u="none" strike="noStrike" baseline="0" dirty="0">
                <a:solidFill>
                  <a:schemeClr val="tx2"/>
                </a:solidFill>
                <a:latin typeface="+mj-lt"/>
              </a:rPr>
              <a:t>In addition to cellulose fibers, paper contains hemicellulose, lignin and a certain amount of fillers that are used for bleaching </a:t>
            </a:r>
            <a:r>
              <a:rPr lang="it-IT" sz="1200" i="0" u="none" strike="noStrike" baseline="0" dirty="0">
                <a:solidFill>
                  <a:schemeClr val="tx2"/>
                </a:solidFill>
                <a:latin typeface="+mj-lt"/>
              </a:rPr>
              <a:t>and </a:t>
            </a:r>
            <a:r>
              <a:rPr lang="it-IT" sz="1200" i="0" u="none" strike="noStrike" baseline="0" dirty="0" err="1">
                <a:solidFill>
                  <a:schemeClr val="tx2"/>
                </a:solidFill>
                <a:latin typeface="+mj-lt"/>
              </a:rPr>
              <a:t>strengthening</a:t>
            </a:r>
            <a:r>
              <a:rPr lang="it-IT" sz="1200" i="0" u="none" strike="noStrike" baseline="0" dirty="0">
                <a:solidFill>
                  <a:schemeClr val="tx2"/>
                </a:solidFill>
                <a:latin typeface="+mj-lt"/>
              </a:rPr>
              <a:t>. </a:t>
            </a:r>
          </a:p>
        </p:txBody>
      </p:sp>
      <p:sp>
        <p:nvSpPr>
          <p:cNvPr id="11" name="CasellaDiTesto 10">
            <a:extLst>
              <a:ext uri="{FF2B5EF4-FFF2-40B4-BE49-F238E27FC236}">
                <a16:creationId xmlns:a16="http://schemas.microsoft.com/office/drawing/2014/main" id="{283EFC67-0BCF-0034-03D0-2AEBAF480CB2}"/>
              </a:ext>
            </a:extLst>
          </p:cNvPr>
          <p:cNvSpPr txBox="1"/>
          <p:nvPr/>
        </p:nvSpPr>
        <p:spPr>
          <a:xfrm>
            <a:off x="4572000" y="2206946"/>
            <a:ext cx="4452738" cy="369332"/>
          </a:xfrm>
          <a:prstGeom prst="rect">
            <a:avLst/>
          </a:prstGeom>
          <a:solidFill>
            <a:schemeClr val="accent2">
              <a:lumMod val="20000"/>
              <a:lumOff val="80000"/>
            </a:schemeClr>
          </a:solidFill>
        </p:spPr>
        <p:txBody>
          <a:bodyPr vert="horz" wrap="square" lIns="91440" tIns="0" rIns="91440" bIns="0" rtlCol="0">
            <a:spAutoFit/>
          </a:bodyPr>
          <a:lstStyle/>
          <a:p>
            <a:pPr algn="ctr"/>
            <a:r>
              <a:rPr lang="it-IT" sz="1200" b="1" dirty="0"/>
              <a:t>Cellulose </a:t>
            </a:r>
            <a:r>
              <a:rPr lang="it-IT" sz="1200" b="1" dirty="0" err="1"/>
              <a:t>is</a:t>
            </a:r>
            <a:r>
              <a:rPr lang="it-IT" sz="1200" b="1" dirty="0"/>
              <a:t> a </a:t>
            </a:r>
            <a:r>
              <a:rPr lang="it-IT" sz="1200" b="1" dirty="0" err="1"/>
              <a:t>natural</a:t>
            </a:r>
            <a:r>
              <a:rPr lang="it-IT" sz="1200" b="1" dirty="0"/>
              <a:t> linear </a:t>
            </a:r>
            <a:r>
              <a:rPr lang="it-IT" sz="1200" b="1" dirty="0" err="1"/>
              <a:t>polymer</a:t>
            </a:r>
            <a:r>
              <a:rPr lang="it-IT" sz="1200" b="1" dirty="0"/>
              <a:t> of </a:t>
            </a:r>
            <a:r>
              <a:rPr lang="it-IT" sz="1200" b="1" dirty="0" err="1"/>
              <a:t>gluocose</a:t>
            </a:r>
            <a:r>
              <a:rPr lang="it-IT" sz="1200" b="1" dirty="0"/>
              <a:t> </a:t>
            </a:r>
            <a:r>
              <a:rPr lang="it-IT" sz="1200" b="1" dirty="0" err="1"/>
              <a:t>monomers</a:t>
            </a:r>
            <a:r>
              <a:rPr lang="it-IT" sz="1200" b="1" dirty="0"/>
              <a:t> </a:t>
            </a:r>
            <a:r>
              <a:rPr lang="it-IT" sz="1200" b="1" dirty="0" err="1"/>
              <a:t>linked</a:t>
            </a:r>
            <a:r>
              <a:rPr lang="it-IT" sz="1200" b="1" dirty="0"/>
              <a:t> by </a:t>
            </a:r>
            <a:r>
              <a:rPr lang="it-IT" sz="1200" b="1" dirty="0" err="1"/>
              <a:t>glucosidic</a:t>
            </a:r>
            <a:r>
              <a:rPr lang="it-IT" sz="1200" b="1" dirty="0"/>
              <a:t> C-O-C bond.</a:t>
            </a:r>
          </a:p>
        </p:txBody>
      </p:sp>
    </p:spTree>
    <p:extLst>
      <p:ext uri="{BB962C8B-B14F-4D97-AF65-F5344CB8AC3E}">
        <p14:creationId xmlns:p14="http://schemas.microsoft.com/office/powerpoint/2010/main" val="34786231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6FEFF-867D-0915-FBE9-BCA388DE4166}"/>
            </a:ext>
          </a:extLst>
        </p:cNvPr>
        <p:cNvGrpSpPr/>
        <p:nvPr/>
      </p:nvGrpSpPr>
      <p:grpSpPr>
        <a:xfrm>
          <a:off x="0" y="0"/>
          <a:ext cx="0" cy="0"/>
          <a:chOff x="0" y="0"/>
          <a:chExt cx="0" cy="0"/>
        </a:xfrm>
      </p:grpSpPr>
      <p:grpSp>
        <p:nvGrpSpPr>
          <p:cNvPr id="2" name="Gruppo 1">
            <a:extLst>
              <a:ext uri="{FF2B5EF4-FFF2-40B4-BE49-F238E27FC236}">
                <a16:creationId xmlns:a16="http://schemas.microsoft.com/office/drawing/2014/main" id="{D5BD4EF2-2264-B6E0-DDE9-951D3882016A}"/>
              </a:ext>
            </a:extLst>
          </p:cNvPr>
          <p:cNvGrpSpPr/>
          <p:nvPr/>
        </p:nvGrpSpPr>
        <p:grpSpPr>
          <a:xfrm>
            <a:off x="141778" y="3441301"/>
            <a:ext cx="4203718" cy="2480336"/>
            <a:chOff x="509282" y="1873068"/>
            <a:chExt cx="3675281" cy="2022424"/>
          </a:xfrm>
        </p:grpSpPr>
        <p:grpSp>
          <p:nvGrpSpPr>
            <p:cNvPr id="6" name="Gruppo 5">
              <a:extLst>
                <a:ext uri="{FF2B5EF4-FFF2-40B4-BE49-F238E27FC236}">
                  <a16:creationId xmlns:a16="http://schemas.microsoft.com/office/drawing/2014/main" id="{0DA1D154-234C-0F88-47FC-F91B0716A4D8}"/>
                </a:ext>
              </a:extLst>
            </p:cNvPr>
            <p:cNvGrpSpPr/>
            <p:nvPr/>
          </p:nvGrpSpPr>
          <p:grpSpPr>
            <a:xfrm>
              <a:off x="509282" y="1950477"/>
              <a:ext cx="3675281" cy="1945015"/>
              <a:chOff x="260615" y="1731646"/>
              <a:chExt cx="4835221" cy="2215139"/>
            </a:xfrm>
          </p:grpSpPr>
          <p:pic>
            <p:nvPicPr>
              <p:cNvPr id="3" name="Immagine 2">
                <a:extLst>
                  <a:ext uri="{FF2B5EF4-FFF2-40B4-BE49-F238E27FC236}">
                    <a16:creationId xmlns:a16="http://schemas.microsoft.com/office/drawing/2014/main" id="{747CA0E0-59A2-F64D-7516-2B842CBFE62D}"/>
                  </a:ext>
                </a:extLst>
              </p:cNvPr>
              <p:cNvPicPr>
                <a:picLocks noChangeAspect="1"/>
              </p:cNvPicPr>
              <p:nvPr/>
            </p:nvPicPr>
            <p:blipFill>
              <a:blip r:embed="rId3"/>
              <a:srcRect t="17881" b="31486"/>
              <a:stretch>
                <a:fillRect/>
              </a:stretch>
            </p:blipFill>
            <p:spPr>
              <a:xfrm>
                <a:off x="260615" y="1731646"/>
                <a:ext cx="4835221" cy="1365823"/>
              </a:xfrm>
              <a:prstGeom prst="rect">
                <a:avLst/>
              </a:prstGeom>
            </p:spPr>
          </p:pic>
          <p:sp>
            <p:nvSpPr>
              <p:cNvPr id="5" name="Rettangolo con angoli arrotondati 4">
                <a:extLst>
                  <a:ext uri="{FF2B5EF4-FFF2-40B4-BE49-F238E27FC236}">
                    <a16:creationId xmlns:a16="http://schemas.microsoft.com/office/drawing/2014/main" id="{5096812E-4A23-F345-B683-B01D69CB3B93}"/>
                  </a:ext>
                </a:extLst>
              </p:cNvPr>
              <p:cNvSpPr/>
              <p:nvPr/>
            </p:nvSpPr>
            <p:spPr>
              <a:xfrm>
                <a:off x="413414" y="3673503"/>
                <a:ext cx="564596" cy="273282"/>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pic>
          <p:nvPicPr>
            <p:cNvPr id="8" name="Immagine 7">
              <a:extLst>
                <a:ext uri="{FF2B5EF4-FFF2-40B4-BE49-F238E27FC236}">
                  <a16:creationId xmlns:a16="http://schemas.microsoft.com/office/drawing/2014/main" id="{062A4DDC-9E53-C526-03FB-58D50159AC34}"/>
                </a:ext>
              </a:extLst>
            </p:cNvPr>
            <p:cNvPicPr>
              <a:picLocks noChangeAspect="1"/>
            </p:cNvPicPr>
            <p:nvPr/>
          </p:nvPicPr>
          <p:blipFill>
            <a:blip r:embed="rId4"/>
            <a:srcRect t="37682" b="-1"/>
            <a:stretch>
              <a:fillRect/>
            </a:stretch>
          </p:blipFill>
          <p:spPr>
            <a:xfrm>
              <a:off x="1609921" y="1873068"/>
              <a:ext cx="1047758" cy="184013"/>
            </a:xfrm>
            <a:prstGeom prst="rect">
              <a:avLst/>
            </a:prstGeom>
          </p:spPr>
        </p:pic>
      </p:grpSp>
      <p:sp>
        <p:nvSpPr>
          <p:cNvPr id="17" name="Rettangolo 16">
            <a:extLst>
              <a:ext uri="{FF2B5EF4-FFF2-40B4-BE49-F238E27FC236}">
                <a16:creationId xmlns:a16="http://schemas.microsoft.com/office/drawing/2014/main" id="{C4ED3A30-2DFF-DE8B-448D-EAFDF8A8DECD}"/>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Titolo 1">
            <a:extLst>
              <a:ext uri="{FF2B5EF4-FFF2-40B4-BE49-F238E27FC236}">
                <a16:creationId xmlns:a16="http://schemas.microsoft.com/office/drawing/2014/main" id="{9EA2EAB8-31CB-561F-DA8F-9E5099FC30CE}"/>
              </a:ext>
            </a:extLst>
          </p:cNvPr>
          <p:cNvSpPr txBox="1">
            <a:spLocks/>
          </p:cNvSpPr>
          <p:nvPr/>
        </p:nvSpPr>
        <p:spPr>
          <a:xfrm>
            <a:off x="173474" y="296120"/>
            <a:ext cx="822960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Paper </a:t>
            </a:r>
            <a:r>
              <a:rPr lang="it-IT" dirty="0" err="1">
                <a:solidFill>
                  <a:schemeClr val="bg1"/>
                </a:solidFill>
              </a:rPr>
              <a:t>degradation</a:t>
            </a:r>
            <a:r>
              <a:rPr lang="it-IT" dirty="0">
                <a:solidFill>
                  <a:schemeClr val="bg1"/>
                </a:solidFill>
              </a:rPr>
              <a:t> </a:t>
            </a:r>
            <a:r>
              <a:rPr lang="it-IT" dirty="0" err="1">
                <a:solidFill>
                  <a:schemeClr val="bg1"/>
                </a:solidFill>
              </a:rPr>
              <a:t>mechanisms</a:t>
            </a:r>
            <a:endParaRPr lang="it-IT" dirty="0">
              <a:solidFill>
                <a:schemeClr val="bg1"/>
              </a:solidFill>
            </a:endParaRPr>
          </a:p>
        </p:txBody>
      </p:sp>
      <p:pic>
        <p:nvPicPr>
          <p:cNvPr id="7" name="Immagine 6">
            <a:extLst>
              <a:ext uri="{FF2B5EF4-FFF2-40B4-BE49-F238E27FC236}">
                <a16:creationId xmlns:a16="http://schemas.microsoft.com/office/drawing/2014/main" id="{7C9B8B8C-F120-2A02-FE3A-E8E3A218B9F6}"/>
              </a:ext>
            </a:extLst>
          </p:cNvPr>
          <p:cNvPicPr>
            <a:picLocks noChangeAspect="1"/>
          </p:cNvPicPr>
          <p:nvPr/>
        </p:nvPicPr>
        <p:blipFill>
          <a:blip r:embed="rId5"/>
          <a:srcRect l="12924" t="11918" r="57148" b="52398"/>
          <a:stretch>
            <a:fillRect/>
          </a:stretch>
        </p:blipFill>
        <p:spPr>
          <a:xfrm>
            <a:off x="4747297" y="3096477"/>
            <a:ext cx="1465852" cy="1209301"/>
          </a:xfrm>
          <a:prstGeom prst="rect">
            <a:avLst/>
          </a:prstGeom>
        </p:spPr>
      </p:pic>
      <p:pic>
        <p:nvPicPr>
          <p:cNvPr id="9" name="Immagine 8">
            <a:extLst>
              <a:ext uri="{FF2B5EF4-FFF2-40B4-BE49-F238E27FC236}">
                <a16:creationId xmlns:a16="http://schemas.microsoft.com/office/drawing/2014/main" id="{E9BBAC3A-5BBC-308B-2694-34702556F82B}"/>
              </a:ext>
            </a:extLst>
          </p:cNvPr>
          <p:cNvPicPr>
            <a:picLocks noChangeAspect="1"/>
          </p:cNvPicPr>
          <p:nvPr/>
        </p:nvPicPr>
        <p:blipFill>
          <a:blip r:embed="rId6"/>
          <a:srcRect b="61526"/>
          <a:stretch>
            <a:fillRect/>
          </a:stretch>
        </p:blipFill>
        <p:spPr>
          <a:xfrm>
            <a:off x="504977" y="5069632"/>
            <a:ext cx="3412808" cy="1120035"/>
          </a:xfrm>
          <a:prstGeom prst="rect">
            <a:avLst/>
          </a:prstGeom>
        </p:spPr>
      </p:pic>
      <p:sp>
        <p:nvSpPr>
          <p:cNvPr id="30" name="Rettangolo 29">
            <a:extLst>
              <a:ext uri="{FF2B5EF4-FFF2-40B4-BE49-F238E27FC236}">
                <a16:creationId xmlns:a16="http://schemas.microsoft.com/office/drawing/2014/main" id="{F3CFA56B-DD76-C47B-648E-11D913918264}"/>
              </a:ext>
            </a:extLst>
          </p:cNvPr>
          <p:cNvSpPr/>
          <p:nvPr/>
        </p:nvSpPr>
        <p:spPr>
          <a:xfrm>
            <a:off x="164809" y="1867779"/>
            <a:ext cx="4110824" cy="441606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2" name="Rettangolo 31">
            <a:extLst>
              <a:ext uri="{FF2B5EF4-FFF2-40B4-BE49-F238E27FC236}">
                <a16:creationId xmlns:a16="http://schemas.microsoft.com/office/drawing/2014/main" id="{3E592268-D3CF-98D8-F466-FA418D2964C3}"/>
              </a:ext>
            </a:extLst>
          </p:cNvPr>
          <p:cNvSpPr/>
          <p:nvPr/>
        </p:nvSpPr>
        <p:spPr>
          <a:xfrm>
            <a:off x="4638772" y="1867779"/>
            <a:ext cx="4110824" cy="3147044"/>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8" name="CasellaDiTesto 37">
            <a:extLst>
              <a:ext uri="{FF2B5EF4-FFF2-40B4-BE49-F238E27FC236}">
                <a16:creationId xmlns:a16="http://schemas.microsoft.com/office/drawing/2014/main" id="{43B1AADD-272A-B69A-869A-A23852B8AD18}"/>
              </a:ext>
            </a:extLst>
          </p:cNvPr>
          <p:cNvSpPr txBox="1"/>
          <p:nvPr/>
        </p:nvSpPr>
        <p:spPr>
          <a:xfrm>
            <a:off x="6213149" y="1420758"/>
            <a:ext cx="1188146" cy="246221"/>
          </a:xfrm>
          <a:prstGeom prst="rect">
            <a:avLst/>
          </a:prstGeom>
          <a:solidFill>
            <a:schemeClr val="accent1">
              <a:lumMod val="50000"/>
            </a:schemeClr>
          </a:solidFill>
        </p:spPr>
        <p:txBody>
          <a:bodyPr vert="horz" wrap="none" lIns="91440" tIns="0" rIns="91440" bIns="0" rtlCol="0">
            <a:spAutoFit/>
          </a:bodyPr>
          <a:lstStyle/>
          <a:p>
            <a:r>
              <a:rPr lang="it-IT" sz="1600" b="1" dirty="0" err="1">
                <a:solidFill>
                  <a:srgbClr val="FFFF00"/>
                </a:solidFill>
              </a:rPr>
              <a:t>Oxydation</a:t>
            </a:r>
            <a:endParaRPr lang="it-IT" sz="1600" b="1" dirty="0">
              <a:solidFill>
                <a:srgbClr val="FFFF00"/>
              </a:solidFill>
            </a:endParaRPr>
          </a:p>
        </p:txBody>
      </p:sp>
      <p:sp>
        <p:nvSpPr>
          <p:cNvPr id="40" name="CasellaDiTesto 39">
            <a:extLst>
              <a:ext uri="{FF2B5EF4-FFF2-40B4-BE49-F238E27FC236}">
                <a16:creationId xmlns:a16="http://schemas.microsoft.com/office/drawing/2014/main" id="{79DF9648-E59A-AC09-CEA7-C853BB49594B}"/>
              </a:ext>
            </a:extLst>
          </p:cNvPr>
          <p:cNvSpPr txBox="1"/>
          <p:nvPr/>
        </p:nvSpPr>
        <p:spPr>
          <a:xfrm>
            <a:off x="1366219" y="1449213"/>
            <a:ext cx="1176925" cy="246221"/>
          </a:xfrm>
          <a:prstGeom prst="rect">
            <a:avLst/>
          </a:prstGeom>
          <a:solidFill>
            <a:schemeClr val="accent1">
              <a:lumMod val="50000"/>
            </a:schemeClr>
          </a:solidFill>
        </p:spPr>
        <p:txBody>
          <a:bodyPr vert="horz" wrap="none" lIns="91440" tIns="0" rIns="91440" bIns="0" rtlCol="0">
            <a:spAutoFit/>
          </a:bodyPr>
          <a:lstStyle/>
          <a:p>
            <a:r>
              <a:rPr lang="it-IT" sz="1600" b="1" dirty="0" err="1">
                <a:solidFill>
                  <a:srgbClr val="FFFF00"/>
                </a:solidFill>
              </a:rPr>
              <a:t>Hydrolisis</a:t>
            </a:r>
            <a:endParaRPr lang="it-IT" sz="1600" b="1" dirty="0">
              <a:solidFill>
                <a:srgbClr val="FFFF00"/>
              </a:solidFill>
            </a:endParaRPr>
          </a:p>
        </p:txBody>
      </p:sp>
      <p:sp>
        <p:nvSpPr>
          <p:cNvPr id="31" name="CasellaDiTesto 30">
            <a:extLst>
              <a:ext uri="{FF2B5EF4-FFF2-40B4-BE49-F238E27FC236}">
                <a16:creationId xmlns:a16="http://schemas.microsoft.com/office/drawing/2014/main" id="{61B8295C-BACE-388B-C4B6-8E0489CAFF90}"/>
              </a:ext>
            </a:extLst>
          </p:cNvPr>
          <p:cNvSpPr txBox="1"/>
          <p:nvPr/>
        </p:nvSpPr>
        <p:spPr>
          <a:xfrm>
            <a:off x="243881" y="2685464"/>
            <a:ext cx="3952680" cy="1015663"/>
          </a:xfrm>
          <a:prstGeom prst="rect">
            <a:avLst/>
          </a:prstGeom>
          <a:noFill/>
        </p:spPr>
        <p:txBody>
          <a:bodyPr wrap="square">
            <a:spAutoFit/>
          </a:bodyPr>
          <a:lstStyle/>
          <a:p>
            <a:pPr algn="just"/>
            <a:r>
              <a:rPr lang="en-US" sz="1200" b="1" i="0" u="none" strike="noStrike" baseline="0" dirty="0">
                <a:solidFill>
                  <a:srgbClr val="0000FF"/>
                </a:solidFill>
              </a:rPr>
              <a:t>Hydrolysis breaks the </a:t>
            </a:r>
            <a:r>
              <a:rPr lang="en-US" sz="1200" b="1" i="0" u="none" strike="noStrike" baseline="0" dirty="0" err="1">
                <a:solidFill>
                  <a:srgbClr val="0000FF"/>
                </a:solidFill>
              </a:rPr>
              <a:t>glucosidic</a:t>
            </a:r>
            <a:r>
              <a:rPr lang="en-US" sz="1200" b="1" i="0" u="none" strike="noStrike" baseline="0" dirty="0">
                <a:solidFill>
                  <a:srgbClr val="0000FF"/>
                </a:solidFill>
              </a:rPr>
              <a:t> bond </a:t>
            </a:r>
            <a:r>
              <a:rPr lang="en-US" sz="1200" b="1" dirty="0">
                <a:solidFill>
                  <a:srgbClr val="0000FF"/>
                </a:solidFill>
              </a:rPr>
              <a:t>(</a:t>
            </a:r>
            <a:r>
              <a:rPr lang="en-US" sz="1200" b="1" i="0" u="none" strike="noStrike" baseline="0" dirty="0">
                <a:solidFill>
                  <a:srgbClr val="0000FF"/>
                </a:solidFill>
              </a:rPr>
              <a:t>C-O-C linkages) between glucose monomers, resulting in a shortening of the cellulose chain</a:t>
            </a:r>
            <a:r>
              <a:rPr lang="en-US" sz="1200" b="0" i="0" u="none" strike="noStrike" baseline="0" dirty="0"/>
              <a:t>, </a:t>
            </a:r>
            <a:r>
              <a:rPr lang="en-US" sz="1200" b="1" i="0" u="none" strike="noStrike" baseline="0" dirty="0">
                <a:solidFill>
                  <a:srgbClr val="0000FF"/>
                </a:solidFill>
              </a:rPr>
              <a:t>with a consequent reduction in content of the </a:t>
            </a:r>
            <a:r>
              <a:rPr lang="it-IT" sz="1200" b="1" i="0" u="none" strike="noStrike" baseline="0" dirty="0" err="1">
                <a:solidFill>
                  <a:srgbClr val="0000FF"/>
                </a:solidFill>
              </a:rPr>
              <a:t>crystalline</a:t>
            </a:r>
            <a:r>
              <a:rPr lang="it-IT" sz="1200" b="1" i="0" u="none" strike="noStrike" baseline="0" dirty="0">
                <a:solidFill>
                  <a:srgbClr val="0000FF"/>
                </a:solidFill>
              </a:rPr>
              <a:t> form </a:t>
            </a:r>
          </a:p>
        </p:txBody>
      </p:sp>
      <p:pic>
        <p:nvPicPr>
          <p:cNvPr id="35" name="Immagine 34">
            <a:extLst>
              <a:ext uri="{FF2B5EF4-FFF2-40B4-BE49-F238E27FC236}">
                <a16:creationId xmlns:a16="http://schemas.microsoft.com/office/drawing/2014/main" id="{24AAE3DD-AE27-CA9F-ADEE-12B3E7FD3353}"/>
              </a:ext>
            </a:extLst>
          </p:cNvPr>
          <p:cNvPicPr>
            <a:picLocks noChangeAspect="1"/>
          </p:cNvPicPr>
          <p:nvPr/>
        </p:nvPicPr>
        <p:blipFill>
          <a:blip r:embed="rId5"/>
          <a:srcRect l="67758" t="11918"/>
          <a:stretch>
            <a:fillRect/>
          </a:stretch>
        </p:blipFill>
        <p:spPr>
          <a:xfrm>
            <a:off x="7479058" y="2578964"/>
            <a:ext cx="1148172" cy="2170336"/>
          </a:xfrm>
          <a:prstGeom prst="rect">
            <a:avLst/>
          </a:prstGeom>
        </p:spPr>
      </p:pic>
      <p:sp>
        <p:nvSpPr>
          <p:cNvPr id="44" name="CasellaDiTesto 43">
            <a:extLst>
              <a:ext uri="{FF2B5EF4-FFF2-40B4-BE49-F238E27FC236}">
                <a16:creationId xmlns:a16="http://schemas.microsoft.com/office/drawing/2014/main" id="{D055A9B8-F5CA-DB8D-8F1C-90575268D52B}"/>
              </a:ext>
            </a:extLst>
          </p:cNvPr>
          <p:cNvSpPr txBox="1"/>
          <p:nvPr/>
        </p:nvSpPr>
        <p:spPr>
          <a:xfrm>
            <a:off x="-19164" y="1026808"/>
            <a:ext cx="9031952" cy="307777"/>
          </a:xfrm>
          <a:prstGeom prst="rect">
            <a:avLst/>
          </a:prstGeom>
          <a:noFill/>
        </p:spPr>
        <p:txBody>
          <a:bodyPr wrap="square">
            <a:spAutoFit/>
          </a:bodyPr>
          <a:lstStyle/>
          <a:p>
            <a:pPr algn="ctr"/>
            <a:r>
              <a:rPr lang="en-US" sz="1400" b="1" dirty="0">
                <a:solidFill>
                  <a:srgbClr val="0000FF"/>
                </a:solidFill>
                <a:latin typeface="+mj-lt"/>
              </a:rPr>
              <a:t>Main degradation mechanisms of cellulose</a:t>
            </a:r>
            <a:r>
              <a:rPr lang="en-US" sz="1200" dirty="0">
                <a:latin typeface="+mj-lt"/>
              </a:rPr>
              <a:t> </a:t>
            </a:r>
          </a:p>
        </p:txBody>
      </p:sp>
      <p:sp>
        <p:nvSpPr>
          <p:cNvPr id="46" name="CasellaDiTesto 45">
            <a:extLst>
              <a:ext uri="{FF2B5EF4-FFF2-40B4-BE49-F238E27FC236}">
                <a16:creationId xmlns:a16="http://schemas.microsoft.com/office/drawing/2014/main" id="{42FCAAA2-FDD1-445D-CBE3-EFDCD3AFB070}"/>
              </a:ext>
            </a:extLst>
          </p:cNvPr>
          <p:cNvSpPr txBox="1"/>
          <p:nvPr/>
        </p:nvSpPr>
        <p:spPr>
          <a:xfrm>
            <a:off x="4345496" y="5122428"/>
            <a:ext cx="4715743" cy="1569660"/>
          </a:xfrm>
          <a:prstGeom prst="rect">
            <a:avLst/>
          </a:prstGeom>
          <a:noFill/>
        </p:spPr>
        <p:txBody>
          <a:bodyPr wrap="square">
            <a:spAutoFit/>
          </a:bodyPr>
          <a:lstStyle/>
          <a:p>
            <a:pPr algn="just"/>
            <a:r>
              <a:rPr lang="en-US" sz="1200" dirty="0">
                <a:latin typeface="+mj-lt"/>
              </a:rPr>
              <a:t>The recent approach of several works is to correlate these variations to the change of quantities that can be measured with non-destructive tools. In this respect, intrinsically </a:t>
            </a:r>
            <a:r>
              <a:rPr lang="it-IT" sz="1200" dirty="0">
                <a:latin typeface="+mj-lt"/>
              </a:rPr>
              <a:t>non-</a:t>
            </a:r>
            <a:r>
              <a:rPr lang="it-IT" sz="1200" dirty="0" err="1">
                <a:latin typeface="+mj-lt"/>
              </a:rPr>
              <a:t>destructive</a:t>
            </a:r>
            <a:r>
              <a:rPr lang="it-IT" sz="1200" dirty="0">
                <a:latin typeface="+mj-lt"/>
              </a:rPr>
              <a:t> </a:t>
            </a:r>
            <a:r>
              <a:rPr lang="it-IT" sz="1200" dirty="0" err="1">
                <a:latin typeface="+mj-lt"/>
              </a:rPr>
              <a:t>spectroscopic</a:t>
            </a:r>
            <a:r>
              <a:rPr lang="it-IT" sz="1200" dirty="0">
                <a:latin typeface="+mj-lt"/>
              </a:rPr>
              <a:t> techniques </a:t>
            </a:r>
            <a:r>
              <a:rPr lang="it-IT" sz="1200" dirty="0" err="1">
                <a:latin typeface="+mj-lt"/>
              </a:rPr>
              <a:t>gained</a:t>
            </a:r>
            <a:r>
              <a:rPr lang="it-IT" sz="1200" dirty="0">
                <a:latin typeface="+mj-lt"/>
              </a:rPr>
              <a:t> prime </a:t>
            </a:r>
            <a:r>
              <a:rPr lang="it-IT" sz="1200" dirty="0" err="1">
                <a:latin typeface="+mj-lt"/>
              </a:rPr>
              <a:t>importance</a:t>
            </a:r>
            <a:r>
              <a:rPr lang="it-IT" sz="1200" dirty="0">
                <a:latin typeface="+mj-lt"/>
              </a:rPr>
              <a:t>. </a:t>
            </a:r>
            <a:r>
              <a:rPr lang="it-IT" sz="1200" b="1" dirty="0">
                <a:latin typeface="+mj-lt"/>
              </a:rPr>
              <a:t>T</a:t>
            </a:r>
            <a:r>
              <a:rPr lang="en-US" sz="1200" b="1" i="0" u="none" strike="noStrike" baseline="0" dirty="0">
                <a:latin typeface="+mj-lt"/>
              </a:rPr>
              <a:t>he changes in the structural properties of paper due to degradation are reflected in a change of spectroscopic fingerprints values. </a:t>
            </a:r>
            <a:r>
              <a:rPr lang="en-US" sz="1200" b="0" i="0" u="none" strike="noStrike" baseline="0" dirty="0">
                <a:latin typeface="+mj-lt"/>
              </a:rPr>
              <a:t>IR, Raman, and luminescence</a:t>
            </a:r>
            <a:r>
              <a:rPr lang="en-US" sz="1200" dirty="0">
                <a:latin typeface="+mj-lt"/>
              </a:rPr>
              <a:t> </a:t>
            </a:r>
            <a:r>
              <a:rPr lang="en-US" sz="1200" b="0" i="0" u="none" strike="noStrike" baseline="0" dirty="0">
                <a:latin typeface="+mj-lt"/>
              </a:rPr>
              <a:t>spectroscopy were employed to study paper ageing. </a:t>
            </a:r>
            <a:endParaRPr lang="it-IT" sz="1200" dirty="0">
              <a:latin typeface="+mj-lt"/>
            </a:endParaRPr>
          </a:p>
        </p:txBody>
      </p:sp>
      <p:sp>
        <p:nvSpPr>
          <p:cNvPr id="11" name="CasellaDiTesto 10">
            <a:extLst>
              <a:ext uri="{FF2B5EF4-FFF2-40B4-BE49-F238E27FC236}">
                <a16:creationId xmlns:a16="http://schemas.microsoft.com/office/drawing/2014/main" id="{67A6BF10-3643-5FD9-CF39-9F598A64F244}"/>
              </a:ext>
            </a:extLst>
          </p:cNvPr>
          <p:cNvSpPr txBox="1"/>
          <p:nvPr/>
        </p:nvSpPr>
        <p:spPr>
          <a:xfrm>
            <a:off x="4690158" y="1975130"/>
            <a:ext cx="4008051" cy="830997"/>
          </a:xfrm>
          <a:prstGeom prst="rect">
            <a:avLst/>
          </a:prstGeom>
          <a:noFill/>
        </p:spPr>
        <p:txBody>
          <a:bodyPr wrap="square">
            <a:spAutoFit/>
          </a:bodyPr>
          <a:lstStyle/>
          <a:p>
            <a:pPr algn="ctr"/>
            <a:r>
              <a:rPr lang="en-US" sz="1200" b="1" dirty="0">
                <a:solidFill>
                  <a:srgbClr val="0000FF"/>
                </a:solidFill>
                <a:latin typeface="+mj-lt"/>
              </a:rPr>
              <a:t>O</a:t>
            </a:r>
            <a:r>
              <a:rPr lang="en-US" sz="1200" b="1" i="0" u="none" strike="noStrike" baseline="0" dirty="0">
                <a:solidFill>
                  <a:srgbClr val="0000FF"/>
                </a:solidFill>
                <a:latin typeface="+mj-lt"/>
              </a:rPr>
              <a:t>xidation leads to the carbonyl C=O and </a:t>
            </a:r>
          </a:p>
          <a:p>
            <a:pPr algn="ctr"/>
            <a:r>
              <a:rPr lang="en-US" sz="1200" b="1" i="0" u="none" strike="noStrike" baseline="0" dirty="0">
                <a:solidFill>
                  <a:srgbClr val="0000FF"/>
                </a:solidFill>
                <a:latin typeface="+mj-lt"/>
              </a:rPr>
              <a:t>carboxyl group formation that bind to cellulose </a:t>
            </a:r>
            <a:r>
              <a:rPr lang="en-US" sz="1200" b="1" dirty="0">
                <a:solidFill>
                  <a:srgbClr val="0000FF"/>
                </a:solidFill>
              </a:rPr>
              <a:t>disrupting its structure</a:t>
            </a:r>
            <a:r>
              <a:rPr lang="en-US" sz="1200" b="1" i="0" u="none" strike="noStrike" baseline="0" dirty="0">
                <a:solidFill>
                  <a:srgbClr val="0000FF"/>
                </a:solidFill>
                <a:latin typeface="+mj-lt"/>
              </a:rPr>
              <a:t>.</a:t>
            </a:r>
          </a:p>
          <a:p>
            <a:pPr algn="just"/>
            <a:r>
              <a:rPr lang="en-US" sz="1200" b="0" i="0" u="none" strike="noStrike" baseline="0" dirty="0">
                <a:latin typeface="+mj-lt"/>
              </a:rPr>
              <a:t> </a:t>
            </a:r>
            <a:endParaRPr lang="it-IT" sz="1200" dirty="0">
              <a:latin typeface="+mj-lt"/>
            </a:endParaRPr>
          </a:p>
        </p:txBody>
      </p:sp>
      <p:sp>
        <p:nvSpPr>
          <p:cNvPr id="16" name="CasellaDiTesto 15">
            <a:extLst>
              <a:ext uri="{FF2B5EF4-FFF2-40B4-BE49-F238E27FC236}">
                <a16:creationId xmlns:a16="http://schemas.microsoft.com/office/drawing/2014/main" id="{672C0C36-2D1A-8F24-BABB-87700187D69B}"/>
              </a:ext>
            </a:extLst>
          </p:cNvPr>
          <p:cNvSpPr txBox="1"/>
          <p:nvPr/>
        </p:nvSpPr>
        <p:spPr>
          <a:xfrm>
            <a:off x="131928" y="2066751"/>
            <a:ext cx="4176586" cy="461665"/>
          </a:xfrm>
          <a:prstGeom prst="rect">
            <a:avLst/>
          </a:prstGeom>
          <a:noFill/>
        </p:spPr>
        <p:txBody>
          <a:bodyPr wrap="square">
            <a:spAutoFit/>
          </a:bodyPr>
          <a:lstStyle/>
          <a:p>
            <a:pPr algn="ctr"/>
            <a:r>
              <a:rPr lang="en-US" sz="1200" b="1" dirty="0">
                <a:solidFill>
                  <a:srgbClr val="0000FF"/>
                </a:solidFill>
                <a:latin typeface="+mj-lt"/>
              </a:rPr>
              <a:t>Hydrolysis</a:t>
            </a:r>
            <a:r>
              <a:rPr lang="en-US" sz="1200" dirty="0">
                <a:latin typeface="+mj-lt"/>
              </a:rPr>
              <a:t> can occur in both acidic and basic environments </a:t>
            </a:r>
            <a:r>
              <a:rPr lang="en-US" sz="1200" b="1" dirty="0">
                <a:solidFill>
                  <a:srgbClr val="0000FF"/>
                </a:solidFill>
                <a:latin typeface="+mj-lt"/>
              </a:rPr>
              <a:t>causing depolymerization</a:t>
            </a:r>
            <a:endParaRPr lang="it-IT" dirty="0"/>
          </a:p>
        </p:txBody>
      </p:sp>
      <p:sp>
        <p:nvSpPr>
          <p:cNvPr id="18" name="CasellaDiTesto 17">
            <a:extLst>
              <a:ext uri="{FF2B5EF4-FFF2-40B4-BE49-F238E27FC236}">
                <a16:creationId xmlns:a16="http://schemas.microsoft.com/office/drawing/2014/main" id="{46A7F501-2DF4-BEF5-39FF-C599B333AE86}"/>
              </a:ext>
            </a:extLst>
          </p:cNvPr>
          <p:cNvSpPr txBox="1"/>
          <p:nvPr/>
        </p:nvSpPr>
        <p:spPr>
          <a:xfrm>
            <a:off x="4747297" y="4383637"/>
            <a:ext cx="2788187" cy="553998"/>
          </a:xfrm>
          <a:prstGeom prst="rect">
            <a:avLst/>
          </a:prstGeom>
        </p:spPr>
        <p:txBody>
          <a:bodyPr vert="horz" wrap="square" lIns="91440" tIns="0" rIns="91440" bIns="0" rtlCol="0">
            <a:spAutoFit/>
          </a:bodyPr>
          <a:lstStyle/>
          <a:p>
            <a:r>
              <a:rPr lang="it-IT" sz="1200" dirty="0"/>
              <a:t>The </a:t>
            </a:r>
            <a:r>
              <a:rPr lang="it-IT" sz="1200" dirty="0" err="1"/>
              <a:t>hydroxil</a:t>
            </a:r>
            <a:r>
              <a:rPr lang="it-IT" sz="1200" dirty="0"/>
              <a:t> groups –OH </a:t>
            </a:r>
            <a:r>
              <a:rPr lang="it-IT" sz="1200" dirty="0" err="1"/>
              <a:t>present</a:t>
            </a:r>
            <a:r>
              <a:rPr lang="it-IT" sz="1200" dirty="0"/>
              <a:t> in the cellulose chain are </a:t>
            </a:r>
            <a:r>
              <a:rPr lang="it-IT" sz="1200" dirty="0" err="1"/>
              <a:t>very</a:t>
            </a:r>
            <a:r>
              <a:rPr lang="it-IT" sz="1200" dirty="0"/>
              <a:t> sensitive to </a:t>
            </a:r>
            <a:r>
              <a:rPr lang="it-IT" sz="1200" dirty="0" err="1"/>
              <a:t>oxydation</a:t>
            </a:r>
            <a:endParaRPr lang="it-IT" sz="1200" dirty="0"/>
          </a:p>
        </p:txBody>
      </p:sp>
      <p:sp>
        <p:nvSpPr>
          <p:cNvPr id="20" name="CasellaDiTesto 19">
            <a:extLst>
              <a:ext uri="{FF2B5EF4-FFF2-40B4-BE49-F238E27FC236}">
                <a16:creationId xmlns:a16="http://schemas.microsoft.com/office/drawing/2014/main" id="{71D11022-F7F7-E63E-0CF0-BF515F24DE06}"/>
              </a:ext>
            </a:extLst>
          </p:cNvPr>
          <p:cNvSpPr txBox="1"/>
          <p:nvPr/>
        </p:nvSpPr>
        <p:spPr>
          <a:xfrm>
            <a:off x="4592316" y="2702165"/>
            <a:ext cx="3163019" cy="461665"/>
          </a:xfrm>
          <a:prstGeom prst="rect">
            <a:avLst/>
          </a:prstGeom>
          <a:noFill/>
        </p:spPr>
        <p:txBody>
          <a:bodyPr wrap="square">
            <a:spAutoFit/>
          </a:bodyPr>
          <a:lstStyle/>
          <a:p>
            <a:r>
              <a:rPr lang="en-US" sz="1200" b="0" i="0" u="none" strike="noStrike" baseline="0" dirty="0">
                <a:latin typeface="+mj-lt"/>
              </a:rPr>
              <a:t>The formation of double and triple C-C bonds is possible as well.</a:t>
            </a:r>
            <a:endParaRPr lang="it-IT" dirty="0"/>
          </a:p>
        </p:txBody>
      </p:sp>
    </p:spTree>
    <p:extLst>
      <p:ext uri="{BB962C8B-B14F-4D97-AF65-F5344CB8AC3E}">
        <p14:creationId xmlns:p14="http://schemas.microsoft.com/office/powerpoint/2010/main" val="32240893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4A62E-8D67-0D9C-207F-DF3335EBBA85}"/>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3024F3A3-B3C3-E126-8624-E5507708D26D}"/>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3" name="Titolo 1">
            <a:extLst>
              <a:ext uri="{FF2B5EF4-FFF2-40B4-BE49-F238E27FC236}">
                <a16:creationId xmlns:a16="http://schemas.microsoft.com/office/drawing/2014/main" id="{0318A6FD-0F37-4799-FD54-5444ADFA6E25}"/>
              </a:ext>
            </a:extLst>
          </p:cNvPr>
          <p:cNvSpPr txBox="1">
            <a:spLocks/>
          </p:cNvSpPr>
          <p:nvPr/>
        </p:nvSpPr>
        <p:spPr>
          <a:xfrm>
            <a:off x="413414" y="303802"/>
            <a:ext cx="822960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Raman </a:t>
            </a:r>
            <a:r>
              <a:rPr lang="it-IT" dirty="0" err="1">
                <a:solidFill>
                  <a:schemeClr val="bg1"/>
                </a:solidFill>
              </a:rPr>
              <a:t>spectroscopy</a:t>
            </a:r>
            <a:endParaRPr lang="it-IT" dirty="0">
              <a:solidFill>
                <a:schemeClr val="bg1"/>
              </a:solidFill>
            </a:endParaRPr>
          </a:p>
        </p:txBody>
      </p:sp>
      <p:sp>
        <p:nvSpPr>
          <p:cNvPr id="6" name="CasellaDiTesto 5">
            <a:extLst>
              <a:ext uri="{FF2B5EF4-FFF2-40B4-BE49-F238E27FC236}">
                <a16:creationId xmlns:a16="http://schemas.microsoft.com/office/drawing/2014/main" id="{1046E260-B737-06B7-05EA-9F1A11AD531E}"/>
              </a:ext>
            </a:extLst>
          </p:cNvPr>
          <p:cNvSpPr txBox="1"/>
          <p:nvPr/>
        </p:nvSpPr>
        <p:spPr>
          <a:xfrm>
            <a:off x="212776" y="1303927"/>
            <a:ext cx="6259956" cy="1169551"/>
          </a:xfrm>
          <a:prstGeom prst="rect">
            <a:avLst/>
          </a:prstGeom>
          <a:noFill/>
        </p:spPr>
        <p:txBody>
          <a:bodyPr wrap="square">
            <a:spAutoFit/>
          </a:bodyPr>
          <a:lstStyle/>
          <a:p>
            <a:pPr algn="just"/>
            <a:r>
              <a:rPr lang="it-IT" sz="1000" b="1" dirty="0"/>
              <a:t>Raman </a:t>
            </a:r>
            <a:r>
              <a:rPr lang="it-IT" sz="1000" b="1" dirty="0" err="1"/>
              <a:t>spectroscopy</a:t>
            </a:r>
            <a:r>
              <a:rPr lang="it-IT" sz="1000" b="1" dirty="0"/>
              <a:t> </a:t>
            </a:r>
            <a:r>
              <a:rPr lang="it-IT" sz="1000" b="1" dirty="0" err="1"/>
              <a:t>is</a:t>
            </a:r>
            <a:r>
              <a:rPr lang="it-IT" sz="1000" b="1" dirty="0"/>
              <a:t> a non-</a:t>
            </a:r>
            <a:r>
              <a:rPr lang="it-IT" sz="1000" b="1" dirty="0" err="1"/>
              <a:t>destructive</a:t>
            </a:r>
            <a:r>
              <a:rPr lang="it-IT" sz="1000" b="1" dirty="0"/>
              <a:t> and non-invasive </a:t>
            </a:r>
            <a:r>
              <a:rPr lang="it-IT" sz="1000" b="1" dirty="0" err="1"/>
              <a:t>chemical</a:t>
            </a:r>
            <a:r>
              <a:rPr lang="it-IT" sz="1000" b="1" dirty="0"/>
              <a:t> and </a:t>
            </a:r>
            <a:r>
              <a:rPr lang="it-IT" sz="1000" b="1" dirty="0" err="1"/>
              <a:t>structural</a:t>
            </a:r>
            <a:r>
              <a:rPr lang="it-IT" sz="1000" b="1" dirty="0"/>
              <a:t> </a:t>
            </a:r>
            <a:r>
              <a:rPr lang="it-IT" sz="1000" b="1" dirty="0" err="1"/>
              <a:t>analysis</a:t>
            </a:r>
            <a:r>
              <a:rPr lang="it-IT" sz="1000" b="1" dirty="0"/>
              <a:t> technique </a:t>
            </a:r>
            <a:r>
              <a:rPr lang="it-IT" sz="1000" b="1" dirty="0" err="1"/>
              <a:t>based</a:t>
            </a:r>
            <a:r>
              <a:rPr lang="it-IT" sz="1000" b="1" dirty="0"/>
              <a:t> on the </a:t>
            </a:r>
            <a:r>
              <a:rPr lang="it-IT" sz="1000" b="1" dirty="0" err="1"/>
              <a:t>phenomenon</a:t>
            </a:r>
            <a:r>
              <a:rPr lang="it-IT" sz="1000" b="1" dirty="0"/>
              <a:t> of </a:t>
            </a:r>
            <a:r>
              <a:rPr lang="it-IT" sz="1000" b="1" dirty="0" err="1"/>
              <a:t>inelastic</a:t>
            </a:r>
            <a:r>
              <a:rPr lang="it-IT" sz="1000" b="1" dirty="0"/>
              <a:t> light scattering (</a:t>
            </a:r>
            <a:r>
              <a:rPr lang="it-IT" sz="1000" b="1" dirty="0" err="1"/>
              <a:t>known</a:t>
            </a:r>
            <a:r>
              <a:rPr lang="it-IT" sz="1000" b="1" dirty="0"/>
              <a:t> </a:t>
            </a:r>
            <a:r>
              <a:rPr lang="it-IT" sz="1000" b="1" dirty="0" err="1"/>
              <a:t>as</a:t>
            </a:r>
            <a:r>
              <a:rPr lang="it-IT" sz="1000" b="1" dirty="0"/>
              <a:t> Raman scattering).</a:t>
            </a:r>
            <a:r>
              <a:rPr lang="it-IT" sz="1000" dirty="0"/>
              <a:t> </a:t>
            </a:r>
            <a:r>
              <a:rPr lang="it-IT" sz="1000" dirty="0" err="1"/>
              <a:t>It</a:t>
            </a:r>
            <a:r>
              <a:rPr lang="it-IT" sz="1000" dirty="0"/>
              <a:t> </a:t>
            </a:r>
            <a:r>
              <a:rPr lang="it-IT" sz="1000" dirty="0" err="1"/>
              <a:t>is</a:t>
            </a:r>
            <a:r>
              <a:rPr lang="it-IT" sz="1000" dirty="0"/>
              <a:t> a </a:t>
            </a:r>
            <a:r>
              <a:rPr lang="it-IT" sz="1000" dirty="0" err="1"/>
              <a:t>spectroscopic</a:t>
            </a:r>
            <a:r>
              <a:rPr lang="it-IT" sz="1000" dirty="0"/>
              <a:t> technique </a:t>
            </a:r>
            <a:r>
              <a:rPr lang="it-IT" sz="1000" dirty="0" err="1"/>
              <a:t>typically</a:t>
            </a:r>
            <a:r>
              <a:rPr lang="it-IT" sz="1000" dirty="0"/>
              <a:t> </a:t>
            </a:r>
            <a:r>
              <a:rPr lang="it-IT" sz="1000" dirty="0" err="1"/>
              <a:t>used</a:t>
            </a:r>
            <a:r>
              <a:rPr lang="it-IT" sz="1000" dirty="0"/>
              <a:t> to determine </a:t>
            </a:r>
            <a:r>
              <a:rPr lang="it-IT" sz="1000" dirty="0" err="1"/>
              <a:t>vibrational</a:t>
            </a:r>
            <a:r>
              <a:rPr lang="it-IT" sz="1000" dirty="0"/>
              <a:t> </a:t>
            </a:r>
            <a:r>
              <a:rPr lang="it-IT" sz="1000" dirty="0" err="1"/>
              <a:t>modes</a:t>
            </a:r>
            <a:r>
              <a:rPr lang="it-IT" sz="1000" dirty="0"/>
              <a:t> of </a:t>
            </a:r>
            <a:r>
              <a:rPr lang="it-IT" sz="1000" dirty="0" err="1"/>
              <a:t>molecules</a:t>
            </a:r>
            <a:r>
              <a:rPr lang="it-IT" sz="1000" dirty="0"/>
              <a:t>, </a:t>
            </a:r>
            <a:r>
              <a:rPr lang="it-IT" sz="1000" dirty="0" err="1"/>
              <a:t>although</a:t>
            </a:r>
            <a:r>
              <a:rPr lang="it-IT" sz="1000" dirty="0"/>
              <a:t> </a:t>
            </a:r>
            <a:r>
              <a:rPr lang="it-IT" sz="1000" dirty="0" err="1"/>
              <a:t>rotational</a:t>
            </a:r>
            <a:r>
              <a:rPr lang="it-IT" sz="1000" dirty="0"/>
              <a:t> and other low-frequency </a:t>
            </a:r>
            <a:r>
              <a:rPr lang="it-IT" sz="1000" dirty="0" err="1"/>
              <a:t>modes</a:t>
            </a:r>
            <a:r>
              <a:rPr lang="it-IT" sz="1000" dirty="0"/>
              <a:t> of systems </a:t>
            </a:r>
            <a:r>
              <a:rPr lang="it-IT" sz="1000" dirty="0" err="1"/>
              <a:t>may</a:t>
            </a:r>
            <a:r>
              <a:rPr lang="it-IT" sz="1000" dirty="0"/>
              <a:t> </a:t>
            </a:r>
            <a:r>
              <a:rPr lang="it-IT" sz="1000" dirty="0" err="1"/>
              <a:t>also</a:t>
            </a:r>
            <a:r>
              <a:rPr lang="it-IT" sz="1000" dirty="0"/>
              <a:t> be </a:t>
            </a:r>
            <a:r>
              <a:rPr lang="it-IT" sz="1000" dirty="0" err="1"/>
              <a:t>observed</a:t>
            </a:r>
            <a:r>
              <a:rPr lang="it-IT" sz="1000" dirty="0"/>
              <a:t>.</a:t>
            </a:r>
          </a:p>
          <a:p>
            <a:pPr algn="just"/>
            <a:endParaRPr lang="it-IT" sz="1000" b="1" dirty="0"/>
          </a:p>
          <a:p>
            <a:pPr algn="just"/>
            <a:r>
              <a:rPr lang="it-IT" sz="1000" b="1" dirty="0"/>
              <a:t>Raman </a:t>
            </a:r>
            <a:r>
              <a:rPr lang="it-IT" sz="1000" b="1" dirty="0" err="1"/>
              <a:t>spectroscopy</a:t>
            </a:r>
            <a:r>
              <a:rPr lang="it-IT" sz="1000" b="1" dirty="0"/>
              <a:t> </a:t>
            </a:r>
            <a:r>
              <a:rPr lang="it-IT" sz="1000" b="1" dirty="0" err="1"/>
              <a:t>is</a:t>
            </a:r>
            <a:r>
              <a:rPr lang="it-IT" sz="1000" b="1" dirty="0"/>
              <a:t> </a:t>
            </a:r>
            <a:r>
              <a:rPr lang="it-IT" sz="1000" b="1" dirty="0" err="1"/>
              <a:t>commonly</a:t>
            </a:r>
            <a:r>
              <a:rPr lang="it-IT" sz="1000" b="1" dirty="0"/>
              <a:t> </a:t>
            </a:r>
            <a:r>
              <a:rPr lang="it-IT" sz="1000" b="1" dirty="0" err="1"/>
              <a:t>used</a:t>
            </a:r>
            <a:r>
              <a:rPr lang="it-IT" sz="1000" b="1" dirty="0"/>
              <a:t> to provide a </a:t>
            </a:r>
            <a:r>
              <a:rPr lang="it-IT" sz="1000" b="1" dirty="0" err="1"/>
              <a:t>structural</a:t>
            </a:r>
            <a:r>
              <a:rPr lang="it-IT" sz="1000" b="1" dirty="0"/>
              <a:t> </a:t>
            </a:r>
            <a:r>
              <a:rPr lang="it-IT" sz="1000" b="1" dirty="0" err="1"/>
              <a:t>fingerprint</a:t>
            </a:r>
            <a:r>
              <a:rPr lang="it-IT" sz="1000" b="1" dirty="0"/>
              <a:t> by </a:t>
            </a:r>
            <a:r>
              <a:rPr lang="it-IT" sz="1000" b="1" dirty="0" err="1"/>
              <a:t>which</a:t>
            </a:r>
            <a:r>
              <a:rPr lang="it-IT" sz="1000" b="1" dirty="0"/>
              <a:t> </a:t>
            </a:r>
            <a:r>
              <a:rPr lang="it-IT" sz="1000" b="1" dirty="0" err="1"/>
              <a:t>molecules</a:t>
            </a:r>
            <a:r>
              <a:rPr lang="it-IT" sz="1000" b="1" dirty="0"/>
              <a:t> can be </a:t>
            </a:r>
            <a:r>
              <a:rPr lang="it-IT" sz="1000" b="1" dirty="0" err="1"/>
              <a:t>identified</a:t>
            </a:r>
            <a:r>
              <a:rPr lang="it-IT" sz="1000" dirty="0"/>
              <a:t>, study </a:t>
            </a:r>
            <a:r>
              <a:rPr lang="it-IT" sz="1000" dirty="0" err="1"/>
              <a:t>chemical</a:t>
            </a:r>
            <a:r>
              <a:rPr lang="it-IT" sz="1000" dirty="0"/>
              <a:t> bonds, and determine </a:t>
            </a:r>
            <a:r>
              <a:rPr lang="it-IT" sz="1000" dirty="0" err="1"/>
              <a:t>crystalline</a:t>
            </a:r>
            <a:r>
              <a:rPr lang="it-IT" sz="1000" dirty="0"/>
              <a:t> </a:t>
            </a:r>
            <a:r>
              <a:rPr lang="it-IT" sz="1000" dirty="0" err="1"/>
              <a:t>structure</a:t>
            </a:r>
            <a:r>
              <a:rPr lang="it-IT" sz="1000" dirty="0"/>
              <a:t>.</a:t>
            </a:r>
          </a:p>
        </p:txBody>
      </p:sp>
      <p:pic>
        <p:nvPicPr>
          <p:cNvPr id="9" name="Immagine 8">
            <a:extLst>
              <a:ext uri="{FF2B5EF4-FFF2-40B4-BE49-F238E27FC236}">
                <a16:creationId xmlns:a16="http://schemas.microsoft.com/office/drawing/2014/main" id="{018C3575-520C-90FF-1AC9-4726397A88C5}"/>
              </a:ext>
            </a:extLst>
          </p:cNvPr>
          <p:cNvPicPr>
            <a:picLocks noChangeAspect="1"/>
          </p:cNvPicPr>
          <p:nvPr/>
        </p:nvPicPr>
        <p:blipFill>
          <a:blip r:embed="rId3"/>
          <a:stretch>
            <a:fillRect/>
          </a:stretch>
        </p:blipFill>
        <p:spPr>
          <a:xfrm>
            <a:off x="296001" y="3485242"/>
            <a:ext cx="1601530" cy="1222843"/>
          </a:xfrm>
          <a:prstGeom prst="rect">
            <a:avLst/>
          </a:prstGeom>
        </p:spPr>
      </p:pic>
      <p:sp>
        <p:nvSpPr>
          <p:cNvPr id="12" name="CasellaDiTesto 11">
            <a:extLst>
              <a:ext uri="{FF2B5EF4-FFF2-40B4-BE49-F238E27FC236}">
                <a16:creationId xmlns:a16="http://schemas.microsoft.com/office/drawing/2014/main" id="{9350191B-203B-BF1E-4439-68B4C1443E4E}"/>
              </a:ext>
            </a:extLst>
          </p:cNvPr>
          <p:cNvSpPr txBox="1"/>
          <p:nvPr/>
        </p:nvSpPr>
        <p:spPr>
          <a:xfrm>
            <a:off x="3397084" y="2552381"/>
            <a:ext cx="4036424" cy="861774"/>
          </a:xfrm>
          <a:prstGeom prst="rect">
            <a:avLst/>
          </a:prstGeom>
          <a:noFill/>
        </p:spPr>
        <p:txBody>
          <a:bodyPr wrap="square">
            <a:spAutoFit/>
          </a:bodyPr>
          <a:lstStyle/>
          <a:p>
            <a:r>
              <a:rPr lang="it-IT" sz="1000" b="0" i="0" u="none" strike="noStrike" baseline="0" dirty="0">
                <a:solidFill>
                  <a:srgbClr val="000000"/>
                </a:solidFill>
                <a:latin typeface="+mj-lt"/>
              </a:rPr>
              <a:t>Two situations can </a:t>
            </a:r>
            <a:r>
              <a:rPr lang="it-IT" sz="1000" b="0" i="0" u="none" strike="noStrike" baseline="0" dirty="0" err="1">
                <a:solidFill>
                  <a:srgbClr val="000000"/>
                </a:solidFill>
                <a:latin typeface="+mj-lt"/>
              </a:rPr>
              <a:t>arise</a:t>
            </a:r>
            <a:r>
              <a:rPr lang="it-IT" sz="1000" b="0" i="0" u="none" strike="noStrike" baseline="0" dirty="0">
                <a:solidFill>
                  <a:srgbClr val="000000"/>
                </a:solidFill>
                <a:latin typeface="+mj-lt"/>
              </a:rPr>
              <a:t> </a:t>
            </a:r>
            <a:r>
              <a:rPr lang="it-IT" sz="1000" b="0" i="0" u="none" strike="noStrike" baseline="0" dirty="0" err="1">
                <a:solidFill>
                  <a:srgbClr val="000000"/>
                </a:solidFill>
                <a:latin typeface="+mj-lt"/>
              </a:rPr>
              <a:t>when</a:t>
            </a:r>
            <a:r>
              <a:rPr lang="it-IT" sz="1000" b="0" i="0" u="none" strike="noStrike" baseline="0" dirty="0">
                <a:solidFill>
                  <a:srgbClr val="000000"/>
                </a:solidFill>
                <a:latin typeface="+mj-lt"/>
              </a:rPr>
              <a:t> Raman scattering </a:t>
            </a:r>
            <a:r>
              <a:rPr lang="it-IT" sz="1000" b="0" i="0" u="none" strike="noStrike" baseline="0" dirty="0" err="1">
                <a:solidFill>
                  <a:srgbClr val="000000"/>
                </a:solidFill>
                <a:latin typeface="+mj-lt"/>
              </a:rPr>
              <a:t>occurs</a:t>
            </a:r>
            <a:r>
              <a:rPr lang="it-IT" sz="1000" b="0" i="0" u="none" strike="noStrike" baseline="0" dirty="0">
                <a:solidFill>
                  <a:srgbClr val="000000"/>
                </a:solidFill>
                <a:latin typeface="+mj-lt"/>
              </a:rPr>
              <a:t>: </a:t>
            </a:r>
          </a:p>
          <a:p>
            <a:r>
              <a:rPr lang="it-IT" sz="1000" b="0" i="0" u="none" strike="noStrike" baseline="0" dirty="0" err="1">
                <a:solidFill>
                  <a:srgbClr val="000000"/>
                </a:solidFill>
                <a:latin typeface="+mj-lt"/>
              </a:rPr>
              <a:t>Scattered</a:t>
            </a:r>
            <a:r>
              <a:rPr lang="it-IT" sz="1000" b="0" i="0" u="none" strike="noStrike" baseline="0" dirty="0">
                <a:solidFill>
                  <a:srgbClr val="000000"/>
                </a:solidFill>
                <a:latin typeface="+mj-lt"/>
              </a:rPr>
              <a:t> </a:t>
            </a:r>
            <a:r>
              <a:rPr lang="it-IT" sz="1000" b="0" i="0" u="none" strike="noStrike" baseline="0" dirty="0" err="1">
                <a:solidFill>
                  <a:srgbClr val="000000"/>
                </a:solidFill>
                <a:latin typeface="+mj-lt"/>
              </a:rPr>
              <a:t>photons</a:t>
            </a:r>
            <a:r>
              <a:rPr lang="it-IT" sz="1000" b="0" i="0" u="none" strike="noStrike" baseline="0" dirty="0">
                <a:solidFill>
                  <a:srgbClr val="000000"/>
                </a:solidFill>
                <a:latin typeface="+mj-lt"/>
              </a:rPr>
              <a:t> have a </a:t>
            </a:r>
            <a:r>
              <a:rPr lang="it-IT" sz="1000" b="0" i="0" u="none" strike="noStrike" baseline="0" dirty="0" err="1">
                <a:solidFill>
                  <a:srgbClr val="000000"/>
                </a:solidFill>
                <a:latin typeface="+mj-lt"/>
              </a:rPr>
              <a:t>lower</a:t>
            </a:r>
            <a:r>
              <a:rPr lang="it-IT" sz="1000" b="0" i="0" u="none" strike="noStrike" baseline="0" dirty="0">
                <a:solidFill>
                  <a:srgbClr val="000000"/>
                </a:solidFill>
                <a:latin typeface="+mj-lt"/>
              </a:rPr>
              <a:t> energy </a:t>
            </a:r>
            <a:r>
              <a:rPr lang="it-IT" sz="1000" b="1" i="0" u="none" strike="noStrike" baseline="0" dirty="0">
                <a:solidFill>
                  <a:srgbClr val="FF2500"/>
                </a:solidFill>
                <a:latin typeface="+mj-lt"/>
              </a:rPr>
              <a:t>(Stokes scattering – </a:t>
            </a:r>
            <a:r>
              <a:rPr lang="it-IT" sz="1000" b="1" i="0" u="none" strike="noStrike" baseline="0" dirty="0" err="1">
                <a:solidFill>
                  <a:srgbClr val="FF2500"/>
                </a:solidFill>
                <a:latin typeface="+mj-lt"/>
              </a:rPr>
              <a:t>phonon</a:t>
            </a:r>
            <a:r>
              <a:rPr lang="it-IT" sz="1000" b="1" i="0" u="none" strike="noStrike" baseline="0" dirty="0">
                <a:solidFill>
                  <a:srgbClr val="FF2500"/>
                </a:solidFill>
                <a:latin typeface="+mj-lt"/>
              </a:rPr>
              <a:t> </a:t>
            </a:r>
            <a:r>
              <a:rPr lang="it-IT" sz="1000" b="1" i="0" u="none" strike="noStrike" baseline="0" dirty="0" err="1">
                <a:solidFill>
                  <a:srgbClr val="FF2500"/>
                </a:solidFill>
                <a:latin typeface="+mj-lt"/>
              </a:rPr>
              <a:t>absorbed</a:t>
            </a:r>
            <a:r>
              <a:rPr lang="it-IT" sz="1000" b="1" i="0" u="none" strike="noStrike" baseline="0" dirty="0">
                <a:solidFill>
                  <a:srgbClr val="FF2500"/>
                </a:solidFill>
                <a:latin typeface="+mj-lt"/>
              </a:rPr>
              <a:t>) </a:t>
            </a:r>
          </a:p>
          <a:p>
            <a:r>
              <a:rPr lang="it-IT" sz="1000" b="0" i="0" u="none" strike="noStrike" baseline="0" dirty="0" err="1">
                <a:solidFill>
                  <a:srgbClr val="000000"/>
                </a:solidFill>
                <a:latin typeface="+mj-lt"/>
              </a:rPr>
              <a:t>Scattered</a:t>
            </a:r>
            <a:r>
              <a:rPr lang="it-IT" sz="1000" b="0" i="0" u="none" strike="noStrike" baseline="0" dirty="0">
                <a:solidFill>
                  <a:srgbClr val="000000"/>
                </a:solidFill>
                <a:latin typeface="+mj-lt"/>
              </a:rPr>
              <a:t> </a:t>
            </a:r>
            <a:r>
              <a:rPr lang="it-IT" sz="1000" b="0" i="0" u="none" strike="noStrike" baseline="0" dirty="0" err="1">
                <a:solidFill>
                  <a:srgbClr val="000000"/>
                </a:solidFill>
                <a:latin typeface="+mj-lt"/>
              </a:rPr>
              <a:t>photons</a:t>
            </a:r>
            <a:r>
              <a:rPr lang="it-IT" sz="1000" b="0" i="0" u="none" strike="noStrike" baseline="0" dirty="0">
                <a:solidFill>
                  <a:srgbClr val="000000"/>
                </a:solidFill>
                <a:latin typeface="+mj-lt"/>
              </a:rPr>
              <a:t> have a </a:t>
            </a:r>
            <a:r>
              <a:rPr lang="it-IT" sz="1000" b="0" i="0" u="none" strike="noStrike" baseline="0" dirty="0" err="1">
                <a:solidFill>
                  <a:srgbClr val="000000"/>
                </a:solidFill>
                <a:latin typeface="+mj-lt"/>
              </a:rPr>
              <a:t>higher</a:t>
            </a:r>
            <a:r>
              <a:rPr lang="it-IT" sz="1000" b="0" i="0" u="none" strike="noStrike" baseline="0" dirty="0">
                <a:solidFill>
                  <a:srgbClr val="000000"/>
                </a:solidFill>
                <a:latin typeface="+mj-lt"/>
              </a:rPr>
              <a:t> energy </a:t>
            </a:r>
            <a:r>
              <a:rPr lang="it-IT" sz="1000" b="1" i="0" u="none" strike="noStrike" baseline="0" dirty="0">
                <a:solidFill>
                  <a:srgbClr val="001792"/>
                </a:solidFill>
                <a:latin typeface="+mj-lt"/>
              </a:rPr>
              <a:t>(anti-Stokes scattering – </a:t>
            </a:r>
            <a:r>
              <a:rPr lang="it-IT" sz="1000" b="1" i="0" u="none" strike="noStrike" baseline="0" dirty="0" err="1">
                <a:solidFill>
                  <a:srgbClr val="001792"/>
                </a:solidFill>
                <a:latin typeface="+mj-lt"/>
              </a:rPr>
              <a:t>phonon</a:t>
            </a:r>
            <a:r>
              <a:rPr lang="it-IT" sz="1000" b="1" i="0" u="none" strike="noStrike" baseline="0" dirty="0">
                <a:solidFill>
                  <a:srgbClr val="001792"/>
                </a:solidFill>
                <a:latin typeface="+mj-lt"/>
              </a:rPr>
              <a:t> </a:t>
            </a:r>
            <a:r>
              <a:rPr lang="it-IT" sz="1000" b="1" i="0" u="none" strike="noStrike" baseline="0" dirty="0" err="1">
                <a:solidFill>
                  <a:srgbClr val="001792"/>
                </a:solidFill>
                <a:latin typeface="+mj-lt"/>
              </a:rPr>
              <a:t>emitted</a:t>
            </a:r>
            <a:r>
              <a:rPr lang="it-IT" sz="1000" b="1" i="0" u="none" strike="noStrike" baseline="0" dirty="0">
                <a:solidFill>
                  <a:srgbClr val="001792"/>
                </a:solidFill>
                <a:latin typeface="+mj-lt"/>
              </a:rPr>
              <a:t>).</a:t>
            </a:r>
            <a:r>
              <a:rPr lang="it-IT" sz="1000" b="0" i="0" u="none" strike="noStrike" baseline="0" dirty="0">
                <a:solidFill>
                  <a:srgbClr val="000000"/>
                </a:solidFill>
                <a:latin typeface="+mj-lt"/>
              </a:rPr>
              <a:t> </a:t>
            </a:r>
            <a:endParaRPr lang="it-IT" sz="1000" dirty="0">
              <a:latin typeface="+mj-lt"/>
            </a:endParaRPr>
          </a:p>
        </p:txBody>
      </p:sp>
      <p:pic>
        <p:nvPicPr>
          <p:cNvPr id="15" name="Immagine 14">
            <a:extLst>
              <a:ext uri="{FF2B5EF4-FFF2-40B4-BE49-F238E27FC236}">
                <a16:creationId xmlns:a16="http://schemas.microsoft.com/office/drawing/2014/main" id="{A51E687E-BA06-FD40-9EB0-4FAEFFB7F4F9}"/>
              </a:ext>
            </a:extLst>
          </p:cNvPr>
          <p:cNvPicPr>
            <a:picLocks noChangeAspect="1"/>
          </p:cNvPicPr>
          <p:nvPr/>
        </p:nvPicPr>
        <p:blipFill>
          <a:blip r:embed="rId4"/>
          <a:stretch>
            <a:fillRect/>
          </a:stretch>
        </p:blipFill>
        <p:spPr>
          <a:xfrm>
            <a:off x="7480472" y="3111348"/>
            <a:ext cx="1479279" cy="998155"/>
          </a:xfrm>
          <a:prstGeom prst="rect">
            <a:avLst/>
          </a:prstGeom>
        </p:spPr>
      </p:pic>
      <p:pic>
        <p:nvPicPr>
          <p:cNvPr id="19" name="Immagine 18">
            <a:extLst>
              <a:ext uri="{FF2B5EF4-FFF2-40B4-BE49-F238E27FC236}">
                <a16:creationId xmlns:a16="http://schemas.microsoft.com/office/drawing/2014/main" id="{4DC7454E-8880-213F-A708-386F64665771}"/>
              </a:ext>
            </a:extLst>
          </p:cNvPr>
          <p:cNvPicPr>
            <a:picLocks noChangeAspect="1"/>
          </p:cNvPicPr>
          <p:nvPr/>
        </p:nvPicPr>
        <p:blipFill>
          <a:blip r:embed="rId5"/>
          <a:stretch>
            <a:fillRect/>
          </a:stretch>
        </p:blipFill>
        <p:spPr>
          <a:xfrm>
            <a:off x="6760493" y="1132058"/>
            <a:ext cx="2087506" cy="1641264"/>
          </a:xfrm>
          <a:prstGeom prst="rect">
            <a:avLst/>
          </a:prstGeom>
        </p:spPr>
      </p:pic>
      <p:pic>
        <p:nvPicPr>
          <p:cNvPr id="21" name="Immagine 20">
            <a:extLst>
              <a:ext uri="{FF2B5EF4-FFF2-40B4-BE49-F238E27FC236}">
                <a16:creationId xmlns:a16="http://schemas.microsoft.com/office/drawing/2014/main" id="{1C24F4D0-DC04-FB1F-C7C7-B00B0912D871}"/>
              </a:ext>
            </a:extLst>
          </p:cNvPr>
          <p:cNvPicPr>
            <a:picLocks noChangeAspect="1"/>
          </p:cNvPicPr>
          <p:nvPr/>
        </p:nvPicPr>
        <p:blipFill>
          <a:blip r:embed="rId6"/>
          <a:stretch>
            <a:fillRect/>
          </a:stretch>
        </p:blipFill>
        <p:spPr>
          <a:xfrm>
            <a:off x="296001" y="2420141"/>
            <a:ext cx="1689425" cy="1060462"/>
          </a:xfrm>
          <a:prstGeom prst="rect">
            <a:avLst/>
          </a:prstGeom>
        </p:spPr>
      </p:pic>
      <p:pic>
        <p:nvPicPr>
          <p:cNvPr id="23" name="Immagine 22">
            <a:extLst>
              <a:ext uri="{FF2B5EF4-FFF2-40B4-BE49-F238E27FC236}">
                <a16:creationId xmlns:a16="http://schemas.microsoft.com/office/drawing/2014/main" id="{AFDEAAA3-127C-794A-21AE-5E33B643BA70}"/>
              </a:ext>
            </a:extLst>
          </p:cNvPr>
          <p:cNvPicPr>
            <a:picLocks noChangeAspect="1"/>
          </p:cNvPicPr>
          <p:nvPr/>
        </p:nvPicPr>
        <p:blipFill>
          <a:blip r:embed="rId7"/>
          <a:stretch>
            <a:fillRect/>
          </a:stretch>
        </p:blipFill>
        <p:spPr>
          <a:xfrm>
            <a:off x="2076521" y="2543564"/>
            <a:ext cx="1320563" cy="674847"/>
          </a:xfrm>
          <a:prstGeom prst="rect">
            <a:avLst/>
          </a:prstGeom>
        </p:spPr>
      </p:pic>
      <p:sp>
        <p:nvSpPr>
          <p:cNvPr id="29" name="CasellaDiTesto 28">
            <a:extLst>
              <a:ext uri="{FF2B5EF4-FFF2-40B4-BE49-F238E27FC236}">
                <a16:creationId xmlns:a16="http://schemas.microsoft.com/office/drawing/2014/main" id="{B187F3EE-215D-824B-D3B2-18E1574DB112}"/>
              </a:ext>
            </a:extLst>
          </p:cNvPr>
          <p:cNvSpPr txBox="1"/>
          <p:nvPr/>
        </p:nvSpPr>
        <p:spPr>
          <a:xfrm>
            <a:off x="2076521" y="3584053"/>
            <a:ext cx="5317391" cy="707886"/>
          </a:xfrm>
          <a:prstGeom prst="rect">
            <a:avLst/>
          </a:prstGeom>
          <a:noFill/>
        </p:spPr>
        <p:txBody>
          <a:bodyPr wrap="square">
            <a:spAutoFit/>
          </a:bodyPr>
          <a:lstStyle/>
          <a:p>
            <a:pPr algn="just"/>
            <a:r>
              <a:rPr lang="en-US" sz="1000" i="0" u="none" strike="noStrike" baseline="0" dirty="0">
                <a:latin typeface="+mj-lt"/>
              </a:rPr>
              <a:t>The inelastic scattering of light is due to the interaction of radiation field with the chemical bonds within a material, with consequent energy exchange. This interaction leads to a specific energy shift in the scattered light. This energy shift is measured in the Raman spectrum, which can be considered as a fingerprint of each chemical compound. </a:t>
            </a:r>
            <a:endParaRPr lang="it-IT" sz="1000" dirty="0">
              <a:latin typeface="+mj-lt"/>
            </a:endParaRPr>
          </a:p>
        </p:txBody>
      </p:sp>
      <p:pic>
        <p:nvPicPr>
          <p:cNvPr id="35" name="Immagine 34">
            <a:extLst>
              <a:ext uri="{FF2B5EF4-FFF2-40B4-BE49-F238E27FC236}">
                <a16:creationId xmlns:a16="http://schemas.microsoft.com/office/drawing/2014/main" id="{59EC54EE-96B6-2ED8-745D-77A6BD0F37B7}"/>
              </a:ext>
            </a:extLst>
          </p:cNvPr>
          <p:cNvPicPr>
            <a:picLocks noChangeAspect="1"/>
          </p:cNvPicPr>
          <p:nvPr/>
        </p:nvPicPr>
        <p:blipFill>
          <a:blip r:embed="rId8"/>
          <a:stretch>
            <a:fillRect/>
          </a:stretch>
        </p:blipFill>
        <p:spPr>
          <a:xfrm>
            <a:off x="4301053" y="5223725"/>
            <a:ext cx="1689425" cy="1350210"/>
          </a:xfrm>
          <a:prstGeom prst="rect">
            <a:avLst/>
          </a:prstGeom>
        </p:spPr>
      </p:pic>
      <p:sp>
        <p:nvSpPr>
          <p:cNvPr id="37" name="CasellaDiTesto 36">
            <a:extLst>
              <a:ext uri="{FF2B5EF4-FFF2-40B4-BE49-F238E27FC236}">
                <a16:creationId xmlns:a16="http://schemas.microsoft.com/office/drawing/2014/main" id="{81D3C59B-97AE-197E-163E-628A2322183D}"/>
              </a:ext>
            </a:extLst>
          </p:cNvPr>
          <p:cNvSpPr txBox="1"/>
          <p:nvPr/>
        </p:nvSpPr>
        <p:spPr>
          <a:xfrm>
            <a:off x="2484589" y="5250496"/>
            <a:ext cx="1628030" cy="1323439"/>
          </a:xfrm>
          <a:prstGeom prst="rect">
            <a:avLst/>
          </a:prstGeom>
          <a:noFill/>
        </p:spPr>
        <p:txBody>
          <a:bodyPr wrap="square">
            <a:spAutoFit/>
          </a:bodyPr>
          <a:lstStyle/>
          <a:p>
            <a:pPr algn="just"/>
            <a:r>
              <a:rPr lang="en-US" sz="1000" dirty="0"/>
              <a:t>Normal modes are often localized in a part of molecules, involving only few atoms with a frequency that is about the same for different molecular environment (group frequencies)</a:t>
            </a:r>
            <a:endParaRPr lang="it-IT" sz="1000" dirty="0"/>
          </a:p>
        </p:txBody>
      </p:sp>
      <p:sp>
        <p:nvSpPr>
          <p:cNvPr id="38" name="CasellaDiTesto 37">
            <a:extLst>
              <a:ext uri="{FF2B5EF4-FFF2-40B4-BE49-F238E27FC236}">
                <a16:creationId xmlns:a16="http://schemas.microsoft.com/office/drawing/2014/main" id="{426B478B-3B67-B4D8-F878-22783BBF3C38}"/>
              </a:ext>
            </a:extLst>
          </p:cNvPr>
          <p:cNvSpPr txBox="1"/>
          <p:nvPr/>
        </p:nvSpPr>
        <p:spPr>
          <a:xfrm>
            <a:off x="4310163" y="5100664"/>
            <a:ext cx="1614545" cy="153888"/>
          </a:xfrm>
          <a:prstGeom prst="rect">
            <a:avLst/>
          </a:prstGeom>
        </p:spPr>
        <p:txBody>
          <a:bodyPr vert="horz" wrap="none" lIns="91440" tIns="0" rIns="91440" bIns="0" rtlCol="0">
            <a:spAutoFit/>
          </a:bodyPr>
          <a:lstStyle/>
          <a:p>
            <a:r>
              <a:rPr lang="it-IT" sz="1000" b="1" dirty="0">
                <a:latin typeface="+mj-lt"/>
              </a:rPr>
              <a:t>GROUP FREQUENCIES</a:t>
            </a:r>
          </a:p>
        </p:txBody>
      </p:sp>
      <p:sp>
        <p:nvSpPr>
          <p:cNvPr id="40" name="CasellaDiTesto 39">
            <a:extLst>
              <a:ext uri="{FF2B5EF4-FFF2-40B4-BE49-F238E27FC236}">
                <a16:creationId xmlns:a16="http://schemas.microsoft.com/office/drawing/2014/main" id="{B601B9EC-0874-8C76-3E2D-CF05B5C6C45E}"/>
              </a:ext>
            </a:extLst>
          </p:cNvPr>
          <p:cNvSpPr txBox="1"/>
          <p:nvPr/>
        </p:nvSpPr>
        <p:spPr>
          <a:xfrm>
            <a:off x="2366173" y="4573177"/>
            <a:ext cx="4572000" cy="400110"/>
          </a:xfrm>
          <a:prstGeom prst="rect">
            <a:avLst/>
          </a:prstGeom>
          <a:solidFill>
            <a:schemeClr val="accent1"/>
          </a:solidFill>
        </p:spPr>
        <p:txBody>
          <a:bodyPr wrap="square">
            <a:spAutoFit/>
          </a:bodyPr>
          <a:lstStyle/>
          <a:p>
            <a:r>
              <a:rPr lang="it-IT" sz="1000" b="1" dirty="0">
                <a:solidFill>
                  <a:schemeClr val="bg1"/>
                </a:solidFill>
              </a:rPr>
              <a:t>Raman lines are </a:t>
            </a:r>
            <a:r>
              <a:rPr lang="it-IT" sz="1000" b="1" dirty="0" err="1">
                <a:solidFill>
                  <a:schemeClr val="bg1"/>
                </a:solidFill>
              </a:rPr>
              <a:t>related</a:t>
            </a:r>
            <a:r>
              <a:rPr lang="it-IT" sz="1000" b="1" dirty="0">
                <a:solidFill>
                  <a:schemeClr val="bg1"/>
                </a:solidFill>
              </a:rPr>
              <a:t> to the </a:t>
            </a:r>
            <a:r>
              <a:rPr lang="it-IT" sz="1000" b="1" dirty="0" err="1">
                <a:solidFill>
                  <a:schemeClr val="bg1"/>
                </a:solidFill>
              </a:rPr>
              <a:t>vibrations</a:t>
            </a:r>
            <a:r>
              <a:rPr lang="it-IT" sz="1000" b="1" dirty="0">
                <a:solidFill>
                  <a:schemeClr val="bg1"/>
                </a:solidFill>
              </a:rPr>
              <a:t> of the </a:t>
            </a:r>
            <a:r>
              <a:rPr lang="it-IT" sz="1000" b="1" dirty="0" err="1">
                <a:solidFill>
                  <a:schemeClr val="bg1"/>
                </a:solidFill>
              </a:rPr>
              <a:t>functional</a:t>
            </a:r>
            <a:r>
              <a:rPr lang="it-IT" sz="1000" b="1" dirty="0">
                <a:solidFill>
                  <a:schemeClr val="bg1"/>
                </a:solidFill>
              </a:rPr>
              <a:t> groups of the </a:t>
            </a:r>
            <a:r>
              <a:rPr lang="it-IT" sz="1000" b="1" dirty="0" err="1">
                <a:solidFill>
                  <a:schemeClr val="bg1"/>
                </a:solidFill>
              </a:rPr>
              <a:t>molecules</a:t>
            </a:r>
            <a:r>
              <a:rPr lang="it-IT" sz="1000" b="1" dirty="0">
                <a:solidFill>
                  <a:schemeClr val="bg1"/>
                </a:solidFill>
              </a:rPr>
              <a:t> in the sample and to </a:t>
            </a:r>
            <a:r>
              <a:rPr lang="it-IT" sz="1000" b="1" dirty="0" err="1">
                <a:solidFill>
                  <a:schemeClr val="bg1"/>
                </a:solidFill>
              </a:rPr>
              <a:t>their</a:t>
            </a:r>
            <a:r>
              <a:rPr lang="it-IT" sz="1000" b="1" dirty="0">
                <a:solidFill>
                  <a:schemeClr val="bg1"/>
                </a:solidFill>
              </a:rPr>
              <a:t> </a:t>
            </a:r>
            <a:r>
              <a:rPr lang="it-IT" sz="1000" b="1" dirty="0" err="1">
                <a:solidFill>
                  <a:schemeClr val="bg1"/>
                </a:solidFill>
              </a:rPr>
              <a:t>vibrational</a:t>
            </a:r>
            <a:r>
              <a:rPr lang="it-IT" sz="1000" b="1" dirty="0">
                <a:solidFill>
                  <a:schemeClr val="bg1"/>
                </a:solidFill>
              </a:rPr>
              <a:t> </a:t>
            </a:r>
            <a:r>
              <a:rPr lang="it-IT" sz="1000" b="1" dirty="0" err="1">
                <a:solidFill>
                  <a:schemeClr val="bg1"/>
                </a:solidFill>
              </a:rPr>
              <a:t>modes</a:t>
            </a:r>
            <a:r>
              <a:rPr lang="it-IT" sz="1000" b="1" dirty="0">
                <a:solidFill>
                  <a:schemeClr val="bg1"/>
                </a:solidFill>
              </a:rPr>
              <a:t>.</a:t>
            </a:r>
          </a:p>
        </p:txBody>
      </p:sp>
      <p:sp>
        <p:nvSpPr>
          <p:cNvPr id="46" name="CasellaDiTesto 45">
            <a:extLst>
              <a:ext uri="{FF2B5EF4-FFF2-40B4-BE49-F238E27FC236}">
                <a16:creationId xmlns:a16="http://schemas.microsoft.com/office/drawing/2014/main" id="{ADE024C5-1E46-9B17-653A-CF6145B072AC}"/>
              </a:ext>
            </a:extLst>
          </p:cNvPr>
          <p:cNvSpPr txBox="1"/>
          <p:nvPr/>
        </p:nvSpPr>
        <p:spPr>
          <a:xfrm>
            <a:off x="6555704" y="5047212"/>
            <a:ext cx="2663027" cy="246221"/>
          </a:xfrm>
          <a:prstGeom prst="rect">
            <a:avLst/>
          </a:prstGeom>
          <a:noFill/>
        </p:spPr>
        <p:txBody>
          <a:bodyPr wrap="square">
            <a:spAutoFit/>
          </a:bodyPr>
          <a:lstStyle/>
          <a:p>
            <a:r>
              <a:rPr lang="it-IT" sz="1000" b="1" dirty="0"/>
              <a:t>Water </a:t>
            </a:r>
            <a:r>
              <a:rPr lang="it-IT" sz="1000" b="1" dirty="0" err="1"/>
              <a:t>molecule</a:t>
            </a:r>
            <a:r>
              <a:rPr lang="it-IT" sz="1000" b="1" dirty="0"/>
              <a:t> (</a:t>
            </a:r>
            <a:r>
              <a:rPr lang="it-IT" sz="1000" b="1" dirty="0" err="1"/>
              <a:t>excitation</a:t>
            </a:r>
            <a:r>
              <a:rPr lang="it-IT" sz="1000" b="1" dirty="0"/>
              <a:t> 514 nm)</a:t>
            </a:r>
          </a:p>
        </p:txBody>
      </p:sp>
      <p:grpSp>
        <p:nvGrpSpPr>
          <p:cNvPr id="54" name="Gruppo 53">
            <a:extLst>
              <a:ext uri="{FF2B5EF4-FFF2-40B4-BE49-F238E27FC236}">
                <a16:creationId xmlns:a16="http://schemas.microsoft.com/office/drawing/2014/main" id="{BD0A16CA-A4D5-D04C-B11D-2CBC2E474B66}"/>
              </a:ext>
            </a:extLst>
          </p:cNvPr>
          <p:cNvGrpSpPr/>
          <p:nvPr/>
        </p:nvGrpSpPr>
        <p:grpSpPr>
          <a:xfrm>
            <a:off x="6350915" y="5302745"/>
            <a:ext cx="2484883" cy="1339515"/>
            <a:chOff x="6350915" y="5302745"/>
            <a:chExt cx="2484883" cy="1339515"/>
          </a:xfrm>
        </p:grpSpPr>
        <p:pic>
          <p:nvPicPr>
            <p:cNvPr id="42" name="Immagine 41">
              <a:extLst>
                <a:ext uri="{FF2B5EF4-FFF2-40B4-BE49-F238E27FC236}">
                  <a16:creationId xmlns:a16="http://schemas.microsoft.com/office/drawing/2014/main" id="{DF9D2B6B-C927-4706-F859-BAA55B5ABA6E}"/>
                </a:ext>
              </a:extLst>
            </p:cNvPr>
            <p:cNvPicPr>
              <a:picLocks noChangeAspect="1"/>
            </p:cNvPicPr>
            <p:nvPr/>
          </p:nvPicPr>
          <p:blipFill>
            <a:blip r:embed="rId9"/>
            <a:stretch>
              <a:fillRect/>
            </a:stretch>
          </p:blipFill>
          <p:spPr>
            <a:xfrm>
              <a:off x="6472732" y="5302745"/>
              <a:ext cx="2363066" cy="1330203"/>
            </a:xfrm>
            <a:prstGeom prst="rect">
              <a:avLst/>
            </a:prstGeom>
          </p:spPr>
        </p:pic>
        <p:pic>
          <p:nvPicPr>
            <p:cNvPr id="48" name="Immagine 47">
              <a:extLst>
                <a:ext uri="{FF2B5EF4-FFF2-40B4-BE49-F238E27FC236}">
                  <a16:creationId xmlns:a16="http://schemas.microsoft.com/office/drawing/2014/main" id="{DE4150E9-8824-E295-0725-5A71B28C1864}"/>
                </a:ext>
              </a:extLst>
            </p:cNvPr>
            <p:cNvPicPr>
              <a:picLocks noChangeAspect="1"/>
            </p:cNvPicPr>
            <p:nvPr/>
          </p:nvPicPr>
          <p:blipFill>
            <a:blip r:embed="rId10"/>
            <a:stretch>
              <a:fillRect/>
            </a:stretch>
          </p:blipFill>
          <p:spPr>
            <a:xfrm>
              <a:off x="6350915" y="6318408"/>
              <a:ext cx="409578" cy="323852"/>
            </a:xfrm>
            <a:prstGeom prst="rect">
              <a:avLst/>
            </a:prstGeom>
          </p:spPr>
        </p:pic>
      </p:grpSp>
      <p:pic>
        <p:nvPicPr>
          <p:cNvPr id="50" name="Immagine 49">
            <a:extLst>
              <a:ext uri="{FF2B5EF4-FFF2-40B4-BE49-F238E27FC236}">
                <a16:creationId xmlns:a16="http://schemas.microsoft.com/office/drawing/2014/main" id="{D83CFBC2-63DA-088B-155D-C08790291761}"/>
              </a:ext>
            </a:extLst>
          </p:cNvPr>
          <p:cNvPicPr>
            <a:picLocks noChangeAspect="1"/>
          </p:cNvPicPr>
          <p:nvPr/>
        </p:nvPicPr>
        <p:blipFill>
          <a:blip r:embed="rId11"/>
          <a:stretch>
            <a:fillRect/>
          </a:stretch>
        </p:blipFill>
        <p:spPr>
          <a:xfrm>
            <a:off x="142611" y="4973287"/>
            <a:ext cx="2162654" cy="1765837"/>
          </a:xfrm>
          <a:prstGeom prst="rect">
            <a:avLst/>
          </a:prstGeom>
        </p:spPr>
      </p:pic>
      <p:cxnSp>
        <p:nvCxnSpPr>
          <p:cNvPr id="52" name="Connettore diritto 51">
            <a:extLst>
              <a:ext uri="{FF2B5EF4-FFF2-40B4-BE49-F238E27FC236}">
                <a16:creationId xmlns:a16="http://schemas.microsoft.com/office/drawing/2014/main" id="{77B75076-3BC7-339E-8EC6-3D07F2CF54DD}"/>
              </a:ext>
            </a:extLst>
          </p:cNvPr>
          <p:cNvCxnSpPr/>
          <p:nvPr/>
        </p:nvCxnSpPr>
        <p:spPr>
          <a:xfrm>
            <a:off x="214516" y="4806017"/>
            <a:ext cx="209965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Connettore diritto 52">
            <a:extLst>
              <a:ext uri="{FF2B5EF4-FFF2-40B4-BE49-F238E27FC236}">
                <a16:creationId xmlns:a16="http://schemas.microsoft.com/office/drawing/2014/main" id="{DAC56DFD-5D21-762F-6DDE-F9DB72505BB5}"/>
              </a:ext>
            </a:extLst>
          </p:cNvPr>
          <p:cNvCxnSpPr/>
          <p:nvPr/>
        </p:nvCxnSpPr>
        <p:spPr>
          <a:xfrm>
            <a:off x="6971397" y="4772070"/>
            <a:ext cx="2099653"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asellaDiTesto 2">
            <a:extLst>
              <a:ext uri="{FF2B5EF4-FFF2-40B4-BE49-F238E27FC236}">
                <a16:creationId xmlns:a16="http://schemas.microsoft.com/office/drawing/2014/main" id="{EB6FAAA1-9473-1AD4-1C91-3E3F3684D23D}"/>
              </a:ext>
            </a:extLst>
          </p:cNvPr>
          <p:cNvSpPr txBox="1"/>
          <p:nvPr/>
        </p:nvSpPr>
        <p:spPr>
          <a:xfrm>
            <a:off x="64224" y="1048765"/>
            <a:ext cx="6826102" cy="246221"/>
          </a:xfrm>
          <a:prstGeom prst="rect">
            <a:avLst/>
          </a:prstGeom>
          <a:solidFill>
            <a:schemeClr val="bg2"/>
          </a:solidFill>
        </p:spPr>
        <p:txBody>
          <a:bodyPr wrap="square">
            <a:spAutoFit/>
          </a:bodyPr>
          <a:lstStyle/>
          <a:p>
            <a:pPr algn="l"/>
            <a:r>
              <a:rPr lang="en-US" sz="1000" b="1" dirty="0">
                <a:latin typeface="+mj-lt"/>
              </a:rPr>
              <a:t>T</a:t>
            </a:r>
            <a:r>
              <a:rPr lang="en-US" sz="1000" b="1" i="0" u="none" strike="noStrike" baseline="0" dirty="0">
                <a:latin typeface="+mj-lt"/>
              </a:rPr>
              <a:t>he aim of our work was to define a non-destructive diagnostic protocol based on </a:t>
            </a:r>
            <a:r>
              <a:rPr lang="it-IT" sz="1000" b="1" i="0" u="none" strike="noStrike" baseline="0" dirty="0">
                <a:latin typeface="+mj-lt"/>
              </a:rPr>
              <a:t>Raman micro-</a:t>
            </a:r>
            <a:r>
              <a:rPr lang="it-IT" sz="1000" b="1" i="0" u="none" strike="noStrike" baseline="0" dirty="0" err="1">
                <a:latin typeface="+mj-lt"/>
              </a:rPr>
              <a:t>spectroscopy</a:t>
            </a:r>
            <a:endParaRPr lang="it-IT" sz="1000" b="1" dirty="0">
              <a:latin typeface="+mj-lt"/>
            </a:endParaRPr>
          </a:p>
        </p:txBody>
      </p:sp>
    </p:spTree>
    <p:extLst>
      <p:ext uri="{BB962C8B-B14F-4D97-AF65-F5344CB8AC3E}">
        <p14:creationId xmlns:p14="http://schemas.microsoft.com/office/powerpoint/2010/main" val="34644387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2CD2D-1BE4-BECD-6FE5-5632ED679786}"/>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E8B4A763-C497-0B7B-8827-3BE71094A4FD}"/>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122" name="Segnaposto numero diapositiva 2">
            <a:extLst>
              <a:ext uri="{FF2B5EF4-FFF2-40B4-BE49-F238E27FC236}">
                <a16:creationId xmlns:a16="http://schemas.microsoft.com/office/drawing/2014/main" id="{4CF45FB0-6256-9F1A-17F6-5CB0441DA627}"/>
              </a:ext>
            </a:extLst>
          </p:cNvPr>
          <p:cNvSpPr>
            <a:spLocks noGrp="1"/>
          </p:cNvSpPr>
          <p:nvPr>
            <p:ph type="sldNum" sz="quarter" idx="11"/>
          </p:nvPr>
        </p:nvSpPr>
        <p:spPr>
          <a:xfrm>
            <a:off x="6532563" y="6279253"/>
            <a:ext cx="2133600" cy="365125"/>
          </a:xfrm>
          <a:noFill/>
        </p:spPr>
        <p:txBody>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itchFamily="34" charset="0"/>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itchFamily="34" charset="0"/>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itchFamily="34" charset="0"/>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9pPr>
          </a:lstStyle>
          <a:p>
            <a:pPr eaLnBrk="1" hangingPunct="1">
              <a:spcBef>
                <a:spcPct val="0"/>
              </a:spcBef>
            </a:pPr>
            <a:fld id="{E39DA3FD-8368-4764-8593-F2F1F5466DDF}" type="slidenum">
              <a:rPr lang="fr-CA" altLang="it-IT" sz="1200" smtClean="0">
                <a:solidFill>
                  <a:srgbClr val="898989"/>
                </a:solidFill>
              </a:rPr>
              <a:pPr eaLnBrk="1" hangingPunct="1">
                <a:spcBef>
                  <a:spcPct val="0"/>
                </a:spcBef>
              </a:pPr>
              <a:t>7</a:t>
            </a:fld>
            <a:endParaRPr lang="fr-CA" altLang="it-IT" sz="1200">
              <a:solidFill>
                <a:srgbClr val="898989"/>
              </a:solidFill>
            </a:endParaRPr>
          </a:p>
        </p:txBody>
      </p:sp>
      <p:sp>
        <p:nvSpPr>
          <p:cNvPr id="13" name="Titolo 1">
            <a:extLst>
              <a:ext uri="{FF2B5EF4-FFF2-40B4-BE49-F238E27FC236}">
                <a16:creationId xmlns:a16="http://schemas.microsoft.com/office/drawing/2014/main" id="{10E5D28B-E055-84BB-32AF-DC3C74A20DBB}"/>
              </a:ext>
            </a:extLst>
          </p:cNvPr>
          <p:cNvSpPr txBox="1">
            <a:spLocks/>
          </p:cNvSpPr>
          <p:nvPr/>
        </p:nvSpPr>
        <p:spPr>
          <a:xfrm>
            <a:off x="44450" y="256305"/>
            <a:ext cx="822960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Procedure: Raman micro-</a:t>
            </a:r>
            <a:r>
              <a:rPr lang="it-IT" dirty="0" err="1">
                <a:solidFill>
                  <a:schemeClr val="bg1"/>
                </a:solidFill>
              </a:rPr>
              <a:t>spectroscopy</a:t>
            </a:r>
            <a:endParaRPr lang="it-IT" dirty="0">
              <a:solidFill>
                <a:schemeClr val="bg1"/>
              </a:solidFill>
            </a:endParaRPr>
          </a:p>
        </p:txBody>
      </p:sp>
      <p:sp>
        <p:nvSpPr>
          <p:cNvPr id="14" name="CasellaDiTesto 13">
            <a:extLst>
              <a:ext uri="{FF2B5EF4-FFF2-40B4-BE49-F238E27FC236}">
                <a16:creationId xmlns:a16="http://schemas.microsoft.com/office/drawing/2014/main" id="{DCBA5950-C06B-2AE8-B9C4-90CF1C08F087}"/>
              </a:ext>
            </a:extLst>
          </p:cNvPr>
          <p:cNvSpPr txBox="1"/>
          <p:nvPr/>
        </p:nvSpPr>
        <p:spPr>
          <a:xfrm>
            <a:off x="4508500" y="1083322"/>
            <a:ext cx="4305300" cy="461665"/>
          </a:xfrm>
          <a:prstGeom prst="rect">
            <a:avLst/>
          </a:prstGeom>
          <a:solidFill>
            <a:schemeClr val="bg1"/>
          </a:solidFill>
          <a:ln w="38100">
            <a:solidFill>
              <a:schemeClr val="accent1"/>
            </a:solidFill>
          </a:ln>
        </p:spPr>
        <p:txBody>
          <a:bodyPr wrap="square" rtlCol="0">
            <a:spAutoFit/>
          </a:bodyPr>
          <a:lstStyle/>
          <a:p>
            <a:pPr algn="just"/>
            <a:r>
              <a:rPr lang="it-IT" sz="1200" dirty="0" err="1"/>
              <a:t>Acquisition</a:t>
            </a:r>
            <a:r>
              <a:rPr lang="it-IT" sz="1200" dirty="0"/>
              <a:t> of a Raman </a:t>
            </a:r>
            <a:r>
              <a:rPr lang="it-IT" sz="1200" dirty="0" err="1"/>
              <a:t>spectrum</a:t>
            </a:r>
            <a:r>
              <a:rPr lang="it-IT" sz="1200" dirty="0"/>
              <a:t> for </a:t>
            </a:r>
            <a:r>
              <a:rPr lang="it-IT" sz="1200" dirty="0" err="1"/>
              <a:t>each</a:t>
            </a:r>
            <a:r>
              <a:rPr lang="it-IT" sz="1200" dirty="0"/>
              <a:t> point of the </a:t>
            </a:r>
            <a:r>
              <a:rPr lang="it-IT" sz="1200" dirty="0" err="1"/>
              <a:t>prefixed</a:t>
            </a:r>
            <a:r>
              <a:rPr lang="it-IT" sz="1200" dirty="0"/>
              <a:t> </a:t>
            </a:r>
            <a:r>
              <a:rPr lang="it-IT" sz="1200" dirty="0" err="1"/>
              <a:t>grid</a:t>
            </a:r>
            <a:endParaRPr lang="it-IT" sz="1200" dirty="0"/>
          </a:p>
        </p:txBody>
      </p:sp>
      <p:pic>
        <p:nvPicPr>
          <p:cNvPr id="19" name="Immagine 18">
            <a:extLst>
              <a:ext uri="{FF2B5EF4-FFF2-40B4-BE49-F238E27FC236}">
                <a16:creationId xmlns:a16="http://schemas.microsoft.com/office/drawing/2014/main" id="{C76777C4-A5F0-451F-CE0F-51EEDC6BB3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587" y="1584308"/>
            <a:ext cx="3851077" cy="2166231"/>
          </a:xfrm>
          <a:prstGeom prst="rect">
            <a:avLst/>
          </a:prstGeom>
        </p:spPr>
      </p:pic>
      <p:sp>
        <p:nvSpPr>
          <p:cNvPr id="27" name="CasellaDiTesto 26">
            <a:extLst>
              <a:ext uri="{FF2B5EF4-FFF2-40B4-BE49-F238E27FC236}">
                <a16:creationId xmlns:a16="http://schemas.microsoft.com/office/drawing/2014/main" id="{7DEA56C3-468C-CBC3-2F8D-664C2606CD63}"/>
              </a:ext>
            </a:extLst>
          </p:cNvPr>
          <p:cNvSpPr txBox="1"/>
          <p:nvPr/>
        </p:nvSpPr>
        <p:spPr>
          <a:xfrm>
            <a:off x="267263" y="1087929"/>
            <a:ext cx="3698357" cy="461665"/>
          </a:xfrm>
          <a:prstGeom prst="rect">
            <a:avLst/>
          </a:prstGeom>
          <a:solidFill>
            <a:schemeClr val="bg1"/>
          </a:solidFill>
          <a:ln w="38100">
            <a:solidFill>
              <a:schemeClr val="accent1"/>
            </a:solidFill>
          </a:ln>
        </p:spPr>
        <p:txBody>
          <a:bodyPr wrap="square" rtlCol="0">
            <a:spAutoFit/>
          </a:bodyPr>
          <a:lstStyle/>
          <a:p>
            <a:pPr algn="just"/>
            <a:r>
              <a:rPr lang="it-IT" sz="1200" dirty="0"/>
              <a:t>Selection and imaging with optical </a:t>
            </a:r>
            <a:r>
              <a:rPr lang="it-IT" sz="1200" dirty="0" err="1"/>
              <a:t>microscope</a:t>
            </a:r>
            <a:r>
              <a:rPr lang="it-IT" sz="1200" dirty="0"/>
              <a:t> of sample paper </a:t>
            </a:r>
            <a:r>
              <a:rPr lang="it-IT" sz="1200" dirty="0" err="1"/>
              <a:t>region</a:t>
            </a:r>
            <a:r>
              <a:rPr lang="it-IT" sz="1200" dirty="0"/>
              <a:t> of </a:t>
            </a:r>
            <a:r>
              <a:rPr lang="it-IT" sz="1200" dirty="0" err="1"/>
              <a:t>interest</a:t>
            </a:r>
            <a:r>
              <a:rPr lang="it-IT" sz="1200" dirty="0"/>
              <a:t>.</a:t>
            </a:r>
          </a:p>
        </p:txBody>
      </p:sp>
      <p:grpSp>
        <p:nvGrpSpPr>
          <p:cNvPr id="18" name="Gruppo 17">
            <a:extLst>
              <a:ext uri="{FF2B5EF4-FFF2-40B4-BE49-F238E27FC236}">
                <a16:creationId xmlns:a16="http://schemas.microsoft.com/office/drawing/2014/main" id="{4F537193-1778-839B-A4EE-7166C86A4A1D}"/>
              </a:ext>
            </a:extLst>
          </p:cNvPr>
          <p:cNvGrpSpPr/>
          <p:nvPr/>
        </p:nvGrpSpPr>
        <p:grpSpPr>
          <a:xfrm>
            <a:off x="4630878" y="1620760"/>
            <a:ext cx="3903044" cy="2190075"/>
            <a:chOff x="4630878" y="1620760"/>
            <a:chExt cx="3903044" cy="2190075"/>
          </a:xfrm>
        </p:grpSpPr>
        <p:pic>
          <p:nvPicPr>
            <p:cNvPr id="51" name="Immagine 50">
              <a:extLst>
                <a:ext uri="{FF2B5EF4-FFF2-40B4-BE49-F238E27FC236}">
                  <a16:creationId xmlns:a16="http://schemas.microsoft.com/office/drawing/2014/main" id="{C03F17D4-7174-047E-8996-8D29393C3E5E}"/>
                </a:ext>
              </a:extLst>
            </p:cNvPr>
            <p:cNvPicPr>
              <a:picLocks noChangeAspect="1"/>
            </p:cNvPicPr>
            <p:nvPr/>
          </p:nvPicPr>
          <p:blipFill>
            <a:blip r:embed="rId4"/>
            <a:stretch>
              <a:fillRect/>
            </a:stretch>
          </p:blipFill>
          <p:spPr>
            <a:xfrm>
              <a:off x="5189528" y="1791696"/>
              <a:ext cx="3344394" cy="2019139"/>
            </a:xfrm>
            <a:prstGeom prst="rect">
              <a:avLst/>
            </a:prstGeom>
          </p:spPr>
        </p:pic>
        <p:pic>
          <p:nvPicPr>
            <p:cNvPr id="55" name="Immagine 54">
              <a:extLst>
                <a:ext uri="{FF2B5EF4-FFF2-40B4-BE49-F238E27FC236}">
                  <a16:creationId xmlns:a16="http://schemas.microsoft.com/office/drawing/2014/main" id="{50BC3670-3988-8DDB-DB99-C49C11816818}"/>
                </a:ext>
              </a:extLst>
            </p:cNvPr>
            <p:cNvPicPr>
              <a:picLocks noChangeAspect="1"/>
            </p:cNvPicPr>
            <p:nvPr/>
          </p:nvPicPr>
          <p:blipFill>
            <a:blip r:embed="rId5"/>
            <a:stretch>
              <a:fillRect/>
            </a:stretch>
          </p:blipFill>
          <p:spPr>
            <a:xfrm>
              <a:off x="4630878" y="1620760"/>
              <a:ext cx="1620919" cy="828470"/>
            </a:xfrm>
            <a:prstGeom prst="rect">
              <a:avLst/>
            </a:prstGeom>
          </p:spPr>
        </p:pic>
      </p:grpSp>
      <p:sp>
        <p:nvSpPr>
          <p:cNvPr id="9" name="Rettangolo 8">
            <a:extLst>
              <a:ext uri="{FF2B5EF4-FFF2-40B4-BE49-F238E27FC236}">
                <a16:creationId xmlns:a16="http://schemas.microsoft.com/office/drawing/2014/main" id="{524AE283-FD20-F5C3-39FC-D2C4CD9D4A73}"/>
              </a:ext>
            </a:extLst>
          </p:cNvPr>
          <p:cNvSpPr/>
          <p:nvPr/>
        </p:nvSpPr>
        <p:spPr>
          <a:xfrm>
            <a:off x="1590261" y="2170706"/>
            <a:ext cx="985962" cy="993913"/>
          </a:xfrm>
          <a:prstGeom prst="rect">
            <a:avLst/>
          </a:prstGeom>
          <a:noFill/>
          <a:ln w="254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 name="Ovale 9">
            <a:extLst>
              <a:ext uri="{FF2B5EF4-FFF2-40B4-BE49-F238E27FC236}">
                <a16:creationId xmlns:a16="http://schemas.microsoft.com/office/drawing/2014/main" id="{79BF16FA-191C-950C-AD98-76CF1044D7CF}"/>
              </a:ext>
            </a:extLst>
          </p:cNvPr>
          <p:cNvSpPr/>
          <p:nvPr/>
        </p:nvSpPr>
        <p:spPr>
          <a:xfrm>
            <a:off x="1623805" y="2218458"/>
            <a:ext cx="46307" cy="45719"/>
          </a:xfrm>
          <a:prstGeom prst="ellipse">
            <a:avLst/>
          </a:prstGeom>
          <a:solidFill>
            <a:srgbClr val="00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nvGrpSpPr>
          <p:cNvPr id="33" name="Gruppo 32">
            <a:extLst>
              <a:ext uri="{FF2B5EF4-FFF2-40B4-BE49-F238E27FC236}">
                <a16:creationId xmlns:a16="http://schemas.microsoft.com/office/drawing/2014/main" id="{2BC9EC76-D135-A804-7EA3-23911264A055}"/>
              </a:ext>
            </a:extLst>
          </p:cNvPr>
          <p:cNvGrpSpPr/>
          <p:nvPr/>
        </p:nvGrpSpPr>
        <p:grpSpPr>
          <a:xfrm>
            <a:off x="2441728" y="4107048"/>
            <a:ext cx="6486372" cy="1616016"/>
            <a:chOff x="2441728" y="4107048"/>
            <a:chExt cx="6486372" cy="1616016"/>
          </a:xfrm>
        </p:grpSpPr>
        <p:pic>
          <p:nvPicPr>
            <p:cNvPr id="8" name="Immagine 7">
              <a:extLst>
                <a:ext uri="{FF2B5EF4-FFF2-40B4-BE49-F238E27FC236}">
                  <a16:creationId xmlns:a16="http://schemas.microsoft.com/office/drawing/2014/main" id="{A2041C60-3F38-8F3B-C09A-9F3DCBF4317E}"/>
                </a:ext>
              </a:extLst>
            </p:cNvPr>
            <p:cNvPicPr>
              <a:picLocks noChangeAspect="1"/>
            </p:cNvPicPr>
            <p:nvPr/>
          </p:nvPicPr>
          <p:blipFill>
            <a:blip r:embed="rId6"/>
            <a:srcRect l="3588" t="14048" r="19308" b="45668"/>
            <a:stretch>
              <a:fillRect/>
            </a:stretch>
          </p:blipFill>
          <p:spPr>
            <a:xfrm>
              <a:off x="2441728" y="4107048"/>
              <a:ext cx="3882366" cy="1130185"/>
            </a:xfrm>
            <a:prstGeom prst="rect">
              <a:avLst/>
            </a:prstGeom>
          </p:spPr>
        </p:pic>
        <p:sp>
          <p:nvSpPr>
            <p:cNvPr id="12" name="CasellaDiTesto 11">
              <a:extLst>
                <a:ext uri="{FF2B5EF4-FFF2-40B4-BE49-F238E27FC236}">
                  <a16:creationId xmlns:a16="http://schemas.microsoft.com/office/drawing/2014/main" id="{0F7DF3FB-8E22-57CD-D708-2E825DC7AA0E}"/>
                </a:ext>
              </a:extLst>
            </p:cNvPr>
            <p:cNvSpPr txBox="1"/>
            <p:nvPr/>
          </p:nvSpPr>
          <p:spPr>
            <a:xfrm>
              <a:off x="6470650" y="4153404"/>
              <a:ext cx="2457450" cy="1569660"/>
            </a:xfrm>
            <a:prstGeom prst="rect">
              <a:avLst/>
            </a:prstGeom>
            <a:solidFill>
              <a:schemeClr val="bg1"/>
            </a:solidFill>
            <a:ln w="38100">
              <a:solidFill>
                <a:schemeClr val="accent1"/>
              </a:solidFill>
            </a:ln>
          </p:spPr>
          <p:txBody>
            <a:bodyPr wrap="square" rtlCol="0">
              <a:spAutoFit/>
            </a:bodyPr>
            <a:lstStyle/>
            <a:p>
              <a:pPr algn="just"/>
              <a:r>
                <a:rPr lang="it-IT" sz="1200" dirty="0"/>
                <a:t>- </a:t>
              </a:r>
              <a:r>
                <a:rPr lang="it-IT" sz="1200" dirty="0" err="1"/>
                <a:t>Selection</a:t>
              </a:r>
              <a:r>
                <a:rPr lang="it-IT" sz="1200" dirty="0"/>
                <a:t> of Raman shift </a:t>
              </a:r>
              <a:r>
                <a:rPr lang="it-IT" sz="1200" dirty="0" err="1"/>
                <a:t>intervals</a:t>
              </a:r>
              <a:r>
                <a:rPr lang="it-IT" sz="1200" dirty="0"/>
                <a:t> of the Raman </a:t>
              </a:r>
              <a:r>
                <a:rPr lang="it-IT" sz="1200" dirty="0" err="1"/>
                <a:t>spectrum</a:t>
              </a:r>
              <a:r>
                <a:rPr lang="it-IT" sz="1200" dirty="0"/>
                <a:t> </a:t>
              </a:r>
            </a:p>
            <a:p>
              <a:pPr algn="just"/>
              <a:r>
                <a:rPr lang="it-IT" sz="1200" dirty="0"/>
                <a:t>- </a:t>
              </a:r>
              <a:r>
                <a:rPr lang="it-IT" sz="1200" dirty="0" err="1"/>
                <a:t>Visualization</a:t>
              </a:r>
              <a:r>
                <a:rPr lang="it-IT" sz="1200" dirty="0"/>
                <a:t> of the Raman </a:t>
              </a:r>
              <a:r>
                <a:rPr lang="it-IT" sz="1200" dirty="0" err="1"/>
                <a:t>map</a:t>
              </a:r>
              <a:r>
                <a:rPr lang="it-IT" sz="1200" dirty="0"/>
                <a:t> </a:t>
              </a:r>
              <a:r>
                <a:rPr lang="en-US" sz="1200" dirty="0"/>
                <a:t>at the selected Raman shift </a:t>
              </a:r>
              <a:r>
                <a:rPr lang="it-IT" sz="1200" dirty="0" err="1"/>
                <a:t>intervals</a:t>
              </a:r>
              <a:endParaRPr lang="it-IT" sz="1200" dirty="0"/>
            </a:p>
            <a:p>
              <a:pPr algn="just"/>
              <a:r>
                <a:rPr lang="it-IT" sz="1200" dirty="0"/>
                <a:t>- </a:t>
              </a:r>
              <a:r>
                <a:rPr lang="it-IT" sz="1200" dirty="0" err="1"/>
                <a:t>Overlapping</a:t>
              </a:r>
              <a:r>
                <a:rPr lang="it-IT" sz="1200" dirty="0"/>
                <a:t> of the Raman </a:t>
              </a:r>
              <a:r>
                <a:rPr lang="it-IT" sz="1200" dirty="0" err="1"/>
                <a:t>maps</a:t>
              </a:r>
              <a:r>
                <a:rPr lang="it-IT" sz="1200" dirty="0"/>
                <a:t> to the </a:t>
              </a:r>
              <a:r>
                <a:rPr lang="it-IT" sz="1200" dirty="0" err="1"/>
                <a:t>otpcal</a:t>
              </a:r>
              <a:r>
                <a:rPr lang="it-IT" sz="1200" dirty="0"/>
                <a:t> image of the sample</a:t>
              </a:r>
            </a:p>
          </p:txBody>
        </p:sp>
      </p:grpSp>
      <p:sp>
        <p:nvSpPr>
          <p:cNvPr id="16" name="Rettangolo 15">
            <a:extLst>
              <a:ext uri="{FF2B5EF4-FFF2-40B4-BE49-F238E27FC236}">
                <a16:creationId xmlns:a16="http://schemas.microsoft.com/office/drawing/2014/main" id="{1D56C83C-94B2-CFCC-1C15-A617F7E469A7}"/>
              </a:ext>
            </a:extLst>
          </p:cNvPr>
          <p:cNvSpPr/>
          <p:nvPr/>
        </p:nvSpPr>
        <p:spPr>
          <a:xfrm>
            <a:off x="5788187" y="4108061"/>
            <a:ext cx="176601" cy="993913"/>
          </a:xfrm>
          <a:prstGeom prst="rect">
            <a:avLst/>
          </a:prstGeom>
          <a:noFill/>
          <a:ln w="25400">
            <a:solidFill>
              <a:srgbClr val="00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0" name="Freccia a destra 19">
            <a:extLst>
              <a:ext uri="{FF2B5EF4-FFF2-40B4-BE49-F238E27FC236}">
                <a16:creationId xmlns:a16="http://schemas.microsoft.com/office/drawing/2014/main" id="{CFAF5BEE-A807-CCCD-13A9-D29B4DF2F582}"/>
              </a:ext>
            </a:extLst>
          </p:cNvPr>
          <p:cNvSpPr/>
          <p:nvPr/>
        </p:nvSpPr>
        <p:spPr>
          <a:xfrm>
            <a:off x="4159250" y="2667423"/>
            <a:ext cx="904088" cy="53538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1" name="Freccia in giù 20">
            <a:extLst>
              <a:ext uri="{FF2B5EF4-FFF2-40B4-BE49-F238E27FC236}">
                <a16:creationId xmlns:a16="http://schemas.microsoft.com/office/drawing/2014/main" id="{E5E5EF36-CC8E-4BBB-ED06-6E262A1D35C4}"/>
              </a:ext>
            </a:extLst>
          </p:cNvPr>
          <p:cNvSpPr/>
          <p:nvPr/>
        </p:nvSpPr>
        <p:spPr>
          <a:xfrm>
            <a:off x="4534453" y="3383410"/>
            <a:ext cx="479203" cy="67413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23" name="Immagine 22">
            <a:extLst>
              <a:ext uri="{FF2B5EF4-FFF2-40B4-BE49-F238E27FC236}">
                <a16:creationId xmlns:a16="http://schemas.microsoft.com/office/drawing/2014/main" id="{968CF841-2B60-033B-B513-1F1F89167722}"/>
              </a:ext>
            </a:extLst>
          </p:cNvPr>
          <p:cNvPicPr>
            <a:picLocks noChangeAspect="1"/>
          </p:cNvPicPr>
          <p:nvPr/>
        </p:nvPicPr>
        <p:blipFill>
          <a:blip r:embed="rId6"/>
          <a:srcRect l="43003" t="52679" r="21099" b="7483"/>
          <a:stretch>
            <a:fillRect/>
          </a:stretch>
        </p:blipFill>
        <p:spPr>
          <a:xfrm>
            <a:off x="4591335" y="5417837"/>
            <a:ext cx="1827846" cy="1130185"/>
          </a:xfrm>
          <a:prstGeom prst="rect">
            <a:avLst/>
          </a:prstGeom>
        </p:spPr>
      </p:pic>
      <p:pic>
        <p:nvPicPr>
          <p:cNvPr id="26" name="Immagine 25">
            <a:extLst>
              <a:ext uri="{FF2B5EF4-FFF2-40B4-BE49-F238E27FC236}">
                <a16:creationId xmlns:a16="http://schemas.microsoft.com/office/drawing/2014/main" id="{4AB1A7B5-2505-3085-1CBA-FD6EF9C15D04}"/>
              </a:ext>
            </a:extLst>
          </p:cNvPr>
          <p:cNvPicPr>
            <a:picLocks noChangeAspect="1"/>
          </p:cNvPicPr>
          <p:nvPr/>
        </p:nvPicPr>
        <p:blipFill>
          <a:blip r:embed="rId6"/>
          <a:srcRect l="4167" t="57394" r="58724" b="7483"/>
          <a:stretch>
            <a:fillRect/>
          </a:stretch>
        </p:blipFill>
        <p:spPr>
          <a:xfrm>
            <a:off x="2391287" y="5417837"/>
            <a:ext cx="2143166" cy="1130185"/>
          </a:xfrm>
          <a:prstGeom prst="rect">
            <a:avLst/>
          </a:prstGeom>
        </p:spPr>
      </p:pic>
      <p:sp>
        <p:nvSpPr>
          <p:cNvPr id="30" name="Freccia in giù 29">
            <a:extLst>
              <a:ext uri="{FF2B5EF4-FFF2-40B4-BE49-F238E27FC236}">
                <a16:creationId xmlns:a16="http://schemas.microsoft.com/office/drawing/2014/main" id="{AC22DFA8-6626-0032-A65E-E894C856313C}"/>
              </a:ext>
            </a:extLst>
          </p:cNvPr>
          <p:cNvSpPr/>
          <p:nvPr/>
        </p:nvSpPr>
        <p:spPr>
          <a:xfrm rot="2740077">
            <a:off x="4418261" y="5046042"/>
            <a:ext cx="293182" cy="460365"/>
          </a:xfrm>
          <a:prstGeom prst="downArrow">
            <a:avLst>
              <a:gd name="adj1" fmla="val 50000"/>
              <a:gd name="adj2" fmla="val 4776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2" name="Freccia in giù 31">
            <a:extLst>
              <a:ext uri="{FF2B5EF4-FFF2-40B4-BE49-F238E27FC236}">
                <a16:creationId xmlns:a16="http://schemas.microsoft.com/office/drawing/2014/main" id="{0C3A54ED-D6E7-949F-861C-A3068DB7AD34}"/>
              </a:ext>
            </a:extLst>
          </p:cNvPr>
          <p:cNvSpPr/>
          <p:nvPr/>
        </p:nvSpPr>
        <p:spPr>
          <a:xfrm rot="16200000">
            <a:off x="4393275" y="6231632"/>
            <a:ext cx="293182" cy="460365"/>
          </a:xfrm>
          <a:prstGeom prst="downArrow">
            <a:avLst>
              <a:gd name="adj1" fmla="val 50000"/>
              <a:gd name="adj2" fmla="val 4776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5" name="Ovale 34">
            <a:extLst>
              <a:ext uri="{FF2B5EF4-FFF2-40B4-BE49-F238E27FC236}">
                <a16:creationId xmlns:a16="http://schemas.microsoft.com/office/drawing/2014/main" id="{8BE384AF-AB85-7F85-4587-5D03E77765C9}"/>
              </a:ext>
            </a:extLst>
          </p:cNvPr>
          <p:cNvSpPr/>
          <p:nvPr/>
        </p:nvSpPr>
        <p:spPr>
          <a:xfrm>
            <a:off x="1686251" y="2218458"/>
            <a:ext cx="46307" cy="45719"/>
          </a:xfrm>
          <a:prstGeom prst="ellipse">
            <a:avLst/>
          </a:prstGeom>
          <a:solidFill>
            <a:srgbClr val="00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Ovale 36">
            <a:extLst>
              <a:ext uri="{FF2B5EF4-FFF2-40B4-BE49-F238E27FC236}">
                <a16:creationId xmlns:a16="http://schemas.microsoft.com/office/drawing/2014/main" id="{FCF6D22D-18BA-FBA6-D4F5-F0B7D829EAAB}"/>
              </a:ext>
            </a:extLst>
          </p:cNvPr>
          <p:cNvSpPr/>
          <p:nvPr/>
        </p:nvSpPr>
        <p:spPr>
          <a:xfrm>
            <a:off x="1749379" y="2219018"/>
            <a:ext cx="46307" cy="45719"/>
          </a:xfrm>
          <a:prstGeom prst="ellipse">
            <a:avLst/>
          </a:prstGeom>
          <a:solidFill>
            <a:srgbClr val="00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41" name="Connettore 2 40">
            <a:extLst>
              <a:ext uri="{FF2B5EF4-FFF2-40B4-BE49-F238E27FC236}">
                <a16:creationId xmlns:a16="http://schemas.microsoft.com/office/drawing/2014/main" id="{73854355-BACD-B731-5A8B-F1CE118BA2ED}"/>
              </a:ext>
            </a:extLst>
          </p:cNvPr>
          <p:cNvCxnSpPr/>
          <p:nvPr/>
        </p:nvCxnSpPr>
        <p:spPr>
          <a:xfrm>
            <a:off x="1832472" y="2241317"/>
            <a:ext cx="664685"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Connettore 2 43">
            <a:extLst>
              <a:ext uri="{FF2B5EF4-FFF2-40B4-BE49-F238E27FC236}">
                <a16:creationId xmlns:a16="http://schemas.microsoft.com/office/drawing/2014/main" id="{DB98D7F1-5BEC-DD2F-CA69-77D6B0FC9961}"/>
              </a:ext>
            </a:extLst>
          </p:cNvPr>
          <p:cNvCxnSpPr>
            <a:cxnSpLocks/>
          </p:cNvCxnSpPr>
          <p:nvPr/>
        </p:nvCxnSpPr>
        <p:spPr>
          <a:xfrm>
            <a:off x="1646958" y="2342305"/>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Connettore 2 45">
            <a:extLst>
              <a:ext uri="{FF2B5EF4-FFF2-40B4-BE49-F238E27FC236}">
                <a16:creationId xmlns:a16="http://schemas.microsoft.com/office/drawing/2014/main" id="{7F61B1CA-3876-83C2-4C09-56017DBC7CB6}"/>
              </a:ext>
            </a:extLst>
          </p:cNvPr>
          <p:cNvCxnSpPr>
            <a:cxnSpLocks/>
          </p:cNvCxnSpPr>
          <p:nvPr/>
        </p:nvCxnSpPr>
        <p:spPr>
          <a:xfrm>
            <a:off x="1646958" y="2439434"/>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47" name="Connettore 2 46">
            <a:extLst>
              <a:ext uri="{FF2B5EF4-FFF2-40B4-BE49-F238E27FC236}">
                <a16:creationId xmlns:a16="http://schemas.microsoft.com/office/drawing/2014/main" id="{9D845D32-D643-D396-7202-A4297BDB6A5E}"/>
              </a:ext>
            </a:extLst>
          </p:cNvPr>
          <p:cNvCxnSpPr>
            <a:cxnSpLocks/>
          </p:cNvCxnSpPr>
          <p:nvPr/>
        </p:nvCxnSpPr>
        <p:spPr>
          <a:xfrm>
            <a:off x="1641449" y="2546118"/>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48" name="Connettore 2 47">
            <a:extLst>
              <a:ext uri="{FF2B5EF4-FFF2-40B4-BE49-F238E27FC236}">
                <a16:creationId xmlns:a16="http://schemas.microsoft.com/office/drawing/2014/main" id="{2AD4A4FC-3CD5-485B-A9F6-5199889B062F}"/>
              </a:ext>
            </a:extLst>
          </p:cNvPr>
          <p:cNvCxnSpPr>
            <a:cxnSpLocks/>
          </p:cNvCxnSpPr>
          <p:nvPr/>
        </p:nvCxnSpPr>
        <p:spPr>
          <a:xfrm>
            <a:off x="1637777" y="2653955"/>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49" name="Connettore 2 48">
            <a:extLst>
              <a:ext uri="{FF2B5EF4-FFF2-40B4-BE49-F238E27FC236}">
                <a16:creationId xmlns:a16="http://schemas.microsoft.com/office/drawing/2014/main" id="{A554406E-475B-CCEC-0836-1F4CEAD6D4CF}"/>
              </a:ext>
            </a:extLst>
          </p:cNvPr>
          <p:cNvCxnSpPr>
            <a:cxnSpLocks/>
          </p:cNvCxnSpPr>
          <p:nvPr/>
        </p:nvCxnSpPr>
        <p:spPr>
          <a:xfrm>
            <a:off x="1639614" y="2762782"/>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50" name="Connettore 2 49">
            <a:extLst>
              <a:ext uri="{FF2B5EF4-FFF2-40B4-BE49-F238E27FC236}">
                <a16:creationId xmlns:a16="http://schemas.microsoft.com/office/drawing/2014/main" id="{10CF501B-3F78-A5C2-EF2A-A649DC95DB9C}"/>
              </a:ext>
            </a:extLst>
          </p:cNvPr>
          <p:cNvCxnSpPr>
            <a:cxnSpLocks/>
          </p:cNvCxnSpPr>
          <p:nvPr/>
        </p:nvCxnSpPr>
        <p:spPr>
          <a:xfrm>
            <a:off x="1637777" y="2876623"/>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52" name="Connettore 2 51">
            <a:extLst>
              <a:ext uri="{FF2B5EF4-FFF2-40B4-BE49-F238E27FC236}">
                <a16:creationId xmlns:a16="http://schemas.microsoft.com/office/drawing/2014/main" id="{ACBB730F-EF7E-80D3-A15B-99B831ECD0FB}"/>
              </a:ext>
            </a:extLst>
          </p:cNvPr>
          <p:cNvCxnSpPr>
            <a:cxnSpLocks/>
          </p:cNvCxnSpPr>
          <p:nvPr/>
        </p:nvCxnSpPr>
        <p:spPr>
          <a:xfrm>
            <a:off x="1639613" y="2990464"/>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cxnSp>
        <p:nvCxnSpPr>
          <p:cNvPr id="53" name="Connettore 2 52">
            <a:extLst>
              <a:ext uri="{FF2B5EF4-FFF2-40B4-BE49-F238E27FC236}">
                <a16:creationId xmlns:a16="http://schemas.microsoft.com/office/drawing/2014/main" id="{ACB6CC78-2B2C-CFAB-FC02-A1AF4EDA4985}"/>
              </a:ext>
            </a:extLst>
          </p:cNvPr>
          <p:cNvCxnSpPr>
            <a:cxnSpLocks/>
          </p:cNvCxnSpPr>
          <p:nvPr/>
        </p:nvCxnSpPr>
        <p:spPr>
          <a:xfrm>
            <a:off x="1639614" y="3085943"/>
            <a:ext cx="850199" cy="0"/>
          </a:xfrm>
          <a:prstGeom prst="straightConnector1">
            <a:avLst/>
          </a:prstGeom>
          <a:ln>
            <a:solidFill>
              <a:srgbClr val="00FF00"/>
            </a:solidFill>
            <a:tailEnd type="triangle"/>
          </a:ln>
        </p:spPr>
        <p:style>
          <a:lnRef idx="2">
            <a:schemeClr val="accent1"/>
          </a:lnRef>
          <a:fillRef idx="0">
            <a:schemeClr val="accent1"/>
          </a:fillRef>
          <a:effectRef idx="1">
            <a:schemeClr val="accent1"/>
          </a:effectRef>
          <a:fontRef idx="minor">
            <a:schemeClr val="tx1"/>
          </a:fontRef>
        </p:style>
      </p:cxnSp>
      <p:pic>
        <p:nvPicPr>
          <p:cNvPr id="4" name="Picture 2">
            <a:extLst>
              <a:ext uri="{FF2B5EF4-FFF2-40B4-BE49-F238E27FC236}">
                <a16:creationId xmlns:a16="http://schemas.microsoft.com/office/drawing/2014/main" id="{E8F42B93-3015-E218-FB2D-78BEEFB558E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9369" t="14002" r="8057" b="16250"/>
          <a:stretch>
            <a:fillRect/>
          </a:stretch>
        </p:blipFill>
        <p:spPr bwMode="auto">
          <a:xfrm>
            <a:off x="2039" y="4938234"/>
            <a:ext cx="2413227" cy="178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a:extLst>
              <a:ext uri="{FF2B5EF4-FFF2-40B4-BE49-F238E27FC236}">
                <a16:creationId xmlns:a16="http://schemas.microsoft.com/office/drawing/2014/main" id="{05F8CC20-E26B-2F3E-8861-70CA7332573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129" t="19948" r="60653" b="16250"/>
          <a:stretch>
            <a:fillRect/>
          </a:stretch>
        </p:blipFill>
        <p:spPr bwMode="auto">
          <a:xfrm>
            <a:off x="59730" y="3914575"/>
            <a:ext cx="1269251" cy="1380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300916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down)">
                                      <p:cBhvr>
                                        <p:cTn id="33" dur="500"/>
                                        <p:tgtEl>
                                          <p:spTgt spid="3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down)">
                                      <p:cBhvr>
                                        <p:cTn id="38" dur="500"/>
                                        <p:tgtEl>
                                          <p:spTgt spid="4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down)">
                                      <p:cBhvr>
                                        <p:cTn id="43" dur="500"/>
                                        <p:tgtEl>
                                          <p:spTgt spid="44"/>
                                        </p:tgtEl>
                                      </p:cBhvr>
                                    </p:animEffect>
                                  </p:childTnLst>
                                </p:cTn>
                              </p:par>
                              <p:par>
                                <p:cTn id="44" presetID="22" presetClass="entr" presetSubtype="4"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down)">
                                      <p:cBhvr>
                                        <p:cTn id="46" dur="500"/>
                                        <p:tgtEl>
                                          <p:spTgt spid="46"/>
                                        </p:tgtEl>
                                      </p:cBhvr>
                                    </p:animEffect>
                                  </p:childTnLst>
                                </p:cTn>
                              </p:par>
                              <p:par>
                                <p:cTn id="47" presetID="22" presetClass="entr" presetSubtype="4"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down)">
                                      <p:cBhvr>
                                        <p:cTn id="49" dur="500"/>
                                        <p:tgtEl>
                                          <p:spTgt spid="47"/>
                                        </p:tgtEl>
                                      </p:cBhvr>
                                    </p:animEffect>
                                  </p:childTnLst>
                                </p:cTn>
                              </p:par>
                              <p:par>
                                <p:cTn id="50" presetID="22" presetClass="entr" presetSubtype="4" fill="hold"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down)">
                                      <p:cBhvr>
                                        <p:cTn id="52" dur="500"/>
                                        <p:tgtEl>
                                          <p:spTgt spid="48"/>
                                        </p:tgtEl>
                                      </p:cBhvr>
                                    </p:animEffect>
                                  </p:childTnLst>
                                </p:cTn>
                              </p:par>
                              <p:par>
                                <p:cTn id="53" presetID="22" presetClass="entr" presetSubtype="4"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down)">
                                      <p:cBhvr>
                                        <p:cTn id="55" dur="500"/>
                                        <p:tgtEl>
                                          <p:spTgt spid="49"/>
                                        </p:tgtEl>
                                      </p:cBhvr>
                                    </p:animEffect>
                                  </p:childTnLst>
                                </p:cTn>
                              </p:par>
                              <p:par>
                                <p:cTn id="56" presetID="22" presetClass="entr" presetSubtype="4"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down)">
                                      <p:cBhvr>
                                        <p:cTn id="58" dur="500"/>
                                        <p:tgtEl>
                                          <p:spTgt spid="50"/>
                                        </p:tgtEl>
                                      </p:cBhvr>
                                    </p:animEffect>
                                  </p:childTnLst>
                                </p:cTn>
                              </p:par>
                              <p:par>
                                <p:cTn id="59" presetID="22" presetClass="entr" presetSubtype="4"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down)">
                                      <p:cBhvr>
                                        <p:cTn id="61" dur="500"/>
                                        <p:tgtEl>
                                          <p:spTgt spid="52"/>
                                        </p:tgtEl>
                                      </p:cBhvr>
                                    </p:animEffect>
                                  </p:childTnLst>
                                </p:cTn>
                              </p:par>
                              <p:par>
                                <p:cTn id="62" presetID="22" presetClass="entr" presetSubtype="4"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down)">
                                      <p:cBhvr>
                                        <p:cTn id="64" dur="500"/>
                                        <p:tgtEl>
                                          <p:spTgt spid="5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down)">
                                      <p:cBhvr>
                                        <p:cTn id="69" dur="500"/>
                                        <p:tgtEl>
                                          <p:spTgt spid="21"/>
                                        </p:tgtEl>
                                      </p:cBhvr>
                                    </p:animEffect>
                                  </p:childTnLst>
                                </p:cTn>
                              </p:par>
                              <p:par>
                                <p:cTn id="70" presetID="22" presetClass="entr" presetSubtype="4"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down)">
                                      <p:cBhvr>
                                        <p:cTn id="72" dur="500"/>
                                        <p:tgtEl>
                                          <p:spTgt spid="33"/>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down)">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down)">
                                      <p:cBhvr>
                                        <p:cTn id="82" dur="500"/>
                                        <p:tgtEl>
                                          <p:spTgt spid="30"/>
                                        </p:tgtEl>
                                      </p:cBhvr>
                                    </p:animEffect>
                                  </p:childTnLst>
                                </p:cTn>
                              </p:par>
                              <p:par>
                                <p:cTn id="83" presetID="22" presetClass="entr" presetSubtype="4"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down)">
                                      <p:cBhvr>
                                        <p:cTn id="85" dur="500"/>
                                        <p:tgtEl>
                                          <p:spTgt spid="26"/>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wipe(down)">
                                      <p:cBhvr>
                                        <p:cTn id="90" dur="500"/>
                                        <p:tgtEl>
                                          <p:spTgt spid="32"/>
                                        </p:tgtEl>
                                      </p:cBhvr>
                                    </p:animEffect>
                                  </p:childTnLst>
                                </p:cTn>
                              </p:par>
                              <p:par>
                                <p:cTn id="91" presetID="22" presetClass="entr" presetSubtype="4" fill="hold"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down)">
                                      <p:cBhvr>
                                        <p:cTn id="9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P spid="10" grpId="0" animBg="1"/>
      <p:bldP spid="16" grpId="0" animBg="1"/>
      <p:bldP spid="20" grpId="0" animBg="1"/>
      <p:bldP spid="21" grpId="0" animBg="1"/>
      <p:bldP spid="30" grpId="0" animBg="1"/>
      <p:bldP spid="32" grpId="0" animBg="1"/>
      <p:bldP spid="35"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numero diapositiva 4">
            <a:extLst>
              <a:ext uri="{FF2B5EF4-FFF2-40B4-BE49-F238E27FC236}">
                <a16:creationId xmlns:a16="http://schemas.microsoft.com/office/drawing/2014/main" id="{9EE7FB60-328D-5D08-1361-9AB4886237E3}"/>
              </a:ext>
            </a:extLst>
          </p:cNvPr>
          <p:cNvSpPr>
            <a:spLocks noGrp="1"/>
          </p:cNvSpPr>
          <p:nvPr>
            <p:ph type="sldNum" sz="quarter" idx="4"/>
          </p:nvPr>
        </p:nvSpPr>
        <p:spPr/>
        <p:txBody>
          <a:bodyPr/>
          <a:lstStyle/>
          <a:p>
            <a:fld id="{02C7C199-0D0D-7840-A88D-785280B31CF7}" type="slidenum">
              <a:rPr lang="it-IT" smtClean="0"/>
              <a:t>8</a:t>
            </a:fld>
            <a:endParaRPr lang="it-IT"/>
          </a:p>
        </p:txBody>
      </p:sp>
      <p:pic>
        <p:nvPicPr>
          <p:cNvPr id="7" name="Immagine 6">
            <a:extLst>
              <a:ext uri="{FF2B5EF4-FFF2-40B4-BE49-F238E27FC236}">
                <a16:creationId xmlns:a16="http://schemas.microsoft.com/office/drawing/2014/main" id="{6AEC8134-94E1-4831-262D-A4B7A0BDA6C6}"/>
              </a:ext>
            </a:extLst>
          </p:cNvPr>
          <p:cNvPicPr>
            <a:picLocks noChangeAspect="1"/>
          </p:cNvPicPr>
          <p:nvPr/>
        </p:nvPicPr>
        <p:blipFill>
          <a:blip r:embed="rId2">
            <a:alphaModFix/>
          </a:blip>
          <a:srcRect l="4690" t="3920" r="7467" b="5142"/>
          <a:stretch>
            <a:fillRect/>
          </a:stretch>
        </p:blipFill>
        <p:spPr>
          <a:xfrm>
            <a:off x="5220712" y="3726555"/>
            <a:ext cx="1429170" cy="1696049"/>
          </a:xfrm>
          <a:prstGeom prst="rect">
            <a:avLst/>
          </a:prstGeom>
        </p:spPr>
      </p:pic>
      <p:sp>
        <p:nvSpPr>
          <p:cNvPr id="10" name="CasellaDiTesto 9">
            <a:extLst>
              <a:ext uri="{FF2B5EF4-FFF2-40B4-BE49-F238E27FC236}">
                <a16:creationId xmlns:a16="http://schemas.microsoft.com/office/drawing/2014/main" id="{8F280C69-2553-814F-8D3F-916E940BB343}"/>
              </a:ext>
            </a:extLst>
          </p:cNvPr>
          <p:cNvSpPr txBox="1"/>
          <p:nvPr/>
        </p:nvSpPr>
        <p:spPr>
          <a:xfrm>
            <a:off x="952489" y="1387940"/>
            <a:ext cx="8026706" cy="830997"/>
          </a:xfrm>
          <a:prstGeom prst="rect">
            <a:avLst/>
          </a:prstGeom>
          <a:noFill/>
        </p:spPr>
        <p:txBody>
          <a:bodyPr wrap="square">
            <a:spAutoFit/>
          </a:bodyPr>
          <a:lstStyle/>
          <a:p>
            <a:pPr algn="just"/>
            <a:r>
              <a:rPr lang="it-IT" sz="1600" b="0" i="0" u="none" strike="noStrike" baseline="0" dirty="0">
                <a:latin typeface="URWPalladioL-Roma"/>
              </a:rPr>
              <a:t>The </a:t>
            </a:r>
            <a:r>
              <a:rPr lang="en-US" sz="1600" b="0" i="0" u="none" strike="noStrike" baseline="0" dirty="0">
                <a:latin typeface="URWPalladioL-Roma"/>
              </a:rPr>
              <a:t>Raman micro-spectroscopy combines a Raman spectrometer with a confocal microscope  allowing to study objects with a spatial resolution of about 1 </a:t>
            </a:r>
            <a:r>
              <a:rPr lang="en-US" sz="1600" b="0" i="0" u="none" strike="noStrike" baseline="0" dirty="0">
                <a:latin typeface="Symbol" panose="05050102010706020507" pitchFamily="18" charset="2"/>
              </a:rPr>
              <a:t>m</a:t>
            </a:r>
            <a:r>
              <a:rPr lang="en-US" sz="1600" b="0" i="0" u="none" strike="noStrike" baseline="0" dirty="0">
                <a:latin typeface="URWPalladioL-Roma"/>
              </a:rPr>
              <a:t>m, which is the same order of magnitude of a cellulose fiber diameter (0.4–20 </a:t>
            </a:r>
            <a:r>
              <a:rPr lang="en-US" sz="1600" dirty="0">
                <a:latin typeface="Symbol" panose="05050102010706020507" pitchFamily="18" charset="2"/>
              </a:rPr>
              <a:t>m</a:t>
            </a:r>
            <a:r>
              <a:rPr lang="en-US" sz="1600" b="0" i="0" u="none" strike="noStrike" baseline="0" dirty="0">
                <a:latin typeface="URWPalladioL-Roma"/>
              </a:rPr>
              <a:t>m). </a:t>
            </a:r>
            <a:endParaRPr lang="it-IT" sz="1600" dirty="0"/>
          </a:p>
        </p:txBody>
      </p:sp>
      <p:sp>
        <p:nvSpPr>
          <p:cNvPr id="12" name="CasellaDiTesto 11">
            <a:extLst>
              <a:ext uri="{FF2B5EF4-FFF2-40B4-BE49-F238E27FC236}">
                <a16:creationId xmlns:a16="http://schemas.microsoft.com/office/drawing/2014/main" id="{B616C347-2784-5B69-50AD-D87AE7E55DE0}"/>
              </a:ext>
            </a:extLst>
          </p:cNvPr>
          <p:cNvSpPr txBox="1"/>
          <p:nvPr/>
        </p:nvSpPr>
        <p:spPr>
          <a:xfrm>
            <a:off x="1068571" y="2299430"/>
            <a:ext cx="7868094" cy="584775"/>
          </a:xfrm>
          <a:prstGeom prst="rect">
            <a:avLst/>
          </a:prstGeom>
          <a:noFill/>
        </p:spPr>
        <p:txBody>
          <a:bodyPr wrap="square">
            <a:spAutoFit/>
          </a:bodyPr>
          <a:lstStyle/>
          <a:p>
            <a:r>
              <a:rPr lang="en-US" sz="1600" b="0" i="0" u="none" strike="noStrike" baseline="0" dirty="0">
                <a:latin typeface="URWPalladioL-Roma"/>
              </a:rPr>
              <a:t>Moreover, by operating in confocal mode, only the in-focus and on-axis portion of sample contributes to the Raman signal, strongly reducing the fluorescence background. </a:t>
            </a:r>
            <a:endParaRPr lang="it-IT" dirty="0"/>
          </a:p>
        </p:txBody>
      </p:sp>
      <p:sp>
        <p:nvSpPr>
          <p:cNvPr id="14" name="CasellaDiTesto 13">
            <a:extLst>
              <a:ext uri="{FF2B5EF4-FFF2-40B4-BE49-F238E27FC236}">
                <a16:creationId xmlns:a16="http://schemas.microsoft.com/office/drawing/2014/main" id="{91331D26-5EF5-7AB0-3FB5-0CC754638988}"/>
              </a:ext>
            </a:extLst>
          </p:cNvPr>
          <p:cNvSpPr txBox="1"/>
          <p:nvPr/>
        </p:nvSpPr>
        <p:spPr>
          <a:xfrm>
            <a:off x="952489" y="3095097"/>
            <a:ext cx="7808739" cy="584775"/>
          </a:xfrm>
          <a:prstGeom prst="rect">
            <a:avLst/>
          </a:prstGeom>
          <a:noFill/>
        </p:spPr>
        <p:txBody>
          <a:bodyPr wrap="square">
            <a:spAutoFit/>
          </a:bodyPr>
          <a:lstStyle/>
          <a:p>
            <a:r>
              <a:rPr lang="en-US" sz="1600" b="0" i="0" u="none" strike="noStrike" baseline="0" dirty="0">
                <a:latin typeface="URWPalladioL-Roma"/>
              </a:rPr>
              <a:t>Surface scanning measurements allow the detection of signals at several points, taking into account the intrinsic heterogeneity of paper material.</a:t>
            </a:r>
            <a:endParaRPr lang="it-IT" dirty="0"/>
          </a:p>
        </p:txBody>
      </p:sp>
      <p:sp>
        <p:nvSpPr>
          <p:cNvPr id="16" name="Titolo 1">
            <a:extLst>
              <a:ext uri="{FF2B5EF4-FFF2-40B4-BE49-F238E27FC236}">
                <a16:creationId xmlns:a16="http://schemas.microsoft.com/office/drawing/2014/main" id="{0E6A1DA0-419F-80DB-8E99-9459411D1563}"/>
              </a:ext>
            </a:extLst>
          </p:cNvPr>
          <p:cNvSpPr txBox="1">
            <a:spLocks/>
          </p:cNvSpPr>
          <p:nvPr/>
        </p:nvSpPr>
        <p:spPr>
          <a:xfrm>
            <a:off x="125367" y="162357"/>
            <a:ext cx="8561431" cy="584775"/>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sz="2000" dirty="0">
                <a:solidFill>
                  <a:schemeClr val="bg1"/>
                </a:solidFill>
              </a:rPr>
              <a:t>Raman micro-</a:t>
            </a:r>
            <a:r>
              <a:rPr lang="it-IT" sz="2000" dirty="0" err="1">
                <a:solidFill>
                  <a:schemeClr val="bg1"/>
                </a:solidFill>
              </a:rPr>
              <a:t>spectroscopy</a:t>
            </a:r>
            <a:r>
              <a:rPr lang="it-IT" sz="2000" dirty="0">
                <a:solidFill>
                  <a:schemeClr val="bg1"/>
                </a:solidFill>
              </a:rPr>
              <a:t> </a:t>
            </a:r>
            <a:r>
              <a:rPr lang="it-IT" sz="2000" dirty="0" err="1">
                <a:solidFill>
                  <a:schemeClr val="bg1"/>
                </a:solidFill>
              </a:rPr>
              <a:t>as</a:t>
            </a:r>
            <a:r>
              <a:rPr lang="it-IT" sz="2000" dirty="0">
                <a:solidFill>
                  <a:schemeClr val="bg1"/>
                </a:solidFill>
              </a:rPr>
              <a:t> </a:t>
            </a:r>
            <a:r>
              <a:rPr lang="en-US" sz="2000" dirty="0">
                <a:solidFill>
                  <a:schemeClr val="bg1"/>
                </a:solidFill>
              </a:rPr>
              <a:t>non-destructive diagnostic procedure for state of conservation of paper </a:t>
            </a:r>
            <a:endParaRPr lang="it-IT" sz="2000" dirty="0">
              <a:solidFill>
                <a:schemeClr val="bg1"/>
              </a:solidFill>
            </a:endParaRPr>
          </a:p>
        </p:txBody>
      </p:sp>
      <p:sp>
        <p:nvSpPr>
          <p:cNvPr id="24" name="CasellaDiTesto 23">
            <a:extLst>
              <a:ext uri="{FF2B5EF4-FFF2-40B4-BE49-F238E27FC236}">
                <a16:creationId xmlns:a16="http://schemas.microsoft.com/office/drawing/2014/main" id="{FFA80E45-0C1D-00AA-FB8B-46721A416CB4}"/>
              </a:ext>
            </a:extLst>
          </p:cNvPr>
          <p:cNvSpPr txBox="1"/>
          <p:nvPr/>
        </p:nvSpPr>
        <p:spPr>
          <a:xfrm>
            <a:off x="125368" y="4353315"/>
            <a:ext cx="4884786" cy="923330"/>
          </a:xfrm>
          <a:prstGeom prst="rect">
            <a:avLst/>
          </a:prstGeom>
          <a:solidFill>
            <a:schemeClr val="tx2">
              <a:lumMod val="20000"/>
              <a:lumOff val="80000"/>
            </a:schemeClr>
          </a:solidFill>
          <a:ln w="15875">
            <a:solidFill>
              <a:schemeClr val="accent1">
                <a:shade val="95000"/>
                <a:satMod val="105000"/>
              </a:schemeClr>
            </a:solidFill>
          </a:ln>
        </p:spPr>
        <p:txBody>
          <a:bodyPr wrap="square">
            <a:spAutoFit/>
          </a:bodyPr>
          <a:lstStyle/>
          <a:p>
            <a:pPr algn="ctr"/>
            <a:r>
              <a:rPr lang="en-US" b="0" i="0" u="none" strike="noStrike" baseline="0" dirty="0">
                <a:latin typeface="URWPalladioL-Roma"/>
              </a:rPr>
              <a:t>The novelty of our procedure is the possibility to obtain an image with </a:t>
            </a:r>
            <a:r>
              <a:rPr lang="en-US" dirty="0">
                <a:latin typeface="Symbol" panose="05050102010706020507" pitchFamily="18" charset="2"/>
              </a:rPr>
              <a:t>m</a:t>
            </a:r>
            <a:r>
              <a:rPr lang="en-US" b="0" i="0" u="none" strike="noStrike" baseline="0" dirty="0">
                <a:latin typeface="URWPalladioL-Roma"/>
              </a:rPr>
              <a:t>m scale spatial resolution of paper conservation state</a:t>
            </a:r>
            <a:endParaRPr lang="it-IT" dirty="0"/>
          </a:p>
        </p:txBody>
      </p:sp>
      <p:sp>
        <p:nvSpPr>
          <p:cNvPr id="2" name="Smile 1">
            <a:extLst>
              <a:ext uri="{FF2B5EF4-FFF2-40B4-BE49-F238E27FC236}">
                <a16:creationId xmlns:a16="http://schemas.microsoft.com/office/drawing/2014/main" id="{136C93BD-5BF7-EBA6-2B64-B0BDD5B2886F}"/>
              </a:ext>
            </a:extLst>
          </p:cNvPr>
          <p:cNvSpPr/>
          <p:nvPr/>
        </p:nvSpPr>
        <p:spPr>
          <a:xfrm>
            <a:off x="505920" y="1558383"/>
            <a:ext cx="430618" cy="400110"/>
          </a:xfrm>
          <a:prstGeom prst="smileyFac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Smile 3">
            <a:extLst>
              <a:ext uri="{FF2B5EF4-FFF2-40B4-BE49-F238E27FC236}">
                <a16:creationId xmlns:a16="http://schemas.microsoft.com/office/drawing/2014/main" id="{2BA6EF86-10E1-B3A9-33F2-801CE9D70252}"/>
              </a:ext>
            </a:extLst>
          </p:cNvPr>
          <p:cNvSpPr/>
          <p:nvPr/>
        </p:nvSpPr>
        <p:spPr>
          <a:xfrm>
            <a:off x="505920" y="2415936"/>
            <a:ext cx="430618" cy="400110"/>
          </a:xfrm>
          <a:prstGeom prst="smileyFac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Smile 7">
            <a:extLst>
              <a:ext uri="{FF2B5EF4-FFF2-40B4-BE49-F238E27FC236}">
                <a16:creationId xmlns:a16="http://schemas.microsoft.com/office/drawing/2014/main" id="{E026B7B3-B0C8-05E8-813A-5BF1B2D665C2}"/>
              </a:ext>
            </a:extLst>
          </p:cNvPr>
          <p:cNvSpPr/>
          <p:nvPr/>
        </p:nvSpPr>
        <p:spPr>
          <a:xfrm>
            <a:off x="505920" y="3228945"/>
            <a:ext cx="430618" cy="400110"/>
          </a:xfrm>
          <a:prstGeom prst="smileyFac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9E4F84F8-415E-90B6-0ED0-0E97C06F1192}"/>
              </a:ext>
            </a:extLst>
          </p:cNvPr>
          <p:cNvSpPr txBox="1"/>
          <p:nvPr/>
        </p:nvSpPr>
        <p:spPr>
          <a:xfrm>
            <a:off x="6811108" y="3699761"/>
            <a:ext cx="2072393" cy="584775"/>
          </a:xfrm>
          <a:prstGeom prst="rect">
            <a:avLst/>
          </a:prstGeom>
          <a:noFill/>
        </p:spPr>
        <p:txBody>
          <a:bodyPr wrap="square">
            <a:spAutoFit/>
          </a:bodyPr>
          <a:lstStyle/>
          <a:p>
            <a:pPr algn="ctr"/>
            <a:r>
              <a:rPr lang="en-US" sz="1600" b="1" dirty="0">
                <a:solidFill>
                  <a:srgbClr val="000099"/>
                </a:solidFill>
                <a:highlight>
                  <a:srgbClr val="FFFF00"/>
                </a:highlight>
              </a:rPr>
              <a:t>From single FIBER to FULL PAGE </a:t>
            </a:r>
            <a:endParaRPr lang="it-IT" sz="1600" dirty="0"/>
          </a:p>
        </p:txBody>
      </p:sp>
      <p:pic>
        <p:nvPicPr>
          <p:cNvPr id="15" name="Picture 4">
            <a:extLst>
              <a:ext uri="{FF2B5EF4-FFF2-40B4-BE49-F238E27FC236}">
                <a16:creationId xmlns:a16="http://schemas.microsoft.com/office/drawing/2014/main" id="{C679690A-F3FB-84CC-45F1-FAB7E927F46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559"/>
          <a:stretch/>
        </p:blipFill>
        <p:spPr bwMode="auto">
          <a:xfrm>
            <a:off x="6764632" y="4707979"/>
            <a:ext cx="2254000" cy="1932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984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2125F-EDF9-97E7-16BA-86F495BCF7D5}"/>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16967565-9D42-2D26-A8AF-0985A5BF28FA}"/>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1" name="CasellaDiTesto 50">
            <a:extLst>
              <a:ext uri="{FF2B5EF4-FFF2-40B4-BE49-F238E27FC236}">
                <a16:creationId xmlns:a16="http://schemas.microsoft.com/office/drawing/2014/main" id="{81F0F3AE-752B-96B0-5F17-43457C265434}"/>
              </a:ext>
            </a:extLst>
          </p:cNvPr>
          <p:cNvSpPr txBox="1"/>
          <p:nvPr/>
        </p:nvSpPr>
        <p:spPr>
          <a:xfrm>
            <a:off x="159100" y="1056971"/>
            <a:ext cx="8308576" cy="646331"/>
          </a:xfrm>
          <a:prstGeom prst="rect">
            <a:avLst/>
          </a:prstGeom>
          <a:noFill/>
        </p:spPr>
        <p:txBody>
          <a:bodyPr wrap="square">
            <a:spAutoFit/>
          </a:bodyPr>
          <a:lstStyle/>
          <a:p>
            <a:pPr algn="l"/>
            <a:r>
              <a:rPr lang="it-IT" b="0" i="0" u="none" strike="noStrike" baseline="0" dirty="0">
                <a:solidFill>
                  <a:srgbClr val="000000"/>
                </a:solidFill>
                <a:latin typeface="URWPalladioL-Roma"/>
              </a:rPr>
              <a:t>The </a:t>
            </a:r>
            <a:r>
              <a:rPr lang="it-IT" b="0" i="0" u="none" strike="noStrike" baseline="0" dirty="0" err="1">
                <a:solidFill>
                  <a:srgbClr val="000000"/>
                </a:solidFill>
                <a:latin typeface="URWPalladioL-Roma"/>
              </a:rPr>
              <a:t>main</a:t>
            </a:r>
            <a:r>
              <a:rPr lang="it-IT" b="0" i="0" u="none" strike="noStrike" baseline="0" dirty="0">
                <a:solidFill>
                  <a:srgbClr val="000000"/>
                </a:solidFill>
                <a:latin typeface="URWPalladioL-Roma"/>
              </a:rPr>
              <a:t> </a:t>
            </a:r>
            <a:r>
              <a:rPr lang="it-IT" b="0" i="0" u="none" strike="noStrike" baseline="0" dirty="0" err="1">
                <a:solidFill>
                  <a:srgbClr val="000000"/>
                </a:solidFill>
                <a:latin typeface="URWPalladioL-Roma"/>
              </a:rPr>
              <a:t>peaks</a:t>
            </a:r>
            <a:r>
              <a:rPr lang="it-IT" b="0" i="0" u="none" strike="noStrike" baseline="0" dirty="0">
                <a:solidFill>
                  <a:srgbClr val="000000"/>
                </a:solidFill>
                <a:latin typeface="URWPalladioL-Roma"/>
              </a:rPr>
              <a:t> </a:t>
            </a:r>
            <a:r>
              <a:rPr lang="it-IT" b="0" i="0" u="none" strike="noStrike" baseline="0" dirty="0" err="1">
                <a:solidFill>
                  <a:srgbClr val="000000"/>
                </a:solidFill>
                <a:latin typeface="URWPalladioL-Roma"/>
              </a:rPr>
              <a:t>observed</a:t>
            </a:r>
            <a:r>
              <a:rPr lang="it-IT" b="0" i="0" u="none" strike="noStrike" baseline="0" dirty="0">
                <a:solidFill>
                  <a:srgbClr val="000000"/>
                </a:solidFill>
                <a:latin typeface="URWPalladioL-Roma"/>
              </a:rPr>
              <a:t> </a:t>
            </a:r>
            <a:r>
              <a:rPr lang="en-US" b="0" i="0" u="none" strike="noStrike" baseline="0" dirty="0">
                <a:solidFill>
                  <a:srgbClr val="000000"/>
                </a:solidFill>
                <a:latin typeface="URWPalladioL-Roma"/>
              </a:rPr>
              <a:t>in Raman spectrum can be related to vibrational features of cellulose carbon </a:t>
            </a:r>
            <a:r>
              <a:rPr lang="it-IT" b="0" i="0" u="none" strike="noStrike" baseline="0" dirty="0">
                <a:solidFill>
                  <a:srgbClr val="000000"/>
                </a:solidFill>
                <a:latin typeface="URWPalladioL-Roma"/>
              </a:rPr>
              <a:t>groups</a:t>
            </a:r>
            <a:endParaRPr lang="it-IT" dirty="0"/>
          </a:p>
        </p:txBody>
      </p:sp>
      <p:sp>
        <p:nvSpPr>
          <p:cNvPr id="53" name="CasellaDiTesto 52">
            <a:extLst>
              <a:ext uri="{FF2B5EF4-FFF2-40B4-BE49-F238E27FC236}">
                <a16:creationId xmlns:a16="http://schemas.microsoft.com/office/drawing/2014/main" id="{E61E502A-6335-5CBB-8667-88F3939B040E}"/>
              </a:ext>
            </a:extLst>
          </p:cNvPr>
          <p:cNvSpPr txBox="1"/>
          <p:nvPr/>
        </p:nvSpPr>
        <p:spPr>
          <a:xfrm>
            <a:off x="159100" y="1786995"/>
            <a:ext cx="3449755" cy="461665"/>
          </a:xfrm>
          <a:prstGeom prst="rect">
            <a:avLst/>
          </a:prstGeom>
          <a:noFill/>
          <a:ln w="25400">
            <a:solidFill>
              <a:srgbClr val="00FF00"/>
            </a:solidFill>
          </a:ln>
        </p:spPr>
        <p:txBody>
          <a:bodyPr wrap="square">
            <a:spAutoFit/>
          </a:bodyPr>
          <a:lstStyle/>
          <a:p>
            <a:pPr algn="l"/>
            <a:r>
              <a:rPr lang="en-US" sz="1200" b="1" i="0" u="none" strike="noStrike" baseline="0" dirty="0">
                <a:latin typeface="URWPalladioL-Roma"/>
              </a:rPr>
              <a:t>stretching of C–O–C glycosidic bonds between cellulose monomers </a:t>
            </a:r>
            <a:r>
              <a:rPr lang="it-IT" sz="1200" b="1" i="0" u="none" strike="noStrike" baseline="0" dirty="0">
                <a:latin typeface="URWPalladioL-Roma"/>
              </a:rPr>
              <a:t>(1100 </a:t>
            </a:r>
            <a:r>
              <a:rPr lang="it-IT" sz="1200" b="1" dirty="0"/>
              <a:t>cm</a:t>
            </a:r>
            <a:r>
              <a:rPr lang="it-IT" sz="1200" b="1" baseline="30000" dirty="0"/>
              <a:t>-1</a:t>
            </a:r>
            <a:r>
              <a:rPr lang="it-IT" sz="1200" b="1" dirty="0"/>
              <a:t> </a:t>
            </a:r>
            <a:r>
              <a:rPr lang="it-IT" sz="1200" b="1" i="0" u="none" strike="noStrike" baseline="0" dirty="0">
                <a:latin typeface="URWPalladioL-Roma"/>
              </a:rPr>
              <a:t>)</a:t>
            </a:r>
            <a:endParaRPr lang="it-IT" sz="1200" b="1" dirty="0"/>
          </a:p>
        </p:txBody>
      </p:sp>
      <p:sp>
        <p:nvSpPr>
          <p:cNvPr id="57" name="CasellaDiTesto 56">
            <a:extLst>
              <a:ext uri="{FF2B5EF4-FFF2-40B4-BE49-F238E27FC236}">
                <a16:creationId xmlns:a16="http://schemas.microsoft.com/office/drawing/2014/main" id="{AFAF056B-EACC-BB10-34B3-A550F1D891C3}"/>
              </a:ext>
            </a:extLst>
          </p:cNvPr>
          <p:cNvSpPr txBox="1"/>
          <p:nvPr/>
        </p:nvSpPr>
        <p:spPr>
          <a:xfrm>
            <a:off x="5509571" y="1556162"/>
            <a:ext cx="3414048" cy="461665"/>
          </a:xfrm>
          <a:prstGeom prst="rect">
            <a:avLst/>
          </a:prstGeom>
          <a:noFill/>
          <a:ln w="28575">
            <a:solidFill>
              <a:srgbClr val="9900FF"/>
            </a:solidFill>
          </a:ln>
        </p:spPr>
        <p:txBody>
          <a:bodyPr wrap="square">
            <a:spAutoFit/>
          </a:bodyPr>
          <a:lstStyle/>
          <a:p>
            <a:r>
              <a:rPr lang="it-IT" sz="1200" b="1" i="0" u="none" strike="noStrike" baseline="0" dirty="0">
                <a:latin typeface="URWPalladioL-Roma"/>
              </a:rPr>
              <a:t>CH</a:t>
            </a:r>
            <a:r>
              <a:rPr lang="it-IT" sz="1200" b="1" i="0" u="none" strike="noStrike" baseline="-25000" dirty="0">
                <a:latin typeface="URWPalladioL-Roma"/>
              </a:rPr>
              <a:t>2</a:t>
            </a:r>
            <a:r>
              <a:rPr lang="it-IT" sz="1200" b="1" i="0" u="none" strike="noStrike" baseline="0" dirty="0">
                <a:latin typeface="URWPalladioL-Roma"/>
              </a:rPr>
              <a:t> </a:t>
            </a:r>
            <a:r>
              <a:rPr lang="en-US" sz="1200" b="1" i="0" u="none" strike="noStrike" baseline="0" dirty="0">
                <a:latin typeface="URWPalladioL-Roma"/>
              </a:rPr>
              <a:t>stretching peak, which is related to the crystalline degree of cellulose (2890 </a:t>
            </a:r>
            <a:r>
              <a:rPr lang="it-IT" sz="1200" b="1" dirty="0"/>
              <a:t>cm</a:t>
            </a:r>
            <a:r>
              <a:rPr lang="it-IT" sz="1200" b="1" baseline="30000" dirty="0"/>
              <a:t>-1</a:t>
            </a:r>
            <a:r>
              <a:rPr lang="en-US" sz="1200" b="1" i="0" u="none" strike="noStrike" baseline="0" dirty="0">
                <a:latin typeface="URWPalladioL-Roma"/>
              </a:rPr>
              <a:t>).</a:t>
            </a:r>
            <a:endParaRPr lang="it-IT" sz="1200" b="1" dirty="0"/>
          </a:p>
        </p:txBody>
      </p:sp>
      <p:sp>
        <p:nvSpPr>
          <p:cNvPr id="20" name="CasellaDiTesto 19">
            <a:extLst>
              <a:ext uri="{FF2B5EF4-FFF2-40B4-BE49-F238E27FC236}">
                <a16:creationId xmlns:a16="http://schemas.microsoft.com/office/drawing/2014/main" id="{5F76056E-3D3E-9DB7-AA14-480D1B927D69}"/>
              </a:ext>
            </a:extLst>
          </p:cNvPr>
          <p:cNvSpPr txBox="1"/>
          <p:nvPr/>
        </p:nvSpPr>
        <p:spPr>
          <a:xfrm>
            <a:off x="3278684" y="5384960"/>
            <a:ext cx="5754014" cy="1015663"/>
          </a:xfrm>
          <a:prstGeom prst="rect">
            <a:avLst/>
          </a:prstGeom>
          <a:noFill/>
          <a:ln w="25400">
            <a:solidFill>
              <a:srgbClr val="FF33CC"/>
            </a:solidFill>
          </a:ln>
        </p:spPr>
        <p:txBody>
          <a:bodyPr wrap="square">
            <a:spAutoFit/>
          </a:bodyPr>
          <a:lstStyle/>
          <a:p>
            <a:r>
              <a:rPr lang="en-US" sz="1200" b="1" i="0" u="none" strike="noStrike" baseline="0" dirty="0">
                <a:latin typeface="URWPalladioL-Roma"/>
              </a:rPr>
              <a:t>Bands of oxidized species attached to cellulose chain:</a:t>
            </a:r>
          </a:p>
          <a:p>
            <a:pPr marL="171450" indent="-171450">
              <a:buFontTx/>
              <a:buChar char="-"/>
            </a:pPr>
            <a:r>
              <a:rPr lang="en-US" sz="1200" b="1" dirty="0">
                <a:latin typeface="URWPalladioL-Roma"/>
              </a:rPr>
              <a:t>@ </a:t>
            </a:r>
            <a:r>
              <a:rPr lang="en-US" sz="1200" b="1" i="0" u="none" strike="noStrike" baseline="0" dirty="0">
                <a:latin typeface="URWPalladioL-Roma"/>
              </a:rPr>
              <a:t>1580 </a:t>
            </a:r>
            <a:r>
              <a:rPr lang="it-IT" sz="1200" b="1" dirty="0"/>
              <a:t>cm</a:t>
            </a:r>
            <a:r>
              <a:rPr lang="it-IT" sz="1200" b="1" baseline="30000" dirty="0"/>
              <a:t>-1</a:t>
            </a:r>
            <a:r>
              <a:rPr lang="en-US" sz="1200" b="1" i="0" u="none" strike="noStrike" baseline="0" dirty="0">
                <a:latin typeface="URWPalladioL-Roma"/>
              </a:rPr>
              <a:t> (stretching of double bonds in C=C–O and O–C=O groups)</a:t>
            </a:r>
          </a:p>
          <a:p>
            <a:pPr marL="171450" indent="-171450">
              <a:buFontTx/>
              <a:buChar char="-"/>
            </a:pPr>
            <a:r>
              <a:rPr lang="en-US" sz="1200" b="1" dirty="0">
                <a:latin typeface="URWPalladioL-Roma"/>
              </a:rPr>
              <a:t>@</a:t>
            </a:r>
            <a:r>
              <a:rPr lang="en-US" sz="1200" b="1" i="0" u="none" strike="noStrike" baseline="0" dirty="0">
                <a:latin typeface="URWPalladioL-Roma"/>
              </a:rPr>
              <a:t>1640 </a:t>
            </a:r>
            <a:r>
              <a:rPr lang="it-IT" sz="1200" b="1" dirty="0"/>
              <a:t>cm</a:t>
            </a:r>
            <a:r>
              <a:rPr lang="it-IT" sz="1200" b="1" baseline="30000" dirty="0"/>
              <a:t>-1</a:t>
            </a:r>
            <a:r>
              <a:rPr lang="en-US" sz="1200" b="1" i="0" u="none" strike="noStrike" baseline="0" dirty="0">
                <a:latin typeface="URWPalladioL-Roma"/>
              </a:rPr>
              <a:t>, @1740 </a:t>
            </a:r>
            <a:r>
              <a:rPr lang="it-IT" sz="1200" b="1" dirty="0"/>
              <a:t>cm</a:t>
            </a:r>
            <a:r>
              <a:rPr lang="it-IT" sz="1200" b="1" baseline="30000" dirty="0"/>
              <a:t>-1 </a:t>
            </a:r>
            <a:r>
              <a:rPr lang="en-US" sz="1200" b="1" i="0" u="none" strike="noStrike" baseline="0" dirty="0">
                <a:latin typeface="URWPalladioL-Roma"/>
              </a:rPr>
              <a:t>(stretching of C=O in the carbonyl), </a:t>
            </a:r>
          </a:p>
          <a:p>
            <a:pPr marL="171450" indent="-171450">
              <a:buFontTx/>
              <a:buChar char="-"/>
            </a:pPr>
            <a:r>
              <a:rPr lang="en-US" sz="1200" b="1" dirty="0">
                <a:latin typeface="URWPalladioL-Roma"/>
              </a:rPr>
              <a:t>@</a:t>
            </a:r>
            <a:r>
              <a:rPr lang="en-US" sz="1200" b="1" i="0" u="none" strike="noStrike" baseline="0" dirty="0">
                <a:latin typeface="URWPalladioL-Roma"/>
              </a:rPr>
              <a:t>1850 </a:t>
            </a:r>
            <a:r>
              <a:rPr lang="it-IT" sz="1200" b="1" dirty="0"/>
              <a:t>cm</a:t>
            </a:r>
            <a:r>
              <a:rPr lang="it-IT" sz="1200" b="1" baseline="30000" dirty="0"/>
              <a:t>-1 </a:t>
            </a:r>
            <a:r>
              <a:rPr lang="en-US" sz="1200" b="1" i="0" u="none" strike="noStrike" baseline="0" dirty="0">
                <a:latin typeface="URWPalladioL-Roma"/>
              </a:rPr>
              <a:t>(stretching of C=O in the carboxyl groups)</a:t>
            </a:r>
          </a:p>
          <a:p>
            <a:r>
              <a:rPr lang="en-US" sz="1200" b="1" dirty="0">
                <a:latin typeface="URWPalladioL-Roma"/>
              </a:rPr>
              <a:t>- (</a:t>
            </a:r>
            <a:r>
              <a:rPr lang="en-US" sz="1200" b="1" i="0" u="none" strike="noStrike" baseline="0" dirty="0">
                <a:latin typeface="URWPalladioL-Roma"/>
              </a:rPr>
              <a:t>2300–2800) </a:t>
            </a:r>
            <a:r>
              <a:rPr lang="it-IT" sz="1200" b="1" dirty="0"/>
              <a:t>cm</a:t>
            </a:r>
            <a:r>
              <a:rPr lang="it-IT" sz="1200" b="1" baseline="30000" dirty="0"/>
              <a:t>-1 </a:t>
            </a:r>
            <a:r>
              <a:rPr lang="en-US" sz="1200" b="1" i="0" u="none" strike="noStrike" baseline="0" dirty="0">
                <a:latin typeface="URWPalladioL-Roma"/>
              </a:rPr>
              <a:t>region (overtones and combination of </a:t>
            </a:r>
            <a:r>
              <a:rPr lang="it-IT" sz="1200" b="1" i="0" u="none" strike="noStrike" baseline="0" dirty="0" err="1">
                <a:latin typeface="URWPalladioL-Roma"/>
              </a:rPr>
              <a:t>carboxylic</a:t>
            </a:r>
            <a:r>
              <a:rPr lang="it-IT" sz="1200" b="1" i="0" u="none" strike="noStrike" baseline="0" dirty="0">
                <a:latin typeface="URWPalladioL-Roma"/>
              </a:rPr>
              <a:t> group frequencies) </a:t>
            </a:r>
            <a:endParaRPr lang="it-IT" sz="1200" b="1" dirty="0"/>
          </a:p>
        </p:txBody>
      </p:sp>
      <p:sp>
        <p:nvSpPr>
          <p:cNvPr id="33" name="CasellaDiTesto 32">
            <a:extLst>
              <a:ext uri="{FF2B5EF4-FFF2-40B4-BE49-F238E27FC236}">
                <a16:creationId xmlns:a16="http://schemas.microsoft.com/office/drawing/2014/main" id="{8A409A11-C3EC-2846-46A6-D7ECBCB38DD3}"/>
              </a:ext>
            </a:extLst>
          </p:cNvPr>
          <p:cNvSpPr txBox="1"/>
          <p:nvPr/>
        </p:nvSpPr>
        <p:spPr>
          <a:xfrm>
            <a:off x="159100" y="2646290"/>
            <a:ext cx="2942688" cy="2123658"/>
          </a:xfrm>
          <a:prstGeom prst="rect">
            <a:avLst/>
          </a:prstGeom>
          <a:noFill/>
        </p:spPr>
        <p:txBody>
          <a:bodyPr wrap="square">
            <a:spAutoFit/>
          </a:bodyPr>
          <a:lstStyle/>
          <a:p>
            <a:r>
              <a:rPr lang="en-US" sz="1200" b="1" i="0" u="none" strike="noStrike" baseline="0" dirty="0">
                <a:latin typeface="URWPalladioL-Roma"/>
              </a:rPr>
              <a:t>In the Raman spectra of modern paper, a lignin peak at 1600 cm</a:t>
            </a:r>
            <a:r>
              <a:rPr lang="it-IT" sz="1200" b="1" baseline="30000" dirty="0"/>
              <a:t>-1</a:t>
            </a:r>
            <a:r>
              <a:rPr lang="en-US" sz="1200" b="1" i="0" u="none" strike="noStrike" baseline="0" dirty="0">
                <a:latin typeface="URWPalladioL-Roma"/>
              </a:rPr>
              <a:t> is present.</a:t>
            </a:r>
          </a:p>
          <a:p>
            <a:endParaRPr lang="en-US" sz="1200" b="1" dirty="0">
              <a:latin typeface="URWPalladioL-Roma"/>
            </a:endParaRPr>
          </a:p>
          <a:p>
            <a:r>
              <a:rPr lang="en-US" sz="1200" dirty="0"/>
              <a:t>The use of wood pulp rather than rags causes an increase in lignin content in paper that can be eliminated only with secondary long chemical processes using toxic substances.</a:t>
            </a:r>
          </a:p>
          <a:p>
            <a:r>
              <a:rPr lang="en-US" sz="1200" dirty="0"/>
              <a:t>Today, it is preferred not to eliminate lignin, leading to the production of low-cost, low-quality paper</a:t>
            </a:r>
            <a:endParaRPr lang="it-IT" sz="1200" b="1" dirty="0"/>
          </a:p>
        </p:txBody>
      </p:sp>
      <p:pic>
        <p:nvPicPr>
          <p:cNvPr id="41" name="Immagine 40">
            <a:extLst>
              <a:ext uri="{FF2B5EF4-FFF2-40B4-BE49-F238E27FC236}">
                <a16:creationId xmlns:a16="http://schemas.microsoft.com/office/drawing/2014/main" id="{223EC39A-80DE-6A73-AF77-CC9B1035210A}"/>
              </a:ext>
            </a:extLst>
          </p:cNvPr>
          <p:cNvPicPr>
            <a:picLocks noChangeAspect="1"/>
          </p:cNvPicPr>
          <p:nvPr/>
        </p:nvPicPr>
        <p:blipFill>
          <a:blip r:embed="rId3"/>
          <a:srcRect t="22271"/>
          <a:stretch>
            <a:fillRect/>
          </a:stretch>
        </p:blipFill>
        <p:spPr>
          <a:xfrm>
            <a:off x="3233012" y="2313751"/>
            <a:ext cx="4342047" cy="2765368"/>
          </a:xfrm>
          <a:prstGeom prst="rect">
            <a:avLst/>
          </a:prstGeom>
        </p:spPr>
      </p:pic>
      <p:pic>
        <p:nvPicPr>
          <p:cNvPr id="43" name="Immagine 42">
            <a:extLst>
              <a:ext uri="{FF2B5EF4-FFF2-40B4-BE49-F238E27FC236}">
                <a16:creationId xmlns:a16="http://schemas.microsoft.com/office/drawing/2014/main" id="{2273E0D4-05CB-3EC7-C440-CD11E916C4E7}"/>
              </a:ext>
            </a:extLst>
          </p:cNvPr>
          <p:cNvPicPr>
            <a:picLocks noChangeAspect="1"/>
          </p:cNvPicPr>
          <p:nvPr/>
        </p:nvPicPr>
        <p:blipFill>
          <a:blip r:embed="rId3"/>
          <a:srcRect l="27215" r="43984" b="79304"/>
          <a:stretch>
            <a:fillRect/>
          </a:stretch>
        </p:blipFill>
        <p:spPr>
          <a:xfrm>
            <a:off x="6741385" y="2156044"/>
            <a:ext cx="1419368" cy="835640"/>
          </a:xfrm>
          <a:prstGeom prst="rect">
            <a:avLst/>
          </a:prstGeom>
        </p:spPr>
      </p:pic>
      <p:cxnSp>
        <p:nvCxnSpPr>
          <p:cNvPr id="45" name="Connettore 2 44">
            <a:extLst>
              <a:ext uri="{FF2B5EF4-FFF2-40B4-BE49-F238E27FC236}">
                <a16:creationId xmlns:a16="http://schemas.microsoft.com/office/drawing/2014/main" id="{F1B8627E-0657-14E4-8747-AA287E462384}"/>
              </a:ext>
            </a:extLst>
          </p:cNvPr>
          <p:cNvCxnSpPr>
            <a:cxnSpLocks/>
          </p:cNvCxnSpPr>
          <p:nvPr/>
        </p:nvCxnSpPr>
        <p:spPr>
          <a:xfrm flipV="1">
            <a:off x="1939955" y="4315012"/>
            <a:ext cx="2699604" cy="3441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5" name="CasellaDiTesto 54">
            <a:extLst>
              <a:ext uri="{FF2B5EF4-FFF2-40B4-BE49-F238E27FC236}">
                <a16:creationId xmlns:a16="http://schemas.microsoft.com/office/drawing/2014/main" id="{4C9D0132-C0C8-6FD7-303B-C71D59E31724}"/>
              </a:ext>
            </a:extLst>
          </p:cNvPr>
          <p:cNvSpPr txBox="1"/>
          <p:nvPr/>
        </p:nvSpPr>
        <p:spPr>
          <a:xfrm>
            <a:off x="246073" y="5025269"/>
            <a:ext cx="3947046" cy="276999"/>
          </a:xfrm>
          <a:prstGeom prst="rect">
            <a:avLst/>
          </a:prstGeom>
          <a:noFill/>
          <a:ln w="22225">
            <a:solidFill>
              <a:srgbClr val="0000FF"/>
            </a:solidFill>
          </a:ln>
        </p:spPr>
        <p:txBody>
          <a:bodyPr wrap="square">
            <a:spAutoFit/>
          </a:bodyPr>
          <a:lstStyle/>
          <a:p>
            <a:r>
              <a:rPr lang="en-US" sz="1200" b="1" i="0" u="none" strike="noStrike" baseline="0" dirty="0">
                <a:latin typeface="URWPalladioL-Roma"/>
              </a:rPr>
              <a:t>internal vibrations of the C–H groups (1300–1470 cm</a:t>
            </a:r>
            <a:r>
              <a:rPr lang="it-IT" sz="1200" b="1" dirty="0"/>
              <a:t> cm</a:t>
            </a:r>
            <a:r>
              <a:rPr lang="it-IT" sz="1200" b="1" baseline="30000" dirty="0"/>
              <a:t>-1</a:t>
            </a:r>
            <a:r>
              <a:rPr lang="en-US" sz="1200" b="1" i="0" u="none" strike="noStrike" baseline="0" dirty="0">
                <a:latin typeface="URWPalladioL-Roma"/>
              </a:rPr>
              <a:t>)</a:t>
            </a:r>
            <a:endParaRPr lang="it-IT" sz="1200" b="1" dirty="0"/>
          </a:p>
        </p:txBody>
      </p:sp>
      <p:sp>
        <p:nvSpPr>
          <p:cNvPr id="65" name="CasellaDiTesto 64">
            <a:extLst>
              <a:ext uri="{FF2B5EF4-FFF2-40B4-BE49-F238E27FC236}">
                <a16:creationId xmlns:a16="http://schemas.microsoft.com/office/drawing/2014/main" id="{E39F1F4D-3097-47EB-B33B-9C55FCEC9719}"/>
              </a:ext>
            </a:extLst>
          </p:cNvPr>
          <p:cNvSpPr txBox="1"/>
          <p:nvPr/>
        </p:nvSpPr>
        <p:spPr>
          <a:xfrm>
            <a:off x="4782449" y="2912522"/>
            <a:ext cx="1242648" cy="153888"/>
          </a:xfrm>
          <a:prstGeom prst="rect">
            <a:avLst/>
          </a:prstGeom>
        </p:spPr>
        <p:txBody>
          <a:bodyPr vert="horz" wrap="none" lIns="91440" tIns="0" rIns="91440" bIns="0" rtlCol="0">
            <a:spAutoFit/>
          </a:bodyPr>
          <a:lstStyle/>
          <a:p>
            <a:r>
              <a:rPr lang="it-IT" sz="1000" dirty="0" err="1"/>
              <a:t>Carbonyl</a:t>
            </a:r>
            <a:r>
              <a:rPr lang="it-IT" sz="1000" dirty="0"/>
              <a:t>, </a:t>
            </a:r>
            <a:r>
              <a:rPr lang="it-IT" sz="1000" dirty="0" err="1"/>
              <a:t>carboxyl</a:t>
            </a:r>
            <a:endParaRPr lang="it-IT" sz="1000" dirty="0"/>
          </a:p>
        </p:txBody>
      </p:sp>
      <p:sp>
        <p:nvSpPr>
          <p:cNvPr id="16" name="Titolo 1">
            <a:extLst>
              <a:ext uri="{FF2B5EF4-FFF2-40B4-BE49-F238E27FC236}">
                <a16:creationId xmlns:a16="http://schemas.microsoft.com/office/drawing/2014/main" id="{5A488623-7D93-1931-A545-96D5390A04BD}"/>
              </a:ext>
            </a:extLst>
          </p:cNvPr>
          <p:cNvSpPr txBox="1">
            <a:spLocks/>
          </p:cNvSpPr>
          <p:nvPr/>
        </p:nvSpPr>
        <p:spPr>
          <a:xfrm>
            <a:off x="182954" y="274285"/>
            <a:ext cx="8947494" cy="782686"/>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Ancient papers: </a:t>
            </a:r>
            <a:r>
              <a:rPr lang="it-IT" dirty="0" err="1">
                <a:solidFill>
                  <a:schemeClr val="bg1"/>
                </a:solidFill>
              </a:rPr>
              <a:t>is</a:t>
            </a:r>
            <a:r>
              <a:rPr lang="it-IT" dirty="0">
                <a:solidFill>
                  <a:schemeClr val="bg1"/>
                </a:solidFill>
              </a:rPr>
              <a:t> </a:t>
            </a:r>
            <a:r>
              <a:rPr lang="it-IT" dirty="0" err="1">
                <a:solidFill>
                  <a:schemeClr val="bg1"/>
                </a:solidFill>
              </a:rPr>
              <a:t>it</a:t>
            </a:r>
            <a:r>
              <a:rPr lang="it-IT" dirty="0">
                <a:solidFill>
                  <a:schemeClr val="bg1"/>
                </a:solidFill>
              </a:rPr>
              <a:t> </a:t>
            </a:r>
            <a:r>
              <a:rPr lang="it-IT" dirty="0" err="1">
                <a:solidFill>
                  <a:schemeClr val="bg1"/>
                </a:solidFill>
              </a:rPr>
              <a:t>possible</a:t>
            </a:r>
            <a:r>
              <a:rPr lang="it-IT" dirty="0">
                <a:solidFill>
                  <a:schemeClr val="bg1"/>
                </a:solidFill>
              </a:rPr>
              <a:t> to </a:t>
            </a:r>
            <a:r>
              <a:rPr lang="it-IT" dirty="0" err="1">
                <a:solidFill>
                  <a:schemeClr val="bg1"/>
                </a:solidFill>
              </a:rPr>
              <a:t>define</a:t>
            </a:r>
            <a:r>
              <a:rPr lang="it-IT" dirty="0">
                <a:solidFill>
                  <a:schemeClr val="bg1"/>
                </a:solidFill>
              </a:rPr>
              <a:t> aging markers?</a:t>
            </a:r>
          </a:p>
        </p:txBody>
      </p:sp>
    </p:spTree>
    <p:extLst>
      <p:ext uri="{BB962C8B-B14F-4D97-AF65-F5344CB8AC3E}">
        <p14:creationId xmlns:p14="http://schemas.microsoft.com/office/powerpoint/2010/main" val="2928716081"/>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6687F-74F0-4B3C-3431-9DD96D4D0D48}"/>
            </a:ext>
          </a:extLst>
        </p:cNvPr>
        <p:cNvGrpSpPr/>
        <p:nvPr/>
      </p:nvGrpSpPr>
      <p:grpSpPr>
        <a:xfrm>
          <a:off x="0" y="0"/>
          <a:ext cx="0" cy="0"/>
          <a:chOff x="0" y="0"/>
          <a:chExt cx="0" cy="0"/>
        </a:xfrm>
      </p:grpSpPr>
      <p:sp>
        <p:nvSpPr>
          <p:cNvPr id="75" name="Rettangolo 74">
            <a:extLst>
              <a:ext uri="{FF2B5EF4-FFF2-40B4-BE49-F238E27FC236}">
                <a16:creationId xmlns:a16="http://schemas.microsoft.com/office/drawing/2014/main" id="{468F6753-A9B5-A250-046A-892DC3EC288A}"/>
              </a:ext>
            </a:extLst>
          </p:cNvPr>
          <p:cNvSpPr/>
          <p:nvPr/>
        </p:nvSpPr>
        <p:spPr>
          <a:xfrm>
            <a:off x="4879494" y="4156851"/>
            <a:ext cx="4074292" cy="1169551"/>
          </a:xfrm>
          <a:prstGeom prst="rect">
            <a:avLst/>
          </a:prstGeom>
          <a:solidFill>
            <a:schemeClr val="bg2">
              <a:lumMod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3" name="Rettangolo 72">
            <a:extLst>
              <a:ext uri="{FF2B5EF4-FFF2-40B4-BE49-F238E27FC236}">
                <a16:creationId xmlns:a16="http://schemas.microsoft.com/office/drawing/2014/main" id="{EB4AEEB9-A04D-971A-B5F3-B499FD891C3E}"/>
              </a:ext>
            </a:extLst>
          </p:cNvPr>
          <p:cNvSpPr/>
          <p:nvPr/>
        </p:nvSpPr>
        <p:spPr>
          <a:xfrm>
            <a:off x="120218" y="4158428"/>
            <a:ext cx="4683569" cy="1234735"/>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nvGrpSpPr>
          <p:cNvPr id="49" name="Gruppo 48">
            <a:extLst>
              <a:ext uri="{FF2B5EF4-FFF2-40B4-BE49-F238E27FC236}">
                <a16:creationId xmlns:a16="http://schemas.microsoft.com/office/drawing/2014/main" id="{3F9361A6-13CC-59C2-B5CE-997385076D1F}"/>
              </a:ext>
            </a:extLst>
          </p:cNvPr>
          <p:cNvGrpSpPr/>
          <p:nvPr/>
        </p:nvGrpSpPr>
        <p:grpSpPr>
          <a:xfrm>
            <a:off x="120312" y="1574912"/>
            <a:ext cx="4372021" cy="2423352"/>
            <a:chOff x="137834" y="1689692"/>
            <a:chExt cx="4224272" cy="2659028"/>
          </a:xfrm>
        </p:grpSpPr>
        <p:grpSp>
          <p:nvGrpSpPr>
            <p:cNvPr id="26" name="Gruppo 25">
              <a:extLst>
                <a:ext uri="{FF2B5EF4-FFF2-40B4-BE49-F238E27FC236}">
                  <a16:creationId xmlns:a16="http://schemas.microsoft.com/office/drawing/2014/main" id="{65611027-3D19-DAF0-B231-0FC52B49A637}"/>
                </a:ext>
              </a:extLst>
            </p:cNvPr>
            <p:cNvGrpSpPr/>
            <p:nvPr/>
          </p:nvGrpSpPr>
          <p:grpSpPr>
            <a:xfrm>
              <a:off x="137834" y="1689692"/>
              <a:ext cx="4224272" cy="2659028"/>
              <a:chOff x="137834" y="1689692"/>
              <a:chExt cx="4224272" cy="2659028"/>
            </a:xfrm>
          </p:grpSpPr>
          <p:pic>
            <p:nvPicPr>
              <p:cNvPr id="15" name="Immagine 14">
                <a:extLst>
                  <a:ext uri="{FF2B5EF4-FFF2-40B4-BE49-F238E27FC236}">
                    <a16:creationId xmlns:a16="http://schemas.microsoft.com/office/drawing/2014/main" id="{3F56D4D6-6298-2CB0-3D1C-413C3D655EF5}"/>
                  </a:ext>
                </a:extLst>
              </p:cNvPr>
              <p:cNvPicPr>
                <a:picLocks noChangeAspect="1"/>
              </p:cNvPicPr>
              <p:nvPr/>
            </p:nvPicPr>
            <p:blipFill>
              <a:blip r:embed="rId3"/>
              <a:stretch>
                <a:fillRect/>
              </a:stretch>
            </p:blipFill>
            <p:spPr>
              <a:xfrm>
                <a:off x="288447" y="1878665"/>
                <a:ext cx="4034498" cy="2470055"/>
              </a:xfrm>
              <a:prstGeom prst="rect">
                <a:avLst/>
              </a:prstGeom>
            </p:spPr>
          </p:pic>
          <p:grpSp>
            <p:nvGrpSpPr>
              <p:cNvPr id="24" name="Gruppo 23">
                <a:extLst>
                  <a:ext uri="{FF2B5EF4-FFF2-40B4-BE49-F238E27FC236}">
                    <a16:creationId xmlns:a16="http://schemas.microsoft.com/office/drawing/2014/main" id="{1E92F118-10D8-5D7A-08EC-DA0A452BA436}"/>
                  </a:ext>
                </a:extLst>
              </p:cNvPr>
              <p:cNvGrpSpPr/>
              <p:nvPr/>
            </p:nvGrpSpPr>
            <p:grpSpPr>
              <a:xfrm>
                <a:off x="137834" y="1689692"/>
                <a:ext cx="4224272" cy="2280320"/>
                <a:chOff x="137834" y="1689692"/>
                <a:chExt cx="4224272" cy="2280320"/>
              </a:xfrm>
            </p:grpSpPr>
            <p:sp>
              <p:nvSpPr>
                <p:cNvPr id="21" name="Rettangolo 20">
                  <a:extLst>
                    <a:ext uri="{FF2B5EF4-FFF2-40B4-BE49-F238E27FC236}">
                      <a16:creationId xmlns:a16="http://schemas.microsoft.com/office/drawing/2014/main" id="{6FA63B3F-9538-EBB5-0ABD-21F412A83EBA}"/>
                    </a:ext>
                  </a:extLst>
                </p:cNvPr>
                <p:cNvSpPr/>
                <p:nvPr/>
              </p:nvSpPr>
              <p:spPr>
                <a:xfrm>
                  <a:off x="1156493" y="2955537"/>
                  <a:ext cx="304830" cy="1014474"/>
                </a:xfrm>
                <a:prstGeom prst="rect">
                  <a:avLst/>
                </a:prstGeom>
                <a:noFill/>
                <a:ln w="12700">
                  <a:solidFill>
                    <a:srgbClr val="00FF00"/>
                  </a:solidFill>
                </a:ln>
                <a:effectLst>
                  <a:outerShdw blurRad="254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5" name="Rettangolo 24">
                  <a:extLst>
                    <a:ext uri="{FF2B5EF4-FFF2-40B4-BE49-F238E27FC236}">
                      <a16:creationId xmlns:a16="http://schemas.microsoft.com/office/drawing/2014/main" id="{5916347F-A611-1352-A5BC-3B776CAE8F63}"/>
                    </a:ext>
                  </a:extLst>
                </p:cNvPr>
                <p:cNvSpPr/>
                <p:nvPr/>
              </p:nvSpPr>
              <p:spPr>
                <a:xfrm>
                  <a:off x="1587332" y="2627092"/>
                  <a:ext cx="206719" cy="1342919"/>
                </a:xfrm>
                <a:prstGeom prst="rect">
                  <a:avLst/>
                </a:prstGeom>
                <a:noFill/>
                <a:ln w="12700">
                  <a:solidFill>
                    <a:srgbClr val="0000FF"/>
                  </a:solidFill>
                </a:ln>
                <a:effectLst>
                  <a:outerShdw blurRad="254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28" name="Rettangolo 27">
                  <a:extLst>
                    <a:ext uri="{FF2B5EF4-FFF2-40B4-BE49-F238E27FC236}">
                      <a16:creationId xmlns:a16="http://schemas.microsoft.com/office/drawing/2014/main" id="{8CDE2FB0-E226-72E7-B5A5-350B2A501313}"/>
                    </a:ext>
                  </a:extLst>
                </p:cNvPr>
                <p:cNvSpPr/>
                <p:nvPr/>
              </p:nvSpPr>
              <p:spPr>
                <a:xfrm>
                  <a:off x="1979216" y="2713985"/>
                  <a:ext cx="730323" cy="1256027"/>
                </a:xfrm>
                <a:prstGeom prst="rect">
                  <a:avLst/>
                </a:prstGeom>
                <a:noFill/>
                <a:ln w="12700">
                  <a:solidFill>
                    <a:srgbClr val="FF66CC"/>
                  </a:solidFill>
                </a:ln>
                <a:effectLst>
                  <a:outerShdw blurRad="254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2" name="Rettangolo 31">
                  <a:extLst>
                    <a:ext uri="{FF2B5EF4-FFF2-40B4-BE49-F238E27FC236}">
                      <a16:creationId xmlns:a16="http://schemas.microsoft.com/office/drawing/2014/main" id="{DAAE5ECF-7D52-BA4E-5BB4-821108985F42}"/>
                    </a:ext>
                  </a:extLst>
                </p:cNvPr>
                <p:cNvSpPr/>
                <p:nvPr/>
              </p:nvSpPr>
              <p:spPr>
                <a:xfrm>
                  <a:off x="3459688" y="2651764"/>
                  <a:ext cx="206719" cy="1318247"/>
                </a:xfrm>
                <a:prstGeom prst="rect">
                  <a:avLst/>
                </a:prstGeom>
                <a:noFill/>
                <a:ln w="12700">
                  <a:solidFill>
                    <a:srgbClr val="9900FF"/>
                  </a:solidFill>
                </a:ln>
                <a:effectLst>
                  <a:outerShdw blurRad="254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8" name="Immagine 17">
                  <a:extLst>
                    <a:ext uri="{FF2B5EF4-FFF2-40B4-BE49-F238E27FC236}">
                      <a16:creationId xmlns:a16="http://schemas.microsoft.com/office/drawing/2014/main" id="{ED5B0340-7BD0-71DD-161B-A831CB174AED}"/>
                    </a:ext>
                  </a:extLst>
                </p:cNvPr>
                <p:cNvPicPr>
                  <a:picLocks noChangeAspect="1"/>
                </p:cNvPicPr>
                <p:nvPr/>
              </p:nvPicPr>
              <p:blipFill>
                <a:blip r:embed="rId4"/>
                <a:stretch>
                  <a:fillRect/>
                </a:stretch>
              </p:blipFill>
              <p:spPr>
                <a:xfrm>
                  <a:off x="137834" y="1689692"/>
                  <a:ext cx="1272961" cy="835000"/>
                </a:xfrm>
                <a:prstGeom prst="rect">
                  <a:avLst/>
                </a:prstGeom>
              </p:spPr>
            </p:pic>
            <p:sp>
              <p:nvSpPr>
                <p:cNvPr id="37" name="Freccia in giù 36">
                  <a:extLst>
                    <a:ext uri="{FF2B5EF4-FFF2-40B4-BE49-F238E27FC236}">
                      <a16:creationId xmlns:a16="http://schemas.microsoft.com/office/drawing/2014/main" id="{742A7BC5-13CB-1B88-D74A-C1BF33975178}"/>
                    </a:ext>
                  </a:extLst>
                </p:cNvPr>
                <p:cNvSpPr/>
                <p:nvPr/>
              </p:nvSpPr>
              <p:spPr>
                <a:xfrm rot="16200000">
                  <a:off x="3640400" y="1818401"/>
                  <a:ext cx="540994" cy="90241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grpSp>
        <p:sp>
          <p:nvSpPr>
            <p:cNvPr id="46" name="CasellaDiTesto 45">
              <a:extLst>
                <a:ext uri="{FF2B5EF4-FFF2-40B4-BE49-F238E27FC236}">
                  <a16:creationId xmlns:a16="http://schemas.microsoft.com/office/drawing/2014/main" id="{B2FA0341-40F5-8E87-A681-1E69EF17A785}"/>
                </a:ext>
              </a:extLst>
            </p:cNvPr>
            <p:cNvSpPr txBox="1"/>
            <p:nvPr/>
          </p:nvSpPr>
          <p:spPr>
            <a:xfrm>
              <a:off x="3239893" y="2449250"/>
              <a:ext cx="603050" cy="221821"/>
            </a:xfrm>
            <a:prstGeom prst="rect">
              <a:avLst/>
            </a:prstGeom>
            <a:solidFill>
              <a:schemeClr val="bg1"/>
            </a:solidFill>
          </p:spPr>
          <p:txBody>
            <a:bodyPr vert="horz" wrap="square" lIns="91440" tIns="0" rIns="91440" bIns="0" rtlCol="0">
              <a:spAutoFit/>
            </a:bodyPr>
            <a:lstStyle/>
            <a:p>
              <a:r>
                <a:rPr lang="it-IT" sz="1000" dirty="0"/>
                <a:t>CH</a:t>
              </a:r>
              <a:r>
                <a:rPr lang="it-IT" sz="1000" baseline="-25000" dirty="0"/>
                <a:t>2</a:t>
              </a:r>
            </a:p>
          </p:txBody>
        </p:sp>
        <p:pic>
          <p:nvPicPr>
            <p:cNvPr id="48" name="Immagine 47">
              <a:extLst>
                <a:ext uri="{FF2B5EF4-FFF2-40B4-BE49-F238E27FC236}">
                  <a16:creationId xmlns:a16="http://schemas.microsoft.com/office/drawing/2014/main" id="{9A159A03-4907-923A-D0CC-D824801CDDFA}"/>
                </a:ext>
              </a:extLst>
            </p:cNvPr>
            <p:cNvPicPr>
              <a:picLocks noChangeAspect="1"/>
            </p:cNvPicPr>
            <p:nvPr/>
          </p:nvPicPr>
          <p:blipFill>
            <a:blip r:embed="rId5"/>
            <a:stretch>
              <a:fillRect/>
            </a:stretch>
          </p:blipFill>
          <p:spPr>
            <a:xfrm>
              <a:off x="3737552" y="2477473"/>
              <a:ext cx="209552" cy="219077"/>
            </a:xfrm>
            <a:prstGeom prst="rect">
              <a:avLst/>
            </a:prstGeom>
          </p:spPr>
        </p:pic>
      </p:grpSp>
      <p:sp>
        <p:nvSpPr>
          <p:cNvPr id="17" name="Rettangolo 16">
            <a:extLst>
              <a:ext uri="{FF2B5EF4-FFF2-40B4-BE49-F238E27FC236}">
                <a16:creationId xmlns:a16="http://schemas.microsoft.com/office/drawing/2014/main" id="{DE7CC427-1739-6B5E-CA7F-93933A40F97A}"/>
              </a:ext>
            </a:extLst>
          </p:cNvPr>
          <p:cNvSpPr/>
          <p:nvPr/>
        </p:nvSpPr>
        <p:spPr>
          <a:xfrm>
            <a:off x="0" y="-7812"/>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29" name="CasellaDiTesto 28">
            <a:extLst>
              <a:ext uri="{FF2B5EF4-FFF2-40B4-BE49-F238E27FC236}">
                <a16:creationId xmlns:a16="http://schemas.microsoft.com/office/drawing/2014/main" id="{A762DA43-64D9-36D6-9961-314225B9D972}"/>
              </a:ext>
            </a:extLst>
          </p:cNvPr>
          <p:cNvSpPr txBox="1"/>
          <p:nvPr/>
        </p:nvSpPr>
        <p:spPr>
          <a:xfrm>
            <a:off x="80262" y="1136177"/>
            <a:ext cx="4539550" cy="461665"/>
          </a:xfrm>
          <a:prstGeom prst="rect">
            <a:avLst/>
          </a:prstGeom>
          <a:solidFill>
            <a:schemeClr val="bg1"/>
          </a:solidFill>
          <a:ln w="38100">
            <a:noFill/>
          </a:ln>
        </p:spPr>
        <p:txBody>
          <a:bodyPr wrap="square" rtlCol="0">
            <a:spAutoFit/>
          </a:bodyPr>
          <a:lstStyle/>
          <a:p>
            <a:pPr algn="just"/>
            <a:r>
              <a:rPr lang="it-IT" sz="1200" b="1" dirty="0"/>
              <a:t>Definition of markers </a:t>
            </a:r>
            <a:r>
              <a:rPr lang="it-IT" sz="1200" b="1" dirty="0" err="1"/>
              <a:t>based</a:t>
            </a:r>
            <a:r>
              <a:rPr lang="it-IT" sz="1200" b="1" dirty="0"/>
              <a:t> on </a:t>
            </a:r>
            <a:r>
              <a:rPr lang="it-IT" sz="1200" b="1" dirty="0" err="1"/>
              <a:t>spectroscopic</a:t>
            </a:r>
            <a:r>
              <a:rPr lang="it-IT" sz="1200" b="1" dirty="0"/>
              <a:t> </a:t>
            </a:r>
            <a:r>
              <a:rPr lang="it-IT" sz="1200" b="1" dirty="0" err="1"/>
              <a:t>fingerprints</a:t>
            </a:r>
            <a:r>
              <a:rPr lang="it-IT" sz="1200" b="1" dirty="0"/>
              <a:t> that can follow the paper </a:t>
            </a:r>
            <a:r>
              <a:rPr lang="en-US" sz="1200" b="1" dirty="0"/>
              <a:t>degradation processes</a:t>
            </a:r>
            <a:endParaRPr lang="it-IT" sz="1200" b="1" dirty="0"/>
          </a:p>
        </p:txBody>
      </p:sp>
      <p:sp>
        <p:nvSpPr>
          <p:cNvPr id="3" name="Titolo 1">
            <a:extLst>
              <a:ext uri="{FF2B5EF4-FFF2-40B4-BE49-F238E27FC236}">
                <a16:creationId xmlns:a16="http://schemas.microsoft.com/office/drawing/2014/main" id="{60649374-2150-0684-207F-EEE41C4D7B92}"/>
              </a:ext>
            </a:extLst>
          </p:cNvPr>
          <p:cNvSpPr txBox="1">
            <a:spLocks/>
          </p:cNvSpPr>
          <p:nvPr/>
        </p:nvSpPr>
        <p:spPr>
          <a:xfrm>
            <a:off x="413414" y="303802"/>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Spectroscopic</a:t>
            </a:r>
            <a:r>
              <a:rPr lang="it-IT" dirty="0">
                <a:solidFill>
                  <a:schemeClr val="bg1"/>
                </a:solidFill>
              </a:rPr>
              <a:t> markers for </a:t>
            </a:r>
            <a:r>
              <a:rPr lang="it-IT" dirty="0" err="1">
                <a:solidFill>
                  <a:schemeClr val="bg1"/>
                </a:solidFill>
              </a:rPr>
              <a:t>degradation</a:t>
            </a:r>
            <a:r>
              <a:rPr lang="it-IT" dirty="0">
                <a:solidFill>
                  <a:schemeClr val="bg1"/>
                </a:solidFill>
              </a:rPr>
              <a:t> </a:t>
            </a:r>
            <a:r>
              <a:rPr lang="it-IT" dirty="0" err="1">
                <a:solidFill>
                  <a:schemeClr val="bg1"/>
                </a:solidFill>
              </a:rPr>
              <a:t>mechanisms</a:t>
            </a:r>
            <a:endParaRPr lang="it-IT" dirty="0">
              <a:solidFill>
                <a:schemeClr val="bg1"/>
              </a:solidFill>
            </a:endParaRPr>
          </a:p>
        </p:txBody>
      </p:sp>
      <p:grpSp>
        <p:nvGrpSpPr>
          <p:cNvPr id="72" name="Gruppo 71">
            <a:extLst>
              <a:ext uri="{FF2B5EF4-FFF2-40B4-BE49-F238E27FC236}">
                <a16:creationId xmlns:a16="http://schemas.microsoft.com/office/drawing/2014/main" id="{5C953E51-D427-AA2F-2B6B-D4C449A97EB9}"/>
              </a:ext>
            </a:extLst>
          </p:cNvPr>
          <p:cNvGrpSpPr/>
          <p:nvPr/>
        </p:nvGrpSpPr>
        <p:grpSpPr>
          <a:xfrm>
            <a:off x="4648115" y="1291187"/>
            <a:ext cx="4534286" cy="2340937"/>
            <a:chOff x="4304416" y="1848141"/>
            <a:chExt cx="4322609" cy="2308324"/>
          </a:xfrm>
        </p:grpSpPr>
        <p:sp>
          <p:nvSpPr>
            <p:cNvPr id="27" name="CasellaDiTesto 26">
              <a:extLst>
                <a:ext uri="{FF2B5EF4-FFF2-40B4-BE49-F238E27FC236}">
                  <a16:creationId xmlns:a16="http://schemas.microsoft.com/office/drawing/2014/main" id="{ACC694EB-B7AB-84A9-E42E-524C19EB810A}"/>
                </a:ext>
              </a:extLst>
            </p:cNvPr>
            <p:cNvSpPr txBox="1"/>
            <p:nvPr/>
          </p:nvSpPr>
          <p:spPr>
            <a:xfrm>
              <a:off x="4304416" y="1848141"/>
              <a:ext cx="3942177" cy="2308324"/>
            </a:xfrm>
            <a:prstGeom prst="rect">
              <a:avLst/>
            </a:prstGeom>
            <a:noFill/>
            <a:ln w="38100" cmpd="thickThin">
              <a:noFill/>
            </a:ln>
          </p:spPr>
          <p:txBody>
            <a:bodyPr wrap="square" rtlCol="0">
              <a:spAutoFit/>
            </a:bodyPr>
            <a:lstStyle/>
            <a:p>
              <a:pPr algn="ctr"/>
              <a:r>
                <a:rPr lang="en-IE" sz="1600" b="1" dirty="0"/>
                <a:t>Polymerization degree - Hydrolysis </a:t>
              </a:r>
            </a:p>
            <a:p>
              <a:pPr algn="ctr"/>
              <a:r>
                <a:rPr lang="it-IT" sz="1600" b="1" i="1" dirty="0">
                  <a:latin typeface="Times New Roman" panose="02020603050405020304" pitchFamily="18" charset="0"/>
                  <a:cs typeface="Times New Roman" panose="02020603050405020304" pitchFamily="18" charset="0"/>
                </a:rPr>
                <a:t>R</a:t>
              </a:r>
              <a:r>
                <a:rPr lang="it-IT" sz="1600" b="1" baseline="-25000" dirty="0">
                  <a:latin typeface="Times New Roman" panose="02020603050405020304" pitchFamily="18" charset="0"/>
                  <a:cs typeface="Times New Roman" panose="02020603050405020304" pitchFamily="18" charset="0"/>
                </a:rPr>
                <a:t>H</a:t>
              </a:r>
              <a:r>
                <a:rPr lang="it-IT" sz="1600" b="1" dirty="0">
                  <a:latin typeface="Times New Roman" panose="02020603050405020304" pitchFamily="18" charset="0"/>
                  <a:cs typeface="Times New Roman" panose="02020603050405020304" pitchFamily="18" charset="0"/>
                </a:rPr>
                <a:t>= I</a:t>
              </a:r>
              <a:r>
                <a:rPr lang="it-IT" sz="1600" b="1" baseline="-25000" dirty="0">
                  <a:latin typeface="Times New Roman" panose="02020603050405020304" pitchFamily="18" charset="0"/>
                  <a:cs typeface="Times New Roman" panose="02020603050405020304" pitchFamily="18" charset="0"/>
                </a:rPr>
                <a:t>1100</a:t>
              </a:r>
              <a:r>
                <a:rPr lang="it-IT" sz="1600" b="1" dirty="0">
                  <a:latin typeface="Times New Roman" panose="02020603050405020304" pitchFamily="18" charset="0"/>
                  <a:cs typeface="Times New Roman" panose="02020603050405020304" pitchFamily="18" charset="0"/>
                </a:rPr>
                <a:t>/I</a:t>
              </a:r>
              <a:r>
                <a:rPr lang="it-IT" sz="1600" b="1" baseline="-25000" dirty="0">
                  <a:latin typeface="Times New Roman" panose="02020603050405020304" pitchFamily="18" charset="0"/>
                  <a:cs typeface="Times New Roman" panose="02020603050405020304" pitchFamily="18" charset="0"/>
                </a:rPr>
                <a:t>1380</a:t>
              </a:r>
              <a:endParaRPr lang="en-IE" sz="1600" b="1" dirty="0">
                <a:latin typeface="Times New Roman" panose="02020603050405020304" pitchFamily="18" charset="0"/>
                <a:cs typeface="Times New Roman" panose="02020603050405020304" pitchFamily="18" charset="0"/>
              </a:endParaRPr>
            </a:p>
            <a:p>
              <a:endParaRPr lang="en-IE" sz="1600" dirty="0"/>
            </a:p>
            <a:p>
              <a:pPr algn="ctr"/>
              <a:r>
                <a:rPr lang="en-IE" sz="1600" b="1" dirty="0"/>
                <a:t>Oxidation</a:t>
              </a:r>
            </a:p>
            <a:p>
              <a:pPr algn="ctr"/>
              <a:r>
                <a:rPr lang="it-IT" sz="1600" b="1" i="1" dirty="0">
                  <a:latin typeface="Times New Roman" panose="02020603050405020304" pitchFamily="18" charset="0"/>
                  <a:cs typeface="Times New Roman" panose="02020603050405020304" pitchFamily="18" charset="0"/>
                </a:rPr>
                <a:t>O</a:t>
              </a:r>
              <a:r>
                <a:rPr lang="it-IT" sz="1600" b="1" baseline="-25000" dirty="0">
                  <a:latin typeface="Times New Roman" panose="02020603050405020304" pitchFamily="18" charset="0"/>
                  <a:cs typeface="Times New Roman" panose="02020603050405020304" pitchFamily="18" charset="0"/>
                </a:rPr>
                <a:t>I</a:t>
              </a:r>
              <a:r>
                <a:rPr lang="it-IT" sz="1600" b="1" dirty="0">
                  <a:latin typeface="Times New Roman" panose="02020603050405020304" pitchFamily="18" charset="0"/>
                  <a:cs typeface="Times New Roman" panose="02020603050405020304" pitchFamily="18" charset="0"/>
                </a:rPr>
                <a:t>= A</a:t>
              </a:r>
              <a:r>
                <a:rPr lang="it-IT" sz="1600" b="1" baseline="-25000" dirty="0">
                  <a:latin typeface="Times New Roman" panose="02020603050405020304" pitchFamily="18" charset="0"/>
                  <a:cs typeface="Times New Roman" panose="02020603050405020304" pitchFamily="18" charset="0"/>
                </a:rPr>
                <a:t>1640-1850</a:t>
              </a:r>
              <a:r>
                <a:rPr lang="it-IT" sz="1600" b="1" dirty="0">
                  <a:latin typeface="Times New Roman" panose="02020603050405020304" pitchFamily="18" charset="0"/>
                  <a:cs typeface="Times New Roman" panose="02020603050405020304" pitchFamily="18" charset="0"/>
                </a:rPr>
                <a:t>/A</a:t>
              </a:r>
              <a:r>
                <a:rPr lang="it-IT" sz="1600" b="1" baseline="-25000" dirty="0">
                  <a:latin typeface="Times New Roman" panose="02020603050405020304" pitchFamily="18" charset="0"/>
                  <a:cs typeface="Times New Roman" panose="02020603050405020304" pitchFamily="18" charset="0"/>
                </a:rPr>
                <a:t>1500-1600</a:t>
              </a:r>
            </a:p>
            <a:p>
              <a:pPr algn="ctr"/>
              <a:r>
                <a:rPr lang="it-IT" sz="1600" b="1" i="1" dirty="0">
                  <a:latin typeface="Times New Roman" panose="02020603050405020304" pitchFamily="18" charset="0"/>
                  <a:cs typeface="Times New Roman" panose="02020603050405020304" pitchFamily="18" charset="0"/>
                </a:rPr>
                <a:t>O</a:t>
              </a:r>
              <a:r>
                <a:rPr lang="it-IT" sz="1600" b="1" baseline="-25000" dirty="0">
                  <a:latin typeface="Times New Roman" panose="02020603050405020304" pitchFamily="18" charset="0"/>
                  <a:cs typeface="Times New Roman" panose="02020603050405020304" pitchFamily="18" charset="0"/>
                </a:rPr>
                <a:t>T</a:t>
              </a:r>
              <a:r>
                <a:rPr lang="it-IT" sz="1600" b="1" dirty="0">
                  <a:latin typeface="Times New Roman" panose="02020603050405020304" pitchFamily="18" charset="0"/>
                  <a:cs typeface="Times New Roman" panose="02020603050405020304" pitchFamily="18" charset="0"/>
                </a:rPr>
                <a:t>= A</a:t>
              </a:r>
              <a:r>
                <a:rPr lang="it-IT" sz="1600" b="1" baseline="-25000" dirty="0">
                  <a:latin typeface="Times New Roman" panose="02020603050405020304" pitchFamily="18" charset="0"/>
                  <a:cs typeface="Times New Roman" panose="02020603050405020304" pitchFamily="18" charset="0"/>
                </a:rPr>
                <a:t>1500-2800</a:t>
              </a:r>
              <a:r>
                <a:rPr lang="it-IT" sz="1600" b="1" dirty="0">
                  <a:latin typeface="Times New Roman" panose="02020603050405020304" pitchFamily="18" charset="0"/>
                  <a:cs typeface="Times New Roman" panose="02020603050405020304" pitchFamily="18" charset="0"/>
                </a:rPr>
                <a:t>/A</a:t>
              </a:r>
              <a:r>
                <a:rPr lang="it-IT" sz="1600" b="1" baseline="-25000" dirty="0">
                  <a:latin typeface="Times New Roman" panose="02020603050405020304" pitchFamily="18" charset="0"/>
                  <a:cs typeface="Times New Roman" panose="02020603050405020304" pitchFamily="18" charset="0"/>
                </a:rPr>
                <a:t>700-3000</a:t>
              </a:r>
            </a:p>
            <a:p>
              <a:pPr algn="ctr"/>
              <a:r>
                <a:rPr lang="en-IE" sz="1600" dirty="0"/>
                <a:t> </a:t>
              </a:r>
            </a:p>
            <a:p>
              <a:pPr algn="ctr"/>
              <a:r>
                <a:rPr lang="en-IE" sz="1600" b="1" dirty="0"/>
                <a:t>Crystallinity</a:t>
              </a:r>
            </a:p>
            <a:p>
              <a:pPr algn="ctr"/>
              <a:r>
                <a:rPr lang="en-IE" sz="1600" dirty="0"/>
                <a:t> </a:t>
              </a:r>
              <a:r>
                <a:rPr lang="it-IT" sz="1600" b="1" i="1" dirty="0">
                  <a:latin typeface="Times New Roman" panose="02020603050405020304" pitchFamily="18" charset="0"/>
                  <a:cs typeface="Times New Roman" panose="02020603050405020304" pitchFamily="18" charset="0"/>
                </a:rPr>
                <a:t>C</a:t>
              </a:r>
              <a:r>
                <a:rPr lang="it-IT" sz="1600" b="1" baseline="-25000" dirty="0">
                  <a:latin typeface="Times New Roman" panose="02020603050405020304" pitchFamily="18" charset="0"/>
                  <a:cs typeface="Times New Roman" panose="02020603050405020304" pitchFamily="18" charset="0"/>
                </a:rPr>
                <a:t>I</a:t>
              </a:r>
              <a:r>
                <a:rPr lang="it-IT" sz="1600" b="1" dirty="0">
                  <a:latin typeface="Times New Roman" panose="02020603050405020304" pitchFamily="18" charset="0"/>
                  <a:cs typeface="Times New Roman" panose="02020603050405020304" pitchFamily="18" charset="0"/>
                </a:rPr>
                <a:t>= I</a:t>
              </a:r>
              <a:r>
                <a:rPr lang="it-IT" sz="1600" b="1" baseline="-25000" dirty="0">
                  <a:latin typeface="Times New Roman" panose="02020603050405020304" pitchFamily="18" charset="0"/>
                  <a:cs typeface="Times New Roman" panose="02020603050405020304" pitchFamily="18" charset="0"/>
                </a:rPr>
                <a:t>2894</a:t>
              </a:r>
              <a:r>
                <a:rPr lang="it-IT" sz="1600" b="1" dirty="0">
                  <a:latin typeface="Times New Roman" panose="02020603050405020304" pitchFamily="18" charset="0"/>
                  <a:cs typeface="Times New Roman" panose="02020603050405020304" pitchFamily="18" charset="0"/>
                </a:rPr>
                <a:t>/I</a:t>
              </a:r>
              <a:r>
                <a:rPr lang="it-IT" sz="1600" b="1" baseline="-25000" dirty="0">
                  <a:latin typeface="Times New Roman" panose="02020603050405020304" pitchFamily="18" charset="0"/>
                  <a:cs typeface="Times New Roman" panose="02020603050405020304" pitchFamily="18" charset="0"/>
                </a:rPr>
                <a:t>1380</a:t>
              </a:r>
              <a:endParaRPr lang="en-IE" sz="2100" b="1" dirty="0">
                <a:latin typeface="Times New Roman" panose="02020603050405020304" pitchFamily="18" charset="0"/>
                <a:cs typeface="Times New Roman" panose="02020603050405020304" pitchFamily="18" charset="0"/>
              </a:endParaRPr>
            </a:p>
          </p:txBody>
        </p:sp>
        <p:sp>
          <p:nvSpPr>
            <p:cNvPr id="9" name="CasellaDiTesto 8">
              <a:extLst>
                <a:ext uri="{FF2B5EF4-FFF2-40B4-BE49-F238E27FC236}">
                  <a16:creationId xmlns:a16="http://schemas.microsoft.com/office/drawing/2014/main" id="{8AEA5D69-E450-B71D-5326-BAF24F0995AA}"/>
                </a:ext>
              </a:extLst>
            </p:cNvPr>
            <p:cNvSpPr txBox="1"/>
            <p:nvPr/>
          </p:nvSpPr>
          <p:spPr>
            <a:xfrm>
              <a:off x="7161400" y="2217348"/>
              <a:ext cx="1000188" cy="184050"/>
            </a:xfrm>
            <a:prstGeom prst="rect">
              <a:avLst/>
            </a:prstGeom>
            <a:ln>
              <a:noFill/>
            </a:ln>
          </p:spPr>
          <p:txBody>
            <a:bodyPr vert="horz" wrap="none" lIns="91440" tIns="0" rIns="91440" bIns="0" rtlCol="0">
              <a:spAutoFit/>
            </a:bodyPr>
            <a:lstStyle/>
            <a:p>
              <a:r>
                <a:rPr lang="it-IT" sz="1400" b="1" i="1" dirty="0">
                  <a:highlight>
                    <a:srgbClr val="FFFF00"/>
                  </a:highlight>
                  <a:latin typeface="+mj-lt"/>
                  <a:cs typeface="Times New Roman" panose="02020603050405020304" pitchFamily="18" charset="0"/>
                </a:rPr>
                <a:t>R</a:t>
              </a:r>
              <a:r>
                <a:rPr lang="it-IT" sz="1400" b="1" baseline="-25000" dirty="0">
                  <a:highlight>
                    <a:srgbClr val="FFFF00"/>
                  </a:highlight>
                  <a:latin typeface="+mj-lt"/>
                  <a:cs typeface="Times New Roman" panose="02020603050405020304" pitchFamily="18" charset="0"/>
                </a:rPr>
                <a:t>H</a:t>
              </a:r>
              <a:r>
                <a:rPr lang="it-IT" sz="1400" b="1" dirty="0">
                  <a:highlight>
                    <a:srgbClr val="FFFF00"/>
                  </a:highlight>
                  <a:latin typeface="+mj-lt"/>
                  <a:cs typeface="Times New Roman" panose="02020603050405020304" pitchFamily="18" charset="0"/>
                </a:rPr>
                <a:t>= I</a:t>
              </a:r>
              <a:r>
                <a:rPr lang="it-IT" sz="1400" b="1" baseline="-25000" dirty="0">
                  <a:highlight>
                    <a:srgbClr val="FFFF00"/>
                  </a:highlight>
                  <a:latin typeface="+mj-lt"/>
                  <a:cs typeface="Times New Roman" panose="02020603050405020304" pitchFamily="18" charset="0"/>
                </a:rPr>
                <a:t>C-O-C</a:t>
              </a:r>
              <a:r>
                <a:rPr lang="it-IT" sz="1400" b="1" dirty="0">
                  <a:highlight>
                    <a:srgbClr val="FFFF00"/>
                  </a:highlight>
                  <a:latin typeface="+mj-lt"/>
                  <a:cs typeface="Times New Roman" panose="02020603050405020304" pitchFamily="18" charset="0"/>
                </a:rPr>
                <a:t>/I</a:t>
              </a:r>
              <a:r>
                <a:rPr lang="it-IT" sz="1400" b="1" baseline="-25000" dirty="0">
                  <a:highlight>
                    <a:srgbClr val="FFFF00"/>
                  </a:highlight>
                  <a:latin typeface="+mj-lt"/>
                  <a:cs typeface="Times New Roman" panose="02020603050405020304" pitchFamily="18" charset="0"/>
                </a:rPr>
                <a:t>C-H</a:t>
              </a:r>
              <a:endParaRPr lang="en-IE" sz="1400" b="1" dirty="0">
                <a:highlight>
                  <a:srgbClr val="FFFF00"/>
                </a:highlight>
                <a:latin typeface="+mj-lt"/>
                <a:cs typeface="Times New Roman" panose="02020603050405020304" pitchFamily="18" charset="0"/>
              </a:endParaRPr>
            </a:p>
          </p:txBody>
        </p:sp>
        <p:sp>
          <p:nvSpPr>
            <p:cNvPr id="11" name="CasellaDiTesto 10">
              <a:extLst>
                <a:ext uri="{FF2B5EF4-FFF2-40B4-BE49-F238E27FC236}">
                  <a16:creationId xmlns:a16="http://schemas.microsoft.com/office/drawing/2014/main" id="{D498AD2D-5E2A-B724-E8AE-1B122BFB60F1}"/>
                </a:ext>
              </a:extLst>
            </p:cNvPr>
            <p:cNvSpPr txBox="1"/>
            <p:nvPr/>
          </p:nvSpPr>
          <p:spPr>
            <a:xfrm>
              <a:off x="7105769" y="2652308"/>
              <a:ext cx="1055819" cy="184050"/>
            </a:xfrm>
            <a:prstGeom prst="rect">
              <a:avLst/>
            </a:prstGeom>
            <a:ln>
              <a:noFill/>
            </a:ln>
          </p:spPr>
          <p:txBody>
            <a:bodyPr vert="horz" wrap="none" lIns="91440" tIns="0" rIns="91440" bIns="0" rtlCol="0">
              <a:spAutoFit/>
            </a:bodyPr>
            <a:lstStyle/>
            <a:p>
              <a:r>
                <a:rPr lang="it-IT" sz="1400" b="1" i="1" dirty="0">
                  <a:highlight>
                    <a:srgbClr val="FFFF00"/>
                  </a:highlight>
                </a:rPr>
                <a:t>O</a:t>
              </a:r>
              <a:r>
                <a:rPr lang="it-IT" sz="1400" b="1" i="1" baseline="-25000" dirty="0">
                  <a:highlight>
                    <a:srgbClr val="FFFF00"/>
                  </a:highlight>
                </a:rPr>
                <a:t>I</a:t>
              </a:r>
              <a:r>
                <a:rPr lang="it-IT" sz="1400" b="1" dirty="0">
                  <a:highlight>
                    <a:srgbClr val="FFFF00"/>
                  </a:highlight>
                </a:rPr>
                <a:t> = A</a:t>
              </a:r>
              <a:r>
                <a:rPr lang="it-IT" sz="1400" b="1" baseline="-25000" dirty="0">
                  <a:highlight>
                    <a:srgbClr val="FFFF00"/>
                  </a:highlight>
                </a:rPr>
                <a:t>C=O</a:t>
              </a:r>
              <a:r>
                <a:rPr lang="it-IT" sz="1400" b="1" dirty="0">
                  <a:highlight>
                    <a:srgbClr val="FFFF00"/>
                  </a:highlight>
                </a:rPr>
                <a:t>/A</a:t>
              </a:r>
              <a:r>
                <a:rPr lang="it-IT" sz="1400" b="1" baseline="-25000" dirty="0">
                  <a:highlight>
                    <a:srgbClr val="FFFF00"/>
                  </a:highlight>
                </a:rPr>
                <a:t>C-O</a:t>
              </a:r>
            </a:p>
          </p:txBody>
        </p:sp>
        <p:sp>
          <p:nvSpPr>
            <p:cNvPr id="13" name="CasellaDiTesto 12">
              <a:extLst>
                <a:ext uri="{FF2B5EF4-FFF2-40B4-BE49-F238E27FC236}">
                  <a16:creationId xmlns:a16="http://schemas.microsoft.com/office/drawing/2014/main" id="{1FA9250A-90FF-41A8-6541-59CC7B6B6736}"/>
                </a:ext>
              </a:extLst>
            </p:cNvPr>
            <p:cNvSpPr txBox="1"/>
            <p:nvPr/>
          </p:nvSpPr>
          <p:spPr>
            <a:xfrm>
              <a:off x="7279631" y="3579424"/>
              <a:ext cx="1347394" cy="262928"/>
            </a:xfrm>
            <a:prstGeom prst="rect">
              <a:avLst/>
            </a:prstGeom>
            <a:noFill/>
            <a:ln>
              <a:noFill/>
            </a:ln>
          </p:spPr>
          <p:txBody>
            <a:bodyPr wrap="square">
              <a:spAutoFit/>
            </a:bodyPr>
            <a:lstStyle/>
            <a:p>
              <a:r>
                <a:rPr lang="it-IT" sz="1400" b="1" i="1" dirty="0">
                  <a:highlight>
                    <a:srgbClr val="FFFF00"/>
                  </a:highlight>
                  <a:cs typeface="Times New Roman" panose="02020603050405020304" pitchFamily="18" charset="0"/>
                </a:rPr>
                <a:t>C</a:t>
              </a:r>
              <a:r>
                <a:rPr lang="it-IT" sz="1400" b="1" baseline="-25000" dirty="0">
                  <a:highlight>
                    <a:srgbClr val="FFFF00"/>
                  </a:highlight>
                  <a:cs typeface="Times New Roman" panose="02020603050405020304" pitchFamily="18" charset="0"/>
                </a:rPr>
                <a:t>I</a:t>
              </a:r>
              <a:r>
                <a:rPr lang="it-IT" sz="1400" b="1" dirty="0">
                  <a:highlight>
                    <a:srgbClr val="FFFF00"/>
                  </a:highlight>
                  <a:cs typeface="Times New Roman" panose="02020603050405020304" pitchFamily="18" charset="0"/>
                </a:rPr>
                <a:t>= I</a:t>
              </a:r>
              <a:r>
                <a:rPr lang="it-IT" sz="1400" b="1" baseline="-25000" dirty="0">
                  <a:highlight>
                    <a:srgbClr val="FFFF00"/>
                  </a:highlight>
                  <a:cs typeface="Times New Roman" panose="02020603050405020304" pitchFamily="18" charset="0"/>
                </a:rPr>
                <a:t>CH2</a:t>
              </a:r>
              <a:r>
                <a:rPr lang="it-IT" sz="1400" b="1" dirty="0">
                  <a:highlight>
                    <a:srgbClr val="FFFF00"/>
                  </a:highlight>
                  <a:cs typeface="Times New Roman" panose="02020603050405020304" pitchFamily="18" charset="0"/>
                </a:rPr>
                <a:t>/ I</a:t>
              </a:r>
              <a:r>
                <a:rPr lang="it-IT" sz="1400" b="1" baseline="-25000" dirty="0">
                  <a:highlight>
                    <a:srgbClr val="FFFF00"/>
                  </a:highlight>
                  <a:cs typeface="Times New Roman" panose="02020603050405020304" pitchFamily="18" charset="0"/>
                </a:rPr>
                <a:t>C-H</a:t>
              </a:r>
              <a:endParaRPr lang="it-IT" sz="1400" b="1" dirty="0">
                <a:highlight>
                  <a:srgbClr val="FFFF00"/>
                </a:highlight>
              </a:endParaRPr>
            </a:p>
          </p:txBody>
        </p:sp>
      </p:grpSp>
      <p:sp>
        <p:nvSpPr>
          <p:cNvPr id="61" name="CasellaDiTesto 60">
            <a:extLst>
              <a:ext uri="{FF2B5EF4-FFF2-40B4-BE49-F238E27FC236}">
                <a16:creationId xmlns:a16="http://schemas.microsoft.com/office/drawing/2014/main" id="{A8385EA2-B84F-50CC-2B19-9C4D11A9038D}"/>
              </a:ext>
            </a:extLst>
          </p:cNvPr>
          <p:cNvSpPr txBox="1"/>
          <p:nvPr/>
        </p:nvSpPr>
        <p:spPr>
          <a:xfrm>
            <a:off x="120312" y="4201070"/>
            <a:ext cx="4683569" cy="1169551"/>
          </a:xfrm>
          <a:prstGeom prst="rect">
            <a:avLst/>
          </a:prstGeom>
          <a:noFill/>
        </p:spPr>
        <p:txBody>
          <a:bodyPr wrap="square">
            <a:spAutoFit/>
          </a:bodyPr>
          <a:lstStyle/>
          <a:p>
            <a:pPr algn="just"/>
            <a:r>
              <a:rPr lang="en-US" sz="1000" b="1" i="0" u="none" strike="noStrike" baseline="0" dirty="0">
                <a:solidFill>
                  <a:srgbClr val="0000FF"/>
                </a:solidFill>
                <a:latin typeface="+mj-lt"/>
              </a:rPr>
              <a:t>Polymerization Degree </a:t>
            </a:r>
            <a:r>
              <a:rPr lang="it-IT" sz="1000" b="1" i="1" dirty="0">
                <a:solidFill>
                  <a:srgbClr val="0000FF"/>
                </a:solidFill>
                <a:latin typeface="Times New Roman" panose="02020603050405020304" pitchFamily="18" charset="0"/>
                <a:cs typeface="Times New Roman" panose="02020603050405020304" pitchFamily="18" charset="0"/>
              </a:rPr>
              <a:t>R</a:t>
            </a:r>
            <a:r>
              <a:rPr lang="it-IT" sz="1000" b="1" baseline="-25000" dirty="0">
                <a:solidFill>
                  <a:srgbClr val="0000FF"/>
                </a:solidFill>
                <a:latin typeface="Times New Roman" panose="02020603050405020304" pitchFamily="18" charset="0"/>
                <a:cs typeface="Times New Roman" panose="02020603050405020304" pitchFamily="18" charset="0"/>
              </a:rPr>
              <a:t>H</a:t>
            </a:r>
            <a:endParaRPr lang="en-US" sz="1000" b="1" i="0" u="none" strike="noStrike" baseline="0" dirty="0">
              <a:solidFill>
                <a:srgbClr val="0000FF"/>
              </a:solidFill>
              <a:latin typeface="+mj-lt"/>
            </a:endParaRPr>
          </a:p>
          <a:p>
            <a:pPr algn="just"/>
            <a:r>
              <a:rPr lang="en-US" sz="1000" b="0" i="0" u="none" strike="noStrike" baseline="0" dirty="0">
                <a:solidFill>
                  <a:srgbClr val="000000"/>
                </a:solidFill>
                <a:latin typeface="+mj-lt"/>
              </a:rPr>
              <a:t>As paper ageing proceeds, the length of cellulose polymer chain decreases due to hydrolysis reactions</a:t>
            </a:r>
            <a:r>
              <a:rPr lang="en-US" sz="1000" dirty="0">
                <a:solidFill>
                  <a:srgbClr val="000000"/>
                </a:solidFill>
                <a:latin typeface="+mj-lt"/>
              </a:rPr>
              <a:t> </a:t>
            </a:r>
            <a:r>
              <a:rPr lang="en-US" sz="1000" b="0" i="0" u="none" strike="noStrike" baseline="0" dirty="0">
                <a:solidFill>
                  <a:srgbClr val="000000"/>
                </a:solidFill>
                <a:latin typeface="+mj-lt"/>
              </a:rPr>
              <a:t>of the first band, ascribed to the </a:t>
            </a:r>
            <a:r>
              <a:rPr lang="en-US" sz="1000" b="1" i="0" u="none" strike="noStrike" baseline="0" dirty="0">
                <a:solidFill>
                  <a:srgbClr val="000000"/>
                </a:solidFill>
                <a:highlight>
                  <a:srgbClr val="FFFF00"/>
                </a:highlight>
                <a:latin typeface="+mj-lt"/>
              </a:rPr>
              <a:t>stretching of the C–O–C glycosidic bond</a:t>
            </a:r>
            <a:r>
              <a:rPr lang="en-US" sz="1000" b="0" i="0" u="none" strike="noStrike" baseline="0" dirty="0">
                <a:solidFill>
                  <a:srgbClr val="000000"/>
                </a:solidFill>
                <a:highlight>
                  <a:srgbClr val="FFFF00"/>
                </a:highlight>
                <a:latin typeface="+mj-lt"/>
              </a:rPr>
              <a:t> </a:t>
            </a:r>
            <a:r>
              <a:rPr lang="en-US" sz="1000" b="0" i="0" u="none" strike="noStrike" baseline="0" dirty="0">
                <a:solidFill>
                  <a:srgbClr val="000000"/>
                </a:solidFill>
                <a:latin typeface="+mj-lt"/>
              </a:rPr>
              <a:t>(proportional to the </a:t>
            </a:r>
            <a:r>
              <a:rPr lang="en-US" sz="1000" b="1" i="0" u="none" strike="noStrike" baseline="0" dirty="0">
                <a:solidFill>
                  <a:srgbClr val="000000"/>
                </a:solidFill>
                <a:latin typeface="+mj-lt"/>
              </a:rPr>
              <a:t>number of linkages in the cellulose </a:t>
            </a:r>
            <a:r>
              <a:rPr lang="en-US" sz="1000" b="0" i="0" u="none" strike="noStrike" baseline="0" dirty="0">
                <a:solidFill>
                  <a:srgbClr val="000000"/>
                </a:solidFill>
                <a:latin typeface="+mj-lt"/>
              </a:rPr>
              <a:t>while the intensity of the second band, related to the </a:t>
            </a:r>
            <a:r>
              <a:rPr lang="en-US" sz="1000" b="1" i="0" u="none" strike="noStrike" baseline="0" dirty="0">
                <a:solidFill>
                  <a:srgbClr val="000000"/>
                </a:solidFill>
                <a:highlight>
                  <a:srgbClr val="FFFF00"/>
                </a:highlight>
                <a:latin typeface="+mj-lt"/>
              </a:rPr>
              <a:t>vibrations of C–H groups </a:t>
            </a:r>
            <a:r>
              <a:rPr lang="en-US" sz="1000" b="1" i="0" u="none" strike="noStrike" baseline="0" dirty="0">
                <a:solidFill>
                  <a:srgbClr val="000000"/>
                </a:solidFill>
                <a:latin typeface="+mj-lt"/>
              </a:rPr>
              <a:t>in the glucose monomer, is weakly sensitive to the cellulose polymerization degree</a:t>
            </a:r>
            <a:r>
              <a:rPr lang="en-US" sz="1000" b="0" i="0" u="none" strike="noStrike" baseline="0" dirty="0">
                <a:solidFill>
                  <a:srgbClr val="000000"/>
                </a:solidFill>
                <a:latin typeface="+mj-lt"/>
              </a:rPr>
              <a:t>. </a:t>
            </a:r>
            <a:endParaRPr lang="it-IT" sz="1000" dirty="0">
              <a:latin typeface="+mj-lt"/>
            </a:endParaRPr>
          </a:p>
        </p:txBody>
      </p:sp>
      <p:sp>
        <p:nvSpPr>
          <p:cNvPr id="63" name="CasellaDiTesto 62">
            <a:extLst>
              <a:ext uri="{FF2B5EF4-FFF2-40B4-BE49-F238E27FC236}">
                <a16:creationId xmlns:a16="http://schemas.microsoft.com/office/drawing/2014/main" id="{7FD5ACFC-13B1-2F7F-7B7A-7F4DB95B0D35}"/>
              </a:ext>
            </a:extLst>
          </p:cNvPr>
          <p:cNvSpPr txBox="1"/>
          <p:nvPr/>
        </p:nvSpPr>
        <p:spPr>
          <a:xfrm>
            <a:off x="1870027" y="4020806"/>
            <a:ext cx="2933854" cy="400110"/>
          </a:xfrm>
          <a:prstGeom prst="rect">
            <a:avLst/>
          </a:prstGeom>
          <a:solidFill>
            <a:schemeClr val="accent4">
              <a:lumMod val="20000"/>
              <a:lumOff val="80000"/>
            </a:schemeClr>
          </a:solidFill>
        </p:spPr>
        <p:txBody>
          <a:bodyPr wrap="square">
            <a:spAutoFit/>
          </a:bodyPr>
          <a:lstStyle/>
          <a:p>
            <a:pPr algn="ctr"/>
            <a:r>
              <a:rPr lang="it-IT" sz="1000" b="1" i="1" dirty="0">
                <a:solidFill>
                  <a:srgbClr val="0000FF"/>
                </a:solidFill>
                <a:latin typeface="+mj-lt"/>
                <a:cs typeface="Times New Roman" panose="02020603050405020304" pitchFamily="18" charset="0"/>
              </a:rPr>
              <a:t>R</a:t>
            </a:r>
            <a:r>
              <a:rPr lang="it-IT" sz="1000" b="1" baseline="-25000" dirty="0">
                <a:solidFill>
                  <a:srgbClr val="0000FF"/>
                </a:solidFill>
                <a:latin typeface="+mj-lt"/>
                <a:cs typeface="Times New Roman" panose="02020603050405020304" pitchFamily="18" charset="0"/>
              </a:rPr>
              <a:t>H</a:t>
            </a:r>
            <a:r>
              <a:rPr lang="it-IT" sz="1000" b="1" i="0" u="none" strike="noStrike" baseline="0" dirty="0">
                <a:solidFill>
                  <a:srgbClr val="0000FF"/>
                </a:solidFill>
                <a:latin typeface="+mj-lt"/>
              </a:rPr>
              <a:t> marker </a:t>
            </a:r>
            <a:r>
              <a:rPr lang="en-US" sz="1000" b="1" i="0" u="none" strike="noStrike" baseline="0" dirty="0">
                <a:solidFill>
                  <a:srgbClr val="0000FF"/>
                </a:solidFill>
                <a:latin typeface="+mj-lt"/>
              </a:rPr>
              <a:t>decreases as the ageing time of the paper increases</a:t>
            </a:r>
            <a:endParaRPr lang="it-IT" sz="1000" b="1" dirty="0">
              <a:solidFill>
                <a:srgbClr val="0000FF"/>
              </a:solidFill>
              <a:latin typeface="+mj-lt"/>
            </a:endParaRPr>
          </a:p>
        </p:txBody>
      </p:sp>
      <p:sp>
        <p:nvSpPr>
          <p:cNvPr id="65" name="CasellaDiTesto 64">
            <a:extLst>
              <a:ext uri="{FF2B5EF4-FFF2-40B4-BE49-F238E27FC236}">
                <a16:creationId xmlns:a16="http://schemas.microsoft.com/office/drawing/2014/main" id="{F76FABC1-DD82-662C-C59E-562784A60E77}"/>
              </a:ext>
            </a:extLst>
          </p:cNvPr>
          <p:cNvSpPr txBox="1"/>
          <p:nvPr/>
        </p:nvSpPr>
        <p:spPr>
          <a:xfrm>
            <a:off x="4879494" y="4175969"/>
            <a:ext cx="4180608" cy="1323439"/>
          </a:xfrm>
          <a:prstGeom prst="rect">
            <a:avLst/>
          </a:prstGeom>
          <a:noFill/>
        </p:spPr>
        <p:txBody>
          <a:bodyPr wrap="square">
            <a:spAutoFit/>
          </a:bodyPr>
          <a:lstStyle/>
          <a:p>
            <a:r>
              <a:rPr lang="en-US" sz="1000" b="1" dirty="0">
                <a:solidFill>
                  <a:srgbClr val="0000FF"/>
                </a:solidFill>
                <a:latin typeface="+mj-lt"/>
              </a:rPr>
              <a:t>Crystallinity index </a:t>
            </a:r>
            <a:r>
              <a:rPr lang="it-IT" sz="1000" b="1" i="1" dirty="0">
                <a:solidFill>
                  <a:srgbClr val="0000FF"/>
                </a:solidFill>
                <a:latin typeface="+mj-lt"/>
                <a:cs typeface="Times New Roman" panose="02020603050405020304" pitchFamily="18" charset="0"/>
              </a:rPr>
              <a:t>C</a:t>
            </a:r>
            <a:r>
              <a:rPr lang="it-IT" sz="1000" b="1" baseline="-25000" dirty="0">
                <a:solidFill>
                  <a:srgbClr val="0000FF"/>
                </a:solidFill>
                <a:latin typeface="+mj-lt"/>
                <a:cs typeface="Times New Roman" panose="02020603050405020304" pitchFamily="18" charset="0"/>
              </a:rPr>
              <a:t>I</a:t>
            </a:r>
            <a:endParaRPr lang="en-US" sz="1000" b="1" dirty="0">
              <a:solidFill>
                <a:srgbClr val="0000FF"/>
              </a:solidFill>
              <a:latin typeface="+mj-lt"/>
            </a:endParaRPr>
          </a:p>
          <a:p>
            <a:r>
              <a:rPr lang="it-IT" sz="1000" b="1" dirty="0" err="1">
                <a:latin typeface="+mj-lt"/>
              </a:rPr>
              <a:t>Crystallinity</a:t>
            </a:r>
            <a:r>
              <a:rPr lang="it-IT" sz="1000" b="1" dirty="0">
                <a:latin typeface="+mj-lt"/>
              </a:rPr>
              <a:t> in paper</a:t>
            </a:r>
            <a:r>
              <a:rPr lang="it-IT" sz="1000" dirty="0">
                <a:latin typeface="+mj-lt"/>
              </a:rPr>
              <a:t> </a:t>
            </a:r>
            <a:r>
              <a:rPr lang="it-IT" sz="1000" dirty="0" err="1">
                <a:latin typeface="+mj-lt"/>
              </a:rPr>
              <a:t>refers</a:t>
            </a:r>
            <a:r>
              <a:rPr lang="it-IT" sz="1000" dirty="0">
                <a:latin typeface="+mj-lt"/>
              </a:rPr>
              <a:t> </a:t>
            </a:r>
          </a:p>
          <a:p>
            <a:r>
              <a:rPr lang="it-IT" sz="1000" dirty="0">
                <a:latin typeface="+mj-lt"/>
              </a:rPr>
              <a:t>to the </a:t>
            </a:r>
            <a:r>
              <a:rPr lang="it-IT" sz="1000" i="1" dirty="0">
                <a:latin typeface="+mj-lt"/>
              </a:rPr>
              <a:t>degree of </a:t>
            </a:r>
            <a:r>
              <a:rPr lang="it-IT" sz="1000" i="1" dirty="0" err="1">
                <a:latin typeface="+mj-lt"/>
              </a:rPr>
              <a:t>structural</a:t>
            </a:r>
            <a:r>
              <a:rPr lang="it-IT" sz="1000" i="1" dirty="0">
                <a:latin typeface="+mj-lt"/>
              </a:rPr>
              <a:t> </a:t>
            </a:r>
            <a:r>
              <a:rPr lang="it-IT" sz="1000" i="1" dirty="0" err="1">
                <a:latin typeface="+mj-lt"/>
              </a:rPr>
              <a:t>order</a:t>
            </a:r>
            <a:r>
              <a:rPr lang="it-IT" sz="1000" i="1" dirty="0">
                <a:latin typeface="+mj-lt"/>
              </a:rPr>
              <a:t> of </a:t>
            </a:r>
            <a:r>
              <a:rPr lang="it-IT" sz="1000" b="1" i="1" dirty="0">
                <a:latin typeface="+mj-lt"/>
              </a:rPr>
              <a:t>cellulose </a:t>
            </a:r>
            <a:r>
              <a:rPr lang="it-IT" sz="1000" b="1" i="1" dirty="0" err="1">
                <a:latin typeface="+mj-lt"/>
              </a:rPr>
              <a:t>molecules</a:t>
            </a:r>
            <a:r>
              <a:rPr lang="it-IT" sz="1000" b="1" i="1" dirty="0">
                <a:latin typeface="+mj-lt"/>
              </a:rPr>
              <a:t> </a:t>
            </a:r>
          </a:p>
          <a:p>
            <a:pPr algn="l"/>
            <a:r>
              <a:rPr lang="en-US" sz="1000" b="1" i="0" u="none" strike="noStrike" baseline="0" dirty="0" err="1">
                <a:latin typeface="+mj-lt"/>
              </a:rPr>
              <a:t>Cristallinity</a:t>
            </a:r>
            <a:r>
              <a:rPr lang="en-US" sz="1000" b="1" i="0" u="none" strike="noStrike" baseline="0" dirty="0">
                <a:latin typeface="+mj-lt"/>
              </a:rPr>
              <a:t> index of cellulose describes the decrease in CH</a:t>
            </a:r>
            <a:r>
              <a:rPr lang="en-US" sz="1000" b="1" i="0" u="none" strike="noStrike" baseline="-25000" dirty="0">
                <a:latin typeface="+mj-lt"/>
              </a:rPr>
              <a:t>2</a:t>
            </a:r>
            <a:r>
              <a:rPr lang="en-US" sz="1000" b="1" i="0" u="none" strike="noStrike" baseline="0" dirty="0">
                <a:latin typeface="+mj-lt"/>
              </a:rPr>
              <a:t> peak intensity due to the reduction in content of crystalline form, consequent to the shortening of cellulose chain length in aged papers.</a:t>
            </a:r>
          </a:p>
          <a:p>
            <a:pPr algn="l"/>
            <a:endParaRPr lang="it-IT" sz="1000" b="1" dirty="0">
              <a:latin typeface="+mj-lt"/>
            </a:endParaRPr>
          </a:p>
        </p:txBody>
      </p:sp>
      <p:sp>
        <p:nvSpPr>
          <p:cNvPr id="67" name="CasellaDiTesto 66">
            <a:extLst>
              <a:ext uri="{FF2B5EF4-FFF2-40B4-BE49-F238E27FC236}">
                <a16:creationId xmlns:a16="http://schemas.microsoft.com/office/drawing/2014/main" id="{65FD7570-BAB0-7E8D-F580-EC85C08F0BBE}"/>
              </a:ext>
            </a:extLst>
          </p:cNvPr>
          <p:cNvSpPr txBox="1"/>
          <p:nvPr/>
        </p:nvSpPr>
        <p:spPr>
          <a:xfrm>
            <a:off x="80262" y="5500397"/>
            <a:ext cx="8915682" cy="1323439"/>
          </a:xfrm>
          <a:prstGeom prst="rect">
            <a:avLst/>
          </a:prstGeom>
          <a:solidFill>
            <a:srgbClr val="FFD661"/>
          </a:solidFill>
          <a:ln>
            <a:solidFill>
              <a:srgbClr val="0000FF"/>
            </a:solidFill>
          </a:ln>
          <a:effectLst>
            <a:outerShdw blurRad="50800" dist="38100" dir="2700000" algn="tl" rotWithShape="0">
              <a:schemeClr val="tx2">
                <a:alpha val="40000"/>
              </a:schemeClr>
            </a:outerShdw>
          </a:effectLst>
        </p:spPr>
        <p:txBody>
          <a:bodyPr wrap="square">
            <a:spAutoFit/>
          </a:bodyPr>
          <a:lstStyle/>
          <a:p>
            <a:pPr algn="l"/>
            <a:r>
              <a:rPr lang="en-US" sz="1000" b="1" i="0" u="none" strike="noStrike" baseline="0" dirty="0">
                <a:solidFill>
                  <a:srgbClr val="0000FF"/>
                </a:solidFill>
                <a:latin typeface="+mj-lt"/>
              </a:rPr>
              <a:t>Oxidation index </a:t>
            </a:r>
            <a:r>
              <a:rPr lang="en-US" sz="1000" b="1" i="1" u="none" strike="noStrike" baseline="0" dirty="0">
                <a:solidFill>
                  <a:srgbClr val="0000FF"/>
                </a:solidFill>
                <a:latin typeface="+mj-lt"/>
              </a:rPr>
              <a:t>O</a:t>
            </a:r>
            <a:r>
              <a:rPr lang="en-US" sz="1000" b="1" i="1" u="none" strike="noStrike" baseline="-25000" dirty="0">
                <a:solidFill>
                  <a:srgbClr val="0000FF"/>
                </a:solidFill>
                <a:latin typeface="+mj-lt"/>
              </a:rPr>
              <a:t>I</a:t>
            </a:r>
          </a:p>
          <a:p>
            <a:r>
              <a:rPr lang="en-US" sz="1000" b="0" i="0" strike="noStrike" baseline="0" dirty="0">
                <a:solidFill>
                  <a:srgbClr val="000000"/>
                </a:solidFill>
                <a:latin typeface="+mj-lt"/>
              </a:rPr>
              <a:t>The modification in cellulose chain induced by </a:t>
            </a:r>
            <a:r>
              <a:rPr lang="en-US" sz="1000" b="1" i="0" strike="noStrike" baseline="0" dirty="0">
                <a:solidFill>
                  <a:srgbClr val="000000"/>
                </a:solidFill>
                <a:latin typeface="+mj-lt"/>
              </a:rPr>
              <a:t>oxidation can be evaluated from the strength of new peaks appearing in the Raman spectra of aged papers</a:t>
            </a:r>
            <a:r>
              <a:rPr lang="en-US" sz="1000" b="0" i="0" u="none" strike="noStrike" baseline="0" dirty="0">
                <a:solidFill>
                  <a:srgbClr val="000000"/>
                </a:solidFill>
                <a:latin typeface="+mj-lt"/>
              </a:rPr>
              <a:t>. The oxidation of hydroxyl groups in a cellulose chain in an ambient atmosphere leads to the </a:t>
            </a:r>
            <a:r>
              <a:rPr lang="en-US" sz="1000" b="1" i="0" u="none" strike="noStrike" baseline="0" dirty="0">
                <a:solidFill>
                  <a:srgbClr val="000000"/>
                </a:solidFill>
                <a:latin typeface="+mj-lt"/>
              </a:rPr>
              <a:t>formation</a:t>
            </a:r>
            <a:r>
              <a:rPr lang="en-US" sz="1000" b="0" i="0" u="none" strike="noStrike" baseline="0" dirty="0">
                <a:solidFill>
                  <a:srgbClr val="000000"/>
                </a:solidFill>
                <a:latin typeface="+mj-lt"/>
              </a:rPr>
              <a:t> </a:t>
            </a:r>
            <a:r>
              <a:rPr lang="en-US" sz="1000" b="1" i="0" u="none" strike="noStrike" baseline="0" dirty="0">
                <a:solidFill>
                  <a:srgbClr val="000000"/>
                </a:solidFill>
                <a:latin typeface="+mj-lt"/>
              </a:rPr>
              <a:t>of</a:t>
            </a:r>
            <a:r>
              <a:rPr lang="en-US" sz="1000" b="0" i="0" u="none" strike="noStrike" baseline="0" dirty="0">
                <a:solidFill>
                  <a:srgbClr val="000000"/>
                </a:solidFill>
                <a:latin typeface="+mj-lt"/>
              </a:rPr>
              <a:t> both </a:t>
            </a:r>
            <a:r>
              <a:rPr lang="en-US" sz="1000" b="1" i="0" u="none" strike="noStrike" baseline="0" dirty="0">
                <a:solidFill>
                  <a:srgbClr val="000000"/>
                </a:solidFill>
                <a:latin typeface="+mj-lt"/>
              </a:rPr>
              <a:t>C=C</a:t>
            </a:r>
            <a:r>
              <a:rPr lang="en-US" sz="1000" b="0" i="0" u="none" strike="noStrike" baseline="0" dirty="0">
                <a:solidFill>
                  <a:srgbClr val="000000"/>
                </a:solidFill>
                <a:latin typeface="+mj-lt"/>
              </a:rPr>
              <a:t> </a:t>
            </a:r>
            <a:r>
              <a:rPr lang="en-US" sz="1000" b="1" i="0" u="none" strike="noStrike" baseline="0" dirty="0">
                <a:solidFill>
                  <a:srgbClr val="000000"/>
                </a:solidFill>
                <a:latin typeface="+mj-lt"/>
              </a:rPr>
              <a:t>double bonds in glucose ring </a:t>
            </a:r>
            <a:r>
              <a:rPr lang="en-US" sz="1000" i="0" u="none" strike="noStrike" baseline="0" dirty="0">
                <a:solidFill>
                  <a:srgbClr val="000000"/>
                </a:solidFill>
                <a:latin typeface="+mj-lt"/>
              </a:rPr>
              <a:t>and of </a:t>
            </a:r>
            <a:r>
              <a:rPr lang="en-US" sz="1000" b="1" i="0" u="none" strike="noStrike" baseline="0" dirty="0">
                <a:solidFill>
                  <a:srgbClr val="000000"/>
                </a:solidFill>
                <a:highlight>
                  <a:srgbClr val="FFFF00"/>
                </a:highlight>
                <a:latin typeface="+mj-lt"/>
              </a:rPr>
              <a:t>C=O bonds </a:t>
            </a:r>
            <a:r>
              <a:rPr lang="en-US" sz="1000" b="0" i="0" u="none" strike="noStrike" baseline="0" dirty="0">
                <a:solidFill>
                  <a:srgbClr val="000000"/>
                </a:solidFill>
                <a:highlight>
                  <a:srgbClr val="FFFF00"/>
                </a:highlight>
                <a:latin typeface="+mj-lt"/>
              </a:rPr>
              <a:t>(</a:t>
            </a:r>
            <a:r>
              <a:rPr lang="en-US" sz="1000" b="1" i="0" u="none" strike="noStrike" baseline="0" dirty="0">
                <a:solidFill>
                  <a:srgbClr val="000000"/>
                </a:solidFill>
                <a:highlight>
                  <a:srgbClr val="FFFF00"/>
                </a:highlight>
                <a:latin typeface="+mj-lt"/>
              </a:rPr>
              <a:t>carbonyl groups</a:t>
            </a:r>
            <a:r>
              <a:rPr lang="en-US" sz="1000" b="0" i="0" u="none" strike="noStrike" baseline="0" dirty="0">
                <a:solidFill>
                  <a:srgbClr val="000000"/>
                </a:solidFill>
                <a:highlight>
                  <a:srgbClr val="FFFF00"/>
                </a:highlight>
                <a:latin typeface="+mj-lt"/>
              </a:rPr>
              <a:t>),</a:t>
            </a:r>
            <a:r>
              <a:rPr lang="en-US" sz="1000" b="0" i="0" u="none" strike="noStrike" baseline="0" dirty="0">
                <a:solidFill>
                  <a:srgbClr val="000000"/>
                </a:solidFill>
                <a:latin typeface="+mj-lt"/>
              </a:rPr>
              <a:t> </a:t>
            </a:r>
            <a:r>
              <a:rPr lang="en-US" sz="1000" b="1" i="0" u="none" strike="noStrike" baseline="0" dirty="0">
                <a:solidFill>
                  <a:srgbClr val="000000"/>
                </a:solidFill>
                <a:latin typeface="+mj-lt"/>
              </a:rPr>
              <a:t>which can be further oxidized to </a:t>
            </a:r>
            <a:r>
              <a:rPr lang="en-US" sz="1000" b="1" i="0" u="none" strike="noStrike" baseline="0" dirty="0">
                <a:solidFill>
                  <a:srgbClr val="000000"/>
                </a:solidFill>
                <a:highlight>
                  <a:srgbClr val="FFFF00"/>
                </a:highlight>
                <a:latin typeface="+mj-lt"/>
              </a:rPr>
              <a:t>carboxylic groups</a:t>
            </a:r>
            <a:r>
              <a:rPr lang="en-US" sz="1000" b="0" i="0" u="none" strike="noStrike" baseline="0" dirty="0">
                <a:solidFill>
                  <a:srgbClr val="000000"/>
                </a:solidFill>
                <a:latin typeface="+mj-lt"/>
              </a:rPr>
              <a:t>. The </a:t>
            </a:r>
            <a:r>
              <a:rPr lang="en-US" sz="1000" b="1" i="0" u="none" strike="noStrike" baseline="0" dirty="0">
                <a:solidFill>
                  <a:srgbClr val="000000"/>
                </a:solidFill>
                <a:highlight>
                  <a:srgbClr val="FFFF00"/>
                </a:highlight>
                <a:latin typeface="+mj-lt"/>
              </a:rPr>
              <a:t>ratio OI between the area of carbonyl bands </a:t>
            </a:r>
            <a:r>
              <a:rPr lang="en-US" sz="1000" b="0" i="0" u="none" strike="noStrike" baseline="0" dirty="0">
                <a:solidFill>
                  <a:srgbClr val="000000"/>
                </a:solidFill>
                <a:latin typeface="+mj-lt"/>
              </a:rPr>
              <a:t>in the range 1640–1850 cm-1, </a:t>
            </a:r>
            <a:r>
              <a:rPr lang="en-US" sz="1000" b="1" i="0" u="none" strike="noStrike" baseline="0" dirty="0">
                <a:solidFill>
                  <a:srgbClr val="000000"/>
                </a:solidFill>
                <a:highlight>
                  <a:srgbClr val="FFFF00"/>
                </a:highlight>
                <a:latin typeface="+mj-lt"/>
              </a:rPr>
              <a:t>representing the final oxidation stage of cellulose</a:t>
            </a:r>
            <a:r>
              <a:rPr lang="en-US" sz="1000" b="0" i="0" u="none" strike="noStrike" baseline="0" dirty="0">
                <a:solidFill>
                  <a:srgbClr val="000000"/>
                </a:solidFill>
                <a:highlight>
                  <a:srgbClr val="FFFF00"/>
                </a:highlight>
                <a:latin typeface="+mj-lt"/>
              </a:rPr>
              <a:t>, and that of the band </a:t>
            </a:r>
            <a:r>
              <a:rPr lang="en-US" sz="1000" b="0" i="0" u="none" strike="noStrike" baseline="0" dirty="0">
                <a:solidFill>
                  <a:srgbClr val="000000"/>
                </a:solidFill>
                <a:latin typeface="+mj-lt"/>
              </a:rPr>
              <a:t>at 1580 cm-1 (corresponding </a:t>
            </a:r>
            <a:r>
              <a:rPr lang="en-US" sz="1000" b="0" i="0" u="none" strike="noStrike" baseline="0" dirty="0">
                <a:solidFill>
                  <a:srgbClr val="000000"/>
                </a:solidFill>
                <a:highlight>
                  <a:srgbClr val="FFFF00"/>
                </a:highlight>
                <a:latin typeface="+mj-lt"/>
              </a:rPr>
              <a:t>to the presence of </a:t>
            </a:r>
            <a:r>
              <a:rPr lang="en-US" sz="1000" b="1" i="0" u="none" strike="noStrike" baseline="0" dirty="0">
                <a:solidFill>
                  <a:srgbClr val="000000"/>
                </a:solidFill>
                <a:highlight>
                  <a:srgbClr val="FFFF00"/>
                </a:highlight>
                <a:latin typeface="+mj-lt"/>
              </a:rPr>
              <a:t>intermediate species</a:t>
            </a:r>
            <a:r>
              <a:rPr lang="en-US" sz="1000" b="0" i="0" u="none" strike="noStrike" baseline="0" dirty="0">
                <a:solidFill>
                  <a:srgbClr val="000000"/>
                </a:solidFill>
                <a:latin typeface="+mj-lt"/>
              </a:rPr>
              <a:t>, </a:t>
            </a:r>
            <a:r>
              <a:rPr lang="en-US" sz="1000" b="0" i="0" u="none" strike="noStrike" baseline="0" dirty="0">
                <a:solidFill>
                  <a:srgbClr val="000000"/>
                </a:solidFill>
                <a:highlight>
                  <a:srgbClr val="FFFF00"/>
                </a:highlight>
                <a:latin typeface="+mj-lt"/>
              </a:rPr>
              <a:t>gives information on </a:t>
            </a:r>
            <a:r>
              <a:rPr lang="en-US" sz="1000" b="1" i="0" u="none" strike="noStrike" baseline="0" dirty="0">
                <a:solidFill>
                  <a:srgbClr val="000000"/>
                </a:solidFill>
                <a:highlight>
                  <a:srgbClr val="FFFF00"/>
                </a:highlight>
                <a:latin typeface="+mj-lt"/>
              </a:rPr>
              <a:t>how advanced the oxidation process is.</a:t>
            </a:r>
            <a:r>
              <a:rPr lang="en-US" sz="1000" b="0" i="0" u="none" strike="noStrike" baseline="0" dirty="0">
                <a:solidFill>
                  <a:srgbClr val="000000"/>
                </a:solidFill>
                <a:highlight>
                  <a:srgbClr val="FFFF00"/>
                </a:highlight>
                <a:latin typeface="+mj-lt"/>
              </a:rPr>
              <a:t>  </a:t>
            </a:r>
            <a:r>
              <a:rPr lang="it-IT" sz="1000" dirty="0">
                <a:latin typeface="+mj-lt"/>
              </a:rPr>
              <a:t>In </a:t>
            </a:r>
            <a:r>
              <a:rPr lang="it-IT" sz="1000" dirty="0" err="1">
                <a:latin typeface="+mj-lt"/>
              </a:rPr>
              <a:t>contrast</a:t>
            </a:r>
            <a:r>
              <a:rPr lang="it-IT" sz="1000" dirty="0">
                <a:latin typeface="+mj-lt"/>
              </a:rPr>
              <a:t>, the </a:t>
            </a:r>
            <a:r>
              <a:rPr lang="en-US" sz="1000" b="1" dirty="0">
                <a:latin typeface="+mj-lt"/>
              </a:rPr>
              <a:t>ratio </a:t>
            </a:r>
            <a:r>
              <a:rPr lang="en-US" sz="1000" b="1" dirty="0">
                <a:highlight>
                  <a:srgbClr val="FFFF00"/>
                </a:highlight>
                <a:latin typeface="+mj-lt"/>
              </a:rPr>
              <a:t>OT </a:t>
            </a:r>
            <a:r>
              <a:rPr lang="en-US" sz="1000" dirty="0">
                <a:highlight>
                  <a:srgbClr val="FFFF00"/>
                </a:highlight>
                <a:latin typeface="+mj-lt"/>
              </a:rPr>
              <a:t>between the area of Raman bands of </a:t>
            </a:r>
            <a:r>
              <a:rPr lang="en-US" sz="1000" b="1" dirty="0">
                <a:highlight>
                  <a:srgbClr val="FFFF00"/>
                </a:highlight>
                <a:latin typeface="+mj-lt"/>
              </a:rPr>
              <a:t>oxidized functional groups </a:t>
            </a:r>
            <a:r>
              <a:rPr lang="en-US" sz="1000" dirty="0">
                <a:latin typeface="+mj-lt"/>
              </a:rPr>
              <a:t>in the range 1500–2800 cm-1 </a:t>
            </a:r>
            <a:r>
              <a:rPr lang="en-US" sz="1000" dirty="0">
                <a:highlight>
                  <a:srgbClr val="FFFF00"/>
                </a:highlight>
                <a:latin typeface="+mj-lt"/>
              </a:rPr>
              <a:t>and the area of whole spectrum </a:t>
            </a:r>
            <a:r>
              <a:rPr lang="en-US" sz="1000" dirty="0">
                <a:latin typeface="+mj-lt"/>
              </a:rPr>
              <a:t>(A700–3000) </a:t>
            </a:r>
            <a:r>
              <a:rPr lang="en-US" sz="1000" dirty="0">
                <a:highlight>
                  <a:srgbClr val="FFFF00"/>
                </a:highlight>
                <a:latin typeface="+mj-lt"/>
              </a:rPr>
              <a:t>measures </a:t>
            </a:r>
            <a:r>
              <a:rPr lang="en-US" sz="1000" b="1" dirty="0">
                <a:highlight>
                  <a:srgbClr val="FFFF00"/>
                </a:highlight>
                <a:latin typeface="+mj-lt"/>
              </a:rPr>
              <a:t>the amount of oxidation products linked to the cellulose backbone</a:t>
            </a:r>
            <a:r>
              <a:rPr lang="en-US" sz="1000" dirty="0">
                <a:latin typeface="+mj-lt"/>
              </a:rPr>
              <a:t>.</a:t>
            </a:r>
            <a:endParaRPr lang="it-IT" sz="1000" dirty="0">
              <a:latin typeface="+mj-lt"/>
            </a:endParaRPr>
          </a:p>
        </p:txBody>
      </p:sp>
      <p:sp>
        <p:nvSpPr>
          <p:cNvPr id="69" name="CasellaDiTesto 68">
            <a:extLst>
              <a:ext uri="{FF2B5EF4-FFF2-40B4-BE49-F238E27FC236}">
                <a16:creationId xmlns:a16="http://schemas.microsoft.com/office/drawing/2014/main" id="{87596104-9AC7-8BC3-1940-7D55EDA5EE4E}"/>
              </a:ext>
            </a:extLst>
          </p:cNvPr>
          <p:cNvSpPr txBox="1"/>
          <p:nvPr/>
        </p:nvSpPr>
        <p:spPr>
          <a:xfrm>
            <a:off x="6842648" y="4081297"/>
            <a:ext cx="2111138" cy="400110"/>
          </a:xfrm>
          <a:prstGeom prst="rect">
            <a:avLst/>
          </a:prstGeom>
          <a:solidFill>
            <a:schemeClr val="accent4">
              <a:lumMod val="20000"/>
              <a:lumOff val="80000"/>
            </a:schemeClr>
          </a:solidFill>
        </p:spPr>
        <p:txBody>
          <a:bodyPr wrap="square">
            <a:spAutoFit/>
          </a:bodyPr>
          <a:lstStyle/>
          <a:p>
            <a:pPr algn="ctr"/>
            <a:r>
              <a:rPr lang="it-IT" sz="1000" b="1" i="1" dirty="0">
                <a:solidFill>
                  <a:srgbClr val="0000FF"/>
                </a:solidFill>
                <a:cs typeface="Times New Roman" panose="02020603050405020304" pitchFamily="18" charset="0"/>
              </a:rPr>
              <a:t>C</a:t>
            </a:r>
            <a:r>
              <a:rPr lang="it-IT" sz="1000" b="1" baseline="-25000" dirty="0">
                <a:solidFill>
                  <a:srgbClr val="0000FF"/>
                </a:solidFill>
                <a:cs typeface="Times New Roman" panose="02020603050405020304" pitchFamily="18" charset="0"/>
              </a:rPr>
              <a:t>I</a:t>
            </a:r>
            <a:r>
              <a:rPr lang="it-IT" sz="1000" b="1" i="0" u="none" strike="noStrike" baseline="0" dirty="0">
                <a:solidFill>
                  <a:srgbClr val="0000FF"/>
                </a:solidFill>
                <a:latin typeface="+mj-lt"/>
              </a:rPr>
              <a:t> marker </a:t>
            </a:r>
            <a:r>
              <a:rPr lang="en-US" sz="1000" b="1" i="0" u="none" strike="noStrike" baseline="0" dirty="0">
                <a:solidFill>
                  <a:srgbClr val="0000FF"/>
                </a:solidFill>
                <a:latin typeface="+mj-lt"/>
              </a:rPr>
              <a:t>decreases as the ageing of the paper increases</a:t>
            </a:r>
            <a:endParaRPr lang="it-IT" sz="1000" b="1" dirty="0">
              <a:solidFill>
                <a:srgbClr val="0000FF"/>
              </a:solidFill>
              <a:latin typeface="+mj-lt"/>
            </a:endParaRPr>
          </a:p>
        </p:txBody>
      </p:sp>
      <p:sp>
        <p:nvSpPr>
          <p:cNvPr id="71" name="CasellaDiTesto 70">
            <a:extLst>
              <a:ext uri="{FF2B5EF4-FFF2-40B4-BE49-F238E27FC236}">
                <a16:creationId xmlns:a16="http://schemas.microsoft.com/office/drawing/2014/main" id="{29F4D61D-09C2-F594-FB4E-90C51C6BD6C9}"/>
              </a:ext>
            </a:extLst>
          </p:cNvPr>
          <p:cNvSpPr txBox="1"/>
          <p:nvPr/>
        </p:nvSpPr>
        <p:spPr>
          <a:xfrm>
            <a:off x="5429769" y="5451071"/>
            <a:ext cx="3566175" cy="246221"/>
          </a:xfrm>
          <a:prstGeom prst="rect">
            <a:avLst/>
          </a:prstGeom>
          <a:solidFill>
            <a:schemeClr val="accent4">
              <a:lumMod val="20000"/>
              <a:lumOff val="80000"/>
            </a:schemeClr>
          </a:solidFill>
        </p:spPr>
        <p:txBody>
          <a:bodyPr wrap="square">
            <a:spAutoFit/>
          </a:bodyPr>
          <a:lstStyle/>
          <a:p>
            <a:pPr algn="ctr"/>
            <a:r>
              <a:rPr lang="it-IT" sz="1000" b="1" i="1" dirty="0">
                <a:solidFill>
                  <a:srgbClr val="0000FF"/>
                </a:solidFill>
                <a:cs typeface="Times New Roman" panose="02020603050405020304" pitchFamily="18" charset="0"/>
              </a:rPr>
              <a:t>O</a:t>
            </a:r>
            <a:r>
              <a:rPr lang="it-IT" sz="1000" b="1" baseline="-25000" dirty="0">
                <a:solidFill>
                  <a:srgbClr val="0000FF"/>
                </a:solidFill>
                <a:cs typeface="Times New Roman" panose="02020603050405020304" pitchFamily="18" charset="0"/>
              </a:rPr>
              <a:t>I</a:t>
            </a:r>
            <a:r>
              <a:rPr lang="it-IT" sz="1000" b="1" i="0" u="none" strike="noStrike" baseline="0" dirty="0">
                <a:solidFill>
                  <a:srgbClr val="0000FF"/>
                </a:solidFill>
                <a:latin typeface="+mj-lt"/>
              </a:rPr>
              <a:t> marker </a:t>
            </a:r>
            <a:r>
              <a:rPr lang="en-US" sz="1000" b="1" i="0" u="none" strike="noStrike" baseline="0" dirty="0">
                <a:solidFill>
                  <a:srgbClr val="0000FF"/>
                </a:solidFill>
                <a:latin typeface="+mj-lt"/>
              </a:rPr>
              <a:t>increase as the ageing of the paper increases</a:t>
            </a:r>
            <a:endParaRPr lang="it-IT" sz="1000" b="1" dirty="0">
              <a:solidFill>
                <a:srgbClr val="0000FF"/>
              </a:solidFill>
              <a:latin typeface="+mj-lt"/>
            </a:endParaRPr>
          </a:p>
        </p:txBody>
      </p:sp>
      <p:sp>
        <p:nvSpPr>
          <p:cNvPr id="2" name="Rettangolo con angoli arrotondati 1">
            <a:extLst>
              <a:ext uri="{FF2B5EF4-FFF2-40B4-BE49-F238E27FC236}">
                <a16:creationId xmlns:a16="http://schemas.microsoft.com/office/drawing/2014/main" id="{9F19176F-4FEA-974A-9E66-5590F962AD90}"/>
              </a:ext>
            </a:extLst>
          </p:cNvPr>
          <p:cNvSpPr/>
          <p:nvPr/>
        </p:nvSpPr>
        <p:spPr>
          <a:xfrm>
            <a:off x="4843080" y="1303020"/>
            <a:ext cx="4132455" cy="649753"/>
          </a:xfrm>
          <a:prstGeom prst="round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 name="Rettangolo con angoli arrotondati 4">
            <a:extLst>
              <a:ext uri="{FF2B5EF4-FFF2-40B4-BE49-F238E27FC236}">
                <a16:creationId xmlns:a16="http://schemas.microsoft.com/office/drawing/2014/main" id="{BA44D117-DF1C-D5D6-4C57-A944A162A718}"/>
              </a:ext>
            </a:extLst>
          </p:cNvPr>
          <p:cNvSpPr/>
          <p:nvPr/>
        </p:nvSpPr>
        <p:spPr>
          <a:xfrm>
            <a:off x="4804912" y="2046201"/>
            <a:ext cx="4132455" cy="858801"/>
          </a:xfrm>
          <a:prstGeom prst="round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 name="Rettangolo con angoli arrotondati 6">
            <a:extLst>
              <a:ext uri="{FF2B5EF4-FFF2-40B4-BE49-F238E27FC236}">
                <a16:creationId xmlns:a16="http://schemas.microsoft.com/office/drawing/2014/main" id="{DBDAE7A8-EC7C-C7B9-C700-FA5455F51D29}"/>
              </a:ext>
            </a:extLst>
          </p:cNvPr>
          <p:cNvSpPr/>
          <p:nvPr/>
        </p:nvSpPr>
        <p:spPr>
          <a:xfrm>
            <a:off x="4806666" y="3014019"/>
            <a:ext cx="4132455" cy="649753"/>
          </a:xfrm>
          <a:prstGeom prst="roundRect">
            <a:avLst/>
          </a:prstGeom>
          <a:noFill/>
          <a:ln w="22225"/>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1523905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595F-D927-FA82-B100-D5DBB7814EE7}"/>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3818E2CB-559A-1070-5B7E-F2C0499CB161}"/>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122" name="Segnaposto numero diapositiva 2">
            <a:extLst>
              <a:ext uri="{FF2B5EF4-FFF2-40B4-BE49-F238E27FC236}">
                <a16:creationId xmlns:a16="http://schemas.microsoft.com/office/drawing/2014/main" id="{882F2188-1382-7B4E-CCCC-382AFE3A53BB}"/>
              </a:ext>
            </a:extLst>
          </p:cNvPr>
          <p:cNvSpPr>
            <a:spLocks noGrp="1"/>
          </p:cNvSpPr>
          <p:nvPr>
            <p:ph type="sldNum" sz="quarter" idx="11"/>
          </p:nvPr>
        </p:nvSpPr>
        <p:spPr>
          <a:xfrm>
            <a:off x="6532563" y="6279253"/>
            <a:ext cx="2133600" cy="365125"/>
          </a:xfrm>
          <a:noFill/>
        </p:spPr>
        <p:txBody>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itchFamily="34" charset="0"/>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itchFamily="34" charset="0"/>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itchFamily="34" charset="0"/>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9pPr>
          </a:lstStyle>
          <a:p>
            <a:pPr eaLnBrk="1" hangingPunct="1">
              <a:spcBef>
                <a:spcPct val="0"/>
              </a:spcBef>
            </a:pPr>
            <a:fld id="{E39DA3FD-8368-4764-8593-F2F1F5466DDF}" type="slidenum">
              <a:rPr lang="fr-CA" altLang="it-IT" sz="1200" smtClean="0">
                <a:solidFill>
                  <a:srgbClr val="898989"/>
                </a:solidFill>
              </a:rPr>
              <a:pPr eaLnBrk="1" hangingPunct="1">
                <a:spcBef>
                  <a:spcPct val="0"/>
                </a:spcBef>
              </a:pPr>
              <a:t>11</a:t>
            </a:fld>
            <a:endParaRPr lang="fr-CA" altLang="it-IT" sz="1200">
              <a:solidFill>
                <a:srgbClr val="898989"/>
              </a:solidFill>
            </a:endParaRPr>
          </a:p>
        </p:txBody>
      </p:sp>
      <p:sp>
        <p:nvSpPr>
          <p:cNvPr id="4" name="Titolo 1">
            <a:extLst>
              <a:ext uri="{FF2B5EF4-FFF2-40B4-BE49-F238E27FC236}">
                <a16:creationId xmlns:a16="http://schemas.microsoft.com/office/drawing/2014/main" id="{08355702-67BD-D760-A687-867C17ACC42D}"/>
              </a:ext>
            </a:extLst>
          </p:cNvPr>
          <p:cNvSpPr txBox="1">
            <a:spLocks/>
          </p:cNvSpPr>
          <p:nvPr/>
        </p:nvSpPr>
        <p:spPr>
          <a:xfrm>
            <a:off x="253041" y="303802"/>
            <a:ext cx="822960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Sampled</a:t>
            </a:r>
            <a:r>
              <a:rPr lang="it-IT" dirty="0">
                <a:solidFill>
                  <a:schemeClr val="bg1"/>
                </a:solidFill>
              </a:rPr>
              <a:t> books</a:t>
            </a:r>
          </a:p>
        </p:txBody>
      </p:sp>
      <p:sp>
        <p:nvSpPr>
          <p:cNvPr id="5" name="CasellaDiTesto 4">
            <a:extLst>
              <a:ext uri="{FF2B5EF4-FFF2-40B4-BE49-F238E27FC236}">
                <a16:creationId xmlns:a16="http://schemas.microsoft.com/office/drawing/2014/main" id="{44C9F567-F54B-9C1B-6199-41CE4E602776}"/>
              </a:ext>
            </a:extLst>
          </p:cNvPr>
          <p:cNvSpPr txBox="1"/>
          <p:nvPr/>
        </p:nvSpPr>
        <p:spPr>
          <a:xfrm>
            <a:off x="1681129" y="6553369"/>
            <a:ext cx="4539320" cy="184666"/>
          </a:xfrm>
          <a:prstGeom prst="rect">
            <a:avLst/>
          </a:prstGeom>
        </p:spPr>
        <p:txBody>
          <a:bodyPr vert="horz" wrap="none" lIns="91440" tIns="0" rIns="91440" bIns="0" rtlCol="0">
            <a:spAutoFit/>
          </a:bodyPr>
          <a:lstStyle/>
          <a:p>
            <a:r>
              <a:rPr lang="it-IT" sz="1200" dirty="0" err="1"/>
              <a:t>Courtesy</a:t>
            </a:r>
            <a:r>
              <a:rPr lang="it-IT" sz="1200" dirty="0"/>
              <a:t> of L. Ricca, F. </a:t>
            </a:r>
            <a:r>
              <a:rPr lang="it-IT" sz="1200" dirty="0" err="1"/>
              <a:t>Bonfigli</a:t>
            </a:r>
            <a:r>
              <a:rPr lang="it-IT" sz="1200" dirty="0"/>
              <a:t>, S. Botti, E. Giovenale, V. </a:t>
            </a:r>
            <a:r>
              <a:rPr lang="it-IT" sz="1200" dirty="0" err="1"/>
              <a:t>Nigro</a:t>
            </a:r>
            <a:r>
              <a:rPr lang="it-IT" sz="1200" dirty="0"/>
              <a:t> </a:t>
            </a:r>
          </a:p>
        </p:txBody>
      </p:sp>
      <p:pic>
        <p:nvPicPr>
          <p:cNvPr id="6" name="Immagine 5">
            <a:extLst>
              <a:ext uri="{FF2B5EF4-FFF2-40B4-BE49-F238E27FC236}">
                <a16:creationId xmlns:a16="http://schemas.microsoft.com/office/drawing/2014/main" id="{B01DCCC8-FD95-AB71-0F7C-338103C9AE80}"/>
              </a:ext>
            </a:extLst>
          </p:cNvPr>
          <p:cNvPicPr>
            <a:picLocks noChangeAspect="1"/>
          </p:cNvPicPr>
          <p:nvPr/>
        </p:nvPicPr>
        <p:blipFill>
          <a:blip r:embed="rId3"/>
          <a:srcRect l="-2493" t="12398" r="2493" b="21660"/>
          <a:stretch>
            <a:fillRect/>
          </a:stretch>
        </p:blipFill>
        <p:spPr>
          <a:xfrm>
            <a:off x="-3901" y="1012353"/>
            <a:ext cx="2351792" cy="3040813"/>
          </a:xfrm>
          <a:prstGeom prst="rect">
            <a:avLst/>
          </a:prstGeom>
        </p:spPr>
      </p:pic>
      <p:pic>
        <p:nvPicPr>
          <p:cNvPr id="8" name="Immagine 7">
            <a:extLst>
              <a:ext uri="{FF2B5EF4-FFF2-40B4-BE49-F238E27FC236}">
                <a16:creationId xmlns:a16="http://schemas.microsoft.com/office/drawing/2014/main" id="{79445AA7-DD3E-7370-F461-D776D77E7CEE}"/>
              </a:ext>
            </a:extLst>
          </p:cNvPr>
          <p:cNvPicPr>
            <a:picLocks noChangeAspect="1"/>
          </p:cNvPicPr>
          <p:nvPr/>
        </p:nvPicPr>
        <p:blipFill>
          <a:blip r:embed="rId4"/>
          <a:srcRect l="28078" t="54039" r="54983" b="2034"/>
          <a:stretch>
            <a:fillRect/>
          </a:stretch>
        </p:blipFill>
        <p:spPr>
          <a:xfrm>
            <a:off x="6246606" y="3225944"/>
            <a:ext cx="1206424" cy="1763343"/>
          </a:xfrm>
          <a:prstGeom prst="rect">
            <a:avLst/>
          </a:prstGeom>
        </p:spPr>
      </p:pic>
      <p:pic>
        <p:nvPicPr>
          <p:cNvPr id="10" name="Immagine 9">
            <a:extLst>
              <a:ext uri="{FF2B5EF4-FFF2-40B4-BE49-F238E27FC236}">
                <a16:creationId xmlns:a16="http://schemas.microsoft.com/office/drawing/2014/main" id="{E23A6BA0-5EDD-7AEC-9040-31E85A14830B}"/>
              </a:ext>
            </a:extLst>
          </p:cNvPr>
          <p:cNvPicPr>
            <a:picLocks noChangeAspect="1"/>
          </p:cNvPicPr>
          <p:nvPr/>
        </p:nvPicPr>
        <p:blipFill>
          <a:blip r:embed="rId4"/>
          <a:srcRect l="80999" t="3200" r="920" b="50680"/>
          <a:stretch>
            <a:fillRect/>
          </a:stretch>
        </p:blipFill>
        <p:spPr>
          <a:xfrm>
            <a:off x="4865001" y="3218929"/>
            <a:ext cx="1231345" cy="1770358"/>
          </a:xfrm>
          <a:prstGeom prst="rect">
            <a:avLst/>
          </a:prstGeom>
        </p:spPr>
      </p:pic>
      <p:pic>
        <p:nvPicPr>
          <p:cNvPr id="20" name="Immagine 19">
            <a:extLst>
              <a:ext uri="{FF2B5EF4-FFF2-40B4-BE49-F238E27FC236}">
                <a16:creationId xmlns:a16="http://schemas.microsoft.com/office/drawing/2014/main" id="{9BCF59C1-9B5B-4696-97C7-6D4C1D6B0CE7}"/>
              </a:ext>
            </a:extLst>
          </p:cNvPr>
          <p:cNvPicPr>
            <a:picLocks noChangeAspect="1"/>
          </p:cNvPicPr>
          <p:nvPr/>
        </p:nvPicPr>
        <p:blipFill>
          <a:blip r:embed="rId4"/>
          <a:srcRect l="51912" t="54039" r="30007" b="3979"/>
          <a:stretch>
            <a:fillRect/>
          </a:stretch>
        </p:blipFill>
        <p:spPr>
          <a:xfrm>
            <a:off x="7582110" y="3190433"/>
            <a:ext cx="1325367" cy="1734584"/>
          </a:xfrm>
          <a:prstGeom prst="rect">
            <a:avLst/>
          </a:prstGeom>
        </p:spPr>
      </p:pic>
      <p:pic>
        <p:nvPicPr>
          <p:cNvPr id="22" name="Immagine 21">
            <a:extLst>
              <a:ext uri="{FF2B5EF4-FFF2-40B4-BE49-F238E27FC236}">
                <a16:creationId xmlns:a16="http://schemas.microsoft.com/office/drawing/2014/main" id="{A135AD78-32F2-EF22-369D-2A492867B858}"/>
              </a:ext>
            </a:extLst>
          </p:cNvPr>
          <p:cNvPicPr>
            <a:picLocks noChangeAspect="1"/>
          </p:cNvPicPr>
          <p:nvPr/>
        </p:nvPicPr>
        <p:blipFill>
          <a:blip r:embed="rId4"/>
          <a:srcRect l="76921" t="55419" r="6274" b="2034"/>
          <a:stretch>
            <a:fillRect/>
          </a:stretch>
        </p:blipFill>
        <p:spPr>
          <a:xfrm>
            <a:off x="7725814" y="5043436"/>
            <a:ext cx="1181663" cy="1686184"/>
          </a:xfrm>
          <a:prstGeom prst="rect">
            <a:avLst/>
          </a:prstGeom>
        </p:spPr>
      </p:pic>
      <p:grpSp>
        <p:nvGrpSpPr>
          <p:cNvPr id="9" name="Gruppo 8">
            <a:extLst>
              <a:ext uri="{FF2B5EF4-FFF2-40B4-BE49-F238E27FC236}">
                <a16:creationId xmlns:a16="http://schemas.microsoft.com/office/drawing/2014/main" id="{C00B925C-B73A-A0EB-90E5-73AD80237564}"/>
              </a:ext>
            </a:extLst>
          </p:cNvPr>
          <p:cNvGrpSpPr/>
          <p:nvPr/>
        </p:nvGrpSpPr>
        <p:grpSpPr>
          <a:xfrm>
            <a:off x="3433340" y="1007714"/>
            <a:ext cx="5492835" cy="2105146"/>
            <a:chOff x="2481167" y="1012353"/>
            <a:chExt cx="5492835" cy="2105146"/>
          </a:xfrm>
        </p:grpSpPr>
        <p:pic>
          <p:nvPicPr>
            <p:cNvPr id="3" name="Picture 2">
              <a:extLst>
                <a:ext uri="{FF2B5EF4-FFF2-40B4-BE49-F238E27FC236}">
                  <a16:creationId xmlns:a16="http://schemas.microsoft.com/office/drawing/2014/main" id="{0A20A219-DC63-4E0B-770F-EF4D94A9ECB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479" b="48608"/>
            <a:stretch>
              <a:fillRect/>
            </a:stretch>
          </p:blipFill>
          <p:spPr bwMode="auto">
            <a:xfrm>
              <a:off x="2481167" y="1012353"/>
              <a:ext cx="5460521" cy="21051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CasellaDiTesto 10">
              <a:extLst>
                <a:ext uri="{FF2B5EF4-FFF2-40B4-BE49-F238E27FC236}">
                  <a16:creationId xmlns:a16="http://schemas.microsoft.com/office/drawing/2014/main" id="{C6CB440E-2AEE-71A5-890B-EBA7BC4EC6C5}"/>
                </a:ext>
              </a:extLst>
            </p:cNvPr>
            <p:cNvSpPr txBox="1"/>
            <p:nvPr/>
          </p:nvSpPr>
          <p:spPr>
            <a:xfrm>
              <a:off x="2555522" y="2896586"/>
              <a:ext cx="524503" cy="184666"/>
            </a:xfrm>
            <a:prstGeom prst="rect">
              <a:avLst/>
            </a:prstGeom>
          </p:spPr>
          <p:txBody>
            <a:bodyPr vert="horz" wrap="none" lIns="91440" tIns="0" rIns="91440" bIns="0" rtlCol="0">
              <a:spAutoFit/>
            </a:bodyPr>
            <a:lstStyle/>
            <a:p>
              <a:r>
                <a:rPr lang="it-IT" sz="1200" b="1" dirty="0">
                  <a:solidFill>
                    <a:schemeClr val="bg1"/>
                  </a:solidFill>
                </a:rPr>
                <a:t>1897</a:t>
              </a:r>
            </a:p>
          </p:txBody>
        </p:sp>
        <p:sp>
          <p:nvSpPr>
            <p:cNvPr id="13" name="CasellaDiTesto 12">
              <a:extLst>
                <a:ext uri="{FF2B5EF4-FFF2-40B4-BE49-F238E27FC236}">
                  <a16:creationId xmlns:a16="http://schemas.microsoft.com/office/drawing/2014/main" id="{F113BB92-6F95-4D2F-4C6D-1D0A9FC12B72}"/>
                </a:ext>
              </a:extLst>
            </p:cNvPr>
            <p:cNvSpPr txBox="1"/>
            <p:nvPr/>
          </p:nvSpPr>
          <p:spPr>
            <a:xfrm>
              <a:off x="4963094" y="2879520"/>
              <a:ext cx="524503" cy="184666"/>
            </a:xfrm>
            <a:prstGeom prst="rect">
              <a:avLst/>
            </a:prstGeom>
          </p:spPr>
          <p:txBody>
            <a:bodyPr vert="horz" wrap="none" lIns="91440" tIns="0" rIns="91440" bIns="0" rtlCol="0">
              <a:spAutoFit/>
            </a:bodyPr>
            <a:lstStyle/>
            <a:p>
              <a:r>
                <a:rPr lang="it-IT" sz="1200" b="1" dirty="0">
                  <a:solidFill>
                    <a:schemeClr val="bg1"/>
                  </a:solidFill>
                </a:rPr>
                <a:t>1897</a:t>
              </a:r>
            </a:p>
          </p:txBody>
        </p:sp>
        <p:sp>
          <p:nvSpPr>
            <p:cNvPr id="15" name="CasellaDiTesto 14">
              <a:extLst>
                <a:ext uri="{FF2B5EF4-FFF2-40B4-BE49-F238E27FC236}">
                  <a16:creationId xmlns:a16="http://schemas.microsoft.com/office/drawing/2014/main" id="{363751B3-699B-FC6D-4122-2C27D66BA857}"/>
                </a:ext>
              </a:extLst>
            </p:cNvPr>
            <p:cNvSpPr txBox="1"/>
            <p:nvPr/>
          </p:nvSpPr>
          <p:spPr>
            <a:xfrm>
              <a:off x="6098178" y="2879323"/>
              <a:ext cx="524503" cy="184666"/>
            </a:xfrm>
            <a:prstGeom prst="rect">
              <a:avLst/>
            </a:prstGeom>
          </p:spPr>
          <p:txBody>
            <a:bodyPr vert="horz" wrap="none" lIns="91440" tIns="0" rIns="91440" bIns="0" rtlCol="0">
              <a:spAutoFit/>
            </a:bodyPr>
            <a:lstStyle/>
            <a:p>
              <a:r>
                <a:rPr lang="it-IT" sz="1200" b="1" dirty="0">
                  <a:solidFill>
                    <a:schemeClr val="bg1"/>
                  </a:solidFill>
                </a:rPr>
                <a:t>1893</a:t>
              </a:r>
            </a:p>
          </p:txBody>
        </p:sp>
        <p:sp>
          <p:nvSpPr>
            <p:cNvPr id="18" name="CasellaDiTesto 17">
              <a:extLst>
                <a:ext uri="{FF2B5EF4-FFF2-40B4-BE49-F238E27FC236}">
                  <a16:creationId xmlns:a16="http://schemas.microsoft.com/office/drawing/2014/main" id="{C455D2E2-50AA-4D17-D9DE-A0A950713F40}"/>
                </a:ext>
              </a:extLst>
            </p:cNvPr>
            <p:cNvSpPr txBox="1"/>
            <p:nvPr/>
          </p:nvSpPr>
          <p:spPr>
            <a:xfrm>
              <a:off x="7449499" y="2873140"/>
              <a:ext cx="524503" cy="184666"/>
            </a:xfrm>
            <a:prstGeom prst="rect">
              <a:avLst/>
            </a:prstGeom>
          </p:spPr>
          <p:txBody>
            <a:bodyPr vert="horz" wrap="none" lIns="91440" tIns="0" rIns="91440" bIns="0" rtlCol="0">
              <a:spAutoFit/>
            </a:bodyPr>
            <a:lstStyle/>
            <a:p>
              <a:r>
                <a:rPr lang="it-IT" sz="1200" b="1" dirty="0">
                  <a:solidFill>
                    <a:schemeClr val="bg1"/>
                  </a:solidFill>
                </a:rPr>
                <a:t>1875</a:t>
              </a:r>
            </a:p>
          </p:txBody>
        </p:sp>
        <p:sp>
          <p:nvSpPr>
            <p:cNvPr id="24" name="CasellaDiTesto 23">
              <a:extLst>
                <a:ext uri="{FF2B5EF4-FFF2-40B4-BE49-F238E27FC236}">
                  <a16:creationId xmlns:a16="http://schemas.microsoft.com/office/drawing/2014/main" id="{93F0DD5D-1E22-FA98-C0EB-5F82996BDA51}"/>
                </a:ext>
              </a:extLst>
            </p:cNvPr>
            <p:cNvSpPr txBox="1"/>
            <p:nvPr/>
          </p:nvSpPr>
          <p:spPr>
            <a:xfrm>
              <a:off x="3785166" y="2879323"/>
              <a:ext cx="524503" cy="184666"/>
            </a:xfrm>
            <a:prstGeom prst="rect">
              <a:avLst/>
            </a:prstGeom>
          </p:spPr>
          <p:txBody>
            <a:bodyPr vert="horz" wrap="none" lIns="91440" tIns="0" rIns="91440" bIns="0" rtlCol="0">
              <a:spAutoFit/>
            </a:bodyPr>
            <a:lstStyle/>
            <a:p>
              <a:r>
                <a:rPr lang="it-IT" sz="1200" b="1" dirty="0">
                  <a:solidFill>
                    <a:schemeClr val="bg1"/>
                  </a:solidFill>
                </a:rPr>
                <a:t>1877</a:t>
              </a:r>
            </a:p>
          </p:txBody>
        </p:sp>
      </p:grpSp>
      <p:pic>
        <p:nvPicPr>
          <p:cNvPr id="7" name="Immagine 6">
            <a:extLst>
              <a:ext uri="{FF2B5EF4-FFF2-40B4-BE49-F238E27FC236}">
                <a16:creationId xmlns:a16="http://schemas.microsoft.com/office/drawing/2014/main" id="{2C20772C-B96F-F627-DBF1-A29E06FE26C9}"/>
              </a:ext>
            </a:extLst>
          </p:cNvPr>
          <p:cNvPicPr>
            <a:picLocks noChangeAspect="1"/>
          </p:cNvPicPr>
          <p:nvPr/>
        </p:nvPicPr>
        <p:blipFill>
          <a:blip r:embed="rId6"/>
          <a:stretch>
            <a:fillRect/>
          </a:stretch>
        </p:blipFill>
        <p:spPr>
          <a:xfrm>
            <a:off x="71042" y="4092143"/>
            <a:ext cx="4742498" cy="2268804"/>
          </a:xfrm>
          <a:prstGeom prst="rect">
            <a:avLst/>
          </a:prstGeom>
        </p:spPr>
      </p:pic>
    </p:spTree>
    <p:extLst>
      <p:ext uri="{BB962C8B-B14F-4D97-AF65-F5344CB8AC3E}">
        <p14:creationId xmlns:p14="http://schemas.microsoft.com/office/powerpoint/2010/main" val="181972527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7" name="Rectangle 3"/>
          <p:cNvSpPr>
            <a:spLocks noChangeArrowheads="1"/>
          </p:cNvSpPr>
          <p:nvPr/>
        </p:nvSpPr>
        <p:spPr bwMode="auto">
          <a:xfrm>
            <a:off x="361440" y="3695868"/>
            <a:ext cx="46739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altLang="it-IT" sz="800" b="1" i="1" u="none" strike="noStrike" cap="none" normalizeH="0" baseline="0" dirty="0">
                <a:ln>
                  <a:noFill/>
                </a:ln>
                <a:solidFill>
                  <a:schemeClr val="tx1"/>
                </a:solidFill>
                <a:effectLst/>
                <a:latin typeface="Arial" pitchFamily="34" charset="0"/>
                <a:ea typeface="Calibri" pitchFamily="34" charset="0"/>
                <a:cs typeface="Times New Roman" pitchFamily="18" charset="0"/>
              </a:rPr>
              <a:t>White light optical image and correlated Raman maps of R</a:t>
            </a:r>
            <a:r>
              <a:rPr kumimoji="0" lang="en-US" altLang="it-IT" sz="800" b="1" i="0" u="none" strike="noStrike" cap="none" normalizeH="0" baseline="-30000" dirty="0">
                <a:ln>
                  <a:noFill/>
                </a:ln>
                <a:solidFill>
                  <a:schemeClr val="tx1"/>
                </a:solidFill>
                <a:effectLst/>
                <a:latin typeface="Arial" pitchFamily="34" charset="0"/>
                <a:ea typeface="Calibri" pitchFamily="34" charset="0"/>
                <a:cs typeface="Times New Roman" pitchFamily="18" charset="0"/>
              </a:rPr>
              <a:t>H</a:t>
            </a:r>
            <a:r>
              <a:rPr kumimoji="0" lang="en-US" altLang="it-IT" sz="800" b="1" i="1" u="none" strike="noStrike" cap="none" normalizeH="0" baseline="0" dirty="0">
                <a:ln>
                  <a:noFill/>
                </a:ln>
                <a:solidFill>
                  <a:schemeClr val="tx1"/>
                </a:solidFill>
                <a:effectLst/>
                <a:latin typeface="Arial" pitchFamily="34" charset="0"/>
                <a:ea typeface="Calibri" pitchFamily="34" charset="0"/>
                <a:cs typeface="Times New Roman" pitchFamily="18" charset="0"/>
              </a:rPr>
              <a:t> and O</a:t>
            </a:r>
            <a:r>
              <a:rPr kumimoji="0" lang="en-US" altLang="it-IT" sz="800" b="1" i="0" u="none" strike="noStrike" cap="none" normalizeH="0" baseline="-30000" dirty="0">
                <a:ln>
                  <a:noFill/>
                </a:ln>
                <a:solidFill>
                  <a:schemeClr val="tx1"/>
                </a:solidFill>
                <a:effectLst/>
                <a:latin typeface="Arial" pitchFamily="34" charset="0"/>
                <a:ea typeface="Calibri" pitchFamily="34" charset="0"/>
                <a:cs typeface="Times New Roman" pitchFamily="18" charset="0"/>
              </a:rPr>
              <a:t>I </a:t>
            </a:r>
            <a:r>
              <a:rPr kumimoji="0" lang="en-US" altLang="it-IT" sz="800" b="1" i="1" u="none" strike="noStrike" cap="none" normalizeH="0" baseline="0" dirty="0">
                <a:ln>
                  <a:noFill/>
                </a:ln>
                <a:solidFill>
                  <a:schemeClr val="tx1"/>
                </a:solidFill>
                <a:effectLst/>
                <a:latin typeface="Arial" pitchFamily="34" charset="0"/>
                <a:ea typeface="Calibri" pitchFamily="34" charset="0"/>
                <a:cs typeface="Times New Roman" pitchFamily="18" charset="0"/>
              </a:rPr>
              <a:t>markers for XIX century paper sample from </a:t>
            </a:r>
            <a:r>
              <a:rPr kumimoji="0" lang="en-US" altLang="it-IT" sz="800" b="1" i="1" u="none" strike="noStrike" cap="none" normalizeH="0" baseline="0" dirty="0" err="1">
                <a:ln>
                  <a:noFill/>
                </a:ln>
                <a:solidFill>
                  <a:schemeClr val="tx1"/>
                </a:solidFill>
                <a:effectLst/>
                <a:latin typeface="Arial" pitchFamily="34" charset="0"/>
                <a:ea typeface="Calibri" pitchFamily="34" charset="0"/>
                <a:cs typeface="Times New Roman" pitchFamily="18" charset="0"/>
              </a:rPr>
              <a:t>E.Brehm</a:t>
            </a:r>
            <a:r>
              <a:rPr kumimoji="0" lang="en-US" altLang="it-IT" sz="800" b="1" i="1" u="none" strike="noStrike" cap="none" normalizeH="0" baseline="0" dirty="0">
                <a:ln>
                  <a:noFill/>
                </a:ln>
                <a:solidFill>
                  <a:schemeClr val="tx1"/>
                </a:solidFill>
                <a:effectLst/>
                <a:latin typeface="Arial" pitchFamily="34" charset="0"/>
                <a:ea typeface="Calibri" pitchFamily="34" charset="0"/>
                <a:cs typeface="Times New Roman" pitchFamily="18" charset="0"/>
              </a:rPr>
              <a:t>, Vita degli </a:t>
            </a:r>
            <a:r>
              <a:rPr kumimoji="0" lang="en-US" altLang="it-IT" sz="800" b="1" i="1" u="none" strike="noStrike" cap="none" normalizeH="0" baseline="0" dirty="0" err="1">
                <a:ln>
                  <a:noFill/>
                </a:ln>
                <a:solidFill>
                  <a:schemeClr val="tx1"/>
                </a:solidFill>
                <a:effectLst/>
                <a:latin typeface="Arial" pitchFamily="34" charset="0"/>
                <a:ea typeface="Calibri" pitchFamily="34" charset="0"/>
                <a:cs typeface="Times New Roman" pitchFamily="18" charset="0"/>
              </a:rPr>
              <a:t>animali</a:t>
            </a:r>
            <a:r>
              <a:rPr kumimoji="0" lang="en-US" altLang="it-IT" sz="800" b="1" i="1" u="none" strike="noStrike" cap="none" normalizeH="0" baseline="0" dirty="0">
                <a:ln>
                  <a:noFill/>
                </a:ln>
                <a:solidFill>
                  <a:schemeClr val="tx1"/>
                </a:solidFill>
                <a:effectLst/>
                <a:latin typeface="Arial" pitchFamily="34" charset="0"/>
                <a:ea typeface="Calibri" pitchFamily="34" charset="0"/>
                <a:cs typeface="Times New Roman" pitchFamily="18" charset="0"/>
              </a:rPr>
              <a:t>, vol. </a:t>
            </a:r>
            <a:r>
              <a:rPr kumimoji="0" lang="en-US" altLang="it-IT" sz="800" b="1" i="1" u="none" strike="noStrike" cap="none" normalizeH="0" baseline="0" dirty="0" err="1">
                <a:ln>
                  <a:noFill/>
                </a:ln>
                <a:solidFill>
                  <a:schemeClr val="tx1"/>
                </a:solidFill>
                <a:effectLst/>
                <a:latin typeface="Arial" pitchFamily="34" charset="0"/>
                <a:ea typeface="Calibri" pitchFamily="34" charset="0"/>
                <a:cs typeface="Times New Roman" pitchFamily="18" charset="0"/>
              </a:rPr>
              <a:t>lII</a:t>
            </a:r>
            <a:r>
              <a:rPr kumimoji="0" lang="en-US" altLang="it-IT" sz="800" b="1" i="1" u="none" strike="noStrike" cap="none" normalizeH="0" baseline="0" dirty="0">
                <a:ln>
                  <a:noFill/>
                </a:ln>
                <a:solidFill>
                  <a:schemeClr val="tx1"/>
                </a:solidFill>
                <a:effectLst/>
                <a:latin typeface="Arial" pitchFamily="34" charset="0"/>
                <a:ea typeface="Calibri" pitchFamily="34" charset="0"/>
                <a:cs typeface="Times New Roman" pitchFamily="18" charset="0"/>
              </a:rPr>
              <a:t>, Torino 1897 and XXII century Fabriano paper sample.</a:t>
            </a:r>
            <a:endParaRPr lang="en-US" altLang="it-IT" sz="800" b="1" i="1" dirty="0">
              <a:latin typeface="Arial" pitchFamily="34" charset="0"/>
              <a:cs typeface="Times New Roman" pitchFamily="18" charset="0"/>
            </a:endParaRPr>
          </a:p>
        </p:txBody>
      </p:sp>
      <p:pic>
        <p:nvPicPr>
          <p:cNvPr id="3" name="Immagine 2">
            <a:extLst>
              <a:ext uri="{FF2B5EF4-FFF2-40B4-BE49-F238E27FC236}">
                <a16:creationId xmlns:a16="http://schemas.microsoft.com/office/drawing/2014/main" id="{97E72299-73FE-CAE7-4629-13285AEE56AA}"/>
              </a:ext>
            </a:extLst>
          </p:cNvPr>
          <p:cNvPicPr>
            <a:picLocks noChangeAspect="1"/>
          </p:cNvPicPr>
          <p:nvPr/>
        </p:nvPicPr>
        <p:blipFill>
          <a:blip r:embed="rId2"/>
          <a:stretch>
            <a:fillRect/>
          </a:stretch>
        </p:blipFill>
        <p:spPr>
          <a:xfrm>
            <a:off x="5223671" y="1055257"/>
            <a:ext cx="1933589" cy="2609869"/>
          </a:xfrm>
          <a:prstGeom prst="rect">
            <a:avLst/>
          </a:prstGeom>
        </p:spPr>
      </p:pic>
      <p:sp>
        <p:nvSpPr>
          <p:cNvPr id="9" name="CasellaDiTesto 8">
            <a:extLst>
              <a:ext uri="{FF2B5EF4-FFF2-40B4-BE49-F238E27FC236}">
                <a16:creationId xmlns:a16="http://schemas.microsoft.com/office/drawing/2014/main" id="{A2F630F3-1334-DFA9-2A7F-64F76CF6F18D}"/>
              </a:ext>
            </a:extLst>
          </p:cNvPr>
          <p:cNvSpPr txBox="1"/>
          <p:nvPr/>
        </p:nvSpPr>
        <p:spPr>
          <a:xfrm>
            <a:off x="7318770" y="1251215"/>
            <a:ext cx="1671489" cy="646331"/>
          </a:xfrm>
          <a:prstGeom prst="rect">
            <a:avLst/>
          </a:prstGeom>
        </p:spPr>
        <p:txBody>
          <a:bodyPr vert="horz" wrap="square" lIns="91440" tIns="0" rIns="91440" bIns="0" rtlCol="0">
            <a:spAutoFit/>
          </a:bodyPr>
          <a:lstStyle/>
          <a:p>
            <a:pPr algn="just"/>
            <a:r>
              <a:rPr lang="it-IT" sz="1400" dirty="0" err="1"/>
              <a:t>Polymerization</a:t>
            </a:r>
            <a:r>
              <a:rPr lang="it-IT" sz="1400" dirty="0"/>
              <a:t> marker </a:t>
            </a:r>
            <a:r>
              <a:rPr lang="it-IT" sz="1400" dirty="0" err="1"/>
              <a:t>decreases</a:t>
            </a:r>
            <a:r>
              <a:rPr lang="it-IT" sz="1400" dirty="0"/>
              <a:t> in </a:t>
            </a:r>
            <a:r>
              <a:rPr lang="it-IT" sz="1400" dirty="0" err="1"/>
              <a:t>ancient</a:t>
            </a:r>
            <a:r>
              <a:rPr lang="it-IT" sz="1400" dirty="0"/>
              <a:t> papers</a:t>
            </a:r>
          </a:p>
        </p:txBody>
      </p:sp>
      <p:sp>
        <p:nvSpPr>
          <p:cNvPr id="11" name="CasellaDiTesto 10">
            <a:extLst>
              <a:ext uri="{FF2B5EF4-FFF2-40B4-BE49-F238E27FC236}">
                <a16:creationId xmlns:a16="http://schemas.microsoft.com/office/drawing/2014/main" id="{DF0BE230-9CAD-7A33-29DB-F175D36751DB}"/>
              </a:ext>
            </a:extLst>
          </p:cNvPr>
          <p:cNvSpPr txBox="1"/>
          <p:nvPr/>
        </p:nvSpPr>
        <p:spPr>
          <a:xfrm>
            <a:off x="7318770" y="2580665"/>
            <a:ext cx="1671489" cy="646331"/>
          </a:xfrm>
          <a:prstGeom prst="rect">
            <a:avLst/>
          </a:prstGeom>
        </p:spPr>
        <p:txBody>
          <a:bodyPr vert="horz" wrap="square" lIns="91440" tIns="0" rIns="91440" bIns="0" rtlCol="0">
            <a:spAutoFit/>
          </a:bodyPr>
          <a:lstStyle/>
          <a:p>
            <a:pPr algn="just"/>
            <a:r>
              <a:rPr lang="it-IT" sz="1400" dirty="0" err="1"/>
              <a:t>Oxydation</a:t>
            </a:r>
            <a:r>
              <a:rPr lang="it-IT" sz="1400" dirty="0"/>
              <a:t> marker </a:t>
            </a:r>
            <a:r>
              <a:rPr lang="it-IT" sz="1400" dirty="0" err="1"/>
              <a:t>increases</a:t>
            </a:r>
            <a:r>
              <a:rPr lang="it-IT" sz="1400" dirty="0"/>
              <a:t> in </a:t>
            </a:r>
            <a:r>
              <a:rPr lang="it-IT" sz="1400" dirty="0" err="1"/>
              <a:t>ancient</a:t>
            </a:r>
            <a:r>
              <a:rPr lang="it-IT" sz="1400" dirty="0"/>
              <a:t> papers</a:t>
            </a:r>
          </a:p>
        </p:txBody>
      </p:sp>
      <p:sp>
        <p:nvSpPr>
          <p:cNvPr id="4" name="Rettangolo 3">
            <a:extLst>
              <a:ext uri="{FF2B5EF4-FFF2-40B4-BE49-F238E27FC236}">
                <a16:creationId xmlns:a16="http://schemas.microsoft.com/office/drawing/2014/main" id="{D402B4EB-CA7C-6C85-7B88-F4A0B2182332}"/>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8" name="Titolo 1">
            <a:extLst>
              <a:ext uri="{FF2B5EF4-FFF2-40B4-BE49-F238E27FC236}">
                <a16:creationId xmlns:a16="http://schemas.microsoft.com/office/drawing/2014/main" id="{CF1158B9-7EB9-E4EB-F046-9B324D6D7875}"/>
              </a:ext>
            </a:extLst>
          </p:cNvPr>
          <p:cNvSpPr txBox="1">
            <a:spLocks/>
          </p:cNvSpPr>
          <p:nvPr/>
        </p:nvSpPr>
        <p:spPr>
          <a:xfrm>
            <a:off x="156910" y="227231"/>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Ancient and </a:t>
            </a:r>
            <a:r>
              <a:rPr lang="it-IT" dirty="0" err="1">
                <a:solidFill>
                  <a:schemeClr val="bg1"/>
                </a:solidFill>
              </a:rPr>
              <a:t>modern</a:t>
            </a:r>
            <a:r>
              <a:rPr lang="it-IT" dirty="0">
                <a:solidFill>
                  <a:schemeClr val="bg1"/>
                </a:solidFill>
              </a:rPr>
              <a:t> papers: </a:t>
            </a:r>
            <a:r>
              <a:rPr lang="it-IT" dirty="0" err="1">
                <a:solidFill>
                  <a:schemeClr val="bg1"/>
                </a:solidFill>
              </a:rPr>
              <a:t>spectroscopic</a:t>
            </a:r>
            <a:r>
              <a:rPr lang="it-IT" dirty="0">
                <a:solidFill>
                  <a:schemeClr val="bg1"/>
                </a:solidFill>
              </a:rPr>
              <a:t> markers</a:t>
            </a:r>
          </a:p>
        </p:txBody>
      </p:sp>
      <p:cxnSp>
        <p:nvCxnSpPr>
          <p:cNvPr id="12" name="Connettore 2 11">
            <a:extLst>
              <a:ext uri="{FF2B5EF4-FFF2-40B4-BE49-F238E27FC236}">
                <a16:creationId xmlns:a16="http://schemas.microsoft.com/office/drawing/2014/main" id="{3E3E86C5-A7FB-1F41-50AA-71AA750EC90C}"/>
              </a:ext>
            </a:extLst>
          </p:cNvPr>
          <p:cNvCxnSpPr>
            <a:cxnSpLocks/>
          </p:cNvCxnSpPr>
          <p:nvPr/>
        </p:nvCxnSpPr>
        <p:spPr>
          <a:xfrm flipH="1">
            <a:off x="5822731" y="1592309"/>
            <a:ext cx="741082" cy="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Connettore 2 13">
            <a:extLst>
              <a:ext uri="{FF2B5EF4-FFF2-40B4-BE49-F238E27FC236}">
                <a16:creationId xmlns:a16="http://schemas.microsoft.com/office/drawing/2014/main" id="{A82F9E1C-FFA0-6CA8-F15A-751D4A87E6E4}"/>
              </a:ext>
            </a:extLst>
          </p:cNvPr>
          <p:cNvCxnSpPr>
            <a:cxnSpLocks/>
          </p:cNvCxnSpPr>
          <p:nvPr/>
        </p:nvCxnSpPr>
        <p:spPr>
          <a:xfrm>
            <a:off x="5863253" y="2927015"/>
            <a:ext cx="654424" cy="0"/>
          </a:xfrm>
          <a:prstGeom prst="straightConnector1">
            <a:avLst/>
          </a:prstGeom>
          <a:ln w="41275">
            <a:solidFill>
              <a:srgbClr val="FFFF00"/>
            </a:solidFill>
            <a:tailEnd type="triangle"/>
          </a:ln>
        </p:spPr>
        <p:style>
          <a:lnRef idx="2">
            <a:schemeClr val="accent1"/>
          </a:lnRef>
          <a:fillRef idx="0">
            <a:schemeClr val="accent1"/>
          </a:fillRef>
          <a:effectRef idx="1">
            <a:schemeClr val="accent1"/>
          </a:effectRef>
          <a:fontRef idx="minor">
            <a:schemeClr val="tx1"/>
          </a:fontRef>
        </p:style>
      </p:cxnSp>
      <p:grpSp>
        <p:nvGrpSpPr>
          <p:cNvPr id="31" name="Gruppo 30">
            <a:extLst>
              <a:ext uri="{FF2B5EF4-FFF2-40B4-BE49-F238E27FC236}">
                <a16:creationId xmlns:a16="http://schemas.microsoft.com/office/drawing/2014/main" id="{599D6254-0A64-50A6-2665-B0212248E1DD}"/>
              </a:ext>
            </a:extLst>
          </p:cNvPr>
          <p:cNvGrpSpPr/>
          <p:nvPr/>
        </p:nvGrpSpPr>
        <p:grpSpPr>
          <a:xfrm>
            <a:off x="395778" y="1479393"/>
            <a:ext cx="3987277" cy="2158997"/>
            <a:chOff x="42530" y="1227356"/>
            <a:chExt cx="4970172" cy="2693139"/>
          </a:xfrm>
        </p:grpSpPr>
        <p:pic>
          <p:nvPicPr>
            <p:cNvPr id="1025" name="Immagine 4"/>
            <p:cNvPicPr>
              <a:picLocks noChangeAspect="1" noChangeArrowheads="1"/>
            </p:cNvPicPr>
            <p:nvPr/>
          </p:nvPicPr>
          <p:blipFill>
            <a:blip r:embed="rId3" cstate="print">
              <a:extLst>
                <a:ext uri="{28A0092B-C50C-407E-A947-70E740481C1C}">
                  <a14:useLocalDpi xmlns:a14="http://schemas.microsoft.com/office/drawing/2010/main" val="0"/>
                </a:ext>
              </a:extLst>
            </a:blip>
            <a:srcRect l="2905" t="5719" r="2365" b="2048"/>
            <a:stretch>
              <a:fillRect/>
            </a:stretch>
          </p:blipFill>
          <p:spPr bwMode="auto">
            <a:xfrm>
              <a:off x="97145" y="1227356"/>
              <a:ext cx="4915557" cy="2693139"/>
            </a:xfrm>
            <a:prstGeom prst="rect">
              <a:avLst/>
            </a:prstGeom>
            <a:noFill/>
            <a:extLst>
              <a:ext uri="{909E8E84-426E-40DD-AFC4-6F175D3DCCD1}">
                <a14:hiddenFill xmlns:a14="http://schemas.microsoft.com/office/drawing/2010/main">
                  <a:solidFill>
                    <a:srgbClr val="FFFFFF"/>
                  </a:solidFill>
                </a14:hiddenFill>
              </a:ext>
            </a:extLst>
          </p:spPr>
        </p:pic>
        <p:sp>
          <p:nvSpPr>
            <p:cNvPr id="30" name="Rettangolo 29">
              <a:extLst>
                <a:ext uri="{FF2B5EF4-FFF2-40B4-BE49-F238E27FC236}">
                  <a16:creationId xmlns:a16="http://schemas.microsoft.com/office/drawing/2014/main" id="{4276C5A4-6945-8BDC-1E91-EF3E2F48EEDB}"/>
                </a:ext>
              </a:extLst>
            </p:cNvPr>
            <p:cNvSpPr/>
            <p:nvPr/>
          </p:nvSpPr>
          <p:spPr>
            <a:xfrm>
              <a:off x="42530" y="1227356"/>
              <a:ext cx="350875" cy="168176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grpSp>
        <p:nvGrpSpPr>
          <p:cNvPr id="60" name="Gruppo 59">
            <a:extLst>
              <a:ext uri="{FF2B5EF4-FFF2-40B4-BE49-F238E27FC236}">
                <a16:creationId xmlns:a16="http://schemas.microsoft.com/office/drawing/2014/main" id="{F570C956-CFE0-EB32-9DF3-BA9145D6B182}"/>
              </a:ext>
            </a:extLst>
          </p:cNvPr>
          <p:cNvGrpSpPr/>
          <p:nvPr/>
        </p:nvGrpSpPr>
        <p:grpSpPr>
          <a:xfrm>
            <a:off x="5219343" y="3734252"/>
            <a:ext cx="3021131" cy="2419467"/>
            <a:chOff x="5223672" y="3695868"/>
            <a:chExt cx="2290312" cy="1661445"/>
          </a:xfrm>
        </p:grpSpPr>
        <p:pic>
          <p:nvPicPr>
            <p:cNvPr id="44" name="Immagine 43">
              <a:extLst>
                <a:ext uri="{FF2B5EF4-FFF2-40B4-BE49-F238E27FC236}">
                  <a16:creationId xmlns:a16="http://schemas.microsoft.com/office/drawing/2014/main" id="{D2F822F9-F7FF-0914-6429-B40B0C8680E5}"/>
                </a:ext>
              </a:extLst>
            </p:cNvPr>
            <p:cNvPicPr>
              <a:picLocks noChangeAspect="1"/>
            </p:cNvPicPr>
            <p:nvPr/>
          </p:nvPicPr>
          <p:blipFill>
            <a:blip r:embed="rId4"/>
            <a:srcRect r="36580"/>
            <a:stretch>
              <a:fillRect/>
            </a:stretch>
          </p:blipFill>
          <p:spPr>
            <a:xfrm>
              <a:off x="5223672" y="3695868"/>
              <a:ext cx="2290312" cy="1661445"/>
            </a:xfrm>
            <a:prstGeom prst="rect">
              <a:avLst/>
            </a:prstGeom>
          </p:spPr>
        </p:pic>
        <p:cxnSp>
          <p:nvCxnSpPr>
            <p:cNvPr id="52" name="Connettore 2 51">
              <a:extLst>
                <a:ext uri="{FF2B5EF4-FFF2-40B4-BE49-F238E27FC236}">
                  <a16:creationId xmlns:a16="http://schemas.microsoft.com/office/drawing/2014/main" id="{EBBAB637-4BDD-0E80-85E0-3CF0AB9C7B7C}"/>
                </a:ext>
              </a:extLst>
            </p:cNvPr>
            <p:cNvCxnSpPr>
              <a:cxnSpLocks/>
            </p:cNvCxnSpPr>
            <p:nvPr/>
          </p:nvCxnSpPr>
          <p:spPr>
            <a:xfrm>
              <a:off x="5476233" y="3801184"/>
              <a:ext cx="0" cy="1440901"/>
            </a:xfrm>
            <a:prstGeom prst="straightConnector1">
              <a:avLst/>
            </a:prstGeom>
            <a:ln w="1905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54" name="Connettore 2 53">
              <a:extLst>
                <a:ext uri="{FF2B5EF4-FFF2-40B4-BE49-F238E27FC236}">
                  <a16:creationId xmlns:a16="http://schemas.microsoft.com/office/drawing/2014/main" id="{77607BC4-A1DB-6DFE-BDEE-FCFE1EFB7661}"/>
                </a:ext>
              </a:extLst>
            </p:cNvPr>
            <p:cNvCxnSpPr>
              <a:cxnSpLocks/>
            </p:cNvCxnSpPr>
            <p:nvPr/>
          </p:nvCxnSpPr>
          <p:spPr>
            <a:xfrm>
              <a:off x="7116613" y="3767939"/>
              <a:ext cx="0" cy="1440901"/>
            </a:xfrm>
            <a:prstGeom prst="straightConnector1">
              <a:avLst/>
            </a:prstGeom>
            <a:ln w="19050">
              <a:solidFill>
                <a:srgbClr val="FFFF00"/>
              </a:solidFill>
              <a:tailEnd type="triangle"/>
            </a:ln>
          </p:spPr>
          <p:style>
            <a:lnRef idx="2">
              <a:schemeClr val="accent1"/>
            </a:lnRef>
            <a:fillRef idx="0">
              <a:schemeClr val="accent1"/>
            </a:fillRef>
            <a:effectRef idx="1">
              <a:schemeClr val="accent1"/>
            </a:effectRef>
            <a:fontRef idx="minor">
              <a:schemeClr val="tx1"/>
            </a:fontRef>
          </p:style>
        </p:cxnSp>
      </p:grpSp>
      <p:sp>
        <p:nvSpPr>
          <p:cNvPr id="61" name="CasellaDiTesto 60">
            <a:extLst>
              <a:ext uri="{FF2B5EF4-FFF2-40B4-BE49-F238E27FC236}">
                <a16:creationId xmlns:a16="http://schemas.microsoft.com/office/drawing/2014/main" id="{4D400B5C-7A97-EA0E-9622-6182720AC772}"/>
              </a:ext>
            </a:extLst>
          </p:cNvPr>
          <p:cNvSpPr txBox="1"/>
          <p:nvPr/>
        </p:nvSpPr>
        <p:spPr>
          <a:xfrm>
            <a:off x="5889974" y="3801667"/>
            <a:ext cx="444352" cy="215444"/>
          </a:xfrm>
          <a:prstGeom prst="rect">
            <a:avLst/>
          </a:prstGeom>
        </p:spPr>
        <p:txBody>
          <a:bodyPr vert="horz" wrap="none" lIns="91440" tIns="0" rIns="91440" bIns="0" rtlCol="0">
            <a:spAutoFit/>
          </a:bodyPr>
          <a:lstStyle/>
          <a:p>
            <a:r>
              <a:rPr lang="it-IT" sz="1400" b="1" dirty="0"/>
              <a:t>RH</a:t>
            </a:r>
          </a:p>
        </p:txBody>
      </p:sp>
      <p:sp>
        <p:nvSpPr>
          <p:cNvPr id="63" name="CasellaDiTesto 62">
            <a:extLst>
              <a:ext uri="{FF2B5EF4-FFF2-40B4-BE49-F238E27FC236}">
                <a16:creationId xmlns:a16="http://schemas.microsoft.com/office/drawing/2014/main" id="{5A840DF3-170B-DC34-C9B6-48E9F59A2947}"/>
              </a:ext>
            </a:extLst>
          </p:cNvPr>
          <p:cNvSpPr txBox="1"/>
          <p:nvPr/>
        </p:nvSpPr>
        <p:spPr>
          <a:xfrm>
            <a:off x="6943130" y="3808494"/>
            <a:ext cx="373820" cy="215444"/>
          </a:xfrm>
          <a:prstGeom prst="rect">
            <a:avLst/>
          </a:prstGeom>
        </p:spPr>
        <p:txBody>
          <a:bodyPr vert="horz" wrap="none" lIns="91440" tIns="0" rIns="91440" bIns="0" rtlCol="0">
            <a:spAutoFit/>
          </a:bodyPr>
          <a:lstStyle/>
          <a:p>
            <a:r>
              <a:rPr lang="it-IT" sz="1400" b="1" dirty="0"/>
              <a:t>OI</a:t>
            </a:r>
          </a:p>
        </p:txBody>
      </p:sp>
      <p:sp>
        <p:nvSpPr>
          <p:cNvPr id="1026" name="CasellaDiTesto 1025">
            <a:extLst>
              <a:ext uri="{FF2B5EF4-FFF2-40B4-BE49-F238E27FC236}">
                <a16:creationId xmlns:a16="http://schemas.microsoft.com/office/drawing/2014/main" id="{E09D69A1-4F27-0F2B-4114-06DA9CFD3E97}"/>
              </a:ext>
            </a:extLst>
          </p:cNvPr>
          <p:cNvSpPr txBox="1"/>
          <p:nvPr/>
        </p:nvSpPr>
        <p:spPr>
          <a:xfrm>
            <a:off x="7140529" y="3484062"/>
            <a:ext cx="1468671" cy="215444"/>
          </a:xfrm>
          <a:prstGeom prst="rect">
            <a:avLst/>
          </a:prstGeom>
          <a:noFill/>
        </p:spPr>
        <p:txBody>
          <a:bodyPr wrap="none" rtlCol="0">
            <a:spAutoFit/>
          </a:bodyPr>
          <a:lstStyle/>
          <a:p>
            <a:pPr algn="ctr"/>
            <a:r>
              <a:rPr lang="it-IT" sz="800" dirty="0"/>
              <a:t>60 </a:t>
            </a:r>
            <a:r>
              <a:rPr lang="it-IT" sz="800" dirty="0">
                <a:sym typeface="Symbol" panose="05050102010706020507" pitchFamily="18" charset="2"/>
              </a:rPr>
              <a:t>m x 60 m, 900 </a:t>
            </a:r>
            <a:r>
              <a:rPr lang="it-IT" sz="800" dirty="0" err="1">
                <a:sym typeface="Symbol" panose="05050102010706020507" pitchFamily="18" charset="2"/>
              </a:rPr>
              <a:t>spectra</a:t>
            </a:r>
            <a:endParaRPr lang="it-IT" sz="800" dirty="0"/>
          </a:p>
        </p:txBody>
      </p:sp>
      <p:sp>
        <p:nvSpPr>
          <p:cNvPr id="16" name="CasellaDiTesto 15">
            <a:extLst>
              <a:ext uri="{FF2B5EF4-FFF2-40B4-BE49-F238E27FC236}">
                <a16:creationId xmlns:a16="http://schemas.microsoft.com/office/drawing/2014/main" id="{110F4966-5508-FA31-6210-7CD6962F6EC6}"/>
              </a:ext>
            </a:extLst>
          </p:cNvPr>
          <p:cNvSpPr txBox="1"/>
          <p:nvPr/>
        </p:nvSpPr>
        <p:spPr>
          <a:xfrm>
            <a:off x="245364" y="5134754"/>
            <a:ext cx="4673912" cy="1015663"/>
          </a:xfrm>
          <a:prstGeom prst="rect">
            <a:avLst/>
          </a:prstGeom>
          <a:noFill/>
        </p:spPr>
        <p:txBody>
          <a:bodyPr wrap="square">
            <a:spAutoFit/>
          </a:bodyPr>
          <a:lstStyle/>
          <a:p>
            <a:r>
              <a:rPr lang="en-US" sz="1200" b="1" i="0" u="none" strike="noStrike" baseline="0" dirty="0">
                <a:latin typeface="+mj-lt"/>
              </a:rPr>
              <a:t>RH </a:t>
            </a:r>
            <a:r>
              <a:rPr lang="en-US" sz="1200" b="1" dirty="0">
                <a:latin typeface="+mj-lt"/>
              </a:rPr>
              <a:t>distribution shape</a:t>
            </a:r>
          </a:p>
          <a:p>
            <a:pPr algn="just"/>
            <a:r>
              <a:rPr lang="en-US" sz="1200" dirty="0">
                <a:latin typeface="+mj-lt"/>
              </a:rPr>
              <a:t>Modern paper displays a long tail of RH values larger than those of ancient paper and a double peak.</a:t>
            </a:r>
          </a:p>
          <a:p>
            <a:pPr algn="just"/>
            <a:r>
              <a:rPr lang="en-US" sz="1200" dirty="0">
                <a:solidFill>
                  <a:srgbClr val="000000"/>
                </a:solidFill>
              </a:rPr>
              <a:t>This behavior can be ascribed to the </a:t>
            </a:r>
            <a:r>
              <a:rPr lang="en-US" sz="1200" b="1" dirty="0">
                <a:solidFill>
                  <a:srgbClr val="0000FF"/>
                </a:solidFill>
              </a:rPr>
              <a:t>inhomogeneous composition of modern paper with respect the ancient ones.</a:t>
            </a:r>
            <a:endParaRPr lang="en-US" sz="1200" b="0" i="0" u="none" strike="noStrike" baseline="0" dirty="0">
              <a:latin typeface="+mj-lt"/>
            </a:endParaRPr>
          </a:p>
        </p:txBody>
      </p:sp>
      <p:sp>
        <p:nvSpPr>
          <p:cNvPr id="20" name="CasellaDiTesto 19">
            <a:extLst>
              <a:ext uri="{FF2B5EF4-FFF2-40B4-BE49-F238E27FC236}">
                <a16:creationId xmlns:a16="http://schemas.microsoft.com/office/drawing/2014/main" id="{6C4B0B3A-A3AD-D3BF-12B7-364EC40B2474}"/>
              </a:ext>
            </a:extLst>
          </p:cNvPr>
          <p:cNvSpPr txBox="1"/>
          <p:nvPr/>
        </p:nvSpPr>
        <p:spPr>
          <a:xfrm>
            <a:off x="753721" y="4309184"/>
            <a:ext cx="3584812" cy="461665"/>
          </a:xfrm>
          <a:prstGeom prst="rect">
            <a:avLst/>
          </a:prstGeom>
          <a:noFill/>
        </p:spPr>
        <p:txBody>
          <a:bodyPr wrap="square">
            <a:spAutoFit/>
          </a:bodyPr>
          <a:lstStyle/>
          <a:p>
            <a:pPr algn="ctr"/>
            <a:r>
              <a:rPr lang="it-IT" sz="1200" b="1" dirty="0"/>
              <a:t>Distribution </a:t>
            </a:r>
            <a:r>
              <a:rPr lang="it-IT" sz="1200" b="1" dirty="0" err="1"/>
              <a:t>maps</a:t>
            </a:r>
            <a:r>
              <a:rPr lang="it-IT" sz="1200" b="1" dirty="0"/>
              <a:t> of RH and OI markers </a:t>
            </a:r>
            <a:r>
              <a:rPr lang="it-IT" sz="1200" b="1" dirty="0" err="1"/>
              <a:t>measured</a:t>
            </a:r>
            <a:r>
              <a:rPr lang="it-IT" sz="1200" b="1" dirty="0"/>
              <a:t> on a cross of </a:t>
            </a:r>
            <a:r>
              <a:rPr lang="it-IT" sz="1200" b="1" dirty="0" err="1"/>
              <a:t>fibers</a:t>
            </a:r>
            <a:endParaRPr lang="it-IT" b="1" dirty="0"/>
          </a:p>
        </p:txBody>
      </p:sp>
      <p:sp>
        <p:nvSpPr>
          <p:cNvPr id="22" name="CasellaDiTesto 21">
            <a:extLst>
              <a:ext uri="{FF2B5EF4-FFF2-40B4-BE49-F238E27FC236}">
                <a16:creationId xmlns:a16="http://schemas.microsoft.com/office/drawing/2014/main" id="{16AE92AE-F801-EA03-CF6A-E23CA81EA3D8}"/>
              </a:ext>
            </a:extLst>
          </p:cNvPr>
          <p:cNvSpPr txBox="1"/>
          <p:nvPr/>
        </p:nvSpPr>
        <p:spPr>
          <a:xfrm>
            <a:off x="245364" y="4725799"/>
            <a:ext cx="4510142" cy="461665"/>
          </a:xfrm>
          <a:prstGeom prst="rect">
            <a:avLst/>
          </a:prstGeom>
          <a:noFill/>
        </p:spPr>
        <p:txBody>
          <a:bodyPr wrap="square">
            <a:spAutoFit/>
          </a:bodyPr>
          <a:lstStyle/>
          <a:p>
            <a:pPr algn="l"/>
            <a:r>
              <a:rPr lang="en-US" sz="1200" b="0" i="0" u="none" strike="noStrike" baseline="0" dirty="0"/>
              <a:t>Larger values of RH markers, measured along the cellulose fiber wall are correlated with smaller values of </a:t>
            </a:r>
            <a:r>
              <a:rPr lang="en-US" sz="1200" b="0" i="1" u="none" strike="noStrike" baseline="0" dirty="0"/>
              <a:t>O</a:t>
            </a:r>
            <a:r>
              <a:rPr lang="en-US" sz="1200" i="1" dirty="0"/>
              <a:t>I</a:t>
            </a:r>
            <a:r>
              <a:rPr lang="en-US" sz="1200" b="0" i="0" u="none" strike="noStrike" baseline="0" dirty="0"/>
              <a:t> markers.</a:t>
            </a:r>
          </a:p>
        </p:txBody>
      </p:sp>
      <p:sp>
        <p:nvSpPr>
          <p:cNvPr id="5" name="Segnaposto contenuto 7">
            <a:extLst>
              <a:ext uri="{FF2B5EF4-FFF2-40B4-BE49-F238E27FC236}">
                <a16:creationId xmlns:a16="http://schemas.microsoft.com/office/drawing/2014/main" id="{33CA696D-F927-3337-332C-C5ECEADA157F}"/>
              </a:ext>
            </a:extLst>
          </p:cNvPr>
          <p:cNvSpPr txBox="1">
            <a:spLocks/>
          </p:cNvSpPr>
          <p:nvPr/>
        </p:nvSpPr>
        <p:spPr>
          <a:xfrm>
            <a:off x="693371" y="1020382"/>
            <a:ext cx="3705513" cy="461665"/>
          </a:xfrm>
          <a:prstGeom prst="rect">
            <a:avLst/>
          </a:prstGeom>
          <a:noFill/>
          <a:ln w="28575">
            <a:solidFill>
              <a:schemeClr val="tx2">
                <a:lumMod val="60000"/>
                <a:lumOff val="40000"/>
              </a:schemeClr>
            </a:solidFill>
          </a:ln>
        </p:spPr>
        <p:txBody>
          <a:bodyPr wrap="square" rtlCol="0">
            <a:spAutoFit/>
          </a:bodyPr>
          <a:lst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it-IT" sz="1200" dirty="0"/>
              <a:t>From Raman </a:t>
            </a:r>
            <a:r>
              <a:rPr lang="it-IT" sz="1200" dirty="0" err="1"/>
              <a:t>maps</a:t>
            </a:r>
            <a:r>
              <a:rPr lang="it-IT" sz="1200" dirty="0"/>
              <a:t> </a:t>
            </a:r>
            <a:r>
              <a:rPr lang="it-IT" sz="1200" dirty="0" err="1"/>
              <a:t>we</a:t>
            </a:r>
            <a:r>
              <a:rPr lang="it-IT" sz="1200" dirty="0"/>
              <a:t> can </a:t>
            </a:r>
            <a:r>
              <a:rPr lang="it-IT" sz="1200" dirty="0" err="1"/>
              <a:t>calculate</a:t>
            </a:r>
            <a:r>
              <a:rPr lang="it-IT" sz="1200" dirty="0"/>
              <a:t> the </a:t>
            </a:r>
            <a:r>
              <a:rPr lang="it-IT" sz="1200" dirty="0" err="1"/>
              <a:t>distribution</a:t>
            </a:r>
            <a:r>
              <a:rPr lang="it-IT" sz="1200" dirty="0"/>
              <a:t> for </a:t>
            </a:r>
            <a:r>
              <a:rPr lang="it-IT" sz="1200" dirty="0" err="1"/>
              <a:t>each</a:t>
            </a:r>
            <a:r>
              <a:rPr lang="it-IT" sz="1200" dirty="0"/>
              <a:t> marker </a:t>
            </a:r>
            <a:r>
              <a:rPr lang="it-IT" sz="1200" dirty="0" err="1"/>
              <a:t>value</a:t>
            </a:r>
            <a:r>
              <a:rPr lang="it-IT" sz="1200" dirty="0"/>
              <a:t>.</a:t>
            </a:r>
          </a:p>
        </p:txBody>
      </p:sp>
      <p:sp>
        <p:nvSpPr>
          <p:cNvPr id="13" name="CasellaDiTesto 12">
            <a:extLst>
              <a:ext uri="{FF2B5EF4-FFF2-40B4-BE49-F238E27FC236}">
                <a16:creationId xmlns:a16="http://schemas.microsoft.com/office/drawing/2014/main" id="{7A653973-A8F4-47D8-44B5-9C07AC9486D2}"/>
              </a:ext>
            </a:extLst>
          </p:cNvPr>
          <p:cNvSpPr txBox="1"/>
          <p:nvPr/>
        </p:nvSpPr>
        <p:spPr>
          <a:xfrm>
            <a:off x="2162021" y="4016415"/>
            <a:ext cx="3086071" cy="215444"/>
          </a:xfrm>
          <a:prstGeom prst="rect">
            <a:avLst/>
          </a:prstGeom>
          <a:noFill/>
        </p:spPr>
        <p:txBody>
          <a:bodyPr wrap="square">
            <a:spAutoFit/>
          </a:bodyPr>
          <a:lstStyle/>
          <a:p>
            <a:pPr algn="ctr"/>
            <a:r>
              <a:rPr lang="it-IT" sz="800" dirty="0">
                <a:solidFill>
                  <a:srgbClr val="002060"/>
                </a:solidFill>
              </a:rPr>
              <a:t>(60 </a:t>
            </a:r>
            <a:r>
              <a:rPr lang="it-IT" sz="800" dirty="0">
                <a:solidFill>
                  <a:srgbClr val="002060"/>
                </a:solidFill>
                <a:sym typeface="Symbol" panose="05050102010706020507" pitchFamily="18" charset="2"/>
              </a:rPr>
              <a:t>m x 60 m, 2 m </a:t>
            </a:r>
            <a:r>
              <a:rPr lang="it-IT" sz="800" dirty="0" err="1">
                <a:solidFill>
                  <a:srgbClr val="002060"/>
                </a:solidFill>
                <a:sym typeface="Symbol" panose="05050102010706020507" pitchFamily="18" charset="2"/>
              </a:rPr>
              <a:t>grid</a:t>
            </a:r>
            <a:r>
              <a:rPr lang="it-IT" sz="800" dirty="0">
                <a:solidFill>
                  <a:srgbClr val="002060"/>
                </a:solidFill>
                <a:sym typeface="Symbol" panose="05050102010706020507" pitchFamily="18" charset="2"/>
              </a:rPr>
              <a:t> step size, 900 </a:t>
            </a:r>
            <a:r>
              <a:rPr lang="it-IT" sz="800" dirty="0" err="1">
                <a:solidFill>
                  <a:srgbClr val="002060"/>
                </a:solidFill>
                <a:sym typeface="Symbol" panose="05050102010706020507" pitchFamily="18" charset="2"/>
              </a:rPr>
              <a:t>spectra</a:t>
            </a:r>
            <a:r>
              <a:rPr lang="it-IT" sz="800" dirty="0">
                <a:solidFill>
                  <a:srgbClr val="002060"/>
                </a:solidFill>
                <a:sym typeface="Symbol" panose="05050102010706020507" pitchFamily="18" charset="2"/>
              </a:rPr>
              <a:t>)</a:t>
            </a:r>
            <a:r>
              <a:rPr lang="it-IT" sz="800" dirty="0">
                <a:solidFill>
                  <a:srgbClr val="002060"/>
                </a:solidFill>
              </a:rPr>
              <a:t> </a:t>
            </a:r>
          </a:p>
        </p:txBody>
      </p:sp>
    </p:spTree>
    <p:extLst>
      <p:ext uri="{BB962C8B-B14F-4D97-AF65-F5344CB8AC3E}">
        <p14:creationId xmlns:p14="http://schemas.microsoft.com/office/powerpoint/2010/main" val="3101136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8CFDB-A7AC-57CC-11DB-5CEA2299E7A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6E172DD-DA3A-B19F-7808-67C78DAB2D2A}"/>
              </a:ext>
            </a:extLst>
          </p:cNvPr>
          <p:cNvSpPr>
            <a:spLocks noGrp="1"/>
          </p:cNvSpPr>
          <p:nvPr>
            <p:ph type="title"/>
          </p:nvPr>
        </p:nvSpPr>
        <p:spPr>
          <a:xfrm>
            <a:off x="185496" y="376120"/>
            <a:ext cx="8229600" cy="400110"/>
          </a:xfrm>
        </p:spPr>
        <p:txBody>
          <a:bodyPr/>
          <a:lstStyle/>
          <a:p>
            <a:r>
              <a:rPr lang="it-IT" dirty="0"/>
              <a:t>SEM and AFM </a:t>
            </a:r>
            <a:r>
              <a:rPr lang="it-IT" dirty="0" err="1"/>
              <a:t>characterization</a:t>
            </a:r>
            <a:endParaRPr lang="it-IT" dirty="0"/>
          </a:p>
        </p:txBody>
      </p:sp>
      <p:sp>
        <p:nvSpPr>
          <p:cNvPr id="6" name="Segnaposto numero diapositiva 5">
            <a:extLst>
              <a:ext uri="{FF2B5EF4-FFF2-40B4-BE49-F238E27FC236}">
                <a16:creationId xmlns:a16="http://schemas.microsoft.com/office/drawing/2014/main" id="{ECC4E526-291F-73EE-B1E8-48FC777EEEBB}"/>
              </a:ext>
            </a:extLst>
          </p:cNvPr>
          <p:cNvSpPr>
            <a:spLocks noGrp="1"/>
          </p:cNvSpPr>
          <p:nvPr>
            <p:ph type="sldNum" sz="quarter" idx="4"/>
          </p:nvPr>
        </p:nvSpPr>
        <p:spPr/>
        <p:txBody>
          <a:bodyPr/>
          <a:lstStyle/>
          <a:p>
            <a:fld id="{02C7C199-0D0D-7840-A88D-785280B31CF7}" type="slidenum">
              <a:rPr lang="it-IT" smtClean="0"/>
              <a:t>13</a:t>
            </a:fld>
            <a:endParaRPr lang="it-IT"/>
          </a:p>
        </p:txBody>
      </p:sp>
      <p:pic>
        <p:nvPicPr>
          <p:cNvPr id="9" name="Immagine 8">
            <a:extLst>
              <a:ext uri="{FF2B5EF4-FFF2-40B4-BE49-F238E27FC236}">
                <a16:creationId xmlns:a16="http://schemas.microsoft.com/office/drawing/2014/main" id="{59C9C64C-4217-84F8-1377-89C4ABB76C46}"/>
              </a:ext>
            </a:extLst>
          </p:cNvPr>
          <p:cNvPicPr>
            <a:picLocks noChangeAspect="1"/>
          </p:cNvPicPr>
          <p:nvPr/>
        </p:nvPicPr>
        <p:blipFill>
          <a:blip r:embed="rId2"/>
          <a:srcRect b="10916"/>
          <a:stretch>
            <a:fillRect/>
          </a:stretch>
        </p:blipFill>
        <p:spPr>
          <a:xfrm>
            <a:off x="204375" y="3524280"/>
            <a:ext cx="4065838" cy="2832072"/>
          </a:xfrm>
          <a:prstGeom prst="rect">
            <a:avLst/>
          </a:prstGeom>
        </p:spPr>
      </p:pic>
      <p:sp>
        <p:nvSpPr>
          <p:cNvPr id="13" name="CasellaDiTesto 12">
            <a:extLst>
              <a:ext uri="{FF2B5EF4-FFF2-40B4-BE49-F238E27FC236}">
                <a16:creationId xmlns:a16="http://schemas.microsoft.com/office/drawing/2014/main" id="{377DFA33-D8C3-C03F-E24D-3EB9BFBA8AF5}"/>
              </a:ext>
            </a:extLst>
          </p:cNvPr>
          <p:cNvSpPr txBox="1"/>
          <p:nvPr/>
        </p:nvSpPr>
        <p:spPr>
          <a:xfrm>
            <a:off x="6930614" y="5881929"/>
            <a:ext cx="2081126" cy="553998"/>
          </a:xfrm>
          <a:prstGeom prst="rect">
            <a:avLst/>
          </a:prstGeom>
          <a:noFill/>
        </p:spPr>
        <p:txBody>
          <a:bodyPr wrap="square">
            <a:spAutoFit/>
          </a:bodyPr>
          <a:lstStyle/>
          <a:p>
            <a:pPr algn="l"/>
            <a:r>
              <a:rPr lang="it-IT" sz="1000" b="0" i="0" u="none" strike="noStrike" baseline="0" dirty="0">
                <a:latin typeface="URWPalladioL-Roma"/>
              </a:rPr>
              <a:t>From: </a:t>
            </a:r>
            <a:r>
              <a:rPr lang="it-IT" sz="1000" b="0" i="0" u="none" strike="noStrike" baseline="0" dirty="0" err="1">
                <a:latin typeface="URWPalladioL-Ital"/>
              </a:rPr>
              <a:t>Molecules</a:t>
            </a:r>
            <a:r>
              <a:rPr lang="it-IT" sz="1000" b="0" i="0" u="none" strike="noStrike" baseline="0" dirty="0">
                <a:latin typeface="URWPalladioL-Ital"/>
              </a:rPr>
              <a:t> </a:t>
            </a:r>
            <a:r>
              <a:rPr lang="it-IT" sz="1000" b="1" i="0" u="none" strike="noStrike" baseline="0" dirty="0">
                <a:latin typeface="URWPalladioL-Bold"/>
              </a:rPr>
              <a:t>2022</a:t>
            </a:r>
            <a:r>
              <a:rPr lang="it-IT" sz="1000" b="0" i="0" u="none" strike="noStrike" baseline="0" dirty="0">
                <a:latin typeface="URWPalladioL-Roma"/>
              </a:rPr>
              <a:t>,</a:t>
            </a:r>
            <a:r>
              <a:rPr lang="it-IT" sz="1000" b="0" i="0" u="none" strike="noStrike" baseline="0" dirty="0">
                <a:latin typeface="URWPalladioL-Ital"/>
              </a:rPr>
              <a:t>27</a:t>
            </a:r>
            <a:r>
              <a:rPr lang="it-IT" sz="1000" b="0" i="0" u="none" strike="noStrike" baseline="0" dirty="0">
                <a:latin typeface="URWPalladioL-Roma"/>
              </a:rPr>
              <a:t>, 1712. https://doi.org/10.3390/molecules27051712</a:t>
            </a:r>
            <a:endParaRPr lang="it-IT" sz="1000" dirty="0"/>
          </a:p>
        </p:txBody>
      </p:sp>
      <p:sp>
        <p:nvSpPr>
          <p:cNvPr id="17" name="CasellaDiTesto 16">
            <a:extLst>
              <a:ext uri="{FF2B5EF4-FFF2-40B4-BE49-F238E27FC236}">
                <a16:creationId xmlns:a16="http://schemas.microsoft.com/office/drawing/2014/main" id="{8FB7A6D2-B95E-30B4-2657-BB9F05BD0A8A}"/>
              </a:ext>
            </a:extLst>
          </p:cNvPr>
          <p:cNvSpPr txBox="1"/>
          <p:nvPr/>
        </p:nvSpPr>
        <p:spPr>
          <a:xfrm>
            <a:off x="132261" y="1237331"/>
            <a:ext cx="3939938" cy="2092881"/>
          </a:xfrm>
          <a:prstGeom prst="rect">
            <a:avLst/>
          </a:prstGeom>
          <a:noFill/>
        </p:spPr>
        <p:txBody>
          <a:bodyPr wrap="square">
            <a:spAutoFit/>
          </a:bodyPr>
          <a:lstStyle/>
          <a:p>
            <a:pPr algn="ctr"/>
            <a:r>
              <a:rPr lang="en-US" sz="1000" b="1" i="0" u="none" strike="noStrike" baseline="0" dirty="0">
                <a:solidFill>
                  <a:srgbClr val="000000"/>
                </a:solidFill>
                <a:latin typeface="+mj-lt"/>
              </a:rPr>
              <a:t>HR-SEM images of two paper samples of XIX and XXI centuries. </a:t>
            </a:r>
          </a:p>
          <a:p>
            <a:pPr algn="l"/>
            <a:endParaRPr lang="en-US" sz="1000" dirty="0">
              <a:solidFill>
                <a:srgbClr val="000000"/>
              </a:solidFill>
              <a:latin typeface="+mj-lt"/>
            </a:endParaRPr>
          </a:p>
          <a:p>
            <a:pPr algn="just"/>
            <a:r>
              <a:rPr lang="en-US" sz="1000" b="1" i="0" u="none" strike="noStrike" baseline="0" dirty="0">
                <a:solidFill>
                  <a:srgbClr val="0000FF"/>
                </a:solidFill>
                <a:latin typeface="+mj-lt"/>
              </a:rPr>
              <a:t>Long cellulose fibers are clearly visible in the pictures related to the ancient paper sample</a:t>
            </a:r>
            <a:r>
              <a:rPr lang="en-US" sz="1000" b="0" i="0" u="none" strike="noStrike" baseline="0" dirty="0">
                <a:solidFill>
                  <a:srgbClr val="0000FF"/>
                </a:solidFill>
                <a:latin typeface="+mj-lt"/>
              </a:rPr>
              <a:t>, </a:t>
            </a:r>
            <a:r>
              <a:rPr lang="en-US" sz="1000" b="1" i="0" u="none" strike="noStrike" baseline="0" dirty="0">
                <a:solidFill>
                  <a:srgbClr val="0000FF"/>
                </a:solidFill>
                <a:latin typeface="+mj-lt"/>
              </a:rPr>
              <a:t>whereas in those of modern paper, the fibers are mixed with the presence of granular material</a:t>
            </a:r>
            <a:r>
              <a:rPr lang="en-US" sz="1000" b="0" i="0" u="none" strike="noStrike" baseline="0" dirty="0">
                <a:solidFill>
                  <a:srgbClr val="0000FF"/>
                </a:solidFill>
                <a:latin typeface="+mj-lt"/>
              </a:rPr>
              <a:t>. </a:t>
            </a:r>
            <a:r>
              <a:rPr lang="en-US" sz="1000" b="0" i="0" u="none" strike="noStrike" baseline="0" dirty="0">
                <a:solidFill>
                  <a:srgbClr val="000000"/>
                </a:solidFill>
                <a:latin typeface="+mj-lt"/>
              </a:rPr>
              <a:t>This finding demonstrated the change in paper composition over the centuries. In fact</a:t>
            </a:r>
            <a:r>
              <a:rPr lang="en-US" sz="1000" b="1" i="0" u="none" strike="noStrike" baseline="0" dirty="0">
                <a:solidFill>
                  <a:srgbClr val="000000"/>
                </a:solidFill>
                <a:latin typeface="+mj-lt"/>
              </a:rPr>
              <a:t>, </a:t>
            </a:r>
            <a:r>
              <a:rPr lang="en-US" sz="1000" b="1" i="0" u="none" strike="noStrike" baseline="0" dirty="0">
                <a:solidFill>
                  <a:srgbClr val="0000FF"/>
                </a:solidFill>
                <a:latin typeface="+mj-lt"/>
              </a:rPr>
              <a:t>modern paper is composed of only up to 50% short cellulosic fibers, the remaining part being hemicellulose and lignin.</a:t>
            </a:r>
            <a:r>
              <a:rPr lang="en-US" sz="1000" b="0" i="0" u="none" strike="noStrike" baseline="0" dirty="0">
                <a:solidFill>
                  <a:srgbClr val="000000"/>
                </a:solidFill>
                <a:latin typeface="+mj-lt"/>
              </a:rPr>
              <a:t> On the other hand, </a:t>
            </a:r>
            <a:r>
              <a:rPr lang="en-US" sz="1000" b="1" i="0" u="none" strike="noStrike" baseline="0" dirty="0">
                <a:solidFill>
                  <a:srgbClr val="0000FF"/>
                </a:solidFill>
                <a:latin typeface="+mj-lt"/>
              </a:rPr>
              <a:t>ancient paper was manufactured from long cellulose fibers in larger percentages with respect to the hemicellulose/lignin content.</a:t>
            </a:r>
            <a:endParaRPr lang="it-IT" sz="1000" b="1" dirty="0">
              <a:solidFill>
                <a:srgbClr val="0000FF"/>
              </a:solidFill>
              <a:latin typeface="+mj-lt"/>
            </a:endParaRPr>
          </a:p>
        </p:txBody>
      </p:sp>
      <p:sp>
        <p:nvSpPr>
          <p:cNvPr id="19" name="CasellaDiTesto 18">
            <a:extLst>
              <a:ext uri="{FF2B5EF4-FFF2-40B4-BE49-F238E27FC236}">
                <a16:creationId xmlns:a16="http://schemas.microsoft.com/office/drawing/2014/main" id="{AC1F67EF-2908-537E-81EC-14F5D016BB35}"/>
              </a:ext>
            </a:extLst>
          </p:cNvPr>
          <p:cNvSpPr txBox="1"/>
          <p:nvPr/>
        </p:nvSpPr>
        <p:spPr>
          <a:xfrm>
            <a:off x="4439739" y="1188689"/>
            <a:ext cx="4572000" cy="2400657"/>
          </a:xfrm>
          <a:prstGeom prst="rect">
            <a:avLst/>
          </a:prstGeom>
          <a:noFill/>
        </p:spPr>
        <p:txBody>
          <a:bodyPr wrap="square">
            <a:spAutoFit/>
          </a:bodyPr>
          <a:lstStyle/>
          <a:p>
            <a:pPr algn="ctr"/>
            <a:r>
              <a:rPr lang="en-US" sz="1000" b="1" dirty="0">
                <a:solidFill>
                  <a:srgbClr val="000000"/>
                </a:solidFill>
                <a:latin typeface="+mj-lt"/>
              </a:rPr>
              <a:t>AFM images of two paper samples of XIX and XXI centuries. </a:t>
            </a:r>
          </a:p>
          <a:p>
            <a:pPr algn="just"/>
            <a:endParaRPr lang="en-US" sz="1000" b="0" i="0" u="none" strike="noStrike" baseline="0" dirty="0">
              <a:solidFill>
                <a:srgbClr val="000000"/>
              </a:solidFill>
              <a:latin typeface="+mj-lt"/>
            </a:endParaRPr>
          </a:p>
          <a:p>
            <a:pPr algn="just"/>
            <a:r>
              <a:rPr lang="en-US" sz="1000" b="0" i="0" u="none" strike="noStrike" baseline="0" dirty="0">
                <a:solidFill>
                  <a:srgbClr val="000000"/>
                </a:solidFill>
                <a:latin typeface="+mj-lt"/>
              </a:rPr>
              <a:t>The AFM images show that the cellulose fibers of both samples are in a good conservation state without visible breakages, at least in the analyzed regions, and demonstrate the presence of disordered material in between the fibers. </a:t>
            </a:r>
          </a:p>
          <a:p>
            <a:pPr algn="just"/>
            <a:r>
              <a:rPr lang="en-US" sz="1000" b="1" i="0" u="none" strike="noStrike" baseline="0" dirty="0">
                <a:solidFill>
                  <a:srgbClr val="0000FF"/>
                </a:solidFill>
                <a:latin typeface="+mj-lt"/>
              </a:rPr>
              <a:t>By increasing the AFM image area, the roughness of ancient paper increases and saturates at 1.7 </a:t>
            </a:r>
            <a:r>
              <a:rPr lang="en-US" sz="1000" b="1" i="0" u="none" strike="noStrike" baseline="0" dirty="0" err="1">
                <a:solidFill>
                  <a:srgbClr val="0000FF"/>
                </a:solidFill>
                <a:latin typeface="+mj-lt"/>
              </a:rPr>
              <a:t>μm</a:t>
            </a:r>
            <a:r>
              <a:rPr lang="en-US" sz="1000" b="1" i="0" u="none" strike="noStrike" baseline="0" dirty="0">
                <a:solidFill>
                  <a:srgbClr val="0000FF"/>
                </a:solidFill>
                <a:latin typeface="+mj-lt"/>
              </a:rPr>
              <a:t>,</a:t>
            </a:r>
            <a:r>
              <a:rPr lang="en-US" sz="1000" b="0" i="0" u="none" strike="noStrike" baseline="0" dirty="0">
                <a:solidFill>
                  <a:srgbClr val="000000"/>
                </a:solidFill>
                <a:latin typeface="+mj-lt"/>
              </a:rPr>
              <a:t> </a:t>
            </a:r>
            <a:r>
              <a:rPr lang="en-US" sz="1000" b="1" i="0" u="none" strike="noStrike" baseline="0" dirty="0">
                <a:solidFill>
                  <a:srgbClr val="0000FF"/>
                </a:solidFill>
                <a:latin typeface="+mj-lt"/>
              </a:rPr>
              <a:t>whereas modern paper roughness progressively increases with any saturation observed</a:t>
            </a:r>
            <a:r>
              <a:rPr lang="en-US" sz="1000" b="0" i="0" u="none" strike="noStrike" baseline="0" dirty="0">
                <a:solidFill>
                  <a:srgbClr val="000000"/>
                </a:solidFill>
                <a:latin typeface="+mj-lt"/>
              </a:rPr>
              <a:t>.</a:t>
            </a:r>
          </a:p>
          <a:p>
            <a:pPr algn="just"/>
            <a:r>
              <a:rPr lang="en-US" sz="1000" b="1" i="0" u="none" strike="noStrike" baseline="0" dirty="0">
                <a:solidFill>
                  <a:srgbClr val="0000FF"/>
                </a:solidFill>
                <a:latin typeface="+mj-lt"/>
              </a:rPr>
              <a:t>This behavior can be ascribed to the more homogeneous composition of ancient paper with respect to modern paper, as evidenced in the HR-SEM images. </a:t>
            </a:r>
          </a:p>
          <a:p>
            <a:pPr algn="just"/>
            <a:r>
              <a:rPr lang="en-US" sz="1000" b="0" i="0" u="none" strike="noStrike" baseline="0" dirty="0">
                <a:solidFill>
                  <a:srgbClr val="000000"/>
                </a:solidFill>
                <a:latin typeface="+mj-lt"/>
              </a:rPr>
              <a:t>The literature data report that paper ageing causes a lack of fiber surface compactness; instead</a:t>
            </a:r>
            <a:r>
              <a:rPr lang="en-US" sz="1000" b="0" i="0" u="none" strike="noStrike" baseline="0" dirty="0">
                <a:latin typeface="+mj-lt"/>
              </a:rPr>
              <a:t>, </a:t>
            </a:r>
            <a:r>
              <a:rPr lang="en-US" sz="1000" b="1" i="0" u="none" strike="noStrike" baseline="0" dirty="0">
                <a:latin typeface="+mj-lt"/>
              </a:rPr>
              <a:t>in this experiment, the roughness of modern paper is larger than that of ancient paper due to its inhomogeneous composition and its short cellulosic fibers content.</a:t>
            </a:r>
            <a:endParaRPr lang="it-IT" sz="1000" b="1" dirty="0">
              <a:latin typeface="+mj-lt"/>
            </a:endParaRPr>
          </a:p>
        </p:txBody>
      </p:sp>
      <p:pic>
        <p:nvPicPr>
          <p:cNvPr id="4" name="Immagine 3">
            <a:extLst>
              <a:ext uri="{FF2B5EF4-FFF2-40B4-BE49-F238E27FC236}">
                <a16:creationId xmlns:a16="http://schemas.microsoft.com/office/drawing/2014/main" id="{68808549-F4DB-9714-81EA-114EFB3FB8E0}"/>
              </a:ext>
            </a:extLst>
          </p:cNvPr>
          <p:cNvPicPr>
            <a:picLocks noChangeAspect="1"/>
          </p:cNvPicPr>
          <p:nvPr/>
        </p:nvPicPr>
        <p:blipFill>
          <a:blip r:embed="rId3"/>
          <a:srcRect l="53351" t="3985" r="9266" b="44010"/>
          <a:stretch>
            <a:fillRect/>
          </a:stretch>
        </p:blipFill>
        <p:spPr>
          <a:xfrm>
            <a:off x="6966090" y="4306145"/>
            <a:ext cx="1923304" cy="1515969"/>
          </a:xfrm>
          <a:prstGeom prst="rect">
            <a:avLst/>
          </a:prstGeom>
        </p:spPr>
      </p:pic>
      <p:grpSp>
        <p:nvGrpSpPr>
          <p:cNvPr id="12" name="Gruppo 11">
            <a:extLst>
              <a:ext uri="{FF2B5EF4-FFF2-40B4-BE49-F238E27FC236}">
                <a16:creationId xmlns:a16="http://schemas.microsoft.com/office/drawing/2014/main" id="{14BFCD85-B5D9-7DE9-25A5-6F0CAF5672BC}"/>
              </a:ext>
            </a:extLst>
          </p:cNvPr>
          <p:cNvGrpSpPr/>
          <p:nvPr/>
        </p:nvGrpSpPr>
        <p:grpSpPr>
          <a:xfrm>
            <a:off x="4196308" y="3524280"/>
            <a:ext cx="2838892" cy="2916610"/>
            <a:chOff x="4196308" y="3466616"/>
            <a:chExt cx="2838892" cy="2916610"/>
          </a:xfrm>
        </p:grpSpPr>
        <p:pic>
          <p:nvPicPr>
            <p:cNvPr id="11" name="Immagine 10">
              <a:extLst>
                <a:ext uri="{FF2B5EF4-FFF2-40B4-BE49-F238E27FC236}">
                  <a16:creationId xmlns:a16="http://schemas.microsoft.com/office/drawing/2014/main" id="{531AEA81-8B5B-65CD-492F-8EA52AA97E5B}"/>
                </a:ext>
              </a:extLst>
            </p:cNvPr>
            <p:cNvPicPr>
              <a:picLocks noChangeAspect="1"/>
            </p:cNvPicPr>
            <p:nvPr/>
          </p:nvPicPr>
          <p:blipFill>
            <a:blip r:embed="rId3"/>
            <a:srcRect r="53352" b="15413"/>
            <a:stretch>
              <a:fillRect/>
            </a:stretch>
          </p:blipFill>
          <p:spPr>
            <a:xfrm>
              <a:off x="4196308" y="3466616"/>
              <a:ext cx="2838892" cy="2916610"/>
            </a:xfrm>
            <a:prstGeom prst="rect">
              <a:avLst/>
            </a:prstGeom>
          </p:spPr>
        </p:pic>
        <p:pic>
          <p:nvPicPr>
            <p:cNvPr id="7" name="Immagine 6">
              <a:extLst>
                <a:ext uri="{FF2B5EF4-FFF2-40B4-BE49-F238E27FC236}">
                  <a16:creationId xmlns:a16="http://schemas.microsoft.com/office/drawing/2014/main" id="{6F72BE87-2A1E-73BE-4214-B8EAC92FFE7A}"/>
                </a:ext>
              </a:extLst>
            </p:cNvPr>
            <p:cNvPicPr>
              <a:picLocks noChangeAspect="1"/>
            </p:cNvPicPr>
            <p:nvPr/>
          </p:nvPicPr>
          <p:blipFill>
            <a:blip r:embed="rId4"/>
            <a:stretch>
              <a:fillRect/>
            </a:stretch>
          </p:blipFill>
          <p:spPr>
            <a:xfrm>
              <a:off x="4300296" y="3493408"/>
              <a:ext cx="222289" cy="206024"/>
            </a:xfrm>
            <a:prstGeom prst="rect">
              <a:avLst/>
            </a:prstGeom>
          </p:spPr>
        </p:pic>
        <p:pic>
          <p:nvPicPr>
            <p:cNvPr id="10" name="Immagine 9">
              <a:extLst>
                <a:ext uri="{FF2B5EF4-FFF2-40B4-BE49-F238E27FC236}">
                  <a16:creationId xmlns:a16="http://schemas.microsoft.com/office/drawing/2014/main" id="{3D36153B-7345-B738-C6B8-525C706F1036}"/>
                </a:ext>
              </a:extLst>
            </p:cNvPr>
            <p:cNvPicPr>
              <a:picLocks noChangeAspect="1"/>
            </p:cNvPicPr>
            <p:nvPr/>
          </p:nvPicPr>
          <p:blipFill>
            <a:blip r:embed="rId4"/>
            <a:stretch>
              <a:fillRect/>
            </a:stretch>
          </p:blipFill>
          <p:spPr>
            <a:xfrm>
              <a:off x="5837699" y="3517082"/>
              <a:ext cx="196745" cy="182349"/>
            </a:xfrm>
            <a:prstGeom prst="rect">
              <a:avLst/>
            </a:prstGeom>
          </p:spPr>
        </p:pic>
      </p:grpSp>
      <p:sp>
        <p:nvSpPr>
          <p:cNvPr id="16" name="CasellaDiTesto 15">
            <a:extLst>
              <a:ext uri="{FF2B5EF4-FFF2-40B4-BE49-F238E27FC236}">
                <a16:creationId xmlns:a16="http://schemas.microsoft.com/office/drawing/2014/main" id="{2143F925-4BFF-3247-96E5-0FD5FF07681A}"/>
              </a:ext>
            </a:extLst>
          </p:cNvPr>
          <p:cNvSpPr txBox="1"/>
          <p:nvPr/>
        </p:nvSpPr>
        <p:spPr>
          <a:xfrm>
            <a:off x="1644427" y="6535994"/>
            <a:ext cx="5534025" cy="153888"/>
          </a:xfrm>
          <a:prstGeom prst="rect">
            <a:avLst/>
          </a:prstGeom>
        </p:spPr>
        <p:txBody>
          <a:bodyPr vert="horz" wrap="square" lIns="91440" tIns="0" rIns="91440" bIns="0" rtlCol="0">
            <a:spAutoFit/>
          </a:bodyPr>
          <a:lstStyle/>
          <a:p>
            <a:r>
              <a:rPr lang="it-IT" sz="1000" dirty="0"/>
              <a:t>Collaboration with A. </a:t>
            </a:r>
            <a:r>
              <a:rPr lang="it-IT" sz="1000" dirty="0" err="1"/>
              <a:t>Rufoloni</a:t>
            </a:r>
            <a:r>
              <a:rPr lang="it-IT" sz="1000" dirty="0"/>
              <a:t>, A. Vannozzi, ENEA - NUC</a:t>
            </a:r>
          </a:p>
        </p:txBody>
      </p:sp>
    </p:spTree>
    <p:extLst>
      <p:ext uri="{BB962C8B-B14F-4D97-AF65-F5344CB8AC3E}">
        <p14:creationId xmlns:p14="http://schemas.microsoft.com/office/powerpoint/2010/main" val="120141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4">
          <a:extLst>
            <a:ext uri="{FF2B5EF4-FFF2-40B4-BE49-F238E27FC236}">
              <a16:creationId xmlns:a16="http://schemas.microsoft.com/office/drawing/2014/main" id="{845F1EB5-D004-AAFF-4B47-1D186B017C26}"/>
            </a:ext>
          </a:extLst>
        </p:cNvPr>
        <p:cNvGrpSpPr/>
        <p:nvPr/>
      </p:nvGrpSpPr>
      <p:grpSpPr>
        <a:xfrm>
          <a:off x="0" y="0"/>
          <a:ext cx="0" cy="0"/>
          <a:chOff x="0" y="0"/>
          <a:chExt cx="0" cy="0"/>
        </a:xfrm>
      </p:grpSpPr>
      <p:sp>
        <p:nvSpPr>
          <p:cNvPr id="3" name="Rettangolo 2">
            <a:extLst>
              <a:ext uri="{FF2B5EF4-FFF2-40B4-BE49-F238E27FC236}">
                <a16:creationId xmlns:a16="http://schemas.microsoft.com/office/drawing/2014/main" id="{C03DACBD-9CDA-01D3-9FE9-03A4F8CD2410}"/>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 name="Titolo 1">
            <a:extLst>
              <a:ext uri="{FF2B5EF4-FFF2-40B4-BE49-F238E27FC236}">
                <a16:creationId xmlns:a16="http://schemas.microsoft.com/office/drawing/2014/main" id="{4E633BFB-254D-AA47-EE4B-18343FFF9A5F}"/>
              </a:ext>
            </a:extLst>
          </p:cNvPr>
          <p:cNvSpPr txBox="1">
            <a:spLocks/>
          </p:cNvSpPr>
          <p:nvPr/>
        </p:nvSpPr>
        <p:spPr>
          <a:xfrm>
            <a:off x="133454" y="227231"/>
            <a:ext cx="9010545"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3D images </a:t>
            </a:r>
            <a:r>
              <a:rPr lang="it-IT" dirty="0" err="1">
                <a:solidFill>
                  <a:schemeClr val="bg1"/>
                </a:solidFill>
              </a:rPr>
              <a:t>acquired</a:t>
            </a:r>
            <a:r>
              <a:rPr lang="it-IT" dirty="0">
                <a:solidFill>
                  <a:schemeClr val="bg1"/>
                </a:solidFill>
              </a:rPr>
              <a:t> with confocal optical </a:t>
            </a:r>
            <a:r>
              <a:rPr lang="it-IT" dirty="0" err="1">
                <a:solidFill>
                  <a:schemeClr val="bg1"/>
                </a:solidFill>
              </a:rPr>
              <a:t>microscope</a:t>
            </a:r>
            <a:endParaRPr lang="it-IT" dirty="0">
              <a:solidFill>
                <a:schemeClr val="bg1"/>
              </a:solidFill>
            </a:endParaRPr>
          </a:p>
        </p:txBody>
      </p:sp>
      <p:pic>
        <p:nvPicPr>
          <p:cNvPr id="4" name="Picture 6">
            <a:extLst>
              <a:ext uri="{FF2B5EF4-FFF2-40B4-BE49-F238E27FC236}">
                <a16:creationId xmlns:a16="http://schemas.microsoft.com/office/drawing/2014/main" id="{92A1BBBD-79D4-5AF3-C804-60F6BA43899C}"/>
              </a:ext>
            </a:extLst>
          </p:cNvPr>
          <p:cNvPicPr>
            <a:picLocks noChangeAspect="1" noChangeArrowheads="1"/>
          </p:cNvPicPr>
          <p:nvPr/>
        </p:nvPicPr>
        <p:blipFill>
          <a:blip r:embed="rId3" cstate="print"/>
          <a:srcRect/>
          <a:stretch>
            <a:fillRect/>
          </a:stretch>
        </p:blipFill>
        <p:spPr bwMode="auto">
          <a:xfrm>
            <a:off x="643359" y="1614031"/>
            <a:ext cx="2887733" cy="2485574"/>
          </a:xfrm>
          <a:prstGeom prst="rect">
            <a:avLst/>
          </a:prstGeom>
          <a:noFill/>
          <a:ln w="9525">
            <a:noFill/>
            <a:miter lim="800000"/>
            <a:headEnd/>
            <a:tailEnd/>
          </a:ln>
          <a:effectLst/>
        </p:spPr>
      </p:pic>
      <p:pic>
        <p:nvPicPr>
          <p:cNvPr id="8" name="Picture 3">
            <a:extLst>
              <a:ext uri="{FF2B5EF4-FFF2-40B4-BE49-F238E27FC236}">
                <a16:creationId xmlns:a16="http://schemas.microsoft.com/office/drawing/2014/main" id="{94073BE3-0B3E-9035-353C-849ED6A1391E}"/>
              </a:ext>
            </a:extLst>
          </p:cNvPr>
          <p:cNvPicPr>
            <a:picLocks noChangeAspect="1" noChangeArrowheads="1"/>
          </p:cNvPicPr>
          <p:nvPr/>
        </p:nvPicPr>
        <p:blipFill>
          <a:blip r:embed="rId4" cstate="print"/>
          <a:srcRect/>
          <a:stretch>
            <a:fillRect/>
          </a:stretch>
        </p:blipFill>
        <p:spPr bwMode="auto">
          <a:xfrm>
            <a:off x="229022" y="4202915"/>
            <a:ext cx="3575649" cy="2137595"/>
          </a:xfrm>
          <a:prstGeom prst="rect">
            <a:avLst/>
          </a:prstGeom>
          <a:noFill/>
          <a:ln w="9525">
            <a:noFill/>
            <a:miter lim="800000"/>
            <a:headEnd/>
            <a:tailEnd/>
          </a:ln>
          <a:effectLst/>
        </p:spPr>
      </p:pic>
      <p:pic>
        <p:nvPicPr>
          <p:cNvPr id="16" name="Picture 6">
            <a:extLst>
              <a:ext uri="{FF2B5EF4-FFF2-40B4-BE49-F238E27FC236}">
                <a16:creationId xmlns:a16="http://schemas.microsoft.com/office/drawing/2014/main" id="{5272CA39-2D40-1315-70A0-2CA0D4BF1433}"/>
              </a:ext>
            </a:extLst>
          </p:cNvPr>
          <p:cNvPicPr>
            <a:picLocks noChangeAspect="1" noChangeArrowheads="1"/>
          </p:cNvPicPr>
          <p:nvPr/>
        </p:nvPicPr>
        <p:blipFill>
          <a:blip r:embed="rId5" cstate="print"/>
          <a:srcRect/>
          <a:stretch>
            <a:fillRect/>
          </a:stretch>
        </p:blipFill>
        <p:spPr bwMode="auto">
          <a:xfrm>
            <a:off x="4276702" y="1614031"/>
            <a:ext cx="2672416" cy="2370781"/>
          </a:xfrm>
          <a:prstGeom prst="rect">
            <a:avLst/>
          </a:prstGeom>
          <a:noFill/>
          <a:ln w="9525">
            <a:noFill/>
            <a:miter lim="800000"/>
            <a:headEnd/>
            <a:tailEnd/>
          </a:ln>
          <a:effectLst/>
        </p:spPr>
      </p:pic>
      <p:pic>
        <p:nvPicPr>
          <p:cNvPr id="20" name="Picture 8">
            <a:extLst>
              <a:ext uri="{FF2B5EF4-FFF2-40B4-BE49-F238E27FC236}">
                <a16:creationId xmlns:a16="http://schemas.microsoft.com/office/drawing/2014/main" id="{8D2C0E85-3EF2-AFB5-9F25-A8D61217789C}"/>
              </a:ext>
            </a:extLst>
          </p:cNvPr>
          <p:cNvPicPr>
            <a:picLocks noChangeAspect="1" noChangeArrowheads="1"/>
          </p:cNvPicPr>
          <p:nvPr/>
        </p:nvPicPr>
        <p:blipFill>
          <a:blip r:embed="rId6" cstate="print"/>
          <a:srcRect/>
          <a:stretch>
            <a:fillRect/>
          </a:stretch>
        </p:blipFill>
        <p:spPr bwMode="auto">
          <a:xfrm>
            <a:off x="4276702" y="4040127"/>
            <a:ext cx="2672416" cy="2374049"/>
          </a:xfrm>
          <a:prstGeom prst="rect">
            <a:avLst/>
          </a:prstGeom>
          <a:noFill/>
          <a:ln w="9525">
            <a:noFill/>
            <a:miter lim="800000"/>
            <a:headEnd/>
            <a:tailEnd/>
          </a:ln>
          <a:effectLst/>
        </p:spPr>
      </p:pic>
      <p:sp>
        <p:nvSpPr>
          <p:cNvPr id="22" name="CasellaDiTesto 21">
            <a:extLst>
              <a:ext uri="{FF2B5EF4-FFF2-40B4-BE49-F238E27FC236}">
                <a16:creationId xmlns:a16="http://schemas.microsoft.com/office/drawing/2014/main" id="{4A02BDA3-5CA3-05BC-AFD5-745D5EF60B04}"/>
              </a:ext>
            </a:extLst>
          </p:cNvPr>
          <p:cNvSpPr txBox="1"/>
          <p:nvPr/>
        </p:nvSpPr>
        <p:spPr>
          <a:xfrm>
            <a:off x="972778" y="1137801"/>
            <a:ext cx="1313222" cy="338554"/>
          </a:xfrm>
          <a:prstGeom prst="rect">
            <a:avLst/>
          </a:prstGeom>
          <a:solidFill>
            <a:schemeClr val="bg2">
              <a:lumMod val="50000"/>
            </a:schemeClr>
          </a:solidFill>
        </p:spPr>
        <p:txBody>
          <a:bodyPr wrap="square" rtlCol="0">
            <a:spAutoFit/>
          </a:bodyPr>
          <a:lstStyle/>
          <a:p>
            <a:r>
              <a:rPr lang="it-IT" sz="1600" dirty="0"/>
              <a:t>Paper XIX</a:t>
            </a:r>
          </a:p>
        </p:txBody>
      </p:sp>
      <p:sp>
        <p:nvSpPr>
          <p:cNvPr id="24" name="CasellaDiTesto 23">
            <a:extLst>
              <a:ext uri="{FF2B5EF4-FFF2-40B4-BE49-F238E27FC236}">
                <a16:creationId xmlns:a16="http://schemas.microsoft.com/office/drawing/2014/main" id="{7D59E48A-F992-2610-790E-E3730D73E173}"/>
              </a:ext>
            </a:extLst>
          </p:cNvPr>
          <p:cNvSpPr txBox="1"/>
          <p:nvPr/>
        </p:nvSpPr>
        <p:spPr>
          <a:xfrm>
            <a:off x="5048300" y="1137801"/>
            <a:ext cx="1119217" cy="338554"/>
          </a:xfrm>
          <a:prstGeom prst="rect">
            <a:avLst/>
          </a:prstGeom>
          <a:solidFill>
            <a:schemeClr val="bg2">
              <a:lumMod val="50000"/>
            </a:schemeClr>
          </a:solidFill>
        </p:spPr>
        <p:txBody>
          <a:bodyPr wrap="none" rtlCol="0">
            <a:spAutoFit/>
          </a:bodyPr>
          <a:lstStyle/>
          <a:p>
            <a:r>
              <a:rPr lang="it-IT" sz="1600" dirty="0"/>
              <a:t>Paper XXI</a:t>
            </a:r>
          </a:p>
        </p:txBody>
      </p:sp>
      <p:sp>
        <p:nvSpPr>
          <p:cNvPr id="26" name="CasellaDiTesto 25">
            <a:extLst>
              <a:ext uri="{FF2B5EF4-FFF2-40B4-BE49-F238E27FC236}">
                <a16:creationId xmlns:a16="http://schemas.microsoft.com/office/drawing/2014/main" id="{508A9383-92DD-6F66-C6E1-2A0352C07422}"/>
              </a:ext>
            </a:extLst>
          </p:cNvPr>
          <p:cNvSpPr txBox="1"/>
          <p:nvPr/>
        </p:nvSpPr>
        <p:spPr>
          <a:xfrm>
            <a:off x="1512176" y="6553824"/>
            <a:ext cx="3431300" cy="246221"/>
          </a:xfrm>
          <a:prstGeom prst="rect">
            <a:avLst/>
          </a:prstGeom>
          <a:noFill/>
        </p:spPr>
        <p:txBody>
          <a:bodyPr wrap="square" rtlCol="0">
            <a:spAutoFit/>
          </a:bodyPr>
          <a:lstStyle/>
          <a:p>
            <a:r>
              <a:rPr lang="it-IT" sz="1000" b="1" dirty="0"/>
              <a:t>CLSM images (127 </a:t>
            </a:r>
            <a:r>
              <a:rPr lang="it-IT" sz="1000" b="1" dirty="0">
                <a:latin typeface="Symbol" panose="05050102010706020507" pitchFamily="18" charset="2"/>
              </a:rPr>
              <a:t>m</a:t>
            </a:r>
            <a:r>
              <a:rPr lang="it-IT" sz="1000" b="1" dirty="0"/>
              <a:t>m x 127 </a:t>
            </a:r>
            <a:r>
              <a:rPr lang="it-IT" sz="1000" b="1" dirty="0">
                <a:latin typeface="Symbol" panose="05050102010706020507" pitchFamily="18" charset="2"/>
              </a:rPr>
              <a:t>m</a:t>
            </a:r>
            <a:r>
              <a:rPr lang="it-IT" sz="1000" b="1" dirty="0"/>
              <a:t>m) Z=0-20 </a:t>
            </a:r>
            <a:r>
              <a:rPr lang="it-IT" sz="1000" b="1" dirty="0">
                <a:latin typeface="Symbol" panose="05050102010706020507" pitchFamily="18" charset="2"/>
              </a:rPr>
              <a:t>m</a:t>
            </a:r>
            <a:r>
              <a:rPr lang="it-IT" sz="1000" b="1" dirty="0"/>
              <a:t>m</a:t>
            </a:r>
          </a:p>
        </p:txBody>
      </p:sp>
      <p:pic>
        <p:nvPicPr>
          <p:cNvPr id="6" name="Picture 9" descr="confocalmicroscope1">
            <a:extLst>
              <a:ext uri="{FF2B5EF4-FFF2-40B4-BE49-F238E27FC236}">
                <a16:creationId xmlns:a16="http://schemas.microsoft.com/office/drawing/2014/main" id="{0242EF68-D5EE-6DAB-E71E-154C2A14073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53993" y="1838898"/>
            <a:ext cx="1967951" cy="1756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a:extLst>
              <a:ext uri="{FF2B5EF4-FFF2-40B4-BE49-F238E27FC236}">
                <a16:creationId xmlns:a16="http://schemas.microsoft.com/office/drawing/2014/main" id="{B28745A6-4810-EDF1-8E5C-A34E286F97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73451" y="3756030"/>
            <a:ext cx="1441527" cy="1515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asellaDiTesto 9">
            <a:extLst>
              <a:ext uri="{FF2B5EF4-FFF2-40B4-BE49-F238E27FC236}">
                <a16:creationId xmlns:a16="http://schemas.microsoft.com/office/drawing/2014/main" id="{9E049000-4028-4FF1-151D-DCBE22AE5B37}"/>
              </a:ext>
            </a:extLst>
          </p:cNvPr>
          <p:cNvSpPr txBox="1"/>
          <p:nvPr/>
        </p:nvSpPr>
        <p:spPr>
          <a:xfrm>
            <a:off x="7153993" y="1314678"/>
            <a:ext cx="1871032" cy="369332"/>
          </a:xfrm>
          <a:prstGeom prst="rect">
            <a:avLst/>
          </a:prstGeom>
        </p:spPr>
        <p:txBody>
          <a:bodyPr vert="horz" wrap="square" lIns="91440" tIns="0" rIns="91440" bIns="0" rtlCol="0">
            <a:spAutoFit/>
          </a:bodyPr>
          <a:lstStyle/>
          <a:p>
            <a:pPr algn="ctr"/>
            <a:r>
              <a:rPr lang="it-IT" sz="1200" b="1" dirty="0">
                <a:solidFill>
                  <a:srgbClr val="0000FF"/>
                </a:solidFill>
              </a:rPr>
              <a:t>Confocal Laser Scanning </a:t>
            </a:r>
            <a:r>
              <a:rPr lang="it-IT" sz="1200" b="1" dirty="0" err="1">
                <a:solidFill>
                  <a:srgbClr val="0000FF"/>
                </a:solidFill>
              </a:rPr>
              <a:t>Microsocpe</a:t>
            </a:r>
            <a:r>
              <a:rPr lang="it-IT" sz="1200" b="1" dirty="0">
                <a:solidFill>
                  <a:srgbClr val="0000FF"/>
                </a:solidFill>
              </a:rPr>
              <a:t> </a:t>
            </a:r>
          </a:p>
        </p:txBody>
      </p:sp>
    </p:spTree>
    <p:extLst>
      <p:ext uri="{BB962C8B-B14F-4D97-AF65-F5344CB8AC3E}">
        <p14:creationId xmlns:p14="http://schemas.microsoft.com/office/powerpoint/2010/main" val="1984917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5226B-B47E-0536-FEB1-81D8A9B975F4}"/>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3EF9E6F8-17B0-B0AB-9AB5-01A3AA051EB5}"/>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3" name="Titolo 1">
            <a:extLst>
              <a:ext uri="{FF2B5EF4-FFF2-40B4-BE49-F238E27FC236}">
                <a16:creationId xmlns:a16="http://schemas.microsoft.com/office/drawing/2014/main" id="{0C71AC76-FBE4-B736-70DC-D8B80221B1B9}"/>
              </a:ext>
            </a:extLst>
          </p:cNvPr>
          <p:cNvSpPr txBox="1">
            <a:spLocks/>
          </p:cNvSpPr>
          <p:nvPr/>
        </p:nvSpPr>
        <p:spPr>
          <a:xfrm>
            <a:off x="133455" y="227231"/>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Variation</a:t>
            </a:r>
            <a:r>
              <a:rPr lang="it-IT" dirty="0">
                <a:solidFill>
                  <a:schemeClr val="bg1"/>
                </a:solidFill>
              </a:rPr>
              <a:t> of </a:t>
            </a:r>
            <a:r>
              <a:rPr lang="it-IT" dirty="0" err="1">
                <a:solidFill>
                  <a:schemeClr val="bg1"/>
                </a:solidFill>
              </a:rPr>
              <a:t>spectroscopic</a:t>
            </a:r>
            <a:r>
              <a:rPr lang="it-IT" dirty="0">
                <a:solidFill>
                  <a:schemeClr val="bg1"/>
                </a:solidFill>
              </a:rPr>
              <a:t> markers with book age</a:t>
            </a:r>
          </a:p>
        </p:txBody>
      </p:sp>
      <p:pic>
        <p:nvPicPr>
          <p:cNvPr id="23" name="Immagine 22">
            <a:extLst>
              <a:ext uri="{FF2B5EF4-FFF2-40B4-BE49-F238E27FC236}">
                <a16:creationId xmlns:a16="http://schemas.microsoft.com/office/drawing/2014/main" id="{FA3F7466-766B-33FA-F355-D4BEDCDCA15E}"/>
              </a:ext>
            </a:extLst>
          </p:cNvPr>
          <p:cNvPicPr>
            <a:picLocks noChangeAspect="1"/>
          </p:cNvPicPr>
          <p:nvPr/>
        </p:nvPicPr>
        <p:blipFill rotWithShape="1">
          <a:blip r:embed="rId3"/>
          <a:srcRect l="8095" t="8853" r="10526" b="3578"/>
          <a:stretch/>
        </p:blipFill>
        <p:spPr>
          <a:xfrm>
            <a:off x="280177" y="2230315"/>
            <a:ext cx="4036303" cy="3060699"/>
          </a:xfrm>
          <a:prstGeom prst="rect">
            <a:avLst/>
          </a:prstGeom>
        </p:spPr>
      </p:pic>
      <p:sp>
        <p:nvSpPr>
          <p:cNvPr id="29" name="Figura a mano libera 16">
            <a:extLst>
              <a:ext uri="{FF2B5EF4-FFF2-40B4-BE49-F238E27FC236}">
                <a16:creationId xmlns:a16="http://schemas.microsoft.com/office/drawing/2014/main" id="{84904A8D-A471-056D-D1BD-1BE7BE3A4575}"/>
              </a:ext>
            </a:extLst>
          </p:cNvPr>
          <p:cNvSpPr/>
          <p:nvPr/>
        </p:nvSpPr>
        <p:spPr>
          <a:xfrm>
            <a:off x="853664" y="2799035"/>
            <a:ext cx="2864617" cy="1534717"/>
          </a:xfrm>
          <a:custGeom>
            <a:avLst/>
            <a:gdLst>
              <a:gd name="connsiteX0" fmla="*/ 0 w 3089482"/>
              <a:gd name="connsiteY0" fmla="*/ 0 h 1004834"/>
              <a:gd name="connsiteX1" fmla="*/ 167730 w 3089482"/>
              <a:gd name="connsiteY1" fmla="*/ 362513 h 1004834"/>
              <a:gd name="connsiteX2" fmla="*/ 681742 w 3089482"/>
              <a:gd name="connsiteY2" fmla="*/ 849472 h 1004834"/>
              <a:gd name="connsiteX3" fmla="*/ 1336431 w 3089482"/>
              <a:gd name="connsiteY3" fmla="*/ 1000970 h 1004834"/>
              <a:gd name="connsiteX4" fmla="*/ 3089482 w 3089482"/>
              <a:gd name="connsiteY4" fmla="*/ 963096 h 1004834"/>
              <a:gd name="connsiteX5" fmla="*/ 3089482 w 3089482"/>
              <a:gd name="connsiteY5" fmla="*/ 963096 h 100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89482" h="1004834">
                <a:moveTo>
                  <a:pt x="0" y="0"/>
                </a:moveTo>
                <a:cubicBezTo>
                  <a:pt x="27053" y="110467"/>
                  <a:pt x="54106" y="220934"/>
                  <a:pt x="167730" y="362513"/>
                </a:cubicBezTo>
                <a:cubicBezTo>
                  <a:pt x="281354" y="504092"/>
                  <a:pt x="486959" y="743063"/>
                  <a:pt x="681742" y="849472"/>
                </a:cubicBezTo>
                <a:cubicBezTo>
                  <a:pt x="876525" y="955881"/>
                  <a:pt x="935141" y="982033"/>
                  <a:pt x="1336431" y="1000970"/>
                </a:cubicBezTo>
                <a:cubicBezTo>
                  <a:pt x="1737721" y="1019907"/>
                  <a:pt x="3089482" y="963096"/>
                  <a:pt x="3089482" y="963096"/>
                </a:cubicBezTo>
                <a:lnTo>
                  <a:pt x="3089482" y="963096"/>
                </a:lnTo>
              </a:path>
            </a:pathLst>
          </a:cu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grpSp>
        <p:nvGrpSpPr>
          <p:cNvPr id="43" name="Gruppo 42">
            <a:extLst>
              <a:ext uri="{FF2B5EF4-FFF2-40B4-BE49-F238E27FC236}">
                <a16:creationId xmlns:a16="http://schemas.microsoft.com/office/drawing/2014/main" id="{04CD6C00-836D-79CD-B11A-EB4C3BF5692E}"/>
              </a:ext>
            </a:extLst>
          </p:cNvPr>
          <p:cNvGrpSpPr/>
          <p:nvPr/>
        </p:nvGrpSpPr>
        <p:grpSpPr>
          <a:xfrm>
            <a:off x="4359600" y="2230766"/>
            <a:ext cx="3876691" cy="3103112"/>
            <a:chOff x="4679977" y="1578426"/>
            <a:chExt cx="2786063" cy="2343150"/>
          </a:xfrm>
        </p:grpSpPr>
        <p:pic>
          <p:nvPicPr>
            <p:cNvPr id="31" name="Immagine 30">
              <a:extLst>
                <a:ext uri="{FF2B5EF4-FFF2-40B4-BE49-F238E27FC236}">
                  <a16:creationId xmlns:a16="http://schemas.microsoft.com/office/drawing/2014/main" id="{A8216D8D-B8B6-FAAB-7991-A50D36A222A7}"/>
                </a:ext>
              </a:extLst>
            </p:cNvPr>
            <p:cNvPicPr>
              <a:picLocks noChangeAspect="1"/>
            </p:cNvPicPr>
            <p:nvPr/>
          </p:nvPicPr>
          <p:blipFill rotWithShape="1">
            <a:blip r:embed="rId4"/>
            <a:srcRect l="7375" t="8074" r="13107" b="4528"/>
            <a:stretch/>
          </p:blipFill>
          <p:spPr>
            <a:xfrm>
              <a:off x="4679977" y="1578426"/>
              <a:ext cx="2786063" cy="2343150"/>
            </a:xfrm>
            <a:prstGeom prst="rect">
              <a:avLst/>
            </a:prstGeom>
          </p:spPr>
        </p:pic>
        <p:sp>
          <p:nvSpPr>
            <p:cNvPr id="33" name="Figura a mano libera 22">
              <a:extLst>
                <a:ext uri="{FF2B5EF4-FFF2-40B4-BE49-F238E27FC236}">
                  <a16:creationId xmlns:a16="http://schemas.microsoft.com/office/drawing/2014/main" id="{96D46C1C-BA7A-C6C3-B783-50AC2EC822B7}"/>
                </a:ext>
              </a:extLst>
            </p:cNvPr>
            <p:cNvSpPr/>
            <p:nvPr/>
          </p:nvSpPr>
          <p:spPr>
            <a:xfrm>
              <a:off x="5147877" y="2146696"/>
              <a:ext cx="2211196" cy="857969"/>
            </a:xfrm>
            <a:custGeom>
              <a:avLst/>
              <a:gdLst>
                <a:gd name="connsiteX0" fmla="*/ 0 w 2530225"/>
                <a:gd name="connsiteY0" fmla="*/ 868617 h 868617"/>
                <a:gd name="connsiteX1" fmla="*/ 1011766 w 2530225"/>
                <a:gd name="connsiteY1" fmla="*/ 195517 h 868617"/>
                <a:gd name="connsiteX2" fmla="*/ 2421466 w 2530225"/>
                <a:gd name="connsiteY2" fmla="*/ 13484 h 868617"/>
                <a:gd name="connsiteX3" fmla="*/ 2434166 w 2530225"/>
                <a:gd name="connsiteY3" fmla="*/ 13484 h 868617"/>
                <a:gd name="connsiteX4" fmla="*/ 2434166 w 2530225"/>
                <a:gd name="connsiteY4" fmla="*/ 13484 h 86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0225" h="868617">
                  <a:moveTo>
                    <a:pt x="0" y="868617"/>
                  </a:moveTo>
                  <a:cubicBezTo>
                    <a:pt x="304094" y="603328"/>
                    <a:pt x="608188" y="338039"/>
                    <a:pt x="1011766" y="195517"/>
                  </a:cubicBezTo>
                  <a:cubicBezTo>
                    <a:pt x="1415344" y="52995"/>
                    <a:pt x="2184399" y="43823"/>
                    <a:pt x="2421466" y="13484"/>
                  </a:cubicBezTo>
                  <a:cubicBezTo>
                    <a:pt x="2658533" y="-16855"/>
                    <a:pt x="2434166" y="13484"/>
                    <a:pt x="2434166" y="13484"/>
                  </a:cubicBezTo>
                  <a:lnTo>
                    <a:pt x="2434166" y="13484"/>
                  </a:lnTo>
                </a:path>
              </a:pathLst>
            </a:cu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solidFill>
                  <a:schemeClr val="tx1"/>
                </a:solidFill>
              </a:endParaRPr>
            </a:p>
          </p:txBody>
        </p:sp>
        <p:sp>
          <p:nvSpPr>
            <p:cNvPr id="37" name="Figura a mano libera 11">
              <a:extLst>
                <a:ext uri="{FF2B5EF4-FFF2-40B4-BE49-F238E27FC236}">
                  <a16:creationId xmlns:a16="http://schemas.microsoft.com/office/drawing/2014/main" id="{72E5D7EB-D7E4-4DAE-3ABC-962498AEB09E}"/>
                </a:ext>
              </a:extLst>
            </p:cNvPr>
            <p:cNvSpPr/>
            <p:nvPr/>
          </p:nvSpPr>
          <p:spPr>
            <a:xfrm>
              <a:off x="5702968" y="2363035"/>
              <a:ext cx="1724085" cy="655994"/>
            </a:xfrm>
            <a:custGeom>
              <a:avLst/>
              <a:gdLst>
                <a:gd name="connsiteX0" fmla="*/ 0 w 2530225"/>
                <a:gd name="connsiteY0" fmla="*/ 868617 h 868617"/>
                <a:gd name="connsiteX1" fmla="*/ 1011766 w 2530225"/>
                <a:gd name="connsiteY1" fmla="*/ 195517 h 868617"/>
                <a:gd name="connsiteX2" fmla="*/ 2421466 w 2530225"/>
                <a:gd name="connsiteY2" fmla="*/ 13484 h 868617"/>
                <a:gd name="connsiteX3" fmla="*/ 2434166 w 2530225"/>
                <a:gd name="connsiteY3" fmla="*/ 13484 h 868617"/>
                <a:gd name="connsiteX4" fmla="*/ 2434166 w 2530225"/>
                <a:gd name="connsiteY4" fmla="*/ 13484 h 868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0225" h="868617">
                  <a:moveTo>
                    <a:pt x="0" y="868617"/>
                  </a:moveTo>
                  <a:cubicBezTo>
                    <a:pt x="304094" y="603328"/>
                    <a:pt x="608188" y="338039"/>
                    <a:pt x="1011766" y="195517"/>
                  </a:cubicBezTo>
                  <a:cubicBezTo>
                    <a:pt x="1415344" y="52995"/>
                    <a:pt x="2184399" y="43823"/>
                    <a:pt x="2421466" y="13484"/>
                  </a:cubicBezTo>
                  <a:cubicBezTo>
                    <a:pt x="2658533" y="-16855"/>
                    <a:pt x="2434166" y="13484"/>
                    <a:pt x="2434166" y="13484"/>
                  </a:cubicBezTo>
                  <a:lnTo>
                    <a:pt x="2434166" y="13484"/>
                  </a:lnTo>
                </a:path>
              </a:pathLst>
            </a:cu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grpSp>
      <p:sp>
        <p:nvSpPr>
          <p:cNvPr id="39" name="CasellaDiTesto 38">
            <a:extLst>
              <a:ext uri="{FF2B5EF4-FFF2-40B4-BE49-F238E27FC236}">
                <a16:creationId xmlns:a16="http://schemas.microsoft.com/office/drawing/2014/main" id="{57841487-0C6C-617B-7C2B-AB3DEC6FA587}"/>
              </a:ext>
            </a:extLst>
          </p:cNvPr>
          <p:cNvSpPr txBox="1"/>
          <p:nvPr/>
        </p:nvSpPr>
        <p:spPr>
          <a:xfrm>
            <a:off x="1664788" y="6240115"/>
            <a:ext cx="7276012" cy="600164"/>
          </a:xfrm>
          <a:prstGeom prst="rect">
            <a:avLst/>
          </a:prstGeom>
          <a:noFill/>
        </p:spPr>
        <p:txBody>
          <a:bodyPr wrap="square" rtlCol="0">
            <a:spAutoFit/>
          </a:bodyPr>
          <a:lstStyle/>
          <a:p>
            <a:pPr algn="just"/>
            <a:r>
              <a:rPr lang="it-IT" sz="1100" dirty="0"/>
              <a:t>From: Botti, Sabina, Francesca </a:t>
            </a:r>
            <a:r>
              <a:rPr lang="it-IT" sz="1100" dirty="0" err="1"/>
              <a:t>Bonfigli</a:t>
            </a:r>
            <a:r>
              <a:rPr lang="it-IT" sz="1100" dirty="0"/>
              <a:t>, Valentina </a:t>
            </a:r>
            <a:r>
              <a:rPr lang="it-IT" sz="1100" dirty="0" err="1"/>
              <a:t>Nigro</a:t>
            </a:r>
            <a:r>
              <a:rPr lang="it-IT" sz="1100" dirty="0"/>
              <a:t>, Alessandro </a:t>
            </a:r>
            <a:r>
              <a:rPr lang="it-IT" sz="1100" dirty="0" err="1"/>
              <a:t>Rufoloni</a:t>
            </a:r>
            <a:r>
              <a:rPr lang="it-IT" sz="1100" dirty="0"/>
              <a:t>, and Angelo </a:t>
            </a:r>
            <a:r>
              <a:rPr lang="it-IT" sz="1100" dirty="0" err="1"/>
              <a:t>Vannozzi</a:t>
            </a:r>
            <a:r>
              <a:rPr lang="it-IT" sz="1100" dirty="0"/>
              <a:t>. "</a:t>
            </a:r>
            <a:r>
              <a:rPr lang="it-IT" sz="1100" i="1" dirty="0" err="1"/>
              <a:t>Evaluating</a:t>
            </a:r>
            <a:r>
              <a:rPr lang="it-IT" sz="1100" i="1" dirty="0"/>
              <a:t> the </a:t>
            </a:r>
            <a:r>
              <a:rPr lang="it-IT" sz="1100" i="1" dirty="0" err="1"/>
              <a:t>Conservation</a:t>
            </a:r>
            <a:r>
              <a:rPr lang="it-IT" sz="1100" i="1" dirty="0"/>
              <a:t> State of </a:t>
            </a:r>
            <a:r>
              <a:rPr lang="it-IT" sz="1100" i="1" dirty="0" err="1"/>
              <a:t>Naturally</a:t>
            </a:r>
            <a:r>
              <a:rPr lang="it-IT" sz="1100" i="1" dirty="0"/>
              <a:t> </a:t>
            </a:r>
            <a:r>
              <a:rPr lang="it-IT" sz="1100" i="1" dirty="0" err="1"/>
              <a:t>Aged</a:t>
            </a:r>
            <a:r>
              <a:rPr lang="it-IT" sz="1100" i="1" dirty="0"/>
              <a:t> </a:t>
            </a:r>
            <a:r>
              <a:rPr lang="it-IT" sz="1100" i="1" dirty="0" err="1"/>
              <a:t>Paper</a:t>
            </a:r>
            <a:r>
              <a:rPr lang="it-IT" sz="1100" i="1" dirty="0"/>
              <a:t> with Raman and </a:t>
            </a:r>
            <a:r>
              <a:rPr lang="it-IT" sz="1100" i="1" dirty="0" err="1"/>
              <a:t>Luminescence</a:t>
            </a:r>
            <a:r>
              <a:rPr lang="it-IT" sz="1100" i="1" dirty="0"/>
              <a:t> </a:t>
            </a:r>
            <a:r>
              <a:rPr lang="it-IT" sz="1100" i="1" dirty="0" err="1"/>
              <a:t>Spectral</a:t>
            </a:r>
            <a:r>
              <a:rPr lang="it-IT" sz="1100" i="1" dirty="0"/>
              <a:t> </a:t>
            </a:r>
            <a:r>
              <a:rPr lang="it-IT" sz="1100" i="1" dirty="0" err="1"/>
              <a:t>Mapping</a:t>
            </a:r>
            <a:r>
              <a:rPr lang="it-IT" sz="1100" i="1" dirty="0"/>
              <a:t>: </a:t>
            </a:r>
            <a:r>
              <a:rPr lang="it-IT" sz="1100" i="1" dirty="0" err="1"/>
              <a:t>Toward</a:t>
            </a:r>
            <a:r>
              <a:rPr lang="it-IT" sz="1100" i="1" dirty="0"/>
              <a:t> a Non-</a:t>
            </a:r>
            <a:r>
              <a:rPr lang="it-IT" sz="1100" i="1" dirty="0" err="1"/>
              <a:t>Destructive</a:t>
            </a:r>
            <a:r>
              <a:rPr lang="it-IT" sz="1100" i="1" dirty="0"/>
              <a:t> </a:t>
            </a:r>
            <a:r>
              <a:rPr lang="it-IT" sz="1100" i="1" dirty="0" err="1"/>
              <a:t>Diagnostic</a:t>
            </a:r>
            <a:r>
              <a:rPr lang="it-IT" sz="1100" i="1" dirty="0"/>
              <a:t> </a:t>
            </a:r>
            <a:r>
              <a:rPr lang="it-IT" sz="1100" i="1" dirty="0" err="1"/>
              <a:t>Protocol</a:t>
            </a:r>
            <a:r>
              <a:rPr lang="it-IT" sz="1100" dirty="0"/>
              <a:t>" </a:t>
            </a:r>
            <a:r>
              <a:rPr lang="it-IT" sz="1100" dirty="0" err="1"/>
              <a:t>Molecules</a:t>
            </a:r>
            <a:r>
              <a:rPr lang="it-IT" sz="1100" dirty="0"/>
              <a:t> </a:t>
            </a:r>
            <a:r>
              <a:rPr lang="it-IT" sz="1100" b="1" dirty="0"/>
              <a:t>27</a:t>
            </a:r>
            <a:r>
              <a:rPr lang="it-IT" sz="1100" dirty="0"/>
              <a:t>, no. 5: 1712, 2022 (https://doi.org/10.3390/molecules27051712)</a:t>
            </a:r>
          </a:p>
        </p:txBody>
      </p:sp>
      <p:sp>
        <p:nvSpPr>
          <p:cNvPr id="41" name="CasellaDiTesto 40">
            <a:extLst>
              <a:ext uri="{FF2B5EF4-FFF2-40B4-BE49-F238E27FC236}">
                <a16:creationId xmlns:a16="http://schemas.microsoft.com/office/drawing/2014/main" id="{57DFE075-9D74-7701-4A11-9F94DA827AF3}"/>
              </a:ext>
            </a:extLst>
          </p:cNvPr>
          <p:cNvSpPr txBox="1"/>
          <p:nvPr/>
        </p:nvSpPr>
        <p:spPr>
          <a:xfrm>
            <a:off x="280177" y="5453390"/>
            <a:ext cx="8786129" cy="507831"/>
          </a:xfrm>
          <a:prstGeom prst="rect">
            <a:avLst/>
          </a:prstGeom>
          <a:noFill/>
        </p:spPr>
        <p:txBody>
          <a:bodyPr wrap="square" rtlCol="0">
            <a:spAutoFit/>
          </a:bodyPr>
          <a:lstStyle/>
          <a:p>
            <a:pPr marL="214313" indent="-214313">
              <a:buFont typeface="Arial" panose="020B0604020202020204" pitchFamily="34" charset="0"/>
              <a:buChar char="•"/>
            </a:pPr>
            <a:r>
              <a:rPr lang="it-IT" sz="1350" dirty="0"/>
              <a:t>R</a:t>
            </a:r>
            <a:r>
              <a:rPr lang="it-IT" sz="1350" baseline="-25000" dirty="0"/>
              <a:t>H</a:t>
            </a:r>
            <a:r>
              <a:rPr lang="it-IT" sz="1350" dirty="0"/>
              <a:t> </a:t>
            </a:r>
            <a:r>
              <a:rPr lang="en-US" sz="1350" dirty="0"/>
              <a:t>marker shows a steep decrease with ageing time</a:t>
            </a:r>
          </a:p>
          <a:p>
            <a:pPr marL="214313" indent="-214313">
              <a:buFont typeface="Arial" panose="020B0604020202020204" pitchFamily="34" charset="0"/>
              <a:buChar char="•"/>
            </a:pPr>
            <a:r>
              <a:rPr lang="it-IT" sz="1350" i="1" dirty="0"/>
              <a:t>O</a:t>
            </a:r>
            <a:r>
              <a:rPr lang="it-IT" sz="1350" baseline="-25000" dirty="0"/>
              <a:t>I</a:t>
            </a:r>
            <a:r>
              <a:rPr lang="it-IT" sz="1350" dirty="0"/>
              <a:t> marker </a:t>
            </a:r>
            <a:r>
              <a:rPr lang="it-IT" sz="1350" dirty="0" err="1"/>
              <a:t>increase</a:t>
            </a:r>
            <a:r>
              <a:rPr lang="it-IT" sz="1350" dirty="0"/>
              <a:t>, </a:t>
            </a:r>
            <a:r>
              <a:rPr lang="it-IT" sz="1350" dirty="0" err="1"/>
              <a:t>fluctuations</a:t>
            </a:r>
            <a:r>
              <a:rPr lang="it-IT" sz="1350" dirty="0"/>
              <a:t> due to the </a:t>
            </a:r>
            <a:r>
              <a:rPr lang="it-IT" sz="1350" dirty="0" err="1"/>
              <a:t>different</a:t>
            </a:r>
            <a:r>
              <a:rPr lang="it-IT" sz="1350" dirty="0"/>
              <a:t> storage </a:t>
            </a:r>
            <a:r>
              <a:rPr lang="it-IT" sz="1350" dirty="0" err="1"/>
              <a:t>conditions</a:t>
            </a:r>
            <a:r>
              <a:rPr lang="it-IT" sz="1350" dirty="0"/>
              <a:t>  and paper manufacturing  </a:t>
            </a:r>
          </a:p>
        </p:txBody>
      </p:sp>
      <p:sp>
        <p:nvSpPr>
          <p:cNvPr id="42" name="CasellaDiTesto 41">
            <a:extLst>
              <a:ext uri="{FF2B5EF4-FFF2-40B4-BE49-F238E27FC236}">
                <a16:creationId xmlns:a16="http://schemas.microsoft.com/office/drawing/2014/main" id="{F32801EE-D816-6B1E-95EF-EF4A5D011A72}"/>
              </a:ext>
            </a:extLst>
          </p:cNvPr>
          <p:cNvSpPr txBox="1"/>
          <p:nvPr/>
        </p:nvSpPr>
        <p:spPr>
          <a:xfrm>
            <a:off x="1465460" y="2326103"/>
            <a:ext cx="2783134" cy="307777"/>
          </a:xfrm>
          <a:prstGeom prst="rect">
            <a:avLst/>
          </a:prstGeom>
          <a:solidFill>
            <a:schemeClr val="tx2">
              <a:lumMod val="40000"/>
              <a:lumOff val="60000"/>
            </a:schemeClr>
          </a:solidFill>
        </p:spPr>
        <p:txBody>
          <a:bodyPr vert="horz" wrap="none" lIns="91440" tIns="0" rIns="91440" bIns="0" rtlCol="0">
            <a:spAutoFit/>
          </a:bodyPr>
          <a:lstStyle/>
          <a:p>
            <a:r>
              <a:rPr lang="it-IT" sz="2000" b="1" dirty="0" err="1"/>
              <a:t>Hydrolisis</a:t>
            </a:r>
            <a:r>
              <a:rPr lang="it-IT" sz="2000" b="1" dirty="0"/>
              <a:t> </a:t>
            </a:r>
            <a:r>
              <a:rPr lang="it-IT" sz="2000" b="1" dirty="0" err="1"/>
              <a:t>effect</a:t>
            </a:r>
            <a:r>
              <a:rPr lang="it-IT" sz="2000" b="1" dirty="0"/>
              <a:t> -  R</a:t>
            </a:r>
            <a:r>
              <a:rPr lang="it-IT" sz="2000" b="1" baseline="-25000" dirty="0"/>
              <a:t>H</a:t>
            </a:r>
          </a:p>
        </p:txBody>
      </p:sp>
      <p:sp>
        <p:nvSpPr>
          <p:cNvPr id="45" name="CasellaDiTesto 44">
            <a:extLst>
              <a:ext uri="{FF2B5EF4-FFF2-40B4-BE49-F238E27FC236}">
                <a16:creationId xmlns:a16="http://schemas.microsoft.com/office/drawing/2014/main" id="{23142D8A-D305-920D-65C7-4458362732BC}"/>
              </a:ext>
            </a:extLst>
          </p:cNvPr>
          <p:cNvSpPr txBox="1"/>
          <p:nvPr/>
        </p:nvSpPr>
        <p:spPr>
          <a:xfrm>
            <a:off x="5338628" y="2285554"/>
            <a:ext cx="2420856" cy="276999"/>
          </a:xfrm>
          <a:prstGeom prst="rect">
            <a:avLst/>
          </a:prstGeom>
          <a:solidFill>
            <a:srgbClr val="FFD661"/>
          </a:solidFill>
        </p:spPr>
        <p:txBody>
          <a:bodyPr vert="horz" wrap="none" lIns="91440" tIns="0" rIns="91440" bIns="0" rtlCol="0">
            <a:spAutoFit/>
          </a:bodyPr>
          <a:lstStyle/>
          <a:p>
            <a:r>
              <a:rPr lang="it-IT" b="1" dirty="0" err="1"/>
              <a:t>Oxydation</a:t>
            </a:r>
            <a:r>
              <a:rPr lang="it-IT" b="1" dirty="0"/>
              <a:t> </a:t>
            </a:r>
            <a:r>
              <a:rPr lang="it-IT" b="1" dirty="0" err="1"/>
              <a:t>effect</a:t>
            </a:r>
            <a:r>
              <a:rPr lang="it-IT" b="1" dirty="0"/>
              <a:t> - O</a:t>
            </a:r>
            <a:r>
              <a:rPr lang="it-IT" b="1" baseline="-25000" dirty="0"/>
              <a:t>I</a:t>
            </a:r>
            <a:endParaRPr lang="it-IT" b="1" dirty="0"/>
          </a:p>
        </p:txBody>
      </p:sp>
      <p:sp>
        <p:nvSpPr>
          <p:cNvPr id="4" name="CasellaDiTesto 3">
            <a:extLst>
              <a:ext uri="{FF2B5EF4-FFF2-40B4-BE49-F238E27FC236}">
                <a16:creationId xmlns:a16="http://schemas.microsoft.com/office/drawing/2014/main" id="{E357A53D-811D-351F-FD33-211612F8E2B1}"/>
              </a:ext>
            </a:extLst>
          </p:cNvPr>
          <p:cNvSpPr txBox="1"/>
          <p:nvPr/>
        </p:nvSpPr>
        <p:spPr>
          <a:xfrm>
            <a:off x="177208" y="1030219"/>
            <a:ext cx="8408537" cy="584775"/>
          </a:xfrm>
          <a:prstGeom prst="rect">
            <a:avLst/>
          </a:prstGeom>
          <a:noFill/>
        </p:spPr>
        <p:txBody>
          <a:bodyPr wrap="square">
            <a:spAutoFit/>
          </a:bodyPr>
          <a:lstStyle/>
          <a:p>
            <a:pPr algn="l"/>
            <a:r>
              <a:rPr lang="it-IT" sz="1600" b="0" i="0" u="none" strike="noStrike" baseline="0" dirty="0">
                <a:latin typeface="+mj-lt"/>
              </a:rPr>
              <a:t>The </a:t>
            </a:r>
            <a:r>
              <a:rPr lang="en-US" sz="1600" b="0" i="0" u="none" strike="noStrike" baseline="0" dirty="0">
                <a:latin typeface="+mj-lt"/>
              </a:rPr>
              <a:t>aging markers were used to </a:t>
            </a:r>
            <a:r>
              <a:rPr lang="en-US" sz="1600" dirty="0">
                <a:latin typeface="+mj-lt"/>
              </a:rPr>
              <a:t>study</a:t>
            </a:r>
            <a:r>
              <a:rPr lang="en-US" sz="1600" b="0" i="0" u="none" strike="noStrike" baseline="0" dirty="0">
                <a:latin typeface="+mj-lt"/>
              </a:rPr>
              <a:t> the conservation state of tens of different paper samples covering a period of three centuries (XIX–XXI).</a:t>
            </a:r>
            <a:endParaRPr lang="it-IT" sz="1600" dirty="0">
              <a:latin typeface="+mj-lt"/>
            </a:endParaRPr>
          </a:p>
        </p:txBody>
      </p:sp>
      <p:sp>
        <p:nvSpPr>
          <p:cNvPr id="5" name="CasellaDiTesto 4">
            <a:extLst>
              <a:ext uri="{FF2B5EF4-FFF2-40B4-BE49-F238E27FC236}">
                <a16:creationId xmlns:a16="http://schemas.microsoft.com/office/drawing/2014/main" id="{F5788F69-C713-565C-8AF1-244B5E3B3F8F}"/>
              </a:ext>
            </a:extLst>
          </p:cNvPr>
          <p:cNvSpPr txBox="1"/>
          <p:nvPr/>
        </p:nvSpPr>
        <p:spPr>
          <a:xfrm>
            <a:off x="694136" y="1614994"/>
            <a:ext cx="7556877" cy="430887"/>
          </a:xfrm>
          <a:prstGeom prst="rect">
            <a:avLst/>
          </a:prstGeom>
        </p:spPr>
        <p:txBody>
          <a:bodyPr vert="horz" wrap="none" lIns="91440" tIns="0" rIns="91440" bIns="0" rtlCol="0">
            <a:spAutoFit/>
          </a:bodyPr>
          <a:lstStyle/>
          <a:p>
            <a:pPr algn="ctr"/>
            <a:r>
              <a:rPr lang="it-IT" sz="1400" b="1" dirty="0" err="1">
                <a:solidFill>
                  <a:srgbClr val="0000FF"/>
                </a:solidFill>
              </a:rPr>
              <a:t>Evolution</a:t>
            </a:r>
            <a:r>
              <a:rPr lang="it-IT" sz="1400" b="1" dirty="0">
                <a:solidFill>
                  <a:srgbClr val="0000FF"/>
                </a:solidFill>
              </a:rPr>
              <a:t> of RH and OI markers with ageing time</a:t>
            </a:r>
            <a:r>
              <a:rPr lang="en-US" dirty="0"/>
              <a:t> </a:t>
            </a:r>
          </a:p>
          <a:p>
            <a:pPr algn="ctr"/>
            <a:r>
              <a:rPr lang="en-US" sz="1000" dirty="0"/>
              <a:t>The reported values are the mean values calculated over the distributions, and the error bars are the calculated standard deviations</a:t>
            </a:r>
            <a:endParaRPr lang="it-IT" sz="1000" b="1" dirty="0">
              <a:solidFill>
                <a:srgbClr val="0000FF"/>
              </a:solidFill>
            </a:endParaRPr>
          </a:p>
        </p:txBody>
      </p:sp>
    </p:spTree>
    <p:extLst>
      <p:ext uri="{BB962C8B-B14F-4D97-AF65-F5344CB8AC3E}">
        <p14:creationId xmlns:p14="http://schemas.microsoft.com/office/powerpoint/2010/main" val="23234036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A8F0F-CE3A-1765-FF68-17EC9E45D486}"/>
            </a:ext>
          </a:extLst>
        </p:cNvPr>
        <p:cNvGrpSpPr/>
        <p:nvPr/>
      </p:nvGrpSpPr>
      <p:grpSpPr>
        <a:xfrm>
          <a:off x="0" y="0"/>
          <a:ext cx="0" cy="0"/>
          <a:chOff x="0" y="0"/>
          <a:chExt cx="0" cy="0"/>
        </a:xfrm>
      </p:grpSpPr>
      <p:pic>
        <p:nvPicPr>
          <p:cNvPr id="19" name="Immagine 18">
            <a:extLst>
              <a:ext uri="{FF2B5EF4-FFF2-40B4-BE49-F238E27FC236}">
                <a16:creationId xmlns:a16="http://schemas.microsoft.com/office/drawing/2014/main" id="{510E5A77-F11C-5D31-703A-1739E6BC588C}"/>
              </a:ext>
            </a:extLst>
          </p:cNvPr>
          <p:cNvPicPr>
            <a:picLocks noChangeAspect="1"/>
          </p:cNvPicPr>
          <p:nvPr/>
        </p:nvPicPr>
        <p:blipFill>
          <a:blip r:embed="rId3"/>
          <a:stretch>
            <a:fillRect/>
          </a:stretch>
        </p:blipFill>
        <p:spPr>
          <a:xfrm>
            <a:off x="7496373" y="2306410"/>
            <a:ext cx="1475476" cy="1033804"/>
          </a:xfrm>
          <a:prstGeom prst="rect">
            <a:avLst/>
          </a:prstGeom>
        </p:spPr>
      </p:pic>
      <p:sp>
        <p:nvSpPr>
          <p:cNvPr id="17" name="Rettangolo 16">
            <a:extLst>
              <a:ext uri="{FF2B5EF4-FFF2-40B4-BE49-F238E27FC236}">
                <a16:creationId xmlns:a16="http://schemas.microsoft.com/office/drawing/2014/main" id="{C9B73877-436E-D4A1-A043-23AB1466F233}"/>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122" name="Segnaposto numero diapositiva 2">
            <a:extLst>
              <a:ext uri="{FF2B5EF4-FFF2-40B4-BE49-F238E27FC236}">
                <a16:creationId xmlns:a16="http://schemas.microsoft.com/office/drawing/2014/main" id="{060C25CE-B61E-F84A-A524-978BBDFD244B}"/>
              </a:ext>
            </a:extLst>
          </p:cNvPr>
          <p:cNvSpPr>
            <a:spLocks noGrp="1"/>
          </p:cNvSpPr>
          <p:nvPr>
            <p:ph type="sldNum" sz="quarter" idx="11"/>
          </p:nvPr>
        </p:nvSpPr>
        <p:spPr>
          <a:xfrm>
            <a:off x="6534419" y="6279253"/>
            <a:ext cx="2133600" cy="365125"/>
          </a:xfrm>
          <a:noFill/>
        </p:spPr>
        <p:txBody>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itchFamily="34" charset="0"/>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itchFamily="34" charset="0"/>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itchFamily="34" charset="0"/>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9pPr>
          </a:lstStyle>
          <a:p>
            <a:pPr eaLnBrk="1" hangingPunct="1">
              <a:spcBef>
                <a:spcPct val="0"/>
              </a:spcBef>
            </a:pPr>
            <a:fld id="{E39DA3FD-8368-4764-8593-F2F1F5466DDF}" type="slidenum">
              <a:rPr lang="fr-CA" altLang="it-IT" sz="1200" smtClean="0">
                <a:solidFill>
                  <a:srgbClr val="898989"/>
                </a:solidFill>
              </a:rPr>
              <a:pPr eaLnBrk="1" hangingPunct="1">
                <a:spcBef>
                  <a:spcPct val="0"/>
                </a:spcBef>
              </a:pPr>
              <a:t>16</a:t>
            </a:fld>
            <a:endParaRPr lang="fr-CA" altLang="it-IT" sz="1200" dirty="0">
              <a:solidFill>
                <a:srgbClr val="898989"/>
              </a:solidFill>
            </a:endParaRPr>
          </a:p>
        </p:txBody>
      </p:sp>
      <p:sp>
        <p:nvSpPr>
          <p:cNvPr id="3" name="Titolo 1">
            <a:extLst>
              <a:ext uri="{FF2B5EF4-FFF2-40B4-BE49-F238E27FC236}">
                <a16:creationId xmlns:a16="http://schemas.microsoft.com/office/drawing/2014/main" id="{7C05B1C9-FD55-77CE-0404-221E4CDA1699}"/>
              </a:ext>
            </a:extLst>
          </p:cNvPr>
          <p:cNvSpPr txBox="1">
            <a:spLocks/>
          </p:cNvSpPr>
          <p:nvPr/>
        </p:nvSpPr>
        <p:spPr>
          <a:xfrm>
            <a:off x="74976" y="75383"/>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Modern</a:t>
            </a:r>
            <a:r>
              <a:rPr lang="it-IT" dirty="0">
                <a:solidFill>
                  <a:schemeClr val="bg1"/>
                </a:solidFill>
              </a:rPr>
              <a:t> papers: </a:t>
            </a:r>
            <a:r>
              <a:rPr lang="it-IT" dirty="0" err="1">
                <a:solidFill>
                  <a:schemeClr val="bg1"/>
                </a:solidFill>
              </a:rPr>
              <a:t>natural</a:t>
            </a:r>
            <a:r>
              <a:rPr lang="it-IT" dirty="0">
                <a:solidFill>
                  <a:schemeClr val="bg1"/>
                </a:solidFill>
              </a:rPr>
              <a:t> light </a:t>
            </a:r>
            <a:r>
              <a:rPr lang="it-IT" dirty="0" err="1">
                <a:solidFill>
                  <a:schemeClr val="bg1"/>
                </a:solidFill>
              </a:rPr>
              <a:t>exposition</a:t>
            </a:r>
            <a:endParaRPr lang="it-IT" dirty="0">
              <a:solidFill>
                <a:schemeClr val="bg1"/>
              </a:solidFill>
            </a:endParaRPr>
          </a:p>
          <a:p>
            <a:r>
              <a:rPr lang="it-IT" dirty="0" err="1">
                <a:solidFill>
                  <a:schemeClr val="bg1"/>
                </a:solidFill>
              </a:rPr>
              <a:t>Spectroscopic</a:t>
            </a:r>
            <a:r>
              <a:rPr lang="it-IT" dirty="0">
                <a:solidFill>
                  <a:schemeClr val="bg1"/>
                </a:solidFill>
              </a:rPr>
              <a:t> markers</a:t>
            </a:r>
          </a:p>
          <a:p>
            <a:endParaRPr lang="it-IT" dirty="0">
              <a:solidFill>
                <a:schemeClr val="bg1"/>
              </a:solidFill>
            </a:endParaRPr>
          </a:p>
        </p:txBody>
      </p:sp>
      <p:grpSp>
        <p:nvGrpSpPr>
          <p:cNvPr id="7" name="Gruppo 6">
            <a:extLst>
              <a:ext uri="{FF2B5EF4-FFF2-40B4-BE49-F238E27FC236}">
                <a16:creationId xmlns:a16="http://schemas.microsoft.com/office/drawing/2014/main" id="{35CA4448-B49D-1325-D006-682849D2754C}"/>
              </a:ext>
            </a:extLst>
          </p:cNvPr>
          <p:cNvGrpSpPr/>
          <p:nvPr/>
        </p:nvGrpSpPr>
        <p:grpSpPr>
          <a:xfrm>
            <a:off x="217894" y="1490669"/>
            <a:ext cx="5949905" cy="4598613"/>
            <a:chOff x="214380" y="1517989"/>
            <a:chExt cx="5949905" cy="4598613"/>
          </a:xfrm>
        </p:grpSpPr>
        <p:pic>
          <p:nvPicPr>
            <p:cNvPr id="4" name="Immagine 3">
              <a:extLst>
                <a:ext uri="{FF2B5EF4-FFF2-40B4-BE49-F238E27FC236}">
                  <a16:creationId xmlns:a16="http://schemas.microsoft.com/office/drawing/2014/main" id="{E96C1ACD-D67A-EF63-9DDE-6713549C34B5}"/>
                </a:ext>
              </a:extLst>
            </p:cNvPr>
            <p:cNvPicPr>
              <a:picLocks noChangeAspect="1"/>
            </p:cNvPicPr>
            <p:nvPr/>
          </p:nvPicPr>
          <p:blipFill>
            <a:blip r:embed="rId4"/>
            <a:srcRect r="22968"/>
            <a:stretch>
              <a:fillRect/>
            </a:stretch>
          </p:blipFill>
          <p:spPr>
            <a:xfrm>
              <a:off x="214380" y="1517989"/>
              <a:ext cx="5949905" cy="4473458"/>
            </a:xfrm>
            <a:prstGeom prst="rect">
              <a:avLst/>
            </a:prstGeom>
          </p:spPr>
        </p:pic>
        <p:pic>
          <p:nvPicPr>
            <p:cNvPr id="6" name="Immagine 5">
              <a:extLst>
                <a:ext uri="{FF2B5EF4-FFF2-40B4-BE49-F238E27FC236}">
                  <a16:creationId xmlns:a16="http://schemas.microsoft.com/office/drawing/2014/main" id="{DF9C208B-1952-0470-54EA-A8C98311A8AC}"/>
                </a:ext>
              </a:extLst>
            </p:cNvPr>
            <p:cNvPicPr>
              <a:picLocks noChangeAspect="1"/>
            </p:cNvPicPr>
            <p:nvPr/>
          </p:nvPicPr>
          <p:blipFill>
            <a:blip r:embed="rId5"/>
            <a:stretch>
              <a:fillRect/>
            </a:stretch>
          </p:blipFill>
          <p:spPr>
            <a:xfrm>
              <a:off x="404587" y="5526048"/>
              <a:ext cx="1147765" cy="590554"/>
            </a:xfrm>
            <a:prstGeom prst="rect">
              <a:avLst/>
            </a:prstGeom>
          </p:spPr>
        </p:pic>
      </p:grpSp>
      <p:pic>
        <p:nvPicPr>
          <p:cNvPr id="8" name="Immagine 7">
            <a:extLst>
              <a:ext uri="{FF2B5EF4-FFF2-40B4-BE49-F238E27FC236}">
                <a16:creationId xmlns:a16="http://schemas.microsoft.com/office/drawing/2014/main" id="{B0A867A8-DF17-2112-3737-C1353F493EF0}"/>
              </a:ext>
            </a:extLst>
          </p:cNvPr>
          <p:cNvPicPr>
            <a:picLocks noChangeAspect="1"/>
          </p:cNvPicPr>
          <p:nvPr/>
        </p:nvPicPr>
        <p:blipFill>
          <a:blip r:embed="rId6"/>
          <a:srcRect l="10012" t="3327" r="38515" b="58868"/>
          <a:stretch>
            <a:fillRect/>
          </a:stretch>
        </p:blipFill>
        <p:spPr>
          <a:xfrm rot="16200000">
            <a:off x="7071732" y="206994"/>
            <a:ext cx="923238" cy="3022115"/>
          </a:xfrm>
          <a:prstGeom prst="rect">
            <a:avLst/>
          </a:prstGeom>
        </p:spPr>
      </p:pic>
      <p:sp>
        <p:nvSpPr>
          <p:cNvPr id="9" name="CasellaDiTesto 8">
            <a:extLst>
              <a:ext uri="{FF2B5EF4-FFF2-40B4-BE49-F238E27FC236}">
                <a16:creationId xmlns:a16="http://schemas.microsoft.com/office/drawing/2014/main" id="{EA20249C-B3CF-77D4-47E2-4B17068F1E20}"/>
              </a:ext>
            </a:extLst>
          </p:cNvPr>
          <p:cNvSpPr txBox="1"/>
          <p:nvPr/>
        </p:nvSpPr>
        <p:spPr>
          <a:xfrm>
            <a:off x="6049497" y="1299162"/>
            <a:ext cx="1121396" cy="307777"/>
          </a:xfrm>
          <a:prstGeom prst="rect">
            <a:avLst/>
          </a:prstGeom>
        </p:spPr>
        <p:txBody>
          <a:bodyPr vert="horz" wrap="square" lIns="91440" tIns="0" rIns="91440" bIns="0" rtlCol="0">
            <a:spAutoFit/>
          </a:bodyPr>
          <a:lstStyle/>
          <a:p>
            <a:r>
              <a:rPr lang="it-IT" sz="1000" b="1" dirty="0" err="1"/>
              <a:t>Modern</a:t>
            </a:r>
            <a:r>
              <a:rPr lang="it-IT" sz="1000" b="1" dirty="0"/>
              <a:t> </a:t>
            </a:r>
            <a:r>
              <a:rPr lang="it-IT" sz="1000" b="1" dirty="0" err="1"/>
              <a:t>not-exposed</a:t>
            </a:r>
            <a:r>
              <a:rPr lang="it-IT" sz="1000" b="1" dirty="0"/>
              <a:t> paper</a:t>
            </a:r>
          </a:p>
        </p:txBody>
      </p:sp>
      <p:sp>
        <p:nvSpPr>
          <p:cNvPr id="10" name="CasellaDiTesto 9">
            <a:extLst>
              <a:ext uri="{FF2B5EF4-FFF2-40B4-BE49-F238E27FC236}">
                <a16:creationId xmlns:a16="http://schemas.microsoft.com/office/drawing/2014/main" id="{1ACE1411-EADA-BA07-5A43-428B167F5815}"/>
              </a:ext>
            </a:extLst>
          </p:cNvPr>
          <p:cNvSpPr txBox="1"/>
          <p:nvPr/>
        </p:nvSpPr>
        <p:spPr>
          <a:xfrm>
            <a:off x="7533349" y="1321695"/>
            <a:ext cx="1716122" cy="307777"/>
          </a:xfrm>
          <a:prstGeom prst="rect">
            <a:avLst/>
          </a:prstGeom>
        </p:spPr>
        <p:txBody>
          <a:bodyPr vert="horz" wrap="square" lIns="91440" tIns="0" rIns="91440" bIns="0" rtlCol="0">
            <a:spAutoFit/>
          </a:bodyPr>
          <a:lstStyle/>
          <a:p>
            <a:r>
              <a:rPr lang="it-IT" sz="1000" b="1" dirty="0" err="1"/>
              <a:t>natural</a:t>
            </a:r>
            <a:r>
              <a:rPr lang="it-IT" sz="1000" b="1" dirty="0"/>
              <a:t> light </a:t>
            </a:r>
            <a:r>
              <a:rPr lang="it-IT" sz="1000" b="1" dirty="0" err="1"/>
              <a:t>exposed</a:t>
            </a:r>
            <a:r>
              <a:rPr lang="it-IT" sz="1000" b="1" dirty="0"/>
              <a:t> </a:t>
            </a:r>
            <a:r>
              <a:rPr lang="it-IT" sz="1000" b="1" dirty="0" err="1"/>
              <a:t>modern</a:t>
            </a:r>
            <a:r>
              <a:rPr lang="it-IT" sz="1000" b="1" dirty="0"/>
              <a:t> paper</a:t>
            </a:r>
          </a:p>
        </p:txBody>
      </p:sp>
      <p:cxnSp>
        <p:nvCxnSpPr>
          <p:cNvPr id="15" name="Connettore diritto 14">
            <a:extLst>
              <a:ext uri="{FF2B5EF4-FFF2-40B4-BE49-F238E27FC236}">
                <a16:creationId xmlns:a16="http://schemas.microsoft.com/office/drawing/2014/main" id="{97EAE11F-0032-E7F1-61F0-B0EB4C4F2B08}"/>
              </a:ext>
            </a:extLst>
          </p:cNvPr>
          <p:cNvCxnSpPr>
            <a:cxnSpLocks/>
          </p:cNvCxnSpPr>
          <p:nvPr/>
        </p:nvCxnSpPr>
        <p:spPr>
          <a:xfrm>
            <a:off x="4942973" y="2823312"/>
            <a:ext cx="0" cy="279104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sp>
        <p:nvSpPr>
          <p:cNvPr id="11" name="CasellaDiTesto 10">
            <a:extLst>
              <a:ext uri="{FF2B5EF4-FFF2-40B4-BE49-F238E27FC236}">
                <a16:creationId xmlns:a16="http://schemas.microsoft.com/office/drawing/2014/main" id="{3D4D19D9-3DC4-4C6F-DB7C-8940A3EFB495}"/>
              </a:ext>
            </a:extLst>
          </p:cNvPr>
          <p:cNvSpPr txBox="1"/>
          <p:nvPr/>
        </p:nvSpPr>
        <p:spPr>
          <a:xfrm>
            <a:off x="155783" y="1004895"/>
            <a:ext cx="6012016" cy="461665"/>
          </a:xfrm>
          <a:prstGeom prst="rect">
            <a:avLst/>
          </a:prstGeom>
          <a:noFill/>
        </p:spPr>
        <p:txBody>
          <a:bodyPr wrap="square">
            <a:spAutoFit/>
          </a:bodyPr>
          <a:lstStyle/>
          <a:p>
            <a:pPr algn="just"/>
            <a:r>
              <a:rPr lang="en-US" sz="1200" b="0" i="0" u="none" strike="noStrike" baseline="0" dirty="0">
                <a:latin typeface="+mj-lt"/>
              </a:rPr>
              <a:t>We exposed a piece of printer paper (2019) to natural light in the laboratory for about two years, following </a:t>
            </a:r>
            <a:r>
              <a:rPr lang="en-US" sz="1200" dirty="0"/>
              <a:t>the natural degradation </a:t>
            </a:r>
            <a:r>
              <a:rPr lang="it-IT" sz="1200" dirty="0" err="1"/>
              <a:t>evolution</a:t>
            </a:r>
            <a:r>
              <a:rPr lang="it-IT" sz="1200" dirty="0"/>
              <a:t>. </a:t>
            </a:r>
            <a:endParaRPr lang="it-IT" sz="1200" dirty="0">
              <a:latin typeface="+mj-lt"/>
            </a:endParaRPr>
          </a:p>
        </p:txBody>
      </p:sp>
      <p:sp>
        <p:nvSpPr>
          <p:cNvPr id="16" name="CasellaDiTesto 15">
            <a:extLst>
              <a:ext uri="{FF2B5EF4-FFF2-40B4-BE49-F238E27FC236}">
                <a16:creationId xmlns:a16="http://schemas.microsoft.com/office/drawing/2014/main" id="{5BBFFCFA-A6B9-E79E-0423-951F0C2D3940}"/>
              </a:ext>
            </a:extLst>
          </p:cNvPr>
          <p:cNvSpPr txBox="1"/>
          <p:nvPr/>
        </p:nvSpPr>
        <p:spPr>
          <a:xfrm>
            <a:off x="6782876" y="999878"/>
            <a:ext cx="1426994" cy="215444"/>
          </a:xfrm>
          <a:prstGeom prst="rect">
            <a:avLst/>
          </a:prstGeom>
        </p:spPr>
        <p:txBody>
          <a:bodyPr vert="horz" wrap="none" lIns="91440" tIns="0" rIns="91440" bIns="0" rtlCol="0">
            <a:spAutoFit/>
          </a:bodyPr>
          <a:lstStyle/>
          <a:p>
            <a:r>
              <a:rPr lang="it-IT" sz="1400" b="1" dirty="0"/>
              <a:t>Browing </a:t>
            </a:r>
            <a:r>
              <a:rPr lang="it-IT" sz="1400" b="1" dirty="0" err="1"/>
              <a:t>effect</a:t>
            </a:r>
            <a:endParaRPr lang="it-IT" sz="1400" b="1" dirty="0"/>
          </a:p>
        </p:txBody>
      </p:sp>
      <p:cxnSp>
        <p:nvCxnSpPr>
          <p:cNvPr id="23" name="Connettore 2 22">
            <a:extLst>
              <a:ext uri="{FF2B5EF4-FFF2-40B4-BE49-F238E27FC236}">
                <a16:creationId xmlns:a16="http://schemas.microsoft.com/office/drawing/2014/main" id="{1BC7441B-8F33-F8BB-4D3B-7C86F8694B50}"/>
              </a:ext>
            </a:extLst>
          </p:cNvPr>
          <p:cNvCxnSpPr>
            <a:cxnSpLocks/>
          </p:cNvCxnSpPr>
          <p:nvPr/>
        </p:nvCxnSpPr>
        <p:spPr>
          <a:xfrm flipH="1">
            <a:off x="8703166" y="2159991"/>
            <a:ext cx="253300" cy="32157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32" name="CasellaDiTesto 31">
            <a:extLst>
              <a:ext uri="{FF2B5EF4-FFF2-40B4-BE49-F238E27FC236}">
                <a16:creationId xmlns:a16="http://schemas.microsoft.com/office/drawing/2014/main" id="{76E411D6-4E85-6638-4687-AA8D02066CF4}"/>
              </a:ext>
            </a:extLst>
          </p:cNvPr>
          <p:cNvSpPr txBox="1"/>
          <p:nvPr/>
        </p:nvSpPr>
        <p:spPr>
          <a:xfrm>
            <a:off x="6020897" y="2242522"/>
            <a:ext cx="1475476" cy="1169551"/>
          </a:xfrm>
          <a:prstGeom prst="rect">
            <a:avLst/>
          </a:prstGeom>
          <a:noFill/>
        </p:spPr>
        <p:txBody>
          <a:bodyPr wrap="square">
            <a:spAutoFit/>
          </a:bodyPr>
          <a:lstStyle/>
          <a:p>
            <a:pPr algn="just"/>
            <a:r>
              <a:rPr lang="en-US" sz="1000" b="0" i="0" u="none" strike="noStrike" baseline="0" dirty="0"/>
              <a:t>Larger values of RH markers, measured along the cellulose fiber wall are correlated with smaller values of </a:t>
            </a:r>
            <a:r>
              <a:rPr lang="en-US" sz="1000" b="0" i="1" u="none" strike="noStrike" baseline="0" dirty="0"/>
              <a:t>O</a:t>
            </a:r>
            <a:r>
              <a:rPr lang="en-US" sz="1000" i="1" dirty="0"/>
              <a:t>I</a:t>
            </a:r>
            <a:r>
              <a:rPr lang="en-US" sz="1000" b="0" i="0" u="none" strike="noStrike" baseline="0" dirty="0"/>
              <a:t> markers.</a:t>
            </a:r>
          </a:p>
          <a:p>
            <a:pPr algn="just"/>
            <a:endParaRPr lang="en-US" sz="1000" dirty="0"/>
          </a:p>
        </p:txBody>
      </p:sp>
      <p:sp>
        <p:nvSpPr>
          <p:cNvPr id="35" name="CasellaDiTesto 34">
            <a:extLst>
              <a:ext uri="{FF2B5EF4-FFF2-40B4-BE49-F238E27FC236}">
                <a16:creationId xmlns:a16="http://schemas.microsoft.com/office/drawing/2014/main" id="{0FEA4F9D-67BF-756E-FBCE-E742C2779EE2}"/>
              </a:ext>
            </a:extLst>
          </p:cNvPr>
          <p:cNvSpPr txBox="1"/>
          <p:nvPr/>
        </p:nvSpPr>
        <p:spPr>
          <a:xfrm>
            <a:off x="6422912" y="6578101"/>
            <a:ext cx="2621497" cy="261610"/>
          </a:xfrm>
          <a:prstGeom prst="rect">
            <a:avLst/>
          </a:prstGeom>
          <a:noFill/>
        </p:spPr>
        <p:txBody>
          <a:bodyPr wrap="square" rtlCol="0">
            <a:spAutoFit/>
          </a:bodyPr>
          <a:lstStyle/>
          <a:p>
            <a:pPr algn="just"/>
            <a:r>
              <a:rPr lang="it-IT" sz="1100" dirty="0"/>
              <a:t>From: </a:t>
            </a:r>
            <a:r>
              <a:rPr lang="it-IT" sz="1100" dirty="0" err="1"/>
              <a:t>Molecules</a:t>
            </a:r>
            <a:r>
              <a:rPr lang="it-IT" sz="1100" dirty="0"/>
              <a:t> </a:t>
            </a:r>
            <a:r>
              <a:rPr lang="it-IT" sz="1100" b="1" dirty="0"/>
              <a:t>27</a:t>
            </a:r>
            <a:r>
              <a:rPr lang="it-IT" sz="1100" dirty="0"/>
              <a:t>, no. 5: 1712, 2022</a:t>
            </a:r>
          </a:p>
        </p:txBody>
      </p:sp>
      <p:grpSp>
        <p:nvGrpSpPr>
          <p:cNvPr id="56" name="Gruppo 55">
            <a:extLst>
              <a:ext uri="{FF2B5EF4-FFF2-40B4-BE49-F238E27FC236}">
                <a16:creationId xmlns:a16="http://schemas.microsoft.com/office/drawing/2014/main" id="{E60AAE3E-69F8-9547-3356-1300C0266ADC}"/>
              </a:ext>
            </a:extLst>
          </p:cNvPr>
          <p:cNvGrpSpPr/>
          <p:nvPr/>
        </p:nvGrpSpPr>
        <p:grpSpPr>
          <a:xfrm>
            <a:off x="1207661" y="2766735"/>
            <a:ext cx="7764188" cy="3581866"/>
            <a:chOff x="1207661" y="2766735"/>
            <a:chExt cx="7764188" cy="3581866"/>
          </a:xfrm>
        </p:grpSpPr>
        <p:grpSp>
          <p:nvGrpSpPr>
            <p:cNvPr id="47" name="Gruppo 46">
              <a:extLst>
                <a:ext uri="{FF2B5EF4-FFF2-40B4-BE49-F238E27FC236}">
                  <a16:creationId xmlns:a16="http://schemas.microsoft.com/office/drawing/2014/main" id="{1BAD5D39-85D5-F288-19C9-D8B1F991CDFE}"/>
                </a:ext>
              </a:extLst>
            </p:cNvPr>
            <p:cNvGrpSpPr/>
            <p:nvPr/>
          </p:nvGrpSpPr>
          <p:grpSpPr>
            <a:xfrm>
              <a:off x="1207661" y="2766735"/>
              <a:ext cx="7764188" cy="1824286"/>
              <a:chOff x="1143989" y="2750245"/>
              <a:chExt cx="7764188" cy="1824286"/>
            </a:xfrm>
          </p:grpSpPr>
          <p:pic>
            <p:nvPicPr>
              <p:cNvPr id="5" name="Immagine 4">
                <a:extLst>
                  <a:ext uri="{FF2B5EF4-FFF2-40B4-BE49-F238E27FC236}">
                    <a16:creationId xmlns:a16="http://schemas.microsoft.com/office/drawing/2014/main" id="{9F44BC90-A664-062E-929E-25C94F36DB4B}"/>
                  </a:ext>
                </a:extLst>
              </p:cNvPr>
              <p:cNvPicPr>
                <a:picLocks noChangeAspect="1"/>
              </p:cNvPicPr>
              <p:nvPr/>
            </p:nvPicPr>
            <p:blipFill>
              <a:blip r:embed="rId7"/>
              <a:srcRect l="3372" t="4596" r="5348" b="16593"/>
              <a:stretch>
                <a:fillRect/>
              </a:stretch>
            </p:blipFill>
            <p:spPr>
              <a:xfrm>
                <a:off x="1143989" y="2750245"/>
                <a:ext cx="4757737" cy="1824286"/>
              </a:xfrm>
              <a:prstGeom prst="rect">
                <a:avLst/>
              </a:prstGeom>
            </p:spPr>
          </p:pic>
          <p:sp>
            <p:nvSpPr>
              <p:cNvPr id="28" name="CasellaDiTesto 27">
                <a:extLst>
                  <a:ext uri="{FF2B5EF4-FFF2-40B4-BE49-F238E27FC236}">
                    <a16:creationId xmlns:a16="http://schemas.microsoft.com/office/drawing/2014/main" id="{AB0506C3-50DE-713E-03A3-7AF77627AF46}"/>
                  </a:ext>
                </a:extLst>
              </p:cNvPr>
              <p:cNvSpPr txBox="1"/>
              <p:nvPr/>
            </p:nvSpPr>
            <p:spPr>
              <a:xfrm>
                <a:off x="5914853" y="3708198"/>
                <a:ext cx="2993324" cy="707886"/>
              </a:xfrm>
              <a:prstGeom prst="rect">
                <a:avLst/>
              </a:prstGeom>
              <a:solidFill>
                <a:schemeClr val="bg2"/>
              </a:solidFill>
            </p:spPr>
            <p:txBody>
              <a:bodyPr wrap="square">
                <a:spAutoFit/>
              </a:bodyPr>
              <a:lstStyle/>
              <a:p>
                <a:pPr algn="just"/>
                <a:r>
                  <a:rPr lang="en-US" sz="1000" dirty="0"/>
                  <a:t>By increasing the exposition time, the RH (OI) distribution peak decreases (increases) as expected, and the shape of distributions </a:t>
                </a:r>
                <a:r>
                  <a:rPr lang="it-IT" sz="1000" dirty="0" err="1"/>
                  <a:t>changes</a:t>
                </a:r>
                <a:r>
                  <a:rPr lang="it-IT" sz="1000" dirty="0"/>
                  <a:t>, </a:t>
                </a:r>
                <a:r>
                  <a:rPr lang="it-IT" sz="1000" dirty="0" err="1"/>
                  <a:t>becoming</a:t>
                </a:r>
                <a:r>
                  <a:rPr lang="it-IT" sz="1000" dirty="0"/>
                  <a:t> </a:t>
                </a:r>
                <a:r>
                  <a:rPr lang="it-IT" sz="1000" dirty="0" err="1"/>
                  <a:t>unimodal</a:t>
                </a:r>
                <a:r>
                  <a:rPr lang="it-IT" sz="1000" dirty="0"/>
                  <a:t> (</a:t>
                </a:r>
                <a:r>
                  <a:rPr lang="it-IT" sz="1000" dirty="0" err="1"/>
                  <a:t>as</a:t>
                </a:r>
                <a:r>
                  <a:rPr lang="it-IT" sz="1000" dirty="0"/>
                  <a:t> </a:t>
                </a:r>
                <a:r>
                  <a:rPr lang="it-IT" sz="1000" dirty="0" err="1"/>
                  <a:t>ancient</a:t>
                </a:r>
                <a:r>
                  <a:rPr lang="it-IT" sz="1000" dirty="0"/>
                  <a:t> paper)</a:t>
                </a:r>
                <a:endParaRPr lang="en-US" sz="1000" b="0" i="0" u="none" strike="noStrike" baseline="0" dirty="0"/>
              </a:p>
            </p:txBody>
          </p:sp>
          <p:sp>
            <p:nvSpPr>
              <p:cNvPr id="40" name="CasellaDiTesto 39">
                <a:extLst>
                  <a:ext uri="{FF2B5EF4-FFF2-40B4-BE49-F238E27FC236}">
                    <a16:creationId xmlns:a16="http://schemas.microsoft.com/office/drawing/2014/main" id="{05EB615E-5D5F-00BC-2C55-2EF1F960CCF0}"/>
                  </a:ext>
                </a:extLst>
              </p:cNvPr>
              <p:cNvSpPr txBox="1"/>
              <p:nvPr/>
            </p:nvSpPr>
            <p:spPr>
              <a:xfrm>
                <a:off x="1451518" y="2889317"/>
                <a:ext cx="461986" cy="276999"/>
              </a:xfrm>
              <a:prstGeom prst="rect">
                <a:avLst/>
              </a:prstGeom>
            </p:spPr>
            <p:txBody>
              <a:bodyPr vert="horz" wrap="none" lIns="91440" tIns="0" rIns="91440" bIns="0" rtlCol="0">
                <a:spAutoFit/>
              </a:bodyPr>
              <a:lstStyle/>
              <a:p>
                <a:r>
                  <a:rPr lang="it-IT" b="1" i="1" dirty="0"/>
                  <a:t>R</a:t>
                </a:r>
                <a:r>
                  <a:rPr lang="it-IT" b="1" i="1" baseline="-25000" dirty="0"/>
                  <a:t>H</a:t>
                </a:r>
              </a:p>
            </p:txBody>
          </p:sp>
          <p:sp>
            <p:nvSpPr>
              <p:cNvPr id="42" name="CasellaDiTesto 41">
                <a:extLst>
                  <a:ext uri="{FF2B5EF4-FFF2-40B4-BE49-F238E27FC236}">
                    <a16:creationId xmlns:a16="http://schemas.microsoft.com/office/drawing/2014/main" id="{CB8699CF-D7B2-5AB0-41BD-C21F2AD175D9}"/>
                  </a:ext>
                </a:extLst>
              </p:cNvPr>
              <p:cNvSpPr txBox="1"/>
              <p:nvPr/>
            </p:nvSpPr>
            <p:spPr>
              <a:xfrm>
                <a:off x="4137937" y="2884791"/>
                <a:ext cx="407484" cy="276999"/>
              </a:xfrm>
              <a:prstGeom prst="rect">
                <a:avLst/>
              </a:prstGeom>
            </p:spPr>
            <p:txBody>
              <a:bodyPr vert="horz" wrap="none" lIns="91440" tIns="0" rIns="91440" bIns="0" rtlCol="0">
                <a:spAutoFit/>
              </a:bodyPr>
              <a:lstStyle/>
              <a:p>
                <a:r>
                  <a:rPr lang="it-IT" b="1" i="1" dirty="0"/>
                  <a:t>O</a:t>
                </a:r>
                <a:r>
                  <a:rPr lang="it-IT" b="1" i="1" baseline="-25000" dirty="0"/>
                  <a:t>I</a:t>
                </a:r>
              </a:p>
            </p:txBody>
          </p:sp>
        </p:grpSp>
        <p:sp>
          <p:nvSpPr>
            <p:cNvPr id="55" name="Rettangolo 54">
              <a:extLst>
                <a:ext uri="{FF2B5EF4-FFF2-40B4-BE49-F238E27FC236}">
                  <a16:creationId xmlns:a16="http://schemas.microsoft.com/office/drawing/2014/main" id="{2688A049-1C4F-24E4-4387-96EE860784C1}"/>
                </a:ext>
              </a:extLst>
            </p:cNvPr>
            <p:cNvSpPr/>
            <p:nvPr/>
          </p:nvSpPr>
          <p:spPr>
            <a:xfrm>
              <a:off x="1247775" y="4548188"/>
              <a:ext cx="4776550" cy="18004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grpSp>
      <p:grpSp>
        <p:nvGrpSpPr>
          <p:cNvPr id="53" name="Gruppo 52">
            <a:extLst>
              <a:ext uri="{FF2B5EF4-FFF2-40B4-BE49-F238E27FC236}">
                <a16:creationId xmlns:a16="http://schemas.microsoft.com/office/drawing/2014/main" id="{70C2F4FC-3242-2503-DA4A-624F346F41BA}"/>
              </a:ext>
            </a:extLst>
          </p:cNvPr>
          <p:cNvGrpSpPr/>
          <p:nvPr/>
        </p:nvGrpSpPr>
        <p:grpSpPr>
          <a:xfrm>
            <a:off x="99591" y="4128236"/>
            <a:ext cx="8918058" cy="2478190"/>
            <a:chOff x="53791" y="4102063"/>
            <a:chExt cx="8918058" cy="2478190"/>
          </a:xfrm>
        </p:grpSpPr>
        <p:sp>
          <p:nvSpPr>
            <p:cNvPr id="30" name="CasellaDiTesto 29">
              <a:extLst>
                <a:ext uri="{FF2B5EF4-FFF2-40B4-BE49-F238E27FC236}">
                  <a16:creationId xmlns:a16="http://schemas.microsoft.com/office/drawing/2014/main" id="{6CE965AD-DDC9-06D2-C9D7-8F6811ED92AC}"/>
                </a:ext>
              </a:extLst>
            </p:cNvPr>
            <p:cNvSpPr txBox="1"/>
            <p:nvPr/>
          </p:nvSpPr>
          <p:spPr>
            <a:xfrm>
              <a:off x="2119386" y="6180143"/>
              <a:ext cx="3448203" cy="400110"/>
            </a:xfrm>
            <a:prstGeom prst="rect">
              <a:avLst/>
            </a:prstGeom>
            <a:noFill/>
          </p:spPr>
          <p:txBody>
            <a:bodyPr wrap="square">
              <a:spAutoFit/>
            </a:bodyPr>
            <a:lstStyle/>
            <a:p>
              <a:pPr algn="ctr"/>
              <a:r>
                <a:rPr lang="en-US" sz="1000" b="1" i="0" u="none" strike="noStrike" baseline="0" dirty="0">
                  <a:latin typeface="+mj-lt"/>
                </a:rPr>
                <a:t>Mean values of markers, averaged over the distribution as function of the exposure time</a:t>
              </a:r>
              <a:endParaRPr lang="it-IT" b="1" dirty="0">
                <a:latin typeface="+mj-lt"/>
              </a:endParaRPr>
            </a:p>
          </p:txBody>
        </p:sp>
        <p:pic>
          <p:nvPicPr>
            <p:cNvPr id="48" name="Immagine 47">
              <a:extLst>
                <a:ext uri="{FF2B5EF4-FFF2-40B4-BE49-F238E27FC236}">
                  <a16:creationId xmlns:a16="http://schemas.microsoft.com/office/drawing/2014/main" id="{6D2986AF-D59B-318E-23F7-2570EA3C89E9}"/>
                </a:ext>
              </a:extLst>
            </p:cNvPr>
            <p:cNvPicPr>
              <a:picLocks noChangeAspect="1"/>
            </p:cNvPicPr>
            <p:nvPr/>
          </p:nvPicPr>
          <p:blipFill>
            <a:blip r:embed="rId8"/>
            <a:srcRect b="15855"/>
            <a:stretch>
              <a:fillRect/>
            </a:stretch>
          </p:blipFill>
          <p:spPr>
            <a:xfrm>
              <a:off x="1009379" y="4555912"/>
              <a:ext cx="5137234" cy="1687226"/>
            </a:xfrm>
            <a:prstGeom prst="rect">
              <a:avLst/>
            </a:prstGeom>
          </p:spPr>
        </p:pic>
        <p:sp>
          <p:nvSpPr>
            <p:cNvPr id="49" name="CasellaDiTesto 48">
              <a:extLst>
                <a:ext uri="{FF2B5EF4-FFF2-40B4-BE49-F238E27FC236}">
                  <a16:creationId xmlns:a16="http://schemas.microsoft.com/office/drawing/2014/main" id="{434CCEAD-DB83-3C7C-D1AB-DAD530A2B18C}"/>
                </a:ext>
              </a:extLst>
            </p:cNvPr>
            <p:cNvSpPr txBox="1"/>
            <p:nvPr/>
          </p:nvSpPr>
          <p:spPr>
            <a:xfrm>
              <a:off x="5978525" y="4799015"/>
              <a:ext cx="2993324" cy="1169551"/>
            </a:xfrm>
            <a:prstGeom prst="rect">
              <a:avLst/>
            </a:prstGeom>
            <a:solidFill>
              <a:schemeClr val="accent1">
                <a:lumMod val="20000"/>
                <a:lumOff val="80000"/>
              </a:schemeClr>
            </a:solidFill>
          </p:spPr>
          <p:txBody>
            <a:bodyPr wrap="square">
              <a:spAutoFit/>
            </a:bodyPr>
            <a:lstStyle/>
            <a:p>
              <a:pPr algn="just"/>
              <a:r>
                <a:rPr lang="en-US" sz="1000" b="0" i="0" u="none" strike="noStrike" baseline="0" dirty="0">
                  <a:latin typeface="+mj-lt"/>
                </a:rPr>
                <a:t>In the first stage rapid increase in OT marker, proportional to the content of oxidized groups in the cellulose backbone, saturates after 12 months of exposure. </a:t>
              </a:r>
            </a:p>
            <a:p>
              <a:pPr algn="just"/>
              <a:r>
                <a:rPr lang="en-US" sz="1000" b="0" i="0" u="none" strike="noStrike" baseline="0" dirty="0">
                  <a:latin typeface="+mj-lt"/>
                </a:rPr>
                <a:t>In contrast, the continuous increase in OI marker indicates a progressive advancement of oxidation state with the production of C=O </a:t>
              </a:r>
              <a:r>
                <a:rPr lang="it-IT" sz="1000" b="0" i="0" u="none" strike="noStrike" baseline="0" dirty="0">
                  <a:latin typeface="+mj-lt"/>
                </a:rPr>
                <a:t>double bonds.</a:t>
              </a:r>
              <a:endParaRPr lang="it-IT" sz="1000" dirty="0">
                <a:latin typeface="+mj-lt"/>
              </a:endParaRPr>
            </a:p>
          </p:txBody>
        </p:sp>
        <p:sp>
          <p:nvSpPr>
            <p:cNvPr id="50" name="CasellaDiTesto 49">
              <a:extLst>
                <a:ext uri="{FF2B5EF4-FFF2-40B4-BE49-F238E27FC236}">
                  <a16:creationId xmlns:a16="http://schemas.microsoft.com/office/drawing/2014/main" id="{5AE8B52A-DB61-EBEB-CB87-B2322337BEE8}"/>
                </a:ext>
              </a:extLst>
            </p:cNvPr>
            <p:cNvSpPr txBox="1"/>
            <p:nvPr/>
          </p:nvSpPr>
          <p:spPr>
            <a:xfrm>
              <a:off x="2978516" y="4686015"/>
              <a:ext cx="394660" cy="276999"/>
            </a:xfrm>
            <a:prstGeom prst="rect">
              <a:avLst/>
            </a:prstGeom>
          </p:spPr>
          <p:txBody>
            <a:bodyPr vert="horz" wrap="none" lIns="91440" tIns="0" rIns="91440" bIns="0" rtlCol="0">
              <a:spAutoFit/>
            </a:bodyPr>
            <a:lstStyle/>
            <a:p>
              <a:r>
                <a:rPr lang="it-IT" b="1" i="1" dirty="0"/>
                <a:t>C</a:t>
              </a:r>
              <a:r>
                <a:rPr lang="it-IT" b="1" i="1" baseline="-25000" dirty="0"/>
                <a:t>I</a:t>
              </a:r>
            </a:p>
          </p:txBody>
        </p:sp>
        <p:sp>
          <p:nvSpPr>
            <p:cNvPr id="51" name="CasellaDiTesto 50">
              <a:extLst>
                <a:ext uri="{FF2B5EF4-FFF2-40B4-BE49-F238E27FC236}">
                  <a16:creationId xmlns:a16="http://schemas.microsoft.com/office/drawing/2014/main" id="{5A349B58-AC30-0200-AD1F-43315B442119}"/>
                </a:ext>
              </a:extLst>
            </p:cNvPr>
            <p:cNvSpPr txBox="1"/>
            <p:nvPr/>
          </p:nvSpPr>
          <p:spPr>
            <a:xfrm>
              <a:off x="3941241" y="4686015"/>
              <a:ext cx="407484" cy="276999"/>
            </a:xfrm>
            <a:prstGeom prst="rect">
              <a:avLst/>
            </a:prstGeom>
          </p:spPr>
          <p:txBody>
            <a:bodyPr vert="horz" wrap="none" lIns="91440" tIns="0" rIns="91440" bIns="0" rtlCol="0">
              <a:spAutoFit/>
            </a:bodyPr>
            <a:lstStyle/>
            <a:p>
              <a:r>
                <a:rPr lang="it-IT" b="1" i="1" dirty="0"/>
                <a:t>O</a:t>
              </a:r>
              <a:r>
                <a:rPr lang="it-IT" b="1" i="1" baseline="-25000" dirty="0"/>
                <a:t>I</a:t>
              </a:r>
            </a:p>
          </p:txBody>
        </p:sp>
        <p:sp>
          <p:nvSpPr>
            <p:cNvPr id="52" name="CasellaDiTesto 51">
              <a:extLst>
                <a:ext uri="{FF2B5EF4-FFF2-40B4-BE49-F238E27FC236}">
                  <a16:creationId xmlns:a16="http://schemas.microsoft.com/office/drawing/2014/main" id="{A89D98CC-3EFF-5899-57D6-97AF731D88BB}"/>
                </a:ext>
              </a:extLst>
            </p:cNvPr>
            <p:cNvSpPr txBox="1"/>
            <p:nvPr/>
          </p:nvSpPr>
          <p:spPr>
            <a:xfrm>
              <a:off x="53791" y="4102063"/>
              <a:ext cx="1225186" cy="2092881"/>
            </a:xfrm>
            <a:prstGeom prst="rect">
              <a:avLst/>
            </a:prstGeom>
            <a:solidFill>
              <a:schemeClr val="accent2">
                <a:lumMod val="20000"/>
                <a:lumOff val="80000"/>
              </a:schemeClr>
            </a:solidFill>
          </p:spPr>
          <p:txBody>
            <a:bodyPr wrap="square">
              <a:spAutoFit/>
            </a:bodyPr>
            <a:lstStyle/>
            <a:p>
              <a:pPr algn="just"/>
              <a:r>
                <a:rPr lang="en-US" sz="1000" b="0" i="0" u="none" strike="noStrike" baseline="0" dirty="0">
                  <a:latin typeface="+mj-lt"/>
                </a:rPr>
                <a:t>Decrease in </a:t>
              </a:r>
              <a:r>
                <a:rPr lang="en-US" sz="1000" dirty="0"/>
                <a:t>polymerization degree (RH)</a:t>
              </a:r>
            </a:p>
            <a:p>
              <a:pPr algn="just"/>
              <a:r>
                <a:rPr lang="en-US" sz="1000" b="0" i="0" u="none" strike="noStrike" baseline="0" dirty="0">
                  <a:latin typeface="+mj-lt"/>
                </a:rPr>
                <a:t>is accompanied by a decrease in </a:t>
              </a:r>
              <a:r>
                <a:rPr lang="en-US" sz="1000" dirty="0"/>
                <a:t>crystalline index (CI) </a:t>
              </a:r>
            </a:p>
            <a:p>
              <a:pPr algn="just"/>
              <a:endParaRPr lang="en-US" sz="1000" b="0" i="0" u="none" strike="noStrike" baseline="0" dirty="0">
                <a:latin typeface="+mj-lt"/>
              </a:endParaRPr>
            </a:p>
            <a:p>
              <a:pPr algn="just"/>
              <a:r>
                <a:rPr lang="en-US" sz="1000" b="0" i="0" u="none" strike="noStrike" baseline="0" dirty="0">
                  <a:latin typeface="+mj-lt"/>
                </a:rPr>
                <a:t>RH markers show an initial rapid decrease followed by a slower variation.</a:t>
              </a:r>
              <a:endParaRPr lang="it-IT" sz="1000" dirty="0">
                <a:latin typeface="+mj-lt"/>
              </a:endParaRPr>
            </a:p>
          </p:txBody>
        </p:sp>
      </p:grpSp>
    </p:spTree>
    <p:extLst>
      <p:ext uri="{BB962C8B-B14F-4D97-AF65-F5344CB8AC3E}">
        <p14:creationId xmlns:p14="http://schemas.microsoft.com/office/powerpoint/2010/main" val="24504889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down)">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down)">
                                      <p:cBhvr>
                                        <p:cTn id="1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4AB30-5929-CAEF-B08C-E5F444DB5857}"/>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B419D93D-11D8-7B9C-3945-25B3202FD8BE}"/>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3" name="Titolo 1">
            <a:extLst>
              <a:ext uri="{FF2B5EF4-FFF2-40B4-BE49-F238E27FC236}">
                <a16:creationId xmlns:a16="http://schemas.microsoft.com/office/drawing/2014/main" id="{4D8E91D1-DF22-5822-E2BA-7512CDB1F174}"/>
              </a:ext>
            </a:extLst>
          </p:cNvPr>
          <p:cNvSpPr txBox="1">
            <a:spLocks/>
          </p:cNvSpPr>
          <p:nvPr/>
        </p:nvSpPr>
        <p:spPr>
          <a:xfrm>
            <a:off x="74975" y="74327"/>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Modern</a:t>
            </a:r>
            <a:r>
              <a:rPr lang="it-IT" dirty="0">
                <a:solidFill>
                  <a:schemeClr val="bg1"/>
                </a:solidFill>
              </a:rPr>
              <a:t> papers: </a:t>
            </a:r>
            <a:r>
              <a:rPr lang="it-IT" dirty="0" err="1">
                <a:solidFill>
                  <a:schemeClr val="bg1"/>
                </a:solidFill>
              </a:rPr>
              <a:t>natural</a:t>
            </a:r>
            <a:r>
              <a:rPr lang="it-IT" dirty="0">
                <a:solidFill>
                  <a:schemeClr val="bg1"/>
                </a:solidFill>
              </a:rPr>
              <a:t> light </a:t>
            </a:r>
            <a:r>
              <a:rPr lang="it-IT" dirty="0" err="1">
                <a:solidFill>
                  <a:schemeClr val="bg1"/>
                </a:solidFill>
              </a:rPr>
              <a:t>exposition</a:t>
            </a:r>
            <a:r>
              <a:rPr lang="it-IT" dirty="0">
                <a:solidFill>
                  <a:schemeClr val="bg1"/>
                </a:solidFill>
              </a:rPr>
              <a:t> </a:t>
            </a:r>
          </a:p>
          <a:p>
            <a:r>
              <a:rPr lang="it-IT" dirty="0" err="1">
                <a:solidFill>
                  <a:schemeClr val="bg1"/>
                </a:solidFill>
              </a:rPr>
              <a:t>Yellowing</a:t>
            </a:r>
            <a:r>
              <a:rPr lang="it-IT" dirty="0">
                <a:solidFill>
                  <a:schemeClr val="bg1"/>
                </a:solidFill>
              </a:rPr>
              <a:t> </a:t>
            </a:r>
            <a:r>
              <a:rPr lang="it-IT" dirty="0" err="1">
                <a:solidFill>
                  <a:schemeClr val="bg1"/>
                </a:solidFill>
              </a:rPr>
              <a:t>phenomenon</a:t>
            </a:r>
            <a:endParaRPr lang="it-IT" dirty="0">
              <a:solidFill>
                <a:schemeClr val="bg1"/>
              </a:solidFill>
            </a:endParaRPr>
          </a:p>
        </p:txBody>
      </p:sp>
      <p:grpSp>
        <p:nvGrpSpPr>
          <p:cNvPr id="13" name="Gruppo 12">
            <a:extLst>
              <a:ext uri="{FF2B5EF4-FFF2-40B4-BE49-F238E27FC236}">
                <a16:creationId xmlns:a16="http://schemas.microsoft.com/office/drawing/2014/main" id="{A2ED78EC-2490-F7AD-39E6-AC0C11A7A4B1}"/>
              </a:ext>
            </a:extLst>
          </p:cNvPr>
          <p:cNvGrpSpPr/>
          <p:nvPr/>
        </p:nvGrpSpPr>
        <p:grpSpPr>
          <a:xfrm>
            <a:off x="6150949" y="1216714"/>
            <a:ext cx="2813624" cy="790299"/>
            <a:chOff x="5996538" y="1256434"/>
            <a:chExt cx="3047869" cy="1169614"/>
          </a:xfrm>
        </p:grpSpPr>
        <p:pic>
          <p:nvPicPr>
            <p:cNvPr id="8" name="Immagine 7">
              <a:extLst>
                <a:ext uri="{FF2B5EF4-FFF2-40B4-BE49-F238E27FC236}">
                  <a16:creationId xmlns:a16="http://schemas.microsoft.com/office/drawing/2014/main" id="{9FB389EB-56F5-4643-340A-3BA0960C04E9}"/>
                </a:ext>
              </a:extLst>
            </p:cNvPr>
            <p:cNvPicPr>
              <a:picLocks noChangeAspect="1"/>
            </p:cNvPicPr>
            <p:nvPr/>
          </p:nvPicPr>
          <p:blipFill>
            <a:blip r:embed="rId3"/>
            <a:srcRect l="10012" t="3327" r="38515" b="58868"/>
            <a:stretch>
              <a:fillRect/>
            </a:stretch>
          </p:blipFill>
          <p:spPr>
            <a:xfrm rot="16200000">
              <a:off x="6948543" y="330183"/>
              <a:ext cx="1169614" cy="3022115"/>
            </a:xfrm>
            <a:prstGeom prst="rect">
              <a:avLst/>
            </a:prstGeom>
          </p:spPr>
        </p:pic>
        <p:sp>
          <p:nvSpPr>
            <p:cNvPr id="9" name="CasellaDiTesto 8">
              <a:extLst>
                <a:ext uri="{FF2B5EF4-FFF2-40B4-BE49-F238E27FC236}">
                  <a16:creationId xmlns:a16="http://schemas.microsoft.com/office/drawing/2014/main" id="{60ACDABC-C86E-70C8-CAA8-6F12268A5E33}"/>
                </a:ext>
              </a:extLst>
            </p:cNvPr>
            <p:cNvSpPr txBox="1"/>
            <p:nvPr/>
          </p:nvSpPr>
          <p:spPr>
            <a:xfrm>
              <a:off x="5996538" y="1281863"/>
              <a:ext cx="1347724" cy="455499"/>
            </a:xfrm>
            <a:prstGeom prst="rect">
              <a:avLst/>
            </a:prstGeom>
          </p:spPr>
          <p:txBody>
            <a:bodyPr vert="horz" wrap="square" lIns="91440" tIns="0" rIns="91440" bIns="0" rtlCol="0">
              <a:spAutoFit/>
            </a:bodyPr>
            <a:lstStyle/>
            <a:p>
              <a:r>
                <a:rPr lang="it-IT" sz="1000" b="1" dirty="0" err="1"/>
                <a:t>Modern</a:t>
              </a:r>
              <a:r>
                <a:rPr lang="it-IT" sz="1000" b="1" dirty="0"/>
                <a:t> </a:t>
              </a:r>
              <a:r>
                <a:rPr lang="it-IT" sz="1000" b="1" dirty="0" err="1"/>
                <a:t>not</a:t>
              </a:r>
              <a:r>
                <a:rPr lang="it-IT" sz="1000" b="1" dirty="0"/>
                <a:t> </a:t>
              </a:r>
              <a:r>
                <a:rPr lang="it-IT" sz="1000" b="1" dirty="0" err="1"/>
                <a:t>exposed</a:t>
              </a:r>
              <a:r>
                <a:rPr lang="it-IT" sz="1000" b="1" dirty="0"/>
                <a:t> paper</a:t>
              </a:r>
            </a:p>
          </p:txBody>
        </p:sp>
        <p:sp>
          <p:nvSpPr>
            <p:cNvPr id="10" name="CasellaDiTesto 9">
              <a:extLst>
                <a:ext uri="{FF2B5EF4-FFF2-40B4-BE49-F238E27FC236}">
                  <a16:creationId xmlns:a16="http://schemas.microsoft.com/office/drawing/2014/main" id="{4F90C3D5-39E2-805C-A99A-F2A4C44EF6E6}"/>
                </a:ext>
              </a:extLst>
            </p:cNvPr>
            <p:cNvSpPr txBox="1"/>
            <p:nvPr/>
          </p:nvSpPr>
          <p:spPr>
            <a:xfrm>
              <a:off x="7533350" y="1321694"/>
              <a:ext cx="1511057" cy="455499"/>
            </a:xfrm>
            <a:prstGeom prst="rect">
              <a:avLst/>
            </a:prstGeom>
          </p:spPr>
          <p:txBody>
            <a:bodyPr vert="horz" wrap="square" lIns="91440" tIns="0" rIns="91440" bIns="0" rtlCol="0">
              <a:spAutoFit/>
            </a:bodyPr>
            <a:lstStyle/>
            <a:p>
              <a:r>
                <a:rPr lang="it-IT" sz="1000" b="1" dirty="0" err="1"/>
                <a:t>Exposed</a:t>
              </a:r>
              <a:r>
                <a:rPr lang="it-IT" sz="1000" b="1" dirty="0"/>
                <a:t> </a:t>
              </a:r>
              <a:r>
                <a:rPr lang="it-IT" sz="1000" b="1" dirty="0" err="1"/>
                <a:t>modern</a:t>
              </a:r>
              <a:r>
                <a:rPr lang="it-IT" sz="1000" b="1" dirty="0"/>
                <a:t> paper</a:t>
              </a:r>
            </a:p>
          </p:txBody>
        </p:sp>
      </p:grpSp>
      <p:sp>
        <p:nvSpPr>
          <p:cNvPr id="5" name="CasellaDiTesto 4">
            <a:extLst>
              <a:ext uri="{FF2B5EF4-FFF2-40B4-BE49-F238E27FC236}">
                <a16:creationId xmlns:a16="http://schemas.microsoft.com/office/drawing/2014/main" id="{EA583CB8-59A1-E197-F4B3-89F28E609016}"/>
              </a:ext>
            </a:extLst>
          </p:cNvPr>
          <p:cNvSpPr txBox="1"/>
          <p:nvPr/>
        </p:nvSpPr>
        <p:spPr>
          <a:xfrm>
            <a:off x="74975" y="1036450"/>
            <a:ext cx="4966428" cy="307777"/>
          </a:xfrm>
          <a:prstGeom prst="rect">
            <a:avLst/>
          </a:prstGeom>
          <a:solidFill>
            <a:srgbClr val="CC9900">
              <a:alpha val="46000"/>
            </a:srgbClr>
          </a:solidFill>
        </p:spPr>
        <p:txBody>
          <a:bodyPr wrap="square">
            <a:spAutoFit/>
          </a:bodyPr>
          <a:lstStyle/>
          <a:p>
            <a:pPr marL="0" marR="0" algn="just">
              <a:buNone/>
            </a:pPr>
            <a:r>
              <a:rPr lang="it-IT" sz="1400" dirty="0" err="1"/>
              <a:t>Yellowing</a:t>
            </a:r>
            <a:r>
              <a:rPr lang="it-IT" sz="1400" dirty="0"/>
              <a:t> </a:t>
            </a:r>
            <a:r>
              <a:rPr lang="it-IT" sz="1400" dirty="0" err="1"/>
              <a:t>is</a:t>
            </a:r>
            <a:r>
              <a:rPr lang="it-IT" sz="1400" dirty="0"/>
              <a:t> a </a:t>
            </a:r>
            <a:r>
              <a:rPr lang="it-IT" sz="1400" dirty="0" err="1"/>
              <a:t>phenomenon</a:t>
            </a:r>
            <a:r>
              <a:rPr lang="it-IT" sz="1400" dirty="0"/>
              <a:t> </a:t>
            </a:r>
            <a:r>
              <a:rPr lang="it-IT" sz="1400" dirty="0" err="1"/>
              <a:t>occurs</a:t>
            </a:r>
            <a:r>
              <a:rPr lang="it-IT" sz="1400" dirty="0"/>
              <a:t> in paper ageing </a:t>
            </a:r>
            <a:r>
              <a:rPr lang="it-IT" sz="1400" dirty="0" err="1"/>
              <a:t>process</a:t>
            </a:r>
            <a:endParaRPr lang="it-IT" sz="1400" dirty="0"/>
          </a:p>
        </p:txBody>
      </p:sp>
      <p:pic>
        <p:nvPicPr>
          <p:cNvPr id="60" name="Immagine 59">
            <a:extLst>
              <a:ext uri="{FF2B5EF4-FFF2-40B4-BE49-F238E27FC236}">
                <a16:creationId xmlns:a16="http://schemas.microsoft.com/office/drawing/2014/main" id="{6CD79A57-0666-9FFE-D7C4-1F1EF734F825}"/>
              </a:ext>
            </a:extLst>
          </p:cNvPr>
          <p:cNvPicPr>
            <a:picLocks noChangeAspect="1"/>
          </p:cNvPicPr>
          <p:nvPr/>
        </p:nvPicPr>
        <p:blipFill>
          <a:blip r:embed="rId4"/>
          <a:stretch>
            <a:fillRect/>
          </a:stretch>
        </p:blipFill>
        <p:spPr>
          <a:xfrm>
            <a:off x="4829964" y="2063183"/>
            <a:ext cx="1769197" cy="1307257"/>
          </a:xfrm>
          <a:prstGeom prst="rect">
            <a:avLst/>
          </a:prstGeom>
        </p:spPr>
      </p:pic>
      <p:pic>
        <p:nvPicPr>
          <p:cNvPr id="62" name="Immagine 61">
            <a:extLst>
              <a:ext uri="{FF2B5EF4-FFF2-40B4-BE49-F238E27FC236}">
                <a16:creationId xmlns:a16="http://schemas.microsoft.com/office/drawing/2014/main" id="{CF856D1F-8319-5951-EF3F-3E16D4BB188C}"/>
              </a:ext>
            </a:extLst>
          </p:cNvPr>
          <p:cNvPicPr>
            <a:picLocks noChangeAspect="1"/>
          </p:cNvPicPr>
          <p:nvPr/>
        </p:nvPicPr>
        <p:blipFill>
          <a:blip r:embed="rId5"/>
          <a:stretch>
            <a:fillRect/>
          </a:stretch>
        </p:blipFill>
        <p:spPr>
          <a:xfrm>
            <a:off x="2929402" y="2081934"/>
            <a:ext cx="1769197" cy="1300786"/>
          </a:xfrm>
          <a:prstGeom prst="rect">
            <a:avLst/>
          </a:prstGeom>
        </p:spPr>
      </p:pic>
      <p:sp>
        <p:nvSpPr>
          <p:cNvPr id="5120" name="CasellaDiTesto 5119">
            <a:extLst>
              <a:ext uri="{FF2B5EF4-FFF2-40B4-BE49-F238E27FC236}">
                <a16:creationId xmlns:a16="http://schemas.microsoft.com/office/drawing/2014/main" id="{801211A7-DA4C-68AE-A602-D82B367220F5}"/>
              </a:ext>
            </a:extLst>
          </p:cNvPr>
          <p:cNvSpPr txBox="1"/>
          <p:nvPr/>
        </p:nvSpPr>
        <p:spPr>
          <a:xfrm>
            <a:off x="2929401" y="2148848"/>
            <a:ext cx="1769197" cy="153888"/>
          </a:xfrm>
          <a:prstGeom prst="rect">
            <a:avLst/>
          </a:prstGeom>
        </p:spPr>
        <p:txBody>
          <a:bodyPr vert="horz" wrap="square" lIns="91440" tIns="0" rIns="91440" bIns="0" rtlCol="0">
            <a:spAutoFit/>
          </a:bodyPr>
          <a:lstStyle/>
          <a:p>
            <a:r>
              <a:rPr lang="it-IT" sz="1000" b="1" dirty="0">
                <a:solidFill>
                  <a:schemeClr val="bg1"/>
                </a:solidFill>
              </a:rPr>
              <a:t>White </a:t>
            </a:r>
            <a:r>
              <a:rPr lang="it-IT" sz="1000" b="1" dirty="0" err="1">
                <a:solidFill>
                  <a:schemeClr val="bg1"/>
                </a:solidFill>
              </a:rPr>
              <a:t>not</a:t>
            </a:r>
            <a:r>
              <a:rPr lang="it-IT" sz="1000" b="1" dirty="0">
                <a:solidFill>
                  <a:schemeClr val="bg1"/>
                </a:solidFill>
              </a:rPr>
              <a:t>- </a:t>
            </a:r>
            <a:r>
              <a:rPr lang="it-IT" sz="1000" b="1" dirty="0" err="1">
                <a:solidFill>
                  <a:schemeClr val="bg1"/>
                </a:solidFill>
              </a:rPr>
              <a:t>exposed</a:t>
            </a:r>
            <a:r>
              <a:rPr lang="it-IT" sz="1000" b="1" dirty="0">
                <a:solidFill>
                  <a:schemeClr val="bg1"/>
                </a:solidFill>
              </a:rPr>
              <a:t> paper</a:t>
            </a:r>
          </a:p>
        </p:txBody>
      </p:sp>
      <p:sp>
        <p:nvSpPr>
          <p:cNvPr id="5123" name="CasellaDiTesto 5122">
            <a:extLst>
              <a:ext uri="{FF2B5EF4-FFF2-40B4-BE49-F238E27FC236}">
                <a16:creationId xmlns:a16="http://schemas.microsoft.com/office/drawing/2014/main" id="{A1F5C017-9A60-940A-7404-CE9D79F33478}"/>
              </a:ext>
            </a:extLst>
          </p:cNvPr>
          <p:cNvSpPr txBox="1"/>
          <p:nvPr/>
        </p:nvSpPr>
        <p:spPr>
          <a:xfrm>
            <a:off x="4829963" y="2115056"/>
            <a:ext cx="1725861" cy="307777"/>
          </a:xfrm>
          <a:prstGeom prst="rect">
            <a:avLst/>
          </a:prstGeom>
        </p:spPr>
        <p:txBody>
          <a:bodyPr vert="horz" wrap="square" lIns="91440" tIns="0" rIns="91440" bIns="0" rtlCol="0">
            <a:spAutoFit/>
          </a:bodyPr>
          <a:lstStyle/>
          <a:p>
            <a:r>
              <a:rPr lang="it-IT" sz="1000" b="1" dirty="0">
                <a:solidFill>
                  <a:schemeClr val="bg1"/>
                </a:solidFill>
              </a:rPr>
              <a:t>Natural light </a:t>
            </a:r>
            <a:r>
              <a:rPr lang="it-IT" sz="1000" b="1" dirty="0" err="1">
                <a:solidFill>
                  <a:schemeClr val="bg1"/>
                </a:solidFill>
              </a:rPr>
              <a:t>exposed</a:t>
            </a:r>
            <a:r>
              <a:rPr lang="it-IT" sz="1000" b="1" dirty="0">
                <a:solidFill>
                  <a:schemeClr val="bg1"/>
                </a:solidFill>
              </a:rPr>
              <a:t> paper</a:t>
            </a:r>
          </a:p>
        </p:txBody>
      </p:sp>
      <p:grpSp>
        <p:nvGrpSpPr>
          <p:cNvPr id="5223" name="Gruppo 5222">
            <a:extLst>
              <a:ext uri="{FF2B5EF4-FFF2-40B4-BE49-F238E27FC236}">
                <a16:creationId xmlns:a16="http://schemas.microsoft.com/office/drawing/2014/main" id="{7B1DA6CB-B090-AD51-F788-ACC9299EA7A6}"/>
              </a:ext>
            </a:extLst>
          </p:cNvPr>
          <p:cNvGrpSpPr/>
          <p:nvPr/>
        </p:nvGrpSpPr>
        <p:grpSpPr>
          <a:xfrm>
            <a:off x="79160" y="3688458"/>
            <a:ext cx="4697306" cy="3051784"/>
            <a:chOff x="79160" y="3688458"/>
            <a:chExt cx="4697306" cy="3051784"/>
          </a:xfrm>
        </p:grpSpPr>
        <p:graphicFrame>
          <p:nvGraphicFramePr>
            <p:cNvPr id="5156" name="Oggetto 5155">
              <a:extLst>
                <a:ext uri="{FF2B5EF4-FFF2-40B4-BE49-F238E27FC236}">
                  <a16:creationId xmlns:a16="http://schemas.microsoft.com/office/drawing/2014/main" id="{15CA3DBE-84B6-2E40-393D-325C91FBFD29}"/>
                </a:ext>
              </a:extLst>
            </p:cNvPr>
            <p:cNvGraphicFramePr>
              <a:graphicFrameLocks noChangeAspect="1"/>
            </p:cNvGraphicFramePr>
            <p:nvPr>
              <p:extLst>
                <p:ext uri="{D42A27DB-BD31-4B8C-83A1-F6EECF244321}">
                  <p14:modId xmlns:p14="http://schemas.microsoft.com/office/powerpoint/2010/main" val="1845056575"/>
                </p:ext>
              </p:extLst>
            </p:nvPr>
          </p:nvGraphicFramePr>
          <p:xfrm>
            <a:off x="1914537" y="4555833"/>
            <a:ext cx="2661648" cy="2034675"/>
          </p:xfrm>
          <a:graphic>
            <a:graphicData uri="http://schemas.openxmlformats.org/presentationml/2006/ole">
              <mc:AlternateContent xmlns:mc="http://schemas.openxmlformats.org/markup-compatibility/2006">
                <mc:Choice xmlns:v="urn:schemas-microsoft-com:vml" Requires="v">
                  <p:oleObj name="Graph" r:id="rId6" imgW="4946389" imgH="3780971" progId="Origin95.Graph">
                    <p:embed/>
                  </p:oleObj>
                </mc:Choice>
                <mc:Fallback>
                  <p:oleObj name="Graph" r:id="rId6" imgW="4946389" imgH="3780971" progId="Origin95.Graph">
                    <p:embed/>
                    <p:pic>
                      <p:nvPicPr>
                        <p:cNvPr id="6" name="Oggetto 5">
                          <a:extLst>
                            <a:ext uri="{FF2B5EF4-FFF2-40B4-BE49-F238E27FC236}">
                              <a16:creationId xmlns:a16="http://schemas.microsoft.com/office/drawing/2014/main" id="{A15E130D-11C6-66F7-4C96-8C76A859231E}"/>
                            </a:ext>
                          </a:extLst>
                        </p:cNvPr>
                        <p:cNvPicPr/>
                        <p:nvPr/>
                      </p:nvPicPr>
                      <p:blipFill>
                        <a:blip r:embed="rId7"/>
                        <a:stretch>
                          <a:fillRect/>
                        </a:stretch>
                      </p:blipFill>
                      <p:spPr>
                        <a:xfrm>
                          <a:off x="1914537" y="4555833"/>
                          <a:ext cx="2661648" cy="2034675"/>
                        </a:xfrm>
                        <a:prstGeom prst="rect">
                          <a:avLst/>
                        </a:prstGeom>
                      </p:spPr>
                    </p:pic>
                  </p:oleObj>
                </mc:Fallback>
              </mc:AlternateContent>
            </a:graphicData>
          </a:graphic>
        </p:graphicFrame>
        <p:sp>
          <p:nvSpPr>
            <p:cNvPr id="5167" name="CasellaDiTesto 5166">
              <a:extLst>
                <a:ext uri="{FF2B5EF4-FFF2-40B4-BE49-F238E27FC236}">
                  <a16:creationId xmlns:a16="http://schemas.microsoft.com/office/drawing/2014/main" id="{4EF86054-1932-A26B-A5CB-96539C94EFA1}"/>
                </a:ext>
              </a:extLst>
            </p:cNvPr>
            <p:cNvSpPr txBox="1"/>
            <p:nvPr/>
          </p:nvSpPr>
          <p:spPr>
            <a:xfrm>
              <a:off x="1561491" y="6468240"/>
              <a:ext cx="3214975" cy="215444"/>
            </a:xfrm>
            <a:prstGeom prst="rect">
              <a:avLst/>
            </a:prstGeom>
            <a:noFill/>
          </p:spPr>
          <p:txBody>
            <a:bodyPr wrap="square" rtlCol="0">
              <a:spAutoFit/>
            </a:bodyPr>
            <a:lstStyle/>
            <a:p>
              <a:r>
                <a:rPr lang="it-IT" sz="800" dirty="0"/>
                <a:t>Image J (</a:t>
              </a:r>
              <a:r>
                <a:rPr lang="en-US" sz="800" dirty="0"/>
                <a:t>1.53t http://imagej.nih.gov//ij)</a:t>
              </a:r>
              <a:endParaRPr lang="it-IT" sz="800" dirty="0"/>
            </a:p>
          </p:txBody>
        </p:sp>
        <p:grpSp>
          <p:nvGrpSpPr>
            <p:cNvPr id="5222" name="Gruppo 5221">
              <a:extLst>
                <a:ext uri="{FF2B5EF4-FFF2-40B4-BE49-F238E27FC236}">
                  <a16:creationId xmlns:a16="http://schemas.microsoft.com/office/drawing/2014/main" id="{3903A0E6-5414-27F3-0032-9364117C4DA2}"/>
                </a:ext>
              </a:extLst>
            </p:cNvPr>
            <p:cNvGrpSpPr/>
            <p:nvPr/>
          </p:nvGrpSpPr>
          <p:grpSpPr>
            <a:xfrm>
              <a:off x="79160" y="3688458"/>
              <a:ext cx="4337983" cy="3051784"/>
              <a:chOff x="79160" y="3688458"/>
              <a:chExt cx="4337983" cy="3051784"/>
            </a:xfrm>
          </p:grpSpPr>
          <p:pic>
            <p:nvPicPr>
              <p:cNvPr id="5157" name="Immagine 5156">
                <a:extLst>
                  <a:ext uri="{FF2B5EF4-FFF2-40B4-BE49-F238E27FC236}">
                    <a16:creationId xmlns:a16="http://schemas.microsoft.com/office/drawing/2014/main" id="{F9D2310E-17A2-EC01-7B55-24F219A9EE23}"/>
                  </a:ext>
                </a:extLst>
              </p:cNvPr>
              <p:cNvPicPr>
                <a:picLocks noChangeAspect="1"/>
              </p:cNvPicPr>
              <p:nvPr/>
            </p:nvPicPr>
            <p:blipFill>
              <a:blip r:embed="rId8"/>
              <a:stretch>
                <a:fillRect/>
              </a:stretch>
            </p:blipFill>
            <p:spPr>
              <a:xfrm>
                <a:off x="1946830" y="4535337"/>
                <a:ext cx="152985" cy="1872861"/>
              </a:xfrm>
              <a:prstGeom prst="rect">
                <a:avLst/>
              </a:prstGeom>
            </p:spPr>
          </p:pic>
          <p:sp>
            <p:nvSpPr>
              <p:cNvPr id="5158" name="CasellaDiTesto 5157">
                <a:extLst>
                  <a:ext uri="{FF2B5EF4-FFF2-40B4-BE49-F238E27FC236}">
                    <a16:creationId xmlns:a16="http://schemas.microsoft.com/office/drawing/2014/main" id="{C73595CE-513D-BB55-9619-158AA201ADFC}"/>
                  </a:ext>
                </a:extLst>
              </p:cNvPr>
              <p:cNvSpPr txBox="1"/>
              <p:nvPr/>
            </p:nvSpPr>
            <p:spPr>
              <a:xfrm>
                <a:off x="2822685" y="4841738"/>
                <a:ext cx="881310" cy="246221"/>
              </a:xfrm>
              <a:prstGeom prst="rect">
                <a:avLst/>
              </a:prstGeom>
              <a:solidFill>
                <a:srgbClr val="E4E4E4"/>
              </a:solidFill>
            </p:spPr>
            <p:txBody>
              <a:bodyPr wrap="square">
                <a:spAutoFit/>
              </a:bodyPr>
              <a:lstStyle/>
              <a:p>
                <a:r>
                  <a:rPr lang="it-IT" sz="1000" b="1" dirty="0"/>
                  <a:t>Brightness </a:t>
                </a:r>
              </a:p>
            </p:txBody>
          </p:sp>
          <p:pic>
            <p:nvPicPr>
              <p:cNvPr id="5159" name="Immagine 5158">
                <a:extLst>
                  <a:ext uri="{FF2B5EF4-FFF2-40B4-BE49-F238E27FC236}">
                    <a16:creationId xmlns:a16="http://schemas.microsoft.com/office/drawing/2014/main" id="{896BE3F6-6EF4-9CDD-6908-C33047CDFA44}"/>
                  </a:ext>
                </a:extLst>
              </p:cNvPr>
              <p:cNvPicPr>
                <a:picLocks noChangeAspect="1"/>
              </p:cNvPicPr>
              <p:nvPr/>
            </p:nvPicPr>
            <p:blipFill>
              <a:blip r:embed="rId9"/>
              <a:stretch>
                <a:fillRect/>
              </a:stretch>
            </p:blipFill>
            <p:spPr>
              <a:xfrm>
                <a:off x="241716" y="4581930"/>
                <a:ext cx="1275284" cy="1012058"/>
              </a:xfrm>
              <a:prstGeom prst="rect">
                <a:avLst/>
              </a:prstGeom>
            </p:spPr>
          </p:pic>
          <p:pic>
            <p:nvPicPr>
              <p:cNvPr id="5160" name="Immagine 5159">
                <a:extLst>
                  <a:ext uri="{FF2B5EF4-FFF2-40B4-BE49-F238E27FC236}">
                    <a16:creationId xmlns:a16="http://schemas.microsoft.com/office/drawing/2014/main" id="{222B5833-A8FD-2D9D-B376-A85927174ABD}"/>
                  </a:ext>
                </a:extLst>
              </p:cNvPr>
              <p:cNvPicPr>
                <a:picLocks noChangeAspect="1"/>
              </p:cNvPicPr>
              <p:nvPr/>
            </p:nvPicPr>
            <p:blipFill>
              <a:blip r:embed="rId10"/>
              <a:stretch>
                <a:fillRect/>
              </a:stretch>
            </p:blipFill>
            <p:spPr>
              <a:xfrm>
                <a:off x="274009" y="5638695"/>
                <a:ext cx="1275284" cy="1071781"/>
              </a:xfrm>
              <a:prstGeom prst="rect">
                <a:avLst/>
              </a:prstGeom>
            </p:spPr>
          </p:pic>
          <p:cxnSp>
            <p:nvCxnSpPr>
              <p:cNvPr id="5161" name="Connettore diritto 5160">
                <a:extLst>
                  <a:ext uri="{FF2B5EF4-FFF2-40B4-BE49-F238E27FC236}">
                    <a16:creationId xmlns:a16="http://schemas.microsoft.com/office/drawing/2014/main" id="{3CF95EED-4CC8-407F-2C48-2873F01ADCB0}"/>
                  </a:ext>
                </a:extLst>
              </p:cNvPr>
              <p:cNvCxnSpPr/>
              <p:nvPr/>
            </p:nvCxnSpPr>
            <p:spPr>
              <a:xfrm flipV="1">
                <a:off x="959055" y="4382214"/>
                <a:ext cx="0" cy="186216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162" name="Connettore diritto 5161">
                <a:extLst>
                  <a:ext uri="{FF2B5EF4-FFF2-40B4-BE49-F238E27FC236}">
                    <a16:creationId xmlns:a16="http://schemas.microsoft.com/office/drawing/2014/main" id="{4672ECB7-BC9C-725F-6FCB-44BA9763FD5A}"/>
                  </a:ext>
                </a:extLst>
              </p:cNvPr>
              <p:cNvCxnSpPr/>
              <p:nvPr/>
            </p:nvCxnSpPr>
            <p:spPr>
              <a:xfrm flipV="1">
                <a:off x="1069529" y="4393259"/>
                <a:ext cx="0" cy="1862166"/>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163" name="Connettore 2 5162">
                <a:extLst>
                  <a:ext uri="{FF2B5EF4-FFF2-40B4-BE49-F238E27FC236}">
                    <a16:creationId xmlns:a16="http://schemas.microsoft.com/office/drawing/2014/main" id="{24B960AA-618E-D591-E522-F6A7686EEA08}"/>
                  </a:ext>
                </a:extLst>
              </p:cNvPr>
              <p:cNvCxnSpPr>
                <a:cxnSpLocks/>
              </p:cNvCxnSpPr>
              <p:nvPr/>
            </p:nvCxnSpPr>
            <p:spPr>
              <a:xfrm flipH="1">
                <a:off x="918547" y="4507394"/>
                <a:ext cx="178224"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5164" name="Connettore 2 5163">
                <a:extLst>
                  <a:ext uri="{FF2B5EF4-FFF2-40B4-BE49-F238E27FC236}">
                    <a16:creationId xmlns:a16="http://schemas.microsoft.com/office/drawing/2014/main" id="{77195660-6B9A-E875-3442-9826A022E3A9}"/>
                  </a:ext>
                </a:extLst>
              </p:cNvPr>
              <p:cNvCxnSpPr>
                <a:cxnSpLocks/>
              </p:cNvCxnSpPr>
              <p:nvPr/>
            </p:nvCxnSpPr>
            <p:spPr>
              <a:xfrm>
                <a:off x="2822685" y="5246446"/>
                <a:ext cx="963491" cy="24517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5165" name="Rettangolo 5164">
                <a:extLst>
                  <a:ext uri="{FF2B5EF4-FFF2-40B4-BE49-F238E27FC236}">
                    <a16:creationId xmlns:a16="http://schemas.microsoft.com/office/drawing/2014/main" id="{E7407841-6C60-CED9-EB56-06768CB1272C}"/>
                  </a:ext>
                </a:extLst>
              </p:cNvPr>
              <p:cNvSpPr/>
              <p:nvPr/>
            </p:nvSpPr>
            <p:spPr>
              <a:xfrm>
                <a:off x="79160" y="4346666"/>
                <a:ext cx="4337983" cy="2393576"/>
              </a:xfrm>
              <a:prstGeom prst="rect">
                <a:avLst/>
              </a:prstGeom>
              <a:noFill/>
              <a:ln w="31750"/>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171" name="CasellaDiTesto 5170">
                <a:extLst>
                  <a:ext uri="{FF2B5EF4-FFF2-40B4-BE49-F238E27FC236}">
                    <a16:creationId xmlns:a16="http://schemas.microsoft.com/office/drawing/2014/main" id="{CD116F2F-ACBC-D806-6F99-082A0FB69CF0}"/>
                  </a:ext>
                </a:extLst>
              </p:cNvPr>
              <p:cNvSpPr txBox="1"/>
              <p:nvPr/>
            </p:nvSpPr>
            <p:spPr>
              <a:xfrm>
                <a:off x="241716" y="5688444"/>
                <a:ext cx="1353662" cy="123111"/>
              </a:xfrm>
              <a:prstGeom prst="rect">
                <a:avLst/>
              </a:prstGeom>
            </p:spPr>
            <p:txBody>
              <a:bodyPr vert="horz" wrap="square" lIns="91440" tIns="0" rIns="91440" bIns="0" rtlCol="0">
                <a:spAutoFit/>
              </a:bodyPr>
              <a:lstStyle/>
              <a:p>
                <a:r>
                  <a:rPr lang="it-IT" sz="800" b="1" dirty="0" err="1"/>
                  <a:t>Exposed</a:t>
                </a:r>
                <a:r>
                  <a:rPr lang="it-IT" sz="800" b="1" dirty="0"/>
                  <a:t> paper</a:t>
                </a:r>
              </a:p>
            </p:txBody>
          </p:sp>
          <p:sp>
            <p:nvSpPr>
              <p:cNvPr id="5173" name="CasellaDiTesto 5172">
                <a:extLst>
                  <a:ext uri="{FF2B5EF4-FFF2-40B4-BE49-F238E27FC236}">
                    <a16:creationId xmlns:a16="http://schemas.microsoft.com/office/drawing/2014/main" id="{057DA64C-3ED4-8C60-5307-404DA26A2701}"/>
                  </a:ext>
                </a:extLst>
              </p:cNvPr>
              <p:cNvSpPr txBox="1"/>
              <p:nvPr/>
            </p:nvSpPr>
            <p:spPr>
              <a:xfrm>
                <a:off x="207455" y="4615929"/>
                <a:ext cx="917239" cy="153888"/>
              </a:xfrm>
              <a:prstGeom prst="rect">
                <a:avLst/>
              </a:prstGeom>
            </p:spPr>
            <p:txBody>
              <a:bodyPr vert="horz" wrap="none" lIns="91440" tIns="0" rIns="91440" bIns="0" rtlCol="0">
                <a:spAutoFit/>
              </a:bodyPr>
              <a:lstStyle/>
              <a:p>
                <a:r>
                  <a:rPr lang="it-IT" sz="1000" b="1" dirty="0"/>
                  <a:t>White paper</a:t>
                </a:r>
              </a:p>
            </p:txBody>
          </p:sp>
          <p:sp>
            <p:nvSpPr>
              <p:cNvPr id="5125" name="CasellaDiTesto 5124">
                <a:extLst>
                  <a:ext uri="{FF2B5EF4-FFF2-40B4-BE49-F238E27FC236}">
                    <a16:creationId xmlns:a16="http://schemas.microsoft.com/office/drawing/2014/main" id="{283AF879-A5BA-41A6-ACE3-864374935433}"/>
                  </a:ext>
                </a:extLst>
              </p:cNvPr>
              <p:cNvSpPr txBox="1"/>
              <p:nvPr/>
            </p:nvSpPr>
            <p:spPr>
              <a:xfrm>
                <a:off x="105813" y="3688458"/>
                <a:ext cx="4284676" cy="553998"/>
              </a:xfrm>
              <a:prstGeom prst="rect">
                <a:avLst/>
              </a:prstGeom>
              <a:solidFill>
                <a:schemeClr val="bg1">
                  <a:lumMod val="85000"/>
                </a:schemeClr>
              </a:solidFill>
            </p:spPr>
            <p:txBody>
              <a:bodyPr wrap="square">
                <a:spAutoFit/>
              </a:bodyPr>
              <a:lstStyle/>
              <a:p>
                <a:pPr algn="just"/>
                <a:r>
                  <a:rPr lang="it-IT" sz="1000" b="1" u="none" strike="noStrike" dirty="0" err="1">
                    <a:effectLst/>
                    <a:latin typeface="+mn-lt"/>
                  </a:rPr>
                  <a:t>Darkening</a:t>
                </a:r>
                <a:endParaRPr lang="it-IT" sz="1000" b="1" u="none" strike="noStrike" dirty="0">
                  <a:effectLst/>
                  <a:latin typeface="+mn-lt"/>
                </a:endParaRPr>
              </a:p>
              <a:p>
                <a:pPr algn="just"/>
                <a:r>
                  <a:rPr lang="it-IT" sz="1000" b="1" u="none" strike="noStrike" dirty="0" err="1">
                    <a:effectLst/>
                    <a:latin typeface="+mn-lt"/>
                  </a:rPr>
                  <a:t>Brightness</a:t>
                </a:r>
                <a:r>
                  <a:rPr lang="it-IT" sz="1000" b="1" u="none" strike="noStrike" dirty="0">
                    <a:effectLst/>
                    <a:latin typeface="+mn-lt"/>
                  </a:rPr>
                  <a:t>/</a:t>
                </a:r>
                <a:r>
                  <a:rPr lang="it-IT" sz="1000" b="1" u="none" strike="noStrike" dirty="0" err="1">
                    <a:effectLst/>
                    <a:latin typeface="+mn-lt"/>
                  </a:rPr>
                  <a:t>Whiteness</a:t>
                </a:r>
                <a:r>
                  <a:rPr lang="it-IT" sz="1000" b="1" u="none" strike="noStrike" dirty="0">
                    <a:effectLst/>
                    <a:latin typeface="+mn-lt"/>
                  </a:rPr>
                  <a:t> Index</a:t>
                </a:r>
                <a:r>
                  <a:rPr lang="it-IT" sz="1000" dirty="0"/>
                  <a:t> </a:t>
                </a:r>
                <a:r>
                  <a:rPr lang="it-IT" sz="1000" dirty="0" err="1"/>
                  <a:t>measures</a:t>
                </a:r>
                <a:r>
                  <a:rPr lang="it-IT" sz="1000" dirty="0"/>
                  <a:t> the </a:t>
                </a:r>
                <a:r>
                  <a:rPr lang="it-IT" sz="1000" dirty="0" err="1"/>
                  <a:t>loss</a:t>
                </a:r>
                <a:r>
                  <a:rPr lang="it-IT" sz="1000" dirty="0"/>
                  <a:t> of </a:t>
                </a:r>
                <a:r>
                  <a:rPr lang="it-IT" sz="1000" dirty="0" err="1"/>
                  <a:t>reflectance</a:t>
                </a:r>
                <a:r>
                  <a:rPr lang="it-IT" sz="1000" dirty="0"/>
                  <a:t> of light. The more the paper </a:t>
                </a:r>
                <a:r>
                  <a:rPr lang="it-IT" sz="1000" dirty="0" err="1"/>
                  <a:t>yellows</a:t>
                </a:r>
                <a:r>
                  <a:rPr lang="it-IT" sz="1000" dirty="0"/>
                  <a:t>, the </a:t>
                </a:r>
                <a:r>
                  <a:rPr lang="it-IT" sz="1000" dirty="0" err="1"/>
                  <a:t>lower</a:t>
                </a:r>
                <a:r>
                  <a:rPr lang="it-IT" sz="1000" dirty="0"/>
                  <a:t> </a:t>
                </a:r>
                <a:r>
                  <a:rPr lang="it-IT" sz="1000" dirty="0" err="1"/>
                  <a:t>this</a:t>
                </a:r>
                <a:r>
                  <a:rPr lang="it-IT" sz="1000" dirty="0"/>
                  <a:t> </a:t>
                </a:r>
                <a:r>
                  <a:rPr lang="it-IT" sz="1000" dirty="0" err="1"/>
                  <a:t>value</a:t>
                </a:r>
                <a:r>
                  <a:rPr lang="it-IT" sz="1000" dirty="0"/>
                  <a:t> drops.</a:t>
                </a:r>
              </a:p>
            </p:txBody>
          </p:sp>
        </p:grpSp>
      </p:grpSp>
      <p:sp>
        <p:nvSpPr>
          <p:cNvPr id="5174" name="CasellaDiTesto 5173">
            <a:extLst>
              <a:ext uri="{FF2B5EF4-FFF2-40B4-BE49-F238E27FC236}">
                <a16:creationId xmlns:a16="http://schemas.microsoft.com/office/drawing/2014/main" id="{BAA1773E-217B-E250-1DBF-22A07D6D4F39}"/>
              </a:ext>
            </a:extLst>
          </p:cNvPr>
          <p:cNvSpPr txBox="1"/>
          <p:nvPr/>
        </p:nvSpPr>
        <p:spPr>
          <a:xfrm>
            <a:off x="195415" y="2180864"/>
            <a:ext cx="2712471" cy="553998"/>
          </a:xfrm>
          <a:prstGeom prst="rect">
            <a:avLst/>
          </a:prstGeom>
        </p:spPr>
        <p:txBody>
          <a:bodyPr vert="horz" wrap="square" lIns="91440" tIns="0" rIns="91440" bIns="0" rtlCol="0">
            <a:spAutoFit/>
          </a:bodyPr>
          <a:lstStyle/>
          <a:p>
            <a:pPr algn="just"/>
            <a:r>
              <a:rPr lang="it-IT" sz="1200" b="1" dirty="0"/>
              <a:t>Optical images </a:t>
            </a:r>
            <a:r>
              <a:rPr lang="it-IT" sz="1200" b="1" dirty="0" err="1"/>
              <a:t>acquired</a:t>
            </a:r>
            <a:r>
              <a:rPr lang="it-IT" sz="1200" b="1" dirty="0"/>
              <a:t> by optical </a:t>
            </a:r>
            <a:r>
              <a:rPr lang="it-IT" sz="1200" b="1" dirty="0" err="1"/>
              <a:t>microscope</a:t>
            </a:r>
            <a:r>
              <a:rPr lang="it-IT" sz="1200" b="1" dirty="0"/>
              <a:t> in </a:t>
            </a:r>
            <a:r>
              <a:rPr lang="it-IT" sz="1200" b="1" dirty="0" err="1"/>
              <a:t>reflection</a:t>
            </a:r>
            <a:r>
              <a:rPr lang="it-IT" sz="1200" b="1" dirty="0"/>
              <a:t> mode </a:t>
            </a:r>
            <a:r>
              <a:rPr lang="it-IT" sz="1200" b="1" dirty="0" err="1"/>
              <a:t>illuminating</a:t>
            </a:r>
            <a:r>
              <a:rPr lang="it-IT" sz="1200" b="1" dirty="0"/>
              <a:t> with white light</a:t>
            </a:r>
          </a:p>
        </p:txBody>
      </p:sp>
      <p:grpSp>
        <p:nvGrpSpPr>
          <p:cNvPr id="5191" name="Gruppo 5190">
            <a:extLst>
              <a:ext uri="{FF2B5EF4-FFF2-40B4-BE49-F238E27FC236}">
                <a16:creationId xmlns:a16="http://schemas.microsoft.com/office/drawing/2014/main" id="{A53722BF-A77D-95CD-A59A-7779FE940AEF}"/>
              </a:ext>
            </a:extLst>
          </p:cNvPr>
          <p:cNvGrpSpPr/>
          <p:nvPr/>
        </p:nvGrpSpPr>
        <p:grpSpPr>
          <a:xfrm>
            <a:off x="5253869" y="4763979"/>
            <a:ext cx="3059412" cy="1816206"/>
            <a:chOff x="5253869" y="4763979"/>
            <a:chExt cx="3059412" cy="1816206"/>
          </a:xfrm>
        </p:grpSpPr>
        <p:pic>
          <p:nvPicPr>
            <p:cNvPr id="5177" name="Immagine 5176">
              <a:extLst>
                <a:ext uri="{FF2B5EF4-FFF2-40B4-BE49-F238E27FC236}">
                  <a16:creationId xmlns:a16="http://schemas.microsoft.com/office/drawing/2014/main" id="{C21116B7-E34D-620C-331B-5D50C9992065}"/>
                </a:ext>
              </a:extLst>
            </p:cNvPr>
            <p:cNvPicPr>
              <a:picLocks noChangeAspect="1"/>
            </p:cNvPicPr>
            <p:nvPr/>
          </p:nvPicPr>
          <p:blipFill>
            <a:blip r:embed="rId11"/>
            <a:stretch>
              <a:fillRect/>
            </a:stretch>
          </p:blipFill>
          <p:spPr>
            <a:xfrm>
              <a:off x="5253869" y="4992086"/>
              <a:ext cx="919307" cy="712866"/>
            </a:xfrm>
            <a:prstGeom prst="rect">
              <a:avLst/>
            </a:prstGeom>
          </p:spPr>
        </p:pic>
        <p:pic>
          <p:nvPicPr>
            <p:cNvPr id="5178" name="Immagine 5177">
              <a:extLst>
                <a:ext uri="{FF2B5EF4-FFF2-40B4-BE49-F238E27FC236}">
                  <a16:creationId xmlns:a16="http://schemas.microsoft.com/office/drawing/2014/main" id="{42C1C3AD-A974-B7FC-1755-1CAB91455781}"/>
                </a:ext>
              </a:extLst>
            </p:cNvPr>
            <p:cNvPicPr>
              <a:picLocks noChangeAspect="1"/>
            </p:cNvPicPr>
            <p:nvPr/>
          </p:nvPicPr>
          <p:blipFill>
            <a:blip r:embed="rId12"/>
            <a:stretch>
              <a:fillRect/>
            </a:stretch>
          </p:blipFill>
          <p:spPr>
            <a:xfrm>
              <a:off x="6320967" y="4974536"/>
              <a:ext cx="904044" cy="712866"/>
            </a:xfrm>
            <a:prstGeom prst="rect">
              <a:avLst/>
            </a:prstGeom>
          </p:spPr>
        </p:pic>
        <p:pic>
          <p:nvPicPr>
            <p:cNvPr id="5179" name="Immagine 5178">
              <a:extLst>
                <a:ext uri="{FF2B5EF4-FFF2-40B4-BE49-F238E27FC236}">
                  <a16:creationId xmlns:a16="http://schemas.microsoft.com/office/drawing/2014/main" id="{6CDA6DDD-95B3-3B8A-FAF4-49ACFAD9910F}"/>
                </a:ext>
              </a:extLst>
            </p:cNvPr>
            <p:cNvPicPr>
              <a:picLocks noChangeAspect="1"/>
            </p:cNvPicPr>
            <p:nvPr/>
          </p:nvPicPr>
          <p:blipFill>
            <a:blip r:embed="rId13"/>
            <a:stretch>
              <a:fillRect/>
            </a:stretch>
          </p:blipFill>
          <p:spPr>
            <a:xfrm>
              <a:off x="7266376" y="4977145"/>
              <a:ext cx="964614" cy="762637"/>
            </a:xfrm>
            <a:prstGeom prst="rect">
              <a:avLst/>
            </a:prstGeom>
          </p:spPr>
        </p:pic>
        <p:pic>
          <p:nvPicPr>
            <p:cNvPr id="5180" name="Immagine 5179">
              <a:extLst>
                <a:ext uri="{FF2B5EF4-FFF2-40B4-BE49-F238E27FC236}">
                  <a16:creationId xmlns:a16="http://schemas.microsoft.com/office/drawing/2014/main" id="{9628E33E-5D25-8D6B-8807-BCE3BDD3551B}"/>
                </a:ext>
              </a:extLst>
            </p:cNvPr>
            <p:cNvPicPr>
              <a:picLocks noChangeAspect="1"/>
            </p:cNvPicPr>
            <p:nvPr/>
          </p:nvPicPr>
          <p:blipFill>
            <a:blip r:embed="rId14"/>
            <a:stretch>
              <a:fillRect/>
            </a:stretch>
          </p:blipFill>
          <p:spPr>
            <a:xfrm>
              <a:off x="5253869" y="5743098"/>
              <a:ext cx="988302" cy="784933"/>
            </a:xfrm>
            <a:prstGeom prst="rect">
              <a:avLst/>
            </a:prstGeom>
          </p:spPr>
        </p:pic>
        <p:pic>
          <p:nvPicPr>
            <p:cNvPr id="5181" name="Immagine 5180">
              <a:extLst>
                <a:ext uri="{FF2B5EF4-FFF2-40B4-BE49-F238E27FC236}">
                  <a16:creationId xmlns:a16="http://schemas.microsoft.com/office/drawing/2014/main" id="{95780C0A-668C-D7D1-ADA4-7152048BEB6D}"/>
                </a:ext>
              </a:extLst>
            </p:cNvPr>
            <p:cNvPicPr>
              <a:picLocks noChangeAspect="1"/>
            </p:cNvPicPr>
            <p:nvPr/>
          </p:nvPicPr>
          <p:blipFill>
            <a:blip r:embed="rId15"/>
            <a:stretch>
              <a:fillRect/>
            </a:stretch>
          </p:blipFill>
          <p:spPr>
            <a:xfrm>
              <a:off x="6304526" y="5746477"/>
              <a:ext cx="981436" cy="774633"/>
            </a:xfrm>
            <a:prstGeom prst="rect">
              <a:avLst/>
            </a:prstGeom>
          </p:spPr>
        </p:pic>
        <p:pic>
          <p:nvPicPr>
            <p:cNvPr id="5182" name="Immagine 5181">
              <a:extLst>
                <a:ext uri="{FF2B5EF4-FFF2-40B4-BE49-F238E27FC236}">
                  <a16:creationId xmlns:a16="http://schemas.microsoft.com/office/drawing/2014/main" id="{85AFA0E1-AA42-EAB6-4BA8-D133F576DC32}"/>
                </a:ext>
              </a:extLst>
            </p:cNvPr>
            <p:cNvPicPr>
              <a:picLocks noChangeAspect="1"/>
            </p:cNvPicPr>
            <p:nvPr/>
          </p:nvPicPr>
          <p:blipFill>
            <a:blip r:embed="rId16"/>
            <a:stretch>
              <a:fillRect/>
            </a:stretch>
          </p:blipFill>
          <p:spPr>
            <a:xfrm>
              <a:off x="7219523" y="5759866"/>
              <a:ext cx="1093758" cy="820319"/>
            </a:xfrm>
            <a:prstGeom prst="rect">
              <a:avLst/>
            </a:prstGeom>
          </p:spPr>
        </p:pic>
        <p:cxnSp>
          <p:nvCxnSpPr>
            <p:cNvPr id="5183" name="Connettore diritto 5182">
              <a:extLst>
                <a:ext uri="{FF2B5EF4-FFF2-40B4-BE49-F238E27FC236}">
                  <a16:creationId xmlns:a16="http://schemas.microsoft.com/office/drawing/2014/main" id="{8F9150DB-5A80-7429-ECDC-9D8261499DBF}"/>
                </a:ext>
              </a:extLst>
            </p:cNvPr>
            <p:cNvCxnSpPr>
              <a:cxnSpLocks/>
            </p:cNvCxnSpPr>
            <p:nvPr/>
          </p:nvCxnSpPr>
          <p:spPr>
            <a:xfrm flipV="1">
              <a:off x="7791961" y="4793031"/>
              <a:ext cx="0" cy="1735000"/>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184" name="Connettore diritto 5183">
              <a:extLst>
                <a:ext uri="{FF2B5EF4-FFF2-40B4-BE49-F238E27FC236}">
                  <a16:creationId xmlns:a16="http://schemas.microsoft.com/office/drawing/2014/main" id="{F0911C99-0410-F1F7-4489-3B5CFBC3BAE3}"/>
                </a:ext>
              </a:extLst>
            </p:cNvPr>
            <p:cNvCxnSpPr>
              <a:cxnSpLocks/>
            </p:cNvCxnSpPr>
            <p:nvPr/>
          </p:nvCxnSpPr>
          <p:spPr>
            <a:xfrm flipV="1">
              <a:off x="7632718" y="4793031"/>
              <a:ext cx="0" cy="1690393"/>
            </a:xfrm>
            <a:prstGeom prst="line">
              <a:avLst/>
            </a:prstGeom>
            <a:ln>
              <a:solidFill>
                <a:srgbClr val="FFFF00"/>
              </a:solidFill>
            </a:ln>
          </p:spPr>
          <p:style>
            <a:lnRef idx="2">
              <a:schemeClr val="accent1"/>
            </a:lnRef>
            <a:fillRef idx="0">
              <a:schemeClr val="accent1"/>
            </a:fillRef>
            <a:effectRef idx="1">
              <a:schemeClr val="accent1"/>
            </a:effectRef>
            <a:fontRef idx="minor">
              <a:schemeClr val="tx1"/>
            </a:fontRef>
          </p:style>
        </p:cxnSp>
        <p:cxnSp>
          <p:nvCxnSpPr>
            <p:cNvPr id="5185" name="Connettore 2 5184">
              <a:extLst>
                <a:ext uri="{FF2B5EF4-FFF2-40B4-BE49-F238E27FC236}">
                  <a16:creationId xmlns:a16="http://schemas.microsoft.com/office/drawing/2014/main" id="{7534942A-C84D-83C8-1EAD-4CF057ED1CED}"/>
                </a:ext>
              </a:extLst>
            </p:cNvPr>
            <p:cNvCxnSpPr>
              <a:cxnSpLocks/>
            </p:cNvCxnSpPr>
            <p:nvPr/>
          </p:nvCxnSpPr>
          <p:spPr>
            <a:xfrm flipH="1">
              <a:off x="7613737" y="4905119"/>
              <a:ext cx="178224"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5186" name="CasellaDiTesto 5185">
              <a:extLst>
                <a:ext uri="{FF2B5EF4-FFF2-40B4-BE49-F238E27FC236}">
                  <a16:creationId xmlns:a16="http://schemas.microsoft.com/office/drawing/2014/main" id="{9F40857E-B597-DC97-B2F8-5692C068C023}"/>
                </a:ext>
              </a:extLst>
            </p:cNvPr>
            <p:cNvSpPr txBox="1"/>
            <p:nvPr/>
          </p:nvSpPr>
          <p:spPr>
            <a:xfrm>
              <a:off x="5303889" y="4776867"/>
              <a:ext cx="314510" cy="215444"/>
            </a:xfrm>
            <a:prstGeom prst="rect">
              <a:avLst/>
            </a:prstGeom>
          </p:spPr>
          <p:txBody>
            <a:bodyPr vert="horz" wrap="none" lIns="91440" tIns="0" rIns="91440" bIns="0" rtlCol="0">
              <a:spAutoFit/>
            </a:bodyPr>
            <a:lstStyle/>
            <a:p>
              <a:r>
                <a:rPr lang="it-IT" sz="1400" b="1" dirty="0">
                  <a:solidFill>
                    <a:srgbClr val="FF0000"/>
                  </a:solidFill>
                </a:rPr>
                <a:t>R</a:t>
              </a:r>
            </a:p>
          </p:txBody>
        </p:sp>
        <p:sp>
          <p:nvSpPr>
            <p:cNvPr id="5187" name="CasellaDiTesto 5186">
              <a:extLst>
                <a:ext uri="{FF2B5EF4-FFF2-40B4-BE49-F238E27FC236}">
                  <a16:creationId xmlns:a16="http://schemas.microsoft.com/office/drawing/2014/main" id="{F8AE7ABD-13E3-696F-54C5-A306ECDD8B01}"/>
                </a:ext>
              </a:extLst>
            </p:cNvPr>
            <p:cNvSpPr txBox="1"/>
            <p:nvPr/>
          </p:nvSpPr>
          <p:spPr>
            <a:xfrm>
              <a:off x="6348659" y="4772603"/>
              <a:ext cx="324128" cy="215444"/>
            </a:xfrm>
            <a:prstGeom prst="rect">
              <a:avLst/>
            </a:prstGeom>
          </p:spPr>
          <p:txBody>
            <a:bodyPr vert="horz" wrap="none" lIns="91440" tIns="0" rIns="91440" bIns="0" rtlCol="0">
              <a:spAutoFit/>
            </a:bodyPr>
            <a:lstStyle/>
            <a:p>
              <a:r>
                <a:rPr lang="it-IT" sz="1400" b="1" dirty="0">
                  <a:solidFill>
                    <a:srgbClr val="008000"/>
                  </a:solidFill>
                </a:rPr>
                <a:t>G</a:t>
              </a:r>
            </a:p>
          </p:txBody>
        </p:sp>
        <p:sp>
          <p:nvSpPr>
            <p:cNvPr id="5188" name="CasellaDiTesto 5187">
              <a:extLst>
                <a:ext uri="{FF2B5EF4-FFF2-40B4-BE49-F238E27FC236}">
                  <a16:creationId xmlns:a16="http://schemas.microsoft.com/office/drawing/2014/main" id="{76B75896-C7AD-07F8-304C-DD9D7020E244}"/>
                </a:ext>
              </a:extLst>
            </p:cNvPr>
            <p:cNvSpPr txBox="1"/>
            <p:nvPr/>
          </p:nvSpPr>
          <p:spPr>
            <a:xfrm>
              <a:off x="7309333" y="4763979"/>
              <a:ext cx="314510" cy="215444"/>
            </a:xfrm>
            <a:prstGeom prst="rect">
              <a:avLst/>
            </a:prstGeom>
          </p:spPr>
          <p:txBody>
            <a:bodyPr vert="horz" wrap="none" lIns="91440" tIns="0" rIns="91440" bIns="0" rtlCol="0">
              <a:spAutoFit/>
            </a:bodyPr>
            <a:lstStyle/>
            <a:p>
              <a:r>
                <a:rPr lang="it-IT" sz="1400" b="1" dirty="0">
                  <a:solidFill>
                    <a:srgbClr val="000099"/>
                  </a:solidFill>
                </a:rPr>
                <a:t>B</a:t>
              </a:r>
            </a:p>
          </p:txBody>
        </p:sp>
      </p:grpSp>
      <p:sp>
        <p:nvSpPr>
          <p:cNvPr id="5190" name="Rettangolo 5189">
            <a:extLst>
              <a:ext uri="{FF2B5EF4-FFF2-40B4-BE49-F238E27FC236}">
                <a16:creationId xmlns:a16="http://schemas.microsoft.com/office/drawing/2014/main" id="{151912A8-6AD1-75C6-EAE9-EBC12623AAAE}"/>
              </a:ext>
            </a:extLst>
          </p:cNvPr>
          <p:cNvSpPr/>
          <p:nvPr/>
        </p:nvSpPr>
        <p:spPr>
          <a:xfrm>
            <a:off x="4469194" y="4351838"/>
            <a:ext cx="4537224" cy="2393576"/>
          </a:xfrm>
          <a:prstGeom prst="rect">
            <a:avLst/>
          </a:prstGeom>
          <a:noFill/>
          <a:ln w="31750"/>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5176" name="CasellaDiTesto 5175">
            <a:extLst>
              <a:ext uri="{FF2B5EF4-FFF2-40B4-BE49-F238E27FC236}">
                <a16:creationId xmlns:a16="http://schemas.microsoft.com/office/drawing/2014/main" id="{25AFF370-651E-DC7A-71F8-0B88089D198D}"/>
              </a:ext>
            </a:extLst>
          </p:cNvPr>
          <p:cNvSpPr txBox="1"/>
          <p:nvPr/>
        </p:nvSpPr>
        <p:spPr>
          <a:xfrm>
            <a:off x="4471299" y="3457626"/>
            <a:ext cx="4535119" cy="861774"/>
          </a:xfrm>
          <a:prstGeom prst="rect">
            <a:avLst/>
          </a:prstGeom>
          <a:solidFill>
            <a:srgbClr val="FFCC66"/>
          </a:solidFill>
        </p:spPr>
        <p:txBody>
          <a:bodyPr wrap="square">
            <a:spAutoFit/>
          </a:bodyPr>
          <a:lstStyle/>
          <a:p>
            <a:pPr algn="just"/>
            <a:r>
              <a:rPr lang="it-IT" sz="1000" b="1" dirty="0" err="1"/>
              <a:t>Yellowing</a:t>
            </a:r>
            <a:r>
              <a:rPr lang="it-IT" sz="1000" b="1" dirty="0"/>
              <a:t> Index YI </a:t>
            </a:r>
          </a:p>
          <a:p>
            <a:pPr algn="just"/>
            <a:r>
              <a:rPr lang="it-IT" sz="1000" dirty="0"/>
              <a:t>Pure </a:t>
            </a:r>
            <a:r>
              <a:rPr lang="it-IT" sz="1000" dirty="0" err="1"/>
              <a:t>yellow</a:t>
            </a:r>
            <a:r>
              <a:rPr lang="it-IT" sz="1000" dirty="0"/>
              <a:t> </a:t>
            </a:r>
            <a:r>
              <a:rPr lang="it-IT" sz="1000" dirty="0" err="1"/>
              <a:t>is</a:t>
            </a:r>
            <a:r>
              <a:rPr lang="it-IT" sz="1000" dirty="0"/>
              <a:t> </a:t>
            </a:r>
            <a:r>
              <a:rPr lang="it-IT" sz="1000" dirty="0" err="1"/>
              <a:t>expressed</a:t>
            </a:r>
            <a:r>
              <a:rPr lang="it-IT" sz="1000" dirty="0"/>
              <a:t> by the </a:t>
            </a:r>
            <a:r>
              <a:rPr lang="it-IT" sz="1000" dirty="0" err="1"/>
              <a:t>values</a:t>
            </a:r>
            <a:r>
              <a:rPr lang="it-IT" sz="1000" dirty="0"/>
              <a:t> ​​(255, 255, 0): the maximum </a:t>
            </a:r>
            <a:r>
              <a:rPr lang="it-IT" sz="1000" dirty="0" err="1"/>
              <a:t>level</a:t>
            </a:r>
            <a:r>
              <a:rPr lang="it-IT" sz="1000" dirty="0"/>
              <a:t> of red (255) and green (255), </a:t>
            </a:r>
            <a:r>
              <a:rPr lang="it-IT" sz="1000" dirty="0" err="1"/>
              <a:t>combined</a:t>
            </a:r>
            <a:r>
              <a:rPr lang="it-IT" sz="1000" dirty="0"/>
              <a:t> with the </a:t>
            </a:r>
            <a:r>
              <a:rPr lang="it-IT" sz="1000" dirty="0" err="1"/>
              <a:t>absence</a:t>
            </a:r>
            <a:r>
              <a:rPr lang="it-IT" sz="1000" dirty="0"/>
              <a:t> of blue (0). </a:t>
            </a:r>
            <a:r>
              <a:rPr lang="it-IT" sz="1000" b="1" dirty="0"/>
              <a:t>In </a:t>
            </a:r>
            <a:r>
              <a:rPr lang="it-IT" sz="1000" b="1" dirty="0" err="1"/>
              <a:t>terms</a:t>
            </a:r>
            <a:r>
              <a:rPr lang="it-IT" sz="1000" b="1" dirty="0"/>
              <a:t> of RGB, </a:t>
            </a:r>
            <a:r>
              <a:rPr lang="it-IT" sz="1000" b="1" dirty="0" err="1"/>
              <a:t>yellowing</a:t>
            </a:r>
            <a:r>
              <a:rPr lang="it-IT" sz="1000" b="1" dirty="0"/>
              <a:t> </a:t>
            </a:r>
            <a:r>
              <a:rPr lang="it-IT" sz="1000" b="1" dirty="0" err="1"/>
              <a:t>consists</a:t>
            </a:r>
            <a:r>
              <a:rPr lang="it-IT" sz="1000" b="1" dirty="0"/>
              <a:t> of a </a:t>
            </a:r>
            <a:r>
              <a:rPr lang="it-IT" sz="1000" b="1" dirty="0" err="1"/>
              <a:t>decrease</a:t>
            </a:r>
            <a:r>
              <a:rPr lang="it-IT" sz="1000" b="1" dirty="0"/>
              <a:t> of the blue (B) component with </a:t>
            </a:r>
            <a:r>
              <a:rPr lang="it-IT" sz="1000" b="1" dirty="0" err="1"/>
              <a:t>respect</a:t>
            </a:r>
            <a:r>
              <a:rPr lang="it-IT" sz="1000" b="1" dirty="0"/>
              <a:t> the red (R) and </a:t>
            </a:r>
            <a:r>
              <a:rPr lang="it-IT" sz="1000" b="1" dirty="0" err="1"/>
              <a:t>and</a:t>
            </a:r>
            <a:r>
              <a:rPr lang="it-IT" sz="1000" b="1" dirty="0"/>
              <a:t> </a:t>
            </a:r>
            <a:r>
              <a:rPr lang="it-IT" sz="1000" b="1" dirty="0" err="1"/>
              <a:t>th</a:t>
            </a:r>
            <a:r>
              <a:rPr lang="it-IT" sz="1000" b="1" dirty="0"/>
              <a:t> </a:t>
            </a:r>
            <a:r>
              <a:rPr lang="it-IT" sz="1000" b="1" dirty="0" err="1"/>
              <a:t>egreen</a:t>
            </a:r>
            <a:r>
              <a:rPr lang="it-IT" sz="1000" b="1" dirty="0"/>
              <a:t> (G) </a:t>
            </a:r>
            <a:r>
              <a:rPr lang="it-IT" sz="1000" b="1" dirty="0" err="1"/>
              <a:t>components</a:t>
            </a:r>
            <a:r>
              <a:rPr lang="it-IT" sz="1000" dirty="0"/>
              <a:t>.</a:t>
            </a:r>
            <a:endParaRPr lang="it-IT" sz="1000" b="1" dirty="0">
              <a:solidFill>
                <a:srgbClr val="CC9900"/>
              </a:solidFill>
            </a:endParaRPr>
          </a:p>
        </p:txBody>
      </p:sp>
      <p:sp>
        <p:nvSpPr>
          <p:cNvPr id="5211" name="CasellaDiTesto 5210">
            <a:extLst>
              <a:ext uri="{FF2B5EF4-FFF2-40B4-BE49-F238E27FC236}">
                <a16:creationId xmlns:a16="http://schemas.microsoft.com/office/drawing/2014/main" id="{5ADB0D1A-38AD-CDF8-F0A1-C8F57EFF9A68}"/>
              </a:ext>
            </a:extLst>
          </p:cNvPr>
          <p:cNvSpPr txBox="1"/>
          <p:nvPr/>
        </p:nvSpPr>
        <p:spPr>
          <a:xfrm>
            <a:off x="4530524" y="6543227"/>
            <a:ext cx="3214975" cy="215444"/>
          </a:xfrm>
          <a:prstGeom prst="rect">
            <a:avLst/>
          </a:prstGeom>
          <a:noFill/>
        </p:spPr>
        <p:txBody>
          <a:bodyPr wrap="square" rtlCol="0">
            <a:spAutoFit/>
          </a:bodyPr>
          <a:lstStyle/>
          <a:p>
            <a:r>
              <a:rPr lang="it-IT" sz="800" dirty="0"/>
              <a:t>Image J (</a:t>
            </a:r>
            <a:r>
              <a:rPr lang="en-US" sz="800" dirty="0"/>
              <a:t>1.53t http://imagej.nih.gov//ij)</a:t>
            </a:r>
            <a:endParaRPr lang="it-IT" sz="800" dirty="0"/>
          </a:p>
        </p:txBody>
      </p:sp>
      <p:grpSp>
        <p:nvGrpSpPr>
          <p:cNvPr id="5221" name="Gruppo 5220">
            <a:extLst>
              <a:ext uri="{FF2B5EF4-FFF2-40B4-BE49-F238E27FC236}">
                <a16:creationId xmlns:a16="http://schemas.microsoft.com/office/drawing/2014/main" id="{F4A73C63-D8C5-9CB5-CD21-84925DE8F4C4}"/>
              </a:ext>
            </a:extLst>
          </p:cNvPr>
          <p:cNvGrpSpPr/>
          <p:nvPr/>
        </p:nvGrpSpPr>
        <p:grpSpPr>
          <a:xfrm>
            <a:off x="4523053" y="4631266"/>
            <a:ext cx="4483365" cy="1943728"/>
            <a:chOff x="4523053" y="4631266"/>
            <a:chExt cx="4483365" cy="1943728"/>
          </a:xfrm>
        </p:grpSpPr>
        <p:pic>
          <p:nvPicPr>
            <p:cNvPr id="5212" name="Immagine 5211">
              <a:extLst>
                <a:ext uri="{FF2B5EF4-FFF2-40B4-BE49-F238E27FC236}">
                  <a16:creationId xmlns:a16="http://schemas.microsoft.com/office/drawing/2014/main" id="{41B2DFC8-EF12-0E33-9C76-72AE7BC3190A}"/>
                </a:ext>
              </a:extLst>
            </p:cNvPr>
            <p:cNvPicPr>
              <a:picLocks noChangeAspect="1"/>
            </p:cNvPicPr>
            <p:nvPr/>
          </p:nvPicPr>
          <p:blipFill>
            <a:blip r:embed="rId17"/>
            <a:stretch>
              <a:fillRect/>
            </a:stretch>
          </p:blipFill>
          <p:spPr>
            <a:xfrm>
              <a:off x="4523053" y="4631266"/>
              <a:ext cx="4210081" cy="1943728"/>
            </a:xfrm>
            <a:prstGeom prst="rect">
              <a:avLst/>
            </a:prstGeom>
          </p:spPr>
        </p:pic>
        <p:grpSp>
          <p:nvGrpSpPr>
            <p:cNvPr id="5213" name="Gruppo 5212">
              <a:extLst>
                <a:ext uri="{FF2B5EF4-FFF2-40B4-BE49-F238E27FC236}">
                  <a16:creationId xmlns:a16="http://schemas.microsoft.com/office/drawing/2014/main" id="{CDBA9BAD-2402-D594-4284-9E8A315BE9E9}"/>
                </a:ext>
              </a:extLst>
            </p:cNvPr>
            <p:cNvGrpSpPr/>
            <p:nvPr/>
          </p:nvGrpSpPr>
          <p:grpSpPr>
            <a:xfrm>
              <a:off x="4523053" y="4683419"/>
              <a:ext cx="4483365" cy="1891575"/>
              <a:chOff x="3657323" y="4197584"/>
              <a:chExt cx="5586760" cy="2420761"/>
            </a:xfrm>
          </p:grpSpPr>
          <p:graphicFrame>
            <p:nvGraphicFramePr>
              <p:cNvPr id="5214" name="Oggetto 5213">
                <a:extLst>
                  <a:ext uri="{FF2B5EF4-FFF2-40B4-BE49-F238E27FC236}">
                    <a16:creationId xmlns:a16="http://schemas.microsoft.com/office/drawing/2014/main" id="{4A8520CA-082A-172E-A686-847A01EE1329}"/>
                  </a:ext>
                </a:extLst>
              </p:cNvPr>
              <p:cNvGraphicFramePr>
                <a:graphicFrameLocks noChangeAspect="1"/>
              </p:cNvGraphicFramePr>
              <p:nvPr>
                <p:extLst>
                  <p:ext uri="{D42A27DB-BD31-4B8C-83A1-F6EECF244321}">
                    <p14:modId xmlns:p14="http://schemas.microsoft.com/office/powerpoint/2010/main" val="1232984085"/>
                  </p:ext>
                </p:extLst>
              </p:nvPr>
            </p:nvGraphicFramePr>
            <p:xfrm>
              <a:off x="3657323" y="4197584"/>
              <a:ext cx="3125939" cy="2389598"/>
            </p:xfrm>
            <a:graphic>
              <a:graphicData uri="http://schemas.openxmlformats.org/presentationml/2006/ole">
                <mc:AlternateContent xmlns:mc="http://schemas.openxmlformats.org/markup-compatibility/2006">
                  <mc:Choice xmlns:v="urn:schemas-microsoft-com:vml" Requires="v">
                    <p:oleObj name="Graph" r:id="rId18" imgW="4946389" imgH="3780971" progId="Origin95.Graph">
                      <p:embed/>
                    </p:oleObj>
                  </mc:Choice>
                  <mc:Fallback>
                    <p:oleObj name="Graph" r:id="rId18" imgW="4946389" imgH="3780971" progId="Origin95.Graph">
                      <p:embed/>
                      <p:pic>
                        <p:nvPicPr>
                          <p:cNvPr id="5201" name="Oggetto 5200">
                            <a:extLst>
                              <a:ext uri="{FF2B5EF4-FFF2-40B4-BE49-F238E27FC236}">
                                <a16:creationId xmlns:a16="http://schemas.microsoft.com/office/drawing/2014/main" id="{4A8520CA-082A-172E-A686-847A01EE1329}"/>
                              </a:ext>
                            </a:extLst>
                          </p:cNvPr>
                          <p:cNvPicPr/>
                          <p:nvPr/>
                        </p:nvPicPr>
                        <p:blipFill>
                          <a:blip r:embed="rId19"/>
                          <a:stretch>
                            <a:fillRect/>
                          </a:stretch>
                        </p:blipFill>
                        <p:spPr>
                          <a:xfrm>
                            <a:off x="3657323" y="4197584"/>
                            <a:ext cx="3125939" cy="2389598"/>
                          </a:xfrm>
                          <a:prstGeom prst="rect">
                            <a:avLst/>
                          </a:prstGeom>
                        </p:spPr>
                      </p:pic>
                    </p:oleObj>
                  </mc:Fallback>
                </mc:AlternateContent>
              </a:graphicData>
            </a:graphic>
          </p:graphicFrame>
          <p:pic>
            <p:nvPicPr>
              <p:cNvPr id="5215" name="Immagine 5214">
                <a:extLst>
                  <a:ext uri="{FF2B5EF4-FFF2-40B4-BE49-F238E27FC236}">
                    <a16:creationId xmlns:a16="http://schemas.microsoft.com/office/drawing/2014/main" id="{09F548A0-27F0-3C3D-D49C-BCE2014A6902}"/>
                  </a:ext>
                </a:extLst>
              </p:cNvPr>
              <p:cNvPicPr>
                <a:picLocks noChangeAspect="1"/>
              </p:cNvPicPr>
              <p:nvPr/>
            </p:nvPicPr>
            <p:blipFill>
              <a:blip r:embed="rId20"/>
              <a:stretch>
                <a:fillRect/>
              </a:stretch>
            </p:blipFill>
            <p:spPr>
              <a:xfrm rot="5400000">
                <a:off x="2857782" y="5123950"/>
                <a:ext cx="1807537" cy="207170"/>
              </a:xfrm>
              <a:prstGeom prst="rect">
                <a:avLst/>
              </a:prstGeom>
            </p:spPr>
          </p:pic>
          <p:graphicFrame>
            <p:nvGraphicFramePr>
              <p:cNvPr id="5216" name="Oggetto 5215">
                <a:extLst>
                  <a:ext uri="{FF2B5EF4-FFF2-40B4-BE49-F238E27FC236}">
                    <a16:creationId xmlns:a16="http://schemas.microsoft.com/office/drawing/2014/main" id="{F8FB963C-369A-4B23-C7CE-0A03D61F0B10}"/>
                  </a:ext>
                </a:extLst>
              </p:cNvPr>
              <p:cNvGraphicFramePr>
                <a:graphicFrameLocks noChangeAspect="1"/>
              </p:cNvGraphicFramePr>
              <p:nvPr>
                <p:extLst>
                  <p:ext uri="{D42A27DB-BD31-4B8C-83A1-F6EECF244321}">
                    <p14:modId xmlns:p14="http://schemas.microsoft.com/office/powerpoint/2010/main" val="2447760468"/>
                  </p:ext>
                </p:extLst>
              </p:nvPr>
            </p:nvGraphicFramePr>
            <p:xfrm>
              <a:off x="6184072" y="4232984"/>
              <a:ext cx="3060011" cy="2385361"/>
            </p:xfrm>
            <a:graphic>
              <a:graphicData uri="http://schemas.openxmlformats.org/presentationml/2006/ole">
                <mc:AlternateContent xmlns:mc="http://schemas.openxmlformats.org/markup-compatibility/2006">
                  <mc:Choice xmlns:v="urn:schemas-microsoft-com:vml" Requires="v">
                    <p:oleObj name="Graph" r:id="rId21" imgW="4946389" imgH="3780971" progId="Origin95.Graph">
                      <p:embed/>
                    </p:oleObj>
                  </mc:Choice>
                  <mc:Fallback>
                    <p:oleObj name="Graph" r:id="rId21" imgW="4946389" imgH="3780971" progId="Origin95.Graph">
                      <p:embed/>
                      <p:pic>
                        <p:nvPicPr>
                          <p:cNvPr id="5203" name="Oggetto 5202">
                            <a:extLst>
                              <a:ext uri="{FF2B5EF4-FFF2-40B4-BE49-F238E27FC236}">
                                <a16:creationId xmlns:a16="http://schemas.microsoft.com/office/drawing/2014/main" id="{F8FB963C-369A-4B23-C7CE-0A03D61F0B10}"/>
                              </a:ext>
                            </a:extLst>
                          </p:cNvPr>
                          <p:cNvPicPr/>
                          <p:nvPr/>
                        </p:nvPicPr>
                        <p:blipFill>
                          <a:blip r:embed="rId22"/>
                          <a:stretch>
                            <a:fillRect/>
                          </a:stretch>
                        </p:blipFill>
                        <p:spPr>
                          <a:xfrm>
                            <a:off x="6184072" y="4232984"/>
                            <a:ext cx="3060011" cy="2385361"/>
                          </a:xfrm>
                          <a:prstGeom prst="rect">
                            <a:avLst/>
                          </a:prstGeom>
                        </p:spPr>
                      </p:pic>
                    </p:oleObj>
                  </mc:Fallback>
                </mc:AlternateContent>
              </a:graphicData>
            </a:graphic>
          </p:graphicFrame>
          <p:sp>
            <p:nvSpPr>
              <p:cNvPr id="5217" name="CasellaDiTesto 5216">
                <a:extLst>
                  <a:ext uri="{FF2B5EF4-FFF2-40B4-BE49-F238E27FC236}">
                    <a16:creationId xmlns:a16="http://schemas.microsoft.com/office/drawing/2014/main" id="{F72A0ABF-1D8E-B81B-3710-2F7729DCC30E}"/>
                  </a:ext>
                </a:extLst>
              </p:cNvPr>
              <p:cNvSpPr txBox="1"/>
              <p:nvPr/>
            </p:nvSpPr>
            <p:spPr>
              <a:xfrm>
                <a:off x="7372150" y="5453284"/>
                <a:ext cx="860184" cy="295409"/>
              </a:xfrm>
              <a:prstGeom prst="rect">
                <a:avLst/>
              </a:prstGeom>
              <a:solidFill>
                <a:schemeClr val="bg2"/>
              </a:solidFill>
            </p:spPr>
            <p:txBody>
              <a:bodyPr wrap="square" rtlCol="0">
                <a:spAutoFit/>
              </a:bodyPr>
              <a:lstStyle/>
              <a:p>
                <a:r>
                  <a:rPr lang="it-IT" sz="900" dirty="0"/>
                  <a:t>YI -19%</a:t>
                </a:r>
              </a:p>
            </p:txBody>
          </p:sp>
          <p:sp>
            <p:nvSpPr>
              <p:cNvPr id="5218" name="CasellaDiTesto 5217">
                <a:extLst>
                  <a:ext uri="{FF2B5EF4-FFF2-40B4-BE49-F238E27FC236}">
                    <a16:creationId xmlns:a16="http://schemas.microsoft.com/office/drawing/2014/main" id="{39365D98-BDB0-F048-EE3B-C7E35AB349C5}"/>
                  </a:ext>
                </a:extLst>
              </p:cNvPr>
              <p:cNvSpPr txBox="1"/>
              <p:nvPr/>
            </p:nvSpPr>
            <p:spPr>
              <a:xfrm>
                <a:off x="4817177" y="5394469"/>
                <a:ext cx="781429" cy="295409"/>
              </a:xfrm>
              <a:prstGeom prst="rect">
                <a:avLst/>
              </a:prstGeom>
              <a:solidFill>
                <a:schemeClr val="bg2"/>
              </a:solidFill>
            </p:spPr>
            <p:txBody>
              <a:bodyPr wrap="none" rtlCol="0">
                <a:spAutoFit/>
              </a:bodyPr>
              <a:lstStyle/>
              <a:p>
                <a:r>
                  <a:rPr lang="it-IT" sz="900" dirty="0"/>
                  <a:t> YI -15%</a:t>
                </a:r>
              </a:p>
            </p:txBody>
          </p:sp>
        </p:grpSp>
        <p:cxnSp>
          <p:nvCxnSpPr>
            <p:cNvPr id="5219" name="Connettore 2 5218">
              <a:extLst>
                <a:ext uri="{FF2B5EF4-FFF2-40B4-BE49-F238E27FC236}">
                  <a16:creationId xmlns:a16="http://schemas.microsoft.com/office/drawing/2014/main" id="{481857BA-5B57-5496-5E43-DEB960800F32}"/>
                </a:ext>
              </a:extLst>
            </p:cNvPr>
            <p:cNvCxnSpPr>
              <a:cxnSpLocks/>
            </p:cNvCxnSpPr>
            <p:nvPr/>
          </p:nvCxnSpPr>
          <p:spPr>
            <a:xfrm>
              <a:off x="5408870" y="5110585"/>
              <a:ext cx="893023" cy="18327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5220" name="Connettore 2 5219">
              <a:extLst>
                <a:ext uri="{FF2B5EF4-FFF2-40B4-BE49-F238E27FC236}">
                  <a16:creationId xmlns:a16="http://schemas.microsoft.com/office/drawing/2014/main" id="{D21F0024-9CD0-2C7B-1C75-B0AB93B8FDAD}"/>
                </a:ext>
              </a:extLst>
            </p:cNvPr>
            <p:cNvCxnSpPr>
              <a:cxnSpLocks/>
            </p:cNvCxnSpPr>
            <p:nvPr/>
          </p:nvCxnSpPr>
          <p:spPr>
            <a:xfrm>
              <a:off x="7395093" y="5329086"/>
              <a:ext cx="859766" cy="1591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
        <p:nvSpPr>
          <p:cNvPr id="4" name="CasellaDiTesto 3">
            <a:extLst>
              <a:ext uri="{FF2B5EF4-FFF2-40B4-BE49-F238E27FC236}">
                <a16:creationId xmlns:a16="http://schemas.microsoft.com/office/drawing/2014/main" id="{BC8ECB32-7A09-1263-1688-B90FFD5A3241}"/>
              </a:ext>
            </a:extLst>
          </p:cNvPr>
          <p:cNvSpPr txBox="1"/>
          <p:nvPr/>
        </p:nvSpPr>
        <p:spPr>
          <a:xfrm>
            <a:off x="30711" y="1454247"/>
            <a:ext cx="5754350" cy="523220"/>
          </a:xfrm>
          <a:prstGeom prst="rect">
            <a:avLst/>
          </a:prstGeom>
          <a:noFill/>
        </p:spPr>
        <p:txBody>
          <a:bodyPr wrap="square">
            <a:spAutoFit/>
          </a:bodyPr>
          <a:lstStyle/>
          <a:p>
            <a:pPr algn="l"/>
            <a:r>
              <a:rPr lang="it-IT" sz="1400" b="0" i="0" u="none" strike="noStrike" baseline="0" dirty="0">
                <a:latin typeface="URWPalladioL-Roma"/>
              </a:rPr>
              <a:t>C=O </a:t>
            </a:r>
            <a:r>
              <a:rPr lang="it-IT" sz="1400" b="0" i="0" u="none" strike="noStrike" baseline="0" dirty="0" err="1">
                <a:latin typeface="URWPalladioL-Roma"/>
              </a:rPr>
              <a:t>carbonyl-containing</a:t>
            </a:r>
            <a:r>
              <a:rPr lang="it-IT" sz="1400" b="0" i="0" u="none" strike="noStrike" baseline="0" dirty="0">
                <a:latin typeface="URWPalladioL-Roma"/>
              </a:rPr>
              <a:t> </a:t>
            </a:r>
            <a:r>
              <a:rPr lang="en-US" sz="1400" b="0" i="0" u="none" strike="noStrike" baseline="0" dirty="0">
                <a:latin typeface="URWPalladioL-Roma"/>
              </a:rPr>
              <a:t>groups contribute to the formation of chromophore molecules responsible for the yellowish color typical of aged paper.</a:t>
            </a:r>
            <a:endParaRPr lang="it-IT" sz="1400" dirty="0"/>
          </a:p>
        </p:txBody>
      </p:sp>
    </p:spTree>
    <p:extLst>
      <p:ext uri="{BB962C8B-B14F-4D97-AF65-F5344CB8AC3E}">
        <p14:creationId xmlns:p14="http://schemas.microsoft.com/office/powerpoint/2010/main" val="183255019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223"/>
                                        </p:tgtEl>
                                        <p:attrNameLst>
                                          <p:attrName>style.visibility</p:attrName>
                                        </p:attrNameLst>
                                      </p:cBhvr>
                                      <p:to>
                                        <p:strVal val="visible"/>
                                      </p:to>
                                    </p:set>
                                    <p:animEffect transition="in" filter="wipe(down)">
                                      <p:cBhvr>
                                        <p:cTn id="7" dur="500"/>
                                        <p:tgtEl>
                                          <p:spTgt spid="52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90"/>
                                        </p:tgtEl>
                                        <p:attrNameLst>
                                          <p:attrName>style.visibility</p:attrName>
                                        </p:attrNameLst>
                                      </p:cBhvr>
                                      <p:to>
                                        <p:strVal val="visible"/>
                                      </p:to>
                                    </p:set>
                                    <p:animEffect transition="in" filter="wipe(down)">
                                      <p:cBhvr>
                                        <p:cTn id="12" dur="500"/>
                                        <p:tgtEl>
                                          <p:spTgt spid="5190"/>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5211"/>
                                        </p:tgtEl>
                                        <p:attrNameLst>
                                          <p:attrName>style.visibility</p:attrName>
                                        </p:attrNameLst>
                                      </p:cBhvr>
                                      <p:to>
                                        <p:strVal val="visible"/>
                                      </p:to>
                                    </p:set>
                                    <p:animEffect transition="in" filter="wipe(down)">
                                      <p:cBhvr>
                                        <p:cTn id="15" dur="500"/>
                                        <p:tgtEl>
                                          <p:spTgt spid="5211"/>
                                        </p:tgtEl>
                                      </p:cBhvr>
                                    </p:animEffect>
                                  </p:childTnLst>
                                </p:cTn>
                              </p:par>
                              <p:par>
                                <p:cTn id="16" presetID="22" presetClass="entr" presetSubtype="4" fill="hold" nodeType="withEffect">
                                  <p:stCondLst>
                                    <p:cond delay="0"/>
                                  </p:stCondLst>
                                  <p:childTnLst>
                                    <p:set>
                                      <p:cBhvr>
                                        <p:cTn id="17" dur="1" fill="hold">
                                          <p:stCondLst>
                                            <p:cond delay="0"/>
                                          </p:stCondLst>
                                        </p:cTn>
                                        <p:tgtEl>
                                          <p:spTgt spid="5191"/>
                                        </p:tgtEl>
                                        <p:attrNameLst>
                                          <p:attrName>style.visibility</p:attrName>
                                        </p:attrNameLst>
                                      </p:cBhvr>
                                      <p:to>
                                        <p:strVal val="visible"/>
                                      </p:to>
                                    </p:set>
                                    <p:animEffect transition="in" filter="wipe(down)">
                                      <p:cBhvr>
                                        <p:cTn id="18" dur="500"/>
                                        <p:tgtEl>
                                          <p:spTgt spid="5191"/>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176"/>
                                        </p:tgtEl>
                                        <p:attrNameLst>
                                          <p:attrName>style.visibility</p:attrName>
                                        </p:attrNameLst>
                                      </p:cBhvr>
                                      <p:to>
                                        <p:strVal val="visible"/>
                                      </p:to>
                                    </p:set>
                                    <p:animEffect transition="in" filter="wipe(down)">
                                      <p:cBhvr>
                                        <p:cTn id="21" dur="500"/>
                                        <p:tgtEl>
                                          <p:spTgt spid="517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221"/>
                                        </p:tgtEl>
                                        <p:attrNameLst>
                                          <p:attrName>style.visibility</p:attrName>
                                        </p:attrNameLst>
                                      </p:cBhvr>
                                      <p:to>
                                        <p:strVal val="visible"/>
                                      </p:to>
                                    </p:set>
                                    <p:animEffect transition="in" filter="wipe(down)">
                                      <p:cBhvr>
                                        <p:cTn id="26" dur="500"/>
                                        <p:tgtEl>
                                          <p:spTgt spid="5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0" grpId="0" animBg="1"/>
      <p:bldP spid="5176" grpId="0" animBg="1"/>
      <p:bldP spid="52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B7CC-13AE-4C04-F6C8-7ED167451553}"/>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065189D4-3225-DEC9-ABFD-9F4C671F4134}"/>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122" name="Segnaposto numero diapositiva 2">
            <a:extLst>
              <a:ext uri="{FF2B5EF4-FFF2-40B4-BE49-F238E27FC236}">
                <a16:creationId xmlns:a16="http://schemas.microsoft.com/office/drawing/2014/main" id="{67B43D18-B43B-0D96-870E-0A483076956D}"/>
              </a:ext>
            </a:extLst>
          </p:cNvPr>
          <p:cNvSpPr>
            <a:spLocks noGrp="1"/>
          </p:cNvSpPr>
          <p:nvPr>
            <p:ph type="sldNum" sz="quarter" idx="11"/>
          </p:nvPr>
        </p:nvSpPr>
        <p:spPr>
          <a:xfrm>
            <a:off x="6532563" y="6279253"/>
            <a:ext cx="2133600" cy="365125"/>
          </a:xfrm>
          <a:noFill/>
        </p:spPr>
        <p:txBody>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itchFamily="34" charset="0"/>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itchFamily="34" charset="0"/>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itchFamily="34" charset="0"/>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9pPr>
          </a:lstStyle>
          <a:p>
            <a:pPr eaLnBrk="1" hangingPunct="1">
              <a:spcBef>
                <a:spcPct val="0"/>
              </a:spcBef>
            </a:pPr>
            <a:fld id="{E39DA3FD-8368-4764-8593-F2F1F5466DDF}" type="slidenum">
              <a:rPr lang="fr-CA" altLang="it-IT" sz="1200" smtClean="0">
                <a:solidFill>
                  <a:srgbClr val="898989"/>
                </a:solidFill>
              </a:rPr>
              <a:pPr eaLnBrk="1" hangingPunct="1">
                <a:spcBef>
                  <a:spcPct val="0"/>
                </a:spcBef>
              </a:pPr>
              <a:t>18</a:t>
            </a:fld>
            <a:endParaRPr lang="fr-CA" altLang="it-IT" sz="1200">
              <a:solidFill>
                <a:srgbClr val="898989"/>
              </a:solidFill>
            </a:endParaRPr>
          </a:p>
        </p:txBody>
      </p:sp>
      <p:sp>
        <p:nvSpPr>
          <p:cNvPr id="5" name="CasellaDiTesto 4">
            <a:extLst>
              <a:ext uri="{FF2B5EF4-FFF2-40B4-BE49-F238E27FC236}">
                <a16:creationId xmlns:a16="http://schemas.microsoft.com/office/drawing/2014/main" id="{20AD838D-31E6-D854-025D-9A5FF36F0147}"/>
              </a:ext>
            </a:extLst>
          </p:cNvPr>
          <p:cNvSpPr txBox="1"/>
          <p:nvPr/>
        </p:nvSpPr>
        <p:spPr>
          <a:xfrm>
            <a:off x="1586524" y="1435024"/>
            <a:ext cx="3976576" cy="1077218"/>
          </a:xfrm>
          <a:prstGeom prst="rect">
            <a:avLst/>
          </a:prstGeom>
        </p:spPr>
        <p:txBody>
          <a:bodyPr vert="horz" wrap="square" lIns="91440" tIns="0" rIns="91440" bIns="0" rtlCol="0">
            <a:spAutoFit/>
          </a:bodyPr>
          <a:lstStyle/>
          <a:p>
            <a:pPr algn="just"/>
            <a:r>
              <a:rPr lang="it-IT" sz="1400" b="1" dirty="0" err="1"/>
              <a:t>Whatmann</a:t>
            </a:r>
            <a:r>
              <a:rPr lang="it-IT" sz="1400" b="1" dirty="0"/>
              <a:t> (</a:t>
            </a:r>
            <a:r>
              <a:rPr lang="it-IT" sz="1400" b="1" dirty="0" err="1"/>
              <a:t>cotton</a:t>
            </a:r>
            <a:r>
              <a:rPr lang="it-IT" sz="1400" b="1" dirty="0"/>
              <a:t>) – Filter Lab. </a:t>
            </a:r>
            <a:r>
              <a:rPr lang="it-IT" sz="1400" dirty="0" err="1"/>
              <a:t>Whatman</a:t>
            </a:r>
            <a:r>
              <a:rPr lang="it-IT" sz="1400" dirty="0"/>
              <a:t> filter lab papers are </a:t>
            </a:r>
            <a:r>
              <a:rPr lang="it-IT" sz="1400" dirty="0" err="1"/>
              <a:t>produced</a:t>
            </a:r>
            <a:r>
              <a:rPr lang="it-IT" sz="1400" dirty="0"/>
              <a:t> from high-</a:t>
            </a:r>
            <a:r>
              <a:rPr lang="it-IT" sz="1400" dirty="0" err="1"/>
              <a:t>quality</a:t>
            </a:r>
            <a:r>
              <a:rPr lang="it-IT" sz="1400" dirty="0"/>
              <a:t> </a:t>
            </a:r>
            <a:r>
              <a:rPr lang="it-IT" sz="1400" dirty="0" err="1"/>
              <a:t>cotton</a:t>
            </a:r>
            <a:r>
              <a:rPr lang="it-IT" sz="1400" dirty="0"/>
              <a:t> </a:t>
            </a:r>
            <a:r>
              <a:rPr lang="it-IT" sz="1400" dirty="0" err="1"/>
              <a:t>fibers</a:t>
            </a:r>
            <a:r>
              <a:rPr lang="it-IT" sz="1400" dirty="0"/>
              <a:t>, </a:t>
            </a:r>
            <a:r>
              <a:rPr lang="it-IT" sz="1400" dirty="0" err="1"/>
              <a:t>Whatman</a:t>
            </a:r>
            <a:r>
              <a:rPr lang="it-IT" sz="1400" dirty="0"/>
              <a:t> cellulose filter papers are </a:t>
            </a:r>
            <a:r>
              <a:rPr lang="it-IT" sz="1400" dirty="0" err="1"/>
              <a:t>processed</a:t>
            </a:r>
            <a:r>
              <a:rPr lang="it-IT" sz="1400" dirty="0"/>
              <a:t> to </a:t>
            </a:r>
            <a:r>
              <a:rPr lang="it-IT" sz="1400" dirty="0" err="1"/>
              <a:t>achieve</a:t>
            </a:r>
            <a:r>
              <a:rPr lang="it-IT" sz="1400" dirty="0"/>
              <a:t> an α-cellulose </a:t>
            </a:r>
            <a:r>
              <a:rPr lang="it-IT" sz="1400" dirty="0" err="1"/>
              <a:t>content</a:t>
            </a:r>
            <a:r>
              <a:rPr lang="it-IT" sz="1400" dirty="0"/>
              <a:t> of &gt;98%.</a:t>
            </a:r>
          </a:p>
        </p:txBody>
      </p:sp>
      <p:sp>
        <p:nvSpPr>
          <p:cNvPr id="9" name="CasellaDiTesto 8">
            <a:extLst>
              <a:ext uri="{FF2B5EF4-FFF2-40B4-BE49-F238E27FC236}">
                <a16:creationId xmlns:a16="http://schemas.microsoft.com/office/drawing/2014/main" id="{8FA4B589-E09F-8133-C9FE-8B3EAEAEC086}"/>
              </a:ext>
            </a:extLst>
          </p:cNvPr>
          <p:cNvSpPr txBox="1"/>
          <p:nvPr/>
        </p:nvSpPr>
        <p:spPr>
          <a:xfrm>
            <a:off x="2340599" y="2681453"/>
            <a:ext cx="4462802" cy="1508105"/>
          </a:xfrm>
          <a:prstGeom prst="rect">
            <a:avLst/>
          </a:prstGeom>
        </p:spPr>
        <p:txBody>
          <a:bodyPr vert="horz" wrap="square" lIns="91440" tIns="0" rIns="91440" bIns="0" rtlCol="0">
            <a:spAutoFit/>
          </a:bodyPr>
          <a:lstStyle/>
          <a:p>
            <a:pPr algn="just"/>
            <a:r>
              <a:rPr lang="it-IT" sz="1400" b="1" dirty="0" err="1"/>
              <a:t>Antaimoro</a:t>
            </a:r>
            <a:r>
              <a:rPr lang="it-IT" sz="1400" b="1" dirty="0"/>
              <a:t> (</a:t>
            </a:r>
            <a:r>
              <a:rPr lang="it-IT" sz="1400" b="1" dirty="0" err="1"/>
              <a:t>avoha</a:t>
            </a:r>
            <a:r>
              <a:rPr lang="it-IT" sz="1400" b="1" dirty="0"/>
              <a:t>). </a:t>
            </a:r>
            <a:r>
              <a:rPr lang="it-IT" sz="1400" dirty="0" err="1"/>
              <a:t>Antaimoro</a:t>
            </a:r>
            <a:r>
              <a:rPr lang="it-IT" sz="1400" dirty="0"/>
              <a:t> paper </a:t>
            </a:r>
            <a:r>
              <a:rPr lang="it-IT" sz="1400" dirty="0" err="1"/>
              <a:t>is</a:t>
            </a:r>
            <a:r>
              <a:rPr lang="it-IT" sz="1400" dirty="0"/>
              <a:t> a </a:t>
            </a:r>
            <a:r>
              <a:rPr lang="it-IT" sz="1400" dirty="0" err="1"/>
              <a:t>traditional</a:t>
            </a:r>
            <a:r>
              <a:rPr lang="it-IT" sz="1400" dirty="0"/>
              <a:t> handmade paper from Madagascar by the </a:t>
            </a:r>
            <a:r>
              <a:rPr lang="it-IT" sz="1400" dirty="0" err="1"/>
              <a:t>Antaimoro</a:t>
            </a:r>
            <a:r>
              <a:rPr lang="it-IT" sz="1400" dirty="0"/>
              <a:t> people from the </a:t>
            </a:r>
            <a:r>
              <a:rPr lang="it-IT" sz="1400" dirty="0" err="1"/>
              <a:t>bark</a:t>
            </a:r>
            <a:r>
              <a:rPr lang="it-IT" sz="1400" dirty="0"/>
              <a:t> of the *</a:t>
            </a:r>
            <a:r>
              <a:rPr lang="it-IT" sz="1400" dirty="0" err="1"/>
              <a:t>avoha</a:t>
            </a:r>
            <a:r>
              <a:rPr lang="it-IT" sz="1400" dirty="0"/>
              <a:t>*—a semi-</a:t>
            </a:r>
            <a:r>
              <a:rPr lang="it-IT" sz="1400" dirty="0" err="1"/>
              <a:t>aquatic</a:t>
            </a:r>
            <a:r>
              <a:rPr lang="it-IT" sz="1400" dirty="0"/>
              <a:t> </a:t>
            </a:r>
            <a:r>
              <a:rPr lang="it-IT" sz="1400" dirty="0" err="1"/>
              <a:t>shrub</a:t>
            </a:r>
            <a:r>
              <a:rPr lang="it-IT" sz="1400" dirty="0"/>
              <a:t> </a:t>
            </a:r>
            <a:r>
              <a:rPr lang="it-IT" sz="1400" dirty="0" err="1"/>
              <a:t>belonging</a:t>
            </a:r>
            <a:r>
              <a:rPr lang="it-IT" sz="1400" dirty="0"/>
              <a:t> to the </a:t>
            </a:r>
            <a:r>
              <a:rPr lang="it-IT" sz="1400" dirty="0" err="1"/>
              <a:t>Moraceae</a:t>
            </a:r>
            <a:r>
              <a:rPr lang="it-IT" sz="1400" dirty="0"/>
              <a:t> family. </a:t>
            </a:r>
            <a:r>
              <a:rPr lang="it-IT" sz="1400" dirty="0" err="1"/>
              <a:t>It</a:t>
            </a:r>
            <a:r>
              <a:rPr lang="it-IT" sz="1400" dirty="0"/>
              <a:t> features a </a:t>
            </a:r>
            <a:r>
              <a:rPr lang="it-IT" sz="1400" dirty="0" err="1"/>
              <a:t>unique</a:t>
            </a:r>
            <a:r>
              <a:rPr lang="it-IT" sz="1400" dirty="0"/>
              <a:t>, </a:t>
            </a:r>
            <a:r>
              <a:rPr lang="it-IT" sz="1400" dirty="0" err="1"/>
              <a:t>parchment</a:t>
            </a:r>
            <a:r>
              <a:rPr lang="it-IT" sz="1400" dirty="0"/>
              <a:t>-like texture and </a:t>
            </a:r>
            <a:r>
              <a:rPr lang="it-IT" sz="1400" dirty="0" err="1"/>
              <a:t>is</a:t>
            </a:r>
            <a:r>
              <a:rPr lang="it-IT" sz="1400" dirty="0"/>
              <a:t> </a:t>
            </a:r>
            <a:r>
              <a:rPr lang="it-IT" sz="1400" dirty="0" err="1"/>
              <a:t>famously</a:t>
            </a:r>
            <a:r>
              <a:rPr lang="it-IT" sz="1400" dirty="0"/>
              <a:t> </a:t>
            </a:r>
            <a:r>
              <a:rPr lang="it-IT" sz="1400" dirty="0" err="1"/>
              <a:t>decorated</a:t>
            </a:r>
            <a:r>
              <a:rPr lang="it-IT" sz="1400" dirty="0"/>
              <a:t> with </a:t>
            </a:r>
            <a:r>
              <a:rPr lang="it-IT" sz="1400" dirty="0" err="1"/>
              <a:t>fresh</a:t>
            </a:r>
            <a:r>
              <a:rPr lang="it-IT" sz="1400" dirty="0"/>
              <a:t> </a:t>
            </a:r>
            <a:r>
              <a:rPr lang="it-IT" sz="1400" dirty="0" err="1"/>
              <a:t>flowers</a:t>
            </a:r>
            <a:r>
              <a:rPr lang="it-IT" sz="1400" dirty="0"/>
              <a:t> and </a:t>
            </a:r>
            <a:r>
              <a:rPr lang="it-IT" sz="1400" dirty="0" err="1"/>
              <a:t>leaves</a:t>
            </a:r>
            <a:r>
              <a:rPr lang="it-IT" sz="1400" dirty="0"/>
              <a:t> </a:t>
            </a:r>
            <a:r>
              <a:rPr lang="it-IT" sz="1400" dirty="0" err="1"/>
              <a:t>pressed</a:t>
            </a:r>
            <a:r>
              <a:rPr lang="it-IT" sz="1400" dirty="0"/>
              <a:t> </a:t>
            </a:r>
            <a:r>
              <a:rPr lang="it-IT" sz="1400" dirty="0" err="1"/>
              <a:t>directly</a:t>
            </a:r>
            <a:r>
              <a:rPr lang="it-IT" sz="1400" dirty="0"/>
              <a:t> </a:t>
            </a:r>
            <a:r>
              <a:rPr lang="it-IT" sz="1400" dirty="0" err="1"/>
              <a:t>into</a:t>
            </a:r>
            <a:r>
              <a:rPr lang="it-IT" sz="1400" dirty="0"/>
              <a:t> the </a:t>
            </a:r>
            <a:r>
              <a:rPr lang="it-IT" sz="1400" dirty="0" err="1"/>
              <a:t>wet</a:t>
            </a:r>
            <a:r>
              <a:rPr lang="it-IT" sz="1400" dirty="0"/>
              <a:t> pulp. </a:t>
            </a:r>
            <a:r>
              <a:rPr lang="it-IT" sz="1400" dirty="0" err="1"/>
              <a:t>exposed</a:t>
            </a:r>
            <a:r>
              <a:rPr lang="it-IT" sz="1400" dirty="0"/>
              <a:t> to the air for </a:t>
            </a:r>
            <a:r>
              <a:rPr lang="it-IT" sz="1400" dirty="0" err="1"/>
              <a:t>drying</a:t>
            </a:r>
            <a:r>
              <a:rPr lang="it-IT" sz="1400" dirty="0"/>
              <a:t>.</a:t>
            </a:r>
          </a:p>
        </p:txBody>
      </p:sp>
      <p:sp>
        <p:nvSpPr>
          <p:cNvPr id="10" name="CasellaDiTesto 9">
            <a:extLst>
              <a:ext uri="{FF2B5EF4-FFF2-40B4-BE49-F238E27FC236}">
                <a16:creationId xmlns:a16="http://schemas.microsoft.com/office/drawing/2014/main" id="{FEE4944B-58B6-B249-5A91-26EA728F3AF4}"/>
              </a:ext>
            </a:extLst>
          </p:cNvPr>
          <p:cNvSpPr txBox="1"/>
          <p:nvPr/>
        </p:nvSpPr>
        <p:spPr>
          <a:xfrm>
            <a:off x="235997" y="4676711"/>
            <a:ext cx="6164804" cy="1785104"/>
          </a:xfrm>
          <a:prstGeom prst="rect">
            <a:avLst/>
          </a:prstGeom>
        </p:spPr>
        <p:txBody>
          <a:bodyPr vert="horz" wrap="square" lIns="91440" tIns="0" rIns="91440" bIns="0" rtlCol="0">
            <a:spAutoFit/>
          </a:bodyPr>
          <a:lstStyle/>
          <a:p>
            <a:pPr algn="just"/>
            <a:r>
              <a:rPr lang="it-IT" sz="1400" b="1" dirty="0" err="1"/>
              <a:t>Funori</a:t>
            </a:r>
            <a:r>
              <a:rPr lang="it-IT" sz="1400" b="1" dirty="0"/>
              <a:t> (red </a:t>
            </a:r>
            <a:r>
              <a:rPr lang="it-IT" sz="1400" b="1" dirty="0" err="1"/>
              <a:t>algae</a:t>
            </a:r>
            <a:r>
              <a:rPr lang="it-IT" sz="1400" b="1" dirty="0"/>
              <a:t>)  </a:t>
            </a:r>
            <a:r>
              <a:rPr lang="it-IT" sz="1400" b="1" dirty="0" err="1"/>
              <a:t>Japanes</a:t>
            </a:r>
            <a:r>
              <a:rPr lang="it-IT" sz="1400" b="1" dirty="0"/>
              <a:t> paper- </a:t>
            </a:r>
            <a:r>
              <a:rPr lang="en-US" sz="1400" dirty="0" err="1"/>
              <a:t>Funori</a:t>
            </a:r>
            <a:r>
              <a:rPr lang="en-US" sz="1400" dirty="0"/>
              <a:t> is a polysaccharide (</a:t>
            </a:r>
            <a:r>
              <a:rPr lang="en-US" sz="1400" dirty="0" err="1"/>
              <a:t>funoran</a:t>
            </a:r>
            <a:r>
              <a:rPr lang="en-US" sz="1400" dirty="0"/>
              <a:t>) obtained from the mucilage of three seaweed species living in the sea waters of Japan, Korea, South China, and North America, i.e., </a:t>
            </a:r>
            <a:r>
              <a:rPr lang="en-US" sz="1400" dirty="0" err="1"/>
              <a:t>Gloiopeltis</a:t>
            </a:r>
            <a:r>
              <a:rPr lang="en-US" sz="1400" dirty="0"/>
              <a:t> Furcata, </a:t>
            </a:r>
            <a:r>
              <a:rPr lang="en-US" sz="1400" dirty="0" err="1"/>
              <a:t>Gloiopeltis</a:t>
            </a:r>
            <a:r>
              <a:rPr lang="en-US" sz="1400" dirty="0"/>
              <a:t> </a:t>
            </a:r>
            <a:r>
              <a:rPr lang="en-US" sz="1400" dirty="0" err="1"/>
              <a:t>Complanata</a:t>
            </a:r>
            <a:r>
              <a:rPr lang="en-US" sz="1400" dirty="0"/>
              <a:t>, and </a:t>
            </a:r>
            <a:r>
              <a:rPr lang="en-US" sz="1400" dirty="0" err="1"/>
              <a:t>Gloiopeltis</a:t>
            </a:r>
            <a:r>
              <a:rPr lang="en-US" sz="1400" dirty="0"/>
              <a:t> Tenax</a:t>
            </a:r>
            <a:r>
              <a:rPr lang="it-IT" sz="1400" dirty="0"/>
              <a:t> </a:t>
            </a:r>
          </a:p>
          <a:p>
            <a:pPr algn="just"/>
            <a:r>
              <a:rPr lang="it-IT" sz="1400" dirty="0"/>
              <a:t>While </a:t>
            </a:r>
            <a:r>
              <a:rPr lang="it-IT" sz="1400" dirty="0" err="1"/>
              <a:t>it</a:t>
            </a:r>
            <a:r>
              <a:rPr lang="it-IT" sz="1400" dirty="0"/>
              <a:t> </a:t>
            </a:r>
            <a:r>
              <a:rPr lang="it-IT" sz="1400" dirty="0" err="1"/>
              <a:t>does</a:t>
            </a:r>
            <a:r>
              <a:rPr lang="it-IT" sz="1400" dirty="0"/>
              <a:t> </a:t>
            </a:r>
            <a:r>
              <a:rPr lang="it-IT" sz="1400" dirty="0" err="1"/>
              <a:t>not</a:t>
            </a:r>
            <a:r>
              <a:rPr lang="it-IT" sz="1400" dirty="0"/>
              <a:t> </a:t>
            </a:r>
            <a:r>
              <a:rPr lang="it-IT" sz="1400" dirty="0" err="1"/>
              <a:t>refer</a:t>
            </a:r>
            <a:r>
              <a:rPr lang="it-IT" sz="1400" dirty="0"/>
              <a:t> to a </a:t>
            </a:r>
            <a:r>
              <a:rPr lang="it-IT" sz="1400" dirty="0" err="1"/>
              <a:t>type</a:t>
            </a:r>
            <a:r>
              <a:rPr lang="it-IT" sz="1400" dirty="0"/>
              <a:t> of paper </a:t>
            </a:r>
            <a:r>
              <a:rPr lang="it-IT" sz="1400" dirty="0" err="1"/>
              <a:t>itself</a:t>
            </a:r>
            <a:r>
              <a:rPr lang="it-IT" sz="1400" dirty="0"/>
              <a:t>, </a:t>
            </a:r>
            <a:r>
              <a:rPr lang="it-IT" sz="1400" dirty="0" err="1"/>
              <a:t>it</a:t>
            </a:r>
            <a:r>
              <a:rPr lang="it-IT" sz="1400" dirty="0"/>
              <a:t> </a:t>
            </a:r>
            <a:r>
              <a:rPr lang="it-IT" sz="1400" dirty="0" err="1"/>
              <a:t>is</a:t>
            </a:r>
            <a:r>
              <a:rPr lang="it-IT" sz="1400" dirty="0"/>
              <a:t> </a:t>
            </a:r>
            <a:r>
              <a:rPr lang="it-IT" sz="1400" dirty="0" err="1"/>
              <a:t>intrinsically</a:t>
            </a:r>
            <a:r>
              <a:rPr lang="it-IT" sz="1400" dirty="0"/>
              <a:t> </a:t>
            </a:r>
            <a:r>
              <a:rPr lang="it-IT" sz="1400" dirty="0" err="1"/>
              <a:t>linked</a:t>
            </a:r>
            <a:r>
              <a:rPr lang="it-IT" sz="1400" dirty="0"/>
              <a:t> to paper </a:t>
            </a:r>
            <a:r>
              <a:rPr lang="it-IT" sz="1400" dirty="0" err="1"/>
              <a:t>because</a:t>
            </a:r>
            <a:r>
              <a:rPr lang="it-IT" sz="1400" dirty="0"/>
              <a:t> </a:t>
            </a:r>
            <a:r>
              <a:rPr lang="it-IT" sz="1400" dirty="0" err="1"/>
              <a:t>it</a:t>
            </a:r>
            <a:r>
              <a:rPr lang="it-IT" sz="1400" dirty="0"/>
              <a:t> </a:t>
            </a:r>
            <a:r>
              <a:rPr lang="it-IT" sz="1400" dirty="0" err="1"/>
              <a:t>has</a:t>
            </a:r>
            <a:r>
              <a:rPr lang="it-IT" sz="1400" dirty="0"/>
              <a:t> been </a:t>
            </a:r>
            <a:r>
              <a:rPr lang="it-IT" sz="1400" dirty="0" err="1"/>
              <a:t>used</a:t>
            </a:r>
            <a:r>
              <a:rPr lang="it-IT" sz="1400" dirty="0"/>
              <a:t> for </a:t>
            </a:r>
            <a:r>
              <a:rPr lang="it-IT" sz="1400" dirty="0" err="1"/>
              <a:t>centuries</a:t>
            </a:r>
            <a:r>
              <a:rPr lang="it-IT" sz="1400" dirty="0"/>
              <a:t> to </a:t>
            </a:r>
            <a:r>
              <a:rPr lang="it-IT" sz="1400" dirty="0" err="1"/>
              <a:t>treat</a:t>
            </a:r>
            <a:r>
              <a:rPr lang="it-IT" sz="1400" dirty="0"/>
              <a:t>, size, and consolidate fragile papers like </a:t>
            </a:r>
            <a:r>
              <a:rPr lang="it-IT" sz="1400" dirty="0" err="1"/>
              <a:t>Japanese</a:t>
            </a:r>
            <a:r>
              <a:rPr lang="it-IT" sz="1400" dirty="0"/>
              <a:t> </a:t>
            </a:r>
            <a:r>
              <a:rPr lang="it-IT" sz="1400" i="1" dirty="0"/>
              <a:t>Washi</a:t>
            </a:r>
            <a:r>
              <a:rPr lang="it-IT" sz="1400" dirty="0"/>
              <a:t>.</a:t>
            </a:r>
          </a:p>
          <a:p>
            <a:endParaRPr lang="it-IT" dirty="0"/>
          </a:p>
        </p:txBody>
      </p:sp>
      <p:sp>
        <p:nvSpPr>
          <p:cNvPr id="20" name="Titolo 1">
            <a:extLst>
              <a:ext uri="{FF2B5EF4-FFF2-40B4-BE49-F238E27FC236}">
                <a16:creationId xmlns:a16="http://schemas.microsoft.com/office/drawing/2014/main" id="{A355E94B-A8D4-59B4-0F71-05D3960CA390}"/>
              </a:ext>
            </a:extLst>
          </p:cNvPr>
          <p:cNvSpPr txBox="1">
            <a:spLocks/>
          </p:cNvSpPr>
          <p:nvPr/>
        </p:nvSpPr>
        <p:spPr>
          <a:xfrm>
            <a:off x="133455" y="227231"/>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Modern</a:t>
            </a:r>
            <a:r>
              <a:rPr lang="it-IT" dirty="0">
                <a:solidFill>
                  <a:schemeClr val="bg1"/>
                </a:solidFill>
              </a:rPr>
              <a:t> Papers</a:t>
            </a:r>
          </a:p>
        </p:txBody>
      </p:sp>
      <p:pic>
        <p:nvPicPr>
          <p:cNvPr id="3" name="Immagine 2">
            <a:extLst>
              <a:ext uri="{FF2B5EF4-FFF2-40B4-BE49-F238E27FC236}">
                <a16:creationId xmlns:a16="http://schemas.microsoft.com/office/drawing/2014/main" id="{34681B09-2385-F315-D30C-E476925AD92D}"/>
              </a:ext>
            </a:extLst>
          </p:cNvPr>
          <p:cNvPicPr>
            <a:picLocks noChangeAspect="1"/>
          </p:cNvPicPr>
          <p:nvPr/>
        </p:nvPicPr>
        <p:blipFill>
          <a:blip r:embed="rId3"/>
          <a:stretch>
            <a:fillRect/>
          </a:stretch>
        </p:blipFill>
        <p:spPr>
          <a:xfrm>
            <a:off x="305301" y="1118071"/>
            <a:ext cx="1076932" cy="1349956"/>
          </a:xfrm>
          <a:prstGeom prst="rect">
            <a:avLst/>
          </a:prstGeom>
        </p:spPr>
      </p:pic>
      <p:pic>
        <p:nvPicPr>
          <p:cNvPr id="28" name="Immagine 27">
            <a:extLst>
              <a:ext uri="{FF2B5EF4-FFF2-40B4-BE49-F238E27FC236}">
                <a16:creationId xmlns:a16="http://schemas.microsoft.com/office/drawing/2014/main" id="{723EB88B-6D5D-4381-C859-5801C2A31815}"/>
              </a:ext>
            </a:extLst>
          </p:cNvPr>
          <p:cNvPicPr>
            <a:picLocks noChangeAspect="1"/>
          </p:cNvPicPr>
          <p:nvPr/>
        </p:nvPicPr>
        <p:blipFill>
          <a:blip r:embed="rId4"/>
          <a:stretch>
            <a:fillRect/>
          </a:stretch>
        </p:blipFill>
        <p:spPr>
          <a:xfrm>
            <a:off x="7106909" y="1845670"/>
            <a:ext cx="1731790" cy="2343888"/>
          </a:xfrm>
          <a:prstGeom prst="rect">
            <a:avLst/>
          </a:prstGeom>
        </p:spPr>
      </p:pic>
      <p:pic>
        <p:nvPicPr>
          <p:cNvPr id="32" name="Immagine 31">
            <a:extLst>
              <a:ext uri="{FF2B5EF4-FFF2-40B4-BE49-F238E27FC236}">
                <a16:creationId xmlns:a16="http://schemas.microsoft.com/office/drawing/2014/main" id="{6D90865A-13C4-6540-8DF9-37FAF1CA7A63}"/>
              </a:ext>
            </a:extLst>
          </p:cNvPr>
          <p:cNvPicPr>
            <a:picLocks noChangeAspect="1"/>
          </p:cNvPicPr>
          <p:nvPr/>
        </p:nvPicPr>
        <p:blipFill>
          <a:blip r:embed="rId5"/>
          <a:stretch>
            <a:fillRect/>
          </a:stretch>
        </p:blipFill>
        <p:spPr>
          <a:xfrm>
            <a:off x="7813016" y="4676711"/>
            <a:ext cx="1183424" cy="948361"/>
          </a:xfrm>
          <a:prstGeom prst="rect">
            <a:avLst/>
          </a:prstGeom>
        </p:spPr>
      </p:pic>
      <p:pic>
        <p:nvPicPr>
          <p:cNvPr id="35" name="Immagine 34">
            <a:extLst>
              <a:ext uri="{FF2B5EF4-FFF2-40B4-BE49-F238E27FC236}">
                <a16:creationId xmlns:a16="http://schemas.microsoft.com/office/drawing/2014/main" id="{B1780962-CB59-2B4E-92F3-17CCE602F627}"/>
              </a:ext>
            </a:extLst>
          </p:cNvPr>
          <p:cNvPicPr>
            <a:picLocks noChangeAspect="1"/>
          </p:cNvPicPr>
          <p:nvPr/>
        </p:nvPicPr>
        <p:blipFill>
          <a:blip r:embed="rId6"/>
          <a:stretch>
            <a:fillRect/>
          </a:stretch>
        </p:blipFill>
        <p:spPr>
          <a:xfrm>
            <a:off x="6431644" y="4676711"/>
            <a:ext cx="1350529" cy="2031313"/>
          </a:xfrm>
          <a:prstGeom prst="rect">
            <a:avLst/>
          </a:prstGeom>
        </p:spPr>
      </p:pic>
    </p:spTree>
    <p:extLst>
      <p:ext uri="{BB962C8B-B14F-4D97-AF65-F5344CB8AC3E}">
        <p14:creationId xmlns:p14="http://schemas.microsoft.com/office/powerpoint/2010/main" val="105115545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C83CB-F257-82B0-5D2B-30FCDCFAC521}"/>
            </a:ext>
          </a:extLst>
        </p:cNvPr>
        <p:cNvGrpSpPr/>
        <p:nvPr/>
      </p:nvGrpSpPr>
      <p:grpSpPr>
        <a:xfrm>
          <a:off x="0" y="0"/>
          <a:ext cx="0" cy="0"/>
          <a:chOff x="0" y="0"/>
          <a:chExt cx="0" cy="0"/>
        </a:xfrm>
      </p:grpSpPr>
      <p:sp>
        <p:nvSpPr>
          <p:cNvPr id="17" name="Rettangolo 16">
            <a:extLst>
              <a:ext uri="{FF2B5EF4-FFF2-40B4-BE49-F238E27FC236}">
                <a16:creationId xmlns:a16="http://schemas.microsoft.com/office/drawing/2014/main" id="{6F692F05-1AF2-156F-4BBF-E55A07A9D7CC}"/>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122" name="Segnaposto numero diapositiva 2">
            <a:extLst>
              <a:ext uri="{FF2B5EF4-FFF2-40B4-BE49-F238E27FC236}">
                <a16:creationId xmlns:a16="http://schemas.microsoft.com/office/drawing/2014/main" id="{442293A7-0874-9452-F42B-8B0184FE9B8E}"/>
              </a:ext>
            </a:extLst>
          </p:cNvPr>
          <p:cNvSpPr>
            <a:spLocks noGrp="1"/>
          </p:cNvSpPr>
          <p:nvPr>
            <p:ph type="sldNum" sz="quarter" idx="11"/>
          </p:nvPr>
        </p:nvSpPr>
        <p:spPr>
          <a:xfrm>
            <a:off x="6532563" y="6279253"/>
            <a:ext cx="2133600" cy="365125"/>
          </a:xfrm>
          <a:noFill/>
        </p:spPr>
        <p:txBody>
          <a:bodyPr/>
          <a:lstStyle>
            <a:lvl1pPr eaLnBrk="0" hangingPunct="0">
              <a:spcBef>
                <a:spcPts val="8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Calibri" pitchFamily="34" charset="0"/>
              </a:defRPr>
            </a:lvl1pPr>
            <a:lvl2pPr eaLnBrk="0" hangingPunct="0">
              <a:spcBef>
                <a:spcPts val="7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Calibri" pitchFamily="34" charset="0"/>
              </a:defRPr>
            </a:lvl2pPr>
            <a:lvl3pPr eaLnBrk="0" hangingPunct="0">
              <a:spcBef>
                <a:spcPts val="6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Calibri" pitchFamily="34" charset="0"/>
              </a:defRPr>
            </a:lvl3pPr>
            <a:lvl4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4pPr>
            <a:lvl5pPr eaLnBrk="0" hangingPunct="0">
              <a:spcBef>
                <a:spcPts val="5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5pPr>
            <a:lvl6pPr marL="25146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6pPr>
            <a:lvl7pPr marL="29718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7pPr>
            <a:lvl8pPr marL="34290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8pPr>
            <a:lvl9pPr marL="3886200" indent="-228600" defTabSz="449263" eaLnBrk="0" fontAlgn="base" hangingPunct="0">
              <a:spcBef>
                <a:spcPts val="50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Calibri" pitchFamily="34" charset="0"/>
              </a:defRPr>
            </a:lvl9pPr>
          </a:lstStyle>
          <a:p>
            <a:pPr eaLnBrk="1" hangingPunct="1">
              <a:spcBef>
                <a:spcPct val="0"/>
              </a:spcBef>
            </a:pPr>
            <a:fld id="{E39DA3FD-8368-4764-8593-F2F1F5466DDF}" type="slidenum">
              <a:rPr lang="fr-CA" altLang="it-IT" sz="1200" smtClean="0">
                <a:solidFill>
                  <a:srgbClr val="898989"/>
                </a:solidFill>
              </a:rPr>
              <a:pPr eaLnBrk="1" hangingPunct="1">
                <a:spcBef>
                  <a:spcPct val="0"/>
                </a:spcBef>
              </a:pPr>
              <a:t>19</a:t>
            </a:fld>
            <a:endParaRPr lang="fr-CA" altLang="it-IT" sz="1200" dirty="0">
              <a:solidFill>
                <a:srgbClr val="898989"/>
              </a:solidFill>
            </a:endParaRPr>
          </a:p>
        </p:txBody>
      </p:sp>
      <p:pic>
        <p:nvPicPr>
          <p:cNvPr id="4" name="Immagine 3">
            <a:extLst>
              <a:ext uri="{FF2B5EF4-FFF2-40B4-BE49-F238E27FC236}">
                <a16:creationId xmlns:a16="http://schemas.microsoft.com/office/drawing/2014/main" id="{08D20A71-68E3-BD34-8DDF-3E0F800F6F91}"/>
              </a:ext>
            </a:extLst>
          </p:cNvPr>
          <p:cNvPicPr>
            <a:picLocks noChangeAspect="1"/>
          </p:cNvPicPr>
          <p:nvPr/>
        </p:nvPicPr>
        <p:blipFill rotWithShape="1">
          <a:blip r:embed="rId3">
            <a:extLst>
              <a:ext uri="{28A0092B-C50C-407E-A947-70E740481C1C}">
                <a14:useLocalDpi xmlns:a14="http://schemas.microsoft.com/office/drawing/2010/main" val="0"/>
              </a:ext>
            </a:extLst>
          </a:blip>
          <a:srcRect l="8014" t="7176" r="9746" b="8501"/>
          <a:stretch/>
        </p:blipFill>
        <p:spPr>
          <a:xfrm>
            <a:off x="3354360" y="1488863"/>
            <a:ext cx="2290944" cy="1667232"/>
          </a:xfrm>
          <a:prstGeom prst="rect">
            <a:avLst/>
          </a:prstGeom>
        </p:spPr>
      </p:pic>
      <p:sp>
        <p:nvSpPr>
          <p:cNvPr id="5" name="CasellaDiTesto 4">
            <a:extLst>
              <a:ext uri="{FF2B5EF4-FFF2-40B4-BE49-F238E27FC236}">
                <a16:creationId xmlns:a16="http://schemas.microsoft.com/office/drawing/2014/main" id="{97DC7E08-F9E3-E1A8-E896-0A519F761750}"/>
              </a:ext>
            </a:extLst>
          </p:cNvPr>
          <p:cNvSpPr txBox="1"/>
          <p:nvPr/>
        </p:nvSpPr>
        <p:spPr>
          <a:xfrm>
            <a:off x="3341004" y="1162415"/>
            <a:ext cx="2270365" cy="276999"/>
          </a:xfrm>
          <a:prstGeom prst="rect">
            <a:avLst/>
          </a:prstGeom>
        </p:spPr>
        <p:txBody>
          <a:bodyPr vert="horz" wrap="square" lIns="91440" tIns="0" rIns="91440" bIns="0" rtlCol="0">
            <a:spAutoFit/>
          </a:bodyPr>
          <a:lstStyle/>
          <a:p>
            <a:r>
              <a:rPr lang="it-IT" dirty="0" err="1"/>
              <a:t>Whatmann</a:t>
            </a:r>
            <a:r>
              <a:rPr lang="it-IT" dirty="0"/>
              <a:t> (</a:t>
            </a:r>
            <a:r>
              <a:rPr lang="it-IT" dirty="0" err="1"/>
              <a:t>cotton</a:t>
            </a:r>
            <a:r>
              <a:rPr lang="it-IT" dirty="0"/>
              <a:t>)</a:t>
            </a:r>
          </a:p>
        </p:txBody>
      </p:sp>
      <p:pic>
        <p:nvPicPr>
          <p:cNvPr id="6" name="Immagine 5">
            <a:extLst>
              <a:ext uri="{FF2B5EF4-FFF2-40B4-BE49-F238E27FC236}">
                <a16:creationId xmlns:a16="http://schemas.microsoft.com/office/drawing/2014/main" id="{78033F09-BD74-127E-7846-2330C63AB5BB}"/>
              </a:ext>
            </a:extLst>
          </p:cNvPr>
          <p:cNvPicPr>
            <a:picLocks noChangeAspect="1"/>
          </p:cNvPicPr>
          <p:nvPr/>
        </p:nvPicPr>
        <p:blipFill rotWithShape="1">
          <a:blip r:embed="rId4">
            <a:extLst>
              <a:ext uri="{28A0092B-C50C-407E-A947-70E740481C1C}">
                <a14:useLocalDpi xmlns:a14="http://schemas.microsoft.com/office/drawing/2010/main" val="0"/>
              </a:ext>
            </a:extLst>
          </a:blip>
          <a:srcRect l="9578" t="7205" r="9540" b="8551"/>
          <a:stretch/>
        </p:blipFill>
        <p:spPr>
          <a:xfrm>
            <a:off x="405172" y="1488863"/>
            <a:ext cx="2255273" cy="1667232"/>
          </a:xfrm>
          <a:prstGeom prst="rect">
            <a:avLst/>
          </a:prstGeom>
        </p:spPr>
      </p:pic>
      <p:pic>
        <p:nvPicPr>
          <p:cNvPr id="7" name="Immagine 6">
            <a:extLst>
              <a:ext uri="{FF2B5EF4-FFF2-40B4-BE49-F238E27FC236}">
                <a16:creationId xmlns:a16="http://schemas.microsoft.com/office/drawing/2014/main" id="{4B4D4856-954B-95BE-A3DE-BD4515D14F01}"/>
              </a:ext>
            </a:extLst>
          </p:cNvPr>
          <p:cNvPicPr>
            <a:picLocks noChangeAspect="1"/>
          </p:cNvPicPr>
          <p:nvPr/>
        </p:nvPicPr>
        <p:blipFill rotWithShape="1">
          <a:blip r:embed="rId5">
            <a:extLst>
              <a:ext uri="{28A0092B-C50C-407E-A947-70E740481C1C}">
                <a14:useLocalDpi xmlns:a14="http://schemas.microsoft.com/office/drawing/2010/main" val="0"/>
              </a:ext>
            </a:extLst>
          </a:blip>
          <a:srcRect l="8268" t="7870" r="8904" b="8705"/>
          <a:stretch/>
        </p:blipFill>
        <p:spPr>
          <a:xfrm>
            <a:off x="6186465" y="1488863"/>
            <a:ext cx="2332197" cy="1667232"/>
          </a:xfrm>
          <a:prstGeom prst="rect">
            <a:avLst/>
          </a:prstGeom>
        </p:spPr>
      </p:pic>
      <p:sp>
        <p:nvSpPr>
          <p:cNvPr id="9" name="CasellaDiTesto 8">
            <a:extLst>
              <a:ext uri="{FF2B5EF4-FFF2-40B4-BE49-F238E27FC236}">
                <a16:creationId xmlns:a16="http://schemas.microsoft.com/office/drawing/2014/main" id="{D6573281-5F6A-5C9D-68DE-CE1E0C154788}"/>
              </a:ext>
            </a:extLst>
          </p:cNvPr>
          <p:cNvSpPr txBox="1"/>
          <p:nvPr/>
        </p:nvSpPr>
        <p:spPr>
          <a:xfrm>
            <a:off x="541495" y="1158462"/>
            <a:ext cx="2082621" cy="276999"/>
          </a:xfrm>
          <a:prstGeom prst="rect">
            <a:avLst/>
          </a:prstGeom>
        </p:spPr>
        <p:txBody>
          <a:bodyPr vert="horz" wrap="none" lIns="91440" tIns="0" rIns="91440" bIns="0" rtlCol="0">
            <a:spAutoFit/>
          </a:bodyPr>
          <a:lstStyle/>
          <a:p>
            <a:r>
              <a:rPr lang="it-IT" dirty="0" err="1"/>
              <a:t>Antaimoro</a:t>
            </a:r>
            <a:r>
              <a:rPr lang="it-IT" dirty="0"/>
              <a:t> (</a:t>
            </a:r>
            <a:r>
              <a:rPr lang="it-IT" dirty="0" err="1"/>
              <a:t>avoha</a:t>
            </a:r>
            <a:r>
              <a:rPr lang="it-IT" dirty="0"/>
              <a:t>)</a:t>
            </a:r>
          </a:p>
        </p:txBody>
      </p:sp>
      <p:sp>
        <p:nvSpPr>
          <p:cNvPr id="10" name="CasellaDiTesto 9">
            <a:extLst>
              <a:ext uri="{FF2B5EF4-FFF2-40B4-BE49-F238E27FC236}">
                <a16:creationId xmlns:a16="http://schemas.microsoft.com/office/drawing/2014/main" id="{3AA5A131-0CFB-2150-65DF-270300F5B1DE}"/>
              </a:ext>
            </a:extLst>
          </p:cNvPr>
          <p:cNvSpPr txBox="1"/>
          <p:nvPr/>
        </p:nvSpPr>
        <p:spPr>
          <a:xfrm>
            <a:off x="6346788" y="1158461"/>
            <a:ext cx="2195623" cy="276999"/>
          </a:xfrm>
          <a:prstGeom prst="rect">
            <a:avLst/>
          </a:prstGeom>
        </p:spPr>
        <p:txBody>
          <a:bodyPr vert="horz" wrap="square" lIns="91440" tIns="0" rIns="91440" bIns="0" rtlCol="0">
            <a:spAutoFit/>
          </a:bodyPr>
          <a:lstStyle/>
          <a:p>
            <a:r>
              <a:rPr lang="it-IT" dirty="0" err="1"/>
              <a:t>Funori</a:t>
            </a:r>
            <a:r>
              <a:rPr lang="it-IT" dirty="0"/>
              <a:t> (</a:t>
            </a:r>
            <a:r>
              <a:rPr lang="it-IT" dirty="0" err="1"/>
              <a:t>red</a:t>
            </a:r>
            <a:r>
              <a:rPr lang="it-IT" dirty="0"/>
              <a:t> </a:t>
            </a:r>
            <a:r>
              <a:rPr lang="it-IT" dirty="0" err="1"/>
              <a:t>algae</a:t>
            </a:r>
            <a:r>
              <a:rPr lang="it-IT" dirty="0"/>
              <a:t>)</a:t>
            </a:r>
          </a:p>
        </p:txBody>
      </p:sp>
      <p:sp>
        <p:nvSpPr>
          <p:cNvPr id="20" name="Titolo 1">
            <a:extLst>
              <a:ext uri="{FF2B5EF4-FFF2-40B4-BE49-F238E27FC236}">
                <a16:creationId xmlns:a16="http://schemas.microsoft.com/office/drawing/2014/main" id="{0531A8A6-7EF8-5F62-3442-574C5A91116B}"/>
              </a:ext>
            </a:extLst>
          </p:cNvPr>
          <p:cNvSpPr txBox="1">
            <a:spLocks/>
          </p:cNvSpPr>
          <p:nvPr/>
        </p:nvSpPr>
        <p:spPr>
          <a:xfrm>
            <a:off x="133455" y="227231"/>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Different</a:t>
            </a:r>
            <a:r>
              <a:rPr lang="it-IT" dirty="0">
                <a:solidFill>
                  <a:schemeClr val="bg1"/>
                </a:solidFill>
              </a:rPr>
              <a:t> papers: </a:t>
            </a:r>
            <a:r>
              <a:rPr lang="it-IT" dirty="0" err="1">
                <a:solidFill>
                  <a:schemeClr val="bg1"/>
                </a:solidFill>
              </a:rPr>
              <a:t>spectroscopic</a:t>
            </a:r>
            <a:r>
              <a:rPr lang="it-IT" dirty="0">
                <a:solidFill>
                  <a:schemeClr val="bg1"/>
                </a:solidFill>
              </a:rPr>
              <a:t> markers</a:t>
            </a:r>
          </a:p>
        </p:txBody>
      </p:sp>
      <p:sp>
        <p:nvSpPr>
          <p:cNvPr id="38" name="CasellaDiTesto 37">
            <a:extLst>
              <a:ext uri="{FF2B5EF4-FFF2-40B4-BE49-F238E27FC236}">
                <a16:creationId xmlns:a16="http://schemas.microsoft.com/office/drawing/2014/main" id="{72D79DE7-9439-8C38-7113-E86ED6E1B72C}"/>
              </a:ext>
            </a:extLst>
          </p:cNvPr>
          <p:cNvSpPr txBox="1"/>
          <p:nvPr/>
        </p:nvSpPr>
        <p:spPr>
          <a:xfrm>
            <a:off x="6922914" y="3317513"/>
            <a:ext cx="2125903" cy="123111"/>
          </a:xfrm>
          <a:prstGeom prst="rect">
            <a:avLst/>
          </a:prstGeom>
        </p:spPr>
        <p:txBody>
          <a:bodyPr vert="horz" wrap="none" lIns="91440" tIns="0" rIns="91440" bIns="0" rtlCol="0">
            <a:spAutoFit/>
          </a:bodyPr>
          <a:lstStyle/>
          <a:p>
            <a:r>
              <a:rPr lang="it-IT" sz="800" dirty="0"/>
              <a:t>280 </a:t>
            </a:r>
            <a:r>
              <a:rPr lang="it-IT" sz="800" dirty="0">
                <a:sym typeface="Symbol" panose="05050102010706020507" pitchFamily="18" charset="2"/>
              </a:rPr>
              <a:t>mx160 m, </a:t>
            </a:r>
            <a:r>
              <a:rPr lang="it-IT" sz="800" dirty="0" err="1">
                <a:sym typeface="Symbol" panose="05050102010706020507" pitchFamily="18" charset="2"/>
              </a:rPr>
              <a:t>step</a:t>
            </a:r>
            <a:r>
              <a:rPr lang="it-IT" sz="800" dirty="0">
                <a:sym typeface="Symbol" panose="05050102010706020507" pitchFamily="18" charset="2"/>
              </a:rPr>
              <a:t>: 10m, 448 </a:t>
            </a:r>
            <a:r>
              <a:rPr lang="it-IT" sz="800" dirty="0" err="1">
                <a:sym typeface="Symbol" panose="05050102010706020507" pitchFamily="18" charset="2"/>
              </a:rPr>
              <a:t>spectra</a:t>
            </a:r>
            <a:r>
              <a:rPr lang="it-IT" sz="800" dirty="0">
                <a:sym typeface="Symbol" panose="05050102010706020507" pitchFamily="18" charset="2"/>
              </a:rPr>
              <a:t> </a:t>
            </a:r>
            <a:endParaRPr lang="it-IT" sz="800" dirty="0"/>
          </a:p>
        </p:txBody>
      </p:sp>
      <p:pic>
        <p:nvPicPr>
          <p:cNvPr id="40" name="Immagine 39">
            <a:extLst>
              <a:ext uri="{FF2B5EF4-FFF2-40B4-BE49-F238E27FC236}">
                <a16:creationId xmlns:a16="http://schemas.microsoft.com/office/drawing/2014/main" id="{D58CB007-9540-6069-0D71-FF034E6E1D44}"/>
              </a:ext>
            </a:extLst>
          </p:cNvPr>
          <p:cNvPicPr>
            <a:picLocks noChangeAspect="1"/>
          </p:cNvPicPr>
          <p:nvPr/>
        </p:nvPicPr>
        <p:blipFill rotWithShape="1">
          <a:blip r:embed="rId6"/>
          <a:srcRect l="22814" t="5350" r="2097" b="16132"/>
          <a:stretch/>
        </p:blipFill>
        <p:spPr>
          <a:xfrm>
            <a:off x="3700662" y="1597775"/>
            <a:ext cx="914881" cy="958956"/>
          </a:xfrm>
          <a:prstGeom prst="rect">
            <a:avLst/>
          </a:prstGeom>
        </p:spPr>
      </p:pic>
      <p:sp>
        <p:nvSpPr>
          <p:cNvPr id="44" name="CasellaDiTesto 43">
            <a:extLst>
              <a:ext uri="{FF2B5EF4-FFF2-40B4-BE49-F238E27FC236}">
                <a16:creationId xmlns:a16="http://schemas.microsoft.com/office/drawing/2014/main" id="{AA56F200-5530-7B89-94C6-8E837A3A08E2}"/>
              </a:ext>
            </a:extLst>
          </p:cNvPr>
          <p:cNvSpPr txBox="1"/>
          <p:nvPr/>
        </p:nvSpPr>
        <p:spPr>
          <a:xfrm>
            <a:off x="3629431" y="1531006"/>
            <a:ext cx="431198" cy="338554"/>
          </a:xfrm>
          <a:prstGeom prst="rect">
            <a:avLst/>
          </a:prstGeom>
          <a:noFill/>
        </p:spPr>
        <p:txBody>
          <a:bodyPr wrap="square">
            <a:spAutoFit/>
          </a:bodyPr>
          <a:lstStyle/>
          <a:p>
            <a:r>
              <a:rPr lang="it-IT" sz="1600" b="1" i="1" dirty="0">
                <a:solidFill>
                  <a:schemeClr val="bg1"/>
                </a:solidFill>
                <a:latin typeface="Times New Roman" panose="02020603050405020304" pitchFamily="18" charset="0"/>
                <a:cs typeface="Times New Roman" panose="02020603050405020304" pitchFamily="18" charset="0"/>
              </a:rPr>
              <a:t>R</a:t>
            </a:r>
            <a:r>
              <a:rPr lang="it-IT" sz="1600" b="1" baseline="-25000" dirty="0">
                <a:solidFill>
                  <a:schemeClr val="bg1"/>
                </a:solidFill>
                <a:latin typeface="Times New Roman" panose="02020603050405020304" pitchFamily="18" charset="0"/>
                <a:cs typeface="Times New Roman" panose="02020603050405020304" pitchFamily="18" charset="0"/>
              </a:rPr>
              <a:t>H</a:t>
            </a:r>
            <a:endParaRPr lang="it-IT" dirty="0">
              <a:solidFill>
                <a:schemeClr val="bg1"/>
              </a:solidFill>
            </a:endParaRPr>
          </a:p>
        </p:txBody>
      </p:sp>
      <p:grpSp>
        <p:nvGrpSpPr>
          <p:cNvPr id="30" name="Gruppo 29">
            <a:extLst>
              <a:ext uri="{FF2B5EF4-FFF2-40B4-BE49-F238E27FC236}">
                <a16:creationId xmlns:a16="http://schemas.microsoft.com/office/drawing/2014/main" id="{061CD4CD-E421-AF8E-B69A-2B372B184D72}"/>
              </a:ext>
            </a:extLst>
          </p:cNvPr>
          <p:cNvGrpSpPr/>
          <p:nvPr/>
        </p:nvGrpSpPr>
        <p:grpSpPr>
          <a:xfrm>
            <a:off x="206587" y="3370628"/>
            <a:ext cx="3780227" cy="2927491"/>
            <a:chOff x="206587" y="3370628"/>
            <a:chExt cx="3780227" cy="2927491"/>
          </a:xfrm>
        </p:grpSpPr>
        <p:pic>
          <p:nvPicPr>
            <p:cNvPr id="28" name="Immagine 27">
              <a:extLst>
                <a:ext uri="{FF2B5EF4-FFF2-40B4-BE49-F238E27FC236}">
                  <a16:creationId xmlns:a16="http://schemas.microsoft.com/office/drawing/2014/main" id="{D1CA78C8-8E40-6743-2B4A-76056EE33904}"/>
                </a:ext>
              </a:extLst>
            </p:cNvPr>
            <p:cNvPicPr>
              <a:picLocks noChangeAspect="1"/>
            </p:cNvPicPr>
            <p:nvPr/>
          </p:nvPicPr>
          <p:blipFill>
            <a:blip r:embed="rId7"/>
            <a:stretch>
              <a:fillRect/>
            </a:stretch>
          </p:blipFill>
          <p:spPr>
            <a:xfrm>
              <a:off x="206587" y="3370628"/>
              <a:ext cx="3780227" cy="2927491"/>
            </a:xfrm>
            <a:prstGeom prst="rect">
              <a:avLst/>
            </a:prstGeom>
          </p:spPr>
        </p:pic>
        <p:sp>
          <p:nvSpPr>
            <p:cNvPr id="13" name="CasellaDiTesto 12">
              <a:extLst>
                <a:ext uri="{FF2B5EF4-FFF2-40B4-BE49-F238E27FC236}">
                  <a16:creationId xmlns:a16="http://schemas.microsoft.com/office/drawing/2014/main" id="{B7CEDDC1-9CCA-FCEE-5F28-FD040A43E628}"/>
                </a:ext>
              </a:extLst>
            </p:cNvPr>
            <p:cNvSpPr txBox="1"/>
            <p:nvPr/>
          </p:nvSpPr>
          <p:spPr>
            <a:xfrm>
              <a:off x="2016650" y="4281971"/>
              <a:ext cx="954107" cy="184666"/>
            </a:xfrm>
            <a:prstGeom prst="rect">
              <a:avLst/>
            </a:prstGeom>
            <a:solidFill>
              <a:schemeClr val="bg1"/>
            </a:solidFill>
          </p:spPr>
          <p:txBody>
            <a:bodyPr vert="horz" wrap="none" lIns="91440" tIns="0" rIns="91440" bIns="0" rtlCol="0">
              <a:spAutoFit/>
            </a:bodyPr>
            <a:lstStyle/>
            <a:p>
              <a:r>
                <a:rPr lang="it-IT" sz="1200" b="1" dirty="0" err="1"/>
                <a:t>Antaimoro</a:t>
              </a:r>
              <a:endParaRPr lang="it-IT" sz="1200" b="1" dirty="0"/>
            </a:p>
          </p:txBody>
        </p:sp>
        <p:sp>
          <p:nvSpPr>
            <p:cNvPr id="12" name="CasellaDiTesto 11">
              <a:extLst>
                <a:ext uri="{FF2B5EF4-FFF2-40B4-BE49-F238E27FC236}">
                  <a16:creationId xmlns:a16="http://schemas.microsoft.com/office/drawing/2014/main" id="{619E9C0D-6AC4-A9DC-E137-164B4CF2CD20}"/>
                </a:ext>
              </a:extLst>
            </p:cNvPr>
            <p:cNvSpPr txBox="1"/>
            <p:nvPr/>
          </p:nvSpPr>
          <p:spPr>
            <a:xfrm>
              <a:off x="1909091" y="4997448"/>
              <a:ext cx="971741" cy="184666"/>
            </a:xfrm>
            <a:prstGeom prst="rect">
              <a:avLst/>
            </a:prstGeom>
            <a:solidFill>
              <a:schemeClr val="bg1"/>
            </a:solidFill>
          </p:spPr>
          <p:txBody>
            <a:bodyPr vert="horz" wrap="none" lIns="91440" tIns="0" rIns="91440" bIns="0" rtlCol="0">
              <a:spAutoFit/>
            </a:bodyPr>
            <a:lstStyle/>
            <a:p>
              <a:r>
                <a:rPr lang="it-IT" sz="1200" b="1" dirty="0" err="1"/>
                <a:t>Whatmann</a:t>
              </a:r>
              <a:endParaRPr lang="it-IT" sz="1200" b="1" dirty="0"/>
            </a:p>
          </p:txBody>
        </p:sp>
        <p:sp>
          <p:nvSpPr>
            <p:cNvPr id="11" name="CasellaDiTesto 10">
              <a:extLst>
                <a:ext uri="{FF2B5EF4-FFF2-40B4-BE49-F238E27FC236}">
                  <a16:creationId xmlns:a16="http://schemas.microsoft.com/office/drawing/2014/main" id="{83D20431-037F-F09D-4436-6B701F874157}"/>
                </a:ext>
              </a:extLst>
            </p:cNvPr>
            <p:cNvSpPr txBox="1"/>
            <p:nvPr/>
          </p:nvSpPr>
          <p:spPr>
            <a:xfrm>
              <a:off x="2016650" y="5543013"/>
              <a:ext cx="665567" cy="184666"/>
            </a:xfrm>
            <a:prstGeom prst="rect">
              <a:avLst/>
            </a:prstGeom>
            <a:solidFill>
              <a:schemeClr val="bg1"/>
            </a:solidFill>
          </p:spPr>
          <p:txBody>
            <a:bodyPr vert="horz" wrap="none" lIns="91440" tIns="0" rIns="91440" bIns="0" rtlCol="0">
              <a:spAutoFit/>
            </a:bodyPr>
            <a:lstStyle/>
            <a:p>
              <a:r>
                <a:rPr lang="it-IT" sz="1200" b="1" dirty="0" err="1"/>
                <a:t>Funori</a:t>
              </a:r>
              <a:endParaRPr lang="it-IT" sz="1200" b="1" dirty="0"/>
            </a:p>
          </p:txBody>
        </p:sp>
      </p:grpSp>
      <p:grpSp>
        <p:nvGrpSpPr>
          <p:cNvPr id="55" name="Gruppo 54">
            <a:extLst>
              <a:ext uri="{FF2B5EF4-FFF2-40B4-BE49-F238E27FC236}">
                <a16:creationId xmlns:a16="http://schemas.microsoft.com/office/drawing/2014/main" id="{9E8034F2-622E-707E-B591-0A4D182E1C9F}"/>
              </a:ext>
            </a:extLst>
          </p:cNvPr>
          <p:cNvGrpSpPr/>
          <p:nvPr/>
        </p:nvGrpSpPr>
        <p:grpSpPr>
          <a:xfrm>
            <a:off x="3986814" y="3437613"/>
            <a:ext cx="5028162" cy="2093159"/>
            <a:chOff x="3986814" y="3813310"/>
            <a:chExt cx="5028162" cy="2093159"/>
          </a:xfrm>
        </p:grpSpPr>
        <p:pic>
          <p:nvPicPr>
            <p:cNvPr id="34" name="Immagine 33">
              <a:extLst>
                <a:ext uri="{FF2B5EF4-FFF2-40B4-BE49-F238E27FC236}">
                  <a16:creationId xmlns:a16="http://schemas.microsoft.com/office/drawing/2014/main" id="{3CDA8451-A147-E4D6-AE06-81BA873AAE43}"/>
                </a:ext>
              </a:extLst>
            </p:cNvPr>
            <p:cNvPicPr>
              <a:picLocks noChangeAspect="1"/>
            </p:cNvPicPr>
            <p:nvPr/>
          </p:nvPicPr>
          <p:blipFill>
            <a:blip r:embed="rId8"/>
            <a:stretch>
              <a:fillRect/>
            </a:stretch>
          </p:blipFill>
          <p:spPr>
            <a:xfrm>
              <a:off x="3986814" y="3813310"/>
              <a:ext cx="4966820" cy="2093159"/>
            </a:xfrm>
            <a:prstGeom prst="rect">
              <a:avLst/>
            </a:prstGeom>
          </p:spPr>
        </p:pic>
        <p:sp>
          <p:nvSpPr>
            <p:cNvPr id="37" name="CasellaDiTesto 36">
              <a:extLst>
                <a:ext uri="{FF2B5EF4-FFF2-40B4-BE49-F238E27FC236}">
                  <a16:creationId xmlns:a16="http://schemas.microsoft.com/office/drawing/2014/main" id="{C7C841EF-FC84-0B61-DC36-5C5BAC5F6101}"/>
                </a:ext>
              </a:extLst>
            </p:cNvPr>
            <p:cNvSpPr txBox="1"/>
            <p:nvPr/>
          </p:nvSpPr>
          <p:spPr>
            <a:xfrm>
              <a:off x="4654057" y="4079361"/>
              <a:ext cx="697627" cy="123111"/>
            </a:xfrm>
            <a:prstGeom prst="rect">
              <a:avLst/>
            </a:prstGeom>
            <a:solidFill>
              <a:schemeClr val="bg1"/>
            </a:solidFill>
          </p:spPr>
          <p:txBody>
            <a:bodyPr vert="horz" wrap="none" lIns="91440" tIns="0" rIns="91440" bIns="0" rtlCol="0">
              <a:spAutoFit/>
            </a:bodyPr>
            <a:lstStyle/>
            <a:p>
              <a:r>
                <a:rPr lang="it-IT" sz="800" b="1" dirty="0" err="1"/>
                <a:t>Antaimoro</a:t>
              </a:r>
              <a:endParaRPr lang="it-IT" sz="800" b="1" dirty="0"/>
            </a:p>
          </p:txBody>
        </p:sp>
        <p:sp>
          <p:nvSpPr>
            <p:cNvPr id="41" name="CasellaDiTesto 40">
              <a:extLst>
                <a:ext uri="{FF2B5EF4-FFF2-40B4-BE49-F238E27FC236}">
                  <a16:creationId xmlns:a16="http://schemas.microsoft.com/office/drawing/2014/main" id="{01B3A03A-4090-1029-D3C3-03664C39D4F4}"/>
                </a:ext>
              </a:extLst>
            </p:cNvPr>
            <p:cNvSpPr txBox="1"/>
            <p:nvPr/>
          </p:nvSpPr>
          <p:spPr>
            <a:xfrm>
              <a:off x="5629278" y="4026748"/>
              <a:ext cx="708848" cy="123111"/>
            </a:xfrm>
            <a:prstGeom prst="rect">
              <a:avLst/>
            </a:prstGeom>
            <a:solidFill>
              <a:schemeClr val="bg1"/>
            </a:solidFill>
          </p:spPr>
          <p:txBody>
            <a:bodyPr vert="horz" wrap="none" lIns="91440" tIns="0" rIns="91440" bIns="0" rtlCol="0">
              <a:spAutoFit/>
            </a:bodyPr>
            <a:lstStyle/>
            <a:p>
              <a:r>
                <a:rPr lang="it-IT" sz="800" b="1" dirty="0" err="1"/>
                <a:t>Whatmann</a:t>
              </a:r>
              <a:endParaRPr lang="it-IT" sz="800" b="1" dirty="0"/>
            </a:p>
          </p:txBody>
        </p:sp>
        <p:sp>
          <p:nvSpPr>
            <p:cNvPr id="43" name="CasellaDiTesto 42">
              <a:extLst>
                <a:ext uri="{FF2B5EF4-FFF2-40B4-BE49-F238E27FC236}">
                  <a16:creationId xmlns:a16="http://schemas.microsoft.com/office/drawing/2014/main" id="{66A0F7A2-5248-3414-5ED2-1CF281BE7D77}"/>
                </a:ext>
              </a:extLst>
            </p:cNvPr>
            <p:cNvSpPr txBox="1"/>
            <p:nvPr/>
          </p:nvSpPr>
          <p:spPr>
            <a:xfrm>
              <a:off x="5209117" y="4233392"/>
              <a:ext cx="503664" cy="123111"/>
            </a:xfrm>
            <a:prstGeom prst="rect">
              <a:avLst/>
            </a:prstGeom>
            <a:solidFill>
              <a:schemeClr val="bg1"/>
            </a:solidFill>
          </p:spPr>
          <p:txBody>
            <a:bodyPr vert="horz" wrap="none" lIns="91440" tIns="0" rIns="91440" bIns="0" rtlCol="0">
              <a:spAutoFit/>
            </a:bodyPr>
            <a:lstStyle/>
            <a:p>
              <a:r>
                <a:rPr lang="it-IT" sz="800" b="1" dirty="0" err="1"/>
                <a:t>Funori</a:t>
              </a:r>
              <a:endParaRPr lang="it-IT" sz="800" b="1" dirty="0"/>
            </a:p>
          </p:txBody>
        </p:sp>
        <p:sp>
          <p:nvSpPr>
            <p:cNvPr id="46" name="CasellaDiTesto 45">
              <a:extLst>
                <a:ext uri="{FF2B5EF4-FFF2-40B4-BE49-F238E27FC236}">
                  <a16:creationId xmlns:a16="http://schemas.microsoft.com/office/drawing/2014/main" id="{1CB3DCA7-A23E-93A3-61D6-824B7BA80E27}"/>
                </a:ext>
              </a:extLst>
            </p:cNvPr>
            <p:cNvSpPr txBox="1"/>
            <p:nvPr/>
          </p:nvSpPr>
          <p:spPr>
            <a:xfrm>
              <a:off x="8317349" y="4493931"/>
              <a:ext cx="697627" cy="123111"/>
            </a:xfrm>
            <a:prstGeom prst="rect">
              <a:avLst/>
            </a:prstGeom>
            <a:solidFill>
              <a:schemeClr val="bg1"/>
            </a:solidFill>
          </p:spPr>
          <p:txBody>
            <a:bodyPr vert="horz" wrap="none" lIns="91440" tIns="0" rIns="91440" bIns="0" rtlCol="0">
              <a:spAutoFit/>
            </a:bodyPr>
            <a:lstStyle/>
            <a:p>
              <a:r>
                <a:rPr lang="it-IT" sz="800" b="1" dirty="0" err="1"/>
                <a:t>Antaimoro</a:t>
              </a:r>
              <a:endParaRPr lang="it-IT" sz="800" b="1" dirty="0"/>
            </a:p>
          </p:txBody>
        </p:sp>
        <p:sp>
          <p:nvSpPr>
            <p:cNvPr id="48" name="CasellaDiTesto 47">
              <a:extLst>
                <a:ext uri="{FF2B5EF4-FFF2-40B4-BE49-F238E27FC236}">
                  <a16:creationId xmlns:a16="http://schemas.microsoft.com/office/drawing/2014/main" id="{ACE4B572-AAA7-5B78-21DD-4C3175121BD2}"/>
                </a:ext>
              </a:extLst>
            </p:cNvPr>
            <p:cNvSpPr txBox="1"/>
            <p:nvPr/>
          </p:nvSpPr>
          <p:spPr>
            <a:xfrm>
              <a:off x="8306128" y="4719223"/>
              <a:ext cx="708848" cy="123111"/>
            </a:xfrm>
            <a:prstGeom prst="rect">
              <a:avLst/>
            </a:prstGeom>
            <a:solidFill>
              <a:schemeClr val="bg1"/>
            </a:solidFill>
          </p:spPr>
          <p:txBody>
            <a:bodyPr vert="horz" wrap="none" lIns="91440" tIns="0" rIns="91440" bIns="0" rtlCol="0">
              <a:spAutoFit/>
            </a:bodyPr>
            <a:lstStyle/>
            <a:p>
              <a:r>
                <a:rPr lang="it-IT" sz="800" b="1" dirty="0" err="1"/>
                <a:t>Whatmann</a:t>
              </a:r>
              <a:endParaRPr lang="it-IT" sz="800" b="1" dirty="0"/>
            </a:p>
          </p:txBody>
        </p:sp>
        <p:sp>
          <p:nvSpPr>
            <p:cNvPr id="54" name="CasellaDiTesto 53">
              <a:extLst>
                <a:ext uri="{FF2B5EF4-FFF2-40B4-BE49-F238E27FC236}">
                  <a16:creationId xmlns:a16="http://schemas.microsoft.com/office/drawing/2014/main" id="{129ADFDC-229B-2031-F1A7-6A2BBCBB3610}"/>
                </a:ext>
              </a:extLst>
            </p:cNvPr>
            <p:cNvSpPr txBox="1"/>
            <p:nvPr/>
          </p:nvSpPr>
          <p:spPr>
            <a:xfrm>
              <a:off x="8325251" y="4617042"/>
              <a:ext cx="503664" cy="123111"/>
            </a:xfrm>
            <a:prstGeom prst="rect">
              <a:avLst/>
            </a:prstGeom>
            <a:solidFill>
              <a:schemeClr val="bg1"/>
            </a:solidFill>
          </p:spPr>
          <p:txBody>
            <a:bodyPr vert="horz" wrap="none" lIns="91440" tIns="0" rIns="91440" bIns="0" rtlCol="0">
              <a:spAutoFit/>
            </a:bodyPr>
            <a:lstStyle/>
            <a:p>
              <a:r>
                <a:rPr lang="it-IT" sz="800" b="1" dirty="0" err="1"/>
                <a:t>Funori</a:t>
              </a:r>
              <a:endParaRPr lang="it-IT" sz="800" b="1" dirty="0"/>
            </a:p>
          </p:txBody>
        </p:sp>
      </p:grpSp>
      <p:sp>
        <p:nvSpPr>
          <p:cNvPr id="57" name="CasellaDiTesto 56">
            <a:extLst>
              <a:ext uri="{FF2B5EF4-FFF2-40B4-BE49-F238E27FC236}">
                <a16:creationId xmlns:a16="http://schemas.microsoft.com/office/drawing/2014/main" id="{DF1099D5-9DFE-C953-2F9F-F663C6CE9973}"/>
              </a:ext>
            </a:extLst>
          </p:cNvPr>
          <p:cNvSpPr txBox="1"/>
          <p:nvPr/>
        </p:nvSpPr>
        <p:spPr>
          <a:xfrm>
            <a:off x="3916415" y="5614305"/>
            <a:ext cx="5232295" cy="1169551"/>
          </a:xfrm>
          <a:prstGeom prst="rect">
            <a:avLst/>
          </a:prstGeom>
          <a:noFill/>
        </p:spPr>
        <p:txBody>
          <a:bodyPr wrap="square">
            <a:spAutoFit/>
          </a:bodyPr>
          <a:lstStyle/>
          <a:p>
            <a:pPr algn="just"/>
            <a:r>
              <a:rPr lang="en-US" sz="1000" b="1" i="1" dirty="0"/>
              <a:t>R</a:t>
            </a:r>
            <a:r>
              <a:rPr lang="en-US" sz="1000" b="1" dirty="0"/>
              <a:t>H the degree of polymerization </a:t>
            </a:r>
            <a:r>
              <a:rPr lang="en-US" sz="1000" dirty="0"/>
              <a:t>- highest value is that of Whatman paper sample, which is derived from cotton fibers.</a:t>
            </a:r>
          </a:p>
          <a:p>
            <a:pPr algn="just"/>
            <a:r>
              <a:rPr lang="en-US" sz="1000" b="1" dirty="0"/>
              <a:t>The paper samples with larger values of RH and CI parameters show a smaller value of the oxidation parameter OT. This is due to the fact that more ordered and longer cellulose fibers are also more resistant to oxidation attacks </a:t>
            </a:r>
            <a:r>
              <a:rPr lang="en-US" sz="1000" dirty="0"/>
              <a:t>and functional group linkages. However, the OI index is large, indicating that in the </a:t>
            </a:r>
            <a:r>
              <a:rPr lang="en-US" sz="1000" dirty="0" err="1"/>
              <a:t>Antaimoro</a:t>
            </a:r>
            <a:r>
              <a:rPr lang="en-US" sz="1000" dirty="0"/>
              <a:t> paper sample, there is a large content of C=O bonds, due to a more advanced oxidation stage</a:t>
            </a:r>
            <a:endParaRPr lang="it-IT" sz="1000" dirty="0"/>
          </a:p>
        </p:txBody>
      </p:sp>
    </p:spTree>
    <p:extLst>
      <p:ext uri="{BB962C8B-B14F-4D97-AF65-F5344CB8AC3E}">
        <p14:creationId xmlns:p14="http://schemas.microsoft.com/office/powerpoint/2010/main" val="288836086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0974F-6F68-2380-E084-18D3F81A7110}"/>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51A0E3CF-45C0-E2CF-369C-44DC3AAC9A78}"/>
              </a:ext>
            </a:extLst>
          </p:cNvPr>
          <p:cNvSpPr>
            <a:spLocks noGrp="1" noRot="1" noMove="1" noResize="1" noEditPoints="1" noAdjustHandles="1" noChangeArrowheads="1" noChangeShapeType="1"/>
          </p:cNvSpPr>
          <p:nvPr/>
        </p:nvSpPr>
        <p:spPr>
          <a:xfrm>
            <a:off x="8101584" y="5401818"/>
            <a:ext cx="1042416" cy="5989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350"/>
          </a:p>
        </p:txBody>
      </p:sp>
      <p:pic>
        <p:nvPicPr>
          <p:cNvPr id="6" name="Immagine 5" descr="Immagine che contiene testo, Carattere, schermata, diagramma&#10;&#10;Il contenuto generato dall'IA potrebbe non essere corretto.">
            <a:extLst>
              <a:ext uri="{FF2B5EF4-FFF2-40B4-BE49-F238E27FC236}">
                <a16:creationId xmlns:a16="http://schemas.microsoft.com/office/drawing/2014/main" id="{9E5FD164-81CF-86B8-8B18-42058F90F74B}"/>
              </a:ext>
            </a:extLst>
          </p:cNvPr>
          <p:cNvPicPr>
            <a:picLocks noChangeAspect="1"/>
          </p:cNvPicPr>
          <p:nvPr/>
        </p:nvPicPr>
        <p:blipFill>
          <a:blip r:embed="rId2"/>
          <a:stretch>
            <a:fillRect/>
          </a:stretch>
        </p:blipFill>
        <p:spPr>
          <a:xfrm>
            <a:off x="923679" y="1276212"/>
            <a:ext cx="7035143" cy="4908009"/>
          </a:xfrm>
          <a:prstGeom prst="rect">
            <a:avLst/>
          </a:prstGeom>
          <a:effectLst>
            <a:outerShdw blurRad="63500" sx="102000" sy="102000" algn="ctr" rotWithShape="0">
              <a:prstClr val="black">
                <a:alpha val="7000"/>
              </a:prstClr>
            </a:outerShdw>
          </a:effectLst>
        </p:spPr>
      </p:pic>
      <p:sp>
        <p:nvSpPr>
          <p:cNvPr id="5" name="Rettangolo 4">
            <a:extLst>
              <a:ext uri="{FF2B5EF4-FFF2-40B4-BE49-F238E27FC236}">
                <a16:creationId xmlns:a16="http://schemas.microsoft.com/office/drawing/2014/main" id="{52C81D4D-C39F-4C7C-6AE0-50D2955CCF0C}"/>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8" name="Titolo 1">
            <a:extLst>
              <a:ext uri="{FF2B5EF4-FFF2-40B4-BE49-F238E27FC236}">
                <a16:creationId xmlns:a16="http://schemas.microsoft.com/office/drawing/2014/main" id="{CB08F1D9-6D84-6F15-98FC-77A96430CF06}"/>
              </a:ext>
            </a:extLst>
          </p:cNvPr>
          <p:cNvSpPr txBox="1">
            <a:spLocks/>
          </p:cNvSpPr>
          <p:nvPr/>
        </p:nvSpPr>
        <p:spPr>
          <a:xfrm>
            <a:off x="133455" y="227231"/>
            <a:ext cx="8452290"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err="1">
                <a:solidFill>
                  <a:schemeClr val="bg1"/>
                </a:solidFill>
              </a:rPr>
              <a:t>Different</a:t>
            </a:r>
            <a:r>
              <a:rPr lang="it-IT" dirty="0">
                <a:solidFill>
                  <a:schemeClr val="bg1"/>
                </a:solidFill>
              </a:rPr>
              <a:t> papers: </a:t>
            </a:r>
            <a:r>
              <a:rPr lang="it-IT" dirty="0" err="1">
                <a:solidFill>
                  <a:schemeClr val="bg1"/>
                </a:solidFill>
              </a:rPr>
              <a:t>spectroscopic</a:t>
            </a:r>
            <a:r>
              <a:rPr lang="it-IT" dirty="0">
                <a:solidFill>
                  <a:schemeClr val="bg1"/>
                </a:solidFill>
              </a:rPr>
              <a:t> markers</a:t>
            </a:r>
          </a:p>
        </p:txBody>
      </p:sp>
      <p:sp>
        <p:nvSpPr>
          <p:cNvPr id="14" name="CasellaDiTesto 13">
            <a:extLst>
              <a:ext uri="{FF2B5EF4-FFF2-40B4-BE49-F238E27FC236}">
                <a16:creationId xmlns:a16="http://schemas.microsoft.com/office/drawing/2014/main" id="{9209D529-E33A-E8F6-A879-FD81430BC14E}"/>
              </a:ext>
            </a:extLst>
          </p:cNvPr>
          <p:cNvSpPr txBox="1"/>
          <p:nvPr/>
        </p:nvSpPr>
        <p:spPr>
          <a:xfrm>
            <a:off x="61145" y="1063406"/>
            <a:ext cx="4182149" cy="338554"/>
          </a:xfrm>
          <a:prstGeom prst="rect">
            <a:avLst/>
          </a:prstGeom>
          <a:noFill/>
        </p:spPr>
        <p:txBody>
          <a:bodyPr wrap="square">
            <a:spAutoFit/>
          </a:bodyPr>
          <a:lstStyle/>
          <a:p>
            <a:r>
              <a:rPr lang="it-IT" sz="1600" dirty="0">
                <a:highlight>
                  <a:srgbClr val="FFFF00"/>
                </a:highlight>
              </a:rPr>
              <a:t>Project with High Schools</a:t>
            </a:r>
          </a:p>
        </p:txBody>
      </p:sp>
    </p:spTree>
    <p:extLst>
      <p:ext uri="{BB962C8B-B14F-4D97-AF65-F5344CB8AC3E}">
        <p14:creationId xmlns:p14="http://schemas.microsoft.com/office/powerpoint/2010/main" val="1268401190"/>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6" name="Google Shape;326;p37"/>
          <p:cNvPicPr preferRelativeResize="0"/>
          <p:nvPr/>
        </p:nvPicPr>
        <p:blipFill rotWithShape="1">
          <a:blip r:embed="rId3">
            <a:alphaModFix/>
          </a:blip>
          <a:srcRect t="8313" r="34335" b="1122"/>
          <a:stretch/>
        </p:blipFill>
        <p:spPr>
          <a:xfrm>
            <a:off x="1882008" y="1337477"/>
            <a:ext cx="2782054" cy="2529878"/>
          </a:xfrm>
          <a:prstGeom prst="rect">
            <a:avLst/>
          </a:prstGeom>
          <a:noFill/>
          <a:ln>
            <a:noFill/>
          </a:ln>
        </p:spPr>
      </p:pic>
      <p:sp>
        <p:nvSpPr>
          <p:cNvPr id="325" name="Google Shape;325;p37"/>
          <p:cNvSpPr txBox="1"/>
          <p:nvPr/>
        </p:nvSpPr>
        <p:spPr>
          <a:xfrm>
            <a:off x="1882008" y="1365528"/>
            <a:ext cx="4143600" cy="369302"/>
          </a:xfrm>
          <a:prstGeom prst="rect">
            <a:avLst/>
          </a:prstGeom>
          <a:noFill/>
          <a:ln>
            <a:noFill/>
          </a:ln>
        </p:spPr>
        <p:txBody>
          <a:bodyPr spcFirstLastPara="1" wrap="square" lIns="91425" tIns="91425" rIns="91425" bIns="91425" anchor="t" anchorCtr="0">
            <a:spAutoFit/>
          </a:bodyPr>
          <a:lstStyle/>
          <a:p>
            <a:r>
              <a:rPr lang="it" sz="1200" b="1" dirty="0">
                <a:solidFill>
                  <a:schemeClr val="bg1"/>
                </a:solidFill>
                <a:latin typeface="Nunito"/>
                <a:ea typeface="Nunito"/>
                <a:cs typeface="Nunito"/>
                <a:sym typeface="Nunito"/>
              </a:rPr>
              <a:t>Whatman paper</a:t>
            </a:r>
            <a:endParaRPr sz="1200" b="1" dirty="0">
              <a:solidFill>
                <a:schemeClr val="bg1"/>
              </a:solidFill>
              <a:latin typeface="Nunito"/>
              <a:ea typeface="Nunito"/>
              <a:cs typeface="Nunito"/>
              <a:sym typeface="Nunito"/>
            </a:endParaRPr>
          </a:p>
        </p:txBody>
      </p:sp>
      <p:pic>
        <p:nvPicPr>
          <p:cNvPr id="327" name="Google Shape;327;p37"/>
          <p:cNvPicPr preferRelativeResize="0"/>
          <p:nvPr/>
        </p:nvPicPr>
        <p:blipFill rotWithShape="1">
          <a:blip r:embed="rId4">
            <a:alphaModFix/>
          </a:blip>
          <a:srcRect t="5846" r="31034"/>
          <a:stretch/>
        </p:blipFill>
        <p:spPr>
          <a:xfrm>
            <a:off x="4728833" y="1337477"/>
            <a:ext cx="2702815" cy="2529878"/>
          </a:xfrm>
          <a:prstGeom prst="rect">
            <a:avLst/>
          </a:prstGeom>
          <a:noFill/>
          <a:ln>
            <a:noFill/>
          </a:ln>
        </p:spPr>
      </p:pic>
      <p:sp>
        <p:nvSpPr>
          <p:cNvPr id="3" name="Rettangolo 2">
            <a:extLst>
              <a:ext uri="{FF2B5EF4-FFF2-40B4-BE49-F238E27FC236}">
                <a16:creationId xmlns:a16="http://schemas.microsoft.com/office/drawing/2014/main" id="{2663923F-3B2B-F75F-78FA-778F895ACC39}"/>
              </a:ext>
            </a:extLst>
          </p:cNvPr>
          <p:cNvSpPr/>
          <p:nvPr/>
        </p:nvSpPr>
        <p:spPr>
          <a:xfrm>
            <a:off x="0" y="0"/>
            <a:ext cx="9144000" cy="1000125"/>
          </a:xfrm>
          <a:prstGeom prst="rect">
            <a:avLst/>
          </a:prstGeom>
          <a:solidFill>
            <a:srgbClr val="003A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dirty="0"/>
          </a:p>
        </p:txBody>
      </p:sp>
      <p:sp>
        <p:nvSpPr>
          <p:cNvPr id="5" name="Titolo 1">
            <a:extLst>
              <a:ext uri="{FF2B5EF4-FFF2-40B4-BE49-F238E27FC236}">
                <a16:creationId xmlns:a16="http://schemas.microsoft.com/office/drawing/2014/main" id="{4419B87C-D323-9153-11B9-E956A576DF84}"/>
              </a:ext>
            </a:extLst>
          </p:cNvPr>
          <p:cNvSpPr txBox="1">
            <a:spLocks/>
          </p:cNvSpPr>
          <p:nvPr/>
        </p:nvSpPr>
        <p:spPr>
          <a:xfrm>
            <a:off x="133454" y="227231"/>
            <a:ext cx="9010545" cy="400110"/>
          </a:xfrm>
          <a:prstGeom prst="rect">
            <a:avLst/>
          </a:prstGeom>
        </p:spPr>
        <p:txBody>
          <a:bodyPr/>
          <a:lstStyle>
            <a:lvl1pPr algn="l" defTabSz="457200" rtl="0" eaLnBrk="1" latinLnBrk="0" hangingPunct="1">
              <a:spcBef>
                <a:spcPct val="0"/>
              </a:spcBef>
              <a:buNone/>
              <a:defRPr sz="2600" b="1" kern="1200">
                <a:solidFill>
                  <a:schemeClr val="tx1"/>
                </a:solidFill>
                <a:latin typeface="+mj-lt"/>
                <a:ea typeface="+mj-ea"/>
                <a:cs typeface="+mj-cs"/>
              </a:defRPr>
            </a:lvl1pPr>
          </a:lstStyle>
          <a:p>
            <a:r>
              <a:rPr lang="it-IT" dirty="0">
                <a:solidFill>
                  <a:schemeClr val="bg1"/>
                </a:solidFill>
              </a:rPr>
              <a:t>3D images </a:t>
            </a:r>
            <a:r>
              <a:rPr lang="it-IT" dirty="0" err="1">
                <a:solidFill>
                  <a:schemeClr val="bg1"/>
                </a:solidFill>
              </a:rPr>
              <a:t>acquired</a:t>
            </a:r>
            <a:r>
              <a:rPr lang="it-IT" dirty="0">
                <a:solidFill>
                  <a:schemeClr val="bg1"/>
                </a:solidFill>
              </a:rPr>
              <a:t> with confocal optical </a:t>
            </a:r>
            <a:r>
              <a:rPr lang="it-IT" dirty="0" err="1">
                <a:solidFill>
                  <a:schemeClr val="bg1"/>
                </a:solidFill>
              </a:rPr>
              <a:t>microscope</a:t>
            </a:r>
            <a:endParaRPr lang="it-IT" dirty="0">
              <a:solidFill>
                <a:schemeClr val="bg1"/>
              </a:solidFill>
            </a:endParaRPr>
          </a:p>
        </p:txBody>
      </p:sp>
      <p:sp>
        <p:nvSpPr>
          <p:cNvPr id="7" name="Google Shape;258;p29">
            <a:extLst>
              <a:ext uri="{FF2B5EF4-FFF2-40B4-BE49-F238E27FC236}">
                <a16:creationId xmlns:a16="http://schemas.microsoft.com/office/drawing/2014/main" id="{0E2A03AA-D728-5E18-FE11-0AF74F65EBB6}"/>
              </a:ext>
            </a:extLst>
          </p:cNvPr>
          <p:cNvSpPr txBox="1"/>
          <p:nvPr/>
        </p:nvSpPr>
        <p:spPr>
          <a:xfrm>
            <a:off x="3162008" y="933516"/>
            <a:ext cx="2354100" cy="461635"/>
          </a:xfrm>
          <a:prstGeom prst="rect">
            <a:avLst/>
          </a:prstGeom>
          <a:noFill/>
          <a:ln>
            <a:noFill/>
          </a:ln>
        </p:spPr>
        <p:txBody>
          <a:bodyPr spcFirstLastPara="1" wrap="square" lIns="91425" tIns="91425" rIns="91425" bIns="91425" anchor="t" anchorCtr="0">
            <a:spAutoFit/>
          </a:bodyPr>
          <a:lstStyle/>
          <a:p>
            <a:r>
              <a:rPr lang="it" dirty="0">
                <a:latin typeface="Lato"/>
                <a:ea typeface="Lato"/>
                <a:cs typeface="Lato"/>
                <a:sym typeface="Lato"/>
              </a:rPr>
              <a:t>20X</a:t>
            </a:r>
            <a:endParaRPr dirty="0">
              <a:latin typeface="Lato"/>
              <a:ea typeface="Lato"/>
              <a:cs typeface="Lato"/>
              <a:sym typeface="Lato"/>
            </a:endParaRPr>
          </a:p>
        </p:txBody>
      </p:sp>
      <p:pic>
        <p:nvPicPr>
          <p:cNvPr id="9" name="Google Shape;255;p29">
            <a:extLst>
              <a:ext uri="{FF2B5EF4-FFF2-40B4-BE49-F238E27FC236}">
                <a16:creationId xmlns:a16="http://schemas.microsoft.com/office/drawing/2014/main" id="{ECCF72DD-4E52-56A6-4FB7-E00F08C4FE08}"/>
              </a:ext>
            </a:extLst>
          </p:cNvPr>
          <p:cNvPicPr preferRelativeResize="0"/>
          <p:nvPr/>
        </p:nvPicPr>
        <p:blipFill rotWithShape="1">
          <a:blip r:embed="rId5">
            <a:alphaModFix/>
          </a:blip>
          <a:srcRect r="39357"/>
          <a:stretch/>
        </p:blipFill>
        <p:spPr>
          <a:xfrm>
            <a:off x="1833666" y="3884114"/>
            <a:ext cx="2830395" cy="2864177"/>
          </a:xfrm>
          <a:prstGeom prst="rect">
            <a:avLst/>
          </a:prstGeom>
          <a:noFill/>
          <a:ln>
            <a:noFill/>
          </a:ln>
        </p:spPr>
      </p:pic>
      <p:sp>
        <p:nvSpPr>
          <p:cNvPr id="11" name="Google Shape;325;p37">
            <a:extLst>
              <a:ext uri="{FF2B5EF4-FFF2-40B4-BE49-F238E27FC236}">
                <a16:creationId xmlns:a16="http://schemas.microsoft.com/office/drawing/2014/main" id="{6109A755-6414-E000-E9AB-B57FBC36FDB5}"/>
              </a:ext>
            </a:extLst>
          </p:cNvPr>
          <p:cNvSpPr txBox="1"/>
          <p:nvPr/>
        </p:nvSpPr>
        <p:spPr>
          <a:xfrm>
            <a:off x="1946779" y="3900872"/>
            <a:ext cx="4143600" cy="369302"/>
          </a:xfrm>
          <a:prstGeom prst="rect">
            <a:avLst/>
          </a:prstGeom>
          <a:noFill/>
          <a:ln>
            <a:noFill/>
          </a:ln>
        </p:spPr>
        <p:txBody>
          <a:bodyPr spcFirstLastPara="1" wrap="square" lIns="91425" tIns="91425" rIns="91425" bIns="91425" anchor="t" anchorCtr="0">
            <a:spAutoFit/>
          </a:bodyPr>
          <a:lstStyle/>
          <a:p>
            <a:r>
              <a:rPr lang="it" sz="1200" b="1" dirty="0">
                <a:solidFill>
                  <a:schemeClr val="bg1"/>
                </a:solidFill>
                <a:latin typeface="Nunito"/>
                <a:ea typeface="Nunito"/>
                <a:cs typeface="Nunito"/>
                <a:sym typeface="Nunito"/>
              </a:rPr>
              <a:t>Antaimoro paper</a:t>
            </a:r>
            <a:endParaRPr sz="1200" b="1" dirty="0">
              <a:solidFill>
                <a:schemeClr val="bg1"/>
              </a:solidFill>
              <a:latin typeface="Nunito"/>
              <a:ea typeface="Nunito"/>
              <a:cs typeface="Nunito"/>
              <a:sym typeface="Nunito"/>
            </a:endParaRPr>
          </a:p>
        </p:txBody>
      </p:sp>
      <p:sp>
        <p:nvSpPr>
          <p:cNvPr id="13" name="Google Shape;257;p29">
            <a:extLst>
              <a:ext uri="{FF2B5EF4-FFF2-40B4-BE49-F238E27FC236}">
                <a16:creationId xmlns:a16="http://schemas.microsoft.com/office/drawing/2014/main" id="{CD89DA86-A7F1-6821-6789-913BDD94CB8C}"/>
              </a:ext>
            </a:extLst>
          </p:cNvPr>
          <p:cNvSpPr txBox="1"/>
          <p:nvPr/>
        </p:nvSpPr>
        <p:spPr>
          <a:xfrm>
            <a:off x="5764640" y="915210"/>
            <a:ext cx="631200" cy="461635"/>
          </a:xfrm>
          <a:prstGeom prst="rect">
            <a:avLst/>
          </a:prstGeom>
          <a:noFill/>
          <a:ln>
            <a:noFill/>
          </a:ln>
        </p:spPr>
        <p:txBody>
          <a:bodyPr spcFirstLastPara="1" wrap="square" lIns="91425" tIns="91425" rIns="91425" bIns="91425" anchor="t" anchorCtr="0">
            <a:spAutoFit/>
          </a:bodyPr>
          <a:lstStyle/>
          <a:p>
            <a:r>
              <a:rPr lang="it" dirty="0">
                <a:latin typeface="Lato"/>
                <a:ea typeface="Lato"/>
                <a:cs typeface="Lato"/>
                <a:sym typeface="Lato"/>
              </a:rPr>
              <a:t>40X</a:t>
            </a:r>
            <a:endParaRPr dirty="0">
              <a:latin typeface="Lato"/>
              <a:ea typeface="Lato"/>
              <a:cs typeface="Lato"/>
              <a:sym typeface="Lato"/>
            </a:endParaRPr>
          </a:p>
        </p:txBody>
      </p:sp>
      <p:pic>
        <p:nvPicPr>
          <p:cNvPr id="15" name="Google Shape;254;p29">
            <a:extLst>
              <a:ext uri="{FF2B5EF4-FFF2-40B4-BE49-F238E27FC236}">
                <a16:creationId xmlns:a16="http://schemas.microsoft.com/office/drawing/2014/main" id="{FB6A6F1C-B868-D49D-927F-287721D416A4}"/>
              </a:ext>
            </a:extLst>
          </p:cNvPr>
          <p:cNvPicPr preferRelativeResize="0"/>
          <p:nvPr/>
        </p:nvPicPr>
        <p:blipFill rotWithShape="1">
          <a:blip r:embed="rId6">
            <a:alphaModFix/>
          </a:blip>
          <a:srcRect r="31063"/>
          <a:stretch/>
        </p:blipFill>
        <p:spPr>
          <a:xfrm>
            <a:off x="4728833" y="3900872"/>
            <a:ext cx="2830395" cy="284741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2E555A-66B6-C9EE-14BA-B601654890E8}"/>
              </a:ext>
            </a:extLst>
          </p:cNvPr>
          <p:cNvSpPr>
            <a:spLocks noGrp="1"/>
          </p:cNvSpPr>
          <p:nvPr>
            <p:ph type="title"/>
          </p:nvPr>
        </p:nvSpPr>
        <p:spPr>
          <a:xfrm>
            <a:off x="53683" y="91164"/>
            <a:ext cx="8905148" cy="861774"/>
          </a:xfrm>
        </p:spPr>
        <p:txBody>
          <a:bodyPr/>
          <a:lstStyle/>
          <a:p>
            <a:r>
              <a:rPr lang="it-IT" sz="2800" dirty="0" err="1"/>
              <a:t>Cleaning</a:t>
            </a:r>
            <a:r>
              <a:rPr lang="it-IT" sz="2800" dirty="0"/>
              <a:t>/</a:t>
            </a:r>
            <a:r>
              <a:rPr lang="it-IT" sz="2800" dirty="0" err="1"/>
              <a:t>protective</a:t>
            </a:r>
            <a:r>
              <a:rPr lang="it-IT" sz="2800" dirty="0"/>
              <a:t> treatment of paper with </a:t>
            </a:r>
            <a:r>
              <a:rPr lang="en-US" sz="2800" dirty="0"/>
              <a:t>composite hydrogels</a:t>
            </a:r>
            <a:endParaRPr lang="it-IT" dirty="0"/>
          </a:p>
        </p:txBody>
      </p:sp>
      <p:sp>
        <p:nvSpPr>
          <p:cNvPr id="6" name="Segnaposto numero diapositiva 5">
            <a:extLst>
              <a:ext uri="{FF2B5EF4-FFF2-40B4-BE49-F238E27FC236}">
                <a16:creationId xmlns:a16="http://schemas.microsoft.com/office/drawing/2014/main" id="{9A34C393-25DD-45E4-4B09-8D27776E7136}"/>
              </a:ext>
            </a:extLst>
          </p:cNvPr>
          <p:cNvSpPr>
            <a:spLocks noGrp="1"/>
          </p:cNvSpPr>
          <p:nvPr>
            <p:ph type="sldNum" sz="quarter" idx="4"/>
          </p:nvPr>
        </p:nvSpPr>
        <p:spPr/>
        <p:txBody>
          <a:bodyPr/>
          <a:lstStyle/>
          <a:p>
            <a:fld id="{02C7C199-0D0D-7840-A88D-785280B31CF7}" type="slidenum">
              <a:rPr lang="it-IT" smtClean="0"/>
              <a:t>22</a:t>
            </a:fld>
            <a:endParaRPr lang="it-IT"/>
          </a:p>
        </p:txBody>
      </p:sp>
      <p:sp>
        <p:nvSpPr>
          <p:cNvPr id="11" name="CasellaDiTesto 10">
            <a:extLst>
              <a:ext uri="{FF2B5EF4-FFF2-40B4-BE49-F238E27FC236}">
                <a16:creationId xmlns:a16="http://schemas.microsoft.com/office/drawing/2014/main" id="{A5255E5A-10D4-A82A-D9B9-4ABA05756CA4}"/>
              </a:ext>
            </a:extLst>
          </p:cNvPr>
          <p:cNvSpPr txBox="1"/>
          <p:nvPr/>
        </p:nvSpPr>
        <p:spPr>
          <a:xfrm>
            <a:off x="1664797" y="6321367"/>
            <a:ext cx="7230139" cy="400110"/>
          </a:xfrm>
          <a:prstGeom prst="rect">
            <a:avLst/>
          </a:prstGeom>
          <a:noFill/>
        </p:spPr>
        <p:txBody>
          <a:bodyPr wrap="square">
            <a:spAutoFit/>
          </a:bodyPr>
          <a:lstStyle/>
          <a:p>
            <a:pPr algn="l"/>
            <a:r>
              <a:rPr lang="it-IT" sz="1000" b="0" i="0" u="none" strike="noStrike" baseline="0" dirty="0">
                <a:latin typeface="URWPalladioL-Roma"/>
              </a:rPr>
              <a:t>From Botti, S.; Bonfigli, F.; D’Amato, R.; Rodesi, J.; Santonicola, </a:t>
            </a:r>
            <a:r>
              <a:rPr lang="en-US" sz="1000" b="0" i="0" u="none" strike="noStrike" baseline="0" dirty="0">
                <a:latin typeface="URWPalladioL-Roma"/>
              </a:rPr>
              <a:t>M.G. Poly(Acrylic Acid)/TiO2 </a:t>
            </a:r>
            <a:r>
              <a:rPr lang="it-IT" sz="1000" b="0" i="0" u="none" strike="noStrike" baseline="0" dirty="0" err="1">
                <a:latin typeface="URWPalladioL-Roma"/>
              </a:rPr>
              <a:t>Nanocomposite</a:t>
            </a:r>
            <a:r>
              <a:rPr lang="it-IT" sz="1000" b="0" i="0" u="none" strike="noStrike" baseline="0" dirty="0">
                <a:latin typeface="URWPalladioL-Roma"/>
              </a:rPr>
              <a:t> </a:t>
            </a:r>
            <a:r>
              <a:rPr lang="it-IT" sz="1000" b="0" i="0" u="none" strike="noStrike" baseline="0" dirty="0" err="1">
                <a:latin typeface="URWPalladioL-Roma"/>
              </a:rPr>
              <a:t>Hydrogels</a:t>
            </a:r>
            <a:r>
              <a:rPr lang="it-IT" sz="1000" b="0" i="0" u="none" strike="noStrike" baseline="0" dirty="0">
                <a:latin typeface="URWPalladioL-Roma"/>
              </a:rPr>
              <a:t> for Paper</a:t>
            </a:r>
          </a:p>
          <a:p>
            <a:pPr algn="l"/>
            <a:r>
              <a:rPr lang="it-IT" sz="1000" b="0" i="0" u="none" strike="noStrike" baseline="0" dirty="0">
                <a:latin typeface="URWPalladioL-Roma"/>
              </a:rPr>
              <a:t>Artwork </a:t>
            </a:r>
            <a:r>
              <a:rPr lang="it-IT" sz="1000" b="0" i="0" u="none" strike="noStrike" baseline="0" dirty="0" err="1">
                <a:latin typeface="URWPalladioL-Roma"/>
              </a:rPr>
              <a:t>Cleaning</a:t>
            </a:r>
            <a:r>
              <a:rPr lang="it-IT" sz="1000" b="0" i="0" u="none" strike="noStrike" baseline="0" dirty="0">
                <a:latin typeface="URWPalladioL-Roma"/>
              </a:rPr>
              <a:t> and </a:t>
            </a:r>
            <a:r>
              <a:rPr lang="it-IT" sz="1000" b="0" i="0" u="none" strike="noStrike" baseline="0" dirty="0" err="1">
                <a:latin typeface="URWPalladioL-Roma"/>
              </a:rPr>
              <a:t>Protection</a:t>
            </a:r>
            <a:r>
              <a:rPr lang="it-IT" sz="1000" b="0" i="0" u="none" strike="noStrike" baseline="0" dirty="0">
                <a:latin typeface="URWPalladioL-Roma"/>
              </a:rPr>
              <a:t>. </a:t>
            </a:r>
            <a:r>
              <a:rPr lang="fr-FR" sz="1000" b="0" i="0" u="none" strike="noStrike" baseline="0" dirty="0" err="1">
                <a:latin typeface="URWPalladioL-Ital"/>
              </a:rPr>
              <a:t>Molecules</a:t>
            </a:r>
            <a:r>
              <a:rPr lang="fr-FR" sz="1000" b="0" i="0" u="none" strike="noStrike" baseline="0" dirty="0">
                <a:latin typeface="URWPalladioL-Ital"/>
              </a:rPr>
              <a:t> </a:t>
            </a:r>
            <a:r>
              <a:rPr lang="fr-FR" sz="1000" b="1" i="0" u="none" strike="noStrike" baseline="0" dirty="0">
                <a:latin typeface="URWPalladioL-Bold"/>
              </a:rPr>
              <a:t>2025</a:t>
            </a:r>
            <a:r>
              <a:rPr lang="fr-FR" sz="1000" b="0" i="0" u="none" strike="noStrike" baseline="0" dirty="0">
                <a:latin typeface="URWPalladioL-Roma"/>
              </a:rPr>
              <a:t>, </a:t>
            </a:r>
            <a:r>
              <a:rPr lang="fr-FR" sz="1000" b="0" i="0" u="none" strike="noStrike" baseline="0" dirty="0">
                <a:latin typeface="URWPalladioL-Ital"/>
              </a:rPr>
              <a:t>30</a:t>
            </a:r>
            <a:r>
              <a:rPr lang="fr-FR" sz="1000" b="0" i="0" u="none" strike="noStrike" baseline="0" dirty="0">
                <a:latin typeface="URWPalladioL-Roma"/>
              </a:rPr>
              <a:t>, 75. https:// </a:t>
            </a:r>
            <a:r>
              <a:rPr lang="it-IT" sz="1000" b="0" i="0" u="none" strike="noStrike" baseline="0" dirty="0">
                <a:latin typeface="URWPalladioL-Roma"/>
              </a:rPr>
              <a:t>doi.org/10.3390/molecules30010075</a:t>
            </a:r>
            <a:endParaRPr lang="it-IT" sz="1000" dirty="0"/>
          </a:p>
        </p:txBody>
      </p:sp>
      <p:pic>
        <p:nvPicPr>
          <p:cNvPr id="13" name="Immagine 12">
            <a:extLst>
              <a:ext uri="{FF2B5EF4-FFF2-40B4-BE49-F238E27FC236}">
                <a16:creationId xmlns:a16="http://schemas.microsoft.com/office/drawing/2014/main" id="{73F26679-7C8B-41A3-C247-A2BF92531C9C}"/>
              </a:ext>
            </a:extLst>
          </p:cNvPr>
          <p:cNvPicPr>
            <a:picLocks noChangeAspect="1"/>
          </p:cNvPicPr>
          <p:nvPr/>
        </p:nvPicPr>
        <p:blipFill>
          <a:blip r:embed="rId2"/>
          <a:srcRect l="3795" t="5084" r="4071" b="4253"/>
          <a:stretch>
            <a:fillRect/>
          </a:stretch>
        </p:blipFill>
        <p:spPr>
          <a:xfrm>
            <a:off x="7058734" y="1067717"/>
            <a:ext cx="1900097" cy="1697168"/>
          </a:xfrm>
          <a:prstGeom prst="rect">
            <a:avLst/>
          </a:prstGeom>
        </p:spPr>
      </p:pic>
      <p:sp>
        <p:nvSpPr>
          <p:cNvPr id="23" name="CasellaDiTesto 22">
            <a:extLst>
              <a:ext uri="{FF2B5EF4-FFF2-40B4-BE49-F238E27FC236}">
                <a16:creationId xmlns:a16="http://schemas.microsoft.com/office/drawing/2014/main" id="{C27A7ED9-641D-8DD1-34D1-161CB94DAB04}"/>
              </a:ext>
            </a:extLst>
          </p:cNvPr>
          <p:cNvSpPr txBox="1"/>
          <p:nvPr/>
        </p:nvSpPr>
        <p:spPr>
          <a:xfrm>
            <a:off x="53683" y="3254679"/>
            <a:ext cx="8905148" cy="307777"/>
          </a:xfrm>
          <a:prstGeom prst="rect">
            <a:avLst/>
          </a:prstGeom>
          <a:noFill/>
        </p:spPr>
        <p:txBody>
          <a:bodyPr wrap="square">
            <a:spAutoFit/>
          </a:bodyPr>
          <a:lstStyle/>
          <a:p>
            <a:pPr algn="just"/>
            <a:r>
              <a:rPr lang="en-US" sz="1400" b="0" i="0" u="none" strike="noStrike" baseline="0" dirty="0">
                <a:latin typeface="+mj-lt"/>
              </a:rPr>
              <a:t>We investigated the use of </a:t>
            </a:r>
            <a:r>
              <a:rPr lang="en-US" sz="1400" b="1" i="0" u="none" strike="noStrike" baseline="0" dirty="0">
                <a:solidFill>
                  <a:srgbClr val="0000FF"/>
                </a:solidFill>
                <a:latin typeface="+mj-lt"/>
              </a:rPr>
              <a:t>composite hydrogels</a:t>
            </a:r>
            <a:r>
              <a:rPr lang="en-US" sz="1400" dirty="0">
                <a:solidFill>
                  <a:srgbClr val="0000FF"/>
                </a:solidFill>
                <a:latin typeface="+mj-lt"/>
              </a:rPr>
              <a:t> </a:t>
            </a:r>
            <a:r>
              <a:rPr lang="en-US" sz="1400" b="0" i="0" u="none" strike="noStrike" baseline="0" dirty="0">
                <a:latin typeface="+mj-lt"/>
              </a:rPr>
              <a:t>as cleaning and protective </a:t>
            </a:r>
            <a:r>
              <a:rPr lang="it-IT" sz="1400" b="0" i="0" u="none" strike="noStrike" baseline="0" dirty="0">
                <a:latin typeface="+mj-lt"/>
              </a:rPr>
              <a:t>treatment.</a:t>
            </a:r>
            <a:endParaRPr lang="it-IT" sz="1400" dirty="0">
              <a:latin typeface="+mj-lt"/>
            </a:endParaRPr>
          </a:p>
        </p:txBody>
      </p:sp>
      <p:sp>
        <p:nvSpPr>
          <p:cNvPr id="25" name="CasellaDiTesto 24">
            <a:extLst>
              <a:ext uri="{FF2B5EF4-FFF2-40B4-BE49-F238E27FC236}">
                <a16:creationId xmlns:a16="http://schemas.microsoft.com/office/drawing/2014/main" id="{111927F1-2167-7B26-14A5-9BE7535B47D0}"/>
              </a:ext>
            </a:extLst>
          </p:cNvPr>
          <p:cNvSpPr txBox="1"/>
          <p:nvPr/>
        </p:nvSpPr>
        <p:spPr>
          <a:xfrm>
            <a:off x="119426" y="5393741"/>
            <a:ext cx="8905148" cy="738664"/>
          </a:xfrm>
          <a:prstGeom prst="rect">
            <a:avLst/>
          </a:prstGeom>
          <a:noFill/>
        </p:spPr>
        <p:txBody>
          <a:bodyPr wrap="square">
            <a:spAutoFit/>
          </a:bodyPr>
          <a:lstStyle/>
          <a:p>
            <a:pPr algn="just"/>
            <a:r>
              <a:rPr lang="en-US" sz="1400" b="0" i="0" u="none" strike="noStrike" baseline="0" dirty="0">
                <a:solidFill>
                  <a:srgbClr val="0000FF"/>
                </a:solidFill>
                <a:latin typeface="+mj-lt"/>
              </a:rPr>
              <a:t>Hydrogels allow for controlled water flow in a cleaning process </a:t>
            </a:r>
            <a:r>
              <a:rPr lang="en-US" sz="1400" b="0" i="0" u="none" strike="noStrike" baseline="0" dirty="0">
                <a:latin typeface="+mj-lt"/>
              </a:rPr>
              <a:t>and photocatalytic TiO</a:t>
            </a:r>
            <a:r>
              <a:rPr lang="en-US" sz="1400" b="0" i="0" u="none" strike="noStrike" baseline="-25000" dirty="0">
                <a:latin typeface="+mj-lt"/>
              </a:rPr>
              <a:t>2</a:t>
            </a:r>
            <a:r>
              <a:rPr lang="en-US" sz="1400" b="0" i="0" u="none" strike="noStrike" baseline="0" dirty="0">
                <a:latin typeface="+mj-lt"/>
              </a:rPr>
              <a:t> nanoparticles enhance the hydrogel’s efficacy by enabling the removal of oxidation products and inactivating biological contaminants. </a:t>
            </a:r>
          </a:p>
          <a:p>
            <a:pPr algn="just"/>
            <a:r>
              <a:rPr lang="en-US" sz="1400" dirty="0">
                <a:solidFill>
                  <a:srgbClr val="0000FF"/>
                </a:solidFill>
                <a:latin typeface="+mj-lt"/>
              </a:rPr>
              <a:t>The advantage to use the composite gel is that the presence of TiO2 nanoparticles provides a biocidal effect.</a:t>
            </a:r>
          </a:p>
        </p:txBody>
      </p:sp>
      <p:sp>
        <p:nvSpPr>
          <p:cNvPr id="31" name="CasellaDiTesto 30">
            <a:extLst>
              <a:ext uri="{FF2B5EF4-FFF2-40B4-BE49-F238E27FC236}">
                <a16:creationId xmlns:a16="http://schemas.microsoft.com/office/drawing/2014/main" id="{1032CC08-859A-42B6-0746-639956422325}"/>
              </a:ext>
            </a:extLst>
          </p:cNvPr>
          <p:cNvSpPr txBox="1"/>
          <p:nvPr/>
        </p:nvSpPr>
        <p:spPr>
          <a:xfrm>
            <a:off x="2759148" y="3751792"/>
            <a:ext cx="6079355" cy="830997"/>
          </a:xfrm>
          <a:prstGeom prst="rect">
            <a:avLst/>
          </a:prstGeom>
          <a:noFill/>
        </p:spPr>
        <p:txBody>
          <a:bodyPr wrap="square">
            <a:spAutoFit/>
          </a:bodyPr>
          <a:lstStyle/>
          <a:p>
            <a:pPr algn="just"/>
            <a:r>
              <a:rPr lang="en-US" sz="1200" b="0" i="0" u="none" strike="noStrike" baseline="0" dirty="0">
                <a:latin typeface="+mj-lt"/>
              </a:rPr>
              <a:t>The composite hydrogel was </a:t>
            </a:r>
            <a:r>
              <a:rPr lang="en-US" sz="1200" b="0" i="0" u="none" strike="noStrike" baseline="0" dirty="0">
                <a:solidFill>
                  <a:srgbClr val="0000FF"/>
                </a:solidFill>
                <a:latin typeface="+mj-lt"/>
              </a:rPr>
              <a:t>produced by incorporating laser synthesized TiO</a:t>
            </a:r>
            <a:r>
              <a:rPr lang="en-US" sz="1200" b="0" i="0" u="none" strike="noStrike" baseline="-25000" dirty="0">
                <a:solidFill>
                  <a:srgbClr val="0000FF"/>
                </a:solidFill>
                <a:latin typeface="+mj-lt"/>
              </a:rPr>
              <a:t>2</a:t>
            </a:r>
            <a:r>
              <a:rPr lang="en-US" sz="1200" b="0" i="0" u="none" strike="noStrike" baseline="0" dirty="0">
                <a:solidFill>
                  <a:srgbClr val="0000FF"/>
                </a:solidFill>
                <a:latin typeface="+mj-lt"/>
              </a:rPr>
              <a:t> nanoparticles </a:t>
            </a:r>
            <a:r>
              <a:rPr lang="en-US" sz="1200" b="0" i="0" u="none" strike="noStrike" baseline="0" dirty="0">
                <a:latin typeface="+mj-lt"/>
              </a:rPr>
              <a:t>(</a:t>
            </a:r>
            <a:r>
              <a:rPr lang="en-US" sz="1200" dirty="0">
                <a:latin typeface="+mj-lt"/>
              </a:rPr>
              <a:t>synthesized via CO2 laser-induced pyrolysis </a:t>
            </a:r>
            <a:r>
              <a:rPr lang="it-IT" sz="1200" dirty="0">
                <a:latin typeface="+mj-lt"/>
              </a:rPr>
              <a:t>reactions in a </a:t>
            </a:r>
            <a:r>
              <a:rPr lang="it-IT" sz="1200" dirty="0" err="1">
                <a:latin typeface="+mj-lt"/>
              </a:rPr>
              <a:t>titanium</a:t>
            </a:r>
            <a:r>
              <a:rPr lang="it-IT" sz="1200" dirty="0">
                <a:latin typeface="+mj-lt"/>
              </a:rPr>
              <a:t>(IV) </a:t>
            </a:r>
            <a:r>
              <a:rPr lang="it-IT" sz="1200" dirty="0" err="1">
                <a:latin typeface="+mj-lt"/>
              </a:rPr>
              <a:t>isopropoxide</a:t>
            </a:r>
            <a:r>
              <a:rPr lang="it-IT" sz="1200" dirty="0">
                <a:latin typeface="+mj-lt"/>
              </a:rPr>
              <a:t> aerosol)</a:t>
            </a:r>
            <a:r>
              <a:rPr lang="en-US" sz="1200" b="0" i="0" u="none" strike="noStrike" baseline="0" dirty="0">
                <a:latin typeface="+mj-lt"/>
              </a:rPr>
              <a:t> into a </a:t>
            </a:r>
            <a:r>
              <a:rPr lang="en-US" sz="1200" dirty="0"/>
              <a:t>Poly(acrylic acid)</a:t>
            </a:r>
            <a:r>
              <a:rPr lang="en-US" sz="1200" b="0" i="0" u="none" strike="noStrike" baseline="0" dirty="0">
                <a:latin typeface="+mj-lt"/>
              </a:rPr>
              <a:t> </a:t>
            </a:r>
            <a:r>
              <a:rPr lang="en-US" sz="1200" b="0" i="0" u="none" strike="noStrike" baseline="0" dirty="0" err="1">
                <a:latin typeface="+mj-lt"/>
              </a:rPr>
              <a:t>PAAc</a:t>
            </a:r>
            <a:r>
              <a:rPr lang="en-US" sz="1200" b="0" i="0" u="none" strike="noStrike" baseline="0" dirty="0">
                <a:latin typeface="+mj-lt"/>
              </a:rPr>
              <a:t> (</a:t>
            </a:r>
            <a:r>
              <a:rPr lang="en-US" sz="1200" dirty="0"/>
              <a:t>trade name </a:t>
            </a:r>
            <a:r>
              <a:rPr lang="en-US" sz="1200" b="0" i="0" u="none" strike="noStrike" baseline="0" dirty="0">
                <a:latin typeface="+mj-lt"/>
              </a:rPr>
              <a:t>CBP Carbopol) matrix to create a composite hydrogel.</a:t>
            </a:r>
            <a:endParaRPr lang="it-IT" sz="1200" dirty="0">
              <a:latin typeface="+mj-lt"/>
            </a:endParaRPr>
          </a:p>
        </p:txBody>
      </p:sp>
      <p:pic>
        <p:nvPicPr>
          <p:cNvPr id="33" name="Immagine 32">
            <a:extLst>
              <a:ext uri="{FF2B5EF4-FFF2-40B4-BE49-F238E27FC236}">
                <a16:creationId xmlns:a16="http://schemas.microsoft.com/office/drawing/2014/main" id="{871C3FA3-A0ED-613C-F758-6FE72E2B70C3}"/>
              </a:ext>
            </a:extLst>
          </p:cNvPr>
          <p:cNvPicPr>
            <a:picLocks noChangeAspect="1"/>
          </p:cNvPicPr>
          <p:nvPr/>
        </p:nvPicPr>
        <p:blipFill>
          <a:blip r:embed="rId3"/>
          <a:stretch>
            <a:fillRect/>
          </a:stretch>
        </p:blipFill>
        <p:spPr>
          <a:xfrm>
            <a:off x="119426" y="3745399"/>
            <a:ext cx="2554662" cy="1342280"/>
          </a:xfrm>
          <a:prstGeom prst="rect">
            <a:avLst/>
          </a:prstGeom>
        </p:spPr>
      </p:pic>
      <p:sp>
        <p:nvSpPr>
          <p:cNvPr id="3" name="CasellaDiTesto 2">
            <a:extLst>
              <a:ext uri="{FF2B5EF4-FFF2-40B4-BE49-F238E27FC236}">
                <a16:creationId xmlns:a16="http://schemas.microsoft.com/office/drawing/2014/main" id="{84B320D9-4A83-17E2-C1BE-C36A333EB432}"/>
              </a:ext>
            </a:extLst>
          </p:cNvPr>
          <p:cNvSpPr txBox="1"/>
          <p:nvPr/>
        </p:nvSpPr>
        <p:spPr>
          <a:xfrm>
            <a:off x="3519377" y="4847386"/>
            <a:ext cx="5564950" cy="307777"/>
          </a:xfrm>
          <a:prstGeom prst="rect">
            <a:avLst/>
          </a:prstGeom>
        </p:spPr>
        <p:txBody>
          <a:bodyPr vert="horz" wrap="square" lIns="91440" tIns="0" rIns="91440" bIns="0" rtlCol="0">
            <a:spAutoFit/>
          </a:bodyPr>
          <a:lstStyle/>
          <a:p>
            <a:r>
              <a:rPr lang="it-IT" sz="1000" i="1" dirty="0"/>
              <a:t>Collaboration with Prof. M.G. Santonicola, Dr. J. Rodesi (University of Rome Sapienza-DICMA)</a:t>
            </a:r>
          </a:p>
          <a:p>
            <a:pPr algn="r"/>
            <a:r>
              <a:rPr lang="it-IT" sz="1000" i="1" dirty="0"/>
              <a:t>		   Dr. R. D’Amato (ENEA – NUC) </a:t>
            </a:r>
          </a:p>
        </p:txBody>
      </p:sp>
      <p:sp>
        <p:nvSpPr>
          <p:cNvPr id="7" name="CasellaDiTesto 6">
            <a:extLst>
              <a:ext uri="{FF2B5EF4-FFF2-40B4-BE49-F238E27FC236}">
                <a16:creationId xmlns:a16="http://schemas.microsoft.com/office/drawing/2014/main" id="{DAA45B3A-A326-C9D9-3FDB-BEF891ABDF84}"/>
              </a:ext>
            </a:extLst>
          </p:cNvPr>
          <p:cNvSpPr txBox="1"/>
          <p:nvPr/>
        </p:nvSpPr>
        <p:spPr>
          <a:xfrm>
            <a:off x="0" y="1149702"/>
            <a:ext cx="7058734" cy="1938992"/>
          </a:xfrm>
          <a:prstGeom prst="rect">
            <a:avLst/>
          </a:prstGeom>
          <a:noFill/>
        </p:spPr>
        <p:txBody>
          <a:bodyPr wrap="square">
            <a:spAutoFit/>
          </a:bodyPr>
          <a:lstStyle/>
          <a:p>
            <a:pPr algn="just"/>
            <a:r>
              <a:rPr lang="en-US" sz="1200" b="1" dirty="0">
                <a:latin typeface="+mj-lt"/>
              </a:rPr>
              <a:t>Traditional wet restoration methods for librarian and archival artifacts—such as cleaning by immersion—present lots of limitations that are primarily due to the uncontrolled release of water onto the paper supports. </a:t>
            </a:r>
          </a:p>
          <a:p>
            <a:endParaRPr lang="en-US" sz="1200" b="1" i="0" u="none" strike="noStrike" baseline="0" dirty="0">
              <a:solidFill>
                <a:srgbClr val="0000FF"/>
              </a:solidFill>
              <a:latin typeface="+mj-lt"/>
            </a:endParaRPr>
          </a:p>
          <a:p>
            <a:r>
              <a:rPr lang="en-US" sz="1200" b="1" i="0" u="none" strike="noStrike" baseline="0" dirty="0">
                <a:solidFill>
                  <a:srgbClr val="0000FF"/>
                </a:solidFill>
                <a:latin typeface="+mj-lt"/>
              </a:rPr>
              <a:t>H</a:t>
            </a:r>
            <a:r>
              <a:rPr lang="en-US" sz="1200" b="1" dirty="0">
                <a:solidFill>
                  <a:srgbClr val="0000FF"/>
                </a:solidFill>
                <a:latin typeface="+mj-lt"/>
              </a:rPr>
              <a:t>ydrogels</a:t>
            </a:r>
            <a:r>
              <a:rPr lang="en-US" sz="1200" dirty="0">
                <a:latin typeface="+mj-lt"/>
              </a:rPr>
              <a:t> </a:t>
            </a:r>
            <a:r>
              <a:rPr lang="en-US" sz="1200" b="1" dirty="0">
                <a:latin typeface="+mj-lt"/>
              </a:rPr>
              <a:t>as cleaning products </a:t>
            </a:r>
            <a:r>
              <a:rPr lang="en-US" sz="1200" b="1" dirty="0"/>
              <a:t>minimize the impact on the paper supports during cleaning treatments and </a:t>
            </a:r>
            <a:r>
              <a:rPr lang="en-US" sz="1200" b="1" dirty="0">
                <a:latin typeface="+mj-lt"/>
              </a:rPr>
              <a:t>have been used to control volume and speed of water flow.</a:t>
            </a:r>
          </a:p>
          <a:p>
            <a:pPr algn="just"/>
            <a:r>
              <a:rPr lang="en-US" sz="1200" b="1" dirty="0">
                <a:latin typeface="+mj-lt"/>
              </a:rPr>
              <a:t>Hydrogels</a:t>
            </a:r>
            <a:r>
              <a:rPr lang="en-US" sz="1200" dirty="0">
                <a:latin typeface="+mj-lt"/>
              </a:rPr>
              <a:t> are not reactive and </a:t>
            </a:r>
            <a:r>
              <a:rPr lang="en-US" sz="1200" b="1" dirty="0">
                <a:latin typeface="+mj-lt"/>
              </a:rPr>
              <a:t>retain large volumes of water </a:t>
            </a:r>
            <a:r>
              <a:rPr lang="en-US" sz="1200" dirty="0">
                <a:latin typeface="+mj-lt"/>
              </a:rPr>
              <a:t>and/or other solvents, </a:t>
            </a:r>
            <a:r>
              <a:rPr lang="en-US" sz="1200" b="1" dirty="0">
                <a:latin typeface="+mj-lt"/>
              </a:rPr>
              <a:t>releasing them on the paper surface upon contact</a:t>
            </a:r>
            <a:r>
              <a:rPr lang="en-US" sz="1200" dirty="0">
                <a:latin typeface="+mj-lt"/>
              </a:rPr>
              <a:t>. </a:t>
            </a:r>
            <a:r>
              <a:rPr lang="en-US" sz="1200" b="1" dirty="0">
                <a:latin typeface="+mj-lt"/>
              </a:rPr>
              <a:t>These solvents dissolve the target substances, which are subsequently re-adsorbed by the hydrogels together with the solvents used.</a:t>
            </a:r>
          </a:p>
          <a:p>
            <a:pPr algn="just"/>
            <a:r>
              <a:rPr lang="en-US" sz="1200" dirty="0">
                <a:latin typeface="+mj-lt"/>
              </a:rPr>
              <a:t>When the gel is removed, there is a removal of contaminants that are on and within the paper surface.</a:t>
            </a:r>
            <a:endParaRPr lang="it-IT" sz="1200" dirty="0">
              <a:latin typeface="+mj-lt"/>
            </a:endParaRPr>
          </a:p>
        </p:txBody>
      </p:sp>
      <p:sp>
        <p:nvSpPr>
          <p:cNvPr id="10" name="CasellaDiTesto 9">
            <a:extLst>
              <a:ext uri="{FF2B5EF4-FFF2-40B4-BE49-F238E27FC236}">
                <a16:creationId xmlns:a16="http://schemas.microsoft.com/office/drawing/2014/main" id="{91DD0E1F-A0DB-1913-EE57-9832CD600830}"/>
              </a:ext>
            </a:extLst>
          </p:cNvPr>
          <p:cNvSpPr txBox="1"/>
          <p:nvPr/>
        </p:nvSpPr>
        <p:spPr>
          <a:xfrm>
            <a:off x="6665860" y="2995379"/>
            <a:ext cx="2478140" cy="153888"/>
          </a:xfrm>
          <a:prstGeom prst="rect">
            <a:avLst/>
          </a:prstGeom>
        </p:spPr>
        <p:txBody>
          <a:bodyPr vert="horz" wrap="square" lIns="91440" tIns="0" rIns="91440" bIns="0" rtlCol="0">
            <a:spAutoFit/>
          </a:bodyPr>
          <a:lstStyle/>
          <a:p>
            <a:r>
              <a:rPr lang="it-IT" sz="1000" i="1" dirty="0"/>
              <a:t>Collaboration with V. Nigro (ENEA-NUC) </a:t>
            </a:r>
          </a:p>
        </p:txBody>
      </p:sp>
    </p:spTree>
    <p:extLst>
      <p:ext uri="{BB962C8B-B14F-4D97-AF65-F5344CB8AC3E}">
        <p14:creationId xmlns:p14="http://schemas.microsoft.com/office/powerpoint/2010/main" val="775677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587FD-5D14-831D-48E4-607F41AFB912}"/>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0177499B-9158-8F6A-BD42-F8E8CA70AC9F}"/>
              </a:ext>
            </a:extLst>
          </p:cNvPr>
          <p:cNvSpPr>
            <a:spLocks noGrp="1"/>
          </p:cNvSpPr>
          <p:nvPr>
            <p:ph type="sldNum" sz="quarter" idx="4"/>
          </p:nvPr>
        </p:nvSpPr>
        <p:spPr/>
        <p:txBody>
          <a:bodyPr/>
          <a:lstStyle/>
          <a:p>
            <a:fld id="{02C7C199-0D0D-7840-A88D-785280B31CF7}" type="slidenum">
              <a:rPr lang="it-IT" smtClean="0"/>
              <a:t>23</a:t>
            </a:fld>
            <a:endParaRPr lang="it-IT"/>
          </a:p>
        </p:txBody>
      </p:sp>
      <p:pic>
        <p:nvPicPr>
          <p:cNvPr id="9" name="Immagine 8">
            <a:extLst>
              <a:ext uri="{FF2B5EF4-FFF2-40B4-BE49-F238E27FC236}">
                <a16:creationId xmlns:a16="http://schemas.microsoft.com/office/drawing/2014/main" id="{6BE666B6-895E-3CEA-88C7-6D467BC23AF1}"/>
              </a:ext>
            </a:extLst>
          </p:cNvPr>
          <p:cNvPicPr>
            <a:picLocks noChangeAspect="1"/>
          </p:cNvPicPr>
          <p:nvPr/>
        </p:nvPicPr>
        <p:blipFill>
          <a:blip r:embed="rId2"/>
          <a:srcRect r="37183"/>
          <a:stretch>
            <a:fillRect/>
          </a:stretch>
        </p:blipFill>
        <p:spPr>
          <a:xfrm>
            <a:off x="168513" y="2118685"/>
            <a:ext cx="3763938" cy="1526461"/>
          </a:xfrm>
          <a:prstGeom prst="rect">
            <a:avLst/>
          </a:prstGeom>
        </p:spPr>
      </p:pic>
      <p:sp>
        <p:nvSpPr>
          <p:cNvPr id="11" name="CasellaDiTesto 10">
            <a:extLst>
              <a:ext uri="{FF2B5EF4-FFF2-40B4-BE49-F238E27FC236}">
                <a16:creationId xmlns:a16="http://schemas.microsoft.com/office/drawing/2014/main" id="{63A42CDC-9DF2-875B-DE07-BD5766D5D061}"/>
              </a:ext>
            </a:extLst>
          </p:cNvPr>
          <p:cNvSpPr txBox="1"/>
          <p:nvPr/>
        </p:nvSpPr>
        <p:spPr>
          <a:xfrm>
            <a:off x="1664797" y="6321367"/>
            <a:ext cx="7230139" cy="400110"/>
          </a:xfrm>
          <a:prstGeom prst="rect">
            <a:avLst/>
          </a:prstGeom>
          <a:noFill/>
        </p:spPr>
        <p:txBody>
          <a:bodyPr wrap="square">
            <a:spAutoFit/>
          </a:bodyPr>
          <a:lstStyle/>
          <a:p>
            <a:pPr algn="l"/>
            <a:r>
              <a:rPr lang="it-IT" sz="1000" b="0" i="0" u="none" strike="noStrike" baseline="0" dirty="0">
                <a:latin typeface="URWPalladioL-Roma"/>
              </a:rPr>
              <a:t>From Botti, S.; Bonfigli, F.; D’Amato, R.; Rodesi, J.; Santonicola, </a:t>
            </a:r>
            <a:r>
              <a:rPr lang="en-US" sz="1000" b="0" i="0" u="none" strike="noStrike" baseline="0" dirty="0">
                <a:latin typeface="URWPalladioL-Roma"/>
              </a:rPr>
              <a:t>M.G. Poly(Acrylic Acid)/TiO2 </a:t>
            </a:r>
            <a:r>
              <a:rPr lang="it-IT" sz="1000" b="0" i="0" u="none" strike="noStrike" baseline="0" dirty="0" err="1">
                <a:latin typeface="URWPalladioL-Roma"/>
              </a:rPr>
              <a:t>Nanocomposite</a:t>
            </a:r>
            <a:r>
              <a:rPr lang="it-IT" sz="1000" b="0" i="0" u="none" strike="noStrike" baseline="0" dirty="0">
                <a:latin typeface="URWPalladioL-Roma"/>
              </a:rPr>
              <a:t> </a:t>
            </a:r>
            <a:r>
              <a:rPr lang="it-IT" sz="1000" b="0" i="0" u="none" strike="noStrike" baseline="0" dirty="0" err="1">
                <a:latin typeface="URWPalladioL-Roma"/>
              </a:rPr>
              <a:t>Hydrogels</a:t>
            </a:r>
            <a:r>
              <a:rPr lang="it-IT" sz="1000" b="0" i="0" u="none" strike="noStrike" baseline="0" dirty="0">
                <a:latin typeface="URWPalladioL-Roma"/>
              </a:rPr>
              <a:t> for Paper</a:t>
            </a:r>
          </a:p>
          <a:p>
            <a:pPr algn="l"/>
            <a:r>
              <a:rPr lang="it-IT" sz="1000" b="0" i="0" u="none" strike="noStrike" baseline="0" dirty="0">
                <a:latin typeface="URWPalladioL-Roma"/>
              </a:rPr>
              <a:t>Artwork </a:t>
            </a:r>
            <a:r>
              <a:rPr lang="it-IT" sz="1000" b="0" i="0" u="none" strike="noStrike" baseline="0" dirty="0" err="1">
                <a:latin typeface="URWPalladioL-Roma"/>
              </a:rPr>
              <a:t>Cleaning</a:t>
            </a:r>
            <a:r>
              <a:rPr lang="it-IT" sz="1000" b="0" i="0" u="none" strike="noStrike" baseline="0" dirty="0">
                <a:latin typeface="URWPalladioL-Roma"/>
              </a:rPr>
              <a:t> and </a:t>
            </a:r>
            <a:r>
              <a:rPr lang="it-IT" sz="1000" b="0" i="0" u="none" strike="noStrike" baseline="0" dirty="0" err="1">
                <a:latin typeface="URWPalladioL-Roma"/>
              </a:rPr>
              <a:t>Protection</a:t>
            </a:r>
            <a:r>
              <a:rPr lang="it-IT" sz="1000" b="0" i="0" u="none" strike="noStrike" baseline="0" dirty="0">
                <a:latin typeface="URWPalladioL-Roma"/>
              </a:rPr>
              <a:t>. </a:t>
            </a:r>
            <a:r>
              <a:rPr lang="fr-FR" sz="1000" b="0" i="0" u="none" strike="noStrike" baseline="0" dirty="0" err="1">
                <a:latin typeface="URWPalladioL-Ital"/>
              </a:rPr>
              <a:t>Molecules</a:t>
            </a:r>
            <a:r>
              <a:rPr lang="fr-FR" sz="1000" b="0" i="0" u="none" strike="noStrike" baseline="0" dirty="0">
                <a:latin typeface="URWPalladioL-Ital"/>
              </a:rPr>
              <a:t> </a:t>
            </a:r>
            <a:r>
              <a:rPr lang="fr-FR" sz="1000" b="1" i="0" u="none" strike="noStrike" baseline="0" dirty="0">
                <a:latin typeface="URWPalladioL-Bold"/>
              </a:rPr>
              <a:t>2025</a:t>
            </a:r>
            <a:r>
              <a:rPr lang="fr-FR" sz="1000" b="0" i="0" u="none" strike="noStrike" baseline="0" dirty="0">
                <a:latin typeface="URWPalladioL-Roma"/>
              </a:rPr>
              <a:t>, </a:t>
            </a:r>
            <a:r>
              <a:rPr lang="fr-FR" sz="1000" b="0" i="0" u="none" strike="noStrike" baseline="0" dirty="0">
                <a:latin typeface="URWPalladioL-Ital"/>
              </a:rPr>
              <a:t>30</a:t>
            </a:r>
            <a:r>
              <a:rPr lang="fr-FR" sz="1000" b="0" i="0" u="none" strike="noStrike" baseline="0" dirty="0">
                <a:latin typeface="URWPalladioL-Roma"/>
              </a:rPr>
              <a:t>, 75. https:// </a:t>
            </a:r>
            <a:r>
              <a:rPr lang="it-IT" sz="1000" b="0" i="0" u="none" strike="noStrike" baseline="0" dirty="0">
                <a:latin typeface="URWPalladioL-Roma"/>
              </a:rPr>
              <a:t>doi.org/10.3390/molecules30010075</a:t>
            </a:r>
            <a:endParaRPr lang="it-IT" sz="1000" dirty="0"/>
          </a:p>
        </p:txBody>
      </p:sp>
      <p:pic>
        <p:nvPicPr>
          <p:cNvPr id="15" name="Immagine 14">
            <a:extLst>
              <a:ext uri="{FF2B5EF4-FFF2-40B4-BE49-F238E27FC236}">
                <a16:creationId xmlns:a16="http://schemas.microsoft.com/office/drawing/2014/main" id="{A1DD5CEF-C5F2-7E4F-8F92-C47E5B3A23B1}"/>
              </a:ext>
            </a:extLst>
          </p:cNvPr>
          <p:cNvPicPr>
            <a:picLocks noChangeAspect="1"/>
          </p:cNvPicPr>
          <p:nvPr/>
        </p:nvPicPr>
        <p:blipFill>
          <a:blip r:embed="rId2"/>
          <a:srcRect l="62883"/>
          <a:stretch>
            <a:fillRect/>
          </a:stretch>
        </p:blipFill>
        <p:spPr>
          <a:xfrm>
            <a:off x="4486635" y="2397640"/>
            <a:ext cx="2789453" cy="1914539"/>
          </a:xfrm>
          <a:prstGeom prst="rect">
            <a:avLst/>
          </a:prstGeom>
        </p:spPr>
      </p:pic>
      <p:sp>
        <p:nvSpPr>
          <p:cNvPr id="17" name="CasellaDiTesto 16">
            <a:extLst>
              <a:ext uri="{FF2B5EF4-FFF2-40B4-BE49-F238E27FC236}">
                <a16:creationId xmlns:a16="http://schemas.microsoft.com/office/drawing/2014/main" id="{C6E34101-479E-3994-FED3-3460372B716B}"/>
              </a:ext>
            </a:extLst>
          </p:cNvPr>
          <p:cNvSpPr txBox="1"/>
          <p:nvPr/>
        </p:nvSpPr>
        <p:spPr>
          <a:xfrm>
            <a:off x="1048142" y="1997319"/>
            <a:ext cx="4572000" cy="230832"/>
          </a:xfrm>
          <a:prstGeom prst="rect">
            <a:avLst/>
          </a:prstGeom>
          <a:noFill/>
        </p:spPr>
        <p:txBody>
          <a:bodyPr wrap="square">
            <a:spAutoFit/>
          </a:bodyPr>
          <a:lstStyle/>
          <a:p>
            <a:r>
              <a:rPr lang="en-US" sz="900" b="1" i="0" u="none" strike="noStrike" baseline="0" dirty="0">
                <a:latin typeface="URWPalladioL-Roma"/>
              </a:rPr>
              <a:t>Optical images in bright field of XIX paper.</a:t>
            </a:r>
            <a:endParaRPr lang="it-IT" b="1" dirty="0"/>
          </a:p>
        </p:txBody>
      </p:sp>
      <p:sp>
        <p:nvSpPr>
          <p:cNvPr id="19" name="CasellaDiTesto 18">
            <a:extLst>
              <a:ext uri="{FF2B5EF4-FFF2-40B4-BE49-F238E27FC236}">
                <a16:creationId xmlns:a16="http://schemas.microsoft.com/office/drawing/2014/main" id="{049CADD9-966E-CF5A-4DD7-6C0BBF7E718F}"/>
              </a:ext>
            </a:extLst>
          </p:cNvPr>
          <p:cNvSpPr txBox="1"/>
          <p:nvPr/>
        </p:nvSpPr>
        <p:spPr>
          <a:xfrm>
            <a:off x="215897" y="3295382"/>
            <a:ext cx="1977655" cy="230832"/>
          </a:xfrm>
          <a:prstGeom prst="rect">
            <a:avLst/>
          </a:prstGeom>
          <a:noFill/>
        </p:spPr>
        <p:txBody>
          <a:bodyPr wrap="square">
            <a:spAutoFit/>
          </a:bodyPr>
          <a:lstStyle/>
          <a:p>
            <a:r>
              <a:rPr lang="it-IT" sz="900" b="0" i="0" u="none" strike="noStrike" baseline="0" dirty="0" err="1">
                <a:solidFill>
                  <a:schemeClr val="bg1"/>
                </a:solidFill>
                <a:latin typeface="URWPalladioL-Roma"/>
              </a:rPr>
              <a:t>Before</a:t>
            </a:r>
            <a:r>
              <a:rPr lang="it-IT" sz="900" b="0" i="0" u="none" strike="noStrike" baseline="0" dirty="0">
                <a:solidFill>
                  <a:schemeClr val="bg1"/>
                </a:solidFill>
                <a:latin typeface="URWPalladioL-Roma"/>
              </a:rPr>
              <a:t> the </a:t>
            </a:r>
            <a:r>
              <a:rPr lang="it-IT" sz="900" b="0" i="0" u="none" strike="noStrike" baseline="0" dirty="0" err="1">
                <a:solidFill>
                  <a:schemeClr val="bg1"/>
                </a:solidFill>
                <a:latin typeface="URWPalladioL-Roma"/>
              </a:rPr>
              <a:t>cleaning</a:t>
            </a:r>
            <a:r>
              <a:rPr lang="it-IT" sz="900" b="0" i="0" u="none" strike="noStrike" baseline="0" dirty="0">
                <a:solidFill>
                  <a:schemeClr val="bg1"/>
                </a:solidFill>
                <a:latin typeface="URWPalladioL-Roma"/>
              </a:rPr>
              <a:t> treatment</a:t>
            </a:r>
            <a:endParaRPr lang="it-IT" dirty="0">
              <a:solidFill>
                <a:schemeClr val="bg1"/>
              </a:solidFill>
            </a:endParaRPr>
          </a:p>
        </p:txBody>
      </p:sp>
      <p:sp>
        <p:nvSpPr>
          <p:cNvPr id="21" name="CasellaDiTesto 20">
            <a:extLst>
              <a:ext uri="{FF2B5EF4-FFF2-40B4-BE49-F238E27FC236}">
                <a16:creationId xmlns:a16="http://schemas.microsoft.com/office/drawing/2014/main" id="{FCF28966-4BCC-23A7-80D5-038DF23AE240}"/>
              </a:ext>
            </a:extLst>
          </p:cNvPr>
          <p:cNvSpPr txBox="1"/>
          <p:nvPr/>
        </p:nvSpPr>
        <p:spPr>
          <a:xfrm>
            <a:off x="2143694" y="3272533"/>
            <a:ext cx="4572000" cy="230832"/>
          </a:xfrm>
          <a:prstGeom prst="rect">
            <a:avLst/>
          </a:prstGeom>
          <a:noFill/>
        </p:spPr>
        <p:txBody>
          <a:bodyPr wrap="square">
            <a:spAutoFit/>
          </a:bodyPr>
          <a:lstStyle/>
          <a:p>
            <a:pPr algn="l"/>
            <a:r>
              <a:rPr lang="it-IT" sz="900" b="0" i="0" u="none" strike="noStrike" baseline="0" dirty="0">
                <a:solidFill>
                  <a:schemeClr val="bg1"/>
                </a:solidFill>
                <a:latin typeface="URWPalladioL-Roma"/>
              </a:rPr>
              <a:t>After the </a:t>
            </a:r>
            <a:r>
              <a:rPr lang="it-IT" sz="900" b="0" i="0" u="none" strike="noStrike" baseline="0" dirty="0" err="1">
                <a:solidFill>
                  <a:schemeClr val="bg1"/>
                </a:solidFill>
                <a:latin typeface="URWPalladioL-Roma"/>
              </a:rPr>
              <a:t>cleaning</a:t>
            </a:r>
            <a:r>
              <a:rPr lang="it-IT" sz="900" b="0" i="0" u="none" strike="noStrike" baseline="0" dirty="0">
                <a:solidFill>
                  <a:schemeClr val="bg1"/>
                </a:solidFill>
                <a:latin typeface="URWPalladioL-Roma"/>
              </a:rPr>
              <a:t> treatment</a:t>
            </a:r>
            <a:endParaRPr lang="it-IT" dirty="0">
              <a:solidFill>
                <a:schemeClr val="bg1"/>
              </a:solidFill>
            </a:endParaRPr>
          </a:p>
        </p:txBody>
      </p:sp>
      <p:sp>
        <p:nvSpPr>
          <p:cNvPr id="4" name="Freccia a destra 3">
            <a:extLst>
              <a:ext uri="{FF2B5EF4-FFF2-40B4-BE49-F238E27FC236}">
                <a16:creationId xmlns:a16="http://schemas.microsoft.com/office/drawing/2014/main" id="{063B6A1E-F2FD-9D39-1FA5-556D76E23475}"/>
              </a:ext>
            </a:extLst>
          </p:cNvPr>
          <p:cNvSpPr/>
          <p:nvPr/>
        </p:nvSpPr>
        <p:spPr>
          <a:xfrm>
            <a:off x="3932451" y="2718036"/>
            <a:ext cx="554184" cy="3703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 name="CasellaDiTesto 7">
            <a:extLst>
              <a:ext uri="{FF2B5EF4-FFF2-40B4-BE49-F238E27FC236}">
                <a16:creationId xmlns:a16="http://schemas.microsoft.com/office/drawing/2014/main" id="{3FDFC19F-E771-E988-19CF-5857D1F2BFFF}"/>
              </a:ext>
            </a:extLst>
          </p:cNvPr>
          <p:cNvSpPr txBox="1"/>
          <p:nvPr/>
        </p:nvSpPr>
        <p:spPr>
          <a:xfrm>
            <a:off x="88106" y="1125498"/>
            <a:ext cx="4572000" cy="276999"/>
          </a:xfrm>
          <a:prstGeom prst="rect">
            <a:avLst/>
          </a:prstGeom>
          <a:noFill/>
        </p:spPr>
        <p:txBody>
          <a:bodyPr wrap="square">
            <a:spAutoFit/>
          </a:bodyPr>
          <a:lstStyle/>
          <a:p>
            <a:r>
              <a:rPr lang="en-US" sz="1200" b="1" i="0" u="none" strike="noStrike" baseline="0" dirty="0">
                <a:latin typeface="+mj-lt"/>
              </a:rPr>
              <a:t>CBP/TiO2 hydrogel as cleaning agent</a:t>
            </a:r>
            <a:endParaRPr lang="it-IT" sz="1200" b="1" dirty="0">
              <a:latin typeface="+mj-lt"/>
            </a:endParaRPr>
          </a:p>
        </p:txBody>
      </p:sp>
      <p:sp>
        <p:nvSpPr>
          <p:cNvPr id="12" name="Titolo 1">
            <a:extLst>
              <a:ext uri="{FF2B5EF4-FFF2-40B4-BE49-F238E27FC236}">
                <a16:creationId xmlns:a16="http://schemas.microsoft.com/office/drawing/2014/main" id="{49965055-F5C2-9DA0-722C-D4C92BB7607F}"/>
              </a:ext>
            </a:extLst>
          </p:cNvPr>
          <p:cNvSpPr txBox="1">
            <a:spLocks/>
          </p:cNvSpPr>
          <p:nvPr/>
        </p:nvSpPr>
        <p:spPr>
          <a:xfrm>
            <a:off x="53683" y="91164"/>
            <a:ext cx="8905148" cy="861774"/>
          </a:xfrm>
          <a:prstGeom prst="rect">
            <a:avLst/>
          </a:prstGeom>
        </p:spPr>
        <p:txBody>
          <a:bodyPr vert="horz" lIns="91440" tIns="0" rIns="91440" bIns="0" rtlCol="0" anchor="ctr" anchorCtr="0">
            <a:spAutoFit/>
          </a:bodyPr>
          <a:lstStyle>
            <a:lvl1pPr algn="l" defTabSz="457200" rtl="0" eaLnBrk="1" latinLnBrk="0" hangingPunct="1">
              <a:spcBef>
                <a:spcPct val="0"/>
              </a:spcBef>
              <a:buNone/>
              <a:defRPr sz="2600" b="1" kern="1200">
                <a:solidFill>
                  <a:srgbClr val="FFFFFF"/>
                </a:solidFill>
                <a:latin typeface="+mj-lt"/>
                <a:ea typeface="+mj-ea"/>
                <a:cs typeface="+mj-cs"/>
              </a:defRPr>
            </a:lvl1pPr>
          </a:lstStyle>
          <a:p>
            <a:r>
              <a:rPr lang="it-IT" dirty="0"/>
              <a:t>Monitoring the </a:t>
            </a:r>
            <a:r>
              <a:rPr lang="it-IT" sz="2800" dirty="0" err="1"/>
              <a:t>cleaning</a:t>
            </a:r>
            <a:r>
              <a:rPr lang="it-IT" sz="2800" dirty="0"/>
              <a:t> treatment of paper with </a:t>
            </a:r>
            <a:r>
              <a:rPr lang="en-US" sz="2800" dirty="0"/>
              <a:t>composite hydrogels</a:t>
            </a:r>
            <a:endParaRPr lang="it-IT" dirty="0"/>
          </a:p>
        </p:txBody>
      </p:sp>
      <p:sp>
        <p:nvSpPr>
          <p:cNvPr id="24" name="CasellaDiTesto 23">
            <a:extLst>
              <a:ext uri="{FF2B5EF4-FFF2-40B4-BE49-F238E27FC236}">
                <a16:creationId xmlns:a16="http://schemas.microsoft.com/office/drawing/2014/main" id="{D949D540-5610-542C-2DED-1C2986E7C555}"/>
              </a:ext>
            </a:extLst>
          </p:cNvPr>
          <p:cNvSpPr txBox="1"/>
          <p:nvPr/>
        </p:nvSpPr>
        <p:spPr>
          <a:xfrm>
            <a:off x="7240016" y="2477746"/>
            <a:ext cx="1818619" cy="1938992"/>
          </a:xfrm>
          <a:prstGeom prst="rect">
            <a:avLst/>
          </a:prstGeom>
          <a:solidFill>
            <a:schemeClr val="bg2">
              <a:lumMod val="90000"/>
            </a:schemeClr>
          </a:solidFill>
        </p:spPr>
        <p:txBody>
          <a:bodyPr wrap="square">
            <a:spAutoFit/>
          </a:bodyPr>
          <a:lstStyle/>
          <a:p>
            <a:pPr algn="just"/>
            <a:r>
              <a:rPr lang="en-US" sz="1200" b="0" i="0" u="none" strike="noStrike" baseline="0" dirty="0">
                <a:latin typeface="+mj-lt"/>
              </a:rPr>
              <a:t>Following the cleaning treatment, the intensity of </a:t>
            </a:r>
            <a:r>
              <a:rPr lang="en-US" sz="1200" b="1" dirty="0">
                <a:solidFill>
                  <a:srgbClr val="0000FF"/>
                </a:solidFill>
              </a:rPr>
              <a:t>carbonyl and </a:t>
            </a:r>
          </a:p>
          <a:p>
            <a:pPr algn="just"/>
            <a:r>
              <a:rPr lang="en-US" sz="1200" b="1" dirty="0">
                <a:solidFill>
                  <a:srgbClr val="0000FF"/>
                </a:solidFill>
              </a:rPr>
              <a:t>carboxyl </a:t>
            </a:r>
            <a:r>
              <a:rPr lang="en-US" sz="1200" b="1" i="0" u="none" strike="noStrike" baseline="0" dirty="0">
                <a:latin typeface="+mj-lt"/>
              </a:rPr>
              <a:t>group peaks decreases indicating that the gel application removes the oxidation products from the paper surface.</a:t>
            </a:r>
            <a:endParaRPr lang="it-IT" sz="1200" b="1" dirty="0">
              <a:latin typeface="+mj-lt"/>
            </a:endParaRPr>
          </a:p>
        </p:txBody>
      </p:sp>
      <p:sp>
        <p:nvSpPr>
          <p:cNvPr id="27" name="CasellaDiTesto 26">
            <a:extLst>
              <a:ext uri="{FF2B5EF4-FFF2-40B4-BE49-F238E27FC236}">
                <a16:creationId xmlns:a16="http://schemas.microsoft.com/office/drawing/2014/main" id="{40EC12D0-BFE8-7C4D-9A8E-90C7D26101BB}"/>
              </a:ext>
            </a:extLst>
          </p:cNvPr>
          <p:cNvSpPr txBox="1"/>
          <p:nvPr/>
        </p:nvSpPr>
        <p:spPr>
          <a:xfrm>
            <a:off x="3096941" y="1168878"/>
            <a:ext cx="6024127" cy="830997"/>
          </a:xfrm>
          <a:prstGeom prst="rect">
            <a:avLst/>
          </a:prstGeom>
          <a:solidFill>
            <a:schemeClr val="accent1">
              <a:lumMod val="20000"/>
              <a:lumOff val="80000"/>
            </a:schemeClr>
          </a:solidFill>
        </p:spPr>
        <p:txBody>
          <a:bodyPr wrap="square">
            <a:spAutoFit/>
          </a:bodyPr>
          <a:lstStyle/>
          <a:p>
            <a:pPr algn="just"/>
            <a:r>
              <a:rPr lang="en-US" sz="1200" b="0" i="0" u="none" strike="noStrike" baseline="0" dirty="0">
                <a:latin typeface="+mj-lt"/>
              </a:rPr>
              <a:t>The cleaning treatments were carried out by applying the hydrogel onto the paper samples, with contact times of up to 1 h.  During the cleaning treatment the gel was irradiated with UV light for the duration of the treatment. After cleaning procedure the gel was removed by the paper sample. </a:t>
            </a:r>
            <a:endParaRPr lang="it-IT" sz="1200" dirty="0">
              <a:latin typeface="+mj-lt"/>
            </a:endParaRPr>
          </a:p>
        </p:txBody>
      </p:sp>
      <p:pic>
        <p:nvPicPr>
          <p:cNvPr id="30" name="Immagine 29">
            <a:extLst>
              <a:ext uri="{FF2B5EF4-FFF2-40B4-BE49-F238E27FC236}">
                <a16:creationId xmlns:a16="http://schemas.microsoft.com/office/drawing/2014/main" id="{1A5B6A75-13B9-5F53-EF8E-CE88FA03B1CC}"/>
              </a:ext>
            </a:extLst>
          </p:cNvPr>
          <p:cNvPicPr>
            <a:picLocks noChangeAspect="1"/>
          </p:cNvPicPr>
          <p:nvPr/>
        </p:nvPicPr>
        <p:blipFill>
          <a:blip r:embed="rId3"/>
          <a:stretch>
            <a:fillRect/>
          </a:stretch>
        </p:blipFill>
        <p:spPr>
          <a:xfrm>
            <a:off x="762904" y="3759045"/>
            <a:ext cx="2607959" cy="2537474"/>
          </a:xfrm>
          <a:prstGeom prst="rect">
            <a:avLst/>
          </a:prstGeom>
        </p:spPr>
      </p:pic>
      <p:sp>
        <p:nvSpPr>
          <p:cNvPr id="34" name="CasellaDiTesto 33">
            <a:extLst>
              <a:ext uri="{FF2B5EF4-FFF2-40B4-BE49-F238E27FC236}">
                <a16:creationId xmlns:a16="http://schemas.microsoft.com/office/drawing/2014/main" id="{5E3D8BE9-DC55-619D-BCD2-A2262351D666}"/>
              </a:ext>
            </a:extLst>
          </p:cNvPr>
          <p:cNvSpPr txBox="1"/>
          <p:nvPr/>
        </p:nvSpPr>
        <p:spPr>
          <a:xfrm>
            <a:off x="3462381" y="4498508"/>
            <a:ext cx="5389692" cy="1200329"/>
          </a:xfrm>
          <a:prstGeom prst="rect">
            <a:avLst/>
          </a:prstGeom>
          <a:solidFill>
            <a:schemeClr val="accent3">
              <a:lumMod val="20000"/>
              <a:lumOff val="80000"/>
            </a:schemeClr>
          </a:solidFill>
        </p:spPr>
        <p:txBody>
          <a:bodyPr wrap="square">
            <a:spAutoFit/>
          </a:bodyPr>
          <a:lstStyle/>
          <a:p>
            <a:pPr algn="just"/>
            <a:r>
              <a:rPr lang="en-US" sz="1200" b="1" dirty="0"/>
              <a:t>O</a:t>
            </a:r>
            <a:r>
              <a:rPr lang="en-US" sz="1200" b="1" baseline="-25000" dirty="0"/>
              <a:t>T</a:t>
            </a:r>
            <a:r>
              <a:rPr lang="en-US" sz="1200" b="1" dirty="0"/>
              <a:t> marker maps co-localized with the optical image of the paper sample</a:t>
            </a:r>
          </a:p>
          <a:p>
            <a:pPr algn="just"/>
            <a:r>
              <a:rPr lang="en-US" sz="1200" dirty="0"/>
              <a:t> </a:t>
            </a:r>
          </a:p>
          <a:p>
            <a:pPr algn="just"/>
            <a:r>
              <a:rPr lang="en-US" sz="1200" dirty="0"/>
              <a:t>By monitoring the peaks associated with the formation of oxidized molecular groups using the O</a:t>
            </a:r>
            <a:r>
              <a:rPr lang="en-US" sz="1200" baseline="-25000" dirty="0"/>
              <a:t>T</a:t>
            </a:r>
            <a:r>
              <a:rPr lang="en-US" sz="1200" dirty="0"/>
              <a:t> marker, we can clarify the activity of CBT.</a:t>
            </a:r>
          </a:p>
          <a:p>
            <a:pPr algn="just"/>
            <a:r>
              <a:rPr lang="en-US" sz="1200" b="1" dirty="0"/>
              <a:t>Following the cleaning treatment</a:t>
            </a:r>
            <a:r>
              <a:rPr lang="en-US" sz="1200" dirty="0"/>
              <a:t>, the yellow-red areas of the paper, corresponding to higher </a:t>
            </a:r>
            <a:r>
              <a:rPr lang="en-US" sz="1200" b="1" dirty="0"/>
              <a:t>OT values, decreased</a:t>
            </a:r>
            <a:r>
              <a:rPr lang="en-US" sz="1200" dirty="0"/>
              <a:t>. </a:t>
            </a:r>
            <a:endParaRPr lang="it-IT" sz="1200" dirty="0"/>
          </a:p>
        </p:txBody>
      </p:sp>
      <p:sp>
        <p:nvSpPr>
          <p:cNvPr id="35" name="Rettangolo 34">
            <a:extLst>
              <a:ext uri="{FF2B5EF4-FFF2-40B4-BE49-F238E27FC236}">
                <a16:creationId xmlns:a16="http://schemas.microsoft.com/office/drawing/2014/main" id="{E9D054AE-95D9-8EAB-FFA2-8A0955B85E78}"/>
              </a:ext>
            </a:extLst>
          </p:cNvPr>
          <p:cNvSpPr/>
          <p:nvPr/>
        </p:nvSpPr>
        <p:spPr>
          <a:xfrm>
            <a:off x="511893" y="6019712"/>
            <a:ext cx="251011" cy="234704"/>
          </a:xfrm>
          <a:prstGeom prst="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7" name="Rettangolo 36">
            <a:extLst>
              <a:ext uri="{FF2B5EF4-FFF2-40B4-BE49-F238E27FC236}">
                <a16:creationId xmlns:a16="http://schemas.microsoft.com/office/drawing/2014/main" id="{ED277E8D-3D80-3F30-3B24-AA1080E3B3E0}"/>
              </a:ext>
            </a:extLst>
          </p:cNvPr>
          <p:cNvSpPr/>
          <p:nvPr/>
        </p:nvSpPr>
        <p:spPr>
          <a:xfrm>
            <a:off x="511893" y="5465833"/>
            <a:ext cx="251011" cy="234704"/>
          </a:xfrm>
          <a:prstGeom prst="rect">
            <a:avLst/>
          </a:prstGeom>
          <a:solidFill>
            <a:srgbClr val="FFD6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9" name="Rettangolo 38">
            <a:extLst>
              <a:ext uri="{FF2B5EF4-FFF2-40B4-BE49-F238E27FC236}">
                <a16:creationId xmlns:a16="http://schemas.microsoft.com/office/drawing/2014/main" id="{2F927B21-A8C4-D29C-C3BA-6B22F5194337}"/>
              </a:ext>
            </a:extLst>
          </p:cNvPr>
          <p:cNvSpPr/>
          <p:nvPr/>
        </p:nvSpPr>
        <p:spPr>
          <a:xfrm>
            <a:off x="511893" y="5201460"/>
            <a:ext cx="251011" cy="234704"/>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1" name="Rettangolo 40">
            <a:extLst>
              <a:ext uri="{FF2B5EF4-FFF2-40B4-BE49-F238E27FC236}">
                <a16:creationId xmlns:a16="http://schemas.microsoft.com/office/drawing/2014/main" id="{39832B07-DB8B-EC32-853B-AB756C7714BB}"/>
              </a:ext>
            </a:extLst>
          </p:cNvPr>
          <p:cNvSpPr/>
          <p:nvPr/>
        </p:nvSpPr>
        <p:spPr>
          <a:xfrm>
            <a:off x="511893" y="5742906"/>
            <a:ext cx="251011" cy="234704"/>
          </a:xfrm>
          <a:prstGeom prst="rect">
            <a:avLst/>
          </a:prstGeom>
          <a:solidFill>
            <a:srgbClr val="954E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cxnSp>
        <p:nvCxnSpPr>
          <p:cNvPr id="43" name="Connettore 2 42">
            <a:extLst>
              <a:ext uri="{FF2B5EF4-FFF2-40B4-BE49-F238E27FC236}">
                <a16:creationId xmlns:a16="http://schemas.microsoft.com/office/drawing/2014/main" id="{81227A62-AC06-D8D6-8A1C-9E10EACBE8B2}"/>
              </a:ext>
            </a:extLst>
          </p:cNvPr>
          <p:cNvCxnSpPr>
            <a:cxnSpLocks/>
          </p:cNvCxnSpPr>
          <p:nvPr/>
        </p:nvCxnSpPr>
        <p:spPr>
          <a:xfrm flipV="1">
            <a:off x="419361" y="5201460"/>
            <a:ext cx="0" cy="107596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9402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C0A7B-1A79-1DA7-EFA8-5B5CF74F0673}"/>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187852A1-B84F-B359-F715-31B6966098FF}"/>
              </a:ext>
            </a:extLst>
          </p:cNvPr>
          <p:cNvSpPr>
            <a:spLocks noGrp="1"/>
          </p:cNvSpPr>
          <p:nvPr>
            <p:ph type="sldNum" sz="quarter" idx="4"/>
          </p:nvPr>
        </p:nvSpPr>
        <p:spPr/>
        <p:txBody>
          <a:bodyPr/>
          <a:lstStyle/>
          <a:p>
            <a:fld id="{02C7C199-0D0D-7840-A88D-785280B31CF7}" type="slidenum">
              <a:rPr lang="it-IT" smtClean="0"/>
              <a:t>24</a:t>
            </a:fld>
            <a:endParaRPr lang="it-IT"/>
          </a:p>
        </p:txBody>
      </p:sp>
      <p:sp>
        <p:nvSpPr>
          <p:cNvPr id="11" name="CasellaDiTesto 10">
            <a:extLst>
              <a:ext uri="{FF2B5EF4-FFF2-40B4-BE49-F238E27FC236}">
                <a16:creationId xmlns:a16="http://schemas.microsoft.com/office/drawing/2014/main" id="{1AFE91E3-76FA-39B4-AD25-AF8B88C02904}"/>
              </a:ext>
            </a:extLst>
          </p:cNvPr>
          <p:cNvSpPr txBox="1"/>
          <p:nvPr/>
        </p:nvSpPr>
        <p:spPr>
          <a:xfrm>
            <a:off x="1664797" y="6321367"/>
            <a:ext cx="7230139" cy="400110"/>
          </a:xfrm>
          <a:prstGeom prst="rect">
            <a:avLst/>
          </a:prstGeom>
          <a:noFill/>
        </p:spPr>
        <p:txBody>
          <a:bodyPr wrap="square">
            <a:spAutoFit/>
          </a:bodyPr>
          <a:lstStyle/>
          <a:p>
            <a:pPr algn="l"/>
            <a:r>
              <a:rPr lang="it-IT" sz="1000" b="0" i="0" u="none" strike="noStrike" baseline="0" dirty="0">
                <a:latin typeface="URWPalladioL-Roma"/>
              </a:rPr>
              <a:t>Botti, S.; Bonfigli, F.; D’Amato, R.; Rodesi, J.; Santonicola, </a:t>
            </a:r>
            <a:r>
              <a:rPr lang="en-US" sz="1000" b="0" i="0" u="none" strike="noStrike" baseline="0" dirty="0">
                <a:latin typeface="URWPalladioL-Roma"/>
              </a:rPr>
              <a:t>M.G. Poly(Acrylic Acid)/TiO2 </a:t>
            </a:r>
            <a:r>
              <a:rPr lang="it-IT" sz="1000" b="0" i="0" u="none" strike="noStrike" baseline="0" dirty="0" err="1">
                <a:latin typeface="URWPalladioL-Roma"/>
              </a:rPr>
              <a:t>Nanocomposite</a:t>
            </a:r>
            <a:r>
              <a:rPr lang="it-IT" sz="1000" b="0" i="0" u="none" strike="noStrike" baseline="0" dirty="0">
                <a:latin typeface="URWPalladioL-Roma"/>
              </a:rPr>
              <a:t> </a:t>
            </a:r>
            <a:r>
              <a:rPr lang="it-IT" sz="1000" b="0" i="0" u="none" strike="noStrike" baseline="0" dirty="0" err="1">
                <a:latin typeface="URWPalladioL-Roma"/>
              </a:rPr>
              <a:t>Hydrogels</a:t>
            </a:r>
            <a:r>
              <a:rPr lang="it-IT" sz="1000" b="0" i="0" u="none" strike="noStrike" baseline="0" dirty="0">
                <a:latin typeface="URWPalladioL-Roma"/>
              </a:rPr>
              <a:t> for Paper</a:t>
            </a:r>
          </a:p>
          <a:p>
            <a:pPr algn="l"/>
            <a:r>
              <a:rPr lang="it-IT" sz="1000" b="0" i="0" u="none" strike="noStrike" baseline="0" dirty="0">
                <a:latin typeface="URWPalladioL-Roma"/>
              </a:rPr>
              <a:t>Artwork </a:t>
            </a:r>
            <a:r>
              <a:rPr lang="it-IT" sz="1000" b="0" i="0" u="none" strike="noStrike" baseline="0" dirty="0" err="1">
                <a:latin typeface="URWPalladioL-Roma"/>
              </a:rPr>
              <a:t>Cleaning</a:t>
            </a:r>
            <a:r>
              <a:rPr lang="it-IT" sz="1000" b="0" i="0" u="none" strike="noStrike" baseline="0" dirty="0">
                <a:latin typeface="URWPalladioL-Roma"/>
              </a:rPr>
              <a:t> and </a:t>
            </a:r>
            <a:r>
              <a:rPr lang="it-IT" sz="1000" b="0" i="0" u="none" strike="noStrike" baseline="0" dirty="0" err="1">
                <a:latin typeface="URWPalladioL-Roma"/>
              </a:rPr>
              <a:t>Protection</a:t>
            </a:r>
            <a:r>
              <a:rPr lang="it-IT" sz="1000" b="0" i="0" u="none" strike="noStrike" baseline="0" dirty="0">
                <a:latin typeface="URWPalladioL-Roma"/>
              </a:rPr>
              <a:t>. </a:t>
            </a:r>
            <a:r>
              <a:rPr lang="fr-FR" sz="1000" b="0" i="0" u="none" strike="noStrike" baseline="0" dirty="0" err="1">
                <a:latin typeface="URWPalladioL-Ital"/>
              </a:rPr>
              <a:t>Molecules</a:t>
            </a:r>
            <a:r>
              <a:rPr lang="fr-FR" sz="1000" b="0" i="0" u="none" strike="noStrike" baseline="0" dirty="0">
                <a:latin typeface="URWPalladioL-Ital"/>
              </a:rPr>
              <a:t> </a:t>
            </a:r>
            <a:r>
              <a:rPr lang="fr-FR" sz="1000" b="1" i="0" u="none" strike="noStrike" baseline="0" dirty="0">
                <a:latin typeface="URWPalladioL-Bold"/>
              </a:rPr>
              <a:t>2025</a:t>
            </a:r>
            <a:r>
              <a:rPr lang="fr-FR" sz="1000" b="0" i="0" u="none" strike="noStrike" baseline="0" dirty="0">
                <a:latin typeface="URWPalladioL-Roma"/>
              </a:rPr>
              <a:t>, </a:t>
            </a:r>
            <a:r>
              <a:rPr lang="fr-FR" sz="1000" b="0" i="0" u="none" strike="noStrike" baseline="0" dirty="0">
                <a:latin typeface="URWPalladioL-Ital"/>
              </a:rPr>
              <a:t>30</a:t>
            </a:r>
            <a:r>
              <a:rPr lang="fr-FR" sz="1000" b="0" i="0" u="none" strike="noStrike" baseline="0" dirty="0">
                <a:latin typeface="URWPalladioL-Roma"/>
              </a:rPr>
              <a:t>, 75. https:// </a:t>
            </a:r>
            <a:r>
              <a:rPr lang="it-IT" sz="1000" b="0" i="0" u="none" strike="noStrike" baseline="0" dirty="0">
                <a:latin typeface="URWPalladioL-Roma"/>
              </a:rPr>
              <a:t>doi.org/10.3390/molecules30010075</a:t>
            </a:r>
            <a:endParaRPr lang="it-IT" sz="1000" dirty="0"/>
          </a:p>
        </p:txBody>
      </p:sp>
      <p:pic>
        <p:nvPicPr>
          <p:cNvPr id="4" name="Immagine 3">
            <a:extLst>
              <a:ext uri="{FF2B5EF4-FFF2-40B4-BE49-F238E27FC236}">
                <a16:creationId xmlns:a16="http://schemas.microsoft.com/office/drawing/2014/main" id="{D542DC35-DD15-2F89-7F53-6A8F99950836}"/>
              </a:ext>
            </a:extLst>
          </p:cNvPr>
          <p:cNvPicPr>
            <a:picLocks noChangeAspect="1"/>
          </p:cNvPicPr>
          <p:nvPr/>
        </p:nvPicPr>
        <p:blipFill>
          <a:blip r:embed="rId2"/>
          <a:stretch>
            <a:fillRect/>
          </a:stretch>
        </p:blipFill>
        <p:spPr>
          <a:xfrm>
            <a:off x="1152371" y="1058872"/>
            <a:ext cx="6582816" cy="2581697"/>
          </a:xfrm>
          <a:prstGeom prst="rect">
            <a:avLst/>
          </a:prstGeom>
        </p:spPr>
      </p:pic>
      <p:sp>
        <p:nvSpPr>
          <p:cNvPr id="7" name="CasellaDiTesto 6">
            <a:extLst>
              <a:ext uri="{FF2B5EF4-FFF2-40B4-BE49-F238E27FC236}">
                <a16:creationId xmlns:a16="http://schemas.microsoft.com/office/drawing/2014/main" id="{109CCDAB-4ACA-64DA-126C-8C1B81638959}"/>
              </a:ext>
            </a:extLst>
          </p:cNvPr>
          <p:cNvSpPr txBox="1"/>
          <p:nvPr/>
        </p:nvSpPr>
        <p:spPr>
          <a:xfrm>
            <a:off x="163101" y="3693250"/>
            <a:ext cx="8980899" cy="2492990"/>
          </a:xfrm>
          <a:prstGeom prst="rect">
            <a:avLst/>
          </a:prstGeom>
          <a:noFill/>
        </p:spPr>
        <p:txBody>
          <a:bodyPr wrap="square">
            <a:spAutoFit/>
          </a:bodyPr>
          <a:lstStyle/>
          <a:p>
            <a:pPr algn="just"/>
            <a:r>
              <a:rPr lang="en-US" sz="1200" b="1" i="0" u="none" strike="noStrike" baseline="0" dirty="0">
                <a:solidFill>
                  <a:schemeClr val="accent2"/>
                </a:solidFill>
                <a:latin typeface="+mj-lt"/>
              </a:rPr>
              <a:t>Markers variations before and after treatments at different application time (15 minutes, 60 minutes):</a:t>
            </a:r>
          </a:p>
          <a:p>
            <a:pPr algn="just"/>
            <a:endParaRPr lang="en-US" sz="1200" b="1" i="0" u="none" strike="noStrike" baseline="0" dirty="0">
              <a:solidFill>
                <a:srgbClr val="0000FF"/>
              </a:solidFill>
              <a:latin typeface="+mj-lt"/>
            </a:endParaRPr>
          </a:p>
          <a:p>
            <a:pPr algn="just"/>
            <a:r>
              <a:rPr lang="en-US" sz="1200" b="1" dirty="0">
                <a:solidFill>
                  <a:srgbClr val="0000FF"/>
                </a:solidFill>
                <a:latin typeface="+mj-lt"/>
              </a:rPr>
              <a:t>-I</a:t>
            </a:r>
            <a:r>
              <a:rPr lang="en-US" sz="1200" b="1" i="0" u="none" strike="noStrike" baseline="0" dirty="0">
                <a:solidFill>
                  <a:srgbClr val="0000FF"/>
                </a:solidFill>
                <a:latin typeface="+mj-lt"/>
              </a:rPr>
              <a:t>ncreasing in the C</a:t>
            </a:r>
            <a:r>
              <a:rPr lang="en-US" sz="1200" b="1" i="0" u="none" strike="noStrike" baseline="-25000" dirty="0">
                <a:solidFill>
                  <a:srgbClr val="0000FF"/>
                </a:solidFill>
                <a:latin typeface="+mj-lt"/>
              </a:rPr>
              <a:t>I</a:t>
            </a:r>
            <a:r>
              <a:rPr lang="en-US" sz="1200" b="1" i="0" u="none" strike="noStrike" baseline="0" dirty="0">
                <a:solidFill>
                  <a:srgbClr val="0000FF"/>
                </a:solidFill>
                <a:latin typeface="+mj-lt"/>
              </a:rPr>
              <a:t> and R</a:t>
            </a:r>
            <a:r>
              <a:rPr lang="en-US" sz="1200" b="1" i="0" u="none" strike="noStrike" baseline="-25000" dirty="0">
                <a:solidFill>
                  <a:srgbClr val="0000FF"/>
                </a:solidFill>
                <a:latin typeface="+mj-lt"/>
              </a:rPr>
              <a:t>H</a:t>
            </a:r>
            <a:r>
              <a:rPr lang="en-US" sz="1200" b="1" i="0" u="none" strike="noStrike" baseline="0" dirty="0">
                <a:solidFill>
                  <a:srgbClr val="0000FF"/>
                </a:solidFill>
                <a:latin typeface="+mj-lt"/>
              </a:rPr>
              <a:t> markers</a:t>
            </a:r>
            <a:r>
              <a:rPr lang="en-US" sz="1200" b="0" i="0" u="none" strike="noStrike" baseline="0" dirty="0">
                <a:latin typeface="+mj-lt"/>
              </a:rPr>
              <a:t>. This finding can be attributed to the formation of hydrogen bonds between cellulose fibers facilitated by the hydrogel’s water content. It was shown that after washing and drying processes the formation of additional hydrogen bonds can occur, enhancing some mechanical properties of the paper, such as bending resistance.</a:t>
            </a:r>
          </a:p>
          <a:p>
            <a:endParaRPr lang="en-US" sz="1200" dirty="0">
              <a:latin typeface="+mj-lt"/>
            </a:endParaRPr>
          </a:p>
          <a:p>
            <a:r>
              <a:rPr lang="en-US" sz="1200" dirty="0">
                <a:latin typeface="+mj-lt"/>
              </a:rPr>
              <a:t>- </a:t>
            </a:r>
            <a:r>
              <a:rPr lang="en-US" sz="1200" b="1" dirty="0">
                <a:solidFill>
                  <a:srgbClr val="0000FF"/>
                </a:solidFill>
                <a:latin typeface="+mj-lt"/>
              </a:rPr>
              <a:t>Significant decreasing of oxidation markers </a:t>
            </a:r>
            <a:r>
              <a:rPr lang="en-US" sz="1200" dirty="0">
                <a:latin typeface="+mj-lt"/>
              </a:rPr>
              <a:t>(−20% O</a:t>
            </a:r>
            <a:r>
              <a:rPr lang="en-US" sz="1200" baseline="-25000" dirty="0">
                <a:latin typeface="+mj-lt"/>
              </a:rPr>
              <a:t>T</a:t>
            </a:r>
            <a:r>
              <a:rPr lang="en-US" sz="1200" dirty="0">
                <a:latin typeface="+mj-lt"/>
              </a:rPr>
              <a:t> and −30% O</a:t>
            </a:r>
            <a:r>
              <a:rPr lang="en-US" sz="1200" baseline="-25000" dirty="0">
                <a:latin typeface="+mj-lt"/>
              </a:rPr>
              <a:t>I</a:t>
            </a:r>
            <a:r>
              <a:rPr lang="en-US" sz="1200" dirty="0">
                <a:latin typeface="+mj-lt"/>
              </a:rPr>
              <a:t> after 1 h of treatment with CBP with and without TiO</a:t>
            </a:r>
            <a:r>
              <a:rPr lang="en-US" sz="1200" baseline="-25000" dirty="0">
                <a:latin typeface="+mj-lt"/>
              </a:rPr>
              <a:t>2</a:t>
            </a:r>
            <a:r>
              <a:rPr lang="en-US" sz="1200" dirty="0">
                <a:latin typeface="+mj-lt"/>
              </a:rPr>
              <a:t> addition). </a:t>
            </a:r>
          </a:p>
          <a:p>
            <a:r>
              <a:rPr lang="en-US" sz="1200" dirty="0">
                <a:latin typeface="+mj-lt"/>
              </a:rPr>
              <a:t>The reduction in O</a:t>
            </a:r>
            <a:r>
              <a:rPr lang="en-US" sz="1200" baseline="-25000" dirty="0">
                <a:latin typeface="+mj-lt"/>
              </a:rPr>
              <a:t>I</a:t>
            </a:r>
            <a:r>
              <a:rPr lang="en-US" sz="1200" dirty="0">
                <a:latin typeface="+mj-lt"/>
              </a:rPr>
              <a:t>, which is proportional to the carbonyl content, suggests </a:t>
            </a:r>
            <a:r>
              <a:rPr lang="en-US" sz="1200" b="1" dirty="0">
                <a:solidFill>
                  <a:srgbClr val="0000FF"/>
                </a:solidFill>
                <a:latin typeface="+mj-lt"/>
              </a:rPr>
              <a:t>that oxidation products containing C=O groups were primarily removed</a:t>
            </a:r>
            <a:r>
              <a:rPr lang="en-US" sz="1200" dirty="0">
                <a:latin typeface="+mj-lt"/>
              </a:rPr>
              <a:t>. This is particularly noteworthy because such carbonyl-containing groups contribute to the </a:t>
            </a:r>
            <a:r>
              <a:rPr lang="en-US" sz="1200" dirty="0">
                <a:solidFill>
                  <a:srgbClr val="0000FF"/>
                </a:solidFill>
                <a:latin typeface="+mj-lt"/>
              </a:rPr>
              <a:t>formation of chromophore molecules responsible for the yellowish color typical of aged paper.</a:t>
            </a:r>
          </a:p>
          <a:p>
            <a:endParaRPr lang="en-US" sz="1200" dirty="0">
              <a:solidFill>
                <a:srgbClr val="0000FF"/>
              </a:solidFill>
              <a:latin typeface="+mj-lt"/>
            </a:endParaRPr>
          </a:p>
          <a:p>
            <a:r>
              <a:rPr lang="en-US" sz="1200" dirty="0">
                <a:solidFill>
                  <a:srgbClr val="0000FF"/>
                </a:solidFill>
                <a:latin typeface="+mj-lt"/>
              </a:rPr>
              <a:t>- </a:t>
            </a:r>
            <a:r>
              <a:rPr lang="en-US" sz="1200" b="1" dirty="0">
                <a:solidFill>
                  <a:srgbClr val="0000FF"/>
                </a:solidFill>
                <a:latin typeface="+mj-lt"/>
              </a:rPr>
              <a:t>These effects are most pronounced in the XIX century paper </a:t>
            </a:r>
            <a:endParaRPr lang="it-IT" sz="1200" b="1" dirty="0">
              <a:solidFill>
                <a:srgbClr val="0000FF"/>
              </a:solidFill>
              <a:latin typeface="+mj-lt"/>
            </a:endParaRPr>
          </a:p>
        </p:txBody>
      </p:sp>
      <p:sp>
        <p:nvSpPr>
          <p:cNvPr id="13" name="Titolo 1">
            <a:extLst>
              <a:ext uri="{FF2B5EF4-FFF2-40B4-BE49-F238E27FC236}">
                <a16:creationId xmlns:a16="http://schemas.microsoft.com/office/drawing/2014/main" id="{4CA41DFC-5243-6453-D794-FF3E0791BB42}"/>
              </a:ext>
            </a:extLst>
          </p:cNvPr>
          <p:cNvSpPr txBox="1">
            <a:spLocks/>
          </p:cNvSpPr>
          <p:nvPr/>
        </p:nvSpPr>
        <p:spPr>
          <a:xfrm>
            <a:off x="58101" y="144417"/>
            <a:ext cx="8905148" cy="861774"/>
          </a:xfrm>
          <a:prstGeom prst="rect">
            <a:avLst/>
          </a:prstGeom>
        </p:spPr>
        <p:txBody>
          <a:bodyPr vert="horz" lIns="91440" tIns="0" rIns="91440" bIns="0" rtlCol="0" anchor="ctr" anchorCtr="0">
            <a:spAutoFit/>
          </a:bodyPr>
          <a:lstStyle>
            <a:lvl1pPr algn="l" defTabSz="457200" rtl="0" eaLnBrk="1" latinLnBrk="0" hangingPunct="1">
              <a:spcBef>
                <a:spcPct val="0"/>
              </a:spcBef>
              <a:buNone/>
              <a:defRPr sz="2600" b="1" kern="1200">
                <a:solidFill>
                  <a:srgbClr val="FFFFFF"/>
                </a:solidFill>
                <a:latin typeface="+mj-lt"/>
                <a:ea typeface="+mj-ea"/>
                <a:cs typeface="+mj-cs"/>
              </a:defRPr>
            </a:lvl1pPr>
          </a:lstStyle>
          <a:p>
            <a:r>
              <a:rPr lang="it-IT" dirty="0"/>
              <a:t>Monitoring the </a:t>
            </a:r>
            <a:r>
              <a:rPr lang="it-IT" sz="2800" dirty="0" err="1"/>
              <a:t>cleaning</a:t>
            </a:r>
            <a:r>
              <a:rPr lang="it-IT" sz="2800" dirty="0"/>
              <a:t> treatment of paper with </a:t>
            </a:r>
            <a:r>
              <a:rPr lang="en-US" sz="2800" dirty="0">
                <a:latin typeface="URWPalladioL-Roma"/>
              </a:rPr>
              <a:t>composite hydrogels</a:t>
            </a:r>
            <a:endParaRPr lang="it-IT" dirty="0"/>
          </a:p>
        </p:txBody>
      </p:sp>
      <p:pic>
        <p:nvPicPr>
          <p:cNvPr id="20" name="Immagine 19">
            <a:extLst>
              <a:ext uri="{FF2B5EF4-FFF2-40B4-BE49-F238E27FC236}">
                <a16:creationId xmlns:a16="http://schemas.microsoft.com/office/drawing/2014/main" id="{109D0F4C-BDF7-A14A-F52C-A9F78D5137B4}"/>
              </a:ext>
            </a:extLst>
          </p:cNvPr>
          <p:cNvPicPr>
            <a:picLocks noChangeAspect="1"/>
          </p:cNvPicPr>
          <p:nvPr/>
        </p:nvPicPr>
        <p:blipFill>
          <a:blip r:embed="rId3"/>
          <a:stretch>
            <a:fillRect/>
          </a:stretch>
        </p:blipFill>
        <p:spPr>
          <a:xfrm>
            <a:off x="857093" y="1928807"/>
            <a:ext cx="285752" cy="1362085"/>
          </a:xfrm>
          <a:prstGeom prst="rect">
            <a:avLst/>
          </a:prstGeom>
        </p:spPr>
      </p:pic>
    </p:spTree>
    <p:extLst>
      <p:ext uri="{BB962C8B-B14F-4D97-AF65-F5344CB8AC3E}">
        <p14:creationId xmlns:p14="http://schemas.microsoft.com/office/powerpoint/2010/main" val="3958330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09A5C-78FE-F25F-F5E0-B6024F7B0264}"/>
            </a:ext>
          </a:extLst>
        </p:cNvPr>
        <p:cNvGrpSpPr/>
        <p:nvPr/>
      </p:nvGrpSpPr>
      <p:grpSpPr>
        <a:xfrm>
          <a:off x="0" y="0"/>
          <a:ext cx="0" cy="0"/>
          <a:chOff x="0" y="0"/>
          <a:chExt cx="0" cy="0"/>
        </a:xfrm>
      </p:grpSpPr>
      <p:pic>
        <p:nvPicPr>
          <p:cNvPr id="25" name="Immagine 24">
            <a:extLst>
              <a:ext uri="{FF2B5EF4-FFF2-40B4-BE49-F238E27FC236}">
                <a16:creationId xmlns:a16="http://schemas.microsoft.com/office/drawing/2014/main" id="{64A6FF69-3BD6-E397-BCF7-3023F5147C81}"/>
              </a:ext>
            </a:extLst>
          </p:cNvPr>
          <p:cNvPicPr>
            <a:picLocks noChangeAspect="1"/>
          </p:cNvPicPr>
          <p:nvPr/>
        </p:nvPicPr>
        <p:blipFill>
          <a:blip r:embed="rId2"/>
          <a:srcRect t="54251" r="61691"/>
          <a:stretch>
            <a:fillRect/>
          </a:stretch>
        </p:blipFill>
        <p:spPr>
          <a:xfrm>
            <a:off x="2425972" y="2284082"/>
            <a:ext cx="1777504" cy="1403411"/>
          </a:xfrm>
          <a:prstGeom prst="rect">
            <a:avLst/>
          </a:prstGeom>
        </p:spPr>
      </p:pic>
      <p:sp>
        <p:nvSpPr>
          <p:cNvPr id="6" name="Segnaposto numero diapositiva 5">
            <a:extLst>
              <a:ext uri="{FF2B5EF4-FFF2-40B4-BE49-F238E27FC236}">
                <a16:creationId xmlns:a16="http://schemas.microsoft.com/office/drawing/2014/main" id="{83556A99-0702-6275-8874-BBA5C7EC38A0}"/>
              </a:ext>
            </a:extLst>
          </p:cNvPr>
          <p:cNvSpPr>
            <a:spLocks noGrp="1"/>
          </p:cNvSpPr>
          <p:nvPr>
            <p:ph type="sldNum" sz="quarter" idx="4"/>
          </p:nvPr>
        </p:nvSpPr>
        <p:spPr/>
        <p:txBody>
          <a:bodyPr/>
          <a:lstStyle/>
          <a:p>
            <a:fld id="{02C7C199-0D0D-7840-A88D-785280B31CF7}" type="slidenum">
              <a:rPr lang="it-IT" smtClean="0"/>
              <a:t>25</a:t>
            </a:fld>
            <a:endParaRPr lang="it-IT"/>
          </a:p>
        </p:txBody>
      </p:sp>
      <p:sp>
        <p:nvSpPr>
          <p:cNvPr id="11" name="CasellaDiTesto 10">
            <a:extLst>
              <a:ext uri="{FF2B5EF4-FFF2-40B4-BE49-F238E27FC236}">
                <a16:creationId xmlns:a16="http://schemas.microsoft.com/office/drawing/2014/main" id="{42219F4E-38EB-E94D-01E3-2858484BE423}"/>
              </a:ext>
            </a:extLst>
          </p:cNvPr>
          <p:cNvSpPr txBox="1"/>
          <p:nvPr/>
        </p:nvSpPr>
        <p:spPr>
          <a:xfrm>
            <a:off x="1664797" y="6513231"/>
            <a:ext cx="7230139" cy="246221"/>
          </a:xfrm>
          <a:prstGeom prst="rect">
            <a:avLst/>
          </a:prstGeom>
          <a:noFill/>
        </p:spPr>
        <p:txBody>
          <a:bodyPr wrap="square">
            <a:spAutoFit/>
          </a:bodyPr>
          <a:lstStyle/>
          <a:p>
            <a:pPr algn="l"/>
            <a:r>
              <a:rPr lang="it-IT" sz="1000" b="0" i="0" u="none" strike="noStrike" baseline="0" dirty="0">
                <a:latin typeface="URWPalladioL-Roma"/>
              </a:rPr>
              <a:t>From </a:t>
            </a:r>
            <a:r>
              <a:rPr lang="fr-FR" sz="1000" b="0" i="0" u="none" strike="noStrike" baseline="0" dirty="0" err="1">
                <a:latin typeface="URWPalladioL-Ital"/>
              </a:rPr>
              <a:t>Molecules</a:t>
            </a:r>
            <a:r>
              <a:rPr lang="fr-FR" sz="1000" b="0" i="0" u="none" strike="noStrike" baseline="0" dirty="0">
                <a:latin typeface="URWPalladioL-Ital"/>
              </a:rPr>
              <a:t> </a:t>
            </a:r>
            <a:r>
              <a:rPr lang="fr-FR" sz="1000" b="1" i="0" u="none" strike="noStrike" baseline="0" dirty="0">
                <a:latin typeface="URWPalladioL-Bold"/>
              </a:rPr>
              <a:t>2025</a:t>
            </a:r>
            <a:r>
              <a:rPr lang="fr-FR" sz="1000" b="0" i="0" u="none" strike="noStrike" baseline="0" dirty="0">
                <a:latin typeface="URWPalladioL-Roma"/>
              </a:rPr>
              <a:t>, </a:t>
            </a:r>
            <a:r>
              <a:rPr lang="fr-FR" sz="1000" b="0" i="0" u="none" strike="noStrike" baseline="0" dirty="0">
                <a:latin typeface="URWPalladioL-Ital"/>
              </a:rPr>
              <a:t>30</a:t>
            </a:r>
            <a:r>
              <a:rPr lang="fr-FR" sz="1000" b="0" i="0" u="none" strike="noStrike" baseline="0" dirty="0">
                <a:latin typeface="URWPalladioL-Roma"/>
              </a:rPr>
              <a:t>, 75. https:// </a:t>
            </a:r>
            <a:r>
              <a:rPr lang="it-IT" sz="1000" b="0" i="0" u="none" strike="noStrike" baseline="0" dirty="0">
                <a:latin typeface="URWPalladioL-Roma"/>
              </a:rPr>
              <a:t>doi.org/10.3390/molecules30010075</a:t>
            </a:r>
            <a:endParaRPr lang="it-IT" sz="1000" dirty="0"/>
          </a:p>
        </p:txBody>
      </p:sp>
      <p:sp>
        <p:nvSpPr>
          <p:cNvPr id="22" name="CasellaDiTesto 21">
            <a:extLst>
              <a:ext uri="{FF2B5EF4-FFF2-40B4-BE49-F238E27FC236}">
                <a16:creationId xmlns:a16="http://schemas.microsoft.com/office/drawing/2014/main" id="{C52BA838-3C0C-A46E-8044-024343661E62}"/>
              </a:ext>
            </a:extLst>
          </p:cNvPr>
          <p:cNvSpPr txBox="1"/>
          <p:nvPr/>
        </p:nvSpPr>
        <p:spPr>
          <a:xfrm>
            <a:off x="200494" y="5967034"/>
            <a:ext cx="8762755" cy="461665"/>
          </a:xfrm>
          <a:prstGeom prst="rect">
            <a:avLst/>
          </a:prstGeom>
          <a:solidFill>
            <a:schemeClr val="tx2">
              <a:lumMod val="20000"/>
              <a:lumOff val="80000"/>
            </a:schemeClr>
          </a:solidFill>
        </p:spPr>
        <p:txBody>
          <a:bodyPr wrap="square">
            <a:spAutoFit/>
          </a:bodyPr>
          <a:lstStyle/>
          <a:p>
            <a:pPr algn="l"/>
            <a:r>
              <a:rPr lang="it-IT" sz="1200" b="0" i="0" u="none" strike="noStrike" baseline="0" dirty="0">
                <a:latin typeface="URWPalladioL-Roma"/>
              </a:rPr>
              <a:t>Our </a:t>
            </a:r>
            <a:r>
              <a:rPr lang="it-IT" sz="1200" b="0" i="0" u="none" strike="noStrike" baseline="0" dirty="0" err="1">
                <a:latin typeface="URWPalladioL-Roma"/>
              </a:rPr>
              <a:t>findings</a:t>
            </a:r>
            <a:r>
              <a:rPr lang="it-IT" sz="1200" b="0" i="0" u="none" strike="noStrike" baseline="0" dirty="0">
                <a:latin typeface="URWPalladioL-Roma"/>
              </a:rPr>
              <a:t> </a:t>
            </a:r>
            <a:r>
              <a:rPr lang="it-IT" sz="1200" b="0" i="0" u="none" strike="noStrike" baseline="0" dirty="0" err="1">
                <a:latin typeface="URWPalladioL-Roma"/>
              </a:rPr>
              <a:t>demonstrate</a:t>
            </a:r>
            <a:r>
              <a:rPr lang="it-IT" sz="1200" b="0" i="0" u="none" strike="noStrike" baseline="0" dirty="0">
                <a:latin typeface="URWPalladioL-Roma"/>
              </a:rPr>
              <a:t> </a:t>
            </a:r>
            <a:r>
              <a:rPr lang="en-US" sz="1200" b="0" i="0" u="none" strike="noStrike" baseline="0" dirty="0">
                <a:latin typeface="URWPalladioL-Roma"/>
              </a:rPr>
              <a:t>that papers coated with poly(acrylic acid)/TiO2 composite hydrogels exhibit significant reductions in oxidative markers, an enhanced color stability, and an overall improved resistance to degradation compared to uncoated samples.</a:t>
            </a:r>
            <a:endParaRPr lang="it-IT" sz="1200" dirty="0"/>
          </a:p>
        </p:txBody>
      </p:sp>
      <p:sp>
        <p:nvSpPr>
          <p:cNvPr id="5" name="CasellaDiTesto 4">
            <a:extLst>
              <a:ext uri="{FF2B5EF4-FFF2-40B4-BE49-F238E27FC236}">
                <a16:creationId xmlns:a16="http://schemas.microsoft.com/office/drawing/2014/main" id="{6155C7A4-6DA0-E87E-00BD-0916B763859E}"/>
              </a:ext>
            </a:extLst>
          </p:cNvPr>
          <p:cNvSpPr txBox="1"/>
          <p:nvPr/>
        </p:nvSpPr>
        <p:spPr>
          <a:xfrm>
            <a:off x="270060" y="5509225"/>
            <a:ext cx="2987364" cy="461665"/>
          </a:xfrm>
          <a:prstGeom prst="rect">
            <a:avLst/>
          </a:prstGeom>
          <a:noFill/>
        </p:spPr>
        <p:txBody>
          <a:bodyPr wrap="square">
            <a:spAutoFit/>
          </a:bodyPr>
          <a:lstStyle/>
          <a:p>
            <a:pPr algn="ctr"/>
            <a:r>
              <a:rPr lang="it-IT" sz="1200" b="0" i="0" u="none" strike="noStrike" baseline="0" dirty="0" err="1">
                <a:latin typeface="URWPalladioL-Roma"/>
              </a:rPr>
              <a:t>This</a:t>
            </a:r>
            <a:r>
              <a:rPr lang="it-IT" sz="1200" b="0" i="0" u="none" strike="noStrike" baseline="0" dirty="0">
                <a:latin typeface="URWPalladioL-Roma"/>
              </a:rPr>
              <a:t> innovative </a:t>
            </a:r>
            <a:r>
              <a:rPr lang="en-US" sz="1200" b="0" i="0" u="none" strike="noStrike" baseline="0" dirty="0">
                <a:latin typeface="URWPalladioL-Roma"/>
              </a:rPr>
              <a:t>material can act as a protective coating against UV-induced aging </a:t>
            </a:r>
            <a:endParaRPr lang="it-IT" sz="1200" dirty="0"/>
          </a:p>
        </p:txBody>
      </p:sp>
      <p:sp>
        <p:nvSpPr>
          <p:cNvPr id="9" name="CasellaDiTesto 8">
            <a:extLst>
              <a:ext uri="{FF2B5EF4-FFF2-40B4-BE49-F238E27FC236}">
                <a16:creationId xmlns:a16="http://schemas.microsoft.com/office/drawing/2014/main" id="{5CC25910-ECEE-6477-F016-FED60FBD924B}"/>
              </a:ext>
            </a:extLst>
          </p:cNvPr>
          <p:cNvSpPr txBox="1"/>
          <p:nvPr/>
        </p:nvSpPr>
        <p:spPr>
          <a:xfrm>
            <a:off x="100012" y="1097853"/>
            <a:ext cx="9043988" cy="276999"/>
          </a:xfrm>
          <a:prstGeom prst="rect">
            <a:avLst/>
          </a:prstGeom>
          <a:noFill/>
        </p:spPr>
        <p:txBody>
          <a:bodyPr wrap="square">
            <a:spAutoFit/>
          </a:bodyPr>
          <a:lstStyle/>
          <a:p>
            <a:r>
              <a:rPr lang="en-US" sz="1200" b="1" dirty="0">
                <a:solidFill>
                  <a:srgbClr val="0000FF"/>
                </a:solidFill>
                <a:latin typeface="+mj-lt"/>
              </a:rPr>
              <a:t>M</a:t>
            </a:r>
            <a:r>
              <a:rPr lang="en-US" sz="1200" b="1" i="0" u="none" strike="noStrike" baseline="0" dirty="0">
                <a:solidFill>
                  <a:srgbClr val="0000FF"/>
                </a:solidFill>
                <a:latin typeface="+mj-lt"/>
              </a:rPr>
              <a:t>onitoring of </a:t>
            </a:r>
            <a:r>
              <a:rPr lang="en-US" sz="1200" b="1" dirty="0">
                <a:solidFill>
                  <a:srgbClr val="0000FF"/>
                </a:solidFill>
                <a:latin typeface="+mj-lt"/>
              </a:rPr>
              <a:t>CBP/TiO2 gel</a:t>
            </a:r>
            <a:r>
              <a:rPr lang="en-US" sz="1200" b="1" i="0" u="none" strike="noStrike" baseline="0" dirty="0">
                <a:solidFill>
                  <a:srgbClr val="0000FF"/>
                </a:solidFill>
                <a:latin typeface="+mj-lt"/>
              </a:rPr>
              <a:t> performance as a protective coating against light-induced aging</a:t>
            </a:r>
            <a:r>
              <a:rPr lang="en-US" sz="1200" b="1" i="0" u="none" strike="noStrike" baseline="0" dirty="0">
                <a:latin typeface="+mj-lt"/>
              </a:rPr>
              <a:t>.</a:t>
            </a:r>
          </a:p>
        </p:txBody>
      </p:sp>
      <p:sp>
        <p:nvSpPr>
          <p:cNvPr id="13" name="Titolo 1">
            <a:extLst>
              <a:ext uri="{FF2B5EF4-FFF2-40B4-BE49-F238E27FC236}">
                <a16:creationId xmlns:a16="http://schemas.microsoft.com/office/drawing/2014/main" id="{65F76CCF-C166-EEF0-9AB9-C3FACBB44DD0}"/>
              </a:ext>
            </a:extLst>
          </p:cNvPr>
          <p:cNvSpPr txBox="1">
            <a:spLocks/>
          </p:cNvSpPr>
          <p:nvPr/>
        </p:nvSpPr>
        <p:spPr>
          <a:xfrm>
            <a:off x="58101" y="51343"/>
            <a:ext cx="8905148" cy="861774"/>
          </a:xfrm>
          <a:prstGeom prst="rect">
            <a:avLst/>
          </a:prstGeom>
        </p:spPr>
        <p:txBody>
          <a:bodyPr vert="horz" lIns="91440" tIns="0" rIns="91440" bIns="0" rtlCol="0" anchor="ctr" anchorCtr="0">
            <a:spAutoFit/>
          </a:bodyPr>
          <a:lstStyle>
            <a:lvl1pPr algn="l" defTabSz="457200" rtl="0" eaLnBrk="1" latinLnBrk="0" hangingPunct="1">
              <a:spcBef>
                <a:spcPct val="0"/>
              </a:spcBef>
              <a:buNone/>
              <a:defRPr sz="2600" b="1" kern="1200">
                <a:solidFill>
                  <a:srgbClr val="FFFFFF"/>
                </a:solidFill>
                <a:latin typeface="+mj-lt"/>
                <a:ea typeface="+mj-ea"/>
                <a:cs typeface="+mj-cs"/>
              </a:defRPr>
            </a:lvl1pPr>
          </a:lstStyle>
          <a:p>
            <a:r>
              <a:rPr lang="it-IT" dirty="0"/>
              <a:t>Monitoring the </a:t>
            </a:r>
            <a:r>
              <a:rPr lang="it-IT" sz="2800" dirty="0" err="1"/>
              <a:t>protective</a:t>
            </a:r>
            <a:r>
              <a:rPr lang="it-IT" sz="2800" dirty="0"/>
              <a:t> treatment of paper with </a:t>
            </a:r>
            <a:r>
              <a:rPr lang="en-US" sz="2800" dirty="0"/>
              <a:t>composite hydrogels</a:t>
            </a:r>
            <a:endParaRPr lang="it-IT" dirty="0"/>
          </a:p>
        </p:txBody>
      </p:sp>
      <p:pic>
        <p:nvPicPr>
          <p:cNvPr id="3" name="Immagine 2">
            <a:extLst>
              <a:ext uri="{FF2B5EF4-FFF2-40B4-BE49-F238E27FC236}">
                <a16:creationId xmlns:a16="http://schemas.microsoft.com/office/drawing/2014/main" id="{EFE68013-8CC5-8187-68EF-90E12B12AE45}"/>
              </a:ext>
            </a:extLst>
          </p:cNvPr>
          <p:cNvPicPr>
            <a:picLocks noChangeAspect="1"/>
          </p:cNvPicPr>
          <p:nvPr/>
        </p:nvPicPr>
        <p:blipFill>
          <a:blip r:embed="rId3"/>
          <a:stretch>
            <a:fillRect/>
          </a:stretch>
        </p:blipFill>
        <p:spPr>
          <a:xfrm>
            <a:off x="7380258" y="1091576"/>
            <a:ext cx="1756380" cy="1799927"/>
          </a:xfrm>
          <a:prstGeom prst="rect">
            <a:avLst/>
          </a:prstGeom>
        </p:spPr>
      </p:pic>
      <p:pic>
        <p:nvPicPr>
          <p:cNvPr id="18" name="Immagine 17">
            <a:extLst>
              <a:ext uri="{FF2B5EF4-FFF2-40B4-BE49-F238E27FC236}">
                <a16:creationId xmlns:a16="http://schemas.microsoft.com/office/drawing/2014/main" id="{85A5E76A-4341-A925-1551-D250D17DDD3B}"/>
              </a:ext>
            </a:extLst>
          </p:cNvPr>
          <p:cNvPicPr>
            <a:picLocks noChangeAspect="1"/>
          </p:cNvPicPr>
          <p:nvPr/>
        </p:nvPicPr>
        <p:blipFill>
          <a:blip r:embed="rId4"/>
          <a:stretch>
            <a:fillRect/>
          </a:stretch>
        </p:blipFill>
        <p:spPr>
          <a:xfrm>
            <a:off x="7638862" y="2943540"/>
            <a:ext cx="1290934" cy="1028137"/>
          </a:xfrm>
          <a:prstGeom prst="rect">
            <a:avLst/>
          </a:prstGeom>
        </p:spPr>
      </p:pic>
      <p:sp>
        <p:nvSpPr>
          <p:cNvPr id="20" name="CasellaDiTesto 19">
            <a:extLst>
              <a:ext uri="{FF2B5EF4-FFF2-40B4-BE49-F238E27FC236}">
                <a16:creationId xmlns:a16="http://schemas.microsoft.com/office/drawing/2014/main" id="{10ECB5B6-02C5-5E6D-9190-0317C52DFE7F}"/>
              </a:ext>
            </a:extLst>
          </p:cNvPr>
          <p:cNvSpPr txBox="1"/>
          <p:nvPr/>
        </p:nvSpPr>
        <p:spPr>
          <a:xfrm>
            <a:off x="4410725" y="2309946"/>
            <a:ext cx="2918178" cy="1785104"/>
          </a:xfrm>
          <a:prstGeom prst="rect">
            <a:avLst/>
          </a:prstGeom>
          <a:solidFill>
            <a:schemeClr val="bg2"/>
          </a:solidFill>
        </p:spPr>
        <p:txBody>
          <a:bodyPr wrap="square">
            <a:spAutoFit/>
          </a:bodyPr>
          <a:lstStyle/>
          <a:p>
            <a:pPr algn="just"/>
            <a:r>
              <a:rPr lang="en-US" sz="1000" b="1" dirty="0">
                <a:solidFill>
                  <a:schemeClr val="accent2"/>
                </a:solidFill>
                <a:latin typeface="+mj-lt"/>
              </a:rPr>
              <a:t>The protective effect of the coating against cellulose </a:t>
            </a:r>
            <a:r>
              <a:rPr lang="en-US" sz="1000" b="1" dirty="0" err="1">
                <a:solidFill>
                  <a:schemeClr val="accent2"/>
                </a:solidFill>
                <a:latin typeface="+mj-lt"/>
              </a:rPr>
              <a:t>hydrolisis</a:t>
            </a:r>
            <a:endParaRPr lang="en-US" sz="1000" b="1" dirty="0">
              <a:solidFill>
                <a:schemeClr val="accent2"/>
              </a:solidFill>
              <a:latin typeface="+mj-lt"/>
            </a:endParaRPr>
          </a:p>
          <a:p>
            <a:pPr algn="just"/>
            <a:r>
              <a:rPr lang="en-US" sz="1000" b="1" i="0" u="none" strike="noStrike" baseline="0" dirty="0">
                <a:solidFill>
                  <a:srgbClr val="0000FF"/>
                </a:solidFill>
                <a:latin typeface="+mj-lt"/>
              </a:rPr>
              <a:t>Decrease of polymerization and crystallinity</a:t>
            </a:r>
          </a:p>
          <a:p>
            <a:pPr algn="just"/>
            <a:r>
              <a:rPr lang="en-US" sz="1000" i="0" u="none" strike="noStrike" baseline="0" dirty="0">
                <a:solidFill>
                  <a:srgbClr val="0000FF"/>
                </a:solidFill>
                <a:latin typeface="+mj-lt"/>
              </a:rPr>
              <a:t>C–O–C and CH2 peaks</a:t>
            </a:r>
            <a:r>
              <a:rPr lang="en-US" sz="1000" dirty="0">
                <a:solidFill>
                  <a:srgbClr val="000000"/>
                </a:solidFill>
                <a:latin typeface="+mj-lt"/>
              </a:rPr>
              <a:t> </a:t>
            </a:r>
            <a:r>
              <a:rPr lang="en-US" sz="1000" i="0" u="none" strike="noStrike" baseline="0" dirty="0">
                <a:solidFill>
                  <a:srgbClr val="000000"/>
                </a:solidFill>
                <a:latin typeface="+mj-lt"/>
              </a:rPr>
              <a:t>are notably reduced </a:t>
            </a:r>
            <a:r>
              <a:rPr lang="en-US" sz="1000" b="1" i="0" u="none" strike="noStrike" baseline="0" dirty="0">
                <a:solidFill>
                  <a:srgbClr val="000000"/>
                </a:solidFill>
                <a:latin typeface="+mj-lt"/>
              </a:rPr>
              <a:t>after UVA exposure</a:t>
            </a:r>
            <a:r>
              <a:rPr lang="en-US" sz="1000" i="0" u="none" strike="noStrike" baseline="0" dirty="0">
                <a:solidFill>
                  <a:srgbClr val="000000"/>
                </a:solidFill>
                <a:latin typeface="+mj-lt"/>
              </a:rPr>
              <a:t>. </a:t>
            </a:r>
          </a:p>
          <a:p>
            <a:pPr algn="just"/>
            <a:r>
              <a:rPr lang="en-US" sz="1000" i="0" u="none" strike="noStrike" baseline="0" dirty="0">
                <a:solidFill>
                  <a:srgbClr val="000000"/>
                </a:solidFill>
                <a:latin typeface="+mj-lt"/>
              </a:rPr>
              <a:t>The </a:t>
            </a:r>
            <a:r>
              <a:rPr lang="en-US" sz="1000" i="0" u="none" strike="noStrike" baseline="0" dirty="0">
                <a:solidFill>
                  <a:srgbClr val="0000FF"/>
                </a:solidFill>
                <a:latin typeface="+mj-lt"/>
              </a:rPr>
              <a:t>C-O-C peak </a:t>
            </a:r>
            <a:r>
              <a:rPr lang="en-US" sz="1000" i="0" u="none" strike="noStrike" baseline="0" dirty="0">
                <a:solidFill>
                  <a:srgbClr val="000000"/>
                </a:solidFill>
                <a:latin typeface="+mj-lt"/>
              </a:rPr>
              <a:t>is proportional to the cellulose chain length (</a:t>
            </a:r>
            <a:r>
              <a:rPr lang="en-US" sz="1000" i="0" u="none" strike="noStrike" baseline="0" dirty="0">
                <a:solidFill>
                  <a:srgbClr val="0000FF"/>
                </a:solidFill>
                <a:latin typeface="+mj-lt"/>
              </a:rPr>
              <a:t>RH marker</a:t>
            </a:r>
            <a:r>
              <a:rPr lang="en-US" sz="1000" i="0" u="none" strike="noStrike" baseline="0" dirty="0">
                <a:solidFill>
                  <a:srgbClr val="000000"/>
                </a:solidFill>
                <a:latin typeface="+mj-lt"/>
              </a:rPr>
              <a:t>) </a:t>
            </a:r>
            <a:r>
              <a:rPr lang="en-US" sz="1000" i="0" u="none" strike="noStrike" baseline="0" dirty="0">
                <a:solidFill>
                  <a:srgbClr val="0000FF"/>
                </a:solidFill>
                <a:latin typeface="+mj-lt"/>
              </a:rPr>
              <a:t>CH2</a:t>
            </a:r>
            <a:r>
              <a:rPr lang="en-US" sz="1000" i="0" u="none" strike="noStrike" baseline="0" dirty="0">
                <a:solidFill>
                  <a:srgbClr val="000000"/>
                </a:solidFill>
                <a:latin typeface="+mj-lt"/>
              </a:rPr>
              <a:t> peak is related to the order of fibrils (crystallinity degree, </a:t>
            </a:r>
            <a:r>
              <a:rPr lang="en-US" sz="1000" i="0" u="none" strike="noStrike" baseline="0" dirty="0">
                <a:solidFill>
                  <a:srgbClr val="0000FF"/>
                </a:solidFill>
                <a:latin typeface="+mj-lt"/>
              </a:rPr>
              <a:t>CI marker</a:t>
            </a:r>
            <a:r>
              <a:rPr lang="en-US" sz="1000" i="0" u="none" strike="noStrike" baseline="0" dirty="0">
                <a:solidFill>
                  <a:srgbClr val="000000"/>
                </a:solidFill>
                <a:latin typeface="+mj-lt"/>
              </a:rPr>
              <a:t>). </a:t>
            </a:r>
          </a:p>
          <a:p>
            <a:pPr algn="just"/>
            <a:r>
              <a:rPr lang="en-US" sz="1000" b="1" dirty="0">
                <a:solidFill>
                  <a:srgbClr val="0000FF"/>
                </a:solidFill>
                <a:latin typeface="+mj-lt"/>
              </a:rPr>
              <a:t>For the coated paper, the decrease in the C–O–C and CH2 peaks is </a:t>
            </a:r>
            <a:r>
              <a:rPr lang="it-IT" sz="1000" b="1" dirty="0" err="1">
                <a:solidFill>
                  <a:srgbClr val="0000FF"/>
                </a:solidFill>
                <a:latin typeface="+mj-lt"/>
              </a:rPr>
              <a:t>less</a:t>
            </a:r>
            <a:r>
              <a:rPr lang="it-IT" sz="1000" b="1" dirty="0">
                <a:solidFill>
                  <a:srgbClr val="0000FF"/>
                </a:solidFill>
                <a:latin typeface="+mj-lt"/>
              </a:rPr>
              <a:t> </a:t>
            </a:r>
            <a:r>
              <a:rPr lang="it-IT" sz="1000" b="1" dirty="0" err="1">
                <a:solidFill>
                  <a:srgbClr val="0000FF"/>
                </a:solidFill>
                <a:latin typeface="+mj-lt"/>
              </a:rPr>
              <a:t>pronounced</a:t>
            </a:r>
            <a:endParaRPr lang="it-IT" sz="1000" dirty="0">
              <a:solidFill>
                <a:srgbClr val="0000FF"/>
              </a:solidFill>
              <a:latin typeface="+mj-lt"/>
            </a:endParaRPr>
          </a:p>
        </p:txBody>
      </p:sp>
      <p:pic>
        <p:nvPicPr>
          <p:cNvPr id="23" name="Immagine 22">
            <a:extLst>
              <a:ext uri="{FF2B5EF4-FFF2-40B4-BE49-F238E27FC236}">
                <a16:creationId xmlns:a16="http://schemas.microsoft.com/office/drawing/2014/main" id="{D771686E-3B71-8369-8796-249CFB9EF311}"/>
              </a:ext>
            </a:extLst>
          </p:cNvPr>
          <p:cNvPicPr>
            <a:picLocks noChangeAspect="1"/>
          </p:cNvPicPr>
          <p:nvPr/>
        </p:nvPicPr>
        <p:blipFill>
          <a:blip r:embed="rId2"/>
          <a:srcRect r="62842" b="52782"/>
          <a:stretch>
            <a:fillRect/>
          </a:stretch>
        </p:blipFill>
        <p:spPr>
          <a:xfrm>
            <a:off x="175822" y="2133703"/>
            <a:ext cx="1849453" cy="1553790"/>
          </a:xfrm>
          <a:prstGeom prst="rect">
            <a:avLst/>
          </a:prstGeom>
        </p:spPr>
      </p:pic>
      <p:sp>
        <p:nvSpPr>
          <p:cNvPr id="27" name="CasellaDiTesto 26">
            <a:extLst>
              <a:ext uri="{FF2B5EF4-FFF2-40B4-BE49-F238E27FC236}">
                <a16:creationId xmlns:a16="http://schemas.microsoft.com/office/drawing/2014/main" id="{9F97EE51-49AF-3EA0-5DCC-AFFD5FEB4AD5}"/>
              </a:ext>
            </a:extLst>
          </p:cNvPr>
          <p:cNvSpPr txBox="1"/>
          <p:nvPr/>
        </p:nvSpPr>
        <p:spPr>
          <a:xfrm>
            <a:off x="58101" y="1425390"/>
            <a:ext cx="7047268" cy="246221"/>
          </a:xfrm>
          <a:prstGeom prst="rect">
            <a:avLst/>
          </a:prstGeom>
          <a:noFill/>
        </p:spPr>
        <p:txBody>
          <a:bodyPr wrap="square">
            <a:spAutoFit/>
          </a:bodyPr>
          <a:lstStyle/>
          <a:p>
            <a:r>
              <a:rPr lang="en-US" sz="1000" b="1" dirty="0">
                <a:solidFill>
                  <a:srgbClr val="C00000"/>
                </a:solidFill>
              </a:rPr>
              <a:t>CBP/TiO2 gel coated modern paper and uncoated modern paper were aged by UVA irradiation at 385 nm for 31 h.</a:t>
            </a:r>
            <a:endParaRPr lang="it-IT" sz="1000" b="1" dirty="0">
              <a:solidFill>
                <a:srgbClr val="C00000"/>
              </a:solidFill>
              <a:latin typeface="+mj-lt"/>
            </a:endParaRPr>
          </a:p>
        </p:txBody>
      </p:sp>
      <p:sp>
        <p:nvSpPr>
          <p:cNvPr id="29" name="CasellaDiTesto 28">
            <a:extLst>
              <a:ext uri="{FF2B5EF4-FFF2-40B4-BE49-F238E27FC236}">
                <a16:creationId xmlns:a16="http://schemas.microsoft.com/office/drawing/2014/main" id="{B7FE2979-76BD-761A-5DAC-462BBF651D6B}"/>
              </a:ext>
            </a:extLst>
          </p:cNvPr>
          <p:cNvSpPr txBox="1"/>
          <p:nvPr/>
        </p:nvSpPr>
        <p:spPr>
          <a:xfrm>
            <a:off x="606658" y="1950124"/>
            <a:ext cx="1220525" cy="276999"/>
          </a:xfrm>
          <a:prstGeom prst="rect">
            <a:avLst/>
          </a:prstGeom>
          <a:solidFill>
            <a:schemeClr val="bg2">
              <a:lumMod val="90000"/>
            </a:schemeClr>
          </a:solidFill>
        </p:spPr>
        <p:txBody>
          <a:bodyPr wrap="square">
            <a:spAutoFit/>
          </a:bodyPr>
          <a:lstStyle/>
          <a:p>
            <a:r>
              <a:rPr lang="en-US" sz="1200" b="1" i="0" u="none" strike="noStrike" baseline="0" dirty="0">
                <a:solidFill>
                  <a:srgbClr val="0000FF"/>
                </a:solidFill>
                <a:latin typeface="URWPalladioL-Roma"/>
              </a:rPr>
              <a:t>uncoated paper </a:t>
            </a:r>
            <a:endParaRPr lang="it-IT" sz="1200" b="1" dirty="0"/>
          </a:p>
        </p:txBody>
      </p:sp>
      <p:sp>
        <p:nvSpPr>
          <p:cNvPr id="31" name="CasellaDiTesto 30">
            <a:extLst>
              <a:ext uri="{FF2B5EF4-FFF2-40B4-BE49-F238E27FC236}">
                <a16:creationId xmlns:a16="http://schemas.microsoft.com/office/drawing/2014/main" id="{66112CB6-1B91-40F1-BFD5-5A31F482BB96}"/>
              </a:ext>
            </a:extLst>
          </p:cNvPr>
          <p:cNvSpPr txBox="1"/>
          <p:nvPr/>
        </p:nvSpPr>
        <p:spPr>
          <a:xfrm>
            <a:off x="2605932" y="2007083"/>
            <a:ext cx="1700254" cy="276999"/>
          </a:xfrm>
          <a:prstGeom prst="rect">
            <a:avLst/>
          </a:prstGeom>
          <a:solidFill>
            <a:schemeClr val="tx2">
              <a:lumMod val="40000"/>
              <a:lumOff val="60000"/>
            </a:schemeClr>
          </a:solidFill>
        </p:spPr>
        <p:txBody>
          <a:bodyPr wrap="square">
            <a:spAutoFit/>
          </a:bodyPr>
          <a:lstStyle/>
          <a:p>
            <a:r>
              <a:rPr lang="en-US" sz="1200" b="1" i="0" u="none" strike="noStrike" baseline="0" dirty="0">
                <a:solidFill>
                  <a:srgbClr val="0000FF"/>
                </a:solidFill>
                <a:latin typeface="URWPalladioL-Roma"/>
              </a:rPr>
              <a:t>CBP/TiO2 coated paper </a:t>
            </a:r>
            <a:endParaRPr lang="it-IT" sz="1200" b="1" dirty="0"/>
          </a:p>
        </p:txBody>
      </p:sp>
      <p:sp>
        <p:nvSpPr>
          <p:cNvPr id="35" name="CasellaDiTesto 34">
            <a:extLst>
              <a:ext uri="{FF2B5EF4-FFF2-40B4-BE49-F238E27FC236}">
                <a16:creationId xmlns:a16="http://schemas.microsoft.com/office/drawing/2014/main" id="{8E0D20F1-5307-4DC7-178E-7BCA8F862D28}"/>
              </a:ext>
            </a:extLst>
          </p:cNvPr>
          <p:cNvSpPr txBox="1"/>
          <p:nvPr/>
        </p:nvSpPr>
        <p:spPr>
          <a:xfrm>
            <a:off x="4443816" y="1867092"/>
            <a:ext cx="2833732" cy="461665"/>
          </a:xfrm>
          <a:prstGeom prst="rect">
            <a:avLst/>
          </a:prstGeom>
          <a:noFill/>
        </p:spPr>
        <p:txBody>
          <a:bodyPr wrap="square">
            <a:spAutoFit/>
          </a:bodyPr>
          <a:lstStyle/>
          <a:p>
            <a:pPr algn="ctr"/>
            <a:r>
              <a:rPr lang="en-US" sz="1200" b="1" i="0" u="none" strike="noStrike" baseline="0" dirty="0">
                <a:solidFill>
                  <a:srgbClr val="0000FF"/>
                </a:solidFill>
                <a:latin typeface="URWPalladioL-Roma"/>
              </a:rPr>
              <a:t>Raman spectra acquired from uncoated and coated paper before and after 31 h </a:t>
            </a:r>
            <a:endParaRPr lang="it-IT" sz="1200" b="1" dirty="0"/>
          </a:p>
        </p:txBody>
      </p:sp>
      <p:sp>
        <p:nvSpPr>
          <p:cNvPr id="37" name="CasellaDiTesto 36">
            <a:extLst>
              <a:ext uri="{FF2B5EF4-FFF2-40B4-BE49-F238E27FC236}">
                <a16:creationId xmlns:a16="http://schemas.microsoft.com/office/drawing/2014/main" id="{296C22EB-CDFD-0DEB-9191-9CA6A74AA09E}"/>
              </a:ext>
            </a:extLst>
          </p:cNvPr>
          <p:cNvSpPr txBox="1"/>
          <p:nvPr/>
        </p:nvSpPr>
        <p:spPr>
          <a:xfrm>
            <a:off x="4462080" y="4175095"/>
            <a:ext cx="2918178" cy="1631216"/>
          </a:xfrm>
          <a:prstGeom prst="rect">
            <a:avLst/>
          </a:prstGeom>
          <a:solidFill>
            <a:schemeClr val="tx2">
              <a:lumMod val="20000"/>
              <a:lumOff val="80000"/>
            </a:schemeClr>
          </a:solidFill>
        </p:spPr>
        <p:txBody>
          <a:bodyPr wrap="square">
            <a:spAutoFit/>
          </a:bodyPr>
          <a:lstStyle/>
          <a:p>
            <a:pPr algn="just"/>
            <a:r>
              <a:rPr lang="en-US" sz="1000" b="1" i="0" u="none" strike="noStrike" baseline="0" dirty="0">
                <a:solidFill>
                  <a:schemeClr val="accent2"/>
                </a:solidFill>
                <a:latin typeface="+mj-lt"/>
              </a:rPr>
              <a:t>The protective effect of the coating against cellulose oxidation </a:t>
            </a:r>
          </a:p>
          <a:p>
            <a:pPr algn="just"/>
            <a:r>
              <a:rPr lang="en-US" sz="1000" b="1" i="0" u="none" strike="noStrike" baseline="0" dirty="0">
                <a:solidFill>
                  <a:srgbClr val="000000"/>
                </a:solidFill>
                <a:latin typeface="+mj-lt"/>
              </a:rPr>
              <a:t>After UVA exposure the OT marker increases for uncoated paper,</a:t>
            </a:r>
            <a:r>
              <a:rPr lang="en-US" sz="1000" b="0" i="0" u="none" strike="noStrike" baseline="0" dirty="0">
                <a:solidFill>
                  <a:srgbClr val="000000"/>
                </a:solidFill>
                <a:latin typeface="+mj-lt"/>
              </a:rPr>
              <a:t> due to the incorporation of oxidized functional groups into the cellulose backbone.</a:t>
            </a:r>
          </a:p>
          <a:p>
            <a:pPr algn="just"/>
            <a:r>
              <a:rPr lang="en-US" sz="1000" b="1" i="0" u="none" strike="noStrike" baseline="0" dirty="0">
                <a:solidFill>
                  <a:srgbClr val="000000"/>
                </a:solidFill>
                <a:latin typeface="+mj-lt"/>
              </a:rPr>
              <a:t>As for the coated paper, the OT marker decreases suggesting that the UVA irradiation may prolong the cleaning action of the gel.</a:t>
            </a:r>
          </a:p>
        </p:txBody>
      </p:sp>
      <p:pic>
        <p:nvPicPr>
          <p:cNvPr id="48" name="Immagine 47">
            <a:extLst>
              <a:ext uri="{FF2B5EF4-FFF2-40B4-BE49-F238E27FC236}">
                <a16:creationId xmlns:a16="http://schemas.microsoft.com/office/drawing/2014/main" id="{4877EB8A-9504-5FB2-AA1F-D3431AA44077}"/>
              </a:ext>
            </a:extLst>
          </p:cNvPr>
          <p:cNvPicPr>
            <a:picLocks noChangeAspect="1"/>
          </p:cNvPicPr>
          <p:nvPr/>
        </p:nvPicPr>
        <p:blipFill>
          <a:blip r:embed="rId5"/>
          <a:stretch>
            <a:fillRect/>
          </a:stretch>
        </p:blipFill>
        <p:spPr>
          <a:xfrm>
            <a:off x="175822" y="3825962"/>
            <a:ext cx="2026951" cy="1520213"/>
          </a:xfrm>
          <a:prstGeom prst="rect">
            <a:avLst/>
          </a:prstGeom>
        </p:spPr>
      </p:pic>
      <p:pic>
        <p:nvPicPr>
          <p:cNvPr id="50" name="Immagine 49">
            <a:extLst>
              <a:ext uri="{FF2B5EF4-FFF2-40B4-BE49-F238E27FC236}">
                <a16:creationId xmlns:a16="http://schemas.microsoft.com/office/drawing/2014/main" id="{FEF2ED01-E060-2E1F-2E23-F0B4C8CD8E33}"/>
              </a:ext>
            </a:extLst>
          </p:cNvPr>
          <p:cNvPicPr>
            <a:picLocks noChangeAspect="1"/>
          </p:cNvPicPr>
          <p:nvPr/>
        </p:nvPicPr>
        <p:blipFill>
          <a:blip r:embed="rId6"/>
          <a:stretch>
            <a:fillRect/>
          </a:stretch>
        </p:blipFill>
        <p:spPr>
          <a:xfrm>
            <a:off x="2583040" y="3755245"/>
            <a:ext cx="1723146" cy="1795467"/>
          </a:xfrm>
          <a:prstGeom prst="rect">
            <a:avLst/>
          </a:prstGeom>
        </p:spPr>
      </p:pic>
      <p:sp>
        <p:nvSpPr>
          <p:cNvPr id="52" name="CasellaDiTesto 51">
            <a:extLst>
              <a:ext uri="{FF2B5EF4-FFF2-40B4-BE49-F238E27FC236}">
                <a16:creationId xmlns:a16="http://schemas.microsoft.com/office/drawing/2014/main" id="{CA0F810B-4B17-44FB-795F-FBB340662304}"/>
              </a:ext>
            </a:extLst>
          </p:cNvPr>
          <p:cNvSpPr txBox="1"/>
          <p:nvPr/>
        </p:nvSpPr>
        <p:spPr>
          <a:xfrm>
            <a:off x="7398522" y="4117392"/>
            <a:ext cx="1763742" cy="1015663"/>
          </a:xfrm>
          <a:prstGeom prst="rect">
            <a:avLst/>
          </a:prstGeom>
          <a:solidFill>
            <a:schemeClr val="accent2">
              <a:lumMod val="20000"/>
              <a:lumOff val="80000"/>
            </a:schemeClr>
          </a:solidFill>
        </p:spPr>
        <p:txBody>
          <a:bodyPr wrap="square">
            <a:spAutoFit/>
          </a:bodyPr>
          <a:lstStyle/>
          <a:p>
            <a:pPr algn="just"/>
            <a:r>
              <a:rPr lang="en-US" sz="1000" dirty="0">
                <a:latin typeface="+mj-lt"/>
              </a:rPr>
              <a:t>T</a:t>
            </a:r>
            <a:r>
              <a:rPr lang="en-US" sz="1000" b="0" i="0" u="none" strike="noStrike" baseline="0" dirty="0">
                <a:latin typeface="+mj-lt"/>
              </a:rPr>
              <a:t>he application of CBP/TiO2 coating does not alter the RGB values of the paper making this treatment of potential interest for cultural paper artifacts.</a:t>
            </a:r>
            <a:endParaRPr lang="it-IT" sz="1000" dirty="0">
              <a:latin typeface="+mj-lt"/>
            </a:endParaRPr>
          </a:p>
        </p:txBody>
      </p:sp>
    </p:spTree>
    <p:extLst>
      <p:ext uri="{BB962C8B-B14F-4D97-AF65-F5344CB8AC3E}">
        <p14:creationId xmlns:p14="http://schemas.microsoft.com/office/powerpoint/2010/main" val="295829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down)">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1000"/>
                                        <p:tgtEl>
                                          <p:spTgt spid="52"/>
                                        </p:tgtEl>
                                      </p:cBhvr>
                                    </p:animEffect>
                                    <p:anim calcmode="lin" valueType="num">
                                      <p:cBhvr>
                                        <p:cTn id="42" dur="1000" fill="hold"/>
                                        <p:tgtEl>
                                          <p:spTgt spid="52"/>
                                        </p:tgtEl>
                                        <p:attrNameLst>
                                          <p:attrName>ppt_x</p:attrName>
                                        </p:attrNameLst>
                                      </p:cBhvr>
                                      <p:tavLst>
                                        <p:tav tm="0">
                                          <p:val>
                                            <p:strVal val="#ppt_x"/>
                                          </p:val>
                                        </p:tav>
                                        <p:tav tm="100000">
                                          <p:val>
                                            <p:strVal val="#ppt_x"/>
                                          </p:val>
                                        </p:tav>
                                      </p:tavLst>
                                    </p:anim>
                                    <p:anim calcmode="lin" valueType="num">
                                      <p:cBhvr>
                                        <p:cTn id="43"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p:bldP spid="37" grpId="0" animBg="1"/>
      <p:bldP spid="5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448AF-2627-8A5C-27C3-04DE562EA27A}"/>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AEE126B5-C204-E030-1FA3-CCA63CD54603}"/>
              </a:ext>
            </a:extLst>
          </p:cNvPr>
          <p:cNvSpPr>
            <a:spLocks noGrp="1"/>
          </p:cNvSpPr>
          <p:nvPr>
            <p:ph type="sldNum" sz="quarter" idx="4"/>
          </p:nvPr>
        </p:nvSpPr>
        <p:spPr/>
        <p:txBody>
          <a:bodyPr/>
          <a:lstStyle/>
          <a:p>
            <a:fld id="{02C7C199-0D0D-7840-A88D-785280B31CF7}" type="slidenum">
              <a:rPr lang="it-IT" smtClean="0"/>
              <a:t>26</a:t>
            </a:fld>
            <a:endParaRPr lang="it-IT"/>
          </a:p>
        </p:txBody>
      </p:sp>
      <p:sp>
        <p:nvSpPr>
          <p:cNvPr id="3" name="CasellaDiTesto 2">
            <a:extLst>
              <a:ext uri="{FF2B5EF4-FFF2-40B4-BE49-F238E27FC236}">
                <a16:creationId xmlns:a16="http://schemas.microsoft.com/office/drawing/2014/main" id="{1C78AB7E-BF18-707E-A7AC-FE7613FB8344}"/>
              </a:ext>
            </a:extLst>
          </p:cNvPr>
          <p:cNvSpPr txBox="1"/>
          <p:nvPr/>
        </p:nvSpPr>
        <p:spPr>
          <a:xfrm>
            <a:off x="77118" y="206672"/>
            <a:ext cx="9452472" cy="615553"/>
          </a:xfrm>
          <a:prstGeom prst="rect">
            <a:avLst/>
          </a:prstGeom>
        </p:spPr>
        <p:txBody>
          <a:bodyPr vert="horz" wrap="square" lIns="91440" tIns="0" rIns="91440" bIns="0" rtlCol="0">
            <a:spAutoFit/>
          </a:bodyPr>
          <a:lstStyle/>
          <a:p>
            <a:r>
              <a:rPr lang="it-IT" sz="2000" b="1" dirty="0">
                <a:solidFill>
                  <a:schemeClr val="bg1"/>
                </a:solidFill>
              </a:rPr>
              <a:t>Raman mapping monitoring the UV-EUV </a:t>
            </a:r>
            <a:r>
              <a:rPr lang="it-IT" sz="2000" b="1" dirty="0" err="1">
                <a:solidFill>
                  <a:schemeClr val="bg1"/>
                </a:solidFill>
              </a:rPr>
              <a:t>effect</a:t>
            </a:r>
            <a:r>
              <a:rPr lang="it-IT" sz="2000" b="1" dirty="0">
                <a:solidFill>
                  <a:schemeClr val="bg1"/>
                </a:solidFill>
              </a:rPr>
              <a:t> on cellulose </a:t>
            </a:r>
          </a:p>
          <a:p>
            <a:r>
              <a:rPr lang="it-IT" sz="2000" b="1" dirty="0">
                <a:solidFill>
                  <a:schemeClr val="bg1"/>
                </a:solidFill>
              </a:rPr>
              <a:t>for </a:t>
            </a:r>
            <a:r>
              <a:rPr lang="it-IT" sz="2000" b="1" dirty="0" err="1">
                <a:solidFill>
                  <a:schemeClr val="bg1"/>
                </a:solidFill>
              </a:rPr>
              <a:t>cleaning</a:t>
            </a:r>
            <a:r>
              <a:rPr lang="it-IT" sz="2000" b="1" dirty="0">
                <a:solidFill>
                  <a:schemeClr val="bg1"/>
                </a:solidFill>
              </a:rPr>
              <a:t>/</a:t>
            </a:r>
            <a:r>
              <a:rPr lang="it-IT" sz="2000" b="1" dirty="0" err="1">
                <a:solidFill>
                  <a:schemeClr val="bg1"/>
                </a:solidFill>
              </a:rPr>
              <a:t>restoration</a:t>
            </a:r>
            <a:r>
              <a:rPr lang="it-IT" sz="2000" b="1" dirty="0">
                <a:solidFill>
                  <a:schemeClr val="bg1"/>
                </a:solidFill>
              </a:rPr>
              <a:t>/consolidate paper </a:t>
            </a:r>
            <a:r>
              <a:rPr lang="it-IT" sz="2000" b="1" dirty="0" err="1">
                <a:solidFill>
                  <a:schemeClr val="bg1"/>
                </a:solidFill>
              </a:rPr>
              <a:t>surface</a:t>
            </a:r>
            <a:endParaRPr lang="it-IT" sz="2000" b="1" dirty="0">
              <a:solidFill>
                <a:schemeClr val="bg1"/>
              </a:solidFill>
            </a:endParaRPr>
          </a:p>
        </p:txBody>
      </p:sp>
      <p:sp>
        <p:nvSpPr>
          <p:cNvPr id="5" name="CasellaDiTesto 4">
            <a:extLst>
              <a:ext uri="{FF2B5EF4-FFF2-40B4-BE49-F238E27FC236}">
                <a16:creationId xmlns:a16="http://schemas.microsoft.com/office/drawing/2014/main" id="{27BA5836-0EE5-723E-E277-70F828F82724}"/>
              </a:ext>
            </a:extLst>
          </p:cNvPr>
          <p:cNvSpPr txBox="1"/>
          <p:nvPr/>
        </p:nvSpPr>
        <p:spPr>
          <a:xfrm>
            <a:off x="302045" y="1313937"/>
            <a:ext cx="8139990" cy="1600438"/>
          </a:xfrm>
          <a:prstGeom prst="rect">
            <a:avLst/>
          </a:prstGeom>
          <a:noFill/>
        </p:spPr>
        <p:txBody>
          <a:bodyPr wrap="square" rtlCol="0">
            <a:spAutoFit/>
          </a:bodyPr>
          <a:lstStyle/>
          <a:p>
            <a:pPr algn="just"/>
            <a:r>
              <a:rPr lang="en-US" sz="1400" b="1" dirty="0"/>
              <a:t>We irradiated ancient/modern papers of XIX and XXI century, with UV radiation in air and with EUV radiation in vacuum, with the aim of defining an appropriate restoration/consolidation/cleaning from contamination treatment minimally invasive </a:t>
            </a:r>
            <a:r>
              <a:rPr lang="en-IE" sz="1400" b="1" dirty="0">
                <a:ea typeface="Sans Serif Collection" panose="020B0502040504020204" pitchFamily="34" charset="0"/>
                <a:cs typeface="Sans Serif Collection" panose="020B0502040504020204" pitchFamily="34" charset="0"/>
              </a:rPr>
              <a:t>that do not use chemical  substances</a:t>
            </a:r>
            <a:r>
              <a:rPr lang="en-US" sz="1400" b="1" dirty="0"/>
              <a:t>.</a:t>
            </a:r>
          </a:p>
          <a:p>
            <a:pPr algn="just"/>
            <a:endParaRPr lang="it-IT" sz="1400" b="1" cap="none" spc="0" dirty="0">
              <a:ln w="12700" cmpd="sng">
                <a:solidFill>
                  <a:schemeClr val="accent4"/>
                </a:solidFill>
                <a:prstDash val="solid"/>
              </a:ln>
              <a:solidFill>
                <a:schemeClr val="accent2">
                  <a:lumMod val="50000"/>
                </a:schemeClr>
              </a:solidFill>
              <a:effectLst/>
            </a:endParaRPr>
          </a:p>
          <a:p>
            <a:pPr algn="just"/>
            <a:r>
              <a:rPr lang="en-US" sz="1400" b="1" dirty="0">
                <a:effectLst/>
                <a:ea typeface="Times New Roman" panose="02020603050405020304" pitchFamily="18" charset="0"/>
                <a:cs typeface="Calibri" panose="020F0502020204030204" pitchFamily="34" charset="0"/>
              </a:rPr>
              <a:t>The effects of radiation exposure on cellulose were evaluated by monitoring the spectroscopic markers.</a:t>
            </a:r>
            <a:endParaRPr lang="it-IT" sz="1400" b="1" dirty="0">
              <a:ln w="22225">
                <a:solidFill>
                  <a:schemeClr val="accent2"/>
                </a:solidFill>
                <a:prstDash val="solid"/>
              </a:ln>
              <a:solidFill>
                <a:schemeClr val="accent2">
                  <a:lumMod val="40000"/>
                  <a:lumOff val="60000"/>
                </a:schemeClr>
              </a:solidFill>
              <a:ea typeface="Sans Serif Collection" panose="020B0502040504020204" pitchFamily="34" charset="0"/>
              <a:cs typeface="Sans Serif Collection" panose="020B0502040504020204" pitchFamily="34" charset="0"/>
            </a:endParaRPr>
          </a:p>
        </p:txBody>
      </p:sp>
      <p:sp>
        <p:nvSpPr>
          <p:cNvPr id="9" name="CasellaDiTesto 8">
            <a:extLst>
              <a:ext uri="{FF2B5EF4-FFF2-40B4-BE49-F238E27FC236}">
                <a16:creationId xmlns:a16="http://schemas.microsoft.com/office/drawing/2014/main" id="{CF805B42-E7C8-EB7E-C2D7-BFE5652D610B}"/>
              </a:ext>
            </a:extLst>
          </p:cNvPr>
          <p:cNvSpPr txBox="1"/>
          <p:nvPr/>
        </p:nvSpPr>
        <p:spPr>
          <a:xfrm>
            <a:off x="324206" y="3140817"/>
            <a:ext cx="8198241" cy="2246769"/>
          </a:xfrm>
          <a:prstGeom prst="rect">
            <a:avLst/>
          </a:prstGeom>
          <a:solidFill>
            <a:schemeClr val="accent1">
              <a:lumMod val="20000"/>
              <a:lumOff val="80000"/>
            </a:schemeClr>
          </a:solidFill>
        </p:spPr>
        <p:txBody>
          <a:bodyPr wrap="square" rtlCol="0">
            <a:spAutoFit/>
          </a:bodyPr>
          <a:lstStyle/>
          <a:p>
            <a:pPr algn="just"/>
            <a:r>
              <a:rPr lang="it-IT" sz="1400" b="1" cap="none" spc="0" dirty="0">
                <a:ln w="12700" cmpd="sng">
                  <a:solidFill>
                    <a:schemeClr val="accent4"/>
                  </a:solidFill>
                  <a:prstDash val="solid"/>
                </a:ln>
                <a:solidFill>
                  <a:schemeClr val="accent2">
                    <a:lumMod val="50000"/>
                  </a:schemeClr>
                </a:solidFill>
                <a:effectLst/>
              </a:rPr>
              <a:t>UV-EUV Paper treatments </a:t>
            </a:r>
          </a:p>
          <a:p>
            <a:pPr algn="just"/>
            <a:endParaRPr lang="it-IT" sz="1400" b="1" dirty="0">
              <a:ln w="12700" cmpd="sng">
                <a:solidFill>
                  <a:schemeClr val="accent4"/>
                </a:solidFill>
                <a:prstDash val="solid"/>
              </a:ln>
              <a:solidFill>
                <a:schemeClr val="accent2">
                  <a:lumMod val="50000"/>
                </a:schemeClr>
              </a:solidFill>
            </a:endParaRPr>
          </a:p>
          <a:p>
            <a:pPr algn="just"/>
            <a:r>
              <a:rPr lang="it-IT" sz="1400" dirty="0"/>
              <a:t>The </a:t>
            </a:r>
            <a:r>
              <a:rPr lang="it-IT" sz="1400" b="1" dirty="0"/>
              <a:t>UV</a:t>
            </a:r>
            <a:r>
              <a:rPr lang="it-IT" sz="1400" dirty="0"/>
              <a:t> paper treatments </a:t>
            </a:r>
            <a:r>
              <a:rPr lang="it-IT" sz="1400" dirty="0" err="1"/>
              <a:t>were</a:t>
            </a:r>
            <a:r>
              <a:rPr lang="it-IT" sz="1400" dirty="0"/>
              <a:t> </a:t>
            </a:r>
            <a:r>
              <a:rPr lang="it-IT" sz="1400" dirty="0" err="1"/>
              <a:t>performed</a:t>
            </a:r>
            <a:r>
              <a:rPr lang="it-IT" sz="1400" dirty="0"/>
              <a:t> with a </a:t>
            </a:r>
            <a:r>
              <a:rPr lang="it-IT" sz="1400" dirty="0">
                <a:ln w="22225">
                  <a:noFill/>
                  <a:prstDash val="solid"/>
                </a:ln>
              </a:rPr>
              <a:t>UVP LLC (USA) mod. 3UV-38,  8W </a:t>
            </a:r>
            <a:r>
              <a:rPr lang="it-IT" sz="1400" dirty="0" err="1">
                <a:ln w="22225">
                  <a:noFill/>
                  <a:prstDash val="solid"/>
                </a:ln>
              </a:rPr>
              <a:t>lamp</a:t>
            </a:r>
            <a:r>
              <a:rPr lang="it-IT" sz="1400" dirty="0">
                <a:ln w="22225">
                  <a:noFill/>
                  <a:prstDash val="solid"/>
                </a:ln>
              </a:rPr>
              <a:t>, in </a:t>
            </a:r>
            <a:r>
              <a:rPr lang="it-IT" sz="1400" dirty="0" err="1">
                <a:ln w="22225">
                  <a:noFill/>
                  <a:prstDash val="solid"/>
                </a:ln>
              </a:rPr>
              <a:t>atmosphere</a:t>
            </a:r>
            <a:r>
              <a:rPr lang="it-IT" sz="1400" dirty="0">
                <a:ln w="22225">
                  <a:noFill/>
                  <a:prstDash val="solid"/>
                </a:ln>
              </a:rPr>
              <a:t> </a:t>
            </a:r>
            <a:r>
              <a:rPr lang="it-IT" sz="1400" dirty="0" err="1">
                <a:ln w="22225">
                  <a:noFill/>
                  <a:prstDash val="solid"/>
                </a:ln>
              </a:rPr>
              <a:t>at</a:t>
            </a:r>
            <a:r>
              <a:rPr lang="it-IT" sz="1400" dirty="0">
                <a:ln w="22225">
                  <a:noFill/>
                  <a:prstDash val="solid"/>
                </a:ln>
              </a:rPr>
              <a:t> DICMA, Sapienza. Prof. MG Santonicola</a:t>
            </a:r>
          </a:p>
          <a:p>
            <a:pPr algn="just"/>
            <a:endParaRPr lang="it-IT" sz="1400" dirty="0">
              <a:ln w="22225">
                <a:noFill/>
                <a:prstDash val="solid"/>
              </a:ln>
            </a:endParaRPr>
          </a:p>
          <a:p>
            <a:pPr algn="just"/>
            <a:r>
              <a:rPr lang="it-IT" sz="1400" dirty="0">
                <a:ln w="22225">
                  <a:noFill/>
                  <a:prstDash val="solid"/>
                </a:ln>
              </a:rPr>
              <a:t>For the </a:t>
            </a:r>
            <a:r>
              <a:rPr lang="it-IT" sz="1400" b="1" dirty="0">
                <a:ln w="22225">
                  <a:noFill/>
                  <a:prstDash val="solid"/>
                </a:ln>
              </a:rPr>
              <a:t>EUV</a:t>
            </a:r>
            <a:r>
              <a:rPr lang="it-IT" sz="1400" dirty="0">
                <a:ln w="22225">
                  <a:noFill/>
                  <a:prstDash val="solid"/>
                </a:ln>
              </a:rPr>
              <a:t> </a:t>
            </a:r>
            <a:r>
              <a:rPr lang="it-IT" sz="1400" dirty="0" err="1">
                <a:ln w="22225">
                  <a:noFill/>
                  <a:prstDash val="solid"/>
                </a:ln>
              </a:rPr>
              <a:t>irradiation</a:t>
            </a:r>
            <a:r>
              <a:rPr lang="it-IT" sz="1400" dirty="0">
                <a:ln w="22225">
                  <a:noFill/>
                  <a:prstDash val="solid"/>
                </a:ln>
              </a:rPr>
              <a:t> </a:t>
            </a:r>
            <a:r>
              <a:rPr lang="it-IT" sz="1400" dirty="0" err="1">
                <a:ln w="22225">
                  <a:noFill/>
                  <a:prstDash val="solid"/>
                </a:ln>
              </a:rPr>
              <a:t>was</a:t>
            </a:r>
            <a:r>
              <a:rPr lang="it-IT" sz="1400" dirty="0">
                <a:ln w="22225">
                  <a:noFill/>
                  <a:prstDash val="solid"/>
                </a:ln>
              </a:rPr>
              <a:t> </a:t>
            </a:r>
            <a:r>
              <a:rPr lang="it-IT" sz="1400" dirty="0" err="1">
                <a:ln w="22225">
                  <a:noFill/>
                  <a:prstDash val="solid"/>
                </a:ln>
              </a:rPr>
              <a:t>used</a:t>
            </a:r>
            <a:r>
              <a:rPr lang="it-IT" sz="1400" dirty="0">
                <a:ln w="22225">
                  <a:noFill/>
                  <a:prstDash val="solid"/>
                </a:ln>
              </a:rPr>
              <a:t> the ENEA </a:t>
            </a:r>
            <a:r>
              <a:rPr lang="it-IT" sz="1400" dirty="0" err="1">
                <a:ln w="22225">
                  <a:noFill/>
                  <a:prstDash val="solid"/>
                </a:ln>
              </a:rPr>
              <a:t>Discharge</a:t>
            </a:r>
            <a:r>
              <a:rPr lang="it-IT" sz="1400" dirty="0">
                <a:ln w="22225">
                  <a:noFill/>
                  <a:prstDash val="solid"/>
                </a:ln>
              </a:rPr>
              <a:t> </a:t>
            </a:r>
            <a:r>
              <a:rPr lang="it-IT" sz="1400" dirty="0" err="1">
                <a:ln w="22225">
                  <a:noFill/>
                  <a:prstDash val="solid"/>
                </a:ln>
              </a:rPr>
              <a:t>Produced</a:t>
            </a:r>
            <a:r>
              <a:rPr lang="it-IT" sz="1400" dirty="0">
                <a:ln w="22225">
                  <a:noFill/>
                  <a:prstDash val="solid"/>
                </a:ln>
              </a:rPr>
              <a:t> Plasma DPP EUV source (10-18 nm, 0.1 </a:t>
            </a:r>
            <a:r>
              <a:rPr lang="it-IT" sz="1400" dirty="0" err="1">
                <a:ln w="22225">
                  <a:noFill/>
                  <a:prstDash val="solid"/>
                </a:ln>
              </a:rPr>
              <a:t>mJ</a:t>
            </a:r>
            <a:r>
              <a:rPr lang="it-IT" sz="1400" dirty="0">
                <a:ln w="22225">
                  <a:noFill/>
                  <a:prstDash val="solid"/>
                </a:ln>
              </a:rPr>
              <a:t>/cm</a:t>
            </a:r>
            <a:r>
              <a:rPr lang="it-IT" sz="1400" baseline="30000" dirty="0">
                <a:ln w="22225">
                  <a:noFill/>
                  <a:prstDash val="solid"/>
                </a:ln>
              </a:rPr>
              <a:t>-2</a:t>
            </a:r>
            <a:r>
              <a:rPr lang="it-IT" sz="1400" dirty="0">
                <a:ln w="22225">
                  <a:noFill/>
                  <a:prstDash val="solid"/>
                </a:ln>
              </a:rPr>
              <a:t>/shot, </a:t>
            </a:r>
            <a:r>
              <a:rPr lang="it-IT" sz="1400" dirty="0" err="1">
                <a:ln w="22225">
                  <a:noFill/>
                  <a:prstDash val="solid"/>
                </a:ln>
              </a:rPr>
              <a:t>pulse</a:t>
            </a:r>
            <a:r>
              <a:rPr lang="it-IT" sz="1400" dirty="0">
                <a:ln w="22225">
                  <a:noFill/>
                  <a:prstDash val="solid"/>
                </a:ln>
              </a:rPr>
              <a:t> duration 100ns, rep. rate 5/10 Hz). The papers </a:t>
            </a:r>
            <a:r>
              <a:rPr lang="it-IT" sz="1400" dirty="0" err="1">
                <a:ln w="22225">
                  <a:noFill/>
                  <a:prstDash val="solid"/>
                </a:ln>
              </a:rPr>
              <a:t>were</a:t>
            </a:r>
            <a:r>
              <a:rPr lang="it-IT" sz="1400" dirty="0">
                <a:ln w="22225">
                  <a:noFill/>
                  <a:prstDash val="solid"/>
                </a:ln>
              </a:rPr>
              <a:t> </a:t>
            </a:r>
            <a:r>
              <a:rPr lang="it-IT" sz="1400" dirty="0" err="1">
                <a:ln w="22225">
                  <a:noFill/>
                  <a:prstDash val="solid"/>
                </a:ln>
              </a:rPr>
              <a:t>irradiated</a:t>
            </a:r>
            <a:r>
              <a:rPr lang="it-IT" sz="1400" dirty="0">
                <a:ln w="22225">
                  <a:noFill/>
                  <a:prstDash val="solid"/>
                </a:ln>
              </a:rPr>
              <a:t> in vacuum. Dr. L. </a:t>
            </a:r>
            <a:r>
              <a:rPr lang="it-IT" sz="1400" dirty="0" err="1">
                <a:ln w="22225">
                  <a:noFill/>
                  <a:prstDash val="solid"/>
                </a:ln>
              </a:rPr>
              <a:t>Mezi</a:t>
            </a:r>
            <a:r>
              <a:rPr lang="it-IT" sz="1400" dirty="0">
                <a:ln w="22225">
                  <a:noFill/>
                  <a:prstDash val="solid"/>
                </a:ln>
              </a:rPr>
              <a:t> (ENEA-NUC)</a:t>
            </a:r>
          </a:p>
          <a:p>
            <a:pPr algn="just"/>
            <a:endParaRPr lang="it-IT" sz="1400" dirty="0">
              <a:ln w="22225">
                <a:noFill/>
                <a:prstDash val="solid"/>
              </a:ln>
            </a:endParaRPr>
          </a:p>
          <a:p>
            <a:pPr algn="just"/>
            <a:endParaRPr lang="it-IT" sz="1400" dirty="0">
              <a:ln w="22225">
                <a:noFill/>
                <a:prstDash val="solid"/>
              </a:ln>
            </a:endParaRPr>
          </a:p>
        </p:txBody>
      </p:sp>
    </p:spTree>
    <p:extLst>
      <p:ext uri="{BB962C8B-B14F-4D97-AF65-F5344CB8AC3E}">
        <p14:creationId xmlns:p14="http://schemas.microsoft.com/office/powerpoint/2010/main" val="1944963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667F2-BF02-23EC-BC79-171625B40921}"/>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0D1B7183-A412-5B53-B74A-C7078EFEBC52}"/>
              </a:ext>
            </a:extLst>
          </p:cNvPr>
          <p:cNvSpPr>
            <a:spLocks noGrp="1"/>
          </p:cNvSpPr>
          <p:nvPr>
            <p:ph type="sldNum" sz="quarter" idx="4"/>
          </p:nvPr>
        </p:nvSpPr>
        <p:spPr/>
        <p:txBody>
          <a:bodyPr/>
          <a:lstStyle/>
          <a:p>
            <a:fld id="{02C7C199-0D0D-7840-A88D-785280B31CF7}" type="slidenum">
              <a:rPr lang="it-IT" smtClean="0"/>
              <a:t>27</a:t>
            </a:fld>
            <a:endParaRPr lang="it-IT"/>
          </a:p>
        </p:txBody>
      </p:sp>
      <p:sp>
        <p:nvSpPr>
          <p:cNvPr id="3" name="CasellaDiTesto 2">
            <a:extLst>
              <a:ext uri="{FF2B5EF4-FFF2-40B4-BE49-F238E27FC236}">
                <a16:creationId xmlns:a16="http://schemas.microsoft.com/office/drawing/2014/main" id="{B6712D67-88A6-72AD-0381-0865368E1F02}"/>
              </a:ext>
            </a:extLst>
          </p:cNvPr>
          <p:cNvSpPr txBox="1"/>
          <p:nvPr/>
        </p:nvSpPr>
        <p:spPr>
          <a:xfrm>
            <a:off x="111563" y="302977"/>
            <a:ext cx="9452472" cy="492443"/>
          </a:xfrm>
          <a:prstGeom prst="rect">
            <a:avLst/>
          </a:prstGeom>
        </p:spPr>
        <p:txBody>
          <a:bodyPr vert="horz" wrap="square" lIns="91440" tIns="0" rIns="91440" bIns="0" rtlCol="0">
            <a:spAutoFit/>
          </a:bodyPr>
          <a:lstStyle/>
          <a:p>
            <a:r>
              <a:rPr lang="it-IT" sz="3200" b="1" dirty="0">
                <a:solidFill>
                  <a:schemeClr val="bg1"/>
                </a:solidFill>
              </a:rPr>
              <a:t>EUV </a:t>
            </a:r>
            <a:r>
              <a:rPr lang="it-IT" sz="3200" b="1" dirty="0" err="1">
                <a:solidFill>
                  <a:schemeClr val="bg1"/>
                </a:solidFill>
              </a:rPr>
              <a:t>irradiation</a:t>
            </a:r>
            <a:r>
              <a:rPr lang="it-IT" sz="3200" b="1" dirty="0">
                <a:solidFill>
                  <a:schemeClr val="bg1"/>
                </a:solidFill>
              </a:rPr>
              <a:t> (10-18 nm)</a:t>
            </a:r>
          </a:p>
        </p:txBody>
      </p:sp>
      <p:sp>
        <p:nvSpPr>
          <p:cNvPr id="54" name="CasellaDiTesto 53">
            <a:extLst>
              <a:ext uri="{FF2B5EF4-FFF2-40B4-BE49-F238E27FC236}">
                <a16:creationId xmlns:a16="http://schemas.microsoft.com/office/drawing/2014/main" id="{59B4E8F2-5DCE-9A9E-D93A-8F716CBCF4A7}"/>
              </a:ext>
            </a:extLst>
          </p:cNvPr>
          <p:cNvSpPr txBox="1"/>
          <p:nvPr/>
        </p:nvSpPr>
        <p:spPr>
          <a:xfrm>
            <a:off x="6506584" y="1110080"/>
            <a:ext cx="1878902" cy="369332"/>
          </a:xfrm>
          <a:prstGeom prst="rect">
            <a:avLst/>
          </a:prstGeom>
          <a:noFill/>
        </p:spPr>
        <p:txBody>
          <a:bodyPr wrap="square" rtlCol="0">
            <a:spAutoFit/>
          </a:bodyPr>
          <a:lstStyle/>
          <a:p>
            <a:r>
              <a:rPr lang="it-IT" sz="1800" b="1" dirty="0">
                <a:solidFill>
                  <a:schemeClr val="bg1"/>
                </a:solidFill>
              </a:rPr>
              <a:t>EUV irradiated </a:t>
            </a:r>
          </a:p>
        </p:txBody>
      </p:sp>
      <p:sp>
        <p:nvSpPr>
          <p:cNvPr id="59" name="Rettangolo 58">
            <a:extLst>
              <a:ext uri="{FF2B5EF4-FFF2-40B4-BE49-F238E27FC236}">
                <a16:creationId xmlns:a16="http://schemas.microsoft.com/office/drawing/2014/main" id="{7A04917C-A9B6-C913-1583-2734F4C3EE03}"/>
              </a:ext>
            </a:extLst>
          </p:cNvPr>
          <p:cNvSpPr/>
          <p:nvPr/>
        </p:nvSpPr>
        <p:spPr>
          <a:xfrm>
            <a:off x="2505329" y="3006753"/>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3" name="Rettangolo 62">
            <a:extLst>
              <a:ext uri="{FF2B5EF4-FFF2-40B4-BE49-F238E27FC236}">
                <a16:creationId xmlns:a16="http://schemas.microsoft.com/office/drawing/2014/main" id="{8CDE5255-D62B-4E9D-6399-549F93F02AAC}"/>
              </a:ext>
            </a:extLst>
          </p:cNvPr>
          <p:cNvSpPr/>
          <p:nvPr/>
        </p:nvSpPr>
        <p:spPr>
          <a:xfrm>
            <a:off x="697815" y="2902478"/>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5" name="Rettangolo 64">
            <a:extLst>
              <a:ext uri="{FF2B5EF4-FFF2-40B4-BE49-F238E27FC236}">
                <a16:creationId xmlns:a16="http://schemas.microsoft.com/office/drawing/2014/main" id="{5B814D93-3E11-394F-8507-DDA2B6827ACC}"/>
              </a:ext>
            </a:extLst>
          </p:cNvPr>
          <p:cNvSpPr/>
          <p:nvPr/>
        </p:nvSpPr>
        <p:spPr>
          <a:xfrm>
            <a:off x="1449918" y="3303982"/>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7" name="Rettangolo 66">
            <a:extLst>
              <a:ext uri="{FF2B5EF4-FFF2-40B4-BE49-F238E27FC236}">
                <a16:creationId xmlns:a16="http://schemas.microsoft.com/office/drawing/2014/main" id="{06E5FA51-CFC7-5CAA-B676-B26ED8E6D1C4}"/>
              </a:ext>
            </a:extLst>
          </p:cNvPr>
          <p:cNvSpPr/>
          <p:nvPr/>
        </p:nvSpPr>
        <p:spPr>
          <a:xfrm>
            <a:off x="3499976" y="3294187"/>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69" name="Rettangolo 68">
            <a:extLst>
              <a:ext uri="{FF2B5EF4-FFF2-40B4-BE49-F238E27FC236}">
                <a16:creationId xmlns:a16="http://schemas.microsoft.com/office/drawing/2014/main" id="{BE4482AA-D35E-72BE-1B9E-F91088E700E3}"/>
              </a:ext>
            </a:extLst>
          </p:cNvPr>
          <p:cNvSpPr/>
          <p:nvPr/>
        </p:nvSpPr>
        <p:spPr>
          <a:xfrm>
            <a:off x="5535499" y="3331344"/>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71" name="Rettangolo 70">
            <a:extLst>
              <a:ext uri="{FF2B5EF4-FFF2-40B4-BE49-F238E27FC236}">
                <a16:creationId xmlns:a16="http://schemas.microsoft.com/office/drawing/2014/main" id="{848FB975-DB96-5F2E-152F-034EED9E1320}"/>
              </a:ext>
            </a:extLst>
          </p:cNvPr>
          <p:cNvSpPr/>
          <p:nvPr/>
        </p:nvSpPr>
        <p:spPr>
          <a:xfrm>
            <a:off x="7572871" y="3432111"/>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1A57B4F6-92B8-64AB-549B-0D8BE7700701}"/>
              </a:ext>
            </a:extLst>
          </p:cNvPr>
          <p:cNvSpPr txBox="1"/>
          <p:nvPr/>
        </p:nvSpPr>
        <p:spPr>
          <a:xfrm>
            <a:off x="3541629" y="1340928"/>
            <a:ext cx="1414170" cy="184666"/>
          </a:xfrm>
          <a:prstGeom prst="rect">
            <a:avLst/>
          </a:prstGeom>
          <a:solidFill>
            <a:schemeClr val="accent5">
              <a:lumMod val="40000"/>
              <a:lumOff val="60000"/>
            </a:schemeClr>
          </a:solidFill>
        </p:spPr>
        <p:txBody>
          <a:bodyPr vert="horz" wrap="none" lIns="91440" tIns="0" rIns="91440" bIns="0" rtlCol="0">
            <a:spAutoFit/>
          </a:bodyPr>
          <a:lstStyle/>
          <a:p>
            <a:r>
              <a:rPr lang="it-IT" sz="1200" dirty="0"/>
              <a:t>XIX century paper</a:t>
            </a:r>
          </a:p>
        </p:txBody>
      </p:sp>
      <p:sp>
        <p:nvSpPr>
          <p:cNvPr id="7" name="CasellaDiTesto 6">
            <a:extLst>
              <a:ext uri="{FF2B5EF4-FFF2-40B4-BE49-F238E27FC236}">
                <a16:creationId xmlns:a16="http://schemas.microsoft.com/office/drawing/2014/main" id="{AC4B8718-F517-6DCA-869B-4DE9F1F3CCE7}"/>
              </a:ext>
            </a:extLst>
          </p:cNvPr>
          <p:cNvSpPr txBox="1"/>
          <p:nvPr/>
        </p:nvSpPr>
        <p:spPr>
          <a:xfrm>
            <a:off x="3438619" y="1795757"/>
            <a:ext cx="5490411" cy="3046988"/>
          </a:xfrm>
          <a:prstGeom prst="rect">
            <a:avLst/>
          </a:prstGeom>
          <a:noFill/>
        </p:spPr>
        <p:txBody>
          <a:bodyPr wrap="square">
            <a:spAutoFit/>
          </a:bodyPr>
          <a:lstStyle/>
          <a:p>
            <a:pPr algn="just"/>
            <a:r>
              <a:rPr lang="en-US" sz="1200" dirty="0"/>
              <a:t>The EUV (10-18 nm) irradiation mainly  produces:</a:t>
            </a:r>
          </a:p>
          <a:p>
            <a:pPr algn="just"/>
            <a:endParaRPr lang="en-US" sz="1200" dirty="0"/>
          </a:p>
          <a:p>
            <a:pPr algn="just"/>
            <a:r>
              <a:rPr lang="en-US" sz="1200" dirty="0"/>
              <a:t>- The intensity peak increase of the C-O-C band indicates </a:t>
            </a:r>
            <a:r>
              <a:rPr lang="en-US" sz="1200" b="1" dirty="0"/>
              <a:t>the formation of</a:t>
            </a:r>
          </a:p>
          <a:p>
            <a:pPr algn="just"/>
            <a:r>
              <a:rPr lang="en-US" sz="1200" b="1" dirty="0"/>
              <a:t>new C-O-C groups</a:t>
            </a:r>
            <a:r>
              <a:rPr lang="en-US" sz="1200" dirty="0"/>
              <a:t>, suggesting the occurrence of reactions forming </a:t>
            </a:r>
            <a:r>
              <a:rPr lang="en-US" sz="1200" b="1" dirty="0"/>
              <a:t>covalent cross-links,</a:t>
            </a:r>
            <a:r>
              <a:rPr lang="en-US" sz="1200" dirty="0"/>
              <a:t> It is worth noticing that this is not accompanied by an appreciable </a:t>
            </a:r>
            <a:r>
              <a:rPr lang="it-IT" sz="1200" b="1" dirty="0" err="1"/>
              <a:t>increase</a:t>
            </a:r>
            <a:r>
              <a:rPr lang="it-IT" sz="1200" b="1" dirty="0"/>
              <a:t> in </a:t>
            </a:r>
            <a:r>
              <a:rPr lang="it-IT" sz="1200" b="1" i="1" dirty="0"/>
              <a:t>R</a:t>
            </a:r>
            <a:r>
              <a:rPr lang="it-IT" sz="1200" b="1" dirty="0"/>
              <a:t>H </a:t>
            </a:r>
            <a:r>
              <a:rPr lang="it-IT" sz="1200" b="1" dirty="0" err="1"/>
              <a:t>parameter</a:t>
            </a:r>
            <a:r>
              <a:rPr lang="it-IT" sz="1200" dirty="0"/>
              <a:t>.</a:t>
            </a:r>
          </a:p>
          <a:p>
            <a:pPr algn="just"/>
            <a:endParaRPr lang="en-US" sz="1200" dirty="0"/>
          </a:p>
          <a:p>
            <a:pPr algn="just"/>
            <a:r>
              <a:rPr lang="en-US" sz="1200" dirty="0"/>
              <a:t>- </a:t>
            </a:r>
            <a:r>
              <a:rPr lang="en-US" sz="1200" b="1" dirty="0"/>
              <a:t>The increase in C=O peak indicates that there is oxidation with carbonyl formation, </a:t>
            </a:r>
            <a:r>
              <a:rPr lang="en-US" sz="1200" dirty="0"/>
              <a:t>although the variation of the </a:t>
            </a:r>
            <a:r>
              <a:rPr lang="en-US" sz="1200" i="1" dirty="0"/>
              <a:t>O</a:t>
            </a:r>
            <a:r>
              <a:rPr lang="en-US" sz="1200" dirty="0"/>
              <a:t>I index also is not so evident considering all the analyzed areas.</a:t>
            </a:r>
          </a:p>
          <a:p>
            <a:pPr algn="just"/>
            <a:endParaRPr lang="it-IT" sz="1200" dirty="0"/>
          </a:p>
          <a:p>
            <a:pPr algn="just"/>
            <a:r>
              <a:rPr lang="it-IT" sz="1200" dirty="0"/>
              <a:t>- </a:t>
            </a:r>
            <a:r>
              <a:rPr lang="en-US" sz="1200" b="1" dirty="0"/>
              <a:t>The significant increase of the CH2 stretching peak and the appearance of a band above 3000 cm</a:t>
            </a:r>
            <a:r>
              <a:rPr lang="en-US" sz="1200" b="1" baseline="30000" dirty="0"/>
              <a:t>−1</a:t>
            </a:r>
            <a:r>
              <a:rPr lang="en-US" sz="1200" b="1" dirty="0"/>
              <a:t> in the OH stretching region indicates structural changes in the cellulose chain arrangement, which affects the degree of crystallinity, evaluated through the </a:t>
            </a:r>
            <a:r>
              <a:rPr lang="en-US" sz="1200" b="1" i="1" dirty="0"/>
              <a:t>C</a:t>
            </a:r>
            <a:r>
              <a:rPr lang="en-US" sz="1200" b="1" dirty="0"/>
              <a:t>I marker increase of 20%, well above the intrinsic variation of this marker.</a:t>
            </a:r>
          </a:p>
        </p:txBody>
      </p:sp>
      <p:pic>
        <p:nvPicPr>
          <p:cNvPr id="12" name="Immagine 11">
            <a:extLst>
              <a:ext uri="{FF2B5EF4-FFF2-40B4-BE49-F238E27FC236}">
                <a16:creationId xmlns:a16="http://schemas.microsoft.com/office/drawing/2014/main" id="{7DB8D6D1-2CE0-5927-100D-09E67A1B18C4}"/>
              </a:ext>
            </a:extLst>
          </p:cNvPr>
          <p:cNvPicPr>
            <a:picLocks noChangeAspect="1"/>
          </p:cNvPicPr>
          <p:nvPr/>
        </p:nvPicPr>
        <p:blipFill>
          <a:blip r:embed="rId2"/>
          <a:stretch>
            <a:fillRect/>
          </a:stretch>
        </p:blipFill>
        <p:spPr>
          <a:xfrm>
            <a:off x="2197737" y="1072447"/>
            <a:ext cx="1598748" cy="197351"/>
          </a:xfrm>
          <a:prstGeom prst="rect">
            <a:avLst/>
          </a:prstGeom>
        </p:spPr>
      </p:pic>
      <p:pic>
        <p:nvPicPr>
          <p:cNvPr id="5" name="Immagine 4">
            <a:extLst>
              <a:ext uri="{FF2B5EF4-FFF2-40B4-BE49-F238E27FC236}">
                <a16:creationId xmlns:a16="http://schemas.microsoft.com/office/drawing/2014/main" id="{5F8B2EA5-E918-73AC-3DA1-4160A3BB7F06}"/>
              </a:ext>
            </a:extLst>
          </p:cNvPr>
          <p:cNvPicPr>
            <a:picLocks noChangeAspect="1"/>
          </p:cNvPicPr>
          <p:nvPr/>
        </p:nvPicPr>
        <p:blipFill>
          <a:blip r:embed="rId3"/>
          <a:stretch>
            <a:fillRect/>
          </a:stretch>
        </p:blipFill>
        <p:spPr>
          <a:xfrm>
            <a:off x="284490" y="1234561"/>
            <a:ext cx="3202402" cy="2194439"/>
          </a:xfrm>
          <a:prstGeom prst="rect">
            <a:avLst/>
          </a:prstGeom>
        </p:spPr>
      </p:pic>
      <p:sp>
        <p:nvSpPr>
          <p:cNvPr id="9" name="CasellaDiTesto 8">
            <a:extLst>
              <a:ext uri="{FF2B5EF4-FFF2-40B4-BE49-F238E27FC236}">
                <a16:creationId xmlns:a16="http://schemas.microsoft.com/office/drawing/2014/main" id="{6A1A11B5-D439-B7C0-4F9B-32863F67504B}"/>
              </a:ext>
            </a:extLst>
          </p:cNvPr>
          <p:cNvSpPr txBox="1"/>
          <p:nvPr/>
        </p:nvSpPr>
        <p:spPr>
          <a:xfrm>
            <a:off x="3438619" y="1593105"/>
            <a:ext cx="2763898" cy="184666"/>
          </a:xfrm>
          <a:prstGeom prst="rect">
            <a:avLst/>
          </a:prstGeom>
        </p:spPr>
        <p:txBody>
          <a:bodyPr vert="horz" wrap="none" lIns="91440" tIns="0" rIns="91440" bIns="0" rtlCol="0">
            <a:spAutoFit/>
          </a:bodyPr>
          <a:lstStyle/>
          <a:p>
            <a:r>
              <a:rPr lang="it-IT" sz="1200" b="1" dirty="0"/>
              <a:t>EUV </a:t>
            </a:r>
            <a:r>
              <a:rPr lang="it-IT" sz="1200" b="1" dirty="0" err="1"/>
              <a:t>irradiation</a:t>
            </a:r>
            <a:r>
              <a:rPr lang="it-IT" sz="1200" b="1" dirty="0"/>
              <a:t> </a:t>
            </a:r>
            <a:r>
              <a:rPr lang="it-IT" sz="1200" b="1" dirty="0" err="1"/>
              <a:t>fluence</a:t>
            </a:r>
            <a:r>
              <a:rPr lang="it-IT" sz="1200" b="1" dirty="0"/>
              <a:t> 200 </a:t>
            </a:r>
            <a:r>
              <a:rPr lang="it-IT" sz="1200" b="1" dirty="0" err="1"/>
              <a:t>mJ</a:t>
            </a:r>
            <a:r>
              <a:rPr lang="it-IT" sz="1200" b="1" dirty="0"/>
              <a:t>/cm</a:t>
            </a:r>
            <a:r>
              <a:rPr lang="it-IT" sz="1200" b="1" baseline="30000" dirty="0"/>
              <a:t>2</a:t>
            </a:r>
          </a:p>
        </p:txBody>
      </p:sp>
      <p:pic>
        <p:nvPicPr>
          <p:cNvPr id="14" name="Immagine 13">
            <a:extLst>
              <a:ext uri="{FF2B5EF4-FFF2-40B4-BE49-F238E27FC236}">
                <a16:creationId xmlns:a16="http://schemas.microsoft.com/office/drawing/2014/main" id="{FF2B000F-4DDA-266D-3253-20F1DE6D9722}"/>
              </a:ext>
            </a:extLst>
          </p:cNvPr>
          <p:cNvPicPr>
            <a:picLocks noChangeAspect="1"/>
          </p:cNvPicPr>
          <p:nvPr/>
        </p:nvPicPr>
        <p:blipFill>
          <a:blip r:embed="rId4"/>
          <a:stretch>
            <a:fillRect/>
          </a:stretch>
        </p:blipFill>
        <p:spPr>
          <a:xfrm>
            <a:off x="411885" y="3485146"/>
            <a:ext cx="2656038" cy="2128235"/>
          </a:xfrm>
          <a:prstGeom prst="rect">
            <a:avLst/>
          </a:prstGeom>
        </p:spPr>
      </p:pic>
      <p:sp>
        <p:nvSpPr>
          <p:cNvPr id="17" name="CasellaDiTesto 16">
            <a:extLst>
              <a:ext uri="{FF2B5EF4-FFF2-40B4-BE49-F238E27FC236}">
                <a16:creationId xmlns:a16="http://schemas.microsoft.com/office/drawing/2014/main" id="{50C43E2D-C651-B527-3EE3-78087030E41F}"/>
              </a:ext>
            </a:extLst>
          </p:cNvPr>
          <p:cNvSpPr txBox="1"/>
          <p:nvPr/>
        </p:nvSpPr>
        <p:spPr>
          <a:xfrm>
            <a:off x="3210167" y="4993337"/>
            <a:ext cx="5599151" cy="1754326"/>
          </a:xfrm>
          <a:prstGeom prst="rect">
            <a:avLst/>
          </a:prstGeom>
          <a:solidFill>
            <a:schemeClr val="bg2"/>
          </a:solidFill>
        </p:spPr>
        <p:txBody>
          <a:bodyPr wrap="square">
            <a:spAutoFit/>
          </a:bodyPr>
          <a:lstStyle/>
          <a:p>
            <a:pPr algn="l"/>
            <a:r>
              <a:rPr lang="en-US" sz="1200" b="1" i="0" u="none" strike="noStrike" baseline="0" dirty="0">
                <a:solidFill>
                  <a:srgbClr val="0000FF"/>
                </a:solidFill>
                <a:latin typeface="+mj-lt"/>
              </a:rPr>
              <a:t>The crystallinity index increase can be related both to the formation of additional links that helps to arrange the fiber in a more ordered way and to the fact that the EUV irradiation preferentially ablates more superficial aged layers and amorphous part.</a:t>
            </a:r>
          </a:p>
          <a:p>
            <a:r>
              <a:rPr lang="en-US" sz="1200" b="1" dirty="0">
                <a:solidFill>
                  <a:srgbClr val="0000FF"/>
                </a:solidFill>
                <a:latin typeface="+mj-lt"/>
                <a:ea typeface="Arial Unicode MS" panose="020B0604020202020204" pitchFamily="34" charset="-128"/>
                <a:cs typeface="Arial Unicode MS" panose="020B0604020202020204" pitchFamily="34" charset="-128"/>
              </a:rPr>
              <a:t> </a:t>
            </a:r>
          </a:p>
          <a:p>
            <a:r>
              <a:rPr lang="en-US" sz="1200" b="1" dirty="0">
                <a:solidFill>
                  <a:srgbClr val="0000FF"/>
                </a:solidFill>
                <a:latin typeface="+mj-lt"/>
                <a:ea typeface="Arial Unicode MS" panose="020B0604020202020204" pitchFamily="34" charset="-128"/>
                <a:cs typeface="Arial Unicode MS" panose="020B0604020202020204" pitchFamily="34" charset="-128"/>
              </a:rPr>
              <a:t>These changes lead to a stiffening of polymer structure. The increased stiffness of EUV irradiated papers concerns only a small portion of fibers that could better resist to ageing without loosing their tensile strength. </a:t>
            </a:r>
            <a:endParaRPr lang="en-US" sz="1200" b="1" dirty="0">
              <a:solidFill>
                <a:srgbClr val="0000FF"/>
              </a:solidFill>
              <a:latin typeface="+mj-lt"/>
              <a:ea typeface="Arial Unicode MS" panose="020B0604020202020204" pitchFamily="34" charset="-128"/>
            </a:endParaRPr>
          </a:p>
          <a:p>
            <a:pPr algn="l"/>
            <a:endParaRPr lang="it-IT" sz="1200" b="1" dirty="0"/>
          </a:p>
        </p:txBody>
      </p:sp>
      <p:sp>
        <p:nvSpPr>
          <p:cNvPr id="25" name="CasellaDiTesto 24">
            <a:extLst>
              <a:ext uri="{FF2B5EF4-FFF2-40B4-BE49-F238E27FC236}">
                <a16:creationId xmlns:a16="http://schemas.microsoft.com/office/drawing/2014/main" id="{DC92D451-F4BE-9860-6AC4-D944D6A1AF8C}"/>
              </a:ext>
            </a:extLst>
          </p:cNvPr>
          <p:cNvSpPr txBox="1"/>
          <p:nvPr/>
        </p:nvSpPr>
        <p:spPr>
          <a:xfrm>
            <a:off x="111563" y="5794753"/>
            <a:ext cx="2938200" cy="584775"/>
          </a:xfrm>
          <a:prstGeom prst="rect">
            <a:avLst/>
          </a:prstGeom>
          <a:noFill/>
        </p:spPr>
        <p:txBody>
          <a:bodyPr wrap="square">
            <a:spAutoFit/>
          </a:bodyPr>
          <a:lstStyle/>
          <a:p>
            <a:pPr algn="l"/>
            <a:r>
              <a:rPr lang="it-IT" sz="800" b="0" i="0" u="none" strike="noStrike" baseline="0" dirty="0">
                <a:latin typeface="URWPalladioL-Roma"/>
              </a:rPr>
              <a:t>Botti, S.; Bonfigli, F.; </a:t>
            </a:r>
            <a:r>
              <a:rPr lang="it-IT" sz="800" b="0" i="0" u="none" strike="noStrike" baseline="0" dirty="0" err="1">
                <a:latin typeface="URWPalladioL-Roma"/>
              </a:rPr>
              <a:t>Mezi</a:t>
            </a:r>
            <a:r>
              <a:rPr lang="it-IT" sz="800" b="0" i="0" u="none" strike="noStrike" baseline="0" dirty="0">
                <a:latin typeface="URWPalladioL-Roma"/>
              </a:rPr>
              <a:t>, </a:t>
            </a:r>
            <a:r>
              <a:rPr lang="en-US" sz="800" b="0" i="0" u="none" strike="noStrike" baseline="0" dirty="0">
                <a:latin typeface="URWPalladioL-Roma"/>
              </a:rPr>
              <a:t>L.; Flora, F. Monitoring of Cleaning Treatments for Paper Heritage with </a:t>
            </a:r>
            <a:r>
              <a:rPr lang="it-IT" sz="800" b="0" i="0" u="none" strike="noStrike" baseline="0" dirty="0">
                <a:latin typeface="URWPalladioL-Roma"/>
              </a:rPr>
              <a:t>Raman </a:t>
            </a:r>
            <a:r>
              <a:rPr lang="it-IT" sz="800" b="0" i="0" u="none" strike="noStrike" baseline="0" dirty="0" err="1">
                <a:latin typeface="URWPalladioL-Roma"/>
              </a:rPr>
              <a:t>Spectroscopy</a:t>
            </a:r>
            <a:r>
              <a:rPr lang="it-IT" sz="800" b="0" i="0" u="none" strike="noStrike" baseline="0" dirty="0">
                <a:latin typeface="URWPalladioL-Roma"/>
              </a:rPr>
              <a:t> Mapping. </a:t>
            </a:r>
            <a:r>
              <a:rPr lang="fr-FR" sz="800" b="0" i="1" u="none" strike="noStrike" baseline="0" dirty="0" err="1">
                <a:latin typeface="URWPalladioL-Ital"/>
              </a:rPr>
              <a:t>Molecules</a:t>
            </a:r>
            <a:r>
              <a:rPr lang="fr-FR" sz="800" b="0" i="1" u="none" strike="noStrike" baseline="0" dirty="0">
                <a:latin typeface="URWPalladioL-Ital"/>
              </a:rPr>
              <a:t> </a:t>
            </a:r>
            <a:r>
              <a:rPr lang="fr-FR" sz="800" b="1" i="0" u="none" strike="noStrike" baseline="0" dirty="0">
                <a:latin typeface="URWPalladioL-Bold"/>
              </a:rPr>
              <a:t>2024</a:t>
            </a:r>
            <a:r>
              <a:rPr lang="fr-FR" sz="800" b="0" i="0" u="none" strike="noStrike" baseline="0" dirty="0">
                <a:latin typeface="URWPalladioL-Roma"/>
              </a:rPr>
              <a:t>, </a:t>
            </a:r>
            <a:r>
              <a:rPr lang="fr-FR" sz="800" b="0" i="1" u="none" strike="noStrike" baseline="0" dirty="0">
                <a:latin typeface="URWPalladioL-Ital"/>
              </a:rPr>
              <a:t>29</a:t>
            </a:r>
            <a:r>
              <a:rPr lang="fr-FR" sz="800" b="0" i="0" u="none" strike="noStrike" baseline="0" dirty="0">
                <a:latin typeface="URWPalladioL-Roma"/>
              </a:rPr>
              <a:t>, 15. https://</a:t>
            </a:r>
            <a:r>
              <a:rPr lang="it-IT" sz="800" b="0" i="0" u="none" strike="noStrike" baseline="0" dirty="0">
                <a:latin typeface="URWPalladioL-Roma"/>
              </a:rPr>
              <a:t>doi.org/10.3390/molecules29010015</a:t>
            </a:r>
            <a:endParaRPr lang="it-IT" sz="800" dirty="0"/>
          </a:p>
        </p:txBody>
      </p:sp>
    </p:spTree>
    <p:extLst>
      <p:ext uri="{BB962C8B-B14F-4D97-AF65-F5344CB8AC3E}">
        <p14:creationId xmlns:p14="http://schemas.microsoft.com/office/powerpoint/2010/main" val="1715247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3930D-2594-7E12-1C85-7A1B0AA79E1C}"/>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6B2465CE-BCD7-E5BC-6E8E-4D020D156C9A}"/>
              </a:ext>
            </a:extLst>
          </p:cNvPr>
          <p:cNvSpPr>
            <a:spLocks noGrp="1"/>
          </p:cNvSpPr>
          <p:nvPr>
            <p:ph type="sldNum" sz="quarter" idx="4"/>
          </p:nvPr>
        </p:nvSpPr>
        <p:spPr/>
        <p:txBody>
          <a:bodyPr/>
          <a:lstStyle/>
          <a:p>
            <a:fld id="{02C7C199-0D0D-7840-A88D-785280B31CF7}" type="slidenum">
              <a:rPr lang="it-IT" smtClean="0"/>
              <a:t>28</a:t>
            </a:fld>
            <a:endParaRPr lang="it-IT"/>
          </a:p>
        </p:txBody>
      </p:sp>
      <p:sp>
        <p:nvSpPr>
          <p:cNvPr id="3" name="CasellaDiTesto 2">
            <a:extLst>
              <a:ext uri="{FF2B5EF4-FFF2-40B4-BE49-F238E27FC236}">
                <a16:creationId xmlns:a16="http://schemas.microsoft.com/office/drawing/2014/main" id="{A1C8D010-8F82-FABA-9EC6-57D421A56EB5}"/>
              </a:ext>
            </a:extLst>
          </p:cNvPr>
          <p:cNvSpPr txBox="1"/>
          <p:nvPr/>
        </p:nvSpPr>
        <p:spPr>
          <a:xfrm>
            <a:off x="92163" y="342146"/>
            <a:ext cx="9452472" cy="430887"/>
          </a:xfrm>
          <a:prstGeom prst="rect">
            <a:avLst/>
          </a:prstGeom>
        </p:spPr>
        <p:txBody>
          <a:bodyPr vert="horz" wrap="square" lIns="91440" tIns="0" rIns="91440" bIns="0" rtlCol="0">
            <a:spAutoFit/>
          </a:bodyPr>
          <a:lstStyle/>
          <a:p>
            <a:r>
              <a:rPr lang="it-IT" sz="2800" b="1" dirty="0">
                <a:solidFill>
                  <a:schemeClr val="bg1"/>
                </a:solidFill>
              </a:rPr>
              <a:t>EUV </a:t>
            </a:r>
            <a:r>
              <a:rPr lang="it-IT" sz="2800" b="1" dirty="0" err="1">
                <a:solidFill>
                  <a:schemeClr val="bg1"/>
                </a:solidFill>
              </a:rPr>
              <a:t>irradiation</a:t>
            </a:r>
            <a:r>
              <a:rPr lang="it-IT" sz="2800" b="1" dirty="0">
                <a:solidFill>
                  <a:schemeClr val="bg1"/>
                </a:solidFill>
              </a:rPr>
              <a:t>: no </a:t>
            </a:r>
            <a:r>
              <a:rPr lang="it-IT" sz="2800" b="1" dirty="0" err="1">
                <a:solidFill>
                  <a:schemeClr val="bg1"/>
                </a:solidFill>
              </a:rPr>
              <a:t>yellowing</a:t>
            </a:r>
            <a:r>
              <a:rPr lang="it-IT" sz="2800" b="1" dirty="0">
                <a:solidFill>
                  <a:schemeClr val="bg1"/>
                </a:solidFill>
              </a:rPr>
              <a:t> </a:t>
            </a:r>
            <a:r>
              <a:rPr lang="it-IT" sz="2800" b="1" dirty="0" err="1">
                <a:solidFill>
                  <a:schemeClr val="bg1"/>
                </a:solidFill>
              </a:rPr>
              <a:t>effects</a:t>
            </a:r>
            <a:endParaRPr lang="it-IT" sz="2800" b="1" dirty="0">
              <a:solidFill>
                <a:schemeClr val="bg1"/>
              </a:solidFill>
            </a:endParaRPr>
          </a:p>
        </p:txBody>
      </p:sp>
      <p:sp>
        <p:nvSpPr>
          <p:cNvPr id="13" name="CasellaDiTesto 12">
            <a:extLst>
              <a:ext uri="{FF2B5EF4-FFF2-40B4-BE49-F238E27FC236}">
                <a16:creationId xmlns:a16="http://schemas.microsoft.com/office/drawing/2014/main" id="{C18A239B-020B-C385-4B38-9FE344963A9A}"/>
              </a:ext>
            </a:extLst>
          </p:cNvPr>
          <p:cNvSpPr txBox="1"/>
          <p:nvPr/>
        </p:nvSpPr>
        <p:spPr>
          <a:xfrm>
            <a:off x="151706" y="1714267"/>
            <a:ext cx="902811" cy="300082"/>
          </a:xfrm>
          <a:prstGeom prst="rect">
            <a:avLst/>
          </a:prstGeom>
          <a:noFill/>
        </p:spPr>
        <p:txBody>
          <a:bodyPr wrap="none" rtlCol="0">
            <a:spAutoFit/>
          </a:bodyPr>
          <a:lstStyle/>
          <a:p>
            <a:r>
              <a:rPr lang="it-IT" sz="1350" dirty="0"/>
              <a:t>0 </a:t>
            </a:r>
            <a:r>
              <a:rPr lang="it-IT" sz="1350" dirty="0" err="1"/>
              <a:t>mJ</a:t>
            </a:r>
            <a:r>
              <a:rPr lang="it-IT" sz="1350" dirty="0"/>
              <a:t>/cm</a:t>
            </a:r>
            <a:r>
              <a:rPr lang="it-IT" sz="1350" baseline="30000" dirty="0"/>
              <a:t>2</a:t>
            </a:r>
          </a:p>
        </p:txBody>
      </p:sp>
      <p:sp>
        <p:nvSpPr>
          <p:cNvPr id="15" name="CasellaDiTesto 14">
            <a:extLst>
              <a:ext uri="{FF2B5EF4-FFF2-40B4-BE49-F238E27FC236}">
                <a16:creationId xmlns:a16="http://schemas.microsoft.com/office/drawing/2014/main" id="{16D00C05-9138-0439-45D3-696E86517721}"/>
              </a:ext>
            </a:extLst>
          </p:cNvPr>
          <p:cNvSpPr txBox="1"/>
          <p:nvPr/>
        </p:nvSpPr>
        <p:spPr>
          <a:xfrm>
            <a:off x="1339995" y="1714267"/>
            <a:ext cx="998991" cy="300082"/>
          </a:xfrm>
          <a:prstGeom prst="rect">
            <a:avLst/>
          </a:prstGeom>
          <a:noFill/>
        </p:spPr>
        <p:txBody>
          <a:bodyPr wrap="none" rtlCol="0">
            <a:spAutoFit/>
          </a:bodyPr>
          <a:lstStyle/>
          <a:p>
            <a:r>
              <a:rPr lang="it-IT" sz="1350" dirty="0"/>
              <a:t>50 </a:t>
            </a:r>
            <a:r>
              <a:rPr lang="it-IT" sz="1350" dirty="0" err="1"/>
              <a:t>mJ</a:t>
            </a:r>
            <a:r>
              <a:rPr lang="it-IT" sz="1350" dirty="0"/>
              <a:t>/cm</a:t>
            </a:r>
            <a:r>
              <a:rPr lang="it-IT" sz="1350" baseline="30000" dirty="0"/>
              <a:t>2</a:t>
            </a:r>
          </a:p>
        </p:txBody>
      </p:sp>
      <p:sp>
        <p:nvSpPr>
          <p:cNvPr id="18" name="CasellaDiTesto 17">
            <a:extLst>
              <a:ext uri="{FF2B5EF4-FFF2-40B4-BE49-F238E27FC236}">
                <a16:creationId xmlns:a16="http://schemas.microsoft.com/office/drawing/2014/main" id="{40FF4A24-BACC-D82F-0D71-2FBD5F5D2D8A}"/>
              </a:ext>
            </a:extLst>
          </p:cNvPr>
          <p:cNvSpPr txBox="1"/>
          <p:nvPr/>
        </p:nvSpPr>
        <p:spPr>
          <a:xfrm>
            <a:off x="2724535" y="1714267"/>
            <a:ext cx="998991" cy="300082"/>
          </a:xfrm>
          <a:prstGeom prst="rect">
            <a:avLst/>
          </a:prstGeom>
          <a:noFill/>
        </p:spPr>
        <p:txBody>
          <a:bodyPr wrap="none" rtlCol="0">
            <a:spAutoFit/>
          </a:bodyPr>
          <a:lstStyle/>
          <a:p>
            <a:r>
              <a:rPr lang="it-IT" sz="1350" dirty="0"/>
              <a:t>75 </a:t>
            </a:r>
            <a:r>
              <a:rPr lang="it-IT" sz="1350" dirty="0" err="1"/>
              <a:t>mJ</a:t>
            </a:r>
            <a:r>
              <a:rPr lang="it-IT" sz="1350" dirty="0"/>
              <a:t>/cm</a:t>
            </a:r>
            <a:r>
              <a:rPr lang="it-IT" sz="1350" baseline="30000" dirty="0"/>
              <a:t>2</a:t>
            </a:r>
          </a:p>
        </p:txBody>
      </p:sp>
      <p:sp>
        <p:nvSpPr>
          <p:cNvPr id="20" name="CasellaDiTesto 19">
            <a:extLst>
              <a:ext uri="{FF2B5EF4-FFF2-40B4-BE49-F238E27FC236}">
                <a16:creationId xmlns:a16="http://schemas.microsoft.com/office/drawing/2014/main" id="{CB1269A8-79D7-D736-C067-25AD34EA4EBC}"/>
              </a:ext>
            </a:extLst>
          </p:cNvPr>
          <p:cNvSpPr txBox="1"/>
          <p:nvPr/>
        </p:nvSpPr>
        <p:spPr>
          <a:xfrm>
            <a:off x="4019039" y="1714267"/>
            <a:ext cx="1095172" cy="300082"/>
          </a:xfrm>
          <a:prstGeom prst="rect">
            <a:avLst/>
          </a:prstGeom>
          <a:noFill/>
        </p:spPr>
        <p:txBody>
          <a:bodyPr wrap="none" rtlCol="0">
            <a:spAutoFit/>
          </a:bodyPr>
          <a:lstStyle/>
          <a:p>
            <a:r>
              <a:rPr lang="it-IT" sz="1350" dirty="0"/>
              <a:t>100 </a:t>
            </a:r>
            <a:r>
              <a:rPr lang="it-IT" sz="1350" dirty="0" err="1"/>
              <a:t>mJ</a:t>
            </a:r>
            <a:r>
              <a:rPr lang="it-IT" sz="1350" dirty="0"/>
              <a:t>/cm</a:t>
            </a:r>
            <a:r>
              <a:rPr lang="it-IT" sz="1350" baseline="30000" dirty="0"/>
              <a:t>2</a:t>
            </a:r>
          </a:p>
        </p:txBody>
      </p:sp>
      <p:sp>
        <p:nvSpPr>
          <p:cNvPr id="24" name="CasellaDiTesto 23">
            <a:extLst>
              <a:ext uri="{FF2B5EF4-FFF2-40B4-BE49-F238E27FC236}">
                <a16:creationId xmlns:a16="http://schemas.microsoft.com/office/drawing/2014/main" id="{219A0A66-8072-E927-D220-0C94D716D472}"/>
              </a:ext>
            </a:extLst>
          </p:cNvPr>
          <p:cNvSpPr txBox="1"/>
          <p:nvPr/>
        </p:nvSpPr>
        <p:spPr>
          <a:xfrm>
            <a:off x="5228351" y="1714267"/>
            <a:ext cx="1095172" cy="300082"/>
          </a:xfrm>
          <a:prstGeom prst="rect">
            <a:avLst/>
          </a:prstGeom>
          <a:noFill/>
        </p:spPr>
        <p:txBody>
          <a:bodyPr wrap="none" rtlCol="0">
            <a:spAutoFit/>
          </a:bodyPr>
          <a:lstStyle/>
          <a:p>
            <a:r>
              <a:rPr lang="it-IT" sz="1350" dirty="0"/>
              <a:t>150 </a:t>
            </a:r>
            <a:r>
              <a:rPr lang="it-IT" sz="1350" dirty="0" err="1"/>
              <a:t>mJ</a:t>
            </a:r>
            <a:r>
              <a:rPr lang="it-IT" sz="1350" dirty="0"/>
              <a:t>/cm</a:t>
            </a:r>
            <a:r>
              <a:rPr lang="it-IT" sz="1350" baseline="30000" dirty="0"/>
              <a:t>2</a:t>
            </a:r>
          </a:p>
        </p:txBody>
      </p:sp>
      <p:sp>
        <p:nvSpPr>
          <p:cNvPr id="26" name="CasellaDiTesto 25">
            <a:extLst>
              <a:ext uri="{FF2B5EF4-FFF2-40B4-BE49-F238E27FC236}">
                <a16:creationId xmlns:a16="http://schemas.microsoft.com/office/drawing/2014/main" id="{3ADF86C7-A932-10C1-751A-844D189A3889}"/>
              </a:ext>
            </a:extLst>
          </p:cNvPr>
          <p:cNvSpPr txBox="1"/>
          <p:nvPr/>
        </p:nvSpPr>
        <p:spPr>
          <a:xfrm>
            <a:off x="6437663" y="1714267"/>
            <a:ext cx="1095172" cy="300082"/>
          </a:xfrm>
          <a:prstGeom prst="rect">
            <a:avLst/>
          </a:prstGeom>
          <a:noFill/>
        </p:spPr>
        <p:txBody>
          <a:bodyPr wrap="none" rtlCol="0">
            <a:spAutoFit/>
          </a:bodyPr>
          <a:lstStyle/>
          <a:p>
            <a:r>
              <a:rPr lang="it-IT" sz="1350" dirty="0"/>
              <a:t>200 </a:t>
            </a:r>
            <a:r>
              <a:rPr lang="it-IT" sz="1350" dirty="0" err="1"/>
              <a:t>mJ</a:t>
            </a:r>
            <a:r>
              <a:rPr lang="it-IT" sz="1350" dirty="0"/>
              <a:t>/cm</a:t>
            </a:r>
            <a:r>
              <a:rPr lang="it-IT" sz="1350" baseline="30000" dirty="0"/>
              <a:t>2</a:t>
            </a:r>
          </a:p>
        </p:txBody>
      </p:sp>
      <p:sp>
        <p:nvSpPr>
          <p:cNvPr id="28" name="CasellaDiTesto 27">
            <a:extLst>
              <a:ext uri="{FF2B5EF4-FFF2-40B4-BE49-F238E27FC236}">
                <a16:creationId xmlns:a16="http://schemas.microsoft.com/office/drawing/2014/main" id="{0532FEAC-B805-35BA-B0E2-B0B3770EE0E5}"/>
              </a:ext>
            </a:extLst>
          </p:cNvPr>
          <p:cNvSpPr txBox="1"/>
          <p:nvPr/>
        </p:nvSpPr>
        <p:spPr>
          <a:xfrm>
            <a:off x="7993116" y="1668978"/>
            <a:ext cx="1095172" cy="300082"/>
          </a:xfrm>
          <a:prstGeom prst="rect">
            <a:avLst/>
          </a:prstGeom>
          <a:noFill/>
        </p:spPr>
        <p:txBody>
          <a:bodyPr wrap="none" rtlCol="0">
            <a:spAutoFit/>
          </a:bodyPr>
          <a:lstStyle/>
          <a:p>
            <a:r>
              <a:rPr lang="it-IT" sz="1350" dirty="0"/>
              <a:t>250 </a:t>
            </a:r>
            <a:r>
              <a:rPr lang="it-IT" sz="1350" dirty="0" err="1"/>
              <a:t>mJ</a:t>
            </a:r>
            <a:r>
              <a:rPr lang="it-IT" sz="1350" dirty="0"/>
              <a:t>/cm</a:t>
            </a:r>
            <a:r>
              <a:rPr lang="it-IT" sz="1350" baseline="30000" dirty="0"/>
              <a:t>2</a:t>
            </a:r>
          </a:p>
        </p:txBody>
      </p:sp>
      <p:pic>
        <p:nvPicPr>
          <p:cNvPr id="31" name="Immagine 30">
            <a:extLst>
              <a:ext uri="{FF2B5EF4-FFF2-40B4-BE49-F238E27FC236}">
                <a16:creationId xmlns:a16="http://schemas.microsoft.com/office/drawing/2014/main" id="{343F97F2-A9BB-686C-412E-ED829D34460D}"/>
              </a:ext>
            </a:extLst>
          </p:cNvPr>
          <p:cNvPicPr>
            <a:picLocks noChangeAspect="1"/>
          </p:cNvPicPr>
          <p:nvPr/>
        </p:nvPicPr>
        <p:blipFill>
          <a:blip r:embed="rId2"/>
          <a:stretch>
            <a:fillRect/>
          </a:stretch>
        </p:blipFill>
        <p:spPr>
          <a:xfrm>
            <a:off x="85312" y="2176497"/>
            <a:ext cx="971882" cy="728912"/>
          </a:xfrm>
          <a:prstGeom prst="rect">
            <a:avLst/>
          </a:prstGeom>
        </p:spPr>
      </p:pic>
      <p:pic>
        <p:nvPicPr>
          <p:cNvPr id="33" name="Immagine 32">
            <a:extLst>
              <a:ext uri="{FF2B5EF4-FFF2-40B4-BE49-F238E27FC236}">
                <a16:creationId xmlns:a16="http://schemas.microsoft.com/office/drawing/2014/main" id="{34E0083C-E847-1333-456A-F2E356D4BA48}"/>
              </a:ext>
            </a:extLst>
          </p:cNvPr>
          <p:cNvPicPr>
            <a:picLocks noChangeAspect="1"/>
          </p:cNvPicPr>
          <p:nvPr/>
        </p:nvPicPr>
        <p:blipFill>
          <a:blip r:embed="rId3"/>
          <a:stretch>
            <a:fillRect/>
          </a:stretch>
        </p:blipFill>
        <p:spPr>
          <a:xfrm rot="16200000">
            <a:off x="4082854" y="-52372"/>
            <a:ext cx="485779" cy="2900384"/>
          </a:xfrm>
          <a:prstGeom prst="rect">
            <a:avLst/>
          </a:prstGeom>
        </p:spPr>
      </p:pic>
      <p:pic>
        <p:nvPicPr>
          <p:cNvPr id="35" name="Immagine 34">
            <a:extLst>
              <a:ext uri="{FF2B5EF4-FFF2-40B4-BE49-F238E27FC236}">
                <a16:creationId xmlns:a16="http://schemas.microsoft.com/office/drawing/2014/main" id="{6DBA8155-94C9-2952-29D9-B31E41A5525D}"/>
              </a:ext>
            </a:extLst>
          </p:cNvPr>
          <p:cNvPicPr>
            <a:picLocks noChangeAspect="1"/>
          </p:cNvPicPr>
          <p:nvPr/>
        </p:nvPicPr>
        <p:blipFill>
          <a:blip r:embed="rId4"/>
          <a:stretch>
            <a:fillRect/>
          </a:stretch>
        </p:blipFill>
        <p:spPr>
          <a:xfrm>
            <a:off x="1262807" y="2176498"/>
            <a:ext cx="971882" cy="713644"/>
          </a:xfrm>
          <a:prstGeom prst="rect">
            <a:avLst/>
          </a:prstGeom>
        </p:spPr>
      </p:pic>
      <p:pic>
        <p:nvPicPr>
          <p:cNvPr id="37" name="Immagine 36">
            <a:extLst>
              <a:ext uri="{FF2B5EF4-FFF2-40B4-BE49-F238E27FC236}">
                <a16:creationId xmlns:a16="http://schemas.microsoft.com/office/drawing/2014/main" id="{C57BD969-20E0-02AC-B72F-CAF2746709B0}"/>
              </a:ext>
            </a:extLst>
          </p:cNvPr>
          <p:cNvPicPr>
            <a:picLocks noChangeAspect="1"/>
          </p:cNvPicPr>
          <p:nvPr/>
        </p:nvPicPr>
        <p:blipFill>
          <a:blip r:embed="rId5"/>
          <a:stretch>
            <a:fillRect/>
          </a:stretch>
        </p:blipFill>
        <p:spPr>
          <a:xfrm>
            <a:off x="2596065" y="2176497"/>
            <a:ext cx="989109" cy="728911"/>
          </a:xfrm>
          <a:prstGeom prst="rect">
            <a:avLst/>
          </a:prstGeom>
        </p:spPr>
      </p:pic>
      <p:pic>
        <p:nvPicPr>
          <p:cNvPr id="39" name="Immagine 38">
            <a:extLst>
              <a:ext uri="{FF2B5EF4-FFF2-40B4-BE49-F238E27FC236}">
                <a16:creationId xmlns:a16="http://schemas.microsoft.com/office/drawing/2014/main" id="{B18D3AD1-747B-F2B4-52FD-C601F2974E8E}"/>
              </a:ext>
            </a:extLst>
          </p:cNvPr>
          <p:cNvPicPr>
            <a:picLocks noChangeAspect="1"/>
          </p:cNvPicPr>
          <p:nvPr/>
        </p:nvPicPr>
        <p:blipFill>
          <a:blip r:embed="rId6"/>
          <a:stretch>
            <a:fillRect/>
          </a:stretch>
        </p:blipFill>
        <p:spPr>
          <a:xfrm>
            <a:off x="3946550" y="2176497"/>
            <a:ext cx="989109" cy="729845"/>
          </a:xfrm>
          <a:prstGeom prst="rect">
            <a:avLst/>
          </a:prstGeom>
        </p:spPr>
      </p:pic>
      <p:pic>
        <p:nvPicPr>
          <p:cNvPr id="41" name="Immagine 40">
            <a:extLst>
              <a:ext uri="{FF2B5EF4-FFF2-40B4-BE49-F238E27FC236}">
                <a16:creationId xmlns:a16="http://schemas.microsoft.com/office/drawing/2014/main" id="{52F20084-38FC-830E-E7D7-214246AF285B}"/>
              </a:ext>
            </a:extLst>
          </p:cNvPr>
          <p:cNvPicPr>
            <a:picLocks noChangeAspect="1"/>
          </p:cNvPicPr>
          <p:nvPr/>
        </p:nvPicPr>
        <p:blipFill>
          <a:blip r:embed="rId7"/>
          <a:stretch>
            <a:fillRect/>
          </a:stretch>
        </p:blipFill>
        <p:spPr>
          <a:xfrm>
            <a:off x="5207169" y="2176496"/>
            <a:ext cx="1047689" cy="773969"/>
          </a:xfrm>
          <a:prstGeom prst="rect">
            <a:avLst/>
          </a:prstGeom>
        </p:spPr>
      </p:pic>
      <p:pic>
        <p:nvPicPr>
          <p:cNvPr id="43" name="Immagine 42">
            <a:extLst>
              <a:ext uri="{FF2B5EF4-FFF2-40B4-BE49-F238E27FC236}">
                <a16:creationId xmlns:a16="http://schemas.microsoft.com/office/drawing/2014/main" id="{1FBB90DE-6F59-9408-B213-F31F1878645B}"/>
              </a:ext>
            </a:extLst>
          </p:cNvPr>
          <p:cNvPicPr>
            <a:picLocks noChangeAspect="1"/>
          </p:cNvPicPr>
          <p:nvPr/>
        </p:nvPicPr>
        <p:blipFill>
          <a:blip r:embed="rId8"/>
          <a:stretch>
            <a:fillRect/>
          </a:stretch>
        </p:blipFill>
        <p:spPr>
          <a:xfrm>
            <a:off x="6384664" y="2176496"/>
            <a:ext cx="1058324" cy="782323"/>
          </a:xfrm>
          <a:prstGeom prst="rect">
            <a:avLst/>
          </a:prstGeom>
        </p:spPr>
      </p:pic>
      <p:pic>
        <p:nvPicPr>
          <p:cNvPr id="45" name="Immagine 44">
            <a:extLst>
              <a:ext uri="{FF2B5EF4-FFF2-40B4-BE49-F238E27FC236}">
                <a16:creationId xmlns:a16="http://schemas.microsoft.com/office/drawing/2014/main" id="{FE1344C6-DC86-E943-C513-393A4B60F210}"/>
              </a:ext>
            </a:extLst>
          </p:cNvPr>
          <p:cNvPicPr>
            <a:picLocks noChangeAspect="1"/>
          </p:cNvPicPr>
          <p:nvPr/>
        </p:nvPicPr>
        <p:blipFill>
          <a:blip r:embed="rId9"/>
          <a:stretch>
            <a:fillRect/>
          </a:stretch>
        </p:blipFill>
        <p:spPr>
          <a:xfrm>
            <a:off x="7667329" y="2176496"/>
            <a:ext cx="1106507" cy="821407"/>
          </a:xfrm>
          <a:prstGeom prst="rect">
            <a:avLst/>
          </a:prstGeom>
        </p:spPr>
      </p:pic>
      <p:graphicFrame>
        <p:nvGraphicFramePr>
          <p:cNvPr id="51" name="Oggetto 50">
            <a:extLst>
              <a:ext uri="{FF2B5EF4-FFF2-40B4-BE49-F238E27FC236}">
                <a16:creationId xmlns:a16="http://schemas.microsoft.com/office/drawing/2014/main" id="{CB283246-E4FB-F959-7396-8BD5C476260F}"/>
              </a:ext>
            </a:extLst>
          </p:cNvPr>
          <p:cNvGraphicFramePr>
            <a:graphicFrameLocks noChangeAspect="1"/>
          </p:cNvGraphicFramePr>
          <p:nvPr/>
        </p:nvGraphicFramePr>
        <p:xfrm>
          <a:off x="2724535" y="3089761"/>
          <a:ext cx="3857018" cy="2948466"/>
        </p:xfrm>
        <a:graphic>
          <a:graphicData uri="http://schemas.openxmlformats.org/presentationml/2006/ole">
            <mc:AlternateContent xmlns:mc="http://schemas.openxmlformats.org/markup-compatibility/2006">
              <mc:Choice xmlns:v="urn:schemas-microsoft-com:vml" Requires="v">
                <p:oleObj name="Graph" r:id="rId10" imgW="4946389" imgH="3780971" progId="Origin95.Graph">
                  <p:embed/>
                </p:oleObj>
              </mc:Choice>
              <mc:Fallback>
                <p:oleObj name="Graph" r:id="rId10" imgW="4946389" imgH="3780971" progId="Origin95.Graph">
                  <p:embed/>
                  <p:pic>
                    <p:nvPicPr>
                      <p:cNvPr id="51" name="Oggetto 50">
                        <a:extLst>
                          <a:ext uri="{FF2B5EF4-FFF2-40B4-BE49-F238E27FC236}">
                            <a16:creationId xmlns:a16="http://schemas.microsoft.com/office/drawing/2014/main" id="{CB283246-E4FB-F959-7396-8BD5C476260F}"/>
                          </a:ext>
                        </a:extLst>
                      </p:cNvPr>
                      <p:cNvPicPr/>
                      <p:nvPr/>
                    </p:nvPicPr>
                    <p:blipFill>
                      <a:blip r:embed="rId11"/>
                      <a:stretch>
                        <a:fillRect/>
                      </a:stretch>
                    </p:blipFill>
                    <p:spPr>
                      <a:xfrm>
                        <a:off x="2724535" y="3089761"/>
                        <a:ext cx="3857018" cy="2948466"/>
                      </a:xfrm>
                      <a:prstGeom prst="rect">
                        <a:avLst/>
                      </a:prstGeom>
                    </p:spPr>
                  </p:pic>
                </p:oleObj>
              </mc:Fallback>
            </mc:AlternateContent>
          </a:graphicData>
        </a:graphic>
      </p:graphicFrame>
      <p:pic>
        <p:nvPicPr>
          <p:cNvPr id="53" name="Immagine 52">
            <a:extLst>
              <a:ext uri="{FF2B5EF4-FFF2-40B4-BE49-F238E27FC236}">
                <a16:creationId xmlns:a16="http://schemas.microsoft.com/office/drawing/2014/main" id="{F0D5518E-405A-16C6-D2E0-949CA7656E97}"/>
              </a:ext>
            </a:extLst>
          </p:cNvPr>
          <p:cNvPicPr>
            <a:picLocks noChangeAspect="1"/>
          </p:cNvPicPr>
          <p:nvPr/>
        </p:nvPicPr>
        <p:blipFill>
          <a:blip r:embed="rId12"/>
          <a:stretch>
            <a:fillRect/>
          </a:stretch>
        </p:blipFill>
        <p:spPr>
          <a:xfrm rot="5400000">
            <a:off x="1495509" y="4298618"/>
            <a:ext cx="2487636" cy="286524"/>
          </a:xfrm>
          <a:prstGeom prst="rect">
            <a:avLst/>
          </a:prstGeom>
        </p:spPr>
      </p:pic>
    </p:spTree>
    <p:extLst>
      <p:ext uri="{BB962C8B-B14F-4D97-AF65-F5344CB8AC3E}">
        <p14:creationId xmlns:p14="http://schemas.microsoft.com/office/powerpoint/2010/main" val="3320021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5C5B2-0381-66F1-11B3-0EC4E0006136}"/>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FF6D19F1-5AA7-D547-81CA-CE5FDE12A24E}"/>
              </a:ext>
            </a:extLst>
          </p:cNvPr>
          <p:cNvSpPr>
            <a:spLocks noGrp="1"/>
          </p:cNvSpPr>
          <p:nvPr>
            <p:ph type="sldNum" sz="quarter" idx="4"/>
          </p:nvPr>
        </p:nvSpPr>
        <p:spPr>
          <a:xfrm>
            <a:off x="8197272" y="6219829"/>
            <a:ext cx="489527" cy="365125"/>
          </a:xfrm>
        </p:spPr>
        <p:txBody>
          <a:bodyPr/>
          <a:lstStyle/>
          <a:p>
            <a:fld id="{02C7C199-0D0D-7840-A88D-785280B31CF7}" type="slidenum">
              <a:rPr lang="it-IT" smtClean="0"/>
              <a:t>29</a:t>
            </a:fld>
            <a:endParaRPr lang="it-IT"/>
          </a:p>
        </p:txBody>
      </p:sp>
      <p:grpSp>
        <p:nvGrpSpPr>
          <p:cNvPr id="50" name="Gruppo 49">
            <a:extLst>
              <a:ext uri="{FF2B5EF4-FFF2-40B4-BE49-F238E27FC236}">
                <a16:creationId xmlns:a16="http://schemas.microsoft.com/office/drawing/2014/main" id="{B444EF21-E782-102C-C817-36B05BBD408D}"/>
              </a:ext>
            </a:extLst>
          </p:cNvPr>
          <p:cNvGrpSpPr/>
          <p:nvPr/>
        </p:nvGrpSpPr>
        <p:grpSpPr>
          <a:xfrm>
            <a:off x="129714" y="1811199"/>
            <a:ext cx="4212166" cy="2025854"/>
            <a:chOff x="502503" y="1808080"/>
            <a:chExt cx="5680221" cy="2513645"/>
          </a:xfrm>
        </p:grpSpPr>
        <p:pic>
          <p:nvPicPr>
            <p:cNvPr id="53" name="Immagine 52">
              <a:extLst>
                <a:ext uri="{FF2B5EF4-FFF2-40B4-BE49-F238E27FC236}">
                  <a16:creationId xmlns:a16="http://schemas.microsoft.com/office/drawing/2014/main" id="{E25D6C59-D361-B9BB-039E-CE9086498999}"/>
                </a:ext>
              </a:extLst>
            </p:cNvPr>
            <p:cNvPicPr>
              <a:picLocks noChangeAspect="1"/>
            </p:cNvPicPr>
            <p:nvPr/>
          </p:nvPicPr>
          <p:blipFill rotWithShape="1">
            <a:blip r:embed="rId2"/>
            <a:srcRect l="4169" r="10226" b="8970"/>
            <a:stretch/>
          </p:blipFill>
          <p:spPr>
            <a:xfrm>
              <a:off x="3336088" y="1942370"/>
              <a:ext cx="2846636" cy="2318400"/>
            </a:xfrm>
            <a:prstGeom prst="rect">
              <a:avLst/>
            </a:prstGeom>
          </p:spPr>
        </p:pic>
        <p:pic>
          <p:nvPicPr>
            <p:cNvPr id="54" name="Immagine 53">
              <a:extLst>
                <a:ext uri="{FF2B5EF4-FFF2-40B4-BE49-F238E27FC236}">
                  <a16:creationId xmlns:a16="http://schemas.microsoft.com/office/drawing/2014/main" id="{C6BB6849-DE3C-CC45-E6C5-AA035A6758C1}"/>
                </a:ext>
              </a:extLst>
            </p:cNvPr>
            <p:cNvPicPr>
              <a:picLocks noChangeAspect="1"/>
            </p:cNvPicPr>
            <p:nvPr/>
          </p:nvPicPr>
          <p:blipFill rotWithShape="1">
            <a:blip r:embed="rId3"/>
            <a:srcRect l="5174" r="10764" b="5326"/>
            <a:stretch/>
          </p:blipFill>
          <p:spPr>
            <a:xfrm>
              <a:off x="502503" y="1808080"/>
              <a:ext cx="2914063" cy="2513645"/>
            </a:xfrm>
            <a:prstGeom prst="rect">
              <a:avLst/>
            </a:prstGeom>
          </p:spPr>
        </p:pic>
        <p:sp>
          <p:nvSpPr>
            <p:cNvPr id="55" name="CasellaDiTesto 54">
              <a:extLst>
                <a:ext uri="{FF2B5EF4-FFF2-40B4-BE49-F238E27FC236}">
                  <a16:creationId xmlns:a16="http://schemas.microsoft.com/office/drawing/2014/main" id="{474B09F8-51AB-E995-1172-12397E251531}"/>
                </a:ext>
              </a:extLst>
            </p:cNvPr>
            <p:cNvSpPr txBox="1"/>
            <p:nvPr/>
          </p:nvSpPr>
          <p:spPr>
            <a:xfrm>
              <a:off x="1494503" y="3040858"/>
              <a:ext cx="1055340" cy="496449"/>
            </a:xfrm>
            <a:prstGeom prst="rect">
              <a:avLst/>
            </a:prstGeom>
            <a:solidFill>
              <a:schemeClr val="bg1"/>
            </a:solidFill>
          </p:spPr>
          <p:txBody>
            <a:bodyPr wrap="none" rtlCol="0">
              <a:spAutoFit/>
            </a:bodyPr>
            <a:lstStyle/>
            <a:p>
              <a:r>
                <a:rPr lang="it-IT" sz="2000" b="1" dirty="0"/>
                <a:t>-17%</a:t>
              </a:r>
            </a:p>
          </p:txBody>
        </p:sp>
        <p:sp>
          <p:nvSpPr>
            <p:cNvPr id="57" name="CasellaDiTesto 56">
              <a:extLst>
                <a:ext uri="{FF2B5EF4-FFF2-40B4-BE49-F238E27FC236}">
                  <a16:creationId xmlns:a16="http://schemas.microsoft.com/office/drawing/2014/main" id="{59F62832-3C4D-741D-99DB-DB52CB34D89C}"/>
                </a:ext>
              </a:extLst>
            </p:cNvPr>
            <p:cNvSpPr txBox="1"/>
            <p:nvPr/>
          </p:nvSpPr>
          <p:spPr>
            <a:xfrm>
              <a:off x="4566154" y="2985429"/>
              <a:ext cx="862948" cy="496450"/>
            </a:xfrm>
            <a:prstGeom prst="rect">
              <a:avLst/>
            </a:prstGeom>
            <a:solidFill>
              <a:schemeClr val="bg1"/>
            </a:solidFill>
          </p:spPr>
          <p:txBody>
            <a:bodyPr wrap="none" rtlCol="0">
              <a:spAutoFit/>
            </a:bodyPr>
            <a:lstStyle/>
            <a:p>
              <a:r>
                <a:rPr lang="it-IT" sz="2000" b="1" dirty="0"/>
                <a:t>-2%</a:t>
              </a:r>
            </a:p>
          </p:txBody>
        </p:sp>
      </p:grpSp>
      <p:pic>
        <p:nvPicPr>
          <p:cNvPr id="60" name="Immagine 59">
            <a:extLst>
              <a:ext uri="{FF2B5EF4-FFF2-40B4-BE49-F238E27FC236}">
                <a16:creationId xmlns:a16="http://schemas.microsoft.com/office/drawing/2014/main" id="{E286487B-88E9-2EEC-C564-3EEB30A359BA}"/>
              </a:ext>
            </a:extLst>
          </p:cNvPr>
          <p:cNvPicPr>
            <a:picLocks noChangeAspect="1"/>
          </p:cNvPicPr>
          <p:nvPr/>
        </p:nvPicPr>
        <p:blipFill>
          <a:blip r:embed="rId4"/>
          <a:stretch>
            <a:fillRect/>
          </a:stretch>
        </p:blipFill>
        <p:spPr>
          <a:xfrm>
            <a:off x="293019" y="3960814"/>
            <a:ext cx="466312" cy="269971"/>
          </a:xfrm>
          <a:prstGeom prst="rect">
            <a:avLst/>
          </a:prstGeom>
        </p:spPr>
      </p:pic>
      <p:pic>
        <p:nvPicPr>
          <p:cNvPr id="62" name="Immagine 61">
            <a:extLst>
              <a:ext uri="{FF2B5EF4-FFF2-40B4-BE49-F238E27FC236}">
                <a16:creationId xmlns:a16="http://schemas.microsoft.com/office/drawing/2014/main" id="{2BA86AB0-74A1-6E44-2EE8-DE4FEB2B203A}"/>
              </a:ext>
            </a:extLst>
          </p:cNvPr>
          <p:cNvPicPr>
            <a:picLocks noChangeAspect="1"/>
          </p:cNvPicPr>
          <p:nvPr/>
        </p:nvPicPr>
        <p:blipFill>
          <a:blip r:embed="rId5"/>
          <a:srcRect b="24180"/>
          <a:stretch>
            <a:fillRect/>
          </a:stretch>
        </p:blipFill>
        <p:spPr>
          <a:xfrm>
            <a:off x="2370676" y="3944275"/>
            <a:ext cx="466312" cy="303048"/>
          </a:xfrm>
          <a:prstGeom prst="rect">
            <a:avLst/>
          </a:prstGeom>
        </p:spPr>
      </p:pic>
      <p:sp>
        <p:nvSpPr>
          <p:cNvPr id="64" name="CasellaDiTesto 63">
            <a:extLst>
              <a:ext uri="{FF2B5EF4-FFF2-40B4-BE49-F238E27FC236}">
                <a16:creationId xmlns:a16="http://schemas.microsoft.com/office/drawing/2014/main" id="{87E40CDA-9ADB-B59B-59E6-BA7D377C5BF4}"/>
              </a:ext>
            </a:extLst>
          </p:cNvPr>
          <p:cNvSpPr txBox="1"/>
          <p:nvPr/>
        </p:nvSpPr>
        <p:spPr>
          <a:xfrm flipH="1">
            <a:off x="848190" y="3961295"/>
            <a:ext cx="1387456" cy="307777"/>
          </a:xfrm>
          <a:prstGeom prst="rect">
            <a:avLst/>
          </a:prstGeom>
          <a:solidFill>
            <a:schemeClr val="bg1"/>
          </a:solidFill>
        </p:spPr>
        <p:txBody>
          <a:bodyPr wrap="square" rtlCol="0">
            <a:spAutoFit/>
          </a:bodyPr>
          <a:lstStyle/>
          <a:p>
            <a:r>
              <a:rPr lang="it-IT" sz="1400" b="1" dirty="0" err="1"/>
              <a:t>not</a:t>
            </a:r>
            <a:r>
              <a:rPr lang="it-IT" sz="1400" b="1" dirty="0"/>
              <a:t> </a:t>
            </a:r>
            <a:r>
              <a:rPr lang="it-IT" sz="1400" b="1" dirty="0" err="1"/>
              <a:t>irradiated</a:t>
            </a:r>
            <a:endParaRPr lang="it-IT" sz="1400" b="1" dirty="0"/>
          </a:p>
        </p:txBody>
      </p:sp>
      <p:sp>
        <p:nvSpPr>
          <p:cNvPr id="66" name="CasellaDiTesto 65">
            <a:extLst>
              <a:ext uri="{FF2B5EF4-FFF2-40B4-BE49-F238E27FC236}">
                <a16:creationId xmlns:a16="http://schemas.microsoft.com/office/drawing/2014/main" id="{68D1C151-20E5-E746-10BC-DF11BC930EAA}"/>
              </a:ext>
            </a:extLst>
          </p:cNvPr>
          <p:cNvSpPr txBox="1"/>
          <p:nvPr/>
        </p:nvSpPr>
        <p:spPr>
          <a:xfrm flipH="1">
            <a:off x="2869263" y="3968585"/>
            <a:ext cx="2228807" cy="307777"/>
          </a:xfrm>
          <a:prstGeom prst="rect">
            <a:avLst/>
          </a:prstGeom>
          <a:solidFill>
            <a:schemeClr val="bg1"/>
          </a:solidFill>
        </p:spPr>
        <p:txBody>
          <a:bodyPr wrap="square" rtlCol="0">
            <a:spAutoFit/>
          </a:bodyPr>
          <a:lstStyle/>
          <a:p>
            <a:r>
              <a:rPr lang="it-IT" sz="1400" b="1" dirty="0"/>
              <a:t>UVC </a:t>
            </a:r>
            <a:r>
              <a:rPr lang="it-IT" sz="1400" b="1" dirty="0" err="1"/>
              <a:t>Irradiated</a:t>
            </a:r>
            <a:r>
              <a:rPr lang="it-IT" sz="1400" b="1" dirty="0"/>
              <a:t> 38 J/cm</a:t>
            </a:r>
            <a:r>
              <a:rPr lang="it-IT" sz="1400" b="1" baseline="30000" dirty="0"/>
              <a:t>2</a:t>
            </a:r>
            <a:endParaRPr lang="it-IT" sz="1400" b="1" dirty="0"/>
          </a:p>
        </p:txBody>
      </p:sp>
      <p:sp>
        <p:nvSpPr>
          <p:cNvPr id="68" name="CasellaDiTesto 67">
            <a:extLst>
              <a:ext uri="{FF2B5EF4-FFF2-40B4-BE49-F238E27FC236}">
                <a16:creationId xmlns:a16="http://schemas.microsoft.com/office/drawing/2014/main" id="{8F1C5E51-CDDC-D263-1F7E-1297B23C1CC5}"/>
              </a:ext>
            </a:extLst>
          </p:cNvPr>
          <p:cNvSpPr txBox="1"/>
          <p:nvPr/>
        </p:nvSpPr>
        <p:spPr>
          <a:xfrm>
            <a:off x="92163" y="342146"/>
            <a:ext cx="9452472" cy="369332"/>
          </a:xfrm>
          <a:prstGeom prst="rect">
            <a:avLst/>
          </a:prstGeom>
        </p:spPr>
        <p:txBody>
          <a:bodyPr vert="horz" wrap="square" lIns="91440" tIns="0" rIns="91440" bIns="0" rtlCol="0">
            <a:spAutoFit/>
          </a:bodyPr>
          <a:lstStyle/>
          <a:p>
            <a:r>
              <a:rPr lang="it-IT" sz="2400" b="1" dirty="0">
                <a:solidFill>
                  <a:schemeClr val="bg1"/>
                </a:solidFill>
              </a:rPr>
              <a:t>UV-C </a:t>
            </a:r>
            <a:r>
              <a:rPr lang="it-IT" sz="2400" b="1" dirty="0" err="1">
                <a:solidFill>
                  <a:schemeClr val="bg1"/>
                </a:solidFill>
              </a:rPr>
              <a:t>irradiation</a:t>
            </a:r>
            <a:r>
              <a:rPr lang="it-IT" sz="2400" b="1" dirty="0">
                <a:solidFill>
                  <a:schemeClr val="bg1"/>
                </a:solidFill>
              </a:rPr>
              <a:t> (254 nm): </a:t>
            </a:r>
            <a:r>
              <a:rPr lang="it-IT" sz="2400" b="1" dirty="0" err="1">
                <a:solidFill>
                  <a:schemeClr val="bg1"/>
                </a:solidFill>
              </a:rPr>
              <a:t>effects</a:t>
            </a:r>
            <a:r>
              <a:rPr lang="it-IT" sz="2400" b="1" dirty="0">
                <a:solidFill>
                  <a:schemeClr val="bg1"/>
                </a:solidFill>
              </a:rPr>
              <a:t> on </a:t>
            </a:r>
            <a:r>
              <a:rPr lang="it-IT" sz="2400" b="1" dirty="0" err="1">
                <a:solidFill>
                  <a:schemeClr val="bg1"/>
                </a:solidFill>
              </a:rPr>
              <a:t>ancient</a:t>
            </a:r>
            <a:r>
              <a:rPr lang="it-IT" sz="2400" b="1" dirty="0">
                <a:solidFill>
                  <a:schemeClr val="bg1"/>
                </a:solidFill>
              </a:rPr>
              <a:t> papers</a:t>
            </a:r>
          </a:p>
        </p:txBody>
      </p:sp>
      <p:sp>
        <p:nvSpPr>
          <p:cNvPr id="74" name="CasellaDiTesto 73">
            <a:extLst>
              <a:ext uri="{FF2B5EF4-FFF2-40B4-BE49-F238E27FC236}">
                <a16:creationId xmlns:a16="http://schemas.microsoft.com/office/drawing/2014/main" id="{99F0AD94-DE8A-91AD-F61B-FED24C30B28A}"/>
              </a:ext>
            </a:extLst>
          </p:cNvPr>
          <p:cNvSpPr txBox="1"/>
          <p:nvPr/>
        </p:nvSpPr>
        <p:spPr>
          <a:xfrm>
            <a:off x="843970" y="1799527"/>
            <a:ext cx="407484" cy="276999"/>
          </a:xfrm>
          <a:prstGeom prst="rect">
            <a:avLst/>
          </a:prstGeom>
        </p:spPr>
        <p:txBody>
          <a:bodyPr vert="horz" wrap="none" lIns="91440" tIns="0" rIns="91440" bIns="0" rtlCol="0">
            <a:spAutoFit/>
          </a:bodyPr>
          <a:lstStyle/>
          <a:p>
            <a:r>
              <a:rPr lang="it-IT" i="1" dirty="0"/>
              <a:t>O</a:t>
            </a:r>
            <a:r>
              <a:rPr lang="it-IT" i="1" baseline="-25000" dirty="0"/>
              <a:t>I</a:t>
            </a:r>
          </a:p>
        </p:txBody>
      </p:sp>
      <p:sp>
        <p:nvSpPr>
          <p:cNvPr id="80" name="CasellaDiTesto 79">
            <a:extLst>
              <a:ext uri="{FF2B5EF4-FFF2-40B4-BE49-F238E27FC236}">
                <a16:creationId xmlns:a16="http://schemas.microsoft.com/office/drawing/2014/main" id="{04827982-F959-EBBF-F254-9B85043729A5}"/>
              </a:ext>
            </a:extLst>
          </p:cNvPr>
          <p:cNvSpPr txBox="1"/>
          <p:nvPr/>
        </p:nvSpPr>
        <p:spPr>
          <a:xfrm>
            <a:off x="3180634" y="1851375"/>
            <a:ext cx="461986" cy="276999"/>
          </a:xfrm>
          <a:prstGeom prst="rect">
            <a:avLst/>
          </a:prstGeom>
        </p:spPr>
        <p:txBody>
          <a:bodyPr vert="horz" wrap="none" lIns="91440" tIns="0" rIns="91440" bIns="0" rtlCol="0">
            <a:spAutoFit/>
          </a:bodyPr>
          <a:lstStyle/>
          <a:p>
            <a:r>
              <a:rPr lang="it-IT" i="1" dirty="0"/>
              <a:t>R</a:t>
            </a:r>
            <a:r>
              <a:rPr lang="it-IT" i="1" baseline="-25000" dirty="0"/>
              <a:t>H</a:t>
            </a:r>
          </a:p>
        </p:txBody>
      </p:sp>
      <p:sp>
        <p:nvSpPr>
          <p:cNvPr id="82" name="Rettangolo 81">
            <a:extLst>
              <a:ext uri="{FF2B5EF4-FFF2-40B4-BE49-F238E27FC236}">
                <a16:creationId xmlns:a16="http://schemas.microsoft.com/office/drawing/2014/main" id="{4E64CD9E-B2B4-DA6E-2527-88C8E86FC1F9}"/>
              </a:ext>
            </a:extLst>
          </p:cNvPr>
          <p:cNvSpPr/>
          <p:nvPr/>
        </p:nvSpPr>
        <p:spPr>
          <a:xfrm>
            <a:off x="37551" y="1701766"/>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4" name="Rettangolo 83">
            <a:extLst>
              <a:ext uri="{FF2B5EF4-FFF2-40B4-BE49-F238E27FC236}">
                <a16:creationId xmlns:a16="http://schemas.microsoft.com/office/drawing/2014/main" id="{E21821B5-DD8A-1579-0990-870E42B34F8B}"/>
              </a:ext>
            </a:extLst>
          </p:cNvPr>
          <p:cNvSpPr/>
          <p:nvPr/>
        </p:nvSpPr>
        <p:spPr>
          <a:xfrm>
            <a:off x="2097965" y="1784223"/>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86" name="Rettangolo 85">
            <a:extLst>
              <a:ext uri="{FF2B5EF4-FFF2-40B4-BE49-F238E27FC236}">
                <a16:creationId xmlns:a16="http://schemas.microsoft.com/office/drawing/2014/main" id="{94FFF9A4-20E5-E944-9478-75D399139614}"/>
              </a:ext>
            </a:extLst>
          </p:cNvPr>
          <p:cNvSpPr/>
          <p:nvPr/>
        </p:nvSpPr>
        <p:spPr>
          <a:xfrm>
            <a:off x="4049594" y="1799521"/>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5866423A-5B3F-F2F0-5CB2-3F3FA1830FB6}"/>
              </a:ext>
            </a:extLst>
          </p:cNvPr>
          <p:cNvSpPr txBox="1"/>
          <p:nvPr/>
        </p:nvSpPr>
        <p:spPr>
          <a:xfrm>
            <a:off x="245419" y="1278330"/>
            <a:ext cx="1827744" cy="246221"/>
          </a:xfrm>
          <a:prstGeom prst="rect">
            <a:avLst/>
          </a:prstGeom>
          <a:solidFill>
            <a:schemeClr val="bg2">
              <a:lumMod val="75000"/>
            </a:schemeClr>
          </a:solidFill>
        </p:spPr>
        <p:txBody>
          <a:bodyPr vert="horz" wrap="none" lIns="91440" tIns="0" rIns="91440" bIns="0" rtlCol="0">
            <a:spAutoFit/>
          </a:bodyPr>
          <a:lstStyle/>
          <a:p>
            <a:r>
              <a:rPr lang="it-IT" sz="1600" dirty="0"/>
              <a:t>XIX century paper</a:t>
            </a:r>
          </a:p>
        </p:txBody>
      </p:sp>
      <p:sp>
        <p:nvSpPr>
          <p:cNvPr id="8" name="CasellaDiTesto 7">
            <a:extLst>
              <a:ext uri="{FF2B5EF4-FFF2-40B4-BE49-F238E27FC236}">
                <a16:creationId xmlns:a16="http://schemas.microsoft.com/office/drawing/2014/main" id="{A38A512E-2CC4-19BA-C5C1-715A914359A5}"/>
              </a:ext>
            </a:extLst>
          </p:cNvPr>
          <p:cNvSpPr txBox="1"/>
          <p:nvPr/>
        </p:nvSpPr>
        <p:spPr>
          <a:xfrm>
            <a:off x="4931528" y="1318477"/>
            <a:ext cx="1827744" cy="246221"/>
          </a:xfrm>
          <a:prstGeom prst="rect">
            <a:avLst/>
          </a:prstGeom>
          <a:solidFill>
            <a:schemeClr val="bg2">
              <a:lumMod val="75000"/>
            </a:schemeClr>
          </a:solidFill>
        </p:spPr>
        <p:txBody>
          <a:bodyPr vert="horz" wrap="none" lIns="91440" tIns="0" rIns="91440" bIns="0" rtlCol="0">
            <a:spAutoFit/>
          </a:bodyPr>
          <a:lstStyle/>
          <a:p>
            <a:r>
              <a:rPr lang="it-IT" sz="1600" dirty="0"/>
              <a:t>XXI century paper</a:t>
            </a:r>
          </a:p>
        </p:txBody>
      </p:sp>
      <p:sp>
        <p:nvSpPr>
          <p:cNvPr id="10" name="Rettangolo 9">
            <a:extLst>
              <a:ext uri="{FF2B5EF4-FFF2-40B4-BE49-F238E27FC236}">
                <a16:creationId xmlns:a16="http://schemas.microsoft.com/office/drawing/2014/main" id="{16E5F1BD-18FA-A2CE-6143-E67DD2C70487}"/>
              </a:ext>
            </a:extLst>
          </p:cNvPr>
          <p:cNvSpPr/>
          <p:nvPr/>
        </p:nvSpPr>
        <p:spPr>
          <a:xfrm>
            <a:off x="4010212" y="1746567"/>
            <a:ext cx="435773" cy="30760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3" name="Immagine 12">
            <a:extLst>
              <a:ext uri="{FF2B5EF4-FFF2-40B4-BE49-F238E27FC236}">
                <a16:creationId xmlns:a16="http://schemas.microsoft.com/office/drawing/2014/main" id="{4E509E99-B975-23FD-095B-E8CF3FF3F7F9}"/>
              </a:ext>
            </a:extLst>
          </p:cNvPr>
          <p:cNvPicPr>
            <a:picLocks noChangeAspect="1"/>
          </p:cNvPicPr>
          <p:nvPr/>
        </p:nvPicPr>
        <p:blipFill rotWithShape="1">
          <a:blip r:embed="rId6"/>
          <a:srcRect l="4907" r="10989" b="9325"/>
          <a:stretch/>
        </p:blipFill>
        <p:spPr>
          <a:xfrm>
            <a:off x="4532618" y="1854689"/>
            <a:ext cx="2272066" cy="1876143"/>
          </a:xfrm>
          <a:prstGeom prst="rect">
            <a:avLst/>
          </a:prstGeom>
        </p:spPr>
      </p:pic>
      <p:sp>
        <p:nvSpPr>
          <p:cNvPr id="15" name="CasellaDiTesto 14">
            <a:extLst>
              <a:ext uri="{FF2B5EF4-FFF2-40B4-BE49-F238E27FC236}">
                <a16:creationId xmlns:a16="http://schemas.microsoft.com/office/drawing/2014/main" id="{41C64258-F55D-43F2-D495-F75823A2E1CE}"/>
              </a:ext>
            </a:extLst>
          </p:cNvPr>
          <p:cNvSpPr txBox="1"/>
          <p:nvPr/>
        </p:nvSpPr>
        <p:spPr>
          <a:xfrm>
            <a:off x="5364641" y="2800319"/>
            <a:ext cx="704039" cy="400110"/>
          </a:xfrm>
          <a:prstGeom prst="rect">
            <a:avLst/>
          </a:prstGeom>
          <a:solidFill>
            <a:schemeClr val="bg1"/>
          </a:solidFill>
        </p:spPr>
        <p:txBody>
          <a:bodyPr wrap="none" rtlCol="0">
            <a:spAutoFit/>
          </a:bodyPr>
          <a:lstStyle/>
          <a:p>
            <a:r>
              <a:rPr lang="it-IT" sz="2000" b="1" dirty="0"/>
              <a:t>+5%</a:t>
            </a:r>
          </a:p>
        </p:txBody>
      </p:sp>
      <p:pic>
        <p:nvPicPr>
          <p:cNvPr id="17" name="Immagine 16">
            <a:extLst>
              <a:ext uri="{FF2B5EF4-FFF2-40B4-BE49-F238E27FC236}">
                <a16:creationId xmlns:a16="http://schemas.microsoft.com/office/drawing/2014/main" id="{9CE21DE7-32F5-757F-A4AE-943ED9027C40}"/>
              </a:ext>
            </a:extLst>
          </p:cNvPr>
          <p:cNvPicPr>
            <a:picLocks noChangeAspect="1"/>
          </p:cNvPicPr>
          <p:nvPr/>
        </p:nvPicPr>
        <p:blipFill rotWithShape="1">
          <a:blip r:embed="rId7"/>
          <a:srcRect l="5204" r="10691" b="9147"/>
          <a:stretch/>
        </p:blipFill>
        <p:spPr>
          <a:xfrm>
            <a:off x="6613150" y="1721847"/>
            <a:ext cx="2438687" cy="2017687"/>
          </a:xfrm>
          <a:prstGeom prst="rect">
            <a:avLst/>
          </a:prstGeom>
        </p:spPr>
      </p:pic>
      <p:sp>
        <p:nvSpPr>
          <p:cNvPr id="19" name="CasellaDiTesto 18">
            <a:extLst>
              <a:ext uri="{FF2B5EF4-FFF2-40B4-BE49-F238E27FC236}">
                <a16:creationId xmlns:a16="http://schemas.microsoft.com/office/drawing/2014/main" id="{8F2357C6-F0D6-4436-DE04-D5205128DAE6}"/>
              </a:ext>
            </a:extLst>
          </p:cNvPr>
          <p:cNvSpPr txBox="1"/>
          <p:nvPr/>
        </p:nvSpPr>
        <p:spPr>
          <a:xfrm>
            <a:off x="7700031" y="2730690"/>
            <a:ext cx="639919" cy="400110"/>
          </a:xfrm>
          <a:prstGeom prst="rect">
            <a:avLst/>
          </a:prstGeom>
          <a:solidFill>
            <a:schemeClr val="bg1"/>
          </a:solidFill>
        </p:spPr>
        <p:txBody>
          <a:bodyPr wrap="none" rtlCol="0">
            <a:spAutoFit/>
          </a:bodyPr>
          <a:lstStyle/>
          <a:p>
            <a:r>
              <a:rPr lang="it-IT" sz="2000" b="1" dirty="0"/>
              <a:t>-3%</a:t>
            </a:r>
          </a:p>
        </p:txBody>
      </p:sp>
      <p:sp>
        <p:nvSpPr>
          <p:cNvPr id="21" name="CasellaDiTesto 20">
            <a:extLst>
              <a:ext uri="{FF2B5EF4-FFF2-40B4-BE49-F238E27FC236}">
                <a16:creationId xmlns:a16="http://schemas.microsoft.com/office/drawing/2014/main" id="{FAEDEECF-3AF1-3D0E-4C08-7E0FCAF432CA}"/>
              </a:ext>
            </a:extLst>
          </p:cNvPr>
          <p:cNvSpPr txBox="1"/>
          <p:nvPr/>
        </p:nvSpPr>
        <p:spPr>
          <a:xfrm>
            <a:off x="401924" y="4781476"/>
            <a:ext cx="5443476" cy="1015663"/>
          </a:xfrm>
          <a:prstGeom prst="rect">
            <a:avLst/>
          </a:prstGeom>
          <a:solidFill>
            <a:schemeClr val="bg2">
              <a:lumMod val="90000"/>
            </a:schemeClr>
          </a:solidFill>
        </p:spPr>
        <p:txBody>
          <a:bodyPr wrap="square">
            <a:spAutoFit/>
          </a:bodyPr>
          <a:lstStyle/>
          <a:p>
            <a:pPr algn="just"/>
            <a:r>
              <a:rPr lang="en-US" sz="1200" b="1" dirty="0"/>
              <a:t>UVC irradiation leads to a different behavior for ancient and modern papers. In the case of modern papers the increase of O</a:t>
            </a:r>
            <a:r>
              <a:rPr lang="en-US" sz="1200" b="1" baseline="-25000" dirty="0"/>
              <a:t>I</a:t>
            </a:r>
            <a:r>
              <a:rPr lang="en-US" sz="1200" b="1" dirty="0"/>
              <a:t> and the decrease of R</a:t>
            </a:r>
            <a:r>
              <a:rPr lang="en-US" sz="1200" b="1" baseline="-25000" dirty="0"/>
              <a:t>H</a:t>
            </a:r>
            <a:r>
              <a:rPr lang="en-US" sz="1200" b="1" dirty="0"/>
              <a:t> indicates an advancement of ageing process, while in the case of old papers the O</a:t>
            </a:r>
            <a:r>
              <a:rPr lang="en-US" sz="1200" b="1" baseline="-25000" dirty="0"/>
              <a:t>I</a:t>
            </a:r>
            <a:r>
              <a:rPr lang="en-US" sz="1200" b="1" dirty="0"/>
              <a:t> value decreases. This different behavior can be ascribed to the different lignin content.</a:t>
            </a:r>
          </a:p>
        </p:txBody>
      </p:sp>
      <p:sp>
        <p:nvSpPr>
          <p:cNvPr id="23" name="CasellaDiTesto 22">
            <a:extLst>
              <a:ext uri="{FF2B5EF4-FFF2-40B4-BE49-F238E27FC236}">
                <a16:creationId xmlns:a16="http://schemas.microsoft.com/office/drawing/2014/main" id="{D563F215-5DC1-CF73-6BB2-3AAEAB5FE550}"/>
              </a:ext>
            </a:extLst>
          </p:cNvPr>
          <p:cNvSpPr txBox="1"/>
          <p:nvPr/>
        </p:nvSpPr>
        <p:spPr>
          <a:xfrm>
            <a:off x="8043182" y="4601985"/>
            <a:ext cx="1100818" cy="553998"/>
          </a:xfrm>
          <a:prstGeom prst="rect">
            <a:avLst/>
          </a:prstGeom>
          <a:solidFill>
            <a:schemeClr val="accent3">
              <a:lumMod val="20000"/>
              <a:lumOff val="80000"/>
            </a:schemeClr>
          </a:solidFill>
        </p:spPr>
        <p:txBody>
          <a:bodyPr wrap="square" rtlCol="0">
            <a:spAutoFit/>
          </a:bodyPr>
          <a:lstStyle/>
          <a:p>
            <a:r>
              <a:rPr lang="it-IT" sz="1000" b="1" dirty="0"/>
              <a:t>UV-A 365 nm</a:t>
            </a:r>
            <a:endParaRPr lang="it-IT" sz="1000" b="1" baseline="30000" dirty="0"/>
          </a:p>
          <a:p>
            <a:r>
              <a:rPr lang="it-IT" sz="1000" b="1" dirty="0"/>
              <a:t>UV-B  305 nm</a:t>
            </a:r>
          </a:p>
          <a:p>
            <a:r>
              <a:rPr lang="it-IT" sz="1000" b="1" dirty="0"/>
              <a:t>UV-C  254 nm</a:t>
            </a:r>
          </a:p>
        </p:txBody>
      </p:sp>
      <p:sp>
        <p:nvSpPr>
          <p:cNvPr id="25" name="CasellaDiTesto 24">
            <a:extLst>
              <a:ext uri="{FF2B5EF4-FFF2-40B4-BE49-F238E27FC236}">
                <a16:creationId xmlns:a16="http://schemas.microsoft.com/office/drawing/2014/main" id="{215BAE74-2200-3743-7D2E-3DFDF810BFE0}"/>
              </a:ext>
            </a:extLst>
          </p:cNvPr>
          <p:cNvSpPr txBox="1"/>
          <p:nvPr/>
        </p:nvSpPr>
        <p:spPr>
          <a:xfrm>
            <a:off x="7763360" y="1147114"/>
            <a:ext cx="872898" cy="461665"/>
          </a:xfrm>
          <a:prstGeom prst="rect">
            <a:avLst/>
          </a:prstGeom>
          <a:noFill/>
        </p:spPr>
        <p:txBody>
          <a:bodyPr wrap="square" rtlCol="0">
            <a:spAutoFit/>
          </a:bodyPr>
          <a:lstStyle/>
          <a:p>
            <a:r>
              <a:rPr lang="it-IT" sz="1200" dirty="0"/>
              <a:t>Dose: 38 </a:t>
            </a:r>
            <a:r>
              <a:rPr lang="it-IT" sz="1200" dirty="0" err="1"/>
              <a:t>mJ</a:t>
            </a:r>
            <a:r>
              <a:rPr lang="it-IT" sz="1200" dirty="0"/>
              <a:t>/cm</a:t>
            </a:r>
            <a:r>
              <a:rPr lang="it-IT" sz="1200" baseline="30000" dirty="0"/>
              <a:t>2</a:t>
            </a:r>
          </a:p>
        </p:txBody>
      </p:sp>
      <p:pic>
        <p:nvPicPr>
          <p:cNvPr id="27" name="Immagine 26">
            <a:extLst>
              <a:ext uri="{FF2B5EF4-FFF2-40B4-BE49-F238E27FC236}">
                <a16:creationId xmlns:a16="http://schemas.microsoft.com/office/drawing/2014/main" id="{05063BD9-3AE9-E88E-B107-E9D7D558187B}"/>
              </a:ext>
            </a:extLst>
          </p:cNvPr>
          <p:cNvPicPr>
            <a:picLocks noChangeAspect="1"/>
          </p:cNvPicPr>
          <p:nvPr/>
        </p:nvPicPr>
        <p:blipFill>
          <a:blip r:embed="rId8"/>
          <a:stretch>
            <a:fillRect/>
          </a:stretch>
        </p:blipFill>
        <p:spPr>
          <a:xfrm>
            <a:off x="6018412" y="4335122"/>
            <a:ext cx="2915323" cy="2386355"/>
          </a:xfrm>
          <a:prstGeom prst="rect">
            <a:avLst/>
          </a:prstGeom>
        </p:spPr>
      </p:pic>
    </p:spTree>
    <p:extLst>
      <p:ext uri="{BB962C8B-B14F-4D97-AF65-F5344CB8AC3E}">
        <p14:creationId xmlns:p14="http://schemas.microsoft.com/office/powerpoint/2010/main" val="1183096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66D1-BDBC-DE70-5BB4-89C846454697}"/>
            </a:ext>
          </a:extLst>
        </p:cNvPr>
        <p:cNvGrpSpPr/>
        <p:nvPr/>
      </p:nvGrpSpPr>
      <p:grpSpPr>
        <a:xfrm>
          <a:off x="0" y="0"/>
          <a:ext cx="0" cy="0"/>
          <a:chOff x="0" y="0"/>
          <a:chExt cx="0" cy="0"/>
        </a:xfrm>
      </p:grpSpPr>
      <p:sp>
        <p:nvSpPr>
          <p:cNvPr id="6" name="Segnaposto numero diapositiva 5">
            <a:extLst>
              <a:ext uri="{FF2B5EF4-FFF2-40B4-BE49-F238E27FC236}">
                <a16:creationId xmlns:a16="http://schemas.microsoft.com/office/drawing/2014/main" id="{371FF9DC-B0F5-30A6-E197-E06A9297BA85}"/>
              </a:ext>
            </a:extLst>
          </p:cNvPr>
          <p:cNvSpPr>
            <a:spLocks noGrp="1"/>
          </p:cNvSpPr>
          <p:nvPr>
            <p:ph type="sldNum" sz="quarter" idx="4"/>
          </p:nvPr>
        </p:nvSpPr>
        <p:spPr>
          <a:xfrm>
            <a:off x="8105075" y="5785229"/>
            <a:ext cx="489527" cy="365125"/>
          </a:xfrm>
        </p:spPr>
        <p:txBody>
          <a:bodyPr/>
          <a:lstStyle/>
          <a:p>
            <a:fld id="{02C7C199-0D0D-7840-A88D-785280B31CF7}" type="slidenum">
              <a:rPr lang="it-IT" smtClean="0"/>
              <a:t>30</a:t>
            </a:fld>
            <a:endParaRPr lang="it-IT"/>
          </a:p>
        </p:txBody>
      </p:sp>
      <p:sp>
        <p:nvSpPr>
          <p:cNvPr id="68" name="CasellaDiTesto 67">
            <a:extLst>
              <a:ext uri="{FF2B5EF4-FFF2-40B4-BE49-F238E27FC236}">
                <a16:creationId xmlns:a16="http://schemas.microsoft.com/office/drawing/2014/main" id="{C7A941A9-80EA-AC0D-12CC-7FCB264CE6F9}"/>
              </a:ext>
            </a:extLst>
          </p:cNvPr>
          <p:cNvSpPr txBox="1"/>
          <p:nvPr/>
        </p:nvSpPr>
        <p:spPr>
          <a:xfrm>
            <a:off x="92163" y="342146"/>
            <a:ext cx="9452472" cy="369332"/>
          </a:xfrm>
          <a:prstGeom prst="rect">
            <a:avLst/>
          </a:prstGeom>
        </p:spPr>
        <p:txBody>
          <a:bodyPr vert="horz" wrap="square" lIns="91440" tIns="0" rIns="91440" bIns="0" rtlCol="0">
            <a:spAutoFit/>
          </a:bodyPr>
          <a:lstStyle/>
          <a:p>
            <a:r>
              <a:rPr lang="it-IT" sz="2400" b="1" dirty="0">
                <a:solidFill>
                  <a:schemeClr val="bg1"/>
                </a:solidFill>
              </a:rPr>
              <a:t>UV-C </a:t>
            </a:r>
            <a:r>
              <a:rPr lang="it-IT" sz="2400" b="1" dirty="0" err="1">
                <a:solidFill>
                  <a:schemeClr val="bg1"/>
                </a:solidFill>
              </a:rPr>
              <a:t>irradiation</a:t>
            </a:r>
            <a:r>
              <a:rPr lang="it-IT" sz="2400" b="1" dirty="0">
                <a:solidFill>
                  <a:schemeClr val="bg1"/>
                </a:solidFill>
              </a:rPr>
              <a:t>: </a:t>
            </a:r>
            <a:r>
              <a:rPr lang="it-IT" sz="2400" b="1" dirty="0" err="1">
                <a:solidFill>
                  <a:schemeClr val="bg1"/>
                </a:solidFill>
              </a:rPr>
              <a:t>yellowing</a:t>
            </a:r>
            <a:r>
              <a:rPr lang="it-IT" sz="2400" b="1" dirty="0">
                <a:solidFill>
                  <a:schemeClr val="bg1"/>
                </a:solidFill>
              </a:rPr>
              <a:t> </a:t>
            </a:r>
            <a:r>
              <a:rPr lang="it-IT" sz="2400" b="1" dirty="0" err="1">
                <a:solidFill>
                  <a:schemeClr val="bg1"/>
                </a:solidFill>
              </a:rPr>
              <a:t>effects</a:t>
            </a:r>
            <a:r>
              <a:rPr lang="it-IT" sz="2400" b="1" dirty="0">
                <a:solidFill>
                  <a:schemeClr val="bg1"/>
                </a:solidFill>
              </a:rPr>
              <a:t> on </a:t>
            </a:r>
            <a:r>
              <a:rPr lang="it-IT" sz="2400" b="1" dirty="0" err="1">
                <a:solidFill>
                  <a:schemeClr val="bg1"/>
                </a:solidFill>
              </a:rPr>
              <a:t>modern</a:t>
            </a:r>
            <a:r>
              <a:rPr lang="it-IT" sz="2400" b="1" dirty="0">
                <a:solidFill>
                  <a:schemeClr val="bg1"/>
                </a:solidFill>
              </a:rPr>
              <a:t> paper</a:t>
            </a:r>
          </a:p>
        </p:txBody>
      </p:sp>
      <p:sp>
        <p:nvSpPr>
          <p:cNvPr id="10" name="CasellaDiTesto 9">
            <a:extLst>
              <a:ext uri="{FF2B5EF4-FFF2-40B4-BE49-F238E27FC236}">
                <a16:creationId xmlns:a16="http://schemas.microsoft.com/office/drawing/2014/main" id="{E3B72C2A-F898-533D-13F4-7A0CAF18A4F2}"/>
              </a:ext>
            </a:extLst>
          </p:cNvPr>
          <p:cNvSpPr txBox="1"/>
          <p:nvPr/>
        </p:nvSpPr>
        <p:spPr>
          <a:xfrm>
            <a:off x="116014" y="1174805"/>
            <a:ext cx="8750049" cy="307777"/>
          </a:xfrm>
          <a:prstGeom prst="rect">
            <a:avLst/>
          </a:prstGeom>
          <a:noFill/>
        </p:spPr>
        <p:txBody>
          <a:bodyPr wrap="square">
            <a:spAutoFit/>
          </a:bodyPr>
          <a:lstStyle/>
          <a:p>
            <a:r>
              <a:rPr lang="it-IT" sz="1400" b="1" dirty="0"/>
              <a:t>Aging and </a:t>
            </a:r>
            <a:r>
              <a:rPr lang="it-IT" sz="1400" b="1" dirty="0" err="1"/>
              <a:t>Yellowing</a:t>
            </a:r>
            <a:r>
              <a:rPr lang="it-IT" sz="1400" b="1" dirty="0"/>
              <a:t> (Photo-</a:t>
            </a:r>
            <a:r>
              <a:rPr lang="it-IT" sz="1400" b="1" dirty="0" err="1"/>
              <a:t>oxidation</a:t>
            </a:r>
            <a:r>
              <a:rPr lang="it-IT" sz="1400" b="1" dirty="0"/>
              <a:t>) </a:t>
            </a:r>
            <a:r>
              <a:rPr lang="it-IT" sz="1400" b="1" dirty="0" err="1"/>
              <a:t>is</a:t>
            </a:r>
            <a:r>
              <a:rPr lang="it-IT" sz="1400" b="1" dirty="0"/>
              <a:t> </a:t>
            </a:r>
            <a:r>
              <a:rPr lang="it-IT" sz="1400" b="1" dirty="0" err="1"/>
              <a:t>enhanced</a:t>
            </a:r>
            <a:r>
              <a:rPr lang="it-IT" sz="1400" b="1" dirty="0"/>
              <a:t> in the </a:t>
            </a:r>
            <a:r>
              <a:rPr lang="it-IT" sz="1400" b="1" dirty="0" err="1"/>
              <a:t>modern</a:t>
            </a:r>
            <a:r>
              <a:rPr lang="it-IT" sz="1400" b="1" dirty="0"/>
              <a:t> paper.</a:t>
            </a:r>
          </a:p>
        </p:txBody>
      </p:sp>
      <p:pic>
        <p:nvPicPr>
          <p:cNvPr id="26" name="Immagine 25">
            <a:extLst>
              <a:ext uri="{FF2B5EF4-FFF2-40B4-BE49-F238E27FC236}">
                <a16:creationId xmlns:a16="http://schemas.microsoft.com/office/drawing/2014/main" id="{66DD9859-3E74-4636-F186-ABE4C484761C}"/>
              </a:ext>
            </a:extLst>
          </p:cNvPr>
          <p:cNvPicPr>
            <a:picLocks noChangeAspect="1"/>
          </p:cNvPicPr>
          <p:nvPr/>
        </p:nvPicPr>
        <p:blipFill>
          <a:blip r:embed="rId2"/>
          <a:stretch>
            <a:fillRect/>
          </a:stretch>
        </p:blipFill>
        <p:spPr>
          <a:xfrm>
            <a:off x="5545691" y="2469800"/>
            <a:ext cx="1216479" cy="423123"/>
          </a:xfrm>
          <a:prstGeom prst="rect">
            <a:avLst/>
          </a:prstGeom>
        </p:spPr>
      </p:pic>
      <p:pic>
        <p:nvPicPr>
          <p:cNvPr id="29" name="Immagine 28">
            <a:extLst>
              <a:ext uri="{FF2B5EF4-FFF2-40B4-BE49-F238E27FC236}">
                <a16:creationId xmlns:a16="http://schemas.microsoft.com/office/drawing/2014/main" id="{24041B26-DB8C-3ADF-42CE-C7D8AFB20D4B}"/>
              </a:ext>
            </a:extLst>
          </p:cNvPr>
          <p:cNvPicPr>
            <a:picLocks noChangeAspect="1"/>
          </p:cNvPicPr>
          <p:nvPr/>
        </p:nvPicPr>
        <p:blipFill>
          <a:blip r:embed="rId3"/>
          <a:srcRect l="-4746" t="14724" r="4746" b="-14724"/>
          <a:stretch>
            <a:fillRect/>
          </a:stretch>
        </p:blipFill>
        <p:spPr>
          <a:xfrm>
            <a:off x="369919" y="2590340"/>
            <a:ext cx="1114040" cy="1348573"/>
          </a:xfrm>
          <a:prstGeom prst="rect">
            <a:avLst/>
          </a:prstGeom>
        </p:spPr>
      </p:pic>
      <p:pic>
        <p:nvPicPr>
          <p:cNvPr id="31" name="Immagine 30">
            <a:extLst>
              <a:ext uri="{FF2B5EF4-FFF2-40B4-BE49-F238E27FC236}">
                <a16:creationId xmlns:a16="http://schemas.microsoft.com/office/drawing/2014/main" id="{808675D4-A32E-439B-D4C0-AB6DCB8B8C4F}"/>
              </a:ext>
            </a:extLst>
          </p:cNvPr>
          <p:cNvPicPr>
            <a:picLocks noChangeAspect="1"/>
          </p:cNvPicPr>
          <p:nvPr/>
        </p:nvPicPr>
        <p:blipFill>
          <a:blip r:embed="rId4"/>
          <a:stretch>
            <a:fillRect/>
          </a:stretch>
        </p:blipFill>
        <p:spPr>
          <a:xfrm>
            <a:off x="1594146" y="2608816"/>
            <a:ext cx="933366" cy="1178988"/>
          </a:xfrm>
          <a:prstGeom prst="rect">
            <a:avLst/>
          </a:prstGeom>
        </p:spPr>
      </p:pic>
      <p:pic>
        <p:nvPicPr>
          <p:cNvPr id="33" name="Immagine 32">
            <a:extLst>
              <a:ext uri="{FF2B5EF4-FFF2-40B4-BE49-F238E27FC236}">
                <a16:creationId xmlns:a16="http://schemas.microsoft.com/office/drawing/2014/main" id="{BA7A6ACC-D6AD-A1D0-97DD-C61F1C557AF0}"/>
              </a:ext>
            </a:extLst>
          </p:cNvPr>
          <p:cNvPicPr>
            <a:picLocks noChangeAspect="1"/>
          </p:cNvPicPr>
          <p:nvPr/>
        </p:nvPicPr>
        <p:blipFill>
          <a:blip r:embed="rId5"/>
          <a:srcRect t="7552"/>
          <a:stretch>
            <a:fillRect/>
          </a:stretch>
        </p:blipFill>
        <p:spPr>
          <a:xfrm>
            <a:off x="2701121" y="2657304"/>
            <a:ext cx="1042870" cy="1133257"/>
          </a:xfrm>
          <a:prstGeom prst="rect">
            <a:avLst/>
          </a:prstGeom>
        </p:spPr>
      </p:pic>
      <p:cxnSp>
        <p:nvCxnSpPr>
          <p:cNvPr id="38" name="Connettore diritto 37">
            <a:extLst>
              <a:ext uri="{FF2B5EF4-FFF2-40B4-BE49-F238E27FC236}">
                <a16:creationId xmlns:a16="http://schemas.microsoft.com/office/drawing/2014/main" id="{62BFAEBD-FBCE-EE47-E7FE-99929D3888F5}"/>
              </a:ext>
            </a:extLst>
          </p:cNvPr>
          <p:cNvCxnSpPr>
            <a:cxnSpLocks/>
          </p:cNvCxnSpPr>
          <p:nvPr/>
        </p:nvCxnSpPr>
        <p:spPr>
          <a:xfrm flipV="1">
            <a:off x="233297" y="3172367"/>
            <a:ext cx="4165545" cy="49743"/>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1" name="CasellaDiTesto 40">
            <a:extLst>
              <a:ext uri="{FF2B5EF4-FFF2-40B4-BE49-F238E27FC236}">
                <a16:creationId xmlns:a16="http://schemas.microsoft.com/office/drawing/2014/main" id="{D20B0820-5E10-B914-D3D6-465A624DDFA7}"/>
              </a:ext>
            </a:extLst>
          </p:cNvPr>
          <p:cNvSpPr txBox="1"/>
          <p:nvPr/>
        </p:nvSpPr>
        <p:spPr>
          <a:xfrm flipH="1">
            <a:off x="3846290" y="2721183"/>
            <a:ext cx="1387456" cy="307777"/>
          </a:xfrm>
          <a:prstGeom prst="rect">
            <a:avLst/>
          </a:prstGeom>
          <a:solidFill>
            <a:schemeClr val="bg1"/>
          </a:solidFill>
        </p:spPr>
        <p:txBody>
          <a:bodyPr wrap="square" rtlCol="0">
            <a:spAutoFit/>
          </a:bodyPr>
          <a:lstStyle/>
          <a:p>
            <a:r>
              <a:rPr lang="it-IT" sz="1400" b="1" dirty="0" err="1"/>
              <a:t>not</a:t>
            </a:r>
            <a:r>
              <a:rPr lang="it-IT" sz="1400" b="1" dirty="0"/>
              <a:t> </a:t>
            </a:r>
            <a:r>
              <a:rPr lang="it-IT" sz="1400" b="1" dirty="0" err="1"/>
              <a:t>exposed</a:t>
            </a:r>
            <a:endParaRPr lang="it-IT" sz="1400" b="1" dirty="0"/>
          </a:p>
        </p:txBody>
      </p:sp>
      <p:pic>
        <p:nvPicPr>
          <p:cNvPr id="43" name="Immagine 42">
            <a:extLst>
              <a:ext uri="{FF2B5EF4-FFF2-40B4-BE49-F238E27FC236}">
                <a16:creationId xmlns:a16="http://schemas.microsoft.com/office/drawing/2014/main" id="{31D9A3A1-017E-A450-BEC5-553D06DEF09E}"/>
              </a:ext>
            </a:extLst>
          </p:cNvPr>
          <p:cNvPicPr>
            <a:picLocks noChangeAspect="1"/>
          </p:cNvPicPr>
          <p:nvPr/>
        </p:nvPicPr>
        <p:blipFill>
          <a:blip r:embed="rId6"/>
          <a:stretch>
            <a:fillRect/>
          </a:stretch>
        </p:blipFill>
        <p:spPr>
          <a:xfrm>
            <a:off x="2619595" y="4415502"/>
            <a:ext cx="1352560" cy="1276359"/>
          </a:xfrm>
          <a:prstGeom prst="rect">
            <a:avLst/>
          </a:prstGeom>
        </p:spPr>
      </p:pic>
      <p:sp>
        <p:nvSpPr>
          <p:cNvPr id="45" name="CasellaDiTesto 44">
            <a:extLst>
              <a:ext uri="{FF2B5EF4-FFF2-40B4-BE49-F238E27FC236}">
                <a16:creationId xmlns:a16="http://schemas.microsoft.com/office/drawing/2014/main" id="{5359AF3D-83C8-929D-EC7E-2BB72C58ECE5}"/>
              </a:ext>
            </a:extLst>
          </p:cNvPr>
          <p:cNvSpPr txBox="1"/>
          <p:nvPr/>
        </p:nvSpPr>
        <p:spPr>
          <a:xfrm>
            <a:off x="2382003" y="4075916"/>
            <a:ext cx="1827744" cy="246221"/>
          </a:xfrm>
          <a:prstGeom prst="rect">
            <a:avLst/>
          </a:prstGeom>
          <a:solidFill>
            <a:schemeClr val="accent5">
              <a:lumMod val="40000"/>
              <a:lumOff val="60000"/>
            </a:schemeClr>
          </a:solidFill>
        </p:spPr>
        <p:txBody>
          <a:bodyPr vert="horz" wrap="none" lIns="91440" tIns="0" rIns="91440" bIns="0" rtlCol="0">
            <a:spAutoFit/>
          </a:bodyPr>
          <a:lstStyle/>
          <a:p>
            <a:r>
              <a:rPr lang="it-IT" sz="1600" dirty="0"/>
              <a:t>XIX century paper</a:t>
            </a:r>
          </a:p>
        </p:txBody>
      </p:sp>
      <p:sp>
        <p:nvSpPr>
          <p:cNvPr id="47" name="CasellaDiTesto 46">
            <a:extLst>
              <a:ext uri="{FF2B5EF4-FFF2-40B4-BE49-F238E27FC236}">
                <a16:creationId xmlns:a16="http://schemas.microsoft.com/office/drawing/2014/main" id="{85E7BDD9-4546-FFCA-A1BB-11E436924BE0}"/>
              </a:ext>
            </a:extLst>
          </p:cNvPr>
          <p:cNvSpPr txBox="1"/>
          <p:nvPr/>
        </p:nvSpPr>
        <p:spPr>
          <a:xfrm>
            <a:off x="1402197" y="2125222"/>
            <a:ext cx="1827744" cy="246221"/>
          </a:xfrm>
          <a:prstGeom prst="rect">
            <a:avLst/>
          </a:prstGeom>
          <a:solidFill>
            <a:schemeClr val="accent5">
              <a:lumMod val="40000"/>
              <a:lumOff val="60000"/>
            </a:schemeClr>
          </a:solidFill>
        </p:spPr>
        <p:txBody>
          <a:bodyPr vert="horz" wrap="none" lIns="91440" tIns="0" rIns="91440" bIns="0" rtlCol="0">
            <a:spAutoFit/>
          </a:bodyPr>
          <a:lstStyle/>
          <a:p>
            <a:r>
              <a:rPr lang="it-IT" sz="1600" dirty="0"/>
              <a:t>XXI century paper</a:t>
            </a:r>
          </a:p>
        </p:txBody>
      </p:sp>
      <p:graphicFrame>
        <p:nvGraphicFramePr>
          <p:cNvPr id="51" name="Oggetto 50">
            <a:extLst>
              <a:ext uri="{FF2B5EF4-FFF2-40B4-BE49-F238E27FC236}">
                <a16:creationId xmlns:a16="http://schemas.microsoft.com/office/drawing/2014/main" id="{FE0F9E97-7914-7CFE-B935-20E69DCF8BB1}"/>
              </a:ext>
            </a:extLst>
          </p:cNvPr>
          <p:cNvGraphicFramePr>
            <a:graphicFrameLocks noChangeAspect="1"/>
          </p:cNvGraphicFramePr>
          <p:nvPr>
            <p:extLst>
              <p:ext uri="{D42A27DB-BD31-4B8C-83A1-F6EECF244321}">
                <p14:modId xmlns:p14="http://schemas.microsoft.com/office/powerpoint/2010/main" val="1865053629"/>
              </p:ext>
            </p:extLst>
          </p:nvPr>
        </p:nvGraphicFramePr>
        <p:xfrm>
          <a:off x="5545691" y="1746188"/>
          <a:ext cx="3387399" cy="2589470"/>
        </p:xfrm>
        <a:graphic>
          <a:graphicData uri="http://schemas.openxmlformats.org/presentationml/2006/ole">
            <mc:AlternateContent xmlns:mc="http://schemas.openxmlformats.org/markup-compatibility/2006">
              <mc:Choice xmlns:v="urn:schemas-microsoft-com:vml" Requires="v">
                <p:oleObj name="Graph" r:id="rId7" imgW="4946389" imgH="3780971" progId="Origin95.Graph">
                  <p:embed/>
                </p:oleObj>
              </mc:Choice>
              <mc:Fallback>
                <p:oleObj name="Graph" r:id="rId7" imgW="4946389" imgH="3780971" progId="Origin95.Graph">
                  <p:embed/>
                  <p:pic>
                    <p:nvPicPr>
                      <p:cNvPr id="17" name="Oggetto 16">
                        <a:extLst>
                          <a:ext uri="{FF2B5EF4-FFF2-40B4-BE49-F238E27FC236}">
                            <a16:creationId xmlns:a16="http://schemas.microsoft.com/office/drawing/2014/main" id="{8C832B4E-BA53-E82B-0095-61F1178C3568}"/>
                          </a:ext>
                        </a:extLst>
                      </p:cNvPr>
                      <p:cNvPicPr/>
                      <p:nvPr/>
                    </p:nvPicPr>
                    <p:blipFill>
                      <a:blip r:embed="rId8"/>
                      <a:stretch>
                        <a:fillRect/>
                      </a:stretch>
                    </p:blipFill>
                    <p:spPr>
                      <a:xfrm>
                        <a:off x="5545691" y="1746188"/>
                        <a:ext cx="3387399" cy="2589470"/>
                      </a:xfrm>
                      <a:prstGeom prst="rect">
                        <a:avLst/>
                      </a:prstGeom>
                    </p:spPr>
                  </p:pic>
                </p:oleObj>
              </mc:Fallback>
            </mc:AlternateContent>
          </a:graphicData>
        </a:graphic>
      </p:graphicFrame>
      <p:graphicFrame>
        <p:nvGraphicFramePr>
          <p:cNvPr id="53" name="Oggetto 52">
            <a:extLst>
              <a:ext uri="{FF2B5EF4-FFF2-40B4-BE49-F238E27FC236}">
                <a16:creationId xmlns:a16="http://schemas.microsoft.com/office/drawing/2014/main" id="{2604687D-EDD3-FEFB-510E-29581FAC099D}"/>
              </a:ext>
            </a:extLst>
          </p:cNvPr>
          <p:cNvGraphicFramePr>
            <a:graphicFrameLocks noChangeAspect="1"/>
          </p:cNvGraphicFramePr>
          <p:nvPr>
            <p:extLst>
              <p:ext uri="{D42A27DB-BD31-4B8C-83A1-F6EECF244321}">
                <p14:modId xmlns:p14="http://schemas.microsoft.com/office/powerpoint/2010/main" val="4066281789"/>
              </p:ext>
            </p:extLst>
          </p:nvPr>
        </p:nvGraphicFramePr>
        <p:xfrm>
          <a:off x="5665060" y="4041465"/>
          <a:ext cx="3175833" cy="2427739"/>
        </p:xfrm>
        <a:graphic>
          <a:graphicData uri="http://schemas.openxmlformats.org/presentationml/2006/ole">
            <mc:AlternateContent xmlns:mc="http://schemas.openxmlformats.org/markup-compatibility/2006">
              <mc:Choice xmlns:v="urn:schemas-microsoft-com:vml" Requires="v">
                <p:oleObj name="Graph" r:id="rId9" imgW="4946389" imgH="3780971" progId="Origin95.Graph">
                  <p:embed/>
                </p:oleObj>
              </mc:Choice>
              <mc:Fallback>
                <p:oleObj name="Graph" r:id="rId9" imgW="4946389" imgH="3780971" progId="Origin95.Graph">
                  <p:embed/>
                  <p:pic>
                    <p:nvPicPr>
                      <p:cNvPr id="19" name="Oggetto 18">
                        <a:extLst>
                          <a:ext uri="{FF2B5EF4-FFF2-40B4-BE49-F238E27FC236}">
                            <a16:creationId xmlns:a16="http://schemas.microsoft.com/office/drawing/2014/main" id="{D74C83A9-81A5-E6E5-0EED-C22F43A23A64}"/>
                          </a:ext>
                        </a:extLst>
                      </p:cNvPr>
                      <p:cNvPicPr/>
                      <p:nvPr/>
                    </p:nvPicPr>
                    <p:blipFill>
                      <a:blip r:embed="rId10"/>
                      <a:stretch>
                        <a:fillRect/>
                      </a:stretch>
                    </p:blipFill>
                    <p:spPr>
                      <a:xfrm>
                        <a:off x="5665060" y="4041465"/>
                        <a:ext cx="3175833" cy="2427739"/>
                      </a:xfrm>
                      <a:prstGeom prst="rect">
                        <a:avLst/>
                      </a:prstGeom>
                    </p:spPr>
                  </p:pic>
                </p:oleObj>
              </mc:Fallback>
            </mc:AlternateContent>
          </a:graphicData>
        </a:graphic>
      </p:graphicFrame>
      <p:sp>
        <p:nvSpPr>
          <p:cNvPr id="55" name="CasellaDiTesto 54">
            <a:extLst>
              <a:ext uri="{FF2B5EF4-FFF2-40B4-BE49-F238E27FC236}">
                <a16:creationId xmlns:a16="http://schemas.microsoft.com/office/drawing/2014/main" id="{2505D6BC-43F1-845E-B7DD-07AD5CC1AA1B}"/>
              </a:ext>
            </a:extLst>
          </p:cNvPr>
          <p:cNvSpPr txBox="1"/>
          <p:nvPr/>
        </p:nvSpPr>
        <p:spPr>
          <a:xfrm>
            <a:off x="6815819" y="3040923"/>
            <a:ext cx="969624" cy="338554"/>
          </a:xfrm>
          <a:prstGeom prst="rect">
            <a:avLst/>
          </a:prstGeom>
          <a:solidFill>
            <a:schemeClr val="bg2"/>
          </a:solidFill>
        </p:spPr>
        <p:txBody>
          <a:bodyPr wrap="none" rtlCol="0">
            <a:spAutoFit/>
          </a:bodyPr>
          <a:lstStyle/>
          <a:p>
            <a:r>
              <a:rPr lang="it-IT" sz="1600" dirty="0"/>
              <a:t>-4.8% YI</a:t>
            </a:r>
          </a:p>
        </p:txBody>
      </p:sp>
      <p:sp>
        <p:nvSpPr>
          <p:cNvPr id="57" name="CasellaDiTesto 56">
            <a:extLst>
              <a:ext uri="{FF2B5EF4-FFF2-40B4-BE49-F238E27FC236}">
                <a16:creationId xmlns:a16="http://schemas.microsoft.com/office/drawing/2014/main" id="{9B2318E3-5769-5125-E5AE-A40512D24F16}"/>
              </a:ext>
            </a:extLst>
          </p:cNvPr>
          <p:cNvSpPr txBox="1"/>
          <p:nvPr/>
        </p:nvSpPr>
        <p:spPr>
          <a:xfrm>
            <a:off x="6858679" y="5063877"/>
            <a:ext cx="1027333" cy="338554"/>
          </a:xfrm>
          <a:prstGeom prst="rect">
            <a:avLst/>
          </a:prstGeom>
          <a:solidFill>
            <a:schemeClr val="bg1">
              <a:lumMod val="95000"/>
            </a:schemeClr>
          </a:solidFill>
        </p:spPr>
        <p:txBody>
          <a:bodyPr wrap="none" rtlCol="0">
            <a:spAutoFit/>
          </a:bodyPr>
          <a:lstStyle/>
          <a:p>
            <a:r>
              <a:rPr lang="it-IT" sz="1600" dirty="0"/>
              <a:t>-3,4% YI </a:t>
            </a:r>
          </a:p>
        </p:txBody>
      </p:sp>
      <p:sp>
        <p:nvSpPr>
          <p:cNvPr id="59" name="CasellaDiTesto 58">
            <a:extLst>
              <a:ext uri="{FF2B5EF4-FFF2-40B4-BE49-F238E27FC236}">
                <a16:creationId xmlns:a16="http://schemas.microsoft.com/office/drawing/2014/main" id="{A8E12006-651A-03DB-CE6B-38E73D772158}"/>
              </a:ext>
            </a:extLst>
          </p:cNvPr>
          <p:cNvSpPr txBox="1"/>
          <p:nvPr/>
        </p:nvSpPr>
        <p:spPr>
          <a:xfrm flipH="1">
            <a:off x="3828161" y="3393851"/>
            <a:ext cx="1387456" cy="307777"/>
          </a:xfrm>
          <a:prstGeom prst="rect">
            <a:avLst/>
          </a:prstGeom>
          <a:solidFill>
            <a:schemeClr val="bg1"/>
          </a:solidFill>
        </p:spPr>
        <p:txBody>
          <a:bodyPr wrap="square" rtlCol="0">
            <a:spAutoFit/>
          </a:bodyPr>
          <a:lstStyle/>
          <a:p>
            <a:r>
              <a:rPr lang="it-IT" sz="1400" b="1" dirty="0"/>
              <a:t>UV exposed</a:t>
            </a:r>
          </a:p>
        </p:txBody>
      </p:sp>
      <p:sp>
        <p:nvSpPr>
          <p:cNvPr id="63" name="Freccia circolare in giù 62">
            <a:extLst>
              <a:ext uri="{FF2B5EF4-FFF2-40B4-BE49-F238E27FC236}">
                <a16:creationId xmlns:a16="http://schemas.microsoft.com/office/drawing/2014/main" id="{D6B31D41-AA0F-8508-FD43-5A8D8ACD9AFF}"/>
              </a:ext>
            </a:extLst>
          </p:cNvPr>
          <p:cNvSpPr/>
          <p:nvPr/>
        </p:nvSpPr>
        <p:spPr>
          <a:xfrm>
            <a:off x="3480343" y="1980857"/>
            <a:ext cx="2327991" cy="740326"/>
          </a:xfrm>
          <a:prstGeom prst="curvedDownArrow">
            <a:avLst/>
          </a:prstGeom>
          <a:gradFill>
            <a:gsLst>
              <a:gs pos="0">
                <a:srgbClr val="CC99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65" name="Rettangolo 64">
            <a:extLst>
              <a:ext uri="{FF2B5EF4-FFF2-40B4-BE49-F238E27FC236}">
                <a16:creationId xmlns:a16="http://schemas.microsoft.com/office/drawing/2014/main" id="{F5AC5758-2B91-CA11-E06F-286CC573F116}"/>
              </a:ext>
            </a:extLst>
          </p:cNvPr>
          <p:cNvSpPr/>
          <p:nvPr/>
        </p:nvSpPr>
        <p:spPr>
          <a:xfrm>
            <a:off x="5798240" y="1948958"/>
            <a:ext cx="3018755" cy="4290237"/>
          </a:xfrm>
          <a:prstGeom prst="rect">
            <a:avLst/>
          </a:prstGeom>
          <a:noFill/>
          <a:ln w="22225">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3142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down)">
                                      <p:cBhvr>
                                        <p:cTn id="13" dur="500"/>
                                        <p:tgtEl>
                                          <p:spTgt spid="51"/>
                                        </p:tgtEl>
                                      </p:cBhvr>
                                    </p:animEffect>
                                  </p:childTnLst>
                                </p:cTn>
                              </p:par>
                              <p:par>
                                <p:cTn id="14" presetID="22" presetClass="entr" presetSubtype="4"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down)">
                                      <p:cBhvr>
                                        <p:cTn id="16" dur="500"/>
                                        <p:tgtEl>
                                          <p:spTgt spid="5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down)">
                                      <p:cBhvr>
                                        <p:cTn id="19" dur="500"/>
                                        <p:tgtEl>
                                          <p:spTgt spid="5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500"/>
                                        <p:tgtEl>
                                          <p:spTgt spid="5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wipe(down)">
                                      <p:cBhvr>
                                        <p:cTn id="25" dur="500"/>
                                        <p:tgtEl>
                                          <p:spTgt spid="6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3"/>
                                        </p:tgtEl>
                                        <p:attrNameLst>
                                          <p:attrName>style.visibility</p:attrName>
                                        </p:attrNameLst>
                                      </p:cBhvr>
                                      <p:to>
                                        <p:strVal val="visible"/>
                                      </p:to>
                                    </p:set>
                                    <p:animEffect transition="in" filter="wipe(down)">
                                      <p:cBhvr>
                                        <p:cTn id="2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animBg="1"/>
      <p:bldP spid="57" grpId="0" animBg="1"/>
      <p:bldP spid="63" grpId="0" animBg="1"/>
      <p:bldP spid="6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E67B2C5-C38C-28AD-FA14-841315687F44}"/>
              </a:ext>
            </a:extLst>
          </p:cNvPr>
          <p:cNvSpPr>
            <a:spLocks noGrp="1"/>
          </p:cNvSpPr>
          <p:nvPr>
            <p:ph type="title"/>
          </p:nvPr>
        </p:nvSpPr>
        <p:spPr>
          <a:xfrm>
            <a:off x="253041" y="257636"/>
            <a:ext cx="8229600" cy="492443"/>
          </a:xfrm>
        </p:spPr>
        <p:txBody>
          <a:bodyPr/>
          <a:lstStyle/>
          <a:p>
            <a:r>
              <a:rPr lang="it-IT" sz="3200" dirty="0" err="1"/>
              <a:t>Concluding</a:t>
            </a:r>
            <a:r>
              <a:rPr lang="it-IT" sz="3200" dirty="0"/>
              <a:t> </a:t>
            </a:r>
            <a:r>
              <a:rPr lang="it-IT" sz="3200" dirty="0" err="1"/>
              <a:t>remarks</a:t>
            </a:r>
            <a:endParaRPr lang="it-IT" sz="3200" dirty="0"/>
          </a:p>
        </p:txBody>
      </p:sp>
      <p:sp>
        <p:nvSpPr>
          <p:cNvPr id="6" name="Segnaposto numero diapositiva 5">
            <a:extLst>
              <a:ext uri="{FF2B5EF4-FFF2-40B4-BE49-F238E27FC236}">
                <a16:creationId xmlns:a16="http://schemas.microsoft.com/office/drawing/2014/main" id="{654A0934-CB02-1B22-0AC4-286761352C7C}"/>
              </a:ext>
            </a:extLst>
          </p:cNvPr>
          <p:cNvSpPr>
            <a:spLocks noGrp="1"/>
          </p:cNvSpPr>
          <p:nvPr>
            <p:ph type="sldNum" sz="quarter" idx="4"/>
          </p:nvPr>
        </p:nvSpPr>
        <p:spPr/>
        <p:txBody>
          <a:bodyPr/>
          <a:lstStyle/>
          <a:p>
            <a:fld id="{02C7C199-0D0D-7840-A88D-785280B31CF7}" type="slidenum">
              <a:rPr lang="it-IT" smtClean="0"/>
              <a:t>31</a:t>
            </a:fld>
            <a:endParaRPr lang="it-IT"/>
          </a:p>
        </p:txBody>
      </p:sp>
      <p:sp>
        <p:nvSpPr>
          <p:cNvPr id="4" name="CasellaDiTesto 3">
            <a:extLst>
              <a:ext uri="{FF2B5EF4-FFF2-40B4-BE49-F238E27FC236}">
                <a16:creationId xmlns:a16="http://schemas.microsoft.com/office/drawing/2014/main" id="{5C6FE272-8C50-7D43-B99A-C2F7EABE7FFD}"/>
              </a:ext>
            </a:extLst>
          </p:cNvPr>
          <p:cNvSpPr txBox="1"/>
          <p:nvPr/>
        </p:nvSpPr>
        <p:spPr>
          <a:xfrm>
            <a:off x="253041" y="3506386"/>
            <a:ext cx="8735442" cy="1815882"/>
          </a:xfrm>
          <a:prstGeom prst="rect">
            <a:avLst/>
          </a:prstGeom>
          <a:noFill/>
        </p:spPr>
        <p:txBody>
          <a:bodyPr wrap="square">
            <a:spAutoFit/>
          </a:bodyPr>
          <a:lstStyle/>
          <a:p>
            <a:pPr algn="just"/>
            <a:r>
              <a:rPr lang="en-US" sz="1600" b="1" i="0" u="none" strike="noStrike" baseline="0" dirty="0">
                <a:solidFill>
                  <a:srgbClr val="0000FF"/>
                </a:solidFill>
                <a:latin typeface="+mj-lt"/>
              </a:rPr>
              <a:t>Moreover, it has been shown that this protocol, being non-destructive, can be successfully applied to precious and ancient paper samples, avoiding damaging.</a:t>
            </a:r>
          </a:p>
          <a:p>
            <a:pPr algn="just"/>
            <a:endParaRPr lang="en-US" sz="1600" b="1" dirty="0">
              <a:solidFill>
                <a:srgbClr val="0000FF"/>
              </a:solidFill>
              <a:latin typeface="+mj-lt"/>
            </a:endParaRPr>
          </a:p>
          <a:p>
            <a:pPr algn="just"/>
            <a:r>
              <a:rPr lang="en-US" sz="1600" b="1" dirty="0">
                <a:solidFill>
                  <a:srgbClr val="0000FF"/>
                </a:solidFill>
                <a:latin typeface="+mj-lt"/>
              </a:rPr>
              <a:t>It is of particular interest because it opens the possibility of choosing the most appropriate cleaning/consolidation/restoration treatment evaluating the effectiveness of the used treatment.</a:t>
            </a:r>
          </a:p>
          <a:p>
            <a:pPr algn="just"/>
            <a:endParaRPr lang="it-IT" sz="1600" b="1" dirty="0">
              <a:solidFill>
                <a:srgbClr val="0000FF"/>
              </a:solidFill>
              <a:latin typeface="+mj-lt"/>
            </a:endParaRPr>
          </a:p>
        </p:txBody>
      </p:sp>
      <p:sp>
        <p:nvSpPr>
          <p:cNvPr id="8" name="CasellaDiTesto 7">
            <a:extLst>
              <a:ext uri="{FF2B5EF4-FFF2-40B4-BE49-F238E27FC236}">
                <a16:creationId xmlns:a16="http://schemas.microsoft.com/office/drawing/2014/main" id="{1F9BBCE2-0E38-3BE1-7B78-F3D41A4F7FAF}"/>
              </a:ext>
            </a:extLst>
          </p:cNvPr>
          <p:cNvSpPr txBox="1"/>
          <p:nvPr/>
        </p:nvSpPr>
        <p:spPr>
          <a:xfrm>
            <a:off x="253041" y="1293289"/>
            <a:ext cx="8735442" cy="2308324"/>
          </a:xfrm>
          <a:prstGeom prst="rect">
            <a:avLst/>
          </a:prstGeom>
          <a:noFill/>
        </p:spPr>
        <p:txBody>
          <a:bodyPr wrap="square">
            <a:spAutoFit/>
          </a:bodyPr>
          <a:lstStyle/>
          <a:p>
            <a:pPr algn="just"/>
            <a:r>
              <a:rPr lang="en-US" sz="1600" b="1" dirty="0">
                <a:solidFill>
                  <a:srgbClr val="0000FF"/>
                </a:solidFill>
              </a:rPr>
              <a:t>Raman spectral imaging is an invaluable technique for scientists in many field, since it allows to view the chemical distribution which is invisible by standard optical microscopy. </a:t>
            </a:r>
          </a:p>
          <a:p>
            <a:pPr algn="just"/>
            <a:endParaRPr lang="en-US" sz="1600" b="1" i="0" u="none" strike="noStrike" baseline="0" dirty="0">
              <a:solidFill>
                <a:srgbClr val="0000FF"/>
              </a:solidFill>
            </a:endParaRPr>
          </a:p>
          <a:p>
            <a:pPr algn="just"/>
            <a:r>
              <a:rPr lang="en-US" sz="1600" b="1" i="0" u="none" strike="noStrike" baseline="0" dirty="0">
                <a:solidFill>
                  <a:srgbClr val="0000FF"/>
                </a:solidFill>
              </a:rPr>
              <a:t>The proposed diagnostic protocol based on Raman micro-spectroscopy combined with morphological analysis is able to obtain 2D chemical mapping of paper artwork conservation state across the whole page and on single fiber.</a:t>
            </a:r>
            <a:r>
              <a:rPr lang="en-US" sz="1600" b="1" dirty="0">
                <a:solidFill>
                  <a:srgbClr val="0000FF"/>
                </a:solidFill>
              </a:rPr>
              <a:t> This technique is most suitable in the case of </a:t>
            </a:r>
            <a:r>
              <a:rPr lang="en-US" sz="1600" b="1" dirty="0" err="1">
                <a:solidFill>
                  <a:srgbClr val="0000FF"/>
                </a:solidFill>
              </a:rPr>
              <a:t>inhomegeneuos</a:t>
            </a:r>
            <a:r>
              <a:rPr lang="en-US" sz="1600" b="1" dirty="0">
                <a:solidFill>
                  <a:srgbClr val="0000FF"/>
                </a:solidFill>
              </a:rPr>
              <a:t> system as paper.</a:t>
            </a:r>
          </a:p>
          <a:p>
            <a:pPr algn="just"/>
            <a:endParaRPr lang="en-US" sz="1600" b="1" dirty="0">
              <a:solidFill>
                <a:srgbClr val="0000FF"/>
              </a:solidFill>
            </a:endParaRPr>
          </a:p>
        </p:txBody>
      </p:sp>
    </p:spTree>
    <p:extLst>
      <p:ext uri="{BB962C8B-B14F-4D97-AF65-F5344CB8AC3E}">
        <p14:creationId xmlns:p14="http://schemas.microsoft.com/office/powerpoint/2010/main" val="21336320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5B1086E2-2C22-0506-A00E-1F40B1D1CD98}"/>
              </a:ext>
            </a:extLst>
          </p:cNvPr>
          <p:cNvPicPr>
            <a:picLocks noChangeAspect="1"/>
          </p:cNvPicPr>
          <p:nvPr/>
        </p:nvPicPr>
        <p:blipFill>
          <a:blip r:embed="rId2">
            <a:alphaModFix amt="72000"/>
          </a:blip>
          <a:srcRect b="16557"/>
          <a:stretch>
            <a:fillRect/>
          </a:stretch>
        </p:blipFill>
        <p:spPr>
          <a:xfrm>
            <a:off x="2900611" y="1371124"/>
            <a:ext cx="3632459" cy="3474613"/>
          </a:xfrm>
          <a:prstGeom prst="rect">
            <a:avLst/>
          </a:prstGeom>
        </p:spPr>
      </p:pic>
      <p:sp>
        <p:nvSpPr>
          <p:cNvPr id="2" name="Segnaposto testo 1"/>
          <p:cNvSpPr>
            <a:spLocks noGrp="1"/>
          </p:cNvSpPr>
          <p:nvPr>
            <p:ph type="body" sz="quarter" idx="10"/>
          </p:nvPr>
        </p:nvSpPr>
        <p:spPr>
          <a:xfrm>
            <a:off x="3081068" y="1844068"/>
            <a:ext cx="3244970" cy="1471172"/>
          </a:xfrm>
        </p:spPr>
        <p:txBody>
          <a:bodyPr/>
          <a:lstStyle/>
          <a:p>
            <a:r>
              <a:rPr lang="it-IT" sz="2800" b="1" i="1" dirty="0">
                <a:solidFill>
                  <a:srgbClr val="FFFF00"/>
                </a:solidFill>
                <a:latin typeface="Fairwater Script" panose="020F0502020204030204" pitchFamily="2" charset="0"/>
              </a:rPr>
              <a:t>Thank you </a:t>
            </a:r>
          </a:p>
          <a:p>
            <a:r>
              <a:rPr lang="it-IT" sz="2800" b="1" i="1" dirty="0">
                <a:solidFill>
                  <a:srgbClr val="FFFF00"/>
                </a:solidFill>
                <a:latin typeface="Fairwater Script" panose="020F0502020204030204" pitchFamily="2" charset="0"/>
              </a:rPr>
              <a:t>for </a:t>
            </a:r>
            <a:r>
              <a:rPr lang="it-IT" sz="2800" b="1" i="1" dirty="0" err="1">
                <a:solidFill>
                  <a:srgbClr val="FFFF00"/>
                </a:solidFill>
                <a:latin typeface="Fairwater Script" panose="020F0502020204030204" pitchFamily="2" charset="0"/>
              </a:rPr>
              <a:t>your</a:t>
            </a:r>
            <a:r>
              <a:rPr lang="it-IT" sz="2800" b="1" i="1" dirty="0">
                <a:solidFill>
                  <a:srgbClr val="FFFF00"/>
                </a:solidFill>
                <a:latin typeface="Fairwater Script" panose="020F0502020204030204" pitchFamily="2" charset="0"/>
              </a:rPr>
              <a:t> </a:t>
            </a:r>
            <a:r>
              <a:rPr lang="it-IT" sz="2800" b="1" i="1" dirty="0" err="1">
                <a:solidFill>
                  <a:srgbClr val="FFFF00"/>
                </a:solidFill>
                <a:latin typeface="Fairwater Script" panose="020F0502020204030204" pitchFamily="2" charset="0"/>
              </a:rPr>
              <a:t>attention</a:t>
            </a:r>
            <a:endParaRPr lang="it-IT" sz="2800" b="1" i="1" dirty="0">
              <a:solidFill>
                <a:srgbClr val="FFFF00"/>
              </a:solidFill>
              <a:latin typeface="Fairwater Script" panose="020F0502020204030204" pitchFamily="2" charset="0"/>
            </a:endParaRPr>
          </a:p>
        </p:txBody>
      </p:sp>
      <p:sp>
        <p:nvSpPr>
          <p:cNvPr id="4" name="Rectangle 4" descr="Large confetti">
            <a:extLst>
              <a:ext uri="{FF2B5EF4-FFF2-40B4-BE49-F238E27FC236}">
                <a16:creationId xmlns:a16="http://schemas.microsoft.com/office/drawing/2014/main" id="{1E382396-ED91-6688-D968-A345A6D185F8}"/>
              </a:ext>
            </a:extLst>
          </p:cNvPr>
          <p:cNvSpPr txBox="1">
            <a:spLocks noChangeArrowheads="1"/>
          </p:cNvSpPr>
          <p:nvPr/>
        </p:nvSpPr>
        <p:spPr>
          <a:xfrm>
            <a:off x="0" y="120329"/>
            <a:ext cx="7162800" cy="276999"/>
          </a:xfrm>
          <a:prstGeom prst="rect">
            <a:avLst/>
          </a:prstGeom>
        </p:spPr>
        <p:txBody>
          <a:bodyPr vert="horz" lIns="91440" tIns="0" rIns="91440" bIns="0" rtlCol="0" anchor="b" anchorCtr="0">
            <a:spAutoFit/>
          </a:bodyPr>
          <a:lstStyle>
            <a:lvl1pPr algn="l" defTabSz="457200" rtl="0" eaLnBrk="1" latinLnBrk="0" hangingPunct="1">
              <a:spcBef>
                <a:spcPct val="0"/>
              </a:spcBef>
              <a:buNone/>
              <a:defRPr sz="2600" b="1" kern="1200">
                <a:solidFill>
                  <a:schemeClr val="tx1"/>
                </a:solidFill>
                <a:latin typeface="+mj-lt"/>
                <a:ea typeface="+mj-ea"/>
                <a:cs typeface="+mj-cs"/>
              </a:defRPr>
            </a:lvl1pPr>
          </a:lstStyle>
          <a:p>
            <a:pPr>
              <a:defRPr/>
            </a:pPr>
            <a:r>
              <a:rPr lang="en-GB" sz="1800" dirty="0">
                <a:solidFill>
                  <a:srgbClr val="003366"/>
                </a:solidFill>
                <a:effectLst>
                  <a:outerShdw blurRad="38100" dist="38100" dir="2700000" algn="tl">
                    <a:srgbClr val="C0C0C0"/>
                  </a:outerShdw>
                </a:effectLst>
              </a:rPr>
              <a:t>Acknowledgements</a:t>
            </a:r>
          </a:p>
        </p:txBody>
      </p:sp>
      <p:sp>
        <p:nvSpPr>
          <p:cNvPr id="3" name="CasellaDiTesto 2">
            <a:extLst>
              <a:ext uri="{FF2B5EF4-FFF2-40B4-BE49-F238E27FC236}">
                <a16:creationId xmlns:a16="http://schemas.microsoft.com/office/drawing/2014/main" id="{4E22660E-B385-F676-9E53-4266CB6B6069}"/>
              </a:ext>
            </a:extLst>
          </p:cNvPr>
          <p:cNvSpPr txBox="1"/>
          <p:nvPr/>
        </p:nvSpPr>
        <p:spPr>
          <a:xfrm>
            <a:off x="5428521" y="5206719"/>
            <a:ext cx="2435282" cy="276999"/>
          </a:xfrm>
          <a:prstGeom prst="rect">
            <a:avLst/>
          </a:prstGeom>
        </p:spPr>
        <p:txBody>
          <a:bodyPr vert="horz" wrap="none" lIns="91440" tIns="0" rIns="91440" bIns="0" rtlCol="0">
            <a:spAutoFit/>
          </a:bodyPr>
          <a:lstStyle/>
          <a:p>
            <a:r>
              <a:rPr lang="it-IT" b="1" dirty="0">
                <a:solidFill>
                  <a:srgbClr val="0000FF"/>
                </a:solidFill>
              </a:rPr>
              <a:t>sabina.botti@enea.it</a:t>
            </a:r>
          </a:p>
        </p:txBody>
      </p:sp>
      <p:sp>
        <p:nvSpPr>
          <p:cNvPr id="10" name="CasellaDiTesto 9">
            <a:extLst>
              <a:ext uri="{FF2B5EF4-FFF2-40B4-BE49-F238E27FC236}">
                <a16:creationId xmlns:a16="http://schemas.microsoft.com/office/drawing/2014/main" id="{2C5ACED7-D690-A581-BC22-514319A67673}"/>
              </a:ext>
            </a:extLst>
          </p:cNvPr>
          <p:cNvSpPr txBox="1"/>
          <p:nvPr/>
        </p:nvSpPr>
        <p:spPr>
          <a:xfrm>
            <a:off x="912491" y="5144736"/>
            <a:ext cx="3114955" cy="276999"/>
          </a:xfrm>
          <a:prstGeom prst="rect">
            <a:avLst/>
          </a:prstGeom>
        </p:spPr>
        <p:txBody>
          <a:bodyPr vert="horz" wrap="none" lIns="91440" tIns="0" rIns="91440" bIns="0" rtlCol="0">
            <a:spAutoFit/>
          </a:bodyPr>
          <a:lstStyle/>
          <a:p>
            <a:r>
              <a:rPr lang="it-IT" b="1" dirty="0">
                <a:solidFill>
                  <a:srgbClr val="0000FF"/>
                </a:solidFill>
              </a:rPr>
              <a:t>francesca.bonfigli@enea.it</a:t>
            </a:r>
          </a:p>
        </p:txBody>
      </p:sp>
      <p:sp>
        <p:nvSpPr>
          <p:cNvPr id="5" name="CasellaDiTesto 4">
            <a:extLst>
              <a:ext uri="{FF2B5EF4-FFF2-40B4-BE49-F238E27FC236}">
                <a16:creationId xmlns:a16="http://schemas.microsoft.com/office/drawing/2014/main" id="{95F08288-DCA1-C73B-93ED-F4A8DC127FA9}"/>
              </a:ext>
            </a:extLst>
          </p:cNvPr>
          <p:cNvSpPr txBox="1"/>
          <p:nvPr/>
        </p:nvSpPr>
        <p:spPr>
          <a:xfrm>
            <a:off x="174816" y="506698"/>
            <a:ext cx="1128322" cy="1508105"/>
          </a:xfrm>
          <a:prstGeom prst="rect">
            <a:avLst/>
          </a:prstGeom>
        </p:spPr>
        <p:txBody>
          <a:bodyPr vert="horz" wrap="none" lIns="91440" tIns="0" rIns="91440" bIns="0" rtlCol="0">
            <a:spAutoFit/>
          </a:bodyPr>
          <a:lstStyle/>
          <a:p>
            <a:r>
              <a:rPr lang="it-IT" sz="1400" b="1" dirty="0"/>
              <a:t>ENEA</a:t>
            </a:r>
          </a:p>
          <a:p>
            <a:r>
              <a:rPr lang="it-IT" sz="1400" dirty="0"/>
              <a:t>R. D’Amato</a:t>
            </a:r>
          </a:p>
          <a:p>
            <a:r>
              <a:rPr lang="it-IT" sz="1400" dirty="0"/>
              <a:t>L. </a:t>
            </a:r>
            <a:r>
              <a:rPr lang="it-IT" sz="1400" dirty="0" err="1"/>
              <a:t>Mezi</a:t>
            </a:r>
            <a:endParaRPr lang="it-IT" sz="1400" dirty="0"/>
          </a:p>
          <a:p>
            <a:r>
              <a:rPr lang="it-IT" sz="1400" dirty="0"/>
              <a:t>V. Nigro</a:t>
            </a:r>
          </a:p>
          <a:p>
            <a:r>
              <a:rPr lang="it-IT" sz="1400" dirty="0"/>
              <a:t>F. Rondino</a:t>
            </a:r>
          </a:p>
          <a:p>
            <a:r>
              <a:rPr lang="it-IT" sz="1400" dirty="0" err="1"/>
              <a:t>A.Rufoloni</a:t>
            </a:r>
            <a:endParaRPr lang="it-IT" sz="1400" dirty="0"/>
          </a:p>
          <a:p>
            <a:r>
              <a:rPr lang="it-IT" sz="1400" dirty="0"/>
              <a:t>A. Vannozzi</a:t>
            </a:r>
          </a:p>
        </p:txBody>
      </p:sp>
      <p:sp>
        <p:nvSpPr>
          <p:cNvPr id="6" name="CasellaDiTesto 5">
            <a:extLst>
              <a:ext uri="{FF2B5EF4-FFF2-40B4-BE49-F238E27FC236}">
                <a16:creationId xmlns:a16="http://schemas.microsoft.com/office/drawing/2014/main" id="{BDDAB5A2-D826-E62D-3512-95E5FA097306}"/>
              </a:ext>
            </a:extLst>
          </p:cNvPr>
          <p:cNvSpPr txBox="1"/>
          <p:nvPr/>
        </p:nvSpPr>
        <p:spPr>
          <a:xfrm>
            <a:off x="59769" y="2246656"/>
            <a:ext cx="2840842" cy="861774"/>
          </a:xfrm>
          <a:prstGeom prst="rect">
            <a:avLst/>
          </a:prstGeom>
        </p:spPr>
        <p:txBody>
          <a:bodyPr vert="horz" wrap="none" lIns="91440" tIns="0" rIns="91440" bIns="0" rtlCol="0">
            <a:spAutoFit/>
          </a:bodyPr>
          <a:lstStyle/>
          <a:p>
            <a:r>
              <a:rPr lang="it-IT" sz="1400" b="1" dirty="0"/>
              <a:t>University of Rome Sapienza – </a:t>
            </a:r>
          </a:p>
          <a:p>
            <a:r>
              <a:rPr lang="it-IT" sz="1400" b="1" dirty="0"/>
              <a:t>DICMA</a:t>
            </a:r>
          </a:p>
          <a:p>
            <a:r>
              <a:rPr lang="it-IT" sz="1400" dirty="0"/>
              <a:t>M.G. Santonicola</a:t>
            </a:r>
          </a:p>
          <a:p>
            <a:r>
              <a:rPr lang="it-IT" sz="1400" dirty="0"/>
              <a:t>J. Rodesi</a:t>
            </a:r>
          </a:p>
        </p:txBody>
      </p:sp>
      <p:sp>
        <p:nvSpPr>
          <p:cNvPr id="8" name="CasellaDiTesto 7">
            <a:extLst>
              <a:ext uri="{FF2B5EF4-FFF2-40B4-BE49-F238E27FC236}">
                <a16:creationId xmlns:a16="http://schemas.microsoft.com/office/drawing/2014/main" id="{09B4C506-28BA-9E33-2D1D-5A7721F0C2D1}"/>
              </a:ext>
            </a:extLst>
          </p:cNvPr>
          <p:cNvSpPr txBox="1"/>
          <p:nvPr/>
        </p:nvSpPr>
        <p:spPr>
          <a:xfrm>
            <a:off x="3908800" y="461669"/>
            <a:ext cx="6045993" cy="1231106"/>
          </a:xfrm>
          <a:prstGeom prst="rect">
            <a:avLst/>
          </a:prstGeom>
          <a:noFill/>
        </p:spPr>
        <p:txBody>
          <a:bodyPr wrap="square">
            <a:spAutoFit/>
          </a:bodyPr>
          <a:lstStyle/>
          <a:p>
            <a:r>
              <a:rPr lang="it-IT" sz="1400" b="1" dirty="0"/>
              <a:t>High school </a:t>
            </a:r>
            <a:r>
              <a:rPr lang="it-IT" sz="1400" b="1" dirty="0" err="1"/>
              <a:t>students</a:t>
            </a:r>
            <a:endParaRPr lang="it-IT" sz="1400" b="1" dirty="0"/>
          </a:p>
          <a:p>
            <a:r>
              <a:rPr lang="it-IT" sz="1200" b="1" dirty="0"/>
              <a:t>			</a:t>
            </a:r>
            <a:r>
              <a:rPr lang="it-IT" sz="1200" dirty="0"/>
              <a:t>Liceo Scientifico Touschek(Grottaferrata)</a:t>
            </a:r>
          </a:p>
          <a:p>
            <a:r>
              <a:rPr lang="it-IT" sz="1200" dirty="0"/>
              <a:t> 			Liceo Scientifico Spallanzani (Tivoli)</a:t>
            </a:r>
          </a:p>
          <a:p>
            <a:r>
              <a:rPr lang="it-IT" sz="1200" dirty="0"/>
              <a:t>			Liceo Scientifico Leonardo Murialdo (Albano) </a:t>
            </a:r>
          </a:p>
          <a:p>
            <a:r>
              <a:rPr lang="it-IT" sz="1200" dirty="0"/>
              <a:t>			Liceo Classico “Marco Tullio Cicerone” (Frascati) </a:t>
            </a:r>
          </a:p>
          <a:p>
            <a:endParaRPr lang="it-IT" sz="1200" b="1" dirty="0"/>
          </a:p>
        </p:txBody>
      </p:sp>
    </p:spTree>
    <p:extLst>
      <p:ext uri="{BB962C8B-B14F-4D97-AF65-F5344CB8AC3E}">
        <p14:creationId xmlns:p14="http://schemas.microsoft.com/office/powerpoint/2010/main" val="348501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theme/theme1.xml><?xml version="1.0" encoding="utf-8"?>
<a:theme xmlns:a="http://schemas.openxmlformats.org/drawingml/2006/main" name="ModelloTemplateENEAi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0" rIns="91440" bIns="0" rtlCol="0">
        <a:spAutoFit/>
      </a:bodyPr>
      <a:lstStyle>
        <a:defPPr>
          <a:defRPr dirty="0" smtClean="0"/>
        </a:defPPr>
      </a:lstStyle>
    </a:tx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ModelloTemplateENEAita.potx</Template>
  <TotalTime>27570</TotalTime>
  <Words>5302</Words>
  <Application>Microsoft Office PowerPoint</Application>
  <PresentationFormat>Presentazione su schermo (4:3)</PresentationFormat>
  <Paragraphs>401</Paragraphs>
  <Slides>32</Slides>
  <Notes>14</Notes>
  <HiddenSlides>0</HiddenSlides>
  <MMClips>0</MMClips>
  <ScaleCrop>false</ScaleCrop>
  <HeadingPairs>
    <vt:vector size="8" baseType="variant">
      <vt:variant>
        <vt:lpstr>Caratteri utilizzati</vt:lpstr>
      </vt:variant>
      <vt:variant>
        <vt:i4>13</vt:i4>
      </vt:variant>
      <vt:variant>
        <vt:lpstr>Tema</vt:lpstr>
      </vt:variant>
      <vt:variant>
        <vt:i4>1</vt:i4>
      </vt:variant>
      <vt:variant>
        <vt:lpstr>Server OLE incorporati</vt:lpstr>
      </vt:variant>
      <vt:variant>
        <vt:i4>1</vt:i4>
      </vt:variant>
      <vt:variant>
        <vt:lpstr>Titoli diapositive</vt:lpstr>
      </vt:variant>
      <vt:variant>
        <vt:i4>32</vt:i4>
      </vt:variant>
    </vt:vector>
  </HeadingPairs>
  <TitlesOfParts>
    <vt:vector size="47" baseType="lpstr">
      <vt:lpstr>Aptos</vt:lpstr>
      <vt:lpstr>Arial</vt:lpstr>
      <vt:lpstr>Calibri</vt:lpstr>
      <vt:lpstr>Fairwater Script</vt:lpstr>
      <vt:lpstr>Lato</vt:lpstr>
      <vt:lpstr>Nunito</vt:lpstr>
      <vt:lpstr>Sans Serif Collection</vt:lpstr>
      <vt:lpstr>Symbol</vt:lpstr>
      <vt:lpstr>Times New Roman</vt:lpstr>
      <vt:lpstr>URWPalladioL-Bold</vt:lpstr>
      <vt:lpstr>URWPalladioL-Ital</vt:lpstr>
      <vt:lpstr>URWPalladioL-Roma</vt:lpstr>
      <vt:lpstr>Wingdings</vt:lpstr>
      <vt:lpstr>ModelloTemplateENEAita</vt:lpstr>
      <vt:lpstr>Graph</vt:lpstr>
      <vt:lpstr>Application of Raman micro-spectroscopy and confocal optical microscopy for monitoring and supporting the conservation/consolidation strategies of ancient papers</vt:lpstr>
      <vt:lpstr>Objectives and Methods</vt:lpstr>
      <vt:lpstr>OUTLINE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SEM and AFM characterization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Cleaning/protective treatment of paper with composite hydrogels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Concluding remarks</vt:lpstr>
      <vt:lpstr>Presentazione standard di PowerPoint</vt:lpstr>
    </vt:vector>
  </TitlesOfParts>
  <Company>ENEA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Serena Lucibello</dc:creator>
  <cp:lastModifiedBy>F. Bonfigli Personale</cp:lastModifiedBy>
  <cp:revision>672</cp:revision>
  <cp:lastPrinted>2017-01-17T13:52:56Z</cp:lastPrinted>
  <dcterms:created xsi:type="dcterms:W3CDTF">2017-01-03T12:35:40Z</dcterms:created>
  <dcterms:modified xsi:type="dcterms:W3CDTF">2026-10-19T06:58:01Z</dcterms:modified>
</cp:coreProperties>
</file>